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92" r:id="rId4"/>
    <p:sldId id="301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9144000" cy="6858000" type="screen4x3"/>
  <p:notesSz cx="6756400" cy="9867900"/>
  <p:custDataLst>
    <p:tags r:id="rId2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har char="•"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har char="•"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har char="•"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har char="•"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har char="•"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har char="•"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har char="•"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har char="•"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Char char="•"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99FF33"/>
    <a:srgbClr val="FF66FF"/>
    <a:srgbClr val="FF0000"/>
    <a:srgbClr val="FFCCFF"/>
    <a:srgbClr val="66CCFF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6"/>
    <p:restoredTop sz="94660"/>
  </p:normalViewPr>
  <p:slideViewPr>
    <p:cSldViewPr showGuides="1">
      <p:cViewPr>
        <p:scale>
          <a:sx n="66" d="100"/>
          <a:sy n="66" d="100"/>
        </p:scale>
        <p:origin x="-864" y="96"/>
      </p:cViewPr>
      <p:guideLst>
        <p:guide orient="horz" pos="22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FontTx/>
              <a:buNone/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4098" name="Group 4"/>
          <p:cNvGrpSpPr/>
          <p:nvPr/>
        </p:nvGrpSpPr>
        <p:grpSpPr>
          <a:xfrm>
            <a:off x="134938" y="5084763"/>
            <a:ext cx="9009062" cy="1052512"/>
            <a:chOff x="0" y="1536"/>
            <a:chExt cx="5675" cy="663"/>
          </a:xfrm>
        </p:grpSpPr>
        <p:grpSp>
          <p:nvGrpSpPr>
            <p:cNvPr id="4099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4100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1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102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4103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4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05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6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7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8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9" name="Text Box 15"/>
          <p:cNvSpPr txBox="1"/>
          <p:nvPr/>
        </p:nvSpPr>
        <p:spPr>
          <a:xfrm>
            <a:off x="2481263" y="2708275"/>
            <a:ext cx="5976937" cy="1968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zh-CN" sz="80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微商系统</a:t>
            </a:r>
            <a:endParaRPr lang="zh-CN" altLang="en-US" sz="80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四、微商</a:t>
            </a:r>
            <a:r>
              <a:rPr lang="zh-CN" altLang="zh-CN" sz="3600" b="1" dirty="0">
                <a:solidFill>
                  <a:schemeClr val="accent2"/>
                </a:solidFill>
              </a:rPr>
              <a:t>系统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</a:rPr>
              <a:t>服务端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</a:rPr>
              <a:t>数据库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16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3317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3318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9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20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321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22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323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4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5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26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7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28" name="Text Box 15"/>
          <p:cNvSpPr txBox="1"/>
          <p:nvPr/>
        </p:nvSpPr>
        <p:spPr>
          <a:xfrm>
            <a:off x="1423988" y="1831975"/>
            <a:ext cx="6846887" cy="3108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数据库的本质就是文件存储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库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表（列，行）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支持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语言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保存商品信息，用户信息，销售情况等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四、微商</a:t>
            </a:r>
            <a:r>
              <a:rPr lang="zh-CN" altLang="zh-CN" sz="3600" b="1" dirty="0">
                <a:solidFill>
                  <a:schemeClr val="accent2"/>
                </a:solidFill>
              </a:rPr>
              <a:t>系统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zh-CN" sz="3600" b="1" dirty="0">
                <a:solidFill>
                  <a:schemeClr val="accent2"/>
                </a:solidFill>
              </a:rPr>
              <a:t>客户端</a:t>
            </a:r>
            <a:endParaRPr lang="zh-CN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40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4341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2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3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344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5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46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47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8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49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50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1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52" name="Text Box 15"/>
          <p:cNvSpPr txBox="1"/>
          <p:nvPr/>
        </p:nvSpPr>
        <p:spPr>
          <a:xfrm>
            <a:off x="1423988" y="1831975"/>
            <a:ext cx="6435725" cy="246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UI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实现全部商品展示，用户交互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购物车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结算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折扣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售后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发起交易请求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展现交易结果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四、微商</a:t>
            </a:r>
            <a:r>
              <a:rPr lang="zh-CN" altLang="zh-CN" sz="3600" b="1" dirty="0">
                <a:solidFill>
                  <a:schemeClr val="accent2"/>
                </a:solidFill>
              </a:rPr>
              <a:t>系统</a:t>
            </a:r>
            <a:r>
              <a:rPr lang="en-US" altLang="zh-CN" sz="3600" b="1" dirty="0">
                <a:solidFill>
                  <a:schemeClr val="accent2"/>
                </a:solidFill>
              </a:rPr>
              <a:t>-TCP/IP</a:t>
            </a:r>
            <a:r>
              <a:rPr lang="zh-CN" altLang="en-US" sz="3600" b="1" dirty="0">
                <a:solidFill>
                  <a:schemeClr val="accent2"/>
                </a:solidFill>
              </a:rPr>
              <a:t>通信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64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5365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366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67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368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369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70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371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74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5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76" name="Text Box 15"/>
          <p:cNvSpPr txBox="1"/>
          <p:nvPr/>
        </p:nvSpPr>
        <p:spPr>
          <a:xfrm>
            <a:off x="1423988" y="1831975"/>
            <a:ext cx="6435725" cy="3754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协议编码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双向（请求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应答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示例：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1001(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商品展示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10020001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号商品加入购物车），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1003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（结算当前购物车）；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20020001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号商品加入购物车成功），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2003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（结算成功）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可以定长也可不定长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五、涉及新</a:t>
            </a:r>
            <a:r>
              <a:rPr lang="zh-CN" altLang="zh-CN" sz="3600" b="1" dirty="0">
                <a:solidFill>
                  <a:schemeClr val="accent2"/>
                </a:solidFill>
              </a:rPr>
              <a:t>技术</a:t>
            </a:r>
            <a:endParaRPr lang="zh-CN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16387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88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6389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6390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1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392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6393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394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395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8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9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00" name="Text Box 15"/>
          <p:cNvSpPr txBox="1"/>
          <p:nvPr/>
        </p:nvSpPr>
        <p:spPr>
          <a:xfrm>
            <a:off x="1424305" y="1831975"/>
            <a:ext cx="745045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必须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C/S;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持久层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UML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SQL语言</a:t>
            </a:r>
            <a:endParaRPr lang="en-US" altLang="zh-CN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同步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异步通信；协议定义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分析设计实现管理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◇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可以服务器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C++&amp;java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、客户端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C++ 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跨语言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六、延伸思考</a:t>
            </a:r>
            <a:endParaRPr lang="zh-CN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17411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412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7413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414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5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7416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417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8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19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22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3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4" name="Text Box 15"/>
          <p:cNvSpPr txBox="1"/>
          <p:nvPr/>
        </p:nvSpPr>
        <p:spPr>
          <a:xfrm>
            <a:off x="1136650" y="1831975"/>
            <a:ext cx="800798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编程    坚决不建议（封装太狠；陷入功能）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HTML5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的关系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安卓与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小程序是什么</a:t>
            </a:r>
            <a:endParaRPr lang="en-US" altLang="zh-CN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◇ 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Web Service  Web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容器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七、约定</a:t>
            </a:r>
            <a:endParaRPr lang="zh-CN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18435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436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8437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8438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39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40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8441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2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43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6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Text Box 15"/>
          <p:cNvSpPr txBox="1"/>
          <p:nvPr/>
        </p:nvSpPr>
        <p:spPr>
          <a:xfrm>
            <a:off x="1423988" y="1831975"/>
            <a:ext cx="643572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PC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下实现即可，不考虑手机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不考虑多店，但要考虑多用户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不限制语言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可进一步发挥不局限于本要求</a:t>
            </a:r>
            <a:endParaRPr lang="en-US" altLang="zh-CN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◇ 分组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?</a:t>
            </a:r>
            <a:endParaRPr lang="en-US" altLang="zh-CN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八、考核</a:t>
            </a:r>
            <a:endParaRPr lang="zh-CN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460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9461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9462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3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64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9465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66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467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70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71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72" name="Text Box 15"/>
          <p:cNvSpPr txBox="1"/>
          <p:nvPr/>
        </p:nvSpPr>
        <p:spPr>
          <a:xfrm>
            <a:off x="1423988" y="1831975"/>
            <a:ext cx="7651750" cy="4184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每周一次报告（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）（每周二晚上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11:00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前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前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周需求和设计，后面报告形式另给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最后一周不交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答辩：程序演示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代码展示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讲解（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PPT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）质询（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60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分）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每人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分钟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预约形式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八、考核</a:t>
            </a:r>
            <a:endParaRPr lang="zh-CN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484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20485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486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87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488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489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90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0491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2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3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4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5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96" name="Text Box 15"/>
          <p:cNvSpPr txBox="1"/>
          <p:nvPr/>
        </p:nvSpPr>
        <p:spPr>
          <a:xfrm>
            <a:off x="1423988" y="1831975"/>
            <a:ext cx="7651750" cy="2460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功能极简、无扩展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三个以上难点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满足全部要求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个人进步巨大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一、背景描述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5122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5123" name="Group 4"/>
          <p:cNvGrpSpPr/>
          <p:nvPr/>
        </p:nvGrpSpPr>
        <p:grpSpPr>
          <a:xfrm>
            <a:off x="134938" y="5084763"/>
            <a:ext cx="9009062" cy="1052512"/>
            <a:chOff x="0" y="1536"/>
            <a:chExt cx="5675" cy="663"/>
          </a:xfrm>
        </p:grpSpPr>
        <p:grpSp>
          <p:nvGrpSpPr>
            <p:cNvPr id="5124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5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6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27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8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29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30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2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33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4" name="Text Box 15"/>
          <p:cNvSpPr txBox="1"/>
          <p:nvPr/>
        </p:nvSpPr>
        <p:spPr>
          <a:xfrm>
            <a:off x="684213" y="1557338"/>
            <a:ext cx="8064500" cy="31076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手机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APP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拼多多、淘宝、京东、有赞、微店、抖音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本质：社交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零售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常见模式：引流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吸粉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交易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功能类似手机淘宝、京东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5" name="线形标注 1(无边框) 1"/>
          <p:cNvSpPr/>
          <p:nvPr/>
        </p:nvSpPr>
        <p:spPr>
          <a:xfrm>
            <a:off x="5580063" y="5013325"/>
            <a:ext cx="1728787" cy="576263"/>
          </a:xfrm>
          <a:prstGeom prst="callout1">
            <a:avLst>
              <a:gd name="adj1" fmla="val 18750"/>
              <a:gd name="adj2" fmla="val -8333"/>
              <a:gd name="adj3" fmla="val -188546"/>
              <a:gd name="adj4" fmla="val -8889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6" name="线形标注 1(无边框) 2"/>
          <p:cNvSpPr/>
          <p:nvPr/>
        </p:nvSpPr>
        <p:spPr>
          <a:xfrm>
            <a:off x="5940425" y="4868863"/>
            <a:ext cx="1152525" cy="792162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7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7024688" y="3375025"/>
            <a:ext cx="1963737" cy="576263"/>
          </a:xfrm>
          <a:prstGeom prst="borderCallout1">
            <a:avLst>
              <a:gd name="adj1" fmla="val 18750"/>
              <a:gd name="adj2" fmla="val -8333"/>
              <a:gd name="adj3" fmla="val 65968"/>
              <a:gd name="adj4" fmla="val -7010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我们要做的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二、</a:t>
            </a:r>
            <a:r>
              <a:rPr lang="en-US" altLang="zh-CN" sz="3600" b="1" dirty="0">
                <a:solidFill>
                  <a:schemeClr val="accent2"/>
                </a:solidFill>
              </a:rPr>
              <a:t>C/S</a:t>
            </a:r>
            <a:r>
              <a:rPr lang="zh-CN" altLang="en-US" sz="3600" b="1" dirty="0">
                <a:solidFill>
                  <a:schemeClr val="accent2"/>
                </a:solidFill>
              </a:rPr>
              <a:t>框架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6147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8" name="Group 4"/>
          <p:cNvGrpSpPr/>
          <p:nvPr/>
        </p:nvGrpSpPr>
        <p:grpSpPr>
          <a:xfrm>
            <a:off x="134938" y="5084763"/>
            <a:ext cx="9009062" cy="1052512"/>
            <a:chOff x="0" y="1536"/>
            <a:chExt cx="5675" cy="663"/>
          </a:xfrm>
        </p:grpSpPr>
        <p:grpSp>
          <p:nvGrpSpPr>
            <p:cNvPr id="6149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50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1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2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3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4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55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6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57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58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59" name="Text Box 15"/>
          <p:cNvSpPr txBox="1"/>
          <p:nvPr/>
        </p:nvSpPr>
        <p:spPr>
          <a:xfrm>
            <a:off x="684213" y="1557338"/>
            <a:ext cx="80645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服务器和客户端都要安装程序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MVC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模式               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0" name="线形标注 1(无边框) 1"/>
          <p:cNvSpPr/>
          <p:nvPr/>
        </p:nvSpPr>
        <p:spPr>
          <a:xfrm>
            <a:off x="6148388" y="4976813"/>
            <a:ext cx="1728787" cy="576262"/>
          </a:xfrm>
          <a:prstGeom prst="callout1">
            <a:avLst>
              <a:gd name="adj1" fmla="val 18750"/>
              <a:gd name="adj2" fmla="val -8333"/>
              <a:gd name="adj3" fmla="val -188546"/>
              <a:gd name="adj4" fmla="val -8889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1" name="线形标注 1(无边框) 2"/>
          <p:cNvSpPr/>
          <p:nvPr/>
        </p:nvSpPr>
        <p:spPr>
          <a:xfrm>
            <a:off x="6513513" y="4868863"/>
            <a:ext cx="1152525" cy="792162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2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图文框 5"/>
          <p:cNvSpPr/>
          <p:nvPr/>
        </p:nvSpPr>
        <p:spPr>
          <a:xfrm>
            <a:off x="2481263" y="3140075"/>
            <a:ext cx="1376362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UI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4" name="图文框 6"/>
          <p:cNvSpPr/>
          <p:nvPr/>
        </p:nvSpPr>
        <p:spPr>
          <a:xfrm>
            <a:off x="2481263" y="3571875"/>
            <a:ext cx="1376362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业务层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5" name="图文框 7"/>
          <p:cNvSpPr/>
          <p:nvPr/>
        </p:nvSpPr>
        <p:spPr>
          <a:xfrm>
            <a:off x="2481263" y="4076700"/>
            <a:ext cx="1376362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持久层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6" name="圆柱形 8"/>
          <p:cNvSpPr/>
          <p:nvPr/>
        </p:nvSpPr>
        <p:spPr>
          <a:xfrm>
            <a:off x="2651125" y="5141913"/>
            <a:ext cx="1036638" cy="687387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数据库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7" name="左右箭头 9"/>
          <p:cNvSpPr/>
          <p:nvPr/>
        </p:nvSpPr>
        <p:spPr>
          <a:xfrm>
            <a:off x="3994150" y="3429000"/>
            <a:ext cx="2016125" cy="647700"/>
          </a:xfrm>
          <a:prstGeom prst="leftRightArrow">
            <a:avLst>
              <a:gd name="adj1" fmla="val 50000"/>
              <a:gd name="adj2" fmla="val 49948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TCP/IP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通信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8" name="图文框 10"/>
          <p:cNvSpPr/>
          <p:nvPr/>
        </p:nvSpPr>
        <p:spPr>
          <a:xfrm>
            <a:off x="6124575" y="3124200"/>
            <a:ext cx="1376363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UI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9" name="图文框 11"/>
          <p:cNvSpPr/>
          <p:nvPr/>
        </p:nvSpPr>
        <p:spPr>
          <a:xfrm>
            <a:off x="6124575" y="3556000"/>
            <a:ext cx="1376363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业务层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70" name="上下箭头 12"/>
          <p:cNvSpPr/>
          <p:nvPr/>
        </p:nvSpPr>
        <p:spPr>
          <a:xfrm>
            <a:off x="2986088" y="4581525"/>
            <a:ext cx="360362" cy="503238"/>
          </a:xfrm>
          <a:prstGeom prst="upDownArrow">
            <a:avLst>
              <a:gd name="adj1" fmla="val 50000"/>
              <a:gd name="adj2" fmla="val 4984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71" name="圆角矩形 14"/>
          <p:cNvSpPr/>
          <p:nvPr/>
        </p:nvSpPr>
        <p:spPr>
          <a:xfrm>
            <a:off x="2085975" y="2717800"/>
            <a:ext cx="2016125" cy="3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72" name="圆角矩形 15"/>
          <p:cNvSpPr/>
          <p:nvPr/>
        </p:nvSpPr>
        <p:spPr>
          <a:xfrm>
            <a:off x="5943600" y="2700338"/>
            <a:ext cx="1722438" cy="315118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73" name="文本框 16"/>
          <p:cNvSpPr txBox="1"/>
          <p:nvPr/>
        </p:nvSpPr>
        <p:spPr>
          <a:xfrm>
            <a:off x="7834313" y="3384550"/>
            <a:ext cx="552450" cy="126841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p>
            <a:pPr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74" name="文本框 17"/>
          <p:cNvSpPr txBox="1"/>
          <p:nvPr/>
        </p:nvSpPr>
        <p:spPr>
          <a:xfrm>
            <a:off x="1431925" y="3511550"/>
            <a:ext cx="552450" cy="126841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p>
            <a:pPr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服务端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三、</a:t>
            </a:r>
            <a:r>
              <a:rPr lang="en-US" altLang="zh-CN" sz="3600" b="1" dirty="0">
                <a:solidFill>
                  <a:schemeClr val="accent2"/>
                </a:solidFill>
              </a:rPr>
              <a:t>B/S</a:t>
            </a:r>
            <a:r>
              <a:rPr lang="zh-CN" altLang="en-US" sz="3600" b="1" dirty="0">
                <a:solidFill>
                  <a:schemeClr val="accent2"/>
                </a:solidFill>
              </a:rPr>
              <a:t>框架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172" name="Group 4"/>
          <p:cNvGrpSpPr/>
          <p:nvPr/>
        </p:nvGrpSpPr>
        <p:grpSpPr>
          <a:xfrm>
            <a:off x="134938" y="5084763"/>
            <a:ext cx="9009062" cy="1052512"/>
            <a:chOff x="0" y="1536"/>
            <a:chExt cx="5675" cy="663"/>
          </a:xfrm>
        </p:grpSpPr>
        <p:grpSp>
          <p:nvGrpSpPr>
            <p:cNvPr id="7173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7174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5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176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7177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8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179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0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1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2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3" name="Text Box 15"/>
          <p:cNvSpPr txBox="1"/>
          <p:nvPr/>
        </p:nvSpPr>
        <p:spPr>
          <a:xfrm>
            <a:off x="695325" y="1547813"/>
            <a:ext cx="8064500" cy="1168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服务器端程序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浏览器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MVC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模式               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4" name="线形标注 1(无边框) 1"/>
          <p:cNvSpPr/>
          <p:nvPr/>
        </p:nvSpPr>
        <p:spPr>
          <a:xfrm>
            <a:off x="6721475" y="4976813"/>
            <a:ext cx="1728788" cy="576262"/>
          </a:xfrm>
          <a:prstGeom prst="callout1">
            <a:avLst>
              <a:gd name="adj1" fmla="val 18750"/>
              <a:gd name="adj2" fmla="val -8333"/>
              <a:gd name="adj3" fmla="val -188546"/>
              <a:gd name="adj4" fmla="val -8889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5" name="线形标注 1(无边框) 2"/>
          <p:cNvSpPr/>
          <p:nvPr/>
        </p:nvSpPr>
        <p:spPr>
          <a:xfrm>
            <a:off x="7088188" y="4868863"/>
            <a:ext cx="1152525" cy="792162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6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7" name="图文框 5"/>
          <p:cNvSpPr/>
          <p:nvPr/>
        </p:nvSpPr>
        <p:spPr>
          <a:xfrm>
            <a:off x="3055938" y="3140075"/>
            <a:ext cx="1376362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UI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8" name="图文框 6"/>
          <p:cNvSpPr/>
          <p:nvPr/>
        </p:nvSpPr>
        <p:spPr>
          <a:xfrm>
            <a:off x="3055938" y="3571875"/>
            <a:ext cx="1376362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业务层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9" name="图文框 7"/>
          <p:cNvSpPr/>
          <p:nvPr/>
        </p:nvSpPr>
        <p:spPr>
          <a:xfrm>
            <a:off x="3055938" y="4076700"/>
            <a:ext cx="1376362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持久层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0" name="圆柱形 8"/>
          <p:cNvSpPr/>
          <p:nvPr/>
        </p:nvSpPr>
        <p:spPr>
          <a:xfrm>
            <a:off x="3225800" y="5141913"/>
            <a:ext cx="1036638" cy="687387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数据库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1" name="左右箭头 9"/>
          <p:cNvSpPr/>
          <p:nvPr/>
        </p:nvSpPr>
        <p:spPr>
          <a:xfrm>
            <a:off x="4783138" y="3429000"/>
            <a:ext cx="2898775" cy="647700"/>
          </a:xfrm>
          <a:prstGeom prst="leftRightArrow">
            <a:avLst>
              <a:gd name="adj1" fmla="val 50000"/>
              <a:gd name="adj2" fmla="val 4993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   HTTP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通信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2" name="上下箭头 12"/>
          <p:cNvSpPr/>
          <p:nvPr/>
        </p:nvSpPr>
        <p:spPr>
          <a:xfrm>
            <a:off x="3559175" y="4581525"/>
            <a:ext cx="360363" cy="503238"/>
          </a:xfrm>
          <a:prstGeom prst="upDownArrow">
            <a:avLst>
              <a:gd name="adj1" fmla="val 50000"/>
              <a:gd name="adj2" fmla="val 49839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3" name="圆角矩形 14"/>
          <p:cNvSpPr/>
          <p:nvPr/>
        </p:nvSpPr>
        <p:spPr>
          <a:xfrm>
            <a:off x="2660650" y="2717800"/>
            <a:ext cx="2016125" cy="314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4" name="文本框 16"/>
          <p:cNvSpPr txBox="1"/>
          <p:nvPr/>
        </p:nvSpPr>
        <p:spPr>
          <a:xfrm>
            <a:off x="7620000" y="3241675"/>
            <a:ext cx="550863" cy="126682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p>
            <a:pPr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浏览器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5" name="文本框 17"/>
          <p:cNvSpPr txBox="1"/>
          <p:nvPr/>
        </p:nvSpPr>
        <p:spPr>
          <a:xfrm>
            <a:off x="2006600" y="3511550"/>
            <a:ext cx="550863" cy="1268413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p>
            <a:pPr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服务端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6" name="矩形 4"/>
          <p:cNvSpPr/>
          <p:nvPr/>
        </p:nvSpPr>
        <p:spPr>
          <a:xfrm>
            <a:off x="2840038" y="2997200"/>
            <a:ext cx="1800225" cy="15843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7" name="线形标注 1 13"/>
          <p:cNvSpPr/>
          <p:nvPr/>
        </p:nvSpPr>
        <p:spPr>
          <a:xfrm>
            <a:off x="5029200" y="2328863"/>
            <a:ext cx="1381125" cy="452437"/>
          </a:xfrm>
          <a:prstGeom prst="borderCallout1">
            <a:avLst>
              <a:gd name="adj1" fmla="val 18750"/>
              <a:gd name="adj2" fmla="val -8333"/>
              <a:gd name="adj3" fmla="val 252315"/>
              <a:gd name="adj4" fmla="val -3552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容器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四、微商</a:t>
            </a:r>
            <a:r>
              <a:rPr lang="zh-CN" altLang="zh-CN" sz="3600" b="1" dirty="0">
                <a:solidFill>
                  <a:schemeClr val="accent2"/>
                </a:solidFill>
              </a:rPr>
              <a:t>系统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</a:rPr>
              <a:t>功能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8195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6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8197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8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9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200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201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2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03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4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6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7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8" name="Text Box 15"/>
          <p:cNvSpPr txBox="1"/>
          <p:nvPr/>
        </p:nvSpPr>
        <p:spPr>
          <a:xfrm>
            <a:off x="1136650" y="1258888"/>
            <a:ext cx="7731125" cy="5692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查看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产品列表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购物车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促销（混合策略）（反射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策略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装饰等模式）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打折（统一折，第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折第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折或者免单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降价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券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结算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售后服务（如退货）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sym typeface="+mn-ea"/>
              </a:rPr>
              <a:t>◆  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风格不同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UI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四、微商</a:t>
            </a:r>
            <a:r>
              <a:rPr lang="zh-CN" altLang="zh-CN" sz="3600" b="1" dirty="0">
                <a:solidFill>
                  <a:schemeClr val="accent2"/>
                </a:solidFill>
              </a:rPr>
              <a:t>系统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</a:rPr>
              <a:t>性能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9219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9220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9221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9222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3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24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9225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26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27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8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9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0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1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Text Box 15"/>
          <p:cNvSpPr txBox="1"/>
          <p:nvPr/>
        </p:nvSpPr>
        <p:spPr>
          <a:xfrm>
            <a:off x="1423988" y="1831975"/>
            <a:ext cx="6435725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考虑并发，如双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9.9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考虑互斥，如爱马仕限量，Costco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同步或者异步通信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分层设计体现柔性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◇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需求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设计</a:t>
            </a:r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实现  软件工程生命周期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四、微商</a:t>
            </a:r>
            <a:r>
              <a:rPr lang="zh-CN" altLang="zh-CN" sz="3600" b="1" dirty="0">
                <a:solidFill>
                  <a:schemeClr val="accent2"/>
                </a:solidFill>
              </a:rPr>
              <a:t>系统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</a:rPr>
              <a:t>架构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0243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4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0245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6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47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48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9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0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51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3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54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线形标注 1(无边框) 1"/>
          <p:cNvSpPr/>
          <p:nvPr/>
        </p:nvSpPr>
        <p:spPr>
          <a:xfrm>
            <a:off x="5932488" y="3900805"/>
            <a:ext cx="1728787" cy="576263"/>
          </a:xfrm>
          <a:prstGeom prst="callout1">
            <a:avLst>
              <a:gd name="adj1" fmla="val 18750"/>
              <a:gd name="adj2" fmla="val -8333"/>
              <a:gd name="adj3" fmla="val -188546"/>
              <a:gd name="adj4" fmla="val -8889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6" name="线形标注 1(无边框) 2"/>
          <p:cNvSpPr/>
          <p:nvPr/>
        </p:nvSpPr>
        <p:spPr>
          <a:xfrm>
            <a:off x="6299200" y="3792855"/>
            <a:ext cx="1152525" cy="792163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7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8" name="图文框 5"/>
          <p:cNvSpPr/>
          <p:nvPr/>
        </p:nvSpPr>
        <p:spPr>
          <a:xfrm>
            <a:off x="2266950" y="2351088"/>
            <a:ext cx="1376363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UI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9" name="图文框 6"/>
          <p:cNvSpPr/>
          <p:nvPr/>
        </p:nvSpPr>
        <p:spPr>
          <a:xfrm>
            <a:off x="2266950" y="2782888"/>
            <a:ext cx="1376363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业务层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0" name="图文框 7"/>
          <p:cNvSpPr/>
          <p:nvPr/>
        </p:nvSpPr>
        <p:spPr>
          <a:xfrm>
            <a:off x="2266950" y="4649470"/>
            <a:ext cx="1376363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持久层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1" name="圆柱形 8"/>
          <p:cNvSpPr/>
          <p:nvPr/>
        </p:nvSpPr>
        <p:spPr>
          <a:xfrm>
            <a:off x="2436813" y="5142230"/>
            <a:ext cx="1036637" cy="687388"/>
          </a:xfrm>
          <a:prstGeom prst="can">
            <a:avLst>
              <a:gd name="adj" fmla="val 25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数据库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2" name="左右箭头 9"/>
          <p:cNvSpPr/>
          <p:nvPr/>
        </p:nvSpPr>
        <p:spPr>
          <a:xfrm>
            <a:off x="3778250" y="2352993"/>
            <a:ext cx="2016125" cy="647700"/>
          </a:xfrm>
          <a:prstGeom prst="leftRightArrow">
            <a:avLst>
              <a:gd name="adj1" fmla="val 50000"/>
              <a:gd name="adj2" fmla="val 49948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TCP/IP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通信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3" name="图文框 10"/>
          <p:cNvSpPr/>
          <p:nvPr/>
        </p:nvSpPr>
        <p:spPr>
          <a:xfrm>
            <a:off x="5908675" y="2048193"/>
            <a:ext cx="1377950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UI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4" name="图文框 11"/>
          <p:cNvSpPr/>
          <p:nvPr/>
        </p:nvSpPr>
        <p:spPr>
          <a:xfrm>
            <a:off x="5908675" y="2479993"/>
            <a:ext cx="1377950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业务层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5" name="上下箭头 12"/>
          <p:cNvSpPr/>
          <p:nvPr/>
        </p:nvSpPr>
        <p:spPr>
          <a:xfrm>
            <a:off x="2711450" y="3503930"/>
            <a:ext cx="389890" cy="670560"/>
          </a:xfrm>
          <a:prstGeom prst="upDownArrow">
            <a:avLst>
              <a:gd name="adj1" fmla="val 50000"/>
              <a:gd name="adj2" fmla="val 4999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6" name="圆角矩形 14"/>
          <p:cNvSpPr/>
          <p:nvPr/>
        </p:nvSpPr>
        <p:spPr>
          <a:xfrm>
            <a:off x="1870075" y="1927225"/>
            <a:ext cx="2016125" cy="156083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7" name="圆角矩形 15"/>
          <p:cNvSpPr/>
          <p:nvPr/>
        </p:nvSpPr>
        <p:spPr>
          <a:xfrm>
            <a:off x="5729605" y="1624330"/>
            <a:ext cx="1722120" cy="187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8" name="文本框 4"/>
          <p:cNvSpPr txBox="1"/>
          <p:nvPr/>
        </p:nvSpPr>
        <p:spPr>
          <a:xfrm>
            <a:off x="2375218" y="6322060"/>
            <a:ext cx="14716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服务端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69" name="文本框 13"/>
          <p:cNvSpPr txBox="1"/>
          <p:nvPr/>
        </p:nvSpPr>
        <p:spPr>
          <a:xfrm>
            <a:off x="6094413" y="3714115"/>
            <a:ext cx="14716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0" name="矩形标注 19"/>
          <p:cNvSpPr/>
          <p:nvPr/>
        </p:nvSpPr>
        <p:spPr>
          <a:xfrm>
            <a:off x="134938" y="2422525"/>
            <a:ext cx="1651000" cy="525463"/>
          </a:xfrm>
          <a:prstGeom prst="wedgeRectCallout">
            <a:avLst>
              <a:gd name="adj1" fmla="val 88162"/>
              <a:gd name="adj2" fmla="val 6692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通信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交易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1" name="矩形标注 20"/>
          <p:cNvSpPr/>
          <p:nvPr/>
        </p:nvSpPr>
        <p:spPr>
          <a:xfrm>
            <a:off x="127000" y="4414520"/>
            <a:ext cx="1635125" cy="778510"/>
          </a:xfrm>
          <a:prstGeom prst="wedgeRectCallout">
            <a:avLst>
              <a:gd name="adj1" fmla="val 80485"/>
              <a:gd name="adj2" fmla="val 489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H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ibernate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/</a:t>
            </a: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</a:rPr>
              <a:t>MyBatis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2" name="矩形标注 21"/>
          <p:cNvSpPr/>
          <p:nvPr/>
        </p:nvSpPr>
        <p:spPr>
          <a:xfrm>
            <a:off x="119380" y="5224145"/>
            <a:ext cx="1651000" cy="707390"/>
          </a:xfrm>
          <a:prstGeom prst="wedgeRectCallout">
            <a:avLst>
              <a:gd name="adj1" fmla="val 94537"/>
              <a:gd name="adj2" fmla="val 15898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My SQL/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SQLite  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等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3" name="矩形标注 22"/>
          <p:cNvSpPr/>
          <p:nvPr/>
        </p:nvSpPr>
        <p:spPr>
          <a:xfrm>
            <a:off x="7581900" y="2406968"/>
            <a:ext cx="1497013" cy="957262"/>
          </a:xfrm>
          <a:prstGeom prst="wedgeRectCallout">
            <a:avLst>
              <a:gd name="adj1" fmla="val -71532"/>
              <a:gd name="adj2" fmla="val -1994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通信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交易预处理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交易请求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4" name="矩形标注 16"/>
          <p:cNvSpPr/>
          <p:nvPr/>
        </p:nvSpPr>
        <p:spPr>
          <a:xfrm>
            <a:off x="119063" y="1546225"/>
            <a:ext cx="1651000" cy="677863"/>
          </a:xfrm>
          <a:prstGeom prst="wedgeRectCallout">
            <a:avLst>
              <a:gd name="adj1" fmla="val 87574"/>
              <a:gd name="adj2" fmla="val 98032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交易展示；统计分析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图文框 7"/>
          <p:cNvSpPr/>
          <p:nvPr/>
        </p:nvSpPr>
        <p:spPr>
          <a:xfrm>
            <a:off x="2250440" y="4202430"/>
            <a:ext cx="1376363" cy="431800"/>
          </a:xfrm>
          <a:custGeom>
            <a:avLst/>
            <a:gdLst>
              <a:gd name="txL" fmla="*/ 0 w 1376680"/>
              <a:gd name="txT" fmla="*/ 0 h 431800"/>
              <a:gd name="txR" fmla="*/ 1376680 w 1376680"/>
              <a:gd name="txB" fmla="*/ 431800 h 431800"/>
            </a:gdLst>
            <a:ahLst/>
            <a:cxnLst>
              <a:cxn ang="16200000">
                <a:pos x="688340" y="0"/>
              </a:cxn>
              <a:cxn ang="10800000">
                <a:pos x="0" y="215900"/>
              </a:cxn>
              <a:cxn ang="5400000">
                <a:pos x="688340" y="431800"/>
              </a:cxn>
              <a:cxn ang="0">
                <a:pos x="1376680" y="215900"/>
              </a:cxn>
            </a:cxnLst>
            <a:rect l="txL" t="txT" r="txR" b="txB"/>
            <a:pathLst>
              <a:path w="1376680" h="431800">
                <a:moveTo>
                  <a:pt x="0" y="0"/>
                </a:moveTo>
                <a:lnTo>
                  <a:pt x="1376680" y="0"/>
                </a:lnTo>
                <a:lnTo>
                  <a:pt x="1376680" y="431800"/>
                </a:lnTo>
                <a:lnTo>
                  <a:pt x="0" y="431800"/>
                </a:lnTo>
                <a:close/>
                <a:moveTo>
                  <a:pt x="53975" y="53975"/>
                </a:moveTo>
                <a:lnTo>
                  <a:pt x="53975" y="377825"/>
                </a:lnTo>
                <a:lnTo>
                  <a:pt x="1322705" y="377825"/>
                </a:lnTo>
                <a:lnTo>
                  <a:pt x="1322705" y="53975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Web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服务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标注 20"/>
          <p:cNvSpPr/>
          <p:nvPr/>
        </p:nvSpPr>
        <p:spPr>
          <a:xfrm>
            <a:off x="110490" y="3684270"/>
            <a:ext cx="1635125" cy="631190"/>
          </a:xfrm>
          <a:prstGeom prst="wedgeRectCallout">
            <a:avLst>
              <a:gd name="adj1" fmla="val 81689"/>
              <a:gd name="adj2" fmla="val 62561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</a:t>
            </a:r>
            <a:r>
              <a:rPr lang="en-US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Java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支持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可传统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圆角矩形 14"/>
          <p:cNvSpPr/>
          <p:nvPr/>
        </p:nvSpPr>
        <p:spPr>
          <a:xfrm>
            <a:off x="1949450" y="4125595"/>
            <a:ext cx="2016125" cy="190881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标注 20"/>
          <p:cNvSpPr/>
          <p:nvPr/>
        </p:nvSpPr>
        <p:spPr>
          <a:xfrm>
            <a:off x="93980" y="3153410"/>
            <a:ext cx="1635125" cy="427990"/>
          </a:xfrm>
          <a:prstGeom prst="wedgeRectCallout">
            <a:avLst>
              <a:gd name="adj1" fmla="val 56834"/>
              <a:gd name="adj2" fmla="val -1661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必须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C++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21713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四、微商</a:t>
            </a:r>
            <a:r>
              <a:rPr lang="zh-CN" altLang="zh-CN" sz="3600" b="1" dirty="0">
                <a:solidFill>
                  <a:schemeClr val="accent2"/>
                </a:solidFill>
              </a:rPr>
              <a:t>系统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</a:rPr>
              <a:t>服务端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</a:rPr>
              <a:t>业务层（异步通信）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267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68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1269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1270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1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272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1273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4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75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6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77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8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9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80" name="对象 -2147482620"/>
          <p:cNvGraphicFramePr>
            <a:graphicFrameLocks noChangeAspect="1"/>
          </p:cNvGraphicFramePr>
          <p:nvPr/>
        </p:nvGraphicFramePr>
        <p:xfrm>
          <a:off x="1800225" y="1282700"/>
          <a:ext cx="5268913" cy="486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614670" imgH="5181600" progId="Visio.Drawing.11">
                  <p:embed/>
                </p:oleObj>
              </mc:Choice>
              <mc:Fallback>
                <p:oleObj name="" r:id="rId1" imgW="5614670" imgH="51816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0225" y="1282700"/>
                        <a:ext cx="5268913" cy="486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矩形标注 18"/>
          <p:cNvSpPr/>
          <p:nvPr/>
        </p:nvSpPr>
        <p:spPr>
          <a:xfrm>
            <a:off x="7581900" y="2693988"/>
            <a:ext cx="1497013" cy="496887"/>
          </a:xfrm>
          <a:prstGeom prst="wedgeRectCallout">
            <a:avLst>
              <a:gd name="adj1" fmla="val -79208"/>
              <a:gd name="adj2" fmla="val 66856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</a:rPr>
              <a:t>观察者模式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2" name="矩形标注 18"/>
          <p:cNvSpPr/>
          <p:nvPr/>
        </p:nvSpPr>
        <p:spPr>
          <a:xfrm>
            <a:off x="1063625" y="1282700"/>
            <a:ext cx="1498600" cy="727075"/>
          </a:xfrm>
          <a:prstGeom prst="wedgeRectCallout">
            <a:avLst>
              <a:gd name="adj1" fmla="val 102745"/>
              <a:gd name="adj2" fmla="val 55241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zh-CN" sz="2000">
                <a:latin typeface="Arial" panose="020B0604020202020204" pitchFamily="34" charset="0"/>
                <a:ea typeface="宋体" panose="02010600030101010101" pitchFamily="2" charset="-122"/>
              </a:rPr>
              <a:t>完成交易；促销策略</a:t>
            </a:r>
            <a:endParaRPr lang="zh-CN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3" name="上下箭头 1"/>
          <p:cNvSpPr/>
          <p:nvPr/>
        </p:nvSpPr>
        <p:spPr>
          <a:xfrm>
            <a:off x="5399088" y="2254250"/>
            <a:ext cx="757237" cy="3225800"/>
          </a:xfrm>
          <a:prstGeom prst="upDownArrow">
            <a:avLst>
              <a:gd name="adj1" fmla="val 50000"/>
              <a:gd name="adj2" fmla="val 5003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pPr>
              <a:buSzTx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消息队列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b="1" dirty="0">
                <a:solidFill>
                  <a:schemeClr val="accent2"/>
                </a:solidFill>
              </a:rPr>
              <a:t>四、微商</a:t>
            </a:r>
            <a:r>
              <a:rPr lang="zh-CN" altLang="zh-CN" sz="3600" b="1" dirty="0">
                <a:solidFill>
                  <a:schemeClr val="accent2"/>
                </a:solidFill>
              </a:rPr>
              <a:t>系统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</a:rPr>
              <a:t>服务端</a:t>
            </a:r>
            <a:r>
              <a:rPr lang="en-US" altLang="zh-CN" sz="3600" b="1" dirty="0">
                <a:solidFill>
                  <a:schemeClr val="accent2"/>
                </a:solidFill>
              </a:rPr>
              <a:t>-</a:t>
            </a:r>
            <a:r>
              <a:rPr lang="zh-CN" altLang="en-US" sz="3600" b="1" dirty="0">
                <a:solidFill>
                  <a:schemeClr val="accent2"/>
                </a:solidFill>
              </a:rPr>
              <a:t>持久层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2291" name="Rectangle 3"/>
          <p:cNvSpPr/>
          <p:nvPr/>
        </p:nvSpPr>
        <p:spPr>
          <a:xfrm>
            <a:off x="611188" y="1125538"/>
            <a:ext cx="6691312" cy="714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algn="ctr">
              <a:spcBef>
                <a:spcPct val="0"/>
              </a:spcBef>
              <a:buNone/>
            </a:pPr>
            <a:endParaRPr lang="zh-CN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292" name="Group 4"/>
          <p:cNvGrpSpPr/>
          <p:nvPr/>
        </p:nvGrpSpPr>
        <p:grpSpPr>
          <a:xfrm>
            <a:off x="134938" y="5372100"/>
            <a:ext cx="9009062" cy="1052513"/>
            <a:chOff x="0" y="1536"/>
            <a:chExt cx="5675" cy="663"/>
          </a:xfrm>
        </p:grpSpPr>
        <p:grpSp>
          <p:nvGrpSpPr>
            <p:cNvPr id="12293" name="Group 5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294" name="Rectangle 6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5" name="Rectangle 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296" name="Group 8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2297" name="Rectangle 9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8" name="Rectangle 10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299" name="Rectangle 11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Rectangle 12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Rectangle 13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02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3" name="线形标注 1(无边框) 3"/>
          <p:cNvSpPr/>
          <p:nvPr/>
        </p:nvSpPr>
        <p:spPr>
          <a:xfrm>
            <a:off x="6372225" y="5589588"/>
            <a:ext cx="1727200" cy="863600"/>
          </a:xfrm>
          <a:prstGeom prst="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>
              <a:buSzTx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4" name="Text Box 15"/>
          <p:cNvSpPr txBox="1"/>
          <p:nvPr/>
        </p:nvSpPr>
        <p:spPr>
          <a:xfrm>
            <a:off x="1423988" y="1831975"/>
            <a:ext cx="6435725" cy="246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◇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数据库是非面向对象的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◆  </a:t>
            </a:r>
            <a:r>
              <a:rPr lang="zh-CN" altLang="zh-CN" sz="28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持久层完成映射</a:t>
            </a:r>
            <a:endParaRPr lang="zh-CN" altLang="zh-CN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◇ 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体系，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体系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66FF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◆ 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一般需要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语言（要初步了解）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 dir="ru"/>
  </p:transition>
</p:sld>
</file>

<file path=ppt/tags/tag1.xml><?xml version="1.0" encoding="utf-8"?>
<p:tagLst xmlns:p="http://schemas.openxmlformats.org/presentationml/2006/main">
  <p:tag name="COMMONDATA" val="eyJoZGlkIjoiMTBkZDViYTc2M2U1NTMzNjlhYjVhMzhiN2I1OTQyMDAifQ=="/>
  <p:tag name="KSO_WPP_MARK_KEY" val="dd0248a6-ac4e-4006-89b9-967c89c2df73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WPS 演示</Application>
  <PresentationFormat>全屏显示(4:3)</PresentationFormat>
  <Paragraphs>194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Tahoma</vt:lpstr>
      <vt:lpstr>华文行楷</vt:lpstr>
      <vt:lpstr>微软雅黑</vt:lpstr>
      <vt:lpstr>Arial Unicode MS</vt:lpstr>
      <vt:lpstr>Calibri</vt:lpstr>
      <vt:lpstr>默认设计模板</vt:lpstr>
      <vt:lpstr>1_默认设计模板</vt:lpstr>
      <vt:lpstr>Visio.Drawing.11</vt:lpstr>
      <vt:lpstr>PowerPoint 演示文稿</vt:lpstr>
      <vt:lpstr>一、背景描述</vt:lpstr>
      <vt:lpstr>二、C/S框架</vt:lpstr>
      <vt:lpstr>三、B/S框架</vt:lpstr>
      <vt:lpstr>四、微商系统-功能</vt:lpstr>
      <vt:lpstr>四、微商系统-性能</vt:lpstr>
      <vt:lpstr>四、微商系统-架构</vt:lpstr>
      <vt:lpstr>四、微商系统-服务端-业务层（异步通信）</vt:lpstr>
      <vt:lpstr>四、微商系统-服务端-持久层</vt:lpstr>
      <vt:lpstr>四、微商系统-服务端-数据库</vt:lpstr>
      <vt:lpstr>四、微商系统-客户端</vt:lpstr>
      <vt:lpstr>四、微商系统-TCP/IP通信</vt:lpstr>
      <vt:lpstr>五、涉及新技术</vt:lpstr>
      <vt:lpstr>六、延伸思考</vt:lpstr>
      <vt:lpstr>七、约定</vt:lpstr>
      <vt:lpstr>八、考核</vt:lpstr>
      <vt:lpstr>八、考核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LILIAN</dc:creator>
  <cp:lastModifiedBy>旺财</cp:lastModifiedBy>
  <cp:revision>341</cp:revision>
  <dcterms:created xsi:type="dcterms:W3CDTF">2003-07-29T07:38:00Z</dcterms:created>
  <dcterms:modified xsi:type="dcterms:W3CDTF">2023-08-30T02:17:04Z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2D0F4E3E97FF4FD0ABE40021E73FF2AD_13</vt:lpwstr>
  </property>
</Properties>
</file>