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13"/>
  </p:handoutMasterIdLst>
  <p:sldIdLst>
    <p:sldId id="256" r:id="rId2"/>
    <p:sldId id="257" r:id="rId3"/>
    <p:sldId id="269" r:id="rId4"/>
    <p:sldId id="258" r:id="rId5"/>
    <p:sldId id="266" r:id="rId6"/>
    <p:sldId id="267" r:id="rId7"/>
    <p:sldId id="270" r:id="rId8"/>
    <p:sldId id="263" r:id="rId9"/>
    <p:sldId id="268"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461F7-1648-F21E-A1F4-A6C5A59530C6}" v="38" dt="2023-04-13T02:11:48.483"/>
    <p1510:client id="{2D144DBD-2514-79F1-21CA-5543911698C5}" v="19" dt="2023-04-13T02:17:32.117"/>
    <p1510:client id="{8F8A119E-1638-F71F-75E5-8106870CF38C}" v="1" dt="2023-04-13T03:42:42.575"/>
    <p1510:client id="{BB01F767-4493-45D3-8B75-024C71BE4C77}" v="579" dt="2023-04-13T02:38:08.532"/>
    <p1510:client id="{F596CA91-6B8D-BE5D-1085-F12AD48C29B5}" v="59" dt="2023-04-14T01:39:38.983"/>
    <p1510:client id="{F96ADD14-F6DE-52E4-9523-FA9D63301C17}" v="302" dt="2023-04-13T00:24:57.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48"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D3FCC7-3094-4F54-EB6F-3668DB7563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89836EA-4C76-34E8-8618-1147CB1F33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DCFC4B-1AE8-4FDB-AA09-B7FFF7A4CDFC}" type="datetimeFigureOut">
              <a:rPr lang="en-US" smtClean="0"/>
              <a:t>4/13/2023</a:t>
            </a:fld>
            <a:endParaRPr lang="en-US"/>
          </a:p>
        </p:txBody>
      </p:sp>
      <p:sp>
        <p:nvSpPr>
          <p:cNvPr id="4" name="Footer Placeholder 3">
            <a:extLst>
              <a:ext uri="{FF2B5EF4-FFF2-40B4-BE49-F238E27FC236}">
                <a16:creationId xmlns:a16="http://schemas.microsoft.com/office/drawing/2014/main" id="{45ADE4EF-26C9-CBEB-BAB6-585F12F732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9C20B89-249E-DAFC-7A7E-46215F3B16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94E36F-A247-4FF3-9A41-616C4FB61CFF}" type="slidenum">
              <a:rPr lang="en-US" smtClean="0"/>
              <a:t>‹#›</a:t>
            </a:fld>
            <a:endParaRPr lang="en-US"/>
          </a:p>
        </p:txBody>
      </p:sp>
    </p:spTree>
    <p:extLst>
      <p:ext uri="{BB962C8B-B14F-4D97-AF65-F5344CB8AC3E}">
        <p14:creationId xmlns:p14="http://schemas.microsoft.com/office/powerpoint/2010/main" val="314167138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cxnSp>
        <p:nvCxnSpPr>
          <p:cNvPr id="7" name="Google Shape;111;p3">
            <a:extLst>
              <a:ext uri="{FF2B5EF4-FFF2-40B4-BE49-F238E27FC236}">
                <a16:creationId xmlns:a16="http://schemas.microsoft.com/office/drawing/2014/main" id="{0C6D7211-FC7E-E2B0-9D2B-F3C5F654D041}"/>
              </a:ext>
            </a:extLst>
          </p:cNvPr>
          <p:cNvCxnSpPr/>
          <p:nvPr userDrawn="1"/>
        </p:nvCxnSpPr>
        <p:spPr>
          <a:xfrm>
            <a:off x="-53267" y="6167543"/>
            <a:ext cx="12275600" cy="0"/>
          </a:xfrm>
          <a:prstGeom prst="straightConnector1">
            <a:avLst/>
          </a:prstGeom>
          <a:noFill/>
          <a:ln w="28575" cap="flat" cmpd="sng">
            <a:solidFill>
              <a:schemeClr val="dk1"/>
            </a:solidFill>
            <a:prstDash val="solid"/>
            <a:round/>
            <a:headEnd type="none" w="med" len="med"/>
            <a:tailEnd type="none" w="med" len="med"/>
          </a:ln>
        </p:spPr>
      </p:cxnSp>
      <p:sp>
        <p:nvSpPr>
          <p:cNvPr id="9" name="Google Shape;114;p3">
            <a:extLst>
              <a:ext uri="{FF2B5EF4-FFF2-40B4-BE49-F238E27FC236}">
                <a16:creationId xmlns:a16="http://schemas.microsoft.com/office/drawing/2014/main" id="{DB858824-C782-D0F8-B531-CC5C58A1DFA9}"/>
              </a:ext>
            </a:extLst>
          </p:cNvPr>
          <p:cNvSpPr/>
          <p:nvPr userDrawn="1"/>
        </p:nvSpPr>
        <p:spPr>
          <a:xfrm>
            <a:off x="-53267" y="0"/>
            <a:ext cx="12275600" cy="886208"/>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7573503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Ref idx="1001">
        <a:schemeClr val="bg1"/>
      </p:bgRef>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87567" y="3429000"/>
            <a:ext cx="7016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0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10" name="Google Shape;110;p3"/>
          <p:cNvSpPr txBox="1">
            <a:spLocks noGrp="1"/>
          </p:cNvSpPr>
          <p:nvPr>
            <p:ph type="subTitle" idx="1"/>
          </p:nvPr>
        </p:nvSpPr>
        <p:spPr>
          <a:xfrm>
            <a:off x="2587567" y="4592033"/>
            <a:ext cx="7016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cxnSp>
        <p:nvCxnSpPr>
          <p:cNvPr id="111" name="Google Shape;111;p3"/>
          <p:cNvCxnSpPr/>
          <p:nvPr/>
        </p:nvCxnSpPr>
        <p:spPr>
          <a:xfrm>
            <a:off x="-53267" y="6167543"/>
            <a:ext cx="12275600" cy="0"/>
          </a:xfrm>
          <a:prstGeom prst="straightConnector1">
            <a:avLst/>
          </a:prstGeom>
          <a:noFill/>
          <a:ln w="28575" cap="flat" cmpd="sng">
            <a:solidFill>
              <a:schemeClr val="dk1"/>
            </a:solidFill>
            <a:prstDash val="solid"/>
            <a:round/>
            <a:headEnd type="none" w="med" len="med"/>
            <a:tailEnd type="none" w="med" len="med"/>
          </a:ln>
        </p:spPr>
      </p:cxnSp>
      <p:sp>
        <p:nvSpPr>
          <p:cNvPr id="3" name="Google Shape;114;p3">
            <a:extLst>
              <a:ext uri="{FF2B5EF4-FFF2-40B4-BE49-F238E27FC236}">
                <a16:creationId xmlns:a16="http://schemas.microsoft.com/office/drawing/2014/main" id="{B89AC709-5763-E799-16D6-3AE115972765}"/>
              </a:ext>
            </a:extLst>
          </p:cNvPr>
          <p:cNvSpPr/>
          <p:nvPr userDrawn="1"/>
        </p:nvSpPr>
        <p:spPr>
          <a:xfrm>
            <a:off x="-53267" y="0"/>
            <a:ext cx="12275600" cy="886208"/>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1210517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cxnSp>
        <p:nvCxnSpPr>
          <p:cNvPr id="8" name="Google Shape;111;p3">
            <a:extLst>
              <a:ext uri="{FF2B5EF4-FFF2-40B4-BE49-F238E27FC236}">
                <a16:creationId xmlns:a16="http://schemas.microsoft.com/office/drawing/2014/main" id="{E5E5F99E-86BF-486D-23FF-54503775D82E}"/>
              </a:ext>
            </a:extLst>
          </p:cNvPr>
          <p:cNvCxnSpPr/>
          <p:nvPr userDrawn="1"/>
        </p:nvCxnSpPr>
        <p:spPr>
          <a:xfrm>
            <a:off x="-53267" y="6167543"/>
            <a:ext cx="12275600" cy="0"/>
          </a:xfrm>
          <a:prstGeom prst="straightConnector1">
            <a:avLst/>
          </a:prstGeom>
          <a:noFill/>
          <a:ln w="28575" cap="flat" cmpd="sng">
            <a:solidFill>
              <a:schemeClr val="dk1"/>
            </a:solidFill>
            <a:prstDash val="solid"/>
            <a:round/>
            <a:headEnd type="none" w="med" len="med"/>
            <a:tailEnd type="none" w="med" len="med"/>
          </a:ln>
        </p:spPr>
      </p:cxnSp>
      <p:sp>
        <p:nvSpPr>
          <p:cNvPr id="10" name="Google Shape;114;p3">
            <a:extLst>
              <a:ext uri="{FF2B5EF4-FFF2-40B4-BE49-F238E27FC236}">
                <a16:creationId xmlns:a16="http://schemas.microsoft.com/office/drawing/2014/main" id="{5A1CAD87-7D45-104F-57A5-E773D2FEC346}"/>
              </a:ext>
            </a:extLst>
          </p:cNvPr>
          <p:cNvSpPr/>
          <p:nvPr userDrawn="1"/>
        </p:nvSpPr>
        <p:spPr>
          <a:xfrm>
            <a:off x="-53267" y="0"/>
            <a:ext cx="12275600" cy="886208"/>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5404295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
        <p:nvSpPr>
          <p:cNvPr id="6" name="Google Shape;114;p3">
            <a:extLst>
              <a:ext uri="{FF2B5EF4-FFF2-40B4-BE49-F238E27FC236}">
                <a16:creationId xmlns:a16="http://schemas.microsoft.com/office/drawing/2014/main" id="{41F133A7-106E-224E-6A67-17E219C60145}"/>
              </a:ext>
            </a:extLst>
          </p:cNvPr>
          <p:cNvSpPr/>
          <p:nvPr userDrawn="1"/>
        </p:nvSpPr>
        <p:spPr>
          <a:xfrm>
            <a:off x="-53267" y="0"/>
            <a:ext cx="12275600" cy="886208"/>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 name="Content Placeholder 2">
            <a:extLst>
              <a:ext uri="{FF2B5EF4-FFF2-40B4-BE49-F238E27FC236}">
                <a16:creationId xmlns:a16="http://schemas.microsoft.com/office/drawing/2014/main" id="{47FEE2CB-59D1-1B7E-EFC1-8351125ACABF}"/>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025902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7125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8543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3843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55986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5650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068577170"/>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8" r:id="rId4"/>
    <p:sldLayoutId id="2147483679" r:id="rId5"/>
    <p:sldLayoutId id="2147483680" r:id="rId6"/>
    <p:sldLayoutId id="2147483681" r:id="rId7"/>
    <p:sldLayoutId id="2147483682" r:id="rId8"/>
    <p:sldLayoutId id="2147483683"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1322" y="1042476"/>
            <a:ext cx="9709354" cy="2387600"/>
          </a:xfrm>
        </p:spPr>
        <p:txBody>
          <a:bodyPr>
            <a:normAutofit/>
          </a:bodyPr>
          <a:lstStyle/>
          <a:p>
            <a:r>
              <a:rPr lang="en-US" sz="5500" b="1">
                <a:latin typeface="Calibri Light"/>
                <a:cs typeface="Calibri Light"/>
              </a:rPr>
              <a:t>Blood Bank Management System</a:t>
            </a:r>
          </a:p>
        </p:txBody>
      </p:sp>
      <p:sp>
        <p:nvSpPr>
          <p:cNvPr id="3" name="Subtitle 2"/>
          <p:cNvSpPr>
            <a:spLocks noGrp="1"/>
          </p:cNvSpPr>
          <p:nvPr>
            <p:ph type="subTitle" idx="1"/>
          </p:nvPr>
        </p:nvSpPr>
        <p:spPr>
          <a:xfrm>
            <a:off x="2845209" y="3651199"/>
            <a:ext cx="6727416" cy="2016176"/>
          </a:xfrm>
        </p:spPr>
        <p:txBody>
          <a:bodyPr vert="horz" lIns="91440" tIns="45720" rIns="91440" bIns="45720" rtlCol="0" anchor="t">
            <a:noAutofit/>
          </a:bodyPr>
          <a:lstStyle/>
          <a:p>
            <a:pPr algn="l"/>
            <a:r>
              <a:rPr lang="en-US">
                <a:cs typeface="Calibri"/>
              </a:rPr>
              <a:t>Group 1 Members: </a:t>
            </a:r>
            <a:endParaRPr lang="en-US">
              <a:cs typeface="Arial"/>
            </a:endParaRPr>
          </a:p>
          <a:p>
            <a:r>
              <a:rPr lang="en-US" err="1">
                <a:cs typeface="Calibri"/>
              </a:rPr>
              <a:t>JinWoo</a:t>
            </a:r>
            <a:r>
              <a:rPr lang="en-US">
                <a:cs typeface="Calibri"/>
              </a:rPr>
              <a:t> Han, </a:t>
            </a:r>
            <a:endParaRPr lang="en-US">
              <a:cs typeface="Arial"/>
            </a:endParaRPr>
          </a:p>
          <a:p>
            <a:r>
              <a:rPr lang="en-US" err="1">
                <a:cs typeface="Calibri"/>
              </a:rPr>
              <a:t>Zeyu</a:t>
            </a:r>
            <a:r>
              <a:rPr lang="en-US">
                <a:cs typeface="Calibri"/>
              </a:rPr>
              <a:t> Lei, </a:t>
            </a:r>
            <a:endParaRPr lang="en-US">
              <a:cs typeface="Arial"/>
            </a:endParaRPr>
          </a:p>
          <a:p>
            <a:r>
              <a:rPr lang="en-US" err="1">
                <a:cs typeface="Calibri"/>
              </a:rPr>
              <a:t>Haonan</a:t>
            </a:r>
            <a:r>
              <a:rPr lang="en-US">
                <a:cs typeface="Calibri"/>
              </a:rPr>
              <a:t> Peng, </a:t>
            </a:r>
            <a:endParaRPr lang="en-US">
              <a:cs typeface="Arial"/>
            </a:endParaRPr>
          </a:p>
          <a:p>
            <a:r>
              <a:rPr lang="en-US">
                <a:cs typeface="Calibri"/>
              </a:rPr>
              <a:t>Yuqi Zheng</a:t>
            </a:r>
            <a:endParaRPr lang="en-US">
              <a:cs typeface="Aria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D943-9EA5-86BE-B266-792204F6AB2D}"/>
              </a:ext>
            </a:extLst>
          </p:cNvPr>
          <p:cNvSpPr>
            <a:spLocks noGrp="1"/>
          </p:cNvSpPr>
          <p:nvPr>
            <p:ph type="title"/>
          </p:nvPr>
        </p:nvSpPr>
        <p:spPr>
          <a:xfrm>
            <a:off x="0" y="18255"/>
            <a:ext cx="10515600" cy="863253"/>
          </a:xfrm>
        </p:spPr>
        <p:txBody>
          <a:bodyPr>
            <a:normAutofit/>
          </a:bodyPr>
          <a:lstStyle/>
          <a:p>
            <a:r>
              <a:rPr lang="en-US" sz="4000" b="1">
                <a:solidFill>
                  <a:schemeClr val="bg1"/>
                </a:solidFill>
                <a:cs typeface="Calibri Light"/>
              </a:rPr>
              <a:t>Visualization</a:t>
            </a:r>
          </a:p>
        </p:txBody>
      </p:sp>
    </p:spTree>
    <p:extLst>
      <p:ext uri="{BB962C8B-B14F-4D97-AF65-F5344CB8AC3E}">
        <p14:creationId xmlns:p14="http://schemas.microsoft.com/office/powerpoint/2010/main" val="369206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5451-18F7-B1D8-0451-C3952B03C630}"/>
              </a:ext>
            </a:extLst>
          </p:cNvPr>
          <p:cNvSpPr>
            <a:spLocks noGrp="1"/>
          </p:cNvSpPr>
          <p:nvPr>
            <p:ph type="title"/>
          </p:nvPr>
        </p:nvSpPr>
        <p:spPr>
          <a:xfrm>
            <a:off x="838200" y="2657319"/>
            <a:ext cx="10515600" cy="1325563"/>
          </a:xfrm>
        </p:spPr>
        <p:txBody>
          <a:bodyPr/>
          <a:lstStyle/>
          <a:p>
            <a:pPr algn="ctr"/>
            <a:r>
              <a:rPr lang="en-US" b="1" dirty="0">
                <a:cs typeface="Calibri Light"/>
              </a:rPr>
              <a:t>Thank you!</a:t>
            </a:r>
          </a:p>
        </p:txBody>
      </p:sp>
    </p:spTree>
    <p:extLst>
      <p:ext uri="{BB962C8B-B14F-4D97-AF65-F5344CB8AC3E}">
        <p14:creationId xmlns:p14="http://schemas.microsoft.com/office/powerpoint/2010/main" val="321563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A54C-0FD8-2131-BE55-90A67A49AA90}"/>
              </a:ext>
            </a:extLst>
          </p:cNvPr>
          <p:cNvSpPr>
            <a:spLocks noGrp="1"/>
          </p:cNvSpPr>
          <p:nvPr>
            <p:ph type="title"/>
          </p:nvPr>
        </p:nvSpPr>
        <p:spPr>
          <a:xfrm>
            <a:off x="2458" y="2562"/>
            <a:ext cx="10515600" cy="949938"/>
          </a:xfrm>
        </p:spPr>
        <p:txBody>
          <a:bodyPr>
            <a:normAutofit/>
          </a:bodyPr>
          <a:lstStyle/>
          <a:p>
            <a:r>
              <a:rPr lang="en-US" sz="4000" b="1">
                <a:solidFill>
                  <a:schemeClr val="bg1"/>
                </a:solidFill>
                <a:latin typeface="Calibri Light"/>
                <a:cs typeface="Calibri Light"/>
              </a:rPr>
              <a:t>Objectives</a:t>
            </a:r>
          </a:p>
        </p:txBody>
      </p:sp>
      <p:pic>
        <p:nvPicPr>
          <p:cNvPr id="6" name="Picture 2">
            <a:extLst>
              <a:ext uri="{FF2B5EF4-FFF2-40B4-BE49-F238E27FC236}">
                <a16:creationId xmlns:a16="http://schemas.microsoft.com/office/drawing/2014/main" id="{C2426424-BCA0-A600-6B28-55738524E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041" y="1144587"/>
            <a:ext cx="5881309" cy="456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77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1E1C-C0F8-ECD0-EEDB-BF6339A66E92}"/>
              </a:ext>
            </a:extLst>
          </p:cNvPr>
          <p:cNvSpPr>
            <a:spLocks noGrp="1"/>
          </p:cNvSpPr>
          <p:nvPr>
            <p:ph type="title"/>
          </p:nvPr>
        </p:nvSpPr>
        <p:spPr>
          <a:xfrm>
            <a:off x="-57150" y="18255"/>
            <a:ext cx="10515600" cy="870745"/>
          </a:xfrm>
        </p:spPr>
        <p:txBody>
          <a:bodyPr>
            <a:normAutofit/>
          </a:bodyPr>
          <a:lstStyle/>
          <a:p>
            <a:r>
              <a:rPr lang="en-US" sz="4000" b="1">
                <a:solidFill>
                  <a:schemeClr val="bg1"/>
                </a:solidFill>
              </a:rPr>
              <a:t> Mission Statement</a:t>
            </a:r>
          </a:p>
        </p:txBody>
      </p:sp>
      <p:sp>
        <p:nvSpPr>
          <p:cNvPr id="3" name="Content Placeholder 2">
            <a:extLst>
              <a:ext uri="{FF2B5EF4-FFF2-40B4-BE49-F238E27FC236}">
                <a16:creationId xmlns:a16="http://schemas.microsoft.com/office/drawing/2014/main" id="{AD61A6CB-606D-FF4C-2834-C43AAEC01E6C}"/>
              </a:ext>
            </a:extLst>
          </p:cNvPr>
          <p:cNvSpPr>
            <a:spLocks noGrp="1"/>
          </p:cNvSpPr>
          <p:nvPr>
            <p:ph idx="1"/>
          </p:nvPr>
        </p:nvSpPr>
        <p:spPr>
          <a:xfrm>
            <a:off x="815975" y="1151731"/>
            <a:ext cx="8769350" cy="4351338"/>
          </a:xfrm>
        </p:spPr>
        <p:txBody>
          <a:bodyPr>
            <a:normAutofit/>
          </a:bodyPr>
          <a:lstStyle/>
          <a:p>
            <a:pPr>
              <a:lnSpc>
                <a:spcPct val="150000"/>
              </a:lnSpc>
            </a:pPr>
            <a:r>
              <a:rPr lang="en-US" sz="2600" b="0" i="0" u="none" strike="noStrike">
                <a:solidFill>
                  <a:srgbClr val="000000"/>
                </a:solidFill>
                <a:effectLst/>
              </a:rPr>
              <a:t>Optimize blood product management by improving surplus allocation, demand prediction, and donation site relocation. Enhance donor and patient data analysis, blood product processing, and understanding of local activities and feedback to increase blood donation and effectively meet regional demand.</a:t>
            </a:r>
            <a:r>
              <a:rPr lang="en-US" sz="2600" b="0" i="0">
                <a:solidFill>
                  <a:srgbClr val="000000"/>
                </a:solidFill>
                <a:effectLst/>
              </a:rPr>
              <a:t>​</a:t>
            </a:r>
          </a:p>
        </p:txBody>
      </p:sp>
    </p:spTree>
    <p:extLst>
      <p:ext uri="{BB962C8B-B14F-4D97-AF65-F5344CB8AC3E}">
        <p14:creationId xmlns:p14="http://schemas.microsoft.com/office/powerpoint/2010/main" val="337040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D80A-DF5D-86C5-E802-AC0831D235B5}"/>
              </a:ext>
            </a:extLst>
          </p:cNvPr>
          <p:cNvSpPr>
            <a:spLocks noGrp="1"/>
          </p:cNvSpPr>
          <p:nvPr>
            <p:ph type="title"/>
          </p:nvPr>
        </p:nvSpPr>
        <p:spPr>
          <a:xfrm>
            <a:off x="0" y="18255"/>
            <a:ext cx="10515600" cy="922459"/>
          </a:xfrm>
        </p:spPr>
        <p:txBody>
          <a:bodyPr>
            <a:normAutofit/>
          </a:bodyPr>
          <a:lstStyle/>
          <a:p>
            <a:r>
              <a:rPr lang="en-US" sz="4000" b="1">
                <a:solidFill>
                  <a:schemeClr val="bg1"/>
                </a:solidFill>
                <a:latin typeface="Calibri Light"/>
                <a:cs typeface="Calibri Light"/>
              </a:rPr>
              <a:t>E-R Diagram</a:t>
            </a:r>
            <a:endParaRPr lang="en-US" sz="4000" b="1">
              <a:solidFill>
                <a:schemeClr val="bg1"/>
              </a:solidFill>
              <a:latin typeface="Calibri Light"/>
              <a:cs typeface="Arial"/>
            </a:endParaRPr>
          </a:p>
        </p:txBody>
      </p:sp>
      <p:pic>
        <p:nvPicPr>
          <p:cNvPr id="10" name="Picture 10">
            <a:extLst>
              <a:ext uri="{FF2B5EF4-FFF2-40B4-BE49-F238E27FC236}">
                <a16:creationId xmlns:a16="http://schemas.microsoft.com/office/drawing/2014/main" id="{230BD938-8641-05B4-0740-5AE73968A4E5}"/>
              </a:ext>
            </a:extLst>
          </p:cNvPr>
          <p:cNvPicPr>
            <a:picLocks noGrp="1" noChangeAspect="1"/>
          </p:cNvPicPr>
          <p:nvPr>
            <p:ph idx="1"/>
          </p:nvPr>
        </p:nvPicPr>
        <p:blipFill>
          <a:blip r:embed="rId2"/>
          <a:stretch>
            <a:fillRect/>
          </a:stretch>
        </p:blipFill>
        <p:spPr>
          <a:xfrm>
            <a:off x="1373788" y="895349"/>
            <a:ext cx="9293118" cy="5820569"/>
          </a:xfrm>
        </p:spPr>
      </p:pic>
    </p:spTree>
    <p:extLst>
      <p:ext uri="{BB962C8B-B14F-4D97-AF65-F5344CB8AC3E}">
        <p14:creationId xmlns:p14="http://schemas.microsoft.com/office/powerpoint/2010/main" val="1142731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87B8-FDBE-3196-0571-BEE08C955C29}"/>
              </a:ext>
            </a:extLst>
          </p:cNvPr>
          <p:cNvSpPr>
            <a:spLocks noGrp="1"/>
          </p:cNvSpPr>
          <p:nvPr>
            <p:ph type="title"/>
          </p:nvPr>
        </p:nvSpPr>
        <p:spPr>
          <a:xfrm>
            <a:off x="0" y="18256"/>
            <a:ext cx="10515600" cy="905670"/>
          </a:xfrm>
        </p:spPr>
        <p:txBody>
          <a:bodyPr>
            <a:normAutofit/>
          </a:bodyPr>
          <a:lstStyle/>
          <a:p>
            <a:r>
              <a:rPr lang="en-US" sz="4000" b="1">
                <a:solidFill>
                  <a:schemeClr val="bg1"/>
                </a:solidFill>
                <a:cs typeface="Calibri Light"/>
              </a:rPr>
              <a:t>ER-Diagram: Hospital</a:t>
            </a:r>
          </a:p>
        </p:txBody>
      </p:sp>
      <p:pic>
        <p:nvPicPr>
          <p:cNvPr id="7" name="Picture 7">
            <a:extLst>
              <a:ext uri="{FF2B5EF4-FFF2-40B4-BE49-F238E27FC236}">
                <a16:creationId xmlns:a16="http://schemas.microsoft.com/office/drawing/2014/main" id="{B491662E-9997-E5D6-CCAD-0485C8E064A0}"/>
              </a:ext>
            </a:extLst>
          </p:cNvPr>
          <p:cNvPicPr>
            <a:picLocks noGrp="1" noChangeAspect="1"/>
          </p:cNvPicPr>
          <p:nvPr>
            <p:ph idx="1"/>
          </p:nvPr>
        </p:nvPicPr>
        <p:blipFill>
          <a:blip r:embed="rId2"/>
          <a:stretch>
            <a:fillRect/>
          </a:stretch>
        </p:blipFill>
        <p:spPr>
          <a:xfrm>
            <a:off x="560679" y="923926"/>
            <a:ext cx="11070642" cy="5760462"/>
          </a:xfrm>
        </p:spPr>
      </p:pic>
    </p:spTree>
    <p:extLst>
      <p:ext uri="{BB962C8B-B14F-4D97-AF65-F5344CB8AC3E}">
        <p14:creationId xmlns:p14="http://schemas.microsoft.com/office/powerpoint/2010/main" val="361572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3C43-C432-53B5-C3B5-74ADC54EF1B1}"/>
              </a:ext>
            </a:extLst>
          </p:cNvPr>
          <p:cNvSpPr>
            <a:spLocks noGrp="1"/>
          </p:cNvSpPr>
          <p:nvPr>
            <p:ph type="title"/>
          </p:nvPr>
        </p:nvSpPr>
        <p:spPr>
          <a:xfrm>
            <a:off x="0" y="18256"/>
            <a:ext cx="10515600" cy="1000920"/>
          </a:xfrm>
        </p:spPr>
        <p:txBody>
          <a:bodyPr>
            <a:normAutofit/>
          </a:bodyPr>
          <a:lstStyle/>
          <a:p>
            <a:r>
              <a:rPr lang="en-US" sz="4000" b="1">
                <a:solidFill>
                  <a:schemeClr val="bg1"/>
                </a:solidFill>
                <a:cs typeface="Calibri Light"/>
              </a:rPr>
              <a:t>ER-Diagram: Donor</a:t>
            </a:r>
          </a:p>
        </p:txBody>
      </p:sp>
      <p:pic>
        <p:nvPicPr>
          <p:cNvPr id="6" name="Picture 6">
            <a:extLst>
              <a:ext uri="{FF2B5EF4-FFF2-40B4-BE49-F238E27FC236}">
                <a16:creationId xmlns:a16="http://schemas.microsoft.com/office/drawing/2014/main" id="{8B94127F-FCC4-57C2-FEE4-F0E3FD9D22F2}"/>
              </a:ext>
            </a:extLst>
          </p:cNvPr>
          <p:cNvPicPr>
            <a:picLocks noGrp="1" noChangeAspect="1"/>
          </p:cNvPicPr>
          <p:nvPr>
            <p:ph idx="1"/>
          </p:nvPr>
        </p:nvPicPr>
        <p:blipFill>
          <a:blip r:embed="rId2"/>
          <a:stretch>
            <a:fillRect/>
          </a:stretch>
        </p:blipFill>
        <p:spPr>
          <a:xfrm>
            <a:off x="2724150" y="892686"/>
            <a:ext cx="6743700" cy="5848979"/>
          </a:xfrm>
        </p:spPr>
      </p:pic>
    </p:spTree>
    <p:extLst>
      <p:ext uri="{BB962C8B-B14F-4D97-AF65-F5344CB8AC3E}">
        <p14:creationId xmlns:p14="http://schemas.microsoft.com/office/powerpoint/2010/main" val="116767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9CE9-1D5C-09C8-ECB3-6D5018B40EA3}"/>
              </a:ext>
            </a:extLst>
          </p:cNvPr>
          <p:cNvSpPr>
            <a:spLocks noGrp="1"/>
          </p:cNvSpPr>
          <p:nvPr>
            <p:ph type="title"/>
          </p:nvPr>
        </p:nvSpPr>
        <p:spPr>
          <a:xfrm>
            <a:off x="-965" y="37176"/>
            <a:ext cx="10515600" cy="862576"/>
          </a:xfrm>
        </p:spPr>
        <p:txBody>
          <a:bodyPr>
            <a:normAutofit/>
          </a:bodyPr>
          <a:lstStyle/>
          <a:p>
            <a:r>
              <a:rPr lang="en-US" sz="4000" b="1">
                <a:solidFill>
                  <a:schemeClr val="bg1"/>
                </a:solidFill>
                <a:cs typeface="Calibri Light"/>
              </a:rPr>
              <a:t>Database Objectives</a:t>
            </a:r>
          </a:p>
        </p:txBody>
      </p:sp>
      <p:pic>
        <p:nvPicPr>
          <p:cNvPr id="6" name="Picture 6" descr="Diagram&#10;&#10;Description automatically generated">
            <a:extLst>
              <a:ext uri="{FF2B5EF4-FFF2-40B4-BE49-F238E27FC236}">
                <a16:creationId xmlns:a16="http://schemas.microsoft.com/office/drawing/2014/main" id="{4F1FBE38-4D08-342A-0287-78F21C792C2C}"/>
              </a:ext>
            </a:extLst>
          </p:cNvPr>
          <p:cNvPicPr>
            <a:picLocks noChangeAspect="1"/>
          </p:cNvPicPr>
          <p:nvPr/>
        </p:nvPicPr>
        <p:blipFill>
          <a:blip r:embed="rId2"/>
          <a:stretch>
            <a:fillRect/>
          </a:stretch>
        </p:blipFill>
        <p:spPr>
          <a:xfrm>
            <a:off x="455220" y="1228053"/>
            <a:ext cx="11283536" cy="4310850"/>
          </a:xfrm>
          <a:prstGeom prst="rect">
            <a:avLst/>
          </a:prstGeom>
        </p:spPr>
      </p:pic>
    </p:spTree>
    <p:extLst>
      <p:ext uri="{BB962C8B-B14F-4D97-AF65-F5344CB8AC3E}">
        <p14:creationId xmlns:p14="http://schemas.microsoft.com/office/powerpoint/2010/main" val="1013243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59BF-73A3-C1B5-6B34-1F21B848A47C}"/>
              </a:ext>
            </a:extLst>
          </p:cNvPr>
          <p:cNvSpPr>
            <a:spLocks noGrp="1"/>
          </p:cNvSpPr>
          <p:nvPr>
            <p:ph type="title"/>
          </p:nvPr>
        </p:nvSpPr>
        <p:spPr>
          <a:xfrm>
            <a:off x="2458" y="20996"/>
            <a:ext cx="10515600" cy="902929"/>
          </a:xfrm>
        </p:spPr>
        <p:txBody>
          <a:bodyPr>
            <a:normAutofit/>
          </a:bodyPr>
          <a:lstStyle/>
          <a:p>
            <a:r>
              <a:rPr lang="en-US" sz="4000" b="1">
                <a:solidFill>
                  <a:schemeClr val="bg1"/>
                </a:solidFill>
                <a:cs typeface="Calibri Light"/>
              </a:rPr>
              <a:t>Views of Database</a:t>
            </a:r>
          </a:p>
        </p:txBody>
      </p:sp>
      <p:grpSp>
        <p:nvGrpSpPr>
          <p:cNvPr id="13" name="Group 12">
            <a:extLst>
              <a:ext uri="{FF2B5EF4-FFF2-40B4-BE49-F238E27FC236}">
                <a16:creationId xmlns:a16="http://schemas.microsoft.com/office/drawing/2014/main" id="{624818D0-4203-5B90-9F3A-68FE6CEA71BA}"/>
              </a:ext>
            </a:extLst>
          </p:cNvPr>
          <p:cNvGrpSpPr/>
          <p:nvPr/>
        </p:nvGrpSpPr>
        <p:grpSpPr>
          <a:xfrm>
            <a:off x="877529" y="1479604"/>
            <a:ext cx="9005118" cy="2122030"/>
            <a:chOff x="908255" y="1909765"/>
            <a:chExt cx="9005118" cy="2122030"/>
          </a:xfrm>
        </p:grpSpPr>
        <p:pic>
          <p:nvPicPr>
            <p:cNvPr id="9" name="Picture 9" descr="Graphical user interface, text, application, table&#10;&#10;Description automatically generated">
              <a:extLst>
                <a:ext uri="{FF2B5EF4-FFF2-40B4-BE49-F238E27FC236}">
                  <a16:creationId xmlns:a16="http://schemas.microsoft.com/office/drawing/2014/main" id="{7E49B197-73AA-FC98-6711-8253197C1888}"/>
                </a:ext>
              </a:extLst>
            </p:cNvPr>
            <p:cNvPicPr>
              <a:picLocks noChangeAspect="1"/>
            </p:cNvPicPr>
            <p:nvPr/>
          </p:nvPicPr>
          <p:blipFill>
            <a:blip r:embed="rId2"/>
            <a:stretch>
              <a:fillRect/>
            </a:stretch>
          </p:blipFill>
          <p:spPr>
            <a:xfrm>
              <a:off x="908255" y="1909765"/>
              <a:ext cx="9005118" cy="1784857"/>
            </a:xfrm>
            <a:prstGeom prst="rect">
              <a:avLst/>
            </a:prstGeom>
          </p:spPr>
        </p:pic>
        <p:sp>
          <p:nvSpPr>
            <p:cNvPr id="12" name="TextBox 11">
              <a:extLst>
                <a:ext uri="{FF2B5EF4-FFF2-40B4-BE49-F238E27FC236}">
                  <a16:creationId xmlns:a16="http://schemas.microsoft.com/office/drawing/2014/main" id="{144FCA09-79B5-C64C-C110-0AA5087D9ECE}"/>
                </a:ext>
              </a:extLst>
            </p:cNvPr>
            <p:cNvSpPr txBox="1"/>
            <p:nvPr/>
          </p:nvSpPr>
          <p:spPr>
            <a:xfrm>
              <a:off x="3730112" y="3693241"/>
              <a:ext cx="406809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cs typeface="Calibri"/>
                </a:rPr>
                <a:t>Table 1: View of Blood Transfusion</a:t>
              </a:r>
              <a:endParaRPr lang="en-US"/>
            </a:p>
          </p:txBody>
        </p:sp>
      </p:grpSp>
      <p:grpSp>
        <p:nvGrpSpPr>
          <p:cNvPr id="15" name="Group 14">
            <a:extLst>
              <a:ext uri="{FF2B5EF4-FFF2-40B4-BE49-F238E27FC236}">
                <a16:creationId xmlns:a16="http://schemas.microsoft.com/office/drawing/2014/main" id="{2DFE96CD-88AC-FB22-B781-D53DAF7273DB}"/>
              </a:ext>
            </a:extLst>
          </p:cNvPr>
          <p:cNvGrpSpPr/>
          <p:nvPr/>
        </p:nvGrpSpPr>
        <p:grpSpPr>
          <a:xfrm>
            <a:off x="2069690" y="3899268"/>
            <a:ext cx="6626942" cy="2234173"/>
            <a:chOff x="2069690" y="3979155"/>
            <a:chExt cx="6626942" cy="2234173"/>
          </a:xfrm>
        </p:grpSpPr>
        <p:pic>
          <p:nvPicPr>
            <p:cNvPr id="8" name="Picture 8" descr="Table&#10;&#10;Description automatically generated">
              <a:extLst>
                <a:ext uri="{FF2B5EF4-FFF2-40B4-BE49-F238E27FC236}">
                  <a16:creationId xmlns:a16="http://schemas.microsoft.com/office/drawing/2014/main" id="{C4B667C9-D181-0AE6-4ABB-D0863EBE974D}"/>
                </a:ext>
              </a:extLst>
            </p:cNvPr>
            <p:cNvPicPr>
              <a:picLocks noChangeAspect="1"/>
            </p:cNvPicPr>
            <p:nvPr/>
          </p:nvPicPr>
          <p:blipFill>
            <a:blip r:embed="rId3"/>
            <a:stretch>
              <a:fillRect/>
            </a:stretch>
          </p:blipFill>
          <p:spPr>
            <a:xfrm>
              <a:off x="2069690" y="3979155"/>
              <a:ext cx="6626942" cy="1880093"/>
            </a:xfrm>
            <a:prstGeom prst="rect">
              <a:avLst/>
            </a:prstGeom>
          </p:spPr>
        </p:pic>
        <p:sp>
          <p:nvSpPr>
            <p:cNvPr id="14" name="TextBox 13">
              <a:extLst>
                <a:ext uri="{FF2B5EF4-FFF2-40B4-BE49-F238E27FC236}">
                  <a16:creationId xmlns:a16="http://schemas.microsoft.com/office/drawing/2014/main" id="{C5B10112-14AB-5A19-54FB-CE6E480F2D74}"/>
                </a:ext>
              </a:extLst>
            </p:cNvPr>
            <p:cNvSpPr txBox="1"/>
            <p:nvPr/>
          </p:nvSpPr>
          <p:spPr>
            <a:xfrm>
              <a:off x="3859161" y="5874774"/>
              <a:ext cx="316475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cs typeface="Calibri"/>
                </a:rPr>
                <a:t>Table 2: View of Blood Donation</a:t>
              </a:r>
            </a:p>
          </p:txBody>
        </p:sp>
      </p:grpSp>
    </p:spTree>
    <p:extLst>
      <p:ext uri="{BB962C8B-B14F-4D97-AF65-F5344CB8AC3E}">
        <p14:creationId xmlns:p14="http://schemas.microsoft.com/office/powerpoint/2010/main" val="360402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59BF-73A3-C1B5-6B34-1F21B848A47C}"/>
              </a:ext>
            </a:extLst>
          </p:cNvPr>
          <p:cNvSpPr>
            <a:spLocks noGrp="1"/>
          </p:cNvSpPr>
          <p:nvPr>
            <p:ph type="title"/>
          </p:nvPr>
        </p:nvSpPr>
        <p:spPr>
          <a:xfrm>
            <a:off x="2458" y="2562"/>
            <a:ext cx="10515600" cy="902314"/>
          </a:xfrm>
        </p:spPr>
        <p:txBody>
          <a:bodyPr>
            <a:normAutofit/>
          </a:bodyPr>
          <a:lstStyle/>
          <a:p>
            <a:r>
              <a:rPr lang="en-US" sz="4000" b="1">
                <a:solidFill>
                  <a:schemeClr val="bg1"/>
                </a:solidFill>
                <a:cs typeface="Calibri Light"/>
              </a:rPr>
              <a:t>Views of Database</a:t>
            </a:r>
          </a:p>
        </p:txBody>
      </p:sp>
      <p:grpSp>
        <p:nvGrpSpPr>
          <p:cNvPr id="5" name="Group 4">
            <a:extLst>
              <a:ext uri="{FF2B5EF4-FFF2-40B4-BE49-F238E27FC236}">
                <a16:creationId xmlns:a16="http://schemas.microsoft.com/office/drawing/2014/main" id="{F44A8248-AD25-A72E-6F93-654119612BA9}"/>
              </a:ext>
            </a:extLst>
          </p:cNvPr>
          <p:cNvGrpSpPr/>
          <p:nvPr/>
        </p:nvGrpSpPr>
        <p:grpSpPr>
          <a:xfrm>
            <a:off x="797642" y="1901917"/>
            <a:ext cx="9871586" cy="2504734"/>
            <a:chOff x="797642" y="1797449"/>
            <a:chExt cx="9871586" cy="2504734"/>
          </a:xfrm>
        </p:grpSpPr>
        <p:pic>
          <p:nvPicPr>
            <p:cNvPr id="3" name="Picture 3">
              <a:extLst>
                <a:ext uri="{FF2B5EF4-FFF2-40B4-BE49-F238E27FC236}">
                  <a16:creationId xmlns:a16="http://schemas.microsoft.com/office/drawing/2014/main" id="{A43E5807-FF8C-E0ED-1B11-7A81072A64F2}"/>
                </a:ext>
              </a:extLst>
            </p:cNvPr>
            <p:cNvPicPr>
              <a:picLocks noChangeAspect="1"/>
            </p:cNvPicPr>
            <p:nvPr/>
          </p:nvPicPr>
          <p:blipFill>
            <a:blip r:embed="rId2"/>
            <a:stretch>
              <a:fillRect/>
            </a:stretch>
          </p:blipFill>
          <p:spPr>
            <a:xfrm>
              <a:off x="797642" y="1797449"/>
              <a:ext cx="9871586" cy="2163117"/>
            </a:xfrm>
            <a:prstGeom prst="rect">
              <a:avLst/>
            </a:prstGeom>
          </p:spPr>
        </p:pic>
        <p:sp>
          <p:nvSpPr>
            <p:cNvPr id="4" name="TextBox 3">
              <a:extLst>
                <a:ext uri="{FF2B5EF4-FFF2-40B4-BE49-F238E27FC236}">
                  <a16:creationId xmlns:a16="http://schemas.microsoft.com/office/drawing/2014/main" id="{D1A51A96-720C-C3BD-A4D9-A9FE6B287147}"/>
                </a:ext>
              </a:extLst>
            </p:cNvPr>
            <p:cNvSpPr txBox="1"/>
            <p:nvPr/>
          </p:nvSpPr>
          <p:spPr>
            <a:xfrm>
              <a:off x="3809999" y="3963629"/>
              <a:ext cx="384687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cs typeface="Calibri"/>
                </a:rPr>
                <a:t>Table 3: View of Hospital Details</a:t>
              </a:r>
            </a:p>
          </p:txBody>
        </p:sp>
      </p:grpSp>
    </p:spTree>
    <p:extLst>
      <p:ext uri="{BB962C8B-B14F-4D97-AF65-F5344CB8AC3E}">
        <p14:creationId xmlns:p14="http://schemas.microsoft.com/office/powerpoint/2010/main" val="2240568701"/>
      </p:ext>
    </p:extLst>
  </p:cSld>
  <p:clrMapOvr>
    <a:masterClrMapping/>
  </p:clrMapOvr>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TotalTime>
  <Words>110</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Blood Bank Management System</vt:lpstr>
      <vt:lpstr>Objectives</vt:lpstr>
      <vt:lpstr> Mission Statement</vt:lpstr>
      <vt:lpstr>E-R Diagram</vt:lpstr>
      <vt:lpstr>ER-Diagram: Hospital</vt:lpstr>
      <vt:lpstr>ER-Diagram: Donor</vt:lpstr>
      <vt:lpstr>Database Objectives</vt:lpstr>
      <vt:lpstr>Views of Database</vt:lpstr>
      <vt:lpstr>Views of Database</vt:lpstr>
      <vt:lpstr>Visualization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Haonan Peng</cp:lastModifiedBy>
  <cp:revision>3</cp:revision>
  <dcterms:created xsi:type="dcterms:W3CDTF">2023-04-12T22:49:50Z</dcterms:created>
  <dcterms:modified xsi:type="dcterms:W3CDTF">2023-04-14T02:52:58Z</dcterms:modified>
</cp:coreProperties>
</file>