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24"/>
  </p:notesMasterIdLst>
  <p:handoutMasterIdLst>
    <p:handoutMasterId r:id="rId25"/>
  </p:handoutMasterIdLst>
  <p:sldIdLst>
    <p:sldId id="257" r:id="rId2"/>
    <p:sldId id="471" r:id="rId3"/>
    <p:sldId id="454" r:id="rId4"/>
    <p:sldId id="455" r:id="rId5"/>
    <p:sldId id="456" r:id="rId6"/>
    <p:sldId id="457" r:id="rId7"/>
    <p:sldId id="458" r:id="rId8"/>
    <p:sldId id="459" r:id="rId9"/>
    <p:sldId id="460" r:id="rId10"/>
    <p:sldId id="461" r:id="rId11"/>
    <p:sldId id="475" r:id="rId12"/>
    <p:sldId id="444" r:id="rId13"/>
    <p:sldId id="445" r:id="rId14"/>
    <p:sldId id="472" r:id="rId15"/>
    <p:sldId id="464" r:id="rId16"/>
    <p:sldId id="477" r:id="rId17"/>
    <p:sldId id="483" r:id="rId18"/>
    <p:sldId id="478" r:id="rId19"/>
    <p:sldId id="479" r:id="rId20"/>
    <p:sldId id="481" r:id="rId21"/>
    <p:sldId id="480" r:id="rId22"/>
    <p:sldId id="482" r:id="rId23"/>
  </p:sldIdLst>
  <p:sldSz cx="9144000" cy="6858000" type="screen4x3"/>
  <p:notesSz cx="7315200" cy="9601200"/>
  <p:defaultTextStyle>
    <a:defPPr>
      <a:defRPr lang="en-US"/>
    </a:defPPr>
    <a:lvl1pPr algn="ctr" rtl="0" fontAlgn="base">
      <a:spcBef>
        <a:spcPct val="0"/>
      </a:spcBef>
      <a:spcAft>
        <a:spcPct val="0"/>
      </a:spcAft>
      <a:defRPr sz="2000" b="1" kern="1200">
        <a:solidFill>
          <a:schemeClr val="tx1"/>
        </a:solidFill>
        <a:latin typeface="Courier New" charset="0"/>
        <a:ea typeface="ＭＳ Ｐゴシック" charset="-128"/>
        <a:cs typeface="+mn-cs"/>
      </a:defRPr>
    </a:lvl1pPr>
    <a:lvl2pPr marL="457200" algn="ctr" rtl="0" fontAlgn="base">
      <a:spcBef>
        <a:spcPct val="0"/>
      </a:spcBef>
      <a:spcAft>
        <a:spcPct val="0"/>
      </a:spcAft>
      <a:defRPr sz="2000" b="1" kern="1200">
        <a:solidFill>
          <a:schemeClr val="tx1"/>
        </a:solidFill>
        <a:latin typeface="Courier New" charset="0"/>
        <a:ea typeface="ＭＳ Ｐゴシック" charset="-128"/>
        <a:cs typeface="+mn-cs"/>
      </a:defRPr>
    </a:lvl2pPr>
    <a:lvl3pPr marL="914400" algn="ctr" rtl="0" fontAlgn="base">
      <a:spcBef>
        <a:spcPct val="0"/>
      </a:spcBef>
      <a:spcAft>
        <a:spcPct val="0"/>
      </a:spcAft>
      <a:defRPr sz="2000" b="1" kern="1200">
        <a:solidFill>
          <a:schemeClr val="tx1"/>
        </a:solidFill>
        <a:latin typeface="Courier New" charset="0"/>
        <a:ea typeface="ＭＳ Ｐゴシック" charset="-128"/>
        <a:cs typeface="+mn-cs"/>
      </a:defRPr>
    </a:lvl3pPr>
    <a:lvl4pPr marL="1371600" algn="ctr" rtl="0" fontAlgn="base">
      <a:spcBef>
        <a:spcPct val="0"/>
      </a:spcBef>
      <a:spcAft>
        <a:spcPct val="0"/>
      </a:spcAft>
      <a:defRPr sz="2000" b="1" kern="1200">
        <a:solidFill>
          <a:schemeClr val="tx1"/>
        </a:solidFill>
        <a:latin typeface="Courier New" charset="0"/>
        <a:ea typeface="ＭＳ Ｐゴシック" charset="-128"/>
        <a:cs typeface="+mn-cs"/>
      </a:defRPr>
    </a:lvl4pPr>
    <a:lvl5pPr marL="1828800" algn="ctr" rtl="0" fontAlgn="base">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FF99"/>
    <a:srgbClr val="FFCC99"/>
    <a:srgbClr val="FF3300"/>
    <a:srgbClr val="CCFFFF"/>
    <a:srgbClr val="FFCC00"/>
    <a:srgbClr val="00D164"/>
    <a:srgbClr val="D64A49"/>
    <a:srgbClr val="3C8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p:restoredTop sz="94658"/>
  </p:normalViewPr>
  <p:slideViewPr>
    <p:cSldViewPr>
      <p:cViewPr varScale="1">
        <p:scale>
          <a:sx n="115" d="100"/>
          <a:sy n="115" d="100"/>
        </p:scale>
        <p:origin x="1000" y="200"/>
      </p:cViewPr>
      <p:guideLst>
        <p:guide orient="horz" pos="2160"/>
        <p:guide pos="2880"/>
      </p:guideLst>
    </p:cSldViewPr>
  </p:slideViewPr>
  <p:outlineViewPr>
    <p:cViewPr>
      <p:scale>
        <a:sx n="33" d="100"/>
        <a:sy n="33" d="100"/>
      </p:scale>
      <p:origin x="0" y="4968"/>
    </p:cViewPr>
  </p:outlineViewPr>
  <p:notesTextViewPr>
    <p:cViewPr>
      <p:scale>
        <a:sx n="66" d="100"/>
        <a:sy n="66" d="100"/>
      </p:scale>
      <p:origin x="0" y="0"/>
    </p:cViewPr>
  </p:notesTextViewPr>
  <p:sorterViewPr>
    <p:cViewPr>
      <p:scale>
        <a:sx n="100" d="100"/>
        <a:sy n="100" d="100"/>
      </p:scale>
      <p:origin x="0" y="33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5" charset="0"/>
                <a:ea typeface="+mn-ea"/>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5" charset="0"/>
                <a:ea typeface="+mn-ea"/>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5" charset="0"/>
                <a:ea typeface="+mn-ea"/>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vl1pPr>
          </a:lstStyle>
          <a:p>
            <a:fld id="{9C6E8605-70D0-EE43-9BAC-837A0A25853E}" type="slidenum">
              <a:rPr lang="en-US" altLang="en-US"/>
              <a:pPr/>
              <a:t>‹#›</a:t>
            </a:fld>
            <a:endParaRPr lang="en-US" altLang="en-US"/>
          </a:p>
        </p:txBody>
      </p:sp>
    </p:spTree>
    <p:extLst>
      <p:ext uri="{BB962C8B-B14F-4D97-AF65-F5344CB8AC3E}">
        <p14:creationId xmlns:p14="http://schemas.microsoft.com/office/powerpoint/2010/main" val="924207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5" charset="0"/>
                <a:ea typeface="+mn-ea"/>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5"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5" charset="0"/>
                <a:ea typeface="+mn-ea"/>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charset="0"/>
              </a:defRPr>
            </a:lvl1pPr>
          </a:lstStyle>
          <a:p>
            <a:fld id="{FF72A6A9-BE80-EC46-BC68-0AB0926477FB}" type="slidenum">
              <a:rPr lang="en-US" altLang="en-US"/>
              <a:pPr/>
              <a:t>‹#›</a:t>
            </a:fld>
            <a:endParaRPr lang="en-US" altLang="en-US"/>
          </a:p>
        </p:txBody>
      </p:sp>
    </p:spTree>
    <p:extLst>
      <p:ext uri="{BB962C8B-B14F-4D97-AF65-F5344CB8AC3E}">
        <p14:creationId xmlns:p14="http://schemas.microsoft.com/office/powerpoint/2010/main" val="1382432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128"/>
              </a:defRPr>
            </a:lvl1pPr>
            <a:lvl2pPr marL="37931725" indent="-37474525" defTabSz="957263" eaLnBrk="0" hangingPunct="0">
              <a:defRPr sz="2000" b="1">
                <a:solidFill>
                  <a:schemeClr val="tx1"/>
                </a:solidFill>
                <a:latin typeface="Courier New" charset="0"/>
                <a:ea typeface="ＭＳ Ｐゴシック" charset="-128"/>
              </a:defRPr>
            </a:lvl2pPr>
            <a:lvl3pPr eaLnBrk="0" hangingPunct="0">
              <a:defRPr sz="2000" b="1">
                <a:solidFill>
                  <a:schemeClr val="tx1"/>
                </a:solidFill>
                <a:latin typeface="Courier New" charset="0"/>
                <a:ea typeface="ＭＳ Ｐゴシック" charset="-128"/>
              </a:defRPr>
            </a:lvl3pPr>
            <a:lvl4pPr eaLnBrk="0" hangingPunct="0">
              <a:defRPr sz="2000" b="1">
                <a:solidFill>
                  <a:schemeClr val="tx1"/>
                </a:solidFill>
                <a:latin typeface="Courier New" charset="0"/>
                <a:ea typeface="ＭＳ Ｐゴシック" charset="-128"/>
              </a:defRPr>
            </a:lvl4pPr>
            <a:lvl5pPr eaLnBrk="0" hangingPunct="0">
              <a:defRPr sz="2000" b="1">
                <a:solidFill>
                  <a:schemeClr val="tx1"/>
                </a:solidFill>
                <a:latin typeface="Courier New" charset="0"/>
                <a:ea typeface="ＭＳ Ｐゴシック" charset="-128"/>
              </a:defRPr>
            </a:lvl5pPr>
            <a:lvl6pPr marL="457200" eaLnBrk="0" fontAlgn="base" hangingPunct="0">
              <a:spcBef>
                <a:spcPct val="0"/>
              </a:spcBef>
              <a:spcAft>
                <a:spcPct val="0"/>
              </a:spcAft>
              <a:defRPr sz="2000" b="1">
                <a:solidFill>
                  <a:schemeClr val="tx1"/>
                </a:solidFill>
                <a:latin typeface="Courier New" charset="0"/>
                <a:ea typeface="ＭＳ Ｐゴシック" charset="-128"/>
              </a:defRPr>
            </a:lvl6pPr>
            <a:lvl7pPr marL="914400" eaLnBrk="0" fontAlgn="base" hangingPunct="0">
              <a:spcBef>
                <a:spcPct val="0"/>
              </a:spcBef>
              <a:spcAft>
                <a:spcPct val="0"/>
              </a:spcAft>
              <a:defRPr sz="2000" b="1">
                <a:solidFill>
                  <a:schemeClr val="tx1"/>
                </a:solidFill>
                <a:latin typeface="Courier New" charset="0"/>
                <a:ea typeface="ＭＳ Ｐゴシック" charset="-128"/>
              </a:defRPr>
            </a:lvl7pPr>
            <a:lvl8pPr marL="1371600" eaLnBrk="0" fontAlgn="base" hangingPunct="0">
              <a:spcBef>
                <a:spcPct val="0"/>
              </a:spcBef>
              <a:spcAft>
                <a:spcPct val="0"/>
              </a:spcAft>
              <a:defRPr sz="2000" b="1">
                <a:solidFill>
                  <a:schemeClr val="tx1"/>
                </a:solidFill>
                <a:latin typeface="Courier New" charset="0"/>
                <a:ea typeface="ＭＳ Ｐゴシック" charset="-128"/>
              </a:defRPr>
            </a:lvl8pPr>
            <a:lvl9pPr marL="1828800" eaLnBrk="0" fontAlgn="base" hangingPunct="0">
              <a:spcBef>
                <a:spcPct val="0"/>
              </a:spcBef>
              <a:spcAft>
                <a:spcPct val="0"/>
              </a:spcAft>
              <a:defRPr sz="2000" b="1">
                <a:solidFill>
                  <a:schemeClr val="tx1"/>
                </a:solidFill>
                <a:latin typeface="Courier New" charset="0"/>
                <a:ea typeface="ＭＳ Ｐゴシック" charset="-128"/>
              </a:defRPr>
            </a:lvl9pPr>
          </a:lstStyle>
          <a:p>
            <a:pPr eaLnBrk="1" hangingPunct="1"/>
            <a:fld id="{C2410C98-08F9-C449-8A24-3DDB50B0F018}" type="slidenum">
              <a:rPr lang="en-US" altLang="en-US" sz="1300" b="0">
                <a:latin typeface="Times New Roman" charset="0"/>
              </a:rPr>
              <a:pPr eaLnBrk="1" hangingPunct="1"/>
              <a:t>1</a:t>
            </a:fld>
            <a:endParaRPr lang="en-US" altLang="en-US" sz="1300" b="0">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398183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20</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788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21</a:t>
            </a:fld>
            <a:endParaRPr lang="en-US"/>
          </a:p>
        </p:txBody>
      </p:sp>
    </p:spTree>
    <p:extLst>
      <p:ext uri="{BB962C8B-B14F-4D97-AF65-F5344CB8AC3E}">
        <p14:creationId xmlns:p14="http://schemas.microsoft.com/office/powerpoint/2010/main" val="175915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5E2AB601-6714-2049-A8CB-35A8A5D2E096}" type="slidenum">
              <a:rPr lang="en-US" altLang="en-US" sz="1300">
                <a:latin typeface="Times New Roman" charset="0"/>
              </a:rPr>
              <a:pPr/>
              <a:t>3</a:t>
            </a:fld>
            <a:endParaRPr lang="en-US" altLang="en-US" sz="1300">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5244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“internetwork” is any</a:t>
            </a:r>
            <a:r>
              <a:rPr lang="en-US" baseline="0" dirty="0"/>
              <a:t> larger network made up of smaller component networks. The “Internet” (with a capital I) is the set of all connected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a:t>
            </a:fld>
            <a:endParaRPr lang="en-US"/>
          </a:p>
        </p:txBody>
      </p:sp>
    </p:spTree>
    <p:extLst>
      <p:ext uri="{BB962C8B-B14F-4D97-AF65-F5344CB8AC3E}">
        <p14:creationId xmlns:p14="http://schemas.microsoft.com/office/powerpoint/2010/main" val="175361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a:t>
            </a:r>
            <a:r>
              <a:rPr lang="en-US" baseline="0" dirty="0"/>
              <a:t> a common way in which home subscribers obtain access to the Internet in the US.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a:t>
            </a:fld>
            <a:endParaRPr lang="en-US"/>
          </a:p>
        </p:txBody>
      </p:sp>
    </p:spTree>
    <p:extLst>
      <p:ext uri="{BB962C8B-B14F-4D97-AF65-F5344CB8AC3E}">
        <p14:creationId xmlns:p14="http://schemas.microsoft.com/office/powerpoint/2010/main" val="31662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company probably leases the transmission lines</a:t>
            </a:r>
            <a:r>
              <a:rPr lang="en-US" baseline="0" dirty="0"/>
              <a:t> (since most companies do not have their own lines).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a:t>
            </a:fld>
            <a:endParaRPr lang="en-US"/>
          </a:p>
        </p:txBody>
      </p:sp>
    </p:spTree>
    <p:extLst>
      <p:ext uri="{BB962C8B-B14F-4D97-AF65-F5344CB8AC3E}">
        <p14:creationId xmlns:p14="http://schemas.microsoft.com/office/powerpoint/2010/main" val="80041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the company/customer buys service from an ISP who uses its own lines to deliver packets.</a:t>
            </a:r>
          </a:p>
        </p:txBody>
      </p:sp>
      <p:sp>
        <p:nvSpPr>
          <p:cNvPr id="4" name="Slide Number Placeholder 3"/>
          <p:cNvSpPr>
            <a:spLocks noGrp="1"/>
          </p:cNvSpPr>
          <p:nvPr>
            <p:ph type="sldNum" sz="quarter" idx="10"/>
          </p:nvPr>
        </p:nvSpPr>
        <p:spPr/>
        <p:txBody>
          <a:bodyPr/>
          <a:lstStyle/>
          <a:p>
            <a:fld id="{F4859117-A06A-4DD6-900B-66B64C869744}" type="slidenum">
              <a:rPr lang="en-US" smtClean="0"/>
              <a:pPr/>
              <a:t>9</a:t>
            </a:fld>
            <a:endParaRPr lang="en-US"/>
          </a:p>
        </p:txBody>
      </p:sp>
    </p:spTree>
    <p:extLst>
      <p:ext uri="{BB962C8B-B14F-4D97-AF65-F5344CB8AC3E}">
        <p14:creationId xmlns:p14="http://schemas.microsoft.com/office/powerpoint/2010/main" val="154338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45A0ABD6-1830-A348-9AA8-5D51A8D6A010}" type="slidenum">
              <a:rPr lang="en-US" altLang="en-US" sz="1300">
                <a:latin typeface="Times New Roman" charset="0"/>
              </a:rPr>
              <a:pPr/>
              <a:t>10</a:t>
            </a:fld>
            <a:endParaRPr lang="en-US" altLang="en-US" sz="1300">
              <a:latin typeface="Times New Roman"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2701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extLst>
      <p:ext uri="{BB962C8B-B14F-4D97-AF65-F5344CB8AC3E}">
        <p14:creationId xmlns:p14="http://schemas.microsoft.com/office/powerpoint/2010/main" val="161714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16</a:t>
            </a:fld>
            <a:endParaRPr lang="en-US"/>
          </a:p>
        </p:txBody>
      </p:sp>
    </p:spTree>
    <p:extLst>
      <p:ext uri="{BB962C8B-B14F-4D97-AF65-F5344CB8AC3E}">
        <p14:creationId xmlns:p14="http://schemas.microsoft.com/office/powerpoint/2010/main" val="46195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604B317-4583-4F47-85DE-3A742F6C6EE3}" type="datetime1">
              <a:rPr lang="en-US" altLang="en-US"/>
              <a:pPr/>
              <a:t>9/26/22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89025AD-51A9-2A40-98CC-4891327A2A08}" type="slidenum">
              <a:rPr lang="en-US" altLang="en-US"/>
              <a:pPr/>
              <a:t>‹#›</a:t>
            </a:fld>
            <a:endParaRPr lang="en-US" altLang="en-US"/>
          </a:p>
        </p:txBody>
      </p:sp>
    </p:spTree>
    <p:extLst>
      <p:ext uri="{BB962C8B-B14F-4D97-AF65-F5344CB8AC3E}">
        <p14:creationId xmlns:p14="http://schemas.microsoft.com/office/powerpoint/2010/main" val="155399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E0F1336-FE43-7341-B955-2150DA665AF0}" type="datetime1">
              <a:rPr lang="en-US" altLang="en-US"/>
              <a:pPr/>
              <a:t>9/26/22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FECD98F-1796-9D46-B633-38E1EBC1B1BE}" type="slidenum">
              <a:rPr lang="en-US" altLang="en-US"/>
              <a:pPr/>
              <a:t>‹#›</a:t>
            </a:fld>
            <a:endParaRPr lang="en-US" altLang="en-US"/>
          </a:p>
        </p:txBody>
      </p:sp>
    </p:spTree>
    <p:extLst>
      <p:ext uri="{BB962C8B-B14F-4D97-AF65-F5344CB8AC3E}">
        <p14:creationId xmlns:p14="http://schemas.microsoft.com/office/powerpoint/2010/main" val="69127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7BFC801-B73A-A34F-A3B8-8ED9DB084FB8}" type="datetime1">
              <a:rPr lang="en-US" altLang="en-US"/>
              <a:pPr/>
              <a:t>9/26/22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EBF5363-D3A2-8E4B-B35D-DFB006184B9C}" type="slidenum">
              <a:rPr lang="en-US" altLang="en-US"/>
              <a:pPr/>
              <a:t>‹#›</a:t>
            </a:fld>
            <a:endParaRPr lang="en-US" altLang="en-US"/>
          </a:p>
        </p:txBody>
      </p:sp>
    </p:spTree>
    <p:extLst>
      <p:ext uri="{BB962C8B-B14F-4D97-AF65-F5344CB8AC3E}">
        <p14:creationId xmlns:p14="http://schemas.microsoft.com/office/powerpoint/2010/main" val="423168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30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52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979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7C8ED7A-5681-734B-9850-A37E0B961DD3}" type="datetime1">
              <a:rPr lang="en-US" altLang="en-US"/>
              <a:pPr/>
              <a:t>9/26/22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99D8C16-61DB-6D4D-B91A-E2DA0DFA17E8}" type="slidenum">
              <a:rPr lang="en-US" altLang="en-US"/>
              <a:pPr/>
              <a:t>‹#›</a:t>
            </a:fld>
            <a:endParaRPr lang="en-US" altLang="en-US"/>
          </a:p>
        </p:txBody>
      </p:sp>
    </p:spTree>
    <p:extLst>
      <p:ext uri="{BB962C8B-B14F-4D97-AF65-F5344CB8AC3E}">
        <p14:creationId xmlns:p14="http://schemas.microsoft.com/office/powerpoint/2010/main" val="26121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C34BD51-F87B-D244-9E76-2B65C6CBA137}" type="datetime1">
              <a:rPr lang="en-US" altLang="en-US"/>
              <a:pPr/>
              <a:t>9/26/22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AE567F1-F990-C249-A9E1-9E3FD9C98335}" type="slidenum">
              <a:rPr lang="en-US" altLang="en-US"/>
              <a:pPr/>
              <a:t>‹#›</a:t>
            </a:fld>
            <a:endParaRPr lang="en-US" altLang="en-US"/>
          </a:p>
        </p:txBody>
      </p:sp>
    </p:spTree>
    <p:extLst>
      <p:ext uri="{BB962C8B-B14F-4D97-AF65-F5344CB8AC3E}">
        <p14:creationId xmlns:p14="http://schemas.microsoft.com/office/powerpoint/2010/main" val="71545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10A4255-C5C5-3C4D-B363-E7C336646C8F}" type="datetime1">
              <a:rPr lang="en-US" altLang="en-US"/>
              <a:pPr/>
              <a:t>9/26/22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191E83A-9BD7-1848-9058-E35F4677A29C}" type="slidenum">
              <a:rPr lang="en-US" altLang="en-US"/>
              <a:pPr/>
              <a:t>‹#›</a:t>
            </a:fld>
            <a:endParaRPr lang="en-US" altLang="en-US"/>
          </a:p>
        </p:txBody>
      </p:sp>
    </p:spTree>
    <p:extLst>
      <p:ext uri="{BB962C8B-B14F-4D97-AF65-F5344CB8AC3E}">
        <p14:creationId xmlns:p14="http://schemas.microsoft.com/office/powerpoint/2010/main" val="95534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03B12D9-3A9B-EA46-8768-5CDBD29DF4E9}" type="datetime1">
              <a:rPr lang="en-US" altLang="en-US"/>
              <a:pPr/>
              <a:t>9/26/22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8B3E652-09A1-E94D-A07D-630093F5C402}" type="slidenum">
              <a:rPr lang="en-US" altLang="en-US"/>
              <a:pPr/>
              <a:t>‹#›</a:t>
            </a:fld>
            <a:endParaRPr lang="en-US" altLang="en-US"/>
          </a:p>
        </p:txBody>
      </p:sp>
    </p:spTree>
    <p:extLst>
      <p:ext uri="{BB962C8B-B14F-4D97-AF65-F5344CB8AC3E}">
        <p14:creationId xmlns:p14="http://schemas.microsoft.com/office/powerpoint/2010/main" val="19350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9FBD5B71-2F81-9B4A-8252-3D674C88C1B1}" type="datetime1">
              <a:rPr lang="en-US" altLang="en-US"/>
              <a:pPr/>
              <a:t>9/26/22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0C71152-52F7-074C-868A-04FCDD6C1949}" type="slidenum">
              <a:rPr lang="en-US" altLang="en-US"/>
              <a:pPr/>
              <a:t>‹#›</a:t>
            </a:fld>
            <a:endParaRPr lang="en-US" altLang="en-US"/>
          </a:p>
        </p:txBody>
      </p:sp>
    </p:spTree>
    <p:extLst>
      <p:ext uri="{BB962C8B-B14F-4D97-AF65-F5344CB8AC3E}">
        <p14:creationId xmlns:p14="http://schemas.microsoft.com/office/powerpoint/2010/main" val="143826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74B8C09-185A-7647-BD27-8D4D1A42A675}" type="datetime1">
              <a:rPr lang="en-US" altLang="en-US"/>
              <a:pPr/>
              <a:t>9/26/22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515ECF1-F652-6D4F-B5D4-6D3C602AAC3B}" type="slidenum">
              <a:rPr lang="en-US" altLang="en-US"/>
              <a:pPr/>
              <a:t>‹#›</a:t>
            </a:fld>
            <a:endParaRPr lang="en-US" altLang="en-US"/>
          </a:p>
        </p:txBody>
      </p:sp>
    </p:spTree>
    <p:extLst>
      <p:ext uri="{BB962C8B-B14F-4D97-AF65-F5344CB8AC3E}">
        <p14:creationId xmlns:p14="http://schemas.microsoft.com/office/powerpoint/2010/main" val="91674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3731DD6-1964-4343-BDDE-A1E84306C62E}" type="datetime1">
              <a:rPr lang="en-US" altLang="en-US"/>
              <a:pPr/>
              <a:t>9/26/22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9BB2CFA-1AE4-1644-B0A6-C85E8FE740F7}" type="slidenum">
              <a:rPr lang="en-US" altLang="en-US"/>
              <a:pPr/>
              <a:t>‹#›</a:t>
            </a:fld>
            <a:endParaRPr lang="en-US" altLang="en-US"/>
          </a:p>
        </p:txBody>
      </p:sp>
    </p:spTree>
    <p:extLst>
      <p:ext uri="{BB962C8B-B14F-4D97-AF65-F5344CB8AC3E}">
        <p14:creationId xmlns:p14="http://schemas.microsoft.com/office/powerpoint/2010/main" val="17544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40E876A-05BD-3449-B7F9-76F8DECD3DAB}" type="datetime1">
              <a:rPr lang="en-US" altLang="en-US"/>
              <a:pPr/>
              <a:t>9/26/22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704E04F-4072-764F-9595-A17A9DBCC115}" type="slidenum">
              <a:rPr lang="en-US" altLang="en-US"/>
              <a:pPr/>
              <a:t>‹#›</a:t>
            </a:fld>
            <a:endParaRPr lang="en-US" altLang="en-US"/>
          </a:p>
        </p:txBody>
      </p:sp>
    </p:spTree>
    <p:extLst>
      <p:ext uri="{BB962C8B-B14F-4D97-AF65-F5344CB8AC3E}">
        <p14:creationId xmlns:p14="http://schemas.microsoft.com/office/powerpoint/2010/main" val="164218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1000" y="1219200"/>
            <a:ext cx="8534400" cy="490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fld id="{4D4EBAF9-0607-924C-87EF-7D7DF2623BB2}" type="datetime1">
              <a:rPr lang="en-US" altLang="en-US"/>
              <a:pPr/>
              <a:t>9/26/22</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urier New" pitchFamily="-105"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AFFB507-6822-FE4C-8C50-894657085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hf hdr="0" ftr="0" dt="0"/>
  <p:txStyles>
    <p:titleStyle>
      <a:lvl1pPr algn="ctr" defTabSz="457200" rtl="0" eaLnBrk="1" fontAlgn="base" hangingPunct="1">
        <a:spcBef>
          <a:spcPct val="0"/>
        </a:spcBef>
        <a:spcAft>
          <a:spcPct val="0"/>
        </a:spcAft>
        <a:defRPr sz="4400" kern="1200">
          <a:solidFill>
            <a:srgbClr val="000090"/>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rgbClr val="000090"/>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rgbClr val="800000"/>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aveform" TargetMode="External"/><Relationship Id="rId2" Type="http://schemas.openxmlformats.org/officeDocument/2006/relationships/hyperlink" Target="https://en.wikipedia.org/wiki/Symbol_(data)"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pearsonhighered.com/product/Kurose-Computer-Networking-A-Top-Down-Approach-6th-Edition/9780132856201.html" TargetMode="External"/><Relationship Id="rId2" Type="http://schemas.openxmlformats.org/officeDocument/2006/relationships/hyperlink" Target="https://www.pearsonhighered.com/" TargetMode="External"/><Relationship Id="rId1" Type="http://schemas.openxmlformats.org/officeDocument/2006/relationships/slideLayout" Target="../slideLayouts/slideLayout2.xml"/><Relationship Id="rId5" Type="http://schemas.openxmlformats.org/officeDocument/2006/relationships/hyperlink" Target="http://www.cs.princeton.edu/~jrex/" TargetMode="External"/><Relationship Id="rId4" Type="http://schemas.openxmlformats.org/officeDocument/2006/relationships/hyperlink" Target="https://www.pearsonhighered.com/program/Tanenbaum-Computer-Networks-5th-Edition/PGM270019.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905000"/>
            <a:ext cx="7772400" cy="1143000"/>
          </a:xfrm>
        </p:spPr>
        <p:txBody>
          <a:bodyPr/>
          <a:lstStyle/>
          <a:p>
            <a:pPr eaLnBrk="1" hangingPunct="1"/>
            <a:r>
              <a:rPr lang="en-US" altLang="en-US" dirty="0"/>
              <a:t>ECE158A: Computer Networks</a:t>
            </a:r>
          </a:p>
        </p:txBody>
      </p:sp>
      <p:sp>
        <p:nvSpPr>
          <p:cNvPr id="15363" name="Rectangle 3"/>
          <p:cNvSpPr>
            <a:spLocks noGrp="1" noChangeArrowheads="1"/>
          </p:cNvSpPr>
          <p:nvPr>
            <p:ph type="subTitle" idx="1"/>
          </p:nvPr>
        </p:nvSpPr>
        <p:spPr>
          <a:xfrm>
            <a:off x="0" y="3048000"/>
            <a:ext cx="9144000" cy="3429000"/>
          </a:xfrm>
        </p:spPr>
        <p:txBody>
          <a:bodyPr/>
          <a:lstStyle/>
          <a:p>
            <a:r>
              <a:rPr lang="en-US" altLang="en-US" dirty="0">
                <a:solidFill>
                  <a:srgbClr val="000090"/>
                </a:solidFill>
              </a:rPr>
              <a:t>Tara </a:t>
            </a:r>
            <a:r>
              <a:rPr lang="en-US" altLang="en-US" dirty="0" err="1">
                <a:solidFill>
                  <a:srgbClr val="000090"/>
                </a:solidFill>
              </a:rPr>
              <a:t>Javidi</a:t>
            </a:r>
            <a:endParaRPr lang="en-US" altLang="en-US" dirty="0">
              <a:solidFill>
                <a:srgbClr val="000090"/>
              </a:solidFill>
            </a:endParaRPr>
          </a:p>
          <a:p>
            <a:r>
              <a:rPr lang="en-US" altLang="en-US" dirty="0">
                <a:solidFill>
                  <a:srgbClr val="000090"/>
                </a:solidFill>
              </a:rPr>
              <a:t>TTH 5:00-6:30pm    Center Hall 222</a:t>
            </a:r>
          </a:p>
          <a:p>
            <a:endParaRPr lang="en-US" altLang="en-US" sz="2000" dirty="0">
              <a:solidFill>
                <a:srgbClr val="000090"/>
              </a:solidFill>
            </a:endParaRPr>
          </a:p>
          <a:p>
            <a:pPr eaLnBrk="1" hangingPunct="1"/>
            <a:r>
              <a:rPr lang="en-US" altLang="en-US" sz="2600" dirty="0">
                <a:solidFill>
                  <a:srgbClr val="262626"/>
                </a:solidFill>
              </a:rPr>
              <a:t>Topic 2</a:t>
            </a:r>
          </a:p>
          <a:p>
            <a:pPr eaLnBrk="1" hangingPunct="1"/>
            <a:r>
              <a:rPr lang="en-US" altLang="en-US" sz="2600" dirty="0">
                <a:solidFill>
                  <a:srgbClr val="262626"/>
                </a:solidFill>
              </a:rPr>
              <a:t>Layered Architecture</a:t>
            </a:r>
          </a:p>
          <a:p>
            <a:pPr eaLnBrk="1" hangingPunct="1"/>
            <a:r>
              <a:rPr lang="en-US" altLang="en-US" sz="2600" dirty="0">
                <a:solidFill>
                  <a:srgbClr val="262626"/>
                </a:solidFill>
              </a:rPr>
              <a:t>&amp;</a:t>
            </a:r>
          </a:p>
          <a:p>
            <a:pPr eaLnBrk="1" hangingPunct="1"/>
            <a:r>
              <a:rPr lang="en-US" altLang="en-US" sz="2600" dirty="0">
                <a:solidFill>
                  <a:srgbClr val="262626"/>
                </a:solidFill>
              </a:rPr>
              <a:t>Protocol Stack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4294967295"/>
          </p:nvPr>
        </p:nvSpPr>
        <p:spPr>
          <a:xfrm>
            <a:off x="446377" y="1025267"/>
            <a:ext cx="4646323" cy="1047750"/>
          </a:xfrm>
        </p:spPr>
        <p:txBody>
          <a:bodyPr/>
          <a:lstStyle/>
          <a:p>
            <a:pPr marL="287338" indent="-287338" eaLnBrk="1" hangingPunct="1">
              <a:defRPr/>
            </a:pPr>
            <a:r>
              <a:rPr lang="en-US" sz="2400" i="1" dirty="0">
                <a:solidFill>
                  <a:srgbClr val="CC0000"/>
                </a:solidFill>
              </a:rPr>
              <a:t>network edge:</a:t>
            </a:r>
          </a:p>
          <a:p>
            <a:pPr marL="682625" lvl="1" indent="-225425" eaLnBrk="1" hangingPunct="1">
              <a:buSzPct val="100000"/>
              <a:buFont typeface="Arial"/>
              <a:buChar char="•"/>
              <a:defRPr/>
            </a:pPr>
            <a:r>
              <a:rPr lang="en-US" sz="2400" dirty="0">
                <a:ea typeface="ＭＳ Ｐゴシック" charset="0"/>
                <a:cs typeface="ＭＳ Ｐゴシック" charset="0"/>
              </a:rPr>
              <a:t>hosts: clients and servers</a:t>
            </a:r>
          </a:p>
          <a:p>
            <a:pPr marL="682625" lvl="1" indent="-225425" eaLnBrk="1" hangingPunct="1">
              <a:buSzPct val="100000"/>
              <a:buFont typeface="Arial"/>
              <a:buChar char="•"/>
              <a:defRPr/>
            </a:pPr>
            <a:r>
              <a:rPr lang="en-US" sz="2400" dirty="0">
                <a:ea typeface="ＭＳ Ｐゴシック" charset="0"/>
                <a:cs typeface="ＭＳ Ｐゴシック" charset="0"/>
              </a:rPr>
              <a:t>servers often in data centers</a:t>
            </a:r>
          </a:p>
          <a:p>
            <a:pPr lvl="1" eaLnBrk="1" hangingPunct="1">
              <a:buSzPct val="75000"/>
              <a:buFont typeface="Arial"/>
              <a:buChar char="•"/>
              <a:defRPr/>
            </a:pPr>
            <a:endParaRPr lang="en-US" dirty="0">
              <a:ea typeface="ＭＳ Ｐゴシック" charset="0"/>
              <a:cs typeface="ＭＳ Ｐゴシック" charset="0"/>
            </a:endParaRPr>
          </a:p>
        </p:txBody>
      </p:sp>
      <p:sp>
        <p:nvSpPr>
          <p:cNvPr id="10088" name="Rectangle 872"/>
          <p:cNvSpPr>
            <a:spLocks noChangeArrowheads="1"/>
          </p:cNvSpPr>
          <p:nvPr/>
        </p:nvSpPr>
        <p:spPr bwMode="auto">
          <a:xfrm>
            <a:off x="153569" y="3082600"/>
            <a:ext cx="4562078" cy="1414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95288" indent="-395288">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342900" indent="-342900">
              <a:lnSpc>
                <a:spcPct val="85000"/>
              </a:lnSpc>
              <a:spcBef>
                <a:spcPct val="20000"/>
              </a:spcBef>
              <a:buClr>
                <a:srgbClr val="FF0000"/>
              </a:buClr>
              <a:buSzPct val="100000"/>
              <a:buFont typeface="Arial" charset="0"/>
              <a:buChar char="•"/>
            </a:pPr>
            <a:r>
              <a:rPr lang="en-US" altLang="en-US" b="0" i="1" dirty="0">
                <a:solidFill>
                  <a:srgbClr val="CC0000"/>
                </a:solidFill>
                <a:latin typeface="+mn-lt"/>
              </a:rPr>
              <a:t>access networks, physical media:</a:t>
            </a:r>
            <a:r>
              <a:rPr lang="en-US" altLang="en-US" b="0" dirty="0">
                <a:latin typeface="+mn-lt"/>
              </a:rPr>
              <a:t> wired, wireless communication </a:t>
            </a:r>
            <a:r>
              <a:rPr lang="en-US" altLang="en-US" b="0" dirty="0">
                <a:latin typeface="Gill Sans MT" charset="0"/>
              </a:rPr>
              <a:t>links</a:t>
            </a:r>
            <a:r>
              <a:rPr lang="en-US" altLang="en-US" b="0" dirty="0">
                <a:solidFill>
                  <a:srgbClr val="FF0000"/>
                </a:solidFill>
                <a:latin typeface="Gill Sans MT" charset="0"/>
              </a:rPr>
              <a:t> </a:t>
            </a:r>
            <a:endParaRPr lang="en-US" altLang="en-US" b="0" dirty="0">
              <a:latin typeface="Gill Sans MT" charset="0"/>
            </a:endParaRPr>
          </a:p>
        </p:txBody>
      </p:sp>
      <p:sp>
        <p:nvSpPr>
          <p:cNvPr id="10089" name="Rectangle 873"/>
          <p:cNvSpPr>
            <a:spLocks noChangeArrowheads="1"/>
          </p:cNvSpPr>
          <p:nvPr/>
        </p:nvSpPr>
        <p:spPr bwMode="auto">
          <a:xfrm>
            <a:off x="566815" y="4580090"/>
            <a:ext cx="3810000" cy="141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lnSpc>
                <a:spcPct val="85000"/>
              </a:lnSpc>
              <a:spcBef>
                <a:spcPct val="15000"/>
              </a:spcBef>
              <a:buClr>
                <a:srgbClr val="CC1B00"/>
              </a:buClr>
              <a:buSzPct val="100000"/>
              <a:buFont typeface="Arial" charset="0"/>
              <a:buChar char="•"/>
              <a:defRPr/>
            </a:pPr>
            <a:r>
              <a:rPr lang="en-US" sz="2400" b="0" i="1" dirty="0">
                <a:solidFill>
                  <a:srgbClr val="CC0000"/>
                </a:solidFill>
                <a:latin typeface="+mn-lt"/>
                <a:ea typeface="ＭＳ Ｐゴシック" charset="0"/>
                <a:cs typeface="ＭＳ Ｐゴシック" charset="0"/>
              </a:rPr>
              <a:t>network core: </a:t>
            </a:r>
          </a:p>
          <a:p>
            <a:pPr marL="628650" lvl="1" indent="-177800" algn="l">
              <a:lnSpc>
                <a:spcPct val="85000"/>
              </a:lnSpc>
              <a:spcBef>
                <a:spcPct val="15000"/>
              </a:spcBef>
              <a:buClr>
                <a:srgbClr val="000099"/>
              </a:buClr>
              <a:buSzPct val="100000"/>
              <a:buFont typeface="Arial"/>
              <a:buChar char="•"/>
              <a:defRPr/>
            </a:pPr>
            <a:r>
              <a:rPr lang="en-US" sz="2400" b="0" dirty="0">
                <a:latin typeface="+mn-lt"/>
                <a:ea typeface="ＭＳ Ｐゴシック" charset="0"/>
                <a:cs typeface="ＭＳ Ｐゴシック" charset="0"/>
              </a:rPr>
              <a:t>interconnected routers</a:t>
            </a:r>
          </a:p>
          <a:p>
            <a:pPr marL="628650" lvl="1" indent="-177800" algn="l">
              <a:lnSpc>
                <a:spcPct val="85000"/>
              </a:lnSpc>
              <a:spcBef>
                <a:spcPct val="15000"/>
              </a:spcBef>
              <a:buClr>
                <a:srgbClr val="000099"/>
              </a:buClr>
              <a:buSzPct val="100000"/>
              <a:buFont typeface="Arial"/>
              <a:buChar char="•"/>
              <a:defRPr/>
            </a:pPr>
            <a:r>
              <a:rPr lang="en-US" sz="2400" b="0" dirty="0">
                <a:latin typeface="+mn-lt"/>
                <a:ea typeface="ＭＳ Ｐゴシック" charset="0"/>
                <a:cs typeface="ＭＳ Ｐゴシック" charset="0"/>
              </a:rPr>
              <a:t>network of networks</a:t>
            </a:r>
          </a:p>
          <a:p>
            <a:pPr marL="342900" indent="-342900">
              <a:spcBef>
                <a:spcPct val="20000"/>
              </a:spcBef>
              <a:buClr>
                <a:schemeClr val="accent2"/>
              </a:buClr>
              <a:buSzPct val="85000"/>
              <a:buFont typeface="Wingdings" charset="0"/>
              <a:buChar char="q"/>
              <a:defRPr/>
            </a:pPr>
            <a:endParaRPr lang="en-US" dirty="0">
              <a:latin typeface="+mn-lt"/>
              <a:ea typeface="ＭＳ Ｐゴシック" charset="0"/>
              <a:cs typeface="ＭＳ Ｐゴシック" charset="0"/>
            </a:endParaRPr>
          </a:p>
        </p:txBody>
      </p:sp>
      <p:grpSp>
        <p:nvGrpSpPr>
          <p:cNvPr id="35848" name="Group 621"/>
          <p:cNvGrpSpPr>
            <a:grpSpLocks/>
          </p:cNvGrpSpPr>
          <p:nvPr/>
        </p:nvGrpSpPr>
        <p:grpSpPr bwMode="auto">
          <a:xfrm>
            <a:off x="5202238" y="1384300"/>
            <a:ext cx="3551237" cy="4944114"/>
            <a:chOff x="5202238" y="1384300"/>
            <a:chExt cx="3551237" cy="4944114"/>
          </a:xfrm>
        </p:grpSpPr>
        <p:sp>
          <p:nvSpPr>
            <p:cNvPr id="35849" name="Freeform 416"/>
            <p:cNvSpPr>
              <a:spLocks/>
            </p:cNvSpPr>
            <p:nvPr/>
          </p:nvSpPr>
          <p:spPr bwMode="auto">
            <a:xfrm>
              <a:off x="7023100" y="2001838"/>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0"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1"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852" name="Group 666"/>
            <p:cNvGrpSpPr>
              <a:grpSpLocks/>
            </p:cNvGrpSpPr>
            <p:nvPr/>
          </p:nvGrpSpPr>
          <p:grpSpPr bwMode="auto">
            <a:xfrm>
              <a:off x="5329977" y="2980450"/>
              <a:ext cx="1458912" cy="933450"/>
              <a:chOff x="2889" y="1631"/>
              <a:chExt cx="980" cy="743"/>
            </a:xfrm>
          </p:grpSpPr>
          <p:sp>
            <p:nvSpPr>
              <p:cNvPr id="36459" name="Rectangle 6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460" name="AutoShape 6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00CCFF"/>
                  </a:solidFill>
                </a:endParaRPr>
              </a:p>
            </p:txBody>
          </p:sp>
        </p:grpSp>
        <p:sp>
          <p:nvSpPr>
            <p:cNvPr id="35853" name="Freeform 669"/>
            <p:cNvSpPr>
              <a:spLocks/>
            </p:cNvSpPr>
            <p:nvPr/>
          </p:nvSpPr>
          <p:spPr bwMode="auto">
            <a:xfrm>
              <a:off x="5364163" y="433138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4" name="Line 670"/>
            <p:cNvSpPr>
              <a:spLocks noChangeShapeType="1"/>
            </p:cNvSpPr>
            <p:nvPr/>
          </p:nvSpPr>
          <p:spPr bwMode="auto">
            <a:xfrm rot="-5400000">
              <a:off x="7845425" y="5162551"/>
              <a:ext cx="523875" cy="1397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855"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856" name="Line 672"/>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857" name="Line 674"/>
            <p:cNvSpPr>
              <a:spLocks noChangeShapeType="1"/>
            </p:cNvSpPr>
            <p:nvPr/>
          </p:nvSpPr>
          <p:spPr bwMode="auto">
            <a:xfrm>
              <a:off x="6100763" y="4776788"/>
              <a:ext cx="217487" cy="1000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58" name="Line 675"/>
            <p:cNvSpPr>
              <a:spLocks noChangeShapeType="1"/>
            </p:cNvSpPr>
            <p:nvPr/>
          </p:nvSpPr>
          <p:spPr bwMode="auto">
            <a:xfrm flipV="1">
              <a:off x="5842000" y="5038725"/>
              <a:ext cx="407988" cy="746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59" name="Line 678"/>
            <p:cNvSpPr>
              <a:spLocks noChangeShapeType="1"/>
            </p:cNvSpPr>
            <p:nvPr/>
          </p:nvSpPr>
          <p:spPr bwMode="auto">
            <a:xfrm flipH="1">
              <a:off x="6267450" y="5102225"/>
              <a:ext cx="144463" cy="169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0" name="Line 679"/>
            <p:cNvSpPr>
              <a:spLocks noChangeShapeType="1"/>
            </p:cNvSpPr>
            <p:nvPr/>
          </p:nvSpPr>
          <p:spPr bwMode="auto">
            <a:xfrm flipH="1" flipV="1">
              <a:off x="6586538" y="5110163"/>
              <a:ext cx="76200" cy="1635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1" name="Line 680"/>
            <p:cNvSpPr>
              <a:spLocks noChangeShapeType="1"/>
            </p:cNvSpPr>
            <p:nvPr/>
          </p:nvSpPr>
          <p:spPr bwMode="auto">
            <a:xfrm>
              <a:off x="6743700" y="5056188"/>
              <a:ext cx="503238" cy="2698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2" name="Line 682"/>
            <p:cNvSpPr>
              <a:spLocks noChangeShapeType="1"/>
            </p:cNvSpPr>
            <p:nvPr/>
          </p:nvSpPr>
          <p:spPr bwMode="auto">
            <a:xfrm>
              <a:off x="6284913" y="3551238"/>
              <a:ext cx="0" cy="10636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3" name="Line 683"/>
            <p:cNvSpPr>
              <a:spLocks noChangeShapeType="1"/>
            </p:cNvSpPr>
            <p:nvPr/>
          </p:nvSpPr>
          <p:spPr bwMode="auto">
            <a:xfrm flipV="1">
              <a:off x="5891213" y="3736975"/>
              <a:ext cx="16827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35864" name="Picture 684"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548063"/>
              <a:ext cx="369887"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65"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866" name="Line 686"/>
            <p:cNvSpPr>
              <a:spLocks noChangeShapeType="1"/>
            </p:cNvSpPr>
            <p:nvPr/>
          </p:nvSpPr>
          <p:spPr bwMode="auto">
            <a:xfrm flipV="1">
              <a:off x="5894388" y="3733800"/>
              <a:ext cx="16827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35867" name="Picture 70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975" y="3546475"/>
              <a:ext cx="369888"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68" name="Line 711"/>
            <p:cNvSpPr>
              <a:spLocks noChangeShapeType="1"/>
            </p:cNvSpPr>
            <p:nvPr/>
          </p:nvSpPr>
          <p:spPr bwMode="auto">
            <a:xfrm>
              <a:off x="7396163" y="3816350"/>
              <a:ext cx="163512" cy="1206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9" name="Line 712"/>
            <p:cNvSpPr>
              <a:spLocks noChangeShapeType="1"/>
            </p:cNvSpPr>
            <p:nvPr/>
          </p:nvSpPr>
          <p:spPr bwMode="auto">
            <a:xfrm>
              <a:off x="7493000" y="3736975"/>
              <a:ext cx="279400"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0" name="Line 713"/>
            <p:cNvSpPr>
              <a:spLocks noChangeShapeType="1"/>
            </p:cNvSpPr>
            <p:nvPr/>
          </p:nvSpPr>
          <p:spPr bwMode="auto">
            <a:xfrm flipV="1">
              <a:off x="7729538" y="3822700"/>
              <a:ext cx="134937" cy="10477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1" name="Line 714"/>
            <p:cNvSpPr>
              <a:spLocks noChangeShapeType="1"/>
            </p:cNvSpPr>
            <p:nvPr/>
          </p:nvSpPr>
          <p:spPr bwMode="auto">
            <a:xfrm>
              <a:off x="6723063" y="2590800"/>
              <a:ext cx="509587"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2" name="Line 715"/>
            <p:cNvSpPr>
              <a:spLocks noChangeShapeType="1"/>
            </p:cNvSpPr>
            <p:nvPr/>
          </p:nvSpPr>
          <p:spPr bwMode="auto">
            <a:xfrm>
              <a:off x="7358063" y="4700588"/>
              <a:ext cx="390525" cy="184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3" name="Line 716"/>
            <p:cNvSpPr>
              <a:spLocks noChangeShapeType="1"/>
            </p:cNvSpPr>
            <p:nvPr/>
          </p:nvSpPr>
          <p:spPr bwMode="auto">
            <a:xfrm flipV="1">
              <a:off x="6737350" y="4687888"/>
              <a:ext cx="322263" cy="1984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4" name="Line 717"/>
            <p:cNvSpPr>
              <a:spLocks noChangeShapeType="1"/>
            </p:cNvSpPr>
            <p:nvPr/>
          </p:nvSpPr>
          <p:spPr bwMode="auto">
            <a:xfrm flipV="1">
              <a:off x="6780213" y="4979988"/>
              <a:ext cx="9715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5" name="Line 718"/>
            <p:cNvSpPr>
              <a:spLocks noChangeShapeType="1"/>
            </p:cNvSpPr>
            <p:nvPr/>
          </p:nvSpPr>
          <p:spPr bwMode="auto">
            <a:xfrm flipV="1">
              <a:off x="7577138" y="2495550"/>
              <a:ext cx="123825" cy="87313"/>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6" name="Line 719"/>
            <p:cNvSpPr>
              <a:spLocks noChangeShapeType="1"/>
            </p:cNvSpPr>
            <p:nvPr/>
          </p:nvSpPr>
          <p:spPr bwMode="auto">
            <a:xfrm>
              <a:off x="7405688" y="2668588"/>
              <a:ext cx="0" cy="82550"/>
            </a:xfrm>
            <a:prstGeom prst="line">
              <a:avLst/>
            </a:prstGeom>
            <a:noFill/>
            <a:ln w="9525">
              <a:solidFill>
                <a:srgbClr val="969696"/>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7" name="Line 720"/>
            <p:cNvSpPr>
              <a:spLocks noChangeShapeType="1"/>
            </p:cNvSpPr>
            <p:nvPr/>
          </p:nvSpPr>
          <p:spPr bwMode="auto">
            <a:xfrm flipV="1">
              <a:off x="7577138" y="2565400"/>
              <a:ext cx="263525" cy="28892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8" name="Line 721"/>
            <p:cNvSpPr>
              <a:spLocks noChangeShapeType="1"/>
            </p:cNvSpPr>
            <p:nvPr/>
          </p:nvSpPr>
          <p:spPr bwMode="auto">
            <a:xfrm>
              <a:off x="7942263" y="2563813"/>
              <a:ext cx="0" cy="1968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79" name="Line 722"/>
            <p:cNvSpPr>
              <a:spLocks noChangeShapeType="1"/>
            </p:cNvSpPr>
            <p:nvPr/>
          </p:nvSpPr>
          <p:spPr bwMode="auto">
            <a:xfrm>
              <a:off x="7596188" y="2870200"/>
              <a:ext cx="188912"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0" name="Line 723"/>
            <p:cNvSpPr>
              <a:spLocks noChangeShapeType="1"/>
            </p:cNvSpPr>
            <p:nvPr/>
          </p:nvSpPr>
          <p:spPr bwMode="auto">
            <a:xfrm>
              <a:off x="8150225" y="2860675"/>
              <a:ext cx="177800"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1" name="Line 724"/>
            <p:cNvSpPr>
              <a:spLocks noChangeShapeType="1"/>
            </p:cNvSpPr>
            <p:nvPr/>
          </p:nvSpPr>
          <p:spPr bwMode="auto">
            <a:xfrm flipH="1">
              <a:off x="7296150" y="2936875"/>
              <a:ext cx="98425" cy="704850"/>
            </a:xfrm>
            <a:prstGeom prst="line">
              <a:avLst/>
            </a:prstGeom>
            <a:noFill/>
            <a:ln w="9525">
              <a:solidFill>
                <a:srgbClr val="969696"/>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2" name="Line 725"/>
            <p:cNvSpPr>
              <a:spLocks noChangeShapeType="1"/>
            </p:cNvSpPr>
            <p:nvPr/>
          </p:nvSpPr>
          <p:spPr bwMode="auto">
            <a:xfrm flipH="1">
              <a:off x="7888288" y="2936875"/>
              <a:ext cx="111125" cy="72707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3" name="Line 726"/>
            <p:cNvSpPr>
              <a:spLocks noChangeShapeType="1"/>
            </p:cNvSpPr>
            <p:nvPr/>
          </p:nvSpPr>
          <p:spPr bwMode="auto">
            <a:xfrm flipV="1">
              <a:off x="7272338" y="4078288"/>
              <a:ext cx="227012" cy="436562"/>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4"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5" name="Line 728"/>
            <p:cNvSpPr>
              <a:spLocks noChangeShapeType="1"/>
            </p:cNvSpPr>
            <p:nvPr/>
          </p:nvSpPr>
          <p:spPr bwMode="auto">
            <a:xfrm>
              <a:off x="6289675" y="2406650"/>
              <a:ext cx="152400" cy="952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86"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5887"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5888"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5889" name="Group 732"/>
            <p:cNvGrpSpPr>
              <a:grpSpLocks/>
            </p:cNvGrpSpPr>
            <p:nvPr/>
          </p:nvGrpSpPr>
          <p:grpSpPr bwMode="auto">
            <a:xfrm>
              <a:off x="6430963" y="2519363"/>
              <a:ext cx="219075" cy="52387"/>
              <a:chOff x="2468" y="1332"/>
              <a:chExt cx="310" cy="60"/>
            </a:xfrm>
          </p:grpSpPr>
          <p:sp>
            <p:nvSpPr>
              <p:cNvPr id="36457"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58"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5890" name="Line 735"/>
            <p:cNvSpPr>
              <a:spLocks noChangeShapeType="1"/>
            </p:cNvSpPr>
            <p:nvPr/>
          </p:nvSpPr>
          <p:spPr bwMode="auto">
            <a:xfrm>
              <a:off x="6354763" y="2543175"/>
              <a:ext cx="0" cy="746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91" name="Line 736"/>
            <p:cNvSpPr>
              <a:spLocks noChangeShapeType="1"/>
            </p:cNvSpPr>
            <p:nvPr/>
          </p:nvSpPr>
          <p:spPr bwMode="auto">
            <a:xfrm>
              <a:off x="6740525" y="2546350"/>
              <a:ext cx="0" cy="7302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5892" name="Group 737"/>
            <p:cNvGrpSpPr>
              <a:grpSpLocks/>
            </p:cNvGrpSpPr>
            <p:nvPr/>
          </p:nvGrpSpPr>
          <p:grpSpPr bwMode="auto">
            <a:xfrm>
              <a:off x="7202488" y="2493963"/>
              <a:ext cx="390525" cy="174625"/>
              <a:chOff x="4334" y="1470"/>
              <a:chExt cx="246" cy="107"/>
            </a:xfrm>
          </p:grpSpPr>
          <p:sp>
            <p:nvSpPr>
              <p:cNvPr id="3644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5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5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52" name="Group 741"/>
              <p:cNvGrpSpPr>
                <a:grpSpLocks/>
              </p:cNvGrpSpPr>
              <p:nvPr/>
            </p:nvGrpSpPr>
            <p:grpSpPr bwMode="auto">
              <a:xfrm>
                <a:off x="4383" y="1488"/>
                <a:ext cx="138" cy="33"/>
                <a:chOff x="2468" y="1332"/>
                <a:chExt cx="310" cy="60"/>
              </a:xfrm>
            </p:grpSpPr>
            <p:sp>
              <p:nvSpPr>
                <p:cNvPr id="36455"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56"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53" name="Line 7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54" name="Line 7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893" name="Group 746"/>
            <p:cNvGrpSpPr>
              <a:grpSpLocks/>
            </p:cNvGrpSpPr>
            <p:nvPr/>
          </p:nvGrpSpPr>
          <p:grpSpPr bwMode="auto">
            <a:xfrm>
              <a:off x="7213600" y="2757488"/>
              <a:ext cx="390525" cy="174625"/>
              <a:chOff x="4334" y="1470"/>
              <a:chExt cx="246" cy="107"/>
            </a:xfrm>
          </p:grpSpPr>
          <p:sp>
            <p:nvSpPr>
              <p:cNvPr id="364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44" name="Group 750"/>
              <p:cNvGrpSpPr>
                <a:grpSpLocks/>
              </p:cNvGrpSpPr>
              <p:nvPr/>
            </p:nvGrpSpPr>
            <p:grpSpPr bwMode="auto">
              <a:xfrm>
                <a:off x="4383" y="1488"/>
                <a:ext cx="138" cy="33"/>
                <a:chOff x="2468" y="1332"/>
                <a:chExt cx="310" cy="60"/>
              </a:xfrm>
            </p:grpSpPr>
            <p:sp>
              <p:nvSpPr>
                <p:cNvPr id="36447"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48"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45" name="Line 7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46" name="Line 75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894" name="Group 764"/>
            <p:cNvGrpSpPr>
              <a:grpSpLocks/>
            </p:cNvGrpSpPr>
            <p:nvPr/>
          </p:nvGrpSpPr>
          <p:grpSpPr bwMode="auto">
            <a:xfrm>
              <a:off x="7689850" y="2393950"/>
              <a:ext cx="390525" cy="174625"/>
              <a:chOff x="4334" y="1470"/>
              <a:chExt cx="246" cy="107"/>
            </a:xfrm>
          </p:grpSpPr>
          <p:sp>
            <p:nvSpPr>
              <p:cNvPr id="3643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3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3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36" name="Group 768"/>
              <p:cNvGrpSpPr>
                <a:grpSpLocks/>
              </p:cNvGrpSpPr>
              <p:nvPr/>
            </p:nvGrpSpPr>
            <p:grpSpPr bwMode="auto">
              <a:xfrm>
                <a:off x="4383" y="1488"/>
                <a:ext cx="138" cy="33"/>
                <a:chOff x="2468" y="1332"/>
                <a:chExt cx="310" cy="60"/>
              </a:xfrm>
            </p:grpSpPr>
            <p:sp>
              <p:nvSpPr>
                <p:cNvPr id="36439"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40"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37" name="Line 7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38" name="Line 7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5895" name="Line 782"/>
            <p:cNvSpPr>
              <a:spLocks noChangeShapeType="1"/>
            </p:cNvSpPr>
            <p:nvPr/>
          </p:nvSpPr>
          <p:spPr bwMode="auto">
            <a:xfrm>
              <a:off x="6427788" y="3743325"/>
              <a:ext cx="679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5896" name="Group 801"/>
            <p:cNvGrpSpPr>
              <a:grpSpLocks/>
            </p:cNvGrpSpPr>
            <p:nvPr/>
          </p:nvGrpSpPr>
          <p:grpSpPr bwMode="auto">
            <a:xfrm>
              <a:off x="7591425" y="4806950"/>
              <a:ext cx="622300" cy="244475"/>
              <a:chOff x="4334" y="1470"/>
              <a:chExt cx="246" cy="107"/>
            </a:xfrm>
          </p:grpSpPr>
          <p:sp>
            <p:nvSpPr>
              <p:cNvPr id="364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28" name="Group 805"/>
              <p:cNvGrpSpPr>
                <a:grpSpLocks/>
              </p:cNvGrpSpPr>
              <p:nvPr/>
            </p:nvGrpSpPr>
            <p:grpSpPr bwMode="auto">
              <a:xfrm>
                <a:off x="4383" y="1488"/>
                <a:ext cx="138" cy="33"/>
                <a:chOff x="2468" y="1332"/>
                <a:chExt cx="310" cy="60"/>
              </a:xfrm>
            </p:grpSpPr>
            <p:sp>
              <p:nvSpPr>
                <p:cNvPr id="36431"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32"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29" name="Line 80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30" name="Line 80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897" name="Group 810"/>
            <p:cNvGrpSpPr>
              <a:grpSpLocks/>
            </p:cNvGrpSpPr>
            <p:nvPr/>
          </p:nvGrpSpPr>
          <p:grpSpPr bwMode="auto">
            <a:xfrm>
              <a:off x="6965950" y="4508500"/>
              <a:ext cx="622300" cy="244475"/>
              <a:chOff x="4334" y="1470"/>
              <a:chExt cx="246" cy="107"/>
            </a:xfrm>
          </p:grpSpPr>
          <p:sp>
            <p:nvSpPr>
              <p:cNvPr id="364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20" name="Group 814"/>
              <p:cNvGrpSpPr>
                <a:grpSpLocks/>
              </p:cNvGrpSpPr>
              <p:nvPr/>
            </p:nvGrpSpPr>
            <p:grpSpPr bwMode="auto">
              <a:xfrm>
                <a:off x="4383" y="1488"/>
                <a:ext cx="138" cy="33"/>
                <a:chOff x="2468" y="1332"/>
                <a:chExt cx="310" cy="60"/>
              </a:xfrm>
            </p:grpSpPr>
            <p:sp>
              <p:nvSpPr>
                <p:cNvPr id="36423"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24"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21" name="Line 8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22" name="Line 81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898" name="Group 819"/>
            <p:cNvGrpSpPr>
              <a:grpSpLocks/>
            </p:cNvGrpSpPr>
            <p:nvPr/>
          </p:nvGrpSpPr>
          <p:grpSpPr bwMode="auto">
            <a:xfrm>
              <a:off x="6242050" y="4851400"/>
              <a:ext cx="622300" cy="244475"/>
              <a:chOff x="4334" y="1470"/>
              <a:chExt cx="246" cy="107"/>
            </a:xfrm>
          </p:grpSpPr>
          <p:sp>
            <p:nvSpPr>
              <p:cNvPr id="364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12" name="Group 823"/>
              <p:cNvGrpSpPr>
                <a:grpSpLocks/>
              </p:cNvGrpSpPr>
              <p:nvPr/>
            </p:nvGrpSpPr>
            <p:grpSpPr bwMode="auto">
              <a:xfrm>
                <a:off x="4383" y="1488"/>
                <a:ext cx="138" cy="33"/>
                <a:chOff x="2468" y="1332"/>
                <a:chExt cx="310" cy="60"/>
              </a:xfrm>
            </p:grpSpPr>
            <p:sp>
              <p:nvSpPr>
                <p:cNvPr id="36415"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16"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13" name="Line 8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14" name="Line 82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899" name="Group 828"/>
            <p:cNvGrpSpPr>
              <a:grpSpLocks/>
            </p:cNvGrpSpPr>
            <p:nvPr/>
          </p:nvGrpSpPr>
          <p:grpSpPr bwMode="auto">
            <a:xfrm>
              <a:off x="6051550" y="3644900"/>
              <a:ext cx="390525" cy="171450"/>
              <a:chOff x="4334" y="1470"/>
              <a:chExt cx="246" cy="107"/>
            </a:xfrm>
          </p:grpSpPr>
          <p:sp>
            <p:nvSpPr>
              <p:cNvPr id="364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4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4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404" name="Group 832"/>
              <p:cNvGrpSpPr>
                <a:grpSpLocks/>
              </p:cNvGrpSpPr>
              <p:nvPr/>
            </p:nvGrpSpPr>
            <p:grpSpPr bwMode="auto">
              <a:xfrm>
                <a:off x="4383" y="1488"/>
                <a:ext cx="138" cy="33"/>
                <a:chOff x="2468" y="1332"/>
                <a:chExt cx="310" cy="60"/>
              </a:xfrm>
            </p:grpSpPr>
            <p:sp>
              <p:nvSpPr>
                <p:cNvPr id="36407"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36408"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36405" name="Line 83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406" name="Line 83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00" name="Group 846"/>
            <p:cNvGrpSpPr>
              <a:grpSpLocks/>
            </p:cNvGrpSpPr>
            <p:nvPr/>
          </p:nvGrpSpPr>
          <p:grpSpPr bwMode="auto">
            <a:xfrm>
              <a:off x="6138863" y="1989138"/>
              <a:ext cx="282575" cy="477837"/>
              <a:chOff x="3748" y="1253"/>
              <a:chExt cx="178" cy="301"/>
            </a:xfrm>
          </p:grpSpPr>
          <p:sp>
            <p:nvSpPr>
              <p:cNvPr id="36385" name="Line 270"/>
              <p:cNvSpPr>
                <a:spLocks noChangeShapeType="1"/>
              </p:cNvSpPr>
              <p:nvPr/>
            </p:nvSpPr>
            <p:spPr bwMode="auto">
              <a:xfrm flipH="1">
                <a:off x="3748" y="1276"/>
                <a:ext cx="89" cy="25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86" name="Line 271"/>
              <p:cNvSpPr>
                <a:spLocks noChangeShapeType="1"/>
              </p:cNvSpPr>
              <p:nvPr/>
            </p:nvSpPr>
            <p:spPr bwMode="auto">
              <a:xfrm>
                <a:off x="3837" y="1276"/>
                <a:ext cx="89" cy="25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87" name="Line 272"/>
              <p:cNvSpPr>
                <a:spLocks noChangeShapeType="1"/>
              </p:cNvSpPr>
              <p:nvPr/>
            </p:nvSpPr>
            <p:spPr bwMode="auto">
              <a:xfrm>
                <a:off x="3748" y="1527"/>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88" name="Line 273"/>
              <p:cNvSpPr>
                <a:spLocks noChangeShapeType="1"/>
              </p:cNvSpPr>
              <p:nvPr/>
            </p:nvSpPr>
            <p:spPr bwMode="auto">
              <a:xfrm flipH="1">
                <a:off x="3837" y="1527"/>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89" name="Line 274"/>
              <p:cNvSpPr>
                <a:spLocks noChangeShapeType="1"/>
              </p:cNvSpPr>
              <p:nvPr/>
            </p:nvSpPr>
            <p:spPr bwMode="auto">
              <a:xfrm>
                <a:off x="3837" y="1282"/>
                <a:ext cx="0" cy="2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0" name="Line 275"/>
              <p:cNvSpPr>
                <a:spLocks noChangeShapeType="1"/>
              </p:cNvSpPr>
              <p:nvPr/>
            </p:nvSpPr>
            <p:spPr bwMode="auto">
              <a:xfrm flipV="1">
                <a:off x="3748" y="1501"/>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1" name="Line 276"/>
              <p:cNvSpPr>
                <a:spLocks noChangeShapeType="1"/>
              </p:cNvSpPr>
              <p:nvPr/>
            </p:nvSpPr>
            <p:spPr bwMode="auto">
              <a:xfrm flipH="1" flipV="1">
                <a:off x="3837" y="1501"/>
                <a:ext cx="89" cy="2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2" name="Line 277"/>
              <p:cNvSpPr>
                <a:spLocks noChangeShapeType="1"/>
              </p:cNvSpPr>
              <p:nvPr/>
            </p:nvSpPr>
            <p:spPr bwMode="auto">
              <a:xfrm>
                <a:off x="3786" y="1418"/>
                <a:ext cx="51"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3" name="Line 278"/>
              <p:cNvSpPr>
                <a:spLocks noChangeShapeType="1"/>
              </p:cNvSpPr>
              <p:nvPr/>
            </p:nvSpPr>
            <p:spPr bwMode="auto">
              <a:xfrm flipV="1">
                <a:off x="3837" y="1418"/>
                <a:ext cx="54"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4" name="Line 279"/>
              <p:cNvSpPr>
                <a:spLocks noChangeShapeType="1"/>
              </p:cNvSpPr>
              <p:nvPr/>
            </p:nvSpPr>
            <p:spPr bwMode="auto">
              <a:xfrm>
                <a:off x="3768" y="1455"/>
                <a:ext cx="66" cy="2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5" name="Line 280"/>
              <p:cNvSpPr>
                <a:spLocks noChangeShapeType="1"/>
              </p:cNvSpPr>
              <p:nvPr/>
            </p:nvSpPr>
            <p:spPr bwMode="auto">
              <a:xfrm flipV="1">
                <a:off x="3837" y="1461"/>
                <a:ext cx="66" cy="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6" name="Line 281"/>
              <p:cNvSpPr>
                <a:spLocks noChangeShapeType="1"/>
              </p:cNvSpPr>
              <p:nvPr/>
            </p:nvSpPr>
            <p:spPr bwMode="auto">
              <a:xfrm flipV="1">
                <a:off x="3837" y="1381"/>
                <a:ext cx="34" cy="1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7" name="Line 282"/>
              <p:cNvSpPr>
                <a:spLocks noChangeShapeType="1"/>
              </p:cNvSpPr>
              <p:nvPr/>
            </p:nvSpPr>
            <p:spPr bwMode="auto">
              <a:xfrm flipV="1">
                <a:off x="3837" y="1329"/>
                <a:ext cx="21" cy="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8" name="Line 283"/>
              <p:cNvSpPr>
                <a:spLocks noChangeShapeType="1"/>
              </p:cNvSpPr>
              <p:nvPr/>
            </p:nvSpPr>
            <p:spPr bwMode="auto">
              <a:xfrm>
                <a:off x="3798" y="1377"/>
                <a:ext cx="42" cy="1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399" name="Line 284"/>
              <p:cNvSpPr>
                <a:spLocks noChangeShapeType="1"/>
              </p:cNvSpPr>
              <p:nvPr/>
            </p:nvSpPr>
            <p:spPr bwMode="auto">
              <a:xfrm>
                <a:off x="3817" y="1327"/>
                <a:ext cx="24" cy="1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6400"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pic>
          <p:nvPicPr>
            <p:cNvPr id="35901" name="Picture 91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25" y="5056188"/>
              <a:ext cx="433388"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02"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5903" name="Group 919"/>
            <p:cNvGrpSpPr>
              <a:grpSpLocks/>
            </p:cNvGrpSpPr>
            <p:nvPr/>
          </p:nvGrpSpPr>
          <p:grpSpPr bwMode="auto">
            <a:xfrm flipH="1">
              <a:off x="5775325" y="4533900"/>
              <a:ext cx="414338" cy="373063"/>
              <a:chOff x="2839" y="3501"/>
              <a:chExt cx="755" cy="803"/>
            </a:xfrm>
          </p:grpSpPr>
          <p:pic>
            <p:nvPicPr>
              <p:cNvPr id="36383" name="Picture 92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84"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5904" name="Group 922"/>
            <p:cNvGrpSpPr>
              <a:grpSpLocks/>
            </p:cNvGrpSpPr>
            <p:nvPr/>
          </p:nvGrpSpPr>
          <p:grpSpPr bwMode="auto">
            <a:xfrm flipH="1">
              <a:off x="5457825" y="4954588"/>
              <a:ext cx="482600" cy="406400"/>
              <a:chOff x="2839" y="3501"/>
              <a:chExt cx="755" cy="803"/>
            </a:xfrm>
          </p:grpSpPr>
          <p:pic>
            <p:nvPicPr>
              <p:cNvPr id="36381" name="Picture 92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82"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5905" name="Group 925"/>
            <p:cNvGrpSpPr>
              <a:grpSpLocks/>
            </p:cNvGrpSpPr>
            <p:nvPr/>
          </p:nvGrpSpPr>
          <p:grpSpPr bwMode="auto">
            <a:xfrm flipH="1">
              <a:off x="5935663" y="5256213"/>
              <a:ext cx="427037" cy="349250"/>
              <a:chOff x="2839" y="3501"/>
              <a:chExt cx="755" cy="803"/>
            </a:xfrm>
          </p:grpSpPr>
          <p:pic>
            <p:nvPicPr>
              <p:cNvPr id="36379" name="Picture 926"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80"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5906" name="Group 928"/>
            <p:cNvGrpSpPr>
              <a:grpSpLocks/>
            </p:cNvGrpSpPr>
            <p:nvPr/>
          </p:nvGrpSpPr>
          <p:grpSpPr bwMode="auto">
            <a:xfrm>
              <a:off x="6550025" y="5238750"/>
              <a:ext cx="427038" cy="350838"/>
              <a:chOff x="2839" y="3501"/>
              <a:chExt cx="755" cy="803"/>
            </a:xfrm>
          </p:grpSpPr>
          <p:pic>
            <p:nvPicPr>
              <p:cNvPr id="36377" name="Picture 9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78"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35907" name="Picture 933"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3010" y="1604047"/>
              <a:ext cx="136841" cy="327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08"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558925"/>
              <a:ext cx="415925" cy="8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09" name="Picture 936"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5057775"/>
              <a:ext cx="41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5910" name="Group 938"/>
            <p:cNvGrpSpPr>
              <a:grpSpLocks/>
            </p:cNvGrpSpPr>
            <p:nvPr/>
          </p:nvGrpSpPr>
          <p:grpSpPr bwMode="auto">
            <a:xfrm>
              <a:off x="8240713" y="5002213"/>
              <a:ext cx="227012" cy="481012"/>
              <a:chOff x="4140" y="429"/>
              <a:chExt cx="1425" cy="2396"/>
            </a:xfrm>
          </p:grpSpPr>
          <p:sp>
            <p:nvSpPr>
              <p:cNvPr id="36345" name="Freeform 93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46"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47" name="Freeform 94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48" name="Freeform 94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49"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50" name="Group 944"/>
              <p:cNvGrpSpPr>
                <a:grpSpLocks/>
              </p:cNvGrpSpPr>
              <p:nvPr/>
            </p:nvGrpSpPr>
            <p:grpSpPr bwMode="auto">
              <a:xfrm>
                <a:off x="4749" y="668"/>
                <a:ext cx="581" cy="145"/>
                <a:chOff x="614" y="2568"/>
                <a:chExt cx="725" cy="139"/>
              </a:xfrm>
            </p:grpSpPr>
            <p:sp>
              <p:nvSpPr>
                <p:cNvPr id="36375" name="AutoShape 945"/>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76"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51"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52" name="Group 948"/>
              <p:cNvGrpSpPr>
                <a:grpSpLocks/>
              </p:cNvGrpSpPr>
              <p:nvPr/>
            </p:nvGrpSpPr>
            <p:grpSpPr bwMode="auto">
              <a:xfrm>
                <a:off x="4747" y="994"/>
                <a:ext cx="581" cy="134"/>
                <a:chOff x="614" y="2568"/>
                <a:chExt cx="725" cy="139"/>
              </a:xfrm>
            </p:grpSpPr>
            <p:sp>
              <p:nvSpPr>
                <p:cNvPr id="36373" name="AutoShape 949"/>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74"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53"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54"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55" name="Group 953"/>
              <p:cNvGrpSpPr>
                <a:grpSpLocks/>
              </p:cNvGrpSpPr>
              <p:nvPr/>
            </p:nvGrpSpPr>
            <p:grpSpPr bwMode="auto">
              <a:xfrm>
                <a:off x="4735" y="1627"/>
                <a:ext cx="582" cy="151"/>
                <a:chOff x="614" y="2568"/>
                <a:chExt cx="725" cy="139"/>
              </a:xfrm>
            </p:grpSpPr>
            <p:sp>
              <p:nvSpPr>
                <p:cNvPr id="36371" name="AutoShape 954"/>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72"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56" name="Freeform 95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6357" name="Group 957"/>
              <p:cNvGrpSpPr>
                <a:grpSpLocks/>
              </p:cNvGrpSpPr>
              <p:nvPr/>
            </p:nvGrpSpPr>
            <p:grpSpPr bwMode="auto">
              <a:xfrm>
                <a:off x="4739" y="1327"/>
                <a:ext cx="582" cy="139"/>
                <a:chOff x="614" y="2568"/>
                <a:chExt cx="725" cy="139"/>
              </a:xfrm>
            </p:grpSpPr>
            <p:sp>
              <p:nvSpPr>
                <p:cNvPr id="36369" name="AutoShape 958"/>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70"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58"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59" name="Freeform 96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60" name="Freeform 96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61" name="Oval 963"/>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62" name="Freeform 96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63"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64"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65" name="Oval 967"/>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66" name="Oval 968"/>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0000"/>
                  </a:solidFill>
                </a:endParaRPr>
              </a:p>
            </p:txBody>
          </p:sp>
          <p:sp>
            <p:nvSpPr>
              <p:cNvPr id="36367" name="Oval 969"/>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68"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grpSp>
          <p:nvGrpSpPr>
            <p:cNvPr id="35911" name="Group 971"/>
            <p:cNvGrpSpPr>
              <a:grpSpLocks/>
            </p:cNvGrpSpPr>
            <p:nvPr/>
          </p:nvGrpSpPr>
          <p:grpSpPr bwMode="auto">
            <a:xfrm>
              <a:off x="7924800" y="5303838"/>
              <a:ext cx="227013" cy="481012"/>
              <a:chOff x="4140" y="429"/>
              <a:chExt cx="1425" cy="2396"/>
            </a:xfrm>
          </p:grpSpPr>
          <p:sp>
            <p:nvSpPr>
              <p:cNvPr id="36313" name="Freeform 97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4"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15" name="Freeform 97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6" name="Freeform 97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7"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18" name="Group 977"/>
              <p:cNvGrpSpPr>
                <a:grpSpLocks/>
              </p:cNvGrpSpPr>
              <p:nvPr/>
            </p:nvGrpSpPr>
            <p:grpSpPr bwMode="auto">
              <a:xfrm>
                <a:off x="4749" y="668"/>
                <a:ext cx="581" cy="145"/>
                <a:chOff x="614" y="2568"/>
                <a:chExt cx="725" cy="139"/>
              </a:xfrm>
            </p:grpSpPr>
            <p:sp>
              <p:nvSpPr>
                <p:cNvPr id="36343" name="AutoShape 97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44"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19"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20" name="Group 981"/>
              <p:cNvGrpSpPr>
                <a:grpSpLocks/>
              </p:cNvGrpSpPr>
              <p:nvPr/>
            </p:nvGrpSpPr>
            <p:grpSpPr bwMode="auto">
              <a:xfrm>
                <a:off x="4747" y="994"/>
                <a:ext cx="581" cy="134"/>
                <a:chOff x="614" y="2568"/>
                <a:chExt cx="725" cy="139"/>
              </a:xfrm>
            </p:grpSpPr>
            <p:sp>
              <p:nvSpPr>
                <p:cNvPr id="36341" name="AutoShape 98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42"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21"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22"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36323" name="Group 986"/>
              <p:cNvGrpSpPr>
                <a:grpSpLocks/>
              </p:cNvGrpSpPr>
              <p:nvPr/>
            </p:nvGrpSpPr>
            <p:grpSpPr bwMode="auto">
              <a:xfrm>
                <a:off x="4735" y="1627"/>
                <a:ext cx="582" cy="151"/>
                <a:chOff x="614" y="2568"/>
                <a:chExt cx="725" cy="139"/>
              </a:xfrm>
            </p:grpSpPr>
            <p:sp>
              <p:nvSpPr>
                <p:cNvPr id="36339" name="AutoShape 98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40"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24" name="Freeform 98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6325" name="Group 990"/>
              <p:cNvGrpSpPr>
                <a:grpSpLocks/>
              </p:cNvGrpSpPr>
              <p:nvPr/>
            </p:nvGrpSpPr>
            <p:grpSpPr bwMode="auto">
              <a:xfrm>
                <a:off x="4739" y="1327"/>
                <a:ext cx="582" cy="139"/>
                <a:chOff x="614" y="2568"/>
                <a:chExt cx="725" cy="139"/>
              </a:xfrm>
            </p:grpSpPr>
            <p:sp>
              <p:nvSpPr>
                <p:cNvPr id="36337" name="AutoShape 99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8"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36326"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27" name="Freeform 99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28" name="Freeform 99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29" name="Oval 99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0" name="Freeform 99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31"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2"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3" name="Oval 100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4" name="Oval 100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0000"/>
                  </a:solidFill>
                </a:endParaRPr>
              </a:p>
            </p:txBody>
          </p:sp>
          <p:sp>
            <p:nvSpPr>
              <p:cNvPr id="36335" name="Oval 100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36336"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pic>
          <p:nvPicPr>
            <p:cNvPr id="35912"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2250" y="2043113"/>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13" name="Picture 1006" descr="laptop_keyboar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5327957" y="2291590"/>
              <a:ext cx="437222" cy="159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14" name="Freeform 1007"/>
            <p:cNvSpPr>
              <a:spLocks/>
            </p:cNvSpPr>
            <p:nvPr/>
          </p:nvSpPr>
          <p:spPr bwMode="auto">
            <a:xfrm>
              <a:off x="5472854" y="2136804"/>
              <a:ext cx="351920" cy="208166"/>
            </a:xfrm>
            <a:custGeom>
              <a:avLst/>
              <a:gdLst>
                <a:gd name="T0" fmla="*/ 118 w 2982"/>
                <a:gd name="T1" fmla="*/ 0 h 2442"/>
                <a:gd name="T2" fmla="*/ 0 w 2982"/>
                <a:gd name="T3" fmla="*/ 85 h 2442"/>
                <a:gd name="T4" fmla="*/ 472 w 2982"/>
                <a:gd name="T5" fmla="*/ 85 h 2442"/>
                <a:gd name="T6" fmla="*/ 472 w 2982"/>
                <a:gd name="T7" fmla="*/ 85 h 2442"/>
                <a:gd name="T8" fmla="*/ 118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5915" name="Picture 1008" descr="scre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0187" y="2142157"/>
              <a:ext cx="319785" cy="189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16" name="Freeform 1009"/>
            <p:cNvSpPr>
              <a:spLocks/>
            </p:cNvSpPr>
            <p:nvPr/>
          </p:nvSpPr>
          <p:spPr bwMode="auto">
            <a:xfrm>
              <a:off x="5536928" y="2130663"/>
              <a:ext cx="298168" cy="38736"/>
            </a:xfrm>
            <a:custGeom>
              <a:avLst/>
              <a:gdLst>
                <a:gd name="T0" fmla="*/ 118 w 2528"/>
                <a:gd name="T1" fmla="*/ 0 h 455"/>
                <a:gd name="T2" fmla="*/ 472 w 2528"/>
                <a:gd name="T3" fmla="*/ 85 h 455"/>
                <a:gd name="T4" fmla="*/ 472 w 2528"/>
                <a:gd name="T5" fmla="*/ 85 h 455"/>
                <a:gd name="T6" fmla="*/ 0 w 2528"/>
                <a:gd name="T7" fmla="*/ 85 h 455"/>
                <a:gd name="T8" fmla="*/ 11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17" name="Freeform 1010"/>
            <p:cNvSpPr>
              <a:spLocks/>
            </p:cNvSpPr>
            <p:nvPr/>
          </p:nvSpPr>
          <p:spPr bwMode="auto">
            <a:xfrm>
              <a:off x="5469738" y="2130348"/>
              <a:ext cx="82770" cy="161242"/>
            </a:xfrm>
            <a:custGeom>
              <a:avLst/>
              <a:gdLst>
                <a:gd name="T0" fmla="*/ 118 w 702"/>
                <a:gd name="T1" fmla="*/ 0 h 1893"/>
                <a:gd name="T2" fmla="*/ 0 w 702"/>
                <a:gd name="T3" fmla="*/ 85 h 1893"/>
                <a:gd name="T4" fmla="*/ 118 w 702"/>
                <a:gd name="T5" fmla="*/ 85 h 1893"/>
                <a:gd name="T6" fmla="*/ 118 w 702"/>
                <a:gd name="T7" fmla="*/ 85 h 1893"/>
                <a:gd name="T8" fmla="*/ 118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18" name="Freeform 1011"/>
            <p:cNvSpPr>
              <a:spLocks/>
            </p:cNvSpPr>
            <p:nvPr/>
          </p:nvSpPr>
          <p:spPr bwMode="auto">
            <a:xfrm>
              <a:off x="5743756" y="2159163"/>
              <a:ext cx="89197" cy="186121"/>
            </a:xfrm>
            <a:custGeom>
              <a:avLst/>
              <a:gdLst>
                <a:gd name="T0" fmla="*/ 118 w 756"/>
                <a:gd name="T1" fmla="*/ 0 h 2184"/>
                <a:gd name="T2" fmla="*/ 118 w 756"/>
                <a:gd name="T3" fmla="*/ 85 h 2184"/>
                <a:gd name="T4" fmla="*/ 0 w 756"/>
                <a:gd name="T5" fmla="*/ 85 h 2184"/>
                <a:gd name="T6" fmla="*/ 118 w 756"/>
                <a:gd name="T7" fmla="*/ 85 h 2184"/>
                <a:gd name="T8" fmla="*/ 11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19" name="Freeform 1012"/>
            <p:cNvSpPr>
              <a:spLocks/>
            </p:cNvSpPr>
            <p:nvPr/>
          </p:nvSpPr>
          <p:spPr bwMode="auto">
            <a:xfrm>
              <a:off x="5468764" y="2283402"/>
              <a:ext cx="327186" cy="62828"/>
            </a:xfrm>
            <a:custGeom>
              <a:avLst/>
              <a:gdLst>
                <a:gd name="T0" fmla="*/ 118 w 2773"/>
                <a:gd name="T1" fmla="*/ 0 h 738"/>
                <a:gd name="T2" fmla="*/ 0 w 2773"/>
                <a:gd name="T3" fmla="*/ 85 h 738"/>
                <a:gd name="T4" fmla="*/ 472 w 2773"/>
                <a:gd name="T5" fmla="*/ 85 h 738"/>
                <a:gd name="T6" fmla="*/ 472 w 2773"/>
                <a:gd name="T7" fmla="*/ 85 h 738"/>
                <a:gd name="T8" fmla="*/ 11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0" name="Freeform 1013"/>
            <p:cNvSpPr>
              <a:spLocks/>
            </p:cNvSpPr>
            <p:nvPr/>
          </p:nvSpPr>
          <p:spPr bwMode="auto">
            <a:xfrm>
              <a:off x="5753689" y="2160738"/>
              <a:ext cx="83549" cy="186909"/>
            </a:xfrm>
            <a:custGeom>
              <a:avLst/>
              <a:gdLst>
                <a:gd name="T0" fmla="*/ 393 w 637"/>
                <a:gd name="T1" fmla="*/ 0 h 1659"/>
                <a:gd name="T2" fmla="*/ 393 w 637"/>
                <a:gd name="T3" fmla="*/ 0 h 1659"/>
                <a:gd name="T4" fmla="*/ 131 w 637"/>
                <a:gd name="T5" fmla="*/ 2366 h 1659"/>
                <a:gd name="T6" fmla="*/ 0 w 637"/>
                <a:gd name="T7" fmla="*/ 2366 h 1659"/>
                <a:gd name="T8" fmla="*/ 39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1" name="Freeform 1014"/>
            <p:cNvSpPr>
              <a:spLocks/>
            </p:cNvSpPr>
            <p:nvPr/>
          </p:nvSpPr>
          <p:spPr bwMode="auto">
            <a:xfrm>
              <a:off x="5469154" y="2291747"/>
              <a:ext cx="290962" cy="62040"/>
            </a:xfrm>
            <a:custGeom>
              <a:avLst/>
              <a:gdLst>
                <a:gd name="T0" fmla="*/ 0 w 2216"/>
                <a:gd name="T1" fmla="*/ 0 h 550"/>
                <a:gd name="T2" fmla="*/ 131 w 2216"/>
                <a:gd name="T3" fmla="*/ 113 h 550"/>
                <a:gd name="T4" fmla="*/ 1707 w 2216"/>
                <a:gd name="T5" fmla="*/ 790 h 550"/>
                <a:gd name="T6" fmla="*/ 1707 w 2216"/>
                <a:gd name="T7" fmla="*/ 67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922" name="Group 1015"/>
            <p:cNvGrpSpPr>
              <a:grpSpLocks/>
            </p:cNvGrpSpPr>
            <p:nvPr/>
          </p:nvGrpSpPr>
          <p:grpSpPr bwMode="auto">
            <a:xfrm>
              <a:off x="5464285" y="2358039"/>
              <a:ext cx="98740" cy="36846"/>
              <a:chOff x="1740" y="2642"/>
              <a:chExt cx="752" cy="327"/>
            </a:xfrm>
          </p:grpSpPr>
          <p:sp>
            <p:nvSpPr>
              <p:cNvPr id="36307"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8"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9"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0"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1"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12"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5923" name="Freeform 1022"/>
            <p:cNvSpPr>
              <a:spLocks/>
            </p:cNvSpPr>
            <p:nvPr/>
          </p:nvSpPr>
          <p:spPr bwMode="auto">
            <a:xfrm>
              <a:off x="5633331" y="2363550"/>
              <a:ext cx="119579" cy="80936"/>
            </a:xfrm>
            <a:custGeom>
              <a:avLst/>
              <a:gdLst>
                <a:gd name="T0" fmla="*/ 121 w 990"/>
                <a:gd name="T1" fmla="*/ 307 h 792"/>
                <a:gd name="T2" fmla="*/ 242 w 990"/>
                <a:gd name="T3" fmla="*/ 0 h 792"/>
                <a:gd name="T4" fmla="*/ 242 w 990"/>
                <a:gd name="T5" fmla="*/ 102 h 792"/>
                <a:gd name="T6" fmla="*/ 0 w 990"/>
                <a:gd name="T7" fmla="*/ 307 h 792"/>
                <a:gd name="T8" fmla="*/ 121 w 990"/>
                <a:gd name="T9" fmla="*/ 30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4" name="Freeform 1023"/>
            <p:cNvSpPr>
              <a:spLocks/>
            </p:cNvSpPr>
            <p:nvPr/>
          </p:nvSpPr>
          <p:spPr bwMode="auto">
            <a:xfrm>
              <a:off x="5328152" y="2370006"/>
              <a:ext cx="305958" cy="73850"/>
            </a:xfrm>
            <a:custGeom>
              <a:avLst/>
              <a:gdLst>
                <a:gd name="T0" fmla="*/ 121 w 2532"/>
                <a:gd name="T1" fmla="*/ 0 h 723"/>
                <a:gd name="T2" fmla="*/ 121 w 2532"/>
                <a:gd name="T3" fmla="*/ 0 h 723"/>
                <a:gd name="T4" fmla="*/ 725 w 2532"/>
                <a:gd name="T5" fmla="*/ 306 h 723"/>
                <a:gd name="T6" fmla="*/ 725 w 2532"/>
                <a:gd name="T7" fmla="*/ 306 h 723"/>
                <a:gd name="T8" fmla="*/ 0 w 2532"/>
                <a:gd name="T9" fmla="*/ 102 h 723"/>
                <a:gd name="T10" fmla="*/ 12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5" name="Freeform 1024"/>
            <p:cNvSpPr>
              <a:spLocks/>
            </p:cNvSpPr>
            <p:nvPr/>
          </p:nvSpPr>
          <p:spPr bwMode="auto">
            <a:xfrm>
              <a:off x="5328347" y="2356465"/>
              <a:ext cx="3311" cy="14959"/>
            </a:xfrm>
            <a:custGeom>
              <a:avLst/>
              <a:gdLst>
                <a:gd name="T0" fmla="*/ 127 w 26"/>
                <a:gd name="T1" fmla="*/ 102 h 147"/>
                <a:gd name="T2" fmla="*/ 127 w 26"/>
                <a:gd name="T3" fmla="*/ 102 h 147"/>
                <a:gd name="T4" fmla="*/ 0 w 26"/>
                <a:gd name="T5" fmla="*/ 102 h 147"/>
                <a:gd name="T6" fmla="*/ 127 w 26"/>
                <a:gd name="T7" fmla="*/ 0 h 147"/>
                <a:gd name="T8" fmla="*/ 127 w 26"/>
                <a:gd name="T9" fmla="*/ 102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6" name="Freeform 1025"/>
            <p:cNvSpPr>
              <a:spLocks/>
            </p:cNvSpPr>
            <p:nvPr/>
          </p:nvSpPr>
          <p:spPr bwMode="auto">
            <a:xfrm>
              <a:off x="5328542" y="2295526"/>
              <a:ext cx="142170" cy="61883"/>
            </a:xfrm>
            <a:custGeom>
              <a:avLst/>
              <a:gdLst>
                <a:gd name="T0" fmla="*/ 242 w 1176"/>
                <a:gd name="T1" fmla="*/ 0 h 606"/>
                <a:gd name="T2" fmla="*/ 0 w 1176"/>
                <a:gd name="T3" fmla="*/ 204 h 606"/>
                <a:gd name="T4" fmla="*/ 121 w 1176"/>
                <a:gd name="T5" fmla="*/ 204 h 606"/>
                <a:gd name="T6" fmla="*/ 242 w 1176"/>
                <a:gd name="T7" fmla="*/ 102 h 606"/>
                <a:gd name="T8" fmla="*/ 24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7" name="Freeform 1026"/>
            <p:cNvSpPr>
              <a:spLocks/>
            </p:cNvSpPr>
            <p:nvPr/>
          </p:nvSpPr>
          <p:spPr bwMode="auto">
            <a:xfrm>
              <a:off x="5338085" y="2359614"/>
              <a:ext cx="290183" cy="71016"/>
            </a:xfrm>
            <a:custGeom>
              <a:avLst/>
              <a:gdLst>
                <a:gd name="T0" fmla="*/ 115 w 2532"/>
                <a:gd name="T1" fmla="*/ 0 h 723"/>
                <a:gd name="T2" fmla="*/ 115 w 2532"/>
                <a:gd name="T3" fmla="*/ 0 h 723"/>
                <a:gd name="T4" fmla="*/ 229 w 2532"/>
                <a:gd name="T5" fmla="*/ 98 h 723"/>
                <a:gd name="T6" fmla="*/ 229 w 2532"/>
                <a:gd name="T7" fmla="*/ 98 h 723"/>
                <a:gd name="T8" fmla="*/ 0 w 2532"/>
                <a:gd name="T9" fmla="*/ 98 h 723"/>
                <a:gd name="T10" fmla="*/ 11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28" name="Freeform 1027"/>
            <p:cNvSpPr>
              <a:spLocks/>
            </p:cNvSpPr>
            <p:nvPr/>
          </p:nvSpPr>
          <p:spPr bwMode="auto">
            <a:xfrm flipV="1">
              <a:off x="5627878" y="2354575"/>
              <a:ext cx="118410" cy="73535"/>
            </a:xfrm>
            <a:custGeom>
              <a:avLst/>
              <a:gdLst>
                <a:gd name="T0" fmla="*/ 0 w 2532"/>
                <a:gd name="T1" fmla="*/ 0 h 723"/>
                <a:gd name="T2" fmla="*/ 0 w 2532"/>
                <a:gd name="T3" fmla="*/ 0 h 723"/>
                <a:gd name="T4" fmla="*/ 0 w 2532"/>
                <a:gd name="T5" fmla="*/ 305 h 723"/>
                <a:gd name="T6" fmla="*/ 0 w 2532"/>
                <a:gd name="T7" fmla="*/ 305 h 723"/>
                <a:gd name="T8" fmla="*/ 0 w 2532"/>
                <a:gd name="T9" fmla="*/ 102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pic>
          <p:nvPicPr>
            <p:cNvPr id="35929" name="Picture 1030"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6897688" y="5735638"/>
              <a:ext cx="38893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30"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5931" name="Picture 1032"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2150" y="5584825"/>
              <a:ext cx="28416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32"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33"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34"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35"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36"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37"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938" name="Group 1039"/>
            <p:cNvGrpSpPr>
              <a:grpSpLocks/>
            </p:cNvGrpSpPr>
            <p:nvPr/>
          </p:nvGrpSpPr>
          <p:grpSpPr bwMode="auto">
            <a:xfrm>
              <a:off x="7019925" y="5800725"/>
              <a:ext cx="87313" cy="38100"/>
              <a:chOff x="1740" y="2642"/>
              <a:chExt cx="752" cy="327"/>
            </a:xfrm>
          </p:grpSpPr>
          <p:sp>
            <p:nvSpPr>
              <p:cNvPr id="36301"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2"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3"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4"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5"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6"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5939"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40"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41"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42"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43"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44"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945" name="Group 2"/>
            <p:cNvGrpSpPr>
              <a:grpSpLocks/>
            </p:cNvGrpSpPr>
            <p:nvPr/>
          </p:nvGrpSpPr>
          <p:grpSpPr bwMode="auto">
            <a:xfrm>
              <a:off x="5607050" y="3182938"/>
              <a:ext cx="317500" cy="246062"/>
              <a:chOff x="5581650" y="3128963"/>
              <a:chExt cx="423863" cy="320675"/>
            </a:xfrm>
          </p:grpSpPr>
          <p:pic>
            <p:nvPicPr>
              <p:cNvPr id="36279" name="Picture 1054"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5581650" y="3290888"/>
                <a:ext cx="363538"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280"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6281" name="Picture 1056" descr="sc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6588" y="3140075"/>
                <a:ext cx="26670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282"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83"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84"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85"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86"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87"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6288" name="Group 1063"/>
              <p:cNvGrpSpPr>
                <a:grpSpLocks/>
              </p:cNvGrpSpPr>
              <p:nvPr/>
            </p:nvGrpSpPr>
            <p:grpSpPr bwMode="auto">
              <a:xfrm>
                <a:off x="5695950" y="3355975"/>
                <a:ext cx="80963" cy="38100"/>
                <a:chOff x="1740" y="2642"/>
                <a:chExt cx="752" cy="327"/>
              </a:xfrm>
            </p:grpSpPr>
            <p:sp>
              <p:nvSpPr>
                <p:cNvPr id="36295"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6"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7"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8"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9"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00"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6289"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0"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1"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2"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3"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94"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pic>
          <p:nvPicPr>
            <p:cNvPr id="35946" name="Picture 107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56325" y="3300413"/>
              <a:ext cx="3429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47" name="Freeform 1078"/>
            <p:cNvSpPr>
              <a:spLocks/>
            </p:cNvSpPr>
            <p:nvPr/>
          </p:nvSpPr>
          <p:spPr bwMode="auto">
            <a:xfrm flipH="1">
              <a:off x="6302568" y="3332533"/>
              <a:ext cx="161685" cy="153507"/>
            </a:xfrm>
            <a:custGeom>
              <a:avLst/>
              <a:gdLst>
                <a:gd name="T0" fmla="*/ 0 w 356"/>
                <a:gd name="T1" fmla="*/ 0 h 368"/>
                <a:gd name="T2" fmla="*/ 136251 w 356"/>
                <a:gd name="T3" fmla="*/ 5840 h 368"/>
                <a:gd name="T4" fmla="*/ 161685 w 356"/>
                <a:gd name="T5" fmla="*/ 122639 h 368"/>
                <a:gd name="T6" fmla="*/ 35425 w 356"/>
                <a:gd name="T7" fmla="*/ 15350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pic>
          <p:nvPicPr>
            <p:cNvPr id="35948" name="Picture 1081"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7329488" y="5672138"/>
              <a:ext cx="38893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49"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5950" name="Picture 1083"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3950" y="5521325"/>
              <a:ext cx="28416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51"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2"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3"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4"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5"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6"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957" name="Group 1090"/>
            <p:cNvGrpSpPr>
              <a:grpSpLocks/>
            </p:cNvGrpSpPr>
            <p:nvPr/>
          </p:nvGrpSpPr>
          <p:grpSpPr bwMode="auto">
            <a:xfrm>
              <a:off x="7451725" y="5737225"/>
              <a:ext cx="87313" cy="38100"/>
              <a:chOff x="1740" y="2642"/>
              <a:chExt cx="752" cy="327"/>
            </a:xfrm>
          </p:grpSpPr>
          <p:sp>
            <p:nvSpPr>
              <p:cNvPr id="36273"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74"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75"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76"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77"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78"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5958"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59"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60"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61"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62"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63"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5964" name="Group 1103"/>
            <p:cNvGrpSpPr>
              <a:grpSpLocks/>
            </p:cNvGrpSpPr>
            <p:nvPr/>
          </p:nvGrpSpPr>
          <p:grpSpPr bwMode="auto">
            <a:xfrm>
              <a:off x="6351588" y="2493963"/>
              <a:ext cx="390525" cy="169862"/>
              <a:chOff x="4650" y="1129"/>
              <a:chExt cx="246" cy="95"/>
            </a:xfrm>
          </p:grpSpPr>
          <p:sp>
            <p:nvSpPr>
              <p:cNvPr id="3626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26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26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268" name="Group 1107"/>
              <p:cNvGrpSpPr>
                <a:grpSpLocks/>
              </p:cNvGrpSpPr>
              <p:nvPr/>
            </p:nvGrpSpPr>
            <p:grpSpPr bwMode="auto">
              <a:xfrm>
                <a:off x="4699" y="1145"/>
                <a:ext cx="138" cy="29"/>
                <a:chOff x="2468" y="1332"/>
                <a:chExt cx="310" cy="60"/>
              </a:xfrm>
            </p:grpSpPr>
            <p:sp>
              <p:nvSpPr>
                <p:cNvPr id="36271"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272"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269" name="Line 111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270" name="Line 111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65" name="Group 1112"/>
            <p:cNvGrpSpPr>
              <a:grpSpLocks/>
            </p:cNvGrpSpPr>
            <p:nvPr/>
          </p:nvGrpSpPr>
          <p:grpSpPr bwMode="auto">
            <a:xfrm>
              <a:off x="6051550" y="3641725"/>
              <a:ext cx="390525" cy="169863"/>
              <a:chOff x="4650" y="1129"/>
              <a:chExt cx="246" cy="95"/>
            </a:xfrm>
          </p:grpSpPr>
          <p:sp>
            <p:nvSpPr>
              <p:cNvPr id="362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2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2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260" name="Group 1116"/>
              <p:cNvGrpSpPr>
                <a:grpSpLocks/>
              </p:cNvGrpSpPr>
              <p:nvPr/>
            </p:nvGrpSpPr>
            <p:grpSpPr bwMode="auto">
              <a:xfrm>
                <a:off x="4699" y="1145"/>
                <a:ext cx="138" cy="29"/>
                <a:chOff x="2468" y="1332"/>
                <a:chExt cx="310" cy="60"/>
              </a:xfrm>
            </p:grpSpPr>
            <p:sp>
              <p:nvSpPr>
                <p:cNvPr id="36263"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264"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261" name="Line 11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262" name="Line 11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66" name="Group 1121"/>
            <p:cNvGrpSpPr>
              <a:grpSpLocks/>
            </p:cNvGrpSpPr>
            <p:nvPr/>
          </p:nvGrpSpPr>
          <p:grpSpPr bwMode="auto">
            <a:xfrm>
              <a:off x="6248400" y="4852988"/>
              <a:ext cx="617538" cy="247650"/>
              <a:chOff x="2356" y="1300"/>
              <a:chExt cx="555" cy="194"/>
            </a:xfrm>
          </p:grpSpPr>
          <p:sp>
            <p:nvSpPr>
              <p:cNvPr id="362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2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2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252" name="Group 1125"/>
              <p:cNvGrpSpPr>
                <a:grpSpLocks/>
              </p:cNvGrpSpPr>
              <p:nvPr/>
            </p:nvGrpSpPr>
            <p:grpSpPr bwMode="auto">
              <a:xfrm>
                <a:off x="2468" y="1332"/>
                <a:ext cx="310" cy="60"/>
                <a:chOff x="2468" y="1332"/>
                <a:chExt cx="310" cy="60"/>
              </a:xfrm>
            </p:grpSpPr>
            <p:sp>
              <p:nvSpPr>
                <p:cNvPr id="36255"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256"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253" name="Line 1128"/>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254" name="Line 1129"/>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67" name="Group 1130"/>
            <p:cNvGrpSpPr>
              <a:grpSpLocks/>
            </p:cNvGrpSpPr>
            <p:nvPr/>
          </p:nvGrpSpPr>
          <p:grpSpPr bwMode="auto">
            <a:xfrm>
              <a:off x="6969125" y="4510088"/>
              <a:ext cx="617538" cy="247650"/>
              <a:chOff x="2356" y="1300"/>
              <a:chExt cx="555" cy="194"/>
            </a:xfrm>
          </p:grpSpPr>
          <p:sp>
            <p:nvSpPr>
              <p:cNvPr id="362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2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2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244" name="Group 1134"/>
              <p:cNvGrpSpPr>
                <a:grpSpLocks/>
              </p:cNvGrpSpPr>
              <p:nvPr/>
            </p:nvGrpSpPr>
            <p:grpSpPr bwMode="auto">
              <a:xfrm>
                <a:off x="2468" y="1332"/>
                <a:ext cx="310" cy="60"/>
                <a:chOff x="2468" y="1332"/>
                <a:chExt cx="310" cy="60"/>
              </a:xfrm>
            </p:grpSpPr>
            <p:sp>
              <p:nvSpPr>
                <p:cNvPr id="36247"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248"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245" name="Line 1137"/>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246" name="Line 1138"/>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68" name="Group 1139"/>
            <p:cNvGrpSpPr>
              <a:grpSpLocks/>
            </p:cNvGrpSpPr>
            <p:nvPr/>
          </p:nvGrpSpPr>
          <p:grpSpPr bwMode="auto">
            <a:xfrm>
              <a:off x="7585075" y="4811713"/>
              <a:ext cx="617538" cy="247650"/>
              <a:chOff x="2356" y="1300"/>
              <a:chExt cx="555" cy="194"/>
            </a:xfrm>
          </p:grpSpPr>
          <p:sp>
            <p:nvSpPr>
              <p:cNvPr id="362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2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2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236" name="Group 1143"/>
              <p:cNvGrpSpPr>
                <a:grpSpLocks/>
              </p:cNvGrpSpPr>
              <p:nvPr/>
            </p:nvGrpSpPr>
            <p:grpSpPr bwMode="auto">
              <a:xfrm>
                <a:off x="2468" y="1332"/>
                <a:ext cx="310" cy="60"/>
                <a:chOff x="2468" y="1332"/>
                <a:chExt cx="310" cy="60"/>
              </a:xfrm>
            </p:grpSpPr>
            <p:sp>
              <p:nvSpPr>
                <p:cNvPr id="36239"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240"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237" name="Line 1146"/>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238" name="Line 1147"/>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69" name="Group 3"/>
            <p:cNvGrpSpPr>
              <a:grpSpLocks/>
            </p:cNvGrpSpPr>
            <p:nvPr/>
          </p:nvGrpSpPr>
          <p:grpSpPr bwMode="auto">
            <a:xfrm>
              <a:off x="5964238" y="3135313"/>
              <a:ext cx="314325" cy="334962"/>
              <a:chOff x="5974579" y="3105349"/>
              <a:chExt cx="347997" cy="396620"/>
            </a:xfrm>
          </p:grpSpPr>
          <p:pic>
            <p:nvPicPr>
              <p:cNvPr id="36231" name="Picture 555" descr="fridge2.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074343" y="3164942"/>
                <a:ext cx="189578" cy="337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232" name="Picture 111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74579" y="3105349"/>
                <a:ext cx="347997" cy="167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35970" name="Picture 603" descr="car_icon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73813" y="1744663"/>
              <a:ext cx="849312"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71" name="Picture 814" descr="light2.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flipH="1">
              <a:off x="6707188" y="2019300"/>
              <a:ext cx="92075"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72" name="Picture 1017"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1925" y="1946275"/>
              <a:ext cx="531813" cy="223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973" name="Picture 1017"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6538" y="1685925"/>
              <a:ext cx="530225" cy="223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5974" name="Group 347"/>
            <p:cNvGrpSpPr>
              <a:grpSpLocks/>
            </p:cNvGrpSpPr>
            <p:nvPr/>
          </p:nvGrpSpPr>
          <p:grpSpPr bwMode="auto">
            <a:xfrm>
              <a:off x="6220922" y="4838544"/>
              <a:ext cx="660165" cy="269566"/>
              <a:chOff x="1871277" y="1576300"/>
              <a:chExt cx="1128371" cy="437861"/>
            </a:xfrm>
          </p:grpSpPr>
          <p:sp>
            <p:nvSpPr>
              <p:cNvPr id="1387" name="Oval 138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88" name="Rectangle 1387"/>
              <p:cNvSpPr/>
              <p:nvPr/>
            </p:nvSpPr>
            <p:spPr bwMode="auto">
              <a:xfrm>
                <a:off x="1872116" y="1739006"/>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89" name="Oval 13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90" name="Freeform 1389"/>
              <p:cNvSpPr/>
              <p:nvPr/>
            </p:nvSpPr>
            <p:spPr bwMode="auto">
              <a:xfrm>
                <a:off x="2159736" y="1674540"/>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91" name="Freeform 13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92" name="Freeform 13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93" name="Freeform 13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94" name="Straight Connector 1393"/>
              <p:cNvCxnSpPr>
                <a:cxnSpLocks noChangeShapeType="1"/>
                <a:endCxn id="13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95" name="Straight Connector 13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75" name="Group 347"/>
            <p:cNvGrpSpPr>
              <a:grpSpLocks/>
            </p:cNvGrpSpPr>
            <p:nvPr/>
          </p:nvGrpSpPr>
          <p:grpSpPr bwMode="auto">
            <a:xfrm>
              <a:off x="6933466" y="4503243"/>
              <a:ext cx="660165" cy="269566"/>
              <a:chOff x="1871277" y="1576300"/>
              <a:chExt cx="1128371" cy="437861"/>
            </a:xfrm>
          </p:grpSpPr>
          <p:sp>
            <p:nvSpPr>
              <p:cNvPr id="1229" name="Oval 122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79" name="Rectangle 1378"/>
              <p:cNvSpPr/>
              <p:nvPr/>
            </p:nvSpPr>
            <p:spPr bwMode="auto">
              <a:xfrm>
                <a:off x="1872532" y="1739555"/>
                <a:ext cx="1126060" cy="11603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80" name="Oval 13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81" name="Freeform 1380"/>
              <p:cNvSpPr/>
              <p:nvPr/>
            </p:nvSpPr>
            <p:spPr bwMode="auto">
              <a:xfrm>
                <a:off x="2160152" y="1672512"/>
                <a:ext cx="548106" cy="16245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82" name="Freeform 13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83" name="Freeform 13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84" name="Freeform 13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85" name="Straight Connector 1384"/>
              <p:cNvCxnSpPr>
                <a:cxnSpLocks noChangeShapeType="1"/>
                <a:endCxn id="13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86" name="Straight Connector 13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76" name="Group 347"/>
            <p:cNvGrpSpPr>
              <a:grpSpLocks/>
            </p:cNvGrpSpPr>
            <p:nvPr/>
          </p:nvGrpSpPr>
          <p:grpSpPr bwMode="auto">
            <a:xfrm>
              <a:off x="7563920" y="4800505"/>
              <a:ext cx="660165" cy="269566"/>
              <a:chOff x="1871277" y="1576300"/>
              <a:chExt cx="1128371" cy="437861"/>
            </a:xfrm>
          </p:grpSpPr>
          <p:sp>
            <p:nvSpPr>
              <p:cNvPr id="1194" name="Oval 119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95" name="Rectangle 1194"/>
              <p:cNvSpPr/>
              <p:nvPr/>
            </p:nvSpPr>
            <p:spPr bwMode="auto">
              <a:xfrm>
                <a:off x="1872162" y="1738907"/>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96" name="Oval 119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97" name="Freeform 1196"/>
              <p:cNvSpPr/>
              <p:nvPr/>
            </p:nvSpPr>
            <p:spPr bwMode="auto">
              <a:xfrm>
                <a:off x="2159782" y="1674441"/>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24" name="Freeform 122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25" name="Freeform 122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26" name="Freeform 122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27" name="Straight Connector 1226"/>
              <p:cNvCxnSpPr>
                <a:cxnSpLocks noChangeShapeType="1"/>
                <a:endCxn id="119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28" name="Straight Connector 122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77" name="Group 347"/>
            <p:cNvGrpSpPr>
              <a:grpSpLocks/>
            </p:cNvGrpSpPr>
            <p:nvPr/>
          </p:nvGrpSpPr>
          <p:grpSpPr bwMode="auto">
            <a:xfrm>
              <a:off x="6050373" y="3620176"/>
              <a:ext cx="425094" cy="228319"/>
              <a:chOff x="1871277" y="1576300"/>
              <a:chExt cx="1128371" cy="437861"/>
            </a:xfrm>
          </p:grpSpPr>
          <p:sp>
            <p:nvSpPr>
              <p:cNvPr id="1185" name="Oval 118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86" name="Rectangle 1185"/>
              <p:cNvSpPr/>
              <p:nvPr/>
            </p:nvSpPr>
            <p:spPr bwMode="auto">
              <a:xfrm>
                <a:off x="1870189" y="1739404"/>
                <a:ext cx="1129316"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87" name="Oval 118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88" name="Freeform 1187"/>
              <p:cNvSpPr/>
              <p:nvPr/>
            </p:nvSpPr>
            <p:spPr bwMode="auto">
              <a:xfrm>
                <a:off x="2160944" y="1672426"/>
                <a:ext cx="547803"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89" name="Freeform 118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90" name="Freeform 118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91" name="Freeform 119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92" name="Straight Connector 1191"/>
              <p:cNvCxnSpPr>
                <a:cxnSpLocks noChangeShapeType="1"/>
                <a:endCxn id="11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93" name="Straight Connector 119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78" name="Group 347"/>
            <p:cNvGrpSpPr>
              <a:grpSpLocks/>
            </p:cNvGrpSpPr>
            <p:nvPr/>
          </p:nvGrpSpPr>
          <p:grpSpPr bwMode="auto">
            <a:xfrm>
              <a:off x="6347637" y="2481965"/>
              <a:ext cx="403071" cy="202807"/>
              <a:chOff x="1871277" y="1576300"/>
              <a:chExt cx="1128371" cy="437861"/>
            </a:xfrm>
          </p:grpSpPr>
          <p:sp>
            <p:nvSpPr>
              <p:cNvPr id="1122" name="Oval 11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23" name="Rectangle 1122"/>
              <p:cNvSpPr/>
              <p:nvPr/>
            </p:nvSpPr>
            <p:spPr bwMode="auto">
              <a:xfrm>
                <a:off x="1873449" y="1739300"/>
                <a:ext cx="1124357" cy="1165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24" name="Oval 11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25" name="Freeform 1124"/>
              <p:cNvSpPr/>
              <p:nvPr/>
            </p:nvSpPr>
            <p:spPr bwMode="auto">
              <a:xfrm>
                <a:off x="2162315" y="1670752"/>
                <a:ext cx="546626" cy="16108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80" name="Freeform 117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81" name="Freeform 118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82" name="Freeform 118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83" name="Straight Connector 1182"/>
              <p:cNvCxnSpPr>
                <a:cxnSpLocks noChangeShapeType="1"/>
                <a:endCxn id="11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84" name="Straight Connector 118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79" name="Group 752"/>
            <p:cNvGrpSpPr>
              <a:grpSpLocks/>
            </p:cNvGrpSpPr>
            <p:nvPr/>
          </p:nvGrpSpPr>
          <p:grpSpPr bwMode="auto">
            <a:xfrm>
              <a:off x="7678804" y="2388750"/>
              <a:ext cx="418211" cy="189727"/>
              <a:chOff x="7913987" y="1515773"/>
              <a:chExt cx="625138" cy="276534"/>
            </a:xfrm>
          </p:grpSpPr>
          <p:sp>
            <p:nvSpPr>
              <p:cNvPr id="1057" name="Oval 1056"/>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058" name="Rectangle 1057"/>
              <p:cNvSpPr/>
              <p:nvPr/>
            </p:nvSpPr>
            <p:spPr bwMode="auto">
              <a:xfrm>
                <a:off x="7913888" y="1622848"/>
                <a:ext cx="624093"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9" name="Oval 1058"/>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066" name="Freeform 1065"/>
              <p:cNvSpPr/>
              <p:nvPr/>
            </p:nvSpPr>
            <p:spPr bwMode="auto">
              <a:xfrm>
                <a:off x="8072877" y="1581199"/>
                <a:ext cx="303742"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17" name="Freeform 111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18" name="Freeform 111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19" name="Freeform 1118"/>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20" name="Straight Connector 1119"/>
              <p:cNvCxnSpPr>
                <a:cxnSpLocks noChangeShapeType="1"/>
                <a:endCxn id="1059"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21" name="Straight Connector 1120"/>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80" name="Group 753"/>
            <p:cNvGrpSpPr>
              <a:grpSpLocks/>
            </p:cNvGrpSpPr>
            <p:nvPr/>
          </p:nvGrpSpPr>
          <p:grpSpPr bwMode="auto">
            <a:xfrm>
              <a:off x="7187343" y="2485248"/>
              <a:ext cx="418211" cy="189727"/>
              <a:chOff x="7913987" y="1515773"/>
              <a:chExt cx="625138" cy="276534"/>
            </a:xfrm>
          </p:grpSpPr>
          <p:sp>
            <p:nvSpPr>
              <p:cNvPr id="991" name="Oval 990"/>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93" name="Rectangle 992"/>
              <p:cNvSpPr/>
              <p:nvPr/>
            </p:nvSpPr>
            <p:spPr bwMode="auto">
              <a:xfrm>
                <a:off x="7912896" y="1623342"/>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94" name="Oval 993"/>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96" name="Freeform 995"/>
              <p:cNvSpPr/>
              <p:nvPr/>
            </p:nvSpPr>
            <p:spPr bwMode="auto">
              <a:xfrm>
                <a:off x="8071885" y="1581693"/>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98" name="Freeform 99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99" name="Freeform 99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00" name="Freeform 99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29" name="Straight Connector 1028"/>
              <p:cNvCxnSpPr>
                <a:cxnSpLocks noChangeShapeType="1"/>
                <a:endCxn id="994"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048" name="Straight Connector 1047"/>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81" name="Group 754"/>
            <p:cNvGrpSpPr>
              <a:grpSpLocks/>
            </p:cNvGrpSpPr>
            <p:nvPr/>
          </p:nvGrpSpPr>
          <p:grpSpPr bwMode="auto">
            <a:xfrm>
              <a:off x="7195275" y="2751878"/>
              <a:ext cx="418211" cy="189727"/>
              <a:chOff x="7913987" y="1515773"/>
              <a:chExt cx="625138" cy="276534"/>
            </a:xfrm>
          </p:grpSpPr>
          <p:sp>
            <p:nvSpPr>
              <p:cNvPr id="933" name="Oval 932"/>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34" name="Rectangle 933"/>
              <p:cNvSpPr/>
              <p:nvPr/>
            </p:nvSpPr>
            <p:spPr bwMode="auto">
              <a:xfrm>
                <a:off x="7912903" y="162113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35" name="Oval 934"/>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36" name="Freeform 935"/>
              <p:cNvSpPr/>
              <p:nvPr/>
            </p:nvSpPr>
            <p:spPr bwMode="auto">
              <a:xfrm>
                <a:off x="8071894" y="1579482"/>
                <a:ext cx="306114"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37" name="Freeform 93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38" name="Freeform 93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56" name="Freeform 955"/>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57" name="Straight Connector 956"/>
              <p:cNvCxnSpPr>
                <a:cxnSpLocks noChangeShapeType="1"/>
                <a:endCxn id="935"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984" name="Straight Connector 98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82" name="Group 755"/>
            <p:cNvGrpSpPr>
              <a:grpSpLocks/>
            </p:cNvGrpSpPr>
            <p:nvPr/>
          </p:nvGrpSpPr>
          <p:grpSpPr bwMode="auto">
            <a:xfrm>
              <a:off x="7088975" y="3633334"/>
              <a:ext cx="418211" cy="189727"/>
              <a:chOff x="7913987" y="1515773"/>
              <a:chExt cx="625138" cy="276534"/>
            </a:xfrm>
          </p:grpSpPr>
          <p:sp>
            <p:nvSpPr>
              <p:cNvPr id="924" name="Oval 923"/>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25" name="Rectangle 924"/>
              <p:cNvSpPr/>
              <p:nvPr/>
            </p:nvSpPr>
            <p:spPr bwMode="auto">
              <a:xfrm>
                <a:off x="7912811" y="162287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26" name="Oval 925"/>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27" name="Freeform 926"/>
              <p:cNvSpPr/>
              <p:nvPr/>
            </p:nvSpPr>
            <p:spPr bwMode="auto">
              <a:xfrm>
                <a:off x="8071800" y="1581222"/>
                <a:ext cx="306115"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28" name="Freeform 92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29" name="Freeform 92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30" name="Freeform 92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31" name="Straight Connector 930"/>
              <p:cNvCxnSpPr>
                <a:cxnSpLocks noChangeShapeType="1"/>
                <a:endCxn id="926"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932" name="Straight Connector 931"/>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83" name="Group 756"/>
            <p:cNvGrpSpPr>
              <a:grpSpLocks/>
            </p:cNvGrpSpPr>
            <p:nvPr/>
          </p:nvGrpSpPr>
          <p:grpSpPr bwMode="auto">
            <a:xfrm>
              <a:off x="7748699" y="3641266"/>
              <a:ext cx="418211" cy="189727"/>
              <a:chOff x="7913987" y="1515773"/>
              <a:chExt cx="625138" cy="276534"/>
            </a:xfrm>
          </p:grpSpPr>
          <p:sp>
            <p:nvSpPr>
              <p:cNvPr id="915" name="Oval 914"/>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16" name="Rectangle 915"/>
              <p:cNvSpPr/>
              <p:nvPr/>
            </p:nvSpPr>
            <p:spPr bwMode="auto">
              <a:xfrm>
                <a:off x="7913821" y="1622879"/>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7" name="Oval 916"/>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18" name="Freeform 917"/>
              <p:cNvSpPr/>
              <p:nvPr/>
            </p:nvSpPr>
            <p:spPr bwMode="auto">
              <a:xfrm>
                <a:off x="8072810" y="1581230"/>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9" name="Freeform 918"/>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20" name="Freeform 919"/>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21" name="Freeform 920"/>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22" name="Straight Connector 921"/>
              <p:cNvCxnSpPr>
                <a:cxnSpLocks noChangeShapeType="1"/>
                <a:endCxn id="917"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923" name="Straight Connector 922"/>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5984" name="Group 757"/>
            <p:cNvGrpSpPr>
              <a:grpSpLocks/>
            </p:cNvGrpSpPr>
            <p:nvPr/>
          </p:nvGrpSpPr>
          <p:grpSpPr bwMode="auto">
            <a:xfrm>
              <a:off x="7440813" y="3924693"/>
              <a:ext cx="418211" cy="189727"/>
              <a:chOff x="7913987" y="1515773"/>
              <a:chExt cx="625138" cy="276534"/>
            </a:xfrm>
          </p:grpSpPr>
          <p:sp>
            <p:nvSpPr>
              <p:cNvPr id="906" name="Oval 905"/>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07" name="Rectangle 906"/>
              <p:cNvSpPr/>
              <p:nvPr/>
            </p:nvSpPr>
            <p:spPr bwMode="auto">
              <a:xfrm>
                <a:off x="7913688" y="1621637"/>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08" name="Oval 907"/>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909" name="Freeform 908"/>
              <p:cNvSpPr/>
              <p:nvPr/>
            </p:nvSpPr>
            <p:spPr bwMode="auto">
              <a:xfrm>
                <a:off x="8072677" y="1579988"/>
                <a:ext cx="306115"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0" name="Freeform 909"/>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11" name="Freeform 910"/>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12" name="Freeform 911"/>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13" name="Straight Connector 912"/>
              <p:cNvCxnSpPr>
                <a:cxnSpLocks noChangeShapeType="1"/>
                <a:endCxn id="908"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914" name="Straight Connector 91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sp>
          <p:nvSpPr>
            <p:cNvPr id="35985"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86"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87"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88"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89"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0"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1"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2"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3"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4"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5"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996"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5997" name="Group 665"/>
            <p:cNvGrpSpPr>
              <a:grpSpLocks/>
            </p:cNvGrpSpPr>
            <p:nvPr/>
          </p:nvGrpSpPr>
          <p:grpSpPr bwMode="auto">
            <a:xfrm>
              <a:off x="7689850" y="2395538"/>
              <a:ext cx="390525" cy="169862"/>
              <a:chOff x="4650" y="1129"/>
              <a:chExt cx="246" cy="95"/>
            </a:xfrm>
          </p:grpSpPr>
          <p:sp>
            <p:nvSpPr>
              <p:cNvPr id="361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1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1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127" name="Group 659"/>
              <p:cNvGrpSpPr>
                <a:grpSpLocks/>
              </p:cNvGrpSpPr>
              <p:nvPr/>
            </p:nvGrpSpPr>
            <p:grpSpPr bwMode="auto">
              <a:xfrm>
                <a:off x="4699" y="1145"/>
                <a:ext cx="138" cy="29"/>
                <a:chOff x="2468" y="1332"/>
                <a:chExt cx="310" cy="60"/>
              </a:xfrm>
            </p:grpSpPr>
            <p:sp>
              <p:nvSpPr>
                <p:cNvPr id="36130"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131"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128"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129"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98" name="Group 675"/>
            <p:cNvGrpSpPr>
              <a:grpSpLocks/>
            </p:cNvGrpSpPr>
            <p:nvPr/>
          </p:nvGrpSpPr>
          <p:grpSpPr bwMode="auto">
            <a:xfrm>
              <a:off x="7204075" y="2493963"/>
              <a:ext cx="390525" cy="169862"/>
              <a:chOff x="4650" y="1129"/>
              <a:chExt cx="246" cy="95"/>
            </a:xfrm>
          </p:grpSpPr>
          <p:sp>
            <p:nvSpPr>
              <p:cNvPr id="3611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11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11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119" name="Group 679"/>
              <p:cNvGrpSpPr>
                <a:grpSpLocks/>
              </p:cNvGrpSpPr>
              <p:nvPr/>
            </p:nvGrpSpPr>
            <p:grpSpPr bwMode="auto">
              <a:xfrm>
                <a:off x="4699" y="1145"/>
                <a:ext cx="138" cy="29"/>
                <a:chOff x="2468" y="1332"/>
                <a:chExt cx="310" cy="60"/>
              </a:xfrm>
            </p:grpSpPr>
            <p:sp>
              <p:nvSpPr>
                <p:cNvPr id="3612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12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12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12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5999" name="Group 684"/>
            <p:cNvGrpSpPr>
              <a:grpSpLocks/>
            </p:cNvGrpSpPr>
            <p:nvPr/>
          </p:nvGrpSpPr>
          <p:grpSpPr bwMode="auto">
            <a:xfrm>
              <a:off x="7215188" y="2757488"/>
              <a:ext cx="390525" cy="169862"/>
              <a:chOff x="4650" y="1129"/>
              <a:chExt cx="246" cy="95"/>
            </a:xfrm>
          </p:grpSpPr>
          <p:sp>
            <p:nvSpPr>
              <p:cNvPr id="361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1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1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111" name="Group 688"/>
              <p:cNvGrpSpPr>
                <a:grpSpLocks/>
              </p:cNvGrpSpPr>
              <p:nvPr/>
            </p:nvGrpSpPr>
            <p:grpSpPr bwMode="auto">
              <a:xfrm>
                <a:off x="4699" y="1145"/>
                <a:ext cx="138" cy="29"/>
                <a:chOff x="2468" y="1332"/>
                <a:chExt cx="310" cy="60"/>
              </a:xfrm>
            </p:grpSpPr>
            <p:sp>
              <p:nvSpPr>
                <p:cNvPr id="3611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11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11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11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6000"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001" name="Group 694"/>
            <p:cNvGrpSpPr>
              <a:grpSpLocks/>
            </p:cNvGrpSpPr>
            <p:nvPr/>
          </p:nvGrpSpPr>
          <p:grpSpPr bwMode="auto">
            <a:xfrm>
              <a:off x="7400925" y="3911600"/>
              <a:ext cx="485775" cy="203200"/>
              <a:chOff x="4650" y="1129"/>
              <a:chExt cx="246" cy="95"/>
            </a:xfrm>
          </p:grpSpPr>
          <p:sp>
            <p:nvSpPr>
              <p:cNvPr id="3610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10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10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103" name="Group 698"/>
              <p:cNvGrpSpPr>
                <a:grpSpLocks/>
              </p:cNvGrpSpPr>
              <p:nvPr/>
            </p:nvGrpSpPr>
            <p:grpSpPr bwMode="auto">
              <a:xfrm>
                <a:off x="4699" y="1145"/>
                <a:ext cx="138" cy="29"/>
                <a:chOff x="2468" y="1332"/>
                <a:chExt cx="310" cy="60"/>
              </a:xfrm>
            </p:grpSpPr>
            <p:sp>
              <p:nvSpPr>
                <p:cNvPr id="3610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10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10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10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6002" name="Group 712"/>
            <p:cNvGrpSpPr>
              <a:grpSpLocks/>
            </p:cNvGrpSpPr>
            <p:nvPr/>
          </p:nvGrpSpPr>
          <p:grpSpPr bwMode="auto">
            <a:xfrm>
              <a:off x="7081838" y="3630613"/>
              <a:ext cx="485775" cy="203200"/>
              <a:chOff x="4650" y="1129"/>
              <a:chExt cx="246" cy="95"/>
            </a:xfrm>
          </p:grpSpPr>
          <p:sp>
            <p:nvSpPr>
              <p:cNvPr id="360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0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0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095" name="Group 716"/>
              <p:cNvGrpSpPr>
                <a:grpSpLocks/>
              </p:cNvGrpSpPr>
              <p:nvPr/>
            </p:nvGrpSpPr>
            <p:grpSpPr bwMode="auto">
              <a:xfrm>
                <a:off x="4699" y="1145"/>
                <a:ext cx="138" cy="29"/>
                <a:chOff x="2468" y="1332"/>
                <a:chExt cx="310" cy="60"/>
              </a:xfrm>
            </p:grpSpPr>
            <p:sp>
              <p:nvSpPr>
                <p:cNvPr id="3609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09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09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09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6003" name="Group 721"/>
            <p:cNvGrpSpPr>
              <a:grpSpLocks/>
            </p:cNvGrpSpPr>
            <p:nvPr/>
          </p:nvGrpSpPr>
          <p:grpSpPr bwMode="auto">
            <a:xfrm>
              <a:off x="7743825" y="3643313"/>
              <a:ext cx="485775" cy="203200"/>
              <a:chOff x="4650" y="1129"/>
              <a:chExt cx="246" cy="95"/>
            </a:xfrm>
          </p:grpSpPr>
          <p:sp>
            <p:nvSpPr>
              <p:cNvPr id="360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360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360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36087" name="Group 725"/>
              <p:cNvGrpSpPr>
                <a:grpSpLocks/>
              </p:cNvGrpSpPr>
              <p:nvPr/>
            </p:nvGrpSpPr>
            <p:grpSpPr bwMode="auto">
              <a:xfrm>
                <a:off x="4699" y="1145"/>
                <a:ext cx="138" cy="29"/>
                <a:chOff x="2468" y="1332"/>
                <a:chExt cx="310" cy="60"/>
              </a:xfrm>
            </p:grpSpPr>
            <p:sp>
              <p:nvSpPr>
                <p:cNvPr id="3609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09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08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08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6004" name="Text Box 580"/>
            <p:cNvSpPr txBox="1">
              <a:spLocks noChangeArrowheads="1"/>
            </p:cNvSpPr>
            <p:nvPr/>
          </p:nvSpPr>
          <p:spPr bwMode="auto">
            <a:xfrm>
              <a:off x="5555825" y="1384300"/>
              <a:ext cx="235352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dirty="0"/>
                <a:t>mobile network (MAN)</a:t>
              </a:r>
            </a:p>
          </p:txBody>
        </p:sp>
        <p:sp>
          <p:nvSpPr>
            <p:cNvPr id="36005"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t>global ISP</a:t>
              </a:r>
            </a:p>
          </p:txBody>
        </p:sp>
        <p:sp>
          <p:nvSpPr>
            <p:cNvPr id="36006"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t>regional ISP</a:t>
              </a:r>
            </a:p>
          </p:txBody>
        </p:sp>
        <p:sp>
          <p:nvSpPr>
            <p:cNvPr id="36007" name="Text Box 580"/>
            <p:cNvSpPr txBox="1">
              <a:spLocks noChangeArrowheads="1"/>
            </p:cNvSpPr>
            <p:nvPr/>
          </p:nvSpPr>
          <p:spPr bwMode="auto">
            <a:xfrm>
              <a:off x="6343451" y="2838143"/>
              <a:ext cx="971741" cy="683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80000"/>
                </a:lnSpc>
              </a:pPr>
              <a:r>
                <a:rPr lang="en-US" altLang="en-US" sz="1600" dirty="0"/>
                <a:t>home </a:t>
              </a:r>
            </a:p>
            <a:p>
              <a:pPr>
                <a:lnSpc>
                  <a:spcPct val="80000"/>
                </a:lnSpc>
              </a:pPr>
              <a:r>
                <a:rPr lang="en-US" altLang="en-US" sz="1600" dirty="0"/>
                <a:t>network</a:t>
              </a:r>
            </a:p>
            <a:p>
              <a:pPr>
                <a:lnSpc>
                  <a:spcPct val="80000"/>
                </a:lnSpc>
              </a:pPr>
              <a:r>
                <a:rPr lang="en-US" altLang="en-US" sz="1600" dirty="0"/>
                <a:t>(LAN)</a:t>
              </a:r>
            </a:p>
          </p:txBody>
        </p:sp>
        <p:sp>
          <p:nvSpPr>
            <p:cNvPr id="36008" name="Text Box 580"/>
            <p:cNvSpPr txBox="1">
              <a:spLocks noChangeArrowheads="1"/>
            </p:cNvSpPr>
            <p:nvPr/>
          </p:nvSpPr>
          <p:spPr bwMode="auto">
            <a:xfrm>
              <a:off x="5557500" y="5645150"/>
              <a:ext cx="1350050" cy="683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80000"/>
                </a:lnSpc>
              </a:pPr>
              <a:r>
                <a:rPr lang="en-US" altLang="en-US" sz="1600" dirty="0"/>
                <a:t>Institutional</a:t>
              </a:r>
            </a:p>
            <a:p>
              <a:pPr>
                <a:lnSpc>
                  <a:spcPct val="80000"/>
                </a:lnSpc>
              </a:pPr>
              <a:r>
                <a:rPr lang="en-US" altLang="en-US" sz="1600" dirty="0"/>
                <a:t>network</a:t>
              </a:r>
            </a:p>
            <a:p>
              <a:pPr>
                <a:lnSpc>
                  <a:spcPct val="80000"/>
                </a:lnSpc>
              </a:pPr>
              <a:r>
                <a:rPr lang="en-US" altLang="en-US" sz="1600" dirty="0"/>
                <a:t>(LANs)</a:t>
              </a:r>
            </a:p>
          </p:txBody>
        </p:sp>
        <p:pic>
          <p:nvPicPr>
            <p:cNvPr id="36009" name="Picture 269" descr="cell_tower_radiation cop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26149" y="1803400"/>
              <a:ext cx="518463" cy="412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6010" name="Group 347"/>
            <p:cNvGrpSpPr>
              <a:grpSpLocks/>
            </p:cNvGrpSpPr>
            <p:nvPr/>
          </p:nvGrpSpPr>
          <p:grpSpPr bwMode="auto">
            <a:xfrm>
              <a:off x="7077272" y="3621727"/>
              <a:ext cx="493804" cy="228319"/>
              <a:chOff x="1871277" y="1576300"/>
              <a:chExt cx="1128371" cy="437861"/>
            </a:xfrm>
          </p:grpSpPr>
          <p:sp>
            <p:nvSpPr>
              <p:cNvPr id="849" name="Oval 8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50" name="Rectangle 849"/>
              <p:cNvSpPr/>
              <p:nvPr/>
            </p:nvSpPr>
            <p:spPr bwMode="auto">
              <a:xfrm>
                <a:off x="1870827" y="1739475"/>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51" name="Oval 8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52" name="Freeform 851"/>
              <p:cNvSpPr/>
              <p:nvPr/>
            </p:nvSpPr>
            <p:spPr bwMode="auto">
              <a:xfrm>
                <a:off x="2157403" y="1672497"/>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53" name="Freeform 8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54" name="Freeform 8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55" name="Freeform 8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56" name="Straight Connector 855"/>
              <p:cNvCxnSpPr>
                <a:cxnSpLocks noChangeShapeType="1"/>
                <a:endCxn id="8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57" name="Straight Connector 8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1" name="Group 347"/>
            <p:cNvGrpSpPr>
              <a:grpSpLocks/>
            </p:cNvGrpSpPr>
            <p:nvPr/>
          </p:nvGrpSpPr>
          <p:grpSpPr bwMode="auto">
            <a:xfrm>
              <a:off x="7733157" y="3638864"/>
              <a:ext cx="493804" cy="228319"/>
              <a:chOff x="1871277" y="1576300"/>
              <a:chExt cx="1128371" cy="437861"/>
            </a:xfrm>
          </p:grpSpPr>
          <p:sp>
            <p:nvSpPr>
              <p:cNvPr id="840" name="Oval 83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41" name="Rectangle 840"/>
              <p:cNvSpPr/>
              <p:nvPr/>
            </p:nvSpPr>
            <p:spPr bwMode="auto">
              <a:xfrm>
                <a:off x="1870262" y="1740098"/>
                <a:ext cx="1128161"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42" name="Oval 84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43" name="Freeform 842"/>
              <p:cNvSpPr/>
              <p:nvPr/>
            </p:nvSpPr>
            <p:spPr bwMode="auto">
              <a:xfrm>
                <a:off x="2156836" y="1673120"/>
                <a:ext cx="551385"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44" name="Freeform 84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45" name="Freeform 84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46" name="Freeform 84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47" name="Straight Connector 846"/>
              <p:cNvCxnSpPr>
                <a:cxnSpLocks noChangeShapeType="1"/>
                <a:endCxn id="84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48" name="Straight Connector 84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2" name="Group 347"/>
            <p:cNvGrpSpPr>
              <a:grpSpLocks/>
            </p:cNvGrpSpPr>
            <p:nvPr/>
          </p:nvGrpSpPr>
          <p:grpSpPr bwMode="auto">
            <a:xfrm>
              <a:off x="7397100" y="3903983"/>
              <a:ext cx="493804" cy="228319"/>
              <a:chOff x="1871277" y="1576300"/>
              <a:chExt cx="1128371" cy="437861"/>
            </a:xfrm>
          </p:grpSpPr>
          <p:sp>
            <p:nvSpPr>
              <p:cNvPr id="831" name="Oval 830"/>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32" name="Rectangle 831"/>
              <p:cNvSpPr/>
              <p:nvPr/>
            </p:nvSpPr>
            <p:spPr bwMode="auto">
              <a:xfrm>
                <a:off x="1872762" y="1740086"/>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33" name="Oval 83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34" name="Freeform 833"/>
              <p:cNvSpPr/>
              <p:nvPr/>
            </p:nvSpPr>
            <p:spPr bwMode="auto">
              <a:xfrm>
                <a:off x="2159338" y="1673109"/>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35" name="Freeform 83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36" name="Freeform 83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37" name="Freeform 83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38" name="Straight Connector 837"/>
              <p:cNvCxnSpPr>
                <a:cxnSpLocks noChangeShapeType="1"/>
                <a:endCxn id="8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39" name="Straight Connector 83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3" name="Group 347"/>
            <p:cNvGrpSpPr>
              <a:grpSpLocks/>
            </p:cNvGrpSpPr>
            <p:nvPr/>
          </p:nvGrpSpPr>
          <p:grpSpPr bwMode="auto">
            <a:xfrm>
              <a:off x="7195340" y="2756360"/>
              <a:ext cx="413310" cy="196874"/>
              <a:chOff x="1871277" y="1576300"/>
              <a:chExt cx="1128371" cy="437861"/>
            </a:xfrm>
          </p:grpSpPr>
          <p:sp>
            <p:nvSpPr>
              <p:cNvPr id="822" name="Oval 8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23" name="Rectangle 822"/>
              <p:cNvSpPr/>
              <p:nvPr/>
            </p:nvSpPr>
            <p:spPr bwMode="auto">
              <a:xfrm>
                <a:off x="1869120" y="1737689"/>
                <a:ext cx="1131178"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24" name="Oval 8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25" name="Freeform 824"/>
              <p:cNvSpPr/>
              <p:nvPr/>
            </p:nvSpPr>
            <p:spPr bwMode="auto">
              <a:xfrm>
                <a:off x="2159500" y="1670607"/>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26" name="Freeform 82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27" name="Freeform 82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28" name="Freeform 82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29" name="Straight Connector 828"/>
              <p:cNvCxnSpPr>
                <a:cxnSpLocks noChangeShapeType="1"/>
                <a:endCxn id="8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30" name="Straight Connector 82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4" name="Group 347"/>
            <p:cNvGrpSpPr>
              <a:grpSpLocks/>
            </p:cNvGrpSpPr>
            <p:nvPr/>
          </p:nvGrpSpPr>
          <p:grpSpPr bwMode="auto">
            <a:xfrm>
              <a:off x="7677419" y="2378982"/>
              <a:ext cx="413310" cy="196874"/>
              <a:chOff x="1871277" y="1576300"/>
              <a:chExt cx="1128371" cy="437861"/>
            </a:xfrm>
          </p:grpSpPr>
          <p:sp>
            <p:nvSpPr>
              <p:cNvPr id="813" name="Oval 8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14" name="Rectangle 813"/>
              <p:cNvSpPr/>
              <p:nvPr/>
            </p:nvSpPr>
            <p:spPr bwMode="auto">
              <a:xfrm>
                <a:off x="1870543" y="1740227"/>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15" name="Oval 8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16" name="Freeform 815"/>
              <p:cNvSpPr/>
              <p:nvPr/>
            </p:nvSpPr>
            <p:spPr bwMode="auto">
              <a:xfrm>
                <a:off x="2160923" y="1673143"/>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17" name="Freeform 8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18" name="Freeform 8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19" name="Freeform 8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20" name="Straight Connector 819"/>
              <p:cNvCxnSpPr>
                <a:cxnSpLocks noChangeShapeType="1"/>
                <a:endCxn id="8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21" name="Straight Connector 8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5" name="Group 347"/>
            <p:cNvGrpSpPr>
              <a:grpSpLocks/>
            </p:cNvGrpSpPr>
            <p:nvPr/>
          </p:nvGrpSpPr>
          <p:grpSpPr bwMode="auto">
            <a:xfrm>
              <a:off x="7186342" y="2486295"/>
              <a:ext cx="413310" cy="196874"/>
              <a:chOff x="1871277" y="1576300"/>
              <a:chExt cx="1128371" cy="437861"/>
            </a:xfrm>
          </p:grpSpPr>
          <p:sp>
            <p:nvSpPr>
              <p:cNvPr id="804" name="Oval 80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05" name="Rectangle 804"/>
              <p:cNvSpPr/>
              <p:nvPr/>
            </p:nvSpPr>
            <p:spPr bwMode="auto">
              <a:xfrm>
                <a:off x="1872017" y="1738112"/>
                <a:ext cx="1126842"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06" name="Oval 8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807" name="Freeform 806"/>
              <p:cNvSpPr/>
              <p:nvPr/>
            </p:nvSpPr>
            <p:spPr bwMode="auto">
              <a:xfrm>
                <a:off x="2158061" y="1671030"/>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08" name="Freeform 8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09" name="Freeform 8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10" name="Freeform 8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11" name="Straight Connector 810"/>
              <p:cNvCxnSpPr>
                <a:cxnSpLocks noChangeShapeType="1"/>
                <a:endCxn id="8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12" name="Straight Connector 8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36016" name="Group 347"/>
            <p:cNvGrpSpPr>
              <a:grpSpLocks/>
            </p:cNvGrpSpPr>
            <p:nvPr/>
          </p:nvGrpSpPr>
          <p:grpSpPr bwMode="auto">
            <a:xfrm>
              <a:off x="7750914" y="2756819"/>
              <a:ext cx="413310" cy="196874"/>
              <a:chOff x="1871277" y="1576300"/>
              <a:chExt cx="1128371" cy="437861"/>
            </a:xfrm>
          </p:grpSpPr>
          <p:sp>
            <p:nvSpPr>
              <p:cNvPr id="795" name="Oval 79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796" name="Rectangle 795"/>
              <p:cNvSpPr/>
              <p:nvPr/>
            </p:nvSpPr>
            <p:spPr bwMode="auto">
              <a:xfrm>
                <a:off x="1869259" y="1740200"/>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97" name="Oval 7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798" name="Freeform 797"/>
              <p:cNvSpPr/>
              <p:nvPr/>
            </p:nvSpPr>
            <p:spPr bwMode="auto">
              <a:xfrm>
                <a:off x="2159639" y="1673116"/>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99" name="Freeform 7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00" name="Freeform 7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01" name="Freeform 8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02" name="Straight Connector 801"/>
              <p:cNvCxnSpPr>
                <a:cxnSpLocks noChangeShapeType="1"/>
                <a:endCxn id="7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803" name="Straight Connector 8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pic>
          <p:nvPicPr>
            <p:cNvPr id="36017"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6100" y="3095151"/>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018"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3951" y="5490536"/>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019"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5711" y="5438691"/>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020"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052" y="5017186"/>
              <a:ext cx="415925" cy="8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622" name="Title 1"/>
          <p:cNvSpPr txBox="1">
            <a:spLocks/>
          </p:cNvSpPr>
          <p:nvPr/>
        </p:nvSpPr>
        <p:spPr>
          <a:xfrm>
            <a:off x="457200" y="76200"/>
            <a:ext cx="8229600" cy="1143000"/>
          </a:xfrm>
          <a:prstGeom prst="rect">
            <a:avLst/>
          </a:prstGeom>
        </p:spPr>
        <p:txBody>
          <a:bodyPr/>
          <a:lstStyle>
            <a:lvl1pPr algn="ctr" defTabSz="457200" rtl="0" eaLnBrk="0" fontAlgn="base" hangingPunct="0">
              <a:spcBef>
                <a:spcPct val="0"/>
              </a:spcBef>
              <a:spcAft>
                <a:spcPct val="0"/>
              </a:spcAft>
              <a:defRPr sz="4400" kern="1200">
                <a:solidFill>
                  <a:srgbClr val="00009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00009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00009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00009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00009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00009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00009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00009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000090"/>
                </a:solidFill>
                <a:latin typeface="Calibri" charset="0"/>
                <a:ea typeface="ＭＳ Ｐゴシック" charset="-128"/>
                <a:cs typeface="ＭＳ Ｐゴシック" charset="-128"/>
              </a:defRPr>
            </a:lvl9pPr>
          </a:lstStyle>
          <a:p>
            <a:r>
              <a:rPr lang="en-US" b="0" dirty="0"/>
              <a:t>Architecture Driven by Scale</a:t>
            </a:r>
          </a:p>
        </p:txBody>
      </p:sp>
    </p:spTree>
    <p:extLst>
      <p:ext uri="{BB962C8B-B14F-4D97-AF65-F5344CB8AC3E}">
        <p14:creationId xmlns:p14="http://schemas.microsoft.com/office/powerpoint/2010/main" val="1326334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ssolve">
                                      <p:cBhvr>
                                        <p:cTn id="10" dur="500"/>
                                        <p:tgtEl>
                                          <p:spTgt spid="92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dissolve">
                                      <p:cBhvr>
                                        <p:cTn id="13" dur="500"/>
                                        <p:tgtEl>
                                          <p:spTgt spid="92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88">
                                            <p:txEl>
                                              <p:pRg st="0" end="0"/>
                                            </p:txEl>
                                          </p:spTgt>
                                        </p:tgtEl>
                                        <p:attrNameLst>
                                          <p:attrName>style.visibility</p:attrName>
                                        </p:attrNameLst>
                                      </p:cBhvr>
                                      <p:to>
                                        <p:strVal val="visible"/>
                                      </p:to>
                                    </p:set>
                                    <p:animEffect transition="in" filter="dissolve">
                                      <p:cBhvr>
                                        <p:cTn id="16" dur="500"/>
                                        <p:tgtEl>
                                          <p:spTgt spid="10088">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89">
                                            <p:txEl>
                                              <p:pRg st="0" end="0"/>
                                            </p:txEl>
                                          </p:spTgt>
                                        </p:tgtEl>
                                        <p:attrNameLst>
                                          <p:attrName>style.visibility</p:attrName>
                                        </p:attrNameLst>
                                      </p:cBhvr>
                                      <p:to>
                                        <p:strVal val="visible"/>
                                      </p:to>
                                    </p:set>
                                    <p:animEffect transition="in" filter="dissolve">
                                      <p:cBhvr>
                                        <p:cTn id="19" dur="500"/>
                                        <p:tgtEl>
                                          <p:spTgt spid="10089">
                                            <p:txEl>
                                              <p:pRg st="0" end="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089">
                                            <p:txEl>
                                              <p:pRg st="1" end="1"/>
                                            </p:txEl>
                                          </p:spTgt>
                                        </p:tgtEl>
                                        <p:attrNameLst>
                                          <p:attrName>style.visibility</p:attrName>
                                        </p:attrNameLst>
                                      </p:cBhvr>
                                      <p:to>
                                        <p:strVal val="visible"/>
                                      </p:to>
                                    </p:set>
                                    <p:animEffect transition="in" filter="dissolve">
                                      <p:cBhvr>
                                        <p:cTn id="22" dur="500"/>
                                        <p:tgtEl>
                                          <p:spTgt spid="10089">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089">
                                            <p:txEl>
                                              <p:pRg st="2" end="2"/>
                                            </p:txEl>
                                          </p:spTgt>
                                        </p:tgtEl>
                                        <p:attrNameLst>
                                          <p:attrName>style.visibility</p:attrName>
                                        </p:attrNameLst>
                                      </p:cBhvr>
                                      <p:to>
                                        <p:strVal val="visible"/>
                                      </p:to>
                                    </p:set>
                                    <p:animEffect transition="in" filter="dissolve">
                                      <p:cBhvr>
                                        <p:cTn id="25" dur="500"/>
                                        <p:tgtEl>
                                          <p:spTgt spid="100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err="1"/>
              <a:t>Architcture</a:t>
            </a:r>
            <a:endParaRPr lang="en-US" dirty="0"/>
          </a:p>
        </p:txBody>
      </p:sp>
      <p:sp>
        <p:nvSpPr>
          <p:cNvPr id="3" name="Content Placeholder 2"/>
          <p:cNvSpPr>
            <a:spLocks noGrp="1"/>
          </p:cNvSpPr>
          <p:nvPr>
            <p:ph idx="1"/>
          </p:nvPr>
        </p:nvSpPr>
        <p:spPr>
          <a:xfrm>
            <a:off x="304800" y="1334293"/>
            <a:ext cx="8534400" cy="4906963"/>
          </a:xfrm>
        </p:spPr>
        <p:txBody>
          <a:bodyPr/>
          <a:lstStyle/>
          <a:p>
            <a:r>
              <a:rPr lang="en-US" dirty="0"/>
              <a:t>Last lecture we saw the division of labor among the application layer, operating system, and network layer allows for innovation in developing apps</a:t>
            </a:r>
          </a:p>
          <a:p>
            <a:r>
              <a:rPr lang="en-US" dirty="0"/>
              <a:t>We also saw the relationship between socket programming, network access (ports), networking APIs</a:t>
            </a:r>
          </a:p>
          <a:p>
            <a:pPr>
              <a:buFont typeface="Wingdings" charset="2"/>
              <a:buChar char="Ø"/>
            </a:pPr>
            <a:r>
              <a:rPr lang="en-US" dirty="0"/>
              <a:t>Historically the development of sockets and the </a:t>
            </a:r>
            <a:r>
              <a:rPr lang="en-US" dirty="0" err="1"/>
              <a:t>packetization</a:t>
            </a:r>
            <a:r>
              <a:rPr lang="en-US" dirty="0"/>
              <a:t> give rise to an architecture</a:t>
            </a:r>
          </a:p>
        </p:txBody>
      </p:sp>
      <p:sp>
        <p:nvSpPr>
          <p:cNvPr id="4" name="Slide Number Placeholder 3"/>
          <p:cNvSpPr>
            <a:spLocks noGrp="1"/>
          </p:cNvSpPr>
          <p:nvPr>
            <p:ph type="sldNum" sz="quarter" idx="12"/>
          </p:nvPr>
        </p:nvSpPr>
        <p:spPr/>
        <p:txBody>
          <a:bodyPr/>
          <a:lstStyle/>
          <a:p>
            <a:fld id="{699D8C16-61DB-6D4D-B91A-E2DA0DFA17E8}" type="slidenum">
              <a:rPr lang="en-US" altLang="en-US" smtClean="0"/>
              <a:pPr/>
              <a:t>11</a:t>
            </a:fld>
            <a:endParaRPr lang="en-US" altLang="en-US"/>
          </a:p>
        </p:txBody>
      </p:sp>
    </p:spTree>
    <p:extLst>
      <p:ext uri="{BB962C8B-B14F-4D97-AF65-F5344CB8AC3E}">
        <p14:creationId xmlns:p14="http://schemas.microsoft.com/office/powerpoint/2010/main" val="39623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dirty="0"/>
              <a:t> Giving rise to an architecture</a:t>
            </a:r>
            <a:r>
              <a:rPr lang="is-IS" altLang="en-US" dirty="0"/>
              <a:t>…</a:t>
            </a:r>
            <a:endParaRPr lang="en-US" altLang="en-US" dirty="0">
              <a:ea typeface="ＭＳ Ｐゴシック" charset="-128"/>
            </a:endParaRPr>
          </a:p>
        </p:txBody>
      </p:sp>
      <p:sp>
        <p:nvSpPr>
          <p:cNvPr id="4" name="Text Box 4"/>
          <p:cNvSpPr txBox="1">
            <a:spLocks noChangeArrowheads="1"/>
          </p:cNvSpPr>
          <p:nvPr/>
        </p:nvSpPr>
        <p:spPr bwMode="auto">
          <a:xfrm>
            <a:off x="3813175" y="3692525"/>
            <a:ext cx="1455738" cy="5238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a:latin typeface="Helvetica" charset="0"/>
                <a:ea typeface="ＭＳ Ｐゴシック" charset="0"/>
                <a:cs typeface="ＭＳ Ｐゴシック" charset="0"/>
              </a:rPr>
              <a:t>TCP/UDP</a:t>
            </a:r>
          </a:p>
        </p:txBody>
      </p:sp>
      <p:sp>
        <p:nvSpPr>
          <p:cNvPr id="5" name="Text Box 5"/>
          <p:cNvSpPr txBox="1">
            <a:spLocks noChangeArrowheads="1"/>
          </p:cNvSpPr>
          <p:nvPr/>
        </p:nvSpPr>
        <p:spPr bwMode="auto">
          <a:xfrm>
            <a:off x="3813175" y="4532313"/>
            <a:ext cx="1455738" cy="5238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IP</a:t>
            </a:r>
          </a:p>
        </p:txBody>
      </p:sp>
      <p:sp>
        <p:nvSpPr>
          <p:cNvPr id="6" name="Text Box 6"/>
          <p:cNvSpPr txBox="1">
            <a:spLocks noChangeArrowheads="1"/>
          </p:cNvSpPr>
          <p:nvPr/>
        </p:nvSpPr>
        <p:spPr bwMode="auto">
          <a:xfrm>
            <a:off x="3369931" y="5651500"/>
            <a:ext cx="2334293" cy="5847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spAutoFit/>
          </a:bodyPr>
          <a:lstStyle/>
          <a:p>
            <a:pPr algn="ctr" eaLnBrk="0" hangingPunct="0">
              <a:defRPr/>
            </a:pPr>
            <a:r>
              <a:rPr lang="en-US" dirty="0">
                <a:latin typeface="Helvetica" charset="0"/>
                <a:ea typeface="ＭＳ Ｐゴシック" charset="0"/>
                <a:cs typeface="ＭＳ Ｐゴシック" charset="0"/>
              </a:rPr>
              <a:t>Network Interface</a:t>
            </a:r>
            <a:endParaRPr lang="en-US" sz="2000" dirty="0">
              <a:latin typeface="Helvetica" charset="0"/>
              <a:ea typeface="ＭＳ Ｐゴシック" charset="0"/>
              <a:cs typeface="ＭＳ Ｐゴシック" charset="0"/>
            </a:endParaRPr>
          </a:p>
        </p:txBody>
      </p:sp>
      <p:sp>
        <p:nvSpPr>
          <p:cNvPr id="7" name="Line 7"/>
          <p:cNvSpPr>
            <a:spLocks noChangeShapeType="1"/>
          </p:cNvSpPr>
          <p:nvPr/>
        </p:nvSpPr>
        <p:spPr bwMode="auto">
          <a:xfrm>
            <a:off x="4518025" y="4216400"/>
            <a:ext cx="1588" cy="31115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8" name="Line 8"/>
          <p:cNvSpPr>
            <a:spLocks noChangeShapeType="1"/>
          </p:cNvSpPr>
          <p:nvPr/>
        </p:nvSpPr>
        <p:spPr bwMode="auto">
          <a:xfrm>
            <a:off x="4530725" y="5080000"/>
            <a:ext cx="0" cy="5715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9" name="Line 10"/>
          <p:cNvSpPr>
            <a:spLocks noChangeShapeType="1"/>
          </p:cNvSpPr>
          <p:nvPr/>
        </p:nvSpPr>
        <p:spPr bwMode="auto">
          <a:xfrm>
            <a:off x="3127375" y="3419475"/>
            <a:ext cx="2881313" cy="15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0" name="Rectangle 11"/>
          <p:cNvSpPr>
            <a:spLocks noChangeArrowheads="1"/>
          </p:cNvSpPr>
          <p:nvPr/>
        </p:nvSpPr>
        <p:spPr bwMode="auto">
          <a:xfrm>
            <a:off x="2778125" y="1525588"/>
            <a:ext cx="3667125" cy="4946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1" name="Oval 12"/>
          <p:cNvSpPr>
            <a:spLocks noChangeArrowheads="1"/>
          </p:cNvSpPr>
          <p:nvPr/>
        </p:nvSpPr>
        <p:spPr bwMode="auto">
          <a:xfrm>
            <a:off x="3968750" y="2708275"/>
            <a:ext cx="220663" cy="222250"/>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2" name="Line 13"/>
          <p:cNvSpPr>
            <a:spLocks noChangeShapeType="1"/>
          </p:cNvSpPr>
          <p:nvPr/>
        </p:nvSpPr>
        <p:spPr bwMode="auto">
          <a:xfrm>
            <a:off x="4121150" y="2930525"/>
            <a:ext cx="236538" cy="762000"/>
          </a:xfrm>
          <a:prstGeom prst="line">
            <a:avLst/>
          </a:prstGeom>
          <a:noFill/>
          <a:ln w="254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3" name="Oval 14"/>
          <p:cNvSpPr>
            <a:spLocks noChangeArrowheads="1"/>
          </p:cNvSpPr>
          <p:nvPr/>
        </p:nvSpPr>
        <p:spPr bwMode="auto">
          <a:xfrm>
            <a:off x="5035550" y="2708275"/>
            <a:ext cx="220663" cy="222250"/>
          </a:xfrm>
          <a:prstGeom prst="ellipse">
            <a:avLst/>
          </a:prstGeom>
          <a:solidFill>
            <a:srgbClr val="FF6600"/>
          </a:solidFill>
          <a:ln w="9525">
            <a:solidFill>
              <a:srgbClr val="FF66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4" name="Line 15"/>
          <p:cNvSpPr>
            <a:spLocks noChangeShapeType="1"/>
          </p:cNvSpPr>
          <p:nvPr/>
        </p:nvSpPr>
        <p:spPr bwMode="auto">
          <a:xfrm flipH="1">
            <a:off x="4605338" y="2889250"/>
            <a:ext cx="471487" cy="803275"/>
          </a:xfrm>
          <a:prstGeom prst="line">
            <a:avLst/>
          </a:prstGeom>
          <a:noFill/>
          <a:ln w="25400">
            <a:solidFill>
              <a:srgbClr val="FF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5" name="Line 16"/>
          <p:cNvSpPr>
            <a:spLocks noChangeShapeType="1"/>
          </p:cNvSpPr>
          <p:nvPr/>
        </p:nvSpPr>
        <p:spPr bwMode="auto">
          <a:xfrm>
            <a:off x="3006725" y="5368925"/>
            <a:ext cx="3248025" cy="15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ea typeface="ＭＳ Ｐゴシック" charset="0"/>
              <a:cs typeface="ＭＳ Ｐゴシック" charset="0"/>
            </a:endParaRPr>
          </a:p>
        </p:txBody>
      </p:sp>
      <p:sp>
        <p:nvSpPr>
          <p:cNvPr id="16" name="Text Box 17"/>
          <p:cNvSpPr txBox="1">
            <a:spLocks noChangeArrowheads="1"/>
          </p:cNvSpPr>
          <p:nvPr/>
        </p:nvSpPr>
        <p:spPr bwMode="auto">
          <a:xfrm>
            <a:off x="3511550" y="1946275"/>
            <a:ext cx="1066800" cy="838200"/>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Process</a:t>
            </a:r>
          </a:p>
          <a:p>
            <a:pPr algn="ctr" eaLnBrk="0" hangingPunct="0">
              <a:defRPr/>
            </a:pPr>
            <a:r>
              <a:rPr lang="en-US" sz="2000" dirty="0">
                <a:latin typeface="Helvetica" charset="0"/>
                <a:ea typeface="ＭＳ Ｐゴシック" charset="0"/>
                <a:cs typeface="ＭＳ Ｐゴシック" charset="0"/>
              </a:rPr>
              <a:t>A</a:t>
            </a:r>
          </a:p>
        </p:txBody>
      </p:sp>
      <p:sp>
        <p:nvSpPr>
          <p:cNvPr id="17" name="Text Box 18"/>
          <p:cNvSpPr txBox="1">
            <a:spLocks noChangeArrowheads="1"/>
          </p:cNvSpPr>
          <p:nvPr/>
        </p:nvSpPr>
        <p:spPr bwMode="auto">
          <a:xfrm>
            <a:off x="4578350" y="1946275"/>
            <a:ext cx="1066800" cy="838200"/>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Process</a:t>
            </a:r>
          </a:p>
          <a:p>
            <a:pPr algn="ctr" eaLnBrk="0" hangingPunct="0">
              <a:defRPr/>
            </a:pPr>
            <a:r>
              <a:rPr lang="en-US" sz="2000" dirty="0">
                <a:latin typeface="Helvetica" charset="0"/>
                <a:ea typeface="ＭＳ Ｐゴシック" charset="0"/>
                <a:cs typeface="ＭＳ Ｐゴシック" charset="0"/>
              </a:rPr>
              <a:t>B</a:t>
            </a:r>
          </a:p>
        </p:txBody>
      </p:sp>
      <p:sp>
        <p:nvSpPr>
          <p:cNvPr id="18" name="Rectangle 19"/>
          <p:cNvSpPr>
            <a:spLocks noChangeArrowheads="1"/>
          </p:cNvSpPr>
          <p:nvPr/>
        </p:nvSpPr>
        <p:spPr bwMode="auto">
          <a:xfrm>
            <a:off x="3222625" y="2813050"/>
            <a:ext cx="796925"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spAutoFit/>
          </a:bodyPr>
          <a:lstStyle/>
          <a:p>
            <a:pPr eaLnBrk="0" hangingPunct="0">
              <a:defRPr/>
            </a:pPr>
            <a:r>
              <a:rPr lang="en-US" sz="1600" i="1" dirty="0">
                <a:latin typeface="Helvetica" charset="0"/>
                <a:ea typeface="ＭＳ Ｐゴシック" charset="0"/>
                <a:cs typeface="ＭＳ Ｐゴシック" charset="0"/>
              </a:rPr>
              <a:t>port X</a:t>
            </a:r>
          </a:p>
        </p:txBody>
      </p:sp>
      <p:sp>
        <p:nvSpPr>
          <p:cNvPr id="19" name="Rectangle 21"/>
          <p:cNvSpPr>
            <a:spLocks noChangeArrowheads="1"/>
          </p:cNvSpPr>
          <p:nvPr/>
        </p:nvSpPr>
        <p:spPr bwMode="auto">
          <a:xfrm>
            <a:off x="5256213" y="2813050"/>
            <a:ext cx="79375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spAutoFit/>
          </a:bodyPr>
          <a:lstStyle/>
          <a:p>
            <a:pPr eaLnBrk="0" hangingPunct="0">
              <a:defRPr/>
            </a:pPr>
            <a:r>
              <a:rPr lang="en-US" sz="1600" i="1" dirty="0">
                <a:latin typeface="Helvetica" charset="0"/>
                <a:ea typeface="ＭＳ Ｐゴシック" charset="0"/>
                <a:cs typeface="ＭＳ Ｐゴシック" charset="0"/>
              </a:rPr>
              <a:t>port Y</a:t>
            </a:r>
          </a:p>
        </p:txBody>
      </p:sp>
      <p:cxnSp>
        <p:nvCxnSpPr>
          <p:cNvPr id="22" name="Straight Connector 21"/>
          <p:cNvCxnSpPr>
            <a:cxnSpLocks noChangeShapeType="1"/>
          </p:cNvCxnSpPr>
          <p:nvPr/>
        </p:nvCxnSpPr>
        <p:spPr bwMode="auto">
          <a:xfrm>
            <a:off x="6035675" y="4738688"/>
            <a:ext cx="833438" cy="0"/>
          </a:xfrm>
          <a:prstGeom prst="line">
            <a:avLst/>
          </a:prstGeom>
          <a:noFill/>
          <a:ln w="25400">
            <a:solidFill>
              <a:schemeClr val="tx1"/>
            </a:solidFill>
            <a:prstDash val="dash"/>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2547" name="Rectangle 23"/>
          <p:cNvSpPr>
            <a:spLocks noChangeArrowheads="1"/>
          </p:cNvSpPr>
          <p:nvPr/>
        </p:nvSpPr>
        <p:spPr bwMode="auto">
          <a:xfrm>
            <a:off x="6893495" y="4538661"/>
            <a:ext cx="15573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Helvetica" charset="0"/>
              </a:rPr>
              <a:t>Host Address</a:t>
            </a:r>
            <a:endParaRPr lang="en-US" altLang="en-US" sz="1800"/>
          </a:p>
        </p:txBody>
      </p:sp>
      <p:cxnSp>
        <p:nvCxnSpPr>
          <p:cNvPr id="26" name="Straight Connector 25"/>
          <p:cNvCxnSpPr>
            <a:cxnSpLocks noChangeShapeType="1"/>
          </p:cNvCxnSpPr>
          <p:nvPr/>
        </p:nvCxnSpPr>
        <p:spPr bwMode="auto">
          <a:xfrm>
            <a:off x="6038850" y="3989388"/>
            <a:ext cx="831850" cy="0"/>
          </a:xfrm>
          <a:prstGeom prst="line">
            <a:avLst/>
          </a:prstGeom>
          <a:noFill/>
          <a:ln w="25400">
            <a:solidFill>
              <a:schemeClr val="tx1"/>
            </a:solidFill>
            <a:prstDash val="dash"/>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2549" name="Rectangle 26"/>
          <p:cNvSpPr>
            <a:spLocks noChangeArrowheads="1"/>
          </p:cNvSpPr>
          <p:nvPr/>
        </p:nvSpPr>
        <p:spPr bwMode="auto">
          <a:xfrm>
            <a:off x="6858000" y="3769796"/>
            <a:ext cx="206979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Helvetica" charset="0"/>
              </a:rPr>
              <a:t>Required Service</a:t>
            </a:r>
            <a:endParaRPr lang="en-US" altLang="en-US" sz="1800"/>
          </a:p>
        </p:txBody>
      </p:sp>
      <p:cxnSp>
        <p:nvCxnSpPr>
          <p:cNvPr id="28" name="Straight Connector 27"/>
          <p:cNvCxnSpPr>
            <a:cxnSpLocks noChangeShapeType="1"/>
          </p:cNvCxnSpPr>
          <p:nvPr/>
        </p:nvCxnSpPr>
        <p:spPr bwMode="auto">
          <a:xfrm>
            <a:off x="6024563" y="3019425"/>
            <a:ext cx="833437" cy="0"/>
          </a:xfrm>
          <a:prstGeom prst="line">
            <a:avLst/>
          </a:prstGeom>
          <a:noFill/>
          <a:ln w="25400">
            <a:solidFill>
              <a:schemeClr val="tx1"/>
            </a:solidFill>
            <a:prstDash val="dash"/>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2551" name="Rectangle 28"/>
          <p:cNvSpPr>
            <a:spLocks noChangeArrowheads="1"/>
          </p:cNvSpPr>
          <p:nvPr/>
        </p:nvSpPr>
        <p:spPr bwMode="auto">
          <a:xfrm>
            <a:off x="6858000" y="2816225"/>
            <a:ext cx="1492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Helvetica" charset="0"/>
              </a:rPr>
              <a:t>Port Number</a:t>
            </a:r>
            <a:endParaRPr lang="en-US" altLang="en-US" sz="1800"/>
          </a:p>
        </p:txBody>
      </p:sp>
    </p:spTree>
    <p:extLst>
      <p:ext uri="{BB962C8B-B14F-4D97-AF65-F5344CB8AC3E}">
        <p14:creationId xmlns:p14="http://schemas.microsoft.com/office/powerpoint/2010/main" val="173472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sz="4200">
                <a:ea typeface="ＭＳ Ｐゴシック" charset="-128"/>
              </a:rPr>
              <a:t>Socket and Process Communication</a:t>
            </a:r>
          </a:p>
        </p:txBody>
      </p:sp>
      <p:sp>
        <p:nvSpPr>
          <p:cNvPr id="15362" name="Rectangle 3"/>
          <p:cNvSpPr txBox="1">
            <a:spLocks noChangeArrowheads="1"/>
          </p:cNvSpPr>
          <p:nvPr/>
        </p:nvSpPr>
        <p:spPr bwMode="auto">
          <a:xfrm>
            <a:off x="457200" y="5638800"/>
            <a:ext cx="8229600" cy="71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0000"/>
              </a:lnSpc>
              <a:spcBef>
                <a:spcPct val="20000"/>
              </a:spcBef>
            </a:pPr>
            <a:r>
              <a:rPr lang="en-US" altLang="en-US" dirty="0">
                <a:solidFill>
                  <a:srgbClr val="800000"/>
                </a:solidFill>
                <a:latin typeface="Calibri" charset="0"/>
              </a:rPr>
              <a:t>   The interface that the OS provides to its networking subsystem naturally creates an architecture</a:t>
            </a:r>
          </a:p>
        </p:txBody>
      </p:sp>
      <p:sp>
        <p:nvSpPr>
          <p:cNvPr id="5" name="Text Box 4"/>
          <p:cNvSpPr txBox="1">
            <a:spLocks noChangeArrowheads="1"/>
          </p:cNvSpPr>
          <p:nvPr/>
        </p:nvSpPr>
        <p:spPr bwMode="auto">
          <a:xfrm>
            <a:off x="5627688" y="2857500"/>
            <a:ext cx="2746375" cy="1143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eaLnBrk="0" hangingPunct="0">
              <a:spcBef>
                <a:spcPct val="50000"/>
              </a:spcBef>
              <a:buClr>
                <a:srgbClr val="FF0000"/>
              </a:buClr>
              <a:defRPr/>
            </a:pPr>
            <a:r>
              <a:rPr lang="nl-NL" sz="1400" b="1">
                <a:ea typeface="ＭＳ Ｐゴシック" charset="0"/>
                <a:cs typeface="ＭＳ Ｐゴシック" charset="0"/>
              </a:rPr>
              <a:t>application layer</a:t>
            </a:r>
          </a:p>
        </p:txBody>
      </p:sp>
      <p:grpSp>
        <p:nvGrpSpPr>
          <p:cNvPr id="6" name="Group 5"/>
          <p:cNvGrpSpPr>
            <a:grpSpLocks/>
          </p:cNvGrpSpPr>
          <p:nvPr/>
        </p:nvGrpSpPr>
        <p:grpSpPr bwMode="auto">
          <a:xfrm>
            <a:off x="5627688" y="4005263"/>
            <a:ext cx="2746375" cy="893762"/>
            <a:chOff x="768" y="2316"/>
            <a:chExt cx="1536" cy="563"/>
          </a:xfrm>
        </p:grpSpPr>
        <p:sp>
          <p:nvSpPr>
            <p:cNvPr id="7" name="Text Box 6"/>
            <p:cNvSpPr txBox="1">
              <a:spLocks noChangeArrowheads="1"/>
            </p:cNvSpPr>
            <p:nvPr/>
          </p:nvSpPr>
          <p:spPr bwMode="auto">
            <a:xfrm>
              <a:off x="768" y="2316"/>
              <a:ext cx="1536" cy="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200" b="1" dirty="0">
                  <a:ea typeface="ＭＳ Ｐゴシック" charset="0"/>
                  <a:cs typeface="ＭＳ Ｐゴシック" charset="0"/>
                </a:rPr>
                <a:t>transport </a:t>
              </a:r>
              <a:r>
                <a:rPr lang="nl-NL" sz="1200" b="1" dirty="0" err="1">
                  <a:ea typeface="ＭＳ Ｐゴシック" charset="0"/>
                  <a:cs typeface="ＭＳ Ｐゴシック" charset="0"/>
                </a:rPr>
                <a:t>layer</a:t>
              </a:r>
              <a:r>
                <a:rPr lang="nl-NL" sz="1200" b="1" dirty="0">
                  <a:ea typeface="ＭＳ Ｐゴシック" charset="0"/>
                  <a:cs typeface="ＭＳ Ｐゴシック" charset="0"/>
                </a:rPr>
                <a:t> (TCP/UDP)</a:t>
              </a:r>
            </a:p>
          </p:txBody>
        </p:sp>
        <p:sp>
          <p:nvSpPr>
            <p:cNvPr id="8" name="Text Box 7"/>
            <p:cNvSpPr txBox="1">
              <a:spLocks noChangeArrowheads="1"/>
            </p:cNvSpPr>
            <p:nvPr/>
          </p:nvSpPr>
          <p:spPr bwMode="auto">
            <a:xfrm>
              <a:off x="768" y="2508"/>
              <a:ext cx="1536" cy="1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400" b="1">
                  <a:ea typeface="ＭＳ Ｐゴシック" charset="0"/>
                  <a:cs typeface="ＭＳ Ｐゴシック" charset="0"/>
                </a:rPr>
                <a:t>network layer (IP)</a:t>
              </a:r>
            </a:p>
          </p:txBody>
        </p:sp>
        <p:sp>
          <p:nvSpPr>
            <p:cNvPr id="9" name="Text Box 8"/>
            <p:cNvSpPr txBox="1">
              <a:spLocks noChangeArrowheads="1"/>
            </p:cNvSpPr>
            <p:nvPr/>
          </p:nvSpPr>
          <p:spPr bwMode="auto">
            <a:xfrm>
              <a:off x="768" y="2703"/>
              <a:ext cx="1536" cy="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200" b="1" dirty="0">
                  <a:ea typeface="ＭＳ Ｐゴシック" charset="0"/>
                  <a:cs typeface="ＭＳ Ｐゴシック" charset="0"/>
                </a:rPr>
                <a:t>link </a:t>
              </a:r>
              <a:r>
                <a:rPr lang="nl-NL" sz="1200" b="1" dirty="0" err="1">
                  <a:ea typeface="ＭＳ Ｐゴシック" charset="0"/>
                  <a:cs typeface="ＭＳ Ｐゴシック" charset="0"/>
                </a:rPr>
                <a:t>layer</a:t>
              </a:r>
              <a:r>
                <a:rPr lang="nl-NL" sz="1200" b="1" dirty="0">
                  <a:ea typeface="ＭＳ Ｐゴシック" charset="0"/>
                  <a:cs typeface="ＭＳ Ｐゴシック" charset="0"/>
                </a:rPr>
                <a:t> (e.g. ethernet)</a:t>
              </a:r>
            </a:p>
          </p:txBody>
        </p:sp>
      </p:grpSp>
      <p:sp>
        <p:nvSpPr>
          <p:cNvPr id="11" name="Text Box 10"/>
          <p:cNvSpPr txBox="1">
            <a:spLocks noChangeArrowheads="1"/>
          </p:cNvSpPr>
          <p:nvPr/>
        </p:nvSpPr>
        <p:spPr bwMode="auto">
          <a:xfrm>
            <a:off x="1063625" y="2867025"/>
            <a:ext cx="2593975" cy="1143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eaLnBrk="0" hangingPunct="0">
              <a:spcBef>
                <a:spcPct val="50000"/>
              </a:spcBef>
              <a:buClr>
                <a:srgbClr val="FF0000"/>
              </a:buClr>
              <a:defRPr/>
            </a:pPr>
            <a:r>
              <a:rPr lang="nl-NL" sz="1400" b="1">
                <a:ea typeface="ＭＳ Ｐゴシック" charset="0"/>
                <a:cs typeface="ＭＳ Ｐゴシック" charset="0"/>
              </a:rPr>
              <a:t>application layer</a:t>
            </a:r>
          </a:p>
        </p:txBody>
      </p:sp>
      <p:grpSp>
        <p:nvGrpSpPr>
          <p:cNvPr id="12" name="Group 11"/>
          <p:cNvGrpSpPr>
            <a:grpSpLocks/>
          </p:cNvGrpSpPr>
          <p:nvPr/>
        </p:nvGrpSpPr>
        <p:grpSpPr bwMode="auto">
          <a:xfrm>
            <a:off x="1063625" y="4014788"/>
            <a:ext cx="2593975" cy="893762"/>
            <a:chOff x="768" y="2316"/>
            <a:chExt cx="1536" cy="563"/>
          </a:xfrm>
        </p:grpSpPr>
        <p:sp>
          <p:nvSpPr>
            <p:cNvPr id="13" name="Text Box 12"/>
            <p:cNvSpPr txBox="1">
              <a:spLocks noChangeArrowheads="1"/>
            </p:cNvSpPr>
            <p:nvPr/>
          </p:nvSpPr>
          <p:spPr bwMode="auto">
            <a:xfrm>
              <a:off x="768" y="2316"/>
              <a:ext cx="1536" cy="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200" b="1" dirty="0">
                  <a:ea typeface="ＭＳ Ｐゴシック" charset="0"/>
                  <a:cs typeface="ＭＳ Ｐゴシック" charset="0"/>
                </a:rPr>
                <a:t>transport </a:t>
              </a:r>
              <a:r>
                <a:rPr lang="nl-NL" sz="1200" b="1" dirty="0" err="1">
                  <a:ea typeface="ＭＳ Ｐゴシック" charset="0"/>
                  <a:cs typeface="ＭＳ Ｐゴシック" charset="0"/>
                </a:rPr>
                <a:t>layer</a:t>
              </a:r>
              <a:r>
                <a:rPr lang="nl-NL" sz="1200" b="1" dirty="0">
                  <a:ea typeface="ＭＳ Ｐゴシック" charset="0"/>
                  <a:cs typeface="ＭＳ Ｐゴシック" charset="0"/>
                </a:rPr>
                <a:t> (TCP/UDP)</a:t>
              </a:r>
            </a:p>
          </p:txBody>
        </p:sp>
        <p:sp>
          <p:nvSpPr>
            <p:cNvPr id="14" name="Text Box 13"/>
            <p:cNvSpPr txBox="1">
              <a:spLocks noChangeArrowheads="1"/>
            </p:cNvSpPr>
            <p:nvPr/>
          </p:nvSpPr>
          <p:spPr bwMode="auto">
            <a:xfrm>
              <a:off x="768" y="2508"/>
              <a:ext cx="1536" cy="19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400" b="1">
                  <a:ea typeface="ＭＳ Ｐゴシック" charset="0"/>
                  <a:cs typeface="ＭＳ Ｐゴシック" charset="0"/>
                </a:rPr>
                <a:t>network layer (IP)</a:t>
              </a:r>
            </a:p>
          </p:txBody>
        </p:sp>
        <p:sp>
          <p:nvSpPr>
            <p:cNvPr id="15" name="Text Box 14"/>
            <p:cNvSpPr txBox="1">
              <a:spLocks noChangeArrowheads="1"/>
            </p:cNvSpPr>
            <p:nvPr/>
          </p:nvSpPr>
          <p:spPr bwMode="auto">
            <a:xfrm>
              <a:off x="768" y="2703"/>
              <a:ext cx="1536" cy="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buClr>
                  <a:srgbClr val="FF0000"/>
                </a:buClr>
                <a:defRPr/>
              </a:pPr>
              <a:r>
                <a:rPr lang="nl-NL" sz="1200" b="1" dirty="0">
                  <a:ea typeface="ＭＳ Ｐゴシック" charset="0"/>
                  <a:cs typeface="ＭＳ Ｐゴシック" charset="0"/>
                </a:rPr>
                <a:t>link </a:t>
              </a:r>
              <a:r>
                <a:rPr lang="nl-NL" sz="1200" b="1" dirty="0" err="1">
                  <a:ea typeface="ＭＳ Ｐゴシック" charset="0"/>
                  <a:cs typeface="ＭＳ Ｐゴシック" charset="0"/>
                </a:rPr>
                <a:t>layer</a:t>
              </a:r>
              <a:r>
                <a:rPr lang="nl-NL" sz="1200" b="1" dirty="0">
                  <a:ea typeface="ＭＳ Ｐゴシック" charset="0"/>
                  <a:cs typeface="ＭＳ Ｐゴシック" charset="0"/>
                </a:rPr>
                <a:t> (e.g. ethernet)</a:t>
              </a:r>
            </a:p>
          </p:txBody>
        </p:sp>
      </p:grpSp>
      <p:sp>
        <p:nvSpPr>
          <p:cNvPr id="17" name="Rectangle 16"/>
          <p:cNvSpPr>
            <a:spLocks noChangeArrowheads="1"/>
          </p:cNvSpPr>
          <p:nvPr/>
        </p:nvSpPr>
        <p:spPr bwMode="auto">
          <a:xfrm>
            <a:off x="1524000" y="3943350"/>
            <a:ext cx="1676400" cy="91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pPr algn="ctr" eaLnBrk="0" hangingPunct="0">
              <a:spcBef>
                <a:spcPct val="20000"/>
              </a:spcBef>
              <a:buClr>
                <a:srgbClr val="FF0000"/>
              </a:buClr>
              <a:defRPr/>
            </a:pPr>
            <a:r>
              <a:rPr lang="en-US" b="1">
                <a:ea typeface="ＭＳ Ｐゴシック" charset="0"/>
                <a:cs typeface="ＭＳ Ｐゴシック" charset="0"/>
              </a:rPr>
              <a:t>OS network</a:t>
            </a:r>
          </a:p>
          <a:p>
            <a:pPr algn="ctr" eaLnBrk="0" hangingPunct="0">
              <a:spcBef>
                <a:spcPct val="20000"/>
              </a:spcBef>
              <a:buClr>
                <a:srgbClr val="FF0000"/>
              </a:buClr>
              <a:defRPr/>
            </a:pPr>
            <a:r>
              <a:rPr lang="en-US" b="1">
                <a:ea typeface="ＭＳ Ｐゴシック" charset="0"/>
                <a:cs typeface="ＭＳ Ｐゴシック" charset="0"/>
              </a:rPr>
              <a:t>stack</a:t>
            </a:r>
            <a:endParaRPr lang="ru-RU" b="1">
              <a:ea typeface="ＭＳ Ｐゴシック" charset="0"/>
              <a:cs typeface="ＭＳ Ｐゴシック" charset="0"/>
            </a:endParaRPr>
          </a:p>
        </p:txBody>
      </p:sp>
      <p:pic>
        <p:nvPicPr>
          <p:cNvPr id="18" name="Picture 18" descr="01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1700213"/>
            <a:ext cx="1285875"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Oval 19"/>
          <p:cNvSpPr>
            <a:spLocks noChangeArrowheads="1"/>
          </p:cNvSpPr>
          <p:nvPr/>
        </p:nvSpPr>
        <p:spPr bwMode="auto">
          <a:xfrm>
            <a:off x="1196975" y="3124200"/>
            <a:ext cx="2330450" cy="5222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spAutoFit/>
          </a:bodyPr>
          <a:lstStyle/>
          <a:p>
            <a:pPr algn="ctr" eaLnBrk="0" hangingPunct="0">
              <a:spcBef>
                <a:spcPct val="20000"/>
              </a:spcBef>
              <a:buClr>
                <a:srgbClr val="FF0000"/>
              </a:buClr>
              <a:defRPr/>
            </a:pPr>
            <a:r>
              <a:rPr lang="en-US" b="1" dirty="0">
                <a:ea typeface="ＭＳ Ｐゴシック" charset="0"/>
                <a:cs typeface="ＭＳ Ｐゴシック" charset="0"/>
              </a:rPr>
              <a:t>User Process</a:t>
            </a:r>
            <a:endParaRPr lang="ru-RU" b="1" dirty="0">
              <a:ea typeface="ＭＳ Ｐゴシック" charset="0"/>
              <a:cs typeface="ＭＳ Ｐゴシック" charset="0"/>
            </a:endParaRPr>
          </a:p>
        </p:txBody>
      </p:sp>
      <p:sp>
        <p:nvSpPr>
          <p:cNvPr id="20" name="Oval 20"/>
          <p:cNvSpPr>
            <a:spLocks noChangeArrowheads="1"/>
          </p:cNvSpPr>
          <p:nvPr/>
        </p:nvSpPr>
        <p:spPr bwMode="auto">
          <a:xfrm>
            <a:off x="5826125" y="3132138"/>
            <a:ext cx="2330450" cy="5222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spAutoFit/>
          </a:bodyPr>
          <a:lstStyle/>
          <a:p>
            <a:pPr algn="ctr" eaLnBrk="0" hangingPunct="0">
              <a:spcBef>
                <a:spcPct val="20000"/>
              </a:spcBef>
              <a:buClr>
                <a:srgbClr val="FF0000"/>
              </a:buClr>
              <a:defRPr/>
            </a:pPr>
            <a:r>
              <a:rPr lang="en-US" b="1" dirty="0">
                <a:ea typeface="ＭＳ Ｐゴシック" charset="0"/>
                <a:cs typeface="ＭＳ Ｐゴシック" charset="0"/>
              </a:rPr>
              <a:t>User Process</a:t>
            </a:r>
            <a:endParaRPr lang="ru-RU" b="1" dirty="0">
              <a:ea typeface="ＭＳ Ｐゴシック" charset="0"/>
              <a:cs typeface="ＭＳ Ｐゴシック" charset="0"/>
            </a:endParaRPr>
          </a:p>
        </p:txBody>
      </p:sp>
      <p:sp>
        <p:nvSpPr>
          <p:cNvPr id="21" name="Line 21"/>
          <p:cNvSpPr>
            <a:spLocks noChangeShapeType="1"/>
          </p:cNvSpPr>
          <p:nvPr/>
        </p:nvSpPr>
        <p:spPr bwMode="auto">
          <a:xfrm>
            <a:off x="3309938" y="3424238"/>
            <a:ext cx="2743200" cy="0"/>
          </a:xfrm>
          <a:prstGeom prst="line">
            <a:avLst/>
          </a:prstGeom>
          <a:noFill/>
          <a:ln w="9525">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ea typeface="ＭＳ Ｐゴシック" charset="0"/>
              <a:cs typeface="ＭＳ Ｐゴシック" charset="0"/>
            </a:endParaRPr>
          </a:p>
        </p:txBody>
      </p:sp>
      <p:pic>
        <p:nvPicPr>
          <p:cNvPr id="22" name="Picture 22" descr="01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681163"/>
            <a:ext cx="1285875"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Rectangle 23"/>
          <p:cNvSpPr>
            <a:spLocks noChangeArrowheads="1"/>
          </p:cNvSpPr>
          <p:nvPr/>
        </p:nvSpPr>
        <p:spPr bwMode="auto">
          <a:xfrm>
            <a:off x="1890712" y="3562350"/>
            <a:ext cx="1068277" cy="492125"/>
          </a:xfrm>
          <a:prstGeom prst="rect">
            <a:avLst/>
          </a:prstGeom>
          <a:solidFill>
            <a:schemeClr val="accent1">
              <a:lumMod val="40000"/>
              <a:lumOff val="60000"/>
            </a:schemeClr>
          </a:solidFill>
          <a:ln w="9525">
            <a:solidFill>
              <a:schemeClr val="tx1"/>
            </a:solidFill>
            <a:miter lim="800000"/>
            <a:headEnd/>
            <a:tailEnd/>
          </a:ln>
          <a:effectLst/>
        </p:spPr>
        <p:txBody>
          <a:bodyPr lIns="90000" tIns="46800" rIns="90000" bIns="46800" anchor="ctr"/>
          <a:lstStyle/>
          <a:p>
            <a:pPr algn="ctr" eaLnBrk="0" hangingPunct="0">
              <a:spcBef>
                <a:spcPct val="20000"/>
              </a:spcBef>
              <a:buClr>
                <a:srgbClr val="FF0000"/>
              </a:buClr>
              <a:defRPr/>
            </a:pPr>
            <a:r>
              <a:rPr lang="en-US" sz="1800" b="1" dirty="0">
                <a:ea typeface="ＭＳ Ｐゴシック" charset="0"/>
                <a:cs typeface="ＭＳ Ｐゴシック" charset="0"/>
              </a:rPr>
              <a:t>Socket</a:t>
            </a:r>
            <a:endParaRPr lang="ru-RU" sz="1800" b="1" dirty="0">
              <a:ea typeface="ＭＳ Ｐゴシック" charset="0"/>
              <a:cs typeface="ＭＳ Ｐゴシック" charset="0"/>
            </a:endParaRPr>
          </a:p>
        </p:txBody>
      </p:sp>
      <p:sp>
        <p:nvSpPr>
          <p:cNvPr id="24" name="Rectangle 24"/>
          <p:cNvSpPr>
            <a:spLocks noChangeArrowheads="1"/>
          </p:cNvSpPr>
          <p:nvPr/>
        </p:nvSpPr>
        <p:spPr bwMode="auto">
          <a:xfrm>
            <a:off x="6172200" y="3943350"/>
            <a:ext cx="1676400" cy="91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pPr algn="ctr" eaLnBrk="0" hangingPunct="0">
              <a:spcBef>
                <a:spcPct val="20000"/>
              </a:spcBef>
              <a:buClr>
                <a:srgbClr val="FF0000"/>
              </a:buClr>
              <a:defRPr/>
            </a:pPr>
            <a:r>
              <a:rPr lang="en-US" b="1" dirty="0">
                <a:ea typeface="ＭＳ Ｐゴシック" charset="0"/>
                <a:cs typeface="ＭＳ Ｐゴシック" charset="0"/>
              </a:rPr>
              <a:t>OS network</a:t>
            </a:r>
          </a:p>
          <a:p>
            <a:pPr algn="ctr" eaLnBrk="0" hangingPunct="0">
              <a:spcBef>
                <a:spcPct val="20000"/>
              </a:spcBef>
              <a:buClr>
                <a:srgbClr val="FF0000"/>
              </a:buClr>
              <a:defRPr/>
            </a:pPr>
            <a:r>
              <a:rPr lang="en-US" b="1" dirty="0">
                <a:ea typeface="ＭＳ Ｐゴシック" charset="0"/>
                <a:cs typeface="ＭＳ Ｐゴシック" charset="0"/>
              </a:rPr>
              <a:t>stack</a:t>
            </a:r>
            <a:endParaRPr lang="ru-RU" b="1" dirty="0">
              <a:ea typeface="ＭＳ Ｐゴシック" charset="0"/>
              <a:cs typeface="ＭＳ Ｐゴシック" charset="0"/>
            </a:endParaRPr>
          </a:p>
        </p:txBody>
      </p:sp>
      <p:sp>
        <p:nvSpPr>
          <p:cNvPr id="25" name="Rectangle 25"/>
          <p:cNvSpPr>
            <a:spLocks noChangeArrowheads="1"/>
          </p:cNvSpPr>
          <p:nvPr/>
        </p:nvSpPr>
        <p:spPr bwMode="auto">
          <a:xfrm>
            <a:off x="6527799" y="3562350"/>
            <a:ext cx="1082675" cy="492125"/>
          </a:xfrm>
          <a:prstGeom prst="rect">
            <a:avLst/>
          </a:prstGeom>
          <a:solidFill>
            <a:schemeClr val="accent1">
              <a:lumMod val="40000"/>
              <a:lumOff val="60000"/>
            </a:schemeClr>
          </a:solidFill>
          <a:ln w="9525">
            <a:solidFill>
              <a:schemeClr val="tx1"/>
            </a:solidFill>
            <a:miter lim="800000"/>
            <a:headEnd/>
            <a:tailEnd/>
          </a:ln>
          <a:effectLst/>
        </p:spPr>
        <p:txBody>
          <a:bodyPr lIns="90000" tIns="46800" rIns="90000" bIns="46800" anchor="ctr"/>
          <a:lstStyle/>
          <a:p>
            <a:pPr algn="ctr" eaLnBrk="0" hangingPunct="0">
              <a:spcBef>
                <a:spcPct val="20000"/>
              </a:spcBef>
              <a:buClr>
                <a:srgbClr val="FF0000"/>
              </a:buClr>
              <a:defRPr/>
            </a:pPr>
            <a:r>
              <a:rPr lang="en-US" sz="1800" b="1" dirty="0">
                <a:ea typeface="ＭＳ Ｐゴシック" charset="0"/>
                <a:cs typeface="ＭＳ Ｐゴシック" charset="0"/>
              </a:rPr>
              <a:t>Socket</a:t>
            </a:r>
            <a:endParaRPr lang="ru-RU" sz="1800" b="1" dirty="0">
              <a:ea typeface="ＭＳ Ｐゴシック" charset="0"/>
              <a:cs typeface="ＭＳ Ｐゴシック" charset="0"/>
            </a:endParaRPr>
          </a:p>
        </p:txBody>
      </p:sp>
      <p:grpSp>
        <p:nvGrpSpPr>
          <p:cNvPr id="26" name="Group 26"/>
          <p:cNvGrpSpPr>
            <a:grpSpLocks/>
          </p:cNvGrpSpPr>
          <p:nvPr/>
        </p:nvGrpSpPr>
        <p:grpSpPr bwMode="auto">
          <a:xfrm>
            <a:off x="3319463" y="4171950"/>
            <a:ext cx="2743200" cy="366713"/>
            <a:chOff x="2091" y="2160"/>
            <a:chExt cx="1728" cy="231"/>
          </a:xfrm>
        </p:grpSpPr>
        <p:sp>
          <p:nvSpPr>
            <p:cNvPr id="27" name="Line 27"/>
            <p:cNvSpPr>
              <a:spLocks noChangeShapeType="1"/>
            </p:cNvSpPr>
            <p:nvPr/>
          </p:nvSpPr>
          <p:spPr bwMode="auto">
            <a:xfrm>
              <a:off x="2091" y="2352"/>
              <a:ext cx="1728" cy="0"/>
            </a:xfrm>
            <a:prstGeom prst="line">
              <a:avLst/>
            </a:prstGeom>
            <a:noFill/>
            <a:ln w="9525">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ea typeface="ＭＳ Ｐゴシック" charset="0"/>
                <a:cs typeface="ＭＳ Ｐゴシック" charset="0"/>
              </a:endParaRPr>
            </a:p>
          </p:txBody>
        </p:sp>
        <p:sp>
          <p:nvSpPr>
            <p:cNvPr id="28" name="Text Box 28"/>
            <p:cNvSpPr txBox="1">
              <a:spLocks noChangeArrowheads="1"/>
            </p:cNvSpPr>
            <p:nvPr/>
          </p:nvSpPr>
          <p:spPr bwMode="auto">
            <a:xfrm>
              <a:off x="2622" y="2160"/>
              <a:ext cx="64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pPr eaLnBrk="0" hangingPunct="0">
                <a:spcBef>
                  <a:spcPct val="20000"/>
                </a:spcBef>
                <a:buClr>
                  <a:srgbClr val="FF0000"/>
                </a:buClr>
                <a:defRPr/>
              </a:pPr>
              <a:r>
                <a:rPr lang="en-US" b="1">
                  <a:ea typeface="ＭＳ Ｐゴシック" charset="0"/>
                  <a:cs typeface="ＭＳ Ｐゴシック" charset="0"/>
                </a:rPr>
                <a:t>Internet</a:t>
              </a:r>
              <a:endParaRPr lang="ru-RU" b="1">
                <a:ea typeface="ＭＳ Ｐゴシック" charset="0"/>
                <a:cs typeface="ＭＳ Ｐゴシック" charset="0"/>
              </a:endParaRPr>
            </a:p>
          </p:txBody>
        </p:sp>
      </p:grpSp>
      <p:grpSp>
        <p:nvGrpSpPr>
          <p:cNvPr id="29" name="Group 29"/>
          <p:cNvGrpSpPr>
            <a:grpSpLocks/>
          </p:cNvGrpSpPr>
          <p:nvPr/>
        </p:nvGrpSpPr>
        <p:grpSpPr bwMode="auto">
          <a:xfrm>
            <a:off x="3427413" y="4508499"/>
            <a:ext cx="2468562" cy="401638"/>
            <a:chOff x="2404" y="2925"/>
            <a:chExt cx="1196" cy="253"/>
          </a:xfrm>
        </p:grpSpPr>
        <p:sp>
          <p:nvSpPr>
            <p:cNvPr id="30" name="Line 30"/>
            <p:cNvSpPr>
              <a:spLocks noChangeShapeType="1"/>
            </p:cNvSpPr>
            <p:nvPr/>
          </p:nvSpPr>
          <p:spPr bwMode="auto">
            <a:xfrm>
              <a:off x="2404" y="3129"/>
              <a:ext cx="1196" cy="0"/>
            </a:xfrm>
            <a:prstGeom prst="line">
              <a:avLst/>
            </a:prstGeom>
            <a:noFill/>
            <a:ln w="9525">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ea typeface="ＭＳ Ｐゴシック" charset="0"/>
                <a:cs typeface="ＭＳ Ｐゴシック" charset="0"/>
              </a:endParaRPr>
            </a:p>
          </p:txBody>
        </p:sp>
        <p:sp>
          <p:nvSpPr>
            <p:cNvPr id="31" name="Text Box 31"/>
            <p:cNvSpPr txBox="1">
              <a:spLocks noChangeArrowheads="1"/>
            </p:cNvSpPr>
            <p:nvPr/>
          </p:nvSpPr>
          <p:spPr bwMode="auto">
            <a:xfrm>
              <a:off x="2569" y="2925"/>
              <a:ext cx="865" cy="2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eaLnBrk="0" hangingPunct="0">
                <a:spcBef>
                  <a:spcPct val="20000"/>
                </a:spcBef>
                <a:buClr>
                  <a:srgbClr val="FF0000"/>
                </a:buClr>
                <a:defRPr/>
              </a:pPr>
              <a:r>
                <a:rPr lang="en-US" b="1" dirty="0">
                  <a:ea typeface="ＭＳ Ｐゴシック" charset="0"/>
                  <a:cs typeface="ＭＳ Ｐゴシック" charset="0"/>
                </a:rPr>
                <a:t>Internet</a:t>
              </a:r>
              <a:endParaRPr lang="ru-RU" b="1" dirty="0">
                <a:ea typeface="ＭＳ Ｐゴシック" charset="0"/>
                <a:cs typeface="ＭＳ Ｐゴシック" charset="0"/>
              </a:endParaRPr>
            </a:p>
          </p:txBody>
        </p:sp>
      </p:grpSp>
      <p:sp>
        <p:nvSpPr>
          <p:cNvPr id="32" name="Rectangle 32"/>
          <p:cNvSpPr>
            <a:spLocks noChangeArrowheads="1"/>
          </p:cNvSpPr>
          <p:nvPr/>
        </p:nvSpPr>
        <p:spPr bwMode="auto">
          <a:xfrm>
            <a:off x="4175125" y="3122613"/>
            <a:ext cx="1019175"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pPr eaLnBrk="0" hangingPunct="0">
              <a:spcBef>
                <a:spcPct val="50000"/>
              </a:spcBef>
              <a:buClr>
                <a:srgbClr val="FF0000"/>
              </a:buClr>
              <a:defRPr/>
            </a:pPr>
            <a:r>
              <a:rPr lang="en-US" b="1">
                <a:ea typeface="ＭＳ Ｐゴシック" charset="0"/>
                <a:cs typeface="ＭＳ Ｐゴシック" charset="0"/>
              </a:rPr>
              <a:t>Internet</a:t>
            </a:r>
            <a:endParaRPr lang="ru-RU" b="1">
              <a:ea typeface="ＭＳ Ｐゴシック" charset="0"/>
              <a:cs typeface="ＭＳ Ｐゴシック" charset="0"/>
            </a:endParaRPr>
          </a:p>
        </p:txBody>
      </p:sp>
    </p:spTree>
    <p:extLst>
      <p:ext uri="{BB962C8B-B14F-4D97-AF65-F5344CB8AC3E}">
        <p14:creationId xmlns:p14="http://schemas.microsoft.com/office/powerpoint/2010/main" val="384047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200"/>
                                        <p:tgtEl>
                                          <p:spTgt spid="21"/>
                                        </p:tgtEl>
                                      </p:cBhvr>
                                    </p:animEffect>
                                    <p:set>
                                      <p:cBhvr>
                                        <p:cTn id="7" dur="1" fill="hold">
                                          <p:stCondLst>
                                            <p:cond delay="199"/>
                                          </p:stCondLst>
                                        </p:cTn>
                                        <p:tgtEl>
                                          <p:spTgt spid="2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200"/>
                                        <p:tgtEl>
                                          <p:spTgt spid="32"/>
                                        </p:tgtEl>
                                      </p:cBhvr>
                                    </p:animEffect>
                                    <p:set>
                                      <p:cBhvr>
                                        <p:cTn id="10" dur="1" fill="hold">
                                          <p:stCondLst>
                                            <p:cond delay="199"/>
                                          </p:stCondLst>
                                        </p:cTn>
                                        <p:tgtEl>
                                          <p:spTgt spid="32"/>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200"/>
                                        <p:tgtEl>
                                          <p:spTgt spid="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2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2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2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200"/>
                                        <p:tgtEl>
                                          <p:spTgt spid="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2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200"/>
                                        <p:tgtEl>
                                          <p:spTgt spid="6"/>
                                        </p:tgtEl>
                                      </p:cBhvr>
                                    </p:animEffect>
                                  </p:childTnLst>
                                </p:cTn>
                              </p:par>
                              <p:par>
                                <p:cTn id="34" presetID="3" presetClass="exit" presetSubtype="10" fill="hold" grpId="1" nodeType="withEffect">
                                  <p:stCondLst>
                                    <p:cond delay="0"/>
                                  </p:stCondLst>
                                  <p:childTnLst>
                                    <p:animEffect transition="out" filter="blinds(horizontal)">
                                      <p:cBhvr>
                                        <p:cTn id="35" dur="200"/>
                                        <p:tgtEl>
                                          <p:spTgt spid="17"/>
                                        </p:tgtEl>
                                      </p:cBhvr>
                                    </p:animEffect>
                                    <p:set>
                                      <p:cBhvr>
                                        <p:cTn id="36" dur="1" fill="hold">
                                          <p:stCondLst>
                                            <p:cond delay="199"/>
                                          </p:stCondLst>
                                        </p:cTn>
                                        <p:tgtEl>
                                          <p:spTgt spid="17"/>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200"/>
                                        <p:tgtEl>
                                          <p:spTgt spid="24"/>
                                        </p:tgtEl>
                                      </p:cBhvr>
                                    </p:animEffect>
                                    <p:set>
                                      <p:cBhvr>
                                        <p:cTn id="39" dur="1" fill="hold">
                                          <p:stCondLst>
                                            <p:cond delay="199"/>
                                          </p:stCondLst>
                                        </p:cTn>
                                        <p:tgtEl>
                                          <p:spTgt spid="24"/>
                                        </p:tgtEl>
                                        <p:attrNameLst>
                                          <p:attrName>style.visibility</p:attrName>
                                        </p:attrNameLst>
                                      </p:cBhvr>
                                      <p:to>
                                        <p:strVal val="hidden"/>
                                      </p:to>
                                    </p:set>
                                  </p:childTnLst>
                                </p:cTn>
                              </p:par>
                              <p:par>
                                <p:cTn id="40" presetID="3" presetClass="entr" presetSubtype="1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200"/>
                                        <p:tgtEl>
                                          <p:spTgt spid="29"/>
                                        </p:tgtEl>
                                      </p:cBhvr>
                                    </p:animEffect>
                                  </p:childTnLst>
                                </p:cTn>
                              </p:par>
                              <p:par>
                                <p:cTn id="43" presetID="3" presetClass="exit" presetSubtype="10" fill="hold" nodeType="withEffect">
                                  <p:stCondLst>
                                    <p:cond delay="0"/>
                                  </p:stCondLst>
                                  <p:childTnLst>
                                    <p:animEffect transition="out" filter="blinds(horizontal)">
                                      <p:cBhvr>
                                        <p:cTn id="44" dur="200"/>
                                        <p:tgtEl>
                                          <p:spTgt spid="26"/>
                                        </p:tgtEl>
                                      </p:cBhvr>
                                    </p:animEffect>
                                    <p:set>
                                      <p:cBhvr>
                                        <p:cTn id="45" dur="1" fill="hold">
                                          <p:stCondLst>
                                            <p:cond delay="199"/>
                                          </p:stCondLst>
                                        </p:cTn>
                                        <p:tgtEl>
                                          <p:spTgt spid="2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200"/>
                                        <p:tgtEl>
                                          <p:spTgt spid="1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7" grpId="0" animBg="1"/>
      <p:bldP spid="17" grpId="1" animBg="1"/>
      <p:bldP spid="23" grpId="0" animBg="1"/>
      <p:bldP spid="24" grpId="0" animBg="1"/>
      <p:bldP spid="24" grpId="1" animBg="1"/>
      <p:bldP spid="25"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a:xfrm>
            <a:off x="685800" y="2416175"/>
            <a:ext cx="7772400" cy="1470025"/>
          </a:xfrm>
        </p:spPr>
        <p:txBody>
          <a:bodyPr/>
          <a:lstStyle/>
          <a:p>
            <a:r>
              <a:rPr lang="en-US" altLang="en-US" dirty="0"/>
              <a:t>The Internet Protocol Stack?</a:t>
            </a:r>
          </a:p>
        </p:txBody>
      </p:sp>
      <p:sp>
        <p:nvSpPr>
          <p:cNvPr id="6" name="Subtitle 5"/>
          <p:cNvSpPr>
            <a:spLocks noGrp="1"/>
          </p:cNvSpPr>
          <p:nvPr>
            <p:ph type="subTitle" idx="1"/>
          </p:nvPr>
        </p:nvSpPr>
        <p:spPr/>
        <p:txBody>
          <a:bodyPr/>
          <a:lstStyle/>
          <a:p>
            <a:pPr>
              <a:buFont typeface="Arial" pitchFamily="1" charset="0"/>
              <a:buNone/>
              <a:defRPr/>
            </a:pPr>
            <a:r>
              <a:rPr lang="en-US" dirty="0"/>
              <a:t>Internet Architecture</a:t>
            </a:r>
          </a:p>
        </p:txBody>
      </p:sp>
    </p:spTree>
    <p:extLst>
      <p:ext uri="{BB962C8B-B14F-4D97-AF65-F5344CB8AC3E}">
        <p14:creationId xmlns:p14="http://schemas.microsoft.com/office/powerpoint/2010/main" val="74745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Protocol Layers as an Architecture</a:t>
            </a:r>
          </a:p>
        </p:txBody>
      </p:sp>
      <p:sp>
        <p:nvSpPr>
          <p:cNvPr id="21507" name="Rectangle 3"/>
          <p:cNvSpPr>
            <a:spLocks noGrp="1" noChangeArrowheads="1"/>
          </p:cNvSpPr>
          <p:nvPr>
            <p:ph idx="1"/>
          </p:nvPr>
        </p:nvSpPr>
        <p:spPr/>
        <p:txBody>
          <a:bodyPr/>
          <a:lstStyle/>
          <a:p>
            <a:r>
              <a:rPr lang="en-US" dirty="0"/>
              <a:t>Protocol layering is the main structuring method used to divide up network functionality.</a:t>
            </a:r>
          </a:p>
          <a:p>
            <a:endParaRPr lang="en-US" dirty="0"/>
          </a:p>
        </p:txBody>
      </p:sp>
      <p:sp>
        <p:nvSpPr>
          <p:cNvPr id="10" name="Content Placeholder 9"/>
          <p:cNvSpPr>
            <a:spLocks noGrp="1"/>
          </p:cNvSpPr>
          <p:nvPr>
            <p:ph idx="11"/>
          </p:nvPr>
        </p:nvSpPr>
        <p:spPr>
          <a:xfrm>
            <a:off x="571498" y="2219325"/>
            <a:ext cx="3400427" cy="3743325"/>
          </a:xfrm>
        </p:spPr>
        <p:txBody>
          <a:bodyPr/>
          <a:lstStyle/>
          <a:p>
            <a:pPr>
              <a:buFont typeface="Arial" pitchFamily="34" charset="0"/>
              <a:buChar char="•"/>
            </a:pPr>
            <a:r>
              <a:rPr lang="en-US" sz="2000" dirty="0"/>
              <a:t> Each protocol instance talks virtually to its </a:t>
            </a:r>
            <a:r>
              <a:rPr lang="en-US" sz="2000" u="sng" dirty="0"/>
              <a:t>peer</a:t>
            </a:r>
            <a:r>
              <a:rPr lang="en-US" sz="2000" dirty="0"/>
              <a:t> </a:t>
            </a:r>
          </a:p>
          <a:p>
            <a:pPr>
              <a:buFont typeface="Arial" pitchFamily="34" charset="0"/>
              <a:buChar char="•"/>
            </a:pPr>
            <a:r>
              <a:rPr lang="en-US" sz="2000" dirty="0"/>
              <a:t> Each layer communicates only by using the one below </a:t>
            </a:r>
          </a:p>
          <a:p>
            <a:pPr>
              <a:buFont typeface="Arial" pitchFamily="34" charset="0"/>
              <a:buChar char="•"/>
            </a:pPr>
            <a:r>
              <a:rPr lang="en-US" sz="2000" dirty="0"/>
              <a:t> Lower layer </a:t>
            </a:r>
            <a:r>
              <a:rPr lang="en-US" sz="2000" u="sng" dirty="0"/>
              <a:t>services</a:t>
            </a:r>
            <a:r>
              <a:rPr lang="en-US" sz="2000" dirty="0"/>
              <a:t> are accessed by an </a:t>
            </a:r>
            <a:r>
              <a:rPr lang="en-US" sz="2000" u="sng" dirty="0"/>
              <a:t>interface</a:t>
            </a:r>
          </a:p>
          <a:p>
            <a:pPr>
              <a:buFont typeface="Arial" pitchFamily="34" charset="0"/>
              <a:buChar char="•"/>
            </a:pPr>
            <a:r>
              <a:rPr lang="en-US" sz="2000" dirty="0"/>
              <a:t> At bottom, messages are carried by the medium</a:t>
            </a:r>
          </a:p>
        </p:txBody>
      </p:sp>
      <p:pic>
        <p:nvPicPr>
          <p:cNvPr id="21508" name="Picture 2"/>
          <p:cNvPicPr>
            <a:picLocks noChangeAspect="1" noChangeArrowheads="1"/>
          </p:cNvPicPr>
          <p:nvPr/>
        </p:nvPicPr>
        <p:blipFill>
          <a:blip r:embed="rId3" cstate="print"/>
          <a:srcRect/>
          <a:stretch>
            <a:fillRect/>
          </a:stretch>
        </p:blipFill>
        <p:spPr bwMode="auto">
          <a:xfrm>
            <a:off x="3886863" y="2090737"/>
            <a:ext cx="4809462" cy="3952875"/>
          </a:xfrm>
          <a:prstGeom prst="rect">
            <a:avLst/>
          </a:prstGeom>
          <a:noFill/>
          <a:ln w="9525">
            <a:noFill/>
            <a:miter lim="800000"/>
            <a:headEnd/>
            <a:tailEnd/>
          </a:ln>
        </p:spPr>
      </p:pic>
      <p:grpSp>
        <p:nvGrpSpPr>
          <p:cNvPr id="42" name="Group 41">
            <a:extLst>
              <a:ext uri="{FF2B5EF4-FFF2-40B4-BE49-F238E27FC236}">
                <a16:creationId xmlns:a16="http://schemas.microsoft.com/office/drawing/2014/main" id="{4356DD2F-A2D4-1D17-EBB3-5DB6BE78A583}"/>
              </a:ext>
            </a:extLst>
          </p:cNvPr>
          <p:cNvGrpSpPr/>
          <p:nvPr/>
        </p:nvGrpSpPr>
        <p:grpSpPr>
          <a:xfrm>
            <a:off x="734088" y="3810000"/>
            <a:ext cx="8001000" cy="2743200"/>
            <a:chOff x="722313" y="2113349"/>
            <a:chExt cx="8001000" cy="2743200"/>
          </a:xfrm>
        </p:grpSpPr>
        <p:sp>
          <p:nvSpPr>
            <p:cNvPr id="43" name="Rounded Rectangle 42">
              <a:extLst>
                <a:ext uri="{FF2B5EF4-FFF2-40B4-BE49-F238E27FC236}">
                  <a16:creationId xmlns:a16="http://schemas.microsoft.com/office/drawing/2014/main" id="{2CC23445-7561-B996-CF8A-C81DFBFA0F1B}"/>
                </a:ext>
              </a:extLst>
            </p:cNvPr>
            <p:cNvSpPr/>
            <p:nvPr/>
          </p:nvSpPr>
          <p:spPr>
            <a:xfrm>
              <a:off x="722313" y="2113349"/>
              <a:ext cx="8001000" cy="2743200"/>
            </a:xfrm>
            <a:prstGeom prst="roundRect">
              <a:avLst/>
            </a:prstGeom>
            <a:gradFill>
              <a:gsLst>
                <a:gs pos="0">
                  <a:schemeClr val="accent1">
                    <a:tint val="100000"/>
                    <a:shade val="100000"/>
                    <a:satMod val="130000"/>
                  </a:schemeClr>
                </a:gs>
                <a:gs pos="26000">
                  <a:schemeClr val="accent1">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4145F2D-10C6-BBA3-D017-BEF65501D8C1}"/>
                </a:ext>
              </a:extLst>
            </p:cNvPr>
            <p:cNvGrpSpPr/>
            <p:nvPr/>
          </p:nvGrpSpPr>
          <p:grpSpPr>
            <a:xfrm>
              <a:off x="1143000" y="2362200"/>
              <a:ext cx="7113590" cy="2434550"/>
              <a:chOff x="990600" y="4194850"/>
              <a:chExt cx="7113590" cy="2434550"/>
            </a:xfrm>
          </p:grpSpPr>
          <p:sp>
            <p:nvSpPr>
              <p:cNvPr id="45" name="Rectangle 44">
                <a:extLst>
                  <a:ext uri="{FF2B5EF4-FFF2-40B4-BE49-F238E27FC236}">
                    <a16:creationId xmlns:a16="http://schemas.microsoft.com/office/drawing/2014/main" id="{46D3D9DD-F09D-FEB1-F18A-78F3975E934B}"/>
                  </a:ext>
                </a:extLst>
              </p:cNvPr>
              <p:cNvSpPr>
                <a:spLocks noChangeArrowheads="1"/>
              </p:cNvSpPr>
              <p:nvPr/>
            </p:nvSpPr>
            <p:spPr bwMode="auto">
              <a:xfrm>
                <a:off x="990600" y="4555599"/>
                <a:ext cx="1703388" cy="381000"/>
              </a:xfrm>
              <a:prstGeom prst="rect">
                <a:avLst/>
              </a:prstGeom>
              <a:solidFill>
                <a:srgbClr val="FFFFCC"/>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46" name="Text Box 5">
                <a:extLst>
                  <a:ext uri="{FF2B5EF4-FFF2-40B4-BE49-F238E27FC236}">
                    <a16:creationId xmlns:a16="http://schemas.microsoft.com/office/drawing/2014/main" id="{A0B8E49B-8502-6079-F2E1-3E38D310B8B1}"/>
                  </a:ext>
                </a:extLst>
              </p:cNvPr>
              <p:cNvSpPr txBox="1">
                <a:spLocks noChangeArrowheads="1"/>
              </p:cNvSpPr>
              <p:nvPr/>
            </p:nvSpPr>
            <p:spPr bwMode="auto">
              <a:xfrm>
                <a:off x="1157288" y="4539724"/>
                <a:ext cx="1370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Transport</a:t>
                </a:r>
              </a:p>
            </p:txBody>
          </p:sp>
          <p:sp>
            <p:nvSpPr>
              <p:cNvPr id="47" name="Rectangle 46">
                <a:extLst>
                  <a:ext uri="{FF2B5EF4-FFF2-40B4-BE49-F238E27FC236}">
                    <a16:creationId xmlns:a16="http://schemas.microsoft.com/office/drawing/2014/main" id="{4F9996A6-25B5-9F03-D6CF-4D9EA6306DD8}"/>
                  </a:ext>
                </a:extLst>
              </p:cNvPr>
              <p:cNvSpPr>
                <a:spLocks noChangeArrowheads="1"/>
              </p:cNvSpPr>
              <p:nvPr/>
            </p:nvSpPr>
            <p:spPr bwMode="auto">
              <a:xfrm>
                <a:off x="990600" y="4936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48" name="Text Box 7">
                <a:extLst>
                  <a:ext uri="{FF2B5EF4-FFF2-40B4-BE49-F238E27FC236}">
                    <a16:creationId xmlns:a16="http://schemas.microsoft.com/office/drawing/2014/main" id="{F3C0ABE3-7038-1587-0A74-FCF22469A3B5}"/>
                  </a:ext>
                </a:extLst>
              </p:cNvPr>
              <p:cNvSpPr txBox="1">
                <a:spLocks noChangeArrowheads="1"/>
              </p:cNvSpPr>
              <p:nvPr/>
            </p:nvSpPr>
            <p:spPr bwMode="auto">
              <a:xfrm>
                <a:off x="1249363" y="4920724"/>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dirty="0">
                    <a:latin typeface="Arial" panose="020B0604020202020204" pitchFamily="34" charset="0"/>
                  </a:rPr>
                  <a:t>Network</a:t>
                </a:r>
              </a:p>
            </p:txBody>
          </p:sp>
          <p:sp>
            <p:nvSpPr>
              <p:cNvPr id="49" name="Rectangle 48">
                <a:extLst>
                  <a:ext uri="{FF2B5EF4-FFF2-40B4-BE49-F238E27FC236}">
                    <a16:creationId xmlns:a16="http://schemas.microsoft.com/office/drawing/2014/main" id="{24F7E65D-C6EE-FC37-B030-6A538874EEC1}"/>
                  </a:ext>
                </a:extLst>
              </p:cNvPr>
              <p:cNvSpPr>
                <a:spLocks noChangeArrowheads="1"/>
              </p:cNvSpPr>
              <p:nvPr/>
            </p:nvSpPr>
            <p:spPr bwMode="auto">
              <a:xfrm>
                <a:off x="990600" y="5317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50" name="Text Box 9">
                <a:extLst>
                  <a:ext uri="{FF2B5EF4-FFF2-40B4-BE49-F238E27FC236}">
                    <a16:creationId xmlns:a16="http://schemas.microsoft.com/office/drawing/2014/main" id="{94A4835D-8787-6C08-FF2D-3B76395A348A}"/>
                  </a:ext>
                </a:extLst>
              </p:cNvPr>
              <p:cNvSpPr txBox="1">
                <a:spLocks noChangeArrowheads="1"/>
              </p:cNvSpPr>
              <p:nvPr/>
            </p:nvSpPr>
            <p:spPr bwMode="auto">
              <a:xfrm>
                <a:off x="1255713" y="5301724"/>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Datalink</a:t>
                </a:r>
              </a:p>
            </p:txBody>
          </p:sp>
          <p:sp>
            <p:nvSpPr>
              <p:cNvPr id="51" name="Rectangle 50">
                <a:extLst>
                  <a:ext uri="{FF2B5EF4-FFF2-40B4-BE49-F238E27FC236}">
                    <a16:creationId xmlns:a16="http://schemas.microsoft.com/office/drawing/2014/main" id="{D22C1A26-2016-7631-04A4-44D47F834188}"/>
                  </a:ext>
                </a:extLst>
              </p:cNvPr>
              <p:cNvSpPr>
                <a:spLocks noChangeArrowheads="1"/>
              </p:cNvSpPr>
              <p:nvPr/>
            </p:nvSpPr>
            <p:spPr bwMode="auto">
              <a:xfrm>
                <a:off x="990600" y="5698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52" name="Text Box 11">
                <a:extLst>
                  <a:ext uri="{FF2B5EF4-FFF2-40B4-BE49-F238E27FC236}">
                    <a16:creationId xmlns:a16="http://schemas.microsoft.com/office/drawing/2014/main" id="{505FEF78-1AF4-A696-659C-411FAADB2F47}"/>
                  </a:ext>
                </a:extLst>
              </p:cNvPr>
              <p:cNvSpPr txBox="1">
                <a:spLocks noChangeArrowheads="1"/>
              </p:cNvSpPr>
              <p:nvPr/>
            </p:nvSpPr>
            <p:spPr bwMode="auto">
              <a:xfrm>
                <a:off x="1235075" y="5682724"/>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Physical</a:t>
                </a:r>
              </a:p>
            </p:txBody>
          </p:sp>
          <p:sp>
            <p:nvSpPr>
              <p:cNvPr id="53" name="Rectangle 52">
                <a:extLst>
                  <a:ext uri="{FF2B5EF4-FFF2-40B4-BE49-F238E27FC236}">
                    <a16:creationId xmlns:a16="http://schemas.microsoft.com/office/drawing/2014/main" id="{0233B98C-C860-CFEC-4B1B-7CA32E830809}"/>
                  </a:ext>
                </a:extLst>
              </p:cNvPr>
              <p:cNvSpPr>
                <a:spLocks noChangeArrowheads="1"/>
              </p:cNvSpPr>
              <p:nvPr/>
            </p:nvSpPr>
            <p:spPr bwMode="auto">
              <a:xfrm>
                <a:off x="6400800" y="4555599"/>
                <a:ext cx="1703388" cy="381000"/>
              </a:xfrm>
              <a:prstGeom prst="rect">
                <a:avLst/>
              </a:prstGeom>
              <a:solidFill>
                <a:srgbClr val="FFFFCC"/>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54" name="Text Box 13">
                <a:extLst>
                  <a:ext uri="{FF2B5EF4-FFF2-40B4-BE49-F238E27FC236}">
                    <a16:creationId xmlns:a16="http://schemas.microsoft.com/office/drawing/2014/main" id="{AC480C2C-F2F4-9BFC-3FB9-E24470643F9F}"/>
                  </a:ext>
                </a:extLst>
              </p:cNvPr>
              <p:cNvSpPr txBox="1">
                <a:spLocks noChangeArrowheads="1"/>
              </p:cNvSpPr>
              <p:nvPr/>
            </p:nvSpPr>
            <p:spPr bwMode="auto">
              <a:xfrm>
                <a:off x="6567488" y="4539724"/>
                <a:ext cx="1370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Transport</a:t>
                </a:r>
              </a:p>
            </p:txBody>
          </p:sp>
          <p:sp>
            <p:nvSpPr>
              <p:cNvPr id="55" name="Rectangle 54">
                <a:extLst>
                  <a:ext uri="{FF2B5EF4-FFF2-40B4-BE49-F238E27FC236}">
                    <a16:creationId xmlns:a16="http://schemas.microsoft.com/office/drawing/2014/main" id="{C2429392-FDC2-696F-B845-5F56CACCFA89}"/>
                  </a:ext>
                </a:extLst>
              </p:cNvPr>
              <p:cNvSpPr>
                <a:spLocks noChangeArrowheads="1"/>
              </p:cNvSpPr>
              <p:nvPr/>
            </p:nvSpPr>
            <p:spPr bwMode="auto">
              <a:xfrm>
                <a:off x="6400800" y="4936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56" name="Text Box 15">
                <a:extLst>
                  <a:ext uri="{FF2B5EF4-FFF2-40B4-BE49-F238E27FC236}">
                    <a16:creationId xmlns:a16="http://schemas.microsoft.com/office/drawing/2014/main" id="{ECD4E73F-969B-A6DA-5CC2-E021C2BCB5DA}"/>
                  </a:ext>
                </a:extLst>
              </p:cNvPr>
              <p:cNvSpPr txBox="1">
                <a:spLocks noChangeArrowheads="1"/>
              </p:cNvSpPr>
              <p:nvPr/>
            </p:nvSpPr>
            <p:spPr bwMode="auto">
              <a:xfrm>
                <a:off x="6659563" y="4920724"/>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Network</a:t>
                </a:r>
              </a:p>
            </p:txBody>
          </p:sp>
          <p:sp>
            <p:nvSpPr>
              <p:cNvPr id="57" name="Rectangle 56">
                <a:extLst>
                  <a:ext uri="{FF2B5EF4-FFF2-40B4-BE49-F238E27FC236}">
                    <a16:creationId xmlns:a16="http://schemas.microsoft.com/office/drawing/2014/main" id="{B4B83A5A-BBCD-9C94-7C1F-13D5DC3FB049}"/>
                  </a:ext>
                </a:extLst>
              </p:cNvPr>
              <p:cNvSpPr>
                <a:spLocks noChangeArrowheads="1"/>
              </p:cNvSpPr>
              <p:nvPr/>
            </p:nvSpPr>
            <p:spPr bwMode="auto">
              <a:xfrm>
                <a:off x="6400800" y="5317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58" name="Text Box 17">
                <a:extLst>
                  <a:ext uri="{FF2B5EF4-FFF2-40B4-BE49-F238E27FC236}">
                    <a16:creationId xmlns:a16="http://schemas.microsoft.com/office/drawing/2014/main" id="{EA2CCCC6-EAD1-5C88-ED59-79BD6A6207F9}"/>
                  </a:ext>
                </a:extLst>
              </p:cNvPr>
              <p:cNvSpPr txBox="1">
                <a:spLocks noChangeArrowheads="1"/>
              </p:cNvSpPr>
              <p:nvPr/>
            </p:nvSpPr>
            <p:spPr bwMode="auto">
              <a:xfrm>
                <a:off x="6665913" y="5301724"/>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Datalink</a:t>
                </a:r>
              </a:p>
            </p:txBody>
          </p:sp>
          <p:sp>
            <p:nvSpPr>
              <p:cNvPr id="59" name="Rectangle 58">
                <a:extLst>
                  <a:ext uri="{FF2B5EF4-FFF2-40B4-BE49-F238E27FC236}">
                    <a16:creationId xmlns:a16="http://schemas.microsoft.com/office/drawing/2014/main" id="{FA7F05C5-78D4-FAEF-31FD-E6AC59ED43A7}"/>
                  </a:ext>
                </a:extLst>
              </p:cNvPr>
              <p:cNvSpPr>
                <a:spLocks noChangeArrowheads="1"/>
              </p:cNvSpPr>
              <p:nvPr/>
            </p:nvSpPr>
            <p:spPr bwMode="auto">
              <a:xfrm>
                <a:off x="6400800" y="5698599"/>
                <a:ext cx="1703388"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60" name="Text Box 19">
                <a:extLst>
                  <a:ext uri="{FF2B5EF4-FFF2-40B4-BE49-F238E27FC236}">
                    <a16:creationId xmlns:a16="http://schemas.microsoft.com/office/drawing/2014/main" id="{DDC29445-6D27-6530-8358-481E06E7FBDF}"/>
                  </a:ext>
                </a:extLst>
              </p:cNvPr>
              <p:cNvSpPr txBox="1">
                <a:spLocks noChangeArrowheads="1"/>
              </p:cNvSpPr>
              <p:nvPr/>
            </p:nvSpPr>
            <p:spPr bwMode="auto">
              <a:xfrm>
                <a:off x="6645275" y="5682724"/>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Physical</a:t>
                </a:r>
              </a:p>
            </p:txBody>
          </p:sp>
          <p:sp>
            <p:nvSpPr>
              <p:cNvPr id="61" name="Rectangle 60">
                <a:extLst>
                  <a:ext uri="{FF2B5EF4-FFF2-40B4-BE49-F238E27FC236}">
                    <a16:creationId xmlns:a16="http://schemas.microsoft.com/office/drawing/2014/main" id="{54BA6E87-3B12-CF2A-B93C-359B11803073}"/>
                  </a:ext>
                </a:extLst>
              </p:cNvPr>
              <p:cNvSpPr>
                <a:spLocks noChangeArrowheads="1"/>
              </p:cNvSpPr>
              <p:nvPr/>
            </p:nvSpPr>
            <p:spPr bwMode="auto">
              <a:xfrm>
                <a:off x="3630613" y="4936599"/>
                <a:ext cx="1703387"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62" name="Text Box 21">
                <a:extLst>
                  <a:ext uri="{FF2B5EF4-FFF2-40B4-BE49-F238E27FC236}">
                    <a16:creationId xmlns:a16="http://schemas.microsoft.com/office/drawing/2014/main" id="{5F8AE6F8-A54B-F963-6B52-910C19A1F121}"/>
                  </a:ext>
                </a:extLst>
              </p:cNvPr>
              <p:cNvSpPr txBox="1">
                <a:spLocks noChangeArrowheads="1"/>
              </p:cNvSpPr>
              <p:nvPr/>
            </p:nvSpPr>
            <p:spPr bwMode="auto">
              <a:xfrm>
                <a:off x="3889375" y="4920724"/>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Network</a:t>
                </a:r>
              </a:p>
            </p:txBody>
          </p:sp>
          <p:sp>
            <p:nvSpPr>
              <p:cNvPr id="63" name="Rectangle 62">
                <a:extLst>
                  <a:ext uri="{FF2B5EF4-FFF2-40B4-BE49-F238E27FC236}">
                    <a16:creationId xmlns:a16="http://schemas.microsoft.com/office/drawing/2014/main" id="{557C5047-C468-4F67-6721-663A6E3C59A7}"/>
                  </a:ext>
                </a:extLst>
              </p:cNvPr>
              <p:cNvSpPr>
                <a:spLocks noChangeArrowheads="1"/>
              </p:cNvSpPr>
              <p:nvPr/>
            </p:nvSpPr>
            <p:spPr bwMode="auto">
              <a:xfrm>
                <a:off x="3630613" y="5317599"/>
                <a:ext cx="1703387"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21504" name="Text Box 23">
                <a:extLst>
                  <a:ext uri="{FF2B5EF4-FFF2-40B4-BE49-F238E27FC236}">
                    <a16:creationId xmlns:a16="http://schemas.microsoft.com/office/drawing/2014/main" id="{97A27D87-CB51-6A13-BBC5-A5858E4B613F}"/>
                  </a:ext>
                </a:extLst>
              </p:cNvPr>
              <p:cNvSpPr txBox="1">
                <a:spLocks noChangeArrowheads="1"/>
              </p:cNvSpPr>
              <p:nvPr/>
            </p:nvSpPr>
            <p:spPr bwMode="auto">
              <a:xfrm>
                <a:off x="3895725" y="5301724"/>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Datalink</a:t>
                </a:r>
              </a:p>
            </p:txBody>
          </p:sp>
          <p:sp>
            <p:nvSpPr>
              <p:cNvPr id="21505" name="Rectangle 21504">
                <a:extLst>
                  <a:ext uri="{FF2B5EF4-FFF2-40B4-BE49-F238E27FC236}">
                    <a16:creationId xmlns:a16="http://schemas.microsoft.com/office/drawing/2014/main" id="{932EFB3A-03ED-92C4-E228-FB5299AD5CEF}"/>
                  </a:ext>
                </a:extLst>
              </p:cNvPr>
              <p:cNvSpPr>
                <a:spLocks noChangeArrowheads="1"/>
              </p:cNvSpPr>
              <p:nvPr/>
            </p:nvSpPr>
            <p:spPr bwMode="auto">
              <a:xfrm>
                <a:off x="3630613" y="5698599"/>
                <a:ext cx="1703387" cy="381000"/>
              </a:xfrm>
              <a:prstGeom prst="rect">
                <a:avLst/>
              </a:prstGeom>
              <a:solidFill>
                <a:srgbClr val="99CCFF"/>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21509" name="Text Box 25">
                <a:extLst>
                  <a:ext uri="{FF2B5EF4-FFF2-40B4-BE49-F238E27FC236}">
                    <a16:creationId xmlns:a16="http://schemas.microsoft.com/office/drawing/2014/main" id="{224179EF-3477-E23A-FD2A-8730FF7BBFA8}"/>
                  </a:ext>
                </a:extLst>
              </p:cNvPr>
              <p:cNvSpPr txBox="1">
                <a:spLocks noChangeArrowheads="1"/>
              </p:cNvSpPr>
              <p:nvPr/>
            </p:nvSpPr>
            <p:spPr bwMode="auto">
              <a:xfrm>
                <a:off x="3875088" y="5682724"/>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Physical</a:t>
                </a:r>
              </a:p>
            </p:txBody>
          </p:sp>
          <p:cxnSp>
            <p:nvCxnSpPr>
              <p:cNvPr id="21510" name="AutoShape 26">
                <a:extLst>
                  <a:ext uri="{FF2B5EF4-FFF2-40B4-BE49-F238E27FC236}">
                    <a16:creationId xmlns:a16="http://schemas.microsoft.com/office/drawing/2014/main" id="{B0A5BEBD-69BF-0824-866C-8DEB27221634}"/>
                  </a:ext>
                </a:extLst>
              </p:cNvPr>
              <p:cNvCxnSpPr>
                <a:cxnSpLocks noChangeShapeType="1"/>
                <a:stCxn id="51" idx="3"/>
                <a:endCxn id="21505" idx="1"/>
              </p:cNvCxnSpPr>
              <p:nvPr/>
            </p:nvCxnSpPr>
            <p:spPr bwMode="auto">
              <a:xfrm>
                <a:off x="2706688" y="5889099"/>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1" name="AutoShape 27">
                <a:extLst>
                  <a:ext uri="{FF2B5EF4-FFF2-40B4-BE49-F238E27FC236}">
                    <a16:creationId xmlns:a16="http://schemas.microsoft.com/office/drawing/2014/main" id="{33AA182B-012D-FC1F-725A-0AD105FEDE5D}"/>
                  </a:ext>
                </a:extLst>
              </p:cNvPr>
              <p:cNvCxnSpPr>
                <a:cxnSpLocks noChangeShapeType="1"/>
                <a:stCxn id="49" idx="3"/>
                <a:endCxn id="63" idx="1"/>
              </p:cNvCxnSpPr>
              <p:nvPr/>
            </p:nvCxnSpPr>
            <p:spPr bwMode="auto">
              <a:xfrm>
                <a:off x="2706688" y="5508099"/>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2" name="AutoShape 28">
                <a:extLst>
                  <a:ext uri="{FF2B5EF4-FFF2-40B4-BE49-F238E27FC236}">
                    <a16:creationId xmlns:a16="http://schemas.microsoft.com/office/drawing/2014/main" id="{6A6EEB34-D4E1-C99E-D5BC-159244ECD135}"/>
                  </a:ext>
                </a:extLst>
              </p:cNvPr>
              <p:cNvCxnSpPr>
                <a:cxnSpLocks noChangeShapeType="1"/>
                <a:stCxn id="47" idx="3"/>
                <a:endCxn id="61" idx="1"/>
              </p:cNvCxnSpPr>
              <p:nvPr/>
            </p:nvCxnSpPr>
            <p:spPr bwMode="auto">
              <a:xfrm>
                <a:off x="2706688" y="5127099"/>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3" name="AutoShape 29">
                <a:extLst>
                  <a:ext uri="{FF2B5EF4-FFF2-40B4-BE49-F238E27FC236}">
                    <a16:creationId xmlns:a16="http://schemas.microsoft.com/office/drawing/2014/main" id="{0CC6B1B5-DCDB-69F3-7BEC-86768D4F248C}"/>
                  </a:ext>
                </a:extLst>
              </p:cNvPr>
              <p:cNvCxnSpPr>
                <a:cxnSpLocks noChangeShapeType="1"/>
                <a:stCxn id="21505" idx="3"/>
                <a:endCxn id="59" idx="1"/>
              </p:cNvCxnSpPr>
              <p:nvPr/>
            </p:nvCxnSpPr>
            <p:spPr bwMode="auto">
              <a:xfrm>
                <a:off x="5346700" y="5889099"/>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4" name="AutoShape 30">
                <a:extLst>
                  <a:ext uri="{FF2B5EF4-FFF2-40B4-BE49-F238E27FC236}">
                    <a16:creationId xmlns:a16="http://schemas.microsoft.com/office/drawing/2014/main" id="{2D718676-3FFB-81A7-0345-8AF5589B1DE4}"/>
                  </a:ext>
                </a:extLst>
              </p:cNvPr>
              <p:cNvCxnSpPr>
                <a:cxnSpLocks noChangeShapeType="1"/>
                <a:stCxn id="63" idx="3"/>
                <a:endCxn id="57" idx="1"/>
              </p:cNvCxnSpPr>
              <p:nvPr/>
            </p:nvCxnSpPr>
            <p:spPr bwMode="auto">
              <a:xfrm>
                <a:off x="5346700" y="5508099"/>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5" name="AutoShape 31">
                <a:extLst>
                  <a:ext uri="{FF2B5EF4-FFF2-40B4-BE49-F238E27FC236}">
                    <a16:creationId xmlns:a16="http://schemas.microsoft.com/office/drawing/2014/main" id="{495C0F38-C771-EC1D-1C79-0051922B442C}"/>
                  </a:ext>
                </a:extLst>
              </p:cNvPr>
              <p:cNvCxnSpPr>
                <a:cxnSpLocks noChangeShapeType="1"/>
                <a:stCxn id="61" idx="3"/>
                <a:endCxn id="55" idx="1"/>
              </p:cNvCxnSpPr>
              <p:nvPr/>
            </p:nvCxnSpPr>
            <p:spPr bwMode="auto">
              <a:xfrm>
                <a:off x="5346700" y="5127099"/>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21516" name="AutoShape 32">
                <a:extLst>
                  <a:ext uri="{FF2B5EF4-FFF2-40B4-BE49-F238E27FC236}">
                    <a16:creationId xmlns:a16="http://schemas.microsoft.com/office/drawing/2014/main" id="{EC62E51B-6155-2C16-69D9-4D9EEBFD3C49}"/>
                  </a:ext>
                </a:extLst>
              </p:cNvPr>
              <p:cNvCxnSpPr>
                <a:cxnSpLocks noChangeShapeType="1"/>
                <a:stCxn id="45" idx="3"/>
                <a:endCxn id="53" idx="1"/>
              </p:cNvCxnSpPr>
              <p:nvPr/>
            </p:nvCxnSpPr>
            <p:spPr bwMode="auto">
              <a:xfrm>
                <a:off x="2706688" y="4746099"/>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grpSp>
            <p:nvGrpSpPr>
              <p:cNvPr id="21517" name="Group 21516">
                <a:extLst>
                  <a:ext uri="{FF2B5EF4-FFF2-40B4-BE49-F238E27FC236}">
                    <a16:creationId xmlns:a16="http://schemas.microsoft.com/office/drawing/2014/main" id="{92350BCA-6250-150A-B63C-45414B757A6B}"/>
                  </a:ext>
                </a:extLst>
              </p:cNvPr>
              <p:cNvGrpSpPr>
                <a:grpSpLocks/>
              </p:cNvGrpSpPr>
              <p:nvPr/>
            </p:nvGrpSpPr>
            <p:grpSpPr bwMode="auto">
              <a:xfrm>
                <a:off x="990600" y="4194850"/>
                <a:ext cx="7113590" cy="396875"/>
                <a:chOff x="647" y="2280"/>
                <a:chExt cx="4481" cy="250"/>
              </a:xfrm>
            </p:grpSpPr>
            <p:sp>
              <p:nvSpPr>
                <p:cNvPr id="21521" name="Rectangle 21520">
                  <a:extLst>
                    <a:ext uri="{FF2B5EF4-FFF2-40B4-BE49-F238E27FC236}">
                      <a16:creationId xmlns:a16="http://schemas.microsoft.com/office/drawing/2014/main" id="{14FA29CB-EA83-D702-4E61-121A455FDC3B}"/>
                    </a:ext>
                  </a:extLst>
                </p:cNvPr>
                <p:cNvSpPr>
                  <a:spLocks noChangeArrowheads="1"/>
                </p:cNvSpPr>
                <p:nvPr/>
              </p:nvSpPr>
              <p:spPr bwMode="auto">
                <a:xfrm>
                  <a:off x="647" y="2280"/>
                  <a:ext cx="1073" cy="240"/>
                </a:xfrm>
                <a:prstGeom prst="rect">
                  <a:avLst/>
                </a:prstGeom>
                <a:solidFill>
                  <a:srgbClr val="FFFFCC"/>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21522" name="Text Box 35">
                  <a:extLst>
                    <a:ext uri="{FF2B5EF4-FFF2-40B4-BE49-F238E27FC236}">
                      <a16:creationId xmlns:a16="http://schemas.microsoft.com/office/drawing/2014/main" id="{2EF51BC6-2979-40B4-935C-9E1D4DF2F3E5}"/>
                    </a:ext>
                  </a:extLst>
                </p:cNvPr>
                <p:cNvSpPr txBox="1">
                  <a:spLocks noChangeArrowheads="1"/>
                </p:cNvSpPr>
                <p:nvPr/>
              </p:nvSpPr>
              <p:spPr bwMode="auto">
                <a:xfrm>
                  <a:off x="695" y="2280"/>
                  <a:ext cx="9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Application</a:t>
                  </a:r>
                </a:p>
              </p:txBody>
            </p:sp>
            <p:sp>
              <p:nvSpPr>
                <p:cNvPr id="21523" name="Rectangle 21522">
                  <a:extLst>
                    <a:ext uri="{FF2B5EF4-FFF2-40B4-BE49-F238E27FC236}">
                      <a16:creationId xmlns:a16="http://schemas.microsoft.com/office/drawing/2014/main" id="{A7EBFE45-0C34-EB17-7525-280662D903CA}"/>
                    </a:ext>
                  </a:extLst>
                </p:cNvPr>
                <p:cNvSpPr>
                  <a:spLocks noChangeArrowheads="1"/>
                </p:cNvSpPr>
                <p:nvPr/>
              </p:nvSpPr>
              <p:spPr bwMode="auto">
                <a:xfrm>
                  <a:off x="4055" y="2280"/>
                  <a:ext cx="1073" cy="240"/>
                </a:xfrm>
                <a:prstGeom prst="rect">
                  <a:avLst/>
                </a:prstGeom>
                <a:solidFill>
                  <a:srgbClr val="FFFFCC"/>
                </a:solidFill>
                <a:ln w="25400">
                  <a:solidFill>
                    <a:schemeClr val="tx1"/>
                  </a:solidFill>
                  <a:miter lim="800000"/>
                  <a:headEnd/>
                  <a:tailEnd/>
                </a:ln>
              </p:spPr>
              <p:txBody>
                <a:bodyPr wrap="none" anchor="ct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eaLnBrk="1" hangingPunct="1"/>
                  <a:endParaRPr lang="en-US" altLang="en-US"/>
                </a:p>
              </p:txBody>
            </p:sp>
            <p:sp>
              <p:nvSpPr>
                <p:cNvPr id="21524" name="Text Box 37">
                  <a:extLst>
                    <a:ext uri="{FF2B5EF4-FFF2-40B4-BE49-F238E27FC236}">
                      <a16:creationId xmlns:a16="http://schemas.microsoft.com/office/drawing/2014/main" id="{75B1B0CE-1F32-03D6-66C9-692ABDC12455}"/>
                    </a:ext>
                  </a:extLst>
                </p:cNvPr>
                <p:cNvSpPr txBox="1">
                  <a:spLocks noChangeArrowheads="1"/>
                </p:cNvSpPr>
                <p:nvPr/>
              </p:nvSpPr>
              <p:spPr bwMode="auto">
                <a:xfrm>
                  <a:off x="4076" y="2280"/>
                  <a:ext cx="9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l"/>
                  <a:r>
                    <a:rPr lang="en-US" altLang="en-US">
                      <a:latin typeface="Arial" panose="020B0604020202020204" pitchFamily="34" charset="0"/>
                    </a:rPr>
                    <a:t>Application</a:t>
                  </a:r>
                </a:p>
              </p:txBody>
            </p:sp>
            <p:cxnSp>
              <p:nvCxnSpPr>
                <p:cNvPr id="21525" name="AutoShape 38">
                  <a:extLst>
                    <a:ext uri="{FF2B5EF4-FFF2-40B4-BE49-F238E27FC236}">
                      <a16:creationId xmlns:a16="http://schemas.microsoft.com/office/drawing/2014/main" id="{B3B7215D-BB2B-EE28-48D8-E2774F0B2CE2}"/>
                    </a:ext>
                  </a:extLst>
                </p:cNvPr>
                <p:cNvCxnSpPr>
                  <a:cxnSpLocks noChangeShapeType="1"/>
                  <a:stCxn id="21521" idx="3"/>
                  <a:endCxn id="21524" idx="1"/>
                </p:cNvCxnSpPr>
                <p:nvPr/>
              </p:nvCxnSpPr>
              <p:spPr bwMode="auto">
                <a:xfrm>
                  <a:off x="1728" y="2400"/>
                  <a:ext cx="2348" cy="5"/>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grpSp>
          <p:sp>
            <p:nvSpPr>
              <p:cNvPr id="21518" name="Text Box 39">
                <a:extLst>
                  <a:ext uri="{FF2B5EF4-FFF2-40B4-BE49-F238E27FC236}">
                    <a16:creationId xmlns:a16="http://schemas.microsoft.com/office/drawing/2014/main" id="{0DC4FB08-424A-4401-A88E-97F3C2670610}"/>
                  </a:ext>
                </a:extLst>
              </p:cNvPr>
              <p:cNvSpPr txBox="1">
                <a:spLocks noChangeArrowheads="1"/>
              </p:cNvSpPr>
              <p:nvPr/>
            </p:nvSpPr>
            <p:spPr bwMode="auto">
              <a:xfrm>
                <a:off x="1341445" y="6231999"/>
                <a:ext cx="1000110" cy="39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ctr"/>
                <a:r>
                  <a:rPr lang="en-US" altLang="en-US">
                    <a:latin typeface="Arial" panose="020B0604020202020204" pitchFamily="34" charset="0"/>
                  </a:rPr>
                  <a:t>Host A</a:t>
                </a:r>
              </a:p>
            </p:txBody>
          </p:sp>
          <p:sp>
            <p:nvSpPr>
              <p:cNvPr id="21519" name="Text Box 40">
                <a:extLst>
                  <a:ext uri="{FF2B5EF4-FFF2-40B4-BE49-F238E27FC236}">
                    <a16:creationId xmlns:a16="http://schemas.microsoft.com/office/drawing/2014/main" id="{369D1ED7-80E2-C68B-E8BF-933867C9F0C2}"/>
                  </a:ext>
                </a:extLst>
              </p:cNvPr>
              <p:cNvSpPr txBox="1">
                <a:spLocks noChangeArrowheads="1"/>
              </p:cNvSpPr>
              <p:nvPr/>
            </p:nvSpPr>
            <p:spPr bwMode="auto">
              <a:xfrm>
                <a:off x="6748488" y="6231999"/>
                <a:ext cx="1009600" cy="39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ctr"/>
                <a:r>
                  <a:rPr lang="en-US" altLang="en-US">
                    <a:latin typeface="Arial" panose="020B0604020202020204" pitchFamily="34" charset="0"/>
                  </a:rPr>
                  <a:t>Host B</a:t>
                </a:r>
              </a:p>
            </p:txBody>
          </p:sp>
          <p:sp>
            <p:nvSpPr>
              <p:cNvPr id="21520" name="Text Box 41">
                <a:extLst>
                  <a:ext uri="{FF2B5EF4-FFF2-40B4-BE49-F238E27FC236}">
                    <a16:creationId xmlns:a16="http://schemas.microsoft.com/office/drawing/2014/main" id="{A9B91089-E583-2078-0426-8E8E459EC3C4}"/>
                  </a:ext>
                </a:extLst>
              </p:cNvPr>
              <p:cNvSpPr txBox="1">
                <a:spLocks noChangeArrowheads="1"/>
              </p:cNvSpPr>
              <p:nvPr/>
            </p:nvSpPr>
            <p:spPr bwMode="auto">
              <a:xfrm>
                <a:off x="3976713" y="6231999"/>
                <a:ext cx="1009600" cy="39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defPPr>
                  <a:defRPr lang="en-US"/>
                </a:defPPr>
                <a:lvl1pPr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r"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a:lstStyle>
              <a:p>
                <a:pPr algn="ctr"/>
                <a:r>
                  <a:rPr lang="en-US" altLang="en-US">
                    <a:latin typeface="Arial" panose="020B0604020202020204" pitchFamily="34" charset="0"/>
                  </a:rPr>
                  <a:t>Router</a:t>
                </a:r>
              </a:p>
            </p:txBody>
          </p:sp>
        </p:grpSp>
      </p:grpSp>
    </p:spTree>
    <p:extLst>
      <p:ext uri="{BB962C8B-B14F-4D97-AF65-F5344CB8AC3E}">
        <p14:creationId xmlns:p14="http://schemas.microsoft.com/office/powerpoint/2010/main" val="26177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Physical Layer</a:t>
            </a:r>
            <a:endParaRPr lang="en-US" dirty="0"/>
          </a:p>
        </p:txBody>
      </p:sp>
      <p:sp>
        <p:nvSpPr>
          <p:cNvPr id="3" name="Content Placeholder 2"/>
          <p:cNvSpPr>
            <a:spLocks noGrp="1"/>
          </p:cNvSpPr>
          <p:nvPr>
            <p:ph idx="1"/>
          </p:nvPr>
        </p:nvSpPr>
        <p:spPr>
          <a:xfrm>
            <a:off x="914400" y="1610713"/>
            <a:ext cx="5429250" cy="4600081"/>
          </a:xfrm>
        </p:spPr>
        <p:txBody>
          <a:bodyPr/>
          <a:lstStyle/>
          <a:p>
            <a:r>
              <a:rPr lang="en-US" dirty="0"/>
              <a:t>Foundation on which other layers build</a:t>
            </a:r>
          </a:p>
          <a:p>
            <a:pPr lvl="1"/>
            <a:r>
              <a:rPr lang="en-US" dirty="0"/>
              <a:t>Properties of wires, fiber, wireless limit what the network can do</a:t>
            </a:r>
          </a:p>
          <a:p>
            <a:r>
              <a:rPr lang="en-US" dirty="0"/>
              <a:t>Key problem is to send (digital) bits using only (analog) signals</a:t>
            </a:r>
          </a:p>
          <a:p>
            <a:pPr lvl="1"/>
            <a:r>
              <a:rPr lang="en-US" dirty="0"/>
              <a:t>Done through line coding, pulse shaping, and modulation</a:t>
            </a:r>
          </a:p>
          <a:p>
            <a:endParaRPr lang="en-US" dirty="0"/>
          </a:p>
        </p:txBody>
      </p:sp>
      <p:grpSp>
        <p:nvGrpSpPr>
          <p:cNvPr id="27" name="Group 26"/>
          <p:cNvGrpSpPr/>
          <p:nvPr/>
        </p:nvGrpSpPr>
        <p:grpSpPr>
          <a:xfrm>
            <a:off x="6845340" y="2256541"/>
            <a:ext cx="1886192" cy="2310942"/>
            <a:chOff x="6753225" y="2638424"/>
            <a:chExt cx="1476617" cy="1920876"/>
          </a:xfrm>
        </p:grpSpPr>
        <p:sp>
          <p:nvSpPr>
            <p:cNvPr id="7" name="Rectangle 4"/>
            <p:cNvSpPr>
              <a:spLocks noChangeArrowheads="1"/>
            </p:cNvSpPr>
            <p:nvPr/>
          </p:nvSpPr>
          <p:spPr bwMode="auto">
            <a:xfrm>
              <a:off x="6753225" y="4178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a:p>
          </p:txBody>
        </p:sp>
        <p:sp>
          <p:nvSpPr>
            <p:cNvPr id="8" name="Rectangle 5"/>
            <p:cNvSpPr>
              <a:spLocks noChangeArrowheads="1"/>
            </p:cNvSpPr>
            <p:nvPr/>
          </p:nvSpPr>
          <p:spPr bwMode="auto">
            <a:xfrm>
              <a:off x="6753225" y="3797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9" name="Rectangle 6"/>
            <p:cNvSpPr>
              <a:spLocks noChangeArrowheads="1"/>
            </p:cNvSpPr>
            <p:nvPr/>
          </p:nvSpPr>
          <p:spPr bwMode="auto">
            <a:xfrm>
              <a:off x="6753225" y="3416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a:t>Link</a:t>
              </a:r>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801092" y="2638424"/>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extLst>
      <p:ext uri="{BB962C8B-B14F-4D97-AF65-F5344CB8AC3E}">
        <p14:creationId xmlns:p14="http://schemas.microsoft.com/office/powerpoint/2010/main" val="58254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 Layer Functionalities/Header</a:t>
            </a:r>
          </a:p>
        </p:txBody>
      </p:sp>
      <p:sp>
        <p:nvSpPr>
          <p:cNvPr id="3" name="Content Placeholder 2"/>
          <p:cNvSpPr>
            <a:spLocks noGrp="1"/>
          </p:cNvSpPr>
          <p:nvPr>
            <p:ph idx="1"/>
          </p:nvPr>
        </p:nvSpPr>
        <p:spPr>
          <a:xfrm>
            <a:off x="410193" y="1219200"/>
            <a:ext cx="8323613" cy="4600081"/>
          </a:xfrm>
        </p:spPr>
        <p:txBody>
          <a:bodyPr/>
          <a:lstStyle/>
          <a:p>
            <a:pPr marL="457200" indent="-457200">
              <a:buFont typeface="Arial" charset="0"/>
              <a:buChar char="•"/>
            </a:pPr>
            <a:r>
              <a:rPr lang="en-US" sz="2800" dirty="0"/>
              <a:t>PHY layer functionalities (services) depend strongly on transmission technology</a:t>
            </a:r>
          </a:p>
          <a:p>
            <a:pPr marL="857250" lvl="1" indent="-457200">
              <a:buFont typeface="Arial" charset="0"/>
              <a:buChar char="•"/>
            </a:pPr>
            <a:r>
              <a:rPr lang="en-US" sz="2400" dirty="0"/>
              <a:t>Synchronization per frame (preamble)</a:t>
            </a:r>
          </a:p>
          <a:p>
            <a:pPr marL="857250" lvl="1" indent="-457200">
              <a:buFont typeface="Arial" charset="0"/>
              <a:buChar char="•"/>
            </a:pPr>
            <a:r>
              <a:rPr lang="en-US" sz="2400" dirty="0"/>
              <a:t>Bit-by-bit or </a:t>
            </a:r>
            <a:r>
              <a:rPr lang="en-US" sz="2400" dirty="0">
                <a:hlinkClick r:id="rId2" tooltip="Symbol (data)"/>
              </a:rPr>
              <a:t>symbol-by-symbol</a:t>
            </a:r>
            <a:r>
              <a:rPr lang="en-US" sz="2400" dirty="0"/>
              <a:t> delivery over a standardized interface</a:t>
            </a:r>
          </a:p>
          <a:p>
            <a:pPr marL="1257300" lvl="2" indent="-457200"/>
            <a:r>
              <a:rPr lang="en-US" sz="2000" dirty="0"/>
              <a:t>Modulation and Line Coding: representing the digital signal by a </a:t>
            </a:r>
            <a:r>
              <a:rPr lang="en-US" sz="2000" dirty="0">
                <a:hlinkClick r:id="rId3" tooltip="Waveform"/>
              </a:rPr>
              <a:t>waveform</a:t>
            </a:r>
            <a:r>
              <a:rPr lang="en-US" sz="2000" dirty="0"/>
              <a:t> optimally tuned to the technology</a:t>
            </a:r>
          </a:p>
          <a:p>
            <a:pPr marL="1257300" lvl="2" indent="-457200"/>
            <a:r>
              <a:rPr lang="en-US" sz="2000" dirty="0"/>
              <a:t>Equalization, pulse shaping, forward error correction</a:t>
            </a:r>
          </a:p>
          <a:p>
            <a:pPr marL="571500" indent="-571500">
              <a:buFont typeface="Arial" panose="020B0604020202020204" pitchFamily="34" charset="0"/>
              <a:buChar char="•"/>
            </a:pPr>
            <a:r>
              <a:rPr lang="en-US" sz="2800" dirty="0"/>
              <a:t>Main task:</a:t>
            </a:r>
          </a:p>
          <a:p>
            <a:pPr marL="971550" lvl="1" indent="-571500">
              <a:buFont typeface="Arial" panose="020B0604020202020204" pitchFamily="34" charset="0"/>
              <a:buChar char="•"/>
            </a:pPr>
            <a:r>
              <a:rPr lang="en-US" sz="2400" dirty="0"/>
              <a:t>Transmitter a packet (binary sequence) into a waveform over the medium</a:t>
            </a:r>
          </a:p>
          <a:p>
            <a:pPr marL="971550" lvl="1" indent="-571500">
              <a:buFont typeface="Arial" panose="020B0604020202020204" pitchFamily="34" charset="0"/>
              <a:buChar char="•"/>
            </a:pPr>
            <a:r>
              <a:rPr lang="en-US" sz="2400" dirty="0"/>
              <a:t>Receiver reconstructs the transmitted packet</a:t>
            </a:r>
          </a:p>
        </p:txBody>
      </p:sp>
    </p:spTree>
    <p:extLst>
      <p:ext uri="{BB962C8B-B14F-4D97-AF65-F5344CB8AC3E}">
        <p14:creationId xmlns:p14="http://schemas.microsoft.com/office/powerpoint/2010/main" val="182758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a:t>Theoretical Basis </a:t>
            </a:r>
            <a:r>
              <a:rPr lang="en-US"/>
              <a:t>for Point-Point Data </a:t>
            </a:r>
            <a:r>
              <a:rPr lang="en-US" dirty="0"/>
              <a:t>Communication</a:t>
            </a:r>
          </a:p>
        </p:txBody>
      </p:sp>
      <p:sp>
        <p:nvSpPr>
          <p:cNvPr id="5123" name="Content Placeholder 4"/>
          <p:cNvSpPr>
            <a:spLocks noGrp="1"/>
          </p:cNvSpPr>
          <p:nvPr>
            <p:ph idx="1"/>
          </p:nvPr>
        </p:nvSpPr>
        <p:spPr/>
        <p:txBody>
          <a:bodyPr/>
          <a:lstStyle/>
          <a:p>
            <a:r>
              <a:rPr lang="en-US" dirty="0"/>
              <a:t>Fundamental limits on the rate of reliable communication</a:t>
            </a:r>
          </a:p>
          <a:p>
            <a:pPr lvl="3"/>
            <a:endParaRPr lang="en-US" dirty="0"/>
          </a:p>
          <a:p>
            <a:pPr lvl="1"/>
            <a:r>
              <a:rPr lang="en-US" dirty="0"/>
              <a:t>Nyquist Rate </a:t>
            </a:r>
            <a:r>
              <a:rPr lang="en-US" dirty="0">
                <a:solidFill>
                  <a:srgbClr val="0000FF"/>
                </a:solidFill>
              </a:rPr>
              <a:t>»</a:t>
            </a:r>
          </a:p>
          <a:p>
            <a:pPr lvl="1"/>
            <a:r>
              <a:rPr lang="en-US" dirty="0"/>
              <a:t>Bandwidth-limited signals </a:t>
            </a:r>
            <a:r>
              <a:rPr lang="en-US" dirty="0">
                <a:solidFill>
                  <a:srgbClr val="0000FF"/>
                </a:solidFill>
              </a:rPr>
              <a:t>»</a:t>
            </a:r>
          </a:p>
          <a:p>
            <a:pPr lvl="1"/>
            <a:r>
              <a:rPr lang="en-US" dirty="0"/>
              <a:t>Maximum data rate of a channel </a:t>
            </a:r>
            <a:r>
              <a:rPr lang="en-US" dirty="0">
                <a:solidFill>
                  <a:srgbClr val="0000FF"/>
                </a:solidFill>
              </a:rPr>
              <a:t>»</a:t>
            </a:r>
          </a:p>
          <a:p>
            <a:pPr lvl="1"/>
            <a:r>
              <a:rPr lang="en-US" dirty="0" err="1"/>
              <a:t>Eg.</a:t>
            </a:r>
            <a:r>
              <a:rPr lang="en-US" dirty="0"/>
              <a:t> additive white </a:t>
            </a:r>
            <a:r>
              <a:rPr lang="en-US" dirty="0" err="1"/>
              <a:t>Guassian</a:t>
            </a:r>
            <a:r>
              <a:rPr lang="en-US" dirty="0"/>
              <a:t> noise (AWGN)</a:t>
            </a:r>
          </a:p>
          <a:p>
            <a:endParaRPr lang="en-US" dirty="0"/>
          </a:p>
          <a:p>
            <a:endParaRPr lang="en-US" dirty="0"/>
          </a:p>
        </p:txBody>
      </p:sp>
      <p:sp>
        <p:nvSpPr>
          <p:cNvPr id="4" name="TextBox 3"/>
          <p:cNvSpPr txBox="1"/>
          <p:nvPr/>
        </p:nvSpPr>
        <p:spPr>
          <a:xfrm>
            <a:off x="1755578" y="5625554"/>
            <a:ext cx="6566292" cy="769441"/>
          </a:xfrm>
          <a:prstGeom prst="rect">
            <a:avLst/>
          </a:prstGeom>
          <a:solidFill>
            <a:schemeClr val="bg1">
              <a:lumMod val="95000"/>
            </a:schemeClr>
          </a:solidFill>
          <a:ln>
            <a:solidFill>
              <a:schemeClr val="tx1"/>
            </a:solidFill>
          </a:ln>
        </p:spPr>
        <p:txBody>
          <a:bodyPr wrap="square" rtlCol="0" anchor="ctr">
            <a:spAutoFit/>
          </a:bodyPr>
          <a:lstStyle/>
          <a:p>
            <a:r>
              <a:rPr lang="en-US" sz="2200" b="0" dirty="0"/>
              <a:t>Max. data rate = B log</a:t>
            </a:r>
            <a:r>
              <a:rPr lang="en-US" sz="2200" b="0" baseline="-25000" dirty="0"/>
              <a:t>2</a:t>
            </a:r>
            <a:r>
              <a:rPr lang="en-US" sz="2200" b="0" dirty="0"/>
              <a:t>(1 + S/N) bits/sec</a:t>
            </a:r>
          </a:p>
        </p:txBody>
      </p:sp>
    </p:spTree>
    <p:extLst>
      <p:ext uri="{BB962C8B-B14F-4D97-AF65-F5344CB8AC3E}">
        <p14:creationId xmlns:p14="http://schemas.microsoft.com/office/powerpoint/2010/main" val="1064235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sz="4000" dirty="0"/>
              <a:t>Example PHY technologies</a:t>
            </a:r>
          </a:p>
        </p:txBody>
      </p:sp>
      <p:sp>
        <p:nvSpPr>
          <p:cNvPr id="14339" name="Rectangle 3"/>
          <p:cNvSpPr>
            <a:spLocks noGrp="1" noChangeArrowheads="1"/>
          </p:cNvSpPr>
          <p:nvPr>
            <p:ph idx="1"/>
          </p:nvPr>
        </p:nvSpPr>
        <p:spPr/>
        <p:txBody>
          <a:bodyPr/>
          <a:lstStyle/>
          <a:p>
            <a:r>
              <a:rPr lang="en-US" dirty="0"/>
              <a:t>Media have different properties, hence performance</a:t>
            </a:r>
          </a:p>
          <a:p>
            <a:pPr lvl="1"/>
            <a:r>
              <a:rPr lang="en-US" dirty="0"/>
              <a:t>Wires:</a:t>
            </a:r>
          </a:p>
          <a:p>
            <a:pPr lvl="2"/>
            <a:r>
              <a:rPr lang="en-US" dirty="0"/>
              <a:t>Twisted pairs </a:t>
            </a:r>
            <a:r>
              <a:rPr lang="en-US" dirty="0">
                <a:solidFill>
                  <a:srgbClr val="0000FF"/>
                </a:solidFill>
              </a:rPr>
              <a:t>»</a:t>
            </a:r>
            <a:endParaRPr lang="en-US" dirty="0"/>
          </a:p>
          <a:p>
            <a:pPr lvl="2"/>
            <a:r>
              <a:rPr lang="en-US" dirty="0"/>
              <a:t>Coaxial cable </a:t>
            </a:r>
            <a:r>
              <a:rPr lang="en-US" dirty="0">
                <a:solidFill>
                  <a:srgbClr val="0000FF"/>
                </a:solidFill>
              </a:rPr>
              <a:t>»</a:t>
            </a:r>
            <a:endParaRPr lang="en-US" dirty="0"/>
          </a:p>
          <a:p>
            <a:pPr lvl="2"/>
            <a:r>
              <a:rPr lang="en-US" dirty="0"/>
              <a:t>Power lines </a:t>
            </a:r>
            <a:r>
              <a:rPr lang="en-US" dirty="0">
                <a:solidFill>
                  <a:srgbClr val="0000FF"/>
                </a:solidFill>
              </a:rPr>
              <a:t>»</a:t>
            </a:r>
            <a:endParaRPr lang="en-US" dirty="0"/>
          </a:p>
          <a:p>
            <a:pPr lvl="1"/>
            <a:r>
              <a:rPr lang="en-US" dirty="0"/>
              <a:t>Fiber cables </a:t>
            </a:r>
            <a:r>
              <a:rPr lang="en-US" dirty="0">
                <a:solidFill>
                  <a:srgbClr val="0000FF"/>
                </a:solidFill>
              </a:rPr>
              <a:t>»</a:t>
            </a:r>
          </a:p>
          <a:p>
            <a:pPr lvl="1"/>
            <a:r>
              <a:rPr lang="en-US" dirty="0"/>
              <a:t>Wireless </a:t>
            </a:r>
          </a:p>
          <a:p>
            <a:pPr lvl="1"/>
            <a:r>
              <a:rPr lang="en-US" dirty="0"/>
              <a:t>Reality check</a:t>
            </a:r>
          </a:p>
          <a:p>
            <a:pPr lvl="2"/>
            <a:r>
              <a:rPr lang="en-US" dirty="0"/>
              <a:t>Storage media </a:t>
            </a:r>
            <a:r>
              <a:rPr lang="en-US" dirty="0">
                <a:solidFill>
                  <a:srgbClr val="0000FF"/>
                </a:solidFill>
              </a:rPr>
              <a:t>»</a:t>
            </a:r>
            <a:endParaRPr lang="en-US" dirty="0"/>
          </a:p>
          <a:p>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442924216"/>
              </p:ext>
            </p:extLst>
          </p:nvPr>
        </p:nvGraphicFramePr>
        <p:xfrm>
          <a:off x="4191001" y="2819400"/>
          <a:ext cx="4742212" cy="2762251"/>
        </p:xfrm>
        <a:graphic>
          <a:graphicData uri="http://schemas.openxmlformats.org/drawingml/2006/table">
            <a:tbl>
              <a:tblPr firstRow="1" bandRow="1">
                <a:tableStyleId>{5C22544A-7EE6-4342-B048-85BDC9FD1C3A}</a:tableStyleId>
              </a:tblPr>
              <a:tblGrid>
                <a:gridCol w="1600199">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18013">
                  <a:extLst>
                    <a:ext uri="{9D8B030D-6E8A-4147-A177-3AD203B41FA5}">
                      <a16:colId xmlns:a16="http://schemas.microsoft.com/office/drawing/2014/main" val="20002"/>
                    </a:ext>
                  </a:extLst>
                </a:gridCol>
              </a:tblGrid>
              <a:tr h="420808">
                <a:tc>
                  <a:txBody>
                    <a:bodyPr/>
                    <a:lstStyle/>
                    <a:p>
                      <a:pPr algn="l"/>
                      <a:r>
                        <a:rPr lang="en-US" sz="1800" dirty="0">
                          <a:ln>
                            <a:noFill/>
                          </a:ln>
                          <a:solidFill>
                            <a:schemeClr val="tx1"/>
                          </a:solidFill>
                          <a:latin typeface="Arial" pitchFamily="34" charset="0"/>
                          <a:cs typeface="Arial" pitchFamily="34" charset="0"/>
                        </a:rPr>
                        <a:t>Property</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Wires</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Fiber</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58211">
                <a:tc>
                  <a:txBody>
                    <a:bodyPr/>
                    <a:lstStyle/>
                    <a:p>
                      <a:pPr algn="l"/>
                      <a:r>
                        <a:rPr lang="en-US" sz="1800" dirty="0">
                          <a:ln>
                            <a:noFill/>
                          </a:ln>
                          <a:solidFill>
                            <a:schemeClr val="tx1"/>
                          </a:solidFill>
                          <a:latin typeface="Arial" pitchFamily="34" charset="0"/>
                          <a:cs typeface="Arial" pitchFamily="34" charset="0"/>
                        </a:rPr>
                        <a:t>Distance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Short</a:t>
                      </a:r>
                      <a:r>
                        <a:rPr lang="en-US" sz="1800" baseline="0" dirty="0">
                          <a:ln>
                            <a:noFill/>
                          </a:ln>
                          <a:solidFill>
                            <a:schemeClr val="tx1"/>
                          </a:solidFill>
                          <a:latin typeface="Arial" pitchFamily="34" charset="0"/>
                          <a:cs typeface="Arial" pitchFamily="34" charset="0"/>
                        </a:rPr>
                        <a:t> (100s of 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Long (tens</a:t>
                      </a:r>
                      <a:r>
                        <a:rPr lang="en-US" sz="1800" baseline="0" dirty="0">
                          <a:ln>
                            <a:noFill/>
                          </a:ln>
                          <a:solidFill>
                            <a:schemeClr val="tx1"/>
                          </a:solidFill>
                          <a:latin typeface="Arial" pitchFamily="34" charset="0"/>
                          <a:cs typeface="Arial" pitchFamily="34" charset="0"/>
                        </a:rPr>
                        <a:t> of km)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808">
                <a:tc>
                  <a:txBody>
                    <a:bodyPr/>
                    <a:lstStyle/>
                    <a:p>
                      <a:pPr algn="l"/>
                      <a:r>
                        <a:rPr lang="en-US" sz="1800" dirty="0">
                          <a:ln>
                            <a:noFill/>
                          </a:ln>
                          <a:solidFill>
                            <a:schemeClr val="tx1"/>
                          </a:solidFill>
                          <a:latin typeface="Arial" pitchFamily="34" charset="0"/>
                          <a:cs typeface="Arial" pitchFamily="34" charset="0"/>
                        </a:rPr>
                        <a:t>Bandwidth</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Moderate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Very High</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20808">
                <a:tc>
                  <a:txBody>
                    <a:bodyPr/>
                    <a:lstStyle/>
                    <a:p>
                      <a:pPr algn="l"/>
                      <a:r>
                        <a:rPr lang="en-US" sz="1800" dirty="0">
                          <a:ln>
                            <a:noFill/>
                          </a:ln>
                          <a:solidFill>
                            <a:schemeClr val="tx1"/>
                          </a:solidFill>
                          <a:latin typeface="Arial" pitchFamily="34" charset="0"/>
                          <a:cs typeface="Arial" pitchFamily="34" charset="0"/>
                        </a:rPr>
                        <a:t>Cost</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Inexpensive </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Less</a:t>
                      </a:r>
                      <a:r>
                        <a:rPr lang="en-US" sz="1800" baseline="0" dirty="0">
                          <a:ln>
                            <a:noFill/>
                          </a:ln>
                          <a:solidFill>
                            <a:schemeClr val="tx1"/>
                          </a:solidFill>
                          <a:latin typeface="Arial" pitchFamily="34" charset="0"/>
                          <a:cs typeface="Arial" pitchFamily="34" charset="0"/>
                        </a:rPr>
                        <a:t> cheap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20808">
                <a:tc>
                  <a:txBody>
                    <a:bodyPr/>
                    <a:lstStyle/>
                    <a:p>
                      <a:pPr algn="l"/>
                      <a:r>
                        <a:rPr lang="en-US" sz="1800" dirty="0">
                          <a:ln>
                            <a:noFill/>
                          </a:ln>
                          <a:solidFill>
                            <a:schemeClr val="tx1"/>
                          </a:solidFill>
                          <a:latin typeface="Arial" pitchFamily="34" charset="0"/>
                          <a:cs typeface="Arial" pitchFamily="34" charset="0"/>
                        </a:rPr>
                        <a:t>Convenience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Easy to</a:t>
                      </a:r>
                      <a:r>
                        <a:rPr lang="en-US" sz="1800" baseline="0" dirty="0">
                          <a:ln>
                            <a:noFill/>
                          </a:ln>
                          <a:solidFill>
                            <a:schemeClr val="tx1"/>
                          </a:solidFill>
                          <a:latin typeface="Arial" pitchFamily="34" charset="0"/>
                          <a:cs typeface="Arial" pitchFamily="34" charset="0"/>
                        </a:rPr>
                        <a:t> use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Less</a:t>
                      </a:r>
                      <a:r>
                        <a:rPr lang="en-US" sz="1800" baseline="0" dirty="0">
                          <a:ln>
                            <a:noFill/>
                          </a:ln>
                          <a:solidFill>
                            <a:schemeClr val="tx1"/>
                          </a:solidFill>
                          <a:latin typeface="Arial" pitchFamily="34" charset="0"/>
                          <a:cs typeface="Arial" pitchFamily="34" charset="0"/>
                        </a:rPr>
                        <a:t> easy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20808">
                <a:tc>
                  <a:txBody>
                    <a:bodyPr/>
                    <a:lstStyle/>
                    <a:p>
                      <a:pPr algn="l"/>
                      <a:r>
                        <a:rPr lang="en-US" sz="1800" dirty="0">
                          <a:ln>
                            <a:noFill/>
                          </a:ln>
                          <a:solidFill>
                            <a:schemeClr val="tx1"/>
                          </a:solidFill>
                          <a:latin typeface="Arial" pitchFamily="34" charset="0"/>
                          <a:cs typeface="Arial" pitchFamily="34" charset="0"/>
                        </a:rPr>
                        <a:t>Security</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Easy to tap</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Hard to tap</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897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562600"/>
          </a:xfrm>
        </p:spPr>
        <p:txBody>
          <a:bodyPr/>
          <a:lstStyle/>
          <a:p>
            <a:pPr marL="0" indent="0" algn="just">
              <a:buNone/>
            </a:pPr>
            <a:r>
              <a:rPr lang="en-US" altLang="zh-TW" sz="2800" dirty="0"/>
              <a:t>    I am grateful to many authors/instructors around the country who have shared their educational material on this topic freely available online to everyone including me and my students. In particular, the content of these slides is heavily adapted from the educational resources that are made available by </a:t>
            </a:r>
            <a:r>
              <a:rPr lang="en-US" altLang="zh-TW" sz="2800" dirty="0">
                <a:hlinkClick r:id="rId2"/>
              </a:rPr>
              <a:t>Pearsons</a:t>
            </a:r>
            <a:r>
              <a:rPr lang="en-US" altLang="zh-TW" sz="2800" dirty="0"/>
              <a:t> authors:</a:t>
            </a:r>
          </a:p>
          <a:p>
            <a:pPr marL="0" indent="0" algn="just">
              <a:buNone/>
            </a:pPr>
            <a:r>
              <a:rPr lang="en-US" altLang="zh-TW" sz="2800" dirty="0">
                <a:hlinkClick r:id="rId3"/>
              </a:rPr>
              <a:t>Kuros &amp; Ross</a:t>
            </a:r>
            <a:r>
              <a:rPr lang="en-US" altLang="zh-TW" sz="2800" dirty="0"/>
              <a:t> and </a:t>
            </a:r>
            <a:r>
              <a:rPr lang="en-US" altLang="zh-TW" sz="2800" dirty="0">
                <a:hlinkClick r:id="rId4"/>
              </a:rPr>
              <a:t>Tannenbaum &amp; Weatherall</a:t>
            </a:r>
            <a:r>
              <a:rPr lang="en-US" altLang="zh-TW" sz="2800" dirty="0"/>
              <a:t> (if you sign in you can see the slides and a whole lot more) in conjunction with the course material of </a:t>
            </a:r>
            <a:r>
              <a:rPr lang="en-US" altLang="zh-TW" sz="2800" dirty="0">
                <a:hlinkClick r:id="rId5"/>
              </a:rPr>
              <a:t>Professor Jennifer Rexford</a:t>
            </a:r>
            <a:r>
              <a:rPr lang="en-US" altLang="zh-TW" sz="2800" dirty="0"/>
              <a:t> at Princeton.  Note that as such the content of these slides is subject to the copyright of the above authors and instructors.    </a:t>
            </a:r>
          </a:p>
        </p:txBody>
      </p:sp>
      <p:sp>
        <p:nvSpPr>
          <p:cNvPr id="4" name="Slide Number Placeholder 3"/>
          <p:cNvSpPr>
            <a:spLocks noGrp="1"/>
          </p:cNvSpPr>
          <p:nvPr>
            <p:ph type="sldNum" sz="quarter" idx="12"/>
          </p:nvPr>
        </p:nvSpPr>
        <p:spPr/>
        <p:txBody>
          <a:bodyPr/>
          <a:lstStyle/>
          <a:p>
            <a:fld id="{699D8C16-61DB-6D4D-B91A-E2DA0DFA17E8}" type="slidenum">
              <a:rPr lang="en-US" altLang="en-US" smtClean="0"/>
              <a:pPr/>
              <a:t>2</a:t>
            </a:fld>
            <a:endParaRPr lang="en-US" altLang="en-US"/>
          </a:p>
        </p:txBody>
      </p:sp>
    </p:spTree>
    <p:extLst>
      <p:ext uri="{BB962C8B-B14F-4D97-AF65-F5344CB8AC3E}">
        <p14:creationId xmlns:p14="http://schemas.microsoft.com/office/powerpoint/2010/main" val="353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03200" y="228600"/>
            <a:ext cx="8664575" cy="1143000"/>
          </a:xfrm>
        </p:spPr>
        <p:txBody>
          <a:bodyPr/>
          <a:lstStyle/>
          <a:p>
            <a:pPr>
              <a:defRPr/>
            </a:pPr>
            <a:r>
              <a:rPr lang="en-US" sz="4000" dirty="0">
                <a:cs typeface="+mj-cs"/>
              </a:rPr>
              <a:t>Characteristics of selected wireless links</a:t>
            </a:r>
          </a:p>
        </p:txBody>
      </p:sp>
      <p:sp>
        <p:nvSpPr>
          <p:cNvPr id="7176" name="Rectangle 111"/>
          <p:cNvSpPr>
            <a:spLocks noChangeArrowheads="1"/>
          </p:cNvSpPr>
          <p:nvPr/>
        </p:nvSpPr>
        <p:spPr bwMode="auto">
          <a:xfrm>
            <a:off x="1327150" y="1468331"/>
            <a:ext cx="6567488" cy="3954569"/>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dirty="0">
              <a:latin typeface="Comic Sans MS" pitchFamily="66" charset="0"/>
              <a:ea typeface="+mn-ea"/>
              <a:cs typeface="+mn-cs"/>
            </a:endParaRPr>
          </a:p>
        </p:txBody>
      </p:sp>
      <p:sp>
        <p:nvSpPr>
          <p:cNvPr id="8198" name="Line 112"/>
          <p:cNvSpPr>
            <a:spLocks noChangeShapeType="1"/>
          </p:cNvSpPr>
          <p:nvPr/>
        </p:nvSpPr>
        <p:spPr bwMode="auto">
          <a:xfrm>
            <a:off x="1327150" y="5422900"/>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4975" y="5413375"/>
            <a:ext cx="8318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Indoor</a:t>
            </a:r>
          </a:p>
          <a:p>
            <a:pPr algn="ctr" eaLnBrk="1" hangingPunct="1">
              <a:defRPr/>
            </a:pPr>
            <a:r>
              <a:rPr lang="en-US" sz="1400" dirty="0">
                <a:latin typeface="Arial" charset="0"/>
                <a:cs typeface="+mn-cs"/>
              </a:rPr>
              <a:t>10-30m</a:t>
            </a:r>
          </a:p>
        </p:txBody>
      </p:sp>
      <p:sp>
        <p:nvSpPr>
          <p:cNvPr id="8200" name="Text Box 114"/>
          <p:cNvSpPr txBox="1">
            <a:spLocks noChangeArrowheads="1"/>
          </p:cNvSpPr>
          <p:nvPr/>
        </p:nvSpPr>
        <p:spPr bwMode="auto">
          <a:xfrm>
            <a:off x="3217863" y="5416550"/>
            <a:ext cx="10096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50-200m</a:t>
            </a:r>
          </a:p>
        </p:txBody>
      </p:sp>
      <p:sp>
        <p:nvSpPr>
          <p:cNvPr id="8201" name="Text Box 115"/>
          <p:cNvSpPr txBox="1">
            <a:spLocks noChangeArrowheads="1"/>
          </p:cNvSpPr>
          <p:nvPr/>
        </p:nvSpPr>
        <p:spPr bwMode="auto">
          <a:xfrm>
            <a:off x="4695825" y="5421313"/>
            <a:ext cx="1238250"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Mid-range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200m – 4 Km</a:t>
            </a:r>
          </a:p>
        </p:txBody>
      </p:sp>
      <p:sp>
        <p:nvSpPr>
          <p:cNvPr id="8202" name="Text Box 116"/>
          <p:cNvSpPr txBox="1">
            <a:spLocks noChangeArrowheads="1"/>
          </p:cNvSpPr>
          <p:nvPr/>
        </p:nvSpPr>
        <p:spPr bwMode="auto">
          <a:xfrm>
            <a:off x="6200775" y="5421313"/>
            <a:ext cx="1352550"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Long-range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5Km – 20 Km</a:t>
            </a:r>
          </a:p>
        </p:txBody>
      </p:sp>
      <p:sp>
        <p:nvSpPr>
          <p:cNvPr id="8203" name="Text Box 117"/>
          <p:cNvSpPr txBox="1">
            <a:spLocks noChangeArrowheads="1"/>
          </p:cNvSpPr>
          <p:nvPr/>
        </p:nvSpPr>
        <p:spPr bwMode="auto">
          <a:xfrm>
            <a:off x="679450" y="4800600"/>
            <a:ext cx="628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.056</a:t>
            </a:r>
            <a:endParaRPr lang="en-US" sz="1400" dirty="0">
              <a:latin typeface="Arial" charset="0"/>
              <a:cs typeface="+mn-cs"/>
            </a:endParaRPr>
          </a:p>
        </p:txBody>
      </p:sp>
      <p:sp>
        <p:nvSpPr>
          <p:cNvPr id="8204" name="Text Box 118"/>
          <p:cNvSpPr txBox="1">
            <a:spLocks noChangeArrowheads="1"/>
          </p:cNvSpPr>
          <p:nvPr/>
        </p:nvSpPr>
        <p:spPr bwMode="auto">
          <a:xfrm>
            <a:off x="682625" y="4368800"/>
            <a:ext cx="628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.384</a:t>
            </a:r>
            <a:endParaRPr lang="en-US" sz="1400" dirty="0">
              <a:latin typeface="Arial" charset="0"/>
              <a:cs typeface="+mn-cs"/>
            </a:endParaRPr>
          </a:p>
        </p:txBody>
      </p:sp>
      <p:sp>
        <p:nvSpPr>
          <p:cNvPr id="8205" name="Text Box 119"/>
          <p:cNvSpPr txBox="1">
            <a:spLocks noChangeArrowheads="1"/>
          </p:cNvSpPr>
          <p:nvPr/>
        </p:nvSpPr>
        <p:spPr bwMode="auto">
          <a:xfrm>
            <a:off x="923925" y="36782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1</a:t>
            </a:r>
            <a:endParaRPr lang="en-US" sz="1400" dirty="0">
              <a:latin typeface="Arial" charset="0"/>
              <a:cs typeface="+mn-cs"/>
            </a:endParaRPr>
          </a:p>
        </p:txBody>
      </p:sp>
      <p:sp>
        <p:nvSpPr>
          <p:cNvPr id="8206" name="Text Box 120"/>
          <p:cNvSpPr txBox="1">
            <a:spLocks noChangeArrowheads="1"/>
          </p:cNvSpPr>
          <p:nvPr/>
        </p:nvSpPr>
        <p:spPr bwMode="auto">
          <a:xfrm>
            <a:off x="922338" y="32464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a:t>
            </a:r>
            <a:endParaRPr lang="en-US" sz="1400" dirty="0">
              <a:latin typeface="Arial" charset="0"/>
              <a:cs typeface="+mn-cs"/>
            </a:endParaRPr>
          </a:p>
        </p:txBody>
      </p:sp>
      <p:sp>
        <p:nvSpPr>
          <p:cNvPr id="8207" name="Text Box 121"/>
          <p:cNvSpPr txBox="1">
            <a:spLocks noChangeArrowheads="1"/>
          </p:cNvSpPr>
          <p:nvPr/>
        </p:nvSpPr>
        <p:spPr bwMode="auto">
          <a:xfrm>
            <a:off x="625475" y="285115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5-11</a:t>
            </a:r>
            <a:endParaRPr lang="en-US" sz="1400" dirty="0">
              <a:latin typeface="Arial" charset="0"/>
              <a:cs typeface="+mn-cs"/>
            </a:endParaRPr>
          </a:p>
        </p:txBody>
      </p:sp>
      <p:sp>
        <p:nvSpPr>
          <p:cNvPr id="8208" name="Text Box 122"/>
          <p:cNvSpPr txBox="1">
            <a:spLocks noChangeArrowheads="1"/>
          </p:cNvSpPr>
          <p:nvPr/>
        </p:nvSpPr>
        <p:spPr bwMode="auto">
          <a:xfrm>
            <a:off x="814388" y="2435225"/>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54</a:t>
            </a:r>
            <a:endParaRPr lang="en-US" sz="1400" dirty="0">
              <a:latin typeface="Arial" charset="0"/>
              <a:cs typeface="+mn-cs"/>
            </a:endParaRPr>
          </a:p>
        </p:txBody>
      </p:sp>
      <p:sp>
        <p:nvSpPr>
          <p:cNvPr id="8209" name="Rectangle 123"/>
          <p:cNvSpPr>
            <a:spLocks noChangeArrowheads="1"/>
          </p:cNvSpPr>
          <p:nvPr/>
        </p:nvSpPr>
        <p:spPr bwMode="auto">
          <a:xfrm>
            <a:off x="2662238" y="4852988"/>
            <a:ext cx="4676775" cy="284162"/>
          </a:xfrm>
          <a:prstGeom prst="rect">
            <a:avLst/>
          </a:prstGeom>
          <a:solidFill>
            <a:srgbClr val="3333CC"/>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4845050"/>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2G: IS-95, CDMA, GSM</a:t>
            </a:r>
          </a:p>
        </p:txBody>
      </p:sp>
      <p:sp>
        <p:nvSpPr>
          <p:cNvPr id="8211" name="Rectangle 126"/>
          <p:cNvSpPr>
            <a:spLocks noChangeArrowheads="1"/>
          </p:cNvSpPr>
          <p:nvPr/>
        </p:nvSpPr>
        <p:spPr bwMode="auto">
          <a:xfrm>
            <a:off x="2651125" y="4435475"/>
            <a:ext cx="4676775" cy="284163"/>
          </a:xfrm>
          <a:prstGeom prst="rect">
            <a:avLst/>
          </a:prstGeom>
          <a:solidFill>
            <a:srgbClr val="3333CC"/>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413250"/>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2.5G: UMTS/WCDMA, CDMA2000</a:t>
            </a:r>
          </a:p>
        </p:txBody>
      </p:sp>
      <p:sp>
        <p:nvSpPr>
          <p:cNvPr id="8213" name="Rectangle 129"/>
          <p:cNvSpPr>
            <a:spLocks noChangeArrowheads="1"/>
          </p:cNvSpPr>
          <p:nvPr/>
        </p:nvSpPr>
        <p:spPr bwMode="auto">
          <a:xfrm>
            <a:off x="1339850" y="3703638"/>
            <a:ext cx="928688" cy="28416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711575"/>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802.15</a:t>
            </a:r>
          </a:p>
        </p:txBody>
      </p:sp>
      <p:sp>
        <p:nvSpPr>
          <p:cNvPr id="8215" name="Rectangle 131"/>
          <p:cNvSpPr>
            <a:spLocks noChangeArrowheads="1"/>
          </p:cNvSpPr>
          <p:nvPr/>
        </p:nvSpPr>
        <p:spPr bwMode="auto">
          <a:xfrm>
            <a:off x="1354138" y="2865438"/>
            <a:ext cx="1724025"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2890838"/>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802.11b</a:t>
            </a:r>
          </a:p>
        </p:txBody>
      </p:sp>
      <p:sp>
        <p:nvSpPr>
          <p:cNvPr id="8217" name="Rectangle 133"/>
          <p:cNvSpPr>
            <a:spLocks noChangeArrowheads="1"/>
          </p:cNvSpPr>
          <p:nvPr/>
        </p:nvSpPr>
        <p:spPr bwMode="auto">
          <a:xfrm>
            <a:off x="1357313" y="2432050"/>
            <a:ext cx="1724025" cy="315913"/>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457450"/>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a:t>
            </a:r>
          </a:p>
        </p:txBody>
      </p:sp>
      <p:sp>
        <p:nvSpPr>
          <p:cNvPr id="8219" name="Line 135"/>
          <p:cNvSpPr>
            <a:spLocks noChangeShapeType="1"/>
          </p:cNvSpPr>
          <p:nvPr/>
        </p:nvSpPr>
        <p:spPr bwMode="auto">
          <a:xfrm flipV="1">
            <a:off x="1328738" y="1320257"/>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0" name="Rectangle 136"/>
          <p:cNvSpPr>
            <a:spLocks noChangeArrowheads="1"/>
          </p:cNvSpPr>
          <p:nvPr/>
        </p:nvSpPr>
        <p:spPr bwMode="auto">
          <a:xfrm>
            <a:off x="2717800" y="2744788"/>
            <a:ext cx="5078413" cy="596900"/>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297238"/>
            <a:ext cx="4676775" cy="28416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305175"/>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3G: UMTS/WCDMA-HSPDA, CDMA2000-1xEVDO</a:t>
            </a:r>
          </a:p>
        </p:txBody>
      </p:sp>
      <p:sp>
        <p:nvSpPr>
          <p:cNvPr id="8223" name="Text Box 140"/>
          <p:cNvSpPr txBox="1">
            <a:spLocks noChangeArrowheads="1"/>
          </p:cNvSpPr>
          <p:nvPr/>
        </p:nvSpPr>
        <p:spPr bwMode="auto">
          <a:xfrm>
            <a:off x="5013325" y="2922588"/>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4G: LTWE WIMAX</a:t>
            </a:r>
          </a:p>
        </p:txBody>
      </p:sp>
      <p:sp>
        <p:nvSpPr>
          <p:cNvPr id="8224" name="Rectangle 141"/>
          <p:cNvSpPr>
            <a:spLocks noChangeArrowheads="1"/>
          </p:cNvSpPr>
          <p:nvPr/>
        </p:nvSpPr>
        <p:spPr bwMode="auto">
          <a:xfrm>
            <a:off x="3133725" y="2536825"/>
            <a:ext cx="4062413" cy="284163"/>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514600"/>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 point-to-point</a:t>
            </a:r>
          </a:p>
        </p:txBody>
      </p:sp>
      <p:sp>
        <p:nvSpPr>
          <p:cNvPr id="8226" name="Line 143"/>
          <p:cNvSpPr>
            <a:spLocks noChangeShapeType="1"/>
          </p:cNvSpPr>
          <p:nvPr/>
        </p:nvSpPr>
        <p:spPr bwMode="auto">
          <a:xfrm flipH="1">
            <a:off x="7900988" y="2700338"/>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12050" y="2022475"/>
            <a:ext cx="569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450</a:t>
            </a:r>
            <a:endParaRPr lang="en-US" sz="1400" dirty="0">
              <a:latin typeface="Arial" charset="0"/>
              <a:cs typeface="+mn-cs"/>
            </a:endParaRPr>
          </a:p>
        </p:txBody>
      </p:sp>
      <p:sp>
        <p:nvSpPr>
          <p:cNvPr id="8228" name="Rectangle 145"/>
          <p:cNvSpPr>
            <a:spLocks noChangeArrowheads="1"/>
          </p:cNvSpPr>
          <p:nvPr/>
        </p:nvSpPr>
        <p:spPr bwMode="auto">
          <a:xfrm>
            <a:off x="1323656" y="2032572"/>
            <a:ext cx="1522412"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036763"/>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802.11n</a:t>
            </a:r>
          </a:p>
        </p:txBody>
      </p:sp>
      <p:sp>
        <p:nvSpPr>
          <p:cNvPr id="8230" name="Text Box 147"/>
          <p:cNvSpPr txBox="1">
            <a:spLocks noChangeArrowheads="1"/>
          </p:cNvSpPr>
          <p:nvPr/>
        </p:nvSpPr>
        <p:spPr bwMode="auto">
          <a:xfrm rot="-5400000">
            <a:off x="-446881" y="3417094"/>
            <a:ext cx="1898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Data rate (Mbps)</a:t>
            </a:r>
          </a:p>
        </p:txBody>
      </p:sp>
      <p:sp>
        <p:nvSpPr>
          <p:cNvPr id="42" name="TextBox 41"/>
          <p:cNvSpPr txBox="1"/>
          <p:nvPr/>
        </p:nvSpPr>
        <p:spPr>
          <a:xfrm>
            <a:off x="208634" y="1601592"/>
            <a:ext cx="1041841" cy="369332"/>
          </a:xfrm>
          <a:prstGeom prst="rect">
            <a:avLst/>
          </a:prstGeom>
          <a:solidFill>
            <a:schemeClr val="bg1"/>
          </a:solidFill>
        </p:spPr>
        <p:txBody>
          <a:bodyPr wrap="square" rtlCol="0">
            <a:spAutoFit/>
          </a:bodyPr>
          <a:lstStyle/>
          <a:p>
            <a:pPr algn="r"/>
            <a:r>
              <a:rPr lang="en-US" dirty="0"/>
              <a:t>1300</a:t>
            </a:r>
          </a:p>
        </p:txBody>
      </p:sp>
      <p:sp>
        <p:nvSpPr>
          <p:cNvPr id="46" name="Rectangle 145"/>
          <p:cNvSpPr>
            <a:spLocks noChangeArrowheads="1"/>
          </p:cNvSpPr>
          <p:nvPr/>
        </p:nvSpPr>
        <p:spPr bwMode="auto">
          <a:xfrm>
            <a:off x="1325167" y="1652678"/>
            <a:ext cx="1522412"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648395"/>
            <a:ext cx="973469" cy="307777"/>
          </a:xfrm>
          <a:prstGeom prst="rect">
            <a:avLst/>
          </a:prstGeom>
          <a:noFill/>
        </p:spPr>
        <p:txBody>
          <a:bodyPr wrap="none" rtlCol="0">
            <a:spAutoFit/>
          </a:bodyPr>
          <a:lstStyle/>
          <a:p>
            <a:r>
              <a:rPr lang="en-US" sz="1400" b="1" dirty="0">
                <a:solidFill>
                  <a:schemeClr val="bg1"/>
                </a:solidFill>
              </a:rPr>
              <a:t>802.11 ac</a:t>
            </a:r>
          </a:p>
        </p:txBody>
      </p:sp>
    </p:spTree>
    <p:extLst>
      <p:ext uri="{BB962C8B-B14F-4D97-AF65-F5344CB8AC3E}">
        <p14:creationId xmlns:p14="http://schemas.microsoft.com/office/powerpoint/2010/main" val="14254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Reality Check: Storage media</a:t>
            </a:r>
            <a:endParaRPr lang="en-US" dirty="0"/>
          </a:p>
        </p:txBody>
      </p:sp>
      <p:sp>
        <p:nvSpPr>
          <p:cNvPr id="3" name="Content Placeholder 2"/>
          <p:cNvSpPr>
            <a:spLocks noGrp="1"/>
          </p:cNvSpPr>
          <p:nvPr>
            <p:ph idx="1"/>
          </p:nvPr>
        </p:nvSpPr>
        <p:spPr>
          <a:xfrm>
            <a:off x="457200" y="1472517"/>
            <a:ext cx="7790214" cy="4600081"/>
          </a:xfrm>
        </p:spPr>
        <p:txBody>
          <a:bodyPr/>
          <a:lstStyle/>
          <a:p>
            <a:r>
              <a:rPr lang="en-US" sz="2800" dirty="0"/>
              <a:t>Send data on tape / disk / DVD for a high bandwidth link</a:t>
            </a:r>
          </a:p>
          <a:p>
            <a:pPr lvl="1"/>
            <a:r>
              <a:rPr lang="en-US" dirty="0"/>
              <a:t>Mail one box with 1000 800GB tapes (6400 </a:t>
            </a:r>
            <a:r>
              <a:rPr lang="en-US" dirty="0" err="1"/>
              <a:t>Tbit</a:t>
            </a:r>
            <a:r>
              <a:rPr lang="en-US" dirty="0"/>
              <a:t>)</a:t>
            </a:r>
          </a:p>
          <a:p>
            <a:pPr lvl="1"/>
            <a:r>
              <a:rPr lang="en-US" dirty="0"/>
              <a:t>Takes one day to send (86,400 </a:t>
            </a:r>
            <a:r>
              <a:rPr lang="en-US" dirty="0" err="1"/>
              <a:t>secs</a:t>
            </a:r>
            <a:r>
              <a:rPr lang="en-US" dirty="0"/>
              <a:t>)</a:t>
            </a:r>
          </a:p>
          <a:p>
            <a:pPr lvl="1"/>
            <a:r>
              <a:rPr lang="en-US" dirty="0"/>
              <a:t>Data rate is 70 </a:t>
            </a:r>
            <a:r>
              <a:rPr lang="en-US" dirty="0" err="1"/>
              <a:t>Gbps</a:t>
            </a:r>
            <a:r>
              <a:rPr lang="en-US" dirty="0"/>
              <a:t>. </a:t>
            </a:r>
          </a:p>
          <a:p>
            <a:r>
              <a:rPr lang="en-US" sz="2800" dirty="0"/>
              <a:t>Data rate is faster than long-distance networks!</a:t>
            </a:r>
          </a:p>
          <a:p>
            <a:r>
              <a:rPr lang="en-US" sz="2800" dirty="0"/>
              <a:t>But, the message delay is very poor</a:t>
            </a:r>
          </a:p>
        </p:txBody>
      </p:sp>
      <p:pic>
        <p:nvPicPr>
          <p:cNvPr id="4" name="Picture 3"/>
          <p:cNvPicPr>
            <a:picLocks noChangeAspect="1"/>
          </p:cNvPicPr>
          <p:nvPr/>
        </p:nvPicPr>
        <p:blipFill>
          <a:blip r:embed="rId3"/>
          <a:stretch>
            <a:fillRect/>
          </a:stretch>
        </p:blipFill>
        <p:spPr>
          <a:xfrm>
            <a:off x="5876983" y="4812250"/>
            <a:ext cx="3267017" cy="2045750"/>
          </a:xfrm>
          <a:prstGeom prst="rect">
            <a:avLst/>
          </a:prstGeom>
        </p:spPr>
      </p:pic>
      <p:pic>
        <p:nvPicPr>
          <p:cNvPr id="6" name="Picture 5"/>
          <p:cNvPicPr>
            <a:picLocks noChangeAspect="1"/>
          </p:cNvPicPr>
          <p:nvPr/>
        </p:nvPicPr>
        <p:blipFill>
          <a:blip r:embed="rId4"/>
          <a:stretch>
            <a:fillRect/>
          </a:stretch>
        </p:blipFill>
        <p:spPr>
          <a:xfrm>
            <a:off x="4836877" y="1957533"/>
            <a:ext cx="4307123" cy="2942933"/>
          </a:xfrm>
          <a:prstGeom prst="rect">
            <a:avLst/>
          </a:prstGeom>
        </p:spPr>
      </p:pic>
    </p:spTree>
    <p:extLst>
      <p:ext uri="{BB962C8B-B14F-4D97-AF65-F5344CB8AC3E}">
        <p14:creationId xmlns:p14="http://schemas.microsoft.com/office/powerpoint/2010/main" val="149479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Maximum Rate</a:t>
            </a:r>
          </a:p>
        </p:txBody>
      </p:sp>
      <p:sp>
        <p:nvSpPr>
          <p:cNvPr id="3" name="Content Placeholder 2"/>
          <p:cNvSpPr>
            <a:spLocks noGrp="1"/>
          </p:cNvSpPr>
          <p:nvPr>
            <p:ph idx="1"/>
          </p:nvPr>
        </p:nvSpPr>
        <p:spPr/>
        <p:txBody>
          <a:bodyPr/>
          <a:lstStyle/>
          <a:p>
            <a:pPr marL="457200" indent="-457200">
              <a:buFont typeface="Arial" charset="0"/>
              <a:buChar char="•"/>
            </a:pPr>
            <a:r>
              <a:rPr lang="en-US" dirty="0">
                <a:solidFill>
                  <a:schemeClr val="tx1"/>
                </a:solidFill>
              </a:rPr>
              <a:t>Throughput:   File size B transferred over T seconds results in throughput B/T bps </a:t>
            </a:r>
          </a:p>
          <a:p>
            <a:pPr marL="857250" lvl="1" indent="-457200">
              <a:buFont typeface="Arial" charset="0"/>
              <a:buChar char="•"/>
            </a:pPr>
            <a:r>
              <a:rPr lang="en-US" dirty="0"/>
              <a:t>Not the same as link rate</a:t>
            </a:r>
          </a:p>
          <a:p>
            <a:pPr marL="857250" lvl="1" indent="-457200">
              <a:buFont typeface="Arial" charset="0"/>
              <a:buChar char="•"/>
            </a:pPr>
            <a:r>
              <a:rPr lang="en-US" dirty="0"/>
              <a:t>Accounts for protocol issues, </a:t>
            </a:r>
            <a:r>
              <a:rPr lang="en-US" dirty="0" err="1"/>
              <a:t>etc</a:t>
            </a:r>
            <a:endParaRPr lang="en-US" dirty="0"/>
          </a:p>
          <a:p>
            <a:pPr marL="457200" indent="-457200">
              <a:buFont typeface="Arial" charset="0"/>
              <a:buChar char="•"/>
            </a:pPr>
            <a:r>
              <a:rPr lang="en-US" dirty="0">
                <a:solidFill>
                  <a:schemeClr val="tx1"/>
                </a:solidFill>
              </a:rPr>
              <a:t>Delay: the time interval between arrival and delivery (we will analyze later)</a:t>
            </a:r>
          </a:p>
          <a:p>
            <a:pPr marL="457200" indent="-457200">
              <a:buFont typeface="Arial" charset="0"/>
              <a:buChar char="•"/>
            </a:pPr>
            <a:r>
              <a:rPr lang="en-US" dirty="0">
                <a:solidFill>
                  <a:schemeClr val="tx1"/>
                </a:solidFill>
              </a:rPr>
              <a:t>Jitter:  Delay rarely the same for every packet of the file but a random variable; Jitter is maximum variation in delay</a:t>
            </a:r>
          </a:p>
          <a:p>
            <a:pPr marL="457200" indent="-457200">
              <a:buFont typeface="Arial" charset="0"/>
              <a:buChar char="•"/>
            </a:pPr>
            <a:endParaRPr lang="en-US" dirty="0">
              <a:solidFill>
                <a:schemeClr val="tx1"/>
              </a:solidFill>
            </a:endParaRPr>
          </a:p>
        </p:txBody>
      </p:sp>
    </p:spTree>
    <p:extLst>
      <p:ext uri="{BB962C8B-B14F-4D97-AF65-F5344CB8AC3E}">
        <p14:creationId xmlns:p14="http://schemas.microsoft.com/office/powerpoint/2010/main" val="96286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half" idx="4294967295"/>
          </p:nvPr>
        </p:nvSpPr>
        <p:spPr>
          <a:xfrm>
            <a:off x="446088" y="1516063"/>
            <a:ext cx="4768850" cy="4457700"/>
          </a:xfrm>
        </p:spPr>
        <p:txBody>
          <a:bodyPr/>
          <a:lstStyle/>
          <a:p>
            <a:pPr marL="231775" indent="-231775" eaLnBrk="1" hangingPunct="1"/>
            <a:r>
              <a:rPr lang="en-US" altLang="en-US" sz="2400" i="1" dirty="0">
                <a:solidFill>
                  <a:srgbClr val="CC0000"/>
                </a:solidFill>
                <a:ea typeface="ＭＳ Ｐゴシック" charset="-128"/>
              </a:rPr>
              <a:t>Internet: </a:t>
            </a:r>
            <a:r>
              <a:rPr lang="ja-JP" altLang="en-US" sz="2400" dirty="0">
                <a:solidFill>
                  <a:srgbClr val="CC0000"/>
                </a:solidFill>
                <a:ea typeface="ＭＳ Ｐゴシック" charset="-128"/>
              </a:rPr>
              <a:t>“</a:t>
            </a:r>
            <a:r>
              <a:rPr lang="en-US" altLang="ja-JP" sz="2400" dirty="0">
                <a:solidFill>
                  <a:srgbClr val="CC0000"/>
                </a:solidFill>
                <a:ea typeface="ＭＳ Ｐゴシック" charset="-128"/>
              </a:rPr>
              <a:t>network of networks</a:t>
            </a:r>
            <a:r>
              <a:rPr lang="ja-JP" altLang="en-US" sz="2400" dirty="0">
                <a:solidFill>
                  <a:srgbClr val="CC0000"/>
                </a:solidFill>
                <a:ea typeface="ＭＳ Ｐゴシック" charset="-128"/>
              </a:rPr>
              <a:t>”</a:t>
            </a:r>
            <a:endParaRPr lang="en-US" altLang="ja-JP" sz="2400" dirty="0">
              <a:solidFill>
                <a:srgbClr val="CC0000"/>
              </a:solidFill>
              <a:ea typeface="ＭＳ Ｐゴシック" charset="-128"/>
            </a:endParaRPr>
          </a:p>
          <a:p>
            <a:pPr marL="682625" lvl="1" indent="-225425" eaLnBrk="1" hangingPunct="1"/>
            <a:r>
              <a:rPr lang="en-US" altLang="en-US" sz="2000" dirty="0"/>
              <a:t>Interconnected ISPs</a:t>
            </a:r>
          </a:p>
          <a:p>
            <a:pPr marL="682625" lvl="1" indent="-225425" eaLnBrk="1" hangingPunct="1"/>
            <a:r>
              <a:rPr lang="en-US" altLang="en-US" sz="2000" dirty="0"/>
              <a:t>Programmable: allows for nodes dynamically joining and departing</a:t>
            </a:r>
          </a:p>
          <a:p>
            <a:pPr marL="231775" indent="-231775" eaLnBrk="1" hangingPunct="1"/>
            <a:r>
              <a:rPr lang="en-US" altLang="en-US" sz="2400" i="1" dirty="0">
                <a:solidFill>
                  <a:srgbClr val="CC0000"/>
                </a:solidFill>
                <a:ea typeface="ＭＳ Ｐゴシック" charset="-128"/>
              </a:rPr>
              <a:t>protocols</a:t>
            </a:r>
            <a:r>
              <a:rPr lang="en-US" altLang="en-US" sz="2400" dirty="0">
                <a:solidFill>
                  <a:srgbClr val="FF0000"/>
                </a:solidFill>
                <a:ea typeface="ＭＳ Ｐゴシック" charset="-128"/>
              </a:rPr>
              <a:t> </a:t>
            </a:r>
            <a:r>
              <a:rPr lang="en-US" altLang="en-US" sz="2400" dirty="0">
                <a:ea typeface="ＭＳ Ｐゴシック" charset="-128"/>
              </a:rPr>
              <a:t>control sending, receiving of messages</a:t>
            </a:r>
          </a:p>
          <a:p>
            <a:pPr marL="682625" lvl="1" indent="-225425" eaLnBrk="1" hangingPunct="1"/>
            <a:r>
              <a:rPr lang="en-US" altLang="en-US" sz="2000" dirty="0"/>
              <a:t>e.g., TCP, IP, HTTP, Skype,  802.11</a:t>
            </a:r>
            <a:endParaRPr lang="en-US" altLang="en-US" dirty="0"/>
          </a:p>
          <a:p>
            <a:pPr marL="231775" indent="-231775" eaLnBrk="1" hangingPunct="1"/>
            <a:r>
              <a:rPr lang="en-US" altLang="en-US" sz="2400" i="1" dirty="0">
                <a:solidFill>
                  <a:srgbClr val="C00000"/>
                </a:solidFill>
                <a:ea typeface="ＭＳ Ｐゴシック" charset="-128"/>
              </a:rPr>
              <a:t>Internet  standards</a:t>
            </a:r>
          </a:p>
          <a:p>
            <a:pPr marL="682625" lvl="1" indent="-225425" eaLnBrk="1" hangingPunct="1"/>
            <a:r>
              <a:rPr lang="en-US" altLang="en-US" sz="2000" dirty="0"/>
              <a:t>RFC: Request for comments</a:t>
            </a:r>
          </a:p>
          <a:p>
            <a:pPr marL="682625" lvl="1" indent="-225425" eaLnBrk="1" hangingPunct="1"/>
            <a:r>
              <a:rPr lang="en-US" altLang="en-US" sz="2000" dirty="0"/>
              <a:t>IETF: Internet Engineering Task Force</a:t>
            </a:r>
          </a:p>
          <a:p>
            <a:pPr marL="682625" lvl="1" indent="-225425" eaLnBrk="1" hangingPunct="1"/>
            <a:endParaRPr lang="en-US" altLang="en-US" sz="2000" dirty="0"/>
          </a:p>
        </p:txBody>
      </p:sp>
      <p:sp>
        <p:nvSpPr>
          <p:cNvPr id="25603" name="Rectangle 2"/>
          <p:cNvSpPr>
            <a:spLocks noChangeArrowheads="1"/>
          </p:cNvSpPr>
          <p:nvPr/>
        </p:nvSpPr>
        <p:spPr bwMode="auto">
          <a:xfrm>
            <a:off x="212725" y="190500"/>
            <a:ext cx="8382000" cy="93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b="0" dirty="0">
                <a:solidFill>
                  <a:srgbClr val="000099"/>
                </a:solidFill>
                <a:latin typeface="+mn-lt"/>
              </a:rPr>
              <a:t>What i</a:t>
            </a:r>
            <a:r>
              <a:rPr lang="en-US" altLang="ja-JP" sz="3600" b="0" dirty="0">
                <a:solidFill>
                  <a:srgbClr val="000099"/>
                </a:solidFill>
                <a:latin typeface="+mn-lt"/>
              </a:rPr>
              <a:t>s the Internet?</a:t>
            </a:r>
            <a:endParaRPr lang="en-US" altLang="en-US" sz="4400" b="0" dirty="0">
              <a:solidFill>
                <a:srgbClr val="000099"/>
              </a:solidFill>
              <a:latin typeface="+mn-lt"/>
            </a:endParaRPr>
          </a:p>
        </p:txBody>
      </p:sp>
      <p:grpSp>
        <p:nvGrpSpPr>
          <p:cNvPr id="25606" name="Group 979"/>
          <p:cNvGrpSpPr>
            <a:grpSpLocks/>
          </p:cNvGrpSpPr>
          <p:nvPr/>
        </p:nvGrpSpPr>
        <p:grpSpPr bwMode="auto">
          <a:xfrm>
            <a:off x="5202238" y="1384300"/>
            <a:ext cx="3551237" cy="4743450"/>
            <a:chOff x="5202238" y="1384300"/>
            <a:chExt cx="3551237" cy="4743450"/>
          </a:xfrm>
        </p:grpSpPr>
        <p:sp>
          <p:nvSpPr>
            <p:cNvPr id="25607" name="Freeform 416"/>
            <p:cNvSpPr>
              <a:spLocks/>
            </p:cNvSpPr>
            <p:nvPr/>
          </p:nvSpPr>
          <p:spPr bwMode="auto">
            <a:xfrm>
              <a:off x="7023100" y="2001838"/>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08"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09"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610" name="Group 666"/>
            <p:cNvGrpSpPr>
              <a:grpSpLocks/>
            </p:cNvGrpSpPr>
            <p:nvPr/>
          </p:nvGrpSpPr>
          <p:grpSpPr bwMode="auto">
            <a:xfrm>
              <a:off x="5329977" y="2980450"/>
              <a:ext cx="1458912" cy="933450"/>
              <a:chOff x="2889" y="1631"/>
              <a:chExt cx="980" cy="743"/>
            </a:xfrm>
          </p:grpSpPr>
          <p:sp>
            <p:nvSpPr>
              <p:cNvPr id="26217" name="Rectangle 6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218" name="AutoShape 6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00CCFF"/>
                  </a:solidFill>
                </a:endParaRPr>
              </a:p>
            </p:txBody>
          </p:sp>
        </p:grpSp>
        <p:sp>
          <p:nvSpPr>
            <p:cNvPr id="25611" name="Freeform 669"/>
            <p:cNvSpPr>
              <a:spLocks/>
            </p:cNvSpPr>
            <p:nvPr/>
          </p:nvSpPr>
          <p:spPr bwMode="auto">
            <a:xfrm>
              <a:off x="5364163" y="433138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12" name="Line 670"/>
            <p:cNvSpPr>
              <a:spLocks noChangeShapeType="1"/>
            </p:cNvSpPr>
            <p:nvPr/>
          </p:nvSpPr>
          <p:spPr bwMode="auto">
            <a:xfrm rot="-5400000">
              <a:off x="7845425" y="5162551"/>
              <a:ext cx="523875" cy="1397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3"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4" name="Line 672"/>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5" name="Line 674"/>
            <p:cNvSpPr>
              <a:spLocks noChangeShapeType="1"/>
            </p:cNvSpPr>
            <p:nvPr/>
          </p:nvSpPr>
          <p:spPr bwMode="auto">
            <a:xfrm>
              <a:off x="6100763" y="4776788"/>
              <a:ext cx="217487" cy="1000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16" name="Line 675"/>
            <p:cNvSpPr>
              <a:spLocks noChangeShapeType="1"/>
            </p:cNvSpPr>
            <p:nvPr/>
          </p:nvSpPr>
          <p:spPr bwMode="auto">
            <a:xfrm flipV="1">
              <a:off x="5842000" y="5038725"/>
              <a:ext cx="407988" cy="746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17" name="Line 678"/>
            <p:cNvSpPr>
              <a:spLocks noChangeShapeType="1"/>
            </p:cNvSpPr>
            <p:nvPr/>
          </p:nvSpPr>
          <p:spPr bwMode="auto">
            <a:xfrm flipH="1">
              <a:off x="6267450" y="5102225"/>
              <a:ext cx="144463" cy="169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18" name="Line 679"/>
            <p:cNvSpPr>
              <a:spLocks noChangeShapeType="1"/>
            </p:cNvSpPr>
            <p:nvPr/>
          </p:nvSpPr>
          <p:spPr bwMode="auto">
            <a:xfrm flipH="1" flipV="1">
              <a:off x="6586538" y="5110163"/>
              <a:ext cx="76200" cy="1635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19" name="Line 680"/>
            <p:cNvSpPr>
              <a:spLocks noChangeShapeType="1"/>
            </p:cNvSpPr>
            <p:nvPr/>
          </p:nvSpPr>
          <p:spPr bwMode="auto">
            <a:xfrm>
              <a:off x="6743700" y="5056188"/>
              <a:ext cx="503238" cy="2698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0" name="Line 682"/>
            <p:cNvSpPr>
              <a:spLocks noChangeShapeType="1"/>
            </p:cNvSpPr>
            <p:nvPr/>
          </p:nvSpPr>
          <p:spPr bwMode="auto">
            <a:xfrm>
              <a:off x="6284913" y="3551238"/>
              <a:ext cx="0" cy="10636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1" name="Line 683"/>
            <p:cNvSpPr>
              <a:spLocks noChangeShapeType="1"/>
            </p:cNvSpPr>
            <p:nvPr/>
          </p:nvSpPr>
          <p:spPr bwMode="auto">
            <a:xfrm flipV="1">
              <a:off x="5891213" y="3736975"/>
              <a:ext cx="16827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25622" name="Picture 684"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548063"/>
              <a:ext cx="369887"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23"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24" name="Line 686"/>
            <p:cNvSpPr>
              <a:spLocks noChangeShapeType="1"/>
            </p:cNvSpPr>
            <p:nvPr/>
          </p:nvSpPr>
          <p:spPr bwMode="auto">
            <a:xfrm flipV="1">
              <a:off x="5894388" y="3733800"/>
              <a:ext cx="16827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25625" name="Picture 70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975" y="3546475"/>
              <a:ext cx="369888"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26" name="Line 711"/>
            <p:cNvSpPr>
              <a:spLocks noChangeShapeType="1"/>
            </p:cNvSpPr>
            <p:nvPr/>
          </p:nvSpPr>
          <p:spPr bwMode="auto">
            <a:xfrm>
              <a:off x="7396163" y="3816350"/>
              <a:ext cx="163512" cy="1206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7" name="Line 712"/>
            <p:cNvSpPr>
              <a:spLocks noChangeShapeType="1"/>
            </p:cNvSpPr>
            <p:nvPr/>
          </p:nvSpPr>
          <p:spPr bwMode="auto">
            <a:xfrm>
              <a:off x="7493000" y="3736975"/>
              <a:ext cx="279400"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8" name="Line 713"/>
            <p:cNvSpPr>
              <a:spLocks noChangeShapeType="1"/>
            </p:cNvSpPr>
            <p:nvPr/>
          </p:nvSpPr>
          <p:spPr bwMode="auto">
            <a:xfrm flipV="1">
              <a:off x="7729538" y="3822700"/>
              <a:ext cx="134937" cy="10477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9" name="Line 714"/>
            <p:cNvSpPr>
              <a:spLocks noChangeShapeType="1"/>
            </p:cNvSpPr>
            <p:nvPr/>
          </p:nvSpPr>
          <p:spPr bwMode="auto">
            <a:xfrm>
              <a:off x="6723063" y="2590800"/>
              <a:ext cx="509587"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0" name="Line 715"/>
            <p:cNvSpPr>
              <a:spLocks noChangeShapeType="1"/>
            </p:cNvSpPr>
            <p:nvPr/>
          </p:nvSpPr>
          <p:spPr bwMode="auto">
            <a:xfrm>
              <a:off x="7358063" y="4700588"/>
              <a:ext cx="390525" cy="184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1" name="Line 716"/>
            <p:cNvSpPr>
              <a:spLocks noChangeShapeType="1"/>
            </p:cNvSpPr>
            <p:nvPr/>
          </p:nvSpPr>
          <p:spPr bwMode="auto">
            <a:xfrm flipV="1">
              <a:off x="6737350" y="4687888"/>
              <a:ext cx="322263" cy="1984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2" name="Line 717"/>
            <p:cNvSpPr>
              <a:spLocks noChangeShapeType="1"/>
            </p:cNvSpPr>
            <p:nvPr/>
          </p:nvSpPr>
          <p:spPr bwMode="auto">
            <a:xfrm flipV="1">
              <a:off x="6780213" y="4979988"/>
              <a:ext cx="9715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3" name="Line 718"/>
            <p:cNvSpPr>
              <a:spLocks noChangeShapeType="1"/>
            </p:cNvSpPr>
            <p:nvPr/>
          </p:nvSpPr>
          <p:spPr bwMode="auto">
            <a:xfrm flipV="1">
              <a:off x="7577138" y="2495550"/>
              <a:ext cx="123825" cy="87313"/>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4" name="Line 719"/>
            <p:cNvSpPr>
              <a:spLocks noChangeShapeType="1"/>
            </p:cNvSpPr>
            <p:nvPr/>
          </p:nvSpPr>
          <p:spPr bwMode="auto">
            <a:xfrm>
              <a:off x="7405688" y="2668588"/>
              <a:ext cx="0" cy="82550"/>
            </a:xfrm>
            <a:prstGeom prst="line">
              <a:avLst/>
            </a:prstGeom>
            <a:noFill/>
            <a:ln w="9525">
              <a:solidFill>
                <a:srgbClr val="969696"/>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5" name="Line 720"/>
            <p:cNvSpPr>
              <a:spLocks noChangeShapeType="1"/>
            </p:cNvSpPr>
            <p:nvPr/>
          </p:nvSpPr>
          <p:spPr bwMode="auto">
            <a:xfrm flipV="1">
              <a:off x="7577138" y="2565400"/>
              <a:ext cx="263525" cy="28892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6" name="Line 721"/>
            <p:cNvSpPr>
              <a:spLocks noChangeShapeType="1"/>
            </p:cNvSpPr>
            <p:nvPr/>
          </p:nvSpPr>
          <p:spPr bwMode="auto">
            <a:xfrm>
              <a:off x="7942263" y="2563813"/>
              <a:ext cx="0" cy="1968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7" name="Line 722"/>
            <p:cNvSpPr>
              <a:spLocks noChangeShapeType="1"/>
            </p:cNvSpPr>
            <p:nvPr/>
          </p:nvSpPr>
          <p:spPr bwMode="auto">
            <a:xfrm>
              <a:off x="7596188" y="2870200"/>
              <a:ext cx="188912"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8" name="Line 723"/>
            <p:cNvSpPr>
              <a:spLocks noChangeShapeType="1"/>
            </p:cNvSpPr>
            <p:nvPr/>
          </p:nvSpPr>
          <p:spPr bwMode="auto">
            <a:xfrm>
              <a:off x="8150225" y="2860675"/>
              <a:ext cx="177800" cy="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9" name="Line 724"/>
            <p:cNvSpPr>
              <a:spLocks noChangeShapeType="1"/>
            </p:cNvSpPr>
            <p:nvPr/>
          </p:nvSpPr>
          <p:spPr bwMode="auto">
            <a:xfrm flipH="1">
              <a:off x="7296150" y="2936875"/>
              <a:ext cx="98425" cy="704850"/>
            </a:xfrm>
            <a:prstGeom prst="line">
              <a:avLst/>
            </a:prstGeom>
            <a:noFill/>
            <a:ln w="9525">
              <a:solidFill>
                <a:srgbClr val="969696"/>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0" name="Line 725"/>
            <p:cNvSpPr>
              <a:spLocks noChangeShapeType="1"/>
            </p:cNvSpPr>
            <p:nvPr/>
          </p:nvSpPr>
          <p:spPr bwMode="auto">
            <a:xfrm flipH="1">
              <a:off x="7888288" y="2936875"/>
              <a:ext cx="111125" cy="72707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1" name="Line 726"/>
            <p:cNvSpPr>
              <a:spLocks noChangeShapeType="1"/>
            </p:cNvSpPr>
            <p:nvPr/>
          </p:nvSpPr>
          <p:spPr bwMode="auto">
            <a:xfrm flipV="1">
              <a:off x="7272338" y="4078288"/>
              <a:ext cx="227012" cy="436562"/>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2"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3" name="Line 728"/>
            <p:cNvSpPr>
              <a:spLocks noChangeShapeType="1"/>
            </p:cNvSpPr>
            <p:nvPr/>
          </p:nvSpPr>
          <p:spPr bwMode="auto">
            <a:xfrm>
              <a:off x="6289675" y="2406650"/>
              <a:ext cx="152400" cy="952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4"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645"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646"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647" name="Group 732"/>
            <p:cNvGrpSpPr>
              <a:grpSpLocks/>
            </p:cNvGrpSpPr>
            <p:nvPr/>
          </p:nvGrpSpPr>
          <p:grpSpPr bwMode="auto">
            <a:xfrm>
              <a:off x="6430963" y="2519363"/>
              <a:ext cx="219075" cy="52387"/>
              <a:chOff x="2468" y="1332"/>
              <a:chExt cx="310" cy="60"/>
            </a:xfrm>
          </p:grpSpPr>
          <p:sp>
            <p:nvSpPr>
              <p:cNvPr id="26215"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216"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5648" name="Line 735"/>
            <p:cNvSpPr>
              <a:spLocks noChangeShapeType="1"/>
            </p:cNvSpPr>
            <p:nvPr/>
          </p:nvSpPr>
          <p:spPr bwMode="auto">
            <a:xfrm>
              <a:off x="6354763" y="2543175"/>
              <a:ext cx="0" cy="746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9" name="Line 736"/>
            <p:cNvSpPr>
              <a:spLocks noChangeShapeType="1"/>
            </p:cNvSpPr>
            <p:nvPr/>
          </p:nvSpPr>
          <p:spPr bwMode="auto">
            <a:xfrm>
              <a:off x="6740525" y="2546350"/>
              <a:ext cx="0" cy="73025"/>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650" name="Group 737"/>
            <p:cNvGrpSpPr>
              <a:grpSpLocks/>
            </p:cNvGrpSpPr>
            <p:nvPr/>
          </p:nvGrpSpPr>
          <p:grpSpPr bwMode="auto">
            <a:xfrm>
              <a:off x="7202488" y="2493963"/>
              <a:ext cx="390525" cy="174625"/>
              <a:chOff x="4334" y="1470"/>
              <a:chExt cx="246" cy="107"/>
            </a:xfrm>
          </p:grpSpPr>
          <p:sp>
            <p:nvSpPr>
              <p:cNvPr id="2620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20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20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210" name="Group 741"/>
              <p:cNvGrpSpPr>
                <a:grpSpLocks/>
              </p:cNvGrpSpPr>
              <p:nvPr/>
            </p:nvGrpSpPr>
            <p:grpSpPr bwMode="auto">
              <a:xfrm>
                <a:off x="4383" y="1488"/>
                <a:ext cx="138" cy="33"/>
                <a:chOff x="2468" y="1332"/>
                <a:chExt cx="310" cy="60"/>
              </a:xfrm>
            </p:grpSpPr>
            <p:sp>
              <p:nvSpPr>
                <p:cNvPr id="26213"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214"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211" name="Line 7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212" name="Line 7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1" name="Group 746"/>
            <p:cNvGrpSpPr>
              <a:grpSpLocks/>
            </p:cNvGrpSpPr>
            <p:nvPr/>
          </p:nvGrpSpPr>
          <p:grpSpPr bwMode="auto">
            <a:xfrm>
              <a:off x="7213600" y="2757488"/>
              <a:ext cx="390525" cy="174625"/>
              <a:chOff x="4334" y="1470"/>
              <a:chExt cx="246" cy="107"/>
            </a:xfrm>
          </p:grpSpPr>
          <p:sp>
            <p:nvSpPr>
              <p:cNvPr id="2619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20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20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202" name="Group 750"/>
              <p:cNvGrpSpPr>
                <a:grpSpLocks/>
              </p:cNvGrpSpPr>
              <p:nvPr/>
            </p:nvGrpSpPr>
            <p:grpSpPr bwMode="auto">
              <a:xfrm>
                <a:off x="4383" y="1488"/>
                <a:ext cx="138" cy="33"/>
                <a:chOff x="2468" y="1332"/>
                <a:chExt cx="310" cy="60"/>
              </a:xfrm>
            </p:grpSpPr>
            <p:sp>
              <p:nvSpPr>
                <p:cNvPr id="26205"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206"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203" name="Line 7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204" name="Line 75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2" name="Group 764"/>
            <p:cNvGrpSpPr>
              <a:grpSpLocks/>
            </p:cNvGrpSpPr>
            <p:nvPr/>
          </p:nvGrpSpPr>
          <p:grpSpPr bwMode="auto">
            <a:xfrm>
              <a:off x="7689850" y="2393950"/>
              <a:ext cx="390525" cy="174625"/>
              <a:chOff x="4334" y="1470"/>
              <a:chExt cx="246" cy="107"/>
            </a:xfrm>
          </p:grpSpPr>
          <p:sp>
            <p:nvSpPr>
              <p:cNvPr id="2619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19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19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194" name="Group 768"/>
              <p:cNvGrpSpPr>
                <a:grpSpLocks/>
              </p:cNvGrpSpPr>
              <p:nvPr/>
            </p:nvGrpSpPr>
            <p:grpSpPr bwMode="auto">
              <a:xfrm>
                <a:off x="4383" y="1488"/>
                <a:ext cx="138" cy="33"/>
                <a:chOff x="2468" y="1332"/>
                <a:chExt cx="310" cy="60"/>
              </a:xfrm>
            </p:grpSpPr>
            <p:sp>
              <p:nvSpPr>
                <p:cNvPr id="26197"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198"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195" name="Line 7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196" name="Line 7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53" name="Line 782"/>
            <p:cNvSpPr>
              <a:spLocks noChangeShapeType="1"/>
            </p:cNvSpPr>
            <p:nvPr/>
          </p:nvSpPr>
          <p:spPr bwMode="auto">
            <a:xfrm>
              <a:off x="6427788" y="3743325"/>
              <a:ext cx="679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654" name="Group 801"/>
            <p:cNvGrpSpPr>
              <a:grpSpLocks/>
            </p:cNvGrpSpPr>
            <p:nvPr/>
          </p:nvGrpSpPr>
          <p:grpSpPr bwMode="auto">
            <a:xfrm>
              <a:off x="7591425" y="4806950"/>
              <a:ext cx="622300" cy="244475"/>
              <a:chOff x="4334" y="1470"/>
              <a:chExt cx="246" cy="107"/>
            </a:xfrm>
          </p:grpSpPr>
          <p:sp>
            <p:nvSpPr>
              <p:cNvPr id="2618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18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18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186" name="Group 805"/>
              <p:cNvGrpSpPr>
                <a:grpSpLocks/>
              </p:cNvGrpSpPr>
              <p:nvPr/>
            </p:nvGrpSpPr>
            <p:grpSpPr bwMode="auto">
              <a:xfrm>
                <a:off x="4383" y="1488"/>
                <a:ext cx="138" cy="33"/>
                <a:chOff x="2468" y="1332"/>
                <a:chExt cx="310" cy="60"/>
              </a:xfrm>
            </p:grpSpPr>
            <p:sp>
              <p:nvSpPr>
                <p:cNvPr id="26189"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190"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187" name="Line 80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188" name="Line 80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5" name="Group 810"/>
            <p:cNvGrpSpPr>
              <a:grpSpLocks/>
            </p:cNvGrpSpPr>
            <p:nvPr/>
          </p:nvGrpSpPr>
          <p:grpSpPr bwMode="auto">
            <a:xfrm>
              <a:off x="6965950" y="4508500"/>
              <a:ext cx="622300" cy="244475"/>
              <a:chOff x="4334" y="1470"/>
              <a:chExt cx="246" cy="107"/>
            </a:xfrm>
          </p:grpSpPr>
          <p:sp>
            <p:nvSpPr>
              <p:cNvPr id="2617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17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17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178" name="Group 814"/>
              <p:cNvGrpSpPr>
                <a:grpSpLocks/>
              </p:cNvGrpSpPr>
              <p:nvPr/>
            </p:nvGrpSpPr>
            <p:grpSpPr bwMode="auto">
              <a:xfrm>
                <a:off x="4383" y="1488"/>
                <a:ext cx="138" cy="33"/>
                <a:chOff x="2468" y="1332"/>
                <a:chExt cx="310" cy="60"/>
              </a:xfrm>
            </p:grpSpPr>
            <p:sp>
              <p:nvSpPr>
                <p:cNvPr id="26181"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182"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179" name="Line 8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180" name="Line 81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6" name="Group 819"/>
            <p:cNvGrpSpPr>
              <a:grpSpLocks/>
            </p:cNvGrpSpPr>
            <p:nvPr/>
          </p:nvGrpSpPr>
          <p:grpSpPr bwMode="auto">
            <a:xfrm>
              <a:off x="6242050" y="4851400"/>
              <a:ext cx="622300" cy="244475"/>
              <a:chOff x="4334" y="1470"/>
              <a:chExt cx="246" cy="107"/>
            </a:xfrm>
          </p:grpSpPr>
          <p:sp>
            <p:nvSpPr>
              <p:cNvPr id="2616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16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16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170" name="Group 823"/>
              <p:cNvGrpSpPr>
                <a:grpSpLocks/>
              </p:cNvGrpSpPr>
              <p:nvPr/>
            </p:nvGrpSpPr>
            <p:grpSpPr bwMode="auto">
              <a:xfrm>
                <a:off x="4383" y="1488"/>
                <a:ext cx="138" cy="33"/>
                <a:chOff x="2468" y="1332"/>
                <a:chExt cx="310" cy="60"/>
              </a:xfrm>
            </p:grpSpPr>
            <p:sp>
              <p:nvSpPr>
                <p:cNvPr id="26173"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174"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171" name="Line 8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172" name="Line 82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7" name="Group 828"/>
            <p:cNvGrpSpPr>
              <a:grpSpLocks/>
            </p:cNvGrpSpPr>
            <p:nvPr/>
          </p:nvGrpSpPr>
          <p:grpSpPr bwMode="auto">
            <a:xfrm>
              <a:off x="6051550" y="3644900"/>
              <a:ext cx="390525" cy="171450"/>
              <a:chOff x="4334" y="1470"/>
              <a:chExt cx="246" cy="107"/>
            </a:xfrm>
          </p:grpSpPr>
          <p:sp>
            <p:nvSpPr>
              <p:cNvPr id="2615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16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16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162" name="Group 832"/>
              <p:cNvGrpSpPr>
                <a:grpSpLocks/>
              </p:cNvGrpSpPr>
              <p:nvPr/>
            </p:nvGrpSpPr>
            <p:grpSpPr bwMode="auto">
              <a:xfrm>
                <a:off x="4383" y="1488"/>
                <a:ext cx="138" cy="33"/>
                <a:chOff x="2468" y="1332"/>
                <a:chExt cx="310" cy="60"/>
              </a:xfrm>
            </p:grpSpPr>
            <p:sp>
              <p:nvSpPr>
                <p:cNvPr id="26165"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26166"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26163" name="Line 83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164" name="Line 83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658" name="Group 846"/>
            <p:cNvGrpSpPr>
              <a:grpSpLocks/>
            </p:cNvGrpSpPr>
            <p:nvPr/>
          </p:nvGrpSpPr>
          <p:grpSpPr bwMode="auto">
            <a:xfrm>
              <a:off x="6138863" y="1989138"/>
              <a:ext cx="282575" cy="477837"/>
              <a:chOff x="3748" y="1253"/>
              <a:chExt cx="178" cy="301"/>
            </a:xfrm>
          </p:grpSpPr>
          <p:sp>
            <p:nvSpPr>
              <p:cNvPr id="26143" name="Line 270"/>
              <p:cNvSpPr>
                <a:spLocks noChangeShapeType="1"/>
              </p:cNvSpPr>
              <p:nvPr/>
            </p:nvSpPr>
            <p:spPr bwMode="auto">
              <a:xfrm flipH="1">
                <a:off x="3748" y="1276"/>
                <a:ext cx="89" cy="25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4" name="Line 271"/>
              <p:cNvSpPr>
                <a:spLocks noChangeShapeType="1"/>
              </p:cNvSpPr>
              <p:nvPr/>
            </p:nvSpPr>
            <p:spPr bwMode="auto">
              <a:xfrm>
                <a:off x="3837" y="1276"/>
                <a:ext cx="89" cy="25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5" name="Line 272"/>
              <p:cNvSpPr>
                <a:spLocks noChangeShapeType="1"/>
              </p:cNvSpPr>
              <p:nvPr/>
            </p:nvSpPr>
            <p:spPr bwMode="auto">
              <a:xfrm>
                <a:off x="3748" y="1527"/>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6" name="Line 273"/>
              <p:cNvSpPr>
                <a:spLocks noChangeShapeType="1"/>
              </p:cNvSpPr>
              <p:nvPr/>
            </p:nvSpPr>
            <p:spPr bwMode="auto">
              <a:xfrm flipH="1">
                <a:off x="3837" y="1527"/>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7" name="Line 274"/>
              <p:cNvSpPr>
                <a:spLocks noChangeShapeType="1"/>
              </p:cNvSpPr>
              <p:nvPr/>
            </p:nvSpPr>
            <p:spPr bwMode="auto">
              <a:xfrm>
                <a:off x="3837" y="1282"/>
                <a:ext cx="0" cy="2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8" name="Line 275"/>
              <p:cNvSpPr>
                <a:spLocks noChangeShapeType="1"/>
              </p:cNvSpPr>
              <p:nvPr/>
            </p:nvSpPr>
            <p:spPr bwMode="auto">
              <a:xfrm flipV="1">
                <a:off x="3748" y="1501"/>
                <a:ext cx="89"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49" name="Line 276"/>
              <p:cNvSpPr>
                <a:spLocks noChangeShapeType="1"/>
              </p:cNvSpPr>
              <p:nvPr/>
            </p:nvSpPr>
            <p:spPr bwMode="auto">
              <a:xfrm flipH="1" flipV="1">
                <a:off x="3837" y="1501"/>
                <a:ext cx="89" cy="2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0" name="Line 277"/>
              <p:cNvSpPr>
                <a:spLocks noChangeShapeType="1"/>
              </p:cNvSpPr>
              <p:nvPr/>
            </p:nvSpPr>
            <p:spPr bwMode="auto">
              <a:xfrm>
                <a:off x="3786" y="1418"/>
                <a:ext cx="51"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1" name="Line 278"/>
              <p:cNvSpPr>
                <a:spLocks noChangeShapeType="1"/>
              </p:cNvSpPr>
              <p:nvPr/>
            </p:nvSpPr>
            <p:spPr bwMode="auto">
              <a:xfrm flipV="1">
                <a:off x="3837" y="1418"/>
                <a:ext cx="54"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2" name="Line 279"/>
              <p:cNvSpPr>
                <a:spLocks noChangeShapeType="1"/>
              </p:cNvSpPr>
              <p:nvPr/>
            </p:nvSpPr>
            <p:spPr bwMode="auto">
              <a:xfrm>
                <a:off x="3768" y="1455"/>
                <a:ext cx="66" cy="2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3" name="Line 280"/>
              <p:cNvSpPr>
                <a:spLocks noChangeShapeType="1"/>
              </p:cNvSpPr>
              <p:nvPr/>
            </p:nvSpPr>
            <p:spPr bwMode="auto">
              <a:xfrm flipV="1">
                <a:off x="3837" y="1461"/>
                <a:ext cx="66" cy="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4" name="Line 281"/>
              <p:cNvSpPr>
                <a:spLocks noChangeShapeType="1"/>
              </p:cNvSpPr>
              <p:nvPr/>
            </p:nvSpPr>
            <p:spPr bwMode="auto">
              <a:xfrm flipV="1">
                <a:off x="3837" y="1381"/>
                <a:ext cx="34" cy="1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5" name="Line 282"/>
              <p:cNvSpPr>
                <a:spLocks noChangeShapeType="1"/>
              </p:cNvSpPr>
              <p:nvPr/>
            </p:nvSpPr>
            <p:spPr bwMode="auto">
              <a:xfrm flipV="1">
                <a:off x="3837" y="1329"/>
                <a:ext cx="21" cy="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6" name="Line 283"/>
              <p:cNvSpPr>
                <a:spLocks noChangeShapeType="1"/>
              </p:cNvSpPr>
              <p:nvPr/>
            </p:nvSpPr>
            <p:spPr bwMode="auto">
              <a:xfrm>
                <a:off x="3798" y="1377"/>
                <a:ext cx="42" cy="1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7" name="Line 284"/>
              <p:cNvSpPr>
                <a:spLocks noChangeShapeType="1"/>
              </p:cNvSpPr>
              <p:nvPr/>
            </p:nvSpPr>
            <p:spPr bwMode="auto">
              <a:xfrm>
                <a:off x="3817" y="1327"/>
                <a:ext cx="24" cy="1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6158"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pic>
          <p:nvPicPr>
            <p:cNvPr id="25659" name="Picture 91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25" y="5056188"/>
              <a:ext cx="433388"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60"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5661" name="Group 919"/>
            <p:cNvGrpSpPr>
              <a:grpSpLocks/>
            </p:cNvGrpSpPr>
            <p:nvPr/>
          </p:nvGrpSpPr>
          <p:grpSpPr bwMode="auto">
            <a:xfrm flipH="1">
              <a:off x="5775325" y="4533900"/>
              <a:ext cx="414338" cy="373063"/>
              <a:chOff x="2839" y="3501"/>
              <a:chExt cx="755" cy="803"/>
            </a:xfrm>
          </p:grpSpPr>
          <p:pic>
            <p:nvPicPr>
              <p:cNvPr id="26141" name="Picture 92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142"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5662" name="Group 922"/>
            <p:cNvGrpSpPr>
              <a:grpSpLocks/>
            </p:cNvGrpSpPr>
            <p:nvPr/>
          </p:nvGrpSpPr>
          <p:grpSpPr bwMode="auto">
            <a:xfrm flipH="1">
              <a:off x="5457825" y="4954588"/>
              <a:ext cx="482600" cy="406400"/>
              <a:chOff x="2839" y="3501"/>
              <a:chExt cx="755" cy="803"/>
            </a:xfrm>
          </p:grpSpPr>
          <p:pic>
            <p:nvPicPr>
              <p:cNvPr id="26139" name="Picture 92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140"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5663" name="Group 925"/>
            <p:cNvGrpSpPr>
              <a:grpSpLocks/>
            </p:cNvGrpSpPr>
            <p:nvPr/>
          </p:nvGrpSpPr>
          <p:grpSpPr bwMode="auto">
            <a:xfrm flipH="1">
              <a:off x="5935663" y="5256213"/>
              <a:ext cx="427037" cy="349250"/>
              <a:chOff x="2839" y="3501"/>
              <a:chExt cx="755" cy="803"/>
            </a:xfrm>
          </p:grpSpPr>
          <p:pic>
            <p:nvPicPr>
              <p:cNvPr id="26137" name="Picture 926"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138"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5664" name="Group 928"/>
            <p:cNvGrpSpPr>
              <a:grpSpLocks/>
            </p:cNvGrpSpPr>
            <p:nvPr/>
          </p:nvGrpSpPr>
          <p:grpSpPr bwMode="auto">
            <a:xfrm>
              <a:off x="6550025" y="5238750"/>
              <a:ext cx="427038" cy="350838"/>
              <a:chOff x="2839" y="3501"/>
              <a:chExt cx="755" cy="803"/>
            </a:xfrm>
          </p:grpSpPr>
          <p:pic>
            <p:nvPicPr>
              <p:cNvPr id="26135" name="Picture 9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136"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25665" name="Picture 933"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3010" y="1604047"/>
              <a:ext cx="136841" cy="327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66"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558925"/>
              <a:ext cx="415925" cy="8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67" name="Picture 936"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5057775"/>
              <a:ext cx="41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668" name="Group 938"/>
            <p:cNvGrpSpPr>
              <a:grpSpLocks/>
            </p:cNvGrpSpPr>
            <p:nvPr/>
          </p:nvGrpSpPr>
          <p:grpSpPr bwMode="auto">
            <a:xfrm>
              <a:off x="8240713" y="5002213"/>
              <a:ext cx="227012" cy="481012"/>
              <a:chOff x="4140" y="429"/>
              <a:chExt cx="1425" cy="2396"/>
            </a:xfrm>
          </p:grpSpPr>
          <p:sp>
            <p:nvSpPr>
              <p:cNvPr id="26103" name="Freeform 93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04"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05" name="Freeform 94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06" name="Freeform 94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07"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108" name="Group 944"/>
              <p:cNvGrpSpPr>
                <a:grpSpLocks/>
              </p:cNvGrpSpPr>
              <p:nvPr/>
            </p:nvGrpSpPr>
            <p:grpSpPr bwMode="auto">
              <a:xfrm>
                <a:off x="4749" y="668"/>
                <a:ext cx="581" cy="145"/>
                <a:chOff x="614" y="2568"/>
                <a:chExt cx="725" cy="139"/>
              </a:xfrm>
            </p:grpSpPr>
            <p:sp>
              <p:nvSpPr>
                <p:cNvPr id="26133" name="AutoShape 945"/>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34"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109"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110" name="Group 948"/>
              <p:cNvGrpSpPr>
                <a:grpSpLocks/>
              </p:cNvGrpSpPr>
              <p:nvPr/>
            </p:nvGrpSpPr>
            <p:grpSpPr bwMode="auto">
              <a:xfrm>
                <a:off x="4747" y="994"/>
                <a:ext cx="581" cy="134"/>
                <a:chOff x="614" y="2568"/>
                <a:chExt cx="725" cy="139"/>
              </a:xfrm>
            </p:grpSpPr>
            <p:sp>
              <p:nvSpPr>
                <p:cNvPr id="26131" name="AutoShape 949"/>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32"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111"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12"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113" name="Group 953"/>
              <p:cNvGrpSpPr>
                <a:grpSpLocks/>
              </p:cNvGrpSpPr>
              <p:nvPr/>
            </p:nvGrpSpPr>
            <p:grpSpPr bwMode="auto">
              <a:xfrm>
                <a:off x="4735" y="1627"/>
                <a:ext cx="582" cy="151"/>
                <a:chOff x="614" y="2568"/>
                <a:chExt cx="725" cy="139"/>
              </a:xfrm>
            </p:grpSpPr>
            <p:sp>
              <p:nvSpPr>
                <p:cNvPr id="26129" name="AutoShape 954"/>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30"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114" name="Freeform 95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6115" name="Group 957"/>
              <p:cNvGrpSpPr>
                <a:grpSpLocks/>
              </p:cNvGrpSpPr>
              <p:nvPr/>
            </p:nvGrpSpPr>
            <p:grpSpPr bwMode="auto">
              <a:xfrm>
                <a:off x="4739" y="1327"/>
                <a:ext cx="582" cy="139"/>
                <a:chOff x="614" y="2568"/>
                <a:chExt cx="725" cy="139"/>
              </a:xfrm>
            </p:grpSpPr>
            <p:sp>
              <p:nvSpPr>
                <p:cNvPr id="26127" name="AutoShape 958"/>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8"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116"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17" name="Freeform 96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18" name="Freeform 96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19" name="Oval 963"/>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0" name="Freeform 96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21"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2"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3" name="Oval 967"/>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4" name="Oval 968"/>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0000"/>
                  </a:solidFill>
                </a:endParaRPr>
              </a:p>
            </p:txBody>
          </p:sp>
          <p:sp>
            <p:nvSpPr>
              <p:cNvPr id="26125" name="Oval 969"/>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26"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grpSp>
          <p:nvGrpSpPr>
            <p:cNvPr id="25669" name="Group 971"/>
            <p:cNvGrpSpPr>
              <a:grpSpLocks/>
            </p:cNvGrpSpPr>
            <p:nvPr/>
          </p:nvGrpSpPr>
          <p:grpSpPr bwMode="auto">
            <a:xfrm>
              <a:off x="7924800" y="5303838"/>
              <a:ext cx="227013" cy="481012"/>
              <a:chOff x="4140" y="429"/>
              <a:chExt cx="1425" cy="2396"/>
            </a:xfrm>
          </p:grpSpPr>
          <p:sp>
            <p:nvSpPr>
              <p:cNvPr id="26071" name="Freeform 97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72"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73" name="Freeform 97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74" name="Freeform 97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75"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076" name="Group 977"/>
              <p:cNvGrpSpPr>
                <a:grpSpLocks/>
              </p:cNvGrpSpPr>
              <p:nvPr/>
            </p:nvGrpSpPr>
            <p:grpSpPr bwMode="auto">
              <a:xfrm>
                <a:off x="4749" y="668"/>
                <a:ext cx="581" cy="145"/>
                <a:chOff x="614" y="2568"/>
                <a:chExt cx="725" cy="139"/>
              </a:xfrm>
            </p:grpSpPr>
            <p:sp>
              <p:nvSpPr>
                <p:cNvPr id="26101" name="AutoShape 97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02"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077"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078" name="Group 981"/>
              <p:cNvGrpSpPr>
                <a:grpSpLocks/>
              </p:cNvGrpSpPr>
              <p:nvPr/>
            </p:nvGrpSpPr>
            <p:grpSpPr bwMode="auto">
              <a:xfrm>
                <a:off x="4747" y="994"/>
                <a:ext cx="581" cy="134"/>
                <a:chOff x="614" y="2568"/>
                <a:chExt cx="725" cy="139"/>
              </a:xfrm>
            </p:grpSpPr>
            <p:sp>
              <p:nvSpPr>
                <p:cNvPr id="26099" name="AutoShape 98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100"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079"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80"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nvGrpSpPr>
              <p:cNvPr id="26081" name="Group 986"/>
              <p:cNvGrpSpPr>
                <a:grpSpLocks/>
              </p:cNvGrpSpPr>
              <p:nvPr/>
            </p:nvGrpSpPr>
            <p:grpSpPr bwMode="auto">
              <a:xfrm>
                <a:off x="4735" y="1627"/>
                <a:ext cx="582" cy="151"/>
                <a:chOff x="614" y="2568"/>
                <a:chExt cx="725" cy="139"/>
              </a:xfrm>
            </p:grpSpPr>
            <p:sp>
              <p:nvSpPr>
                <p:cNvPr id="26097" name="AutoShape 98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8"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082" name="Freeform 98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6083" name="Group 990"/>
              <p:cNvGrpSpPr>
                <a:grpSpLocks/>
              </p:cNvGrpSpPr>
              <p:nvPr/>
            </p:nvGrpSpPr>
            <p:grpSpPr bwMode="auto">
              <a:xfrm>
                <a:off x="4739" y="1327"/>
                <a:ext cx="582" cy="139"/>
                <a:chOff x="614" y="2568"/>
                <a:chExt cx="725" cy="139"/>
              </a:xfrm>
            </p:grpSpPr>
            <p:sp>
              <p:nvSpPr>
                <p:cNvPr id="26095" name="AutoShape 99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6"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sp>
            <p:nvSpPr>
              <p:cNvPr id="26084"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85" name="Freeform 99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86" name="Freeform 99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87" name="Oval 99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88" name="Freeform 99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89"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0"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1" name="Oval 100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2" name="Oval 100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0000"/>
                  </a:solidFill>
                </a:endParaRPr>
              </a:p>
            </p:txBody>
          </p:sp>
          <p:sp>
            <p:nvSpPr>
              <p:cNvPr id="26093" name="Oval 100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26094"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grpSp>
        <p:pic>
          <p:nvPicPr>
            <p:cNvPr id="25670"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2250" y="2043113"/>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71" name="Picture 1006" descr="laptop_keyboar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5327957" y="2291590"/>
              <a:ext cx="437222" cy="159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72" name="Freeform 1007"/>
            <p:cNvSpPr>
              <a:spLocks/>
            </p:cNvSpPr>
            <p:nvPr/>
          </p:nvSpPr>
          <p:spPr bwMode="auto">
            <a:xfrm>
              <a:off x="5472854" y="2136804"/>
              <a:ext cx="351920" cy="208166"/>
            </a:xfrm>
            <a:custGeom>
              <a:avLst/>
              <a:gdLst>
                <a:gd name="T0" fmla="*/ 118 w 2982"/>
                <a:gd name="T1" fmla="*/ 0 h 2442"/>
                <a:gd name="T2" fmla="*/ 0 w 2982"/>
                <a:gd name="T3" fmla="*/ 85 h 2442"/>
                <a:gd name="T4" fmla="*/ 472 w 2982"/>
                <a:gd name="T5" fmla="*/ 85 h 2442"/>
                <a:gd name="T6" fmla="*/ 472 w 2982"/>
                <a:gd name="T7" fmla="*/ 85 h 2442"/>
                <a:gd name="T8" fmla="*/ 118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25673" name="Picture 1008" descr="scre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0187" y="2142157"/>
              <a:ext cx="319785" cy="189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74" name="Freeform 1009"/>
            <p:cNvSpPr>
              <a:spLocks/>
            </p:cNvSpPr>
            <p:nvPr/>
          </p:nvSpPr>
          <p:spPr bwMode="auto">
            <a:xfrm>
              <a:off x="5536928" y="2130663"/>
              <a:ext cx="298168" cy="38736"/>
            </a:xfrm>
            <a:custGeom>
              <a:avLst/>
              <a:gdLst>
                <a:gd name="T0" fmla="*/ 118 w 2528"/>
                <a:gd name="T1" fmla="*/ 0 h 455"/>
                <a:gd name="T2" fmla="*/ 472 w 2528"/>
                <a:gd name="T3" fmla="*/ 85 h 455"/>
                <a:gd name="T4" fmla="*/ 472 w 2528"/>
                <a:gd name="T5" fmla="*/ 85 h 455"/>
                <a:gd name="T6" fmla="*/ 0 w 2528"/>
                <a:gd name="T7" fmla="*/ 85 h 455"/>
                <a:gd name="T8" fmla="*/ 11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5" name="Freeform 1010"/>
            <p:cNvSpPr>
              <a:spLocks/>
            </p:cNvSpPr>
            <p:nvPr/>
          </p:nvSpPr>
          <p:spPr bwMode="auto">
            <a:xfrm>
              <a:off x="5469738" y="2130348"/>
              <a:ext cx="82770" cy="161242"/>
            </a:xfrm>
            <a:custGeom>
              <a:avLst/>
              <a:gdLst>
                <a:gd name="T0" fmla="*/ 118 w 702"/>
                <a:gd name="T1" fmla="*/ 0 h 1893"/>
                <a:gd name="T2" fmla="*/ 0 w 702"/>
                <a:gd name="T3" fmla="*/ 85 h 1893"/>
                <a:gd name="T4" fmla="*/ 118 w 702"/>
                <a:gd name="T5" fmla="*/ 85 h 1893"/>
                <a:gd name="T6" fmla="*/ 118 w 702"/>
                <a:gd name="T7" fmla="*/ 85 h 1893"/>
                <a:gd name="T8" fmla="*/ 118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6" name="Freeform 1011"/>
            <p:cNvSpPr>
              <a:spLocks/>
            </p:cNvSpPr>
            <p:nvPr/>
          </p:nvSpPr>
          <p:spPr bwMode="auto">
            <a:xfrm>
              <a:off x="5743756" y="2159163"/>
              <a:ext cx="89197" cy="186121"/>
            </a:xfrm>
            <a:custGeom>
              <a:avLst/>
              <a:gdLst>
                <a:gd name="T0" fmla="*/ 118 w 756"/>
                <a:gd name="T1" fmla="*/ 0 h 2184"/>
                <a:gd name="T2" fmla="*/ 118 w 756"/>
                <a:gd name="T3" fmla="*/ 85 h 2184"/>
                <a:gd name="T4" fmla="*/ 0 w 756"/>
                <a:gd name="T5" fmla="*/ 85 h 2184"/>
                <a:gd name="T6" fmla="*/ 118 w 756"/>
                <a:gd name="T7" fmla="*/ 85 h 2184"/>
                <a:gd name="T8" fmla="*/ 11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7" name="Freeform 1012"/>
            <p:cNvSpPr>
              <a:spLocks/>
            </p:cNvSpPr>
            <p:nvPr/>
          </p:nvSpPr>
          <p:spPr bwMode="auto">
            <a:xfrm>
              <a:off x="5468764" y="2283402"/>
              <a:ext cx="327186" cy="62828"/>
            </a:xfrm>
            <a:custGeom>
              <a:avLst/>
              <a:gdLst>
                <a:gd name="T0" fmla="*/ 118 w 2773"/>
                <a:gd name="T1" fmla="*/ 0 h 738"/>
                <a:gd name="T2" fmla="*/ 0 w 2773"/>
                <a:gd name="T3" fmla="*/ 85 h 738"/>
                <a:gd name="T4" fmla="*/ 472 w 2773"/>
                <a:gd name="T5" fmla="*/ 85 h 738"/>
                <a:gd name="T6" fmla="*/ 472 w 2773"/>
                <a:gd name="T7" fmla="*/ 85 h 738"/>
                <a:gd name="T8" fmla="*/ 11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8" name="Freeform 1013"/>
            <p:cNvSpPr>
              <a:spLocks/>
            </p:cNvSpPr>
            <p:nvPr/>
          </p:nvSpPr>
          <p:spPr bwMode="auto">
            <a:xfrm>
              <a:off x="5753689" y="2160738"/>
              <a:ext cx="83549" cy="186909"/>
            </a:xfrm>
            <a:custGeom>
              <a:avLst/>
              <a:gdLst>
                <a:gd name="T0" fmla="*/ 393 w 637"/>
                <a:gd name="T1" fmla="*/ 0 h 1659"/>
                <a:gd name="T2" fmla="*/ 393 w 637"/>
                <a:gd name="T3" fmla="*/ 0 h 1659"/>
                <a:gd name="T4" fmla="*/ 131 w 637"/>
                <a:gd name="T5" fmla="*/ 2366 h 1659"/>
                <a:gd name="T6" fmla="*/ 0 w 637"/>
                <a:gd name="T7" fmla="*/ 2366 h 1659"/>
                <a:gd name="T8" fmla="*/ 39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9" name="Freeform 1014"/>
            <p:cNvSpPr>
              <a:spLocks/>
            </p:cNvSpPr>
            <p:nvPr/>
          </p:nvSpPr>
          <p:spPr bwMode="auto">
            <a:xfrm>
              <a:off x="5469154" y="2291747"/>
              <a:ext cx="290962" cy="62040"/>
            </a:xfrm>
            <a:custGeom>
              <a:avLst/>
              <a:gdLst>
                <a:gd name="T0" fmla="*/ 0 w 2216"/>
                <a:gd name="T1" fmla="*/ 0 h 550"/>
                <a:gd name="T2" fmla="*/ 131 w 2216"/>
                <a:gd name="T3" fmla="*/ 113 h 550"/>
                <a:gd name="T4" fmla="*/ 1707 w 2216"/>
                <a:gd name="T5" fmla="*/ 790 h 550"/>
                <a:gd name="T6" fmla="*/ 1707 w 2216"/>
                <a:gd name="T7" fmla="*/ 67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680" name="Group 1015"/>
            <p:cNvGrpSpPr>
              <a:grpSpLocks/>
            </p:cNvGrpSpPr>
            <p:nvPr/>
          </p:nvGrpSpPr>
          <p:grpSpPr bwMode="auto">
            <a:xfrm>
              <a:off x="5464285" y="2358039"/>
              <a:ext cx="98740" cy="36846"/>
              <a:chOff x="1740" y="2642"/>
              <a:chExt cx="752" cy="327"/>
            </a:xfrm>
          </p:grpSpPr>
          <p:sp>
            <p:nvSpPr>
              <p:cNvPr id="26065"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6"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7"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8"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9"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70"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5681" name="Freeform 1022"/>
            <p:cNvSpPr>
              <a:spLocks/>
            </p:cNvSpPr>
            <p:nvPr/>
          </p:nvSpPr>
          <p:spPr bwMode="auto">
            <a:xfrm>
              <a:off x="5633331" y="2363550"/>
              <a:ext cx="119579" cy="80936"/>
            </a:xfrm>
            <a:custGeom>
              <a:avLst/>
              <a:gdLst>
                <a:gd name="T0" fmla="*/ 121 w 990"/>
                <a:gd name="T1" fmla="*/ 307 h 792"/>
                <a:gd name="T2" fmla="*/ 242 w 990"/>
                <a:gd name="T3" fmla="*/ 0 h 792"/>
                <a:gd name="T4" fmla="*/ 242 w 990"/>
                <a:gd name="T5" fmla="*/ 102 h 792"/>
                <a:gd name="T6" fmla="*/ 0 w 990"/>
                <a:gd name="T7" fmla="*/ 307 h 792"/>
                <a:gd name="T8" fmla="*/ 121 w 990"/>
                <a:gd name="T9" fmla="*/ 30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2" name="Freeform 1023"/>
            <p:cNvSpPr>
              <a:spLocks/>
            </p:cNvSpPr>
            <p:nvPr/>
          </p:nvSpPr>
          <p:spPr bwMode="auto">
            <a:xfrm>
              <a:off x="5328152" y="2370006"/>
              <a:ext cx="305958" cy="73850"/>
            </a:xfrm>
            <a:custGeom>
              <a:avLst/>
              <a:gdLst>
                <a:gd name="T0" fmla="*/ 121 w 2532"/>
                <a:gd name="T1" fmla="*/ 0 h 723"/>
                <a:gd name="T2" fmla="*/ 121 w 2532"/>
                <a:gd name="T3" fmla="*/ 0 h 723"/>
                <a:gd name="T4" fmla="*/ 725 w 2532"/>
                <a:gd name="T5" fmla="*/ 306 h 723"/>
                <a:gd name="T6" fmla="*/ 725 w 2532"/>
                <a:gd name="T7" fmla="*/ 306 h 723"/>
                <a:gd name="T8" fmla="*/ 0 w 2532"/>
                <a:gd name="T9" fmla="*/ 102 h 723"/>
                <a:gd name="T10" fmla="*/ 12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3" name="Freeform 1024"/>
            <p:cNvSpPr>
              <a:spLocks/>
            </p:cNvSpPr>
            <p:nvPr/>
          </p:nvSpPr>
          <p:spPr bwMode="auto">
            <a:xfrm>
              <a:off x="5328347" y="2356465"/>
              <a:ext cx="3311" cy="14959"/>
            </a:xfrm>
            <a:custGeom>
              <a:avLst/>
              <a:gdLst>
                <a:gd name="T0" fmla="*/ 127 w 26"/>
                <a:gd name="T1" fmla="*/ 102 h 147"/>
                <a:gd name="T2" fmla="*/ 127 w 26"/>
                <a:gd name="T3" fmla="*/ 102 h 147"/>
                <a:gd name="T4" fmla="*/ 0 w 26"/>
                <a:gd name="T5" fmla="*/ 102 h 147"/>
                <a:gd name="T6" fmla="*/ 127 w 26"/>
                <a:gd name="T7" fmla="*/ 0 h 147"/>
                <a:gd name="T8" fmla="*/ 127 w 26"/>
                <a:gd name="T9" fmla="*/ 102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4" name="Freeform 1025"/>
            <p:cNvSpPr>
              <a:spLocks/>
            </p:cNvSpPr>
            <p:nvPr/>
          </p:nvSpPr>
          <p:spPr bwMode="auto">
            <a:xfrm>
              <a:off x="5328542" y="2295526"/>
              <a:ext cx="142170" cy="61883"/>
            </a:xfrm>
            <a:custGeom>
              <a:avLst/>
              <a:gdLst>
                <a:gd name="T0" fmla="*/ 242 w 1176"/>
                <a:gd name="T1" fmla="*/ 0 h 606"/>
                <a:gd name="T2" fmla="*/ 0 w 1176"/>
                <a:gd name="T3" fmla="*/ 204 h 606"/>
                <a:gd name="T4" fmla="*/ 121 w 1176"/>
                <a:gd name="T5" fmla="*/ 204 h 606"/>
                <a:gd name="T6" fmla="*/ 242 w 1176"/>
                <a:gd name="T7" fmla="*/ 102 h 606"/>
                <a:gd name="T8" fmla="*/ 24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5" name="Freeform 1026"/>
            <p:cNvSpPr>
              <a:spLocks/>
            </p:cNvSpPr>
            <p:nvPr/>
          </p:nvSpPr>
          <p:spPr bwMode="auto">
            <a:xfrm>
              <a:off x="5338085" y="2359614"/>
              <a:ext cx="290183" cy="71016"/>
            </a:xfrm>
            <a:custGeom>
              <a:avLst/>
              <a:gdLst>
                <a:gd name="T0" fmla="*/ 115 w 2532"/>
                <a:gd name="T1" fmla="*/ 0 h 723"/>
                <a:gd name="T2" fmla="*/ 115 w 2532"/>
                <a:gd name="T3" fmla="*/ 0 h 723"/>
                <a:gd name="T4" fmla="*/ 229 w 2532"/>
                <a:gd name="T5" fmla="*/ 98 h 723"/>
                <a:gd name="T6" fmla="*/ 229 w 2532"/>
                <a:gd name="T7" fmla="*/ 98 h 723"/>
                <a:gd name="T8" fmla="*/ 0 w 2532"/>
                <a:gd name="T9" fmla="*/ 98 h 723"/>
                <a:gd name="T10" fmla="*/ 11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6" name="Freeform 1027"/>
            <p:cNvSpPr>
              <a:spLocks/>
            </p:cNvSpPr>
            <p:nvPr/>
          </p:nvSpPr>
          <p:spPr bwMode="auto">
            <a:xfrm flipV="1">
              <a:off x="5627878" y="2354575"/>
              <a:ext cx="118410" cy="73535"/>
            </a:xfrm>
            <a:custGeom>
              <a:avLst/>
              <a:gdLst>
                <a:gd name="T0" fmla="*/ 0 w 2532"/>
                <a:gd name="T1" fmla="*/ 0 h 723"/>
                <a:gd name="T2" fmla="*/ 0 w 2532"/>
                <a:gd name="T3" fmla="*/ 0 h 723"/>
                <a:gd name="T4" fmla="*/ 0 w 2532"/>
                <a:gd name="T5" fmla="*/ 305 h 723"/>
                <a:gd name="T6" fmla="*/ 0 w 2532"/>
                <a:gd name="T7" fmla="*/ 305 h 723"/>
                <a:gd name="T8" fmla="*/ 0 w 2532"/>
                <a:gd name="T9" fmla="*/ 102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pic>
          <p:nvPicPr>
            <p:cNvPr id="25687" name="Picture 1030"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6897688" y="5735638"/>
              <a:ext cx="38893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88"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25689" name="Picture 1032"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2150" y="5584825"/>
              <a:ext cx="28416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90"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1"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2"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3"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4"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5"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696" name="Group 1039"/>
            <p:cNvGrpSpPr>
              <a:grpSpLocks/>
            </p:cNvGrpSpPr>
            <p:nvPr/>
          </p:nvGrpSpPr>
          <p:grpSpPr bwMode="auto">
            <a:xfrm>
              <a:off x="7019925" y="5800725"/>
              <a:ext cx="87313" cy="38100"/>
              <a:chOff x="1740" y="2642"/>
              <a:chExt cx="752" cy="327"/>
            </a:xfrm>
          </p:grpSpPr>
          <p:sp>
            <p:nvSpPr>
              <p:cNvPr id="26059"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0"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1"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2"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3"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64"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5697"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8"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9"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00"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01"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02"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703" name="Group 2"/>
            <p:cNvGrpSpPr>
              <a:grpSpLocks/>
            </p:cNvGrpSpPr>
            <p:nvPr/>
          </p:nvGrpSpPr>
          <p:grpSpPr bwMode="auto">
            <a:xfrm>
              <a:off x="5607050" y="3182938"/>
              <a:ext cx="317500" cy="246062"/>
              <a:chOff x="5581650" y="3128963"/>
              <a:chExt cx="423863" cy="320675"/>
            </a:xfrm>
          </p:grpSpPr>
          <p:pic>
            <p:nvPicPr>
              <p:cNvPr id="26037" name="Picture 1054"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5581650" y="3290888"/>
                <a:ext cx="363538"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038"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26039" name="Picture 1056" descr="sc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6588" y="3140075"/>
                <a:ext cx="26670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040"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1"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2"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3"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4"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5"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6046" name="Group 1063"/>
              <p:cNvGrpSpPr>
                <a:grpSpLocks/>
              </p:cNvGrpSpPr>
              <p:nvPr/>
            </p:nvGrpSpPr>
            <p:grpSpPr bwMode="auto">
              <a:xfrm>
                <a:off x="5695950" y="3355975"/>
                <a:ext cx="80963" cy="38100"/>
                <a:chOff x="1740" y="2642"/>
                <a:chExt cx="752" cy="327"/>
              </a:xfrm>
            </p:grpSpPr>
            <p:sp>
              <p:nvSpPr>
                <p:cNvPr id="26053"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4"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5"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6"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7"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8"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6047"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8"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49"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0"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1"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52"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pic>
          <p:nvPicPr>
            <p:cNvPr id="25704" name="Picture 107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56325" y="3300413"/>
              <a:ext cx="3429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705" name="Freeform 1078"/>
            <p:cNvSpPr>
              <a:spLocks/>
            </p:cNvSpPr>
            <p:nvPr/>
          </p:nvSpPr>
          <p:spPr bwMode="auto">
            <a:xfrm flipH="1">
              <a:off x="6302568" y="3332533"/>
              <a:ext cx="161685" cy="153507"/>
            </a:xfrm>
            <a:custGeom>
              <a:avLst/>
              <a:gdLst>
                <a:gd name="T0" fmla="*/ 0 w 356"/>
                <a:gd name="T1" fmla="*/ 0 h 368"/>
                <a:gd name="T2" fmla="*/ 136251 w 356"/>
                <a:gd name="T3" fmla="*/ 5840 h 368"/>
                <a:gd name="T4" fmla="*/ 161685 w 356"/>
                <a:gd name="T5" fmla="*/ 122639 h 368"/>
                <a:gd name="T6" fmla="*/ 35425 w 356"/>
                <a:gd name="T7" fmla="*/ 15350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pic>
          <p:nvPicPr>
            <p:cNvPr id="25706" name="Picture 1081"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7329488" y="5672138"/>
              <a:ext cx="38893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707"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25708" name="Picture 1083"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3950" y="5521325"/>
              <a:ext cx="28416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709"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0"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1"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2"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3"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4"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715" name="Group 1090"/>
            <p:cNvGrpSpPr>
              <a:grpSpLocks/>
            </p:cNvGrpSpPr>
            <p:nvPr/>
          </p:nvGrpSpPr>
          <p:grpSpPr bwMode="auto">
            <a:xfrm>
              <a:off x="7451725" y="5737225"/>
              <a:ext cx="87313" cy="38100"/>
              <a:chOff x="1740" y="2642"/>
              <a:chExt cx="752" cy="327"/>
            </a:xfrm>
          </p:grpSpPr>
          <p:sp>
            <p:nvSpPr>
              <p:cNvPr id="26031"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32"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33"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34"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35"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36"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5716"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7"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8"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19"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20"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21"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25722" name="Group 1103"/>
            <p:cNvGrpSpPr>
              <a:grpSpLocks/>
            </p:cNvGrpSpPr>
            <p:nvPr/>
          </p:nvGrpSpPr>
          <p:grpSpPr bwMode="auto">
            <a:xfrm>
              <a:off x="6351588" y="2493963"/>
              <a:ext cx="390525" cy="169862"/>
              <a:chOff x="4650" y="1129"/>
              <a:chExt cx="246" cy="95"/>
            </a:xfrm>
          </p:grpSpPr>
          <p:sp>
            <p:nvSpPr>
              <p:cNvPr id="2602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02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02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026" name="Group 1107"/>
              <p:cNvGrpSpPr>
                <a:grpSpLocks/>
              </p:cNvGrpSpPr>
              <p:nvPr/>
            </p:nvGrpSpPr>
            <p:grpSpPr bwMode="auto">
              <a:xfrm>
                <a:off x="4699" y="1145"/>
                <a:ext cx="138" cy="29"/>
                <a:chOff x="2468" y="1332"/>
                <a:chExt cx="310" cy="60"/>
              </a:xfrm>
            </p:grpSpPr>
            <p:sp>
              <p:nvSpPr>
                <p:cNvPr id="26029"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030"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6027" name="Line 111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028" name="Line 111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23" name="Group 1112"/>
            <p:cNvGrpSpPr>
              <a:grpSpLocks/>
            </p:cNvGrpSpPr>
            <p:nvPr/>
          </p:nvGrpSpPr>
          <p:grpSpPr bwMode="auto">
            <a:xfrm>
              <a:off x="6051550" y="3641725"/>
              <a:ext cx="390525" cy="169863"/>
              <a:chOff x="4650" y="1129"/>
              <a:chExt cx="246" cy="95"/>
            </a:xfrm>
          </p:grpSpPr>
          <p:sp>
            <p:nvSpPr>
              <p:cNvPr id="2601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01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01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018" name="Group 1116"/>
              <p:cNvGrpSpPr>
                <a:grpSpLocks/>
              </p:cNvGrpSpPr>
              <p:nvPr/>
            </p:nvGrpSpPr>
            <p:grpSpPr bwMode="auto">
              <a:xfrm>
                <a:off x="4699" y="1145"/>
                <a:ext cx="138" cy="29"/>
                <a:chOff x="2468" y="1332"/>
                <a:chExt cx="310" cy="60"/>
              </a:xfrm>
            </p:grpSpPr>
            <p:sp>
              <p:nvSpPr>
                <p:cNvPr id="26021"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022"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6019" name="Line 11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020" name="Line 11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24" name="Group 1121"/>
            <p:cNvGrpSpPr>
              <a:grpSpLocks/>
            </p:cNvGrpSpPr>
            <p:nvPr/>
          </p:nvGrpSpPr>
          <p:grpSpPr bwMode="auto">
            <a:xfrm>
              <a:off x="6248400" y="4852988"/>
              <a:ext cx="617538" cy="247650"/>
              <a:chOff x="2356" y="1300"/>
              <a:chExt cx="555" cy="194"/>
            </a:xfrm>
          </p:grpSpPr>
          <p:sp>
            <p:nvSpPr>
              <p:cNvPr id="260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0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0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010" name="Group 1125"/>
              <p:cNvGrpSpPr>
                <a:grpSpLocks/>
              </p:cNvGrpSpPr>
              <p:nvPr/>
            </p:nvGrpSpPr>
            <p:grpSpPr bwMode="auto">
              <a:xfrm>
                <a:off x="2468" y="1332"/>
                <a:ext cx="310" cy="60"/>
                <a:chOff x="2468" y="1332"/>
                <a:chExt cx="310" cy="60"/>
              </a:xfrm>
            </p:grpSpPr>
            <p:sp>
              <p:nvSpPr>
                <p:cNvPr id="26013"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014"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6011" name="Line 1128"/>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012" name="Line 1129"/>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25" name="Group 1130"/>
            <p:cNvGrpSpPr>
              <a:grpSpLocks/>
            </p:cNvGrpSpPr>
            <p:nvPr/>
          </p:nvGrpSpPr>
          <p:grpSpPr bwMode="auto">
            <a:xfrm>
              <a:off x="6969125" y="4510088"/>
              <a:ext cx="617538" cy="247650"/>
              <a:chOff x="2356" y="1300"/>
              <a:chExt cx="555" cy="194"/>
            </a:xfrm>
          </p:grpSpPr>
          <p:sp>
            <p:nvSpPr>
              <p:cNvPr id="259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60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60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6002" name="Group 1134"/>
              <p:cNvGrpSpPr>
                <a:grpSpLocks/>
              </p:cNvGrpSpPr>
              <p:nvPr/>
            </p:nvGrpSpPr>
            <p:grpSpPr bwMode="auto">
              <a:xfrm>
                <a:off x="2468" y="1332"/>
                <a:ext cx="310" cy="60"/>
                <a:chOff x="2468" y="1332"/>
                <a:chExt cx="310" cy="60"/>
              </a:xfrm>
            </p:grpSpPr>
            <p:sp>
              <p:nvSpPr>
                <p:cNvPr id="26005"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006"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6003" name="Line 1137"/>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004" name="Line 1138"/>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26" name="Group 1139"/>
            <p:cNvGrpSpPr>
              <a:grpSpLocks/>
            </p:cNvGrpSpPr>
            <p:nvPr/>
          </p:nvGrpSpPr>
          <p:grpSpPr bwMode="auto">
            <a:xfrm>
              <a:off x="7585075" y="4811713"/>
              <a:ext cx="617538" cy="247650"/>
              <a:chOff x="2356" y="1300"/>
              <a:chExt cx="555" cy="194"/>
            </a:xfrm>
          </p:grpSpPr>
          <p:sp>
            <p:nvSpPr>
              <p:cNvPr id="259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9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9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994" name="Group 1143"/>
              <p:cNvGrpSpPr>
                <a:grpSpLocks/>
              </p:cNvGrpSpPr>
              <p:nvPr/>
            </p:nvGrpSpPr>
            <p:grpSpPr bwMode="auto">
              <a:xfrm>
                <a:off x="2468" y="1332"/>
                <a:ext cx="310" cy="60"/>
                <a:chOff x="2468" y="1332"/>
                <a:chExt cx="310" cy="60"/>
              </a:xfrm>
            </p:grpSpPr>
            <p:sp>
              <p:nvSpPr>
                <p:cNvPr id="25997"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998"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995" name="Line 1146"/>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996" name="Line 1147"/>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27" name="Group 3"/>
            <p:cNvGrpSpPr>
              <a:grpSpLocks/>
            </p:cNvGrpSpPr>
            <p:nvPr/>
          </p:nvGrpSpPr>
          <p:grpSpPr bwMode="auto">
            <a:xfrm>
              <a:off x="5964238" y="3135313"/>
              <a:ext cx="314325" cy="334962"/>
              <a:chOff x="5974579" y="3105349"/>
              <a:chExt cx="347997" cy="396620"/>
            </a:xfrm>
          </p:grpSpPr>
          <p:pic>
            <p:nvPicPr>
              <p:cNvPr id="25989" name="Picture 555" descr="fridge2.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074343" y="3164942"/>
                <a:ext cx="189578" cy="337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990" name="Picture 111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74579" y="3105349"/>
                <a:ext cx="347997" cy="167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5728" name="Picture 603" descr="car_icon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73813" y="1744663"/>
              <a:ext cx="849312"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29" name="Picture 814" descr="light2.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flipH="1">
              <a:off x="6707188" y="2019300"/>
              <a:ext cx="92075"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30" name="Picture 1017"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1925" y="1946275"/>
              <a:ext cx="531813" cy="223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31" name="Picture 1017"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6538" y="1685925"/>
              <a:ext cx="530225" cy="223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732" name="Group 347"/>
            <p:cNvGrpSpPr>
              <a:grpSpLocks/>
            </p:cNvGrpSpPr>
            <p:nvPr/>
          </p:nvGrpSpPr>
          <p:grpSpPr bwMode="auto">
            <a:xfrm>
              <a:off x="6220922" y="4838544"/>
              <a:ext cx="660165" cy="269566"/>
              <a:chOff x="1871277" y="1576300"/>
              <a:chExt cx="1128371" cy="437861"/>
            </a:xfrm>
          </p:grpSpPr>
          <p:sp>
            <p:nvSpPr>
              <p:cNvPr id="1354" name="Oval 135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55" name="Rectangle 1354"/>
              <p:cNvSpPr/>
              <p:nvPr/>
            </p:nvSpPr>
            <p:spPr bwMode="auto">
              <a:xfrm>
                <a:off x="1872116" y="1739006"/>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56" name="Oval 13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57" name="Freeform 1356"/>
              <p:cNvSpPr/>
              <p:nvPr/>
            </p:nvSpPr>
            <p:spPr bwMode="auto">
              <a:xfrm>
                <a:off x="2159736" y="1674540"/>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58" name="Freeform 13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59" name="Freeform 13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60" name="Freeform 13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61" name="Straight Connector 1360"/>
              <p:cNvCxnSpPr>
                <a:cxnSpLocks noChangeShapeType="1"/>
                <a:endCxn id="13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62" name="Straight Connector 13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3" name="Group 347"/>
            <p:cNvGrpSpPr>
              <a:grpSpLocks/>
            </p:cNvGrpSpPr>
            <p:nvPr/>
          </p:nvGrpSpPr>
          <p:grpSpPr bwMode="auto">
            <a:xfrm>
              <a:off x="6933466" y="4503243"/>
              <a:ext cx="660165" cy="269566"/>
              <a:chOff x="1871277" y="1576300"/>
              <a:chExt cx="1128371" cy="437861"/>
            </a:xfrm>
          </p:grpSpPr>
          <p:sp>
            <p:nvSpPr>
              <p:cNvPr id="1345" name="Oval 134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46" name="Rectangle 1345"/>
              <p:cNvSpPr/>
              <p:nvPr/>
            </p:nvSpPr>
            <p:spPr bwMode="auto">
              <a:xfrm>
                <a:off x="1872532" y="1739555"/>
                <a:ext cx="1126060" cy="11603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47" name="Oval 134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48" name="Freeform 1347"/>
              <p:cNvSpPr/>
              <p:nvPr/>
            </p:nvSpPr>
            <p:spPr bwMode="auto">
              <a:xfrm>
                <a:off x="2160152" y="1672512"/>
                <a:ext cx="548106" cy="16245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49" name="Freeform 134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50" name="Freeform 134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51" name="Freeform 135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52" name="Straight Connector 1351"/>
              <p:cNvCxnSpPr>
                <a:cxnSpLocks noChangeShapeType="1"/>
                <a:endCxn id="134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53" name="Straight Connector 135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4" name="Group 347"/>
            <p:cNvGrpSpPr>
              <a:grpSpLocks/>
            </p:cNvGrpSpPr>
            <p:nvPr/>
          </p:nvGrpSpPr>
          <p:grpSpPr bwMode="auto">
            <a:xfrm>
              <a:off x="7563920" y="4800505"/>
              <a:ext cx="660165" cy="269566"/>
              <a:chOff x="1871277" y="1576300"/>
              <a:chExt cx="1128371" cy="437861"/>
            </a:xfrm>
          </p:grpSpPr>
          <p:sp>
            <p:nvSpPr>
              <p:cNvPr id="1336" name="Oval 133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37" name="Rectangle 1336"/>
              <p:cNvSpPr/>
              <p:nvPr/>
            </p:nvSpPr>
            <p:spPr bwMode="auto">
              <a:xfrm>
                <a:off x="1872162" y="1738907"/>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38" name="Oval 13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39" name="Freeform 1338"/>
              <p:cNvSpPr/>
              <p:nvPr/>
            </p:nvSpPr>
            <p:spPr bwMode="auto">
              <a:xfrm>
                <a:off x="2159782" y="1674441"/>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40" name="Freeform 13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41" name="Freeform 13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42" name="Freeform 13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43" name="Straight Connector 1342"/>
              <p:cNvCxnSpPr>
                <a:cxnSpLocks noChangeShapeType="1"/>
                <a:endCxn id="13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44" name="Straight Connector 13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5" name="Group 347"/>
            <p:cNvGrpSpPr>
              <a:grpSpLocks/>
            </p:cNvGrpSpPr>
            <p:nvPr/>
          </p:nvGrpSpPr>
          <p:grpSpPr bwMode="auto">
            <a:xfrm>
              <a:off x="6050373" y="3620176"/>
              <a:ext cx="425094" cy="228319"/>
              <a:chOff x="1871277" y="1576300"/>
              <a:chExt cx="1128371" cy="437861"/>
            </a:xfrm>
          </p:grpSpPr>
          <p:sp>
            <p:nvSpPr>
              <p:cNvPr id="1327" name="Oval 132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28" name="Rectangle 1327"/>
              <p:cNvSpPr/>
              <p:nvPr/>
            </p:nvSpPr>
            <p:spPr bwMode="auto">
              <a:xfrm>
                <a:off x="1870189" y="1739404"/>
                <a:ext cx="1129316"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29" name="Oval 132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30" name="Freeform 1329"/>
              <p:cNvSpPr/>
              <p:nvPr/>
            </p:nvSpPr>
            <p:spPr bwMode="auto">
              <a:xfrm>
                <a:off x="2160944" y="1672426"/>
                <a:ext cx="547803"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31" name="Freeform 133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32" name="Freeform 133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33" name="Freeform 133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34" name="Straight Connector 1333"/>
              <p:cNvCxnSpPr>
                <a:cxnSpLocks noChangeShapeType="1"/>
                <a:endCxn id="132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35" name="Straight Connector 133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6" name="Group 347"/>
            <p:cNvGrpSpPr>
              <a:grpSpLocks/>
            </p:cNvGrpSpPr>
            <p:nvPr/>
          </p:nvGrpSpPr>
          <p:grpSpPr bwMode="auto">
            <a:xfrm>
              <a:off x="6347637" y="2481965"/>
              <a:ext cx="403071" cy="202807"/>
              <a:chOff x="1871277" y="1576300"/>
              <a:chExt cx="1128371" cy="437861"/>
            </a:xfrm>
          </p:grpSpPr>
          <p:sp>
            <p:nvSpPr>
              <p:cNvPr id="1318" name="Oval 131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19" name="Rectangle 1318"/>
              <p:cNvSpPr/>
              <p:nvPr/>
            </p:nvSpPr>
            <p:spPr bwMode="auto">
              <a:xfrm>
                <a:off x="1873449" y="1739300"/>
                <a:ext cx="1124357" cy="1165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20" name="Oval 13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21" name="Freeform 1320"/>
              <p:cNvSpPr/>
              <p:nvPr/>
            </p:nvSpPr>
            <p:spPr bwMode="auto">
              <a:xfrm>
                <a:off x="2162315" y="1670752"/>
                <a:ext cx="546626" cy="16108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22" name="Freeform 13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23" name="Freeform 13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24" name="Freeform 13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25" name="Straight Connector 1324"/>
              <p:cNvCxnSpPr>
                <a:cxnSpLocks noChangeShapeType="1"/>
                <a:endCxn id="13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26" name="Straight Connector 13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7" name="Group 1110"/>
            <p:cNvGrpSpPr>
              <a:grpSpLocks/>
            </p:cNvGrpSpPr>
            <p:nvPr/>
          </p:nvGrpSpPr>
          <p:grpSpPr bwMode="auto">
            <a:xfrm>
              <a:off x="7678804" y="2388750"/>
              <a:ext cx="418211" cy="189727"/>
              <a:chOff x="7913987" y="1515773"/>
              <a:chExt cx="625138" cy="276534"/>
            </a:xfrm>
          </p:grpSpPr>
          <p:sp>
            <p:nvSpPr>
              <p:cNvPr id="1309" name="Oval 1308"/>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10" name="Rectangle 1309"/>
              <p:cNvSpPr/>
              <p:nvPr/>
            </p:nvSpPr>
            <p:spPr bwMode="auto">
              <a:xfrm>
                <a:off x="7913888" y="1622848"/>
                <a:ext cx="624093"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11" name="Oval 1310"/>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12" name="Freeform 1311"/>
              <p:cNvSpPr/>
              <p:nvPr/>
            </p:nvSpPr>
            <p:spPr bwMode="auto">
              <a:xfrm>
                <a:off x="8072877" y="1581199"/>
                <a:ext cx="303742"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13" name="Freeform 1312"/>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14" name="Freeform 1313"/>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15" name="Freeform 1314"/>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16" name="Straight Connector 1315"/>
              <p:cNvCxnSpPr>
                <a:cxnSpLocks noChangeShapeType="1"/>
                <a:endCxn id="1311"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17" name="Straight Connector 1316"/>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8" name="Group 1111"/>
            <p:cNvGrpSpPr>
              <a:grpSpLocks/>
            </p:cNvGrpSpPr>
            <p:nvPr/>
          </p:nvGrpSpPr>
          <p:grpSpPr bwMode="auto">
            <a:xfrm>
              <a:off x="7187343" y="2485248"/>
              <a:ext cx="418211" cy="189727"/>
              <a:chOff x="7913987" y="1515773"/>
              <a:chExt cx="625138" cy="276534"/>
            </a:xfrm>
          </p:grpSpPr>
          <p:sp>
            <p:nvSpPr>
              <p:cNvPr id="1300" name="Oval 1299"/>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01" name="Rectangle 1300"/>
              <p:cNvSpPr/>
              <p:nvPr/>
            </p:nvSpPr>
            <p:spPr bwMode="auto">
              <a:xfrm>
                <a:off x="7912896" y="1623342"/>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02" name="Oval 1301"/>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303" name="Freeform 1302"/>
              <p:cNvSpPr/>
              <p:nvPr/>
            </p:nvSpPr>
            <p:spPr bwMode="auto">
              <a:xfrm>
                <a:off x="8071885" y="1581693"/>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04" name="Freeform 1303"/>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05" name="Freeform 1304"/>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306" name="Freeform 1305"/>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307" name="Straight Connector 1306"/>
              <p:cNvCxnSpPr>
                <a:cxnSpLocks noChangeShapeType="1"/>
                <a:endCxn id="1302"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308" name="Straight Connector 1307"/>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39" name="Group 1112"/>
            <p:cNvGrpSpPr>
              <a:grpSpLocks/>
            </p:cNvGrpSpPr>
            <p:nvPr/>
          </p:nvGrpSpPr>
          <p:grpSpPr bwMode="auto">
            <a:xfrm>
              <a:off x="7195275" y="2751878"/>
              <a:ext cx="418211" cy="189727"/>
              <a:chOff x="7913987" y="1515773"/>
              <a:chExt cx="625138" cy="276534"/>
            </a:xfrm>
          </p:grpSpPr>
          <p:sp>
            <p:nvSpPr>
              <p:cNvPr id="1291" name="Oval 1290"/>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92" name="Rectangle 1291"/>
              <p:cNvSpPr/>
              <p:nvPr/>
            </p:nvSpPr>
            <p:spPr bwMode="auto">
              <a:xfrm>
                <a:off x="7912903" y="162113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93" name="Oval 1292"/>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94" name="Freeform 1293"/>
              <p:cNvSpPr/>
              <p:nvPr/>
            </p:nvSpPr>
            <p:spPr bwMode="auto">
              <a:xfrm>
                <a:off x="8071894" y="1579482"/>
                <a:ext cx="306114"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95" name="Freeform 1294"/>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96" name="Freeform 1295"/>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97" name="Freeform 1296"/>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98" name="Straight Connector 1297"/>
              <p:cNvCxnSpPr>
                <a:cxnSpLocks noChangeShapeType="1"/>
                <a:endCxn id="1293"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99" name="Straight Connector 1298"/>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40" name="Group 1113"/>
            <p:cNvGrpSpPr>
              <a:grpSpLocks/>
            </p:cNvGrpSpPr>
            <p:nvPr/>
          </p:nvGrpSpPr>
          <p:grpSpPr bwMode="auto">
            <a:xfrm>
              <a:off x="7088975" y="3633334"/>
              <a:ext cx="418211" cy="189727"/>
              <a:chOff x="7913987" y="1515773"/>
              <a:chExt cx="625138" cy="276534"/>
            </a:xfrm>
          </p:grpSpPr>
          <p:sp>
            <p:nvSpPr>
              <p:cNvPr id="1282" name="Oval 1281"/>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83" name="Rectangle 1282"/>
              <p:cNvSpPr/>
              <p:nvPr/>
            </p:nvSpPr>
            <p:spPr bwMode="auto">
              <a:xfrm>
                <a:off x="7912811" y="162287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84" name="Oval 1283"/>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85" name="Freeform 1284"/>
              <p:cNvSpPr/>
              <p:nvPr/>
            </p:nvSpPr>
            <p:spPr bwMode="auto">
              <a:xfrm>
                <a:off x="8071800" y="1581222"/>
                <a:ext cx="306115"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86" name="Freeform 1285"/>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87" name="Freeform 1286"/>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88" name="Freeform 1287"/>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89" name="Straight Connector 1288"/>
              <p:cNvCxnSpPr>
                <a:cxnSpLocks noChangeShapeType="1"/>
                <a:endCxn id="1284"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90" name="Straight Connector 1289"/>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41" name="Group 1114"/>
            <p:cNvGrpSpPr>
              <a:grpSpLocks/>
            </p:cNvGrpSpPr>
            <p:nvPr/>
          </p:nvGrpSpPr>
          <p:grpSpPr bwMode="auto">
            <a:xfrm>
              <a:off x="7748699" y="3641266"/>
              <a:ext cx="418211" cy="189727"/>
              <a:chOff x="7913987" y="1515773"/>
              <a:chExt cx="625138" cy="276534"/>
            </a:xfrm>
          </p:grpSpPr>
          <p:sp>
            <p:nvSpPr>
              <p:cNvPr id="1273" name="Oval 1272"/>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74" name="Rectangle 1273"/>
              <p:cNvSpPr/>
              <p:nvPr/>
            </p:nvSpPr>
            <p:spPr bwMode="auto">
              <a:xfrm>
                <a:off x="7913821" y="1622879"/>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75" name="Oval 1274"/>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76" name="Freeform 1275"/>
              <p:cNvSpPr/>
              <p:nvPr/>
            </p:nvSpPr>
            <p:spPr bwMode="auto">
              <a:xfrm>
                <a:off x="8072810" y="1581230"/>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77" name="Freeform 127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78" name="Freeform 127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79" name="Freeform 1278"/>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80" name="Straight Connector 1279"/>
              <p:cNvCxnSpPr>
                <a:cxnSpLocks noChangeShapeType="1"/>
                <a:endCxn id="1275"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81" name="Straight Connector 1280"/>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42" name="Group 1115"/>
            <p:cNvGrpSpPr>
              <a:grpSpLocks/>
            </p:cNvGrpSpPr>
            <p:nvPr/>
          </p:nvGrpSpPr>
          <p:grpSpPr bwMode="auto">
            <a:xfrm>
              <a:off x="7440813" y="3924693"/>
              <a:ext cx="418211" cy="189727"/>
              <a:chOff x="7913987" y="1515773"/>
              <a:chExt cx="625138" cy="276534"/>
            </a:xfrm>
          </p:grpSpPr>
          <p:sp>
            <p:nvSpPr>
              <p:cNvPr id="1264" name="Oval 1263"/>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65" name="Rectangle 1264"/>
              <p:cNvSpPr/>
              <p:nvPr/>
            </p:nvSpPr>
            <p:spPr bwMode="auto">
              <a:xfrm>
                <a:off x="7913688" y="1621637"/>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66" name="Oval 1265"/>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67" name="Freeform 1266"/>
              <p:cNvSpPr/>
              <p:nvPr/>
            </p:nvSpPr>
            <p:spPr bwMode="auto">
              <a:xfrm>
                <a:off x="8072677" y="1579988"/>
                <a:ext cx="306115"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68" name="Freeform 126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69" name="Freeform 126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70" name="Freeform 126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71" name="Straight Connector 1270"/>
              <p:cNvCxnSpPr>
                <a:cxnSpLocks noChangeShapeType="1"/>
                <a:endCxn id="1266"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72" name="Straight Connector 1271"/>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sp>
          <p:nvSpPr>
            <p:cNvPr id="25743"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4"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5"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6"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7"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8"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49"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0"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1"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2"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3"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4"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755" name="Group 665"/>
            <p:cNvGrpSpPr>
              <a:grpSpLocks/>
            </p:cNvGrpSpPr>
            <p:nvPr/>
          </p:nvGrpSpPr>
          <p:grpSpPr bwMode="auto">
            <a:xfrm>
              <a:off x="7689850" y="2395538"/>
              <a:ext cx="390525" cy="169862"/>
              <a:chOff x="4650" y="1129"/>
              <a:chExt cx="246" cy="95"/>
            </a:xfrm>
          </p:grpSpPr>
          <p:sp>
            <p:nvSpPr>
              <p:cNvPr id="258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85" name="Group 659"/>
              <p:cNvGrpSpPr>
                <a:grpSpLocks/>
              </p:cNvGrpSpPr>
              <p:nvPr/>
            </p:nvGrpSpPr>
            <p:grpSpPr bwMode="auto">
              <a:xfrm>
                <a:off x="4699" y="1145"/>
                <a:ext cx="138" cy="29"/>
                <a:chOff x="2468" y="1332"/>
                <a:chExt cx="310" cy="60"/>
              </a:xfrm>
            </p:grpSpPr>
            <p:sp>
              <p:nvSpPr>
                <p:cNvPr id="25888"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89"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86"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87"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56" name="Group 675"/>
            <p:cNvGrpSpPr>
              <a:grpSpLocks/>
            </p:cNvGrpSpPr>
            <p:nvPr/>
          </p:nvGrpSpPr>
          <p:grpSpPr bwMode="auto">
            <a:xfrm>
              <a:off x="7204075" y="2493963"/>
              <a:ext cx="390525" cy="169862"/>
              <a:chOff x="4650" y="1129"/>
              <a:chExt cx="246" cy="95"/>
            </a:xfrm>
          </p:grpSpPr>
          <p:sp>
            <p:nvSpPr>
              <p:cNvPr id="258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77" name="Group 679"/>
              <p:cNvGrpSpPr>
                <a:grpSpLocks/>
              </p:cNvGrpSpPr>
              <p:nvPr/>
            </p:nvGrpSpPr>
            <p:grpSpPr bwMode="auto">
              <a:xfrm>
                <a:off x="4699" y="1145"/>
                <a:ext cx="138" cy="29"/>
                <a:chOff x="2468" y="1332"/>
                <a:chExt cx="310" cy="60"/>
              </a:xfrm>
            </p:grpSpPr>
            <p:sp>
              <p:nvSpPr>
                <p:cNvPr id="25880"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81"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78"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79"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57" name="Group 684"/>
            <p:cNvGrpSpPr>
              <a:grpSpLocks/>
            </p:cNvGrpSpPr>
            <p:nvPr/>
          </p:nvGrpSpPr>
          <p:grpSpPr bwMode="auto">
            <a:xfrm>
              <a:off x="7215188" y="2757488"/>
              <a:ext cx="390525" cy="169862"/>
              <a:chOff x="4650" y="1129"/>
              <a:chExt cx="246" cy="95"/>
            </a:xfrm>
          </p:grpSpPr>
          <p:sp>
            <p:nvSpPr>
              <p:cNvPr id="258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69" name="Group 688"/>
              <p:cNvGrpSpPr>
                <a:grpSpLocks/>
              </p:cNvGrpSpPr>
              <p:nvPr/>
            </p:nvGrpSpPr>
            <p:grpSpPr bwMode="auto">
              <a:xfrm>
                <a:off x="4699" y="1145"/>
                <a:ext cx="138" cy="29"/>
                <a:chOff x="2468" y="1332"/>
                <a:chExt cx="310" cy="60"/>
              </a:xfrm>
            </p:grpSpPr>
            <p:sp>
              <p:nvSpPr>
                <p:cNvPr id="25872"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73"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70"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71"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758"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759" name="Group 694"/>
            <p:cNvGrpSpPr>
              <a:grpSpLocks/>
            </p:cNvGrpSpPr>
            <p:nvPr/>
          </p:nvGrpSpPr>
          <p:grpSpPr bwMode="auto">
            <a:xfrm>
              <a:off x="7400925" y="3911600"/>
              <a:ext cx="485775" cy="203200"/>
              <a:chOff x="4650" y="1129"/>
              <a:chExt cx="246" cy="95"/>
            </a:xfrm>
          </p:grpSpPr>
          <p:sp>
            <p:nvSpPr>
              <p:cNvPr id="2585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5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6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61" name="Group 698"/>
              <p:cNvGrpSpPr>
                <a:grpSpLocks/>
              </p:cNvGrpSpPr>
              <p:nvPr/>
            </p:nvGrpSpPr>
            <p:grpSpPr bwMode="auto">
              <a:xfrm>
                <a:off x="4699" y="1145"/>
                <a:ext cx="138" cy="29"/>
                <a:chOff x="2468" y="1332"/>
                <a:chExt cx="310" cy="60"/>
              </a:xfrm>
            </p:grpSpPr>
            <p:sp>
              <p:nvSpPr>
                <p:cNvPr id="25864"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65"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62"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63"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60" name="Group 712"/>
            <p:cNvGrpSpPr>
              <a:grpSpLocks/>
            </p:cNvGrpSpPr>
            <p:nvPr/>
          </p:nvGrpSpPr>
          <p:grpSpPr bwMode="auto">
            <a:xfrm>
              <a:off x="7081838" y="3630613"/>
              <a:ext cx="485775" cy="203200"/>
              <a:chOff x="4650" y="1129"/>
              <a:chExt cx="246" cy="95"/>
            </a:xfrm>
          </p:grpSpPr>
          <p:sp>
            <p:nvSpPr>
              <p:cNvPr id="2585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5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5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53" name="Group 716"/>
              <p:cNvGrpSpPr>
                <a:grpSpLocks/>
              </p:cNvGrpSpPr>
              <p:nvPr/>
            </p:nvGrpSpPr>
            <p:grpSpPr bwMode="auto">
              <a:xfrm>
                <a:off x="4699" y="1145"/>
                <a:ext cx="138" cy="29"/>
                <a:chOff x="2468" y="1332"/>
                <a:chExt cx="310" cy="60"/>
              </a:xfrm>
            </p:grpSpPr>
            <p:sp>
              <p:nvSpPr>
                <p:cNvPr id="25856"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57"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54"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55"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5761" name="Group 721"/>
            <p:cNvGrpSpPr>
              <a:grpSpLocks/>
            </p:cNvGrpSpPr>
            <p:nvPr/>
          </p:nvGrpSpPr>
          <p:grpSpPr bwMode="auto">
            <a:xfrm>
              <a:off x="7743825" y="3643313"/>
              <a:ext cx="485775" cy="203200"/>
              <a:chOff x="4650" y="1129"/>
              <a:chExt cx="246" cy="95"/>
            </a:xfrm>
          </p:grpSpPr>
          <p:sp>
            <p:nvSpPr>
              <p:cNvPr id="258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258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258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25845" name="Group 725"/>
              <p:cNvGrpSpPr>
                <a:grpSpLocks/>
              </p:cNvGrpSpPr>
              <p:nvPr/>
            </p:nvGrpSpPr>
            <p:grpSpPr bwMode="auto">
              <a:xfrm>
                <a:off x="4699" y="1145"/>
                <a:ext cx="138" cy="29"/>
                <a:chOff x="2468" y="1332"/>
                <a:chExt cx="310" cy="60"/>
              </a:xfrm>
            </p:grpSpPr>
            <p:sp>
              <p:nvSpPr>
                <p:cNvPr id="25848"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849"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846"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847"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762"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t>mobile network</a:t>
              </a:r>
            </a:p>
          </p:txBody>
        </p:sp>
        <p:sp>
          <p:nvSpPr>
            <p:cNvPr id="25763"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t>global ISP</a:t>
              </a:r>
            </a:p>
          </p:txBody>
        </p:sp>
        <p:sp>
          <p:nvSpPr>
            <p:cNvPr id="25764"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t>regional ISP</a:t>
              </a:r>
            </a:p>
          </p:txBody>
        </p:sp>
        <p:sp>
          <p:nvSpPr>
            <p:cNvPr id="25765"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80000"/>
                </a:lnSpc>
              </a:pPr>
              <a:r>
                <a:rPr lang="en-US" altLang="en-US" sz="1600"/>
                <a:t>home </a:t>
              </a:r>
            </a:p>
            <a:p>
              <a:pPr>
                <a:lnSpc>
                  <a:spcPct val="80000"/>
                </a:lnSpc>
              </a:pPr>
              <a:r>
                <a:rPr lang="en-US" altLang="en-US" sz="1600"/>
                <a:t>network</a:t>
              </a:r>
            </a:p>
          </p:txBody>
        </p:sp>
        <p:sp>
          <p:nvSpPr>
            <p:cNvPr id="25766"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80000"/>
                </a:lnSpc>
              </a:pPr>
              <a:r>
                <a:rPr lang="en-US" altLang="en-US" sz="1600"/>
                <a:t>institutional</a:t>
              </a:r>
            </a:p>
            <a:p>
              <a:pPr>
                <a:lnSpc>
                  <a:spcPct val="80000"/>
                </a:lnSpc>
              </a:pPr>
              <a:r>
                <a:rPr lang="en-US" altLang="en-US" sz="1600"/>
                <a:t>       network</a:t>
              </a:r>
            </a:p>
          </p:txBody>
        </p:sp>
        <p:pic>
          <p:nvPicPr>
            <p:cNvPr id="25767" name="Picture 269" descr="cell_tower_radiation cop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26149" y="1803400"/>
              <a:ext cx="518463" cy="412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768" name="Group 347"/>
            <p:cNvGrpSpPr>
              <a:grpSpLocks/>
            </p:cNvGrpSpPr>
            <p:nvPr/>
          </p:nvGrpSpPr>
          <p:grpSpPr bwMode="auto">
            <a:xfrm>
              <a:off x="7077272" y="3621727"/>
              <a:ext cx="493804" cy="228319"/>
              <a:chOff x="1871277" y="1576300"/>
              <a:chExt cx="1128371" cy="437861"/>
            </a:xfrm>
          </p:grpSpPr>
          <p:sp>
            <p:nvSpPr>
              <p:cNvPr id="1207" name="Oval 120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08" name="Rectangle 1207"/>
              <p:cNvSpPr/>
              <p:nvPr/>
            </p:nvSpPr>
            <p:spPr bwMode="auto">
              <a:xfrm>
                <a:off x="1870827" y="1739475"/>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09" name="Oval 120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10" name="Freeform 1209"/>
              <p:cNvSpPr/>
              <p:nvPr/>
            </p:nvSpPr>
            <p:spPr bwMode="auto">
              <a:xfrm>
                <a:off x="2157403" y="1672497"/>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11" name="Freeform 121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12" name="Freeform 121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13" name="Freeform 121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14" name="Straight Connector 1213"/>
              <p:cNvCxnSpPr>
                <a:cxnSpLocks noChangeShapeType="1"/>
                <a:endCxn id="120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15" name="Straight Connector 121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69" name="Group 347"/>
            <p:cNvGrpSpPr>
              <a:grpSpLocks/>
            </p:cNvGrpSpPr>
            <p:nvPr/>
          </p:nvGrpSpPr>
          <p:grpSpPr bwMode="auto">
            <a:xfrm>
              <a:off x="7733157" y="3638864"/>
              <a:ext cx="493804" cy="228319"/>
              <a:chOff x="1871277" y="1576300"/>
              <a:chExt cx="1128371" cy="437861"/>
            </a:xfrm>
          </p:grpSpPr>
          <p:sp>
            <p:nvSpPr>
              <p:cNvPr id="1198" name="Oval 119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99" name="Rectangle 1198"/>
              <p:cNvSpPr/>
              <p:nvPr/>
            </p:nvSpPr>
            <p:spPr bwMode="auto">
              <a:xfrm>
                <a:off x="1870262" y="1740098"/>
                <a:ext cx="1128161"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00" name="Oval 119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201" name="Freeform 1200"/>
              <p:cNvSpPr/>
              <p:nvPr/>
            </p:nvSpPr>
            <p:spPr bwMode="auto">
              <a:xfrm>
                <a:off x="2156836" y="1673120"/>
                <a:ext cx="551385"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02" name="Freeform 120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03" name="Freeform 120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204" name="Freeform 120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205" name="Straight Connector 1204"/>
              <p:cNvCxnSpPr>
                <a:cxnSpLocks noChangeShapeType="1"/>
                <a:endCxn id="120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206" name="Straight Connector 120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70" name="Group 347"/>
            <p:cNvGrpSpPr>
              <a:grpSpLocks/>
            </p:cNvGrpSpPr>
            <p:nvPr/>
          </p:nvGrpSpPr>
          <p:grpSpPr bwMode="auto">
            <a:xfrm>
              <a:off x="7397100" y="3903983"/>
              <a:ext cx="493804" cy="228319"/>
              <a:chOff x="1871277" y="1576300"/>
              <a:chExt cx="1128371" cy="437861"/>
            </a:xfrm>
          </p:grpSpPr>
          <p:sp>
            <p:nvSpPr>
              <p:cNvPr id="1189" name="Oval 118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90" name="Rectangle 1189"/>
              <p:cNvSpPr/>
              <p:nvPr/>
            </p:nvSpPr>
            <p:spPr bwMode="auto">
              <a:xfrm>
                <a:off x="1872762" y="1740086"/>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91" name="Oval 119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92" name="Freeform 1191"/>
              <p:cNvSpPr/>
              <p:nvPr/>
            </p:nvSpPr>
            <p:spPr bwMode="auto">
              <a:xfrm>
                <a:off x="2159338" y="1673109"/>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93" name="Freeform 119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94" name="Freeform 119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95" name="Freeform 119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96" name="Straight Connector 1195"/>
              <p:cNvCxnSpPr>
                <a:cxnSpLocks noChangeShapeType="1"/>
                <a:endCxn id="119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97" name="Straight Connector 119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71" name="Group 347"/>
            <p:cNvGrpSpPr>
              <a:grpSpLocks/>
            </p:cNvGrpSpPr>
            <p:nvPr/>
          </p:nvGrpSpPr>
          <p:grpSpPr bwMode="auto">
            <a:xfrm>
              <a:off x="7195340" y="2756360"/>
              <a:ext cx="413310" cy="196874"/>
              <a:chOff x="1871277" y="1576300"/>
              <a:chExt cx="1128371" cy="437861"/>
            </a:xfrm>
          </p:grpSpPr>
          <p:sp>
            <p:nvSpPr>
              <p:cNvPr id="1180" name="Oval 117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81" name="Rectangle 1180"/>
              <p:cNvSpPr/>
              <p:nvPr/>
            </p:nvSpPr>
            <p:spPr bwMode="auto">
              <a:xfrm>
                <a:off x="1869120" y="1737689"/>
                <a:ext cx="1131178"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82" name="Oval 118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83" name="Freeform 1182"/>
              <p:cNvSpPr/>
              <p:nvPr/>
            </p:nvSpPr>
            <p:spPr bwMode="auto">
              <a:xfrm>
                <a:off x="2159500" y="1670607"/>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84" name="Freeform 118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85" name="Freeform 118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86" name="Freeform 118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87" name="Straight Connector 1186"/>
              <p:cNvCxnSpPr>
                <a:cxnSpLocks noChangeShapeType="1"/>
                <a:endCxn id="118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88" name="Straight Connector 118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72" name="Group 347"/>
            <p:cNvGrpSpPr>
              <a:grpSpLocks/>
            </p:cNvGrpSpPr>
            <p:nvPr/>
          </p:nvGrpSpPr>
          <p:grpSpPr bwMode="auto">
            <a:xfrm>
              <a:off x="7677419" y="2378982"/>
              <a:ext cx="413310" cy="196874"/>
              <a:chOff x="1871277" y="1576300"/>
              <a:chExt cx="1128371" cy="437861"/>
            </a:xfrm>
          </p:grpSpPr>
          <p:sp>
            <p:nvSpPr>
              <p:cNvPr id="1171" name="Oval 1170"/>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72" name="Rectangle 1171"/>
              <p:cNvSpPr/>
              <p:nvPr/>
            </p:nvSpPr>
            <p:spPr bwMode="auto">
              <a:xfrm>
                <a:off x="1870543" y="1740227"/>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73" name="Oval 117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74" name="Freeform 1173"/>
              <p:cNvSpPr/>
              <p:nvPr/>
            </p:nvSpPr>
            <p:spPr bwMode="auto">
              <a:xfrm>
                <a:off x="2160923" y="1673143"/>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75" name="Freeform 117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76" name="Freeform 117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77" name="Freeform 117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78" name="Straight Connector 1177"/>
              <p:cNvCxnSpPr>
                <a:cxnSpLocks noChangeShapeType="1"/>
                <a:endCxn id="117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79" name="Straight Connector 117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73" name="Group 347"/>
            <p:cNvGrpSpPr>
              <a:grpSpLocks/>
            </p:cNvGrpSpPr>
            <p:nvPr/>
          </p:nvGrpSpPr>
          <p:grpSpPr bwMode="auto">
            <a:xfrm>
              <a:off x="7186342" y="2486295"/>
              <a:ext cx="413310" cy="196874"/>
              <a:chOff x="1871277" y="1576300"/>
              <a:chExt cx="1128371" cy="437861"/>
            </a:xfrm>
          </p:grpSpPr>
          <p:sp>
            <p:nvSpPr>
              <p:cNvPr id="1162" name="Oval 116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63" name="Rectangle 1162"/>
              <p:cNvSpPr/>
              <p:nvPr/>
            </p:nvSpPr>
            <p:spPr bwMode="auto">
              <a:xfrm>
                <a:off x="1872017" y="1738112"/>
                <a:ext cx="1126842"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64" name="Oval 116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65" name="Freeform 1164"/>
              <p:cNvSpPr/>
              <p:nvPr/>
            </p:nvSpPr>
            <p:spPr bwMode="auto">
              <a:xfrm>
                <a:off x="2158061" y="1671030"/>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66" name="Freeform 116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67" name="Freeform 116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68" name="Freeform 116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69" name="Straight Connector 1168"/>
              <p:cNvCxnSpPr>
                <a:cxnSpLocks noChangeShapeType="1"/>
                <a:endCxn id="116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70" name="Straight Connector 116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grpSp>
          <p:nvGrpSpPr>
            <p:cNvPr id="25774" name="Group 347"/>
            <p:cNvGrpSpPr>
              <a:grpSpLocks/>
            </p:cNvGrpSpPr>
            <p:nvPr/>
          </p:nvGrpSpPr>
          <p:grpSpPr bwMode="auto">
            <a:xfrm>
              <a:off x="7750914" y="2756819"/>
              <a:ext cx="413310" cy="196874"/>
              <a:chOff x="1871277" y="1576300"/>
              <a:chExt cx="1128371" cy="437861"/>
            </a:xfrm>
          </p:grpSpPr>
          <p:sp>
            <p:nvSpPr>
              <p:cNvPr id="1153" name="Oval 115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54" name="Rectangle 1153"/>
              <p:cNvSpPr/>
              <p:nvPr/>
            </p:nvSpPr>
            <p:spPr bwMode="auto">
              <a:xfrm>
                <a:off x="1869259" y="1740200"/>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55" name="Oval 115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solidFill>
                    <a:srgbClr val="FFFFFF"/>
                  </a:solidFill>
                  <a:latin typeface="Gill Sans MT" charset="0"/>
                </a:endParaRPr>
              </a:p>
            </p:txBody>
          </p:sp>
          <p:sp>
            <p:nvSpPr>
              <p:cNvPr id="1156" name="Freeform 1155"/>
              <p:cNvSpPr/>
              <p:nvPr/>
            </p:nvSpPr>
            <p:spPr bwMode="auto">
              <a:xfrm>
                <a:off x="2159639" y="1673116"/>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57" name="Freeform 115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58" name="Freeform 115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59" name="Freeform 115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60" name="Straight Connector 1159"/>
              <p:cNvCxnSpPr>
                <a:cxnSpLocks noChangeShapeType="1"/>
                <a:endCxn id="115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61" name="Straight Connector 116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pic>
          <p:nvPicPr>
            <p:cNvPr id="25775"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6100" y="3095151"/>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76"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3951" y="5490536"/>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77" name="Picture 1005" descr="antenna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5711" y="5438691"/>
              <a:ext cx="530703" cy="22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78"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052" y="5017186"/>
              <a:ext cx="415925" cy="8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458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Architecture Driven by Scale</a:t>
            </a:r>
          </a:p>
        </p:txBody>
      </p:sp>
      <p:sp>
        <p:nvSpPr>
          <p:cNvPr id="13315" name="Content Placeholder 2"/>
          <p:cNvSpPr>
            <a:spLocks noGrp="1"/>
          </p:cNvSpPr>
          <p:nvPr>
            <p:ph idx="1"/>
          </p:nvPr>
        </p:nvSpPr>
        <p:spPr/>
        <p:txBody>
          <a:bodyPr/>
          <a:lstStyle/>
          <a:p>
            <a:r>
              <a:rPr lang="en-US" dirty="0"/>
              <a:t>Networks can be classified by their scale:</a:t>
            </a:r>
          </a:p>
        </p:txBody>
      </p:sp>
      <p:graphicFrame>
        <p:nvGraphicFramePr>
          <p:cNvPr id="10" name="Table 9"/>
          <p:cNvGraphicFramePr>
            <a:graphicFrameLocks noGrp="1"/>
          </p:cNvGraphicFramePr>
          <p:nvPr/>
        </p:nvGraphicFramePr>
        <p:xfrm>
          <a:off x="1814512" y="2316480"/>
          <a:ext cx="5514975" cy="222504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20000"/>
                    </a:ext>
                  </a:extLst>
                </a:gridCol>
                <a:gridCol w="4086225">
                  <a:extLst>
                    <a:ext uri="{9D8B030D-6E8A-4147-A177-3AD203B41FA5}">
                      <a16:colId xmlns:a16="http://schemas.microsoft.com/office/drawing/2014/main" val="20001"/>
                    </a:ext>
                  </a:extLst>
                </a:gridCol>
              </a:tblGrid>
              <a:tr h="370840">
                <a:tc>
                  <a:txBody>
                    <a:bodyPr/>
                    <a:lstStyle/>
                    <a:p>
                      <a:r>
                        <a:rPr lang="en-US" b="1" dirty="0">
                          <a:solidFill>
                            <a:schemeClr val="tx1"/>
                          </a:solidFill>
                          <a:latin typeface="Arial" pitchFamily="34" charset="0"/>
                          <a:cs typeface="Arial" pitchFamily="34" charset="0"/>
                        </a:rPr>
                        <a:t>Scale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Type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0" dirty="0">
                          <a:solidFill>
                            <a:schemeClr val="tx1"/>
                          </a:solidFill>
                          <a:latin typeface="Arial" pitchFamily="34" charset="0"/>
                          <a:cs typeface="Arial" pitchFamily="34" charset="0"/>
                        </a:rPr>
                        <a:t>Vicinity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PAN</a:t>
                      </a:r>
                      <a:r>
                        <a:rPr lang="en-US" b="0" baseline="0" dirty="0">
                          <a:solidFill>
                            <a:schemeClr val="tx1"/>
                          </a:solidFill>
                          <a:latin typeface="Arial" pitchFamily="34" charset="0"/>
                          <a:cs typeface="Arial" pitchFamily="34" charset="0"/>
                        </a:rPr>
                        <a:t> (</a:t>
                      </a:r>
                      <a:r>
                        <a:rPr lang="en-US" b="0" dirty="0">
                          <a:solidFill>
                            <a:schemeClr val="tx1"/>
                          </a:solidFill>
                          <a:latin typeface="Arial" pitchFamily="34" charset="0"/>
                          <a:cs typeface="Arial" pitchFamily="34" charset="0"/>
                        </a:rPr>
                        <a:t>Personal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0" dirty="0">
                          <a:solidFill>
                            <a:schemeClr val="tx1"/>
                          </a:solidFill>
                          <a:latin typeface="Arial" pitchFamily="34" charset="0"/>
                          <a:cs typeface="Arial" pitchFamily="34" charset="0"/>
                        </a:rPr>
                        <a:t>Building </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LAN (Local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b="0" dirty="0">
                          <a:solidFill>
                            <a:schemeClr val="tx1"/>
                          </a:solidFill>
                          <a:latin typeface="Arial" pitchFamily="34" charset="0"/>
                          <a:cs typeface="Arial" pitchFamily="34" charset="0"/>
                        </a:rPr>
                        <a:t>City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MAN (Metropolitan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b="0" dirty="0">
                          <a:solidFill>
                            <a:schemeClr val="tx1"/>
                          </a:solidFill>
                          <a:latin typeface="Arial" pitchFamily="34" charset="0"/>
                          <a:cs typeface="Arial" pitchFamily="34" charset="0"/>
                        </a:rPr>
                        <a:t>Country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WAN (Wide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b="0" dirty="0">
                          <a:solidFill>
                            <a:schemeClr val="tx1"/>
                          </a:solidFill>
                          <a:latin typeface="Arial" pitchFamily="34" charset="0"/>
                          <a:cs typeface="Arial" pitchFamily="34" charset="0"/>
                        </a:rPr>
                        <a:t>Planet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The Internet </a:t>
                      </a:r>
                      <a:r>
                        <a:rPr lang="en-US" b="0" dirty="0">
                          <a:solidFill>
                            <a:schemeClr val="tx1"/>
                          </a:solidFill>
                          <a:latin typeface="Arial"/>
                          <a:cs typeface="Arial"/>
                        </a:rPr>
                        <a:t>(network</a:t>
                      </a:r>
                      <a:r>
                        <a:rPr lang="en-US" b="0" baseline="0" dirty="0">
                          <a:solidFill>
                            <a:schemeClr val="tx1"/>
                          </a:solidFill>
                          <a:latin typeface="Arial"/>
                          <a:cs typeface="Arial"/>
                        </a:rPr>
                        <a:t> of all networks)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174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Personal Area Network</a:t>
            </a:r>
          </a:p>
        </p:txBody>
      </p:sp>
      <p:sp>
        <p:nvSpPr>
          <p:cNvPr id="14339" name="Content Placeholder 2"/>
          <p:cNvSpPr>
            <a:spLocks noGrp="1"/>
          </p:cNvSpPr>
          <p:nvPr>
            <p:ph idx="1"/>
          </p:nvPr>
        </p:nvSpPr>
        <p:spPr/>
        <p:txBody>
          <a:bodyPr/>
          <a:lstStyle/>
          <a:p>
            <a:r>
              <a:rPr lang="en-US" dirty="0"/>
              <a:t>Connect devices over the range of a person</a:t>
            </a:r>
          </a:p>
          <a:p>
            <a:r>
              <a:rPr lang="en-US" dirty="0"/>
              <a:t>Example of a Bluetooth (wireless) PAN:</a:t>
            </a:r>
          </a:p>
        </p:txBody>
      </p:sp>
      <p:pic>
        <p:nvPicPr>
          <p:cNvPr id="14340" name="Picture 2"/>
          <p:cNvPicPr>
            <a:picLocks noChangeAspect="1" noChangeArrowheads="1"/>
          </p:cNvPicPr>
          <p:nvPr/>
        </p:nvPicPr>
        <p:blipFill>
          <a:blip r:embed="rId2" cstate="print"/>
          <a:srcRect/>
          <a:stretch>
            <a:fillRect/>
          </a:stretch>
        </p:blipFill>
        <p:spPr bwMode="auto">
          <a:xfrm>
            <a:off x="3057554" y="2928937"/>
            <a:ext cx="3447992" cy="2962275"/>
          </a:xfrm>
          <a:prstGeom prst="rect">
            <a:avLst/>
          </a:prstGeom>
          <a:noFill/>
          <a:ln w="9525">
            <a:noFill/>
            <a:miter lim="800000"/>
            <a:headEnd/>
            <a:tailEnd/>
          </a:ln>
        </p:spPr>
      </p:pic>
    </p:spTree>
    <p:extLst>
      <p:ext uri="{BB962C8B-B14F-4D97-AF65-F5344CB8AC3E}">
        <p14:creationId xmlns:p14="http://schemas.microsoft.com/office/powerpoint/2010/main" val="98662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Local Area Networks</a:t>
            </a:r>
          </a:p>
        </p:txBody>
      </p:sp>
      <p:sp>
        <p:nvSpPr>
          <p:cNvPr id="15363" name="Content Placeholder 2"/>
          <p:cNvSpPr>
            <a:spLocks noGrp="1"/>
          </p:cNvSpPr>
          <p:nvPr>
            <p:ph idx="1"/>
          </p:nvPr>
        </p:nvSpPr>
        <p:spPr/>
        <p:txBody>
          <a:bodyPr/>
          <a:lstStyle/>
          <a:p>
            <a:r>
              <a:rPr lang="en-US" dirty="0"/>
              <a:t>Connect devices in a home or office building</a:t>
            </a:r>
          </a:p>
          <a:p>
            <a:r>
              <a:rPr lang="en-US" dirty="0"/>
              <a:t>Called </a:t>
            </a:r>
            <a:r>
              <a:rPr lang="en-US" u="sng" dirty="0"/>
              <a:t>enterprise network</a:t>
            </a:r>
            <a:r>
              <a:rPr lang="en-US" dirty="0"/>
              <a:t> in a company</a:t>
            </a:r>
          </a:p>
        </p:txBody>
      </p:sp>
      <p:pic>
        <p:nvPicPr>
          <p:cNvPr id="15365" name="Picture 5"/>
          <p:cNvPicPr>
            <a:picLocks noChangeAspect="1" noChangeArrowheads="1"/>
          </p:cNvPicPr>
          <p:nvPr/>
        </p:nvPicPr>
        <p:blipFill>
          <a:blip r:embed="rId2" cstate="print"/>
          <a:srcRect l="1683" t="7236" r="56107" b="4428"/>
          <a:stretch>
            <a:fillRect/>
          </a:stretch>
        </p:blipFill>
        <p:spPr bwMode="auto">
          <a:xfrm>
            <a:off x="1211138" y="2543175"/>
            <a:ext cx="2808412" cy="2524125"/>
          </a:xfrm>
          <a:prstGeom prst="rect">
            <a:avLst/>
          </a:prstGeom>
          <a:noFill/>
          <a:ln w="9525">
            <a:noFill/>
            <a:miter lim="800000"/>
            <a:headEnd/>
            <a:tailEnd/>
          </a:ln>
        </p:spPr>
      </p:pic>
      <p:sp>
        <p:nvSpPr>
          <p:cNvPr id="10" name="TextBox 9"/>
          <p:cNvSpPr txBox="1"/>
          <p:nvPr/>
        </p:nvSpPr>
        <p:spPr>
          <a:xfrm>
            <a:off x="1483629" y="5172075"/>
            <a:ext cx="2135521" cy="830997"/>
          </a:xfrm>
          <a:prstGeom prst="rect">
            <a:avLst/>
          </a:prstGeom>
          <a:noFill/>
        </p:spPr>
        <p:txBody>
          <a:bodyPr wrap="none" rtlCol="0">
            <a:spAutoFit/>
          </a:bodyPr>
          <a:lstStyle/>
          <a:p>
            <a:pPr algn="ctr"/>
            <a:r>
              <a:rPr lang="en-US" sz="2400" dirty="0"/>
              <a:t>Wireless LAN </a:t>
            </a:r>
          </a:p>
          <a:p>
            <a:pPr algn="ctr"/>
            <a:r>
              <a:rPr lang="en-US" sz="2400" dirty="0"/>
              <a:t>with 802.11</a:t>
            </a:r>
          </a:p>
        </p:txBody>
      </p:sp>
      <p:pic>
        <p:nvPicPr>
          <p:cNvPr id="11" name="Picture 5"/>
          <p:cNvPicPr>
            <a:picLocks noChangeAspect="1" noChangeArrowheads="1"/>
          </p:cNvPicPr>
          <p:nvPr/>
        </p:nvPicPr>
        <p:blipFill>
          <a:blip r:embed="rId2" cstate="print"/>
          <a:srcRect l="50021" t="6633" r="1424" b="4126"/>
          <a:stretch>
            <a:fillRect/>
          </a:stretch>
        </p:blipFill>
        <p:spPr bwMode="auto">
          <a:xfrm>
            <a:off x="5038725" y="2514600"/>
            <a:ext cx="3171825" cy="2503627"/>
          </a:xfrm>
          <a:prstGeom prst="rect">
            <a:avLst/>
          </a:prstGeom>
          <a:noFill/>
          <a:ln w="9525">
            <a:noFill/>
            <a:miter lim="800000"/>
            <a:headEnd/>
            <a:tailEnd/>
          </a:ln>
        </p:spPr>
      </p:pic>
      <p:sp>
        <p:nvSpPr>
          <p:cNvPr id="12" name="TextBox 11"/>
          <p:cNvSpPr txBox="1"/>
          <p:nvPr/>
        </p:nvSpPr>
        <p:spPr>
          <a:xfrm>
            <a:off x="5311865" y="5162550"/>
            <a:ext cx="2632452" cy="830997"/>
          </a:xfrm>
          <a:prstGeom prst="rect">
            <a:avLst/>
          </a:prstGeom>
          <a:noFill/>
        </p:spPr>
        <p:txBody>
          <a:bodyPr wrap="none" rtlCol="0">
            <a:spAutoFit/>
          </a:bodyPr>
          <a:lstStyle/>
          <a:p>
            <a:pPr algn="ctr"/>
            <a:r>
              <a:rPr lang="en-US" sz="2400" dirty="0"/>
              <a:t>Wired LAN with</a:t>
            </a:r>
          </a:p>
          <a:p>
            <a:pPr algn="ctr"/>
            <a:r>
              <a:rPr lang="en-US" sz="2400" dirty="0"/>
              <a:t>switched Ethernet</a:t>
            </a:r>
          </a:p>
        </p:txBody>
      </p:sp>
    </p:spTree>
    <p:extLst>
      <p:ext uri="{BB962C8B-B14F-4D97-AF65-F5344CB8AC3E}">
        <p14:creationId xmlns:p14="http://schemas.microsoft.com/office/powerpoint/2010/main" val="148629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Metropolitan Area Networks</a:t>
            </a:r>
          </a:p>
        </p:txBody>
      </p:sp>
      <p:sp>
        <p:nvSpPr>
          <p:cNvPr id="16387" name="Content Placeholder 2"/>
          <p:cNvSpPr>
            <a:spLocks noGrp="1"/>
          </p:cNvSpPr>
          <p:nvPr>
            <p:ph idx="1"/>
          </p:nvPr>
        </p:nvSpPr>
        <p:spPr/>
        <p:txBody>
          <a:bodyPr/>
          <a:lstStyle/>
          <a:p>
            <a:r>
              <a:rPr lang="en-US" dirty="0"/>
              <a:t>Connect devices over a metropolitan area</a:t>
            </a:r>
          </a:p>
          <a:p>
            <a:r>
              <a:rPr lang="en-US" dirty="0"/>
              <a:t>Example MAN based on cable TV:</a:t>
            </a:r>
          </a:p>
        </p:txBody>
      </p:sp>
      <p:pic>
        <p:nvPicPr>
          <p:cNvPr id="16388" name="Picture 2"/>
          <p:cNvPicPr>
            <a:picLocks noChangeAspect="1" noChangeArrowheads="1"/>
          </p:cNvPicPr>
          <p:nvPr/>
        </p:nvPicPr>
        <p:blipFill>
          <a:blip r:embed="rId3" cstate="print"/>
          <a:srcRect/>
          <a:stretch>
            <a:fillRect/>
          </a:stretch>
        </p:blipFill>
        <p:spPr bwMode="auto">
          <a:xfrm>
            <a:off x="1804987" y="2819400"/>
            <a:ext cx="5534025" cy="3214141"/>
          </a:xfrm>
          <a:prstGeom prst="rect">
            <a:avLst/>
          </a:prstGeom>
          <a:noFill/>
          <a:ln w="9525">
            <a:noFill/>
            <a:miter lim="800000"/>
            <a:headEnd/>
            <a:tailEnd/>
          </a:ln>
        </p:spPr>
      </p:pic>
    </p:spTree>
    <p:extLst>
      <p:ext uri="{BB962C8B-B14F-4D97-AF65-F5344CB8AC3E}">
        <p14:creationId xmlns:p14="http://schemas.microsoft.com/office/powerpoint/2010/main" val="65038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r>
              <a:rPr lang="en-US" dirty="0"/>
              <a:t>Connect devices over a country</a:t>
            </a:r>
          </a:p>
          <a:p>
            <a:r>
              <a:rPr lang="en-US" dirty="0"/>
              <a:t>Example WAN connecting three branch offices:</a:t>
            </a:r>
          </a:p>
        </p:txBody>
      </p:sp>
      <p:pic>
        <p:nvPicPr>
          <p:cNvPr id="17410" name="Picture 2"/>
          <p:cNvPicPr>
            <a:picLocks noChangeAspect="1" noChangeArrowheads="1"/>
          </p:cNvPicPr>
          <p:nvPr/>
        </p:nvPicPr>
        <p:blipFill>
          <a:blip r:embed="rId3" cstate="print"/>
          <a:srcRect t="4159" b="2566"/>
          <a:stretch>
            <a:fillRect/>
          </a:stretch>
        </p:blipFill>
        <p:spPr bwMode="auto">
          <a:xfrm>
            <a:off x="1514095" y="2333625"/>
            <a:ext cx="6400800" cy="3940680"/>
          </a:xfrm>
          <a:prstGeom prst="rect">
            <a:avLst/>
          </a:prstGeom>
          <a:noFill/>
          <a:ln w="9525">
            <a:noFill/>
            <a:miter lim="800000"/>
            <a:headEnd/>
            <a:tailEnd/>
          </a:ln>
        </p:spPr>
      </p:pic>
      <p:sp>
        <p:nvSpPr>
          <p:cNvPr id="17411" name="Title 1"/>
          <p:cNvSpPr>
            <a:spLocks noGrp="1"/>
          </p:cNvSpPr>
          <p:nvPr>
            <p:ph type="title"/>
          </p:nvPr>
        </p:nvSpPr>
        <p:spPr/>
        <p:txBody>
          <a:bodyPr/>
          <a:lstStyle/>
          <a:p>
            <a:r>
              <a:rPr lang="en-US"/>
              <a:t>Wide Area Networks (1)</a:t>
            </a:r>
          </a:p>
        </p:txBody>
      </p:sp>
    </p:spTree>
    <p:extLst>
      <p:ext uri="{BB962C8B-B14F-4D97-AF65-F5344CB8AC3E}">
        <p14:creationId xmlns:p14="http://schemas.microsoft.com/office/powerpoint/2010/main" val="11989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Wide Area Networks (2)</a:t>
            </a:r>
            <a:endParaRPr lang="en-US" dirty="0"/>
          </a:p>
        </p:txBody>
      </p:sp>
      <p:sp>
        <p:nvSpPr>
          <p:cNvPr id="19459" name="Content Placeholder 2"/>
          <p:cNvSpPr>
            <a:spLocks noGrp="1"/>
          </p:cNvSpPr>
          <p:nvPr>
            <p:ph idx="1"/>
          </p:nvPr>
        </p:nvSpPr>
        <p:spPr/>
        <p:txBody>
          <a:bodyPr/>
          <a:lstStyle/>
          <a:p>
            <a:r>
              <a:rPr lang="en-US" dirty="0"/>
              <a:t>An ISP (Internet Service Provider) can be a WAN.</a:t>
            </a:r>
          </a:p>
          <a:p>
            <a:r>
              <a:rPr lang="en-US" dirty="0"/>
              <a:t>Customers buy connectivity from the ISP</a:t>
            </a:r>
          </a:p>
        </p:txBody>
      </p:sp>
      <p:pic>
        <p:nvPicPr>
          <p:cNvPr id="19460" name="Picture 2"/>
          <p:cNvPicPr>
            <a:picLocks noChangeAspect="1" noChangeArrowheads="1"/>
          </p:cNvPicPr>
          <p:nvPr/>
        </p:nvPicPr>
        <p:blipFill>
          <a:blip r:embed="rId3" cstate="print"/>
          <a:srcRect/>
          <a:stretch>
            <a:fillRect/>
          </a:stretch>
        </p:blipFill>
        <p:spPr bwMode="auto">
          <a:xfrm>
            <a:off x="1564759" y="2999045"/>
            <a:ext cx="6041236" cy="3595475"/>
          </a:xfrm>
          <a:prstGeom prst="rect">
            <a:avLst/>
          </a:prstGeom>
          <a:noFill/>
          <a:ln w="9525">
            <a:noFill/>
            <a:miter lim="800000"/>
            <a:headEnd/>
            <a:tailEnd/>
          </a:ln>
        </p:spPr>
      </p:pic>
    </p:spTree>
    <p:extLst>
      <p:ext uri="{BB962C8B-B14F-4D97-AF65-F5344CB8AC3E}">
        <p14:creationId xmlns:p14="http://schemas.microsoft.com/office/powerpoint/2010/main" val="68533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1-tj" id="{0668B9E0-A329-2C4D-8E7E-A016C5271FE2}" vid="{240D439E-0D15-3942-A75F-6C737912A9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Lecture1-tj</Template>
  <TotalTime>2992</TotalTime>
  <Words>1205</Words>
  <Application>Microsoft Macintosh PowerPoint</Application>
  <PresentationFormat>On-screen Show (4:3)</PresentationFormat>
  <Paragraphs>253</Paragraphs>
  <Slides>22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Comic Sans MS</vt:lpstr>
      <vt:lpstr>Courier New</vt:lpstr>
      <vt:lpstr>Gill Sans MT</vt:lpstr>
      <vt:lpstr>Helvetica</vt:lpstr>
      <vt:lpstr>Times New Roman</vt:lpstr>
      <vt:lpstr>Wingdings</vt:lpstr>
      <vt:lpstr>Office Theme</vt:lpstr>
      <vt:lpstr>ECE158A: Computer Networks</vt:lpstr>
      <vt:lpstr>PowerPoint Presentation</vt:lpstr>
      <vt:lpstr>PowerPoint Presentation</vt:lpstr>
      <vt:lpstr>Architecture Driven by Scale</vt:lpstr>
      <vt:lpstr>Personal Area Network</vt:lpstr>
      <vt:lpstr>Local Area Networks</vt:lpstr>
      <vt:lpstr>Metropolitan Area Networks</vt:lpstr>
      <vt:lpstr>Wide Area Networks (1)</vt:lpstr>
      <vt:lpstr>Wide Area Networks (2)</vt:lpstr>
      <vt:lpstr>PowerPoint Presentation</vt:lpstr>
      <vt:lpstr>Network Architcture</vt:lpstr>
      <vt:lpstr> Giving rise to an architecture…</vt:lpstr>
      <vt:lpstr>Socket and Process Communication</vt:lpstr>
      <vt:lpstr>The Internet Protocol Stack?</vt:lpstr>
      <vt:lpstr>Protocol Layers as an Architecture</vt:lpstr>
      <vt:lpstr>The Physical Layer</vt:lpstr>
      <vt:lpstr>PHY Layer Functionalities/Header</vt:lpstr>
      <vt:lpstr>Theoretical Basis for Point-Point Data Communication</vt:lpstr>
      <vt:lpstr>Example PHY technologies</vt:lpstr>
      <vt:lpstr>Characteristics of selected wireless links</vt:lpstr>
      <vt:lpstr>Reality Check: Storage media</vt:lpstr>
      <vt:lpstr>Beyond Maximum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ECE158A: Computer Networks</dc:title>
  <dc:creator>Tara Javidi</dc:creator>
  <cp:lastModifiedBy>Javidi, Tara</cp:lastModifiedBy>
  <cp:revision>96</cp:revision>
  <cp:lastPrinted>2012-02-06T02:39:16Z</cp:lastPrinted>
  <dcterms:created xsi:type="dcterms:W3CDTF">2016-09-22T21:17:11Z</dcterms:created>
  <dcterms:modified xsi:type="dcterms:W3CDTF">2022-09-27T01:38:37Z</dcterms:modified>
</cp:coreProperties>
</file>