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534" r:id="rId2"/>
    <p:sldId id="395" r:id="rId3"/>
    <p:sldId id="525" r:id="rId4"/>
    <p:sldId id="526" r:id="rId5"/>
    <p:sldId id="448" r:id="rId6"/>
    <p:sldId id="529" r:id="rId7"/>
    <p:sldId id="530" r:id="rId8"/>
    <p:sldId id="450" r:id="rId9"/>
    <p:sldId id="527" r:id="rId10"/>
    <p:sldId id="528" r:id="rId11"/>
    <p:sldId id="451" r:id="rId12"/>
    <p:sldId id="452" r:id="rId13"/>
    <p:sldId id="453" r:id="rId14"/>
    <p:sldId id="454" r:id="rId15"/>
    <p:sldId id="508" r:id="rId16"/>
    <p:sldId id="633" r:id="rId17"/>
    <p:sldId id="634" r:id="rId18"/>
    <p:sldId id="635" r:id="rId19"/>
    <p:sldId id="258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8" r:id="rId28"/>
    <p:sldId id="637" r:id="rId29"/>
    <p:sldId id="648" r:id="rId30"/>
    <p:sldId id="507" r:id="rId31"/>
    <p:sldId id="532" r:id="rId32"/>
    <p:sldId id="511" r:id="rId33"/>
    <p:sldId id="459" r:id="rId34"/>
    <p:sldId id="512" r:id="rId35"/>
    <p:sldId id="533" r:id="rId36"/>
    <p:sldId id="460" r:id="rId37"/>
    <p:sldId id="513" r:id="rId38"/>
    <p:sldId id="509" r:id="rId39"/>
    <p:sldId id="456" r:id="rId40"/>
    <p:sldId id="523" r:id="rId41"/>
    <p:sldId id="524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FF388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87"/>
    <p:restoredTop sz="87464" autoAdjust="0"/>
  </p:normalViewPr>
  <p:slideViewPr>
    <p:cSldViewPr snapToGrid="0" showGuides="1">
      <p:cViewPr varScale="1">
        <p:scale>
          <a:sx n="104" d="100"/>
          <a:sy n="104" d="100"/>
        </p:scale>
        <p:origin x="21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2410C98-08F9-C449-8A24-3DDB50B0F018}" type="slidenum">
              <a:rPr lang="en-US" altLang="en-US" sz="1300" b="0">
                <a:latin typeface="Times New Roman" charset="0"/>
              </a:rPr>
              <a:pPr eaLnBrk="1" hangingPunct="1"/>
              <a:t>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15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E8A4C7D-6E86-DB41-9A9A-D317D078F931}" type="slidenum">
              <a:rPr lang="en-US" altLang="en-US" sz="1300" b="0">
                <a:latin typeface="Times New Roman" charset="0"/>
              </a:rPr>
              <a:pPr eaLnBrk="1" hangingPunct="1"/>
              <a:t>16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301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E37DD-BA7F-4649-910C-EA2BDFFEA7A9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41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63B029-C435-1F4D-8CAB-504B1D49C643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72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E37DD-BA7F-4649-910C-EA2BDFFEA7A9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7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get to this later in the chapter (error detection/correction,</a:t>
            </a:r>
            <a:r>
              <a:rPr lang="en-US" baseline="0" dirty="0"/>
              <a:t> and elementary data link protocols)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534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69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6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72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00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30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52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65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get to this later in the chapter (sliding window protocol) but note that flow control is mostly the responsibility of the Transport</a:t>
            </a:r>
            <a:r>
              <a:rPr lang="en-US" baseline="0" dirty="0"/>
              <a:t> layer in practice (e.g., TCP)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A62E-607D-4C70-8AA8-4E7424A8B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6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04B317-4583-4F47-85DE-3A742F6C6EE3}" type="datetime1">
              <a:rPr lang="en-US" altLang="en-US"/>
              <a:pPr/>
              <a:t>9/29/22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9025AD-51A9-2A40-98CC-4891327A2A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86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CB1F1-DAA8-FE42-96ED-410E9FEB9F3A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81" r:id="rId3"/>
    <p:sldLayoutId id="2147483678" r:id="rId4"/>
    <p:sldLayoutId id="2147483679" r:id="rId5"/>
    <p:sldLayoutId id="2147483682" r:id="rId6"/>
    <p:sldLayoutId id="2147483683" r:id="rId7"/>
    <p:sldLayoutId id="2147483684" r:id="rId8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ECE158A: Computer Networks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5E21A0-6B5A-D1E5-7C75-B2595DB63A7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048000"/>
            <a:ext cx="9144000" cy="3429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90"/>
                </a:solidFill>
              </a:rPr>
              <a:t>Tara </a:t>
            </a:r>
            <a:r>
              <a:rPr lang="en-US" altLang="en-US" dirty="0" err="1">
                <a:solidFill>
                  <a:srgbClr val="000090"/>
                </a:solidFill>
              </a:rPr>
              <a:t>Javidi</a:t>
            </a:r>
            <a:endParaRPr lang="en-US" altLang="en-US" dirty="0">
              <a:solidFill>
                <a:srgbClr val="000090"/>
              </a:solidFill>
            </a:endParaRPr>
          </a:p>
          <a:p>
            <a:pPr eaLnBrk="1" hangingPunct="1"/>
            <a:r>
              <a:rPr lang="en-US" altLang="en-US" sz="2600" dirty="0">
                <a:solidFill>
                  <a:srgbClr val="000090"/>
                </a:solidFill>
              </a:rPr>
              <a:t>Lectures: TTH 5:00-5:30pm    Center Hall 222</a:t>
            </a:r>
          </a:p>
          <a:p>
            <a:pPr eaLnBrk="1" hangingPunct="1"/>
            <a:endParaRPr lang="en-US" altLang="en-US" sz="2600" dirty="0">
              <a:solidFill>
                <a:srgbClr val="000090"/>
              </a:solidFill>
            </a:endParaRPr>
          </a:p>
          <a:p>
            <a:pPr eaLnBrk="1" hangingPunct="1"/>
            <a:r>
              <a:rPr lang="en-US" altLang="en-US" sz="2600" dirty="0">
                <a:solidFill>
                  <a:schemeClr val="accent1"/>
                </a:solidFill>
              </a:rPr>
              <a:t>Topic 3</a:t>
            </a:r>
          </a:p>
          <a:p>
            <a:pPr eaLnBrk="1" hangingPunct="1"/>
            <a:r>
              <a:rPr lang="en-US" altLang="en-US" sz="2600">
                <a:solidFill>
                  <a:schemeClr val="accent1"/>
                </a:solidFill>
              </a:rPr>
              <a:t>Link Layer</a:t>
            </a:r>
            <a:endParaRPr lang="en-US" alt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1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pacing between adjacent sending and receiving nodes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(II)</a:t>
            </a:r>
          </a:p>
        </p:txBody>
      </p:sp>
    </p:spTree>
    <p:extLst>
      <p:ext uri="{BB962C8B-B14F-4D97-AF65-F5344CB8AC3E}">
        <p14:creationId xmlns:p14="http://schemas.microsoft.com/office/powerpoint/2010/main" val="3746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panose="020B0502020104020203" pitchFamily="34" charset="77"/>
              </a:rPr>
              <a:t>Framing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Gill Sans MT" panose="020B0502020104020203" pitchFamily="34" charset="77"/>
              </a:rPr>
              <a:t>Byte count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»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Flag bytes with byte stuffing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»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Flag bits with bit stuffing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»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Physical layer coding violations</a:t>
            </a:r>
          </a:p>
          <a:p>
            <a:pPr lvl="2"/>
            <a:r>
              <a:rPr lang="en-US" dirty="0">
                <a:latin typeface="Gill Sans MT" panose="020B0502020104020203" pitchFamily="34" charset="77"/>
              </a:rPr>
              <a:t>Use non-data symbol to indicate frame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panose="020B0502020104020203" pitchFamily="34" charset="77"/>
              </a:rPr>
              <a:t>Framing – Byte count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Frame begins with a count of the number of bytes in it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Simple, but difficult to resynchronize after an error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 t="4435" b="9085"/>
          <a:stretch>
            <a:fillRect/>
          </a:stretch>
        </p:blipFill>
        <p:spPr bwMode="auto">
          <a:xfrm>
            <a:off x="1704975" y="2857500"/>
            <a:ext cx="6860381" cy="30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46748" y="485775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77"/>
              </a:rPr>
              <a:t>Error</a:t>
            </a:r>
          </a:p>
          <a:p>
            <a:pPr algn="r"/>
            <a:r>
              <a:rPr lang="en-US" dirty="0">
                <a:latin typeface="Gill Sans MT" panose="020B0502020104020203" pitchFamily="34" charset="77"/>
              </a:rPr>
              <a:t>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101" y="3149084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77"/>
              </a:rPr>
              <a:t>Expected</a:t>
            </a:r>
          </a:p>
          <a:p>
            <a:pPr algn="r"/>
            <a:r>
              <a:rPr lang="en-US" dirty="0">
                <a:latin typeface="Gill Sans MT" panose="020B0502020104020203" pitchFamily="34" charset="77"/>
              </a:rPr>
              <a:t>case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95850" y="4181475"/>
            <a:ext cx="371475" cy="276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panose="020B0502020104020203" pitchFamily="34" charset="77"/>
              </a:rPr>
              <a:t>Framing – Byte stuffing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Special </a:t>
            </a:r>
            <a:r>
              <a:rPr lang="en-US" u="sng" dirty="0">
                <a:latin typeface="Gill Sans MT" panose="020B0502020104020203" pitchFamily="34" charset="77"/>
              </a:rPr>
              <a:t>flag</a:t>
            </a:r>
            <a:r>
              <a:rPr lang="en-US" dirty="0">
                <a:latin typeface="Gill Sans MT" panose="020B0502020104020203" pitchFamily="34" charset="77"/>
              </a:rPr>
              <a:t> bytes delimit frames; occurrences of flags in the data must be stuffed (escaped)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Longer, but easy to resynchronize after error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b="10047"/>
          <a:stretch>
            <a:fillRect/>
          </a:stretch>
        </p:blipFill>
        <p:spPr bwMode="auto">
          <a:xfrm>
            <a:off x="2384940" y="3076575"/>
            <a:ext cx="54636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7809" y="4829175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77"/>
              </a:rPr>
              <a:t>Stuffing</a:t>
            </a:r>
          </a:p>
          <a:p>
            <a:pPr algn="r"/>
            <a:r>
              <a:rPr lang="en-US" dirty="0">
                <a:latin typeface="Gill Sans MT" panose="020B0502020104020203" pitchFamily="34" charset="77"/>
              </a:rPr>
              <a:t>examples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4934" y="3110984"/>
            <a:ext cx="81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77"/>
              </a:rPr>
              <a:t>Frame</a:t>
            </a:r>
          </a:p>
          <a:p>
            <a:pPr algn="r"/>
            <a:r>
              <a:rPr lang="en-US" dirty="0">
                <a:latin typeface="Gill Sans MT" panose="020B0502020104020203" pitchFamily="34" charset="77"/>
              </a:rPr>
              <a:t>format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95850" y="3686175"/>
            <a:ext cx="323850" cy="171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2798" y="3964931"/>
            <a:ext cx="182067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Need to escape extra ESCAPE bytes too!</a:t>
            </a:r>
          </a:p>
        </p:txBody>
      </p:sp>
      <p:sp>
        <p:nvSpPr>
          <p:cNvPr id="16" name="Freeform 15"/>
          <p:cNvSpPr/>
          <p:nvPr/>
        </p:nvSpPr>
        <p:spPr bwMode="auto">
          <a:xfrm rot="21014507" flipH="1">
            <a:off x="5649326" y="4441877"/>
            <a:ext cx="1300179" cy="122785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81625" y="4695825"/>
            <a:ext cx="381000" cy="361950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panose="020B0502020104020203" pitchFamily="34" charset="77"/>
              </a:rPr>
              <a:t>Framing – Bit stuffing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Stuffing done at the bit level: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Frame flag has six consecutive 1s (not shown)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On transmit, after five 1s in the data, a 0 is added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On receive, a 0 after five 1s is deleted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26005" y="3762375"/>
            <a:ext cx="7154383" cy="1924050"/>
            <a:chOff x="806930" y="3657600"/>
            <a:chExt cx="7154383" cy="1924050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1579" b="24060"/>
            <a:stretch>
              <a:fillRect/>
            </a:stretch>
          </p:blipFill>
          <p:spPr bwMode="auto">
            <a:xfrm>
              <a:off x="2552700" y="3657600"/>
              <a:ext cx="5408613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806930" y="4486275"/>
              <a:ext cx="1694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Gill Sans MT" panose="020B0502020104020203" pitchFamily="34" charset="77"/>
                </a:rPr>
                <a:t>Transmitted bits</a:t>
              </a:r>
            </a:p>
            <a:p>
              <a:pPr algn="r"/>
              <a:r>
                <a:rPr lang="en-US" dirty="0">
                  <a:latin typeface="Gill Sans MT" panose="020B0502020104020203" pitchFamily="34" charset="77"/>
                </a:rPr>
                <a:t>with stuffing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891" y="3815834"/>
              <a:ext cx="1026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Gill Sans MT" panose="020B0502020104020203" pitchFamily="34" charset="77"/>
                </a:rPr>
                <a:t>Data bits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  <a:cs typeface="+mj-cs"/>
              </a:rPr>
              <a:t>Flow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Prevents a fast sender from out-pacing a slow receiver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Receiver gives feedback on the data it can accept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Rate in the Link layer as NICs run at “wire speed”</a:t>
            </a:r>
          </a:p>
          <a:p>
            <a:pPr lvl="2"/>
            <a:r>
              <a:rPr lang="en-US" dirty="0">
                <a:latin typeface="Gill Sans MT" panose="020B0502020104020203" pitchFamily="34" charset="77"/>
              </a:rPr>
              <a:t>Receiver can take data as fast as it can be sent </a:t>
            </a:r>
          </a:p>
          <a:p>
            <a:pPr lvl="2"/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Flow control is a service provided by the Link and Transport layers</a:t>
            </a:r>
          </a:p>
        </p:txBody>
      </p:sp>
    </p:spTree>
    <p:extLst>
      <p:ext uri="{BB962C8B-B14F-4D97-AF65-F5344CB8AC3E}">
        <p14:creationId xmlns:p14="http://schemas.microsoft.com/office/powerpoint/2010/main" val="235091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1143000"/>
          </a:xfrm>
        </p:spPr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</a:rPr>
              <a:t>Line Cards (Interface Cards, Adaptors)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524000"/>
            <a:ext cx="5105400" cy="4525963"/>
          </a:xfrm>
        </p:spPr>
        <p:txBody>
          <a:bodyPr/>
          <a:lstStyle/>
          <a:p>
            <a:r>
              <a:rPr lang="en-US" altLang="en-US" sz="32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Packet handling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Packet forwarding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Buffer management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Link scheduling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Packet filtering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Rate limiting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Packet marking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Measurement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3CB345C-7CDA-3549-8613-3E5BCAE2C47D}" type="slidenum">
              <a:rPr lang="en-US" altLang="en-US" sz="1200">
                <a:solidFill>
                  <a:srgbClr val="898989"/>
                </a:solidFill>
                <a:latin typeface="Gill Sans MT" panose="020B0502020104020203" pitchFamily="34" charset="77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Gill Sans MT" panose="020B0502020104020203" pitchFamily="34" charset="77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 rot="-5400000">
            <a:off x="4748213" y="2652712"/>
            <a:ext cx="4660900" cy="24796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837238" y="1563688"/>
            <a:ext cx="2478087" cy="8445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800" b="0">
                <a:latin typeface="Gill Sans MT" panose="020B0502020104020203" pitchFamily="34" charset="77"/>
              </a:rPr>
              <a:t>to/from link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5840413" y="5372100"/>
            <a:ext cx="2497137" cy="8445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800" b="0">
                <a:latin typeface="Gill Sans MT" panose="020B0502020104020203" pitchFamily="34" charset="77"/>
              </a:rPr>
              <a:t>to/from switch</a:t>
            </a:r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7091363" y="2397125"/>
            <a:ext cx="7937" cy="298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 flipV="1">
            <a:off x="7359650" y="3000375"/>
            <a:ext cx="7938" cy="1458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 flipV="1">
            <a:off x="7854950" y="2978150"/>
            <a:ext cx="7938" cy="1458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H="1">
            <a:off x="7366000" y="2989263"/>
            <a:ext cx="484188" cy="79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 flipV="1">
            <a:off x="7367588" y="3241675"/>
            <a:ext cx="474662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V="1">
            <a:off x="7367588" y="3527425"/>
            <a:ext cx="474662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 flipV="1">
            <a:off x="7375525" y="3881438"/>
            <a:ext cx="474663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 flipV="1">
            <a:off x="7610475" y="4068763"/>
            <a:ext cx="9525" cy="10715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 flipH="1" flipV="1">
            <a:off x="7613650" y="2540000"/>
            <a:ext cx="7938" cy="4556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 flipH="1">
            <a:off x="6451600" y="2949575"/>
            <a:ext cx="7938" cy="4556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5916613" y="3408363"/>
            <a:ext cx="1112837" cy="950912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5894388" y="3617913"/>
            <a:ext cx="1191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800" b="0">
                <a:latin typeface="Gill Sans MT" panose="020B0502020104020203" pitchFamily="34" charset="77"/>
              </a:rPr>
              <a:t>lookup</a:t>
            </a:r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 flipH="1">
            <a:off x="6446838" y="4378325"/>
            <a:ext cx="7937" cy="4556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>
            <a:off x="7086600" y="6257925"/>
            <a:ext cx="0" cy="4746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>
            <a:off x="7062788" y="1108075"/>
            <a:ext cx="0" cy="4746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 rot="-5400000">
            <a:off x="4808538" y="3614738"/>
            <a:ext cx="1325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800" b="0">
                <a:latin typeface="Gill Sans MT" panose="020B0502020104020203" pitchFamily="34" charset="77"/>
              </a:rPr>
              <a:t>Receive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 rot="5400000">
            <a:off x="7903369" y="3582194"/>
            <a:ext cx="146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800" b="0">
                <a:latin typeface="Gill Sans MT" panose="020B0502020104020203" pitchFamily="34" charset="77"/>
              </a:rPr>
              <a:t>Transmit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920" y="1240773"/>
            <a:ext cx="542686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>
                <a:solidFill>
                  <a:srgbClr val="232323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Receive incoming packet from link input interface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>
                <a:solidFill>
                  <a:srgbClr val="232323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Lookup packet destination port in forwarding table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>
                <a:solidFill>
                  <a:srgbClr val="232323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Validate checksum, decrement </a:t>
            </a:r>
            <a:r>
              <a:rPr lang="en-US" sz="2500" dirty="0" err="1">
                <a:solidFill>
                  <a:srgbClr val="232323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ttl</a:t>
            </a:r>
            <a:r>
              <a:rPr lang="en-US" sz="2500" dirty="0">
                <a:solidFill>
                  <a:srgbClr val="232323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, update checksum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>
                <a:solidFill>
                  <a:srgbClr val="232323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Buffer packet in input queue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>
                <a:solidFill>
                  <a:srgbClr val="232323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Send packet to output interface (interfaces?)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>
                <a:solidFill>
                  <a:srgbClr val="232323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Buffer packet in output queue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500" dirty="0">
                <a:solidFill>
                  <a:srgbClr val="232323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Send packet to output interface link</a:t>
            </a:r>
            <a:endParaRPr lang="en-US" sz="25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09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panose="020B0502020104020203" pitchFamily="34" charset="77"/>
              </a:rPr>
              <a:t>Queue Management Issues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>
          <a:xfrm>
            <a:off x="766975" y="1143000"/>
            <a:ext cx="7858410" cy="5134970"/>
          </a:xfrm>
        </p:spPr>
        <p:txBody>
          <a:bodyPr/>
          <a:lstStyle/>
          <a:p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Scheduling discipline	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Which packet to send?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Some notion of fairness?  Priority?</a:t>
            </a:r>
          </a:p>
          <a:p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Drop policy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When should you discard a packet?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Which packet to discard?</a:t>
            </a:r>
          </a:p>
          <a:p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Goal: balance throughput and delay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Huge buffers minimize drops, but add to queuing delay (thus higher RTT, longer slow start, …)</a:t>
            </a:r>
          </a:p>
        </p:txBody>
      </p:sp>
      <p:sp>
        <p:nvSpPr>
          <p:cNvPr id="3072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FB2D6-8290-9947-9F67-E7B2DAFCD61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6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ill Sans MT" panose="020B0502020104020203" pitchFamily="34" charset="77"/>
              </a:rPr>
              <a:t>Examples: FIFO Scheduling &amp; Drop-Tail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243513"/>
          </a:xfrm>
        </p:spPr>
        <p:txBody>
          <a:bodyPr/>
          <a:lstStyle/>
          <a:p>
            <a:pPr eaLnBrk="1" hangingPunct="1"/>
            <a:r>
              <a:rPr lang="en-US" altLang="en-US" sz="3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Access to the bandwidth: first-in first-out queue</a:t>
            </a:r>
          </a:p>
          <a:p>
            <a:pPr lvl="1" eaLnBrk="1" hangingPunct="1"/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Packets only differentiated when they arrive</a:t>
            </a:r>
          </a:p>
          <a:p>
            <a:pPr eaLnBrk="1" hangingPunct="1"/>
            <a:endParaRPr lang="en-US" altLang="en-US" sz="20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 eaLnBrk="1" hangingPunct="1"/>
            <a:endParaRPr lang="en-US" altLang="en-US" sz="20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 eaLnBrk="1" hangingPunct="1">
              <a:spcAft>
                <a:spcPts val="1800"/>
              </a:spcAft>
              <a:buFont typeface="Arial" charset="0"/>
              <a:buNone/>
            </a:pPr>
            <a:endParaRPr lang="en-US" altLang="en-US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 eaLnBrk="1" hangingPunct="1"/>
            <a:r>
              <a:rPr lang="en-US" altLang="en-US" sz="3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Access to the buffer space: drop-tail queuing</a:t>
            </a:r>
          </a:p>
          <a:p>
            <a:pPr lvl="1" eaLnBrk="1" hangingPunct="1"/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 the queue is full, drop the incoming packet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010B6B-E1CC-6843-A2AB-90ECF265D95B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383088" y="2660650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919663" y="2660650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5457825" y="2660650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5994400" y="2660650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3846513" y="2660650"/>
            <a:ext cx="536575" cy="692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3306763" y="2660650"/>
            <a:ext cx="536575" cy="692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1806575" y="2659063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230438" y="2654300"/>
            <a:ext cx="1919287" cy="352425"/>
          </a:xfrm>
          <a:custGeom>
            <a:avLst/>
            <a:gdLst>
              <a:gd name="T0" fmla="*/ 0 w 1209"/>
              <a:gd name="T1" fmla="*/ 2147483647 h 222"/>
              <a:gd name="T2" fmla="*/ 2147483647 w 1209"/>
              <a:gd name="T3" fmla="*/ 2147483647 h 222"/>
              <a:gd name="T4" fmla="*/ 2147483647 w 1209"/>
              <a:gd name="T5" fmla="*/ 2147483647 h 222"/>
              <a:gd name="T6" fmla="*/ 0 60000 65536"/>
              <a:gd name="T7" fmla="*/ 0 60000 65536"/>
              <a:gd name="T8" fmla="*/ 0 60000 65536"/>
              <a:gd name="T9" fmla="*/ 0 w 1209"/>
              <a:gd name="T10" fmla="*/ 0 h 222"/>
              <a:gd name="T11" fmla="*/ 1209 w 1209"/>
              <a:gd name="T12" fmla="*/ 222 h 2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9" h="222">
                <a:moveTo>
                  <a:pt x="0" y="197"/>
                </a:moveTo>
                <a:cubicBezTo>
                  <a:pt x="81" y="98"/>
                  <a:pt x="162" y="0"/>
                  <a:pt x="363" y="4"/>
                </a:cubicBezTo>
                <a:cubicBezTo>
                  <a:pt x="564" y="8"/>
                  <a:pt x="886" y="115"/>
                  <a:pt x="1209" y="22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6530975" y="2967038"/>
            <a:ext cx="9604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4383088" y="53498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4919663" y="53498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5457825" y="53498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5994400" y="53498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3846513" y="53498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3306763" y="53498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1806575" y="5348288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6530975" y="5656263"/>
            <a:ext cx="9604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31766" name="TextBox 23"/>
          <p:cNvSpPr txBox="1">
            <a:spLocks noChangeArrowheads="1"/>
          </p:cNvSpPr>
          <p:nvPr/>
        </p:nvSpPr>
        <p:spPr bwMode="auto">
          <a:xfrm>
            <a:off x="1651000" y="4953000"/>
            <a:ext cx="12153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-128"/>
                <a:cs typeface="Arial" charset="0"/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336319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>
          <a:xfrm>
            <a:off x="1769270" y="550702"/>
            <a:ext cx="5829300" cy="8572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A Simple Queuing System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FB0AA4-6833-2C48-A18E-61A30A3DF519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grpSp>
        <p:nvGrpSpPr>
          <p:cNvPr id="112642" name="Group 2"/>
          <p:cNvGrpSpPr>
            <a:grpSpLocks/>
          </p:cNvGrpSpPr>
          <p:nvPr/>
        </p:nvGrpSpPr>
        <p:grpSpPr bwMode="auto">
          <a:xfrm>
            <a:off x="4969670" y="2952751"/>
            <a:ext cx="1704975" cy="790575"/>
            <a:chOff x="3120" y="1488"/>
            <a:chExt cx="1432" cy="664"/>
          </a:xfrm>
        </p:grpSpPr>
        <p:sp>
          <p:nvSpPr>
            <p:cNvPr id="112643" name="Rectangle 3"/>
            <p:cNvSpPr>
              <a:spLocks noChangeArrowheads="1"/>
            </p:cNvSpPr>
            <p:nvPr/>
          </p:nvSpPr>
          <p:spPr bwMode="auto">
            <a:xfrm>
              <a:off x="3120" y="1488"/>
              <a:ext cx="1432" cy="6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12644" name="Rectangle 4"/>
            <p:cNvSpPr>
              <a:spLocks noChangeArrowheads="1"/>
            </p:cNvSpPr>
            <p:nvPr/>
          </p:nvSpPr>
          <p:spPr bwMode="auto">
            <a:xfrm>
              <a:off x="3285" y="1527"/>
              <a:ext cx="681" cy="2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Service</a:t>
              </a:r>
            </a:p>
          </p:txBody>
        </p:sp>
      </p:grpSp>
      <p:sp>
        <p:nvSpPr>
          <p:cNvPr id="112646" name="Oval 6"/>
          <p:cNvSpPr>
            <a:spLocks noChangeArrowheads="1"/>
          </p:cNvSpPr>
          <p:nvPr/>
        </p:nvSpPr>
        <p:spPr bwMode="auto">
          <a:xfrm>
            <a:off x="4174331" y="3186113"/>
            <a:ext cx="390525" cy="3905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616869" y="3409950"/>
            <a:ext cx="121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6817519" y="3352800"/>
            <a:ext cx="6667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833719" y="3570686"/>
            <a:ext cx="1771483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/>
          <a:p>
            <a:pPr lvl="0" eaLnBrk="0" hangingPunct="0"/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Arrival Rate </a:t>
            </a:r>
            <a:r>
              <a:rPr lang="en-US" altLang="en-US" sz="2400" b="1" dirty="0">
                <a:solidFill>
                  <a:srgbClr val="000000"/>
                </a:solidFill>
                <a:latin typeface="Book Antiqua" charset="0"/>
              </a:rPr>
              <a:t>(</a:t>
            </a:r>
            <a:r>
              <a:rPr lang="en-US" altLang="en-US" sz="2400" b="1" i="1" dirty="0">
                <a:solidFill>
                  <a:srgbClr val="000000"/>
                </a:solidFill>
                <a:latin typeface="Symbol" charset="2"/>
              </a:rPr>
              <a:t></a:t>
            </a:r>
            <a:r>
              <a:rPr lang="en-US" altLang="en-US" sz="2400" b="1" dirty="0">
                <a:solidFill>
                  <a:srgbClr val="000000"/>
                </a:solidFill>
                <a:latin typeface="Symbol" charset="2"/>
              </a:rPr>
              <a:t>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3043147" y="3742137"/>
            <a:ext cx="1728968" cy="71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Average Number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in Queue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L</a:t>
            </a:r>
            <a:r>
              <a:rPr kumimoji="0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q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)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 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6055520" y="3238501"/>
            <a:ext cx="333375" cy="3333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3297800" y="4610101"/>
            <a:ext cx="3281829" cy="117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Avg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Time in System </a:t>
            </a:r>
            <a:r>
              <a:rPr kumimoji="0" lang="en-US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(</a:t>
            </a:r>
            <a:r>
              <a:rPr kumimoji="0" lang="en-US" altLang="en-US" sz="27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W </a:t>
            </a:r>
            <a:r>
              <a:rPr kumimoji="0" lang="en-US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Avg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Number in System </a:t>
            </a:r>
            <a:r>
              <a:rPr kumimoji="0" lang="en-US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(</a:t>
            </a:r>
            <a:r>
              <a:rPr kumimoji="0" lang="en-US" altLang="en-US" sz="27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L </a:t>
            </a:r>
            <a:r>
              <a:rPr kumimoji="0" lang="en-US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)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2938411" y="2381251"/>
            <a:ext cx="1775327" cy="71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Average Wait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in Queue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</a:t>
            </a:r>
            <a:r>
              <a:rPr kumimoji="0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q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)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3028950" y="5200650"/>
            <a:ext cx="3752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6798469" y="3899297"/>
            <a:ext cx="14311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Rate (</a:t>
            </a:r>
            <a:r>
              <a:rPr lang="en-US" altLang="en-US" sz="1600" b="1" dirty="0">
                <a:solidFill>
                  <a:srgbClr val="000000"/>
                </a:solidFill>
                <a:latin typeface="Book Antiqua" charset="0"/>
              </a:rPr>
              <a:t>(</a:t>
            </a:r>
            <a:r>
              <a:rPr lang="en-US" altLang="en-US" sz="1600" b="1" i="1" dirty="0">
                <a:solidFill>
                  <a:srgbClr val="000000"/>
                </a:solidFill>
                <a:latin typeface="Symbol" charset="2"/>
              </a:rPr>
              <a:t></a:t>
            </a:r>
            <a:r>
              <a:rPr lang="en-US" altLang="en-US" sz="1600" b="1" dirty="0">
                <a:solidFill>
                  <a:srgbClr val="000000"/>
                </a:solidFill>
                <a:latin typeface="Symbol" charset="2"/>
              </a:rPr>
              <a:t>)</a:t>
            </a:r>
            <a:endParaRPr kumimoji="0" lang="en-US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656" name="Oval 16"/>
          <p:cNvSpPr>
            <a:spLocks noChangeArrowheads="1"/>
          </p:cNvSpPr>
          <p:nvPr/>
        </p:nvSpPr>
        <p:spPr bwMode="auto">
          <a:xfrm>
            <a:off x="7598570" y="3181351"/>
            <a:ext cx="333375" cy="3333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6798469" y="3638552"/>
            <a:ext cx="1119699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Departure</a:t>
            </a:r>
          </a:p>
        </p:txBody>
      </p:sp>
      <p:sp>
        <p:nvSpPr>
          <p:cNvPr id="112658" name="Oval 18"/>
          <p:cNvSpPr>
            <a:spLocks noChangeArrowheads="1"/>
          </p:cNvSpPr>
          <p:nvPr/>
        </p:nvSpPr>
        <p:spPr bwMode="auto">
          <a:xfrm>
            <a:off x="3657601" y="3200401"/>
            <a:ext cx="390525" cy="3905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659" name="Oval 19"/>
          <p:cNvSpPr>
            <a:spLocks noChangeArrowheads="1"/>
          </p:cNvSpPr>
          <p:nvPr/>
        </p:nvSpPr>
        <p:spPr bwMode="auto">
          <a:xfrm>
            <a:off x="3143251" y="3200401"/>
            <a:ext cx="390525" cy="3905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8921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/>
      <p:bldP spid="112647" grpId="0" animBg="1"/>
      <p:bldP spid="112648" grpId="0" animBg="1"/>
      <p:bldP spid="112649" grpId="0" autoUpdateAnimBg="0"/>
      <p:bldP spid="112650" grpId="0" autoUpdateAnimBg="0"/>
      <p:bldP spid="112651" grpId="0" animBg="1"/>
      <p:bldP spid="112652" grpId="0" autoUpdateAnimBg="0"/>
      <p:bldP spid="112653" grpId="0" autoUpdateAnimBg="0"/>
      <p:bldP spid="112654" grpId="0" animBg="1"/>
      <p:bldP spid="112655" grpId="0" autoUpdateAnimBg="0"/>
      <p:bldP spid="112656" grpId="0" animBg="1"/>
      <p:bldP spid="112657" grpId="0" autoUpdateAnimBg="0"/>
      <p:bldP spid="112658" grpId="0" animBg="1"/>
      <p:bldP spid="1126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2519" y="0"/>
            <a:ext cx="10496519" cy="1143000"/>
          </a:xfrm>
        </p:spPr>
        <p:txBody>
          <a:bodyPr/>
          <a:lstStyle/>
          <a:p>
            <a:r>
              <a:rPr lang="en-US">
                <a:latin typeface="Gill Sans MT" panose="020B0502020104020203" pitchFamily="34" charset="77"/>
              </a:rPr>
              <a:t>The Data Link Layer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95" y="2390775"/>
            <a:ext cx="5827756" cy="401955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Responsible for delivering frames of information over a single link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Handles transmission errors and regulates the flow of data (Link Layer)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Handles sharing the local communication link (Medium Access </a:t>
            </a:r>
            <a:r>
              <a:rPr lang="en-US">
                <a:latin typeface="Gill Sans MT" panose="020B0502020104020203" pitchFamily="34" charset="77"/>
              </a:rPr>
              <a:t>Control)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546951" y="2257425"/>
            <a:ext cx="1600836" cy="1924566"/>
            <a:chOff x="6753225" y="2638425"/>
            <a:chExt cx="1394562" cy="192456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93659"/>
              <a:ext cx="1847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12659"/>
              <a:ext cx="184731" cy="369332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3422134"/>
              <a:ext cx="184731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41134"/>
              <a:ext cx="1847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2663309"/>
              <a:ext cx="1847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9803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174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Link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381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060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791325" y="2638425"/>
              <a:ext cx="13564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Application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Basic Terminology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Queuing system </a:t>
            </a:r>
          </a:p>
          <a:p>
            <a:pPr lvl="1"/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Data network where packets arrive, wait in various queues, receive service at various points, and exit after some time</a:t>
            </a:r>
          </a:p>
          <a:p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Arrival rate</a:t>
            </a:r>
          </a:p>
          <a:p>
            <a:pPr lvl="1"/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Long-term number of arrivals per unit time</a:t>
            </a:r>
          </a:p>
          <a:p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Occupancy</a:t>
            </a:r>
          </a:p>
          <a:p>
            <a:pPr lvl="1"/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Number of packets in the system (averaged over a long time)</a:t>
            </a:r>
          </a:p>
          <a:p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Time in the system (delay)</a:t>
            </a:r>
          </a:p>
          <a:p>
            <a:pPr lvl="1"/>
            <a:r>
              <a:rPr lang="en-US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Time from packet entry to exit (averaged over many packets)</a:t>
            </a:r>
          </a:p>
        </p:txBody>
      </p:sp>
    </p:spTree>
    <p:extLst>
      <p:ext uri="{BB962C8B-B14F-4D97-AF65-F5344CB8AC3E}">
        <p14:creationId xmlns:p14="http://schemas.microsoft.com/office/powerpoint/2010/main" val="41811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61680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89D2C7-650B-104D-AD5D-D8FF76B68F90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04800" y="76200"/>
            <a:ext cx="8610600" cy="123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Components of a Basic Queuing Process 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381000" y="2666999"/>
            <a:ext cx="1600200" cy="1644821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" y="2895600"/>
            <a:ext cx="144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Packet Types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3200400" y="2936875"/>
            <a:ext cx="1295400" cy="925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276600" y="30480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Queue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638800" y="2479675"/>
            <a:ext cx="1600200" cy="2158828"/>
          </a:xfrm>
          <a:prstGeom prst="rect">
            <a:avLst/>
          </a:prstGeom>
          <a:solidFill>
            <a:srgbClr val="FF818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715000" y="2860675"/>
            <a:ext cx="144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Service Mechanism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19812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495800" y="3317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7239000" y="3276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381000" y="1676400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Input Source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733800" y="1676400"/>
            <a:ext cx="297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The Queuing System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895600" y="2209799"/>
            <a:ext cx="4495800" cy="298123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209800" y="2909888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Jobs</a:t>
            </a:r>
          </a:p>
        </p:txBody>
      </p:sp>
      <p:sp>
        <p:nvSpPr>
          <p:cNvPr id="10268" name="AutoShape 28"/>
          <p:cNvSpPr>
            <a:spLocks noChangeArrowheads="1"/>
          </p:cNvSpPr>
          <p:nvPr/>
        </p:nvSpPr>
        <p:spPr bwMode="auto">
          <a:xfrm rot="10800000">
            <a:off x="457200" y="4571999"/>
            <a:ext cx="1981200" cy="1439219"/>
          </a:xfrm>
          <a:prstGeom prst="cloudCallout">
            <a:avLst>
              <a:gd name="adj1" fmla="val -45676"/>
              <a:gd name="adj2" fmla="val 16205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62000" y="48006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Arrival Process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71" name="AutoShape 31"/>
          <p:cNvSpPr>
            <a:spLocks noChangeArrowheads="1"/>
          </p:cNvSpPr>
          <p:nvPr/>
        </p:nvSpPr>
        <p:spPr bwMode="auto">
          <a:xfrm rot="10800000">
            <a:off x="2133600" y="5334000"/>
            <a:ext cx="2133600" cy="1542020"/>
          </a:xfrm>
          <a:prstGeom prst="cloudCallout">
            <a:avLst>
              <a:gd name="adj1" fmla="val -18306"/>
              <a:gd name="adj2" fmla="val 193472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2362200" y="5546725"/>
            <a:ext cx="1752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Configuration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 of Queue(s)</a:t>
            </a:r>
          </a:p>
        </p:txBody>
      </p:sp>
      <p:sp>
        <p:nvSpPr>
          <p:cNvPr id="10273" name="AutoShape 33"/>
          <p:cNvSpPr>
            <a:spLocks noChangeArrowheads="1"/>
          </p:cNvSpPr>
          <p:nvPr/>
        </p:nvSpPr>
        <p:spPr bwMode="auto">
          <a:xfrm rot="10800000">
            <a:off x="4191000" y="4572000"/>
            <a:ext cx="2133600" cy="1542020"/>
          </a:xfrm>
          <a:prstGeom prst="cloudCallout">
            <a:avLst>
              <a:gd name="adj1" fmla="val 25444"/>
              <a:gd name="adj2" fmla="val 151523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4267200" y="4784725"/>
            <a:ext cx="2057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Queue Discipline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(order of service)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7467600" y="2590800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Served Jobs</a:t>
            </a:r>
          </a:p>
        </p:txBody>
      </p:sp>
      <p:sp>
        <p:nvSpPr>
          <p:cNvPr id="10276" name="AutoShape 36"/>
          <p:cNvSpPr>
            <a:spLocks noChangeArrowheads="1"/>
          </p:cNvSpPr>
          <p:nvPr/>
        </p:nvSpPr>
        <p:spPr bwMode="auto">
          <a:xfrm rot="10800000">
            <a:off x="6477000" y="5181600"/>
            <a:ext cx="2133600" cy="1542020"/>
          </a:xfrm>
          <a:prstGeom prst="cloudCallout">
            <a:avLst>
              <a:gd name="adj1" fmla="val 45981"/>
              <a:gd name="adj2" fmla="val 141250"/>
            </a:avLst>
          </a:prstGeom>
          <a:solidFill>
            <a:srgbClr val="FF818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705600" y="5394325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Service Process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7461250" y="33528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leave the system</a:t>
            </a:r>
          </a:p>
        </p:txBody>
      </p:sp>
    </p:spTree>
    <p:extLst>
      <p:ext uri="{BB962C8B-B14F-4D97-AF65-F5344CB8AC3E}">
        <p14:creationId xmlns:p14="http://schemas.microsoft.com/office/powerpoint/2010/main" val="402904378"/>
      </p:ext>
    </p:extLst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FE2756-110B-CB45-B8BE-DECE1A9FE79A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1279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238125"/>
            <a:ext cx="9144000" cy="1143000"/>
          </a:xfrm>
        </p:spPr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</a:rPr>
              <a:t>1. The Packet Types</a:t>
            </a:r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867275"/>
          </a:xfrm>
        </p:spPr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</a:rPr>
              <a:t>Population of packets and their size characteristics</a:t>
            </a:r>
          </a:p>
          <a:p>
            <a:r>
              <a:rPr lang="en-US" altLang="en-US" dirty="0">
                <a:latin typeface="Gill Sans MT" panose="020B0502020104020203" pitchFamily="34" charset="77"/>
              </a:rPr>
              <a:t>The size can be fixed or varying (random)</a:t>
            </a:r>
          </a:p>
          <a:p>
            <a:pPr lvl="1"/>
            <a:r>
              <a:rPr lang="en-US" altLang="en-US" dirty="0">
                <a:latin typeface="Gill Sans MT" panose="020B0502020104020203" pitchFamily="34" charset="77"/>
              </a:rPr>
              <a:t>The latter is most common</a:t>
            </a:r>
          </a:p>
          <a:p>
            <a:r>
              <a:rPr lang="en-US" altLang="en-US" dirty="0">
                <a:latin typeface="Gill Sans MT" panose="020B0502020104020203" pitchFamily="34" charset="77"/>
              </a:rPr>
              <a:t>Can be</a:t>
            </a:r>
          </a:p>
          <a:p>
            <a:pPr lvl="1"/>
            <a:r>
              <a:rPr lang="en-US" altLang="en-US" dirty="0">
                <a:latin typeface="Gill Sans MT" panose="020B0502020104020203" pitchFamily="34" charset="77"/>
              </a:rPr>
              <a:t>Homogeneous: Only one type of packets (easiest to handle)</a:t>
            </a:r>
          </a:p>
          <a:p>
            <a:pPr lvl="1"/>
            <a:r>
              <a:rPr lang="en-US" altLang="en-US" dirty="0">
                <a:latin typeface="Gill Sans MT" panose="020B0502020104020203" pitchFamily="34" charset="77"/>
              </a:rPr>
              <a:t>Heterogeneous: Several different kinds of packets</a:t>
            </a:r>
          </a:p>
        </p:txBody>
      </p:sp>
    </p:spTree>
    <p:extLst>
      <p:ext uri="{BB962C8B-B14F-4D97-AF65-F5344CB8AC3E}">
        <p14:creationId xmlns:p14="http://schemas.microsoft.com/office/powerpoint/2010/main" val="1172502280"/>
      </p:ext>
    </p:extLst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F9A24F-8F8E-6A46-AF63-9A302E5D8FEB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225" y="455141"/>
            <a:ext cx="5578475" cy="7477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Gill Sans MT" panose="020B0502020104020203" pitchFamily="34" charset="77"/>
              </a:rPr>
              <a:t>2. Arrival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48628"/>
            <a:ext cx="7886700" cy="4351338"/>
          </a:xfrm>
        </p:spPr>
        <p:txBody>
          <a:bodyPr/>
          <a:lstStyle/>
          <a:p>
            <a:r>
              <a:rPr lang="en-US" altLang="en-US" sz="2800" dirty="0">
                <a:latin typeface="Gill Sans MT" panose="020B0502020104020203" pitchFamily="34" charset="77"/>
              </a:rPr>
              <a:t>In what pattern do packets arrive to the queueing system?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Distribution of arrival times?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Batch arrivals?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Finite many packets?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Finite queue length?</a:t>
            </a:r>
          </a:p>
          <a:p>
            <a:r>
              <a:rPr lang="en-US" altLang="en-US" sz="2800" dirty="0">
                <a:latin typeface="Gill Sans MT" panose="020B0502020104020203" pitchFamily="34" charset="77"/>
              </a:rPr>
              <a:t>Memoryless arrival process often assumed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First order approximation for Many real-world arrival processes which do not have heavy dependency across time</a:t>
            </a:r>
          </a:p>
        </p:txBody>
      </p:sp>
    </p:spTree>
    <p:extLst>
      <p:ext uri="{BB962C8B-B14F-4D97-AF65-F5344CB8AC3E}">
        <p14:creationId xmlns:p14="http://schemas.microsoft.com/office/powerpoint/2010/main" val="1215501444"/>
      </p:ext>
    </p:extLst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2221D7-3A14-6143-8832-61EA19BC43CA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162" y="485131"/>
            <a:ext cx="6035675" cy="747713"/>
          </a:xfrm>
        </p:spPr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</a:rPr>
              <a:t>3. Service Process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867275"/>
          </a:xfrm>
        </p:spPr>
        <p:txBody>
          <a:bodyPr/>
          <a:lstStyle/>
          <a:p>
            <a:r>
              <a:rPr lang="en-US" altLang="en-US" sz="2800" dirty="0">
                <a:latin typeface="Gill Sans MT" panose="020B0502020104020203" pitchFamily="34" charset="77"/>
              </a:rPr>
              <a:t>How long does it take to transfer/communicate packets?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Distribution of service times?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Retransmission (fully or incremental redundancy)?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Hardware/service breakdown?</a:t>
            </a:r>
          </a:p>
          <a:p>
            <a:r>
              <a:rPr lang="en-US" altLang="en-US" dirty="0">
                <a:latin typeface="Gill Sans MT" panose="020B0502020104020203" pitchFamily="34" charset="77"/>
              </a:rPr>
              <a:t>Memoryless</a:t>
            </a:r>
            <a:r>
              <a:rPr lang="en-US" altLang="en-US" sz="2800" dirty="0">
                <a:latin typeface="Gill Sans MT" panose="020B0502020104020203" pitchFamily="34" charset="77"/>
              </a:rPr>
              <a:t> service times is a good start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Works well for wireless channels with short memory (and not too long-term dependence)</a:t>
            </a:r>
          </a:p>
        </p:txBody>
      </p:sp>
    </p:spTree>
    <p:extLst>
      <p:ext uri="{BB962C8B-B14F-4D97-AF65-F5344CB8AC3E}">
        <p14:creationId xmlns:p14="http://schemas.microsoft.com/office/powerpoint/2010/main" val="379445573"/>
      </p:ext>
    </p:extLst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E49E9-09BA-394A-B910-4CDABAFC02EF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255" y="515143"/>
            <a:ext cx="6645275" cy="747713"/>
          </a:xfrm>
        </p:spPr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</a:rPr>
              <a:t>4. Number of Servers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762000"/>
          </a:xfrm>
        </p:spPr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</a:rPr>
              <a:t>How many service lines are available?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5334000" y="3512316"/>
            <a:ext cx="990600" cy="3667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371600" y="2895600"/>
            <a:ext cx="24067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Single Server Queue</a:t>
            </a:r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3124200" y="34759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3657600" y="34759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4191000" y="34759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692775" y="343147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66" name="Oval 10"/>
          <p:cNvSpPr>
            <a:spLocks noChangeArrowheads="1"/>
          </p:cNvSpPr>
          <p:nvPr/>
        </p:nvSpPr>
        <p:spPr bwMode="auto">
          <a:xfrm>
            <a:off x="7467600" y="33997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6477000" y="3657600"/>
            <a:ext cx="9144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5334000" y="5112516"/>
            <a:ext cx="990600" cy="3667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1447800" y="4267200"/>
            <a:ext cx="26359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Multiple Server Queue</a:t>
            </a:r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2971800" y="54571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3505200" y="54571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72" name="Oval 16"/>
          <p:cNvSpPr>
            <a:spLocks noChangeArrowheads="1"/>
          </p:cNvSpPr>
          <p:nvPr/>
        </p:nvSpPr>
        <p:spPr bwMode="auto">
          <a:xfrm>
            <a:off x="4038600" y="54571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5692775" y="503167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74" name="Oval 18"/>
          <p:cNvSpPr>
            <a:spLocks noChangeArrowheads="1"/>
          </p:cNvSpPr>
          <p:nvPr/>
        </p:nvSpPr>
        <p:spPr bwMode="auto">
          <a:xfrm>
            <a:off x="7467600" y="59143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 flipV="1">
            <a:off x="6465888" y="6173788"/>
            <a:ext cx="925512" cy="9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5334000" y="6026916"/>
            <a:ext cx="990600" cy="3667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77" name="Oval 21"/>
          <p:cNvSpPr>
            <a:spLocks noChangeArrowheads="1"/>
          </p:cNvSpPr>
          <p:nvPr/>
        </p:nvSpPr>
        <p:spPr bwMode="auto">
          <a:xfrm>
            <a:off x="7467600" y="50761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6477000" y="5334000"/>
            <a:ext cx="9144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6279" name="Oval 23"/>
          <p:cNvSpPr>
            <a:spLocks noChangeArrowheads="1"/>
          </p:cNvSpPr>
          <p:nvPr/>
        </p:nvSpPr>
        <p:spPr bwMode="auto">
          <a:xfrm>
            <a:off x="5715000" y="5914328"/>
            <a:ext cx="257063" cy="51574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86232"/>
      </p:ext>
    </p:extLst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3389" name="Rectangle 77"/>
          <p:cNvSpPr>
            <a:spLocks noChangeArrowheads="1"/>
          </p:cNvSpPr>
          <p:nvPr/>
        </p:nvSpPr>
        <p:spPr bwMode="auto">
          <a:xfrm>
            <a:off x="762000" y="1524000"/>
            <a:ext cx="35052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t>Example – Two Queue Configurations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600200" y="5548313"/>
            <a:ext cx="20955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grpSp>
        <p:nvGrpSpPr>
          <p:cNvPr id="13387" name="Group 75"/>
          <p:cNvGrpSpPr>
            <a:grpSpLocks/>
          </p:cNvGrpSpPr>
          <p:nvPr/>
        </p:nvGrpSpPr>
        <p:grpSpPr bwMode="auto">
          <a:xfrm>
            <a:off x="1371600" y="1763713"/>
            <a:ext cx="2487613" cy="3798887"/>
            <a:chOff x="912" y="912"/>
            <a:chExt cx="1567" cy="2393"/>
          </a:xfrm>
        </p:grpSpPr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912" y="1847"/>
              <a:ext cx="1567" cy="84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994" y="1518"/>
              <a:ext cx="166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1406" y="1518"/>
              <a:ext cx="166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18" y="1518"/>
              <a:ext cx="166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2230" y="1518"/>
              <a:ext cx="166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994" y="2012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994" y="2259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994" y="2507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951" y="3139"/>
              <a:ext cx="166" cy="166"/>
            </a:xfrm>
            <a:prstGeom prst="ellipse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1406" y="2012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1406" y="2259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1818" y="2012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1818" y="2259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1818" y="2507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2230" y="2012"/>
              <a:ext cx="166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1406" y="1270"/>
              <a:ext cx="6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1505" y="1322"/>
              <a:ext cx="3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rPr>
                <a:t>Servers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960" y="912"/>
              <a:ext cx="14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rPr>
                <a:t>Multiple Queues</a:t>
              </a:r>
              <a:endParaRPr kumimoji="0" lang="en-US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cxnSp>
          <p:nvCxnSpPr>
            <p:cNvPr id="13340" name="AutoShape 28"/>
            <p:cNvCxnSpPr>
              <a:cxnSpLocks noChangeShapeType="1"/>
              <a:stCxn id="13329" idx="0"/>
            </p:cNvCxnSpPr>
            <p:nvPr/>
          </p:nvCxnSpPr>
          <p:spPr bwMode="auto">
            <a:xfrm rot="16200000">
              <a:off x="899" y="2938"/>
              <a:ext cx="331" cy="61"/>
            </a:xfrm>
            <a:prstGeom prst="curvedConnector3">
              <a:avLst>
                <a:gd name="adj1" fmla="val 4924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41" name="AutoShape 29"/>
            <p:cNvCxnSpPr>
              <a:cxnSpLocks noChangeShapeType="1"/>
              <a:stCxn id="13329" idx="7"/>
            </p:cNvCxnSpPr>
            <p:nvPr/>
          </p:nvCxnSpPr>
          <p:spPr bwMode="auto">
            <a:xfrm rot="16200000">
              <a:off x="1036" y="2716"/>
              <a:ext cx="499" cy="386"/>
            </a:xfrm>
            <a:prstGeom prst="curvedConnector3">
              <a:avLst>
                <a:gd name="adj1" fmla="val 244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42" name="AutoShape 30"/>
            <p:cNvCxnSpPr>
              <a:cxnSpLocks noChangeShapeType="1"/>
              <a:stCxn id="13329" idx="5"/>
            </p:cNvCxnSpPr>
            <p:nvPr/>
          </p:nvCxnSpPr>
          <p:spPr bwMode="auto">
            <a:xfrm rot="5400000" flipH="1" flipV="1">
              <a:off x="1356" y="2300"/>
              <a:ext cx="723" cy="1250"/>
            </a:xfrm>
            <a:prstGeom prst="curvedConnector4">
              <a:avLst>
                <a:gd name="adj1" fmla="val 17148"/>
                <a:gd name="adj2" fmla="val 9959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388" name="Group 76"/>
          <p:cNvGrpSpPr>
            <a:grpSpLocks/>
          </p:cNvGrpSpPr>
          <p:nvPr/>
        </p:nvGrpSpPr>
        <p:grpSpPr bwMode="auto">
          <a:xfrm>
            <a:off x="5132388" y="1782763"/>
            <a:ext cx="2487612" cy="4465637"/>
            <a:chOff x="2994" y="912"/>
            <a:chExt cx="1567" cy="2813"/>
          </a:xfrm>
        </p:grpSpPr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2994" y="1828"/>
              <a:ext cx="1567" cy="84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3076" y="1499"/>
              <a:ext cx="167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3488" y="1499"/>
              <a:ext cx="167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3900" y="1499"/>
              <a:ext cx="167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4312" y="1499"/>
              <a:ext cx="167" cy="166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3488" y="1251"/>
              <a:ext cx="64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3588" y="1303"/>
              <a:ext cx="3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rPr>
                <a:t>Servers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3159" y="3476"/>
              <a:ext cx="119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3142" y="912"/>
              <a:ext cx="9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rPr>
                <a:t>Single Queue</a:t>
              </a:r>
              <a:endParaRPr kumimoji="0" lang="en-US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2994" y="2488"/>
              <a:ext cx="1" cy="5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2994" y="2735"/>
              <a:ext cx="98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3324" y="3064"/>
              <a:ext cx="9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3324" y="2405"/>
              <a:ext cx="9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4312" y="2405"/>
              <a:ext cx="1" cy="6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3076" y="1993"/>
              <a:ext cx="167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3488" y="1993"/>
              <a:ext cx="167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4312" y="1993"/>
              <a:ext cx="167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3076" y="2488"/>
              <a:ext cx="167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3324" y="2488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63" name="Oval 51"/>
            <p:cNvSpPr>
              <a:spLocks noChangeArrowheads="1"/>
            </p:cNvSpPr>
            <p:nvPr/>
          </p:nvSpPr>
          <p:spPr bwMode="auto">
            <a:xfrm>
              <a:off x="3571" y="2488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64" name="Oval 52"/>
            <p:cNvSpPr>
              <a:spLocks noChangeArrowheads="1"/>
            </p:cNvSpPr>
            <p:nvPr/>
          </p:nvSpPr>
          <p:spPr bwMode="auto">
            <a:xfrm>
              <a:off x="3818" y="2488"/>
              <a:ext cx="166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65" name="Oval 53"/>
            <p:cNvSpPr>
              <a:spLocks noChangeArrowheads="1"/>
            </p:cNvSpPr>
            <p:nvPr/>
          </p:nvSpPr>
          <p:spPr bwMode="auto">
            <a:xfrm>
              <a:off x="4065" y="2488"/>
              <a:ext cx="167" cy="166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4065" y="2817"/>
              <a:ext cx="167" cy="167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grpSp>
          <p:nvGrpSpPr>
            <p:cNvPr id="13367" name="Group 55"/>
            <p:cNvGrpSpPr>
              <a:grpSpLocks/>
            </p:cNvGrpSpPr>
            <p:nvPr/>
          </p:nvGrpSpPr>
          <p:grpSpPr bwMode="auto">
            <a:xfrm>
              <a:off x="3087" y="2982"/>
              <a:ext cx="319" cy="330"/>
              <a:chOff x="3087" y="2982"/>
              <a:chExt cx="319" cy="330"/>
            </a:xfrm>
          </p:grpSpPr>
          <p:sp>
            <p:nvSpPr>
              <p:cNvPr id="13368" name="Freeform 56"/>
              <p:cNvSpPr>
                <a:spLocks/>
              </p:cNvSpPr>
              <p:nvPr/>
            </p:nvSpPr>
            <p:spPr bwMode="auto">
              <a:xfrm>
                <a:off x="3135" y="3087"/>
                <a:ext cx="271" cy="225"/>
              </a:xfrm>
              <a:custGeom>
                <a:avLst/>
                <a:gdLst>
                  <a:gd name="T0" fmla="*/ 271 w 271"/>
                  <a:gd name="T1" fmla="*/ 225 h 225"/>
                  <a:gd name="T2" fmla="*/ 195 w 271"/>
                  <a:gd name="T3" fmla="*/ 214 h 225"/>
                  <a:gd name="T4" fmla="*/ 158 w 271"/>
                  <a:gd name="T5" fmla="*/ 207 h 225"/>
                  <a:gd name="T6" fmla="*/ 125 w 271"/>
                  <a:gd name="T7" fmla="*/ 199 h 225"/>
                  <a:gd name="T8" fmla="*/ 92 w 271"/>
                  <a:gd name="T9" fmla="*/ 188 h 225"/>
                  <a:gd name="T10" fmla="*/ 65 w 271"/>
                  <a:gd name="T11" fmla="*/ 176 h 225"/>
                  <a:gd name="T12" fmla="*/ 43 w 271"/>
                  <a:gd name="T13" fmla="*/ 161 h 225"/>
                  <a:gd name="T14" fmla="*/ 24 w 271"/>
                  <a:gd name="T15" fmla="*/ 142 h 225"/>
                  <a:gd name="T16" fmla="*/ 15 w 271"/>
                  <a:gd name="T17" fmla="*/ 128 h 225"/>
                  <a:gd name="T18" fmla="*/ 8 w 271"/>
                  <a:gd name="T19" fmla="*/ 113 h 225"/>
                  <a:gd name="T20" fmla="*/ 5 w 271"/>
                  <a:gd name="T21" fmla="*/ 98 h 225"/>
                  <a:gd name="T22" fmla="*/ 1 w 271"/>
                  <a:gd name="T23" fmla="*/ 79 h 225"/>
                  <a:gd name="T24" fmla="*/ 0 w 271"/>
                  <a:gd name="T25" fmla="*/ 41 h 225"/>
                  <a:gd name="T26" fmla="*/ 3 w 271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1" h="225">
                    <a:moveTo>
                      <a:pt x="271" y="225"/>
                    </a:moveTo>
                    <a:lnTo>
                      <a:pt x="195" y="214"/>
                    </a:lnTo>
                    <a:lnTo>
                      <a:pt x="158" y="207"/>
                    </a:lnTo>
                    <a:lnTo>
                      <a:pt x="125" y="199"/>
                    </a:lnTo>
                    <a:lnTo>
                      <a:pt x="92" y="188"/>
                    </a:lnTo>
                    <a:lnTo>
                      <a:pt x="65" y="176"/>
                    </a:lnTo>
                    <a:lnTo>
                      <a:pt x="43" y="161"/>
                    </a:lnTo>
                    <a:lnTo>
                      <a:pt x="24" y="142"/>
                    </a:lnTo>
                    <a:lnTo>
                      <a:pt x="15" y="128"/>
                    </a:lnTo>
                    <a:lnTo>
                      <a:pt x="8" y="113"/>
                    </a:lnTo>
                    <a:lnTo>
                      <a:pt x="5" y="98"/>
                    </a:lnTo>
                    <a:lnTo>
                      <a:pt x="1" y="79"/>
                    </a:lnTo>
                    <a:lnTo>
                      <a:pt x="0" y="41"/>
                    </a:lnTo>
                    <a:lnTo>
                      <a:pt x="3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69" name="Freeform 57"/>
              <p:cNvSpPr>
                <a:spLocks/>
              </p:cNvSpPr>
              <p:nvPr/>
            </p:nvSpPr>
            <p:spPr bwMode="auto">
              <a:xfrm>
                <a:off x="3087" y="2982"/>
                <a:ext cx="106" cy="115"/>
              </a:xfrm>
              <a:custGeom>
                <a:avLst/>
                <a:gdLst>
                  <a:gd name="T0" fmla="*/ 106 w 106"/>
                  <a:gd name="T1" fmla="*/ 115 h 115"/>
                  <a:gd name="T2" fmla="*/ 72 w 106"/>
                  <a:gd name="T3" fmla="*/ 0 h 115"/>
                  <a:gd name="T4" fmla="*/ 0 w 106"/>
                  <a:gd name="T5" fmla="*/ 94 h 115"/>
                  <a:gd name="T6" fmla="*/ 106 w 106"/>
                  <a:gd name="T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115">
                    <a:moveTo>
                      <a:pt x="106" y="115"/>
                    </a:moveTo>
                    <a:lnTo>
                      <a:pt x="72" y="0"/>
                    </a:lnTo>
                    <a:lnTo>
                      <a:pt x="0" y="94"/>
                    </a:lnTo>
                    <a:lnTo>
                      <a:pt x="106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</p:grp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3389" y="3145"/>
              <a:ext cx="53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grpSp>
          <p:nvGrpSpPr>
            <p:cNvPr id="13371" name="Group 59"/>
            <p:cNvGrpSpPr>
              <a:grpSpLocks/>
            </p:cNvGrpSpPr>
            <p:nvPr/>
          </p:nvGrpSpPr>
          <p:grpSpPr bwMode="auto">
            <a:xfrm>
              <a:off x="3154" y="2158"/>
              <a:ext cx="829" cy="335"/>
              <a:chOff x="3154" y="2158"/>
              <a:chExt cx="829" cy="335"/>
            </a:xfrm>
          </p:grpSpPr>
          <p:sp>
            <p:nvSpPr>
              <p:cNvPr id="13372" name="Freeform 60"/>
              <p:cNvSpPr>
                <a:spLocks/>
              </p:cNvSpPr>
              <p:nvPr/>
            </p:nvSpPr>
            <p:spPr bwMode="auto">
              <a:xfrm>
                <a:off x="3154" y="2445"/>
                <a:ext cx="24" cy="48"/>
              </a:xfrm>
              <a:custGeom>
                <a:avLst/>
                <a:gdLst>
                  <a:gd name="T0" fmla="*/ 0 w 24"/>
                  <a:gd name="T1" fmla="*/ 44 h 48"/>
                  <a:gd name="T2" fmla="*/ 1 w 24"/>
                  <a:gd name="T3" fmla="*/ 44 h 48"/>
                  <a:gd name="T4" fmla="*/ 3 w 24"/>
                  <a:gd name="T5" fmla="*/ 46 h 48"/>
                  <a:gd name="T6" fmla="*/ 5 w 24"/>
                  <a:gd name="T7" fmla="*/ 48 h 48"/>
                  <a:gd name="T8" fmla="*/ 5 w 24"/>
                  <a:gd name="T9" fmla="*/ 48 h 48"/>
                  <a:gd name="T10" fmla="*/ 6 w 24"/>
                  <a:gd name="T11" fmla="*/ 46 h 48"/>
                  <a:gd name="T12" fmla="*/ 8 w 24"/>
                  <a:gd name="T13" fmla="*/ 44 h 48"/>
                  <a:gd name="T14" fmla="*/ 10 w 24"/>
                  <a:gd name="T15" fmla="*/ 43 h 48"/>
                  <a:gd name="T16" fmla="*/ 10 w 24"/>
                  <a:gd name="T17" fmla="*/ 43 h 48"/>
                  <a:gd name="T18" fmla="*/ 12 w 24"/>
                  <a:gd name="T19" fmla="*/ 27 h 48"/>
                  <a:gd name="T20" fmla="*/ 6 w 24"/>
                  <a:gd name="T21" fmla="*/ 27 h 48"/>
                  <a:gd name="T22" fmla="*/ 12 w 24"/>
                  <a:gd name="T23" fmla="*/ 29 h 48"/>
                  <a:gd name="T24" fmla="*/ 18 w 24"/>
                  <a:gd name="T25" fmla="*/ 13 h 48"/>
                  <a:gd name="T26" fmla="*/ 13 w 24"/>
                  <a:gd name="T27" fmla="*/ 12 h 48"/>
                  <a:gd name="T28" fmla="*/ 18 w 24"/>
                  <a:gd name="T29" fmla="*/ 15 h 48"/>
                  <a:gd name="T30" fmla="*/ 24 w 24"/>
                  <a:gd name="T31" fmla="*/ 6 h 48"/>
                  <a:gd name="T32" fmla="*/ 24 w 24"/>
                  <a:gd name="T33" fmla="*/ 5 h 48"/>
                  <a:gd name="T34" fmla="*/ 24 w 24"/>
                  <a:gd name="T35" fmla="*/ 3 h 48"/>
                  <a:gd name="T36" fmla="*/ 24 w 24"/>
                  <a:gd name="T37" fmla="*/ 1 h 48"/>
                  <a:gd name="T38" fmla="*/ 22 w 24"/>
                  <a:gd name="T39" fmla="*/ 0 h 48"/>
                  <a:gd name="T40" fmla="*/ 20 w 24"/>
                  <a:gd name="T41" fmla="*/ 0 h 48"/>
                  <a:gd name="T42" fmla="*/ 18 w 24"/>
                  <a:gd name="T43" fmla="*/ 0 h 48"/>
                  <a:gd name="T44" fmla="*/ 17 w 24"/>
                  <a:gd name="T45" fmla="*/ 0 h 48"/>
                  <a:gd name="T46" fmla="*/ 15 w 24"/>
                  <a:gd name="T47" fmla="*/ 1 h 48"/>
                  <a:gd name="T48" fmla="*/ 10 w 24"/>
                  <a:gd name="T49" fmla="*/ 10 h 48"/>
                  <a:gd name="T50" fmla="*/ 8 w 24"/>
                  <a:gd name="T51" fmla="*/ 12 h 48"/>
                  <a:gd name="T52" fmla="*/ 1 w 24"/>
                  <a:gd name="T53" fmla="*/ 27 h 48"/>
                  <a:gd name="T54" fmla="*/ 1 w 24"/>
                  <a:gd name="T55" fmla="*/ 29 h 48"/>
                  <a:gd name="T56" fmla="*/ 1 w 24"/>
                  <a:gd name="T57" fmla="*/ 29 h 48"/>
                  <a:gd name="T58" fmla="*/ 0 w 24"/>
                  <a:gd name="T5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48">
                    <a:moveTo>
                      <a:pt x="0" y="44"/>
                    </a:moveTo>
                    <a:lnTo>
                      <a:pt x="1" y="44"/>
                    </a:lnTo>
                    <a:lnTo>
                      <a:pt x="3" y="46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46"/>
                    </a:lnTo>
                    <a:lnTo>
                      <a:pt x="8" y="44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12" y="27"/>
                    </a:lnTo>
                    <a:lnTo>
                      <a:pt x="6" y="27"/>
                    </a:lnTo>
                    <a:lnTo>
                      <a:pt x="12" y="29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8" y="15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3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1" y="27"/>
                    </a:lnTo>
                    <a:lnTo>
                      <a:pt x="1" y="29"/>
                    </a:lnTo>
                    <a:lnTo>
                      <a:pt x="1" y="29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73" name="Freeform 61"/>
              <p:cNvSpPr>
                <a:spLocks/>
              </p:cNvSpPr>
              <p:nvPr/>
            </p:nvSpPr>
            <p:spPr bwMode="auto">
              <a:xfrm>
                <a:off x="3190" y="2398"/>
                <a:ext cx="43" cy="35"/>
              </a:xfrm>
              <a:custGeom>
                <a:avLst/>
                <a:gdLst>
                  <a:gd name="T0" fmla="*/ 1 w 43"/>
                  <a:gd name="T1" fmla="*/ 24 h 35"/>
                  <a:gd name="T2" fmla="*/ 0 w 43"/>
                  <a:gd name="T3" fmla="*/ 26 h 35"/>
                  <a:gd name="T4" fmla="*/ 0 w 43"/>
                  <a:gd name="T5" fmla="*/ 28 h 35"/>
                  <a:gd name="T6" fmla="*/ 0 w 43"/>
                  <a:gd name="T7" fmla="*/ 29 h 35"/>
                  <a:gd name="T8" fmla="*/ 0 w 43"/>
                  <a:gd name="T9" fmla="*/ 31 h 35"/>
                  <a:gd name="T10" fmla="*/ 1 w 43"/>
                  <a:gd name="T11" fmla="*/ 33 h 35"/>
                  <a:gd name="T12" fmla="*/ 3 w 43"/>
                  <a:gd name="T13" fmla="*/ 35 h 35"/>
                  <a:gd name="T14" fmla="*/ 5 w 43"/>
                  <a:gd name="T15" fmla="*/ 35 h 35"/>
                  <a:gd name="T16" fmla="*/ 7 w 43"/>
                  <a:gd name="T17" fmla="*/ 33 h 35"/>
                  <a:gd name="T18" fmla="*/ 7 w 43"/>
                  <a:gd name="T19" fmla="*/ 33 h 35"/>
                  <a:gd name="T20" fmla="*/ 25 w 43"/>
                  <a:gd name="T21" fmla="*/ 19 h 35"/>
                  <a:gd name="T22" fmla="*/ 41 w 43"/>
                  <a:gd name="T23" fmla="*/ 11 h 35"/>
                  <a:gd name="T24" fmla="*/ 43 w 43"/>
                  <a:gd name="T25" fmla="*/ 9 h 35"/>
                  <a:gd name="T26" fmla="*/ 43 w 43"/>
                  <a:gd name="T27" fmla="*/ 7 h 35"/>
                  <a:gd name="T28" fmla="*/ 43 w 43"/>
                  <a:gd name="T29" fmla="*/ 5 h 35"/>
                  <a:gd name="T30" fmla="*/ 43 w 43"/>
                  <a:gd name="T31" fmla="*/ 4 h 35"/>
                  <a:gd name="T32" fmla="*/ 41 w 43"/>
                  <a:gd name="T33" fmla="*/ 2 h 35"/>
                  <a:gd name="T34" fmla="*/ 39 w 43"/>
                  <a:gd name="T35" fmla="*/ 0 h 35"/>
                  <a:gd name="T36" fmla="*/ 37 w 43"/>
                  <a:gd name="T37" fmla="*/ 0 h 35"/>
                  <a:gd name="T38" fmla="*/ 36 w 43"/>
                  <a:gd name="T39" fmla="*/ 2 h 35"/>
                  <a:gd name="T40" fmla="*/ 20 w 43"/>
                  <a:gd name="T41" fmla="*/ 11 h 35"/>
                  <a:gd name="T42" fmla="*/ 1 w 43"/>
                  <a:gd name="T43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35">
                    <a:moveTo>
                      <a:pt x="1" y="24"/>
                    </a:moveTo>
                    <a:lnTo>
                      <a:pt x="0" y="26"/>
                    </a:lnTo>
                    <a:lnTo>
                      <a:pt x="0" y="28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7" y="33"/>
                    </a:lnTo>
                    <a:lnTo>
                      <a:pt x="7" y="33"/>
                    </a:lnTo>
                    <a:lnTo>
                      <a:pt x="25" y="19"/>
                    </a:lnTo>
                    <a:lnTo>
                      <a:pt x="41" y="11"/>
                    </a:lnTo>
                    <a:lnTo>
                      <a:pt x="43" y="9"/>
                    </a:lnTo>
                    <a:lnTo>
                      <a:pt x="43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2"/>
                    </a:lnTo>
                    <a:lnTo>
                      <a:pt x="20" y="11"/>
                    </a:lnTo>
                    <a:lnTo>
                      <a:pt x="1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74" name="Freeform 62"/>
              <p:cNvSpPr>
                <a:spLocks/>
              </p:cNvSpPr>
              <p:nvPr/>
            </p:nvSpPr>
            <p:spPr bwMode="auto">
              <a:xfrm>
                <a:off x="3250" y="2367"/>
                <a:ext cx="48" cy="26"/>
              </a:xfrm>
              <a:custGeom>
                <a:avLst/>
                <a:gdLst>
                  <a:gd name="T0" fmla="*/ 3 w 48"/>
                  <a:gd name="T1" fmla="*/ 17 h 26"/>
                  <a:gd name="T2" fmla="*/ 1 w 48"/>
                  <a:gd name="T3" fmla="*/ 19 h 26"/>
                  <a:gd name="T4" fmla="*/ 0 w 48"/>
                  <a:gd name="T5" fmla="*/ 21 h 26"/>
                  <a:gd name="T6" fmla="*/ 0 w 48"/>
                  <a:gd name="T7" fmla="*/ 23 h 26"/>
                  <a:gd name="T8" fmla="*/ 1 w 48"/>
                  <a:gd name="T9" fmla="*/ 24 h 26"/>
                  <a:gd name="T10" fmla="*/ 3 w 48"/>
                  <a:gd name="T11" fmla="*/ 26 h 26"/>
                  <a:gd name="T12" fmla="*/ 5 w 48"/>
                  <a:gd name="T13" fmla="*/ 26 h 26"/>
                  <a:gd name="T14" fmla="*/ 7 w 48"/>
                  <a:gd name="T15" fmla="*/ 26 h 26"/>
                  <a:gd name="T16" fmla="*/ 8 w 48"/>
                  <a:gd name="T17" fmla="*/ 26 h 26"/>
                  <a:gd name="T18" fmla="*/ 12 w 48"/>
                  <a:gd name="T19" fmla="*/ 24 h 26"/>
                  <a:gd name="T20" fmla="*/ 10 w 48"/>
                  <a:gd name="T21" fmla="*/ 19 h 26"/>
                  <a:gd name="T22" fmla="*/ 10 w 48"/>
                  <a:gd name="T23" fmla="*/ 24 h 26"/>
                  <a:gd name="T24" fmla="*/ 39 w 48"/>
                  <a:gd name="T25" fmla="*/ 12 h 26"/>
                  <a:gd name="T26" fmla="*/ 44 w 48"/>
                  <a:gd name="T27" fmla="*/ 11 h 26"/>
                  <a:gd name="T28" fmla="*/ 46 w 48"/>
                  <a:gd name="T29" fmla="*/ 9 h 26"/>
                  <a:gd name="T30" fmla="*/ 48 w 48"/>
                  <a:gd name="T31" fmla="*/ 7 h 26"/>
                  <a:gd name="T32" fmla="*/ 48 w 48"/>
                  <a:gd name="T33" fmla="*/ 5 h 26"/>
                  <a:gd name="T34" fmla="*/ 48 w 48"/>
                  <a:gd name="T35" fmla="*/ 4 h 26"/>
                  <a:gd name="T36" fmla="*/ 48 w 48"/>
                  <a:gd name="T37" fmla="*/ 2 h 26"/>
                  <a:gd name="T38" fmla="*/ 46 w 48"/>
                  <a:gd name="T39" fmla="*/ 0 h 26"/>
                  <a:gd name="T40" fmla="*/ 44 w 48"/>
                  <a:gd name="T41" fmla="*/ 0 h 26"/>
                  <a:gd name="T42" fmla="*/ 43 w 48"/>
                  <a:gd name="T43" fmla="*/ 0 h 26"/>
                  <a:gd name="T44" fmla="*/ 37 w 48"/>
                  <a:gd name="T45" fmla="*/ 2 h 26"/>
                  <a:gd name="T46" fmla="*/ 8 w 48"/>
                  <a:gd name="T47" fmla="*/ 14 h 26"/>
                  <a:gd name="T48" fmla="*/ 7 w 48"/>
                  <a:gd name="T49" fmla="*/ 16 h 26"/>
                  <a:gd name="T50" fmla="*/ 3 w 48"/>
                  <a:gd name="T51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26">
                    <a:moveTo>
                      <a:pt x="3" y="17"/>
                    </a:moveTo>
                    <a:lnTo>
                      <a:pt x="1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3" y="26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8" y="26"/>
                    </a:lnTo>
                    <a:lnTo>
                      <a:pt x="12" y="24"/>
                    </a:lnTo>
                    <a:lnTo>
                      <a:pt x="10" y="19"/>
                    </a:lnTo>
                    <a:lnTo>
                      <a:pt x="10" y="24"/>
                    </a:lnTo>
                    <a:lnTo>
                      <a:pt x="39" y="12"/>
                    </a:lnTo>
                    <a:lnTo>
                      <a:pt x="44" y="11"/>
                    </a:lnTo>
                    <a:lnTo>
                      <a:pt x="46" y="9"/>
                    </a:lnTo>
                    <a:lnTo>
                      <a:pt x="48" y="7"/>
                    </a:lnTo>
                    <a:lnTo>
                      <a:pt x="48" y="5"/>
                    </a:lnTo>
                    <a:lnTo>
                      <a:pt x="48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37" y="2"/>
                    </a:lnTo>
                    <a:lnTo>
                      <a:pt x="8" y="14"/>
                    </a:lnTo>
                    <a:lnTo>
                      <a:pt x="7" y="16"/>
                    </a:lnTo>
                    <a:lnTo>
                      <a:pt x="3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75" name="Freeform 63"/>
              <p:cNvSpPr>
                <a:spLocks/>
              </p:cNvSpPr>
              <p:nvPr/>
            </p:nvSpPr>
            <p:spPr bwMode="auto">
              <a:xfrm>
                <a:off x="3317" y="2345"/>
                <a:ext cx="49" cy="22"/>
              </a:xfrm>
              <a:custGeom>
                <a:avLst/>
                <a:gdLst>
                  <a:gd name="T0" fmla="*/ 3 w 49"/>
                  <a:gd name="T1" fmla="*/ 12 h 22"/>
                  <a:gd name="T2" fmla="*/ 1 w 49"/>
                  <a:gd name="T3" fmla="*/ 12 h 22"/>
                  <a:gd name="T4" fmla="*/ 0 w 49"/>
                  <a:gd name="T5" fmla="*/ 14 h 22"/>
                  <a:gd name="T6" fmla="*/ 0 w 49"/>
                  <a:gd name="T7" fmla="*/ 15 h 22"/>
                  <a:gd name="T8" fmla="*/ 0 w 49"/>
                  <a:gd name="T9" fmla="*/ 17 h 22"/>
                  <a:gd name="T10" fmla="*/ 0 w 49"/>
                  <a:gd name="T11" fmla="*/ 19 h 22"/>
                  <a:gd name="T12" fmla="*/ 1 w 49"/>
                  <a:gd name="T13" fmla="*/ 21 h 22"/>
                  <a:gd name="T14" fmla="*/ 3 w 49"/>
                  <a:gd name="T15" fmla="*/ 22 h 22"/>
                  <a:gd name="T16" fmla="*/ 5 w 49"/>
                  <a:gd name="T17" fmla="*/ 22 h 22"/>
                  <a:gd name="T18" fmla="*/ 34 w 49"/>
                  <a:gd name="T19" fmla="*/ 14 h 22"/>
                  <a:gd name="T20" fmla="*/ 46 w 49"/>
                  <a:gd name="T21" fmla="*/ 10 h 22"/>
                  <a:gd name="T22" fmla="*/ 46 w 49"/>
                  <a:gd name="T23" fmla="*/ 9 h 22"/>
                  <a:gd name="T24" fmla="*/ 48 w 49"/>
                  <a:gd name="T25" fmla="*/ 7 h 22"/>
                  <a:gd name="T26" fmla="*/ 49 w 49"/>
                  <a:gd name="T27" fmla="*/ 5 h 22"/>
                  <a:gd name="T28" fmla="*/ 49 w 49"/>
                  <a:gd name="T29" fmla="*/ 5 h 22"/>
                  <a:gd name="T30" fmla="*/ 48 w 49"/>
                  <a:gd name="T31" fmla="*/ 3 h 22"/>
                  <a:gd name="T32" fmla="*/ 46 w 49"/>
                  <a:gd name="T33" fmla="*/ 2 h 22"/>
                  <a:gd name="T34" fmla="*/ 44 w 49"/>
                  <a:gd name="T35" fmla="*/ 0 h 22"/>
                  <a:gd name="T36" fmla="*/ 44 w 49"/>
                  <a:gd name="T37" fmla="*/ 0 h 22"/>
                  <a:gd name="T38" fmla="*/ 32 w 49"/>
                  <a:gd name="T39" fmla="*/ 3 h 22"/>
                  <a:gd name="T40" fmla="*/ 3 w 49"/>
                  <a:gd name="T41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22">
                    <a:moveTo>
                      <a:pt x="3" y="12"/>
                    </a:moveTo>
                    <a:lnTo>
                      <a:pt x="1" y="12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34" y="14"/>
                    </a:lnTo>
                    <a:lnTo>
                      <a:pt x="46" y="10"/>
                    </a:lnTo>
                    <a:lnTo>
                      <a:pt x="46" y="9"/>
                    </a:lnTo>
                    <a:lnTo>
                      <a:pt x="48" y="7"/>
                    </a:lnTo>
                    <a:lnTo>
                      <a:pt x="49" y="5"/>
                    </a:lnTo>
                    <a:lnTo>
                      <a:pt x="49" y="5"/>
                    </a:lnTo>
                    <a:lnTo>
                      <a:pt x="48" y="3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3"/>
                    </a:ln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76" name="Freeform 64"/>
              <p:cNvSpPr>
                <a:spLocks/>
              </p:cNvSpPr>
              <p:nvPr/>
            </p:nvSpPr>
            <p:spPr bwMode="auto">
              <a:xfrm>
                <a:off x="3385" y="2330"/>
                <a:ext cx="52" cy="18"/>
              </a:xfrm>
              <a:custGeom>
                <a:avLst/>
                <a:gdLst>
                  <a:gd name="T0" fmla="*/ 5 w 52"/>
                  <a:gd name="T1" fmla="*/ 8 h 18"/>
                  <a:gd name="T2" fmla="*/ 4 w 52"/>
                  <a:gd name="T3" fmla="*/ 8 h 18"/>
                  <a:gd name="T4" fmla="*/ 2 w 52"/>
                  <a:gd name="T5" fmla="*/ 10 h 18"/>
                  <a:gd name="T6" fmla="*/ 0 w 52"/>
                  <a:gd name="T7" fmla="*/ 12 h 18"/>
                  <a:gd name="T8" fmla="*/ 0 w 52"/>
                  <a:gd name="T9" fmla="*/ 13 h 18"/>
                  <a:gd name="T10" fmla="*/ 2 w 52"/>
                  <a:gd name="T11" fmla="*/ 15 h 18"/>
                  <a:gd name="T12" fmla="*/ 4 w 52"/>
                  <a:gd name="T13" fmla="*/ 17 h 18"/>
                  <a:gd name="T14" fmla="*/ 5 w 52"/>
                  <a:gd name="T15" fmla="*/ 18 h 18"/>
                  <a:gd name="T16" fmla="*/ 7 w 52"/>
                  <a:gd name="T17" fmla="*/ 18 h 18"/>
                  <a:gd name="T18" fmla="*/ 35 w 52"/>
                  <a:gd name="T19" fmla="*/ 12 h 18"/>
                  <a:gd name="T20" fmla="*/ 48 w 52"/>
                  <a:gd name="T21" fmla="*/ 10 h 18"/>
                  <a:gd name="T22" fmla="*/ 50 w 52"/>
                  <a:gd name="T23" fmla="*/ 10 h 18"/>
                  <a:gd name="T24" fmla="*/ 52 w 52"/>
                  <a:gd name="T25" fmla="*/ 8 h 18"/>
                  <a:gd name="T26" fmla="*/ 52 w 52"/>
                  <a:gd name="T27" fmla="*/ 6 h 18"/>
                  <a:gd name="T28" fmla="*/ 52 w 52"/>
                  <a:gd name="T29" fmla="*/ 5 h 18"/>
                  <a:gd name="T30" fmla="*/ 52 w 52"/>
                  <a:gd name="T31" fmla="*/ 3 h 18"/>
                  <a:gd name="T32" fmla="*/ 50 w 52"/>
                  <a:gd name="T33" fmla="*/ 1 h 18"/>
                  <a:gd name="T34" fmla="*/ 48 w 52"/>
                  <a:gd name="T35" fmla="*/ 0 h 18"/>
                  <a:gd name="T36" fmla="*/ 47 w 52"/>
                  <a:gd name="T37" fmla="*/ 0 h 18"/>
                  <a:gd name="T38" fmla="*/ 33 w 52"/>
                  <a:gd name="T39" fmla="*/ 1 h 18"/>
                  <a:gd name="T40" fmla="*/ 5 w 52"/>
                  <a:gd name="T41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18">
                    <a:moveTo>
                      <a:pt x="5" y="8"/>
                    </a:move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35" y="12"/>
                    </a:lnTo>
                    <a:lnTo>
                      <a:pt x="48" y="10"/>
                    </a:lnTo>
                    <a:lnTo>
                      <a:pt x="50" y="10"/>
                    </a:lnTo>
                    <a:lnTo>
                      <a:pt x="52" y="8"/>
                    </a:lnTo>
                    <a:lnTo>
                      <a:pt x="52" y="6"/>
                    </a:lnTo>
                    <a:lnTo>
                      <a:pt x="52" y="5"/>
                    </a:lnTo>
                    <a:lnTo>
                      <a:pt x="52" y="3"/>
                    </a:lnTo>
                    <a:lnTo>
                      <a:pt x="50" y="1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33" y="1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77" name="Freeform 65"/>
              <p:cNvSpPr>
                <a:spLocks/>
              </p:cNvSpPr>
              <p:nvPr/>
            </p:nvSpPr>
            <p:spPr bwMode="auto">
              <a:xfrm>
                <a:off x="3457" y="2321"/>
                <a:ext cx="52" cy="15"/>
              </a:xfrm>
              <a:custGeom>
                <a:avLst/>
                <a:gdLst>
                  <a:gd name="T0" fmla="*/ 4 w 52"/>
                  <a:gd name="T1" fmla="*/ 5 h 15"/>
                  <a:gd name="T2" fmla="*/ 2 w 52"/>
                  <a:gd name="T3" fmla="*/ 5 h 15"/>
                  <a:gd name="T4" fmla="*/ 0 w 52"/>
                  <a:gd name="T5" fmla="*/ 7 h 15"/>
                  <a:gd name="T6" fmla="*/ 0 w 52"/>
                  <a:gd name="T7" fmla="*/ 9 h 15"/>
                  <a:gd name="T8" fmla="*/ 0 w 52"/>
                  <a:gd name="T9" fmla="*/ 10 h 15"/>
                  <a:gd name="T10" fmla="*/ 0 w 52"/>
                  <a:gd name="T11" fmla="*/ 12 h 15"/>
                  <a:gd name="T12" fmla="*/ 2 w 52"/>
                  <a:gd name="T13" fmla="*/ 14 h 15"/>
                  <a:gd name="T14" fmla="*/ 4 w 52"/>
                  <a:gd name="T15" fmla="*/ 15 h 15"/>
                  <a:gd name="T16" fmla="*/ 6 w 52"/>
                  <a:gd name="T17" fmla="*/ 15 h 15"/>
                  <a:gd name="T18" fmla="*/ 38 w 52"/>
                  <a:gd name="T19" fmla="*/ 10 h 15"/>
                  <a:gd name="T20" fmla="*/ 47 w 52"/>
                  <a:gd name="T21" fmla="*/ 10 h 15"/>
                  <a:gd name="T22" fmla="*/ 48 w 52"/>
                  <a:gd name="T23" fmla="*/ 9 h 15"/>
                  <a:gd name="T24" fmla="*/ 50 w 52"/>
                  <a:gd name="T25" fmla="*/ 7 h 15"/>
                  <a:gd name="T26" fmla="*/ 52 w 52"/>
                  <a:gd name="T27" fmla="*/ 5 h 15"/>
                  <a:gd name="T28" fmla="*/ 52 w 52"/>
                  <a:gd name="T29" fmla="*/ 3 h 15"/>
                  <a:gd name="T30" fmla="*/ 50 w 52"/>
                  <a:gd name="T31" fmla="*/ 2 h 15"/>
                  <a:gd name="T32" fmla="*/ 48 w 52"/>
                  <a:gd name="T33" fmla="*/ 0 h 15"/>
                  <a:gd name="T34" fmla="*/ 47 w 52"/>
                  <a:gd name="T35" fmla="*/ 0 h 15"/>
                  <a:gd name="T36" fmla="*/ 45 w 52"/>
                  <a:gd name="T37" fmla="*/ 0 h 15"/>
                  <a:gd name="T38" fmla="*/ 36 w 52"/>
                  <a:gd name="T39" fmla="*/ 0 h 15"/>
                  <a:gd name="T40" fmla="*/ 4 w 52"/>
                  <a:gd name="T4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38" y="10"/>
                    </a:lnTo>
                    <a:lnTo>
                      <a:pt x="47" y="10"/>
                    </a:lnTo>
                    <a:lnTo>
                      <a:pt x="48" y="9"/>
                    </a:lnTo>
                    <a:lnTo>
                      <a:pt x="50" y="7"/>
                    </a:lnTo>
                    <a:lnTo>
                      <a:pt x="52" y="5"/>
                    </a:lnTo>
                    <a:lnTo>
                      <a:pt x="52" y="3"/>
                    </a:lnTo>
                    <a:lnTo>
                      <a:pt x="50" y="2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78" name="Freeform 66"/>
              <p:cNvSpPr>
                <a:spLocks/>
              </p:cNvSpPr>
              <p:nvPr/>
            </p:nvSpPr>
            <p:spPr bwMode="auto">
              <a:xfrm>
                <a:off x="3530" y="2318"/>
                <a:ext cx="51" cy="12"/>
              </a:xfrm>
              <a:custGeom>
                <a:avLst/>
                <a:gdLst>
                  <a:gd name="T0" fmla="*/ 5 w 51"/>
                  <a:gd name="T1" fmla="*/ 1 h 12"/>
                  <a:gd name="T2" fmla="*/ 3 w 51"/>
                  <a:gd name="T3" fmla="*/ 1 h 12"/>
                  <a:gd name="T4" fmla="*/ 1 w 51"/>
                  <a:gd name="T5" fmla="*/ 1 h 12"/>
                  <a:gd name="T6" fmla="*/ 0 w 51"/>
                  <a:gd name="T7" fmla="*/ 3 h 12"/>
                  <a:gd name="T8" fmla="*/ 0 w 51"/>
                  <a:gd name="T9" fmla="*/ 5 h 12"/>
                  <a:gd name="T10" fmla="*/ 0 w 51"/>
                  <a:gd name="T11" fmla="*/ 6 h 12"/>
                  <a:gd name="T12" fmla="*/ 0 w 51"/>
                  <a:gd name="T13" fmla="*/ 8 h 12"/>
                  <a:gd name="T14" fmla="*/ 1 w 51"/>
                  <a:gd name="T15" fmla="*/ 10 h 12"/>
                  <a:gd name="T16" fmla="*/ 3 w 51"/>
                  <a:gd name="T17" fmla="*/ 12 h 12"/>
                  <a:gd name="T18" fmla="*/ 41 w 51"/>
                  <a:gd name="T19" fmla="*/ 10 h 12"/>
                  <a:gd name="T20" fmla="*/ 44 w 51"/>
                  <a:gd name="T21" fmla="*/ 10 h 12"/>
                  <a:gd name="T22" fmla="*/ 46 w 51"/>
                  <a:gd name="T23" fmla="*/ 10 h 12"/>
                  <a:gd name="T24" fmla="*/ 48 w 51"/>
                  <a:gd name="T25" fmla="*/ 8 h 12"/>
                  <a:gd name="T26" fmla="*/ 49 w 51"/>
                  <a:gd name="T27" fmla="*/ 6 h 12"/>
                  <a:gd name="T28" fmla="*/ 51 w 51"/>
                  <a:gd name="T29" fmla="*/ 5 h 12"/>
                  <a:gd name="T30" fmla="*/ 51 w 51"/>
                  <a:gd name="T31" fmla="*/ 3 h 12"/>
                  <a:gd name="T32" fmla="*/ 49 w 51"/>
                  <a:gd name="T33" fmla="*/ 1 h 12"/>
                  <a:gd name="T34" fmla="*/ 48 w 51"/>
                  <a:gd name="T35" fmla="*/ 0 h 12"/>
                  <a:gd name="T36" fmla="*/ 46 w 51"/>
                  <a:gd name="T37" fmla="*/ 0 h 12"/>
                  <a:gd name="T38" fmla="*/ 42 w 51"/>
                  <a:gd name="T39" fmla="*/ 0 h 12"/>
                  <a:gd name="T40" fmla="*/ 5 w 51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1" h="12">
                    <a:moveTo>
                      <a:pt x="5" y="1"/>
                    </a:move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8" y="8"/>
                    </a:lnTo>
                    <a:lnTo>
                      <a:pt x="49" y="6"/>
                    </a:lnTo>
                    <a:lnTo>
                      <a:pt x="51" y="5"/>
                    </a:lnTo>
                    <a:lnTo>
                      <a:pt x="51" y="3"/>
                    </a:lnTo>
                    <a:lnTo>
                      <a:pt x="49" y="1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79" name="Freeform 67"/>
              <p:cNvSpPr>
                <a:spLocks/>
              </p:cNvSpPr>
              <p:nvPr/>
            </p:nvSpPr>
            <p:spPr bwMode="auto">
              <a:xfrm>
                <a:off x="3602" y="2314"/>
                <a:ext cx="51" cy="12"/>
              </a:xfrm>
              <a:custGeom>
                <a:avLst/>
                <a:gdLst>
                  <a:gd name="T0" fmla="*/ 5 w 51"/>
                  <a:gd name="T1" fmla="*/ 2 h 12"/>
                  <a:gd name="T2" fmla="*/ 3 w 51"/>
                  <a:gd name="T3" fmla="*/ 2 h 12"/>
                  <a:gd name="T4" fmla="*/ 1 w 51"/>
                  <a:gd name="T5" fmla="*/ 4 h 12"/>
                  <a:gd name="T6" fmla="*/ 0 w 51"/>
                  <a:gd name="T7" fmla="*/ 5 h 12"/>
                  <a:gd name="T8" fmla="*/ 0 w 51"/>
                  <a:gd name="T9" fmla="*/ 7 h 12"/>
                  <a:gd name="T10" fmla="*/ 0 w 51"/>
                  <a:gd name="T11" fmla="*/ 9 h 12"/>
                  <a:gd name="T12" fmla="*/ 0 w 51"/>
                  <a:gd name="T13" fmla="*/ 10 h 12"/>
                  <a:gd name="T14" fmla="*/ 1 w 51"/>
                  <a:gd name="T15" fmla="*/ 12 h 12"/>
                  <a:gd name="T16" fmla="*/ 3 w 51"/>
                  <a:gd name="T17" fmla="*/ 12 h 12"/>
                  <a:gd name="T18" fmla="*/ 18 w 51"/>
                  <a:gd name="T19" fmla="*/ 12 h 12"/>
                  <a:gd name="T20" fmla="*/ 20 w 51"/>
                  <a:gd name="T21" fmla="*/ 12 h 12"/>
                  <a:gd name="T22" fmla="*/ 46 w 51"/>
                  <a:gd name="T23" fmla="*/ 10 h 12"/>
                  <a:gd name="T24" fmla="*/ 48 w 51"/>
                  <a:gd name="T25" fmla="*/ 9 h 12"/>
                  <a:gd name="T26" fmla="*/ 49 w 51"/>
                  <a:gd name="T27" fmla="*/ 7 h 12"/>
                  <a:gd name="T28" fmla="*/ 51 w 51"/>
                  <a:gd name="T29" fmla="*/ 5 h 12"/>
                  <a:gd name="T30" fmla="*/ 51 w 51"/>
                  <a:gd name="T31" fmla="*/ 4 h 12"/>
                  <a:gd name="T32" fmla="*/ 49 w 51"/>
                  <a:gd name="T33" fmla="*/ 2 h 12"/>
                  <a:gd name="T34" fmla="*/ 48 w 51"/>
                  <a:gd name="T35" fmla="*/ 0 h 12"/>
                  <a:gd name="T36" fmla="*/ 46 w 51"/>
                  <a:gd name="T37" fmla="*/ 0 h 12"/>
                  <a:gd name="T38" fmla="*/ 44 w 51"/>
                  <a:gd name="T39" fmla="*/ 0 h 12"/>
                  <a:gd name="T40" fmla="*/ 18 w 51"/>
                  <a:gd name="T41" fmla="*/ 2 h 12"/>
                  <a:gd name="T42" fmla="*/ 18 w 51"/>
                  <a:gd name="T43" fmla="*/ 7 h 12"/>
                  <a:gd name="T44" fmla="*/ 20 w 51"/>
                  <a:gd name="T45" fmla="*/ 2 h 12"/>
                  <a:gd name="T46" fmla="*/ 5 w 51"/>
                  <a:gd name="T4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12">
                    <a:moveTo>
                      <a:pt x="5" y="2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49" y="7"/>
                    </a:lnTo>
                    <a:lnTo>
                      <a:pt x="51" y="5"/>
                    </a:lnTo>
                    <a:lnTo>
                      <a:pt x="51" y="4"/>
                    </a:lnTo>
                    <a:lnTo>
                      <a:pt x="49" y="2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18" y="2"/>
                    </a:lnTo>
                    <a:lnTo>
                      <a:pt x="18" y="7"/>
                    </a:lnTo>
                    <a:lnTo>
                      <a:pt x="2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80" name="Freeform 68"/>
              <p:cNvSpPr>
                <a:spLocks/>
              </p:cNvSpPr>
              <p:nvPr/>
            </p:nvSpPr>
            <p:spPr bwMode="auto">
              <a:xfrm>
                <a:off x="3672" y="2304"/>
                <a:ext cx="51" cy="17"/>
              </a:xfrm>
              <a:custGeom>
                <a:avLst/>
                <a:gdLst>
                  <a:gd name="T0" fmla="*/ 5 w 51"/>
                  <a:gd name="T1" fmla="*/ 7 h 17"/>
                  <a:gd name="T2" fmla="*/ 3 w 51"/>
                  <a:gd name="T3" fmla="*/ 7 h 17"/>
                  <a:gd name="T4" fmla="*/ 2 w 51"/>
                  <a:gd name="T5" fmla="*/ 8 h 17"/>
                  <a:gd name="T6" fmla="*/ 0 w 51"/>
                  <a:gd name="T7" fmla="*/ 10 h 17"/>
                  <a:gd name="T8" fmla="*/ 0 w 51"/>
                  <a:gd name="T9" fmla="*/ 12 h 17"/>
                  <a:gd name="T10" fmla="*/ 2 w 51"/>
                  <a:gd name="T11" fmla="*/ 14 h 17"/>
                  <a:gd name="T12" fmla="*/ 3 w 51"/>
                  <a:gd name="T13" fmla="*/ 15 h 17"/>
                  <a:gd name="T14" fmla="*/ 5 w 51"/>
                  <a:gd name="T15" fmla="*/ 17 h 17"/>
                  <a:gd name="T16" fmla="*/ 7 w 51"/>
                  <a:gd name="T17" fmla="*/ 17 h 17"/>
                  <a:gd name="T18" fmla="*/ 48 w 51"/>
                  <a:gd name="T19" fmla="*/ 10 h 17"/>
                  <a:gd name="T20" fmla="*/ 50 w 51"/>
                  <a:gd name="T21" fmla="*/ 8 h 17"/>
                  <a:gd name="T22" fmla="*/ 51 w 51"/>
                  <a:gd name="T23" fmla="*/ 7 h 17"/>
                  <a:gd name="T24" fmla="*/ 51 w 51"/>
                  <a:gd name="T25" fmla="*/ 5 h 17"/>
                  <a:gd name="T26" fmla="*/ 51 w 51"/>
                  <a:gd name="T27" fmla="*/ 3 h 17"/>
                  <a:gd name="T28" fmla="*/ 51 w 51"/>
                  <a:gd name="T29" fmla="*/ 2 h 17"/>
                  <a:gd name="T30" fmla="*/ 50 w 51"/>
                  <a:gd name="T31" fmla="*/ 0 h 17"/>
                  <a:gd name="T32" fmla="*/ 48 w 51"/>
                  <a:gd name="T33" fmla="*/ 0 h 17"/>
                  <a:gd name="T34" fmla="*/ 46 w 51"/>
                  <a:gd name="T35" fmla="*/ 0 h 17"/>
                  <a:gd name="T36" fmla="*/ 5 w 51"/>
                  <a:gd name="T37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7">
                    <a:moveTo>
                      <a:pt x="5" y="7"/>
                    </a:moveTo>
                    <a:lnTo>
                      <a:pt x="3" y="7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48" y="10"/>
                    </a:lnTo>
                    <a:lnTo>
                      <a:pt x="50" y="8"/>
                    </a:lnTo>
                    <a:lnTo>
                      <a:pt x="51" y="7"/>
                    </a:lnTo>
                    <a:lnTo>
                      <a:pt x="51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81" name="Freeform 69"/>
              <p:cNvSpPr>
                <a:spLocks/>
              </p:cNvSpPr>
              <p:nvPr/>
            </p:nvSpPr>
            <p:spPr bwMode="auto">
              <a:xfrm>
                <a:off x="3744" y="2287"/>
                <a:ext cx="50" cy="20"/>
              </a:xfrm>
              <a:custGeom>
                <a:avLst/>
                <a:gdLst>
                  <a:gd name="T0" fmla="*/ 4 w 50"/>
                  <a:gd name="T1" fmla="*/ 10 h 20"/>
                  <a:gd name="T2" fmla="*/ 2 w 50"/>
                  <a:gd name="T3" fmla="*/ 12 h 20"/>
                  <a:gd name="T4" fmla="*/ 0 w 50"/>
                  <a:gd name="T5" fmla="*/ 13 h 20"/>
                  <a:gd name="T6" fmla="*/ 0 w 50"/>
                  <a:gd name="T7" fmla="*/ 15 h 20"/>
                  <a:gd name="T8" fmla="*/ 0 w 50"/>
                  <a:gd name="T9" fmla="*/ 17 h 20"/>
                  <a:gd name="T10" fmla="*/ 0 w 50"/>
                  <a:gd name="T11" fmla="*/ 19 h 20"/>
                  <a:gd name="T12" fmla="*/ 2 w 50"/>
                  <a:gd name="T13" fmla="*/ 20 h 20"/>
                  <a:gd name="T14" fmla="*/ 4 w 50"/>
                  <a:gd name="T15" fmla="*/ 20 h 20"/>
                  <a:gd name="T16" fmla="*/ 5 w 50"/>
                  <a:gd name="T17" fmla="*/ 20 h 20"/>
                  <a:gd name="T18" fmla="*/ 22 w 50"/>
                  <a:gd name="T19" fmla="*/ 17 h 20"/>
                  <a:gd name="T20" fmla="*/ 45 w 50"/>
                  <a:gd name="T21" fmla="*/ 10 h 20"/>
                  <a:gd name="T22" fmla="*/ 46 w 50"/>
                  <a:gd name="T23" fmla="*/ 10 h 20"/>
                  <a:gd name="T24" fmla="*/ 48 w 50"/>
                  <a:gd name="T25" fmla="*/ 8 h 20"/>
                  <a:gd name="T26" fmla="*/ 50 w 50"/>
                  <a:gd name="T27" fmla="*/ 7 h 20"/>
                  <a:gd name="T28" fmla="*/ 50 w 50"/>
                  <a:gd name="T29" fmla="*/ 5 h 20"/>
                  <a:gd name="T30" fmla="*/ 48 w 50"/>
                  <a:gd name="T31" fmla="*/ 3 h 20"/>
                  <a:gd name="T32" fmla="*/ 46 w 50"/>
                  <a:gd name="T33" fmla="*/ 1 h 20"/>
                  <a:gd name="T34" fmla="*/ 45 w 50"/>
                  <a:gd name="T35" fmla="*/ 0 h 20"/>
                  <a:gd name="T36" fmla="*/ 43 w 50"/>
                  <a:gd name="T37" fmla="*/ 0 h 20"/>
                  <a:gd name="T38" fmla="*/ 21 w 50"/>
                  <a:gd name="T39" fmla="*/ 7 h 20"/>
                  <a:gd name="T40" fmla="*/ 4 w 50"/>
                  <a:gd name="T4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20">
                    <a:moveTo>
                      <a:pt x="4" y="10"/>
                    </a:moveTo>
                    <a:lnTo>
                      <a:pt x="2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22" y="17"/>
                    </a:lnTo>
                    <a:lnTo>
                      <a:pt x="45" y="10"/>
                    </a:lnTo>
                    <a:lnTo>
                      <a:pt x="46" y="10"/>
                    </a:lnTo>
                    <a:lnTo>
                      <a:pt x="48" y="8"/>
                    </a:lnTo>
                    <a:lnTo>
                      <a:pt x="50" y="7"/>
                    </a:lnTo>
                    <a:lnTo>
                      <a:pt x="50" y="5"/>
                    </a:lnTo>
                    <a:lnTo>
                      <a:pt x="48" y="3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21" y="7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82" name="Freeform 70"/>
              <p:cNvSpPr>
                <a:spLocks/>
              </p:cNvSpPr>
              <p:nvPr/>
            </p:nvSpPr>
            <p:spPr bwMode="auto">
              <a:xfrm>
                <a:off x="3813" y="2264"/>
                <a:ext cx="50" cy="24"/>
              </a:xfrm>
              <a:custGeom>
                <a:avLst/>
                <a:gdLst>
                  <a:gd name="T0" fmla="*/ 5 w 50"/>
                  <a:gd name="T1" fmla="*/ 14 h 24"/>
                  <a:gd name="T2" fmla="*/ 3 w 50"/>
                  <a:gd name="T3" fmla="*/ 14 h 24"/>
                  <a:gd name="T4" fmla="*/ 1 w 50"/>
                  <a:gd name="T5" fmla="*/ 16 h 24"/>
                  <a:gd name="T6" fmla="*/ 0 w 50"/>
                  <a:gd name="T7" fmla="*/ 17 h 24"/>
                  <a:gd name="T8" fmla="*/ 0 w 50"/>
                  <a:gd name="T9" fmla="*/ 19 h 24"/>
                  <a:gd name="T10" fmla="*/ 1 w 50"/>
                  <a:gd name="T11" fmla="*/ 21 h 24"/>
                  <a:gd name="T12" fmla="*/ 3 w 50"/>
                  <a:gd name="T13" fmla="*/ 23 h 24"/>
                  <a:gd name="T14" fmla="*/ 5 w 50"/>
                  <a:gd name="T15" fmla="*/ 24 h 24"/>
                  <a:gd name="T16" fmla="*/ 7 w 50"/>
                  <a:gd name="T17" fmla="*/ 24 h 24"/>
                  <a:gd name="T18" fmla="*/ 38 w 50"/>
                  <a:gd name="T19" fmla="*/ 14 h 24"/>
                  <a:gd name="T20" fmla="*/ 44 w 50"/>
                  <a:gd name="T21" fmla="*/ 11 h 24"/>
                  <a:gd name="T22" fmla="*/ 46 w 50"/>
                  <a:gd name="T23" fmla="*/ 9 h 24"/>
                  <a:gd name="T24" fmla="*/ 48 w 50"/>
                  <a:gd name="T25" fmla="*/ 7 h 24"/>
                  <a:gd name="T26" fmla="*/ 50 w 50"/>
                  <a:gd name="T27" fmla="*/ 5 h 24"/>
                  <a:gd name="T28" fmla="*/ 50 w 50"/>
                  <a:gd name="T29" fmla="*/ 4 h 24"/>
                  <a:gd name="T30" fmla="*/ 48 w 50"/>
                  <a:gd name="T31" fmla="*/ 2 h 24"/>
                  <a:gd name="T32" fmla="*/ 46 w 50"/>
                  <a:gd name="T33" fmla="*/ 0 h 24"/>
                  <a:gd name="T34" fmla="*/ 44 w 50"/>
                  <a:gd name="T35" fmla="*/ 0 h 24"/>
                  <a:gd name="T36" fmla="*/ 43 w 50"/>
                  <a:gd name="T37" fmla="*/ 0 h 24"/>
                  <a:gd name="T38" fmla="*/ 36 w 50"/>
                  <a:gd name="T39" fmla="*/ 4 h 24"/>
                  <a:gd name="T40" fmla="*/ 5 w 50"/>
                  <a:gd name="T41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24">
                    <a:moveTo>
                      <a:pt x="5" y="14"/>
                    </a:moveTo>
                    <a:lnTo>
                      <a:pt x="3" y="14"/>
                    </a:lnTo>
                    <a:lnTo>
                      <a:pt x="1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5" y="24"/>
                    </a:lnTo>
                    <a:lnTo>
                      <a:pt x="7" y="24"/>
                    </a:lnTo>
                    <a:lnTo>
                      <a:pt x="38" y="14"/>
                    </a:lnTo>
                    <a:lnTo>
                      <a:pt x="44" y="11"/>
                    </a:lnTo>
                    <a:lnTo>
                      <a:pt x="46" y="9"/>
                    </a:lnTo>
                    <a:lnTo>
                      <a:pt x="48" y="7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36" y="4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83" name="Freeform 71"/>
              <p:cNvSpPr>
                <a:spLocks/>
              </p:cNvSpPr>
              <p:nvPr/>
            </p:nvSpPr>
            <p:spPr bwMode="auto">
              <a:xfrm>
                <a:off x="3880" y="2233"/>
                <a:ext cx="43" cy="28"/>
              </a:xfrm>
              <a:custGeom>
                <a:avLst/>
                <a:gdLst>
                  <a:gd name="T0" fmla="*/ 5 w 43"/>
                  <a:gd name="T1" fmla="*/ 18 h 28"/>
                  <a:gd name="T2" fmla="*/ 3 w 43"/>
                  <a:gd name="T3" fmla="*/ 19 h 28"/>
                  <a:gd name="T4" fmla="*/ 1 w 43"/>
                  <a:gd name="T5" fmla="*/ 21 h 28"/>
                  <a:gd name="T6" fmla="*/ 0 w 43"/>
                  <a:gd name="T7" fmla="*/ 23 h 28"/>
                  <a:gd name="T8" fmla="*/ 0 w 43"/>
                  <a:gd name="T9" fmla="*/ 24 h 28"/>
                  <a:gd name="T10" fmla="*/ 1 w 43"/>
                  <a:gd name="T11" fmla="*/ 26 h 28"/>
                  <a:gd name="T12" fmla="*/ 3 w 43"/>
                  <a:gd name="T13" fmla="*/ 28 h 28"/>
                  <a:gd name="T14" fmla="*/ 5 w 43"/>
                  <a:gd name="T15" fmla="*/ 28 h 28"/>
                  <a:gd name="T16" fmla="*/ 7 w 43"/>
                  <a:gd name="T17" fmla="*/ 28 h 28"/>
                  <a:gd name="T18" fmla="*/ 7 w 43"/>
                  <a:gd name="T19" fmla="*/ 28 h 28"/>
                  <a:gd name="T20" fmla="*/ 8 w 43"/>
                  <a:gd name="T21" fmla="*/ 28 h 28"/>
                  <a:gd name="T22" fmla="*/ 41 w 43"/>
                  <a:gd name="T23" fmla="*/ 11 h 28"/>
                  <a:gd name="T24" fmla="*/ 41 w 43"/>
                  <a:gd name="T25" fmla="*/ 7 h 28"/>
                  <a:gd name="T26" fmla="*/ 43 w 43"/>
                  <a:gd name="T27" fmla="*/ 6 h 28"/>
                  <a:gd name="T28" fmla="*/ 43 w 43"/>
                  <a:gd name="T29" fmla="*/ 6 h 28"/>
                  <a:gd name="T30" fmla="*/ 41 w 43"/>
                  <a:gd name="T31" fmla="*/ 4 h 28"/>
                  <a:gd name="T32" fmla="*/ 39 w 43"/>
                  <a:gd name="T33" fmla="*/ 2 h 28"/>
                  <a:gd name="T34" fmla="*/ 37 w 43"/>
                  <a:gd name="T35" fmla="*/ 0 h 28"/>
                  <a:gd name="T36" fmla="*/ 37 w 43"/>
                  <a:gd name="T37" fmla="*/ 0 h 28"/>
                  <a:gd name="T38" fmla="*/ 36 w 43"/>
                  <a:gd name="T39" fmla="*/ 2 h 28"/>
                  <a:gd name="T40" fmla="*/ 3 w 43"/>
                  <a:gd name="T41" fmla="*/ 19 h 28"/>
                  <a:gd name="T42" fmla="*/ 7 w 43"/>
                  <a:gd name="T43" fmla="*/ 23 h 28"/>
                  <a:gd name="T44" fmla="*/ 5 w 43"/>
                  <a:gd name="T45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3" h="28">
                    <a:moveTo>
                      <a:pt x="5" y="18"/>
                    </a:moveTo>
                    <a:lnTo>
                      <a:pt x="3" y="19"/>
                    </a:lnTo>
                    <a:lnTo>
                      <a:pt x="1" y="21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1" y="26"/>
                    </a:lnTo>
                    <a:lnTo>
                      <a:pt x="3" y="28"/>
                    </a:lnTo>
                    <a:lnTo>
                      <a:pt x="5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8" y="28"/>
                    </a:lnTo>
                    <a:lnTo>
                      <a:pt x="41" y="11"/>
                    </a:lnTo>
                    <a:lnTo>
                      <a:pt x="41" y="7"/>
                    </a:lnTo>
                    <a:lnTo>
                      <a:pt x="43" y="6"/>
                    </a:lnTo>
                    <a:lnTo>
                      <a:pt x="43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6" y="2"/>
                    </a:lnTo>
                    <a:lnTo>
                      <a:pt x="3" y="19"/>
                    </a:lnTo>
                    <a:lnTo>
                      <a:pt x="7" y="23"/>
                    </a:ln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  <p:sp>
            <p:nvSpPr>
              <p:cNvPr id="13384" name="Freeform 72"/>
              <p:cNvSpPr>
                <a:spLocks/>
              </p:cNvSpPr>
              <p:nvPr/>
            </p:nvSpPr>
            <p:spPr bwMode="auto">
              <a:xfrm>
                <a:off x="3875" y="2158"/>
                <a:ext cx="108" cy="117"/>
              </a:xfrm>
              <a:custGeom>
                <a:avLst/>
                <a:gdLst>
                  <a:gd name="T0" fmla="*/ 85 w 108"/>
                  <a:gd name="T1" fmla="*/ 117 h 117"/>
                  <a:gd name="T2" fmla="*/ 108 w 108"/>
                  <a:gd name="T3" fmla="*/ 0 h 117"/>
                  <a:gd name="T4" fmla="*/ 0 w 108"/>
                  <a:gd name="T5" fmla="*/ 50 h 117"/>
                  <a:gd name="T6" fmla="*/ 85 w 108"/>
                  <a:gd name="T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17">
                    <a:moveTo>
                      <a:pt x="85" y="117"/>
                    </a:moveTo>
                    <a:lnTo>
                      <a:pt x="108" y="0"/>
                    </a:lnTo>
                    <a:lnTo>
                      <a:pt x="0" y="50"/>
                    </a:lnTo>
                    <a:lnTo>
                      <a:pt x="8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+mn-ea"/>
                  <a:cs typeface="Arial" charset="0"/>
                </a:endParaRPr>
              </a:p>
            </p:txBody>
          </p:sp>
        </p:grpSp>
        <p:sp>
          <p:nvSpPr>
            <p:cNvPr id="13385" name="Oval 73"/>
            <p:cNvSpPr>
              <a:spLocks noChangeArrowheads="1"/>
            </p:cNvSpPr>
            <p:nvPr/>
          </p:nvSpPr>
          <p:spPr bwMode="auto">
            <a:xfrm>
              <a:off x="3408" y="3216"/>
              <a:ext cx="166" cy="166"/>
            </a:xfrm>
            <a:prstGeom prst="ellipse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</p:grpSp>
      <p:sp>
        <p:nvSpPr>
          <p:cNvPr id="13390" name="Rectangle 78"/>
          <p:cNvSpPr>
            <a:spLocks noChangeArrowheads="1"/>
          </p:cNvSpPr>
          <p:nvPr/>
        </p:nvSpPr>
        <p:spPr bwMode="auto">
          <a:xfrm>
            <a:off x="4800600" y="1524000"/>
            <a:ext cx="35052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78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9" grpId="0" animBg="1"/>
      <p:bldP spid="133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A6CD5A-E509-5041-B2B0-2A22B0B81109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Arial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6781" y="457200"/>
            <a:ext cx="6873875" cy="747713"/>
          </a:xfrm>
        </p:spPr>
        <p:txBody>
          <a:bodyPr/>
          <a:lstStyle/>
          <a:p>
            <a:r>
              <a:rPr lang="en-US" altLang="en-US" dirty="0">
                <a:latin typeface="Gill Sans MT" panose="020B0502020104020203" pitchFamily="34" charset="77"/>
              </a:rPr>
              <a:t>5. Queue Discipline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1619"/>
            <a:ext cx="8229600" cy="4867275"/>
          </a:xfrm>
        </p:spPr>
        <p:txBody>
          <a:bodyPr/>
          <a:lstStyle/>
          <a:p>
            <a:r>
              <a:rPr lang="en-US" altLang="en-US" sz="2800" dirty="0">
                <a:latin typeface="Gill Sans MT" panose="020B0502020104020203" pitchFamily="34" charset="77"/>
              </a:rPr>
              <a:t>How are packets selected from the queue for service?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First Come First Served (FCFS)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Shortest Processing Time (SPT)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Earliest Due Date (EDD)</a:t>
            </a:r>
          </a:p>
          <a:p>
            <a:pPr lvl="1"/>
            <a:r>
              <a:rPr lang="en-US" altLang="en-US" sz="2400" dirty="0">
                <a:latin typeface="Gill Sans MT" panose="020B0502020104020203" pitchFamily="34" charset="77"/>
              </a:rPr>
              <a:t>Priority (jobs are in different priority classes)</a:t>
            </a:r>
          </a:p>
          <a:p>
            <a:pPr lvl="1"/>
            <a:endParaRPr lang="en-US" altLang="en-US" sz="2400" dirty="0">
              <a:latin typeface="Gill Sans MT" panose="020B0502020104020203" pitchFamily="34" charset="77"/>
            </a:endParaRPr>
          </a:p>
          <a:p>
            <a:r>
              <a:rPr lang="en-US" altLang="en-US" sz="2800" dirty="0">
                <a:latin typeface="Gill Sans MT" panose="020B0502020104020203" pitchFamily="34" charset="77"/>
              </a:rPr>
              <a:t>FCFS default assumption for most systems</a:t>
            </a:r>
          </a:p>
        </p:txBody>
      </p:sp>
    </p:spTree>
    <p:extLst>
      <p:ext uri="{BB962C8B-B14F-4D97-AF65-F5344CB8AC3E}">
        <p14:creationId xmlns:p14="http://schemas.microsoft.com/office/powerpoint/2010/main" val="203698174"/>
      </p:ext>
    </p:extLst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ill Sans MT" panose="020B0502020104020203" pitchFamily="34" charset="77"/>
              </a:rPr>
              <a:t>Performance Metrics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243513"/>
          </a:xfrm>
        </p:spPr>
        <p:txBody>
          <a:bodyPr/>
          <a:lstStyle/>
          <a:p>
            <a:pPr marL="0" lvl="1" indent="0" eaLnBrk="1" hangingPunct="1">
              <a:spcBef>
                <a:spcPts val="1800"/>
              </a:spcBef>
              <a:buNone/>
            </a:pPr>
            <a:r>
              <a:rPr lang="en-US" altLang="en-US" sz="3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Admission Control and Service Disciplines </a:t>
            </a:r>
          </a:p>
          <a:p>
            <a:pPr lvl="1" eaLnBrk="1" hangingPunct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Delay</a:t>
            </a:r>
          </a:p>
          <a:p>
            <a:pPr lvl="1" eaLnBrk="1" hangingPunct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Delay variation (jitter)</a:t>
            </a:r>
          </a:p>
          <a:p>
            <a:pPr lvl="1" eaLnBrk="1" hangingPunct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Packet loss </a:t>
            </a:r>
          </a:p>
          <a:p>
            <a:pPr lvl="1" eaLnBrk="1" hangingPunct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Efficient sharing of bandwidth</a:t>
            </a:r>
          </a:p>
          <a:p>
            <a:pPr lvl="1" eaLnBrk="1" hangingPunct="1"/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Relative importance depends on traffic type (audio/video, file transfer, interactive)</a:t>
            </a:r>
          </a:p>
          <a:p>
            <a:pPr lvl="1" eaLnBrk="1" hangingPunct="1"/>
            <a:endParaRPr lang="en-US" altLang="en-US" sz="28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 marL="0" lvl="1" indent="0" eaLnBrk="1" hangingPunct="1">
              <a:buNone/>
            </a:pPr>
            <a:r>
              <a:rPr lang="en-US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Challenge is to provide adequate performance for (possibly) heterogeneous traffic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010B6B-E1CC-6843-A2AB-90ECF265D95B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32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panose="020B0502020104020203" pitchFamily="34" charset="77"/>
                <a:cs typeface="+mj-cs"/>
              </a:rPr>
              <a:t>How much buffering?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RFC 3439 rule of thumb: average buffering equal to </a:t>
            </a:r>
            <a:r>
              <a:rPr lang="ja-JP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ja-JP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typical</a:t>
            </a:r>
            <a:r>
              <a:rPr lang="ja-JP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”</a:t>
            </a:r>
            <a:r>
              <a:rPr lang="en-US" altLang="ja-JP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 RTT (say 250 msec) times link capacity C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charset="-128"/>
              </a:rPr>
              <a:t>e.g., C = 10 Gpbs link: 2.5 Gbit buffer</a:t>
            </a:r>
          </a:p>
          <a:p>
            <a:r>
              <a:rPr lang="en-US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recent recommendation: with </a:t>
            </a:r>
            <a:r>
              <a:rPr lang="en-US" altLang="en-US" i="1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N</a:t>
            </a:r>
            <a:r>
              <a:rPr lang="en-US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 flows, buffering equal to </a:t>
            </a:r>
          </a:p>
        </p:txBody>
      </p:sp>
      <p:grpSp>
        <p:nvGrpSpPr>
          <p:cNvPr id="65540" name="Group 9"/>
          <p:cNvGrpSpPr>
            <a:grpSpLocks/>
          </p:cNvGrpSpPr>
          <p:nvPr/>
        </p:nvGrpSpPr>
        <p:grpSpPr bwMode="auto">
          <a:xfrm>
            <a:off x="4167189" y="3717927"/>
            <a:ext cx="1103313" cy="1114426"/>
            <a:chOff x="1923" y="2801"/>
            <a:chExt cx="695" cy="702"/>
          </a:xfrm>
        </p:grpSpPr>
        <p:sp>
          <p:nvSpPr>
            <p:cNvPr id="65543" name="Text Box 4"/>
            <p:cNvSpPr txBox="1">
              <a:spLocks noChangeArrowheads="1"/>
            </p:cNvSpPr>
            <p:nvPr/>
          </p:nvSpPr>
          <p:spPr bwMode="auto">
            <a:xfrm>
              <a:off x="1923" y="2918"/>
              <a:ext cx="6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charset="-128"/>
                  <a:cs typeface="Arial" charset="0"/>
                </a:rPr>
                <a:t>RTT  C</a:t>
              </a:r>
            </a:p>
          </p:txBody>
        </p:sp>
        <p:sp>
          <p:nvSpPr>
            <p:cNvPr id="65544" name="Text Box 5"/>
            <p:cNvSpPr txBox="1">
              <a:spLocks noChangeArrowheads="1"/>
            </p:cNvSpPr>
            <p:nvPr/>
          </p:nvSpPr>
          <p:spPr bwMode="auto">
            <a:xfrm>
              <a:off x="2309" y="2801"/>
              <a:ext cx="17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charset="-128"/>
                  <a:cs typeface="Arial" charset="0"/>
                </a:rPr>
                <a:t>.</a:t>
              </a:r>
            </a:p>
          </p:txBody>
        </p:sp>
        <p:sp>
          <p:nvSpPr>
            <p:cNvPr id="65545" name="Line 6"/>
            <p:cNvSpPr>
              <a:spLocks noChangeShapeType="1"/>
            </p:cNvSpPr>
            <p:nvPr/>
          </p:nvSpPr>
          <p:spPr bwMode="auto">
            <a:xfrm>
              <a:off x="1929" y="3168"/>
              <a:ext cx="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  <p:sp>
          <p:nvSpPr>
            <p:cNvPr id="65546" name="Text Box 7"/>
            <p:cNvSpPr txBox="1">
              <a:spLocks noChangeArrowheads="1"/>
            </p:cNvSpPr>
            <p:nvPr/>
          </p:nvSpPr>
          <p:spPr bwMode="auto">
            <a:xfrm>
              <a:off x="2091" y="3212"/>
              <a:ext cx="2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charset="-128"/>
                  <a:cs typeface="Arial" charset="0"/>
                </a:rPr>
                <a:t>N</a:t>
              </a:r>
            </a:p>
          </p:txBody>
        </p:sp>
        <p:sp>
          <p:nvSpPr>
            <p:cNvPr id="65547" name="Freeform 8"/>
            <p:cNvSpPr>
              <a:spLocks/>
            </p:cNvSpPr>
            <p:nvPr/>
          </p:nvSpPr>
          <p:spPr bwMode="auto">
            <a:xfrm>
              <a:off x="2062" y="3218"/>
              <a:ext cx="279" cy="209"/>
            </a:xfrm>
            <a:custGeom>
              <a:avLst/>
              <a:gdLst>
                <a:gd name="T0" fmla="*/ 0 w 279"/>
                <a:gd name="T1" fmla="*/ 148 h 209"/>
                <a:gd name="T2" fmla="*/ 26 w 279"/>
                <a:gd name="T3" fmla="*/ 105 h 209"/>
                <a:gd name="T4" fmla="*/ 44 w 279"/>
                <a:gd name="T5" fmla="*/ 209 h 209"/>
                <a:gd name="T6" fmla="*/ 61 w 279"/>
                <a:gd name="T7" fmla="*/ 0 h 209"/>
                <a:gd name="T8" fmla="*/ 279 w 27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209"/>
                <a:gd name="T17" fmla="*/ 279 w 279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209">
                  <a:moveTo>
                    <a:pt x="0" y="148"/>
                  </a:moveTo>
                  <a:lnTo>
                    <a:pt x="26" y="105"/>
                  </a:lnTo>
                  <a:lnTo>
                    <a:pt x="44" y="209"/>
                  </a:lnTo>
                  <a:lnTo>
                    <a:pt x="61" y="0"/>
                  </a:lnTo>
                  <a:lnTo>
                    <a:pt x="27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3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hosts and routers: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LANs</a:t>
            </a:r>
            <a:endParaRPr lang="en-US" sz="2000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layer-2 packet: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0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571500" y="5680159"/>
            <a:ext cx="4844879" cy="8771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000" i="0" dirty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0" dirty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0" dirty="0">
                <a:latin typeface="Gill Sans MT" charset="0"/>
                <a:cs typeface="+mn-cs"/>
              </a:rPr>
              <a:t>to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000" i="0" dirty="0">
                <a:latin typeface="Gill Sans MT" charset="0"/>
                <a:cs typeface="+mn-cs"/>
              </a:rPr>
              <a:t> node over a link</a:t>
            </a: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20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Error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Error control repairs frames that are received in error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Requires errors to be detected at the receiver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Typically retransmit the unacknowledged frames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Timer protects against lost acknowledgements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Detecting errors and retransmissions are next topics.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Gill Sans MT" panose="020B0502020104020203" pitchFamily="34" charset="77"/>
                <a:cs typeface="+mn-cs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 dirty="0">
                <a:latin typeface="Gill Sans MT" panose="020B0502020104020203" pitchFamily="34" charset="77"/>
                <a:cs typeface="+mn-cs"/>
              </a:rPr>
              <a:t>D    = Data protected by error checking, may include header fields </a:t>
            </a:r>
            <a:br>
              <a:rPr lang="en-US" sz="2000" i="0" dirty="0">
                <a:latin typeface="Gill Sans MT" panose="020B0502020104020203" pitchFamily="34" charset="77"/>
                <a:cs typeface="+mn-cs"/>
              </a:rPr>
            </a:br>
            <a:endParaRPr lang="en-US" sz="2000" i="0" dirty="0">
              <a:latin typeface="Gill Sans MT" panose="020B0502020104020203" pitchFamily="34" charset="77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i="0" dirty="0">
                <a:latin typeface="Gill Sans MT" panose="020B0502020104020203" pitchFamily="34" charset="77"/>
                <a:cs typeface="+mn-cs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Gill Sans MT" panose="020B0502020104020203" pitchFamily="34" charset="77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Gill Sans MT" panose="020B0502020104020203" pitchFamily="34" charset="77"/>
                <a:cs typeface="+mn-cs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242073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Error Detection – Parity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Parity bit is added as the modulo 2 sum of data bits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Equivalent to XOR; this is even parity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Ex: 1110000 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 1110000</a:t>
            </a:r>
            <a:r>
              <a:rPr lang="en-US" dirty="0">
                <a:solidFill>
                  <a:srgbClr val="FF2BD8"/>
                </a:solidFill>
                <a:latin typeface="Gill Sans MT" panose="020B0502020104020203" pitchFamily="34" charset="77"/>
                <a:sym typeface="Wingdings" pitchFamily="2" charset="2"/>
              </a:rPr>
              <a:t>1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Detection checks if the sum is wrong (an error)</a:t>
            </a:r>
            <a:endParaRPr lang="en-US" dirty="0">
              <a:solidFill>
                <a:srgbClr val="FF2BD8"/>
              </a:solidFill>
              <a:latin typeface="Gill Sans MT" panose="020B0502020104020203" pitchFamily="34" charset="77"/>
              <a:sym typeface="Wingdings" pitchFamily="2" charset="2"/>
            </a:endParaRPr>
          </a:p>
          <a:p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Simple way to detect an </a:t>
            </a:r>
            <a:r>
              <a:rPr lang="en-US" i="1" dirty="0">
                <a:latin typeface="Gill Sans MT" panose="020B0502020104020203" pitchFamily="34" charset="77"/>
                <a:sym typeface="Wingdings" pitchFamily="2" charset="2"/>
              </a:rPr>
              <a:t>odd 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number</a:t>
            </a:r>
            <a:r>
              <a:rPr lang="en-US" i="1" dirty="0">
                <a:latin typeface="Gill Sans MT" panose="020B0502020104020203" pitchFamily="34" charset="77"/>
                <a:sym typeface="Wingdings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of errors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Ex: 1 error, 11100</a:t>
            </a:r>
            <a:r>
              <a:rPr lang="en-US" u="sng" dirty="0">
                <a:latin typeface="Gill Sans MT" panose="020B0502020104020203" pitchFamily="34" charset="77"/>
                <a:sym typeface="Wingdings" pitchFamily="2" charset="2"/>
              </a:rPr>
              <a:t>1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0</a:t>
            </a:r>
            <a:r>
              <a:rPr lang="en-US" dirty="0">
                <a:solidFill>
                  <a:srgbClr val="FF2BD8"/>
                </a:solidFill>
                <a:latin typeface="Gill Sans MT" panose="020B0502020104020203" pitchFamily="34" charset="77"/>
                <a:sym typeface="Wingdings" pitchFamily="2" charset="2"/>
              </a:rPr>
              <a:t>1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; detected, sum is wrong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Ex: 3 errors, 11</a:t>
            </a:r>
            <a:r>
              <a:rPr lang="en-US" u="sng" dirty="0">
                <a:latin typeface="Gill Sans MT" panose="020B0502020104020203" pitchFamily="34" charset="77"/>
                <a:sym typeface="Wingdings" pitchFamily="2" charset="2"/>
              </a:rPr>
              <a:t>011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00</a:t>
            </a:r>
            <a:r>
              <a:rPr lang="en-US" dirty="0">
                <a:solidFill>
                  <a:srgbClr val="FF2BD8"/>
                </a:solidFill>
                <a:latin typeface="Gill Sans MT" panose="020B0502020104020203" pitchFamily="34" charset="77"/>
                <a:sym typeface="Wingdings" pitchFamily="2" charset="2"/>
              </a:rPr>
              <a:t>1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; detected sum is wrong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Ex: 2 errors, 1110</a:t>
            </a:r>
            <a:r>
              <a:rPr lang="en-US" u="sng" dirty="0">
                <a:latin typeface="Gill Sans MT" panose="020B0502020104020203" pitchFamily="34" charset="77"/>
                <a:sym typeface="Wingdings" pitchFamily="2" charset="2"/>
              </a:rPr>
              <a:t>11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0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  <a:sym typeface="Wingdings" pitchFamily="2" charset="2"/>
              </a:rPr>
              <a:t>1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; </a:t>
            </a:r>
            <a:r>
              <a:rPr lang="en-US" i="1" dirty="0">
                <a:latin typeface="Gill Sans MT" panose="020B0502020104020203" pitchFamily="34" charset="77"/>
                <a:sym typeface="Wingdings" pitchFamily="2" charset="2"/>
              </a:rPr>
              <a:t>not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 </a:t>
            </a:r>
            <a:r>
              <a:rPr lang="en-US" i="1" dirty="0">
                <a:latin typeface="Gill Sans MT" panose="020B0502020104020203" pitchFamily="34" charset="77"/>
                <a:sym typeface="Wingdings" pitchFamily="2" charset="2"/>
              </a:rPr>
              <a:t>detected</a:t>
            </a:r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, sum is right!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Error can also be in the parity bit itself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Random errors are detected with probability ½ </a:t>
            </a:r>
            <a:endParaRPr lang="en-US" dirty="0">
              <a:solidFill>
                <a:srgbClr val="FF2BD8"/>
              </a:solidFill>
              <a:latin typeface="Gill Sans MT" panose="020B0502020104020203" pitchFamily="34" charset="77"/>
              <a:sym typeface="Wingdings" pitchFamily="2" charset="2"/>
            </a:endParaRPr>
          </a:p>
          <a:p>
            <a:r>
              <a:rPr lang="en-US" dirty="0">
                <a:latin typeface="Gill Sans MT" panose="020B0502020104020203" pitchFamily="34" charset="77"/>
                <a:sym typeface="Wingdings" pitchFamily="2" charset="2"/>
              </a:rPr>
              <a:t>Can be generalized to more errors detected (and corrected)</a:t>
            </a:r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Error Detection – Parity (2)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Gill Sans MT" panose="020B0502020104020203" pitchFamily="34" charset="77"/>
              </a:rPr>
              <a:t>Interleaving</a:t>
            </a:r>
            <a:r>
              <a:rPr lang="en-US" dirty="0">
                <a:latin typeface="Gill Sans MT" panose="020B0502020104020203" pitchFamily="34" charset="77"/>
              </a:rPr>
              <a:t> of N parity bits detects burst errors up to N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Each parity sum is made over non-adjacent bits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An even burst of up to N errors will not cause it to fail 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 t="1922" b="5568"/>
          <a:stretch>
            <a:fillRect/>
          </a:stretch>
        </p:blipFill>
        <p:spPr bwMode="auto">
          <a:xfrm>
            <a:off x="1438275" y="3086100"/>
            <a:ext cx="6592094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Error Detection – Checksums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Checksum treats data as N-bit words and adds N check bits that are the modulo 2</a:t>
            </a:r>
            <a:r>
              <a:rPr lang="en-US" baseline="30000" dirty="0">
                <a:latin typeface="Gill Sans MT" panose="020B0502020104020203" pitchFamily="34" charset="77"/>
              </a:rPr>
              <a:t>N</a:t>
            </a:r>
            <a:r>
              <a:rPr lang="en-US" dirty="0">
                <a:latin typeface="Gill Sans MT" panose="020B0502020104020203" pitchFamily="34" charset="77"/>
              </a:rPr>
              <a:t> sum of the words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Ex: Internet 16-bit 1s complement checksum</a:t>
            </a:r>
          </a:p>
          <a:p>
            <a:pPr lvl="4"/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Properties: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Improved error detection over parity bits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Detects bursts up to N errors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Detects random errors (with what probability?)</a:t>
            </a:r>
            <a:endParaRPr lang="en-US" baseline="30000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Vulnerable to systematic errors, e.g., added zeros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check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more powerful error-detection coding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choose r+1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 detect all burst errors less than r+1 bits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15" y="5538787"/>
            <a:ext cx="4881369" cy="1350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Error Detection – CRCs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Adds bits so that transmitted frame viewed as a polynomial is evenly divisible by a generator polynomial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8172" y="2019301"/>
            <a:ext cx="5905106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>
            <a:off x="2571750" y="2743200"/>
            <a:ext cx="51435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H="1">
            <a:off x="2675731" y="5734844"/>
            <a:ext cx="344488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66776" y="2295525"/>
            <a:ext cx="175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Start by adding 0s to frame and try dividing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251" y="5067300"/>
            <a:ext cx="249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Offset by any reminder to make it evenly divisible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86425" y="2657475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76900" y="6181725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67375" y="5886450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Error Detection – CRCs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Based on standard polynomials: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Ex: Ethernet 32-bit CRC is defined by: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Computed with simple shift/XOR circuits</a:t>
            </a:r>
          </a:p>
          <a:p>
            <a:pPr lvl="4"/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Stronger detection than checksums: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E.g., can detect all double bit errors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Not vulnerable to systematic errors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2552700"/>
            <a:ext cx="612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Error Detection and Correction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399" y="1390651"/>
            <a:ext cx="7790214" cy="508429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Codes’ structured redundancy allow some errors to be detected</a:t>
            </a:r>
          </a:p>
          <a:p>
            <a:r>
              <a:rPr lang="en-US" dirty="0">
                <a:latin typeface="Gill Sans MT" panose="020B0502020104020203" pitchFamily="34" charset="77"/>
              </a:rPr>
              <a:t>Error detection codes: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Parity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»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Checksums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»</a:t>
            </a:r>
            <a:endParaRPr lang="en-US" dirty="0">
              <a:latin typeface="Gill Sans MT" panose="020B0502020104020203" pitchFamily="34" charset="77"/>
            </a:endParaRPr>
          </a:p>
          <a:p>
            <a:pPr marL="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Cyclic redundancy codes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»</a:t>
            </a:r>
          </a:p>
          <a:p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Structured redundancy can help correction of likely errors</a:t>
            </a:r>
          </a:p>
          <a:p>
            <a:r>
              <a:rPr lang="en-US" dirty="0">
                <a:latin typeface="Gill Sans MT" panose="020B0502020104020203" pitchFamily="34" charset="77"/>
              </a:rPr>
              <a:t>Forward error correction codes: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Hamming codes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»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latin typeface="Gill Sans MT" panose="020B0502020104020203" pitchFamily="34" charset="77"/>
              </a:rPr>
              <a:t>Binary convolutional codes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»</a:t>
            </a:r>
            <a:endParaRPr lang="en-US" dirty="0">
              <a:latin typeface="Gill Sans MT" panose="020B0502020104020203" pitchFamily="34" charset="77"/>
            </a:endParaRPr>
          </a:p>
          <a:p>
            <a:pPr lvl="2"/>
            <a:r>
              <a:rPr lang="en-US" dirty="0">
                <a:solidFill>
                  <a:srgbClr val="00B050"/>
                </a:solidFill>
                <a:latin typeface="Gill Sans MT" panose="020B0502020104020203" pitchFamily="34" charset="77"/>
              </a:rPr>
              <a:t>Commonly used as inner codes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latin typeface="Gill Sans MT" panose="020B0502020104020203" pitchFamily="34" charset="77"/>
              </a:rPr>
              <a:t>Reed-Solomon and Low-Density Parity Check codes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>
                <a:solidFill>
                  <a:srgbClr val="0000FF"/>
                </a:solidFill>
                <a:latin typeface="Gill Sans MT" panose="020B0502020104020203" pitchFamily="34" charset="77"/>
              </a:rPr>
              <a:t>»</a:t>
            </a:r>
            <a:endParaRPr lang="en-US" dirty="0">
              <a:solidFill>
                <a:srgbClr val="00B050"/>
              </a:solidFill>
              <a:latin typeface="Gill Sans MT" panose="020B0502020104020203" pitchFamily="34" charset="77"/>
            </a:endParaRPr>
          </a:p>
          <a:p>
            <a:pPr lvl="2"/>
            <a:r>
              <a:rPr lang="en-US" dirty="0">
                <a:solidFill>
                  <a:srgbClr val="00B050"/>
                </a:solidFill>
                <a:latin typeface="Gill Sans MT" panose="020B0502020104020203" pitchFamily="34" charset="77"/>
              </a:rPr>
              <a:t>Mathematically complex, widely used in space systems as outer codes</a:t>
            </a:r>
          </a:p>
        </p:txBody>
      </p:sp>
    </p:spTree>
    <p:extLst>
      <p:ext uri="{BB962C8B-B14F-4D97-AF65-F5344CB8AC3E}">
        <p14:creationId xmlns:p14="http://schemas.microsoft.com/office/powerpoint/2010/main" val="288572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Error Correction – Hamming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64192" y="1388463"/>
            <a:ext cx="3517901" cy="460008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Hamming code gives a simple way to add check bits and correct up to a (dmin-1)/2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Check bits are parity over subsets of the codeword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Recomputing</a:t>
            </a:r>
            <a:r>
              <a:rPr lang="en-US" dirty="0">
                <a:latin typeface="Gill Sans MT" panose="020B0502020104020203" pitchFamily="34" charset="77"/>
              </a:rPr>
              <a:t> the parity sums (</a:t>
            </a:r>
            <a:r>
              <a:rPr lang="en-US" u="sng" dirty="0">
                <a:latin typeface="Gill Sans MT" panose="020B0502020104020203" pitchFamily="34" charset="77"/>
              </a:rPr>
              <a:t>syndrome</a:t>
            </a:r>
            <a:r>
              <a:rPr lang="en-US" dirty="0">
                <a:latin typeface="Gill Sans MT" panose="020B0502020104020203" pitchFamily="34" charset="77"/>
              </a:rPr>
              <a:t>) gives the position of the error to flip, or 0 if there is no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2300" y="5161939"/>
            <a:ext cx="450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(7, 4) Hamming code adds 3 check bits and can correct 1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87" y="1134397"/>
            <a:ext cx="5212113" cy="40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5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 link protocol provides different services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may or may not provide reliable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73575" y="1391486"/>
            <a:ext cx="4523872" cy="5222039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transportation analogy: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trip from La Jolla to Bristol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limo: La Jolla to SAN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plane: SAN to LHR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train: LHR to Bristol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tourist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datagram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transport segment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communication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travel mode (tickets, check-in, boarding)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 layer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planner/admin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43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1" y="0"/>
            <a:ext cx="8331200" cy="64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8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5" y="0"/>
            <a:ext cx="8635955" cy="6673238"/>
          </a:xfrm>
        </p:spPr>
      </p:pic>
      <p:sp>
        <p:nvSpPr>
          <p:cNvPr id="7" name="TextBox 6"/>
          <p:cNvSpPr txBox="1"/>
          <p:nvPr/>
        </p:nvSpPr>
        <p:spPr>
          <a:xfrm>
            <a:off x="1257300" y="6150018"/>
            <a:ext cx="6070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77"/>
                <a:ea typeface="Abadi MT Condensed Extra Bold" charset="0"/>
                <a:cs typeface="Abadi MT Condensed Extra Bold" charset="0"/>
              </a:rPr>
              <a:t>Computationally much more efficient! </a:t>
            </a:r>
          </a:p>
        </p:txBody>
      </p:sp>
    </p:spTree>
    <p:extLst>
      <p:ext uri="{BB962C8B-B14F-4D97-AF65-F5344CB8AC3E}">
        <p14:creationId xmlns:p14="http://schemas.microsoft.com/office/powerpoint/2010/main" val="365386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/>
              <a:t>Link layer accepts </a:t>
            </a:r>
            <a:r>
              <a:rPr lang="en-US" u="sng" dirty="0"/>
              <a:t>packets</a:t>
            </a:r>
            <a:r>
              <a:rPr lang="en-US" dirty="0"/>
              <a:t> from the network layer, and encapsulates them into </a:t>
            </a:r>
            <a:r>
              <a:rPr lang="en-US" u="sng" dirty="0"/>
              <a:t>frames</a:t>
            </a:r>
            <a:r>
              <a:rPr lang="en-US" dirty="0"/>
              <a:t> that it sends using the physical layer; reception is the opposite process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68874" y="2933701"/>
            <a:ext cx="7370253" cy="2838449"/>
            <a:chOff x="868874" y="3143251"/>
            <a:chExt cx="7370253" cy="2838449"/>
          </a:xfrm>
        </p:grpSpPr>
        <p:grpSp>
          <p:nvGrpSpPr>
            <p:cNvPr id="22" name="Group 21"/>
            <p:cNvGrpSpPr/>
            <p:nvPr/>
          </p:nvGrpSpPr>
          <p:grpSpPr>
            <a:xfrm>
              <a:off x="3390900" y="4772025"/>
              <a:ext cx="3695700" cy="1123950"/>
              <a:chOff x="3390900" y="4772025"/>
              <a:chExt cx="3695700" cy="1123950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3486150" y="4838700"/>
                <a:ext cx="3371850" cy="1057275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390900" y="4772025"/>
                <a:ext cx="3695700" cy="2571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52650" y="3143251"/>
              <a:ext cx="6069012" cy="2038349"/>
              <a:chOff x="922337" y="3143250"/>
              <a:chExt cx="7299325" cy="2451563"/>
            </a:xfrm>
          </p:grpSpPr>
          <p:pic>
            <p:nvPicPr>
              <p:cNvPr id="1024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5392"/>
              <a:stretch>
                <a:fillRect/>
              </a:stretch>
            </p:blipFill>
            <p:spPr bwMode="auto">
              <a:xfrm>
                <a:off x="922337" y="3143250"/>
                <a:ext cx="7299325" cy="2451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 bwMode="auto">
              <a:xfrm>
                <a:off x="1095375" y="4638675"/>
                <a:ext cx="2914650" cy="5238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4248150" y="5057775"/>
              <a:ext cx="18478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4248150" y="5162550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4238625" y="5772150"/>
              <a:ext cx="18478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4238625" y="5895975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265391" y="5505450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Actual data path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51538" y="4810125"/>
              <a:ext cx="186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Virtual data path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10800000">
              <a:off x="885825" y="4019550"/>
              <a:ext cx="73533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10800000">
              <a:off x="895350" y="5362575"/>
              <a:ext cx="73152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84809" y="3387209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Network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9257" y="44254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Link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8874" y="5520809"/>
              <a:ext cx="104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each and every host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NIC) or on a chip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card; Ethernet chipset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host’s 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56" y="1138238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681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rdt, flow control, etc.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side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27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  <a:cs typeface="+mj-cs"/>
              </a:rPr>
              <a:t>Possible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49705" y="1143001"/>
            <a:ext cx="8054908" cy="552249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Unacknowledged connectionless service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Frame is sent with no connection / error recovery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Ethernet is example</a:t>
            </a:r>
          </a:p>
          <a:p>
            <a:r>
              <a:rPr lang="en-US" dirty="0">
                <a:latin typeface="Gill Sans MT" panose="020B0502020104020203" pitchFamily="34" charset="77"/>
              </a:rPr>
              <a:t>Acknowledged connectionless service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Frame is sent with retransmissions if needed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Example is 802.11</a:t>
            </a:r>
          </a:p>
          <a:p>
            <a:r>
              <a:rPr lang="en-US" dirty="0">
                <a:latin typeface="Gill Sans MT" panose="020B0502020104020203" pitchFamily="34" charset="77"/>
              </a:rPr>
              <a:t>Acknowledged connection-oriented service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Connection is set up; rare</a:t>
            </a:r>
          </a:p>
          <a:p>
            <a:r>
              <a:rPr lang="en-US" dirty="0">
                <a:latin typeface="Gill Sans MT" panose="020B0502020104020203" pitchFamily="34" charset="77"/>
              </a:rPr>
              <a:t>Half-duplex and full-duplex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Nodes at both ends of link can(not) transmit simultaneously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(I)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8094328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framing, link access: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different from IP address!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only 6 bytes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seldom needed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We will see link-level is in addition to end-end reliability?</a:t>
            </a:r>
          </a:p>
        </p:txBody>
      </p:sp>
    </p:spTree>
    <p:extLst>
      <p:ext uri="{BB962C8B-B14F-4D97-AF65-F5344CB8AC3E}">
        <p14:creationId xmlns:p14="http://schemas.microsoft.com/office/powerpoint/2010/main" val="1731801356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25063</TotalTime>
  <Words>2160</Words>
  <Application>Microsoft Macintosh PowerPoint</Application>
  <PresentationFormat>On-screen Show (4:3)</PresentationFormat>
  <Paragraphs>396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Book Antiqua</vt:lpstr>
      <vt:lpstr>Calibri</vt:lpstr>
      <vt:lpstr>Gill Sans MT</vt:lpstr>
      <vt:lpstr>Symbol</vt:lpstr>
      <vt:lpstr>Tahoma</vt:lpstr>
      <vt:lpstr>Times New Roman</vt:lpstr>
      <vt:lpstr>Wingdings</vt:lpstr>
      <vt:lpstr>Tannenbaum</vt:lpstr>
      <vt:lpstr>ECE158A: Computer Networks</vt:lpstr>
      <vt:lpstr>The Data Link Layer</vt:lpstr>
      <vt:lpstr>Link layer: introduction</vt:lpstr>
      <vt:lpstr>Link layer: context</vt:lpstr>
      <vt:lpstr>Frames</vt:lpstr>
      <vt:lpstr>Where is the link layer implemented?</vt:lpstr>
      <vt:lpstr>Adaptors communicating</vt:lpstr>
      <vt:lpstr>Possible Services</vt:lpstr>
      <vt:lpstr>Link layer services (I)</vt:lpstr>
      <vt:lpstr>Link layer services (II)</vt:lpstr>
      <vt:lpstr>Framing Methods</vt:lpstr>
      <vt:lpstr>Framing – Byte count</vt:lpstr>
      <vt:lpstr>Framing – Byte stuffing</vt:lpstr>
      <vt:lpstr>Framing – Bit stuffing</vt:lpstr>
      <vt:lpstr>Flow Control</vt:lpstr>
      <vt:lpstr>Line Cards (Interface Cards, Adaptors)</vt:lpstr>
      <vt:lpstr>Queue Management Issues</vt:lpstr>
      <vt:lpstr>Examples: FIFO Scheduling &amp; Drop-Tail</vt:lpstr>
      <vt:lpstr>A Simple Queuing System</vt:lpstr>
      <vt:lpstr>Basic Terminology</vt:lpstr>
      <vt:lpstr>PowerPoint Presentation</vt:lpstr>
      <vt:lpstr>1. The Packet Types</vt:lpstr>
      <vt:lpstr>2. Arrival Process</vt:lpstr>
      <vt:lpstr>3. Service Process</vt:lpstr>
      <vt:lpstr>4. Number of Servers</vt:lpstr>
      <vt:lpstr>PowerPoint Presentation</vt:lpstr>
      <vt:lpstr>5. Queue Discipline</vt:lpstr>
      <vt:lpstr>Performance Metrics</vt:lpstr>
      <vt:lpstr>How much buffering?</vt:lpstr>
      <vt:lpstr>Error Control</vt:lpstr>
      <vt:lpstr>Error detection</vt:lpstr>
      <vt:lpstr>Error Detection – Parity (1)</vt:lpstr>
      <vt:lpstr>Error Detection – Parity (2)</vt:lpstr>
      <vt:lpstr>Error Detection – Checksums </vt:lpstr>
      <vt:lpstr>Cyclic redundancy check</vt:lpstr>
      <vt:lpstr>Error Detection – CRCs </vt:lpstr>
      <vt:lpstr>Error Detection – CRCs</vt:lpstr>
      <vt:lpstr>Error Detection and Correction</vt:lpstr>
      <vt:lpstr>Error Correction – Hamming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Javidi, Tara</cp:lastModifiedBy>
  <cp:revision>537</cp:revision>
  <dcterms:created xsi:type="dcterms:W3CDTF">2010-05-03T15:18:06Z</dcterms:created>
  <dcterms:modified xsi:type="dcterms:W3CDTF">2022-10-05T01:16:25Z</dcterms:modified>
</cp:coreProperties>
</file>