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534" r:id="rId2"/>
    <p:sldId id="395" r:id="rId3"/>
    <p:sldId id="629" r:id="rId4"/>
    <p:sldId id="630" r:id="rId5"/>
    <p:sldId id="631" r:id="rId6"/>
    <p:sldId id="577" r:id="rId7"/>
    <p:sldId id="560" r:id="rId8"/>
    <p:sldId id="598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19"/>
    <p:sldId id="599" r:id="rId20"/>
    <p:sldId id="600" r:id="rId21"/>
    <p:sldId id="601" r:id="rId22"/>
    <p:sldId id="602" r:id="rId23"/>
    <p:sldId id="603" r:id="rId24"/>
    <p:sldId id="579" r:id="rId25"/>
    <p:sldId id="580" r:id="rId26"/>
    <p:sldId id="581" r:id="rId27"/>
    <p:sldId id="582" r:id="rId28"/>
    <p:sldId id="578" r:id="rId29"/>
    <p:sldId id="632" r:id="rId30"/>
    <p:sldId id="636" r:id="rId31"/>
    <p:sldId id="641" r:id="rId32"/>
    <p:sldId id="642" r:id="rId33"/>
    <p:sldId id="643" r:id="rId34"/>
    <p:sldId id="644" r:id="rId35"/>
    <p:sldId id="645" r:id="rId36"/>
    <p:sldId id="646" r:id="rId37"/>
    <p:sldId id="647" r:id="rId38"/>
    <p:sldId id="648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D8"/>
    <a:srgbClr val="FF388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01"/>
    <p:restoredTop sz="87482" autoAdjust="0"/>
  </p:normalViewPr>
  <p:slideViewPr>
    <p:cSldViewPr snapToGrid="0" showGuides="1">
      <p:cViewPr varScale="1">
        <p:scale>
          <a:sx n="104" d="100"/>
          <a:sy n="104" d="100"/>
        </p:scale>
        <p:origin x="21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A0ABBF-AC47-41DE-A95D-6184A976DE38}" type="datetimeFigureOut">
              <a:rPr lang="en-US" smtClean="0"/>
              <a:pPr/>
              <a:t>9/25/22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859117-A06A-4DD6-900B-66B64C869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7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2410C98-08F9-C449-8A24-3DDB50B0F018}" type="slidenum">
              <a:rPr lang="en-US" altLang="en-US" sz="1300" b="0">
                <a:latin typeface="Times New Roman" charset="0"/>
              </a:rPr>
              <a:pPr eaLnBrk="1" hangingPunct="1"/>
              <a:t>1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15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BDDC76-7329-B84A-8E56-FF1317E0AB5F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793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87D3B6C-C169-0741-98AD-F565A816F2E9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856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C6E3BF-3995-EA4B-8E4D-B37DD4BAD334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825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CA0556-2E55-7E49-9536-F0455F7DC450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864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B62942-464A-BE4C-976A-09A7C59A25EA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336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99BDC0E-1826-674A-906D-54708681E955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794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CD8A2B-4DCF-D14C-840D-0D433CEF9CD4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456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87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www.cisco.com</a:t>
            </a:r>
            <a:r>
              <a:rPr lang="en-US" dirty="0"/>
              <a:t>/c/</a:t>
            </a:r>
            <a:r>
              <a:rPr lang="en-US" dirty="0" err="1"/>
              <a:t>en</a:t>
            </a:r>
            <a:r>
              <a:rPr lang="en-US" dirty="0"/>
              <a:t>/us/support/docs/</a:t>
            </a:r>
            <a:r>
              <a:rPr lang="en-US" dirty="0" err="1"/>
              <a:t>lan</a:t>
            </a:r>
            <a:r>
              <a:rPr lang="en-US"/>
              <a:t>-switching/8021q/17056-741-4.html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CC6F2D1-A888-7345-8BF4-5577B25D9EB8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9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E0103-1A5B-4233-AC41-A926E2CF05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02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99F814-C6BF-1141-85EA-78252609599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25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685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6E67162-D420-CA40-8110-1AA35398323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26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854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4905453-E051-BC4D-8DD5-BD2AF7AD00B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27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308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33626DD-24C9-E94F-AE99-A71BBB1A5D74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978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489DC047-5D8F-E84F-A83A-AF38E504B820}" type="slidenum">
              <a:rPr lang="en-US" altLang="en-US" sz="1300" b="0">
                <a:latin typeface="Times New Roman" charset="0"/>
              </a:rPr>
              <a:pPr eaLnBrk="1" hangingPunct="1"/>
              <a:t>29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07174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FF8A219C-F722-4448-A7E2-9B7929C6676D}" type="slidenum">
              <a:rPr lang="en-US" altLang="en-US" sz="1300" b="0">
                <a:latin typeface="Times New Roman" charset="0"/>
              </a:rPr>
              <a:pPr eaLnBrk="1" hangingPunct="1"/>
              <a:t>30</a:t>
            </a:fld>
            <a:endParaRPr lang="en-US" altLang="en-US" sz="1300" b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07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433DD6-D70A-8E47-B310-554B6E789C8D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62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C36F2B-1838-7D43-A1F0-2700684F567E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94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55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82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10934A6-469E-5846-AA37-F91A0F6B127C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432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CCFCE89-56C3-414D-BFB3-B0D9ACE8FC6D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239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7200" y="2266950"/>
            <a:ext cx="4114800" cy="374332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81124" y="1990725"/>
            <a:ext cx="7315201" cy="40195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610713"/>
            <a:ext cx="7790214" cy="460008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604B317-4583-4F47-85DE-3A742F6C6EE3}" type="datetime1">
              <a:rPr lang="en-US" altLang="en-US"/>
              <a:pPr/>
              <a:t>9/25/22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9025AD-51A9-2A40-98CC-4891327A2A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86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0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B3616EB6-F471-2047-976B-63D7811A0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1124" y="1590675"/>
            <a:ext cx="7315201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78" r:id="rId3"/>
    <p:sldLayoutId id="2147483679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1800"/>
        </a:spcBef>
        <a:spcAft>
          <a:spcPct val="0"/>
        </a:spcAft>
        <a:buClr>
          <a:srgbClr val="0000FF"/>
        </a:buClr>
        <a:buFont typeface="Arial" pitchFamily="34" charset="0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457200" algn="l" rtl="0" eaLnBrk="0" fontAlgn="base" hangingPunct="0">
        <a:spcBef>
          <a:spcPts val="600"/>
        </a:spcBef>
        <a:spcAft>
          <a:spcPct val="0"/>
        </a:spcAft>
        <a:buClr>
          <a:srgbClr val="0000FF"/>
        </a:buClr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−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0287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»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Gill Sans MT" panose="020B0502020104020203" pitchFamily="34" charset="77"/>
              </a:rPr>
              <a:t>ECE 158 A: Computer Networks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CC57C2-7383-BF07-6502-7D4AF84507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048000"/>
            <a:ext cx="9144000" cy="3429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90"/>
                </a:solidFill>
              </a:rPr>
              <a:t>Tara </a:t>
            </a:r>
            <a:r>
              <a:rPr lang="en-US" altLang="en-US" dirty="0" err="1">
                <a:solidFill>
                  <a:srgbClr val="000090"/>
                </a:solidFill>
              </a:rPr>
              <a:t>Javidi</a:t>
            </a:r>
            <a:endParaRPr lang="en-US" altLang="en-US" dirty="0">
              <a:solidFill>
                <a:srgbClr val="000090"/>
              </a:solidFill>
            </a:endParaRPr>
          </a:p>
          <a:p>
            <a:pPr eaLnBrk="1" hangingPunct="1"/>
            <a:r>
              <a:rPr lang="en-US" altLang="en-US" sz="2600" dirty="0">
                <a:solidFill>
                  <a:srgbClr val="000090"/>
                </a:solidFill>
              </a:rPr>
              <a:t>Lectures: TTH 5:00-5:30pm    Center Hall 222</a:t>
            </a:r>
          </a:p>
          <a:p>
            <a:pPr eaLnBrk="1" hangingPunct="1"/>
            <a:endParaRPr lang="en-US" altLang="en-US" sz="2600" dirty="0">
              <a:solidFill>
                <a:srgbClr val="000090"/>
              </a:solidFill>
            </a:endParaRPr>
          </a:p>
          <a:p>
            <a:pPr eaLnBrk="1" hangingPunct="1"/>
            <a:r>
              <a:rPr lang="en-US" altLang="en-US" sz="2600" dirty="0">
                <a:solidFill>
                  <a:schemeClr val="accent1"/>
                </a:solidFill>
              </a:rPr>
              <a:t>Topic 5</a:t>
            </a:r>
          </a:p>
          <a:p>
            <a:pPr eaLnBrk="1" hangingPunct="1"/>
            <a:r>
              <a:rPr lang="en-US" altLang="en-US" sz="2600" dirty="0">
                <a:solidFill>
                  <a:schemeClr val="accent1"/>
                </a:solidFill>
              </a:rPr>
              <a:t>Link Layer: Hubs and Switches</a:t>
            </a:r>
          </a:p>
        </p:txBody>
      </p:sp>
    </p:spTree>
    <p:extLst>
      <p:ext uri="{BB962C8B-B14F-4D97-AF65-F5344CB8AC3E}">
        <p14:creationId xmlns:p14="http://schemas.microsoft.com/office/powerpoint/2010/main" val="125091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415060"/>
            <a:ext cx="75057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LAN addresses (more)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290" y="1558060"/>
            <a:ext cx="8074025" cy="45910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MAC address allocation administered by IEEE</a:t>
            </a:r>
          </a:p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manufacturer buys portion of MAC address space (to assure uniqueness)</a:t>
            </a:r>
          </a:p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analogy: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MAC address: like Social Security Number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IP address: like postal address</a:t>
            </a:r>
          </a:p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MAC flat address  ➜ portability 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can move LAN card from one LAN to another</a:t>
            </a:r>
          </a:p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IP hierarchical address </a:t>
            </a:r>
            <a:r>
              <a:rPr lang="en-US" i="1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not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portable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address depends on IP subnet to which node is attached</a:t>
            </a:r>
          </a:p>
          <a:p>
            <a:pPr>
              <a:defRPr/>
            </a:pPr>
            <a:endParaRPr lang="en-US" sz="3200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156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ARP: address resolution protocol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86325" y="2119313"/>
            <a:ext cx="3990975" cy="38814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ARP table: 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each IP node (host, router) on LAN has table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1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      </a:t>
            </a:r>
            <a:r>
              <a:rPr lang="en-US" sz="1800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&lt; IP address; MAC address; TTL&gt;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TTL (Time To Live): time after which address mapping will be forgotten (typically 20 min)</a:t>
            </a:r>
          </a:p>
        </p:txBody>
      </p:sp>
      <p:grpSp>
        <p:nvGrpSpPr>
          <p:cNvPr id="128006" name="Group 41"/>
          <p:cNvGrpSpPr>
            <a:grpSpLocks/>
          </p:cNvGrpSpPr>
          <p:nvPr/>
        </p:nvGrpSpPr>
        <p:grpSpPr bwMode="auto">
          <a:xfrm>
            <a:off x="406400" y="1298575"/>
            <a:ext cx="4146550" cy="1277938"/>
            <a:chOff x="145" y="937"/>
            <a:chExt cx="2612" cy="805"/>
          </a:xfrm>
        </p:grpSpPr>
        <p:sp>
          <p:nvSpPr>
            <p:cNvPr id="43056" name="Text Box 6"/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solidFill>
                    <a:srgbClr val="CC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Question:</a:t>
              </a:r>
              <a:r>
                <a:rPr lang="en-US" sz="2400" i="0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 how to determine</a:t>
              </a:r>
            </a:p>
            <a:p>
              <a:pPr>
                <a:defRPr/>
              </a:pPr>
              <a:r>
                <a:rPr lang="en-US" sz="2400" i="0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interface’s MAC address, knowing its IP address?</a:t>
              </a:r>
            </a:p>
          </p:txBody>
        </p:sp>
        <p:sp>
          <p:nvSpPr>
            <p:cNvPr id="43057" name="Rectangle 7"/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endParaRPr>
            </a:p>
          </p:txBody>
        </p:sp>
      </p:grpSp>
      <p:sp>
        <p:nvSpPr>
          <p:cNvPr id="128007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1357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3176588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2806700" y="3386138"/>
            <a:ext cx="16738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Gill Sans MT" panose="020B0502020104020203" pitchFamily="34" charset="77"/>
                <a:cs typeface="+mn-cs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2678113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3633788" y="46513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3187700" y="4953000"/>
            <a:ext cx="16232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Gill Sans MT" panose="020B0502020104020203" pitchFamily="34" charset="77"/>
                <a:cs typeface="+mn-cs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2816225" y="5578475"/>
            <a:ext cx="161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Gill Sans MT" panose="020B0502020104020203" pitchFamily="34" charset="77"/>
                <a:cs typeface="+mn-cs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1320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166688" y="4811713"/>
            <a:ext cx="15568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Gill Sans MT" panose="020B0502020104020203" pitchFamily="34" charset="77"/>
                <a:cs typeface="+mn-cs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2012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Gill Sans MT" panose="020B0502020104020203" pitchFamily="34" charset="77"/>
                <a:cs typeface="+mn-cs"/>
              </a:rPr>
              <a:t>   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363538" y="3665538"/>
            <a:ext cx="11128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Gill Sans MT" panose="020B0502020104020203" pitchFamily="34" charset="77"/>
                <a:cs typeface="+mn-cs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1009650" y="39211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2944813" y="2987675"/>
            <a:ext cx="11128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Gill Sans MT" panose="020B0502020104020203" pitchFamily="34" charset="77"/>
                <a:cs typeface="+mn-cs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2774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3954463" y="412115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3344863" y="3887788"/>
            <a:ext cx="11128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Gill Sans MT" panose="020B0502020104020203" pitchFamily="34" charset="77"/>
                <a:cs typeface="+mn-cs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955675" y="5848350"/>
            <a:ext cx="11128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Gill Sans MT" panose="020B0502020104020203" pitchFamily="34" charset="77"/>
                <a:cs typeface="+mn-cs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3659982" y="4482306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grpSp>
        <p:nvGrpSpPr>
          <p:cNvPr id="128030" name="Group 44"/>
          <p:cNvGrpSpPr>
            <a:grpSpLocks/>
          </p:cNvGrpSpPr>
          <p:nvPr/>
        </p:nvGrpSpPr>
        <p:grpSpPr bwMode="auto">
          <a:xfrm>
            <a:off x="3562350" y="4357688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28031" name="Group 47"/>
          <p:cNvGrpSpPr>
            <a:grpSpLocks/>
          </p:cNvGrpSpPr>
          <p:nvPr/>
        </p:nvGrpSpPr>
        <p:grpSpPr bwMode="auto">
          <a:xfrm>
            <a:off x="657225" y="4160838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28042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grpSp>
        <p:nvGrpSpPr>
          <p:cNvPr id="128032" name="Group 52"/>
          <p:cNvGrpSpPr>
            <a:grpSpLocks/>
          </p:cNvGrpSpPr>
          <p:nvPr/>
        </p:nvGrpSpPr>
        <p:grpSpPr bwMode="auto">
          <a:xfrm>
            <a:off x="2157413" y="3048000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28038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2501900" y="5645150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grpSp>
        <p:nvGrpSpPr>
          <p:cNvPr id="128034" name="Group 59"/>
          <p:cNvGrpSpPr>
            <a:grpSpLocks/>
          </p:cNvGrpSpPr>
          <p:nvPr/>
        </p:nvGrpSpPr>
        <p:grpSpPr bwMode="auto">
          <a:xfrm>
            <a:off x="2166938" y="5784850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66675"/>
            <a:ext cx="8786051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ARP protocol: same LAN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5614" y="1491483"/>
            <a:ext cx="4572359" cy="5299842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 wants to send datagram to B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B</a:t>
            </a:r>
            <a:r>
              <a:rPr lang="ja-JP" alt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’</a:t>
            </a: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 MAC address not in A</a:t>
            </a:r>
            <a:r>
              <a:rPr lang="ja-JP" alt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’</a:t>
            </a: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 ARP table.</a:t>
            </a:r>
          </a:p>
          <a:p>
            <a:pPr marL="231775" indent="-231775"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 </a:t>
            </a: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broadcasts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ARP query packet, containing B's IP address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destination MAC address = FF-FF-FF-FF-FF-FF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all nodes on LAN receive ARP query </a:t>
            </a:r>
          </a:p>
          <a:p>
            <a:pPr marL="231775" indent="-231775"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B receives ARP packet, replies to A with its (B's) MAC address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frame sent to A</a:t>
            </a:r>
            <a:r>
              <a:rPr lang="ja-JP" alt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’</a:t>
            </a: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 MAC address (unicast)</a:t>
            </a:r>
          </a:p>
          <a:p>
            <a:pPr>
              <a:defRPr/>
            </a:pPr>
            <a:endParaRPr lang="en-US" sz="2400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95862" y="1892761"/>
            <a:ext cx="3999857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 caches (saves) IP-to-MAC address pair in its ARP table until information becomes old (times out)</a:t>
            </a: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soft state: information that times out (goes away) unless refreshed</a:t>
            </a:r>
          </a:p>
          <a:p>
            <a:pPr marL="231775" indent="-231775"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ARP is </a:t>
            </a:r>
            <a:r>
              <a:rPr lang="ja-JP" alt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“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plug-and-play</a:t>
            </a:r>
            <a:r>
              <a:rPr lang="ja-JP" alt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”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: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nodes create their ARP tables </a:t>
            </a:r>
            <a:r>
              <a:rPr lang="en-US" sz="2000" i="1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without intervention from net administrator</a:t>
            </a:r>
          </a:p>
        </p:txBody>
      </p:sp>
    </p:spTree>
    <p:extLst>
      <p:ext uri="{BB962C8B-B14F-4D97-AF65-F5344CB8AC3E}">
        <p14:creationId xmlns:p14="http://schemas.microsoft.com/office/powerpoint/2010/main" val="68458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057275"/>
            <a:ext cx="8675688" cy="1081088"/>
          </a:xfrm>
        </p:spPr>
        <p:txBody>
          <a:bodyPr/>
          <a:lstStyle/>
          <a:p>
            <a:pPr marL="111125" indent="-111125">
              <a:buFont typeface="Wingdings" charset="0"/>
              <a:buNone/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walkthrough</a:t>
            </a: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: send datagram from A to B via R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focus on addressing – at IP (datagram) and MAC layer (frame)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assume A knows B</a:t>
            </a:r>
            <a:r>
              <a:rPr lang="ja-JP" alt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’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 IP address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assume A knows IP address of first hop router, R (how?)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assume A knows R</a:t>
            </a:r>
            <a:r>
              <a:rPr lang="ja-JP" alt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’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 MAC address (how?)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ARP: routing to another LAN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709613" y="3962400"/>
            <a:ext cx="8162927" cy="2349500"/>
            <a:chOff x="709613" y="3962400"/>
            <a:chExt cx="8162927" cy="2349500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R</a:t>
              </a:r>
              <a:endParaRPr lang="en-US" i="0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4574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9"/>
              <a:ext cx="1392238" cy="450851"/>
              <a:chOff x="1934" y="2405"/>
              <a:chExt cx="877" cy="284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6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873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37890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00188" cy="463550"/>
              <a:chOff x="4351" y="2786"/>
              <a:chExt cx="945" cy="292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76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4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38211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Gill Sans MT" panose="020B0502020104020203" pitchFamily="34" charset="77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5736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/>
          <p:cNvGrpSpPr>
            <a:grpSpLocks/>
          </p:cNvGrpSpPr>
          <p:nvPr/>
        </p:nvGrpSpPr>
        <p:grpSpPr bwMode="auto">
          <a:xfrm>
            <a:off x="709613" y="3962400"/>
            <a:ext cx="8162927" cy="2349500"/>
            <a:chOff x="709613" y="3962400"/>
            <a:chExt cx="8162927" cy="2349500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grpSp>
          <p:nvGrpSpPr>
            <p:cNvPr id="134184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3423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R</a:t>
              </a:r>
              <a:endParaRPr lang="en-US" i="0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4574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222.222.222.220</a:t>
              </a:r>
            </a:p>
          </p:txBody>
        </p:sp>
        <p:grpSp>
          <p:nvGrpSpPr>
            <p:cNvPr id="134188" name="Group 23"/>
            <p:cNvGrpSpPr>
              <a:grpSpLocks/>
            </p:cNvGrpSpPr>
            <p:nvPr/>
          </p:nvGrpSpPr>
          <p:grpSpPr bwMode="auto">
            <a:xfrm>
              <a:off x="3044825" y="5794379"/>
              <a:ext cx="1392238" cy="450851"/>
              <a:chOff x="1934" y="2405"/>
              <a:chExt cx="877" cy="284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6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873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37890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34203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00188" cy="463550"/>
              <a:chOff x="4351" y="2786"/>
              <a:chExt cx="945" cy="292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76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4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38211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B</a:t>
              </a:r>
            </a:p>
          </p:txBody>
        </p:sp>
        <p:grpSp>
          <p:nvGrpSpPr>
            <p:cNvPr id="134212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grpSp>
          <p:nvGrpSpPr>
            <p:cNvPr id="134213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3422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Gill Sans MT" panose="020B0502020104020203" pitchFamily="34" charset="77"/>
                  </a:endParaRPr>
                </a:p>
              </p:txBody>
            </p:sp>
            <p:grpSp>
              <p:nvGrpSpPr>
                <p:cNvPr id="13422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grpSp>
          <p:nvGrpSpPr>
            <p:cNvPr id="1342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342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32" y="1692"/>
              <a:ext cx="29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Gill Sans MT" panose="020B0502020104020203" pitchFamily="34" charset="77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Gill Sans MT" panose="020B0502020104020203" pitchFamily="34" charset="77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1893888" y="2643188"/>
            <a:ext cx="1824037" cy="760412"/>
            <a:chOff x="1197" y="1665"/>
            <a:chExt cx="1149" cy="479"/>
          </a:xfrm>
        </p:grpSpPr>
        <p:grpSp>
          <p:nvGrpSpPr>
            <p:cNvPr id="134171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1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 creates link-layer frame with R's MAC address as destination address, frame contains A-to-B IP datagram</a:t>
            </a:r>
            <a:endParaRPr lang="en-US" sz="2800" i="0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1477963" y="2244725"/>
            <a:ext cx="2208212" cy="1519238"/>
            <a:chOff x="931" y="1414"/>
            <a:chExt cx="1391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3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   MAC dest: </a:t>
              </a:r>
              <a:r>
                <a:rPr lang="en-US" sz="12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E6-E9-00-17-BB-4B</a:t>
              </a:r>
            </a:p>
          </p:txBody>
        </p:sp>
        <p:grpSp>
          <p:nvGrpSpPr>
            <p:cNvPr id="134158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sp>
        <p:nvSpPr>
          <p:cNvPr id="102" name="Rectangle 3">
            <a:extLst>
              <a:ext uri="{FF2B5EF4-FFF2-40B4-BE49-F238E27FC236}">
                <a16:creationId xmlns:a16="http://schemas.microsoft.com/office/drawing/2014/main" id="{88708CE0-5182-7C45-8491-80DBD9680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04" y="254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4000" kern="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ARP: routing to another LAN</a:t>
            </a:r>
          </a:p>
        </p:txBody>
      </p:sp>
    </p:spTree>
    <p:extLst>
      <p:ext uri="{BB962C8B-B14F-4D97-AF65-F5344CB8AC3E}">
        <p14:creationId xmlns:p14="http://schemas.microsoft.com/office/powerpoint/2010/main" val="11581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/>
          <p:cNvGrpSpPr>
            <a:grpSpLocks/>
          </p:cNvGrpSpPr>
          <p:nvPr/>
        </p:nvGrpSpPr>
        <p:grpSpPr bwMode="auto">
          <a:xfrm>
            <a:off x="709613" y="3962400"/>
            <a:ext cx="8162927" cy="2349500"/>
            <a:chOff x="709613" y="3962400"/>
            <a:chExt cx="8162927" cy="2349500"/>
          </a:xfrm>
        </p:grpSpPr>
        <p:grpSp>
          <p:nvGrpSpPr>
            <p:cNvPr id="136236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grpSp>
          <p:nvGrpSpPr>
            <p:cNvPr id="136237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3629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R</a:t>
              </a:r>
              <a:endParaRPr lang="en-US" i="0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4574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222.222.222.220</a:t>
              </a:r>
            </a:p>
          </p:txBody>
        </p:sp>
        <p:grpSp>
          <p:nvGrpSpPr>
            <p:cNvPr id="136241" name="Group 23"/>
            <p:cNvGrpSpPr>
              <a:grpSpLocks/>
            </p:cNvGrpSpPr>
            <p:nvPr/>
          </p:nvGrpSpPr>
          <p:grpSpPr bwMode="auto">
            <a:xfrm>
              <a:off x="3044825" y="5794379"/>
              <a:ext cx="1392238" cy="450851"/>
              <a:chOff x="1934" y="2405"/>
              <a:chExt cx="877" cy="284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6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873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37890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36256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00188" cy="463550"/>
              <a:chOff x="4351" y="2786"/>
              <a:chExt cx="945" cy="292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76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4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38211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B</a:t>
              </a:r>
            </a:p>
          </p:txBody>
        </p:sp>
        <p:grpSp>
          <p:nvGrpSpPr>
            <p:cNvPr id="136265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grpSp>
          <p:nvGrpSpPr>
            <p:cNvPr id="136266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3627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Gill Sans MT" panose="020B0502020104020203" pitchFamily="34" charset="77"/>
                  </a:endParaRPr>
                </a:p>
              </p:txBody>
            </p:sp>
            <p:grpSp>
              <p:nvGrpSpPr>
                <p:cNvPr id="13627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grpSp>
          <p:nvGrpSpPr>
            <p:cNvPr id="136267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3626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</p:grp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32" y="1692"/>
              <a:ext cx="29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Gill Sans MT" panose="020B0502020104020203" pitchFamily="34" charset="77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Gill Sans MT" panose="020B0502020104020203" pitchFamily="34" charset="77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frame sent from A to R</a:t>
            </a: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2713038" y="3265488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Gill Sans MT" panose="020B0502020104020203" pitchFamily="34" charset="77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Gill Sans MT" panose="020B0502020104020203" pitchFamily="34" charset="77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frame received at R, datagram removed, passed up to IP</a:t>
            </a: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1477963" y="2244725"/>
            <a:ext cx="2239962" cy="1519238"/>
            <a:chOff x="931" y="1414"/>
            <a:chExt cx="1411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3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   MAC dest: E6-E9-00-17-BB-4B</a:t>
              </a:r>
            </a:p>
          </p:txBody>
        </p:sp>
        <p:grpSp>
          <p:nvGrpSpPr>
            <p:cNvPr id="13620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1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2667000" y="2435225"/>
            <a:ext cx="1824038" cy="979488"/>
            <a:chOff x="4493" y="1480"/>
            <a:chExt cx="1149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1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   IP dest: 222.222.222.222</a:t>
              </a:r>
            </a:p>
          </p:txBody>
        </p:sp>
      </p:grpSp>
      <p:sp>
        <p:nvSpPr>
          <p:cNvPr id="107" name="Rectangle 3">
            <a:extLst>
              <a:ext uri="{FF2B5EF4-FFF2-40B4-BE49-F238E27FC236}">
                <a16:creationId xmlns:a16="http://schemas.microsoft.com/office/drawing/2014/main" id="{D5FD44BA-2DC5-5647-9EED-43238E788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ARP: routing to another LAN</a:t>
            </a:r>
          </a:p>
        </p:txBody>
      </p:sp>
    </p:spTree>
    <p:extLst>
      <p:ext uri="{BB962C8B-B14F-4D97-AF65-F5344CB8AC3E}">
        <p14:creationId xmlns:p14="http://schemas.microsoft.com/office/powerpoint/2010/main" val="3950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/>
          <p:cNvGrpSpPr>
            <a:grpSpLocks/>
          </p:cNvGrpSpPr>
          <p:nvPr/>
        </p:nvGrpSpPr>
        <p:grpSpPr bwMode="auto">
          <a:xfrm>
            <a:off x="709613" y="3962400"/>
            <a:ext cx="8162927" cy="2349500"/>
            <a:chOff x="709613" y="3962400"/>
            <a:chExt cx="8162927" cy="2349500"/>
          </a:xfrm>
        </p:grpSpPr>
        <p:grpSp>
          <p:nvGrpSpPr>
            <p:cNvPr id="138285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grpSp>
          <p:nvGrpSpPr>
            <p:cNvPr id="138286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383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R</a:t>
              </a:r>
              <a:endParaRPr lang="en-US" i="0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4574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222.222.222.220</a:t>
              </a:r>
            </a:p>
          </p:txBody>
        </p:sp>
        <p:grpSp>
          <p:nvGrpSpPr>
            <p:cNvPr id="138290" name="Group 23"/>
            <p:cNvGrpSpPr>
              <a:grpSpLocks/>
            </p:cNvGrpSpPr>
            <p:nvPr/>
          </p:nvGrpSpPr>
          <p:grpSpPr bwMode="auto">
            <a:xfrm>
              <a:off x="3044825" y="5794379"/>
              <a:ext cx="1392238" cy="450851"/>
              <a:chOff x="1934" y="2405"/>
              <a:chExt cx="877" cy="284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6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873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37890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38305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00188" cy="463550"/>
              <a:chOff x="4351" y="2786"/>
              <a:chExt cx="945" cy="292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76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4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38211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B</a:t>
              </a:r>
            </a:p>
          </p:txBody>
        </p:sp>
        <p:grpSp>
          <p:nvGrpSpPr>
            <p:cNvPr id="138314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grpSp>
          <p:nvGrpSpPr>
            <p:cNvPr id="138315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3832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Gill Sans MT" panose="020B0502020104020203" pitchFamily="34" charset="77"/>
                  </a:endParaRPr>
                </a:p>
              </p:txBody>
            </p:sp>
            <p:grpSp>
              <p:nvGrpSpPr>
                <p:cNvPr id="13832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grpSp>
          <p:nvGrpSpPr>
            <p:cNvPr id="138316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383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grpSp>
        <p:nvGrpSpPr>
          <p:cNvPr id="138246" name="Group 67"/>
          <p:cNvGrpSpPr>
            <a:grpSpLocks/>
          </p:cNvGrpSpPr>
          <p:nvPr/>
        </p:nvGrpSpPr>
        <p:grpSpPr bwMode="auto">
          <a:xfrm>
            <a:off x="5216525" y="2701925"/>
            <a:ext cx="1824038" cy="760413"/>
            <a:chOff x="1197" y="1665"/>
            <a:chExt cx="1149" cy="479"/>
          </a:xfrm>
        </p:grpSpPr>
        <p:grpSp>
          <p:nvGrpSpPr>
            <p:cNvPr id="13828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1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R creates link-layer frame with B's MAC address as destination address, frame contains A-to-B IP datagram</a:t>
            </a:r>
            <a:endParaRPr lang="en-US" sz="2800" i="0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4791075" y="2293938"/>
            <a:ext cx="2281238" cy="1519237"/>
            <a:chOff x="931" y="1414"/>
            <a:chExt cx="1437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43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38267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grpSp>
        <p:nvGrpSpPr>
          <p:cNvPr id="138251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Gill Sans MT" panose="020B0502020104020203" pitchFamily="34" charset="77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Gill Sans MT" panose="020B0502020104020203" pitchFamily="34" charset="77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grpSp>
        <p:nvGrpSpPr>
          <p:cNvPr id="138252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382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32" y="1380"/>
              <a:ext cx="29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Gill Sans MT" panose="020B0502020104020203" pitchFamily="34" charset="77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Gill Sans MT" panose="020B0502020104020203" pitchFamily="34" charset="77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sp>
        <p:nvSpPr>
          <p:cNvPr id="108" name="Rectangle 3">
            <a:extLst>
              <a:ext uri="{FF2B5EF4-FFF2-40B4-BE49-F238E27FC236}">
                <a16:creationId xmlns:a16="http://schemas.microsoft.com/office/drawing/2014/main" id="{58BE05CD-176B-3C42-BFF0-5DFD91BEB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ARP: routing to another LAN</a:t>
            </a:r>
          </a:p>
        </p:txBody>
      </p:sp>
    </p:spTree>
    <p:extLst>
      <p:ext uri="{BB962C8B-B14F-4D97-AF65-F5344CB8AC3E}">
        <p14:creationId xmlns:p14="http://schemas.microsoft.com/office/powerpoint/2010/main" val="16813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/>
          <p:cNvGrpSpPr>
            <a:grpSpLocks/>
          </p:cNvGrpSpPr>
          <p:nvPr/>
        </p:nvGrpSpPr>
        <p:grpSpPr bwMode="auto">
          <a:xfrm>
            <a:off x="709613" y="3962400"/>
            <a:ext cx="8162927" cy="2349500"/>
            <a:chOff x="709613" y="3962400"/>
            <a:chExt cx="8162927" cy="2349500"/>
          </a:xfrm>
        </p:grpSpPr>
        <p:grpSp>
          <p:nvGrpSpPr>
            <p:cNvPr id="14033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grpSp>
          <p:nvGrpSpPr>
            <p:cNvPr id="14033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4039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R</a:t>
              </a:r>
              <a:endParaRPr lang="en-US" i="0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4574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222.222.222.220</a:t>
              </a:r>
            </a:p>
          </p:txBody>
        </p:sp>
        <p:grpSp>
          <p:nvGrpSpPr>
            <p:cNvPr id="140339" name="Group 23"/>
            <p:cNvGrpSpPr>
              <a:grpSpLocks/>
            </p:cNvGrpSpPr>
            <p:nvPr/>
          </p:nvGrpSpPr>
          <p:grpSpPr bwMode="auto">
            <a:xfrm>
              <a:off x="3044825" y="5794379"/>
              <a:ext cx="1392238" cy="450851"/>
              <a:chOff x="1934" y="2405"/>
              <a:chExt cx="877" cy="284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6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873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37890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40354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00188" cy="463550"/>
              <a:chOff x="4351" y="2786"/>
              <a:chExt cx="945" cy="292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762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4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20898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38211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B</a:t>
              </a:r>
            </a:p>
          </p:txBody>
        </p:sp>
        <p:grpSp>
          <p:nvGrpSpPr>
            <p:cNvPr id="14036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grpSp>
          <p:nvGrpSpPr>
            <p:cNvPr id="14036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4037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Gill Sans MT" panose="020B0502020104020203" pitchFamily="34" charset="77"/>
                  </a:endParaRPr>
                </a:p>
              </p:txBody>
            </p:sp>
            <p:grpSp>
              <p:nvGrpSpPr>
                <p:cNvPr id="14037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grpSp>
          <p:nvGrpSpPr>
            <p:cNvPr id="14036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4036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</p:grp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R creates link-layer frame with B's MAC address as destination address, frame contains A-to-B IP datagram</a:t>
            </a:r>
            <a:endParaRPr lang="en-US" sz="2800" i="0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4791075" y="2293938"/>
            <a:ext cx="2281238" cy="1643062"/>
            <a:chOff x="3018" y="1445"/>
            <a:chExt cx="1437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40312" name="Group 61"/>
            <p:cNvGrpSpPr>
              <a:grpSpLocks/>
            </p:cNvGrpSpPr>
            <p:nvPr/>
          </p:nvGrpSpPr>
          <p:grpSpPr bwMode="auto">
            <a:xfrm>
              <a:off x="3286" y="1702"/>
              <a:ext cx="1149" cy="479"/>
              <a:chOff x="1197" y="1665"/>
              <a:chExt cx="1149" cy="479"/>
            </a:xfrm>
          </p:grpSpPr>
          <p:grpSp>
            <p:nvGrpSpPr>
              <p:cNvPr id="140329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14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IP src: 111.111.111.111</a:t>
                </a:r>
              </a:p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   IP dest: 222.222.222.222</a:t>
                </a:r>
              </a:p>
            </p:txBody>
          </p:sp>
        </p:grpSp>
        <p:grpSp>
          <p:nvGrpSpPr>
            <p:cNvPr id="14031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grpSp>
          <p:nvGrpSpPr>
            <p:cNvPr id="140314" name="Group 72"/>
            <p:cNvGrpSpPr>
              <a:grpSpLocks/>
            </p:cNvGrpSpPr>
            <p:nvPr/>
          </p:nvGrpSpPr>
          <p:grpSpPr bwMode="auto">
            <a:xfrm>
              <a:off x="3018" y="1445"/>
              <a:ext cx="1437" cy="957"/>
              <a:chOff x="931" y="1414"/>
              <a:chExt cx="1437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437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MAC src: </a:t>
                </a:r>
                <a:r>
                  <a:rPr lang="en-US" sz="1200" i="0" dirty="0">
                    <a:solidFill>
                      <a:srgbClr val="FF0000"/>
                    </a:solidFill>
                    <a:latin typeface="Gill Sans MT" panose="020B0502020104020203" pitchFamily="34" charset="77"/>
                    <a:cs typeface="+mn-cs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dirty="0">
                    <a:latin typeface="Gill Sans MT" panose="020B0502020104020203" pitchFamily="34" charset="77"/>
                    <a:cs typeface="+mn-cs"/>
                  </a:rPr>
                  <a:t>  MAC dest: </a:t>
                </a:r>
                <a:r>
                  <a:rPr lang="en-US" sz="1200" i="0" dirty="0">
                    <a:solidFill>
                      <a:srgbClr val="FF0000"/>
                    </a:solidFill>
                    <a:latin typeface="Gill Sans MT" panose="020B0502020104020203" pitchFamily="34" charset="77"/>
                    <a:cs typeface="+mn-cs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40316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+mn-cs"/>
                  </a:endParaRPr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</p:grpSp>
      <p:grpSp>
        <p:nvGrpSpPr>
          <p:cNvPr id="140296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Gill Sans MT" panose="020B0502020104020203" pitchFamily="34" charset="77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Gill Sans MT" panose="020B0502020104020203" pitchFamily="34" charset="77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32" y="1380"/>
              <a:ext cx="29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Gill Sans MT" panose="020B0502020104020203" pitchFamily="34" charset="77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Gill Sans MT" panose="020B0502020104020203" pitchFamily="34" charset="77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sp>
        <p:nvSpPr>
          <p:cNvPr id="109" name="Rectangle 3">
            <a:extLst>
              <a:ext uri="{FF2B5EF4-FFF2-40B4-BE49-F238E27FC236}">
                <a16:creationId xmlns:a16="http://schemas.microsoft.com/office/drawing/2014/main" id="{CDD6EE83-2226-3A44-97BD-4145543B7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ARP: routing to another LAN</a:t>
            </a:r>
          </a:p>
        </p:txBody>
      </p:sp>
    </p:spTree>
    <p:extLst>
      <p:ext uri="{BB962C8B-B14F-4D97-AF65-F5344CB8AC3E}">
        <p14:creationId xmlns:p14="http://schemas.microsoft.com/office/powerpoint/2010/main" val="11541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/>
          <p:cNvGrpSpPr>
            <a:grpSpLocks/>
          </p:cNvGrpSpPr>
          <p:nvPr/>
        </p:nvGrpSpPr>
        <p:grpSpPr bwMode="auto">
          <a:xfrm>
            <a:off x="6962095" y="5191351"/>
            <a:ext cx="711200" cy="600075"/>
            <a:chOff x="7179310" y="4033520"/>
            <a:chExt cx="1009650" cy="855028"/>
          </a:xfrm>
        </p:grpSpPr>
        <p:grpSp>
          <p:nvGrpSpPr>
            <p:cNvPr id="14243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162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grpSp>
        <p:nvGrpSpPr>
          <p:cNvPr id="142338" name="Group 96"/>
          <p:cNvGrpSpPr>
            <a:grpSpLocks/>
          </p:cNvGrpSpPr>
          <p:nvPr/>
        </p:nvGrpSpPr>
        <p:grpSpPr bwMode="auto">
          <a:xfrm>
            <a:off x="1028020" y="3799113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162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4243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4206195" y="4218213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0" dirty="0">
                <a:solidFill>
                  <a:srgbClr val="FF0000"/>
                </a:solidFill>
                <a:latin typeface="Gill Sans MT" panose="020B0502020104020203" pitchFamily="34" charset="77"/>
                <a:cs typeface="+mn-cs"/>
              </a:rPr>
              <a:t>R</a:t>
            </a:r>
            <a:endParaRPr lang="en-US" i="0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3850595" y="5215163"/>
            <a:ext cx="14574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Gill Sans MT" panose="020B0502020104020203" pitchFamily="34" charset="77"/>
                <a:cs typeface="+mn-cs"/>
              </a:rPr>
              <a:t>1A-23-F9-CD-06-9B</a:t>
            </a: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3998232" y="5042126"/>
            <a:ext cx="12089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Gill Sans MT" panose="020B0502020104020203" pitchFamily="34" charset="77"/>
                <a:cs typeface="+mn-cs"/>
              </a:rPr>
              <a:t>222.222.222.220</a:t>
            </a:r>
          </a:p>
        </p:txBody>
      </p:sp>
      <p:grpSp>
        <p:nvGrpSpPr>
          <p:cNvPr id="142342" name="Group 23"/>
          <p:cNvGrpSpPr>
            <a:grpSpLocks/>
          </p:cNvGrpSpPr>
          <p:nvPr/>
        </p:nvGrpSpPr>
        <p:grpSpPr bwMode="auto">
          <a:xfrm>
            <a:off x="3026682" y="5631092"/>
            <a:ext cx="1392238" cy="450851"/>
            <a:chOff x="1934" y="2405"/>
            <a:chExt cx="877" cy="284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76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111.111.111.110</a:t>
              </a: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87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E6-E9-00-17-BB-4B</a:t>
              </a: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934357" y="5873976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Gill Sans MT" panose="020B0502020104020203" pitchFamily="34" charset="77"/>
                <a:cs typeface="+mn-cs"/>
              </a:rPr>
              <a:t>CC-49-DE-D0-AB-7D</a:t>
            </a: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924832" y="5691413"/>
            <a:ext cx="12089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Gill Sans MT" panose="020B0502020104020203" pitchFamily="34" charset="77"/>
                <a:cs typeface="+mn-cs"/>
              </a:rPr>
              <a:t>111.111.111.112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691470" y="4578576"/>
            <a:ext cx="12089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Gill Sans MT" panose="020B0502020104020203" pitchFamily="34" charset="77"/>
                <a:cs typeface="+mn-cs"/>
              </a:rPr>
              <a:t>111.111.111.111</a:t>
            </a: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712107" y="4764313"/>
            <a:ext cx="13789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Gill Sans MT" panose="020B0502020104020203" pitchFamily="34" charset="77"/>
                <a:cs typeface="+mn-cs"/>
              </a:rPr>
              <a:t>74-29-9C-E8-FF-55</a:t>
            </a:r>
          </a:p>
        </p:txBody>
      </p:sp>
      <p:sp>
        <p:nvSpPr>
          <p:cNvPr id="142347" name="Freeform 39"/>
          <p:cNvSpPr>
            <a:spLocks/>
          </p:cNvSpPr>
          <p:nvPr/>
        </p:nvSpPr>
        <p:spPr bwMode="auto">
          <a:xfrm>
            <a:off x="2347232" y="4273776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2044020" y="4253138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2167845" y="5197701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3166382" y="4791301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2083707" y="5548538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1958295" y="4326163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3836307" y="4857976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4917395" y="484845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700995" y="3992788"/>
            <a:ext cx="390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Gill Sans MT" panose="020B0502020104020203" pitchFamily="34" charset="77"/>
                <a:cs typeface="+mn-cs"/>
              </a:rPr>
              <a:t>A</a:t>
            </a: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5026932" y="4757963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grpSp>
        <p:nvGrpSpPr>
          <p:cNvPr id="142357" name="Group 63"/>
          <p:cNvGrpSpPr>
            <a:grpSpLocks/>
          </p:cNvGrpSpPr>
          <p:nvPr/>
        </p:nvGrpSpPr>
        <p:grpSpPr bwMode="auto">
          <a:xfrm>
            <a:off x="7354209" y="4681763"/>
            <a:ext cx="1500188" cy="463550"/>
            <a:chOff x="4351" y="2786"/>
            <a:chExt cx="945" cy="292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76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222.222.222.222</a:t>
              </a: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4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49-BD-D2-C7-56-2A</a:t>
              </a: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6925582" y="4253138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7451045" y="4329338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7055757" y="5648551"/>
            <a:ext cx="12089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Gill Sans MT" panose="020B0502020104020203" pitchFamily="34" charset="77"/>
                <a:cs typeface="+mn-cs"/>
              </a:rPr>
              <a:t>222.222.222.221</a:t>
            </a: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7058932" y="5823176"/>
            <a:ext cx="13821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Gill Sans MT" panose="020B0502020104020203" pitchFamily="34" charset="77"/>
                <a:cs typeface="+mn-cs"/>
              </a:rPr>
              <a:t>88-B2-2F-54-1A-0F</a:t>
            </a: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6855732" y="5150076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7190695" y="5491388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142364" name="Freeform 75"/>
          <p:cNvSpPr>
            <a:spLocks/>
          </p:cNvSpPr>
          <p:nvPr/>
        </p:nvSpPr>
        <p:spPr bwMode="auto">
          <a:xfrm>
            <a:off x="6185807" y="4276951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8289245" y="3910238"/>
            <a:ext cx="35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Gill Sans MT" panose="020B0502020104020203" pitchFamily="34" charset="77"/>
                <a:cs typeface="+mn-cs"/>
              </a:rPr>
              <a:t>B</a:t>
            </a:r>
          </a:p>
        </p:txBody>
      </p:sp>
      <p:grpSp>
        <p:nvGrpSpPr>
          <p:cNvPr id="142366" name="Group 124"/>
          <p:cNvGrpSpPr>
            <a:grpSpLocks/>
          </p:cNvGrpSpPr>
          <p:nvPr/>
        </p:nvGrpSpPr>
        <p:grpSpPr bwMode="auto">
          <a:xfrm>
            <a:off x="7160532" y="3870551"/>
            <a:ext cx="1009650" cy="854075"/>
            <a:chOff x="7179310" y="4033520"/>
            <a:chExt cx="1009650" cy="855028"/>
          </a:xfrm>
        </p:grpSpPr>
        <p:grpSp>
          <p:nvGrpSpPr>
            <p:cNvPr id="14242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162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grpSp>
        <p:nvGrpSpPr>
          <p:cNvPr id="142367" name="Group 125"/>
          <p:cNvGrpSpPr>
            <a:grpSpLocks/>
          </p:cNvGrpSpPr>
          <p:nvPr/>
        </p:nvGrpSpPr>
        <p:grpSpPr bwMode="auto">
          <a:xfrm>
            <a:off x="3739470" y="4551588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162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4241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424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424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142416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14242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162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grpSp>
        <p:nvGrpSpPr>
          <p:cNvPr id="142368" name="Group 126"/>
          <p:cNvGrpSpPr>
            <a:grpSpLocks/>
          </p:cNvGrpSpPr>
          <p:nvPr/>
        </p:nvGrpSpPr>
        <p:grpSpPr bwMode="auto">
          <a:xfrm>
            <a:off x="1464582" y="5150076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42407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50213" name="Rectangle 6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R forwards datagram with IP source A, destination B </a:t>
            </a:r>
          </a:p>
        </p:txBody>
      </p:sp>
      <p:sp>
        <p:nvSpPr>
          <p:cNvPr id="50214" name="Rectangle 61"/>
          <p:cNvSpPr>
            <a:spLocks noChangeArrowheads="1"/>
          </p:cNvSpPr>
          <p:nvPr/>
        </p:nvSpPr>
        <p:spPr bwMode="auto">
          <a:xfrm>
            <a:off x="700995" y="1405164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R creates link-layer frame with B's MAC address as dest, frame contains A-to-B IP datagram</a:t>
            </a:r>
            <a:endParaRPr lang="en-US" sz="2800" i="0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01745" y="2733901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grpSp>
        <p:nvGrpSpPr>
          <p:cNvPr id="142375" name="Group 64"/>
          <p:cNvGrpSpPr>
            <a:grpSpLocks/>
          </p:cNvGrpSpPr>
          <p:nvPr/>
        </p:nvGrpSpPr>
        <p:grpSpPr bwMode="auto">
          <a:xfrm>
            <a:off x="6208032" y="2290988"/>
            <a:ext cx="1824038" cy="760413"/>
            <a:chOff x="1197" y="1665"/>
            <a:chExt cx="1149" cy="479"/>
          </a:xfrm>
        </p:grpSpPr>
        <p:grpSp>
          <p:nvGrpSpPr>
            <p:cNvPr id="142401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1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142376" name="Group 70"/>
          <p:cNvGrpSpPr>
            <a:grpSpLocks/>
          </p:cNvGrpSpPr>
          <p:nvPr/>
        </p:nvGrpSpPr>
        <p:grpSpPr bwMode="auto">
          <a:xfrm>
            <a:off x="6331857" y="2541813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5782582" y="1883001"/>
            <a:ext cx="2281238" cy="1519237"/>
            <a:chOff x="931" y="1414"/>
            <a:chExt cx="1437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43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Gill Sans MT" panose="020B0502020104020203" pitchFamily="34" charset="77"/>
                  <a:cs typeface="+mn-cs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Gill Sans MT" panose="020B0502020104020203" pitchFamily="34" charset="77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42388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grpSp>
        <p:nvGrpSpPr>
          <p:cNvPr id="142378" name="Group 92"/>
          <p:cNvGrpSpPr>
            <a:grpSpLocks/>
          </p:cNvGrpSpPr>
          <p:nvPr/>
        </p:nvGrpSpPr>
        <p:grpSpPr bwMode="auto">
          <a:xfrm>
            <a:off x="8043182" y="2314801"/>
            <a:ext cx="928688" cy="1954212"/>
            <a:chOff x="250" y="1380"/>
            <a:chExt cx="585" cy="1231"/>
          </a:xfrm>
        </p:grpSpPr>
        <p:sp>
          <p:nvSpPr>
            <p:cNvPr id="142380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32" y="1380"/>
              <a:ext cx="29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Gill Sans MT" panose="020B0502020104020203" pitchFamily="34" charset="77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Gill Sans MT" panose="020B0502020104020203" pitchFamily="34" charset="77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Gill Sans MT" panose="020B0502020104020203" pitchFamily="34" charset="77"/>
                  <a:cs typeface="+mn-cs"/>
                </a:rPr>
                <a:t>Phy</a:t>
              </a: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sp>
        <p:nvSpPr>
          <p:cNvPr id="104" name="TextBox 1"/>
          <p:cNvSpPr txBox="1">
            <a:spLocks noChangeArrowheads="1"/>
          </p:cNvSpPr>
          <p:nvPr/>
        </p:nvSpPr>
        <p:spPr bwMode="auto">
          <a:xfrm>
            <a:off x="339826" y="6271334"/>
            <a:ext cx="4507165" cy="44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>
                <a:latin typeface="Gill Sans MT" panose="020B0502020104020203" pitchFamily="34" charset="77"/>
              </a:rPr>
              <a:t>* Check out the online interactive exercises for more examples: h</a:t>
            </a:r>
            <a:r>
              <a:rPr lang="en-US" sz="1200" dirty="0">
                <a:latin typeface="Gill Sans MT" panose="020B0502020104020203" pitchFamily="34" charset="77"/>
              </a:rPr>
              <a:t>ttp://gaia.cs.umass.edu/kurose_ross/interactive/</a:t>
            </a:r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342C2CD1-46A6-854B-98BA-1DB074C69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ARP: routing to another LAN</a:t>
            </a:r>
          </a:p>
        </p:txBody>
      </p:sp>
    </p:spTree>
    <p:extLst>
      <p:ext uri="{BB962C8B-B14F-4D97-AF65-F5344CB8AC3E}">
        <p14:creationId xmlns:p14="http://schemas.microsoft.com/office/powerpoint/2010/main" val="172939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8" name="Freeform 81"/>
          <p:cNvSpPr>
            <a:spLocks/>
          </p:cNvSpPr>
          <p:nvPr/>
        </p:nvSpPr>
        <p:spPr bwMode="auto">
          <a:xfrm rot="5400000">
            <a:off x="1193801" y="808038"/>
            <a:ext cx="2789237" cy="4313238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2717" name="Line 33"/>
          <p:cNvSpPr>
            <a:spLocks noChangeShapeType="1"/>
          </p:cNvSpPr>
          <p:nvPr/>
        </p:nvSpPr>
        <p:spPr bwMode="auto">
          <a:xfrm flipH="1">
            <a:off x="1325563" y="2581275"/>
            <a:ext cx="1181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2718" name="Line 34"/>
          <p:cNvSpPr>
            <a:spLocks noChangeShapeType="1"/>
          </p:cNvSpPr>
          <p:nvPr/>
        </p:nvSpPr>
        <p:spPr bwMode="auto">
          <a:xfrm>
            <a:off x="2617788" y="257333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2719" name="Line 35"/>
          <p:cNvSpPr>
            <a:spLocks noChangeShapeType="1"/>
          </p:cNvSpPr>
          <p:nvPr/>
        </p:nvSpPr>
        <p:spPr bwMode="auto">
          <a:xfrm flipH="1" flipV="1">
            <a:off x="2728913" y="2530475"/>
            <a:ext cx="106362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2720" name="Line 59"/>
          <p:cNvSpPr>
            <a:spLocks noChangeShapeType="1"/>
          </p:cNvSpPr>
          <p:nvPr/>
        </p:nvSpPr>
        <p:spPr bwMode="auto">
          <a:xfrm flipV="1">
            <a:off x="2789238" y="2132013"/>
            <a:ext cx="706437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2721" name="Line 60"/>
          <p:cNvSpPr>
            <a:spLocks noChangeShapeType="1"/>
          </p:cNvSpPr>
          <p:nvPr/>
        </p:nvSpPr>
        <p:spPr bwMode="auto">
          <a:xfrm flipV="1">
            <a:off x="2670175" y="1924050"/>
            <a:ext cx="385763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2722" name="Line 77"/>
          <p:cNvSpPr>
            <a:spLocks noChangeShapeType="1"/>
          </p:cNvSpPr>
          <p:nvPr/>
        </p:nvSpPr>
        <p:spPr bwMode="auto">
          <a:xfrm>
            <a:off x="2038350" y="2024063"/>
            <a:ext cx="49847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2723" name="Line 78"/>
          <p:cNvSpPr>
            <a:spLocks noChangeShapeType="1"/>
          </p:cNvSpPr>
          <p:nvPr/>
        </p:nvSpPr>
        <p:spPr bwMode="auto">
          <a:xfrm flipH="1">
            <a:off x="1235075" y="1957388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 flipH="1">
            <a:off x="928688" y="3463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H="1">
            <a:off x="1152525" y="3494088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1393825" y="3513138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grpSp>
        <p:nvGrpSpPr>
          <p:cNvPr id="181269" name="Group 44"/>
          <p:cNvGrpSpPr>
            <a:grpSpLocks/>
          </p:cNvGrpSpPr>
          <p:nvPr/>
        </p:nvGrpSpPr>
        <p:grpSpPr bwMode="auto">
          <a:xfrm>
            <a:off x="666187" y="3337113"/>
            <a:ext cx="328359" cy="310623"/>
            <a:chOff x="-44" y="1473"/>
            <a:chExt cx="981" cy="1105"/>
          </a:xfrm>
        </p:grpSpPr>
        <p:pic>
          <p:nvPicPr>
            <p:cNvPr id="1813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1270" name="Group 44"/>
          <p:cNvGrpSpPr>
            <a:grpSpLocks/>
          </p:cNvGrpSpPr>
          <p:nvPr/>
        </p:nvGrpSpPr>
        <p:grpSpPr bwMode="auto">
          <a:xfrm>
            <a:off x="900729" y="3632280"/>
            <a:ext cx="328359" cy="310623"/>
            <a:chOff x="-44" y="1473"/>
            <a:chExt cx="981" cy="1105"/>
          </a:xfrm>
        </p:grpSpPr>
        <p:pic>
          <p:nvPicPr>
            <p:cNvPr id="1813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1271" name="Group 44"/>
          <p:cNvGrpSpPr>
            <a:grpSpLocks/>
          </p:cNvGrpSpPr>
          <p:nvPr/>
        </p:nvGrpSpPr>
        <p:grpSpPr bwMode="auto">
          <a:xfrm>
            <a:off x="1205633" y="3651958"/>
            <a:ext cx="328359" cy="310623"/>
            <a:chOff x="-44" y="1473"/>
            <a:chExt cx="981" cy="1105"/>
          </a:xfrm>
        </p:grpSpPr>
        <p:pic>
          <p:nvPicPr>
            <p:cNvPr id="181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sp>
        <p:nvSpPr>
          <p:cNvPr id="72730" name="Line 21"/>
          <p:cNvSpPr>
            <a:spLocks noChangeShapeType="1"/>
          </p:cNvSpPr>
          <p:nvPr/>
        </p:nvSpPr>
        <p:spPr bwMode="auto">
          <a:xfrm>
            <a:off x="1520825" y="3468688"/>
            <a:ext cx="2190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2731" name="Line 22"/>
          <p:cNvSpPr>
            <a:spLocks noChangeShapeType="1"/>
          </p:cNvSpPr>
          <p:nvPr/>
        </p:nvSpPr>
        <p:spPr bwMode="auto">
          <a:xfrm flipH="1">
            <a:off x="1654175" y="3787775"/>
            <a:ext cx="6985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2732" name="Line 22"/>
          <p:cNvSpPr>
            <a:spLocks noChangeShapeType="1"/>
          </p:cNvSpPr>
          <p:nvPr/>
        </p:nvSpPr>
        <p:spPr bwMode="auto">
          <a:xfrm>
            <a:off x="1889125" y="3794125"/>
            <a:ext cx="412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2733" name="Line 20"/>
          <p:cNvSpPr>
            <a:spLocks noChangeShapeType="1"/>
          </p:cNvSpPr>
          <p:nvPr/>
        </p:nvSpPr>
        <p:spPr bwMode="auto">
          <a:xfrm flipH="1">
            <a:off x="1828800" y="3717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grpSp>
        <p:nvGrpSpPr>
          <p:cNvPr id="181276" name="Group 44"/>
          <p:cNvGrpSpPr>
            <a:grpSpLocks/>
          </p:cNvGrpSpPr>
          <p:nvPr/>
        </p:nvGrpSpPr>
        <p:grpSpPr bwMode="auto">
          <a:xfrm>
            <a:off x="1439164" y="3892842"/>
            <a:ext cx="328359" cy="310623"/>
            <a:chOff x="-44" y="1473"/>
            <a:chExt cx="981" cy="1105"/>
          </a:xfrm>
        </p:grpSpPr>
        <p:pic>
          <p:nvPicPr>
            <p:cNvPr id="181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1277" name="Group 44"/>
          <p:cNvGrpSpPr>
            <a:grpSpLocks/>
          </p:cNvGrpSpPr>
          <p:nvPr/>
        </p:nvGrpSpPr>
        <p:grpSpPr bwMode="auto">
          <a:xfrm>
            <a:off x="1703023" y="3936948"/>
            <a:ext cx="328359" cy="310623"/>
            <a:chOff x="-44" y="1473"/>
            <a:chExt cx="981" cy="1105"/>
          </a:xfrm>
        </p:grpSpPr>
        <p:pic>
          <p:nvPicPr>
            <p:cNvPr id="1813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pic>
        <p:nvPicPr>
          <p:cNvPr id="727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3365500"/>
            <a:ext cx="390525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27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633788"/>
            <a:ext cx="392112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80" name="Group 44"/>
          <p:cNvGrpSpPr>
            <a:grpSpLocks/>
          </p:cNvGrpSpPr>
          <p:nvPr/>
        </p:nvGrpSpPr>
        <p:grpSpPr bwMode="auto">
          <a:xfrm>
            <a:off x="1948686" y="3587498"/>
            <a:ext cx="328359" cy="310623"/>
            <a:chOff x="-44" y="1473"/>
            <a:chExt cx="981" cy="1105"/>
          </a:xfrm>
        </p:grpSpPr>
        <p:pic>
          <p:nvPicPr>
            <p:cNvPr id="1813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sp>
        <p:nvSpPr>
          <p:cNvPr id="72739" name="Line 20"/>
          <p:cNvSpPr>
            <a:spLocks noChangeShapeType="1"/>
          </p:cNvSpPr>
          <p:nvPr/>
        </p:nvSpPr>
        <p:spPr bwMode="auto">
          <a:xfrm flipH="1">
            <a:off x="3363913" y="36369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2740" name="Line 21"/>
          <p:cNvSpPr>
            <a:spLocks noChangeShapeType="1"/>
          </p:cNvSpPr>
          <p:nvPr/>
        </p:nvSpPr>
        <p:spPr bwMode="auto">
          <a:xfrm flipH="1">
            <a:off x="3587750" y="3667125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2741" name="Line 22"/>
          <p:cNvSpPr>
            <a:spLocks noChangeShapeType="1"/>
          </p:cNvSpPr>
          <p:nvPr/>
        </p:nvSpPr>
        <p:spPr bwMode="auto">
          <a:xfrm>
            <a:off x="3829050" y="3686175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grpSp>
        <p:nvGrpSpPr>
          <p:cNvPr id="181284" name="Group 44"/>
          <p:cNvGrpSpPr>
            <a:grpSpLocks/>
          </p:cNvGrpSpPr>
          <p:nvPr/>
        </p:nvGrpSpPr>
        <p:grpSpPr bwMode="auto">
          <a:xfrm>
            <a:off x="3186502" y="3516927"/>
            <a:ext cx="328359" cy="310623"/>
            <a:chOff x="-44" y="1473"/>
            <a:chExt cx="981" cy="1105"/>
          </a:xfrm>
        </p:grpSpPr>
        <p:pic>
          <p:nvPicPr>
            <p:cNvPr id="1813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1285" name="Group 44"/>
          <p:cNvGrpSpPr>
            <a:grpSpLocks/>
          </p:cNvGrpSpPr>
          <p:nvPr/>
        </p:nvGrpSpPr>
        <p:grpSpPr bwMode="auto">
          <a:xfrm>
            <a:off x="3336123" y="3805310"/>
            <a:ext cx="328359" cy="310623"/>
            <a:chOff x="-44" y="1473"/>
            <a:chExt cx="981" cy="1105"/>
          </a:xfrm>
        </p:grpSpPr>
        <p:pic>
          <p:nvPicPr>
            <p:cNvPr id="1813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1286" name="Group 44"/>
          <p:cNvGrpSpPr>
            <a:grpSpLocks/>
          </p:cNvGrpSpPr>
          <p:nvPr/>
        </p:nvGrpSpPr>
        <p:grpSpPr bwMode="auto">
          <a:xfrm>
            <a:off x="3641028" y="3824987"/>
            <a:ext cx="328359" cy="310623"/>
            <a:chOff x="-44" y="1473"/>
            <a:chExt cx="981" cy="1105"/>
          </a:xfrm>
        </p:grpSpPr>
        <p:pic>
          <p:nvPicPr>
            <p:cNvPr id="1813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sp>
        <p:nvSpPr>
          <p:cNvPr id="72745" name="Line 20"/>
          <p:cNvSpPr>
            <a:spLocks noChangeShapeType="1"/>
          </p:cNvSpPr>
          <p:nvPr/>
        </p:nvSpPr>
        <p:spPr bwMode="auto">
          <a:xfrm flipH="1" flipV="1">
            <a:off x="2773363" y="3667125"/>
            <a:ext cx="3492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2746" name="Line 21"/>
          <p:cNvSpPr>
            <a:spLocks noChangeShapeType="1"/>
          </p:cNvSpPr>
          <p:nvPr/>
        </p:nvSpPr>
        <p:spPr bwMode="auto">
          <a:xfrm flipH="1">
            <a:off x="2505075" y="3636963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2747" name="Line 22"/>
          <p:cNvSpPr>
            <a:spLocks noChangeShapeType="1"/>
          </p:cNvSpPr>
          <p:nvPr/>
        </p:nvSpPr>
        <p:spPr bwMode="auto">
          <a:xfrm>
            <a:off x="2746375" y="3656013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grpSp>
        <p:nvGrpSpPr>
          <p:cNvPr id="181290" name="Group 44"/>
          <p:cNvGrpSpPr>
            <a:grpSpLocks/>
          </p:cNvGrpSpPr>
          <p:nvPr/>
        </p:nvGrpSpPr>
        <p:grpSpPr bwMode="auto">
          <a:xfrm>
            <a:off x="2855919" y="3771381"/>
            <a:ext cx="328359" cy="310623"/>
            <a:chOff x="-44" y="1473"/>
            <a:chExt cx="981" cy="1105"/>
          </a:xfrm>
        </p:grpSpPr>
        <p:pic>
          <p:nvPicPr>
            <p:cNvPr id="1813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1291" name="Group 44"/>
          <p:cNvGrpSpPr>
            <a:grpSpLocks/>
          </p:cNvGrpSpPr>
          <p:nvPr/>
        </p:nvGrpSpPr>
        <p:grpSpPr bwMode="auto">
          <a:xfrm>
            <a:off x="2253389" y="3774775"/>
            <a:ext cx="328359" cy="310623"/>
            <a:chOff x="-44" y="1473"/>
            <a:chExt cx="981" cy="1105"/>
          </a:xfrm>
        </p:grpSpPr>
        <p:pic>
          <p:nvPicPr>
            <p:cNvPr id="1813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1292" name="Group 44"/>
          <p:cNvGrpSpPr>
            <a:grpSpLocks/>
          </p:cNvGrpSpPr>
          <p:nvPr/>
        </p:nvGrpSpPr>
        <p:grpSpPr bwMode="auto">
          <a:xfrm>
            <a:off x="2558293" y="3794453"/>
            <a:ext cx="328359" cy="310623"/>
            <a:chOff x="-44" y="1473"/>
            <a:chExt cx="981" cy="1105"/>
          </a:xfrm>
        </p:grpSpPr>
        <p:pic>
          <p:nvPicPr>
            <p:cNvPr id="1813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pic>
        <p:nvPicPr>
          <p:cNvPr id="727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508375"/>
            <a:ext cx="3921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752" name="Line 20"/>
          <p:cNvSpPr>
            <a:spLocks noChangeShapeType="1"/>
          </p:cNvSpPr>
          <p:nvPr/>
        </p:nvSpPr>
        <p:spPr bwMode="auto">
          <a:xfrm flipH="1">
            <a:off x="3846513" y="36877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pic>
        <p:nvPicPr>
          <p:cNvPr id="727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3538538"/>
            <a:ext cx="392113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6" name="Group 44"/>
          <p:cNvGrpSpPr>
            <a:grpSpLocks/>
          </p:cNvGrpSpPr>
          <p:nvPr/>
        </p:nvGrpSpPr>
        <p:grpSpPr bwMode="auto">
          <a:xfrm>
            <a:off x="3941686" y="3547462"/>
            <a:ext cx="328359" cy="310623"/>
            <a:chOff x="-44" y="1473"/>
            <a:chExt cx="981" cy="1105"/>
          </a:xfrm>
        </p:grpSpPr>
        <p:pic>
          <p:nvPicPr>
            <p:cNvPr id="181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pic>
        <p:nvPicPr>
          <p:cNvPr id="727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2371725"/>
            <a:ext cx="53975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8" name="Group 906"/>
          <p:cNvGrpSpPr>
            <a:grpSpLocks/>
          </p:cNvGrpSpPr>
          <p:nvPr/>
        </p:nvGrpSpPr>
        <p:grpSpPr bwMode="auto">
          <a:xfrm>
            <a:off x="3049940" y="1757677"/>
            <a:ext cx="211953" cy="373659"/>
            <a:chOff x="4140" y="429"/>
            <a:chExt cx="1425" cy="2396"/>
          </a:xfrm>
        </p:grpSpPr>
        <p:sp>
          <p:nvSpPr>
            <p:cNvPr id="18134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00" name="Rectangle 908"/>
            <p:cNvSpPr>
              <a:spLocks noChangeArrowheads="1"/>
            </p:cNvSpPr>
            <p:nvPr/>
          </p:nvSpPr>
          <p:spPr bwMode="auto">
            <a:xfrm>
              <a:off x="4202" y="427"/>
              <a:ext cx="1057" cy="229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18134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8134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03" name="Rectangle 911"/>
            <p:cNvSpPr>
              <a:spLocks noChangeArrowheads="1"/>
            </p:cNvSpPr>
            <p:nvPr/>
          </p:nvSpPr>
          <p:spPr bwMode="auto">
            <a:xfrm>
              <a:off x="4212" y="692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grpSp>
          <p:nvGrpSpPr>
            <p:cNvPr id="18134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829" name="AutoShape 913"/>
              <p:cNvSpPr>
                <a:spLocks noChangeArrowheads="1"/>
              </p:cNvSpPr>
              <p:nvPr/>
            </p:nvSpPr>
            <p:spPr bwMode="auto">
              <a:xfrm>
                <a:off x="610" y="2571"/>
                <a:ext cx="73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30" name="AutoShape 914"/>
              <p:cNvSpPr>
                <a:spLocks noChangeArrowheads="1"/>
              </p:cNvSpPr>
              <p:nvPr/>
            </p:nvSpPr>
            <p:spPr bwMode="auto">
              <a:xfrm>
                <a:off x="624" y="2591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72805" name="Rectangle 915"/>
            <p:cNvSpPr>
              <a:spLocks noChangeArrowheads="1"/>
            </p:cNvSpPr>
            <p:nvPr/>
          </p:nvSpPr>
          <p:spPr bwMode="auto">
            <a:xfrm>
              <a:off x="4223" y="1017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grpSp>
          <p:nvGrpSpPr>
            <p:cNvPr id="18134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827" name="AutoShape 91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7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28" name="AutoShape 918"/>
              <p:cNvSpPr>
                <a:spLocks noChangeArrowheads="1"/>
              </p:cNvSpPr>
              <p:nvPr/>
            </p:nvSpPr>
            <p:spPr bwMode="auto">
              <a:xfrm>
                <a:off x="626" y="2582"/>
                <a:ext cx="70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7280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72808" name="Rectangle 920"/>
            <p:cNvSpPr>
              <a:spLocks noChangeArrowheads="1"/>
            </p:cNvSpPr>
            <p:nvPr/>
          </p:nvSpPr>
          <p:spPr bwMode="auto">
            <a:xfrm>
              <a:off x="4223" y="1659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grpSp>
          <p:nvGrpSpPr>
            <p:cNvPr id="18135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825" name="AutoShape 922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26" name="AutoShape 923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74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8135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grpSp>
          <p:nvGrpSpPr>
            <p:cNvPr id="18135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823" name="AutoShape 926"/>
              <p:cNvSpPr>
                <a:spLocks noChangeArrowheads="1"/>
              </p:cNvSpPr>
              <p:nvPr/>
            </p:nvSpPr>
            <p:spPr bwMode="auto">
              <a:xfrm>
                <a:off x="609" y="2564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24" name="AutoShape 927"/>
              <p:cNvSpPr>
                <a:spLocks noChangeArrowheads="1"/>
              </p:cNvSpPr>
              <p:nvPr/>
            </p:nvSpPr>
            <p:spPr bwMode="auto">
              <a:xfrm>
                <a:off x="623" y="2584"/>
                <a:ext cx="70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72812" name="Rectangle 928"/>
            <p:cNvSpPr>
              <a:spLocks noChangeArrowheads="1"/>
            </p:cNvSpPr>
            <p:nvPr/>
          </p:nvSpPr>
          <p:spPr bwMode="auto">
            <a:xfrm>
              <a:off x="5248" y="427"/>
              <a:ext cx="7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18135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8135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15" name="Oval 931"/>
            <p:cNvSpPr>
              <a:spLocks noChangeArrowheads="1"/>
            </p:cNvSpPr>
            <p:nvPr/>
          </p:nvSpPr>
          <p:spPr bwMode="auto">
            <a:xfrm>
              <a:off x="5514" y="2616"/>
              <a:ext cx="5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18135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17" name="AutoShape 933"/>
            <p:cNvSpPr>
              <a:spLocks noChangeArrowheads="1"/>
            </p:cNvSpPr>
            <p:nvPr/>
          </p:nvSpPr>
          <p:spPr bwMode="auto">
            <a:xfrm>
              <a:off x="4138" y="2687"/>
              <a:ext cx="1206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72818" name="AutoShape 934"/>
            <p:cNvSpPr>
              <a:spLocks noChangeArrowheads="1"/>
            </p:cNvSpPr>
            <p:nvPr/>
          </p:nvSpPr>
          <p:spPr bwMode="auto">
            <a:xfrm>
              <a:off x="4202" y="2717"/>
              <a:ext cx="1078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72819" name="Oval 935"/>
            <p:cNvSpPr>
              <a:spLocks noChangeArrowheads="1"/>
            </p:cNvSpPr>
            <p:nvPr/>
          </p:nvSpPr>
          <p:spPr bwMode="auto">
            <a:xfrm>
              <a:off x="4308" y="2381"/>
              <a:ext cx="160" cy="15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72820" name="Oval 936"/>
            <p:cNvSpPr>
              <a:spLocks noChangeArrowheads="1"/>
            </p:cNvSpPr>
            <p:nvPr/>
          </p:nvSpPr>
          <p:spPr bwMode="auto">
            <a:xfrm>
              <a:off x="4490" y="239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72821" name="Oval 937"/>
            <p:cNvSpPr>
              <a:spLocks noChangeArrowheads="1"/>
            </p:cNvSpPr>
            <p:nvPr/>
          </p:nvSpPr>
          <p:spPr bwMode="auto">
            <a:xfrm>
              <a:off x="4661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72822" name="Rectangle 938"/>
            <p:cNvSpPr>
              <a:spLocks noChangeArrowheads="1"/>
            </p:cNvSpPr>
            <p:nvPr/>
          </p:nvSpPr>
          <p:spPr bwMode="auto">
            <a:xfrm>
              <a:off x="5066" y="1832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1300" name="Group 906"/>
          <p:cNvGrpSpPr>
            <a:grpSpLocks/>
          </p:cNvGrpSpPr>
          <p:nvPr/>
        </p:nvGrpSpPr>
        <p:grpSpPr bwMode="auto">
          <a:xfrm>
            <a:off x="3398720" y="2086772"/>
            <a:ext cx="211953" cy="373659"/>
            <a:chOff x="4140" y="429"/>
            <a:chExt cx="1425" cy="2396"/>
          </a:xfrm>
        </p:grpSpPr>
        <p:sp>
          <p:nvSpPr>
            <p:cNvPr id="18130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60" name="Rectangle 908"/>
            <p:cNvSpPr>
              <a:spLocks noChangeArrowheads="1"/>
            </p:cNvSpPr>
            <p:nvPr/>
          </p:nvSpPr>
          <p:spPr bwMode="auto">
            <a:xfrm>
              <a:off x="4205" y="434"/>
              <a:ext cx="1046" cy="228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18130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8130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63" name="Rectangle 911"/>
            <p:cNvSpPr>
              <a:spLocks noChangeArrowheads="1"/>
            </p:cNvSpPr>
            <p:nvPr/>
          </p:nvSpPr>
          <p:spPr bwMode="auto">
            <a:xfrm>
              <a:off x="4216" y="699"/>
              <a:ext cx="587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grpSp>
          <p:nvGrpSpPr>
            <p:cNvPr id="18130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789" name="AutoShape 91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7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90" name="AutoShape 914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72765" name="Rectangle 915"/>
            <p:cNvSpPr>
              <a:spLocks noChangeArrowheads="1"/>
            </p:cNvSpPr>
            <p:nvPr/>
          </p:nvSpPr>
          <p:spPr bwMode="auto">
            <a:xfrm>
              <a:off x="4226" y="1024"/>
              <a:ext cx="587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grpSp>
          <p:nvGrpSpPr>
            <p:cNvPr id="18130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787" name="AutoShape 917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88" name="AutoShape 918"/>
              <p:cNvSpPr>
                <a:spLocks noChangeArrowheads="1"/>
              </p:cNvSpPr>
              <p:nvPr/>
            </p:nvSpPr>
            <p:spPr bwMode="auto">
              <a:xfrm>
                <a:off x="630" y="2589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72767" name="Rectangle 919"/>
            <p:cNvSpPr>
              <a:spLocks noChangeArrowheads="1"/>
            </p:cNvSpPr>
            <p:nvPr/>
          </p:nvSpPr>
          <p:spPr bwMode="auto">
            <a:xfrm>
              <a:off x="4216" y="1360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72768" name="Rectangle 920"/>
            <p:cNvSpPr>
              <a:spLocks noChangeArrowheads="1"/>
            </p:cNvSpPr>
            <p:nvPr/>
          </p:nvSpPr>
          <p:spPr bwMode="auto">
            <a:xfrm>
              <a:off x="4226" y="1656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grpSp>
          <p:nvGrpSpPr>
            <p:cNvPr id="18131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785" name="AutoShape 922"/>
              <p:cNvSpPr>
                <a:spLocks noChangeArrowheads="1"/>
              </p:cNvSpPr>
              <p:nvPr/>
            </p:nvSpPr>
            <p:spPr bwMode="auto">
              <a:xfrm>
                <a:off x="618" y="2604"/>
                <a:ext cx="718" cy="1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86" name="AutoShape 923"/>
              <p:cNvSpPr>
                <a:spLocks noChangeArrowheads="1"/>
              </p:cNvSpPr>
              <p:nvPr/>
            </p:nvSpPr>
            <p:spPr bwMode="auto">
              <a:xfrm>
                <a:off x="632" y="2622"/>
                <a:ext cx="691" cy="6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8131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grpSp>
          <p:nvGrpSpPr>
            <p:cNvPr id="18131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783" name="AutoShape 926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678" cy="1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84" name="AutoShape 927"/>
              <p:cNvSpPr>
                <a:spLocks noChangeArrowheads="1"/>
              </p:cNvSpPr>
              <p:nvPr/>
            </p:nvSpPr>
            <p:spPr bwMode="auto">
              <a:xfrm>
                <a:off x="627" y="2591"/>
                <a:ext cx="651" cy="13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72772" name="Rectangle 928"/>
            <p:cNvSpPr>
              <a:spLocks noChangeArrowheads="1"/>
            </p:cNvSpPr>
            <p:nvPr/>
          </p:nvSpPr>
          <p:spPr bwMode="auto">
            <a:xfrm>
              <a:off x="5251" y="434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18131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8131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75" name="Oval 931"/>
            <p:cNvSpPr>
              <a:spLocks noChangeArrowheads="1"/>
            </p:cNvSpPr>
            <p:nvPr/>
          </p:nvSpPr>
          <p:spPr bwMode="auto">
            <a:xfrm>
              <a:off x="5518" y="2612"/>
              <a:ext cx="4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18131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77" name="AutoShape 933"/>
            <p:cNvSpPr>
              <a:spLocks noChangeArrowheads="1"/>
            </p:cNvSpPr>
            <p:nvPr/>
          </p:nvSpPr>
          <p:spPr bwMode="auto">
            <a:xfrm>
              <a:off x="4141" y="2684"/>
              <a:ext cx="1195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72778" name="AutoShape 934"/>
            <p:cNvSpPr>
              <a:spLocks noChangeArrowheads="1"/>
            </p:cNvSpPr>
            <p:nvPr/>
          </p:nvSpPr>
          <p:spPr bwMode="auto">
            <a:xfrm>
              <a:off x="4205" y="2714"/>
              <a:ext cx="106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72779" name="Oval 935"/>
            <p:cNvSpPr>
              <a:spLocks noChangeArrowheads="1"/>
            </p:cNvSpPr>
            <p:nvPr/>
          </p:nvSpPr>
          <p:spPr bwMode="auto">
            <a:xfrm>
              <a:off x="4312" y="2389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72780" name="Oval 936"/>
            <p:cNvSpPr>
              <a:spLocks noChangeArrowheads="1"/>
            </p:cNvSpPr>
            <p:nvPr/>
          </p:nvSpPr>
          <p:spPr bwMode="auto">
            <a:xfrm>
              <a:off x="4482" y="2389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72781" name="Oval 937"/>
            <p:cNvSpPr>
              <a:spLocks noChangeArrowheads="1"/>
            </p:cNvSpPr>
            <p:nvPr/>
          </p:nvSpPr>
          <p:spPr bwMode="auto">
            <a:xfrm>
              <a:off x="4664" y="2378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72782" name="Rectangle 938"/>
            <p:cNvSpPr>
              <a:spLocks noChangeArrowheads="1"/>
            </p:cNvSpPr>
            <p:nvPr/>
          </p:nvSpPr>
          <p:spPr bwMode="auto">
            <a:xfrm>
              <a:off x="5059" y="1839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</p:grp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VLANs: motivation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8028" y="1098550"/>
            <a:ext cx="3911600" cy="38957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consider</a:t>
            </a:r>
            <a:r>
              <a:rPr lang="en-US" i="1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:</a:t>
            </a:r>
          </a:p>
          <a:p>
            <a:pPr marL="231775" indent="-231775"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CS user moves office to EE, but wants connect to CS switch?</a:t>
            </a:r>
          </a:p>
          <a:p>
            <a:pPr marL="231775" indent="-231775"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single broadcast domain:</a:t>
            </a:r>
          </a:p>
          <a:p>
            <a:pPr marL="681038" lvl="1" indent="-223838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all layer-2 broadcast traffic (ARP, DHCP, unknown location of destination MAC address) must cross entire LAN </a:t>
            </a:r>
          </a:p>
          <a:p>
            <a:pPr marL="681038" lvl="1" indent="-223838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security/privacy, efficiency issues</a:t>
            </a:r>
          </a:p>
          <a:p>
            <a:pPr>
              <a:defRPr/>
            </a:pPr>
            <a:endParaRPr lang="en-US" sz="2400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  <p:sp>
        <p:nvSpPr>
          <p:cNvPr id="72711" name="Text Box 86"/>
          <p:cNvSpPr txBox="1">
            <a:spLocks noChangeArrowheads="1"/>
          </p:cNvSpPr>
          <p:nvPr/>
        </p:nvSpPr>
        <p:spPr bwMode="auto">
          <a:xfrm>
            <a:off x="346075" y="3976688"/>
            <a:ext cx="1019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Gill Sans MT" panose="020B0502020104020203" pitchFamily="34" charset="77"/>
              </a:rPr>
              <a:t>Computer 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Gill Sans MT" panose="020B0502020104020203" pitchFamily="34" charset="77"/>
              </a:rPr>
              <a:t>Science</a:t>
            </a:r>
            <a:endParaRPr lang="en-US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72712" name="Text Box 87"/>
          <p:cNvSpPr txBox="1">
            <a:spLocks noChangeArrowheads="1"/>
          </p:cNvSpPr>
          <p:nvPr/>
        </p:nvSpPr>
        <p:spPr bwMode="auto">
          <a:xfrm>
            <a:off x="2009775" y="4227513"/>
            <a:ext cx="10214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Gill Sans MT" panose="020B0502020104020203" pitchFamily="34" charset="77"/>
              </a:rPr>
              <a:t>Electrical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Gill Sans MT" panose="020B0502020104020203" pitchFamily="34" charset="77"/>
              </a:rPr>
              <a:t>Engineering</a:t>
            </a:r>
            <a:endParaRPr lang="en-US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72713" name="Text Box 88"/>
          <p:cNvSpPr txBox="1">
            <a:spLocks noChangeArrowheads="1"/>
          </p:cNvSpPr>
          <p:nvPr/>
        </p:nvSpPr>
        <p:spPr bwMode="auto">
          <a:xfrm>
            <a:off x="3500438" y="4068763"/>
            <a:ext cx="10214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Gill Sans MT" panose="020B0502020104020203" pitchFamily="34" charset="77"/>
              </a:rPr>
              <a:t>Computer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Gill Sans MT" panose="020B0502020104020203" pitchFamily="34" charset="77"/>
              </a:rPr>
              <a:t>Engineering</a:t>
            </a:r>
            <a:endParaRPr lang="en-US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1620192" y="1815942"/>
            <a:ext cx="518892" cy="300522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Gill Sans MT" panose="020B0502020104020203" pitchFamily="34" charset="77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Gill Sans MT" panose="020B0502020104020203" pitchFamily="34" charset="77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MT" panose="020B0502020104020203" pitchFamily="34" charset="77"/>
              </a:endParaRPr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15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52519" y="0"/>
            <a:ext cx="10496519" cy="1143000"/>
          </a:xfrm>
        </p:spPr>
        <p:txBody>
          <a:bodyPr/>
          <a:lstStyle/>
          <a:p>
            <a:r>
              <a:rPr lang="en-US">
                <a:latin typeface="Gill Sans MT" panose="020B0502020104020203" pitchFamily="34" charset="77"/>
              </a:rPr>
              <a:t>The Data Link Layer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95" y="2390775"/>
            <a:ext cx="5827756" cy="4019550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Responsible for delivering frames of information over a single link</a:t>
            </a:r>
          </a:p>
          <a:p>
            <a:pPr lvl="1"/>
            <a:r>
              <a:rPr lang="en-US" dirty="0">
                <a:latin typeface="Gill Sans MT" panose="020B0502020104020203" pitchFamily="34" charset="77"/>
              </a:rPr>
              <a:t>Handles transmission errors and regulates the flow of data (Link Layer)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Gill Sans MT" panose="020B0502020104020203" pitchFamily="34" charset="77"/>
              </a:rPr>
              <a:t>Handles sharing the local communication link (Medium Access Control)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546950" y="2282309"/>
            <a:ext cx="1783734" cy="1912919"/>
            <a:chOff x="6753225" y="2663309"/>
            <a:chExt cx="1553893" cy="191291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753225" y="4193659"/>
              <a:ext cx="18473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753225" y="3812659"/>
              <a:ext cx="184731" cy="369332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753225" y="3422134"/>
              <a:ext cx="184731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753225" y="3041134"/>
              <a:ext cx="18473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53225" y="2663309"/>
              <a:ext cx="18473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6957239" y="4176118"/>
              <a:ext cx="9803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Physical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957239" y="3822325"/>
              <a:ext cx="61747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Link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954668" y="3450364"/>
              <a:ext cx="11381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Network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916738" y="3068422"/>
              <a:ext cx="12060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Transport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950656" y="2686479"/>
              <a:ext cx="13564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Gill Sans MT" panose="020B0502020104020203" pitchFamily="34" charset="77"/>
                </a:rPr>
                <a:t>Application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13"/>
          <p:cNvSpPr>
            <a:spLocks noChangeArrowheads="1"/>
          </p:cNvSpPr>
          <p:nvPr/>
        </p:nvSpPr>
        <p:spPr bwMode="auto">
          <a:xfrm>
            <a:off x="7543800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3736" name="Rectangle 212"/>
          <p:cNvSpPr>
            <a:spLocks noChangeArrowheads="1"/>
          </p:cNvSpPr>
          <p:nvPr/>
        </p:nvSpPr>
        <p:spPr bwMode="auto">
          <a:xfrm>
            <a:off x="5470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37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171926" cy="7731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cs typeface="+mj-cs"/>
              </a:rPr>
              <a:t>VLANs</a:t>
            </a:r>
          </a:p>
        </p:txBody>
      </p:sp>
      <p:sp>
        <p:nvSpPr>
          <p:cNvPr id="73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7338" y="355600"/>
            <a:ext cx="4926012" cy="1625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port-based VLAN: 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switch ports grouped (by switch management software) so that </a:t>
            </a:r>
            <a:r>
              <a:rPr lang="en-US" sz="2400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single</a:t>
            </a: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physical switch ……</a:t>
            </a:r>
          </a:p>
          <a:p>
            <a:pPr>
              <a:defRPr/>
            </a:pPr>
            <a:endParaRPr lang="en-US" sz="2000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  <p:sp>
        <p:nvSpPr>
          <p:cNvPr id="73739" name="Text Box 85"/>
          <p:cNvSpPr txBox="1">
            <a:spLocks noChangeArrowheads="1"/>
          </p:cNvSpPr>
          <p:nvPr/>
        </p:nvSpPr>
        <p:spPr bwMode="auto">
          <a:xfrm>
            <a:off x="681038" y="2265363"/>
            <a:ext cx="294481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switch(es) supporting VLAN capabilities can be configured to define multiple </a:t>
            </a:r>
            <a:r>
              <a:rPr lang="en-US" sz="2200" b="1" u="sng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virtual</a:t>
            </a:r>
            <a:r>
              <a:rPr lang="en-US" sz="2200" i="0" dirty="0">
                <a:solidFill>
                  <a:srgbClr val="FF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LANS over single physical LAN infrastructure.</a:t>
            </a:r>
          </a:p>
        </p:txBody>
      </p:sp>
      <p:sp>
        <p:nvSpPr>
          <p:cNvPr id="73740" name="Rectangle 86"/>
          <p:cNvSpPr>
            <a:spLocks noChangeArrowheads="1"/>
          </p:cNvSpPr>
          <p:nvPr/>
        </p:nvSpPr>
        <p:spPr bwMode="auto">
          <a:xfrm>
            <a:off x="482600" y="1919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73741" name="Text Box 87"/>
          <p:cNvSpPr txBox="1">
            <a:spLocks noChangeArrowheads="1"/>
          </p:cNvSpPr>
          <p:nvPr/>
        </p:nvSpPr>
        <p:spPr bwMode="auto">
          <a:xfrm>
            <a:off x="642938" y="1543050"/>
            <a:ext cx="1757917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Virtual Local </a:t>
            </a:r>
          </a:p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Area Network</a:t>
            </a:r>
          </a:p>
        </p:txBody>
      </p:sp>
      <p:sp>
        <p:nvSpPr>
          <p:cNvPr id="182282" name="Rectangle 80"/>
          <p:cNvSpPr>
            <a:spLocks noChangeArrowheads="1"/>
          </p:cNvSpPr>
          <p:nvPr/>
        </p:nvSpPr>
        <p:spPr bwMode="auto">
          <a:xfrm>
            <a:off x="5462588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2283" name="Rectangle 77"/>
          <p:cNvSpPr>
            <a:spLocks noChangeArrowheads="1"/>
          </p:cNvSpPr>
          <p:nvPr/>
        </p:nvSpPr>
        <p:spPr bwMode="auto">
          <a:xfrm>
            <a:off x="7534275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2284" name="Rectangle 76"/>
          <p:cNvSpPr>
            <a:spLocks noChangeArrowheads="1"/>
          </p:cNvSpPr>
          <p:nvPr/>
        </p:nvSpPr>
        <p:spPr bwMode="auto">
          <a:xfrm>
            <a:off x="6643688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2285" name="Rectangle 75"/>
          <p:cNvSpPr>
            <a:spLocks noChangeArrowheads="1"/>
          </p:cNvSpPr>
          <p:nvPr/>
        </p:nvSpPr>
        <p:spPr bwMode="auto">
          <a:xfrm>
            <a:off x="5748338" y="188436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2286" name="Rectangle 2"/>
          <p:cNvSpPr>
            <a:spLocks noChangeArrowheads="1"/>
          </p:cNvSpPr>
          <p:nvPr/>
        </p:nvSpPr>
        <p:spPr bwMode="auto">
          <a:xfrm>
            <a:off x="5462588" y="187642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2287" name="Line 3"/>
          <p:cNvSpPr>
            <a:spLocks noChangeShapeType="1"/>
          </p:cNvSpPr>
          <p:nvPr/>
        </p:nvSpPr>
        <p:spPr bwMode="auto">
          <a:xfrm>
            <a:off x="5464175" y="209232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288" name="Text Box 6"/>
          <p:cNvSpPr txBox="1">
            <a:spLocks noChangeArrowheads="1"/>
          </p:cNvSpPr>
          <p:nvPr/>
        </p:nvSpPr>
        <p:spPr bwMode="auto">
          <a:xfrm>
            <a:off x="5380038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82289" name="Line 7"/>
          <p:cNvSpPr>
            <a:spLocks noChangeShapeType="1"/>
          </p:cNvSpPr>
          <p:nvPr/>
        </p:nvSpPr>
        <p:spPr bwMode="auto">
          <a:xfrm>
            <a:off x="6643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290" name="AutoShape 8"/>
          <p:cNvSpPr>
            <a:spLocks noChangeArrowheads="1"/>
          </p:cNvSpPr>
          <p:nvPr/>
        </p:nvSpPr>
        <p:spPr bwMode="auto">
          <a:xfrm>
            <a:off x="5434013" y="161766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2291" name="Freeform 9"/>
          <p:cNvSpPr>
            <a:spLocks/>
          </p:cNvSpPr>
          <p:nvPr/>
        </p:nvSpPr>
        <p:spPr bwMode="auto">
          <a:xfrm>
            <a:off x="7837488" y="162083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292" name="Freeform 10"/>
          <p:cNvSpPr>
            <a:spLocks/>
          </p:cNvSpPr>
          <p:nvPr/>
        </p:nvSpPr>
        <p:spPr bwMode="auto">
          <a:xfrm>
            <a:off x="5835650" y="166528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293" name="Freeform 11"/>
          <p:cNvSpPr>
            <a:spLocks/>
          </p:cNvSpPr>
          <p:nvPr/>
        </p:nvSpPr>
        <p:spPr bwMode="auto">
          <a:xfrm>
            <a:off x="6308725" y="166528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294" name="Line 17"/>
          <p:cNvSpPr>
            <a:spLocks noChangeShapeType="1"/>
          </p:cNvSpPr>
          <p:nvPr/>
        </p:nvSpPr>
        <p:spPr bwMode="auto">
          <a:xfrm>
            <a:off x="7243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295" name="Line 18"/>
          <p:cNvSpPr>
            <a:spLocks noChangeShapeType="1"/>
          </p:cNvSpPr>
          <p:nvPr/>
        </p:nvSpPr>
        <p:spPr bwMode="auto">
          <a:xfrm>
            <a:off x="6043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296" name="Line 21"/>
          <p:cNvSpPr>
            <a:spLocks noChangeShapeType="1"/>
          </p:cNvSpPr>
          <p:nvPr/>
        </p:nvSpPr>
        <p:spPr bwMode="auto">
          <a:xfrm>
            <a:off x="5753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297" name="Line 22"/>
          <p:cNvSpPr>
            <a:spLocks noChangeShapeType="1"/>
          </p:cNvSpPr>
          <p:nvPr/>
        </p:nvSpPr>
        <p:spPr bwMode="auto">
          <a:xfrm>
            <a:off x="5462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298" name="Line 23"/>
          <p:cNvSpPr>
            <a:spLocks noChangeShapeType="1"/>
          </p:cNvSpPr>
          <p:nvPr/>
        </p:nvSpPr>
        <p:spPr bwMode="auto">
          <a:xfrm>
            <a:off x="6324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299" name="Line 24"/>
          <p:cNvSpPr>
            <a:spLocks noChangeShapeType="1"/>
          </p:cNvSpPr>
          <p:nvPr/>
        </p:nvSpPr>
        <p:spPr bwMode="auto">
          <a:xfrm>
            <a:off x="6948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300" name="Line 25"/>
          <p:cNvSpPr>
            <a:spLocks noChangeShapeType="1"/>
          </p:cNvSpPr>
          <p:nvPr/>
        </p:nvSpPr>
        <p:spPr bwMode="auto">
          <a:xfrm>
            <a:off x="7539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301" name="Text Box 26"/>
          <p:cNvSpPr txBox="1">
            <a:spLocks noChangeArrowheads="1"/>
          </p:cNvSpPr>
          <p:nvPr/>
        </p:nvSpPr>
        <p:spPr bwMode="auto">
          <a:xfrm>
            <a:off x="6261100" y="20447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8</a:t>
            </a:r>
          </a:p>
        </p:txBody>
      </p:sp>
      <p:sp>
        <p:nvSpPr>
          <p:cNvPr id="182302" name="Text Box 27"/>
          <p:cNvSpPr txBox="1">
            <a:spLocks noChangeArrowheads="1"/>
          </p:cNvSpPr>
          <p:nvPr/>
        </p:nvSpPr>
        <p:spPr bwMode="auto">
          <a:xfrm>
            <a:off x="658018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9</a:t>
            </a:r>
          </a:p>
        </p:txBody>
      </p:sp>
      <p:sp>
        <p:nvSpPr>
          <p:cNvPr id="182303" name="Text Box 28"/>
          <p:cNvSpPr txBox="1">
            <a:spLocks noChangeArrowheads="1"/>
          </p:cNvSpPr>
          <p:nvPr/>
        </p:nvSpPr>
        <p:spPr bwMode="auto">
          <a:xfrm>
            <a:off x="745648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16</a:t>
            </a:r>
          </a:p>
        </p:txBody>
      </p:sp>
      <p:sp>
        <p:nvSpPr>
          <p:cNvPr id="182304" name="Text Box 29"/>
          <p:cNvSpPr txBox="1">
            <a:spLocks noChangeArrowheads="1"/>
          </p:cNvSpPr>
          <p:nvPr/>
        </p:nvSpPr>
        <p:spPr bwMode="auto">
          <a:xfrm>
            <a:off x="656113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10</a:t>
            </a:r>
          </a:p>
        </p:txBody>
      </p:sp>
      <p:sp>
        <p:nvSpPr>
          <p:cNvPr id="182305" name="Text Box 30"/>
          <p:cNvSpPr txBox="1">
            <a:spLocks noChangeArrowheads="1"/>
          </p:cNvSpPr>
          <p:nvPr/>
        </p:nvSpPr>
        <p:spPr bwMode="auto">
          <a:xfrm>
            <a:off x="5389563" y="20351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82306" name="Text Box 57"/>
          <p:cNvSpPr txBox="1">
            <a:spLocks noChangeArrowheads="1"/>
          </p:cNvSpPr>
          <p:nvPr/>
        </p:nvSpPr>
        <p:spPr bwMode="auto">
          <a:xfrm>
            <a:off x="625633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7</a:t>
            </a:r>
          </a:p>
        </p:txBody>
      </p:sp>
      <p:sp>
        <p:nvSpPr>
          <p:cNvPr id="182307" name="Line 61"/>
          <p:cNvSpPr>
            <a:spLocks noChangeShapeType="1"/>
          </p:cNvSpPr>
          <p:nvPr/>
        </p:nvSpPr>
        <p:spPr bwMode="auto">
          <a:xfrm flipH="1">
            <a:off x="4702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308" name="Line 62"/>
          <p:cNvSpPr>
            <a:spLocks noChangeShapeType="1"/>
          </p:cNvSpPr>
          <p:nvPr/>
        </p:nvSpPr>
        <p:spPr bwMode="auto">
          <a:xfrm flipH="1">
            <a:off x="5087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309" name="Line 63"/>
          <p:cNvSpPr>
            <a:spLocks noChangeShapeType="1"/>
          </p:cNvSpPr>
          <p:nvPr/>
        </p:nvSpPr>
        <p:spPr bwMode="auto">
          <a:xfrm flipH="1">
            <a:off x="5807075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310" name="Text Box 64"/>
          <p:cNvSpPr txBox="1">
            <a:spLocks noChangeArrowheads="1"/>
          </p:cNvSpPr>
          <p:nvPr/>
        </p:nvSpPr>
        <p:spPr bwMode="auto">
          <a:xfrm>
            <a:off x="7527925" y="2589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…</a:t>
            </a:r>
          </a:p>
        </p:txBody>
      </p:sp>
      <p:sp>
        <p:nvSpPr>
          <p:cNvPr id="182311" name="Line 69"/>
          <p:cNvSpPr>
            <a:spLocks noChangeShapeType="1"/>
          </p:cNvSpPr>
          <p:nvPr/>
        </p:nvSpPr>
        <p:spPr bwMode="auto">
          <a:xfrm>
            <a:off x="6815138" y="221456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312" name="Line 70"/>
          <p:cNvSpPr>
            <a:spLocks noChangeShapeType="1"/>
          </p:cNvSpPr>
          <p:nvPr/>
        </p:nvSpPr>
        <p:spPr bwMode="auto">
          <a:xfrm>
            <a:off x="6805613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313" name="Line 71"/>
          <p:cNvSpPr>
            <a:spLocks noChangeShapeType="1"/>
          </p:cNvSpPr>
          <p:nvPr/>
        </p:nvSpPr>
        <p:spPr bwMode="auto">
          <a:xfrm>
            <a:off x="7661275" y="195738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2314" name="Text Box 72"/>
          <p:cNvSpPr txBox="1">
            <a:spLocks noChangeArrowheads="1"/>
          </p:cNvSpPr>
          <p:nvPr/>
        </p:nvSpPr>
        <p:spPr bwMode="auto">
          <a:xfrm>
            <a:off x="4764578" y="3132138"/>
            <a:ext cx="15071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Gill Sans MT" panose="020B0502020104020203" pitchFamily="34" charset="77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Gill Sans MT" panose="020B0502020104020203" pitchFamily="34" charset="77"/>
              </a:rPr>
              <a:t>(VLAN ports 1-8)</a:t>
            </a:r>
          </a:p>
        </p:txBody>
      </p:sp>
      <p:sp>
        <p:nvSpPr>
          <p:cNvPr id="182315" name="Text Box 73"/>
          <p:cNvSpPr txBox="1">
            <a:spLocks noChangeArrowheads="1"/>
          </p:cNvSpPr>
          <p:nvPr/>
        </p:nvSpPr>
        <p:spPr bwMode="auto">
          <a:xfrm>
            <a:off x="6854825" y="311943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Gill Sans MT" panose="020B0502020104020203" pitchFamily="34" charset="77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Gill Sans MT" panose="020B0502020104020203" pitchFamily="34" charset="77"/>
              </a:rPr>
              <a:t>(VLAN ports 9-15)</a:t>
            </a:r>
          </a:p>
        </p:txBody>
      </p:sp>
      <p:sp>
        <p:nvSpPr>
          <p:cNvPr id="182316" name="Text Box 74"/>
          <p:cNvSpPr txBox="1">
            <a:spLocks noChangeArrowheads="1"/>
          </p:cNvSpPr>
          <p:nvPr/>
        </p:nvSpPr>
        <p:spPr bwMode="auto">
          <a:xfrm>
            <a:off x="7451725" y="182562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15</a:t>
            </a:r>
          </a:p>
        </p:txBody>
      </p:sp>
      <p:sp>
        <p:nvSpPr>
          <p:cNvPr id="182317" name="Oval 81"/>
          <p:cNvSpPr>
            <a:spLocks noChangeArrowheads="1"/>
          </p:cNvSpPr>
          <p:nvPr/>
        </p:nvSpPr>
        <p:spPr bwMode="auto">
          <a:xfrm>
            <a:off x="5578475" y="2190750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2318" name="Oval 82"/>
          <p:cNvSpPr>
            <a:spLocks noChangeArrowheads="1"/>
          </p:cNvSpPr>
          <p:nvPr/>
        </p:nvSpPr>
        <p:spPr bwMode="auto">
          <a:xfrm>
            <a:off x="5870575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2319" name="Oval 83"/>
          <p:cNvSpPr>
            <a:spLocks noChangeArrowheads="1"/>
          </p:cNvSpPr>
          <p:nvPr/>
        </p:nvSpPr>
        <p:spPr bwMode="auto">
          <a:xfrm>
            <a:off x="6457950" y="21923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2320" name="Oval 84"/>
          <p:cNvSpPr>
            <a:spLocks noChangeArrowheads="1"/>
          </p:cNvSpPr>
          <p:nvPr/>
        </p:nvSpPr>
        <p:spPr bwMode="auto">
          <a:xfrm>
            <a:off x="678973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2321" name="Oval 85"/>
          <p:cNvSpPr>
            <a:spLocks noChangeArrowheads="1"/>
          </p:cNvSpPr>
          <p:nvPr/>
        </p:nvSpPr>
        <p:spPr bwMode="auto">
          <a:xfrm>
            <a:off x="6777038" y="19748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2322" name="Oval 86"/>
          <p:cNvSpPr>
            <a:spLocks noChangeArrowheads="1"/>
          </p:cNvSpPr>
          <p:nvPr/>
        </p:nvSpPr>
        <p:spPr bwMode="auto">
          <a:xfrm>
            <a:off x="7651750" y="19716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2323" name="Text Box 45"/>
          <p:cNvSpPr txBox="1">
            <a:spLocks noChangeArrowheads="1"/>
          </p:cNvSpPr>
          <p:nvPr/>
        </p:nvSpPr>
        <p:spPr bwMode="auto">
          <a:xfrm>
            <a:off x="5241925" y="25558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…</a:t>
            </a:r>
          </a:p>
        </p:txBody>
      </p:sp>
      <p:grpSp>
        <p:nvGrpSpPr>
          <p:cNvPr id="182324" name="Group 44"/>
          <p:cNvGrpSpPr>
            <a:grpSpLocks/>
          </p:cNvGrpSpPr>
          <p:nvPr/>
        </p:nvGrpSpPr>
        <p:grpSpPr bwMode="auto">
          <a:xfrm>
            <a:off x="4165600" y="2397125"/>
            <a:ext cx="609600" cy="558800"/>
            <a:chOff x="-44" y="1473"/>
            <a:chExt cx="981" cy="1105"/>
          </a:xfrm>
        </p:grpSpPr>
        <p:pic>
          <p:nvPicPr>
            <p:cNvPr id="1824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2325" name="Group 44"/>
          <p:cNvGrpSpPr>
            <a:grpSpLocks/>
          </p:cNvGrpSpPr>
          <p:nvPr/>
        </p:nvGrpSpPr>
        <p:grpSpPr bwMode="auto">
          <a:xfrm>
            <a:off x="4694238" y="2489200"/>
            <a:ext cx="609600" cy="558800"/>
            <a:chOff x="-44" y="1473"/>
            <a:chExt cx="981" cy="1105"/>
          </a:xfrm>
        </p:grpSpPr>
        <p:pic>
          <p:nvPicPr>
            <p:cNvPr id="1824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2326" name="Group 44"/>
          <p:cNvGrpSpPr>
            <a:grpSpLocks/>
          </p:cNvGrpSpPr>
          <p:nvPr/>
        </p:nvGrpSpPr>
        <p:grpSpPr bwMode="auto">
          <a:xfrm>
            <a:off x="5414963" y="2509838"/>
            <a:ext cx="609600" cy="558800"/>
            <a:chOff x="-44" y="1473"/>
            <a:chExt cx="981" cy="1105"/>
          </a:xfrm>
        </p:grpSpPr>
        <p:pic>
          <p:nvPicPr>
            <p:cNvPr id="18241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2327" name="Group 44"/>
          <p:cNvGrpSpPr>
            <a:grpSpLocks/>
          </p:cNvGrpSpPr>
          <p:nvPr/>
        </p:nvGrpSpPr>
        <p:grpSpPr bwMode="auto">
          <a:xfrm>
            <a:off x="6430963" y="2530475"/>
            <a:ext cx="609600" cy="558800"/>
            <a:chOff x="-44" y="1473"/>
            <a:chExt cx="981" cy="1105"/>
          </a:xfrm>
        </p:grpSpPr>
        <p:pic>
          <p:nvPicPr>
            <p:cNvPr id="18240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2328" name="Group 44"/>
          <p:cNvGrpSpPr>
            <a:grpSpLocks/>
          </p:cNvGrpSpPr>
          <p:nvPr/>
        </p:nvGrpSpPr>
        <p:grpSpPr bwMode="auto">
          <a:xfrm>
            <a:off x="6938963" y="2540000"/>
            <a:ext cx="609600" cy="558800"/>
            <a:chOff x="-44" y="1473"/>
            <a:chExt cx="981" cy="1105"/>
          </a:xfrm>
        </p:grpSpPr>
        <p:pic>
          <p:nvPicPr>
            <p:cNvPr id="18240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2329" name="Group 44"/>
          <p:cNvGrpSpPr>
            <a:grpSpLocks/>
          </p:cNvGrpSpPr>
          <p:nvPr/>
        </p:nvGrpSpPr>
        <p:grpSpPr bwMode="auto">
          <a:xfrm>
            <a:off x="7802563" y="2357438"/>
            <a:ext cx="609600" cy="558800"/>
            <a:chOff x="-44" y="1473"/>
            <a:chExt cx="981" cy="1105"/>
          </a:xfrm>
        </p:grpSpPr>
        <p:pic>
          <p:nvPicPr>
            <p:cNvPr id="18240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709988" y="3949700"/>
            <a:ext cx="5334000" cy="2598440"/>
            <a:chOff x="3902075" y="3695700"/>
            <a:chExt cx="5334289" cy="2598440"/>
          </a:xfrm>
        </p:grpSpPr>
        <p:sp>
          <p:nvSpPr>
            <p:cNvPr id="182332" name="Cloud"/>
            <p:cNvSpPr>
              <a:spLocks noChangeAspect="1" noEditPoints="1" noChangeArrowheads="1"/>
            </p:cNvSpPr>
            <p:nvPr/>
          </p:nvSpPr>
          <p:spPr bwMode="auto">
            <a:xfrm>
              <a:off x="4560888" y="4090988"/>
              <a:ext cx="4516437" cy="1214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endParaRPr>
            </a:p>
          </p:txBody>
        </p:sp>
        <p:sp>
          <p:nvSpPr>
            <p:cNvPr id="73734" name="Rectangle 263"/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endParaRPr>
            </a:p>
          </p:txBody>
        </p:sp>
        <p:sp>
          <p:nvSpPr>
            <p:cNvPr id="73735" name="Rectangle 262"/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endParaRPr>
            </a:p>
          </p:txBody>
        </p:sp>
        <p:sp>
          <p:nvSpPr>
            <p:cNvPr id="182335" name="Line 61"/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endParaRPr>
            </a:p>
          </p:txBody>
        </p:sp>
        <p:sp>
          <p:nvSpPr>
            <p:cNvPr id="182336" name="Line 62"/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endParaRPr>
            </a:p>
          </p:txBody>
        </p:sp>
        <p:sp>
          <p:nvSpPr>
            <p:cNvPr id="182337" name="Line 63"/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endParaRPr>
            </a:p>
          </p:txBody>
        </p:sp>
        <p:sp>
          <p:nvSpPr>
            <p:cNvPr id="182338" name="Text Box 72"/>
            <p:cNvSpPr txBox="1">
              <a:spLocks noChangeArrowheads="1"/>
            </p:cNvSpPr>
            <p:nvPr/>
          </p:nvSpPr>
          <p:spPr bwMode="auto">
            <a:xfrm>
              <a:off x="4414185" y="5832475"/>
              <a:ext cx="15316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Electrical Engineering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(VLAN ports 1-8)</a:t>
              </a:r>
            </a:p>
          </p:txBody>
        </p:sp>
        <p:sp>
          <p:nvSpPr>
            <p:cNvPr id="182339" name="Text Box 45"/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…</a:t>
              </a:r>
            </a:p>
          </p:txBody>
        </p:sp>
        <p:grpSp>
          <p:nvGrpSpPr>
            <p:cNvPr id="182340" name="Group 186"/>
            <p:cNvGrpSpPr>
              <a:grpSpLocks/>
            </p:cNvGrpSpPr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182385" name="Rectangle 80"/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386" name="Rectangle 75"/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387" name="Rectangle 2"/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388" name="Line 3"/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389" name="Text Box 6"/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Gill Sans MT" panose="020B0502020104020203" pitchFamily="34" charset="77"/>
                    <a:ea typeface="Arial Hebrew Scholar" charset="-79"/>
                    <a:cs typeface="Arial Hebrew Scholar" charset="-79"/>
                  </a:rPr>
                  <a:t>1</a:t>
                </a:r>
              </a:p>
            </p:txBody>
          </p:sp>
          <p:sp>
            <p:nvSpPr>
              <p:cNvPr id="182390" name="AutoShape 8"/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391" name="Freeform 10"/>
              <p:cNvSpPr>
                <a:spLocks/>
              </p:cNvSpPr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392" name="Line 18"/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393" name="Line 21"/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394" name="Line 22"/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395" name="Line 23"/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396" name="Text Box 26"/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Gill Sans MT" panose="020B0502020104020203" pitchFamily="34" charset="77"/>
                    <a:ea typeface="Arial Hebrew Scholar" charset="-79"/>
                    <a:cs typeface="Arial Hebrew Scholar" charset="-79"/>
                  </a:rPr>
                  <a:t>8</a:t>
                </a:r>
              </a:p>
            </p:txBody>
          </p:sp>
          <p:sp>
            <p:nvSpPr>
              <p:cNvPr id="182397" name="Text Box 30"/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Gill Sans MT" panose="020B0502020104020203" pitchFamily="34" charset="77"/>
                    <a:ea typeface="Arial Hebrew Scholar" charset="-79"/>
                    <a:cs typeface="Arial Hebrew Scholar" charset="-79"/>
                  </a:rPr>
                  <a:t>2</a:t>
                </a:r>
              </a:p>
            </p:txBody>
          </p:sp>
          <p:sp>
            <p:nvSpPr>
              <p:cNvPr id="182398" name="Text Box 57"/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Gill Sans MT" panose="020B0502020104020203" pitchFamily="34" charset="77"/>
                    <a:ea typeface="Arial Hebrew Scholar" charset="-79"/>
                    <a:cs typeface="Arial Hebrew Scholar" charset="-79"/>
                  </a:rPr>
                  <a:t>7</a:t>
                </a:r>
              </a:p>
            </p:txBody>
          </p:sp>
          <p:sp>
            <p:nvSpPr>
              <p:cNvPr id="182399" name="Oval 81"/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400" name="Oval 82"/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401" name="Oval 83"/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402" name="Freeform 10"/>
              <p:cNvSpPr>
                <a:spLocks/>
              </p:cNvSpPr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403" name="Freeform 185"/>
              <p:cNvSpPr>
                <a:spLocks/>
              </p:cNvSpPr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</p:grpSp>
        <p:grpSp>
          <p:nvGrpSpPr>
            <p:cNvPr id="182341" name="Group 210"/>
            <p:cNvGrpSpPr>
              <a:grpSpLocks/>
            </p:cNvGrpSpPr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182366" name="Group 207"/>
              <p:cNvGrpSpPr>
                <a:grpSpLocks/>
              </p:cNvGrpSpPr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182373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Gill Sans MT" panose="020B0502020104020203" pitchFamily="34" charset="77"/>
                    <a:ea typeface="Arial Hebrew Scholar" charset="-79"/>
                    <a:cs typeface="Arial Hebrew Scholar" charset="-79"/>
                  </a:endParaRPr>
                </a:p>
              </p:txBody>
            </p:sp>
            <p:sp>
              <p:nvSpPr>
                <p:cNvPr id="182374" name="Rectangle 76"/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Gill Sans MT" panose="020B0502020104020203" pitchFamily="34" charset="77"/>
                    <a:ea typeface="Arial Hebrew Scholar" charset="-79"/>
                    <a:cs typeface="Arial Hebrew Scholar" charset="-79"/>
                  </a:endParaRPr>
                </a:p>
              </p:txBody>
            </p:sp>
            <p:sp>
              <p:nvSpPr>
                <p:cNvPr id="182375" name="Line 17"/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  <a:ea typeface="Arial Hebrew Scholar" charset="-79"/>
                    <a:cs typeface="Arial Hebrew Scholar" charset="-79"/>
                  </a:endParaRPr>
                </a:p>
              </p:txBody>
            </p:sp>
            <p:sp>
              <p:nvSpPr>
                <p:cNvPr id="182376" name="Line 24"/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  <a:ea typeface="Arial Hebrew Scholar" charset="-79"/>
                    <a:cs typeface="Arial Hebrew Scholar" charset="-79"/>
                  </a:endParaRPr>
                </a:p>
              </p:txBody>
            </p:sp>
            <p:sp>
              <p:nvSpPr>
                <p:cNvPr id="182377" name="Line 25"/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Gill Sans MT" panose="020B0502020104020203" pitchFamily="34" charset="77"/>
                    <a:ea typeface="Arial Hebrew Scholar" charset="-79"/>
                    <a:cs typeface="Arial Hebrew Scholar" charset="-79"/>
                  </a:endParaRPr>
                </a:p>
              </p:txBody>
            </p:sp>
            <p:sp>
              <p:nvSpPr>
                <p:cNvPr id="18237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Gill Sans MT" panose="020B0502020104020203" pitchFamily="34" charset="77"/>
                      <a:ea typeface="Arial Hebrew Scholar" charset="-79"/>
                      <a:cs typeface="Arial Hebrew Scholar" charset="-79"/>
                    </a:rPr>
                    <a:t>9</a:t>
                  </a:r>
                </a:p>
              </p:txBody>
            </p:sp>
            <p:sp>
              <p:nvSpPr>
                <p:cNvPr id="18237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Gill Sans MT" panose="020B0502020104020203" pitchFamily="34" charset="77"/>
                      <a:ea typeface="Arial Hebrew Scholar" charset="-79"/>
                      <a:cs typeface="Arial Hebrew Scholar" charset="-79"/>
                    </a:rPr>
                    <a:t>16</a:t>
                  </a:r>
                </a:p>
              </p:txBody>
            </p:sp>
            <p:sp>
              <p:nvSpPr>
                <p:cNvPr id="1823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Gill Sans MT" panose="020B0502020104020203" pitchFamily="34" charset="77"/>
                      <a:ea typeface="Arial Hebrew Scholar" charset="-79"/>
                      <a:cs typeface="Arial Hebrew Scholar" charset="-79"/>
                    </a:rPr>
                    <a:t>10</a:t>
                  </a:r>
                </a:p>
              </p:txBody>
            </p:sp>
            <p:sp>
              <p:nvSpPr>
                <p:cNvPr id="18238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Gill Sans MT" panose="020B0502020104020203" pitchFamily="34" charset="77"/>
                      <a:ea typeface="Arial Hebrew Scholar" charset="-79"/>
                      <a:cs typeface="Arial Hebrew Scholar" charset="-79"/>
                    </a:rPr>
                    <a:t>15</a:t>
                  </a:r>
                </a:p>
              </p:txBody>
            </p:sp>
            <p:sp>
              <p:nvSpPr>
                <p:cNvPr id="182382" name="Oval 84"/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Gill Sans MT" panose="020B0502020104020203" pitchFamily="34" charset="77"/>
                    <a:ea typeface="Arial Hebrew Scholar" charset="-79"/>
                    <a:cs typeface="Arial Hebrew Scholar" charset="-79"/>
                  </a:endParaRPr>
                </a:p>
              </p:txBody>
            </p:sp>
            <p:sp>
              <p:nvSpPr>
                <p:cNvPr id="182383" name="Oval 85"/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Gill Sans MT" panose="020B0502020104020203" pitchFamily="34" charset="77"/>
                    <a:ea typeface="Arial Hebrew Scholar" charset="-79"/>
                    <a:cs typeface="Arial Hebrew Scholar" charset="-79"/>
                  </a:endParaRPr>
                </a:p>
              </p:txBody>
            </p:sp>
            <p:sp>
              <p:nvSpPr>
                <p:cNvPr id="182384" name="Oval 86"/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Gill Sans MT" panose="020B0502020104020203" pitchFamily="34" charset="77"/>
                    <a:ea typeface="Arial Hebrew Scholar" charset="-79"/>
                    <a:cs typeface="Arial Hebrew Scholar" charset="-79"/>
                  </a:endParaRPr>
                </a:p>
              </p:txBody>
            </p:sp>
          </p:grpSp>
          <p:sp>
            <p:nvSpPr>
              <p:cNvPr id="182367" name="AutoShape 8"/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368" name="Freeform 10"/>
              <p:cNvSpPr>
                <a:spLocks/>
              </p:cNvSpPr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369" name="Freeform 10"/>
              <p:cNvSpPr>
                <a:spLocks/>
              </p:cNvSpPr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370" name="Freeform 206"/>
              <p:cNvSpPr>
                <a:spLocks/>
              </p:cNvSpPr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2371" name="Freeform 208"/>
              <p:cNvSpPr>
                <a:spLocks/>
              </p:cNvSpPr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73840" name="Line 209"/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</p:grpSp>
        <p:sp>
          <p:nvSpPr>
            <p:cNvPr id="182342" name="Text Box 64"/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…</a:t>
              </a:r>
            </a:p>
          </p:txBody>
        </p:sp>
        <p:sp>
          <p:nvSpPr>
            <p:cNvPr id="182343" name="Line 69"/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endParaRPr>
            </a:p>
          </p:txBody>
        </p:sp>
        <p:sp>
          <p:nvSpPr>
            <p:cNvPr id="182344" name="Line 70"/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endParaRPr>
            </a:p>
          </p:txBody>
        </p:sp>
        <p:sp>
          <p:nvSpPr>
            <p:cNvPr id="182345" name="Line 71"/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endParaRPr>
            </a:p>
          </p:txBody>
        </p:sp>
        <p:sp>
          <p:nvSpPr>
            <p:cNvPr id="182346" name="Text Box 73"/>
            <p:cNvSpPr txBox="1">
              <a:spLocks noChangeArrowheads="1"/>
            </p:cNvSpPr>
            <p:nvPr/>
          </p:nvSpPr>
          <p:spPr bwMode="auto">
            <a:xfrm>
              <a:off x="7391744" y="5827713"/>
              <a:ext cx="1378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Computer Science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(VLAN ports 9-16)</a:t>
              </a:r>
            </a:p>
          </p:txBody>
        </p:sp>
        <p:sp>
          <p:nvSpPr>
            <p:cNvPr id="73796" name="Rectangle 211"/>
            <p:cNvSpPr>
              <a:spLocks noChangeArrowheads="1"/>
            </p:cNvSpPr>
            <p:nvPr/>
          </p:nvSpPr>
          <p:spPr bwMode="auto">
            <a:xfrm>
              <a:off x="4095760" y="3695700"/>
              <a:ext cx="5140604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… operates as </a:t>
              </a:r>
              <a:r>
                <a:rPr lang="en-US" sz="2400" dirty="0">
                  <a:solidFill>
                    <a:srgbClr val="CC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multiple</a:t>
              </a:r>
              <a:r>
                <a:rPr lang="en-US" sz="2400" i="0" dirty="0">
                  <a:solidFill>
                    <a:srgbClr val="CC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 </a:t>
              </a:r>
              <a:r>
                <a:rPr lang="en-US" sz="2400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virtual switches</a:t>
              </a:r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000" i="0" dirty="0">
                <a:solidFill>
                  <a:srgbClr val="00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endParaRPr>
            </a:p>
          </p:txBody>
        </p:sp>
        <p:grpSp>
          <p:nvGrpSpPr>
            <p:cNvPr id="182348" name="Group 44"/>
            <p:cNvGrpSpPr>
              <a:grpSpLocks/>
            </p:cNvGrpSpPr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18236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</p:grpSp>
        <p:grpSp>
          <p:nvGrpSpPr>
            <p:cNvPr id="182349" name="Group 44"/>
            <p:cNvGrpSpPr>
              <a:grpSpLocks/>
            </p:cNvGrpSpPr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18236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</p:grpSp>
        <p:grpSp>
          <p:nvGrpSpPr>
            <p:cNvPr id="182350" name="Group 44"/>
            <p:cNvGrpSpPr>
              <a:grpSpLocks/>
            </p:cNvGrpSpPr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18236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</p:grpSp>
        <p:grpSp>
          <p:nvGrpSpPr>
            <p:cNvPr id="182351" name="Group 44"/>
            <p:cNvGrpSpPr>
              <a:grpSpLocks/>
            </p:cNvGrpSpPr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18235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</p:grpSp>
        <p:grpSp>
          <p:nvGrpSpPr>
            <p:cNvPr id="182352" name="Group 44"/>
            <p:cNvGrpSpPr>
              <a:grpSpLocks/>
            </p:cNvGrpSpPr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18235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</p:grpSp>
        <p:grpSp>
          <p:nvGrpSpPr>
            <p:cNvPr id="182353" name="Group 44"/>
            <p:cNvGrpSpPr>
              <a:grpSpLocks/>
            </p:cNvGrpSpPr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18235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314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115"/>
          <p:cNvSpPr>
            <a:spLocks noChangeArrowheads="1"/>
          </p:cNvSpPr>
          <p:nvPr/>
        </p:nvSpPr>
        <p:spPr bwMode="auto">
          <a:xfrm>
            <a:off x="7731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5657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Port-based VLAN</a:t>
            </a:r>
          </a:p>
        </p:txBody>
      </p:sp>
      <p:sp>
        <p:nvSpPr>
          <p:cNvPr id="183302" name="Rectangle 80"/>
          <p:cNvSpPr>
            <a:spLocks noChangeArrowheads="1"/>
          </p:cNvSpPr>
          <p:nvPr/>
        </p:nvSpPr>
        <p:spPr bwMode="auto">
          <a:xfrm>
            <a:off x="5649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3303" name="Rectangle 77"/>
          <p:cNvSpPr>
            <a:spLocks noChangeArrowheads="1"/>
          </p:cNvSpPr>
          <p:nvPr/>
        </p:nvSpPr>
        <p:spPr bwMode="auto">
          <a:xfrm>
            <a:off x="7721600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3304" name="Rectangle 76"/>
          <p:cNvSpPr>
            <a:spLocks noChangeArrowheads="1"/>
          </p:cNvSpPr>
          <p:nvPr/>
        </p:nvSpPr>
        <p:spPr bwMode="auto">
          <a:xfrm>
            <a:off x="6831013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3305" name="Rectangle 75"/>
          <p:cNvSpPr>
            <a:spLocks noChangeArrowheads="1"/>
          </p:cNvSpPr>
          <p:nvPr/>
        </p:nvSpPr>
        <p:spPr bwMode="auto">
          <a:xfrm>
            <a:off x="5935663" y="284321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3306" name="Rectangle 2"/>
          <p:cNvSpPr>
            <a:spLocks noChangeArrowheads="1"/>
          </p:cNvSpPr>
          <p:nvPr/>
        </p:nvSpPr>
        <p:spPr bwMode="auto">
          <a:xfrm>
            <a:off x="5649913" y="283527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3307" name="Line 3"/>
          <p:cNvSpPr>
            <a:spLocks noChangeShapeType="1"/>
          </p:cNvSpPr>
          <p:nvPr/>
        </p:nvSpPr>
        <p:spPr bwMode="auto">
          <a:xfrm>
            <a:off x="5651500" y="305117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08" name="Text Box 6"/>
          <p:cNvSpPr txBox="1">
            <a:spLocks noChangeArrowheads="1"/>
          </p:cNvSpPr>
          <p:nvPr/>
        </p:nvSpPr>
        <p:spPr bwMode="auto">
          <a:xfrm>
            <a:off x="5567363" y="27940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83309" name="Line 7"/>
          <p:cNvSpPr>
            <a:spLocks noChangeShapeType="1"/>
          </p:cNvSpPr>
          <p:nvPr/>
        </p:nvSpPr>
        <p:spPr bwMode="auto">
          <a:xfrm>
            <a:off x="6831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10" name="AutoShape 8"/>
          <p:cNvSpPr>
            <a:spLocks noChangeArrowheads="1"/>
          </p:cNvSpPr>
          <p:nvPr/>
        </p:nvSpPr>
        <p:spPr bwMode="auto">
          <a:xfrm>
            <a:off x="5621338" y="257651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3311" name="Freeform 9"/>
          <p:cNvSpPr>
            <a:spLocks/>
          </p:cNvSpPr>
          <p:nvPr/>
        </p:nvSpPr>
        <p:spPr bwMode="auto">
          <a:xfrm>
            <a:off x="8024813" y="257968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12" name="Freeform 10"/>
          <p:cNvSpPr>
            <a:spLocks/>
          </p:cNvSpPr>
          <p:nvPr/>
        </p:nvSpPr>
        <p:spPr bwMode="auto">
          <a:xfrm>
            <a:off x="6022975" y="262413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13" name="Freeform 11"/>
          <p:cNvSpPr>
            <a:spLocks/>
          </p:cNvSpPr>
          <p:nvPr/>
        </p:nvSpPr>
        <p:spPr bwMode="auto">
          <a:xfrm>
            <a:off x="6496050" y="262413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14" name="Line 17"/>
          <p:cNvSpPr>
            <a:spLocks noChangeShapeType="1"/>
          </p:cNvSpPr>
          <p:nvPr/>
        </p:nvSpPr>
        <p:spPr bwMode="auto">
          <a:xfrm>
            <a:off x="7431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15" name="Line 18"/>
          <p:cNvSpPr>
            <a:spLocks noChangeShapeType="1"/>
          </p:cNvSpPr>
          <p:nvPr/>
        </p:nvSpPr>
        <p:spPr bwMode="auto">
          <a:xfrm>
            <a:off x="6230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16" name="Line 21"/>
          <p:cNvSpPr>
            <a:spLocks noChangeShapeType="1"/>
          </p:cNvSpPr>
          <p:nvPr/>
        </p:nvSpPr>
        <p:spPr bwMode="auto">
          <a:xfrm>
            <a:off x="5940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17" name="Line 22"/>
          <p:cNvSpPr>
            <a:spLocks noChangeShapeType="1"/>
          </p:cNvSpPr>
          <p:nvPr/>
        </p:nvSpPr>
        <p:spPr bwMode="auto">
          <a:xfrm>
            <a:off x="5649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18" name="Line 23"/>
          <p:cNvSpPr>
            <a:spLocks noChangeShapeType="1"/>
          </p:cNvSpPr>
          <p:nvPr/>
        </p:nvSpPr>
        <p:spPr bwMode="auto">
          <a:xfrm>
            <a:off x="6511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19" name="Line 24"/>
          <p:cNvSpPr>
            <a:spLocks noChangeShapeType="1"/>
          </p:cNvSpPr>
          <p:nvPr/>
        </p:nvSpPr>
        <p:spPr bwMode="auto">
          <a:xfrm>
            <a:off x="7135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20" name="Line 25"/>
          <p:cNvSpPr>
            <a:spLocks noChangeShapeType="1"/>
          </p:cNvSpPr>
          <p:nvPr/>
        </p:nvSpPr>
        <p:spPr bwMode="auto">
          <a:xfrm>
            <a:off x="7726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21" name="Text Box 26"/>
          <p:cNvSpPr txBox="1">
            <a:spLocks noChangeArrowheads="1"/>
          </p:cNvSpPr>
          <p:nvPr/>
        </p:nvSpPr>
        <p:spPr bwMode="auto">
          <a:xfrm>
            <a:off x="6448425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8</a:t>
            </a:r>
          </a:p>
        </p:txBody>
      </p:sp>
      <p:sp>
        <p:nvSpPr>
          <p:cNvPr id="183322" name="Text Box 27"/>
          <p:cNvSpPr txBox="1">
            <a:spLocks noChangeArrowheads="1"/>
          </p:cNvSpPr>
          <p:nvPr/>
        </p:nvSpPr>
        <p:spPr bwMode="auto">
          <a:xfrm>
            <a:off x="6767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9</a:t>
            </a:r>
          </a:p>
        </p:txBody>
      </p:sp>
      <p:sp>
        <p:nvSpPr>
          <p:cNvPr id="183323" name="Text Box 28"/>
          <p:cNvSpPr txBox="1">
            <a:spLocks noChangeArrowheads="1"/>
          </p:cNvSpPr>
          <p:nvPr/>
        </p:nvSpPr>
        <p:spPr bwMode="auto">
          <a:xfrm>
            <a:off x="7643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16</a:t>
            </a:r>
          </a:p>
        </p:txBody>
      </p:sp>
      <p:sp>
        <p:nvSpPr>
          <p:cNvPr id="183324" name="Text Box 29"/>
          <p:cNvSpPr txBox="1">
            <a:spLocks noChangeArrowheads="1"/>
          </p:cNvSpPr>
          <p:nvPr/>
        </p:nvSpPr>
        <p:spPr bwMode="auto">
          <a:xfrm>
            <a:off x="6748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10</a:t>
            </a:r>
          </a:p>
        </p:txBody>
      </p:sp>
      <p:sp>
        <p:nvSpPr>
          <p:cNvPr id="183325" name="Text Box 30"/>
          <p:cNvSpPr txBox="1">
            <a:spLocks noChangeArrowheads="1"/>
          </p:cNvSpPr>
          <p:nvPr/>
        </p:nvSpPr>
        <p:spPr bwMode="auto">
          <a:xfrm>
            <a:off x="5576888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83326" name="Text Box 57"/>
          <p:cNvSpPr txBox="1">
            <a:spLocks noChangeArrowheads="1"/>
          </p:cNvSpPr>
          <p:nvPr/>
        </p:nvSpPr>
        <p:spPr bwMode="auto">
          <a:xfrm>
            <a:off x="6443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7</a:t>
            </a:r>
          </a:p>
        </p:txBody>
      </p:sp>
      <p:sp>
        <p:nvSpPr>
          <p:cNvPr id="183327" name="Line 61"/>
          <p:cNvSpPr>
            <a:spLocks noChangeShapeType="1"/>
          </p:cNvSpPr>
          <p:nvPr/>
        </p:nvSpPr>
        <p:spPr bwMode="auto">
          <a:xfrm flipH="1">
            <a:off x="4889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28" name="Line 62"/>
          <p:cNvSpPr>
            <a:spLocks noChangeShapeType="1"/>
          </p:cNvSpPr>
          <p:nvPr/>
        </p:nvSpPr>
        <p:spPr bwMode="auto">
          <a:xfrm flipH="1">
            <a:off x="5275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29" name="Line 63"/>
          <p:cNvSpPr>
            <a:spLocks noChangeShapeType="1"/>
          </p:cNvSpPr>
          <p:nvPr/>
        </p:nvSpPr>
        <p:spPr bwMode="auto">
          <a:xfrm flipH="1">
            <a:off x="5994400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30" name="Text Box 64"/>
          <p:cNvSpPr txBox="1">
            <a:spLocks noChangeArrowheads="1"/>
          </p:cNvSpPr>
          <p:nvPr/>
        </p:nvSpPr>
        <p:spPr bwMode="auto">
          <a:xfrm>
            <a:off x="7715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…</a:t>
            </a:r>
          </a:p>
        </p:txBody>
      </p:sp>
      <p:sp>
        <p:nvSpPr>
          <p:cNvPr id="183331" name="Line 69"/>
          <p:cNvSpPr>
            <a:spLocks noChangeShapeType="1"/>
          </p:cNvSpPr>
          <p:nvPr/>
        </p:nvSpPr>
        <p:spPr bwMode="auto">
          <a:xfrm>
            <a:off x="7002463" y="317341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32" name="Line 70"/>
          <p:cNvSpPr>
            <a:spLocks noChangeShapeType="1"/>
          </p:cNvSpPr>
          <p:nvPr/>
        </p:nvSpPr>
        <p:spPr bwMode="auto">
          <a:xfrm>
            <a:off x="6992938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33" name="Line 71"/>
          <p:cNvSpPr>
            <a:spLocks noChangeShapeType="1"/>
          </p:cNvSpPr>
          <p:nvPr/>
        </p:nvSpPr>
        <p:spPr bwMode="auto">
          <a:xfrm>
            <a:off x="7848600" y="291623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3334" name="Text Box 72"/>
          <p:cNvSpPr txBox="1">
            <a:spLocks noChangeArrowheads="1"/>
          </p:cNvSpPr>
          <p:nvPr/>
        </p:nvSpPr>
        <p:spPr bwMode="auto">
          <a:xfrm>
            <a:off x="4951903" y="4090988"/>
            <a:ext cx="15071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Gill Sans MT" panose="020B0502020104020203" pitchFamily="34" charset="77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Gill Sans MT" panose="020B0502020104020203" pitchFamily="34" charset="77"/>
              </a:rPr>
              <a:t>(VLAN ports 1-8)</a:t>
            </a:r>
          </a:p>
        </p:txBody>
      </p:sp>
      <p:sp>
        <p:nvSpPr>
          <p:cNvPr id="183335" name="Text Box 73"/>
          <p:cNvSpPr txBox="1">
            <a:spLocks noChangeArrowheads="1"/>
          </p:cNvSpPr>
          <p:nvPr/>
        </p:nvSpPr>
        <p:spPr bwMode="auto">
          <a:xfrm>
            <a:off x="7042150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Gill Sans MT" panose="020B0502020104020203" pitchFamily="34" charset="77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Gill Sans MT" panose="020B0502020104020203" pitchFamily="34" charset="77"/>
              </a:rPr>
              <a:t>(VLAN ports 9-15)</a:t>
            </a:r>
          </a:p>
        </p:txBody>
      </p:sp>
      <p:sp>
        <p:nvSpPr>
          <p:cNvPr id="183336" name="Text Box 74"/>
          <p:cNvSpPr txBox="1">
            <a:spLocks noChangeArrowheads="1"/>
          </p:cNvSpPr>
          <p:nvPr/>
        </p:nvSpPr>
        <p:spPr bwMode="auto">
          <a:xfrm>
            <a:off x="7639050" y="27844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15</a:t>
            </a:r>
          </a:p>
        </p:txBody>
      </p:sp>
      <p:sp>
        <p:nvSpPr>
          <p:cNvPr id="183337" name="Oval 81"/>
          <p:cNvSpPr>
            <a:spLocks noChangeArrowheads="1"/>
          </p:cNvSpPr>
          <p:nvPr/>
        </p:nvSpPr>
        <p:spPr bwMode="auto">
          <a:xfrm>
            <a:off x="5765800" y="31591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3338" name="Oval 82"/>
          <p:cNvSpPr>
            <a:spLocks noChangeArrowheads="1"/>
          </p:cNvSpPr>
          <p:nvPr/>
        </p:nvSpPr>
        <p:spPr bwMode="auto">
          <a:xfrm>
            <a:off x="6057900" y="31464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3339" name="Oval 83"/>
          <p:cNvSpPr>
            <a:spLocks noChangeArrowheads="1"/>
          </p:cNvSpPr>
          <p:nvPr/>
        </p:nvSpPr>
        <p:spPr bwMode="auto">
          <a:xfrm>
            <a:off x="6645275" y="315118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3340" name="Oval 84"/>
          <p:cNvSpPr>
            <a:spLocks noChangeArrowheads="1"/>
          </p:cNvSpPr>
          <p:nvPr/>
        </p:nvSpPr>
        <p:spPr bwMode="auto">
          <a:xfrm>
            <a:off x="6977063" y="314801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3341" name="Oval 85"/>
          <p:cNvSpPr>
            <a:spLocks noChangeArrowheads="1"/>
          </p:cNvSpPr>
          <p:nvPr/>
        </p:nvSpPr>
        <p:spPr bwMode="auto">
          <a:xfrm>
            <a:off x="6964363" y="293370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3342" name="Oval 86"/>
          <p:cNvSpPr>
            <a:spLocks noChangeArrowheads="1"/>
          </p:cNvSpPr>
          <p:nvPr/>
        </p:nvSpPr>
        <p:spPr bwMode="auto">
          <a:xfrm>
            <a:off x="7839075" y="29305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3343" name="Text Box 45"/>
          <p:cNvSpPr txBox="1">
            <a:spLocks noChangeArrowheads="1"/>
          </p:cNvSpPr>
          <p:nvPr/>
        </p:nvSpPr>
        <p:spPr bwMode="auto">
          <a:xfrm>
            <a:off x="5429250" y="35242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312738" y="1309688"/>
            <a:ext cx="4831564" cy="1763712"/>
          </a:xfrm>
        </p:spPr>
        <p:txBody>
          <a:bodyPr/>
          <a:lstStyle/>
          <a:p>
            <a:pPr marL="342900" indent="-342900"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traffic isolation:</a:t>
            </a: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frames to/from ports 1-8 can </a:t>
            </a:r>
            <a:r>
              <a:rPr lang="en-US" sz="2400" i="1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only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reach ports 1-8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318094" y="3524250"/>
            <a:ext cx="4060825" cy="124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dynamic membership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:</a:t>
            </a:r>
            <a:r>
              <a:rPr lang="en-US" sz="2400" i="0" dirty="0">
                <a:solidFill>
                  <a:srgbClr val="00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ports can be dynamically assigned among VLANs</a:t>
            </a: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6656388" y="1162050"/>
            <a:ext cx="787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Gill Sans MT" panose="020B0502020104020203" pitchFamily="34" charset="77"/>
              </a:rPr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320675" y="1531938"/>
            <a:ext cx="8315325" cy="4868862"/>
            <a:chOff x="202" y="965"/>
            <a:chExt cx="5238" cy="2903"/>
          </a:xfrm>
        </p:grpSpPr>
        <p:sp>
          <p:nvSpPr>
            <p:cNvPr id="74832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523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400" dirty="0">
                  <a:solidFill>
                    <a:srgbClr val="CC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forwarding between VLANS:</a:t>
              </a:r>
              <a:r>
                <a:rPr lang="en-US" sz="2400" i="0" dirty="0">
                  <a:solidFill>
                    <a:srgbClr val="CC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 </a:t>
              </a:r>
              <a:r>
                <a:rPr lang="en-US" sz="2400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done via routing (just as with separate switches)</a:t>
              </a:r>
            </a:p>
            <a:p>
              <a:pPr marL="681038" lvl="1" indent="-223838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/>
                <a:buChar char="•"/>
                <a:defRPr/>
              </a:pPr>
              <a:r>
                <a:rPr lang="en-US" sz="200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router uses IP address for inter-VLAN forwarding</a:t>
              </a:r>
              <a:endParaRPr lang="en-US" sz="2000" i="0" dirty="0">
                <a:solidFill>
                  <a:srgbClr val="00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endParaRPr>
            </a:p>
            <a:p>
              <a:pPr marL="681038" lvl="1" indent="-223838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/>
                <a:buChar char="•"/>
                <a:defRPr/>
              </a:pPr>
              <a:r>
                <a:rPr lang="en-US" sz="2000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rPr>
                <a:t>in practice vendors sell combined switches plus routers</a:t>
              </a:r>
            </a:p>
          </p:txBody>
        </p:sp>
        <p:grpSp>
          <p:nvGrpSpPr>
            <p:cNvPr id="183376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183377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183384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74843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Gill Sans MT" panose="020B0502020104020203" pitchFamily="34" charset="77"/>
                      <a:ea typeface="Arial Hebrew Scholar" charset="-79"/>
                      <a:cs typeface="Arial Hebrew Scholar" charset="-79"/>
                    </a:endParaRPr>
                  </a:p>
                </p:txBody>
              </p:sp>
              <p:sp>
                <p:nvSpPr>
                  <p:cNvPr id="7484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Gill Sans MT" panose="020B0502020104020203" pitchFamily="34" charset="77"/>
                      <a:ea typeface="Arial Hebrew Scholar" charset="-79"/>
                      <a:cs typeface="Arial Hebrew Scholar" charset="-79"/>
                    </a:endParaRPr>
                  </a:p>
                </p:txBody>
              </p:sp>
              <p:sp>
                <p:nvSpPr>
                  <p:cNvPr id="7484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Gill Sans MT" panose="020B0502020104020203" pitchFamily="34" charset="77"/>
                      <a:ea typeface="Arial Hebrew Scholar" charset="-79"/>
                      <a:cs typeface="Arial Hebrew Scholar" charset="-79"/>
                    </a:endParaRPr>
                  </a:p>
                </p:txBody>
              </p:sp>
              <p:sp>
                <p:nvSpPr>
                  <p:cNvPr id="7484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Gill Sans MT" panose="020B0502020104020203" pitchFamily="34" charset="77"/>
                      <a:ea typeface="Arial Hebrew Scholar" charset="-79"/>
                      <a:cs typeface="Arial Hebrew Scholar" charset="-79"/>
                    </a:endParaRPr>
                  </a:p>
                </p:txBody>
              </p:sp>
              <p:sp>
                <p:nvSpPr>
                  <p:cNvPr id="7484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Gill Sans MT" panose="020B0502020104020203" pitchFamily="34" charset="77"/>
                      <a:ea typeface="Arial Hebrew Scholar" charset="-79"/>
                      <a:cs typeface="Arial Hebrew Scholar" charset="-79"/>
                    </a:endParaRPr>
                  </a:p>
                </p:txBody>
              </p:sp>
              <p:grpSp>
                <p:nvGrpSpPr>
                  <p:cNvPr id="183391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3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Gill Sans MT" panose="020B0502020104020203" pitchFamily="34" charset="77"/>
                        <a:ea typeface="Arial Hebrew Scholar" charset="-79"/>
                        <a:cs typeface="Arial Hebrew Scholar" charset="-79"/>
                      </a:endParaRPr>
                    </a:p>
                  </p:txBody>
                </p:sp>
                <p:sp>
                  <p:nvSpPr>
                    <p:cNvPr id="74854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Gill Sans MT" panose="020B0502020104020203" pitchFamily="34" charset="77"/>
                        <a:ea typeface="Arial Hebrew Scholar" charset="-79"/>
                        <a:cs typeface="Arial Hebrew Scholar" charset="-79"/>
                      </a:endParaRPr>
                    </a:p>
                  </p:txBody>
                </p:sp>
                <p:sp>
                  <p:nvSpPr>
                    <p:cNvPr id="74855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Gill Sans MT" panose="020B0502020104020203" pitchFamily="34" charset="77"/>
                        <a:ea typeface="Arial Hebrew Scholar" charset="-79"/>
                        <a:cs typeface="Arial Hebrew Scholar" charset="-79"/>
                      </a:endParaRPr>
                    </a:p>
                  </p:txBody>
                </p:sp>
              </p:grpSp>
              <p:grpSp>
                <p:nvGrpSpPr>
                  <p:cNvPr id="183392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0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Gill Sans MT" panose="020B0502020104020203" pitchFamily="34" charset="77"/>
                        <a:ea typeface="Arial Hebrew Scholar" charset="-79"/>
                        <a:cs typeface="Arial Hebrew Scholar" charset="-79"/>
                      </a:endParaRPr>
                    </a:p>
                  </p:txBody>
                </p:sp>
                <p:sp>
                  <p:nvSpPr>
                    <p:cNvPr id="74851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Gill Sans MT" panose="020B0502020104020203" pitchFamily="34" charset="77"/>
                        <a:ea typeface="Arial Hebrew Scholar" charset="-79"/>
                        <a:cs typeface="Arial Hebrew Scholar" charset="-79"/>
                      </a:endParaRPr>
                    </a:p>
                  </p:txBody>
                </p:sp>
                <p:sp>
                  <p:nvSpPr>
                    <p:cNvPr id="74852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Gill Sans MT" panose="020B0502020104020203" pitchFamily="34" charset="77"/>
                        <a:ea typeface="Arial Hebrew Scholar" charset="-79"/>
                        <a:cs typeface="Arial Hebrew Scholar" charset="-79"/>
                      </a:endParaRPr>
                    </a:p>
                  </p:txBody>
                </p:sp>
              </p:grpSp>
            </p:grpSp>
            <p:sp>
              <p:nvSpPr>
                <p:cNvPr id="74842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ea typeface="Arial Hebrew Scholar" charset="-79"/>
                    <a:cs typeface="Arial Hebrew Scholar" charset="-79"/>
                  </a:endParaRPr>
                </a:p>
              </p:txBody>
            </p:sp>
          </p:grpSp>
          <p:sp>
            <p:nvSpPr>
              <p:cNvPr id="183378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183379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74837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74838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74839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  <p:sp>
            <p:nvSpPr>
              <p:cNvPr id="74840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ea typeface="Arial Hebrew Scholar" charset="-79"/>
                  <a:cs typeface="Arial Hebrew Scholar" charset="-79"/>
                </a:endParaRPr>
              </a:p>
            </p:txBody>
          </p:sp>
        </p:grpSp>
      </p:grpSp>
      <p:grpSp>
        <p:nvGrpSpPr>
          <p:cNvPr id="183348" name="Group 44"/>
          <p:cNvGrpSpPr>
            <a:grpSpLocks/>
          </p:cNvGrpSpPr>
          <p:nvPr/>
        </p:nvGrpSpPr>
        <p:grpSpPr bwMode="auto">
          <a:xfrm>
            <a:off x="4276725" y="3343275"/>
            <a:ext cx="722313" cy="598488"/>
            <a:chOff x="-44" y="1473"/>
            <a:chExt cx="981" cy="1105"/>
          </a:xfrm>
        </p:grpSpPr>
        <p:pic>
          <p:nvPicPr>
            <p:cNvPr id="183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3349" name="Group 44"/>
          <p:cNvGrpSpPr>
            <a:grpSpLocks/>
          </p:cNvGrpSpPr>
          <p:nvPr/>
        </p:nvGrpSpPr>
        <p:grpSpPr bwMode="auto">
          <a:xfrm>
            <a:off x="4724400" y="3495675"/>
            <a:ext cx="720725" cy="598488"/>
            <a:chOff x="-44" y="1473"/>
            <a:chExt cx="981" cy="1105"/>
          </a:xfrm>
        </p:grpSpPr>
        <p:pic>
          <p:nvPicPr>
            <p:cNvPr id="18337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3350" name="Group 44"/>
          <p:cNvGrpSpPr>
            <a:grpSpLocks/>
          </p:cNvGrpSpPr>
          <p:nvPr/>
        </p:nvGrpSpPr>
        <p:grpSpPr bwMode="auto">
          <a:xfrm>
            <a:off x="5486400" y="3454400"/>
            <a:ext cx="720725" cy="600075"/>
            <a:chOff x="-44" y="1473"/>
            <a:chExt cx="981" cy="1105"/>
          </a:xfrm>
        </p:grpSpPr>
        <p:pic>
          <p:nvPicPr>
            <p:cNvPr id="18336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3351" name="Group 44"/>
          <p:cNvGrpSpPr>
            <a:grpSpLocks/>
          </p:cNvGrpSpPr>
          <p:nvPr/>
        </p:nvGrpSpPr>
        <p:grpSpPr bwMode="auto">
          <a:xfrm>
            <a:off x="6492875" y="3444875"/>
            <a:ext cx="720725" cy="598488"/>
            <a:chOff x="-44" y="1473"/>
            <a:chExt cx="981" cy="1105"/>
          </a:xfrm>
        </p:grpSpPr>
        <p:pic>
          <p:nvPicPr>
            <p:cNvPr id="18336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3352" name="Group 44"/>
          <p:cNvGrpSpPr>
            <a:grpSpLocks/>
          </p:cNvGrpSpPr>
          <p:nvPr/>
        </p:nvGrpSpPr>
        <p:grpSpPr bwMode="auto">
          <a:xfrm>
            <a:off x="7061200" y="3454400"/>
            <a:ext cx="720725" cy="600075"/>
            <a:chOff x="-44" y="1473"/>
            <a:chExt cx="981" cy="1105"/>
          </a:xfrm>
        </p:grpSpPr>
        <p:pic>
          <p:nvPicPr>
            <p:cNvPr id="18336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3353" name="Group 44"/>
          <p:cNvGrpSpPr>
            <a:grpSpLocks/>
          </p:cNvGrpSpPr>
          <p:nvPr/>
        </p:nvGrpSpPr>
        <p:grpSpPr bwMode="auto">
          <a:xfrm>
            <a:off x="7915275" y="3302000"/>
            <a:ext cx="720725" cy="600075"/>
            <a:chOff x="-44" y="1473"/>
            <a:chExt cx="981" cy="1105"/>
          </a:xfrm>
        </p:grpSpPr>
        <p:pic>
          <p:nvPicPr>
            <p:cNvPr id="18336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64075" y="2549525"/>
            <a:ext cx="1550988" cy="600075"/>
            <a:chOff x="4907280" y="294640"/>
            <a:chExt cx="1551062" cy="599440"/>
          </a:xfrm>
        </p:grpSpPr>
        <p:sp>
          <p:nvSpPr>
            <p:cNvPr id="74814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74815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183359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grpSp>
          <p:nvGrpSpPr>
            <p:cNvPr id="183360" name="Group 44"/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18336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336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grpSp>
        <p:nvGrpSpPr>
          <p:cNvPr id="106" name="Group 347"/>
          <p:cNvGrpSpPr>
            <a:grpSpLocks/>
          </p:cNvGrpSpPr>
          <p:nvPr/>
        </p:nvGrpSpPr>
        <p:grpSpPr bwMode="auto">
          <a:xfrm>
            <a:off x="6700819" y="1533219"/>
            <a:ext cx="681857" cy="351801"/>
            <a:chOff x="1871277" y="1576300"/>
            <a:chExt cx="1128371" cy="437861"/>
          </a:xfrm>
        </p:grpSpPr>
        <p:sp>
          <p:nvSpPr>
            <p:cNvPr id="107" name="Oval 10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Gill Sans MT" panose="020B0502020104020203" pitchFamily="34" charset="77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Gill Sans MT" panose="020B0502020104020203" pitchFamily="34" charset="77"/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MT" panose="020B0502020104020203" pitchFamily="34" charset="77"/>
              </a:endParaRPr>
            </a:p>
          </p:txBody>
        </p:sp>
        <p:cxnSp>
          <p:nvCxnSpPr>
            <p:cNvPr id="114" name="Straight Connector 113"/>
            <p:cNvCxnSpPr>
              <a:endCxn id="10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87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111"/>
          <p:cNvSpPr>
            <a:spLocks noChangeArrowheads="1"/>
          </p:cNvSpPr>
          <p:nvPr/>
        </p:nvSpPr>
        <p:spPr bwMode="auto">
          <a:xfrm>
            <a:off x="3414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184324" name="Rectangle 77"/>
          <p:cNvSpPr>
            <a:spLocks noChangeArrowheads="1"/>
          </p:cNvSpPr>
          <p:nvPr/>
        </p:nvSpPr>
        <p:spPr bwMode="auto">
          <a:xfrm>
            <a:off x="6591300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25" name="Rectangle 77"/>
          <p:cNvSpPr>
            <a:spLocks noChangeArrowheads="1"/>
          </p:cNvSpPr>
          <p:nvPr/>
        </p:nvSpPr>
        <p:spPr bwMode="auto">
          <a:xfrm>
            <a:off x="6881813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26" name="Rectangle 77"/>
          <p:cNvSpPr>
            <a:spLocks noChangeArrowheads="1"/>
          </p:cNvSpPr>
          <p:nvPr/>
        </p:nvSpPr>
        <p:spPr bwMode="auto">
          <a:xfrm>
            <a:off x="6300788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75784" name="Rectangle 157"/>
          <p:cNvSpPr>
            <a:spLocks noChangeArrowheads="1"/>
          </p:cNvSpPr>
          <p:nvPr/>
        </p:nvSpPr>
        <p:spPr bwMode="auto">
          <a:xfrm>
            <a:off x="6300788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5785" name="Rectangle 156"/>
          <p:cNvSpPr>
            <a:spLocks noChangeArrowheads="1"/>
          </p:cNvSpPr>
          <p:nvPr/>
        </p:nvSpPr>
        <p:spPr bwMode="auto">
          <a:xfrm>
            <a:off x="5972175" y="2105025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VLANS 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3971925"/>
            <a:ext cx="8296275" cy="2687638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trunk port:</a:t>
            </a: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carries frames between VLANS defined over multiple physical switches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frames forwarded within VLAN between switches can</a:t>
            </a:r>
            <a:r>
              <a:rPr lang="ja-JP" alt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’</a:t>
            </a: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t be vanilla LAN frames (must carry VLAN ID info)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VLAN protocol adds/removed additional header fields for frames forwarded between trunk ports</a:t>
            </a:r>
          </a:p>
        </p:txBody>
      </p:sp>
      <p:sp>
        <p:nvSpPr>
          <p:cNvPr id="75788" name="Rectangle 62"/>
          <p:cNvSpPr>
            <a:spLocks noChangeArrowheads="1"/>
          </p:cNvSpPr>
          <p:nvPr/>
        </p:nvSpPr>
        <p:spPr bwMode="auto">
          <a:xfrm>
            <a:off x="1341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184332" name="Rectangle 80"/>
          <p:cNvSpPr>
            <a:spLocks noChangeArrowheads="1"/>
          </p:cNvSpPr>
          <p:nvPr/>
        </p:nvSpPr>
        <p:spPr bwMode="auto">
          <a:xfrm>
            <a:off x="1333500" y="2097088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33" name="Rectangle 77"/>
          <p:cNvSpPr>
            <a:spLocks noChangeArrowheads="1"/>
          </p:cNvSpPr>
          <p:nvPr/>
        </p:nvSpPr>
        <p:spPr bwMode="auto">
          <a:xfrm>
            <a:off x="3405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34" name="Rectangle 76"/>
          <p:cNvSpPr>
            <a:spLocks noChangeArrowheads="1"/>
          </p:cNvSpPr>
          <p:nvPr/>
        </p:nvSpPr>
        <p:spPr bwMode="auto">
          <a:xfrm>
            <a:off x="2514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35" name="Rectangle 75"/>
          <p:cNvSpPr>
            <a:spLocks noChangeArrowheads="1"/>
          </p:cNvSpPr>
          <p:nvPr/>
        </p:nvSpPr>
        <p:spPr bwMode="auto">
          <a:xfrm>
            <a:off x="1619250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36" name="Rectangle 2"/>
          <p:cNvSpPr>
            <a:spLocks noChangeArrowheads="1"/>
          </p:cNvSpPr>
          <p:nvPr/>
        </p:nvSpPr>
        <p:spPr bwMode="auto">
          <a:xfrm>
            <a:off x="1333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37" name="Line 3"/>
          <p:cNvSpPr>
            <a:spLocks noChangeShapeType="1"/>
          </p:cNvSpPr>
          <p:nvPr/>
        </p:nvSpPr>
        <p:spPr bwMode="auto">
          <a:xfrm>
            <a:off x="1335088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38" name="Text Box 6"/>
          <p:cNvSpPr txBox="1">
            <a:spLocks noChangeArrowheads="1"/>
          </p:cNvSpPr>
          <p:nvPr/>
        </p:nvSpPr>
        <p:spPr bwMode="auto">
          <a:xfrm>
            <a:off x="1250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84339" name="Line 7"/>
          <p:cNvSpPr>
            <a:spLocks noChangeShapeType="1"/>
          </p:cNvSpPr>
          <p:nvPr/>
        </p:nvSpPr>
        <p:spPr bwMode="auto">
          <a:xfrm>
            <a:off x="2514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40" name="AutoShape 8"/>
          <p:cNvSpPr>
            <a:spLocks noChangeArrowheads="1"/>
          </p:cNvSpPr>
          <p:nvPr/>
        </p:nvSpPr>
        <p:spPr bwMode="auto">
          <a:xfrm>
            <a:off x="1304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41" name="Freeform 9"/>
          <p:cNvSpPr>
            <a:spLocks/>
          </p:cNvSpPr>
          <p:nvPr/>
        </p:nvSpPr>
        <p:spPr bwMode="auto">
          <a:xfrm>
            <a:off x="3708400" y="1619250"/>
            <a:ext cx="763588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42" name="Freeform 10"/>
          <p:cNvSpPr>
            <a:spLocks/>
          </p:cNvSpPr>
          <p:nvPr/>
        </p:nvSpPr>
        <p:spPr bwMode="auto">
          <a:xfrm>
            <a:off x="1706563" y="1663700"/>
            <a:ext cx="2228850" cy="150813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43" name="Freeform 11"/>
          <p:cNvSpPr>
            <a:spLocks/>
          </p:cNvSpPr>
          <p:nvPr/>
        </p:nvSpPr>
        <p:spPr bwMode="auto">
          <a:xfrm>
            <a:off x="2179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44" name="Line 17"/>
          <p:cNvSpPr>
            <a:spLocks noChangeShapeType="1"/>
          </p:cNvSpPr>
          <p:nvPr/>
        </p:nvSpPr>
        <p:spPr bwMode="auto">
          <a:xfrm>
            <a:off x="3114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45" name="Line 18"/>
          <p:cNvSpPr>
            <a:spLocks noChangeShapeType="1"/>
          </p:cNvSpPr>
          <p:nvPr/>
        </p:nvSpPr>
        <p:spPr bwMode="auto">
          <a:xfrm>
            <a:off x="1914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46" name="Line 21"/>
          <p:cNvSpPr>
            <a:spLocks noChangeShapeType="1"/>
          </p:cNvSpPr>
          <p:nvPr/>
        </p:nvSpPr>
        <p:spPr bwMode="auto">
          <a:xfrm>
            <a:off x="1624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47" name="Line 22"/>
          <p:cNvSpPr>
            <a:spLocks noChangeShapeType="1"/>
          </p:cNvSpPr>
          <p:nvPr/>
        </p:nvSpPr>
        <p:spPr bwMode="auto">
          <a:xfrm>
            <a:off x="1333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48" name="Line 23"/>
          <p:cNvSpPr>
            <a:spLocks noChangeShapeType="1"/>
          </p:cNvSpPr>
          <p:nvPr/>
        </p:nvSpPr>
        <p:spPr bwMode="auto">
          <a:xfrm>
            <a:off x="2195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49" name="Line 24"/>
          <p:cNvSpPr>
            <a:spLocks noChangeShapeType="1"/>
          </p:cNvSpPr>
          <p:nvPr/>
        </p:nvSpPr>
        <p:spPr bwMode="auto">
          <a:xfrm>
            <a:off x="2819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50" name="Line 25"/>
          <p:cNvSpPr>
            <a:spLocks noChangeShapeType="1"/>
          </p:cNvSpPr>
          <p:nvPr/>
        </p:nvSpPr>
        <p:spPr bwMode="auto">
          <a:xfrm>
            <a:off x="3409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51" name="Text Box 26"/>
          <p:cNvSpPr txBox="1">
            <a:spLocks noChangeArrowheads="1"/>
          </p:cNvSpPr>
          <p:nvPr/>
        </p:nvSpPr>
        <p:spPr bwMode="auto">
          <a:xfrm>
            <a:off x="2132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8</a:t>
            </a:r>
          </a:p>
        </p:txBody>
      </p:sp>
      <p:sp>
        <p:nvSpPr>
          <p:cNvPr id="184352" name="Text Box 27"/>
          <p:cNvSpPr txBox="1">
            <a:spLocks noChangeArrowheads="1"/>
          </p:cNvSpPr>
          <p:nvPr/>
        </p:nvSpPr>
        <p:spPr bwMode="auto">
          <a:xfrm>
            <a:off x="245110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9</a:t>
            </a:r>
          </a:p>
        </p:txBody>
      </p:sp>
      <p:sp>
        <p:nvSpPr>
          <p:cNvPr id="184353" name="Text Box 29"/>
          <p:cNvSpPr txBox="1">
            <a:spLocks noChangeArrowheads="1"/>
          </p:cNvSpPr>
          <p:nvPr/>
        </p:nvSpPr>
        <p:spPr bwMode="auto">
          <a:xfrm>
            <a:off x="2432050" y="20478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10</a:t>
            </a:r>
          </a:p>
        </p:txBody>
      </p:sp>
      <p:sp>
        <p:nvSpPr>
          <p:cNvPr id="184354" name="Text Box 30"/>
          <p:cNvSpPr txBox="1">
            <a:spLocks noChangeArrowheads="1"/>
          </p:cNvSpPr>
          <p:nvPr/>
        </p:nvSpPr>
        <p:spPr bwMode="auto">
          <a:xfrm>
            <a:off x="1260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84355" name="Text Box 57"/>
          <p:cNvSpPr txBox="1">
            <a:spLocks noChangeArrowheads="1"/>
          </p:cNvSpPr>
          <p:nvPr/>
        </p:nvSpPr>
        <p:spPr bwMode="auto">
          <a:xfrm>
            <a:off x="212725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7</a:t>
            </a:r>
          </a:p>
        </p:txBody>
      </p:sp>
      <p:sp>
        <p:nvSpPr>
          <p:cNvPr id="184356" name="Line 61"/>
          <p:cNvSpPr>
            <a:spLocks noChangeShapeType="1"/>
          </p:cNvSpPr>
          <p:nvPr/>
        </p:nvSpPr>
        <p:spPr bwMode="auto">
          <a:xfrm flipH="1">
            <a:off x="573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57" name="Line 62"/>
          <p:cNvSpPr>
            <a:spLocks noChangeShapeType="1"/>
          </p:cNvSpPr>
          <p:nvPr/>
        </p:nvSpPr>
        <p:spPr bwMode="auto">
          <a:xfrm flipH="1">
            <a:off x="958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58" name="Line 63"/>
          <p:cNvSpPr>
            <a:spLocks noChangeShapeType="1"/>
          </p:cNvSpPr>
          <p:nvPr/>
        </p:nvSpPr>
        <p:spPr bwMode="auto">
          <a:xfrm flipH="1">
            <a:off x="1677988" y="2225675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59" name="Text Box 64"/>
          <p:cNvSpPr txBox="1">
            <a:spLocks noChangeArrowheads="1"/>
          </p:cNvSpPr>
          <p:nvPr/>
        </p:nvSpPr>
        <p:spPr bwMode="auto">
          <a:xfrm>
            <a:off x="3398838" y="25876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…</a:t>
            </a:r>
          </a:p>
        </p:txBody>
      </p:sp>
      <p:sp>
        <p:nvSpPr>
          <p:cNvPr id="184360" name="Line 69"/>
          <p:cNvSpPr>
            <a:spLocks noChangeShapeType="1"/>
          </p:cNvSpPr>
          <p:nvPr/>
        </p:nvSpPr>
        <p:spPr bwMode="auto">
          <a:xfrm>
            <a:off x="2686050" y="2212975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61" name="Line 70"/>
          <p:cNvSpPr>
            <a:spLocks noChangeShapeType="1"/>
          </p:cNvSpPr>
          <p:nvPr/>
        </p:nvSpPr>
        <p:spPr bwMode="auto">
          <a:xfrm>
            <a:off x="2676525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62" name="Line 71"/>
          <p:cNvSpPr>
            <a:spLocks noChangeShapeType="1"/>
          </p:cNvSpPr>
          <p:nvPr/>
        </p:nvSpPr>
        <p:spPr bwMode="auto">
          <a:xfrm>
            <a:off x="3532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63" name="Text Box 72"/>
          <p:cNvSpPr txBox="1">
            <a:spLocks noChangeArrowheads="1"/>
          </p:cNvSpPr>
          <p:nvPr/>
        </p:nvSpPr>
        <p:spPr bwMode="auto">
          <a:xfrm>
            <a:off x="635491" y="3130550"/>
            <a:ext cx="15071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Gill Sans MT" panose="020B0502020104020203" pitchFamily="34" charset="77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Gill Sans MT" panose="020B0502020104020203" pitchFamily="34" charset="77"/>
              </a:rPr>
              <a:t>(VLAN ports 1-8)</a:t>
            </a:r>
          </a:p>
        </p:txBody>
      </p:sp>
      <p:sp>
        <p:nvSpPr>
          <p:cNvPr id="184364" name="Text Box 73"/>
          <p:cNvSpPr txBox="1">
            <a:spLocks noChangeArrowheads="1"/>
          </p:cNvSpPr>
          <p:nvPr/>
        </p:nvSpPr>
        <p:spPr bwMode="auto">
          <a:xfrm>
            <a:off x="2725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Gill Sans MT" panose="020B0502020104020203" pitchFamily="34" charset="77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Gill Sans MT" panose="020B0502020104020203" pitchFamily="34" charset="77"/>
              </a:rPr>
              <a:t>(VLAN ports 9-15)</a:t>
            </a:r>
          </a:p>
        </p:txBody>
      </p:sp>
      <p:sp>
        <p:nvSpPr>
          <p:cNvPr id="184365" name="Text Box 74"/>
          <p:cNvSpPr txBox="1">
            <a:spLocks noChangeArrowheads="1"/>
          </p:cNvSpPr>
          <p:nvPr/>
        </p:nvSpPr>
        <p:spPr bwMode="auto">
          <a:xfrm>
            <a:off x="3322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15</a:t>
            </a:r>
          </a:p>
        </p:txBody>
      </p:sp>
      <p:sp>
        <p:nvSpPr>
          <p:cNvPr id="184366" name="Oval 81"/>
          <p:cNvSpPr>
            <a:spLocks noChangeArrowheads="1"/>
          </p:cNvSpPr>
          <p:nvPr/>
        </p:nvSpPr>
        <p:spPr bwMode="auto">
          <a:xfrm>
            <a:off x="144938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67" name="Oval 82"/>
          <p:cNvSpPr>
            <a:spLocks noChangeArrowheads="1"/>
          </p:cNvSpPr>
          <p:nvPr/>
        </p:nvSpPr>
        <p:spPr bwMode="auto">
          <a:xfrm>
            <a:off x="1741488" y="21859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68" name="Oval 83"/>
          <p:cNvSpPr>
            <a:spLocks noChangeArrowheads="1"/>
          </p:cNvSpPr>
          <p:nvPr/>
        </p:nvSpPr>
        <p:spPr bwMode="auto">
          <a:xfrm>
            <a:off x="2328863" y="21907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69" name="Oval 84"/>
          <p:cNvSpPr>
            <a:spLocks noChangeArrowheads="1"/>
          </p:cNvSpPr>
          <p:nvPr/>
        </p:nvSpPr>
        <p:spPr bwMode="auto">
          <a:xfrm>
            <a:off x="2660650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70" name="Oval 85"/>
          <p:cNvSpPr>
            <a:spLocks noChangeArrowheads="1"/>
          </p:cNvSpPr>
          <p:nvPr/>
        </p:nvSpPr>
        <p:spPr bwMode="auto">
          <a:xfrm>
            <a:off x="2647950" y="1973263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71" name="Oval 86"/>
          <p:cNvSpPr>
            <a:spLocks noChangeArrowheads="1"/>
          </p:cNvSpPr>
          <p:nvPr/>
        </p:nvSpPr>
        <p:spPr bwMode="auto">
          <a:xfrm>
            <a:off x="352266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72" name="Text Box 45"/>
          <p:cNvSpPr txBox="1">
            <a:spLocks noChangeArrowheads="1"/>
          </p:cNvSpPr>
          <p:nvPr/>
        </p:nvSpPr>
        <p:spPr bwMode="auto">
          <a:xfrm>
            <a:off x="1112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…</a:t>
            </a:r>
          </a:p>
        </p:txBody>
      </p:sp>
      <p:sp>
        <p:nvSpPr>
          <p:cNvPr id="75830" name="Rectangle 113"/>
          <p:cNvSpPr>
            <a:spLocks noChangeArrowheads="1"/>
          </p:cNvSpPr>
          <p:nvPr/>
        </p:nvSpPr>
        <p:spPr bwMode="auto">
          <a:xfrm>
            <a:off x="6888163" y="2105025"/>
            <a:ext cx="279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184374" name="Rectangle 77"/>
          <p:cNvSpPr>
            <a:spLocks noChangeArrowheads="1"/>
          </p:cNvSpPr>
          <p:nvPr/>
        </p:nvSpPr>
        <p:spPr bwMode="auto">
          <a:xfrm>
            <a:off x="6877050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75" name="Rectangle 76"/>
          <p:cNvSpPr>
            <a:spLocks noChangeArrowheads="1"/>
          </p:cNvSpPr>
          <p:nvPr/>
        </p:nvSpPr>
        <p:spPr bwMode="auto">
          <a:xfrm>
            <a:off x="5986463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76" name="Line 17"/>
          <p:cNvSpPr>
            <a:spLocks noChangeShapeType="1"/>
          </p:cNvSpPr>
          <p:nvPr/>
        </p:nvSpPr>
        <p:spPr bwMode="auto">
          <a:xfrm>
            <a:off x="6586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77" name="Line 24"/>
          <p:cNvSpPr>
            <a:spLocks noChangeShapeType="1"/>
          </p:cNvSpPr>
          <p:nvPr/>
        </p:nvSpPr>
        <p:spPr bwMode="auto">
          <a:xfrm>
            <a:off x="6291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78" name="Line 25"/>
          <p:cNvSpPr>
            <a:spLocks noChangeShapeType="1"/>
          </p:cNvSpPr>
          <p:nvPr/>
        </p:nvSpPr>
        <p:spPr bwMode="auto">
          <a:xfrm>
            <a:off x="6881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79" name="Text Box 29"/>
          <p:cNvSpPr txBox="1">
            <a:spLocks noChangeArrowheads="1"/>
          </p:cNvSpPr>
          <p:nvPr/>
        </p:nvSpPr>
        <p:spPr bwMode="auto">
          <a:xfrm>
            <a:off x="5903913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184380" name="Text Box 74"/>
          <p:cNvSpPr txBox="1">
            <a:spLocks noChangeArrowheads="1"/>
          </p:cNvSpPr>
          <p:nvPr/>
        </p:nvSpPr>
        <p:spPr bwMode="auto">
          <a:xfrm>
            <a:off x="6794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7</a:t>
            </a:r>
          </a:p>
        </p:txBody>
      </p:sp>
      <p:sp>
        <p:nvSpPr>
          <p:cNvPr id="184381" name="Oval 84"/>
          <p:cNvSpPr>
            <a:spLocks noChangeArrowheads="1"/>
          </p:cNvSpPr>
          <p:nvPr/>
        </p:nvSpPr>
        <p:spPr bwMode="auto">
          <a:xfrm>
            <a:off x="6132513" y="2193925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82" name="Oval 86"/>
          <p:cNvSpPr>
            <a:spLocks noChangeArrowheads="1"/>
          </p:cNvSpPr>
          <p:nvPr/>
        </p:nvSpPr>
        <p:spPr bwMode="auto">
          <a:xfrm>
            <a:off x="6994525" y="19764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83" name="AutoShape 8"/>
          <p:cNvSpPr>
            <a:spLocks noChangeArrowheads="1"/>
          </p:cNvSpPr>
          <p:nvPr/>
        </p:nvSpPr>
        <p:spPr bwMode="auto">
          <a:xfrm>
            <a:off x="5972175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84" name="Freeform 10"/>
          <p:cNvSpPr>
            <a:spLocks/>
          </p:cNvSpPr>
          <p:nvPr/>
        </p:nvSpPr>
        <p:spPr bwMode="auto">
          <a:xfrm>
            <a:off x="6154738" y="1657350"/>
            <a:ext cx="118427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85" name="Freeform 10"/>
          <p:cNvSpPr>
            <a:spLocks/>
          </p:cNvSpPr>
          <p:nvPr/>
        </p:nvSpPr>
        <p:spPr bwMode="auto">
          <a:xfrm flipV="1">
            <a:off x="6354763" y="1657350"/>
            <a:ext cx="87312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86" name="Freeform 131"/>
          <p:cNvSpPr>
            <a:spLocks/>
          </p:cNvSpPr>
          <p:nvPr/>
        </p:nvSpPr>
        <p:spPr bwMode="auto">
          <a:xfrm>
            <a:off x="7180263" y="1611313"/>
            <a:ext cx="419100" cy="723900"/>
          </a:xfrm>
          <a:custGeom>
            <a:avLst/>
            <a:gdLst>
              <a:gd name="T0" fmla="*/ 2147483647 w 264"/>
              <a:gd name="T1" fmla="*/ 0 h 456"/>
              <a:gd name="T2" fmla="*/ 2147483647 w 264"/>
              <a:gd name="T3" fmla="*/ 2147483647 h 456"/>
              <a:gd name="T4" fmla="*/ 0 w 264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87" name="Freeform 132"/>
          <p:cNvSpPr>
            <a:spLocks/>
          </p:cNvSpPr>
          <p:nvPr/>
        </p:nvSpPr>
        <p:spPr bwMode="auto">
          <a:xfrm>
            <a:off x="5969000" y="1868488"/>
            <a:ext cx="1209675" cy="481012"/>
          </a:xfrm>
          <a:custGeom>
            <a:avLst/>
            <a:gdLst>
              <a:gd name="T0" fmla="*/ 0 w 762"/>
              <a:gd name="T1" fmla="*/ 2147483647 h 303"/>
              <a:gd name="T2" fmla="*/ 0 w 762"/>
              <a:gd name="T3" fmla="*/ 2147483647 h 303"/>
              <a:gd name="T4" fmla="*/ 2147483647 w 762"/>
              <a:gd name="T5" fmla="*/ 2147483647 h 303"/>
              <a:gd name="T6" fmla="*/ 2147483647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75845" name="Line 133"/>
          <p:cNvSpPr>
            <a:spLocks noChangeShapeType="1"/>
          </p:cNvSpPr>
          <p:nvPr/>
        </p:nvSpPr>
        <p:spPr bwMode="auto">
          <a:xfrm flipV="1">
            <a:off x="5969000" y="2092325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184389" name="Line 69"/>
          <p:cNvSpPr>
            <a:spLocks noChangeShapeType="1"/>
          </p:cNvSpPr>
          <p:nvPr/>
        </p:nvSpPr>
        <p:spPr bwMode="auto">
          <a:xfrm flipH="1">
            <a:off x="5983288" y="2216150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90" name="Line 70"/>
          <p:cNvSpPr>
            <a:spLocks noChangeShapeType="1"/>
          </p:cNvSpPr>
          <p:nvPr/>
        </p:nvSpPr>
        <p:spPr bwMode="auto">
          <a:xfrm>
            <a:off x="6438900" y="1990725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91" name="Line 71"/>
          <p:cNvSpPr>
            <a:spLocks noChangeShapeType="1"/>
          </p:cNvSpPr>
          <p:nvPr/>
        </p:nvSpPr>
        <p:spPr bwMode="auto">
          <a:xfrm>
            <a:off x="6999288" y="1987550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4392" name="Oval 85"/>
          <p:cNvSpPr>
            <a:spLocks noChangeArrowheads="1"/>
          </p:cNvSpPr>
          <p:nvPr/>
        </p:nvSpPr>
        <p:spPr bwMode="auto">
          <a:xfrm>
            <a:off x="642461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184393" name="Text Box 27"/>
          <p:cNvSpPr txBox="1">
            <a:spLocks noChangeArrowheads="1"/>
          </p:cNvSpPr>
          <p:nvPr/>
        </p:nvSpPr>
        <p:spPr bwMode="auto">
          <a:xfrm>
            <a:off x="6232525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75851" name="Rectangle 158"/>
          <p:cNvSpPr>
            <a:spLocks noChangeArrowheads="1"/>
          </p:cNvSpPr>
          <p:nvPr/>
        </p:nvSpPr>
        <p:spPr bwMode="auto">
          <a:xfrm>
            <a:off x="6591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184395" name="Text Box 73"/>
          <p:cNvSpPr txBox="1">
            <a:spLocks noChangeArrowheads="1"/>
          </p:cNvSpPr>
          <p:nvPr/>
        </p:nvSpPr>
        <p:spPr bwMode="auto">
          <a:xfrm>
            <a:off x="5732489" y="3124200"/>
            <a:ext cx="2239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Gill Sans MT" panose="020B0502020104020203" pitchFamily="34" charset="77"/>
              </a:rPr>
              <a:t>Ports 2,3,5 belong to EE VLAN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Gill Sans MT" panose="020B0502020104020203" pitchFamily="34" charset="77"/>
              </a:rPr>
              <a:t>Ports 4,6,7,8 belong to CS VLAN</a:t>
            </a:r>
          </a:p>
        </p:txBody>
      </p:sp>
      <p:sp>
        <p:nvSpPr>
          <p:cNvPr id="184396" name="Text Box 27"/>
          <p:cNvSpPr txBox="1">
            <a:spLocks noChangeArrowheads="1"/>
          </p:cNvSpPr>
          <p:nvPr/>
        </p:nvSpPr>
        <p:spPr bwMode="auto">
          <a:xfrm>
            <a:off x="6513513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5</a:t>
            </a:r>
          </a:p>
        </p:txBody>
      </p:sp>
      <p:sp>
        <p:nvSpPr>
          <p:cNvPr id="184397" name="Text Box 27"/>
          <p:cNvSpPr txBox="1">
            <a:spLocks noChangeArrowheads="1"/>
          </p:cNvSpPr>
          <p:nvPr/>
        </p:nvSpPr>
        <p:spPr bwMode="auto">
          <a:xfrm>
            <a:off x="6237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184398" name="Text Box 27"/>
          <p:cNvSpPr txBox="1">
            <a:spLocks noChangeArrowheads="1"/>
          </p:cNvSpPr>
          <p:nvPr/>
        </p:nvSpPr>
        <p:spPr bwMode="auto">
          <a:xfrm>
            <a:off x="6513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6</a:t>
            </a:r>
          </a:p>
        </p:txBody>
      </p:sp>
      <p:sp>
        <p:nvSpPr>
          <p:cNvPr id="184399" name="Text Box 27"/>
          <p:cNvSpPr txBox="1">
            <a:spLocks noChangeArrowheads="1"/>
          </p:cNvSpPr>
          <p:nvPr/>
        </p:nvSpPr>
        <p:spPr bwMode="auto">
          <a:xfrm>
            <a:off x="6813550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Gill Sans MT" panose="020B0502020104020203" pitchFamily="34" charset="77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3327400" y="1835150"/>
            <a:ext cx="2836863" cy="427038"/>
            <a:chOff x="2096" y="1156"/>
            <a:chExt cx="1787" cy="269"/>
          </a:xfrm>
        </p:grpSpPr>
        <p:sp>
          <p:nvSpPr>
            <p:cNvPr id="184429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grpSp>
          <p:nvGrpSpPr>
            <p:cNvPr id="184430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184431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16</a:t>
                </a:r>
              </a:p>
            </p:txBody>
          </p:sp>
          <p:sp>
            <p:nvSpPr>
              <p:cNvPr id="184432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1</a:t>
                </a:r>
              </a:p>
            </p:txBody>
          </p:sp>
          <p:sp>
            <p:nvSpPr>
              <p:cNvPr id="184433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184434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grpSp>
        <p:nvGrpSpPr>
          <p:cNvPr id="184401" name="Group 44"/>
          <p:cNvGrpSpPr>
            <a:grpSpLocks/>
          </p:cNvGrpSpPr>
          <p:nvPr/>
        </p:nvGrpSpPr>
        <p:grpSpPr bwMode="auto">
          <a:xfrm>
            <a:off x="254000" y="2316163"/>
            <a:ext cx="538163" cy="558800"/>
            <a:chOff x="-44" y="1473"/>
            <a:chExt cx="981" cy="1105"/>
          </a:xfrm>
        </p:grpSpPr>
        <p:pic>
          <p:nvPicPr>
            <p:cNvPr id="18442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4402" name="Group 44"/>
          <p:cNvGrpSpPr>
            <a:grpSpLocks/>
          </p:cNvGrpSpPr>
          <p:nvPr/>
        </p:nvGrpSpPr>
        <p:grpSpPr bwMode="auto">
          <a:xfrm>
            <a:off x="619125" y="2519363"/>
            <a:ext cx="539750" cy="558800"/>
            <a:chOff x="-44" y="1473"/>
            <a:chExt cx="981" cy="1105"/>
          </a:xfrm>
        </p:grpSpPr>
        <p:pic>
          <p:nvPicPr>
            <p:cNvPr id="18442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4403" name="Group 44"/>
          <p:cNvGrpSpPr>
            <a:grpSpLocks/>
          </p:cNvGrpSpPr>
          <p:nvPr/>
        </p:nvGrpSpPr>
        <p:grpSpPr bwMode="auto">
          <a:xfrm>
            <a:off x="1290638" y="2479675"/>
            <a:ext cx="538162" cy="558800"/>
            <a:chOff x="-44" y="1473"/>
            <a:chExt cx="981" cy="1105"/>
          </a:xfrm>
        </p:grpSpPr>
        <p:pic>
          <p:nvPicPr>
            <p:cNvPr id="18442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4404" name="Group 44"/>
          <p:cNvGrpSpPr>
            <a:grpSpLocks/>
          </p:cNvGrpSpPr>
          <p:nvPr/>
        </p:nvGrpSpPr>
        <p:grpSpPr bwMode="auto">
          <a:xfrm>
            <a:off x="2417763" y="2498725"/>
            <a:ext cx="538162" cy="558800"/>
            <a:chOff x="-44" y="1473"/>
            <a:chExt cx="981" cy="1105"/>
          </a:xfrm>
        </p:grpSpPr>
        <p:pic>
          <p:nvPicPr>
            <p:cNvPr id="18442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4405" name="Group 44"/>
          <p:cNvGrpSpPr>
            <a:grpSpLocks/>
          </p:cNvGrpSpPr>
          <p:nvPr/>
        </p:nvGrpSpPr>
        <p:grpSpPr bwMode="auto">
          <a:xfrm>
            <a:off x="2854325" y="2479675"/>
            <a:ext cx="539750" cy="558800"/>
            <a:chOff x="-44" y="1473"/>
            <a:chExt cx="981" cy="1105"/>
          </a:xfrm>
        </p:grpSpPr>
        <p:pic>
          <p:nvPicPr>
            <p:cNvPr id="18441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4406" name="Group 44"/>
          <p:cNvGrpSpPr>
            <a:grpSpLocks/>
          </p:cNvGrpSpPr>
          <p:nvPr/>
        </p:nvGrpSpPr>
        <p:grpSpPr bwMode="auto">
          <a:xfrm>
            <a:off x="3708400" y="2327275"/>
            <a:ext cx="538163" cy="558800"/>
            <a:chOff x="-44" y="1473"/>
            <a:chExt cx="981" cy="1105"/>
          </a:xfrm>
        </p:grpSpPr>
        <p:pic>
          <p:nvPicPr>
            <p:cNvPr id="18441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4407" name="Group 44"/>
          <p:cNvGrpSpPr>
            <a:grpSpLocks/>
          </p:cNvGrpSpPr>
          <p:nvPr/>
        </p:nvGrpSpPr>
        <p:grpSpPr bwMode="auto">
          <a:xfrm>
            <a:off x="5557838" y="2428875"/>
            <a:ext cx="538162" cy="558800"/>
            <a:chOff x="-44" y="1473"/>
            <a:chExt cx="981" cy="1105"/>
          </a:xfrm>
        </p:grpSpPr>
        <p:pic>
          <p:nvPicPr>
            <p:cNvPr id="18441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4408" name="Group 44"/>
          <p:cNvGrpSpPr>
            <a:grpSpLocks/>
          </p:cNvGrpSpPr>
          <p:nvPr/>
        </p:nvGrpSpPr>
        <p:grpSpPr bwMode="auto">
          <a:xfrm>
            <a:off x="7183438" y="2357438"/>
            <a:ext cx="538162" cy="558800"/>
            <a:chOff x="-44" y="1473"/>
            <a:chExt cx="981" cy="1105"/>
          </a:xfrm>
        </p:grpSpPr>
        <p:pic>
          <p:nvPicPr>
            <p:cNvPr id="18441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84409" name="Group 44"/>
          <p:cNvGrpSpPr>
            <a:grpSpLocks/>
          </p:cNvGrpSpPr>
          <p:nvPr/>
        </p:nvGrpSpPr>
        <p:grpSpPr bwMode="auto">
          <a:xfrm>
            <a:off x="6257925" y="2438400"/>
            <a:ext cx="539750" cy="558800"/>
            <a:chOff x="-44" y="1473"/>
            <a:chExt cx="981" cy="1105"/>
          </a:xfrm>
        </p:grpSpPr>
        <p:pic>
          <p:nvPicPr>
            <p:cNvPr id="18441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Text Box 9"/>
          <p:cNvSpPr txBox="1">
            <a:spLocks noChangeArrowheads="1"/>
          </p:cNvSpPr>
          <p:nvPr/>
        </p:nvSpPr>
        <p:spPr bwMode="auto">
          <a:xfrm>
            <a:off x="3384550" y="1428750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Gill Sans MT" panose="020B0502020104020203" pitchFamily="34" charset="77"/>
              </a:rPr>
              <a:t>type</a:t>
            </a:r>
          </a:p>
        </p:txBody>
      </p:sp>
      <p:sp>
        <p:nvSpPr>
          <p:cNvPr id="185348" name="Line 10"/>
          <p:cNvSpPr>
            <a:spLocks noChangeShapeType="1"/>
          </p:cNvSpPr>
          <p:nvPr/>
        </p:nvSpPr>
        <p:spPr bwMode="auto">
          <a:xfrm>
            <a:off x="3559175" y="16367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5349" name="Line 31"/>
          <p:cNvSpPr>
            <a:spLocks noChangeShapeType="1"/>
          </p:cNvSpPr>
          <p:nvPr/>
        </p:nvSpPr>
        <p:spPr bwMode="auto">
          <a:xfrm>
            <a:off x="1000125" y="2200275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5350" name="Line 34"/>
          <p:cNvSpPr>
            <a:spLocks noChangeShapeType="1"/>
          </p:cNvSpPr>
          <p:nvPr/>
        </p:nvSpPr>
        <p:spPr bwMode="auto">
          <a:xfrm>
            <a:off x="3424238" y="2171700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5351" name="Line 36"/>
          <p:cNvSpPr>
            <a:spLocks noChangeShapeType="1"/>
          </p:cNvSpPr>
          <p:nvPr/>
        </p:nvSpPr>
        <p:spPr bwMode="auto">
          <a:xfrm>
            <a:off x="3457575" y="2176463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5352" name="Line 37"/>
          <p:cNvSpPr>
            <a:spLocks noChangeShapeType="1"/>
          </p:cNvSpPr>
          <p:nvPr/>
        </p:nvSpPr>
        <p:spPr bwMode="auto">
          <a:xfrm>
            <a:off x="6167438" y="2185988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5353" name="Line 40"/>
          <p:cNvSpPr>
            <a:spLocks noChangeShapeType="1"/>
          </p:cNvSpPr>
          <p:nvPr/>
        </p:nvSpPr>
        <p:spPr bwMode="auto">
          <a:xfrm>
            <a:off x="3600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5354" name="Rectangle 41"/>
          <p:cNvSpPr>
            <a:spLocks noChangeArrowheads="1"/>
          </p:cNvSpPr>
          <p:nvPr/>
        </p:nvSpPr>
        <p:spPr bwMode="auto">
          <a:xfrm>
            <a:off x="3476625" y="4054803"/>
            <a:ext cx="24029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Gill Sans MT" panose="020B0502020104020203" pitchFamily="34" charset="77"/>
                <a:ea typeface="Gulim" charset="0"/>
                <a:cs typeface="Gulim" charset="0"/>
              </a:rPr>
              <a:t>2-byte Tag Protocol Identifier</a:t>
            </a: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Gill Sans MT" panose="020B0502020104020203" pitchFamily="34" charset="77"/>
                <a:ea typeface="Gulim" charset="0"/>
                <a:cs typeface="Gulim" charset="0"/>
              </a:rPr>
              <a:t>                        (value: 81-00) </a:t>
            </a:r>
          </a:p>
        </p:txBody>
      </p:sp>
      <p:sp>
        <p:nvSpPr>
          <p:cNvPr id="185355" name="Rectangle 42"/>
          <p:cNvSpPr>
            <a:spLocks noChangeArrowheads="1"/>
          </p:cNvSpPr>
          <p:nvPr/>
        </p:nvSpPr>
        <p:spPr bwMode="auto">
          <a:xfrm>
            <a:off x="3814763" y="5203825"/>
            <a:ext cx="3824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Gill Sans MT" panose="020B0502020104020203" pitchFamily="34" charset="77"/>
                <a:ea typeface="Gulim" charset="0"/>
                <a:cs typeface="Gulim" charset="0"/>
              </a:rPr>
              <a:t>Tag Control Information (12 bit VLAN ID field, </a:t>
            </a: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Gill Sans MT" panose="020B0502020104020203" pitchFamily="34" charset="77"/>
                <a:ea typeface="Gulim" charset="0"/>
                <a:cs typeface="Gulim" charset="0"/>
              </a:rPr>
              <a:t>                          3 bit priority field like IP TOS)</a:t>
            </a:r>
            <a:r>
              <a:rPr lang="en-US" altLang="ko-KR" i="0" dirty="0">
                <a:solidFill>
                  <a:srgbClr val="000000"/>
                </a:solidFill>
                <a:latin typeface="Gill Sans MT" panose="020B0502020104020203" pitchFamily="34" charset="77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185356" name="Line 43"/>
          <p:cNvSpPr>
            <a:spLocks noChangeShapeType="1"/>
          </p:cNvSpPr>
          <p:nvPr/>
        </p:nvSpPr>
        <p:spPr bwMode="auto">
          <a:xfrm>
            <a:off x="3963988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5357" name="Line 44"/>
          <p:cNvSpPr>
            <a:spLocks noChangeShapeType="1"/>
          </p:cNvSpPr>
          <p:nvPr/>
        </p:nvSpPr>
        <p:spPr bwMode="auto">
          <a:xfrm>
            <a:off x="6562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5358" name="Line 47"/>
          <p:cNvSpPr>
            <a:spLocks noChangeShapeType="1"/>
          </p:cNvSpPr>
          <p:nvPr/>
        </p:nvSpPr>
        <p:spPr bwMode="auto">
          <a:xfrm flipH="1">
            <a:off x="6767513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5359" name="Rectangle 48"/>
          <p:cNvSpPr>
            <a:spLocks noChangeArrowheads="1"/>
          </p:cNvSpPr>
          <p:nvPr/>
        </p:nvSpPr>
        <p:spPr bwMode="auto">
          <a:xfrm>
            <a:off x="6105525" y="4172488"/>
            <a:ext cx="1162498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i="0" dirty="0">
                <a:solidFill>
                  <a:srgbClr val="000000"/>
                </a:solidFill>
                <a:latin typeface="Gill Sans MT" panose="020B0502020104020203" pitchFamily="34" charset="77"/>
                <a:ea typeface="Gulim" charset="0"/>
                <a:cs typeface="Gulim" charset="0"/>
              </a:rPr>
              <a:t>Recomputed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i="0" dirty="0">
                <a:solidFill>
                  <a:srgbClr val="000000"/>
                </a:solidFill>
                <a:latin typeface="Gill Sans MT" panose="020B0502020104020203" pitchFamily="34" charset="77"/>
                <a:ea typeface="Gulim" charset="0"/>
                <a:cs typeface="Gulim" charset="0"/>
              </a:rPr>
              <a:t>CRC</a:t>
            </a:r>
            <a:r>
              <a:rPr lang="en-US" altLang="ko-KR" i="0" dirty="0">
                <a:solidFill>
                  <a:srgbClr val="000000"/>
                </a:solidFill>
                <a:latin typeface="Gill Sans MT" panose="020B0502020104020203" pitchFamily="34" charset="77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76817" name="Rectangle 27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Example: </a:t>
            </a:r>
            <a:r>
              <a:rPr lang="en-US" sz="3600" i="0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802.1Q VLAN frame format</a:t>
            </a:r>
          </a:p>
        </p:txBody>
      </p:sp>
      <p:sp>
        <p:nvSpPr>
          <p:cNvPr id="76818" name="Text Box 28"/>
          <p:cNvSpPr txBox="1">
            <a:spLocks noChangeArrowheads="1"/>
          </p:cNvSpPr>
          <p:nvPr/>
        </p:nvSpPr>
        <p:spPr bwMode="auto">
          <a:xfrm>
            <a:off x="7100888" y="1801813"/>
            <a:ext cx="14042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802.1 frame</a:t>
            </a:r>
          </a:p>
        </p:txBody>
      </p:sp>
      <p:sp>
        <p:nvSpPr>
          <p:cNvPr id="76819" name="Text Box 29"/>
          <p:cNvSpPr txBox="1">
            <a:spLocks noChangeArrowheads="1"/>
          </p:cNvSpPr>
          <p:nvPr/>
        </p:nvSpPr>
        <p:spPr bwMode="auto">
          <a:xfrm>
            <a:off x="7104063" y="2967038"/>
            <a:ext cx="15725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802.1Q frame</a:t>
            </a:r>
          </a:p>
        </p:txBody>
      </p:sp>
      <p:sp>
        <p:nvSpPr>
          <p:cNvPr id="185364" name="Rectangle 1"/>
          <p:cNvSpPr>
            <a:spLocks noChangeArrowheads="1"/>
          </p:cNvSpPr>
          <p:nvPr/>
        </p:nvSpPr>
        <p:spPr bwMode="auto">
          <a:xfrm>
            <a:off x="965200" y="1709738"/>
            <a:ext cx="5140325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cxnSp>
        <p:nvCxnSpPr>
          <p:cNvPr id="76822" name="Straight Connector 3"/>
          <p:cNvCxnSpPr>
            <a:cxnSpLocks noChangeShapeType="1"/>
          </p:cNvCxnSpPr>
          <p:nvPr/>
        </p:nvCxnSpPr>
        <p:spPr bwMode="auto">
          <a:xfrm>
            <a:off x="1958975" y="170021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3" name="Straight Connector 32"/>
          <p:cNvCxnSpPr>
            <a:cxnSpLocks noChangeShapeType="1"/>
          </p:cNvCxnSpPr>
          <p:nvPr/>
        </p:nvCxnSpPr>
        <p:spPr bwMode="auto">
          <a:xfrm>
            <a:off x="2689225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4" name="Straight Connector 33"/>
          <p:cNvCxnSpPr>
            <a:cxnSpLocks noChangeShapeType="1"/>
          </p:cNvCxnSpPr>
          <p:nvPr/>
        </p:nvCxnSpPr>
        <p:spPr bwMode="auto">
          <a:xfrm>
            <a:off x="3417888" y="1708150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5" name="Straight Connector 34"/>
          <p:cNvCxnSpPr>
            <a:cxnSpLocks noChangeShapeType="1"/>
          </p:cNvCxnSpPr>
          <p:nvPr/>
        </p:nvCxnSpPr>
        <p:spPr bwMode="auto">
          <a:xfrm>
            <a:off x="3671888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6" name="Straight Connector 35"/>
          <p:cNvCxnSpPr>
            <a:cxnSpLocks noChangeShapeType="1"/>
          </p:cNvCxnSpPr>
          <p:nvPr/>
        </p:nvCxnSpPr>
        <p:spPr bwMode="auto">
          <a:xfrm>
            <a:off x="5638800" y="1689100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0" name="TextBox 5"/>
          <p:cNvSpPr txBox="1">
            <a:spLocks noChangeArrowheads="1"/>
          </p:cNvSpPr>
          <p:nvPr/>
        </p:nvSpPr>
        <p:spPr bwMode="auto">
          <a:xfrm>
            <a:off x="2010505" y="1722438"/>
            <a:ext cx="6240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Gill Sans MT" panose="020B0502020104020203" pitchFamily="34" charset="77"/>
                <a:cs typeface="Arial" charset="0"/>
              </a:rPr>
              <a:t>dest.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Gill Sans MT" panose="020B0502020104020203" pitchFamily="34" charset="77"/>
                <a:cs typeface="Arial" charset="0"/>
              </a:rPr>
              <a:t>address</a:t>
            </a:r>
          </a:p>
        </p:txBody>
      </p:sp>
      <p:sp>
        <p:nvSpPr>
          <p:cNvPr id="185371" name="TextBox 37"/>
          <p:cNvSpPr txBox="1">
            <a:spLocks noChangeArrowheads="1"/>
          </p:cNvSpPr>
          <p:nvPr/>
        </p:nvSpPr>
        <p:spPr bwMode="auto">
          <a:xfrm>
            <a:off x="2750279" y="1719263"/>
            <a:ext cx="6240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Gill Sans MT" panose="020B0502020104020203" pitchFamily="34" charset="77"/>
                <a:cs typeface="Arial" charset="0"/>
              </a:rPr>
              <a:t>source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Gill Sans MT" panose="020B0502020104020203" pitchFamily="34" charset="77"/>
                <a:cs typeface="Arial" charset="0"/>
              </a:rPr>
              <a:t>address</a:t>
            </a:r>
          </a:p>
        </p:txBody>
      </p:sp>
      <p:sp>
        <p:nvSpPr>
          <p:cNvPr id="185372" name="TextBox 38"/>
          <p:cNvSpPr txBox="1">
            <a:spLocks noChangeArrowheads="1"/>
          </p:cNvSpPr>
          <p:nvPr/>
        </p:nvSpPr>
        <p:spPr bwMode="auto">
          <a:xfrm>
            <a:off x="4124768" y="1790700"/>
            <a:ext cx="10246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Gill Sans MT" panose="020B0502020104020203" pitchFamily="34" charset="77"/>
                <a:cs typeface="Arial" charset="0"/>
              </a:rPr>
              <a:t>data (payload)</a:t>
            </a:r>
          </a:p>
        </p:txBody>
      </p:sp>
      <p:sp>
        <p:nvSpPr>
          <p:cNvPr id="185373" name="TextBox 39"/>
          <p:cNvSpPr txBox="1">
            <a:spLocks noChangeArrowheads="1"/>
          </p:cNvSpPr>
          <p:nvPr/>
        </p:nvSpPr>
        <p:spPr bwMode="auto">
          <a:xfrm>
            <a:off x="5651612" y="1809750"/>
            <a:ext cx="4363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Gill Sans MT" panose="020B0502020104020203" pitchFamily="34" charset="77"/>
                <a:cs typeface="Arial" charset="0"/>
              </a:rPr>
              <a:t>CRC</a:t>
            </a:r>
          </a:p>
        </p:txBody>
      </p:sp>
      <p:sp>
        <p:nvSpPr>
          <p:cNvPr id="185374" name="TextBox 40"/>
          <p:cNvSpPr txBox="1">
            <a:spLocks noChangeArrowheads="1"/>
          </p:cNvSpPr>
          <p:nvPr/>
        </p:nvSpPr>
        <p:spPr bwMode="auto">
          <a:xfrm>
            <a:off x="1094806" y="1787525"/>
            <a:ext cx="7282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Gill Sans MT" panose="020B0502020104020203" pitchFamily="34" charset="77"/>
                <a:cs typeface="Arial" charset="0"/>
              </a:rPr>
              <a:t>preamble</a:t>
            </a:r>
          </a:p>
        </p:txBody>
      </p:sp>
      <p:grpSp>
        <p:nvGrpSpPr>
          <p:cNvPr id="173087" name="Group 6"/>
          <p:cNvGrpSpPr>
            <a:grpSpLocks/>
          </p:cNvGrpSpPr>
          <p:nvPr/>
        </p:nvGrpSpPr>
        <p:grpSpPr bwMode="auto">
          <a:xfrm>
            <a:off x="992826" y="2949575"/>
            <a:ext cx="2448769" cy="436563"/>
            <a:chOff x="340454" y="5667110"/>
            <a:chExt cx="2448560" cy="435435"/>
          </a:xfrm>
          <a:solidFill>
            <a:srgbClr val="006633"/>
          </a:solidFill>
        </p:grpSpPr>
        <p:sp>
          <p:nvSpPr>
            <p:cNvPr id="173097" name="Rectangle 42"/>
            <p:cNvSpPr>
              <a:spLocks noChangeArrowheads="1"/>
            </p:cNvSpPr>
            <p:nvPr/>
          </p:nvSpPr>
          <p:spPr bwMode="auto">
            <a:xfrm>
              <a:off x="340454" y="5676543"/>
              <a:ext cx="2448560" cy="4064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</a:endParaRPr>
            </a:p>
          </p:txBody>
        </p:sp>
        <p:cxnSp>
          <p:nvCxnSpPr>
            <p:cNvPr id="76843" name="Straight Connector 43"/>
            <p:cNvCxnSpPr>
              <a:cxnSpLocks noChangeShapeType="1"/>
            </p:cNvCxnSpPr>
            <p:nvPr/>
          </p:nvCxnSpPr>
          <p:spPr bwMode="auto">
            <a:xfrm>
              <a:off x="1314457" y="5667110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4" name="Straight Connector 44"/>
            <p:cNvCxnSpPr>
              <a:cxnSpLocks noChangeShapeType="1"/>
            </p:cNvCxnSpPr>
            <p:nvPr/>
          </p:nvCxnSpPr>
          <p:spPr bwMode="auto">
            <a:xfrm>
              <a:off x="2044645" y="5670277"/>
              <a:ext cx="0" cy="42910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5" name="Straight Connector 45"/>
            <p:cNvCxnSpPr>
              <a:cxnSpLocks noChangeShapeType="1"/>
            </p:cNvCxnSpPr>
            <p:nvPr/>
          </p:nvCxnSpPr>
          <p:spPr bwMode="auto">
            <a:xfrm>
              <a:off x="2773245" y="5675027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3101" name="TextBox 48"/>
            <p:cNvSpPr txBox="1">
              <a:spLocks noChangeArrowheads="1"/>
            </p:cNvSpPr>
            <p:nvPr/>
          </p:nvSpPr>
          <p:spPr bwMode="auto">
            <a:xfrm>
              <a:off x="1365714" y="5688880"/>
              <a:ext cx="623964" cy="3990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Gill Sans MT" panose="020B0502020104020203" pitchFamily="34" charset="77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Gill Sans MT" panose="020B0502020104020203" pitchFamily="34" charset="77"/>
                  <a:cs typeface="Arial" charset="0"/>
                </a:rPr>
                <a:t>address</a:t>
              </a:r>
            </a:p>
          </p:txBody>
        </p:sp>
        <p:sp>
          <p:nvSpPr>
            <p:cNvPr id="173102" name="TextBox 49"/>
            <p:cNvSpPr txBox="1">
              <a:spLocks noChangeArrowheads="1"/>
            </p:cNvSpPr>
            <p:nvPr/>
          </p:nvSpPr>
          <p:spPr bwMode="auto">
            <a:xfrm>
              <a:off x="2105943" y="5685251"/>
              <a:ext cx="623964" cy="3990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Gill Sans MT" panose="020B0502020104020203" pitchFamily="34" charset="77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Gill Sans MT" panose="020B0502020104020203" pitchFamily="34" charset="77"/>
                  <a:cs typeface="Arial" charset="0"/>
                </a:rPr>
                <a:t>address</a:t>
              </a:r>
            </a:p>
          </p:txBody>
        </p:sp>
        <p:sp>
          <p:nvSpPr>
            <p:cNvPr id="173103" name="TextBox 52"/>
            <p:cNvSpPr txBox="1">
              <a:spLocks noChangeArrowheads="1"/>
            </p:cNvSpPr>
            <p:nvPr/>
          </p:nvSpPr>
          <p:spPr bwMode="auto">
            <a:xfrm>
              <a:off x="449966" y="5754221"/>
              <a:ext cx="728150" cy="24558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Gill Sans MT" panose="020B0502020104020203" pitchFamily="34" charset="77"/>
                  <a:cs typeface="Arial" charset="0"/>
                </a:rPr>
                <a:t>preamble</a:t>
              </a:r>
            </a:p>
          </p:txBody>
        </p:sp>
      </p:grpSp>
      <p:sp>
        <p:nvSpPr>
          <p:cNvPr id="185376" name="Rectangle 56"/>
          <p:cNvSpPr>
            <a:spLocks noChangeArrowheads="1"/>
          </p:cNvSpPr>
          <p:nvPr/>
        </p:nvSpPr>
        <p:spPr bwMode="auto">
          <a:xfrm>
            <a:off x="4187825" y="2959100"/>
            <a:ext cx="265906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cxnSp>
        <p:nvCxnSpPr>
          <p:cNvPr id="76834" name="Straight Connector 60"/>
          <p:cNvCxnSpPr>
            <a:cxnSpLocks noChangeShapeType="1"/>
          </p:cNvCxnSpPr>
          <p:nvPr/>
        </p:nvCxnSpPr>
        <p:spPr bwMode="auto">
          <a:xfrm>
            <a:off x="4411663" y="2954338"/>
            <a:ext cx="0" cy="4270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35" name="Straight Connector 61"/>
          <p:cNvCxnSpPr>
            <a:cxnSpLocks noChangeShapeType="1"/>
          </p:cNvCxnSpPr>
          <p:nvPr/>
        </p:nvCxnSpPr>
        <p:spPr bwMode="auto">
          <a:xfrm>
            <a:off x="6378575" y="293846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9" name="TextBox 64"/>
          <p:cNvSpPr txBox="1">
            <a:spLocks noChangeArrowheads="1"/>
          </p:cNvSpPr>
          <p:nvPr/>
        </p:nvSpPr>
        <p:spPr bwMode="auto">
          <a:xfrm>
            <a:off x="4865337" y="3040063"/>
            <a:ext cx="10246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Gill Sans MT" panose="020B0502020104020203" pitchFamily="34" charset="77"/>
                <a:cs typeface="Arial" charset="0"/>
              </a:rPr>
              <a:t>data (payload)</a:t>
            </a:r>
          </a:p>
        </p:txBody>
      </p:sp>
      <p:sp>
        <p:nvSpPr>
          <p:cNvPr id="185380" name="TextBox 65"/>
          <p:cNvSpPr txBox="1">
            <a:spLocks noChangeArrowheads="1"/>
          </p:cNvSpPr>
          <p:nvPr/>
        </p:nvSpPr>
        <p:spPr bwMode="auto">
          <a:xfrm>
            <a:off x="6391387" y="3059113"/>
            <a:ext cx="4363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Gill Sans MT" panose="020B0502020104020203" pitchFamily="34" charset="77"/>
                <a:cs typeface="Arial" charset="0"/>
              </a:rPr>
              <a:t>CRC</a:t>
            </a:r>
          </a:p>
        </p:txBody>
      </p:sp>
      <p:sp>
        <p:nvSpPr>
          <p:cNvPr id="185381" name="Text Box 9"/>
          <p:cNvSpPr txBox="1">
            <a:spLocks noChangeArrowheads="1"/>
          </p:cNvSpPr>
          <p:nvPr/>
        </p:nvSpPr>
        <p:spPr bwMode="auto">
          <a:xfrm>
            <a:off x="4095750" y="2659063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Gill Sans MT" panose="020B0502020104020203" pitchFamily="34" charset="77"/>
              </a:rPr>
              <a:t>type</a:t>
            </a:r>
          </a:p>
        </p:txBody>
      </p:sp>
      <p:sp>
        <p:nvSpPr>
          <p:cNvPr id="185382" name="Line 10"/>
          <p:cNvSpPr>
            <a:spLocks noChangeShapeType="1"/>
          </p:cNvSpPr>
          <p:nvPr/>
        </p:nvSpPr>
        <p:spPr bwMode="auto">
          <a:xfrm>
            <a:off x="4300538" y="28876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185383" name="Rectangle 67"/>
          <p:cNvSpPr>
            <a:spLocks noChangeArrowheads="1"/>
          </p:cNvSpPr>
          <p:nvPr/>
        </p:nvSpPr>
        <p:spPr bwMode="auto">
          <a:xfrm>
            <a:off x="3429000" y="2963863"/>
            <a:ext cx="73501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cxnSp>
        <p:nvCxnSpPr>
          <p:cNvPr id="76841" name="Straight Connector 68"/>
          <p:cNvCxnSpPr>
            <a:cxnSpLocks noChangeShapeType="1"/>
          </p:cNvCxnSpPr>
          <p:nvPr/>
        </p:nvCxnSpPr>
        <p:spPr bwMode="auto">
          <a:xfrm>
            <a:off x="3797300" y="2962275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5933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Switch forwarding table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Q:</a:t>
            </a:r>
            <a:r>
              <a:rPr lang="en-US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how does switch know A</a:t>
            </a:r>
            <a:r>
              <a:rPr lang="ja-JP" alt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’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reachable via interface 4, B</a:t>
            </a:r>
            <a:r>
              <a:rPr lang="ja-JP" alt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’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reachable via interface 5?</a:t>
            </a:r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294"/>
            <a:chOff x="5106576" y="1425893"/>
            <a:chExt cx="3661504" cy="4283195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6023026" y="5062772"/>
              <a:ext cx="2319238" cy="646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Gill Sans MT" panose="020B0502020104020203" pitchFamily="34" charset="77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Gill Sans MT" panose="020B0502020104020203" pitchFamily="34" charset="77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Gill Sans MT" panose="020B0502020104020203" pitchFamily="34" charset="77"/>
                </a:rPr>
                <a:t>1,2,3,4,5,6</a:t>
              </a:r>
              <a:r>
                <a:rPr lang="en-US" dirty="0">
                  <a:latin typeface="Gill Sans MT" panose="020B0502020104020203" pitchFamily="34" charset="77"/>
                </a:rPr>
                <a:t>)</a:t>
              </a:r>
              <a:r>
                <a:rPr lang="en-US" i="0" dirty="0">
                  <a:latin typeface="Gill Sans MT" panose="020B0502020104020203" pitchFamily="34" charset="77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Gill Sans MT" panose="020B0502020104020203" pitchFamily="34" charset="77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Gill Sans MT" panose="020B0502020104020203" pitchFamily="34" charset="77"/>
                  </a:rPr>
                  <a:t>A</a:t>
                </a:r>
                <a:r>
                  <a:rPr lang="ja-JP" altLang="en-US" i="0">
                    <a:latin typeface="Gill Sans MT" panose="020B0502020104020203" pitchFamily="34" charset="77"/>
                  </a:rPr>
                  <a:t>’</a:t>
                </a:r>
                <a:endParaRPr lang="en-US" i="0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14573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Gill Sans MT" panose="020B0502020104020203" pitchFamily="34" charset="77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43001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Gill Sans MT" panose="020B0502020104020203" pitchFamily="34" charset="77"/>
                  </a:rPr>
                  <a:t>B</a:t>
                </a:r>
                <a:r>
                  <a:rPr lang="ja-JP" altLang="en-US" i="0">
                    <a:latin typeface="Gill Sans MT" panose="020B0502020104020203" pitchFamily="34" charset="77"/>
                  </a:rPr>
                  <a:t>’</a:t>
                </a:r>
                <a:endParaRPr lang="en-US" i="0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Gill Sans MT" panose="020B0502020104020203" pitchFamily="34" charset="77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63680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Gill Sans MT" panose="020B0502020104020203" pitchFamily="34" charset="77"/>
                  </a:rPr>
                  <a:t>C</a:t>
                </a:r>
                <a:r>
                  <a:rPr lang="ja-JP" altLang="en-US" i="0">
                    <a:latin typeface="Gill Sans MT" panose="020B0502020104020203" pitchFamily="34" charset="77"/>
                  </a:rPr>
                  <a:t>’</a:t>
                </a:r>
                <a:endParaRPr lang="en-US" i="0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0014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0014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0014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0014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0014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7838" y="2566988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buSzPct val="100000"/>
              <a:buFont typeface="Wingdings" charset="2"/>
              <a:buChar char="§"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panose="020B0502020104020203" pitchFamily="34" charset="77"/>
              </a:rPr>
              <a:t>A:</a:t>
            </a:r>
            <a:r>
              <a:rPr lang="en-US" i="1" dirty="0">
                <a:solidFill>
                  <a:srgbClr val="CC0000"/>
                </a:solidFill>
                <a:latin typeface="Gill Sans MT" panose="020B0502020104020203" pitchFamily="34" charset="77"/>
              </a:rPr>
              <a:t>  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each switch has a </a:t>
            </a:r>
            <a:r>
              <a:rPr lang="en-US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switch table,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(MAC address of host, interface to reach host, time stamp)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looks like a routing table!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Q:</a:t>
            </a:r>
            <a:r>
              <a:rPr lang="en-US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how are entries created, maintained in switch table?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something like ARP</a:t>
            </a:r>
          </a:p>
        </p:txBody>
      </p:sp>
    </p:spTree>
    <p:extLst>
      <p:ext uri="{BB962C8B-B14F-4D97-AF65-F5344CB8AC3E}">
        <p14:creationId xmlns:p14="http://schemas.microsoft.com/office/powerpoint/2010/main" val="182793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4456113" y="1216025"/>
            <a:ext cx="3660775" cy="3599895"/>
            <a:chOff x="731524" y="1819788"/>
            <a:chExt cx="3661504" cy="3599779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Gill Sans MT" panose="020B0502020104020203" pitchFamily="34" charset="77"/>
                </a:rPr>
                <a:t>’</a:t>
              </a:r>
              <a:endParaRPr lang="en-US" i="0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14573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43001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Gill Sans MT" panose="020B0502020104020203" pitchFamily="34" charset="77"/>
                </a:rPr>
                <a:t>’</a:t>
              </a:r>
              <a:endParaRPr lang="en-US" i="0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63680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Gill Sans MT" panose="020B0502020104020203" pitchFamily="34" charset="77"/>
                </a:rPr>
                <a:t>’</a:t>
              </a:r>
              <a:endParaRPr lang="en-US" i="0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0014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Gill Sans MT" panose="020B0502020104020203" pitchFamily="34" charset="77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0014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Gill Sans MT" panose="020B0502020104020203" pitchFamily="34" charset="77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0014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Gill Sans MT" panose="020B0502020104020203" pitchFamily="34" charset="77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0014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Gill Sans MT" panose="020B0502020104020203" pitchFamily="34" charset="77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0014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Gill Sans MT" panose="020B0502020104020203" pitchFamily="34" charset="77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Gill Sans MT" panose="020B0502020104020203" pitchFamily="34" charset="77"/>
                </a:rPr>
                <a:t>6</a:t>
              </a:r>
            </a:p>
          </p:txBody>
        </p:sp>
      </p:grp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switch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learns</a:t>
            </a: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which hosts can be reached through which interfaces</a:t>
            </a:r>
          </a:p>
          <a:p>
            <a:pPr marL="681038" lvl="1" indent="-223838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when frame received, switch </a:t>
            </a:r>
            <a:r>
              <a:rPr lang="ja-JP" alt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“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learns</a:t>
            </a:r>
            <a:r>
              <a:rPr lang="ja-JP" alt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”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 location of sender: incoming LAN segment</a:t>
            </a:r>
          </a:p>
          <a:p>
            <a:pPr marL="681038" lvl="1" indent="-223838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Gill Sans MT" panose="020B0502020104020203" pitchFamily="34" charset="77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Gill Sans MT" panose="020B0502020104020203" pitchFamily="34" charset="77"/>
                </a:rPr>
                <a:t>’</a:t>
              </a:r>
              <a:endParaRPr lang="en-US" i="0" dirty="0">
                <a:solidFill>
                  <a:srgbClr val="FFFFFF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333500" cy="714375"/>
            <a:chOff x="4406" y="331"/>
            <a:chExt cx="840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5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7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573542" y="5326063"/>
            <a:ext cx="15055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0" y="5370506"/>
            <a:ext cx="2471738" cy="377824"/>
            <a:chOff x="2376" y="3383"/>
            <a:chExt cx="1557" cy="238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6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23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014413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when  frame received at switch:</a:t>
            </a:r>
            <a:b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</a:br>
            <a:endParaRPr lang="en-US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1. 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2. index switch table using MAC destination address</a:t>
            </a:r>
            <a:endParaRPr lang="en-US" b="1" dirty="0">
              <a:solidFill>
                <a:schemeClr val="accent2"/>
              </a:solidFill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3. if</a:t>
            </a:r>
            <a:r>
              <a:rPr lang="en-US" b="1" dirty="0">
                <a:solidFill>
                  <a:schemeClr val="accent2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entry found for destination</a:t>
            </a:r>
            <a:b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</a:b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    </a:t>
            </a:r>
            <a:r>
              <a:rPr lang="en-US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if</a:t>
            </a:r>
            <a:r>
              <a:rPr lang="en-US" b="1" dirty="0">
                <a:solidFill>
                  <a:schemeClr val="accent2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destination on segment from which frame arrived</a:t>
            </a:r>
            <a:b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</a:b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      </a:t>
            </a:r>
            <a:r>
              <a:rPr lang="en-US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then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          </a:t>
            </a:r>
            <a:r>
              <a:rPr lang="en-US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else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    </a:t>
            </a:r>
            <a:r>
              <a:rPr lang="en-US" b="1" dirty="0">
                <a:solidFill>
                  <a:schemeClr val="accent2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}</a:t>
            </a:r>
            <a:r>
              <a:rPr lang="en-US" b="1" dirty="0">
                <a:solidFill>
                  <a:schemeClr val="accent2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  </a:t>
            </a:r>
            <a:endParaRPr lang="en-US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     </a:t>
            </a:r>
            <a:r>
              <a:rPr lang="en-US" dirty="0">
                <a:solidFill>
                  <a:srgbClr val="000099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else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                        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36330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4456113" y="1216025"/>
            <a:ext cx="3660775" cy="3599895"/>
            <a:chOff x="731524" y="1819788"/>
            <a:chExt cx="3661504" cy="3599779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Gill Sans MT" panose="020B0502020104020203" pitchFamily="34" charset="77"/>
                </a:rPr>
                <a:t>’</a:t>
              </a:r>
              <a:endParaRPr lang="en-US" i="0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14573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43001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Gill Sans MT" panose="020B0502020104020203" pitchFamily="34" charset="77"/>
                </a:rPr>
                <a:t>’</a:t>
              </a:r>
              <a:endParaRPr lang="en-US" i="0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63680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Gill Sans MT" panose="020B0502020104020203" pitchFamily="34" charset="77"/>
                </a:rPr>
                <a:t>’</a:t>
              </a:r>
              <a:endParaRPr lang="en-US" i="0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Gill Sans MT" panose="020B0502020104020203" pitchFamily="34" charset="77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0014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Gill Sans MT" panose="020B0502020104020203" pitchFamily="34" charset="77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0014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Gill Sans MT" panose="020B0502020104020203" pitchFamily="34" charset="77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0014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Gill Sans MT" panose="020B0502020104020203" pitchFamily="34" charset="77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0014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Gill Sans MT" panose="020B0502020104020203" pitchFamily="34" charset="77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0014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Gill Sans MT" panose="020B0502020104020203" pitchFamily="34" charset="77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Gill Sans MT" panose="020B0502020104020203" pitchFamily="34" charset="77"/>
                </a:rPr>
                <a:t>6</a:t>
              </a:r>
            </a:p>
          </p:txBody>
        </p:sp>
      </p:grp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66619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Gill Sans MT" panose="020B0502020104020203" pitchFamily="34" charset="77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Gill Sans MT" panose="020B0502020104020203" pitchFamily="34" charset="77"/>
                </a:rPr>
                <a:t>’</a:t>
              </a:r>
              <a:endParaRPr lang="en-US" i="0" dirty="0">
                <a:solidFill>
                  <a:srgbClr val="FFFFFF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333500" cy="714375"/>
            <a:chOff x="4406" y="331"/>
            <a:chExt cx="840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5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7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573543" y="5326063"/>
            <a:ext cx="15055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0" y="5370506"/>
            <a:ext cx="2471738" cy="377824"/>
            <a:chOff x="2376" y="3383"/>
            <a:chExt cx="1557" cy="238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Gill Sans MT" panose="020B0502020104020203" pitchFamily="34" charset="77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Gill Sans MT" panose="020B0502020104020203" pitchFamily="34" charset="77"/>
                </a:rPr>
                <a:t>’</a:t>
              </a:r>
              <a:endParaRPr lang="en-US" i="0" dirty="0">
                <a:solidFill>
                  <a:srgbClr val="FFFFFF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Gill Sans MT" panose="020B0502020104020203" pitchFamily="34" charset="77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Gill Sans MT" panose="020B0502020104020203" pitchFamily="34" charset="77"/>
                </a:rPr>
                <a:t>’</a:t>
              </a:r>
              <a:endParaRPr lang="en-US" i="0" dirty="0">
                <a:solidFill>
                  <a:srgbClr val="FFFFFF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Gill Sans MT" panose="020B0502020104020203" pitchFamily="34" charset="77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Gill Sans MT" panose="020B0502020104020203" pitchFamily="34" charset="77"/>
                </a:rPr>
                <a:t>’</a:t>
              </a:r>
              <a:endParaRPr lang="en-US" i="0" dirty="0">
                <a:solidFill>
                  <a:srgbClr val="FFFFFF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Gill Sans MT" panose="020B0502020104020203" pitchFamily="34" charset="77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Gill Sans MT" panose="020B0502020104020203" pitchFamily="34" charset="77"/>
                </a:rPr>
                <a:t>’</a:t>
              </a:r>
              <a:endParaRPr lang="en-US" i="0" dirty="0">
                <a:solidFill>
                  <a:srgbClr val="FFFFFF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Gill Sans MT" panose="020B0502020104020203" pitchFamily="34" charset="77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Gill Sans MT" panose="020B0502020104020203" pitchFamily="34" charset="77"/>
                </a:rPr>
                <a:t>’</a:t>
              </a:r>
              <a:endParaRPr lang="en-US" i="0" dirty="0">
                <a:solidFill>
                  <a:srgbClr val="FFFFFF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frame destination, A’, location unknown:</a:t>
            </a:r>
            <a:endParaRPr lang="en-US" i="1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349625" y="1847850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Gill Sans MT" panose="020B0502020104020203" pitchFamily="34" charset="77"/>
                <a:cs typeface="+mn-cs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4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Gill Sans MT" panose="020B0502020104020203" pitchFamily="34" charset="77"/>
                </a:rPr>
                <a:t>A</a:t>
              </a:r>
              <a:r>
                <a:rPr lang="ja-JP" altLang="en-US" i="0">
                  <a:solidFill>
                    <a:srgbClr val="FFFFFF"/>
                  </a:solidFill>
                  <a:latin typeface="Gill Sans MT" panose="020B0502020104020203" pitchFamily="34" charset="77"/>
                </a:rPr>
                <a:t>’</a:t>
              </a:r>
              <a:r>
                <a:rPr lang="en-US" i="0" dirty="0">
                  <a:solidFill>
                    <a:srgbClr val="FFFFFF"/>
                  </a:solidFill>
                  <a:latin typeface="Gill Sans MT" panose="020B0502020104020203" pitchFamily="34" charset="77"/>
                </a:rPr>
                <a:t> A</a:t>
              </a: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51031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destination A location known:</a:t>
            </a:r>
            <a:endParaRPr lang="en-US" sz="2800" dirty="0">
              <a:solidFill>
                <a:srgbClr val="FF0000"/>
              </a:solidFill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5" y="5656263"/>
            <a:ext cx="2471738" cy="377825"/>
            <a:chOff x="2376" y="3383"/>
            <a:chExt cx="1557" cy="238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Gill Sans MT" panose="020B0502020104020203" pitchFamily="34" charset="77"/>
                </a:rPr>
                <a:t>’</a:t>
              </a:r>
              <a:endParaRPr lang="en-US" dirty="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Gill Sans MT" panose="020B0502020104020203" pitchFamily="34" charset="77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19121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on just one link</a:t>
            </a:r>
          </a:p>
        </p:txBody>
      </p:sp>
    </p:spTree>
    <p:extLst>
      <p:ext uri="{BB962C8B-B14F-4D97-AF65-F5344CB8AC3E}">
        <p14:creationId xmlns:p14="http://schemas.microsoft.com/office/powerpoint/2010/main" val="193556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Switch: </a:t>
            </a:r>
            <a:r>
              <a:rPr lang="en-US" sz="3600" i="1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multiple</a:t>
            </a:r>
            <a:r>
              <a:rPr lang="en-US" sz="36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065279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hosts have dedicated, direct connection to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Ethernet protocol used on </a:t>
            </a:r>
            <a:r>
              <a:rPr lang="en-US" sz="2400" i="1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each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incoming link, but no collisions; full duplex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each link is its own collision domain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switching:</a:t>
            </a: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A-to-A</a:t>
            </a:r>
            <a:r>
              <a:rPr lang="ja-JP" alt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’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and B-to-B</a:t>
            </a:r>
            <a:r>
              <a:rPr lang="ja-JP" alt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’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can transmit simultaneously, without collisions </a:t>
            </a:r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5106988" y="1425575"/>
            <a:ext cx="3660775" cy="4283294"/>
            <a:chOff x="5106576" y="1425893"/>
            <a:chExt cx="3661504" cy="4283195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6023026" y="5062772"/>
              <a:ext cx="2319238" cy="646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Gill Sans MT" panose="020B0502020104020203" pitchFamily="34" charset="77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Gill Sans MT" panose="020B0502020104020203" pitchFamily="34" charset="77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Gill Sans MT" panose="020B0502020104020203" pitchFamily="34" charset="77"/>
                </a:rPr>
                <a:t>1,2,3,4,5,6</a:t>
              </a:r>
              <a:r>
                <a:rPr lang="en-US" dirty="0">
                  <a:latin typeface="Gill Sans MT" panose="020B0502020104020203" pitchFamily="34" charset="77"/>
                </a:rPr>
                <a:t>)</a:t>
              </a:r>
              <a:r>
                <a:rPr lang="en-US" i="0" dirty="0">
                  <a:latin typeface="Gill Sans MT" panose="020B0502020104020203" pitchFamily="34" charset="77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Gill Sans MT" panose="020B0502020104020203" pitchFamily="34" charset="77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Gill Sans MT" panose="020B0502020104020203" pitchFamily="34" charset="77"/>
                  </a:rPr>
                  <a:t>A</a:t>
                </a:r>
                <a:r>
                  <a:rPr lang="ja-JP" altLang="en-US" i="0">
                    <a:latin typeface="Gill Sans MT" panose="020B0502020104020203" pitchFamily="34" charset="77"/>
                  </a:rPr>
                  <a:t>’</a:t>
                </a:r>
                <a:endParaRPr lang="en-US" i="0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14573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Gill Sans MT" panose="020B0502020104020203" pitchFamily="34" charset="77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43001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Gill Sans MT" panose="020B0502020104020203" pitchFamily="34" charset="77"/>
                  </a:rPr>
                  <a:t>B</a:t>
                </a:r>
                <a:r>
                  <a:rPr lang="ja-JP" altLang="en-US" i="0">
                    <a:latin typeface="Gill Sans MT" panose="020B0502020104020203" pitchFamily="34" charset="77"/>
                  </a:rPr>
                  <a:t>’</a:t>
                </a:r>
                <a:endParaRPr lang="en-US" i="0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Gill Sans MT" panose="020B0502020104020203" pitchFamily="34" charset="77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63680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Gill Sans MT" panose="020B0502020104020203" pitchFamily="34" charset="77"/>
                  </a:rPr>
                  <a:t>C</a:t>
                </a:r>
                <a:r>
                  <a:rPr lang="ja-JP" altLang="en-US" i="0">
                    <a:latin typeface="Gill Sans MT" panose="020B0502020104020203" pitchFamily="34" charset="77"/>
                  </a:rPr>
                  <a:t>’</a:t>
                </a:r>
                <a:endParaRPr lang="en-US" i="0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latin typeface="Gill Sans MT" panose="020B0502020104020203" pitchFamily="34" charset="77"/>
                    </a:endParaRPr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Gill Sans MT" panose="020B0502020104020203" pitchFamily="34" charset="77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0014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0014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0014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0014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0014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Gill Sans MT" panose="020B0502020104020203" pitchFamily="34" charset="77"/>
                  </a:rPr>
                  <a:t>6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04967" y="5708650"/>
            <a:ext cx="768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How are these enabled? </a:t>
            </a:r>
            <a:r>
              <a:rPr lang="en-US" sz="24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Packets are buffered and switched</a:t>
            </a:r>
          </a:p>
        </p:txBody>
      </p:sp>
    </p:spTree>
    <p:extLst>
      <p:ext uri="{BB962C8B-B14F-4D97-AF65-F5344CB8AC3E}">
        <p14:creationId xmlns:p14="http://schemas.microsoft.com/office/powerpoint/2010/main" val="262495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ill Sans MT" panose="020B0502020104020203" pitchFamily="34" charset="77"/>
              </a:rPr>
              <a:t>Packet Switch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514725" y="3257550"/>
            <a:ext cx="2085975" cy="29146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Gill Sans MT" panose="020B0502020104020203" pitchFamily="34" charset="77"/>
              </a:rPr>
              <a:t>Switching</a:t>
            </a:r>
          </a:p>
          <a:p>
            <a:r>
              <a:rPr lang="en-US" altLang="en-US" sz="2400">
                <a:solidFill>
                  <a:schemeClr val="bg1"/>
                </a:solidFill>
                <a:latin typeface="Gill Sans MT" panose="020B0502020104020203" pitchFamily="34" charset="77"/>
              </a:rPr>
              <a:t>Fabric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541713" y="1614488"/>
            <a:ext cx="2085975" cy="13001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Gill Sans MT" panose="020B0502020104020203" pitchFamily="34" charset="77"/>
              </a:rPr>
              <a:t>Processor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357688" y="2914650"/>
            <a:ext cx="328612" cy="342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1628775" y="3471863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3157538" y="361473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1836738" y="3571875"/>
            <a:ext cx="10792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bg1"/>
                </a:solidFill>
                <a:latin typeface="Gill Sans MT" panose="020B0502020104020203" pitchFamily="34" charset="77"/>
              </a:rPr>
              <a:t>Line card</a:t>
            </a:r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 flipH="1">
            <a:off x="342900" y="3743325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1624013" y="4452938"/>
            <a:ext cx="1528762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3152775" y="4610100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1846263" y="4552950"/>
            <a:ext cx="10792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bg1"/>
                </a:solidFill>
                <a:latin typeface="Gill Sans MT" panose="020B0502020104020203" pitchFamily="34" charset="77"/>
              </a:rPr>
              <a:t>Line card</a:t>
            </a:r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 flipH="1">
            <a:off x="352425" y="4724400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1633538" y="5448300"/>
            <a:ext cx="1528762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3162300" y="5605463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1855788" y="5548313"/>
            <a:ext cx="10792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bg1"/>
                </a:solidFill>
                <a:latin typeface="Gill Sans MT" panose="020B0502020104020203" pitchFamily="34" charset="77"/>
              </a:rPr>
              <a:t>Line card</a:t>
            </a:r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 flipH="1">
            <a:off x="361950" y="5719763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 flipH="1">
            <a:off x="5943600" y="3481388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 flipH="1">
            <a:off x="5586413" y="3638550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 flipH="1">
            <a:off x="6210300" y="3595688"/>
            <a:ext cx="10792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bg1"/>
                </a:solidFill>
                <a:latin typeface="Gill Sans MT" panose="020B0502020104020203" pitchFamily="34" charset="77"/>
              </a:rPr>
              <a:t>Line card</a:t>
            </a:r>
          </a:p>
        </p:txBody>
      </p:sp>
      <p:sp>
        <p:nvSpPr>
          <p:cNvPr id="24598" name="Line 21"/>
          <p:cNvSpPr>
            <a:spLocks noChangeShapeType="1"/>
          </p:cNvSpPr>
          <p:nvPr/>
        </p:nvSpPr>
        <p:spPr bwMode="auto">
          <a:xfrm>
            <a:off x="7486650" y="3752850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 flipH="1">
            <a:off x="5962650" y="4462463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 flipH="1">
            <a:off x="5605463" y="4619625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4601" name="Text Box 24"/>
          <p:cNvSpPr txBox="1">
            <a:spLocks noChangeArrowheads="1"/>
          </p:cNvSpPr>
          <p:nvPr/>
        </p:nvSpPr>
        <p:spPr bwMode="auto">
          <a:xfrm flipH="1">
            <a:off x="6243638" y="4562475"/>
            <a:ext cx="10792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bg1"/>
                </a:solidFill>
                <a:latin typeface="Gill Sans MT" panose="020B0502020104020203" pitchFamily="34" charset="77"/>
              </a:rPr>
              <a:t>Line card</a:t>
            </a:r>
          </a:p>
        </p:txBody>
      </p:sp>
      <p:sp>
        <p:nvSpPr>
          <p:cNvPr id="24602" name="Line 25"/>
          <p:cNvSpPr>
            <a:spLocks noChangeShapeType="1"/>
          </p:cNvSpPr>
          <p:nvPr/>
        </p:nvSpPr>
        <p:spPr bwMode="auto">
          <a:xfrm>
            <a:off x="7477125" y="4733925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 flipH="1">
            <a:off x="5953125" y="5457825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 flipH="1">
            <a:off x="5595938" y="561498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 flipH="1">
            <a:off x="6234113" y="5557838"/>
            <a:ext cx="10792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>
                <a:solidFill>
                  <a:schemeClr val="bg1"/>
                </a:solidFill>
                <a:latin typeface="Gill Sans MT" panose="020B0502020104020203" pitchFamily="34" charset="77"/>
              </a:rPr>
              <a:t>Line card</a:t>
            </a:r>
          </a:p>
        </p:txBody>
      </p:sp>
      <p:sp>
        <p:nvSpPr>
          <p:cNvPr id="24606" name="Line 29"/>
          <p:cNvSpPr>
            <a:spLocks noChangeShapeType="1"/>
          </p:cNvSpPr>
          <p:nvPr/>
        </p:nvSpPr>
        <p:spPr bwMode="auto">
          <a:xfrm>
            <a:off x="7467600" y="5729288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114425" y="1385888"/>
            <a:ext cx="6900863" cy="5072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4608" name="Freeform 31"/>
          <p:cNvSpPr>
            <a:spLocks/>
          </p:cNvSpPr>
          <p:nvPr/>
        </p:nvSpPr>
        <p:spPr bwMode="auto">
          <a:xfrm>
            <a:off x="1960563" y="2622550"/>
            <a:ext cx="806450" cy="730250"/>
          </a:xfrm>
          <a:custGeom>
            <a:avLst/>
            <a:gdLst>
              <a:gd name="T0" fmla="*/ 0 w 508"/>
              <a:gd name="T1" fmla="*/ 0 h 460"/>
              <a:gd name="T2" fmla="*/ 2147483647 w 508"/>
              <a:gd name="T3" fmla="*/ 2147483647 h 460"/>
              <a:gd name="T4" fmla="*/ 2147483647 w 508"/>
              <a:gd name="T5" fmla="*/ 2147483647 h 460"/>
              <a:gd name="T6" fmla="*/ 0 60000 65536"/>
              <a:gd name="T7" fmla="*/ 0 60000 65536"/>
              <a:gd name="T8" fmla="*/ 0 60000 65536"/>
              <a:gd name="T9" fmla="*/ 0 w 508"/>
              <a:gd name="T10" fmla="*/ 0 h 460"/>
              <a:gd name="T11" fmla="*/ 508 w 50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460">
                <a:moveTo>
                  <a:pt x="0" y="0"/>
                </a:moveTo>
                <a:cubicBezTo>
                  <a:pt x="139" y="34"/>
                  <a:pt x="278" y="68"/>
                  <a:pt x="363" y="145"/>
                </a:cubicBezTo>
                <a:cubicBezTo>
                  <a:pt x="448" y="222"/>
                  <a:pt x="478" y="341"/>
                  <a:pt x="508" y="46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1308100" y="2200275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  <a:latin typeface="Gill Sans MT" panose="020B0502020104020203" pitchFamily="34" charset="77"/>
              </a:rPr>
              <a:t>data plane</a:t>
            </a:r>
          </a:p>
        </p:txBody>
      </p:sp>
      <p:sp>
        <p:nvSpPr>
          <p:cNvPr id="24610" name="Freeform 33"/>
          <p:cNvSpPr>
            <a:spLocks/>
          </p:cNvSpPr>
          <p:nvPr/>
        </p:nvSpPr>
        <p:spPr bwMode="auto">
          <a:xfrm>
            <a:off x="5686425" y="2162175"/>
            <a:ext cx="652463" cy="319088"/>
          </a:xfrm>
          <a:custGeom>
            <a:avLst/>
            <a:gdLst>
              <a:gd name="T0" fmla="*/ 2147483647 w 411"/>
              <a:gd name="T1" fmla="*/ 0 h 201"/>
              <a:gd name="T2" fmla="*/ 2147483647 w 411"/>
              <a:gd name="T3" fmla="*/ 2147483647 h 201"/>
              <a:gd name="T4" fmla="*/ 0 w 411"/>
              <a:gd name="T5" fmla="*/ 2147483647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4611" name="Text Box 34"/>
          <p:cNvSpPr txBox="1">
            <a:spLocks noChangeArrowheads="1"/>
          </p:cNvSpPr>
          <p:nvPr/>
        </p:nvSpPr>
        <p:spPr bwMode="auto">
          <a:xfrm>
            <a:off x="5786438" y="1725613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  <a:latin typeface="Gill Sans MT" panose="020B0502020104020203" pitchFamily="34" charset="77"/>
              </a:rPr>
              <a:t>control plane</a:t>
            </a:r>
          </a:p>
        </p:txBody>
      </p:sp>
    </p:spTree>
    <p:extLst>
      <p:ext uri="{BB962C8B-B14F-4D97-AF65-F5344CB8AC3E}">
        <p14:creationId xmlns:p14="http://schemas.microsoft.com/office/powerpoint/2010/main" val="123434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panose="020B0502020104020203" pitchFamily="34" charset="77"/>
                <a:ea typeface="Arial" charset="0"/>
                <a:cs typeface="Arial" charset="0"/>
              </a:rPr>
              <a:t>Hubs and Switches</a:t>
            </a:r>
            <a:endParaRPr lang="en-US" sz="4800" dirty="0">
              <a:latin typeface="Gill Sans MT" panose="020B0502020104020203" pitchFamily="34" charset="77"/>
              <a:ea typeface="Arial" charset="0"/>
              <a:cs typeface="Arial" charset="0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109663"/>
            <a:ext cx="7772400" cy="32924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So far we have seen two types of </a:t>
            </a:r>
            <a:r>
              <a:rPr lang="ja-JP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“</a:t>
            </a:r>
            <a:r>
              <a:rPr 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links</a:t>
            </a:r>
            <a:r>
              <a:rPr lang="ja-JP" alt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”</a:t>
            </a:r>
            <a:endParaRPr lang="en-US" sz="2800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Point-to-point medium 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PPP for dial-up access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point-to-point link between Ethernet switch, host</a:t>
            </a:r>
          </a:p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Shared medium (wired or wireless)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old-fashioned Ethernet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802.11 wireless LAN</a:t>
            </a:r>
            <a:endParaRPr lang="en-US" sz="2800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  <a:p>
            <a:pPr>
              <a:defRPr/>
            </a:pPr>
            <a:endParaRPr lang="en-US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3025775" y="4841875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3913188" y="5010150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989264" y="6350000"/>
            <a:ext cx="1464760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Gill Sans MT" panose="020B0502020104020203" pitchFamily="34" charset="77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Gill Sans MT" panose="020B0502020104020203" pitchFamily="34" charset="77"/>
                <a:cs typeface="+mn-cs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845111" y="6338887"/>
            <a:ext cx="1537665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Gill Sans MT" panose="020B0502020104020203" pitchFamily="34" charset="77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Gill Sans MT" panose="020B0502020104020203" pitchFamily="34" charset="77"/>
                <a:cs typeface="+mn-cs"/>
              </a:rPr>
              <a:t> (e.g., 802.11 WiFi)</a:t>
            </a:r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965200" y="5795962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3295650" y="5270500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2997200" y="5695950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3479800" y="5751512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19188" y="4841875"/>
            <a:ext cx="1325562" cy="1422400"/>
            <a:chOff x="1119188" y="4841875"/>
            <a:chExt cx="1325562" cy="1422400"/>
          </a:xfrm>
        </p:grpSpPr>
        <p:grpSp>
          <p:nvGrpSpPr>
            <p:cNvPr id="72733" name="Group 702"/>
            <p:cNvGrpSpPr>
              <a:grpSpLocks/>
            </p:cNvGrpSpPr>
            <p:nvPr/>
          </p:nvGrpSpPr>
          <p:grpSpPr bwMode="auto">
            <a:xfrm flipH="1">
              <a:off x="1295026" y="4841875"/>
              <a:ext cx="501650" cy="512762"/>
              <a:chOff x="2839" y="3501"/>
              <a:chExt cx="755" cy="803"/>
            </a:xfrm>
          </p:grpSpPr>
          <p:pic>
            <p:nvPicPr>
              <p:cNvPr id="72740" name="Picture 70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41" name="Freeform 70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419" name="Line 173"/>
            <p:cNvSpPr>
              <a:spLocks noChangeShapeType="1"/>
            </p:cNvSpPr>
            <p:nvPr/>
          </p:nvSpPr>
          <p:spPr bwMode="auto">
            <a:xfrm flipH="1">
              <a:off x="1531938" y="5178425"/>
              <a:ext cx="466725" cy="890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17420" name="Line 174"/>
            <p:cNvSpPr>
              <a:spLocks noChangeShapeType="1"/>
            </p:cNvSpPr>
            <p:nvPr/>
          </p:nvSpPr>
          <p:spPr bwMode="auto">
            <a:xfrm>
              <a:off x="1514475" y="5649912"/>
              <a:ext cx="2428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17421" name="Line 175"/>
            <p:cNvSpPr>
              <a:spLocks noChangeShapeType="1"/>
            </p:cNvSpPr>
            <p:nvPr/>
          </p:nvSpPr>
          <p:spPr bwMode="auto">
            <a:xfrm>
              <a:off x="1379538" y="5986462"/>
              <a:ext cx="1905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17422" name="Line 176"/>
            <p:cNvSpPr>
              <a:spLocks noChangeShapeType="1"/>
            </p:cNvSpPr>
            <p:nvPr/>
          </p:nvSpPr>
          <p:spPr bwMode="auto">
            <a:xfrm flipV="1">
              <a:off x="1824038" y="5510212"/>
              <a:ext cx="177800" cy="7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17428" name="Line 434"/>
            <p:cNvSpPr>
              <a:spLocks noChangeShapeType="1"/>
            </p:cNvSpPr>
            <p:nvPr/>
          </p:nvSpPr>
          <p:spPr bwMode="auto">
            <a:xfrm>
              <a:off x="1695450" y="5283200"/>
              <a:ext cx="24288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17429" name="Line 435"/>
            <p:cNvSpPr>
              <a:spLocks noChangeShapeType="1"/>
            </p:cNvSpPr>
            <p:nvPr/>
          </p:nvSpPr>
          <p:spPr bwMode="auto">
            <a:xfrm>
              <a:off x="1695450" y="5283200"/>
              <a:ext cx="24288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17430" name="Line 436"/>
            <p:cNvSpPr>
              <a:spLocks noChangeShapeType="1"/>
            </p:cNvSpPr>
            <p:nvPr/>
          </p:nvSpPr>
          <p:spPr bwMode="auto">
            <a:xfrm>
              <a:off x="1627188" y="5919787"/>
              <a:ext cx="1905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72732" name="Group 699"/>
            <p:cNvGrpSpPr>
              <a:grpSpLocks/>
            </p:cNvGrpSpPr>
            <p:nvPr/>
          </p:nvGrpSpPr>
          <p:grpSpPr bwMode="auto">
            <a:xfrm flipH="1">
              <a:off x="1119188" y="5351462"/>
              <a:ext cx="501650" cy="512763"/>
              <a:chOff x="2839" y="3501"/>
              <a:chExt cx="755" cy="803"/>
            </a:xfrm>
          </p:grpSpPr>
          <p:pic>
            <p:nvPicPr>
              <p:cNvPr id="72742" name="Picture 7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43" name="Freeform 7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72734" name="Group 705"/>
            <p:cNvGrpSpPr>
              <a:grpSpLocks/>
            </p:cNvGrpSpPr>
            <p:nvPr/>
          </p:nvGrpSpPr>
          <p:grpSpPr bwMode="auto">
            <a:xfrm>
              <a:off x="1943100" y="5311775"/>
              <a:ext cx="501650" cy="512762"/>
              <a:chOff x="2839" y="3501"/>
              <a:chExt cx="755" cy="803"/>
            </a:xfrm>
          </p:grpSpPr>
          <p:pic>
            <p:nvPicPr>
              <p:cNvPr id="72738" name="Picture 70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39" name="Freeform 70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72735" name="Group 708"/>
            <p:cNvGrpSpPr>
              <a:grpSpLocks/>
            </p:cNvGrpSpPr>
            <p:nvPr/>
          </p:nvGrpSpPr>
          <p:grpSpPr bwMode="auto">
            <a:xfrm>
              <a:off x="1744663" y="5751512"/>
              <a:ext cx="501650" cy="512763"/>
              <a:chOff x="2839" y="3501"/>
              <a:chExt cx="755" cy="803"/>
            </a:xfrm>
          </p:grpSpPr>
          <p:pic>
            <p:nvPicPr>
              <p:cNvPr id="72736" name="Picture 70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37" name="Freeform 71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6148718" y="3245286"/>
            <a:ext cx="2563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latin typeface="Gill Sans MT" panose="020B0502020104020203" pitchFamily="34" charset="77"/>
                <a:ea typeface="Arial" charset="0"/>
              </a:rPr>
              <a:t>Alternatively, we can avoid collisions by creating a switch</a:t>
            </a:r>
          </a:p>
        </p:txBody>
      </p:sp>
      <p:grpSp>
        <p:nvGrpSpPr>
          <p:cNvPr id="220" name="Group 34"/>
          <p:cNvGrpSpPr>
            <a:grpSpLocks/>
          </p:cNvGrpSpPr>
          <p:nvPr/>
        </p:nvGrpSpPr>
        <p:grpSpPr bwMode="auto">
          <a:xfrm>
            <a:off x="6595854" y="4363482"/>
            <a:ext cx="1740108" cy="2144097"/>
            <a:chOff x="731524" y="1819788"/>
            <a:chExt cx="3661504" cy="3295384"/>
          </a:xfrm>
        </p:grpSpPr>
        <p:sp>
          <p:nvSpPr>
            <p:cNvPr id="221" name="Text Box 23"/>
            <p:cNvSpPr txBox="1">
              <a:spLocks noChangeArrowheads="1"/>
            </p:cNvSpPr>
            <p:nvPr/>
          </p:nvSpPr>
          <p:spPr bwMode="auto">
            <a:xfrm>
              <a:off x="2655956" y="1819788"/>
              <a:ext cx="388708" cy="567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i="0" dirty="0">
                <a:latin typeface="Gill Sans MT" panose="020B0502020104020203" pitchFamily="34" charset="77"/>
              </a:endParaRPr>
            </a:p>
          </p:txBody>
        </p:sp>
        <p:sp>
          <p:nvSpPr>
            <p:cNvPr id="227" name="Line 17"/>
            <p:cNvSpPr>
              <a:spLocks noChangeShapeType="1"/>
            </p:cNvSpPr>
            <p:nvPr/>
          </p:nvSpPr>
          <p:spPr bwMode="auto">
            <a:xfrm>
              <a:off x="1687389" y="3165957"/>
              <a:ext cx="720869" cy="298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28" name="Line 18"/>
            <p:cNvSpPr>
              <a:spLocks noChangeShapeType="1"/>
            </p:cNvSpPr>
            <p:nvPr/>
          </p:nvSpPr>
          <p:spPr bwMode="auto">
            <a:xfrm>
              <a:off x="2673423" y="2872277"/>
              <a:ext cx="0" cy="504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 flipH="1">
              <a:off x="2863961" y="2996099"/>
              <a:ext cx="892353" cy="484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30" name="Line 20"/>
            <p:cNvSpPr>
              <a:spLocks noChangeShapeType="1"/>
            </p:cNvSpPr>
            <p:nvPr/>
          </p:nvSpPr>
          <p:spPr bwMode="auto">
            <a:xfrm flipV="1">
              <a:off x="2673423" y="3605685"/>
              <a:ext cx="12703" cy="709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231" name="Group 45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265" name="Rectangle 264"/>
              <p:cNvSpPr>
                <a:spLocks noChangeArrowheads="1"/>
              </p:cNvSpPr>
              <p:nvPr/>
            </p:nvSpPr>
            <p:spPr bwMode="auto">
              <a:xfrm rot="16200000">
                <a:off x="1893247" y="4299441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Arial" pitchFamily="34" charset="0"/>
                </a:endParaRPr>
              </a:p>
            </p:txBody>
          </p:sp>
          <p:grpSp>
            <p:nvGrpSpPr>
              <p:cNvPr id="266" name="Group 265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267" name="Picture 266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8" name="Freeform 267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grpSp>
          <p:nvGrpSpPr>
            <p:cNvPr id="232" name="Group 46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261" name="Group 260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2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262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34"/>
                <a:ext cx="126274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Arial" pitchFamily="34" charset="0"/>
                </a:endParaRPr>
              </a:p>
            </p:txBody>
          </p:sp>
        </p:grpSp>
        <p:sp>
          <p:nvSpPr>
            <p:cNvPr id="233" name="Rectangle 43"/>
            <p:cNvSpPr>
              <a:spLocks noChangeArrowheads="1"/>
            </p:cNvSpPr>
            <p:nvPr/>
          </p:nvSpPr>
          <p:spPr bwMode="auto">
            <a:xfrm>
              <a:off x="2614674" y="2705593"/>
              <a:ext cx="109559" cy="16509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Arial" pitchFamily="34" charset="0"/>
              </a:endParaRPr>
            </a:p>
          </p:txBody>
        </p:sp>
        <p:grpSp>
          <p:nvGrpSpPr>
            <p:cNvPr id="234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25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235" name="Group 49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255" name="Rectangle 43"/>
              <p:cNvSpPr>
                <a:spLocks noChangeArrowheads="1"/>
              </p:cNvSpPr>
              <p:nvPr/>
            </p:nvSpPr>
            <p:spPr bwMode="auto">
              <a:xfrm>
                <a:off x="8630957" y="3320624"/>
                <a:ext cx="111147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Arial" pitchFamily="34" charset="0"/>
                </a:endParaRPr>
              </a:p>
            </p:txBody>
          </p:sp>
          <p:grpSp>
            <p:nvGrpSpPr>
              <p:cNvPr id="256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25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pic>
          <p:nvPicPr>
            <p:cNvPr id="236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66"/>
              <a:ext cx="603370" cy="341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237" name="Group 51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251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69"/>
                <a:ext cx="110314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Arial" pitchFamily="34" charset="0"/>
                </a:endParaRPr>
              </a:p>
            </p:txBody>
          </p:sp>
          <p:grpSp>
            <p:nvGrpSpPr>
              <p:cNvPr id="25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25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grpSp>
          <p:nvGrpSpPr>
            <p:cNvPr id="238" name="Group 52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247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24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248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75"/>
                <a:ext cx="128105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Arial" pitchFamily="34" charset="0"/>
                </a:endParaRPr>
              </a:p>
            </p:txBody>
          </p:sp>
        </p:grpSp>
        <p:sp>
          <p:nvSpPr>
            <p:cNvPr id="239" name="Line 17"/>
            <p:cNvSpPr>
              <a:spLocks noChangeShapeType="1"/>
            </p:cNvSpPr>
            <p:nvPr/>
          </p:nvSpPr>
          <p:spPr bwMode="auto">
            <a:xfrm flipV="1">
              <a:off x="1660396" y="3600922"/>
              <a:ext cx="744686" cy="450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sp>
          <p:nvSpPr>
            <p:cNvPr id="240" name="Line 19"/>
            <p:cNvSpPr>
              <a:spLocks noChangeShapeType="1"/>
            </p:cNvSpPr>
            <p:nvPr/>
          </p:nvSpPr>
          <p:spPr bwMode="auto">
            <a:xfrm flipH="1" flipV="1">
              <a:off x="2968756" y="3545361"/>
              <a:ext cx="646242" cy="338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19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Gill Sans MT" panose="020B0502020104020203" pitchFamily="34" charset="77"/>
              </a:rPr>
              <a:t>Packet Switching and Forwarding</a:t>
            </a:r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832514" y="2651946"/>
            <a:ext cx="985838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2400" b="0">
                <a:latin typeface="Gill Sans MT" panose="020B0502020104020203" pitchFamily="34" charset="77"/>
              </a:rPr>
              <a:t>R1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222914" y="310914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1284952" y="356634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1823114" y="310914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1284952" y="211854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8681" name="AutoShape 8"/>
          <p:cNvSpPr>
            <a:spLocks noChangeArrowheads="1"/>
          </p:cNvSpPr>
          <p:nvPr/>
        </p:nvSpPr>
        <p:spPr bwMode="auto">
          <a:xfrm>
            <a:off x="4128165" y="1227460"/>
            <a:ext cx="3124200" cy="391577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Gill Sans MT" panose="020B0502020104020203" pitchFamily="34" charset="77"/>
            </a:endParaRP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146714" y="3109146"/>
            <a:ext cx="652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Gill Sans MT" panose="020B0502020104020203" pitchFamily="34" charset="77"/>
              </a:rPr>
              <a:t>Link 1</a:t>
            </a: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1284952" y="2194746"/>
            <a:ext cx="6286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Gill Sans MT" panose="020B0502020104020203" pitchFamily="34" charset="77"/>
              </a:rPr>
              <a:t>Link 2</a:t>
            </a: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1823114" y="3109146"/>
            <a:ext cx="6286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Gill Sans MT" panose="020B0502020104020203" pitchFamily="34" charset="77"/>
              </a:rPr>
              <a:t>Link 3</a:t>
            </a:r>
          </a:p>
        </p:txBody>
      </p:sp>
      <p:sp>
        <p:nvSpPr>
          <p:cNvPr id="28685" name="Text Box 12"/>
          <p:cNvSpPr txBox="1">
            <a:spLocks noChangeArrowheads="1"/>
          </p:cNvSpPr>
          <p:nvPr/>
        </p:nvSpPr>
        <p:spPr bwMode="auto">
          <a:xfrm>
            <a:off x="1284952" y="3642546"/>
            <a:ext cx="6286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Gill Sans MT" panose="020B0502020104020203" pitchFamily="34" charset="77"/>
              </a:rPr>
              <a:t>Link 4</a:t>
            </a:r>
          </a:p>
        </p:txBody>
      </p:sp>
      <p:grpSp>
        <p:nvGrpSpPr>
          <p:cNvPr id="28686" name="Group 13"/>
          <p:cNvGrpSpPr>
            <a:grpSpLocks/>
          </p:cNvGrpSpPr>
          <p:nvPr/>
        </p:nvGrpSpPr>
        <p:grpSpPr bwMode="auto">
          <a:xfrm>
            <a:off x="2780377" y="1889946"/>
            <a:ext cx="1524000" cy="2667000"/>
            <a:chOff x="1824" y="1632"/>
            <a:chExt cx="1200" cy="1680"/>
          </a:xfrm>
        </p:grpSpPr>
        <p:sp>
          <p:nvSpPr>
            <p:cNvPr id="28751" name="Line 14"/>
            <p:cNvSpPr>
              <a:spLocks noChangeShapeType="1"/>
            </p:cNvSpPr>
            <p:nvPr/>
          </p:nvSpPr>
          <p:spPr bwMode="auto">
            <a:xfrm>
              <a:off x="1824" y="1632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8752" name="Line 15"/>
            <p:cNvSpPr>
              <a:spLocks noChangeShapeType="1"/>
            </p:cNvSpPr>
            <p:nvPr/>
          </p:nvSpPr>
          <p:spPr bwMode="auto">
            <a:xfrm>
              <a:off x="1824" y="2208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8753" name="Line 16"/>
            <p:cNvSpPr>
              <a:spLocks noChangeShapeType="1"/>
            </p:cNvSpPr>
            <p:nvPr/>
          </p:nvSpPr>
          <p:spPr bwMode="auto">
            <a:xfrm>
              <a:off x="1824" y="2736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8754" name="Line 17"/>
            <p:cNvSpPr>
              <a:spLocks noChangeShapeType="1"/>
            </p:cNvSpPr>
            <p:nvPr/>
          </p:nvSpPr>
          <p:spPr bwMode="auto">
            <a:xfrm>
              <a:off x="1824" y="3312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28687" name="Group 18"/>
          <p:cNvGrpSpPr>
            <a:grpSpLocks/>
          </p:cNvGrpSpPr>
          <p:nvPr/>
        </p:nvGrpSpPr>
        <p:grpSpPr bwMode="auto">
          <a:xfrm>
            <a:off x="6818977" y="1889946"/>
            <a:ext cx="1524000" cy="2667000"/>
            <a:chOff x="1824" y="1632"/>
            <a:chExt cx="1200" cy="1680"/>
          </a:xfrm>
        </p:grpSpPr>
        <p:sp>
          <p:nvSpPr>
            <p:cNvPr id="28747" name="Line 19"/>
            <p:cNvSpPr>
              <a:spLocks noChangeShapeType="1"/>
            </p:cNvSpPr>
            <p:nvPr/>
          </p:nvSpPr>
          <p:spPr bwMode="auto">
            <a:xfrm>
              <a:off x="1824" y="1632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8748" name="Line 20"/>
            <p:cNvSpPr>
              <a:spLocks noChangeShapeType="1"/>
            </p:cNvSpPr>
            <p:nvPr/>
          </p:nvSpPr>
          <p:spPr bwMode="auto">
            <a:xfrm>
              <a:off x="1824" y="2208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8749" name="Line 21"/>
            <p:cNvSpPr>
              <a:spLocks noChangeShapeType="1"/>
            </p:cNvSpPr>
            <p:nvPr/>
          </p:nvSpPr>
          <p:spPr bwMode="auto">
            <a:xfrm>
              <a:off x="1824" y="2736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8750" name="Line 22"/>
            <p:cNvSpPr>
              <a:spLocks noChangeShapeType="1"/>
            </p:cNvSpPr>
            <p:nvPr/>
          </p:nvSpPr>
          <p:spPr bwMode="auto">
            <a:xfrm>
              <a:off x="1824" y="3312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28688" name="Text Box 23"/>
          <p:cNvSpPr txBox="1">
            <a:spLocks noChangeArrowheads="1"/>
          </p:cNvSpPr>
          <p:nvPr/>
        </p:nvSpPr>
        <p:spPr bwMode="auto">
          <a:xfrm>
            <a:off x="2856577" y="1585146"/>
            <a:ext cx="11986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Gill Sans MT" panose="020B0502020104020203" pitchFamily="34" charset="77"/>
              </a:rPr>
              <a:t>Link 1, ingress</a:t>
            </a:r>
          </a:p>
        </p:txBody>
      </p:sp>
      <p:sp>
        <p:nvSpPr>
          <p:cNvPr id="28689" name="Text Box 24"/>
          <p:cNvSpPr txBox="1">
            <a:spLocks noChangeArrowheads="1"/>
          </p:cNvSpPr>
          <p:nvPr/>
        </p:nvSpPr>
        <p:spPr bwMode="auto">
          <a:xfrm>
            <a:off x="7346027" y="1585146"/>
            <a:ext cx="11553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Gill Sans MT" panose="020B0502020104020203" pitchFamily="34" charset="77"/>
              </a:rPr>
              <a:t>Link 1, egress</a:t>
            </a:r>
          </a:p>
        </p:txBody>
      </p:sp>
      <p:sp>
        <p:nvSpPr>
          <p:cNvPr id="28690" name="Text Box 25"/>
          <p:cNvSpPr txBox="1">
            <a:spLocks noChangeArrowheads="1"/>
          </p:cNvSpPr>
          <p:nvPr/>
        </p:nvSpPr>
        <p:spPr bwMode="auto">
          <a:xfrm>
            <a:off x="2856577" y="2499546"/>
            <a:ext cx="11986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Gill Sans MT" panose="020B0502020104020203" pitchFamily="34" charset="77"/>
              </a:rPr>
              <a:t>Link 2, ingress</a:t>
            </a:r>
          </a:p>
        </p:txBody>
      </p:sp>
      <p:sp>
        <p:nvSpPr>
          <p:cNvPr id="28691" name="Text Box 26"/>
          <p:cNvSpPr txBox="1">
            <a:spLocks noChangeArrowheads="1"/>
          </p:cNvSpPr>
          <p:nvPr/>
        </p:nvSpPr>
        <p:spPr bwMode="auto">
          <a:xfrm>
            <a:off x="7346027" y="2499546"/>
            <a:ext cx="11553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Gill Sans MT" panose="020B0502020104020203" pitchFamily="34" charset="77"/>
              </a:rPr>
              <a:t>Link 2, egress</a:t>
            </a:r>
          </a:p>
        </p:txBody>
      </p:sp>
      <p:sp>
        <p:nvSpPr>
          <p:cNvPr id="28692" name="Text Box 27"/>
          <p:cNvSpPr txBox="1">
            <a:spLocks noChangeArrowheads="1"/>
          </p:cNvSpPr>
          <p:nvPr/>
        </p:nvSpPr>
        <p:spPr bwMode="auto">
          <a:xfrm>
            <a:off x="2856577" y="3337746"/>
            <a:ext cx="11986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Gill Sans MT" panose="020B0502020104020203" pitchFamily="34" charset="77"/>
              </a:rPr>
              <a:t>Link 3, ingress</a:t>
            </a:r>
          </a:p>
        </p:txBody>
      </p:sp>
      <p:sp>
        <p:nvSpPr>
          <p:cNvPr id="28693" name="Text Box 28"/>
          <p:cNvSpPr txBox="1">
            <a:spLocks noChangeArrowheads="1"/>
          </p:cNvSpPr>
          <p:nvPr/>
        </p:nvSpPr>
        <p:spPr bwMode="auto">
          <a:xfrm>
            <a:off x="7346027" y="3337746"/>
            <a:ext cx="11553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Gill Sans MT" panose="020B0502020104020203" pitchFamily="34" charset="77"/>
              </a:rPr>
              <a:t>Link 3, egress</a:t>
            </a:r>
          </a:p>
        </p:txBody>
      </p:sp>
      <p:sp>
        <p:nvSpPr>
          <p:cNvPr id="28694" name="Text Box 29"/>
          <p:cNvSpPr txBox="1">
            <a:spLocks noChangeArrowheads="1"/>
          </p:cNvSpPr>
          <p:nvPr/>
        </p:nvSpPr>
        <p:spPr bwMode="auto">
          <a:xfrm>
            <a:off x="2856577" y="4252146"/>
            <a:ext cx="11986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Gill Sans MT" panose="020B0502020104020203" pitchFamily="34" charset="77"/>
              </a:rPr>
              <a:t>Link 4, ingress</a:t>
            </a:r>
          </a:p>
        </p:txBody>
      </p:sp>
      <p:sp>
        <p:nvSpPr>
          <p:cNvPr id="28695" name="Text Box 30"/>
          <p:cNvSpPr txBox="1">
            <a:spLocks noChangeArrowheads="1"/>
          </p:cNvSpPr>
          <p:nvPr/>
        </p:nvSpPr>
        <p:spPr bwMode="auto">
          <a:xfrm>
            <a:off x="7346027" y="4252146"/>
            <a:ext cx="11553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400" b="0">
                <a:latin typeface="Gill Sans MT" panose="020B0502020104020203" pitchFamily="34" charset="77"/>
              </a:rPr>
              <a:t>Link 4, egress</a:t>
            </a:r>
          </a:p>
        </p:txBody>
      </p:sp>
      <p:grpSp>
        <p:nvGrpSpPr>
          <p:cNvPr id="28696" name="Group 31"/>
          <p:cNvGrpSpPr>
            <a:grpSpLocks/>
          </p:cNvGrpSpPr>
          <p:nvPr/>
        </p:nvGrpSpPr>
        <p:grpSpPr bwMode="auto">
          <a:xfrm>
            <a:off x="6133177" y="1661346"/>
            <a:ext cx="914400" cy="533400"/>
            <a:chOff x="3696" y="1056"/>
            <a:chExt cx="576" cy="336"/>
          </a:xfrm>
        </p:grpSpPr>
        <p:sp>
          <p:nvSpPr>
            <p:cNvPr id="28745" name="Freeform 32"/>
            <p:cNvSpPr>
              <a:spLocks/>
            </p:cNvSpPr>
            <p:nvPr/>
          </p:nvSpPr>
          <p:spPr bwMode="auto">
            <a:xfrm>
              <a:off x="3696" y="1056"/>
              <a:ext cx="576" cy="336"/>
            </a:xfrm>
            <a:custGeom>
              <a:avLst/>
              <a:gdLst>
                <a:gd name="T0" fmla="*/ 0 w 576"/>
                <a:gd name="T1" fmla="*/ 0 h 336"/>
                <a:gd name="T2" fmla="*/ 576 w 576"/>
                <a:gd name="T3" fmla="*/ 0 h 336"/>
                <a:gd name="T4" fmla="*/ 576 w 576"/>
                <a:gd name="T5" fmla="*/ 336 h 336"/>
                <a:gd name="T6" fmla="*/ 0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0" y="0"/>
                  </a:moveTo>
                  <a:lnTo>
                    <a:pt x="576" y="0"/>
                  </a:lnTo>
                  <a:lnTo>
                    <a:pt x="576" y="336"/>
                  </a:lnTo>
                  <a:lnTo>
                    <a:pt x="0" y="336"/>
                  </a:lnTo>
                </a:path>
              </a:pathLst>
            </a:custGeom>
            <a:solidFill>
              <a:srgbClr val="CC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Gill Sans MT" panose="020B0502020104020203" pitchFamily="34" charset="77"/>
              </a:endParaRPr>
            </a:p>
          </p:txBody>
        </p:sp>
        <p:sp>
          <p:nvSpPr>
            <p:cNvPr id="28746" name="Line 33"/>
            <p:cNvSpPr>
              <a:spLocks noChangeShapeType="1"/>
            </p:cNvSpPr>
            <p:nvPr/>
          </p:nvSpPr>
          <p:spPr bwMode="auto">
            <a:xfrm>
              <a:off x="4080" y="11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28697" name="Group 34"/>
          <p:cNvGrpSpPr>
            <a:grpSpLocks/>
          </p:cNvGrpSpPr>
          <p:nvPr/>
        </p:nvGrpSpPr>
        <p:grpSpPr bwMode="auto">
          <a:xfrm>
            <a:off x="6133177" y="2499546"/>
            <a:ext cx="914400" cy="533400"/>
            <a:chOff x="3696" y="1056"/>
            <a:chExt cx="576" cy="336"/>
          </a:xfrm>
        </p:grpSpPr>
        <p:sp>
          <p:nvSpPr>
            <p:cNvPr id="28743" name="Freeform 35"/>
            <p:cNvSpPr>
              <a:spLocks/>
            </p:cNvSpPr>
            <p:nvPr/>
          </p:nvSpPr>
          <p:spPr bwMode="auto">
            <a:xfrm>
              <a:off x="3696" y="1056"/>
              <a:ext cx="576" cy="336"/>
            </a:xfrm>
            <a:custGeom>
              <a:avLst/>
              <a:gdLst>
                <a:gd name="T0" fmla="*/ 0 w 576"/>
                <a:gd name="T1" fmla="*/ 0 h 336"/>
                <a:gd name="T2" fmla="*/ 576 w 576"/>
                <a:gd name="T3" fmla="*/ 0 h 336"/>
                <a:gd name="T4" fmla="*/ 576 w 576"/>
                <a:gd name="T5" fmla="*/ 336 h 336"/>
                <a:gd name="T6" fmla="*/ 0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0" y="0"/>
                  </a:moveTo>
                  <a:lnTo>
                    <a:pt x="576" y="0"/>
                  </a:lnTo>
                  <a:lnTo>
                    <a:pt x="576" y="336"/>
                  </a:lnTo>
                  <a:lnTo>
                    <a:pt x="0" y="336"/>
                  </a:lnTo>
                </a:path>
              </a:pathLst>
            </a:custGeom>
            <a:solidFill>
              <a:srgbClr val="CC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Gill Sans MT" panose="020B0502020104020203" pitchFamily="34" charset="77"/>
              </a:endParaRPr>
            </a:p>
          </p:txBody>
        </p:sp>
        <p:sp>
          <p:nvSpPr>
            <p:cNvPr id="28744" name="Line 36"/>
            <p:cNvSpPr>
              <a:spLocks noChangeShapeType="1"/>
            </p:cNvSpPr>
            <p:nvPr/>
          </p:nvSpPr>
          <p:spPr bwMode="auto">
            <a:xfrm>
              <a:off x="4080" y="11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28698" name="Group 37"/>
          <p:cNvGrpSpPr>
            <a:grpSpLocks/>
          </p:cNvGrpSpPr>
          <p:nvPr/>
        </p:nvGrpSpPr>
        <p:grpSpPr bwMode="auto">
          <a:xfrm>
            <a:off x="6133177" y="3337746"/>
            <a:ext cx="914400" cy="533400"/>
            <a:chOff x="3696" y="1056"/>
            <a:chExt cx="576" cy="336"/>
          </a:xfrm>
        </p:grpSpPr>
        <p:sp>
          <p:nvSpPr>
            <p:cNvPr id="28741" name="Freeform 38"/>
            <p:cNvSpPr>
              <a:spLocks/>
            </p:cNvSpPr>
            <p:nvPr/>
          </p:nvSpPr>
          <p:spPr bwMode="auto">
            <a:xfrm>
              <a:off x="3696" y="1056"/>
              <a:ext cx="576" cy="336"/>
            </a:xfrm>
            <a:custGeom>
              <a:avLst/>
              <a:gdLst>
                <a:gd name="T0" fmla="*/ 0 w 576"/>
                <a:gd name="T1" fmla="*/ 0 h 336"/>
                <a:gd name="T2" fmla="*/ 576 w 576"/>
                <a:gd name="T3" fmla="*/ 0 h 336"/>
                <a:gd name="T4" fmla="*/ 576 w 576"/>
                <a:gd name="T5" fmla="*/ 336 h 336"/>
                <a:gd name="T6" fmla="*/ 0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0" y="0"/>
                  </a:moveTo>
                  <a:lnTo>
                    <a:pt x="576" y="0"/>
                  </a:lnTo>
                  <a:lnTo>
                    <a:pt x="576" y="336"/>
                  </a:lnTo>
                  <a:lnTo>
                    <a:pt x="0" y="336"/>
                  </a:lnTo>
                </a:path>
              </a:pathLst>
            </a:custGeom>
            <a:solidFill>
              <a:srgbClr val="CC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Gill Sans MT" panose="020B0502020104020203" pitchFamily="34" charset="77"/>
              </a:endParaRPr>
            </a:p>
          </p:txBody>
        </p:sp>
        <p:sp>
          <p:nvSpPr>
            <p:cNvPr id="28742" name="Line 39"/>
            <p:cNvSpPr>
              <a:spLocks noChangeShapeType="1"/>
            </p:cNvSpPr>
            <p:nvPr/>
          </p:nvSpPr>
          <p:spPr bwMode="auto">
            <a:xfrm>
              <a:off x="4080" y="11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28699" name="Group 40"/>
          <p:cNvGrpSpPr>
            <a:grpSpLocks/>
          </p:cNvGrpSpPr>
          <p:nvPr/>
        </p:nvGrpSpPr>
        <p:grpSpPr bwMode="auto">
          <a:xfrm>
            <a:off x="6133177" y="4252146"/>
            <a:ext cx="914400" cy="533400"/>
            <a:chOff x="3696" y="1056"/>
            <a:chExt cx="576" cy="336"/>
          </a:xfrm>
        </p:grpSpPr>
        <p:sp>
          <p:nvSpPr>
            <p:cNvPr id="28739" name="Freeform 41"/>
            <p:cNvSpPr>
              <a:spLocks/>
            </p:cNvSpPr>
            <p:nvPr/>
          </p:nvSpPr>
          <p:spPr bwMode="auto">
            <a:xfrm>
              <a:off x="3696" y="1056"/>
              <a:ext cx="576" cy="336"/>
            </a:xfrm>
            <a:custGeom>
              <a:avLst/>
              <a:gdLst>
                <a:gd name="T0" fmla="*/ 0 w 576"/>
                <a:gd name="T1" fmla="*/ 0 h 336"/>
                <a:gd name="T2" fmla="*/ 576 w 576"/>
                <a:gd name="T3" fmla="*/ 0 h 336"/>
                <a:gd name="T4" fmla="*/ 576 w 576"/>
                <a:gd name="T5" fmla="*/ 336 h 336"/>
                <a:gd name="T6" fmla="*/ 0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0" y="0"/>
                  </a:moveTo>
                  <a:lnTo>
                    <a:pt x="576" y="0"/>
                  </a:lnTo>
                  <a:lnTo>
                    <a:pt x="576" y="336"/>
                  </a:lnTo>
                  <a:lnTo>
                    <a:pt x="0" y="336"/>
                  </a:lnTo>
                </a:path>
              </a:pathLst>
            </a:custGeom>
            <a:solidFill>
              <a:srgbClr val="CC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Gill Sans MT" panose="020B0502020104020203" pitchFamily="34" charset="77"/>
              </a:endParaRPr>
            </a:p>
          </p:txBody>
        </p:sp>
        <p:sp>
          <p:nvSpPr>
            <p:cNvPr id="28740" name="Line 42"/>
            <p:cNvSpPr>
              <a:spLocks noChangeShapeType="1"/>
            </p:cNvSpPr>
            <p:nvPr/>
          </p:nvSpPr>
          <p:spPr bwMode="auto">
            <a:xfrm>
              <a:off x="4080" y="11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28700" name="Group 43"/>
          <p:cNvGrpSpPr>
            <a:grpSpLocks/>
          </p:cNvGrpSpPr>
          <p:nvPr/>
        </p:nvGrpSpPr>
        <p:grpSpPr bwMode="auto">
          <a:xfrm>
            <a:off x="5066377" y="1889946"/>
            <a:ext cx="1066800" cy="2667000"/>
            <a:chOff x="2736" y="1584"/>
            <a:chExt cx="1008" cy="1680"/>
          </a:xfrm>
        </p:grpSpPr>
        <p:grpSp>
          <p:nvGrpSpPr>
            <p:cNvPr id="28719" name="Group 44"/>
            <p:cNvGrpSpPr>
              <a:grpSpLocks/>
            </p:cNvGrpSpPr>
            <p:nvPr/>
          </p:nvGrpSpPr>
          <p:grpSpPr bwMode="auto">
            <a:xfrm>
              <a:off x="2736" y="1584"/>
              <a:ext cx="1008" cy="1680"/>
              <a:chOff x="2736" y="1584"/>
              <a:chExt cx="1008" cy="1680"/>
            </a:xfrm>
          </p:grpSpPr>
          <p:sp>
            <p:nvSpPr>
              <p:cNvPr id="28735" name="Line 45"/>
              <p:cNvSpPr>
                <a:spLocks noChangeShapeType="1"/>
              </p:cNvSpPr>
              <p:nvPr/>
            </p:nvSpPr>
            <p:spPr bwMode="auto">
              <a:xfrm>
                <a:off x="2736" y="158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736" name="Line 46"/>
              <p:cNvSpPr>
                <a:spLocks noChangeShapeType="1"/>
              </p:cNvSpPr>
              <p:nvPr/>
            </p:nvSpPr>
            <p:spPr bwMode="auto">
              <a:xfrm flipV="1">
                <a:off x="2736" y="1584"/>
                <a:ext cx="100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737" name="Line 47"/>
              <p:cNvSpPr>
                <a:spLocks noChangeShapeType="1"/>
              </p:cNvSpPr>
              <p:nvPr/>
            </p:nvSpPr>
            <p:spPr bwMode="auto">
              <a:xfrm flipV="1">
                <a:off x="2736" y="1632"/>
                <a:ext cx="1008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738" name="Line 48"/>
              <p:cNvSpPr>
                <a:spLocks noChangeShapeType="1"/>
              </p:cNvSpPr>
              <p:nvPr/>
            </p:nvSpPr>
            <p:spPr bwMode="auto">
              <a:xfrm flipV="1">
                <a:off x="2736" y="1680"/>
                <a:ext cx="1008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28720" name="Group 49"/>
            <p:cNvGrpSpPr>
              <a:grpSpLocks/>
            </p:cNvGrpSpPr>
            <p:nvPr/>
          </p:nvGrpSpPr>
          <p:grpSpPr bwMode="auto">
            <a:xfrm flipV="1">
              <a:off x="2736" y="1584"/>
              <a:ext cx="1008" cy="1680"/>
              <a:chOff x="2736" y="1584"/>
              <a:chExt cx="1008" cy="1680"/>
            </a:xfrm>
          </p:grpSpPr>
          <p:sp>
            <p:nvSpPr>
              <p:cNvPr id="28731" name="Line 50"/>
              <p:cNvSpPr>
                <a:spLocks noChangeShapeType="1"/>
              </p:cNvSpPr>
              <p:nvPr/>
            </p:nvSpPr>
            <p:spPr bwMode="auto">
              <a:xfrm>
                <a:off x="2736" y="158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732" name="Line 51"/>
              <p:cNvSpPr>
                <a:spLocks noChangeShapeType="1"/>
              </p:cNvSpPr>
              <p:nvPr/>
            </p:nvSpPr>
            <p:spPr bwMode="auto">
              <a:xfrm flipV="1">
                <a:off x="2736" y="1584"/>
                <a:ext cx="100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733" name="Line 52"/>
              <p:cNvSpPr>
                <a:spLocks noChangeShapeType="1"/>
              </p:cNvSpPr>
              <p:nvPr/>
            </p:nvSpPr>
            <p:spPr bwMode="auto">
              <a:xfrm flipV="1">
                <a:off x="2736" y="1632"/>
                <a:ext cx="1008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734" name="Line 53"/>
              <p:cNvSpPr>
                <a:spLocks noChangeShapeType="1"/>
              </p:cNvSpPr>
              <p:nvPr/>
            </p:nvSpPr>
            <p:spPr bwMode="auto">
              <a:xfrm flipV="1">
                <a:off x="2736" y="1680"/>
                <a:ext cx="1008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28721" name="Group 54"/>
            <p:cNvGrpSpPr>
              <a:grpSpLocks/>
            </p:cNvGrpSpPr>
            <p:nvPr/>
          </p:nvGrpSpPr>
          <p:grpSpPr bwMode="auto">
            <a:xfrm>
              <a:off x="2736" y="1584"/>
              <a:ext cx="1008" cy="1680"/>
              <a:chOff x="2736" y="1584"/>
              <a:chExt cx="1008" cy="1680"/>
            </a:xfrm>
          </p:grpSpPr>
          <p:sp>
            <p:nvSpPr>
              <p:cNvPr id="28727" name="Line 55"/>
              <p:cNvSpPr>
                <a:spLocks noChangeShapeType="1"/>
              </p:cNvSpPr>
              <p:nvPr/>
            </p:nvSpPr>
            <p:spPr bwMode="auto">
              <a:xfrm>
                <a:off x="2736" y="1584"/>
                <a:ext cx="100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728" name="Line 56"/>
              <p:cNvSpPr>
                <a:spLocks noChangeShapeType="1"/>
              </p:cNvSpPr>
              <p:nvPr/>
            </p:nvSpPr>
            <p:spPr bwMode="auto">
              <a:xfrm flipV="1">
                <a:off x="2736" y="2112"/>
                <a:ext cx="100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729" name="Line 57"/>
              <p:cNvSpPr>
                <a:spLocks noChangeShapeType="1"/>
              </p:cNvSpPr>
              <p:nvPr/>
            </p:nvSpPr>
            <p:spPr bwMode="auto">
              <a:xfrm flipV="1">
                <a:off x="2736" y="2160"/>
                <a:ext cx="100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730" name="Line 58"/>
              <p:cNvSpPr>
                <a:spLocks noChangeShapeType="1"/>
              </p:cNvSpPr>
              <p:nvPr/>
            </p:nvSpPr>
            <p:spPr bwMode="auto">
              <a:xfrm flipV="1">
                <a:off x="2736" y="2256"/>
                <a:ext cx="1008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28722" name="Group 59"/>
            <p:cNvGrpSpPr>
              <a:grpSpLocks/>
            </p:cNvGrpSpPr>
            <p:nvPr/>
          </p:nvGrpSpPr>
          <p:grpSpPr bwMode="auto">
            <a:xfrm flipV="1">
              <a:off x="2736" y="1584"/>
              <a:ext cx="1008" cy="1680"/>
              <a:chOff x="2736" y="1584"/>
              <a:chExt cx="1008" cy="1680"/>
            </a:xfrm>
          </p:grpSpPr>
          <p:sp>
            <p:nvSpPr>
              <p:cNvPr id="28723" name="Line 60"/>
              <p:cNvSpPr>
                <a:spLocks noChangeShapeType="1"/>
              </p:cNvSpPr>
              <p:nvPr/>
            </p:nvSpPr>
            <p:spPr bwMode="auto">
              <a:xfrm>
                <a:off x="2736" y="1584"/>
                <a:ext cx="100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724" name="Line 61"/>
              <p:cNvSpPr>
                <a:spLocks noChangeShapeType="1"/>
              </p:cNvSpPr>
              <p:nvPr/>
            </p:nvSpPr>
            <p:spPr bwMode="auto">
              <a:xfrm flipV="1">
                <a:off x="2736" y="2112"/>
                <a:ext cx="100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725" name="Line 62"/>
              <p:cNvSpPr>
                <a:spLocks noChangeShapeType="1"/>
              </p:cNvSpPr>
              <p:nvPr/>
            </p:nvSpPr>
            <p:spPr bwMode="auto">
              <a:xfrm flipV="1">
                <a:off x="2736" y="2160"/>
                <a:ext cx="100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726" name="Line 63"/>
              <p:cNvSpPr>
                <a:spLocks noChangeShapeType="1"/>
              </p:cNvSpPr>
              <p:nvPr/>
            </p:nvSpPr>
            <p:spPr bwMode="auto">
              <a:xfrm flipV="1">
                <a:off x="2736" y="2256"/>
                <a:ext cx="1008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28701" name="Rectangle 64"/>
          <p:cNvSpPr>
            <a:spLocks noChangeArrowheads="1"/>
          </p:cNvSpPr>
          <p:nvPr/>
        </p:nvSpPr>
        <p:spPr bwMode="auto">
          <a:xfrm>
            <a:off x="4304377" y="1661346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 b="0">
                <a:latin typeface="Gill Sans MT" panose="020B0502020104020203" pitchFamily="34" charset="77"/>
              </a:rPr>
              <a:t>Choose</a:t>
            </a:r>
          </a:p>
          <a:p>
            <a:r>
              <a:rPr lang="en-US" altLang="en-US" sz="1600" b="0">
                <a:latin typeface="Gill Sans MT" panose="020B0502020104020203" pitchFamily="34" charset="77"/>
              </a:rPr>
              <a:t>Egress</a:t>
            </a:r>
          </a:p>
        </p:txBody>
      </p:sp>
      <p:sp>
        <p:nvSpPr>
          <p:cNvPr id="28702" name="Rectangle 65"/>
          <p:cNvSpPr>
            <a:spLocks noChangeArrowheads="1"/>
          </p:cNvSpPr>
          <p:nvPr/>
        </p:nvSpPr>
        <p:spPr bwMode="auto">
          <a:xfrm>
            <a:off x="4304377" y="2499546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 b="0">
                <a:latin typeface="Gill Sans MT" panose="020B0502020104020203" pitchFamily="34" charset="77"/>
              </a:rPr>
              <a:t>Choose</a:t>
            </a:r>
          </a:p>
          <a:p>
            <a:r>
              <a:rPr lang="en-US" altLang="en-US" sz="1600" b="0">
                <a:latin typeface="Gill Sans MT" panose="020B0502020104020203" pitchFamily="34" charset="77"/>
              </a:rPr>
              <a:t>Egress</a:t>
            </a:r>
          </a:p>
        </p:txBody>
      </p:sp>
      <p:sp>
        <p:nvSpPr>
          <p:cNvPr id="28703" name="Rectangle 66"/>
          <p:cNvSpPr>
            <a:spLocks noChangeArrowheads="1"/>
          </p:cNvSpPr>
          <p:nvPr/>
        </p:nvSpPr>
        <p:spPr bwMode="auto">
          <a:xfrm>
            <a:off x="4304377" y="3337746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 b="0">
                <a:latin typeface="Gill Sans MT" panose="020B0502020104020203" pitchFamily="34" charset="77"/>
              </a:rPr>
              <a:t>Choose</a:t>
            </a:r>
          </a:p>
          <a:p>
            <a:r>
              <a:rPr lang="en-US" altLang="en-US" sz="1600" b="0">
                <a:latin typeface="Gill Sans MT" panose="020B0502020104020203" pitchFamily="34" charset="77"/>
              </a:rPr>
              <a:t>Egress</a:t>
            </a:r>
          </a:p>
        </p:txBody>
      </p:sp>
      <p:sp>
        <p:nvSpPr>
          <p:cNvPr id="28704" name="Rectangle 67"/>
          <p:cNvSpPr>
            <a:spLocks noChangeArrowheads="1"/>
          </p:cNvSpPr>
          <p:nvPr/>
        </p:nvSpPr>
        <p:spPr bwMode="auto">
          <a:xfrm>
            <a:off x="4304377" y="4252146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en-US" sz="1600" b="0">
                <a:latin typeface="Gill Sans MT" panose="020B0502020104020203" pitchFamily="34" charset="77"/>
              </a:rPr>
              <a:t>Choose</a:t>
            </a:r>
          </a:p>
          <a:p>
            <a:r>
              <a:rPr lang="en-US" altLang="en-US" sz="1600" b="0">
                <a:latin typeface="Gill Sans MT" panose="020B0502020104020203" pitchFamily="34" charset="77"/>
              </a:rPr>
              <a:t>Egress</a:t>
            </a:r>
          </a:p>
        </p:txBody>
      </p: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522952" y="2956746"/>
            <a:ext cx="1219200" cy="304800"/>
            <a:chOff x="672" y="1152"/>
            <a:chExt cx="768" cy="192"/>
          </a:xfrm>
        </p:grpSpPr>
        <p:sp>
          <p:nvSpPr>
            <p:cNvPr id="28713" name="Rectangle 69"/>
            <p:cNvSpPr>
              <a:spLocks noChangeArrowheads="1"/>
            </p:cNvSpPr>
            <p:nvPr/>
          </p:nvSpPr>
          <p:spPr bwMode="auto">
            <a:xfrm>
              <a:off x="855" y="1152"/>
              <a:ext cx="345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Gill Sans MT" panose="020B0502020104020203" pitchFamily="34" charset="77"/>
              </a:endParaRPr>
            </a:p>
          </p:txBody>
        </p:sp>
        <p:grpSp>
          <p:nvGrpSpPr>
            <p:cNvPr id="28714" name="Group 70"/>
            <p:cNvGrpSpPr>
              <a:grpSpLocks/>
            </p:cNvGrpSpPr>
            <p:nvPr/>
          </p:nvGrpSpPr>
          <p:grpSpPr bwMode="auto">
            <a:xfrm>
              <a:off x="672" y="1200"/>
              <a:ext cx="122" cy="96"/>
              <a:chOff x="576" y="1200"/>
              <a:chExt cx="96" cy="48"/>
            </a:xfrm>
          </p:grpSpPr>
          <p:sp>
            <p:nvSpPr>
              <p:cNvPr id="28716" name="Line 71"/>
              <p:cNvSpPr>
                <a:spLocks noChangeShapeType="1"/>
              </p:cNvSpPr>
              <p:nvPr/>
            </p:nvSpPr>
            <p:spPr bwMode="auto">
              <a:xfrm>
                <a:off x="672" y="1200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717" name="Line 72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718" name="Line 73"/>
              <p:cNvSpPr>
                <a:spLocks noChangeShapeType="1"/>
              </p:cNvSpPr>
              <p:nvPr/>
            </p:nvSpPr>
            <p:spPr bwMode="auto">
              <a:xfrm>
                <a:off x="576" y="12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8715" name="Rectangle 74"/>
            <p:cNvSpPr>
              <a:spLocks noChangeArrowheads="1"/>
            </p:cNvSpPr>
            <p:nvPr/>
          </p:nvSpPr>
          <p:spPr bwMode="auto">
            <a:xfrm>
              <a:off x="1200" y="1152"/>
              <a:ext cx="2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sz="1600" b="0">
                  <a:latin typeface="Gill Sans MT" panose="020B0502020104020203" pitchFamily="34" charset="77"/>
                </a:rPr>
                <a:t>“4”</a:t>
              </a:r>
            </a:p>
          </p:txBody>
        </p:sp>
      </p:grpSp>
      <p:grpSp>
        <p:nvGrpSpPr>
          <p:cNvPr id="15" name="Group 75"/>
          <p:cNvGrpSpPr>
            <a:grpSpLocks/>
          </p:cNvGrpSpPr>
          <p:nvPr/>
        </p:nvGrpSpPr>
        <p:grpSpPr bwMode="auto">
          <a:xfrm>
            <a:off x="1589752" y="1661346"/>
            <a:ext cx="1219200" cy="304800"/>
            <a:chOff x="672" y="1152"/>
            <a:chExt cx="768" cy="192"/>
          </a:xfrm>
        </p:grpSpPr>
        <p:sp>
          <p:nvSpPr>
            <p:cNvPr id="28707" name="Rectangle 76"/>
            <p:cNvSpPr>
              <a:spLocks noChangeArrowheads="1"/>
            </p:cNvSpPr>
            <p:nvPr/>
          </p:nvSpPr>
          <p:spPr bwMode="auto">
            <a:xfrm>
              <a:off x="855" y="1152"/>
              <a:ext cx="345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Gill Sans MT" panose="020B0502020104020203" pitchFamily="34" charset="77"/>
              </a:endParaRPr>
            </a:p>
          </p:txBody>
        </p:sp>
        <p:grpSp>
          <p:nvGrpSpPr>
            <p:cNvPr id="28708" name="Group 77"/>
            <p:cNvGrpSpPr>
              <a:grpSpLocks/>
            </p:cNvGrpSpPr>
            <p:nvPr/>
          </p:nvGrpSpPr>
          <p:grpSpPr bwMode="auto">
            <a:xfrm>
              <a:off x="672" y="1200"/>
              <a:ext cx="122" cy="96"/>
              <a:chOff x="576" y="1200"/>
              <a:chExt cx="96" cy="48"/>
            </a:xfrm>
          </p:grpSpPr>
          <p:sp>
            <p:nvSpPr>
              <p:cNvPr id="28710" name="Line 78"/>
              <p:cNvSpPr>
                <a:spLocks noChangeShapeType="1"/>
              </p:cNvSpPr>
              <p:nvPr/>
            </p:nvSpPr>
            <p:spPr bwMode="auto">
              <a:xfrm>
                <a:off x="672" y="1200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711" name="Line 79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712" name="Line 80"/>
              <p:cNvSpPr>
                <a:spLocks noChangeShapeType="1"/>
              </p:cNvSpPr>
              <p:nvPr/>
            </p:nvSpPr>
            <p:spPr bwMode="auto">
              <a:xfrm>
                <a:off x="576" y="120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8709" name="Rectangle 81"/>
            <p:cNvSpPr>
              <a:spLocks noChangeArrowheads="1"/>
            </p:cNvSpPr>
            <p:nvPr/>
          </p:nvSpPr>
          <p:spPr bwMode="auto">
            <a:xfrm>
              <a:off x="1200" y="1152"/>
              <a:ext cx="24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r>
                <a:rPr lang="en-US" altLang="en-US" sz="1600" b="0">
                  <a:latin typeface="Gill Sans MT" panose="020B0502020104020203" pitchFamily="34" charset="77"/>
                </a:rPr>
                <a:t>“4”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8544" y="5590996"/>
            <a:ext cx="7793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Here we assume that write on egress can be done N times faster than the ingress/egress line rate to allow simultaneous access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We will see how this can be done more efficiently later</a:t>
            </a:r>
          </a:p>
        </p:txBody>
      </p:sp>
    </p:spTree>
    <p:extLst>
      <p:ext uri="{BB962C8B-B14F-4D97-AF65-F5344CB8AC3E}">
        <p14:creationId xmlns:p14="http://schemas.microsoft.com/office/powerpoint/2010/main" val="172565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L -4.72222E-6 0.2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7 0.01111 L 0.31163 0.0111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500000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63 0.01111 L 0.4283 0.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500000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83 0.4 L 0.6783 0.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>
          <a:xfrm>
            <a:off x="441325" y="247650"/>
            <a:ext cx="7772400" cy="685800"/>
          </a:xfrm>
        </p:spPr>
        <p:txBody>
          <a:bodyPr/>
          <a:lstStyle/>
          <a:p>
            <a:r>
              <a:rPr lang="en-US" altLang="en-US" sz="4000">
                <a:latin typeface="Gill Sans MT" panose="020B0502020104020203" pitchFamily="34" charset="77"/>
                <a:ea typeface="ＭＳ Ｐゴシック" charset="-128"/>
              </a:rPr>
              <a:t>Switching fabrics</a:t>
            </a:r>
            <a:endParaRPr lang="en-US" altLang="en-US">
              <a:latin typeface="Gill Sans MT" panose="020B0502020104020203" pitchFamily="34" charset="77"/>
              <a:ea typeface="ＭＳ Ｐゴシック" charset="-128"/>
            </a:endParaRPr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1837" y="905430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cs typeface="+mn-cs"/>
              </a:rPr>
              <a:t>transfer packet from input buffer to appropriate output buffer</a:t>
            </a:r>
          </a:p>
          <a:p>
            <a:pPr>
              <a:defRPr/>
            </a:pPr>
            <a:r>
              <a:rPr lang="en-US" dirty="0">
                <a:latin typeface="Gill Sans MT" panose="020B0502020104020203" pitchFamily="34" charset="77"/>
                <a:cs typeface="+mn-cs"/>
              </a:rPr>
              <a:t>switching rate: rate at which packets can be transfer from inputs to outputs</a:t>
            </a:r>
          </a:p>
          <a:p>
            <a:pPr lvl="1">
              <a:buFont typeface="Arial"/>
              <a:buChar char="•"/>
              <a:defRPr/>
            </a:pPr>
            <a:r>
              <a:rPr lang="en-US" sz="2000" dirty="0">
                <a:latin typeface="Gill Sans MT" panose="020B0502020104020203" pitchFamily="34" charset="77"/>
              </a:rPr>
              <a:t>often measured as multiple of input/output line rate</a:t>
            </a:r>
          </a:p>
          <a:p>
            <a:pPr lvl="1">
              <a:buFont typeface="Arial"/>
              <a:buChar char="•"/>
              <a:defRPr/>
            </a:pPr>
            <a:r>
              <a:rPr lang="en-US" sz="2000" dirty="0">
                <a:latin typeface="Gill Sans MT" panose="020B0502020104020203" pitchFamily="34" charset="77"/>
              </a:rPr>
              <a:t>N inputs: switching rate N times line rate desirable</a:t>
            </a:r>
          </a:p>
          <a:p>
            <a:pPr>
              <a:defRPr/>
            </a:pPr>
            <a:r>
              <a:rPr lang="en-US" dirty="0">
                <a:latin typeface="Gill Sans MT" panose="020B0502020104020203" pitchFamily="34" charset="77"/>
                <a:cs typeface="+mn-cs"/>
              </a:rPr>
              <a:t>three types of switching fabrics</a:t>
            </a:r>
          </a:p>
        </p:txBody>
      </p:sp>
      <p:grpSp>
        <p:nvGrpSpPr>
          <p:cNvPr id="58372" name="Group 30"/>
          <p:cNvGrpSpPr>
            <a:grpSpLocks/>
          </p:cNvGrpSpPr>
          <p:nvPr/>
        </p:nvGrpSpPr>
        <p:grpSpPr bwMode="auto">
          <a:xfrm>
            <a:off x="742950" y="4283075"/>
            <a:ext cx="890588" cy="215900"/>
            <a:chOff x="876" y="2800"/>
            <a:chExt cx="642" cy="175"/>
          </a:xfrm>
        </p:grpSpPr>
        <p:sp>
          <p:nvSpPr>
            <p:cNvPr id="58502" name="Rectangle 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503" name="Rectangle 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504" name="Rectangle 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505" name="Rectangle 1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506" name="Line 1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8373" name="Group 45"/>
          <p:cNvGrpSpPr>
            <a:grpSpLocks/>
          </p:cNvGrpSpPr>
          <p:nvPr/>
        </p:nvGrpSpPr>
        <p:grpSpPr bwMode="auto">
          <a:xfrm>
            <a:off x="719138" y="4678363"/>
            <a:ext cx="890587" cy="215900"/>
            <a:chOff x="876" y="2800"/>
            <a:chExt cx="642" cy="175"/>
          </a:xfrm>
        </p:grpSpPr>
        <p:sp>
          <p:nvSpPr>
            <p:cNvPr id="58497" name="Rectangle 46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98" name="Rectangle 47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99" name="Rectangle 48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500" name="Rectangle 49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501" name="Line 50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8374" name="Group 51"/>
          <p:cNvGrpSpPr>
            <a:grpSpLocks/>
          </p:cNvGrpSpPr>
          <p:nvPr/>
        </p:nvGrpSpPr>
        <p:grpSpPr bwMode="auto">
          <a:xfrm>
            <a:off x="714375" y="5105400"/>
            <a:ext cx="890588" cy="215900"/>
            <a:chOff x="876" y="2800"/>
            <a:chExt cx="642" cy="175"/>
          </a:xfrm>
        </p:grpSpPr>
        <p:sp>
          <p:nvSpPr>
            <p:cNvPr id="58492" name="Rectangle 52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93" name="Rectangle 53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94" name="Rectangle 54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95" name="Rectangle 55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96" name="Line 56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8375" name="Rectangle 57"/>
          <p:cNvSpPr>
            <a:spLocks noChangeArrowheads="1"/>
          </p:cNvSpPr>
          <p:nvPr/>
        </p:nvSpPr>
        <p:spPr bwMode="auto">
          <a:xfrm>
            <a:off x="1601788" y="4200525"/>
            <a:ext cx="704850" cy="1176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>
              <a:latin typeface="Gill Sans MT" panose="020B0502020104020203" pitchFamily="34" charset="77"/>
            </a:endParaRPr>
          </a:p>
        </p:txBody>
      </p:sp>
      <p:grpSp>
        <p:nvGrpSpPr>
          <p:cNvPr id="58376" name="Group 64"/>
          <p:cNvGrpSpPr>
            <a:grpSpLocks/>
          </p:cNvGrpSpPr>
          <p:nvPr/>
        </p:nvGrpSpPr>
        <p:grpSpPr bwMode="auto">
          <a:xfrm>
            <a:off x="2311400" y="4281488"/>
            <a:ext cx="890588" cy="215900"/>
            <a:chOff x="455" y="3463"/>
            <a:chExt cx="561" cy="136"/>
          </a:xfrm>
        </p:grpSpPr>
        <p:sp>
          <p:nvSpPr>
            <p:cNvPr id="58487" name="Rectangle 59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88" name="Rectangle 60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89" name="Rectangle 61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90" name="Rectangle 62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91" name="Line 63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8377" name="Group 65"/>
          <p:cNvGrpSpPr>
            <a:grpSpLocks/>
          </p:cNvGrpSpPr>
          <p:nvPr/>
        </p:nvGrpSpPr>
        <p:grpSpPr bwMode="auto">
          <a:xfrm>
            <a:off x="2316163" y="4673600"/>
            <a:ext cx="890587" cy="215900"/>
            <a:chOff x="455" y="3463"/>
            <a:chExt cx="561" cy="136"/>
          </a:xfrm>
        </p:grpSpPr>
        <p:sp>
          <p:nvSpPr>
            <p:cNvPr id="58482" name="Rectangle 6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83" name="Rectangle 6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84" name="Rectangle 6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85" name="Rectangle 6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86" name="Line 7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8378" name="Group 71"/>
          <p:cNvGrpSpPr>
            <a:grpSpLocks/>
          </p:cNvGrpSpPr>
          <p:nvPr/>
        </p:nvGrpSpPr>
        <p:grpSpPr bwMode="auto">
          <a:xfrm>
            <a:off x="2311400" y="5100638"/>
            <a:ext cx="890588" cy="215900"/>
            <a:chOff x="455" y="3463"/>
            <a:chExt cx="561" cy="136"/>
          </a:xfrm>
        </p:grpSpPr>
        <p:sp>
          <p:nvSpPr>
            <p:cNvPr id="58477" name="Rectangle 7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78" name="Rectangle 7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79" name="Rectangle 7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80" name="Rectangle 7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81" name="Line 7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8379" name="Text Box 78"/>
          <p:cNvSpPr txBox="1">
            <a:spLocks noChangeArrowheads="1"/>
          </p:cNvSpPr>
          <p:nvPr/>
        </p:nvSpPr>
        <p:spPr bwMode="auto">
          <a:xfrm>
            <a:off x="1435100" y="5586413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>
                <a:latin typeface="Gill Sans MT" panose="020B0502020104020203" pitchFamily="34" charset="77"/>
              </a:rPr>
              <a:t>memory</a:t>
            </a:r>
          </a:p>
        </p:txBody>
      </p:sp>
      <p:sp>
        <p:nvSpPr>
          <p:cNvPr id="58380" name="Text Box 79"/>
          <p:cNvSpPr txBox="1">
            <a:spLocks noChangeArrowheads="1"/>
          </p:cNvSpPr>
          <p:nvPr/>
        </p:nvSpPr>
        <p:spPr bwMode="auto">
          <a:xfrm>
            <a:off x="1533525" y="4518025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>
                <a:latin typeface="Gill Sans MT" panose="020B0502020104020203" pitchFamily="34" charset="77"/>
              </a:rPr>
              <a:t>memory</a:t>
            </a:r>
          </a:p>
        </p:txBody>
      </p:sp>
      <p:grpSp>
        <p:nvGrpSpPr>
          <p:cNvPr id="58381" name="Group 80"/>
          <p:cNvGrpSpPr>
            <a:grpSpLocks/>
          </p:cNvGrpSpPr>
          <p:nvPr/>
        </p:nvGrpSpPr>
        <p:grpSpPr bwMode="auto">
          <a:xfrm>
            <a:off x="3648075" y="4267200"/>
            <a:ext cx="890588" cy="215900"/>
            <a:chOff x="876" y="2800"/>
            <a:chExt cx="642" cy="175"/>
          </a:xfrm>
        </p:grpSpPr>
        <p:sp>
          <p:nvSpPr>
            <p:cNvPr id="58472" name="Rectangle 8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73" name="Rectangle 8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74" name="Rectangle 8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75" name="Rectangle 8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76" name="Line 8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8382" name="Group 86"/>
          <p:cNvGrpSpPr>
            <a:grpSpLocks/>
          </p:cNvGrpSpPr>
          <p:nvPr/>
        </p:nvGrpSpPr>
        <p:grpSpPr bwMode="auto">
          <a:xfrm>
            <a:off x="3646488" y="4662488"/>
            <a:ext cx="890587" cy="215900"/>
            <a:chOff x="876" y="2800"/>
            <a:chExt cx="642" cy="175"/>
          </a:xfrm>
        </p:grpSpPr>
        <p:sp>
          <p:nvSpPr>
            <p:cNvPr id="58467" name="Rectangle 8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68" name="Rectangle 8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69" name="Rectangle 8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70" name="Rectangle 9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71" name="Line 9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8383" name="Group 92"/>
          <p:cNvGrpSpPr>
            <a:grpSpLocks/>
          </p:cNvGrpSpPr>
          <p:nvPr/>
        </p:nvGrpSpPr>
        <p:grpSpPr bwMode="auto">
          <a:xfrm>
            <a:off x="3641725" y="5089525"/>
            <a:ext cx="890588" cy="215900"/>
            <a:chOff x="876" y="2800"/>
            <a:chExt cx="642" cy="175"/>
          </a:xfrm>
        </p:grpSpPr>
        <p:sp>
          <p:nvSpPr>
            <p:cNvPr id="58462" name="Rectangle 93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63" name="Rectangle 94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64" name="Rectangle 95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65" name="Rectangle 96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66" name="Line 97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8384" name="Line 98"/>
          <p:cNvSpPr>
            <a:spLocks noChangeShapeType="1"/>
          </p:cNvSpPr>
          <p:nvPr/>
        </p:nvSpPr>
        <p:spPr bwMode="auto">
          <a:xfrm>
            <a:off x="4549775" y="4270375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58385" name="Group 99"/>
          <p:cNvGrpSpPr>
            <a:grpSpLocks/>
          </p:cNvGrpSpPr>
          <p:nvPr/>
        </p:nvGrpSpPr>
        <p:grpSpPr bwMode="auto">
          <a:xfrm>
            <a:off x="4603750" y="4254500"/>
            <a:ext cx="890588" cy="215900"/>
            <a:chOff x="455" y="3463"/>
            <a:chExt cx="561" cy="136"/>
          </a:xfrm>
        </p:grpSpPr>
        <p:sp>
          <p:nvSpPr>
            <p:cNvPr id="58457" name="Rectangle 10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58" name="Rectangle 10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59" name="Rectangle 10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60" name="Rectangle 10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61" name="Line 10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8386" name="Group 105"/>
          <p:cNvGrpSpPr>
            <a:grpSpLocks/>
          </p:cNvGrpSpPr>
          <p:nvPr/>
        </p:nvGrpSpPr>
        <p:grpSpPr bwMode="auto">
          <a:xfrm>
            <a:off x="4608513" y="4646613"/>
            <a:ext cx="890587" cy="215900"/>
            <a:chOff x="455" y="3463"/>
            <a:chExt cx="561" cy="136"/>
          </a:xfrm>
        </p:grpSpPr>
        <p:sp>
          <p:nvSpPr>
            <p:cNvPr id="58452" name="Rectangle 10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53" name="Rectangle 10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54" name="Rectangle 10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55" name="Rectangle 10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56" name="Line 11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8387" name="Group 111"/>
          <p:cNvGrpSpPr>
            <a:grpSpLocks/>
          </p:cNvGrpSpPr>
          <p:nvPr/>
        </p:nvGrpSpPr>
        <p:grpSpPr bwMode="auto">
          <a:xfrm>
            <a:off x="4603750" y="5073650"/>
            <a:ext cx="890588" cy="215900"/>
            <a:chOff x="455" y="3463"/>
            <a:chExt cx="561" cy="136"/>
          </a:xfrm>
        </p:grpSpPr>
        <p:sp>
          <p:nvSpPr>
            <p:cNvPr id="58447" name="Rectangle 11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48" name="Rectangle 11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49" name="Rectangle 11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50" name="Rectangle 11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51" name="Line 11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8388" name="Text Box 117"/>
          <p:cNvSpPr txBox="1">
            <a:spLocks noChangeArrowheads="1"/>
          </p:cNvSpPr>
          <p:nvPr/>
        </p:nvSpPr>
        <p:spPr bwMode="auto">
          <a:xfrm>
            <a:off x="4286250" y="5583238"/>
            <a:ext cx="5036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>
                <a:latin typeface="Gill Sans MT" panose="020B0502020104020203" pitchFamily="34" charset="77"/>
              </a:rPr>
              <a:t>bus</a:t>
            </a:r>
          </a:p>
        </p:txBody>
      </p:sp>
      <p:grpSp>
        <p:nvGrpSpPr>
          <p:cNvPr id="58389" name="Group 118"/>
          <p:cNvGrpSpPr>
            <a:grpSpLocks/>
          </p:cNvGrpSpPr>
          <p:nvPr/>
        </p:nvGrpSpPr>
        <p:grpSpPr bwMode="auto">
          <a:xfrm>
            <a:off x="6091238" y="4233863"/>
            <a:ext cx="890587" cy="215900"/>
            <a:chOff x="876" y="2800"/>
            <a:chExt cx="642" cy="175"/>
          </a:xfrm>
        </p:grpSpPr>
        <p:sp>
          <p:nvSpPr>
            <p:cNvPr id="58442" name="Rectangle 11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43" name="Rectangle 12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44" name="Rectangle 12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45" name="Rectangle 12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46" name="Line 12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8390" name="Group 124"/>
          <p:cNvGrpSpPr>
            <a:grpSpLocks/>
          </p:cNvGrpSpPr>
          <p:nvPr/>
        </p:nvGrpSpPr>
        <p:grpSpPr bwMode="auto">
          <a:xfrm>
            <a:off x="6067425" y="4629150"/>
            <a:ext cx="890588" cy="215900"/>
            <a:chOff x="876" y="2800"/>
            <a:chExt cx="642" cy="175"/>
          </a:xfrm>
        </p:grpSpPr>
        <p:sp>
          <p:nvSpPr>
            <p:cNvPr id="58437" name="Rectangle 12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38" name="Rectangle 12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39" name="Rectangle 12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40" name="Rectangle 12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41" name="Line 12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8391" name="Group 130"/>
          <p:cNvGrpSpPr>
            <a:grpSpLocks/>
          </p:cNvGrpSpPr>
          <p:nvPr/>
        </p:nvGrpSpPr>
        <p:grpSpPr bwMode="auto">
          <a:xfrm>
            <a:off x="6062663" y="5056188"/>
            <a:ext cx="890587" cy="215900"/>
            <a:chOff x="876" y="2800"/>
            <a:chExt cx="642" cy="175"/>
          </a:xfrm>
        </p:grpSpPr>
        <p:sp>
          <p:nvSpPr>
            <p:cNvPr id="58432" name="Rectangle 13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33" name="Rectangle 13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34" name="Rectangle 13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35" name="Rectangle 13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8436" name="Line 13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8392" name="Group 154"/>
          <p:cNvGrpSpPr>
            <a:grpSpLocks/>
          </p:cNvGrpSpPr>
          <p:nvPr/>
        </p:nvGrpSpPr>
        <p:grpSpPr bwMode="auto">
          <a:xfrm rot="5400000">
            <a:off x="7186613" y="5253038"/>
            <a:ext cx="895350" cy="1035050"/>
            <a:chOff x="2954" y="2776"/>
            <a:chExt cx="564" cy="652"/>
          </a:xfrm>
        </p:grpSpPr>
        <p:grpSp>
          <p:nvGrpSpPr>
            <p:cNvPr id="58414" name="Group 136"/>
            <p:cNvGrpSpPr>
              <a:grpSpLocks/>
            </p:cNvGrpSpPr>
            <p:nvPr/>
          </p:nvGrpSpPr>
          <p:grpSpPr bwMode="auto">
            <a:xfrm>
              <a:off x="2954" y="2776"/>
              <a:ext cx="561" cy="136"/>
              <a:chOff x="455" y="3463"/>
              <a:chExt cx="561" cy="136"/>
            </a:xfrm>
          </p:grpSpPr>
          <p:sp>
            <p:nvSpPr>
              <p:cNvPr id="58427" name="Rectangle 137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8428" name="Rectangle 138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8429" name="Rectangle 139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8430" name="Rectangle 140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8431" name="Line 141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58415" name="Group 142"/>
            <p:cNvGrpSpPr>
              <a:grpSpLocks/>
            </p:cNvGrpSpPr>
            <p:nvPr/>
          </p:nvGrpSpPr>
          <p:grpSpPr bwMode="auto">
            <a:xfrm>
              <a:off x="2957" y="3023"/>
              <a:ext cx="561" cy="136"/>
              <a:chOff x="455" y="3463"/>
              <a:chExt cx="561" cy="136"/>
            </a:xfrm>
          </p:grpSpPr>
          <p:sp>
            <p:nvSpPr>
              <p:cNvPr id="58422" name="Rectangle 143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8423" name="Rectangle 144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8424" name="Rectangle 145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8425" name="Rectangle 146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8426" name="Line 147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58416" name="Group 148"/>
            <p:cNvGrpSpPr>
              <a:grpSpLocks/>
            </p:cNvGrpSpPr>
            <p:nvPr/>
          </p:nvGrpSpPr>
          <p:grpSpPr bwMode="auto">
            <a:xfrm>
              <a:off x="2954" y="3292"/>
              <a:ext cx="561" cy="136"/>
              <a:chOff x="455" y="3463"/>
              <a:chExt cx="561" cy="136"/>
            </a:xfrm>
          </p:grpSpPr>
          <p:sp>
            <p:nvSpPr>
              <p:cNvPr id="58417" name="Rectangle 149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8418" name="Rectangle 150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8419" name="Rectangle 151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8420" name="Rectangle 152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8421" name="Line 153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58393" name="Line 155"/>
          <p:cNvSpPr>
            <a:spLocks noChangeShapeType="1"/>
          </p:cNvSpPr>
          <p:nvPr/>
        </p:nvSpPr>
        <p:spPr bwMode="auto">
          <a:xfrm>
            <a:off x="6981825" y="4340225"/>
            <a:ext cx="1063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58394" name="Line 156"/>
          <p:cNvSpPr>
            <a:spLocks noChangeShapeType="1"/>
          </p:cNvSpPr>
          <p:nvPr/>
        </p:nvSpPr>
        <p:spPr bwMode="auto">
          <a:xfrm flipV="1">
            <a:off x="6943725" y="4727575"/>
            <a:ext cx="111125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58395" name="Line 157"/>
          <p:cNvSpPr>
            <a:spLocks noChangeShapeType="1"/>
          </p:cNvSpPr>
          <p:nvPr/>
        </p:nvSpPr>
        <p:spPr bwMode="auto">
          <a:xfrm>
            <a:off x="6943725" y="5159375"/>
            <a:ext cx="1101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58396" name="Line 158"/>
          <p:cNvSpPr>
            <a:spLocks noChangeShapeType="1"/>
          </p:cNvSpPr>
          <p:nvPr/>
        </p:nvSpPr>
        <p:spPr bwMode="auto">
          <a:xfrm flipV="1">
            <a:off x="7226300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58397" name="Line 159"/>
          <p:cNvSpPr>
            <a:spLocks noChangeShapeType="1"/>
          </p:cNvSpPr>
          <p:nvPr/>
        </p:nvSpPr>
        <p:spPr bwMode="auto">
          <a:xfrm flipV="1">
            <a:off x="7648575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58398" name="Line 160"/>
          <p:cNvSpPr>
            <a:spLocks noChangeShapeType="1"/>
          </p:cNvSpPr>
          <p:nvPr/>
        </p:nvSpPr>
        <p:spPr bwMode="auto">
          <a:xfrm flipV="1">
            <a:off x="8045450" y="4330700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58399" name="Oval 161"/>
          <p:cNvSpPr>
            <a:spLocks noChangeArrowheads="1"/>
          </p:cNvSpPr>
          <p:nvPr/>
        </p:nvSpPr>
        <p:spPr bwMode="auto">
          <a:xfrm>
            <a:off x="718502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>
              <a:latin typeface="Gill Sans MT" panose="020B0502020104020203" pitchFamily="34" charset="77"/>
            </a:endParaRPr>
          </a:p>
        </p:txBody>
      </p:sp>
      <p:sp>
        <p:nvSpPr>
          <p:cNvPr id="58400" name="Oval 162"/>
          <p:cNvSpPr>
            <a:spLocks noChangeArrowheads="1"/>
          </p:cNvSpPr>
          <p:nvPr/>
        </p:nvSpPr>
        <p:spPr bwMode="auto">
          <a:xfrm>
            <a:off x="718502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>
              <a:latin typeface="Gill Sans MT" panose="020B0502020104020203" pitchFamily="34" charset="77"/>
            </a:endParaRPr>
          </a:p>
        </p:txBody>
      </p:sp>
      <p:sp>
        <p:nvSpPr>
          <p:cNvPr id="58401" name="Oval 163"/>
          <p:cNvSpPr>
            <a:spLocks noChangeArrowheads="1"/>
          </p:cNvSpPr>
          <p:nvPr/>
        </p:nvSpPr>
        <p:spPr bwMode="auto">
          <a:xfrm>
            <a:off x="717867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>
              <a:latin typeface="Gill Sans MT" panose="020B0502020104020203" pitchFamily="34" charset="77"/>
            </a:endParaRPr>
          </a:p>
        </p:txBody>
      </p:sp>
      <p:sp>
        <p:nvSpPr>
          <p:cNvPr id="58402" name="Oval 164"/>
          <p:cNvSpPr>
            <a:spLocks noChangeArrowheads="1"/>
          </p:cNvSpPr>
          <p:nvPr/>
        </p:nvSpPr>
        <p:spPr bwMode="auto">
          <a:xfrm>
            <a:off x="761047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>
              <a:latin typeface="Gill Sans MT" panose="020B0502020104020203" pitchFamily="34" charset="77"/>
            </a:endParaRPr>
          </a:p>
        </p:txBody>
      </p:sp>
      <p:sp>
        <p:nvSpPr>
          <p:cNvPr id="58403" name="Oval 165"/>
          <p:cNvSpPr>
            <a:spLocks noChangeArrowheads="1"/>
          </p:cNvSpPr>
          <p:nvPr/>
        </p:nvSpPr>
        <p:spPr bwMode="auto">
          <a:xfrm>
            <a:off x="761047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>
              <a:latin typeface="Gill Sans MT" panose="020B0502020104020203" pitchFamily="34" charset="77"/>
            </a:endParaRPr>
          </a:p>
        </p:txBody>
      </p:sp>
      <p:sp>
        <p:nvSpPr>
          <p:cNvPr id="58404" name="Oval 166"/>
          <p:cNvSpPr>
            <a:spLocks noChangeArrowheads="1"/>
          </p:cNvSpPr>
          <p:nvPr/>
        </p:nvSpPr>
        <p:spPr bwMode="auto">
          <a:xfrm>
            <a:off x="760412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>
              <a:latin typeface="Gill Sans MT" panose="020B0502020104020203" pitchFamily="34" charset="77"/>
            </a:endParaRPr>
          </a:p>
        </p:txBody>
      </p:sp>
      <p:sp>
        <p:nvSpPr>
          <p:cNvPr id="58405" name="Oval 167"/>
          <p:cNvSpPr>
            <a:spLocks noChangeArrowheads="1"/>
          </p:cNvSpPr>
          <p:nvPr/>
        </p:nvSpPr>
        <p:spPr bwMode="auto">
          <a:xfrm>
            <a:off x="8001000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>
              <a:latin typeface="Gill Sans MT" panose="020B0502020104020203" pitchFamily="34" charset="77"/>
            </a:endParaRPr>
          </a:p>
        </p:txBody>
      </p:sp>
      <p:sp>
        <p:nvSpPr>
          <p:cNvPr id="58406" name="Oval 168"/>
          <p:cNvSpPr>
            <a:spLocks noChangeArrowheads="1"/>
          </p:cNvSpPr>
          <p:nvPr/>
        </p:nvSpPr>
        <p:spPr bwMode="auto">
          <a:xfrm>
            <a:off x="8001000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>
              <a:latin typeface="Gill Sans MT" panose="020B0502020104020203" pitchFamily="34" charset="77"/>
            </a:endParaRPr>
          </a:p>
        </p:txBody>
      </p:sp>
      <p:sp>
        <p:nvSpPr>
          <p:cNvPr id="58407" name="Oval 169"/>
          <p:cNvSpPr>
            <a:spLocks noChangeArrowheads="1"/>
          </p:cNvSpPr>
          <p:nvPr/>
        </p:nvSpPr>
        <p:spPr bwMode="auto">
          <a:xfrm>
            <a:off x="7994650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>
              <a:latin typeface="Gill Sans MT" panose="020B0502020104020203" pitchFamily="34" charset="77"/>
            </a:endParaRPr>
          </a:p>
        </p:txBody>
      </p:sp>
      <p:sp>
        <p:nvSpPr>
          <p:cNvPr id="58408" name="Text Box 170"/>
          <p:cNvSpPr txBox="1">
            <a:spLocks noChangeArrowheads="1"/>
          </p:cNvSpPr>
          <p:nvPr/>
        </p:nvSpPr>
        <p:spPr bwMode="auto">
          <a:xfrm>
            <a:off x="5899150" y="5589588"/>
            <a:ext cx="978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>
                <a:latin typeface="Gill Sans MT" panose="020B0502020104020203" pitchFamily="34" charset="77"/>
              </a:rPr>
              <a:t>crossbar</a:t>
            </a:r>
          </a:p>
        </p:txBody>
      </p:sp>
      <p:sp>
        <p:nvSpPr>
          <p:cNvPr id="58409" name="Freeform 171"/>
          <p:cNvSpPr>
            <a:spLocks/>
          </p:cNvSpPr>
          <p:nvPr/>
        </p:nvSpPr>
        <p:spPr bwMode="auto">
          <a:xfrm>
            <a:off x="590550" y="4325938"/>
            <a:ext cx="2798763" cy="412750"/>
          </a:xfrm>
          <a:custGeom>
            <a:avLst/>
            <a:gdLst>
              <a:gd name="T0" fmla="*/ 0 w 1763"/>
              <a:gd name="T1" fmla="*/ 0 h 260"/>
              <a:gd name="T2" fmla="*/ 2147483647 w 1763"/>
              <a:gd name="T3" fmla="*/ 0 h 260"/>
              <a:gd name="T4" fmla="*/ 2147483647 w 1763"/>
              <a:gd name="T5" fmla="*/ 2147483647 h 260"/>
              <a:gd name="T6" fmla="*/ 2147483647 w 1763"/>
              <a:gd name="T7" fmla="*/ 2147483647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260"/>
              <a:gd name="T14" fmla="*/ 1763 w 1763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260">
                <a:moveTo>
                  <a:pt x="0" y="0"/>
                </a:moveTo>
                <a:lnTo>
                  <a:pt x="689" y="0"/>
                </a:lnTo>
                <a:lnTo>
                  <a:pt x="1054" y="260"/>
                </a:lnTo>
                <a:lnTo>
                  <a:pt x="1763" y="2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58410" name="Freeform 172"/>
          <p:cNvSpPr>
            <a:spLocks/>
          </p:cNvSpPr>
          <p:nvPr/>
        </p:nvSpPr>
        <p:spPr bwMode="auto">
          <a:xfrm>
            <a:off x="3641725" y="4295775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58411" name="Freeform 173"/>
          <p:cNvSpPr>
            <a:spLocks/>
          </p:cNvSpPr>
          <p:nvPr/>
        </p:nvSpPr>
        <p:spPr bwMode="auto">
          <a:xfrm>
            <a:off x="6038850" y="4286250"/>
            <a:ext cx="1543050" cy="2014538"/>
          </a:xfrm>
          <a:custGeom>
            <a:avLst/>
            <a:gdLst>
              <a:gd name="T0" fmla="*/ 0 w 972"/>
              <a:gd name="T1" fmla="*/ 2147483647 h 1266"/>
              <a:gd name="T2" fmla="*/ 2147483647 w 972"/>
              <a:gd name="T3" fmla="*/ 0 h 1266"/>
              <a:gd name="T4" fmla="*/ 2147483647 w 972"/>
              <a:gd name="T5" fmla="*/ 2147483647 h 1266"/>
              <a:gd name="T6" fmla="*/ 0 60000 65536"/>
              <a:gd name="T7" fmla="*/ 0 60000 65536"/>
              <a:gd name="T8" fmla="*/ 0 60000 65536"/>
              <a:gd name="T9" fmla="*/ 0 w 972"/>
              <a:gd name="T10" fmla="*/ 0 h 1266"/>
              <a:gd name="T11" fmla="*/ 972 w 972"/>
              <a:gd name="T12" fmla="*/ 1266 h 1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1266">
                <a:moveTo>
                  <a:pt x="0" y="3"/>
                </a:moveTo>
                <a:lnTo>
                  <a:pt x="969" y="0"/>
                </a:lnTo>
                <a:lnTo>
                  <a:pt x="972" y="126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73062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619"/>
            <a:ext cx="7772400" cy="609600"/>
          </a:xfrm>
        </p:spPr>
        <p:txBody>
          <a:bodyPr/>
          <a:lstStyle/>
          <a:p>
            <a:r>
              <a:rPr lang="en-US" altLang="en-US" sz="4000" dirty="0">
                <a:latin typeface="Gill Sans MT" panose="020B0502020104020203" pitchFamily="34" charset="77"/>
                <a:ea typeface="ＭＳ Ｐゴシック" charset="-128"/>
              </a:rPr>
              <a:t>Switching via memory</a:t>
            </a:r>
            <a:endParaRPr lang="en-US" altLang="en-US" dirty="0">
              <a:latin typeface="Gill Sans MT" panose="020B0502020104020203" pitchFamily="34" charset="77"/>
              <a:ea typeface="ＭＳ Ｐゴシック" charset="-128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7925"/>
            <a:ext cx="7848600" cy="1066800"/>
          </a:xfrm>
        </p:spPr>
        <p:txBody>
          <a:bodyPr/>
          <a:lstStyle/>
          <a:p>
            <a:pPr marL="234950" indent="-234950">
              <a:buFont typeface="Wingdings" charset="2"/>
              <a:buNone/>
            </a:pPr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first generation routers:</a:t>
            </a:r>
          </a:p>
          <a:p>
            <a:pPr marL="234950" indent="-234950"/>
            <a:r>
              <a:rPr lang="en-US" altLang="en-US" sz="2400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traditional computers with switching under direct control of CPU</a:t>
            </a:r>
          </a:p>
          <a:p>
            <a:pPr marL="234950" indent="-234950"/>
            <a:r>
              <a:rPr lang="en-US" altLang="en-US" sz="2400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packet copied to system</a:t>
            </a:r>
            <a:r>
              <a:rPr lang="ja-JP" altLang="en-US" sz="2400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’</a:t>
            </a:r>
            <a:r>
              <a:rPr lang="en-US" altLang="ja-JP" sz="2400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s memory</a:t>
            </a:r>
          </a:p>
          <a:p>
            <a:pPr marL="234950" indent="-234950"/>
            <a:r>
              <a:rPr lang="en-US" altLang="en-US" sz="2400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 speed limited by memory bandwidth (2 bus crossings per datagram)</a:t>
            </a:r>
            <a:endParaRPr lang="en-US" altLang="en-US" sz="1800">
              <a:latin typeface="Gill Sans MT" panose="020B0502020104020203" pitchFamily="34" charset="77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9396" name="Group 42"/>
          <p:cNvGrpSpPr>
            <a:grpSpLocks/>
          </p:cNvGrpSpPr>
          <p:nvPr/>
        </p:nvGrpSpPr>
        <p:grpSpPr bwMode="auto">
          <a:xfrm>
            <a:off x="1560513" y="4032250"/>
            <a:ext cx="6483350" cy="1790700"/>
            <a:chOff x="983" y="2540"/>
            <a:chExt cx="4084" cy="1128"/>
          </a:xfrm>
        </p:grpSpPr>
        <p:sp>
          <p:nvSpPr>
            <p:cNvPr id="59403" name="Rectangle 30"/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9404" name="Text Box 31"/>
            <p:cNvSpPr txBox="1">
              <a:spLocks noChangeArrowheads="1"/>
            </p:cNvSpPr>
            <p:nvPr/>
          </p:nvSpPr>
          <p:spPr bwMode="auto">
            <a:xfrm>
              <a:off x="1007" y="2557"/>
              <a:ext cx="676" cy="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800">
                  <a:latin typeface="Gill Sans MT" panose="020B0502020104020203" pitchFamily="34" charset="77"/>
                </a:rPr>
                <a:t>input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800">
                  <a:latin typeface="Gill Sans MT" panose="020B0502020104020203" pitchFamily="34" charset="77"/>
                </a:rPr>
                <a:t>port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800">
                  <a:latin typeface="Gill Sans MT" panose="020B0502020104020203" pitchFamily="34" charset="77"/>
                </a:rPr>
                <a:t>(e.g.,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800">
                  <a:latin typeface="Gill Sans MT" panose="020B0502020104020203" pitchFamily="34" charset="77"/>
                </a:rPr>
                <a:t>Ethernet)</a:t>
              </a:r>
            </a:p>
          </p:txBody>
        </p:sp>
        <p:sp>
          <p:nvSpPr>
            <p:cNvPr id="59405" name="Text Box 32"/>
            <p:cNvSpPr txBox="1">
              <a:spLocks noChangeArrowheads="1"/>
            </p:cNvSpPr>
            <p:nvPr/>
          </p:nvSpPr>
          <p:spPr bwMode="auto">
            <a:xfrm>
              <a:off x="2324" y="2773"/>
              <a:ext cx="6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800">
                  <a:latin typeface="Gill Sans MT" panose="020B0502020104020203" pitchFamily="34" charset="77"/>
                </a:rPr>
                <a:t>memory</a:t>
              </a:r>
            </a:p>
          </p:txBody>
        </p:sp>
        <p:sp>
          <p:nvSpPr>
            <p:cNvPr id="59406" name="Rectangle 34"/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9407" name="Rectangle 35"/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59408" name="Text Box 36"/>
            <p:cNvSpPr txBox="1">
              <a:spLocks noChangeArrowheads="1"/>
            </p:cNvSpPr>
            <p:nvPr/>
          </p:nvSpPr>
          <p:spPr bwMode="auto">
            <a:xfrm>
              <a:off x="3581" y="2555"/>
              <a:ext cx="676" cy="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800">
                  <a:latin typeface="Gill Sans MT" panose="020B0502020104020203" pitchFamily="34" charset="77"/>
                </a:rPr>
                <a:t>output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800">
                  <a:latin typeface="Gill Sans MT" panose="020B0502020104020203" pitchFamily="34" charset="77"/>
                </a:rPr>
                <a:t>port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800">
                  <a:latin typeface="Gill Sans MT" panose="020B0502020104020203" pitchFamily="34" charset="77"/>
                </a:rPr>
                <a:t>(e.g.,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800">
                  <a:latin typeface="Gill Sans MT" panose="020B0502020104020203" pitchFamily="34" charset="77"/>
                </a:rPr>
                <a:t>Ethernet)</a:t>
              </a:r>
            </a:p>
          </p:txBody>
        </p:sp>
        <p:sp>
          <p:nvSpPr>
            <p:cNvPr id="59409" name="Line 37"/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410" name="Line 38"/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411" name="Line 39"/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412" name="Line 40"/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9413" name="Text Box 41"/>
            <p:cNvSpPr txBox="1">
              <a:spLocks noChangeArrowheads="1"/>
            </p:cNvSpPr>
            <p:nvPr/>
          </p:nvSpPr>
          <p:spPr bwMode="auto">
            <a:xfrm>
              <a:off x="4304" y="3435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800">
                  <a:latin typeface="Gill Sans MT" panose="020B0502020104020203" pitchFamily="34" charset="77"/>
                </a:rPr>
                <a:t>system bus</a:t>
              </a:r>
            </a:p>
          </p:txBody>
        </p:sp>
      </p:grpSp>
      <p:pic>
        <p:nvPicPr>
          <p:cNvPr id="59397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4225925"/>
            <a:ext cx="533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8" y="4189413"/>
            <a:ext cx="533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7293" name="Rectangle 45"/>
          <p:cNvSpPr>
            <a:spLocks noChangeArrowheads="1"/>
          </p:cNvSpPr>
          <p:nvPr/>
        </p:nvSpPr>
        <p:spPr bwMode="auto">
          <a:xfrm>
            <a:off x="377825" y="4460875"/>
            <a:ext cx="434975" cy="222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>
              <a:latin typeface="Gill Sans MT" panose="020B0502020104020203" pitchFamily="34" charset="77"/>
            </a:endParaRPr>
          </a:p>
        </p:txBody>
      </p:sp>
      <p:sp>
        <p:nvSpPr>
          <p:cNvPr id="437294" name="Rectangle 46"/>
          <p:cNvSpPr>
            <a:spLocks noChangeArrowheads="1"/>
          </p:cNvSpPr>
          <p:nvPr/>
        </p:nvSpPr>
        <p:spPr bwMode="auto">
          <a:xfrm>
            <a:off x="390525" y="4470400"/>
            <a:ext cx="446088" cy="212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438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16476 3.33333E-6 L 0.16962 0.13495 L 0.39098 0.13495 L 0.39098 0.0407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16233 -1.11111E-6 L 0.16597 0.1382 L 0.33906 0.13588 L 0.33785 0.03843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98 0.04074 L 0.408 0.04074 L 0.408 0.12847 L 0.61911 0.12361 L 0.62032 -0.00162 L 0.79098 -0.00162 " pathEditMode="relative" ptsTypes="AAAAAA">
                                      <p:cBhvr>
                                        <p:cTn id="17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37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93" grpId="0" animBg="1"/>
      <p:bldP spid="437293" grpId="1" animBg="1"/>
      <p:bldP spid="437293" grpId="2" animBg="1"/>
      <p:bldP spid="437294" grpId="0" animBg="1"/>
      <p:bldP spid="43729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>
          <a:xfrm>
            <a:off x="449263" y="385763"/>
            <a:ext cx="7772400" cy="685800"/>
          </a:xfrm>
        </p:spPr>
        <p:txBody>
          <a:bodyPr/>
          <a:lstStyle/>
          <a:p>
            <a:r>
              <a:rPr lang="en-US" altLang="en-US" sz="4000">
                <a:latin typeface="Gill Sans MT" panose="020B0502020104020203" pitchFamily="34" charset="77"/>
                <a:ea typeface="ＭＳ Ｐゴシック" charset="-128"/>
              </a:rPr>
              <a:t>Switching via a bus</a:t>
            </a:r>
            <a:endParaRPr lang="en-US" altLang="en-US">
              <a:latin typeface="Gill Sans MT" panose="020B0502020104020203" pitchFamily="34" charset="77"/>
              <a:ea typeface="ＭＳ Ｐゴシック" charset="-128"/>
            </a:endParaRPr>
          </a:p>
        </p:txBody>
      </p:sp>
      <p:sp>
        <p:nvSpPr>
          <p:cNvPr id="2663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31825" y="1530350"/>
            <a:ext cx="5608638" cy="4071938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panose="020B0502020104020203" pitchFamily="34" charset="77"/>
                <a:cs typeface="+mn-cs"/>
              </a:rPr>
              <a:t>datagram from input port memory</a:t>
            </a:r>
          </a:p>
          <a:p>
            <a:pPr>
              <a:buFont typeface="Wingdings" charset="0"/>
              <a:buNone/>
              <a:defRPr/>
            </a:pPr>
            <a:r>
              <a:rPr lang="en-US">
                <a:latin typeface="Gill Sans MT" panose="020B0502020104020203" pitchFamily="34" charset="77"/>
                <a:cs typeface="+mn-cs"/>
              </a:rPr>
              <a:t>    to output port memory via a shared bus</a:t>
            </a:r>
          </a:p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panose="020B0502020104020203" pitchFamily="34" charset="77"/>
                <a:cs typeface="+mn-cs"/>
              </a:rPr>
              <a:t>bus contention:</a:t>
            </a:r>
            <a:r>
              <a:rPr lang="en-US">
                <a:latin typeface="Gill Sans MT" panose="020B0502020104020203" pitchFamily="34" charset="77"/>
                <a:cs typeface="+mn-cs"/>
              </a:rPr>
              <a:t>  switching speed limited by bus bandwidth</a:t>
            </a:r>
          </a:p>
          <a:p>
            <a:pPr>
              <a:defRPr/>
            </a:pPr>
            <a:r>
              <a:rPr lang="en-US">
                <a:latin typeface="Gill Sans MT" panose="020B0502020104020203" pitchFamily="34" charset="77"/>
                <a:cs typeface="+mn-cs"/>
              </a:rPr>
              <a:t>32 Gbps bus, Cisco 5600: sufficient speed for access and enterprise routers</a:t>
            </a:r>
          </a:p>
        </p:txBody>
      </p:sp>
      <p:grpSp>
        <p:nvGrpSpPr>
          <p:cNvPr id="60420" name="Group 8"/>
          <p:cNvGrpSpPr>
            <a:grpSpLocks/>
          </p:cNvGrpSpPr>
          <p:nvPr/>
        </p:nvGrpSpPr>
        <p:grpSpPr bwMode="auto">
          <a:xfrm>
            <a:off x="6408738" y="2435225"/>
            <a:ext cx="890587" cy="215900"/>
            <a:chOff x="876" y="2800"/>
            <a:chExt cx="642" cy="175"/>
          </a:xfrm>
        </p:grpSpPr>
        <p:sp>
          <p:nvSpPr>
            <p:cNvPr id="60456" name="Rectangle 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57" name="Rectangle 1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58" name="Rectangle 1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59" name="Rectangle 1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60" name="Line 1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60421" name="Group 14"/>
          <p:cNvGrpSpPr>
            <a:grpSpLocks/>
          </p:cNvGrpSpPr>
          <p:nvPr/>
        </p:nvGrpSpPr>
        <p:grpSpPr bwMode="auto">
          <a:xfrm>
            <a:off x="6407150" y="2830513"/>
            <a:ext cx="890588" cy="215900"/>
            <a:chOff x="876" y="2800"/>
            <a:chExt cx="642" cy="175"/>
          </a:xfrm>
        </p:grpSpPr>
        <p:sp>
          <p:nvSpPr>
            <p:cNvPr id="60451" name="Rectangle 1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52" name="Rectangle 1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53" name="Rectangle 1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54" name="Rectangle 1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55" name="Line 1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60422" name="Group 20"/>
          <p:cNvGrpSpPr>
            <a:grpSpLocks/>
          </p:cNvGrpSpPr>
          <p:nvPr/>
        </p:nvGrpSpPr>
        <p:grpSpPr bwMode="auto">
          <a:xfrm>
            <a:off x="6402388" y="3257550"/>
            <a:ext cx="890587" cy="215900"/>
            <a:chOff x="876" y="2800"/>
            <a:chExt cx="642" cy="175"/>
          </a:xfrm>
        </p:grpSpPr>
        <p:sp>
          <p:nvSpPr>
            <p:cNvPr id="60446" name="Rectangle 2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47" name="Rectangle 2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48" name="Rectangle 2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49" name="Rectangle 2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50" name="Line 2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60423" name="Line 26"/>
          <p:cNvSpPr>
            <a:spLocks noChangeShapeType="1"/>
          </p:cNvSpPr>
          <p:nvPr/>
        </p:nvSpPr>
        <p:spPr bwMode="auto">
          <a:xfrm>
            <a:off x="7310438" y="2438400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60424" name="Group 27"/>
          <p:cNvGrpSpPr>
            <a:grpSpLocks/>
          </p:cNvGrpSpPr>
          <p:nvPr/>
        </p:nvGrpSpPr>
        <p:grpSpPr bwMode="auto">
          <a:xfrm>
            <a:off x="7364413" y="2422525"/>
            <a:ext cx="890587" cy="215900"/>
            <a:chOff x="455" y="3463"/>
            <a:chExt cx="561" cy="136"/>
          </a:xfrm>
        </p:grpSpPr>
        <p:sp>
          <p:nvSpPr>
            <p:cNvPr id="60441" name="Rectangle 28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42" name="Rectangle 29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43" name="Rectangle 30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44" name="Rectangle 31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45" name="Line 32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60425" name="Group 33"/>
          <p:cNvGrpSpPr>
            <a:grpSpLocks/>
          </p:cNvGrpSpPr>
          <p:nvPr/>
        </p:nvGrpSpPr>
        <p:grpSpPr bwMode="auto">
          <a:xfrm>
            <a:off x="7369175" y="2814638"/>
            <a:ext cx="890588" cy="215900"/>
            <a:chOff x="455" y="3463"/>
            <a:chExt cx="561" cy="136"/>
          </a:xfrm>
        </p:grpSpPr>
        <p:sp>
          <p:nvSpPr>
            <p:cNvPr id="60436" name="Rectangle 34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37" name="Rectangle 35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38" name="Rectangle 36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39" name="Rectangle 37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40" name="Line 38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60426" name="Group 39"/>
          <p:cNvGrpSpPr>
            <a:grpSpLocks/>
          </p:cNvGrpSpPr>
          <p:nvPr/>
        </p:nvGrpSpPr>
        <p:grpSpPr bwMode="auto">
          <a:xfrm>
            <a:off x="7364413" y="3241675"/>
            <a:ext cx="890587" cy="215900"/>
            <a:chOff x="455" y="3463"/>
            <a:chExt cx="561" cy="136"/>
          </a:xfrm>
        </p:grpSpPr>
        <p:sp>
          <p:nvSpPr>
            <p:cNvPr id="60431" name="Rectangle 4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32" name="Rectangle 4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33" name="Rectangle 4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34" name="Rectangle 4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0435" name="Line 4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60427" name="Text Box 45"/>
          <p:cNvSpPr txBox="1">
            <a:spLocks noChangeArrowheads="1"/>
          </p:cNvSpPr>
          <p:nvPr/>
        </p:nvSpPr>
        <p:spPr bwMode="auto">
          <a:xfrm>
            <a:off x="7046913" y="3678238"/>
            <a:ext cx="6110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>
                <a:latin typeface="Gill Sans MT" panose="020B0502020104020203" pitchFamily="34" charset="77"/>
              </a:rPr>
              <a:t>bus</a:t>
            </a:r>
          </a:p>
        </p:txBody>
      </p:sp>
      <p:sp>
        <p:nvSpPr>
          <p:cNvPr id="60428" name="Freeform 46"/>
          <p:cNvSpPr>
            <a:spLocks/>
          </p:cNvSpPr>
          <p:nvPr/>
        </p:nvSpPr>
        <p:spPr bwMode="auto">
          <a:xfrm>
            <a:off x="6402388" y="2463800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604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>
                <a:latin typeface="Gill Sans MT" panose="020B0502020104020203" pitchFamily="34" charset="77"/>
              </a:rPr>
              <a:t>4-</a:t>
            </a:r>
            <a:fld id="{69D53230-A712-5C41-8057-FDC236DE8BFD}" type="slidenum">
              <a:rPr lang="en-US" altLang="en-US" sz="1200">
                <a:latin typeface="Gill Sans MT" panose="020B0502020104020203" pitchFamily="34" charset="77"/>
              </a:rPr>
              <a:pPr/>
              <a:t>33</a:t>
            </a:fld>
            <a:endParaRPr lang="en-US" altLang="en-US" sz="1200">
              <a:latin typeface="Gill Sans MT" panose="020B0502020104020203" pitchFamily="34" charset="77"/>
            </a:endParaRPr>
          </a:p>
        </p:txBody>
      </p:sp>
      <p:sp>
        <p:nvSpPr>
          <p:cNvPr id="6043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1200">
                <a:solidFill>
                  <a:srgbClr val="000000"/>
                </a:solidFill>
                <a:latin typeface="Gill Sans MT" panose="020B0502020104020203" pitchFamily="34" charset="77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1278427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01613"/>
            <a:ext cx="7772400" cy="854075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panose="020B0502020104020203" pitchFamily="34" charset="77"/>
                <a:cs typeface="+mj-cs"/>
              </a:rPr>
              <a:t>Switching via interconnection network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325563"/>
            <a:ext cx="5934075" cy="44116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panose="020B0502020104020203" pitchFamily="34" charset="77"/>
                <a:cs typeface="+mn-cs"/>
              </a:rPr>
              <a:t>overcome  bus bandwidth limitations</a:t>
            </a:r>
          </a:p>
          <a:p>
            <a:pPr>
              <a:defRPr/>
            </a:pPr>
            <a:r>
              <a:rPr lang="en-US">
                <a:latin typeface="Gill Sans MT" panose="020B0502020104020203" pitchFamily="34" charset="77"/>
                <a:cs typeface="+mn-cs"/>
              </a:rPr>
              <a:t>banyan networks, crossbar, other interconnection nets initially developed to connect processors in multiprocessor</a:t>
            </a:r>
          </a:p>
          <a:p>
            <a:pPr>
              <a:defRPr/>
            </a:pPr>
            <a:r>
              <a:rPr lang="en-US">
                <a:latin typeface="Gill Sans MT" panose="020B0502020104020203" pitchFamily="34" charset="77"/>
                <a:cs typeface="+mn-cs"/>
              </a:rPr>
              <a:t>advanced design: fragmenting datagram into fixed length cells, switch cells through the fabric. </a:t>
            </a:r>
          </a:p>
          <a:p>
            <a:pPr>
              <a:defRPr/>
            </a:pPr>
            <a:r>
              <a:rPr lang="en-US">
                <a:latin typeface="Gill Sans MT" panose="020B0502020104020203" pitchFamily="34" charset="77"/>
                <a:cs typeface="+mn-cs"/>
              </a:rPr>
              <a:t>Cisco 12000: switches 60 Gbps through the interconnection network</a:t>
            </a:r>
          </a:p>
        </p:txBody>
      </p:sp>
      <p:grpSp>
        <p:nvGrpSpPr>
          <p:cNvPr id="61444" name="Group 58"/>
          <p:cNvGrpSpPr>
            <a:grpSpLocks/>
          </p:cNvGrpSpPr>
          <p:nvPr/>
        </p:nvGrpSpPr>
        <p:grpSpPr bwMode="auto">
          <a:xfrm>
            <a:off x="6184900" y="2535238"/>
            <a:ext cx="2252663" cy="2066925"/>
            <a:chOff x="3812" y="2763"/>
            <a:chExt cx="1419" cy="1302"/>
          </a:xfrm>
        </p:grpSpPr>
        <p:grpSp>
          <p:nvGrpSpPr>
            <p:cNvPr id="61447" name="Group 4"/>
            <p:cNvGrpSpPr>
              <a:grpSpLocks/>
            </p:cNvGrpSpPr>
            <p:nvPr/>
          </p:nvGrpSpPr>
          <p:grpSpPr bwMode="auto">
            <a:xfrm>
              <a:off x="3933" y="2763"/>
              <a:ext cx="561" cy="136"/>
              <a:chOff x="876" y="2800"/>
              <a:chExt cx="642" cy="175"/>
            </a:xfrm>
          </p:grpSpPr>
          <p:sp>
            <p:nvSpPr>
              <p:cNvPr id="61496" name="Rectangle 5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1497" name="Rectangle 6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1498" name="Rectangle 7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1499" name="Rectangle 8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1500" name="Line 9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61448" name="Group 10"/>
            <p:cNvGrpSpPr>
              <a:grpSpLocks/>
            </p:cNvGrpSpPr>
            <p:nvPr/>
          </p:nvGrpSpPr>
          <p:grpSpPr bwMode="auto">
            <a:xfrm>
              <a:off x="3918" y="3012"/>
              <a:ext cx="561" cy="136"/>
              <a:chOff x="876" y="2800"/>
              <a:chExt cx="642" cy="175"/>
            </a:xfrm>
          </p:grpSpPr>
          <p:sp>
            <p:nvSpPr>
              <p:cNvPr id="61491" name="Rectangle 11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1492" name="Rectangle 12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1493" name="Rectangle 13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1494" name="Rectangle 14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1495" name="Line 15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61449" name="Group 16"/>
            <p:cNvGrpSpPr>
              <a:grpSpLocks/>
            </p:cNvGrpSpPr>
            <p:nvPr/>
          </p:nvGrpSpPr>
          <p:grpSpPr bwMode="auto">
            <a:xfrm>
              <a:off x="3915" y="3281"/>
              <a:ext cx="561" cy="136"/>
              <a:chOff x="876" y="2800"/>
              <a:chExt cx="642" cy="175"/>
            </a:xfrm>
          </p:grpSpPr>
          <p:sp>
            <p:nvSpPr>
              <p:cNvPr id="61486" name="Rectangle 1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1487" name="Rectangle 1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1488" name="Rectangle 1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1489" name="Rectangle 20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1490" name="Line 2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61450" name="Group 22"/>
            <p:cNvGrpSpPr>
              <a:grpSpLocks/>
            </p:cNvGrpSpPr>
            <p:nvPr/>
          </p:nvGrpSpPr>
          <p:grpSpPr bwMode="auto">
            <a:xfrm rot="5400000">
              <a:off x="4623" y="3405"/>
              <a:ext cx="564" cy="652"/>
              <a:chOff x="2954" y="2776"/>
              <a:chExt cx="564" cy="652"/>
            </a:xfrm>
          </p:grpSpPr>
          <p:grpSp>
            <p:nvGrpSpPr>
              <p:cNvPr id="61468" name="Group 23"/>
              <p:cNvGrpSpPr>
                <a:grpSpLocks/>
              </p:cNvGrpSpPr>
              <p:nvPr/>
            </p:nvGrpSpPr>
            <p:grpSpPr bwMode="auto">
              <a:xfrm>
                <a:off x="2954" y="2776"/>
                <a:ext cx="561" cy="136"/>
                <a:chOff x="455" y="3463"/>
                <a:chExt cx="561" cy="136"/>
              </a:xfrm>
            </p:grpSpPr>
            <p:sp>
              <p:nvSpPr>
                <p:cNvPr id="61481" name="Rectangle 24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1482" name="Rectangle 25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1483" name="Rectangle 26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14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148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61469" name="Group 29"/>
              <p:cNvGrpSpPr>
                <a:grpSpLocks/>
              </p:cNvGrpSpPr>
              <p:nvPr/>
            </p:nvGrpSpPr>
            <p:grpSpPr bwMode="auto">
              <a:xfrm>
                <a:off x="2957" y="3023"/>
                <a:ext cx="561" cy="136"/>
                <a:chOff x="455" y="3463"/>
                <a:chExt cx="561" cy="136"/>
              </a:xfrm>
            </p:grpSpPr>
            <p:sp>
              <p:nvSpPr>
                <p:cNvPr id="61476" name="Rectangle 30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1477" name="Rectangle 31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1478" name="Rectangle 32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1479" name="Rectangle 33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148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61470" name="Group 35"/>
              <p:cNvGrpSpPr>
                <a:grpSpLocks/>
              </p:cNvGrpSpPr>
              <p:nvPr/>
            </p:nvGrpSpPr>
            <p:grpSpPr bwMode="auto">
              <a:xfrm>
                <a:off x="2954" y="3292"/>
                <a:ext cx="561" cy="136"/>
                <a:chOff x="455" y="3463"/>
                <a:chExt cx="561" cy="136"/>
              </a:xfrm>
            </p:grpSpPr>
            <p:sp>
              <p:nvSpPr>
                <p:cNvPr id="61471" name="Rectangle 36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1472" name="Rectangle 37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1473" name="Rectangle 38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1474" name="Rectangle 39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147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</p:grpSp>
        </p:grpSp>
        <p:sp>
          <p:nvSpPr>
            <p:cNvPr id="61451" name="Line 41"/>
            <p:cNvSpPr>
              <a:spLocks noChangeShapeType="1"/>
            </p:cNvSpPr>
            <p:nvPr/>
          </p:nvSpPr>
          <p:spPr bwMode="auto">
            <a:xfrm>
              <a:off x="4494" y="2830"/>
              <a:ext cx="6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1452" name="Line 42"/>
            <p:cNvSpPr>
              <a:spLocks noChangeShapeType="1"/>
            </p:cNvSpPr>
            <p:nvPr/>
          </p:nvSpPr>
          <p:spPr bwMode="auto">
            <a:xfrm flipV="1">
              <a:off x="4470" y="3074"/>
              <a:ext cx="700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1453" name="Line 43"/>
            <p:cNvSpPr>
              <a:spLocks noChangeShapeType="1"/>
            </p:cNvSpPr>
            <p:nvPr/>
          </p:nvSpPr>
          <p:spPr bwMode="auto">
            <a:xfrm>
              <a:off x="4470" y="3346"/>
              <a:ext cx="6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1454" name="Line 44"/>
            <p:cNvSpPr>
              <a:spLocks noChangeShapeType="1"/>
            </p:cNvSpPr>
            <p:nvPr/>
          </p:nvSpPr>
          <p:spPr bwMode="auto">
            <a:xfrm flipV="1">
              <a:off x="4648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1455" name="Line 45"/>
            <p:cNvSpPr>
              <a:spLocks noChangeShapeType="1"/>
            </p:cNvSpPr>
            <p:nvPr/>
          </p:nvSpPr>
          <p:spPr bwMode="auto">
            <a:xfrm flipV="1">
              <a:off x="4914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1456" name="Line 46"/>
            <p:cNvSpPr>
              <a:spLocks noChangeShapeType="1"/>
            </p:cNvSpPr>
            <p:nvPr/>
          </p:nvSpPr>
          <p:spPr bwMode="auto">
            <a:xfrm flipV="1">
              <a:off x="5164" y="2824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1457" name="Oval 47"/>
            <p:cNvSpPr>
              <a:spLocks noChangeArrowheads="1"/>
            </p:cNvSpPr>
            <p:nvPr/>
          </p:nvSpPr>
          <p:spPr bwMode="auto">
            <a:xfrm>
              <a:off x="4622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1458" name="Oval 48"/>
            <p:cNvSpPr>
              <a:spLocks noChangeArrowheads="1"/>
            </p:cNvSpPr>
            <p:nvPr/>
          </p:nvSpPr>
          <p:spPr bwMode="auto">
            <a:xfrm>
              <a:off x="4622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1459" name="Oval 49"/>
            <p:cNvSpPr>
              <a:spLocks noChangeArrowheads="1"/>
            </p:cNvSpPr>
            <p:nvPr/>
          </p:nvSpPr>
          <p:spPr bwMode="auto">
            <a:xfrm>
              <a:off x="4618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1460" name="Oval 50"/>
            <p:cNvSpPr>
              <a:spLocks noChangeArrowheads="1"/>
            </p:cNvSpPr>
            <p:nvPr/>
          </p:nvSpPr>
          <p:spPr bwMode="auto">
            <a:xfrm>
              <a:off x="4890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1461" name="Oval 51"/>
            <p:cNvSpPr>
              <a:spLocks noChangeArrowheads="1"/>
            </p:cNvSpPr>
            <p:nvPr/>
          </p:nvSpPr>
          <p:spPr bwMode="auto">
            <a:xfrm>
              <a:off x="4890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1462" name="Oval 52"/>
            <p:cNvSpPr>
              <a:spLocks noChangeArrowheads="1"/>
            </p:cNvSpPr>
            <p:nvPr/>
          </p:nvSpPr>
          <p:spPr bwMode="auto">
            <a:xfrm>
              <a:off x="4886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1463" name="Oval 53"/>
            <p:cNvSpPr>
              <a:spLocks noChangeArrowheads="1"/>
            </p:cNvSpPr>
            <p:nvPr/>
          </p:nvSpPr>
          <p:spPr bwMode="auto">
            <a:xfrm>
              <a:off x="5136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1464" name="Oval 54"/>
            <p:cNvSpPr>
              <a:spLocks noChangeArrowheads="1"/>
            </p:cNvSpPr>
            <p:nvPr/>
          </p:nvSpPr>
          <p:spPr bwMode="auto">
            <a:xfrm>
              <a:off x="5136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1465" name="Oval 55"/>
            <p:cNvSpPr>
              <a:spLocks noChangeArrowheads="1"/>
            </p:cNvSpPr>
            <p:nvPr/>
          </p:nvSpPr>
          <p:spPr bwMode="auto">
            <a:xfrm>
              <a:off x="5132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1466" name="Text Box 56"/>
            <p:cNvSpPr txBox="1">
              <a:spLocks noChangeArrowheads="1"/>
            </p:cNvSpPr>
            <p:nvPr/>
          </p:nvSpPr>
          <p:spPr bwMode="auto">
            <a:xfrm>
              <a:off x="3812" y="3601"/>
              <a:ext cx="6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2000">
                  <a:latin typeface="Gill Sans MT" panose="020B0502020104020203" pitchFamily="34" charset="77"/>
                </a:rPr>
                <a:t>crossbar</a:t>
              </a:r>
            </a:p>
          </p:txBody>
        </p:sp>
        <p:sp>
          <p:nvSpPr>
            <p:cNvPr id="61467" name="Freeform 57"/>
            <p:cNvSpPr>
              <a:spLocks/>
            </p:cNvSpPr>
            <p:nvPr/>
          </p:nvSpPr>
          <p:spPr bwMode="auto">
            <a:xfrm>
              <a:off x="3900" y="2796"/>
              <a:ext cx="972" cy="1269"/>
            </a:xfrm>
            <a:custGeom>
              <a:avLst/>
              <a:gdLst>
                <a:gd name="T0" fmla="*/ 0 w 972"/>
                <a:gd name="T1" fmla="*/ 3 h 1266"/>
                <a:gd name="T2" fmla="*/ 969 w 972"/>
                <a:gd name="T3" fmla="*/ 0 h 1266"/>
                <a:gd name="T4" fmla="*/ 972 w 972"/>
                <a:gd name="T5" fmla="*/ 1308 h 1266"/>
                <a:gd name="T6" fmla="*/ 0 60000 65536"/>
                <a:gd name="T7" fmla="*/ 0 60000 65536"/>
                <a:gd name="T8" fmla="*/ 0 60000 65536"/>
                <a:gd name="T9" fmla="*/ 0 w 972"/>
                <a:gd name="T10" fmla="*/ 0 h 1266"/>
                <a:gd name="T11" fmla="*/ 972 w 972"/>
                <a:gd name="T12" fmla="*/ 1266 h 1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614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200">
                <a:latin typeface="Gill Sans MT" panose="020B0502020104020203" pitchFamily="34" charset="77"/>
              </a:rPr>
              <a:t>4-</a:t>
            </a:r>
            <a:fld id="{551B6639-9FF0-0A44-9E76-2C48DB21D293}" type="slidenum">
              <a:rPr lang="en-US" altLang="en-US" sz="1200">
                <a:latin typeface="Gill Sans MT" panose="020B0502020104020203" pitchFamily="34" charset="77"/>
              </a:rPr>
              <a:pPr/>
              <a:t>34</a:t>
            </a:fld>
            <a:endParaRPr lang="en-US" altLang="en-US" sz="1200">
              <a:latin typeface="Gill Sans MT" panose="020B0502020104020203" pitchFamily="34" charset="77"/>
            </a:endParaRPr>
          </a:p>
        </p:txBody>
      </p:sp>
      <p:sp>
        <p:nvSpPr>
          <p:cNvPr id="6144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en-US" sz="1200">
                <a:solidFill>
                  <a:srgbClr val="000000"/>
                </a:solidFill>
                <a:latin typeface="Gill Sans MT" panose="020B0502020104020203" pitchFamily="34" charset="77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958465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7772400" cy="457200"/>
          </a:xfrm>
        </p:spPr>
        <p:txBody>
          <a:bodyPr/>
          <a:lstStyle/>
          <a:p>
            <a:r>
              <a:rPr lang="en-US" altLang="en-US" sz="3600">
                <a:latin typeface="Gill Sans MT" panose="020B0502020104020203" pitchFamily="34" charset="77"/>
                <a:ea typeface="ＭＳ Ｐゴシック" charset="-128"/>
              </a:rPr>
              <a:t>Input port queuing</a:t>
            </a:r>
            <a:endParaRPr lang="en-US" altLang="en-US">
              <a:latin typeface="Gill Sans MT" panose="020B0502020104020203" pitchFamily="34" charset="77"/>
              <a:ea typeface="ＭＳ Ｐゴシック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1127125"/>
            <a:ext cx="8101012" cy="2649538"/>
          </a:xfrm>
        </p:spPr>
        <p:txBody>
          <a:bodyPr/>
          <a:lstStyle/>
          <a:p>
            <a:r>
              <a:rPr lang="en-US" altLang="en-US" sz="2400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fabric slower than input ports combined -&gt; queueing may occur at input queues </a:t>
            </a:r>
          </a:p>
          <a:p>
            <a:pPr lvl="1"/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charset="-128"/>
              </a:rPr>
              <a:t>queueing delay and loss due to input buffer overflow!</a:t>
            </a:r>
            <a:endParaRPr lang="en-US" altLang="en-US">
              <a:solidFill>
                <a:srgbClr val="CC0000"/>
              </a:solidFill>
              <a:latin typeface="Gill Sans MT" panose="020B0502020104020203" pitchFamily="34" charset="77"/>
              <a:ea typeface="ＭＳ Ｐゴシック" charset="-128"/>
            </a:endParaRPr>
          </a:p>
          <a:p>
            <a:r>
              <a:rPr lang="en-US" altLang="en-US" sz="2400">
                <a:solidFill>
                  <a:srgbClr val="CC0000"/>
                </a:solidFill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Head-of-the-Line (HOL) blocking:</a:t>
            </a:r>
            <a:r>
              <a:rPr lang="en-US" altLang="en-US" sz="2400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 queued datagram at front of queue prevents others in queue from moving forward</a:t>
            </a:r>
          </a:p>
        </p:txBody>
      </p:sp>
      <p:grpSp>
        <p:nvGrpSpPr>
          <p:cNvPr id="62468" name="Group 7"/>
          <p:cNvGrpSpPr>
            <a:grpSpLocks/>
          </p:cNvGrpSpPr>
          <p:nvPr/>
        </p:nvGrpSpPr>
        <p:grpSpPr bwMode="auto">
          <a:xfrm>
            <a:off x="1389063" y="3713035"/>
            <a:ext cx="3027362" cy="1809750"/>
            <a:chOff x="523" y="976"/>
            <a:chExt cx="2099" cy="1356"/>
          </a:xfrm>
        </p:grpSpPr>
        <p:sp>
          <p:nvSpPr>
            <p:cNvPr id="62515" name="Rectangle 8"/>
            <p:cNvSpPr>
              <a:spLocks noChangeArrowheads="1"/>
            </p:cNvSpPr>
            <p:nvPr/>
          </p:nvSpPr>
          <p:spPr bwMode="auto">
            <a:xfrm>
              <a:off x="1208" y="976"/>
              <a:ext cx="745" cy="1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grpSp>
          <p:nvGrpSpPr>
            <p:cNvPr id="62516" name="Group 9"/>
            <p:cNvGrpSpPr>
              <a:grpSpLocks/>
            </p:cNvGrpSpPr>
            <p:nvPr/>
          </p:nvGrpSpPr>
          <p:grpSpPr bwMode="auto">
            <a:xfrm>
              <a:off x="804" y="997"/>
              <a:ext cx="249" cy="1295"/>
              <a:chOff x="748" y="997"/>
              <a:chExt cx="249" cy="1295"/>
            </a:xfrm>
          </p:grpSpPr>
          <p:sp>
            <p:nvSpPr>
              <p:cNvPr id="62535" name="Rectangle 10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2536" name="Rectangle 11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2537" name="Rectangle 12"/>
              <p:cNvSpPr>
                <a:spLocks noChangeArrowheads="1"/>
              </p:cNvSpPr>
              <p:nvPr/>
            </p:nvSpPr>
            <p:spPr bwMode="auto">
              <a:xfrm>
                <a:off x="748" y="1938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62517" name="Group 13"/>
            <p:cNvGrpSpPr>
              <a:grpSpLocks/>
            </p:cNvGrpSpPr>
            <p:nvPr/>
          </p:nvGrpSpPr>
          <p:grpSpPr bwMode="auto">
            <a:xfrm>
              <a:off x="2109" y="1002"/>
              <a:ext cx="249" cy="1295"/>
              <a:chOff x="748" y="997"/>
              <a:chExt cx="249" cy="1295"/>
            </a:xfrm>
          </p:grpSpPr>
          <p:sp>
            <p:nvSpPr>
              <p:cNvPr id="62532" name="Rectangle 14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2533" name="Rectangle 15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62534" name="Rectangle 16"/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62518" name="Line 17"/>
            <p:cNvSpPr>
              <a:spLocks noChangeShapeType="1"/>
            </p:cNvSpPr>
            <p:nvPr/>
          </p:nvSpPr>
          <p:spPr bwMode="auto">
            <a:xfrm>
              <a:off x="1946" y="1181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2519" name="Line 18"/>
            <p:cNvSpPr>
              <a:spLocks noChangeShapeType="1"/>
            </p:cNvSpPr>
            <p:nvPr/>
          </p:nvSpPr>
          <p:spPr bwMode="auto">
            <a:xfrm>
              <a:off x="1940" y="164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2520" name="Line 19"/>
            <p:cNvSpPr>
              <a:spLocks noChangeShapeType="1"/>
            </p:cNvSpPr>
            <p:nvPr/>
          </p:nvSpPr>
          <p:spPr bwMode="auto">
            <a:xfrm>
              <a:off x="1940" y="2119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2521" name="Line 20"/>
            <p:cNvSpPr>
              <a:spLocks noChangeShapeType="1"/>
            </p:cNvSpPr>
            <p:nvPr/>
          </p:nvSpPr>
          <p:spPr bwMode="auto">
            <a:xfrm>
              <a:off x="1044" y="116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2522" name="Line 21"/>
            <p:cNvSpPr>
              <a:spLocks noChangeShapeType="1"/>
            </p:cNvSpPr>
            <p:nvPr/>
          </p:nvSpPr>
          <p:spPr bwMode="auto">
            <a:xfrm>
              <a:off x="1038" y="162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2523" name="Line 22"/>
            <p:cNvSpPr>
              <a:spLocks noChangeShapeType="1"/>
            </p:cNvSpPr>
            <p:nvPr/>
          </p:nvSpPr>
          <p:spPr bwMode="auto">
            <a:xfrm>
              <a:off x="1038" y="2102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grpSp>
          <p:nvGrpSpPr>
            <p:cNvPr id="62524" name="Group 23"/>
            <p:cNvGrpSpPr>
              <a:grpSpLocks/>
            </p:cNvGrpSpPr>
            <p:nvPr/>
          </p:nvGrpSpPr>
          <p:grpSpPr bwMode="auto">
            <a:xfrm>
              <a:off x="523" y="1169"/>
              <a:ext cx="288" cy="939"/>
              <a:chOff x="-60" y="1148"/>
              <a:chExt cx="168" cy="939"/>
            </a:xfrm>
          </p:grpSpPr>
          <p:sp>
            <p:nvSpPr>
              <p:cNvPr id="62529" name="Line 24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2530" name="Line 25"/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2531" name="Line 26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62525" name="Group 27"/>
            <p:cNvGrpSpPr>
              <a:grpSpLocks/>
            </p:cNvGrpSpPr>
            <p:nvPr/>
          </p:nvGrpSpPr>
          <p:grpSpPr bwMode="auto">
            <a:xfrm>
              <a:off x="2334" y="1173"/>
              <a:ext cx="288" cy="939"/>
              <a:chOff x="-60" y="1148"/>
              <a:chExt cx="168" cy="939"/>
            </a:xfrm>
          </p:grpSpPr>
          <p:sp>
            <p:nvSpPr>
              <p:cNvPr id="62526" name="Line 28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2527" name="Line 29"/>
              <p:cNvSpPr>
                <a:spLocks noChangeShapeType="1"/>
              </p:cNvSpPr>
              <p:nvPr/>
            </p:nvSpPr>
            <p:spPr bwMode="auto">
              <a:xfrm>
                <a:off x="-60" y="161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2528" name="Line 30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62469" name="Rectangle 55"/>
          <p:cNvSpPr>
            <a:spLocks noChangeArrowheads="1"/>
          </p:cNvSpPr>
          <p:nvPr/>
        </p:nvSpPr>
        <p:spPr bwMode="auto">
          <a:xfrm>
            <a:off x="1841500" y="3709860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>
              <a:latin typeface="Gill Sans MT" panose="020B0502020104020203" pitchFamily="34" charset="77"/>
            </a:endParaRPr>
          </a:p>
        </p:txBody>
      </p:sp>
      <p:sp>
        <p:nvSpPr>
          <p:cNvPr id="62470" name="Rectangle 56"/>
          <p:cNvSpPr>
            <a:spLocks noChangeArrowheads="1"/>
          </p:cNvSpPr>
          <p:nvPr/>
        </p:nvSpPr>
        <p:spPr bwMode="auto">
          <a:xfrm>
            <a:off x="1827213" y="4441698"/>
            <a:ext cx="252412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>
              <a:latin typeface="Gill Sans MT" panose="020B0502020104020203" pitchFamily="34" charset="77"/>
            </a:endParaRPr>
          </a:p>
        </p:txBody>
      </p:sp>
      <p:sp>
        <p:nvSpPr>
          <p:cNvPr id="62471" name="Rectangle 57"/>
          <p:cNvSpPr>
            <a:spLocks noChangeArrowheads="1"/>
          </p:cNvSpPr>
          <p:nvPr/>
        </p:nvSpPr>
        <p:spPr bwMode="auto">
          <a:xfrm>
            <a:off x="1825625" y="5076698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>
              <a:latin typeface="Gill Sans MT" panose="020B0502020104020203" pitchFamily="34" charset="77"/>
            </a:endParaRPr>
          </a:p>
        </p:txBody>
      </p:sp>
      <p:sp>
        <p:nvSpPr>
          <p:cNvPr id="62472" name="Rectangle 58"/>
          <p:cNvSpPr>
            <a:spLocks noChangeArrowheads="1"/>
          </p:cNvSpPr>
          <p:nvPr/>
        </p:nvSpPr>
        <p:spPr bwMode="auto">
          <a:xfrm>
            <a:off x="1482725" y="3705098"/>
            <a:ext cx="252413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>
              <a:latin typeface="Gill Sans MT" panose="020B0502020104020203" pitchFamily="34" charset="77"/>
            </a:endParaRPr>
          </a:p>
        </p:txBody>
      </p:sp>
      <p:sp>
        <p:nvSpPr>
          <p:cNvPr id="62473" name="Rectangle 59"/>
          <p:cNvSpPr>
            <a:spLocks noChangeArrowheads="1"/>
          </p:cNvSpPr>
          <p:nvPr/>
        </p:nvSpPr>
        <p:spPr bwMode="auto">
          <a:xfrm>
            <a:off x="1477963" y="5065585"/>
            <a:ext cx="252412" cy="131763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>
              <a:latin typeface="Gill Sans MT" panose="020B0502020104020203" pitchFamily="34" charset="77"/>
            </a:endParaRPr>
          </a:p>
        </p:txBody>
      </p:sp>
      <p:sp>
        <p:nvSpPr>
          <p:cNvPr id="62474" name="Line 60"/>
          <p:cNvSpPr>
            <a:spLocks noChangeShapeType="1"/>
          </p:cNvSpPr>
          <p:nvPr/>
        </p:nvSpPr>
        <p:spPr bwMode="auto">
          <a:xfrm>
            <a:off x="2133600" y="3765423"/>
            <a:ext cx="1479550" cy="15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62475" name="Freeform 61"/>
          <p:cNvSpPr>
            <a:spLocks/>
          </p:cNvSpPr>
          <p:nvPr/>
        </p:nvSpPr>
        <p:spPr bwMode="auto">
          <a:xfrm>
            <a:off x="2178050" y="4163885"/>
            <a:ext cx="1395413" cy="979488"/>
          </a:xfrm>
          <a:custGeom>
            <a:avLst/>
            <a:gdLst>
              <a:gd name="T0" fmla="*/ 0 w 967"/>
              <a:gd name="T1" fmla="*/ 2147483647 h 735"/>
              <a:gd name="T2" fmla="*/ 2147483647 w 967"/>
              <a:gd name="T3" fmla="*/ 2147483647 h 735"/>
              <a:gd name="T4" fmla="*/ 2147483647 w 967"/>
              <a:gd name="T5" fmla="*/ 0 h 735"/>
              <a:gd name="T6" fmla="*/ 0 60000 65536"/>
              <a:gd name="T7" fmla="*/ 0 60000 65536"/>
              <a:gd name="T8" fmla="*/ 0 60000 65536"/>
              <a:gd name="T9" fmla="*/ 0 w 967"/>
              <a:gd name="T10" fmla="*/ 0 h 735"/>
              <a:gd name="T11" fmla="*/ 967 w 967"/>
              <a:gd name="T12" fmla="*/ 735 h 7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7" h="735">
                <a:moveTo>
                  <a:pt x="0" y="733"/>
                </a:moveTo>
                <a:lnTo>
                  <a:pt x="522" y="735"/>
                </a:lnTo>
                <a:lnTo>
                  <a:pt x="96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62476" name="Text Box 62"/>
          <p:cNvSpPr txBox="1">
            <a:spLocks noChangeArrowheads="1"/>
          </p:cNvSpPr>
          <p:nvPr/>
        </p:nvSpPr>
        <p:spPr bwMode="auto">
          <a:xfrm>
            <a:off x="1349375" y="5619623"/>
            <a:ext cx="3390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>
                <a:latin typeface="Gill Sans MT" panose="020B0502020104020203" pitchFamily="34" charset="77"/>
              </a:rPr>
              <a:t>output port contention:</a:t>
            </a:r>
          </a:p>
          <a:p>
            <a:pPr algn="ctr"/>
            <a:r>
              <a:rPr lang="en-US" altLang="en-US" sz="1800">
                <a:latin typeface="Gill Sans MT" panose="020B0502020104020203" pitchFamily="34" charset="77"/>
              </a:rPr>
              <a:t>only one red datagram can be transferred.</a:t>
            </a:r>
            <a:br>
              <a:rPr lang="en-US" altLang="en-US" sz="1800">
                <a:latin typeface="Gill Sans MT" panose="020B0502020104020203" pitchFamily="34" charset="77"/>
              </a:rPr>
            </a:br>
            <a:r>
              <a:rPr lang="en-US" altLang="en-US" sz="1800" i="1">
                <a:latin typeface="Gill Sans MT" panose="020B0502020104020203" pitchFamily="34" charset="77"/>
              </a:rPr>
              <a:t>lower red packet is blocked</a:t>
            </a:r>
          </a:p>
        </p:txBody>
      </p:sp>
      <p:sp>
        <p:nvSpPr>
          <p:cNvPr id="62477" name="Text Box 64"/>
          <p:cNvSpPr txBox="1">
            <a:spLocks noChangeArrowheads="1"/>
          </p:cNvSpPr>
          <p:nvPr/>
        </p:nvSpPr>
        <p:spPr bwMode="auto">
          <a:xfrm>
            <a:off x="2527300" y="4509960"/>
            <a:ext cx="7148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600">
                <a:latin typeface="Gill Sans MT" panose="020B0502020104020203" pitchFamily="34" charset="77"/>
              </a:rPr>
              <a:t>switch</a:t>
            </a:r>
          </a:p>
          <a:p>
            <a:r>
              <a:rPr lang="en-US" altLang="en-US" sz="1600">
                <a:latin typeface="Gill Sans MT" panose="020B0502020104020203" pitchFamily="34" charset="77"/>
              </a:rPr>
              <a:t>fabric</a:t>
            </a:r>
          </a:p>
        </p:txBody>
      </p:sp>
      <p:sp>
        <p:nvSpPr>
          <p:cNvPr id="62478" name="Line 73"/>
          <p:cNvSpPr>
            <a:spLocks noChangeShapeType="1"/>
          </p:cNvSpPr>
          <p:nvPr/>
        </p:nvSpPr>
        <p:spPr bwMode="auto">
          <a:xfrm>
            <a:off x="2124075" y="4509960"/>
            <a:ext cx="1458913" cy="1905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4879975" y="3733673"/>
            <a:ext cx="3027363" cy="3086100"/>
            <a:chOff x="3074" y="2025"/>
            <a:chExt cx="1907" cy="1944"/>
          </a:xfrm>
        </p:grpSpPr>
        <p:grpSp>
          <p:nvGrpSpPr>
            <p:cNvPr id="62482" name="Group 31"/>
            <p:cNvGrpSpPr>
              <a:grpSpLocks/>
            </p:cNvGrpSpPr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62492" name="Rectangle 32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62493" name="Group 33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62512" name="Rectangle 34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2513" name="Rectangle 35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2514" name="Rectangle 36"/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62494" name="Group 37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2509" name="Rectangle 38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2510" name="Rectangle 39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2511" name="Rectangle 40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62495" name="Line 41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2496" name="Line 42"/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2497" name="Line 43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2498" name="Line 44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2499" name="Line 45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2500" name="Line 46"/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62501" name="Group 47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2506" name="Line 48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2507" name="Line 49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2508" name="Line 50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62502" name="Group 51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2503" name="Line 52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2504" name="Line 53"/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2505" name="Line 54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</p:grpSp>
        </p:grpSp>
        <p:sp>
          <p:nvSpPr>
            <p:cNvPr id="62483" name="Text Box 63"/>
            <p:cNvSpPr txBox="1">
              <a:spLocks noChangeArrowheads="1"/>
            </p:cNvSpPr>
            <p:nvPr/>
          </p:nvSpPr>
          <p:spPr bwMode="auto">
            <a:xfrm>
              <a:off x="3287" y="3219"/>
              <a:ext cx="1407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>
                  <a:latin typeface="Gill Sans MT" panose="020B0502020104020203" pitchFamily="34" charset="77"/>
                </a:rPr>
                <a:t>one packet time later: green packet experiences HOL blocking</a:t>
              </a:r>
              <a:endParaRPr lang="en-US" altLang="en-US" sz="1800" i="1">
                <a:latin typeface="Gill Sans MT" panose="020B0502020104020203" pitchFamily="34" charset="77"/>
              </a:endParaRPr>
            </a:p>
          </p:txBody>
        </p:sp>
        <p:sp>
          <p:nvSpPr>
            <p:cNvPr id="62484" name="Text Box 65"/>
            <p:cNvSpPr txBox="1">
              <a:spLocks noChangeArrowheads="1"/>
            </p:cNvSpPr>
            <p:nvPr/>
          </p:nvSpPr>
          <p:spPr bwMode="auto">
            <a:xfrm>
              <a:off x="3778" y="2507"/>
              <a:ext cx="45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latin typeface="Gill Sans MT" panose="020B0502020104020203" pitchFamily="34" charset="77"/>
                </a:rPr>
                <a:t>switch</a:t>
              </a:r>
            </a:p>
            <a:p>
              <a:r>
                <a:rPr lang="en-US" altLang="en-US" sz="1600">
                  <a:latin typeface="Gill Sans MT" panose="020B0502020104020203" pitchFamily="34" charset="77"/>
                </a:rPr>
                <a:t>fabric</a:t>
              </a:r>
            </a:p>
          </p:txBody>
        </p:sp>
        <p:sp>
          <p:nvSpPr>
            <p:cNvPr id="62485" name="Rectangle 66"/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2486" name="Rectangle 69"/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2487" name="Rectangle 70"/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2488" name="Freeform 71"/>
            <p:cNvSpPr>
              <a:spLocks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65 h 735"/>
                <a:gd name="T2" fmla="*/ 134 w 967"/>
                <a:gd name="T3" fmla="*/ 65 h 735"/>
                <a:gd name="T4" fmla="*/ 251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2489" name="Freeform 72"/>
            <p:cNvSpPr>
              <a:spLocks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  <a:gd name="T9" fmla="*/ 0 w 860"/>
                <a:gd name="T10" fmla="*/ 0 h 437"/>
                <a:gd name="T11" fmla="*/ 860 w 860"/>
                <a:gd name="T12" fmla="*/ 437 h 4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2490" name="Rectangle 76"/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2491" name="Rectangle 77"/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0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55588"/>
            <a:ext cx="7772400" cy="6858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4000">
                <a:latin typeface="Gill Sans MT" panose="020B0502020104020203" pitchFamily="34" charset="77"/>
                <a:cs typeface="+mj-cs"/>
              </a:rPr>
              <a:t>Output ports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946525"/>
            <a:ext cx="7772400" cy="914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latin typeface="Gill Sans MT" panose="020B0502020104020203" pitchFamily="34" charset="77"/>
                <a:cs typeface="+mn-cs"/>
              </a:rPr>
              <a:t>buffering</a:t>
            </a:r>
            <a:r>
              <a:rPr lang="en-US" dirty="0">
                <a:latin typeface="Gill Sans MT" panose="020B0502020104020203" pitchFamily="34" charset="77"/>
                <a:cs typeface="+mn-cs"/>
              </a:rPr>
              <a:t> required when datagrams arrive from fabric faster than the transmission rate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latin typeface="Gill Sans MT" panose="020B0502020104020203" pitchFamily="34" charset="77"/>
                <a:cs typeface="+mn-cs"/>
              </a:rPr>
              <a:t>scheduling discipline</a:t>
            </a:r>
            <a:r>
              <a:rPr lang="en-US" dirty="0">
                <a:latin typeface="Gill Sans MT" panose="020B0502020104020203" pitchFamily="34" charset="77"/>
                <a:cs typeface="+mn-cs"/>
              </a:rPr>
              <a:t> chooses among queued datagrams for transmission</a:t>
            </a: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2406650" y="1473200"/>
            <a:ext cx="4568825" cy="1836738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sz="160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5329238" y="1931988"/>
            <a:ext cx="1417637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000000"/>
                </a:solidFill>
                <a:latin typeface="Gill Sans MT" panose="020B0502020104020203" pitchFamily="34" charset="77"/>
              </a:rPr>
              <a:t>line</a:t>
            </a:r>
          </a:p>
          <a:p>
            <a:pPr algn="ctr"/>
            <a:r>
              <a:rPr lang="en-US" altLang="en-US" sz="1600">
                <a:solidFill>
                  <a:srgbClr val="000000"/>
                </a:solidFill>
                <a:latin typeface="Gill Sans MT" panose="020B0502020104020203" pitchFamily="34" charset="77"/>
              </a:rPr>
              <a:t>termination</a:t>
            </a: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4019550" y="165893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sz="1600">
              <a:solidFill>
                <a:srgbClr val="000000"/>
              </a:solidFill>
              <a:latin typeface="Gill Sans MT" panose="020B0502020104020203" pitchFamily="34" charset="77"/>
            </a:endParaRPr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3841750" y="237807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5175250" y="2335213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 flipV="1">
            <a:off x="6732588" y="2376488"/>
            <a:ext cx="736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63498" name="Rectangle 13"/>
          <p:cNvSpPr>
            <a:spLocks noChangeArrowheads="1"/>
          </p:cNvSpPr>
          <p:nvPr/>
        </p:nvSpPr>
        <p:spPr bwMode="auto">
          <a:xfrm>
            <a:off x="4052888" y="1968500"/>
            <a:ext cx="1055687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Gill Sans MT" panose="020B0502020104020203" pitchFamily="34" charset="77"/>
              </a:rPr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Gill Sans MT" panose="020B0502020104020203" pitchFamily="34" charset="77"/>
              </a:rPr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Gill Sans MT" panose="020B0502020104020203" pitchFamily="34" charset="77"/>
              </a:rPr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Gill Sans MT" panose="020B0502020104020203" pitchFamily="34" charset="77"/>
              </a:rPr>
              <a:t>(send)</a:t>
            </a:r>
          </a:p>
        </p:txBody>
      </p:sp>
      <p:sp>
        <p:nvSpPr>
          <p:cNvPr id="63499" name="Rectangle 16"/>
          <p:cNvSpPr>
            <a:spLocks noChangeArrowheads="1"/>
          </p:cNvSpPr>
          <p:nvPr/>
        </p:nvSpPr>
        <p:spPr bwMode="auto">
          <a:xfrm>
            <a:off x="847725" y="176212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Gill Sans MT" panose="020B0502020104020203" pitchFamily="34" charset="77"/>
              </a:rPr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Gill Sans MT" panose="020B0502020104020203" pitchFamily="34" charset="77"/>
              </a:rPr>
              <a:t>fabric</a:t>
            </a:r>
          </a:p>
        </p:txBody>
      </p:sp>
      <p:grpSp>
        <p:nvGrpSpPr>
          <p:cNvPr id="63500" name="Group 28"/>
          <p:cNvGrpSpPr>
            <a:grpSpLocks/>
          </p:cNvGrpSpPr>
          <p:nvPr/>
        </p:nvGrpSpPr>
        <p:grpSpPr bwMode="auto">
          <a:xfrm>
            <a:off x="2559050" y="1609725"/>
            <a:ext cx="1247775" cy="1504950"/>
            <a:chOff x="3180" y="909"/>
            <a:chExt cx="786" cy="948"/>
          </a:xfrm>
        </p:grpSpPr>
        <p:sp>
          <p:nvSpPr>
            <p:cNvPr id="63508" name="Rectangle 8"/>
            <p:cNvSpPr>
              <a:spLocks noChangeArrowheads="1"/>
            </p:cNvSpPr>
            <p:nvPr/>
          </p:nvSpPr>
          <p:spPr bwMode="auto">
            <a:xfrm>
              <a:off x="3180" y="909"/>
              <a:ext cx="786" cy="9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63509" name="Text Box 14"/>
            <p:cNvSpPr txBox="1">
              <a:spLocks noChangeArrowheads="1"/>
            </p:cNvSpPr>
            <p:nvPr/>
          </p:nvSpPr>
          <p:spPr bwMode="auto">
            <a:xfrm>
              <a:off x="3295" y="917"/>
              <a:ext cx="599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Gill Sans MT" panose="020B0502020104020203" pitchFamily="34" charset="77"/>
                </a:rPr>
                <a:t>datagram</a:t>
              </a:r>
            </a:p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Gill Sans MT" panose="020B0502020104020203" pitchFamily="34" charset="77"/>
                </a:rPr>
                <a:t>buffer</a:t>
              </a:r>
            </a:p>
            <a:p>
              <a:pPr algn="ctr"/>
              <a:endParaRPr lang="en-US" altLang="en-US" sz="1600">
                <a:solidFill>
                  <a:srgbClr val="000000"/>
                </a:solidFill>
                <a:latin typeface="Gill Sans MT" panose="020B0502020104020203" pitchFamily="34" charset="77"/>
              </a:endParaRPr>
            </a:p>
            <a:p>
              <a:pPr algn="ctr"/>
              <a:endParaRPr lang="en-US" altLang="en-US" sz="1600">
                <a:solidFill>
                  <a:srgbClr val="000000"/>
                </a:solidFill>
                <a:latin typeface="Gill Sans MT" panose="020B0502020104020203" pitchFamily="34" charset="77"/>
              </a:endParaRPr>
            </a:p>
            <a:p>
              <a:pPr algn="ctr"/>
              <a:r>
                <a:rPr lang="en-US" altLang="en-US" sz="1600">
                  <a:solidFill>
                    <a:srgbClr val="000000"/>
                  </a:solidFill>
                  <a:latin typeface="Gill Sans MT" panose="020B0502020104020203" pitchFamily="34" charset="77"/>
                </a:rPr>
                <a:t>queueing</a:t>
              </a:r>
            </a:p>
          </p:txBody>
        </p:sp>
        <p:grpSp>
          <p:nvGrpSpPr>
            <p:cNvPr id="63510" name="Group 17"/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63511" name="Rectangle 18"/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Gill Sans MT" panose="020B0502020104020203" pitchFamily="34" charset="77"/>
                </a:endParaRPr>
              </a:p>
            </p:txBody>
          </p:sp>
          <p:sp>
            <p:nvSpPr>
              <p:cNvPr id="63512" name="Line 19"/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3513" name="Line 20"/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3514" name="Line 21"/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3515" name="Line 22"/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3516" name="Line 23"/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3517" name="Line 24"/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3518" name="Line 25"/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3519" name="Line 26"/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63501" name="Line 27"/>
          <p:cNvSpPr>
            <a:spLocks noChangeShapeType="1"/>
          </p:cNvSpPr>
          <p:nvPr/>
        </p:nvSpPr>
        <p:spPr bwMode="auto">
          <a:xfrm>
            <a:off x="1770063" y="1338263"/>
            <a:ext cx="11112" cy="219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63502" name="Line 9"/>
          <p:cNvSpPr>
            <a:spLocks noChangeShapeType="1"/>
          </p:cNvSpPr>
          <p:nvPr/>
        </p:nvSpPr>
        <p:spPr bwMode="auto">
          <a:xfrm flipV="1">
            <a:off x="1762125" y="2420938"/>
            <a:ext cx="925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57638" y="4049713"/>
            <a:ext cx="4822825" cy="830262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77"/>
              </a:rPr>
              <a:t>Datagram (packets) can be lost due to congestion, lack of buffers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674938" y="5341938"/>
            <a:ext cx="6124575" cy="831850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77"/>
              </a:rPr>
              <a:t>Priority scheduling – who gets best performance, network neutrality</a:t>
            </a:r>
          </a:p>
        </p:txBody>
      </p:sp>
    </p:spTree>
    <p:extLst>
      <p:ext uri="{BB962C8B-B14F-4D97-AF65-F5344CB8AC3E}">
        <p14:creationId xmlns:p14="http://schemas.microsoft.com/office/powerpoint/2010/main" val="52510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6850"/>
            <a:ext cx="7772400" cy="730250"/>
          </a:xfrm>
        </p:spPr>
        <p:txBody>
          <a:bodyPr/>
          <a:lstStyle/>
          <a:p>
            <a:r>
              <a:rPr lang="en-US" altLang="en-US" sz="4000">
                <a:latin typeface="Gill Sans MT" panose="020B0502020104020203" pitchFamily="34" charset="77"/>
                <a:ea typeface="ＭＳ Ｐゴシック" charset="-128"/>
              </a:rPr>
              <a:t>Output port queueing</a:t>
            </a:r>
            <a:endParaRPr lang="en-US" altLang="en-US">
              <a:latin typeface="Gill Sans MT" panose="020B0502020104020203" pitchFamily="34" charset="77"/>
              <a:ea typeface="ＭＳ Ｐゴシック" charset="-128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25" y="4602163"/>
            <a:ext cx="7772400" cy="1190625"/>
          </a:xfrm>
        </p:spPr>
        <p:txBody>
          <a:bodyPr/>
          <a:lstStyle/>
          <a:p>
            <a:r>
              <a:rPr lang="en-US" altLang="en-US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buffering when arrival rate via switch exceeds output line speed</a:t>
            </a:r>
          </a:p>
          <a:p>
            <a:r>
              <a:rPr lang="en-US" altLang="en-US" i="1">
                <a:solidFill>
                  <a:srgbClr val="CC0000"/>
                </a:solidFill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queueing (delay) and loss due to output port buffer overflow!</a:t>
            </a:r>
            <a:endParaRPr lang="en-US" altLang="en-US">
              <a:solidFill>
                <a:srgbClr val="CC0000"/>
              </a:solidFill>
              <a:latin typeface="Gill Sans MT" panose="020B0502020104020203" pitchFamily="34" charset="77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4516" name="Group 78"/>
          <p:cNvGrpSpPr>
            <a:grpSpLocks/>
          </p:cNvGrpSpPr>
          <p:nvPr/>
        </p:nvGrpSpPr>
        <p:grpSpPr bwMode="auto">
          <a:xfrm>
            <a:off x="884238" y="1477963"/>
            <a:ext cx="7412037" cy="2870200"/>
            <a:chOff x="550" y="931"/>
            <a:chExt cx="4669" cy="1808"/>
          </a:xfrm>
        </p:grpSpPr>
        <p:grpSp>
          <p:nvGrpSpPr>
            <p:cNvPr id="64519" name="Group 29"/>
            <p:cNvGrpSpPr>
              <a:grpSpLocks/>
            </p:cNvGrpSpPr>
            <p:nvPr/>
          </p:nvGrpSpPr>
          <p:grpSpPr bwMode="auto">
            <a:xfrm>
              <a:off x="699" y="948"/>
              <a:ext cx="2099" cy="1356"/>
              <a:chOff x="523" y="976"/>
              <a:chExt cx="2099" cy="1356"/>
            </a:xfrm>
          </p:grpSpPr>
          <p:sp>
            <p:nvSpPr>
              <p:cNvPr id="64565" name="Rectangle 6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64566" name="Group 10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64585" name="Rectangle 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4586" name="Rectangle 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4587" name="Rectangle 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64567" name="Group 11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4582" name="Rectangle 12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4583" name="Rectangle 13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4584" name="Rectangle 14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64568" name="Line 15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4569" name="Line 16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4570" name="Line 17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4571" name="Line 18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4572" name="Line 19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4573" name="Line 20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64574" name="Group 24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4579" name="Line 2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4580" name="Line 2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4581" name="Line 2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64575" name="Group 25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4576" name="Line 26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4577" name="Line 27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4578" name="Line 28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</p:grpSp>
        </p:grpSp>
        <p:grpSp>
          <p:nvGrpSpPr>
            <p:cNvPr id="64520" name="Group 30"/>
            <p:cNvGrpSpPr>
              <a:grpSpLocks/>
            </p:cNvGrpSpPr>
            <p:nvPr/>
          </p:nvGrpSpPr>
          <p:grpSpPr bwMode="auto">
            <a:xfrm>
              <a:off x="3120" y="931"/>
              <a:ext cx="2099" cy="1356"/>
              <a:chOff x="523" y="976"/>
              <a:chExt cx="2099" cy="1356"/>
            </a:xfrm>
          </p:grpSpPr>
          <p:sp>
            <p:nvSpPr>
              <p:cNvPr id="64542" name="Rectangle 31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64543" name="Group 32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64562" name="Rectangle 33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4563" name="Rectangle 34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4564" name="Rectangle 35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64544" name="Group 36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4559" name="Rectangle 3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4560" name="Rectangle 3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4561" name="Rectangle 3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 sz="180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64545" name="Line 40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4546" name="Line 41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4547" name="Line 42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4548" name="Line 43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4549" name="Line 44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64550" name="Line 45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64551" name="Group 46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4556" name="Line 47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4557" name="Line 48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4558" name="Line 49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64552" name="Group 50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4553" name="Line 5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4554" name="Line 5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64555" name="Line 5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Gill Sans MT" panose="020B0502020104020203" pitchFamily="34" charset="77"/>
                  </a:endParaRPr>
                </a:p>
              </p:txBody>
            </p:sp>
          </p:grpSp>
        </p:grpSp>
        <p:sp>
          <p:nvSpPr>
            <p:cNvPr id="64521" name="Rectangle 54"/>
            <p:cNvSpPr>
              <a:spLocks noChangeArrowheads="1"/>
            </p:cNvSpPr>
            <p:nvPr/>
          </p:nvSpPr>
          <p:spPr bwMode="auto">
            <a:xfrm>
              <a:off x="1012" y="101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4522" name="Rectangle 55"/>
            <p:cNvSpPr>
              <a:spLocks noChangeArrowheads="1"/>
            </p:cNvSpPr>
            <p:nvPr/>
          </p:nvSpPr>
          <p:spPr bwMode="auto">
            <a:xfrm>
              <a:off x="1003" y="1494"/>
              <a:ext cx="175" cy="9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4523" name="Rectangle 56"/>
            <p:cNvSpPr>
              <a:spLocks noChangeArrowheads="1"/>
            </p:cNvSpPr>
            <p:nvPr/>
          </p:nvSpPr>
          <p:spPr bwMode="auto">
            <a:xfrm>
              <a:off x="994" y="196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4524" name="Rectangle 57"/>
            <p:cNvSpPr>
              <a:spLocks noChangeArrowheads="1"/>
            </p:cNvSpPr>
            <p:nvPr/>
          </p:nvSpPr>
          <p:spPr bwMode="auto">
            <a:xfrm>
              <a:off x="764" y="1017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4525" name="Rectangle 58"/>
            <p:cNvSpPr>
              <a:spLocks noChangeArrowheads="1"/>
            </p:cNvSpPr>
            <p:nvPr/>
          </p:nvSpPr>
          <p:spPr bwMode="auto">
            <a:xfrm>
              <a:off x="760" y="1953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4526" name="Line 60"/>
            <p:cNvSpPr>
              <a:spLocks noChangeShapeType="1"/>
            </p:cNvSpPr>
            <p:nvPr/>
          </p:nvSpPr>
          <p:spPr bwMode="auto">
            <a:xfrm>
              <a:off x="1215" y="1054"/>
              <a:ext cx="102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4527" name="Freeform 62"/>
            <p:cNvSpPr>
              <a:spLocks/>
            </p:cNvSpPr>
            <p:nvPr/>
          </p:nvSpPr>
          <p:spPr bwMode="auto">
            <a:xfrm>
              <a:off x="1246" y="1285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4528" name="Text Box 63"/>
            <p:cNvSpPr txBox="1">
              <a:spLocks noChangeArrowheads="1"/>
            </p:cNvSpPr>
            <p:nvPr/>
          </p:nvSpPr>
          <p:spPr bwMode="auto">
            <a:xfrm>
              <a:off x="933" y="2335"/>
              <a:ext cx="15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>
                  <a:latin typeface="Gill Sans MT" panose="020B0502020104020203" pitchFamily="34" charset="77"/>
                </a:rPr>
                <a:t>at </a:t>
              </a:r>
              <a:r>
                <a:rPr lang="en-US" altLang="en-US" sz="1800" i="1">
                  <a:latin typeface="Gill Sans MT" panose="020B0502020104020203" pitchFamily="34" charset="77"/>
                </a:rPr>
                <a:t>t,</a:t>
              </a:r>
              <a:r>
                <a:rPr lang="en-US" altLang="en-US" sz="1800">
                  <a:latin typeface="Gill Sans MT" panose="020B0502020104020203" pitchFamily="34" charset="77"/>
                </a:rPr>
                <a:t> packets more</a:t>
              </a:r>
            </a:p>
            <a:p>
              <a:pPr algn="ctr"/>
              <a:r>
                <a:rPr lang="en-US" altLang="en-US" sz="1800">
                  <a:latin typeface="Gill Sans MT" panose="020B0502020104020203" pitchFamily="34" charset="77"/>
                </a:rPr>
                <a:t>from input to output</a:t>
              </a:r>
              <a:endParaRPr lang="en-US" altLang="en-US" sz="1800" i="1">
                <a:latin typeface="Gill Sans MT" panose="020B0502020104020203" pitchFamily="34" charset="77"/>
              </a:endParaRPr>
            </a:p>
          </p:txBody>
        </p:sp>
        <p:sp>
          <p:nvSpPr>
            <p:cNvPr id="64529" name="Text Box 64"/>
            <p:cNvSpPr txBox="1">
              <a:spLocks noChangeArrowheads="1"/>
            </p:cNvSpPr>
            <p:nvPr/>
          </p:nvSpPr>
          <p:spPr bwMode="auto">
            <a:xfrm>
              <a:off x="3354" y="2325"/>
              <a:ext cx="1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>
                  <a:latin typeface="Gill Sans MT" panose="020B0502020104020203" pitchFamily="34" charset="77"/>
                </a:rPr>
                <a:t>one packet time later</a:t>
              </a:r>
              <a:endParaRPr lang="en-US" altLang="en-US" sz="1800" i="1">
                <a:latin typeface="Gill Sans MT" panose="020B0502020104020203" pitchFamily="34" charset="77"/>
              </a:endParaRPr>
            </a:p>
          </p:txBody>
        </p:sp>
        <p:sp>
          <p:nvSpPr>
            <p:cNvPr id="64530" name="Text Box 66"/>
            <p:cNvSpPr txBox="1">
              <a:spLocks noChangeArrowheads="1"/>
            </p:cNvSpPr>
            <p:nvPr/>
          </p:nvSpPr>
          <p:spPr bwMode="auto">
            <a:xfrm>
              <a:off x="1488" y="1545"/>
              <a:ext cx="45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latin typeface="Gill Sans MT" panose="020B0502020104020203" pitchFamily="34" charset="77"/>
                </a:rPr>
                <a:t>switch</a:t>
              </a:r>
            </a:p>
            <a:p>
              <a:r>
                <a:rPr lang="en-US" altLang="en-US" sz="1600">
                  <a:latin typeface="Gill Sans MT" panose="020B0502020104020203" pitchFamily="34" charset="77"/>
                </a:rPr>
                <a:t>fabric</a:t>
              </a:r>
            </a:p>
          </p:txBody>
        </p:sp>
        <p:sp>
          <p:nvSpPr>
            <p:cNvPr id="64531" name="Text Box 67"/>
            <p:cNvSpPr txBox="1">
              <a:spLocks noChangeArrowheads="1"/>
            </p:cNvSpPr>
            <p:nvPr/>
          </p:nvSpPr>
          <p:spPr bwMode="auto">
            <a:xfrm>
              <a:off x="3895" y="1479"/>
              <a:ext cx="45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1600">
                  <a:latin typeface="Gill Sans MT" panose="020B0502020104020203" pitchFamily="34" charset="77"/>
                </a:rPr>
                <a:t>switch</a:t>
              </a:r>
            </a:p>
            <a:p>
              <a:r>
                <a:rPr lang="en-US" altLang="en-US" sz="1600">
                  <a:latin typeface="Gill Sans MT" panose="020B0502020104020203" pitchFamily="34" charset="77"/>
                </a:rPr>
                <a:t>fabric</a:t>
              </a:r>
            </a:p>
          </p:txBody>
        </p:sp>
        <p:sp>
          <p:nvSpPr>
            <p:cNvPr id="64532" name="Rectangle 68"/>
            <p:cNvSpPr>
              <a:spLocks noChangeArrowheads="1"/>
            </p:cNvSpPr>
            <p:nvPr/>
          </p:nvSpPr>
          <p:spPr bwMode="auto">
            <a:xfrm>
              <a:off x="4746" y="97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4533" name="Rectangle 69"/>
            <p:cNvSpPr>
              <a:spLocks noChangeArrowheads="1"/>
            </p:cNvSpPr>
            <p:nvPr/>
          </p:nvSpPr>
          <p:spPr bwMode="auto">
            <a:xfrm>
              <a:off x="4746" y="1497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4534" name="Rectangle 70"/>
            <p:cNvSpPr>
              <a:spLocks noChangeArrowheads="1"/>
            </p:cNvSpPr>
            <p:nvPr/>
          </p:nvSpPr>
          <p:spPr bwMode="auto">
            <a:xfrm>
              <a:off x="4743" y="109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4535" name="Rectangle 71"/>
            <p:cNvSpPr>
              <a:spLocks noChangeArrowheads="1"/>
            </p:cNvSpPr>
            <p:nvPr/>
          </p:nvSpPr>
          <p:spPr bwMode="auto">
            <a:xfrm>
              <a:off x="3445" y="1001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4536" name="Rectangle 72"/>
            <p:cNvSpPr>
              <a:spLocks noChangeArrowheads="1"/>
            </p:cNvSpPr>
            <p:nvPr/>
          </p:nvSpPr>
          <p:spPr bwMode="auto">
            <a:xfrm>
              <a:off x="3434" y="1965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4537" name="Freeform 73"/>
            <p:cNvSpPr>
              <a:spLocks/>
            </p:cNvSpPr>
            <p:nvPr/>
          </p:nvSpPr>
          <p:spPr bwMode="auto">
            <a:xfrm>
              <a:off x="3682" y="1261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4538" name="Freeform 74"/>
            <p:cNvSpPr>
              <a:spLocks/>
            </p:cNvSpPr>
            <p:nvPr/>
          </p:nvSpPr>
          <p:spPr bwMode="auto">
            <a:xfrm>
              <a:off x="3669" y="1051"/>
              <a:ext cx="988" cy="951"/>
            </a:xfrm>
            <a:custGeom>
              <a:avLst/>
              <a:gdLst>
                <a:gd name="T0" fmla="*/ 0 w 1002"/>
                <a:gd name="T1" fmla="*/ 29707 h 480"/>
                <a:gd name="T2" fmla="*/ 429 w 1002"/>
                <a:gd name="T3" fmla="*/ 0 h 480"/>
                <a:gd name="T4" fmla="*/ 822 w 1002"/>
                <a:gd name="T5" fmla="*/ 6892561 h 480"/>
                <a:gd name="T6" fmla="*/ 0 60000 65536"/>
                <a:gd name="T7" fmla="*/ 0 60000 65536"/>
                <a:gd name="T8" fmla="*/ 0 60000 65536"/>
                <a:gd name="T9" fmla="*/ 0 w 1002"/>
                <a:gd name="T10" fmla="*/ 0 h 480"/>
                <a:gd name="T11" fmla="*/ 1002 w 100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2" h="480">
                  <a:moveTo>
                    <a:pt x="0" y="2"/>
                  </a:moveTo>
                  <a:lnTo>
                    <a:pt x="522" y="0"/>
                  </a:lnTo>
                  <a:lnTo>
                    <a:pt x="1002" y="48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4539" name="Line 75"/>
            <p:cNvSpPr>
              <a:spLocks noChangeShapeType="1"/>
            </p:cNvSpPr>
            <p:nvPr/>
          </p:nvSpPr>
          <p:spPr bwMode="auto">
            <a:xfrm>
              <a:off x="1208" y="1545"/>
              <a:ext cx="1012" cy="1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4540" name="Rectangle 76"/>
            <p:cNvSpPr>
              <a:spLocks noChangeArrowheads="1"/>
            </p:cNvSpPr>
            <p:nvPr/>
          </p:nvSpPr>
          <p:spPr bwMode="auto">
            <a:xfrm>
              <a:off x="550" y="1010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  <p:sp>
          <p:nvSpPr>
            <p:cNvPr id="64541" name="Rectangle 77"/>
            <p:cNvSpPr>
              <a:spLocks noChangeArrowheads="1"/>
            </p:cNvSpPr>
            <p:nvPr/>
          </p:nvSpPr>
          <p:spPr bwMode="auto">
            <a:xfrm>
              <a:off x="3194" y="997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774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panose="020B0502020104020203" pitchFamily="34" charset="77"/>
                <a:cs typeface="+mj-cs"/>
              </a:rPr>
              <a:t>How much buffering?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RFC 3439 rule of thumb: average buffering equal to </a:t>
            </a:r>
            <a:r>
              <a:rPr lang="ja-JP" altLang="en-US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“</a:t>
            </a:r>
            <a:r>
              <a:rPr lang="en-US" altLang="ja-JP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typical</a:t>
            </a:r>
            <a:r>
              <a:rPr lang="ja-JP" altLang="en-US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”</a:t>
            </a:r>
            <a:r>
              <a:rPr lang="en-US" altLang="ja-JP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 RTT (say 250 msec) times link capacity C</a:t>
            </a:r>
          </a:p>
          <a:p>
            <a:pPr lvl="1"/>
            <a:r>
              <a:rPr lang="en-US" altLang="en-US">
                <a:latin typeface="Gill Sans MT" panose="020B0502020104020203" pitchFamily="34" charset="77"/>
                <a:ea typeface="ＭＳ Ｐゴシック" charset="-128"/>
              </a:rPr>
              <a:t>e.g., C = 10 Gpbs link: 2.5 Gbit buffer</a:t>
            </a:r>
          </a:p>
          <a:p>
            <a:r>
              <a:rPr lang="en-US" altLang="en-US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recent recommendation: with </a:t>
            </a:r>
            <a:r>
              <a:rPr lang="en-US" altLang="en-US" i="1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N</a:t>
            </a:r>
            <a:r>
              <a:rPr lang="en-US" altLang="en-US">
                <a:latin typeface="Gill Sans MT" panose="020B0502020104020203" pitchFamily="34" charset="77"/>
                <a:ea typeface="ＭＳ Ｐゴシック" charset="-128"/>
                <a:cs typeface="ＭＳ Ｐゴシック" charset="-128"/>
              </a:rPr>
              <a:t> flows, buffering equal to </a:t>
            </a:r>
          </a:p>
        </p:txBody>
      </p:sp>
      <p:grpSp>
        <p:nvGrpSpPr>
          <p:cNvPr id="65540" name="Group 9"/>
          <p:cNvGrpSpPr>
            <a:grpSpLocks/>
          </p:cNvGrpSpPr>
          <p:nvPr/>
        </p:nvGrpSpPr>
        <p:grpSpPr bwMode="auto">
          <a:xfrm>
            <a:off x="4167189" y="3717927"/>
            <a:ext cx="1103313" cy="1114426"/>
            <a:chOff x="1923" y="2801"/>
            <a:chExt cx="695" cy="702"/>
          </a:xfrm>
        </p:grpSpPr>
        <p:sp>
          <p:nvSpPr>
            <p:cNvPr id="65543" name="Text Box 4"/>
            <p:cNvSpPr txBox="1">
              <a:spLocks noChangeArrowheads="1"/>
            </p:cNvSpPr>
            <p:nvPr/>
          </p:nvSpPr>
          <p:spPr bwMode="auto">
            <a:xfrm>
              <a:off x="1923" y="2918"/>
              <a:ext cx="6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latin typeface="Gill Sans MT" panose="020B0502020104020203" pitchFamily="34" charset="77"/>
                </a:rPr>
                <a:t>RTT  C</a:t>
              </a:r>
            </a:p>
          </p:txBody>
        </p:sp>
        <p:sp>
          <p:nvSpPr>
            <p:cNvPr id="65544" name="Text Box 5"/>
            <p:cNvSpPr txBox="1">
              <a:spLocks noChangeArrowheads="1"/>
            </p:cNvSpPr>
            <p:nvPr/>
          </p:nvSpPr>
          <p:spPr bwMode="auto">
            <a:xfrm>
              <a:off x="2309" y="2801"/>
              <a:ext cx="17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 sz="3200">
                  <a:latin typeface="Gill Sans MT" panose="020B0502020104020203" pitchFamily="34" charset="77"/>
                </a:rPr>
                <a:t>.</a:t>
              </a:r>
            </a:p>
          </p:txBody>
        </p:sp>
        <p:sp>
          <p:nvSpPr>
            <p:cNvPr id="65545" name="Line 6"/>
            <p:cNvSpPr>
              <a:spLocks noChangeShapeType="1"/>
            </p:cNvSpPr>
            <p:nvPr/>
          </p:nvSpPr>
          <p:spPr bwMode="auto">
            <a:xfrm>
              <a:off x="1929" y="3168"/>
              <a:ext cx="6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65546" name="Text Box 7"/>
            <p:cNvSpPr txBox="1">
              <a:spLocks noChangeArrowheads="1"/>
            </p:cNvSpPr>
            <p:nvPr/>
          </p:nvSpPr>
          <p:spPr bwMode="auto">
            <a:xfrm>
              <a:off x="2091" y="3212"/>
              <a:ext cx="2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>
                  <a:latin typeface="Gill Sans MT" panose="020B0502020104020203" pitchFamily="34" charset="77"/>
                </a:rPr>
                <a:t>N</a:t>
              </a:r>
            </a:p>
          </p:txBody>
        </p:sp>
        <p:sp>
          <p:nvSpPr>
            <p:cNvPr id="65547" name="Freeform 8"/>
            <p:cNvSpPr>
              <a:spLocks/>
            </p:cNvSpPr>
            <p:nvPr/>
          </p:nvSpPr>
          <p:spPr bwMode="auto">
            <a:xfrm>
              <a:off x="2062" y="3218"/>
              <a:ext cx="279" cy="209"/>
            </a:xfrm>
            <a:custGeom>
              <a:avLst/>
              <a:gdLst>
                <a:gd name="T0" fmla="*/ 0 w 279"/>
                <a:gd name="T1" fmla="*/ 148 h 209"/>
                <a:gd name="T2" fmla="*/ 26 w 279"/>
                <a:gd name="T3" fmla="*/ 105 h 209"/>
                <a:gd name="T4" fmla="*/ 44 w 279"/>
                <a:gd name="T5" fmla="*/ 209 h 209"/>
                <a:gd name="T6" fmla="*/ 61 w 279"/>
                <a:gd name="T7" fmla="*/ 0 h 209"/>
                <a:gd name="T8" fmla="*/ 279 w 279"/>
                <a:gd name="T9" fmla="*/ 0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9"/>
                <a:gd name="T16" fmla="*/ 0 h 209"/>
                <a:gd name="T17" fmla="*/ 279 w 279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9" h="209">
                  <a:moveTo>
                    <a:pt x="0" y="148"/>
                  </a:moveTo>
                  <a:lnTo>
                    <a:pt x="26" y="105"/>
                  </a:lnTo>
                  <a:lnTo>
                    <a:pt x="44" y="209"/>
                  </a:lnTo>
                  <a:lnTo>
                    <a:pt x="61" y="0"/>
                  </a:lnTo>
                  <a:lnTo>
                    <a:pt x="279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50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Hubs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547" y="961088"/>
            <a:ext cx="7315201" cy="459105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One shared link (a bus) cannot scale 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Short Distance (e.g., &lt;2500 m for Ethernet)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Limited number of nodes (&lt;1024 nodes)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On contention domain (low throughput)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Hubs connect multiple busses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Need the ability to connect multiple busses together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Packets are replicated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65200" y="4841875"/>
            <a:ext cx="1479550" cy="1466850"/>
            <a:chOff x="965200" y="4841875"/>
            <a:chExt cx="1479550" cy="1466850"/>
          </a:xfrm>
        </p:grpSpPr>
        <p:grpSp>
          <p:nvGrpSpPr>
            <p:cNvPr id="6" name="Group 5"/>
            <p:cNvGrpSpPr/>
            <p:nvPr/>
          </p:nvGrpSpPr>
          <p:grpSpPr>
            <a:xfrm>
              <a:off x="1119188" y="4841875"/>
              <a:ext cx="1325562" cy="1422400"/>
              <a:chOff x="1119188" y="4841875"/>
              <a:chExt cx="1325562" cy="1422400"/>
            </a:xfrm>
          </p:grpSpPr>
          <p:grpSp>
            <p:nvGrpSpPr>
              <p:cNvPr id="7" name="Group 702"/>
              <p:cNvGrpSpPr>
                <a:grpSpLocks/>
              </p:cNvGrpSpPr>
              <p:nvPr/>
            </p:nvGrpSpPr>
            <p:grpSpPr bwMode="auto">
              <a:xfrm flipH="1">
                <a:off x="1295026" y="4841875"/>
                <a:ext cx="501650" cy="512762"/>
                <a:chOff x="2839" y="3501"/>
                <a:chExt cx="755" cy="803"/>
              </a:xfrm>
            </p:grpSpPr>
            <p:pic>
              <p:nvPicPr>
                <p:cNvPr id="24" name="Picture 703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" name="Freeform 704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8" name="Line 173"/>
              <p:cNvSpPr>
                <a:spLocks noChangeShapeType="1"/>
              </p:cNvSpPr>
              <p:nvPr/>
            </p:nvSpPr>
            <p:spPr bwMode="auto">
              <a:xfrm flipH="1">
                <a:off x="1531938" y="5178425"/>
                <a:ext cx="466725" cy="890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9" name="Line 174"/>
              <p:cNvSpPr>
                <a:spLocks noChangeShapeType="1"/>
              </p:cNvSpPr>
              <p:nvPr/>
            </p:nvSpPr>
            <p:spPr bwMode="auto">
              <a:xfrm>
                <a:off x="1514475" y="5649912"/>
                <a:ext cx="242888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0" name="Line 175"/>
              <p:cNvSpPr>
                <a:spLocks noChangeShapeType="1"/>
              </p:cNvSpPr>
              <p:nvPr/>
            </p:nvSpPr>
            <p:spPr bwMode="auto">
              <a:xfrm>
                <a:off x="1379538" y="5986462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1" name="Line 176"/>
              <p:cNvSpPr>
                <a:spLocks noChangeShapeType="1"/>
              </p:cNvSpPr>
              <p:nvPr/>
            </p:nvSpPr>
            <p:spPr bwMode="auto">
              <a:xfrm flipV="1">
                <a:off x="1824038" y="5510212"/>
                <a:ext cx="177800" cy="7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2" name="Line 434"/>
              <p:cNvSpPr>
                <a:spLocks noChangeShapeType="1"/>
              </p:cNvSpPr>
              <p:nvPr/>
            </p:nvSpPr>
            <p:spPr bwMode="auto">
              <a:xfrm>
                <a:off x="1695450" y="5283200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3" name="Line 435"/>
              <p:cNvSpPr>
                <a:spLocks noChangeShapeType="1"/>
              </p:cNvSpPr>
              <p:nvPr/>
            </p:nvSpPr>
            <p:spPr bwMode="auto">
              <a:xfrm>
                <a:off x="1695450" y="5283200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4" name="Line 436"/>
              <p:cNvSpPr>
                <a:spLocks noChangeShapeType="1"/>
              </p:cNvSpPr>
              <p:nvPr/>
            </p:nvSpPr>
            <p:spPr bwMode="auto">
              <a:xfrm>
                <a:off x="1627188" y="5919787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5" name="Group 699"/>
              <p:cNvGrpSpPr>
                <a:grpSpLocks/>
              </p:cNvGrpSpPr>
              <p:nvPr/>
            </p:nvGrpSpPr>
            <p:grpSpPr bwMode="auto">
              <a:xfrm flipH="1">
                <a:off x="1119188" y="5351462"/>
                <a:ext cx="501650" cy="512763"/>
                <a:chOff x="2839" y="3501"/>
                <a:chExt cx="755" cy="803"/>
              </a:xfrm>
            </p:grpSpPr>
            <p:pic>
              <p:nvPicPr>
                <p:cNvPr id="22" name="Picture 70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Freeform 701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16" name="Group 705"/>
              <p:cNvGrpSpPr>
                <a:grpSpLocks/>
              </p:cNvGrpSpPr>
              <p:nvPr/>
            </p:nvGrpSpPr>
            <p:grpSpPr bwMode="auto">
              <a:xfrm>
                <a:off x="1943100" y="5311775"/>
                <a:ext cx="501650" cy="512762"/>
                <a:chOff x="2839" y="3501"/>
                <a:chExt cx="755" cy="803"/>
              </a:xfrm>
            </p:grpSpPr>
            <p:pic>
              <p:nvPicPr>
                <p:cNvPr id="20" name="Picture 706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" name="Freeform 707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17" name="Group 708"/>
              <p:cNvGrpSpPr>
                <a:grpSpLocks/>
              </p:cNvGrpSpPr>
              <p:nvPr/>
            </p:nvGrpSpPr>
            <p:grpSpPr bwMode="auto">
              <a:xfrm>
                <a:off x="1744663" y="5751512"/>
                <a:ext cx="501650" cy="512763"/>
                <a:chOff x="2839" y="3501"/>
                <a:chExt cx="755" cy="803"/>
              </a:xfrm>
            </p:grpSpPr>
            <p:pic>
              <p:nvPicPr>
                <p:cNvPr id="18" name="Picture 70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" name="Freeform 710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grpSp>
          <p:nvGrpSpPr>
            <p:cNvPr id="26" name="Group 506"/>
            <p:cNvGrpSpPr>
              <a:grpSpLocks/>
            </p:cNvGrpSpPr>
            <p:nvPr/>
          </p:nvGrpSpPr>
          <p:grpSpPr bwMode="auto">
            <a:xfrm flipH="1">
              <a:off x="965200" y="5795962"/>
              <a:ext cx="501650" cy="512763"/>
              <a:chOff x="2839" y="3501"/>
              <a:chExt cx="755" cy="803"/>
            </a:xfrm>
          </p:grpSpPr>
          <p:pic>
            <p:nvPicPr>
              <p:cNvPr id="27" name="Picture 50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Freeform 50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1341564" y="62642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LAN1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1991421" y="4891044"/>
            <a:ext cx="137748" cy="2873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2129169" y="4891044"/>
            <a:ext cx="386219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1" name="Group 40"/>
          <p:cNvGrpSpPr/>
          <p:nvPr/>
        </p:nvGrpSpPr>
        <p:grpSpPr>
          <a:xfrm>
            <a:off x="3903400" y="5033957"/>
            <a:ext cx="1479550" cy="1466850"/>
            <a:chOff x="965200" y="4841875"/>
            <a:chExt cx="1479550" cy="1466850"/>
          </a:xfrm>
        </p:grpSpPr>
        <p:grpSp>
          <p:nvGrpSpPr>
            <p:cNvPr id="42" name="Group 41"/>
            <p:cNvGrpSpPr/>
            <p:nvPr/>
          </p:nvGrpSpPr>
          <p:grpSpPr>
            <a:xfrm>
              <a:off x="1119188" y="4841875"/>
              <a:ext cx="1325562" cy="1422400"/>
              <a:chOff x="1119188" y="4841875"/>
              <a:chExt cx="1325562" cy="1422400"/>
            </a:xfrm>
          </p:grpSpPr>
          <p:grpSp>
            <p:nvGrpSpPr>
              <p:cNvPr id="46" name="Group 702"/>
              <p:cNvGrpSpPr>
                <a:grpSpLocks/>
              </p:cNvGrpSpPr>
              <p:nvPr/>
            </p:nvGrpSpPr>
            <p:grpSpPr bwMode="auto">
              <a:xfrm flipH="1">
                <a:off x="1295026" y="4841875"/>
                <a:ext cx="501650" cy="512762"/>
                <a:chOff x="2839" y="3501"/>
                <a:chExt cx="755" cy="803"/>
              </a:xfrm>
            </p:grpSpPr>
            <p:pic>
              <p:nvPicPr>
                <p:cNvPr id="63" name="Picture 703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4" name="Freeform 704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47" name="Line 173"/>
              <p:cNvSpPr>
                <a:spLocks noChangeShapeType="1"/>
              </p:cNvSpPr>
              <p:nvPr/>
            </p:nvSpPr>
            <p:spPr bwMode="auto">
              <a:xfrm flipH="1">
                <a:off x="1531938" y="5178425"/>
                <a:ext cx="466725" cy="890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8" name="Line 174"/>
              <p:cNvSpPr>
                <a:spLocks noChangeShapeType="1"/>
              </p:cNvSpPr>
              <p:nvPr/>
            </p:nvSpPr>
            <p:spPr bwMode="auto">
              <a:xfrm>
                <a:off x="1514475" y="5649912"/>
                <a:ext cx="242888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9" name="Line 175"/>
              <p:cNvSpPr>
                <a:spLocks noChangeShapeType="1"/>
              </p:cNvSpPr>
              <p:nvPr/>
            </p:nvSpPr>
            <p:spPr bwMode="auto">
              <a:xfrm>
                <a:off x="1379538" y="5986462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50" name="Line 176"/>
              <p:cNvSpPr>
                <a:spLocks noChangeShapeType="1"/>
              </p:cNvSpPr>
              <p:nvPr/>
            </p:nvSpPr>
            <p:spPr bwMode="auto">
              <a:xfrm flipV="1">
                <a:off x="1824038" y="5510212"/>
                <a:ext cx="177800" cy="7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51" name="Line 434"/>
              <p:cNvSpPr>
                <a:spLocks noChangeShapeType="1"/>
              </p:cNvSpPr>
              <p:nvPr/>
            </p:nvSpPr>
            <p:spPr bwMode="auto">
              <a:xfrm>
                <a:off x="1695450" y="5283200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52" name="Line 435"/>
              <p:cNvSpPr>
                <a:spLocks noChangeShapeType="1"/>
              </p:cNvSpPr>
              <p:nvPr/>
            </p:nvSpPr>
            <p:spPr bwMode="auto">
              <a:xfrm>
                <a:off x="1695450" y="5283200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53" name="Line 436"/>
              <p:cNvSpPr>
                <a:spLocks noChangeShapeType="1"/>
              </p:cNvSpPr>
              <p:nvPr/>
            </p:nvSpPr>
            <p:spPr bwMode="auto">
              <a:xfrm>
                <a:off x="1627188" y="5919787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54" name="Group 699"/>
              <p:cNvGrpSpPr>
                <a:grpSpLocks/>
              </p:cNvGrpSpPr>
              <p:nvPr/>
            </p:nvGrpSpPr>
            <p:grpSpPr bwMode="auto">
              <a:xfrm flipH="1">
                <a:off x="1119188" y="5351462"/>
                <a:ext cx="501650" cy="512763"/>
                <a:chOff x="2839" y="3501"/>
                <a:chExt cx="755" cy="803"/>
              </a:xfrm>
            </p:grpSpPr>
            <p:pic>
              <p:nvPicPr>
                <p:cNvPr id="61" name="Picture 70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" name="Freeform 701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55" name="Group 705"/>
              <p:cNvGrpSpPr>
                <a:grpSpLocks/>
              </p:cNvGrpSpPr>
              <p:nvPr/>
            </p:nvGrpSpPr>
            <p:grpSpPr bwMode="auto">
              <a:xfrm>
                <a:off x="1943100" y="5311775"/>
                <a:ext cx="501650" cy="512762"/>
                <a:chOff x="2839" y="3501"/>
                <a:chExt cx="755" cy="803"/>
              </a:xfrm>
            </p:grpSpPr>
            <p:pic>
              <p:nvPicPr>
                <p:cNvPr id="59" name="Picture 706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0" name="Freeform 707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56" name="Group 708"/>
              <p:cNvGrpSpPr>
                <a:grpSpLocks/>
              </p:cNvGrpSpPr>
              <p:nvPr/>
            </p:nvGrpSpPr>
            <p:grpSpPr bwMode="auto">
              <a:xfrm>
                <a:off x="1744663" y="5751512"/>
                <a:ext cx="501650" cy="512763"/>
                <a:chOff x="2839" y="3501"/>
                <a:chExt cx="755" cy="803"/>
              </a:xfrm>
            </p:grpSpPr>
            <p:pic>
              <p:nvPicPr>
                <p:cNvPr id="57" name="Picture 70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8" name="Freeform 710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grpSp>
          <p:nvGrpSpPr>
            <p:cNvPr id="43" name="Group 506"/>
            <p:cNvGrpSpPr>
              <a:grpSpLocks/>
            </p:cNvGrpSpPr>
            <p:nvPr/>
          </p:nvGrpSpPr>
          <p:grpSpPr bwMode="auto">
            <a:xfrm flipH="1">
              <a:off x="965200" y="5795962"/>
              <a:ext cx="501650" cy="512763"/>
              <a:chOff x="2839" y="3501"/>
              <a:chExt cx="755" cy="803"/>
            </a:xfrm>
          </p:grpSpPr>
          <p:pic>
            <p:nvPicPr>
              <p:cNvPr id="44" name="Picture 50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Freeform 50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7312053" y="3630924"/>
            <a:ext cx="1479550" cy="1466850"/>
            <a:chOff x="965200" y="4841875"/>
            <a:chExt cx="1479550" cy="1466850"/>
          </a:xfrm>
        </p:grpSpPr>
        <p:grpSp>
          <p:nvGrpSpPr>
            <p:cNvPr id="66" name="Group 65"/>
            <p:cNvGrpSpPr/>
            <p:nvPr/>
          </p:nvGrpSpPr>
          <p:grpSpPr>
            <a:xfrm>
              <a:off x="1119188" y="4841875"/>
              <a:ext cx="1325562" cy="1422400"/>
              <a:chOff x="1119188" y="4841875"/>
              <a:chExt cx="1325562" cy="1422400"/>
            </a:xfrm>
          </p:grpSpPr>
          <p:grpSp>
            <p:nvGrpSpPr>
              <p:cNvPr id="70" name="Group 702"/>
              <p:cNvGrpSpPr>
                <a:grpSpLocks/>
              </p:cNvGrpSpPr>
              <p:nvPr/>
            </p:nvGrpSpPr>
            <p:grpSpPr bwMode="auto">
              <a:xfrm flipH="1">
                <a:off x="1295026" y="4841875"/>
                <a:ext cx="501650" cy="512762"/>
                <a:chOff x="2839" y="3501"/>
                <a:chExt cx="755" cy="803"/>
              </a:xfrm>
            </p:grpSpPr>
            <p:pic>
              <p:nvPicPr>
                <p:cNvPr id="87" name="Picture 703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8" name="Freeform 704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71" name="Line 173"/>
              <p:cNvSpPr>
                <a:spLocks noChangeShapeType="1"/>
              </p:cNvSpPr>
              <p:nvPr/>
            </p:nvSpPr>
            <p:spPr bwMode="auto">
              <a:xfrm flipH="1">
                <a:off x="1531938" y="5178425"/>
                <a:ext cx="466725" cy="890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72" name="Line 174"/>
              <p:cNvSpPr>
                <a:spLocks noChangeShapeType="1"/>
              </p:cNvSpPr>
              <p:nvPr/>
            </p:nvSpPr>
            <p:spPr bwMode="auto">
              <a:xfrm>
                <a:off x="1514475" y="5649912"/>
                <a:ext cx="242888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73" name="Line 175"/>
              <p:cNvSpPr>
                <a:spLocks noChangeShapeType="1"/>
              </p:cNvSpPr>
              <p:nvPr/>
            </p:nvSpPr>
            <p:spPr bwMode="auto">
              <a:xfrm>
                <a:off x="1379538" y="5986462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74" name="Line 176"/>
              <p:cNvSpPr>
                <a:spLocks noChangeShapeType="1"/>
              </p:cNvSpPr>
              <p:nvPr/>
            </p:nvSpPr>
            <p:spPr bwMode="auto">
              <a:xfrm flipV="1">
                <a:off x="1824038" y="5510212"/>
                <a:ext cx="177800" cy="7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75" name="Line 434"/>
              <p:cNvSpPr>
                <a:spLocks noChangeShapeType="1"/>
              </p:cNvSpPr>
              <p:nvPr/>
            </p:nvSpPr>
            <p:spPr bwMode="auto">
              <a:xfrm>
                <a:off x="1695450" y="5283200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76" name="Line 435"/>
              <p:cNvSpPr>
                <a:spLocks noChangeShapeType="1"/>
              </p:cNvSpPr>
              <p:nvPr/>
            </p:nvSpPr>
            <p:spPr bwMode="auto">
              <a:xfrm>
                <a:off x="1695450" y="5283200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77" name="Line 436"/>
              <p:cNvSpPr>
                <a:spLocks noChangeShapeType="1"/>
              </p:cNvSpPr>
              <p:nvPr/>
            </p:nvSpPr>
            <p:spPr bwMode="auto">
              <a:xfrm>
                <a:off x="1627188" y="5919787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78" name="Group 699"/>
              <p:cNvGrpSpPr>
                <a:grpSpLocks/>
              </p:cNvGrpSpPr>
              <p:nvPr/>
            </p:nvGrpSpPr>
            <p:grpSpPr bwMode="auto">
              <a:xfrm flipH="1">
                <a:off x="1119188" y="5351462"/>
                <a:ext cx="501650" cy="512763"/>
                <a:chOff x="2839" y="3501"/>
                <a:chExt cx="755" cy="803"/>
              </a:xfrm>
            </p:grpSpPr>
            <p:pic>
              <p:nvPicPr>
                <p:cNvPr id="85" name="Picture 70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6" name="Freeform 701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79" name="Group 705"/>
              <p:cNvGrpSpPr>
                <a:grpSpLocks/>
              </p:cNvGrpSpPr>
              <p:nvPr/>
            </p:nvGrpSpPr>
            <p:grpSpPr bwMode="auto">
              <a:xfrm>
                <a:off x="1943100" y="5311775"/>
                <a:ext cx="501650" cy="512762"/>
                <a:chOff x="2839" y="3501"/>
                <a:chExt cx="755" cy="803"/>
              </a:xfrm>
            </p:grpSpPr>
            <p:pic>
              <p:nvPicPr>
                <p:cNvPr id="83" name="Picture 706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4" name="Freeform 707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80" name="Group 708"/>
              <p:cNvGrpSpPr>
                <a:grpSpLocks/>
              </p:cNvGrpSpPr>
              <p:nvPr/>
            </p:nvGrpSpPr>
            <p:grpSpPr bwMode="auto">
              <a:xfrm>
                <a:off x="1744663" y="5751512"/>
                <a:ext cx="501650" cy="512763"/>
                <a:chOff x="2839" y="3501"/>
                <a:chExt cx="755" cy="803"/>
              </a:xfrm>
            </p:grpSpPr>
            <p:pic>
              <p:nvPicPr>
                <p:cNvPr id="81" name="Picture 70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2" name="Freeform 710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grpSp>
          <p:nvGrpSpPr>
            <p:cNvPr id="67" name="Group 506"/>
            <p:cNvGrpSpPr>
              <a:grpSpLocks/>
            </p:cNvGrpSpPr>
            <p:nvPr/>
          </p:nvGrpSpPr>
          <p:grpSpPr bwMode="auto">
            <a:xfrm flipH="1">
              <a:off x="965200" y="5795962"/>
              <a:ext cx="501650" cy="512763"/>
              <a:chOff x="2839" y="3501"/>
              <a:chExt cx="755" cy="803"/>
            </a:xfrm>
          </p:grpSpPr>
          <p:pic>
            <p:nvPicPr>
              <p:cNvPr id="68" name="Picture 50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Freeform 50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89" name="Rounded Rectangle 88"/>
          <p:cNvSpPr/>
          <p:nvPr/>
        </p:nvSpPr>
        <p:spPr bwMode="auto">
          <a:xfrm>
            <a:off x="4896323" y="4517136"/>
            <a:ext cx="1248445" cy="88349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7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77"/>
              </a:rPr>
              <a:t>HUB</a:t>
            </a:r>
            <a:endParaRPr kumimoji="0" lang="en-US" sz="18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77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6144768" y="4886310"/>
            <a:ext cx="1713331" cy="47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3230427" y="552287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LAN2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274763" y="53169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LAN3</a:t>
            </a:r>
          </a:p>
        </p:txBody>
      </p:sp>
    </p:spTree>
    <p:extLst>
      <p:ext uri="{BB962C8B-B14F-4D97-AF65-F5344CB8AC3E}">
        <p14:creationId xmlns:p14="http://schemas.microsoft.com/office/powerpoint/2010/main" val="195889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Hubs: 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102" y="1248801"/>
            <a:ext cx="7315201" cy="459105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Can be arranged in a hierarchical manner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One subnet failing does not affect others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Cheap and robust to failure</a:t>
            </a:r>
          </a:p>
          <a:p>
            <a:pPr marL="342900" indent="-342900">
              <a:buClr>
                <a:srgbClr val="FF0000"/>
              </a:buClr>
              <a:buFont typeface="Arial" charset="0"/>
              <a:buChar char="•"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Still one contention domain</a:t>
            </a:r>
          </a:p>
          <a:p>
            <a:pPr marL="800100" lvl="1" indent="-342900">
              <a:buClr>
                <a:srgbClr val="FF0000"/>
              </a:buClr>
              <a:buFont typeface="Arial" charset="0"/>
              <a:buChar char="•"/>
            </a:pPr>
            <a:r>
              <a:rPr lang="en-US" sz="2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Still limited in distance and number of hosts</a:t>
            </a:r>
          </a:p>
          <a:p>
            <a:pPr marL="342900" indent="-342900">
              <a:buClr>
                <a:srgbClr val="FF0000"/>
              </a:buClr>
              <a:buFont typeface="Arial" charset="0"/>
              <a:buChar char="•"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Requires </a:t>
            </a:r>
            <a:r>
              <a:rPr lang="en-US" dirty="0" err="1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homogeniety</a:t>
            </a:r>
            <a:endParaRPr lang="en-US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  <a:p>
            <a:pPr marL="800100" lvl="1" indent="-342900">
              <a:buClr>
                <a:srgbClr val="FF0000"/>
              </a:buClr>
              <a:buFont typeface="Arial" charset="0"/>
              <a:buChar char="•"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50Mbps all through</a:t>
            </a:r>
          </a:p>
          <a:p>
            <a:pPr marL="342900" indent="-342900">
              <a:buClr>
                <a:srgbClr val="FF0000"/>
              </a:buClr>
              <a:buFont typeface="Arial" charset="0"/>
              <a:buChar char="•"/>
            </a:pPr>
            <a:endParaRPr lang="en-US" dirty="0">
              <a:latin typeface="Gill Sans MT" panose="020B0502020104020203" pitchFamily="34" charset="77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942460" y="5536867"/>
            <a:ext cx="137748" cy="2873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296461" y="5497518"/>
            <a:ext cx="986297" cy="1113796"/>
            <a:chOff x="965200" y="4841875"/>
            <a:chExt cx="1479550" cy="1466850"/>
          </a:xfrm>
        </p:grpSpPr>
        <p:grpSp>
          <p:nvGrpSpPr>
            <p:cNvPr id="6" name="Group 5"/>
            <p:cNvGrpSpPr/>
            <p:nvPr/>
          </p:nvGrpSpPr>
          <p:grpSpPr>
            <a:xfrm>
              <a:off x="1119188" y="4841875"/>
              <a:ext cx="1325562" cy="1422400"/>
              <a:chOff x="1119188" y="4841875"/>
              <a:chExt cx="1325562" cy="1422400"/>
            </a:xfrm>
          </p:grpSpPr>
          <p:grpSp>
            <p:nvGrpSpPr>
              <p:cNvPr id="7" name="Group 702"/>
              <p:cNvGrpSpPr>
                <a:grpSpLocks/>
              </p:cNvGrpSpPr>
              <p:nvPr/>
            </p:nvGrpSpPr>
            <p:grpSpPr bwMode="auto">
              <a:xfrm flipH="1">
                <a:off x="1295026" y="4841875"/>
                <a:ext cx="501650" cy="512762"/>
                <a:chOff x="2839" y="3501"/>
                <a:chExt cx="755" cy="803"/>
              </a:xfrm>
            </p:grpSpPr>
            <p:pic>
              <p:nvPicPr>
                <p:cNvPr id="24" name="Picture 703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" name="Freeform 704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8" name="Line 173"/>
              <p:cNvSpPr>
                <a:spLocks noChangeShapeType="1"/>
              </p:cNvSpPr>
              <p:nvPr/>
            </p:nvSpPr>
            <p:spPr bwMode="auto">
              <a:xfrm flipH="1">
                <a:off x="1531938" y="5178425"/>
                <a:ext cx="466725" cy="890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9" name="Line 174"/>
              <p:cNvSpPr>
                <a:spLocks noChangeShapeType="1"/>
              </p:cNvSpPr>
              <p:nvPr/>
            </p:nvSpPr>
            <p:spPr bwMode="auto">
              <a:xfrm>
                <a:off x="1514475" y="5649912"/>
                <a:ext cx="242888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0" name="Line 175"/>
              <p:cNvSpPr>
                <a:spLocks noChangeShapeType="1"/>
              </p:cNvSpPr>
              <p:nvPr/>
            </p:nvSpPr>
            <p:spPr bwMode="auto">
              <a:xfrm>
                <a:off x="1379538" y="5986462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1" name="Line 176"/>
              <p:cNvSpPr>
                <a:spLocks noChangeShapeType="1"/>
              </p:cNvSpPr>
              <p:nvPr/>
            </p:nvSpPr>
            <p:spPr bwMode="auto">
              <a:xfrm flipV="1">
                <a:off x="1824038" y="5510212"/>
                <a:ext cx="177800" cy="7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2" name="Line 434"/>
              <p:cNvSpPr>
                <a:spLocks noChangeShapeType="1"/>
              </p:cNvSpPr>
              <p:nvPr/>
            </p:nvSpPr>
            <p:spPr bwMode="auto">
              <a:xfrm>
                <a:off x="1695450" y="5283200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3" name="Line 435"/>
              <p:cNvSpPr>
                <a:spLocks noChangeShapeType="1"/>
              </p:cNvSpPr>
              <p:nvPr/>
            </p:nvSpPr>
            <p:spPr bwMode="auto">
              <a:xfrm>
                <a:off x="1695450" y="5283200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4" name="Line 436"/>
              <p:cNvSpPr>
                <a:spLocks noChangeShapeType="1"/>
              </p:cNvSpPr>
              <p:nvPr/>
            </p:nvSpPr>
            <p:spPr bwMode="auto">
              <a:xfrm>
                <a:off x="1627188" y="5919787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5" name="Group 699"/>
              <p:cNvGrpSpPr>
                <a:grpSpLocks/>
              </p:cNvGrpSpPr>
              <p:nvPr/>
            </p:nvGrpSpPr>
            <p:grpSpPr bwMode="auto">
              <a:xfrm flipH="1">
                <a:off x="1119188" y="5351462"/>
                <a:ext cx="501650" cy="512763"/>
                <a:chOff x="2839" y="3501"/>
                <a:chExt cx="755" cy="803"/>
              </a:xfrm>
            </p:grpSpPr>
            <p:pic>
              <p:nvPicPr>
                <p:cNvPr id="22" name="Picture 70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Freeform 701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16" name="Group 705"/>
              <p:cNvGrpSpPr>
                <a:grpSpLocks/>
              </p:cNvGrpSpPr>
              <p:nvPr/>
            </p:nvGrpSpPr>
            <p:grpSpPr bwMode="auto">
              <a:xfrm>
                <a:off x="1943100" y="5311775"/>
                <a:ext cx="501650" cy="512762"/>
                <a:chOff x="2839" y="3501"/>
                <a:chExt cx="755" cy="803"/>
              </a:xfrm>
            </p:grpSpPr>
            <p:pic>
              <p:nvPicPr>
                <p:cNvPr id="20" name="Picture 706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" name="Freeform 707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17" name="Group 708"/>
              <p:cNvGrpSpPr>
                <a:grpSpLocks/>
              </p:cNvGrpSpPr>
              <p:nvPr/>
            </p:nvGrpSpPr>
            <p:grpSpPr bwMode="auto">
              <a:xfrm>
                <a:off x="1744663" y="5751512"/>
                <a:ext cx="501650" cy="512763"/>
                <a:chOff x="2839" y="3501"/>
                <a:chExt cx="755" cy="803"/>
              </a:xfrm>
            </p:grpSpPr>
            <p:pic>
              <p:nvPicPr>
                <p:cNvPr id="18" name="Picture 70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" name="Freeform 710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grpSp>
          <p:nvGrpSpPr>
            <p:cNvPr id="26" name="Group 506"/>
            <p:cNvGrpSpPr>
              <a:grpSpLocks/>
            </p:cNvGrpSpPr>
            <p:nvPr/>
          </p:nvGrpSpPr>
          <p:grpSpPr bwMode="auto">
            <a:xfrm flipH="1">
              <a:off x="965200" y="5795962"/>
              <a:ext cx="501650" cy="512763"/>
              <a:chOff x="2839" y="3501"/>
              <a:chExt cx="755" cy="803"/>
            </a:xfrm>
          </p:grpSpPr>
          <p:pic>
            <p:nvPicPr>
              <p:cNvPr id="27" name="Picture 50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Freeform 50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547353" y="657756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LAN1</a:t>
            </a:r>
          </a:p>
        </p:txBody>
      </p:sp>
      <p:cxnSp>
        <p:nvCxnSpPr>
          <p:cNvPr id="38" name="Straight Connector 37"/>
          <p:cNvCxnSpPr/>
          <p:nvPr/>
        </p:nvCxnSpPr>
        <p:spPr bwMode="auto">
          <a:xfrm flipV="1">
            <a:off x="1072386" y="5534852"/>
            <a:ext cx="257461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1" name="Group 40"/>
          <p:cNvGrpSpPr/>
          <p:nvPr/>
        </p:nvGrpSpPr>
        <p:grpSpPr>
          <a:xfrm>
            <a:off x="2255124" y="5643368"/>
            <a:ext cx="986297" cy="1113796"/>
            <a:chOff x="965200" y="4841875"/>
            <a:chExt cx="1479550" cy="1466850"/>
          </a:xfrm>
        </p:grpSpPr>
        <p:grpSp>
          <p:nvGrpSpPr>
            <p:cNvPr id="42" name="Group 41"/>
            <p:cNvGrpSpPr/>
            <p:nvPr/>
          </p:nvGrpSpPr>
          <p:grpSpPr>
            <a:xfrm>
              <a:off x="1119188" y="4841875"/>
              <a:ext cx="1325562" cy="1422400"/>
              <a:chOff x="1119188" y="4841875"/>
              <a:chExt cx="1325562" cy="1422400"/>
            </a:xfrm>
          </p:grpSpPr>
          <p:grpSp>
            <p:nvGrpSpPr>
              <p:cNvPr id="46" name="Group 702"/>
              <p:cNvGrpSpPr>
                <a:grpSpLocks/>
              </p:cNvGrpSpPr>
              <p:nvPr/>
            </p:nvGrpSpPr>
            <p:grpSpPr bwMode="auto">
              <a:xfrm flipH="1">
                <a:off x="1295026" y="4841875"/>
                <a:ext cx="501650" cy="512762"/>
                <a:chOff x="2839" y="3501"/>
                <a:chExt cx="755" cy="803"/>
              </a:xfrm>
            </p:grpSpPr>
            <p:pic>
              <p:nvPicPr>
                <p:cNvPr id="63" name="Picture 703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4" name="Freeform 704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47" name="Line 173"/>
              <p:cNvSpPr>
                <a:spLocks noChangeShapeType="1"/>
              </p:cNvSpPr>
              <p:nvPr/>
            </p:nvSpPr>
            <p:spPr bwMode="auto">
              <a:xfrm flipH="1">
                <a:off x="1531938" y="5178425"/>
                <a:ext cx="466725" cy="890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8" name="Line 174"/>
              <p:cNvSpPr>
                <a:spLocks noChangeShapeType="1"/>
              </p:cNvSpPr>
              <p:nvPr/>
            </p:nvSpPr>
            <p:spPr bwMode="auto">
              <a:xfrm>
                <a:off x="1514475" y="5649912"/>
                <a:ext cx="242888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49" name="Line 175"/>
              <p:cNvSpPr>
                <a:spLocks noChangeShapeType="1"/>
              </p:cNvSpPr>
              <p:nvPr/>
            </p:nvSpPr>
            <p:spPr bwMode="auto">
              <a:xfrm>
                <a:off x="1379538" y="5986462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50" name="Line 176"/>
              <p:cNvSpPr>
                <a:spLocks noChangeShapeType="1"/>
              </p:cNvSpPr>
              <p:nvPr/>
            </p:nvSpPr>
            <p:spPr bwMode="auto">
              <a:xfrm flipV="1">
                <a:off x="1824038" y="5510212"/>
                <a:ext cx="177800" cy="7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51" name="Line 434"/>
              <p:cNvSpPr>
                <a:spLocks noChangeShapeType="1"/>
              </p:cNvSpPr>
              <p:nvPr/>
            </p:nvSpPr>
            <p:spPr bwMode="auto">
              <a:xfrm>
                <a:off x="1695450" y="5283200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52" name="Line 435"/>
              <p:cNvSpPr>
                <a:spLocks noChangeShapeType="1"/>
              </p:cNvSpPr>
              <p:nvPr/>
            </p:nvSpPr>
            <p:spPr bwMode="auto">
              <a:xfrm>
                <a:off x="1695450" y="5283200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53" name="Line 436"/>
              <p:cNvSpPr>
                <a:spLocks noChangeShapeType="1"/>
              </p:cNvSpPr>
              <p:nvPr/>
            </p:nvSpPr>
            <p:spPr bwMode="auto">
              <a:xfrm>
                <a:off x="1627188" y="5919787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54" name="Group 699"/>
              <p:cNvGrpSpPr>
                <a:grpSpLocks/>
              </p:cNvGrpSpPr>
              <p:nvPr/>
            </p:nvGrpSpPr>
            <p:grpSpPr bwMode="auto">
              <a:xfrm flipH="1">
                <a:off x="1119188" y="5351462"/>
                <a:ext cx="501650" cy="512763"/>
                <a:chOff x="2839" y="3501"/>
                <a:chExt cx="755" cy="803"/>
              </a:xfrm>
            </p:grpSpPr>
            <p:pic>
              <p:nvPicPr>
                <p:cNvPr id="61" name="Picture 70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" name="Freeform 701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55" name="Group 705"/>
              <p:cNvGrpSpPr>
                <a:grpSpLocks/>
              </p:cNvGrpSpPr>
              <p:nvPr/>
            </p:nvGrpSpPr>
            <p:grpSpPr bwMode="auto">
              <a:xfrm>
                <a:off x="1943100" y="5311775"/>
                <a:ext cx="501650" cy="512762"/>
                <a:chOff x="2839" y="3501"/>
                <a:chExt cx="755" cy="803"/>
              </a:xfrm>
            </p:grpSpPr>
            <p:pic>
              <p:nvPicPr>
                <p:cNvPr id="59" name="Picture 706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0" name="Freeform 707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56" name="Group 708"/>
              <p:cNvGrpSpPr>
                <a:grpSpLocks/>
              </p:cNvGrpSpPr>
              <p:nvPr/>
            </p:nvGrpSpPr>
            <p:grpSpPr bwMode="auto">
              <a:xfrm>
                <a:off x="1744663" y="5751512"/>
                <a:ext cx="501650" cy="512763"/>
                <a:chOff x="2839" y="3501"/>
                <a:chExt cx="755" cy="803"/>
              </a:xfrm>
            </p:grpSpPr>
            <p:pic>
              <p:nvPicPr>
                <p:cNvPr id="57" name="Picture 70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8" name="Freeform 710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grpSp>
          <p:nvGrpSpPr>
            <p:cNvPr id="43" name="Group 506"/>
            <p:cNvGrpSpPr>
              <a:grpSpLocks/>
            </p:cNvGrpSpPr>
            <p:nvPr/>
          </p:nvGrpSpPr>
          <p:grpSpPr bwMode="auto">
            <a:xfrm flipH="1">
              <a:off x="965200" y="5795962"/>
              <a:ext cx="501650" cy="512763"/>
              <a:chOff x="2839" y="3501"/>
              <a:chExt cx="755" cy="803"/>
            </a:xfrm>
          </p:grpSpPr>
          <p:pic>
            <p:nvPicPr>
              <p:cNvPr id="44" name="Picture 50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Freeform 50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5031750" y="5606276"/>
            <a:ext cx="986297" cy="1113796"/>
            <a:chOff x="965200" y="4841875"/>
            <a:chExt cx="1479550" cy="1466850"/>
          </a:xfrm>
        </p:grpSpPr>
        <p:grpSp>
          <p:nvGrpSpPr>
            <p:cNvPr id="66" name="Group 65"/>
            <p:cNvGrpSpPr/>
            <p:nvPr/>
          </p:nvGrpSpPr>
          <p:grpSpPr>
            <a:xfrm>
              <a:off x="1119188" y="4841875"/>
              <a:ext cx="1325562" cy="1422400"/>
              <a:chOff x="1119188" y="4841875"/>
              <a:chExt cx="1325562" cy="1422400"/>
            </a:xfrm>
          </p:grpSpPr>
          <p:grpSp>
            <p:nvGrpSpPr>
              <p:cNvPr id="70" name="Group 702"/>
              <p:cNvGrpSpPr>
                <a:grpSpLocks/>
              </p:cNvGrpSpPr>
              <p:nvPr/>
            </p:nvGrpSpPr>
            <p:grpSpPr bwMode="auto">
              <a:xfrm flipH="1">
                <a:off x="1295026" y="4841875"/>
                <a:ext cx="501650" cy="512762"/>
                <a:chOff x="2839" y="3501"/>
                <a:chExt cx="755" cy="803"/>
              </a:xfrm>
            </p:grpSpPr>
            <p:pic>
              <p:nvPicPr>
                <p:cNvPr id="87" name="Picture 703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8" name="Freeform 704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71" name="Line 173"/>
              <p:cNvSpPr>
                <a:spLocks noChangeShapeType="1"/>
              </p:cNvSpPr>
              <p:nvPr/>
            </p:nvSpPr>
            <p:spPr bwMode="auto">
              <a:xfrm flipH="1">
                <a:off x="1531938" y="5178425"/>
                <a:ext cx="466725" cy="890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72" name="Line 174"/>
              <p:cNvSpPr>
                <a:spLocks noChangeShapeType="1"/>
              </p:cNvSpPr>
              <p:nvPr/>
            </p:nvSpPr>
            <p:spPr bwMode="auto">
              <a:xfrm>
                <a:off x="1514475" y="5649912"/>
                <a:ext cx="242888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73" name="Line 175"/>
              <p:cNvSpPr>
                <a:spLocks noChangeShapeType="1"/>
              </p:cNvSpPr>
              <p:nvPr/>
            </p:nvSpPr>
            <p:spPr bwMode="auto">
              <a:xfrm>
                <a:off x="1379538" y="5986462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74" name="Line 176"/>
              <p:cNvSpPr>
                <a:spLocks noChangeShapeType="1"/>
              </p:cNvSpPr>
              <p:nvPr/>
            </p:nvSpPr>
            <p:spPr bwMode="auto">
              <a:xfrm flipV="1">
                <a:off x="1824038" y="5510212"/>
                <a:ext cx="177800" cy="7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75" name="Line 434"/>
              <p:cNvSpPr>
                <a:spLocks noChangeShapeType="1"/>
              </p:cNvSpPr>
              <p:nvPr/>
            </p:nvSpPr>
            <p:spPr bwMode="auto">
              <a:xfrm>
                <a:off x="1695450" y="5283200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76" name="Line 435"/>
              <p:cNvSpPr>
                <a:spLocks noChangeShapeType="1"/>
              </p:cNvSpPr>
              <p:nvPr/>
            </p:nvSpPr>
            <p:spPr bwMode="auto">
              <a:xfrm>
                <a:off x="1695450" y="5283200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77" name="Line 436"/>
              <p:cNvSpPr>
                <a:spLocks noChangeShapeType="1"/>
              </p:cNvSpPr>
              <p:nvPr/>
            </p:nvSpPr>
            <p:spPr bwMode="auto">
              <a:xfrm>
                <a:off x="1627188" y="5919787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78" name="Group 699"/>
              <p:cNvGrpSpPr>
                <a:grpSpLocks/>
              </p:cNvGrpSpPr>
              <p:nvPr/>
            </p:nvGrpSpPr>
            <p:grpSpPr bwMode="auto">
              <a:xfrm flipH="1">
                <a:off x="1119188" y="5351462"/>
                <a:ext cx="501650" cy="512763"/>
                <a:chOff x="2839" y="3501"/>
                <a:chExt cx="755" cy="803"/>
              </a:xfrm>
            </p:grpSpPr>
            <p:pic>
              <p:nvPicPr>
                <p:cNvPr id="85" name="Picture 70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6" name="Freeform 701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79" name="Group 705"/>
              <p:cNvGrpSpPr>
                <a:grpSpLocks/>
              </p:cNvGrpSpPr>
              <p:nvPr/>
            </p:nvGrpSpPr>
            <p:grpSpPr bwMode="auto">
              <a:xfrm>
                <a:off x="1943100" y="5311775"/>
                <a:ext cx="501650" cy="512762"/>
                <a:chOff x="2839" y="3501"/>
                <a:chExt cx="755" cy="803"/>
              </a:xfrm>
            </p:grpSpPr>
            <p:pic>
              <p:nvPicPr>
                <p:cNvPr id="83" name="Picture 706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4" name="Freeform 707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80" name="Group 708"/>
              <p:cNvGrpSpPr>
                <a:grpSpLocks/>
              </p:cNvGrpSpPr>
              <p:nvPr/>
            </p:nvGrpSpPr>
            <p:grpSpPr bwMode="auto">
              <a:xfrm>
                <a:off x="1744663" y="5751512"/>
                <a:ext cx="501650" cy="512763"/>
                <a:chOff x="2839" y="3501"/>
                <a:chExt cx="755" cy="803"/>
              </a:xfrm>
            </p:grpSpPr>
            <p:pic>
              <p:nvPicPr>
                <p:cNvPr id="81" name="Picture 70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2" name="Freeform 710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grpSp>
          <p:nvGrpSpPr>
            <p:cNvPr id="67" name="Group 506"/>
            <p:cNvGrpSpPr>
              <a:grpSpLocks/>
            </p:cNvGrpSpPr>
            <p:nvPr/>
          </p:nvGrpSpPr>
          <p:grpSpPr bwMode="auto">
            <a:xfrm flipH="1">
              <a:off x="965200" y="5795962"/>
              <a:ext cx="501650" cy="512763"/>
              <a:chOff x="2839" y="3501"/>
              <a:chExt cx="755" cy="803"/>
            </a:xfrm>
          </p:grpSpPr>
          <p:pic>
            <p:nvPicPr>
              <p:cNvPr id="68" name="Picture 50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Freeform 50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89" name="Rounded Rectangle 88"/>
          <p:cNvSpPr/>
          <p:nvPr/>
        </p:nvSpPr>
        <p:spPr bwMode="auto">
          <a:xfrm>
            <a:off x="2917026" y="5250940"/>
            <a:ext cx="832238" cy="6708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7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77"/>
              </a:rPr>
              <a:t>HUB</a:t>
            </a:r>
            <a:endParaRPr kumimoji="0" lang="en-US" sz="18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77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6603287" y="5497518"/>
            <a:ext cx="1142141" cy="36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1806506" y="601460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LAN2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02541" y="585824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LAN3</a:t>
            </a:r>
          </a:p>
        </p:txBody>
      </p:sp>
      <p:sp>
        <p:nvSpPr>
          <p:cNvPr id="90" name="Rounded Rectangle 89"/>
          <p:cNvSpPr/>
          <p:nvPr/>
        </p:nvSpPr>
        <p:spPr bwMode="auto">
          <a:xfrm>
            <a:off x="5716457" y="5284318"/>
            <a:ext cx="832238" cy="6708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7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77"/>
              </a:rPr>
              <a:t>HUB</a:t>
            </a:r>
            <a:endParaRPr kumimoji="0" lang="en-US" sz="18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77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7529713" y="4283805"/>
            <a:ext cx="986297" cy="1113796"/>
            <a:chOff x="965200" y="4841875"/>
            <a:chExt cx="1479550" cy="1466850"/>
          </a:xfrm>
        </p:grpSpPr>
        <p:grpSp>
          <p:nvGrpSpPr>
            <p:cNvPr id="93" name="Group 92"/>
            <p:cNvGrpSpPr/>
            <p:nvPr/>
          </p:nvGrpSpPr>
          <p:grpSpPr>
            <a:xfrm>
              <a:off x="1119188" y="4841875"/>
              <a:ext cx="1325562" cy="1422400"/>
              <a:chOff x="1119188" y="4841875"/>
              <a:chExt cx="1325562" cy="1422400"/>
            </a:xfrm>
          </p:grpSpPr>
          <p:grpSp>
            <p:nvGrpSpPr>
              <p:cNvPr id="97" name="Group 702"/>
              <p:cNvGrpSpPr>
                <a:grpSpLocks/>
              </p:cNvGrpSpPr>
              <p:nvPr/>
            </p:nvGrpSpPr>
            <p:grpSpPr bwMode="auto">
              <a:xfrm flipH="1">
                <a:off x="1295026" y="4841875"/>
                <a:ext cx="501650" cy="512762"/>
                <a:chOff x="2839" y="3501"/>
                <a:chExt cx="755" cy="803"/>
              </a:xfrm>
            </p:grpSpPr>
            <p:pic>
              <p:nvPicPr>
                <p:cNvPr id="114" name="Picture 703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5" name="Freeform 704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98" name="Line 173"/>
              <p:cNvSpPr>
                <a:spLocks noChangeShapeType="1"/>
              </p:cNvSpPr>
              <p:nvPr/>
            </p:nvSpPr>
            <p:spPr bwMode="auto">
              <a:xfrm flipH="1">
                <a:off x="1531938" y="5178425"/>
                <a:ext cx="466725" cy="890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99" name="Line 174"/>
              <p:cNvSpPr>
                <a:spLocks noChangeShapeType="1"/>
              </p:cNvSpPr>
              <p:nvPr/>
            </p:nvSpPr>
            <p:spPr bwMode="auto">
              <a:xfrm>
                <a:off x="1514475" y="5649912"/>
                <a:ext cx="242888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00" name="Line 175"/>
              <p:cNvSpPr>
                <a:spLocks noChangeShapeType="1"/>
              </p:cNvSpPr>
              <p:nvPr/>
            </p:nvSpPr>
            <p:spPr bwMode="auto">
              <a:xfrm>
                <a:off x="1379538" y="5986462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01" name="Line 176"/>
              <p:cNvSpPr>
                <a:spLocks noChangeShapeType="1"/>
              </p:cNvSpPr>
              <p:nvPr/>
            </p:nvSpPr>
            <p:spPr bwMode="auto">
              <a:xfrm flipV="1">
                <a:off x="1824038" y="5510212"/>
                <a:ext cx="177800" cy="7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02" name="Line 434"/>
              <p:cNvSpPr>
                <a:spLocks noChangeShapeType="1"/>
              </p:cNvSpPr>
              <p:nvPr/>
            </p:nvSpPr>
            <p:spPr bwMode="auto">
              <a:xfrm>
                <a:off x="1695450" y="5283200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03" name="Line 435"/>
              <p:cNvSpPr>
                <a:spLocks noChangeShapeType="1"/>
              </p:cNvSpPr>
              <p:nvPr/>
            </p:nvSpPr>
            <p:spPr bwMode="auto">
              <a:xfrm>
                <a:off x="1695450" y="5283200"/>
                <a:ext cx="242888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sp>
            <p:nvSpPr>
              <p:cNvPr id="104" name="Line 436"/>
              <p:cNvSpPr>
                <a:spLocks noChangeShapeType="1"/>
              </p:cNvSpPr>
              <p:nvPr/>
            </p:nvSpPr>
            <p:spPr bwMode="auto">
              <a:xfrm>
                <a:off x="1627188" y="5919787"/>
                <a:ext cx="1905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Gill Sans MT" panose="020B0502020104020203" pitchFamily="34" charset="77"/>
                  <a:cs typeface="+mn-cs"/>
                </a:endParaRPr>
              </a:p>
            </p:txBody>
          </p:sp>
          <p:grpSp>
            <p:nvGrpSpPr>
              <p:cNvPr id="105" name="Group 699"/>
              <p:cNvGrpSpPr>
                <a:grpSpLocks/>
              </p:cNvGrpSpPr>
              <p:nvPr/>
            </p:nvGrpSpPr>
            <p:grpSpPr bwMode="auto">
              <a:xfrm flipH="1">
                <a:off x="1119188" y="5351462"/>
                <a:ext cx="501650" cy="512763"/>
                <a:chOff x="2839" y="3501"/>
                <a:chExt cx="755" cy="803"/>
              </a:xfrm>
            </p:grpSpPr>
            <p:pic>
              <p:nvPicPr>
                <p:cNvPr id="112" name="Picture 70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3" name="Freeform 701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106" name="Group 705"/>
              <p:cNvGrpSpPr>
                <a:grpSpLocks/>
              </p:cNvGrpSpPr>
              <p:nvPr/>
            </p:nvGrpSpPr>
            <p:grpSpPr bwMode="auto">
              <a:xfrm>
                <a:off x="1943100" y="5311775"/>
                <a:ext cx="501650" cy="512762"/>
                <a:chOff x="2839" y="3501"/>
                <a:chExt cx="755" cy="803"/>
              </a:xfrm>
            </p:grpSpPr>
            <p:pic>
              <p:nvPicPr>
                <p:cNvPr id="110" name="Picture 706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1" name="Freeform 707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  <p:grpSp>
            <p:nvGrpSpPr>
              <p:cNvPr id="107" name="Group 708"/>
              <p:cNvGrpSpPr>
                <a:grpSpLocks/>
              </p:cNvGrpSpPr>
              <p:nvPr/>
            </p:nvGrpSpPr>
            <p:grpSpPr bwMode="auto">
              <a:xfrm>
                <a:off x="1744663" y="5751512"/>
                <a:ext cx="501650" cy="512763"/>
                <a:chOff x="2839" y="3501"/>
                <a:chExt cx="755" cy="803"/>
              </a:xfrm>
            </p:grpSpPr>
            <p:pic>
              <p:nvPicPr>
                <p:cNvPr id="108" name="Picture 70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9" name="Freeform 710"/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Gill Sans MT" panose="020B0502020104020203" pitchFamily="34" charset="77"/>
                  </a:endParaRPr>
                </a:p>
              </p:txBody>
            </p:sp>
          </p:grpSp>
        </p:grpSp>
        <p:grpSp>
          <p:nvGrpSpPr>
            <p:cNvPr id="94" name="Group 506"/>
            <p:cNvGrpSpPr>
              <a:grpSpLocks/>
            </p:cNvGrpSpPr>
            <p:nvPr/>
          </p:nvGrpSpPr>
          <p:grpSpPr bwMode="auto">
            <a:xfrm flipH="1">
              <a:off x="965200" y="5795962"/>
              <a:ext cx="501650" cy="512763"/>
              <a:chOff x="2839" y="3501"/>
              <a:chExt cx="755" cy="803"/>
            </a:xfrm>
          </p:grpSpPr>
          <p:pic>
            <p:nvPicPr>
              <p:cNvPr id="95" name="Picture 50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Freeform 50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 bwMode="auto">
          <a:xfrm flipV="1">
            <a:off x="7768888" y="5197889"/>
            <a:ext cx="137748" cy="2873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Rounded Rectangle 119"/>
          <p:cNvSpPr/>
          <p:nvPr/>
        </p:nvSpPr>
        <p:spPr bwMode="auto">
          <a:xfrm>
            <a:off x="4291389" y="3985716"/>
            <a:ext cx="832238" cy="6708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7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77"/>
              </a:rPr>
              <a:t>HUB</a:t>
            </a:r>
            <a:endParaRPr kumimoji="0" lang="en-US" sz="18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77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flipV="1">
            <a:off x="3717446" y="4656564"/>
            <a:ext cx="958244" cy="594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>
            <a:off x="4648394" y="4637491"/>
            <a:ext cx="1095359" cy="7911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40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46402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link-layer device: takes an </a:t>
            </a:r>
            <a:r>
              <a:rPr lang="en-US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active</a:t>
            </a:r>
            <a:r>
              <a:rPr lang="en-US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role</a:t>
            </a:r>
          </a:p>
          <a:p>
            <a:pPr lvl="1">
              <a:defRPr/>
            </a:pPr>
            <a:r>
              <a:rPr 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store and forward Ethernet frames</a:t>
            </a:r>
          </a:p>
          <a:p>
            <a:pPr lvl="1">
              <a:defRPr/>
            </a:pPr>
            <a:r>
              <a:rPr 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examine incoming frame and </a:t>
            </a:r>
            <a:r>
              <a:rPr lang="en-US" sz="2800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selectively</a:t>
            </a:r>
            <a:r>
              <a:rPr 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forward  frame to one-or-more outgoing links </a:t>
            </a:r>
          </a:p>
          <a:p>
            <a:pPr lvl="1">
              <a:defRPr/>
            </a:pPr>
            <a:r>
              <a:rPr 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when frame is to be forwarded on segment, uses CSMA/CD to access segment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transparent</a:t>
            </a:r>
          </a:p>
          <a:p>
            <a:pPr lvl="1">
              <a:defRPr/>
            </a:pPr>
            <a:r>
              <a:rPr 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hosts are unaware of presence of switches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plug-and-play, self-learning</a:t>
            </a:r>
          </a:p>
          <a:p>
            <a:pPr lvl="1">
              <a:defRPr/>
            </a:pPr>
            <a:r>
              <a:rPr lang="en-US" sz="28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switches do not need to be configured</a:t>
            </a:r>
          </a:p>
          <a:p>
            <a:pPr>
              <a:defRPr/>
            </a:pPr>
            <a:endParaRPr lang="en-US" sz="2400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410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MAC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addresses and </a:t>
            </a:r>
            <a:r>
              <a:rPr lang="en-US" sz="400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ARP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681" y="1674341"/>
            <a:ext cx="8247063" cy="496549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Need to get frame from one interface to another 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physically-connected interfaces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same network in IP-addressing sense</a:t>
            </a:r>
          </a:p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MAC (or LAN or physical or Ethernet) address: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function:</a:t>
            </a:r>
            <a:r>
              <a:rPr lang="en-US" dirty="0">
                <a:solidFill>
                  <a:schemeClr val="accent2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used to ‘locally” forward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48 bit MAC address (for most LANs) burned in NIC ROM, also sometimes software settable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e.g.: 1A-2F-BB-76-09-AD</a:t>
            </a:r>
          </a:p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Contrast this w 32-bit IP address: </a:t>
            </a:r>
          </a:p>
          <a:p>
            <a:pPr lvl="1">
              <a:defRPr/>
            </a:pPr>
            <a:r>
              <a:rPr lang="en-US" i="1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network-layer</a:t>
            </a: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address for interface</a:t>
            </a:r>
          </a:p>
          <a:p>
            <a:pPr lvl="1"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used for layer 3 (network layer) forwarding</a:t>
            </a:r>
          </a:p>
          <a:p>
            <a:pPr marL="0" lvl="1" indent="0">
              <a:lnSpc>
                <a:spcPct val="90000"/>
              </a:lnSpc>
              <a:buNone/>
              <a:defRPr/>
            </a:pPr>
            <a:endParaRPr lang="en-US" dirty="0">
              <a:latin typeface="Gill Sans MT" panose="020B0502020104020203" pitchFamily="34" charset="77"/>
              <a:ea typeface="Arial Hebrew Scholar" charset="-79"/>
              <a:cs typeface="Arial Hebrew Scholar" charset="-79"/>
            </a:endParaRP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5118096" y="4679732"/>
            <a:ext cx="34417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Gill Sans MT" panose="020B0502020104020203" pitchFamily="34" charset="77"/>
                <a:cs typeface="+mn-cs"/>
              </a:rPr>
              <a:t>hexadecimal (base 16) notation</a:t>
            </a:r>
          </a:p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Gill Sans MT" panose="020B0502020104020203" pitchFamily="34" charset="77"/>
                <a:cs typeface="+mn-cs"/>
              </a:rPr>
              <a:t>(each </a:t>
            </a:r>
            <a:r>
              <a:rPr lang="ja-JP" altLang="en-US" i="0" dirty="0">
                <a:solidFill>
                  <a:srgbClr val="000099"/>
                </a:solidFill>
                <a:latin typeface="Gill Sans MT" panose="020B0502020104020203" pitchFamily="34" charset="77"/>
                <a:cs typeface="+mn-cs"/>
              </a:rPr>
              <a:t>“</a:t>
            </a:r>
            <a:r>
              <a:rPr lang="en-US" i="0" dirty="0">
                <a:solidFill>
                  <a:srgbClr val="000099"/>
                </a:solidFill>
                <a:latin typeface="Gill Sans MT" panose="020B0502020104020203" pitchFamily="34" charset="77"/>
                <a:cs typeface="+mn-cs"/>
              </a:rPr>
              <a:t>numeral</a:t>
            </a:r>
            <a:r>
              <a:rPr lang="ja-JP" altLang="en-US" i="0" dirty="0">
                <a:solidFill>
                  <a:srgbClr val="000099"/>
                </a:solidFill>
                <a:latin typeface="Gill Sans MT" panose="020B0502020104020203" pitchFamily="34" charset="77"/>
                <a:cs typeface="+mn-cs"/>
              </a:rPr>
              <a:t>”</a:t>
            </a:r>
            <a:r>
              <a:rPr lang="en-US" i="0" dirty="0">
                <a:solidFill>
                  <a:srgbClr val="000099"/>
                </a:solidFill>
                <a:latin typeface="Gill Sans MT" panose="020B0502020104020203" pitchFamily="34" charset="77"/>
                <a:cs typeface="+mn-cs"/>
              </a:rPr>
              <a:t> represents 4 bits)</a:t>
            </a:r>
          </a:p>
        </p:txBody>
      </p:sp>
    </p:spTree>
    <p:extLst>
      <p:ext uri="{BB962C8B-B14F-4D97-AF65-F5344CB8AC3E}">
        <p14:creationId xmlns:p14="http://schemas.microsoft.com/office/powerpoint/2010/main" val="7986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Example: 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2" y="1068737"/>
            <a:ext cx="8161337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sending 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Ethernet frame</a:t>
            </a:r>
          </a:p>
          <a:p>
            <a:pPr>
              <a:buFont typeface="Wingdings" charset="0"/>
              <a:buNone/>
              <a:defRPr/>
            </a:pPr>
            <a:endParaRPr lang="en-US" b="1" dirty="0"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pPr>
              <a:spcBef>
                <a:spcPts val="600"/>
              </a:spcBef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pPr>
              <a:spcBef>
                <a:spcPts val="600"/>
              </a:spcBef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preamble: </a:t>
            </a: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used to synchronize receiver, sender clock rates</a:t>
            </a:r>
          </a:p>
          <a:p>
            <a:pPr>
              <a:spcBef>
                <a:spcPts val="600"/>
              </a:spcBef>
              <a:defRPr/>
            </a:pPr>
            <a:r>
              <a:rPr lang="en-US" i="1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addresses: </a:t>
            </a: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source &amp; destination MAC addresses</a:t>
            </a:r>
          </a:p>
          <a:p>
            <a:pPr lvl="1"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otherwise, adapter discards frame</a:t>
            </a:r>
          </a:p>
          <a:p>
            <a:pPr marL="0" lvl="1" indent="0"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type: </a:t>
            </a: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indicates higher layer protocol</a:t>
            </a:r>
          </a:p>
          <a:p>
            <a:pPr>
              <a:spcBef>
                <a:spcPts val="600"/>
              </a:spcBef>
              <a:defRPr/>
            </a:pPr>
            <a:r>
              <a:rPr lang="en-US" i="1" dirty="0">
                <a:solidFill>
                  <a:srgbClr val="CC0000"/>
                </a:solidFill>
                <a:latin typeface="Arial Hebrew Scholar" charset="-79"/>
                <a:ea typeface="Arial Hebrew Scholar" charset="-79"/>
                <a:cs typeface="Arial Hebrew Scholar" charset="-79"/>
              </a:rPr>
              <a:t>CRC: </a:t>
            </a:r>
            <a:r>
              <a:rPr lang="en-US" dirty="0">
                <a:latin typeface="Arial Hebrew Scholar" charset="-79"/>
                <a:ea typeface="Arial Hebrew Scholar" charset="-79"/>
                <a:cs typeface="Arial Hebrew Scholar" charset="-79"/>
              </a:rPr>
              <a:t>error detection; if CRC not checked &gt; frame is dropped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1426369" y="1763713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85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LAN addresses and ARP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85788" y="1309688"/>
            <a:ext cx="689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each adapter on LAN has unique </a:t>
            </a:r>
            <a:r>
              <a:rPr lang="en-US" sz="2800" dirty="0">
                <a:solidFill>
                  <a:srgbClr val="CC0000"/>
                </a:solidFill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LAN</a:t>
            </a:r>
            <a:r>
              <a:rPr lang="en-US" sz="2800" i="0" dirty="0">
                <a:latin typeface="Gill Sans MT" panose="020B0502020104020203" pitchFamily="34" charset="77"/>
                <a:ea typeface="Arial Hebrew Scholar" charset="-79"/>
                <a:cs typeface="Arial Hebrew Scholar" charset="-79"/>
              </a:rPr>
              <a:t> address</a:t>
            </a: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6918325" y="3890963"/>
            <a:ext cx="8893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Gill Sans MT" panose="020B0502020104020203" pitchFamily="34" charset="77"/>
                <a:cs typeface="+mn-cs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3630613" y="2513013"/>
            <a:ext cx="16738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Gill Sans MT" panose="020B0502020104020203" pitchFamily="34" charset="77"/>
                <a:cs typeface="+mn-cs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3449638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4999038" y="42894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4479925" y="4662488"/>
            <a:ext cx="16232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Gill Sans MT" panose="020B0502020104020203" pitchFamily="34" charset="77"/>
                <a:cs typeface="+mn-cs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3797300" y="5551488"/>
            <a:ext cx="16193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Gill Sans MT" panose="020B0502020104020203" pitchFamily="34" charset="77"/>
                <a:cs typeface="+mn-cs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1236663" y="4095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319088" y="4470400"/>
            <a:ext cx="15568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Gill Sans MT" panose="020B0502020104020203" pitchFamily="34" charset="77"/>
                <a:cs typeface="+mn-cs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2636838" y="3621088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Gill Sans MT" panose="020B0502020104020203" pitchFamily="34" charset="77"/>
                <a:cs typeface="+mn-cs"/>
              </a:rPr>
              <a:t>   LAN</a:t>
            </a:r>
          </a:p>
          <a:p>
            <a:pPr>
              <a:defRPr/>
            </a:pPr>
            <a:r>
              <a:rPr lang="en-US" i="0" dirty="0">
                <a:latin typeface="Gill Sans MT" panose="020B0502020104020203" pitchFamily="34" charset="77"/>
                <a:cs typeface="+mn-cs"/>
              </a:rPr>
              <a:t>(wired or</a:t>
            </a:r>
          </a:p>
          <a:p>
            <a:pPr>
              <a:defRPr/>
            </a:pPr>
            <a:r>
              <a:rPr lang="en-US" i="0" dirty="0">
                <a:latin typeface="Gill Sans MT" panose="020B0502020104020203" pitchFamily="34" charset="77"/>
                <a:cs typeface="+mn-cs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6727825" y="3941763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panose="020B0502020104020203" pitchFamily="34" charset="77"/>
              <a:cs typeface="+mn-cs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423863" y="3562350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2744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2770188" y="2025650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4868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Gill Sans MT" panose="020B0502020104020203" pitchFamily="34" charset="77"/>
                <a:cs typeface="+mn-cs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Gill Sans MT" panose="020B0502020104020203" pitchFamily="34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3669979"/>
      </p:ext>
    </p:extLst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18067</TotalTime>
  <Words>2692</Words>
  <Application>Microsoft Macintosh PowerPoint</Application>
  <PresentationFormat>On-screen Show (4:3)</PresentationFormat>
  <Paragraphs>705</Paragraphs>
  <Slides>38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Hebrew Scholar</vt:lpstr>
      <vt:lpstr>Calibri</vt:lpstr>
      <vt:lpstr>Gill Sans MT</vt:lpstr>
      <vt:lpstr>Times New Roman</vt:lpstr>
      <vt:lpstr>Wingdings</vt:lpstr>
      <vt:lpstr>Tannenbaum</vt:lpstr>
      <vt:lpstr>ECE 158 A: Computer Networks</vt:lpstr>
      <vt:lpstr>The Data Link Layer</vt:lpstr>
      <vt:lpstr>Hubs and Switches</vt:lpstr>
      <vt:lpstr>Hubs</vt:lpstr>
      <vt:lpstr>Hubs: Pros &amp; Cons</vt:lpstr>
      <vt:lpstr>Ethernet switch</vt:lpstr>
      <vt:lpstr>MAC addresses and ARP</vt:lpstr>
      <vt:lpstr>Example: Ethernet frame structure</vt:lpstr>
      <vt:lpstr>LAN addresses and ARP</vt:lpstr>
      <vt:lpstr>LAN addresses (more)</vt:lpstr>
      <vt:lpstr>ARP: address resolution protocol</vt:lpstr>
      <vt:lpstr>ARP protocol: same LAN</vt:lpstr>
      <vt:lpstr>ARP: routing to another LAN</vt:lpstr>
      <vt:lpstr>PowerPoint Presentation</vt:lpstr>
      <vt:lpstr>ARP: routing to another LAN</vt:lpstr>
      <vt:lpstr>ARP: routing to another LAN</vt:lpstr>
      <vt:lpstr>ARP: routing to another LAN</vt:lpstr>
      <vt:lpstr>ARP: routing to another LAN</vt:lpstr>
      <vt:lpstr>VLANs: motivation</vt:lpstr>
      <vt:lpstr>VLANs</vt:lpstr>
      <vt:lpstr>Port-based VLAN</vt:lpstr>
      <vt:lpstr>VLANS spanning multiple switches</vt:lpstr>
      <vt:lpstr>PowerPoint Presentation</vt:lpstr>
      <vt:lpstr>Switch forwarding table</vt:lpstr>
      <vt:lpstr>Switch: self-learning</vt:lpstr>
      <vt:lpstr>Switch: frame filtering/forwarding</vt:lpstr>
      <vt:lpstr>Self-learning, forwarding: example</vt:lpstr>
      <vt:lpstr>Switch: multiple simultaneous transmissions</vt:lpstr>
      <vt:lpstr>Packet Switch</vt:lpstr>
      <vt:lpstr>Packet Switching and Forwarding</vt:lpstr>
      <vt:lpstr>Switching fabrics</vt:lpstr>
      <vt:lpstr>Switching via memory</vt:lpstr>
      <vt:lpstr>Switching via a bus</vt:lpstr>
      <vt:lpstr>Switching via interconnection network</vt:lpstr>
      <vt:lpstr>Input port queuing</vt:lpstr>
      <vt:lpstr>Output ports</vt:lpstr>
      <vt:lpstr>Output port queueing</vt:lpstr>
      <vt:lpstr>How much buffering?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Javidi, Tara</cp:lastModifiedBy>
  <cp:revision>537</cp:revision>
  <dcterms:created xsi:type="dcterms:W3CDTF">2010-05-03T15:18:06Z</dcterms:created>
  <dcterms:modified xsi:type="dcterms:W3CDTF">2022-09-27T01:42:09Z</dcterms:modified>
</cp:coreProperties>
</file>