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583" r:id="rId2"/>
    <p:sldId id="584" r:id="rId3"/>
    <p:sldId id="585" r:id="rId4"/>
    <p:sldId id="586" r:id="rId5"/>
    <p:sldId id="587" r:id="rId6"/>
    <p:sldId id="588" r:id="rId7"/>
    <p:sldId id="589" r:id="rId8"/>
    <p:sldId id="605" r:id="rId9"/>
    <p:sldId id="606" r:id="rId10"/>
    <p:sldId id="607" r:id="rId11"/>
    <p:sldId id="608" r:id="rId12"/>
    <p:sldId id="609" r:id="rId13"/>
    <p:sldId id="610" r:id="rId14"/>
    <p:sldId id="611" r:id="rId15"/>
    <p:sldId id="612" r:id="rId16"/>
    <p:sldId id="613" r:id="rId17"/>
    <p:sldId id="614" r:id="rId18"/>
    <p:sldId id="615" r:id="rId19"/>
    <p:sldId id="616" r:id="rId20"/>
    <p:sldId id="617" r:id="rId21"/>
    <p:sldId id="618" r:id="rId22"/>
    <p:sldId id="619" r:id="rId23"/>
    <p:sldId id="620" r:id="rId24"/>
    <p:sldId id="621" r:id="rId25"/>
    <p:sldId id="622" r:id="rId26"/>
    <p:sldId id="623" r:id="rId27"/>
    <p:sldId id="624" r:id="rId28"/>
    <p:sldId id="625" r:id="rId29"/>
    <p:sldId id="626" r:id="rId30"/>
    <p:sldId id="627" r:id="rId31"/>
    <p:sldId id="628" r:id="rId3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BD8"/>
    <a:srgbClr val="FF388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223"/>
    <p:restoredTop sz="87483" autoAdjust="0"/>
  </p:normalViewPr>
  <p:slideViewPr>
    <p:cSldViewPr snapToGrid="0" showGuides="1">
      <p:cViewPr varScale="1">
        <p:scale>
          <a:sx n="111" d="100"/>
          <a:sy n="111" d="100"/>
        </p:scale>
        <p:origin x="122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D5DDB-FE2A-AF44-A71A-88616412D15F}" type="datetimeFigureOut">
              <a:rPr lang="en-US" smtClean="0"/>
              <a:t>9/26/22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79B6F-0C83-F840-A3E2-6D90DDF6F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22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AA0ABBF-AC47-41DE-A95D-6184A976DE38}" type="datetimeFigureOut">
              <a:rPr lang="en-US" smtClean="0"/>
              <a:pPr/>
              <a:t>9/26/22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4859117-A06A-4DD6-900B-66B64C8697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7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4BF121E-9906-AC41-BFFB-85364A968541}" type="slidenum">
              <a:rPr lang="en-US" i="0" smtClean="0">
                <a:latin typeface="Times New Roman" charset="0"/>
              </a:rPr>
              <a:pPr>
                <a:defRPr/>
              </a:pPr>
              <a:t>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498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C4DF883-D50D-014F-AA3F-58F969D03B5E}" type="slidenum">
              <a:rPr lang="en-US" i="0" smtClean="0">
                <a:latin typeface="Times New Roman" charset="0"/>
              </a:rPr>
              <a:pPr>
                <a:defRPr/>
              </a:pPr>
              <a:t>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7572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ED44080-A1C1-6D48-9090-593E79365BAF}" type="slidenum">
              <a:rPr lang="en-US" i="0" smtClean="0">
                <a:latin typeface="Times New Roman" charset="0"/>
              </a:rPr>
              <a:pPr>
                <a:defRPr/>
              </a:pPr>
              <a:t>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98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EFE8A98-A037-0E46-97CD-719E6DC48C9A}" type="slidenum">
              <a:rPr lang="en-US" i="0" smtClean="0">
                <a:latin typeface="Times New Roman" charset="0"/>
              </a:rPr>
              <a:pPr>
                <a:defRPr/>
              </a:pPr>
              <a:t>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3475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643D48F-8711-C346-AC55-69781208CC1B}" type="slidenum">
              <a:rPr lang="en-US" i="0" smtClean="0">
                <a:latin typeface="Times New Roman" charset="0"/>
              </a:rPr>
              <a:pPr>
                <a:defRPr/>
              </a:pPr>
              <a:t>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7588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795F41B-3CEF-8149-ABBA-878664839912}" type="slidenum">
              <a:rPr lang="en-US" i="0" smtClean="0">
                <a:latin typeface="Times New Roman" charset="0"/>
              </a:rPr>
              <a:pPr>
                <a:defRPr/>
              </a:pPr>
              <a:t>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2090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114800" cy="4867275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123950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57200" y="2266950"/>
            <a:ext cx="4114800" cy="3743325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81124" y="1990725"/>
            <a:ext cx="7315201" cy="4019550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4399" y="1610713"/>
            <a:ext cx="7790214" cy="4600081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572125" y="6486525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 Link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81975" y="6486525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5-</a:t>
            </a:r>
            <a:fld id="{D0626857-DD43-9D46-91D4-DEBFBA1258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1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81124" y="1590675"/>
            <a:ext cx="7315201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800" i="1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CN5E by Tanenbaum &amp; Wetherall, © Pearson Education-Prentice Hall and D. Wetherall, 2011</a:t>
            </a:r>
            <a:endParaRPr lang="en-US" i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78" r:id="rId3"/>
    <p:sldLayoutId id="2147483679" r:id="rId4"/>
    <p:sldLayoutId id="2147483684" r:id="rId5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9pPr>
    </p:titleStyle>
    <p:bodyStyle>
      <a:lvl1pPr marL="0" indent="0" algn="l" rtl="0" eaLnBrk="0" fontAlgn="base" hangingPunct="0">
        <a:spcBef>
          <a:spcPts val="1800"/>
        </a:spcBef>
        <a:spcAft>
          <a:spcPct val="0"/>
        </a:spcAft>
        <a:buClr>
          <a:srgbClr val="0000FF"/>
        </a:buClr>
        <a:buFont typeface="Arial" pitchFamily="34" charset="0"/>
        <a:buNone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457200" algn="l" rtl="0" eaLnBrk="0" fontAlgn="base" hangingPunct="0">
        <a:spcBef>
          <a:spcPts val="600"/>
        </a:spcBef>
        <a:spcAft>
          <a:spcPct val="0"/>
        </a:spcAft>
        <a:buClr>
          <a:srgbClr val="0000FF"/>
        </a:buClr>
        <a:buFont typeface="Arial" pitchFamily="34" charset="0"/>
        <a:buChar char="•"/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8001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Arial" pitchFamily="34" charset="0"/>
        <a:buChar char="−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0287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Arial" pitchFamily="34" charset="0"/>
        <a:buChar char="»"/>
        <a:defRPr sz="1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12573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6670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6pPr>
      <a:lvl7pPr marL="31242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7pPr>
      <a:lvl8pPr marL="35814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8pPr>
      <a:lvl9pPr marL="40386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76500"/>
            <a:ext cx="9144000" cy="1143000"/>
          </a:xfrm>
        </p:spPr>
        <p:txBody>
          <a:bodyPr/>
          <a:lstStyle/>
          <a:p>
            <a:r>
              <a:rPr lang="en-US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72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802.11 Architecture/Protocol Stack (2)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MAC is used across different physical layers</a:t>
            </a:r>
          </a:p>
        </p:txBody>
      </p:sp>
      <p:pic>
        <p:nvPicPr>
          <p:cNvPr id="3891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525" y="2185989"/>
            <a:ext cx="8377238" cy="4048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9333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physical layer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NICs are compatible with multiple physical layers</a:t>
            </a:r>
          </a:p>
          <a:p>
            <a:pPr lvl="2"/>
            <a:r>
              <a:rPr lang="en-US" dirty="0"/>
              <a:t>E.g., 802.11 a/b/g</a:t>
            </a:r>
          </a:p>
          <a:p>
            <a:pPr lvl="1"/>
            <a:endParaRPr lang="en-US" dirty="0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/>
        </p:nvGraphicFramePr>
        <p:xfrm>
          <a:off x="1362076" y="3038475"/>
          <a:ext cx="6743700" cy="186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8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Technique</a:t>
                      </a: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Max. Bit Rate</a:t>
                      </a: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802.11b</a:t>
                      </a: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Spread spectrum,</a:t>
                      </a:r>
                      <a:r>
                        <a:rPr lang="en-US" sz="18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2.4 GHz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11 Mbps</a:t>
                      </a: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802.11g</a:t>
                      </a: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OFDM, 2.4</a:t>
                      </a:r>
                      <a:r>
                        <a:rPr lang="en-US" sz="18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GHz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54</a:t>
                      </a:r>
                      <a:r>
                        <a:rPr lang="en-US" sz="18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Mbps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802.11a</a:t>
                      </a: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OFDM, 5 GHz</a:t>
                      </a: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54 Mbps</a:t>
                      </a: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802.11n</a:t>
                      </a: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OFDM with</a:t>
                      </a:r>
                      <a:r>
                        <a:rPr lang="en-US" sz="18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MIMO</a:t>
                      </a:r>
                      <a:r>
                        <a:rPr lang="en-US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, 2.4/5 GHz</a:t>
                      </a: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600 Mbps</a:t>
                      </a: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9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802.11 MAC (1)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448788"/>
            <a:ext cx="7790214" cy="4600081"/>
          </a:xfrm>
        </p:spPr>
        <p:txBody>
          <a:bodyPr/>
          <a:lstStyle/>
          <a:p>
            <a:pPr lvl="1"/>
            <a:r>
              <a:rPr lang="en-US" dirty="0"/>
              <a:t>CSMA/CA inserts </a:t>
            </a:r>
            <a:r>
              <a:rPr lang="en-US" dirty="0" err="1"/>
              <a:t>backoff</a:t>
            </a:r>
            <a:r>
              <a:rPr lang="en-US" dirty="0"/>
              <a:t> slots to avoid collisions</a:t>
            </a:r>
          </a:p>
          <a:p>
            <a:pPr lvl="1"/>
            <a:r>
              <a:rPr lang="en-US" dirty="0"/>
              <a:t>MAC uses ACKs/retransmissions for wireless errors</a:t>
            </a:r>
          </a:p>
        </p:txBody>
      </p:sp>
      <p:pic>
        <p:nvPicPr>
          <p:cNvPr id="39940" name="Picture 6"/>
          <p:cNvPicPr>
            <a:picLocks noChangeAspect="1" noChangeArrowheads="1"/>
          </p:cNvPicPr>
          <p:nvPr/>
        </p:nvPicPr>
        <p:blipFill>
          <a:blip r:embed="rId2" cstate="print"/>
          <a:srcRect t="3400"/>
          <a:stretch>
            <a:fillRect/>
          </a:stretch>
        </p:blipFill>
        <p:spPr bwMode="auto">
          <a:xfrm>
            <a:off x="623888" y="2714625"/>
            <a:ext cx="7896225" cy="365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11675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802.11 MAC (2)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496413"/>
            <a:ext cx="7790214" cy="4600081"/>
          </a:xfrm>
        </p:spPr>
        <p:txBody>
          <a:bodyPr/>
          <a:lstStyle/>
          <a:p>
            <a:r>
              <a:rPr lang="en-US" dirty="0"/>
              <a:t>Virtual channel sensing with the NAV and optional RTS/CTS (often not used) avoids hidden terminals</a:t>
            </a:r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7" y="2905125"/>
            <a:ext cx="80867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9092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802.11 MAC (3)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Different </a:t>
            </a:r>
            <a:r>
              <a:rPr lang="en-US" dirty="0" err="1"/>
              <a:t>backoff</a:t>
            </a:r>
            <a:r>
              <a:rPr lang="en-US" dirty="0"/>
              <a:t> slot times add quality of service</a:t>
            </a:r>
          </a:p>
          <a:p>
            <a:pPr lvl="2"/>
            <a:r>
              <a:rPr lang="en-US" dirty="0"/>
              <a:t>Short intervals give preferred access, e.g., control, VoIP</a:t>
            </a:r>
          </a:p>
          <a:p>
            <a:pPr lvl="1"/>
            <a:r>
              <a:rPr lang="en-US" dirty="0"/>
              <a:t>MAC has other mechanisms too, e.g., power save</a:t>
            </a:r>
          </a:p>
        </p:txBody>
      </p:sp>
      <p:pic>
        <p:nvPicPr>
          <p:cNvPr id="44036" name="Picture 6"/>
          <p:cNvPicPr>
            <a:picLocks noChangeAspect="1" noChangeArrowheads="1"/>
          </p:cNvPicPr>
          <p:nvPr/>
        </p:nvPicPr>
        <p:blipFill>
          <a:blip r:embed="rId2" cstate="print"/>
          <a:srcRect r="4430"/>
          <a:stretch>
            <a:fillRect/>
          </a:stretch>
        </p:blipFill>
        <p:spPr bwMode="auto">
          <a:xfrm>
            <a:off x="604838" y="3133725"/>
            <a:ext cx="7910512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2776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802.11 Frames</a:t>
            </a: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Frames vary depending on their type (Frame control)</a:t>
            </a:r>
          </a:p>
          <a:p>
            <a:pPr lvl="1"/>
            <a:r>
              <a:rPr lang="en-US" dirty="0"/>
              <a:t>Data frames have 3 addresses to pass via APs</a:t>
            </a:r>
          </a:p>
        </p:txBody>
      </p:sp>
      <p:pic>
        <p:nvPicPr>
          <p:cNvPr id="4506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588" y="2828925"/>
            <a:ext cx="812482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54560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Broadband Wireless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802.16 Architecture / Protocol Stack </a:t>
            </a:r>
            <a:r>
              <a:rPr lang="en-US" dirty="0">
                <a:solidFill>
                  <a:srgbClr val="0000FF"/>
                </a:solidFill>
              </a:rPr>
              <a:t>»</a:t>
            </a:r>
            <a:endParaRPr lang="en-US" dirty="0"/>
          </a:p>
          <a:p>
            <a:pPr lvl="1"/>
            <a:r>
              <a:rPr lang="en-US" dirty="0"/>
              <a:t>802.16 Physical Layer </a:t>
            </a:r>
            <a:r>
              <a:rPr lang="en-US" dirty="0">
                <a:solidFill>
                  <a:srgbClr val="0000FF"/>
                </a:solidFill>
              </a:rPr>
              <a:t>»</a:t>
            </a:r>
          </a:p>
          <a:p>
            <a:pPr lvl="1"/>
            <a:r>
              <a:rPr lang="en-US" dirty="0"/>
              <a:t>802.16 MAC </a:t>
            </a:r>
            <a:r>
              <a:rPr lang="en-US" dirty="0">
                <a:solidFill>
                  <a:srgbClr val="0000FF"/>
                </a:solidFill>
              </a:rPr>
              <a:t>»</a:t>
            </a:r>
            <a:endParaRPr lang="en-US" dirty="0"/>
          </a:p>
          <a:p>
            <a:pPr lvl="1"/>
            <a:r>
              <a:rPr lang="en-US" dirty="0"/>
              <a:t>802.16 Frames </a:t>
            </a:r>
            <a:r>
              <a:rPr lang="en-US" dirty="0">
                <a:solidFill>
                  <a:srgbClr val="0000FF"/>
                </a:solidFill>
              </a:rPr>
              <a:t>»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8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802.16 Architecture/Protocol Stack (1)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Wireless clients connect to a wired </a:t>
            </a:r>
            <a:r>
              <a:rPr lang="en-US" dirty="0" err="1"/>
              <a:t>basestation</a:t>
            </a:r>
            <a:r>
              <a:rPr lang="en-US" dirty="0"/>
              <a:t> (like 3G)</a:t>
            </a:r>
          </a:p>
        </p:txBody>
      </p:sp>
      <p:pic>
        <p:nvPicPr>
          <p:cNvPr id="47108" name="Picture 6"/>
          <p:cNvPicPr>
            <a:picLocks noChangeAspect="1" noChangeArrowheads="1"/>
          </p:cNvPicPr>
          <p:nvPr/>
        </p:nvPicPr>
        <p:blipFill>
          <a:blip r:embed="rId2" cstate="print"/>
          <a:srcRect t="6749" b="10606"/>
          <a:stretch>
            <a:fillRect/>
          </a:stretch>
        </p:blipFill>
        <p:spPr bwMode="auto">
          <a:xfrm>
            <a:off x="700088" y="2562225"/>
            <a:ext cx="774382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697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802.16 Architecture/Protocol Stack (2)</a:t>
            </a:r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534513"/>
            <a:ext cx="7790214" cy="4600081"/>
          </a:xfrm>
        </p:spPr>
        <p:txBody>
          <a:bodyPr/>
          <a:lstStyle/>
          <a:p>
            <a:r>
              <a:rPr lang="en-US" dirty="0"/>
              <a:t>MAC is connection-oriented; IP is connectionless</a:t>
            </a:r>
          </a:p>
          <a:p>
            <a:pPr lvl="1"/>
            <a:r>
              <a:rPr lang="en-US" dirty="0"/>
              <a:t>Convergence </a:t>
            </a:r>
            <a:r>
              <a:rPr lang="en-US" dirty="0" err="1"/>
              <a:t>sublayer</a:t>
            </a:r>
            <a:r>
              <a:rPr lang="en-US" dirty="0"/>
              <a:t> maps between the two</a:t>
            </a:r>
          </a:p>
        </p:txBody>
      </p:sp>
      <p:pic>
        <p:nvPicPr>
          <p:cNvPr id="48132" name="Picture 6"/>
          <p:cNvPicPr>
            <a:picLocks noChangeAspect="1" noChangeArrowheads="1"/>
          </p:cNvPicPr>
          <p:nvPr/>
        </p:nvPicPr>
        <p:blipFill>
          <a:blip r:embed="rId2" cstate="print"/>
          <a:srcRect t="15563"/>
          <a:stretch>
            <a:fillRect/>
          </a:stretch>
        </p:blipFill>
        <p:spPr bwMode="auto">
          <a:xfrm>
            <a:off x="604838" y="2638425"/>
            <a:ext cx="7934325" cy="364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15070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802.16 Physical Layer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OFDM; base station gives mobiles bursts (subcarrier/time frame slots) for uplink and downlink</a:t>
            </a:r>
          </a:p>
        </p:txBody>
      </p:sp>
      <p:pic>
        <p:nvPicPr>
          <p:cNvPr id="49156" name="Picture 6"/>
          <p:cNvPicPr>
            <a:picLocks noChangeAspect="1" noChangeArrowheads="1"/>
          </p:cNvPicPr>
          <p:nvPr/>
        </p:nvPicPr>
        <p:blipFill>
          <a:blip r:embed="rId2" cstate="print"/>
          <a:srcRect t="3186"/>
          <a:stretch>
            <a:fillRect/>
          </a:stretch>
        </p:blipFill>
        <p:spPr bwMode="auto">
          <a:xfrm>
            <a:off x="947738" y="2581275"/>
            <a:ext cx="724852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5519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799" y="228600"/>
            <a:ext cx="8372927" cy="83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 Hebrew Scholar" charset="-79"/>
                <a:ea typeface="Arial Hebrew Scholar" charset="-79"/>
                <a:cs typeface="Arial Hebrew Scholar" charset="-79"/>
              </a:rPr>
              <a:t>Ethernet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276350"/>
            <a:ext cx="8101012" cy="2133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ja-JP" altLang="en-US" sz="2400" dirty="0">
                <a:latin typeface="Arial Hebrew Scholar" charset="-79"/>
                <a:ea typeface="Arial Hebrew Scholar" charset="-79"/>
                <a:cs typeface="Arial Hebrew Scholar" charset="-79"/>
              </a:rPr>
              <a:t>“</a:t>
            </a:r>
            <a:r>
              <a:rPr lang="en-US" sz="2400" dirty="0">
                <a:latin typeface="Arial Hebrew Scholar" charset="-79"/>
                <a:ea typeface="Arial Hebrew Scholar" charset="-79"/>
                <a:cs typeface="Arial Hebrew Scholar" charset="-79"/>
              </a:rPr>
              <a:t>dominant</a:t>
            </a:r>
            <a:r>
              <a:rPr lang="ja-JP" altLang="en-US" sz="2400" dirty="0">
                <a:latin typeface="Arial Hebrew Scholar" charset="-79"/>
                <a:ea typeface="Arial Hebrew Scholar" charset="-79"/>
                <a:cs typeface="Arial Hebrew Scholar" charset="-79"/>
              </a:rPr>
              <a:t>”</a:t>
            </a:r>
            <a:r>
              <a:rPr lang="en-US" sz="2400" dirty="0">
                <a:latin typeface="Arial Hebrew Scholar" charset="-79"/>
                <a:ea typeface="Arial Hebrew Scholar" charset="-79"/>
                <a:cs typeface="Arial Hebrew Scholar" charset="-79"/>
              </a:rPr>
              <a:t> wired LAN technology: </a:t>
            </a:r>
          </a:p>
          <a:p>
            <a:pPr>
              <a:defRPr/>
            </a:pPr>
            <a:r>
              <a:rPr lang="en-US" sz="2400" dirty="0">
                <a:latin typeface="Arial Hebrew Scholar" charset="-79"/>
                <a:ea typeface="Arial Hebrew Scholar" charset="-79"/>
                <a:cs typeface="Arial Hebrew Scholar" charset="-79"/>
              </a:rPr>
              <a:t>single chip, multiple speeds (e.g., Broadcom  BCM5761)</a:t>
            </a:r>
          </a:p>
          <a:p>
            <a:pPr>
              <a:defRPr/>
            </a:pPr>
            <a:r>
              <a:rPr lang="en-US" sz="2400" dirty="0">
                <a:latin typeface="Arial Hebrew Scholar" charset="-79"/>
                <a:ea typeface="Arial Hebrew Scholar" charset="-79"/>
                <a:cs typeface="Arial Hebrew Scholar" charset="-79"/>
              </a:rPr>
              <a:t>first widely used LAN technology</a:t>
            </a:r>
          </a:p>
          <a:p>
            <a:pPr>
              <a:defRPr/>
            </a:pPr>
            <a:r>
              <a:rPr lang="en-US" sz="2400" dirty="0">
                <a:latin typeface="Arial Hebrew Scholar" charset="-79"/>
                <a:ea typeface="Arial Hebrew Scholar" charset="-79"/>
                <a:cs typeface="Arial Hebrew Scholar" charset="-79"/>
              </a:rPr>
              <a:t>simpler, cheap</a:t>
            </a:r>
          </a:p>
          <a:p>
            <a:pPr>
              <a:defRPr/>
            </a:pPr>
            <a:r>
              <a:rPr lang="en-US" sz="2400" dirty="0">
                <a:latin typeface="Arial Hebrew Scholar" charset="-79"/>
                <a:ea typeface="Arial Hebrew Scholar" charset="-79"/>
                <a:cs typeface="Arial Hebrew Scholar" charset="-79"/>
              </a:rPr>
              <a:t>kept up with speed race: 10 Mbps – 10 Gbps </a:t>
            </a:r>
            <a:endParaRPr lang="en-US" dirty="0">
              <a:latin typeface="Arial Hebrew Scholar" charset="-79"/>
              <a:ea typeface="Arial Hebrew Scholar" charset="-79"/>
              <a:cs typeface="Arial Hebrew Scholar" charset="-79"/>
            </a:endParaRPr>
          </a:p>
          <a:p>
            <a:pPr>
              <a:defRPr/>
            </a:pPr>
            <a:endParaRPr lang="en-US" dirty="0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pic>
        <p:nvPicPr>
          <p:cNvPr id="146437" name="Picture 4" descr="551 metcalfe-e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181475"/>
            <a:ext cx="4752975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1" name="Text Box 5"/>
          <p:cNvSpPr txBox="1">
            <a:spLocks noChangeArrowheads="1"/>
          </p:cNvSpPr>
          <p:nvPr/>
        </p:nvSpPr>
        <p:spPr bwMode="auto">
          <a:xfrm>
            <a:off x="5318125" y="5539581"/>
            <a:ext cx="31305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/>
                <a:cs typeface="Arial"/>
              </a:rPr>
              <a:t>Metcalfe</a:t>
            </a:r>
            <a:r>
              <a:rPr lang="ja-JP" altLang="en-US" dirty="0">
                <a:latin typeface="Arial"/>
                <a:cs typeface="Arial"/>
              </a:rPr>
              <a:t>’</a:t>
            </a:r>
            <a:r>
              <a:rPr lang="en-US" dirty="0">
                <a:latin typeface="Arial"/>
                <a:cs typeface="Arial"/>
              </a:rPr>
              <a:t>s Ethernet sketch</a:t>
            </a:r>
          </a:p>
        </p:txBody>
      </p:sp>
    </p:spTree>
    <p:extLst>
      <p:ext uri="{BB962C8B-B14F-4D97-AF65-F5344CB8AC3E}">
        <p14:creationId xmlns:p14="http://schemas.microsoft.com/office/powerpoint/2010/main" val="516334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802.16 MAC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Connection-oriented with base station in control</a:t>
            </a:r>
          </a:p>
          <a:p>
            <a:pPr lvl="1"/>
            <a:r>
              <a:rPr lang="en-US" dirty="0"/>
              <a:t>Clients request the bandwidth they need</a:t>
            </a:r>
          </a:p>
          <a:p>
            <a:r>
              <a:rPr lang="en-US" dirty="0"/>
              <a:t>Different kinds of service can be requested:</a:t>
            </a:r>
          </a:p>
          <a:p>
            <a:pPr lvl="1"/>
            <a:r>
              <a:rPr lang="en-US" dirty="0"/>
              <a:t>Constant bit rate, e.g., uncompressed voice</a:t>
            </a:r>
          </a:p>
          <a:p>
            <a:pPr lvl="1"/>
            <a:r>
              <a:rPr lang="en-US" dirty="0"/>
              <a:t>Real-time variable bit rate, e.g., video, Web</a:t>
            </a:r>
          </a:p>
          <a:p>
            <a:pPr lvl="1"/>
            <a:r>
              <a:rPr lang="en-US" dirty="0"/>
              <a:t>Non-real-time variable bit rate, e.g., file download</a:t>
            </a:r>
          </a:p>
          <a:p>
            <a:pPr lvl="1"/>
            <a:r>
              <a:rPr lang="en-US" dirty="0"/>
              <a:t>Best-effort for everything else</a:t>
            </a:r>
          </a:p>
        </p:txBody>
      </p:sp>
    </p:spTree>
    <p:extLst>
      <p:ext uri="{BB962C8B-B14F-4D97-AF65-F5344CB8AC3E}">
        <p14:creationId xmlns:p14="http://schemas.microsoft.com/office/powerpoint/2010/main" val="975748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802.16 Frames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Frames vary depending on their type</a:t>
            </a:r>
          </a:p>
          <a:p>
            <a:pPr lvl="1"/>
            <a:r>
              <a:rPr lang="en-US" dirty="0"/>
              <a:t>Connection ID instead of source/</a:t>
            </a:r>
            <a:r>
              <a:rPr lang="en-US" dirty="0" err="1"/>
              <a:t>dest</a:t>
            </a:r>
            <a:r>
              <a:rPr lang="en-US" dirty="0"/>
              <a:t> addresses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09600" y="2971800"/>
            <a:ext cx="8134350" cy="3155811"/>
            <a:chOff x="428625" y="3048000"/>
            <a:chExt cx="8134350" cy="3155811"/>
          </a:xfrm>
        </p:grpSpPr>
        <p:pic>
          <p:nvPicPr>
            <p:cNvPr id="5120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r="1628"/>
            <a:stretch>
              <a:fillRect/>
            </a:stretch>
          </p:blipFill>
          <p:spPr bwMode="auto">
            <a:xfrm>
              <a:off x="504825" y="3048000"/>
              <a:ext cx="8058150" cy="2514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1552640" y="5495925"/>
              <a:ext cx="66960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2BD8"/>
                  </a:solidFill>
                </a:rPr>
                <a:t>(a)</a:t>
              </a: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sz="2000" dirty="0"/>
                <a:t>A generic frame.</a:t>
              </a:r>
              <a:r>
                <a:rPr lang="en-US" sz="2000" dirty="0">
                  <a:solidFill>
                    <a:srgbClr val="FF2BD8"/>
                  </a:solidFill>
                </a:rPr>
                <a:t> (b) </a:t>
              </a:r>
              <a:r>
                <a:rPr lang="en-US" sz="2000" dirty="0"/>
                <a:t>A bandwidth request frame</a:t>
              </a:r>
            </a:p>
            <a:p>
              <a:endParaRPr lang="en-US" sz="2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8625" y="4733925"/>
              <a:ext cx="46679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2BD8"/>
                  </a:solidFill>
                </a:rPr>
                <a:t>(b)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8625" y="3562350"/>
              <a:ext cx="46679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2BD8"/>
                  </a:solidFill>
                </a:rPr>
                <a:t>(a)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19205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Bluetooth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Bluetooth Architecture </a:t>
            </a:r>
            <a:r>
              <a:rPr lang="en-US" dirty="0">
                <a:solidFill>
                  <a:srgbClr val="0000FF"/>
                </a:solidFill>
              </a:rPr>
              <a:t>»</a:t>
            </a:r>
            <a:endParaRPr lang="en-US" dirty="0"/>
          </a:p>
          <a:p>
            <a:pPr lvl="1"/>
            <a:r>
              <a:rPr lang="en-US" dirty="0"/>
              <a:t>Bluetooth Applications / Protocol </a:t>
            </a:r>
            <a:r>
              <a:rPr lang="en-US" dirty="0">
                <a:solidFill>
                  <a:srgbClr val="0000FF"/>
                </a:solidFill>
              </a:rPr>
              <a:t>»</a:t>
            </a:r>
            <a:endParaRPr lang="en-US" dirty="0"/>
          </a:p>
          <a:p>
            <a:pPr lvl="1"/>
            <a:r>
              <a:rPr lang="en-US" dirty="0"/>
              <a:t>Bluetooth Radio / Link Layers </a:t>
            </a:r>
            <a:r>
              <a:rPr lang="en-US" dirty="0">
                <a:solidFill>
                  <a:srgbClr val="0000FF"/>
                </a:solidFill>
              </a:rPr>
              <a:t>»</a:t>
            </a:r>
            <a:endParaRPr lang="en-US" dirty="0"/>
          </a:p>
          <a:p>
            <a:pPr lvl="1"/>
            <a:r>
              <a:rPr lang="en-US" dirty="0"/>
              <a:t>Bluetooth Frames </a:t>
            </a:r>
            <a:r>
              <a:rPr lang="en-US" dirty="0">
                <a:solidFill>
                  <a:srgbClr val="0000FF"/>
                </a:solidFill>
              </a:rPr>
              <a:t>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74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Bluetooth Architecture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363063"/>
            <a:ext cx="7790214" cy="4600081"/>
          </a:xfrm>
        </p:spPr>
        <p:txBody>
          <a:bodyPr/>
          <a:lstStyle/>
          <a:p>
            <a:r>
              <a:rPr lang="en-US" dirty="0"/>
              <a:t>Piconet master is connected to slave wireless devices</a:t>
            </a:r>
          </a:p>
          <a:p>
            <a:pPr lvl="1"/>
            <a:r>
              <a:rPr lang="en-US" dirty="0"/>
              <a:t>Slaves may be asleep (parked) to save power </a:t>
            </a:r>
          </a:p>
          <a:p>
            <a:pPr lvl="1"/>
            <a:r>
              <a:rPr lang="en-US" dirty="0"/>
              <a:t>Two piconets can be bridged into a scatternet</a:t>
            </a:r>
          </a:p>
        </p:txBody>
      </p:sp>
      <p:pic>
        <p:nvPicPr>
          <p:cNvPr id="53252" name="Picture 2"/>
          <p:cNvPicPr>
            <a:picLocks noChangeAspect="1" noChangeArrowheads="1"/>
          </p:cNvPicPr>
          <p:nvPr/>
        </p:nvPicPr>
        <p:blipFill>
          <a:blip r:embed="rId2" cstate="print"/>
          <a:srcRect t="5695"/>
          <a:stretch>
            <a:fillRect/>
          </a:stretch>
        </p:blipFill>
        <p:spPr bwMode="auto">
          <a:xfrm>
            <a:off x="1133475" y="2838451"/>
            <a:ext cx="6923087" cy="3502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2566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Applications / Protocol Stack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439263"/>
            <a:ext cx="7790214" cy="4600081"/>
          </a:xfrm>
        </p:spPr>
        <p:txBody>
          <a:bodyPr/>
          <a:lstStyle/>
          <a:p>
            <a:r>
              <a:rPr lang="en-US" dirty="0"/>
              <a:t>Profiles give the set of protocols for a given application</a:t>
            </a:r>
          </a:p>
          <a:p>
            <a:pPr lvl="1"/>
            <a:r>
              <a:rPr lang="en-US" dirty="0"/>
              <a:t>25 profiles, including headset, intercom, streaming  audio, remote control, personal area network, …</a:t>
            </a:r>
          </a:p>
        </p:txBody>
      </p:sp>
      <p:pic>
        <p:nvPicPr>
          <p:cNvPr id="54276" name="Picture 6"/>
          <p:cNvPicPr>
            <a:picLocks noChangeAspect="1" noChangeArrowheads="1"/>
          </p:cNvPicPr>
          <p:nvPr/>
        </p:nvPicPr>
        <p:blipFill>
          <a:blip r:embed="rId2" cstate="print"/>
          <a:srcRect t="3810" b="4286"/>
          <a:stretch>
            <a:fillRect/>
          </a:stretch>
        </p:blipFill>
        <p:spPr bwMode="auto">
          <a:xfrm>
            <a:off x="953659" y="2952750"/>
            <a:ext cx="6969981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16994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Radio / Link Layers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Radio layer</a:t>
            </a:r>
          </a:p>
          <a:p>
            <a:pPr lvl="1"/>
            <a:r>
              <a:rPr lang="en-US" dirty="0"/>
              <a:t>Uses adaptive frequency hopping in 2.4 GHz band</a:t>
            </a:r>
          </a:p>
          <a:p>
            <a:pPr lvl="1"/>
            <a:endParaRPr lang="en-US" dirty="0"/>
          </a:p>
          <a:p>
            <a:r>
              <a:rPr lang="en-US" dirty="0"/>
              <a:t>Link layer</a:t>
            </a:r>
          </a:p>
          <a:p>
            <a:pPr lvl="1"/>
            <a:r>
              <a:rPr lang="en-US" dirty="0"/>
              <a:t>TDM with timeslots for master and slaves</a:t>
            </a:r>
          </a:p>
          <a:p>
            <a:pPr lvl="1"/>
            <a:r>
              <a:rPr lang="en-US" dirty="0"/>
              <a:t>Synchronous CO for periodic slots in each direction</a:t>
            </a:r>
          </a:p>
          <a:p>
            <a:pPr lvl="1"/>
            <a:r>
              <a:rPr lang="en-US" dirty="0"/>
              <a:t>Asynchronous CL for packet-switched data</a:t>
            </a:r>
          </a:p>
          <a:p>
            <a:pPr lvl="1"/>
            <a:r>
              <a:rPr lang="en-US" dirty="0"/>
              <a:t>Links undergo pairing (user confirms passkey/PIN) to authorize them before use</a:t>
            </a:r>
          </a:p>
        </p:txBody>
      </p:sp>
    </p:spTree>
    <p:extLst>
      <p:ext uri="{BB962C8B-B14F-4D97-AF65-F5344CB8AC3E}">
        <p14:creationId xmlns:p14="http://schemas.microsoft.com/office/powerpoint/2010/main" val="811413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Bluetooth Frames</a:t>
            </a:r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505938"/>
            <a:ext cx="7790214" cy="4600081"/>
          </a:xfrm>
        </p:spPr>
        <p:txBody>
          <a:bodyPr/>
          <a:lstStyle/>
          <a:p>
            <a:r>
              <a:rPr lang="en-US" dirty="0"/>
              <a:t>Time is slotted; enhanced data rates send faster but for the same time; addresses are only 3 bits for 8 devices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23875" y="2657475"/>
            <a:ext cx="8382000" cy="3562350"/>
            <a:chOff x="381000" y="2590800"/>
            <a:chExt cx="8382000" cy="3562350"/>
          </a:xfrm>
        </p:grpSpPr>
        <p:grpSp>
          <p:nvGrpSpPr>
            <p:cNvPr id="15" name="Group 14"/>
            <p:cNvGrpSpPr/>
            <p:nvPr/>
          </p:nvGrpSpPr>
          <p:grpSpPr>
            <a:xfrm>
              <a:off x="381000" y="2590800"/>
              <a:ext cx="8382000" cy="3562350"/>
              <a:chOff x="381000" y="2590800"/>
              <a:chExt cx="8382000" cy="3562350"/>
            </a:xfrm>
          </p:grpSpPr>
          <p:pic>
            <p:nvPicPr>
              <p:cNvPr id="55300" name="Picture 6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t="4785" b="5742"/>
              <a:stretch>
                <a:fillRect/>
              </a:stretch>
            </p:blipFill>
            <p:spPr bwMode="auto">
              <a:xfrm>
                <a:off x="381000" y="2590800"/>
                <a:ext cx="8382000" cy="3562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457200" y="5029200"/>
                <a:ext cx="46679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2BD8"/>
                    </a:solidFill>
                  </a:rPr>
                  <a:t>(b)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6250" y="2897743"/>
                <a:ext cx="46679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2BD8"/>
                    </a:solidFill>
                  </a:rPr>
                  <a:t>(a)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371600" y="5812393"/>
                <a:ext cx="436338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2BD8"/>
                    </a:solidFill>
                  </a:rPr>
                  <a:t>(a)</a:t>
                </a:r>
                <a:endParaRPr lang="en-US" sz="16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867275" y="5802868"/>
                <a:ext cx="436338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2BD8"/>
                    </a:solidFill>
                  </a:rPr>
                  <a:t>(b)</a:t>
                </a:r>
                <a:endParaRPr lang="en-US" sz="1600" dirty="0"/>
              </a:p>
            </p:txBody>
          </p:sp>
        </p:grpSp>
        <p:sp>
          <p:nvSpPr>
            <p:cNvPr id="16" name="Rectangle 15"/>
            <p:cNvSpPr/>
            <p:nvPr/>
          </p:nvSpPr>
          <p:spPr bwMode="auto">
            <a:xfrm>
              <a:off x="3467100" y="5915025"/>
              <a:ext cx="400050" cy="20955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7372349" y="5924549"/>
              <a:ext cx="733425" cy="1809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754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RFID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Gen 2 Architecture </a:t>
            </a:r>
            <a:r>
              <a:rPr lang="en-US" dirty="0">
                <a:solidFill>
                  <a:srgbClr val="0000FF"/>
                </a:solidFill>
              </a:rPr>
              <a:t>»</a:t>
            </a:r>
            <a:endParaRPr lang="en-US" dirty="0"/>
          </a:p>
          <a:p>
            <a:pPr lvl="1"/>
            <a:r>
              <a:rPr lang="en-US" dirty="0"/>
              <a:t>Gen 2 Physical Layer </a:t>
            </a:r>
            <a:r>
              <a:rPr lang="en-US" dirty="0">
                <a:solidFill>
                  <a:srgbClr val="0000FF"/>
                </a:solidFill>
              </a:rPr>
              <a:t>»</a:t>
            </a:r>
            <a:endParaRPr lang="en-US" dirty="0"/>
          </a:p>
          <a:p>
            <a:pPr lvl="1"/>
            <a:r>
              <a:rPr lang="en-US" dirty="0"/>
              <a:t>Gen 2 Tag Identification Layer </a:t>
            </a:r>
            <a:r>
              <a:rPr lang="en-US" dirty="0">
                <a:solidFill>
                  <a:srgbClr val="0000FF"/>
                </a:solidFill>
              </a:rPr>
              <a:t>»</a:t>
            </a:r>
            <a:endParaRPr lang="en-US" dirty="0"/>
          </a:p>
          <a:p>
            <a:pPr lvl="1"/>
            <a:r>
              <a:rPr lang="en-US" dirty="0"/>
              <a:t>Gen 2 Frames </a:t>
            </a:r>
            <a:r>
              <a:rPr lang="en-US" dirty="0">
                <a:solidFill>
                  <a:srgbClr val="0000FF"/>
                </a:solidFill>
              </a:rPr>
              <a:t>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13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 2 Architecture</a:t>
            </a:r>
            <a:endParaRPr lang="en-US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Reader signal powers tags; tags reply with backscatter</a:t>
            </a:r>
          </a:p>
        </p:txBody>
      </p:sp>
      <p:pic>
        <p:nvPicPr>
          <p:cNvPr id="57348" name="Picture 6"/>
          <p:cNvPicPr>
            <a:picLocks noChangeAspect="1" noChangeArrowheads="1"/>
          </p:cNvPicPr>
          <p:nvPr/>
        </p:nvPicPr>
        <p:blipFill>
          <a:blip r:embed="rId2" cstate="print"/>
          <a:srcRect t="6250" b="6944"/>
          <a:stretch>
            <a:fillRect/>
          </a:stretch>
        </p:blipFill>
        <p:spPr bwMode="auto">
          <a:xfrm>
            <a:off x="1479550" y="2647951"/>
            <a:ext cx="6184900" cy="323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9269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 2 Physical Layer</a:t>
            </a:r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Reader uses duration of on period to send 0/1</a:t>
            </a:r>
          </a:p>
          <a:p>
            <a:pPr lvl="1"/>
            <a:r>
              <a:rPr lang="en-US" dirty="0"/>
              <a:t>Tag backscatters reader signal in pulses to send 0/1</a:t>
            </a:r>
          </a:p>
        </p:txBody>
      </p:sp>
      <p:pic>
        <p:nvPicPr>
          <p:cNvPr id="5837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771775"/>
            <a:ext cx="8686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672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Arial Hebrew Scholar" charset="-79"/>
                <a:ea typeface="Arial Hebrew Scholar" charset="-79"/>
                <a:cs typeface="Arial Hebrew Scholar" charset="-79"/>
              </a:rPr>
              <a:t>Ethernet: physical topology</a:t>
            </a:r>
          </a:p>
        </p:txBody>
      </p:sp>
      <p:sp>
        <p:nvSpPr>
          <p:cNvPr id="5325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08000" y="1103313"/>
            <a:ext cx="8445500" cy="2449512"/>
          </a:xfrm>
        </p:spPr>
        <p:txBody>
          <a:bodyPr/>
          <a:lstStyle/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bus: </a:t>
            </a:r>
            <a:r>
              <a:rPr lang="en-US" dirty="0">
                <a:latin typeface="Arial Hebrew Scholar" charset="-79"/>
                <a:ea typeface="Arial Hebrew Scholar" charset="-79"/>
                <a:cs typeface="Arial Hebrew Scholar" charset="-79"/>
              </a:rPr>
              <a:t>popular through mid 90s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Arial Hebrew Scholar" charset="-79"/>
                <a:ea typeface="Arial Hebrew Scholar" charset="-79"/>
                <a:cs typeface="Arial Hebrew Scholar" charset="-79"/>
              </a:rPr>
              <a:t>all nodes in same collision domain (interfere with each other)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Arial Hebrew Scholar" charset="-79"/>
                <a:ea typeface="Arial Hebrew Scholar" charset="-79"/>
                <a:cs typeface="Arial Hebrew Scholar" charset="-79"/>
              </a:rPr>
              <a:t>sharing the channel</a:t>
            </a:r>
          </a:p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star: </a:t>
            </a:r>
            <a:r>
              <a:rPr lang="en-US" dirty="0">
                <a:latin typeface="Arial Hebrew Scholar" charset="-79"/>
                <a:ea typeface="Arial Hebrew Scholar" charset="-79"/>
                <a:cs typeface="Arial Hebrew Scholar" charset="-79"/>
              </a:rPr>
              <a:t>prevails today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Arial Hebrew Scholar" charset="-79"/>
                <a:ea typeface="Arial Hebrew Scholar" charset="-79"/>
                <a:cs typeface="Arial Hebrew Scholar" charset="-79"/>
              </a:rPr>
              <a:t>active </a:t>
            </a:r>
            <a:r>
              <a:rPr lang="en-US" i="1" dirty="0">
                <a:solidFill>
                  <a:srgbClr val="CC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switch</a:t>
            </a:r>
            <a:r>
              <a:rPr lang="en-US" dirty="0">
                <a:solidFill>
                  <a:srgbClr val="CC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 </a:t>
            </a:r>
            <a:r>
              <a:rPr lang="en-US" dirty="0">
                <a:latin typeface="Arial Hebrew Scholar" charset="-79"/>
                <a:ea typeface="Arial Hebrew Scholar" charset="-79"/>
                <a:cs typeface="Arial Hebrew Scholar" charset="-79"/>
              </a:rPr>
              <a:t>in center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latin typeface="Arial Hebrew Scholar" charset="-79"/>
                <a:ea typeface="Arial Hebrew Scholar" charset="-79"/>
                <a:cs typeface="Arial Hebrew Scholar" charset="-79"/>
              </a:rPr>
              <a:t>each </a:t>
            </a:r>
            <a:r>
              <a:rPr lang="ja-JP" altLang="en-US" dirty="0">
                <a:latin typeface="Arial Hebrew Scholar" charset="-79"/>
                <a:ea typeface="Arial Hebrew Scholar" charset="-79"/>
                <a:cs typeface="Arial Hebrew Scholar" charset="-79"/>
              </a:rPr>
              <a:t>“</a:t>
            </a:r>
            <a:r>
              <a:rPr lang="en-US" dirty="0">
                <a:latin typeface="Arial Hebrew Scholar" charset="-79"/>
                <a:ea typeface="Arial Hebrew Scholar" charset="-79"/>
                <a:cs typeface="Arial Hebrew Scholar" charset="-79"/>
              </a:rPr>
              <a:t>spoke</a:t>
            </a:r>
            <a:r>
              <a:rPr lang="ja-JP" altLang="en-US" dirty="0">
                <a:latin typeface="Arial Hebrew Scholar" charset="-79"/>
                <a:ea typeface="Arial Hebrew Scholar" charset="-79"/>
                <a:cs typeface="Arial Hebrew Scholar" charset="-79"/>
              </a:rPr>
              <a:t>”</a:t>
            </a:r>
            <a:r>
              <a:rPr lang="en-US" dirty="0">
                <a:latin typeface="Arial Hebrew Scholar" charset="-79"/>
                <a:ea typeface="Arial Hebrew Scholar" charset="-79"/>
                <a:cs typeface="Arial Hebrew Scholar" charset="-79"/>
              </a:rPr>
              <a:t> runs a (separate) Ethernet protocol (nodes do not collide with each other)</a:t>
            </a:r>
          </a:p>
        </p:txBody>
      </p:sp>
      <p:sp>
        <p:nvSpPr>
          <p:cNvPr id="53254" name="Line 17"/>
          <p:cNvSpPr>
            <a:spLocks noChangeShapeType="1"/>
          </p:cNvSpPr>
          <p:nvPr/>
        </p:nvSpPr>
        <p:spPr bwMode="auto">
          <a:xfrm>
            <a:off x="5316538" y="5110163"/>
            <a:ext cx="97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5" name="Line 18"/>
          <p:cNvSpPr>
            <a:spLocks noChangeShapeType="1"/>
          </p:cNvSpPr>
          <p:nvPr/>
        </p:nvSpPr>
        <p:spPr bwMode="auto">
          <a:xfrm>
            <a:off x="6556375" y="451802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6" name="Line 19"/>
          <p:cNvSpPr>
            <a:spLocks noChangeShapeType="1"/>
          </p:cNvSpPr>
          <p:nvPr/>
        </p:nvSpPr>
        <p:spPr bwMode="auto">
          <a:xfrm flipH="1">
            <a:off x="6746875" y="5126038"/>
            <a:ext cx="1003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7" name="Line 20"/>
          <p:cNvSpPr>
            <a:spLocks noChangeShapeType="1"/>
          </p:cNvSpPr>
          <p:nvPr/>
        </p:nvSpPr>
        <p:spPr bwMode="auto">
          <a:xfrm flipV="1">
            <a:off x="6556375" y="5251450"/>
            <a:ext cx="12700" cy="709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8" name="Text Box 23"/>
          <p:cNvSpPr txBox="1">
            <a:spLocks noChangeArrowheads="1"/>
          </p:cNvSpPr>
          <p:nvPr/>
        </p:nvSpPr>
        <p:spPr bwMode="auto">
          <a:xfrm>
            <a:off x="5464175" y="5486400"/>
            <a:ext cx="754063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>
                <a:latin typeface="Arial" charset="0"/>
                <a:cs typeface="Arial" charset="0"/>
              </a:rPr>
              <a:t>switch</a:t>
            </a:r>
          </a:p>
        </p:txBody>
      </p:sp>
      <p:sp>
        <p:nvSpPr>
          <p:cNvPr id="53259" name="Line 24"/>
          <p:cNvSpPr>
            <a:spLocks noChangeShapeType="1"/>
          </p:cNvSpPr>
          <p:nvPr/>
        </p:nvSpPr>
        <p:spPr bwMode="auto">
          <a:xfrm flipV="1">
            <a:off x="5834063" y="5275263"/>
            <a:ext cx="417512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0" name="Line 32"/>
          <p:cNvSpPr>
            <a:spLocks noChangeShapeType="1"/>
          </p:cNvSpPr>
          <p:nvPr/>
        </p:nvSpPr>
        <p:spPr bwMode="auto">
          <a:xfrm flipH="1">
            <a:off x="2160588" y="4102100"/>
            <a:ext cx="752475" cy="146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1" name="Line 33"/>
          <p:cNvSpPr>
            <a:spLocks noChangeShapeType="1"/>
          </p:cNvSpPr>
          <p:nvPr/>
        </p:nvSpPr>
        <p:spPr bwMode="auto">
          <a:xfrm>
            <a:off x="2132013" y="4879975"/>
            <a:ext cx="3921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2" name="Line 34"/>
          <p:cNvSpPr>
            <a:spLocks noChangeShapeType="1"/>
          </p:cNvSpPr>
          <p:nvPr/>
        </p:nvSpPr>
        <p:spPr bwMode="auto">
          <a:xfrm>
            <a:off x="1914525" y="5434013"/>
            <a:ext cx="3079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3" name="Line 35"/>
          <p:cNvSpPr>
            <a:spLocks noChangeShapeType="1"/>
          </p:cNvSpPr>
          <p:nvPr/>
        </p:nvSpPr>
        <p:spPr bwMode="auto">
          <a:xfrm flipV="1">
            <a:off x="2632075" y="4648200"/>
            <a:ext cx="287338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4" name="Line 37"/>
          <p:cNvSpPr>
            <a:spLocks noChangeShapeType="1"/>
          </p:cNvSpPr>
          <p:nvPr/>
        </p:nvSpPr>
        <p:spPr bwMode="auto">
          <a:xfrm>
            <a:off x="2424113" y="4275138"/>
            <a:ext cx="3921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5" name="Line 38"/>
          <p:cNvSpPr>
            <a:spLocks noChangeShapeType="1"/>
          </p:cNvSpPr>
          <p:nvPr/>
        </p:nvSpPr>
        <p:spPr bwMode="auto">
          <a:xfrm>
            <a:off x="2424113" y="4275138"/>
            <a:ext cx="3921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6" name="Line 39"/>
          <p:cNvSpPr>
            <a:spLocks noChangeShapeType="1"/>
          </p:cNvSpPr>
          <p:nvPr/>
        </p:nvSpPr>
        <p:spPr bwMode="auto">
          <a:xfrm>
            <a:off x="2314575" y="5324475"/>
            <a:ext cx="3079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7" name="Text Box 41"/>
          <p:cNvSpPr txBox="1">
            <a:spLocks noChangeArrowheads="1"/>
          </p:cNvSpPr>
          <p:nvPr/>
        </p:nvSpPr>
        <p:spPr bwMode="auto">
          <a:xfrm>
            <a:off x="1430338" y="5908675"/>
            <a:ext cx="21859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bus: </a:t>
            </a:r>
            <a:r>
              <a:rPr lang="en-US" i="0" dirty="0">
                <a:latin typeface="Arial" charset="0"/>
                <a:cs typeface="Arial" charset="0"/>
              </a:rPr>
              <a:t>coaxial cable</a:t>
            </a:r>
          </a:p>
        </p:txBody>
      </p:sp>
      <p:sp>
        <p:nvSpPr>
          <p:cNvPr id="53268" name="Text Box 42"/>
          <p:cNvSpPr txBox="1">
            <a:spLocks noChangeArrowheads="1"/>
          </p:cNvSpPr>
          <p:nvPr/>
        </p:nvSpPr>
        <p:spPr bwMode="auto">
          <a:xfrm>
            <a:off x="4989513" y="5691188"/>
            <a:ext cx="7747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star</a:t>
            </a:r>
          </a:p>
        </p:txBody>
      </p:sp>
      <p:grpSp>
        <p:nvGrpSpPr>
          <p:cNvPr id="148501" name="Group 37"/>
          <p:cNvGrpSpPr>
            <a:grpSpLocks/>
          </p:cNvGrpSpPr>
          <p:nvPr/>
        </p:nvGrpSpPr>
        <p:grpSpPr bwMode="auto">
          <a:xfrm>
            <a:off x="2733675" y="4398963"/>
            <a:ext cx="711200" cy="601662"/>
            <a:chOff x="7179310" y="4033520"/>
            <a:chExt cx="1009650" cy="855028"/>
          </a:xfrm>
        </p:grpSpPr>
        <p:grpSp>
          <p:nvGrpSpPr>
            <p:cNvPr id="148542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854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4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40" name="Rectangle 43"/>
            <p:cNvSpPr>
              <a:spLocks noChangeArrowheads="1"/>
            </p:cNvSpPr>
            <p:nvPr/>
          </p:nvSpPr>
          <p:spPr bwMode="auto">
            <a:xfrm rot="16200000">
              <a:off x="7438418" y="4308853"/>
              <a:ext cx="128593" cy="19607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148502" name="Group 42"/>
          <p:cNvGrpSpPr>
            <a:grpSpLocks/>
          </p:cNvGrpSpPr>
          <p:nvPr/>
        </p:nvGrpSpPr>
        <p:grpSpPr bwMode="auto">
          <a:xfrm>
            <a:off x="1757363" y="3962400"/>
            <a:ext cx="701675" cy="517525"/>
            <a:chOff x="1046480" y="3962400"/>
            <a:chExt cx="1026163" cy="761428"/>
          </a:xfrm>
        </p:grpSpPr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 rot="16200000">
              <a:off x="1893547" y="4299487"/>
              <a:ext cx="109777" cy="24841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39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40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41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3" name="Group 47"/>
          <p:cNvGrpSpPr>
            <a:grpSpLocks/>
          </p:cNvGrpSpPr>
          <p:nvPr/>
        </p:nvGrpSpPr>
        <p:grpSpPr bwMode="auto">
          <a:xfrm>
            <a:off x="1473200" y="4551363"/>
            <a:ext cx="701675" cy="517525"/>
            <a:chOff x="1046480" y="3962400"/>
            <a:chExt cx="1026163" cy="761428"/>
          </a:xfrm>
        </p:grpSpPr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 rot="162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35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36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37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4" name="Group 52"/>
          <p:cNvGrpSpPr>
            <a:grpSpLocks/>
          </p:cNvGrpSpPr>
          <p:nvPr/>
        </p:nvGrpSpPr>
        <p:grpSpPr bwMode="auto">
          <a:xfrm>
            <a:off x="1279525" y="5110163"/>
            <a:ext cx="701675" cy="517525"/>
            <a:chOff x="1046480" y="3962400"/>
            <a:chExt cx="1026163" cy="761428"/>
          </a:xfrm>
        </p:grpSpPr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 rot="162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31" name="Group 54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32" name="Picture 5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33" name="Freeform 5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5" name="Group 57"/>
          <p:cNvGrpSpPr>
            <a:grpSpLocks/>
          </p:cNvGrpSpPr>
          <p:nvPr/>
        </p:nvGrpSpPr>
        <p:grpSpPr bwMode="auto">
          <a:xfrm>
            <a:off x="2447925" y="5070475"/>
            <a:ext cx="711200" cy="600075"/>
            <a:chOff x="7179310" y="4033520"/>
            <a:chExt cx="1009650" cy="855028"/>
          </a:xfrm>
        </p:grpSpPr>
        <p:grpSp>
          <p:nvGrpSpPr>
            <p:cNvPr id="148526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852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2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60" name="Rectangle 43"/>
            <p:cNvSpPr>
              <a:spLocks noChangeArrowheads="1"/>
            </p:cNvSpPr>
            <p:nvPr/>
          </p:nvSpPr>
          <p:spPr bwMode="auto">
            <a:xfrm rot="16200000">
              <a:off x="7439379" y="4308711"/>
              <a:ext cx="126671" cy="19607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148506" name="Group 62"/>
          <p:cNvGrpSpPr>
            <a:grpSpLocks/>
          </p:cNvGrpSpPr>
          <p:nvPr/>
        </p:nvGrpSpPr>
        <p:grpSpPr bwMode="auto">
          <a:xfrm>
            <a:off x="4419600" y="4687888"/>
            <a:ext cx="914400" cy="690562"/>
            <a:chOff x="1046480" y="3962400"/>
            <a:chExt cx="1026163" cy="761428"/>
          </a:xfrm>
        </p:grpSpPr>
        <p:sp>
          <p:nvSpPr>
            <p:cNvPr id="64" name="Rectangle 48"/>
            <p:cNvSpPr>
              <a:spLocks noChangeArrowheads="1"/>
            </p:cNvSpPr>
            <p:nvPr/>
          </p:nvSpPr>
          <p:spPr bwMode="auto">
            <a:xfrm rot="16200000">
              <a:off x="1893689" y="4299817"/>
              <a:ext cx="110275" cy="24763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23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24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25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7" name="Group 67"/>
          <p:cNvGrpSpPr>
            <a:grpSpLocks/>
          </p:cNvGrpSpPr>
          <p:nvPr/>
        </p:nvGrpSpPr>
        <p:grpSpPr bwMode="auto">
          <a:xfrm>
            <a:off x="7548563" y="4779963"/>
            <a:ext cx="854075" cy="741362"/>
            <a:chOff x="7179310" y="4033520"/>
            <a:chExt cx="1009650" cy="855028"/>
          </a:xfrm>
        </p:grpSpPr>
        <p:grpSp>
          <p:nvGrpSpPr>
            <p:cNvPr id="148518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852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2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70" name="Rectangle 43"/>
            <p:cNvSpPr>
              <a:spLocks noChangeArrowheads="1"/>
            </p:cNvSpPr>
            <p:nvPr/>
          </p:nvSpPr>
          <p:spPr bwMode="auto">
            <a:xfrm rot="16200000">
              <a:off x="7438954" y="4308497"/>
              <a:ext cx="128163" cy="19705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sp>
        <p:nvSpPr>
          <p:cNvPr id="75" name="Rectangle 43"/>
          <p:cNvSpPr>
            <a:spLocks noChangeArrowheads="1"/>
          </p:cNvSpPr>
          <p:nvPr/>
        </p:nvSpPr>
        <p:spPr bwMode="auto">
          <a:xfrm>
            <a:off x="6497638" y="4351338"/>
            <a:ext cx="109537" cy="165100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148509" name="Group 44"/>
          <p:cNvGrpSpPr>
            <a:grpSpLocks/>
          </p:cNvGrpSpPr>
          <p:nvPr/>
        </p:nvGrpSpPr>
        <p:grpSpPr bwMode="auto">
          <a:xfrm>
            <a:off x="6116638" y="3784600"/>
            <a:ext cx="852487" cy="741363"/>
            <a:chOff x="-44" y="1473"/>
            <a:chExt cx="981" cy="1105"/>
          </a:xfrm>
        </p:grpSpPr>
        <p:pic>
          <p:nvPicPr>
            <p:cNvPr id="14851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51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48510" name="Group 1"/>
          <p:cNvGrpSpPr>
            <a:grpSpLocks/>
          </p:cNvGrpSpPr>
          <p:nvPr/>
        </p:nvGrpSpPr>
        <p:grpSpPr bwMode="auto">
          <a:xfrm>
            <a:off x="5943600" y="5926138"/>
            <a:ext cx="854075" cy="835025"/>
            <a:chOff x="8077200" y="3320111"/>
            <a:chExt cx="853440" cy="835329"/>
          </a:xfrm>
        </p:grpSpPr>
        <p:sp>
          <p:nvSpPr>
            <p:cNvPr id="78" name="Rectangle 43"/>
            <p:cNvSpPr>
              <a:spLocks noChangeArrowheads="1"/>
            </p:cNvSpPr>
            <p:nvPr/>
          </p:nvSpPr>
          <p:spPr bwMode="auto">
            <a:xfrm>
              <a:off x="8630826" y="3320111"/>
              <a:ext cx="111042" cy="16516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13" name="Group 44"/>
            <p:cNvGrpSpPr>
              <a:grpSpLocks/>
            </p:cNvGrpSpPr>
            <p:nvPr/>
          </p:nvGrpSpPr>
          <p:grpSpPr bwMode="auto">
            <a:xfrm>
              <a:off x="8077200" y="3413760"/>
              <a:ext cx="853440" cy="741680"/>
              <a:chOff x="-44" y="1473"/>
              <a:chExt cx="981" cy="1105"/>
            </a:xfrm>
          </p:grpSpPr>
          <p:pic>
            <p:nvPicPr>
              <p:cNvPr id="14851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1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pic>
        <p:nvPicPr>
          <p:cNvPr id="5327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338" y="4962525"/>
            <a:ext cx="6032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7746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 2 Tag Identification Layer</a:t>
            </a: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62125"/>
            <a:ext cx="3705225" cy="4867275"/>
          </a:xfrm>
        </p:spPr>
        <p:txBody>
          <a:bodyPr/>
          <a:lstStyle/>
          <a:p>
            <a:r>
              <a:rPr lang="en-US" dirty="0"/>
              <a:t>Reader sends query and sets slot structure</a:t>
            </a:r>
          </a:p>
          <a:p>
            <a:r>
              <a:rPr lang="en-US" dirty="0"/>
              <a:t>Tags reply (RN16) in a random slot; may collide</a:t>
            </a:r>
          </a:p>
          <a:p>
            <a:r>
              <a:rPr lang="en-US" dirty="0"/>
              <a:t>Reader asks one tag for its identifier (ACK)</a:t>
            </a:r>
          </a:p>
          <a:p>
            <a:r>
              <a:rPr lang="en-US" dirty="0"/>
              <a:t>Process continues until no tags are left</a:t>
            </a:r>
          </a:p>
        </p:txBody>
      </p:sp>
      <p:pic>
        <p:nvPicPr>
          <p:cNvPr id="5939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7761" y="1628775"/>
            <a:ext cx="4784314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09970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 2 Frames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Reader frames vary depending on type (Command)</a:t>
            </a:r>
          </a:p>
          <a:p>
            <a:pPr lvl="2"/>
            <a:r>
              <a:rPr lang="en-US" dirty="0"/>
              <a:t>Query shown below, has parameters and error detection</a:t>
            </a:r>
          </a:p>
          <a:p>
            <a:pPr lvl="1"/>
            <a:r>
              <a:rPr lang="en-US" dirty="0"/>
              <a:t>Tag responses are simply data</a:t>
            </a:r>
          </a:p>
          <a:p>
            <a:pPr lvl="2"/>
            <a:r>
              <a:rPr lang="en-US" dirty="0"/>
              <a:t>Reader sets timing and knows the expected format</a:t>
            </a:r>
          </a:p>
        </p:txBody>
      </p:sp>
      <p:pic>
        <p:nvPicPr>
          <p:cNvPr id="6042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3543300"/>
            <a:ext cx="862330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562350" y="5343525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2BD8"/>
                </a:solidFill>
              </a:rPr>
              <a:t>Query message</a:t>
            </a:r>
          </a:p>
        </p:txBody>
      </p:sp>
    </p:spTree>
    <p:extLst>
      <p:ext uri="{BB962C8B-B14F-4D97-AF65-F5344CB8AC3E}">
        <p14:creationId xmlns:p14="http://schemas.microsoft.com/office/powerpoint/2010/main" val="161174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6075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 Hebrew Scholar" charset="-79"/>
                <a:ea typeface="Arial Hebrew Scholar" charset="-79"/>
                <a:cs typeface="Arial Hebrew Scholar" charset="-79"/>
              </a:rPr>
              <a:t>Ethernet frame structure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609725"/>
            <a:ext cx="7772400" cy="43434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latin typeface="Arial Hebrew Scholar" charset="-79"/>
                <a:ea typeface="Arial Hebrew Scholar" charset="-79"/>
                <a:cs typeface="Arial Hebrew Scholar" charset="-79"/>
              </a:rPr>
              <a:t>sending adapter encapsulates IP datagram (or other network layer protocol packet) in </a:t>
            </a:r>
            <a:r>
              <a:rPr lang="en-US" dirty="0">
                <a:solidFill>
                  <a:srgbClr val="CC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Ethernet frame</a:t>
            </a:r>
          </a:p>
          <a:p>
            <a:pPr>
              <a:defRPr/>
            </a:pPr>
            <a:endParaRPr lang="en-US" sz="2400" b="1" dirty="0">
              <a:latin typeface="Arial Hebrew Scholar" charset="-79"/>
              <a:ea typeface="Arial Hebrew Scholar" charset="-79"/>
              <a:cs typeface="Arial Hebrew Scholar" charset="-79"/>
            </a:endParaRPr>
          </a:p>
          <a:p>
            <a:pPr>
              <a:defRPr/>
            </a:pPr>
            <a:endParaRPr lang="en-US" sz="2400" b="1" dirty="0">
              <a:latin typeface="Arial Hebrew Scholar" charset="-79"/>
              <a:ea typeface="Arial Hebrew Scholar" charset="-79"/>
              <a:cs typeface="Arial Hebrew Scholar" charset="-79"/>
            </a:endParaRPr>
          </a:p>
          <a:p>
            <a:pPr>
              <a:buFont typeface="Wingdings" charset="0"/>
              <a:buNone/>
              <a:defRPr/>
            </a:pPr>
            <a:endParaRPr lang="en-US" sz="2400" dirty="0">
              <a:solidFill>
                <a:srgbClr val="FF0000"/>
              </a:solidFill>
              <a:latin typeface="Arial Hebrew Scholar" charset="-79"/>
              <a:ea typeface="Arial Hebrew Scholar" charset="-79"/>
              <a:cs typeface="Arial Hebrew Scholar" charset="-79"/>
            </a:endParaRPr>
          </a:p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preamble: </a:t>
            </a:r>
          </a:p>
          <a:p>
            <a:pPr>
              <a:defRPr/>
            </a:pPr>
            <a:r>
              <a:rPr lang="en-US" dirty="0">
                <a:latin typeface="Arial Hebrew Scholar" charset="-79"/>
                <a:ea typeface="Arial Hebrew Scholar" charset="-79"/>
                <a:cs typeface="Arial Hebrew Scholar" charset="-79"/>
              </a:rPr>
              <a:t>7 bytes with pattern 10101010 followed by one byte with pattern 10101011</a:t>
            </a:r>
          </a:p>
          <a:p>
            <a:pPr>
              <a:defRPr/>
            </a:pPr>
            <a:r>
              <a:rPr lang="en-US" dirty="0">
                <a:latin typeface="Arial Hebrew Scholar" charset="-79"/>
                <a:ea typeface="Arial Hebrew Scholar" charset="-79"/>
                <a:cs typeface="Arial Hebrew Scholar" charset="-79"/>
              </a:rPr>
              <a:t> used to synchronize receiver, sender clock rates</a:t>
            </a:r>
          </a:p>
        </p:txBody>
      </p:sp>
      <p:grpSp>
        <p:nvGrpSpPr>
          <p:cNvPr id="150534" name="Group 51"/>
          <p:cNvGrpSpPr>
            <a:grpSpLocks/>
          </p:cNvGrpSpPr>
          <p:nvPr/>
        </p:nvGrpSpPr>
        <p:grpSpPr bwMode="auto">
          <a:xfrm>
            <a:off x="1516063" y="2373313"/>
            <a:ext cx="6291262" cy="993775"/>
            <a:chOff x="940711" y="4902593"/>
            <a:chExt cx="6291001" cy="992895"/>
          </a:xfrm>
        </p:grpSpPr>
        <p:sp>
          <p:nvSpPr>
            <p:cNvPr id="150535" name="Line 10"/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536" name="Rectangle 1"/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16" name="Straight Connector 3"/>
            <p:cNvCxnSpPr>
              <a:cxnSpLocks noChangeShapeType="1"/>
            </p:cNvCxnSpPr>
            <p:nvPr/>
          </p:nvCxnSpPr>
          <p:spPr bwMode="auto">
            <a:xfrm>
              <a:off x="1970955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32"/>
            <p:cNvCxnSpPr>
              <a:cxnSpLocks noChangeShapeType="1"/>
            </p:cNvCxnSpPr>
            <p:nvPr/>
          </p:nvCxnSpPr>
          <p:spPr bwMode="auto">
            <a:xfrm>
              <a:off x="2701175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33"/>
            <p:cNvCxnSpPr>
              <a:cxnSpLocks noChangeShapeType="1"/>
            </p:cNvCxnSpPr>
            <p:nvPr/>
          </p:nvCxnSpPr>
          <p:spPr bwMode="auto">
            <a:xfrm>
              <a:off x="3429808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34"/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35"/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0542" name="TextBox 5"/>
            <p:cNvSpPr txBox="1">
              <a:spLocks noChangeArrowheads="1"/>
            </p:cNvSpPr>
            <p:nvPr/>
          </p:nvSpPr>
          <p:spPr bwMode="auto">
            <a:xfrm>
              <a:off x="1910352" y="5332220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dest.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0543" name="TextBox 37"/>
            <p:cNvSpPr txBox="1">
              <a:spLocks noChangeArrowheads="1"/>
            </p:cNvSpPr>
            <p:nvPr/>
          </p:nvSpPr>
          <p:spPr bwMode="auto">
            <a:xfrm>
              <a:off x="2673645" y="5340803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0544" name="TextBox 38"/>
            <p:cNvSpPr txBox="1">
              <a:spLocks noChangeArrowheads="1"/>
            </p:cNvSpPr>
            <p:nvPr/>
          </p:nvSpPr>
          <p:spPr bwMode="auto">
            <a:xfrm>
              <a:off x="4053534" y="5353451"/>
              <a:ext cx="1377407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data (payload)</a:t>
              </a:r>
            </a:p>
          </p:txBody>
        </p:sp>
        <p:sp>
          <p:nvSpPr>
            <p:cNvPr id="150545" name="TextBox 39"/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CRC</a:t>
              </a:r>
            </a:p>
          </p:txBody>
        </p:sp>
        <p:sp>
          <p:nvSpPr>
            <p:cNvPr id="150546" name="TextBox 40"/>
            <p:cNvSpPr txBox="1">
              <a:spLocks noChangeArrowheads="1"/>
            </p:cNvSpPr>
            <p:nvPr/>
          </p:nvSpPr>
          <p:spPr bwMode="auto">
            <a:xfrm>
              <a:off x="940711" y="5444340"/>
              <a:ext cx="107012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preamble</a:t>
              </a:r>
            </a:p>
          </p:txBody>
        </p:sp>
        <p:sp>
          <p:nvSpPr>
            <p:cNvPr id="150547" name="Text Box 9"/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000000"/>
                  </a:solidFill>
                  <a:latin typeface="Arial" charset="0"/>
                </a:rPr>
                <a:t>type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2862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Arial Hebrew Scholar" charset="-79"/>
                <a:ea typeface="Arial Hebrew Scholar" charset="-79"/>
                <a:cs typeface="Arial Hebrew Scholar" charset="-79"/>
              </a:rPr>
              <a:t>Ethernet frame structure (more)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75" y="1314450"/>
            <a:ext cx="8272463" cy="3789363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addresses: </a:t>
            </a:r>
            <a:r>
              <a:rPr lang="en-US" dirty="0">
                <a:latin typeface="Arial Hebrew Scholar" charset="-79"/>
                <a:ea typeface="Arial Hebrew Scholar" charset="-79"/>
                <a:cs typeface="Arial Hebrew Scholar" charset="-79"/>
              </a:rPr>
              <a:t>6 byte source, destination MAC addresses</a:t>
            </a:r>
          </a:p>
          <a:p>
            <a:pPr lvl="1">
              <a:defRPr/>
            </a:pPr>
            <a:r>
              <a:rPr lang="en-US" dirty="0">
                <a:latin typeface="Arial Hebrew Scholar" charset="-79"/>
                <a:ea typeface="Arial Hebrew Scholar" charset="-79"/>
                <a:cs typeface="Arial Hebrew Scholar" charset="-79"/>
              </a:rPr>
              <a:t>if adapter receives frame with matching destination address, or with broadcast address (e.g. ARP packet), it passes data in frame to network layer protocol</a:t>
            </a:r>
          </a:p>
          <a:p>
            <a:pPr lvl="1">
              <a:defRPr/>
            </a:pPr>
            <a:r>
              <a:rPr lang="en-US" dirty="0">
                <a:latin typeface="Arial Hebrew Scholar" charset="-79"/>
                <a:ea typeface="Arial Hebrew Scholar" charset="-79"/>
                <a:cs typeface="Arial Hebrew Scholar" charset="-79"/>
              </a:rPr>
              <a:t>otherwise, adapter discards frame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type: </a:t>
            </a:r>
            <a:r>
              <a:rPr lang="en-US" dirty="0">
                <a:latin typeface="Arial Hebrew Scholar" charset="-79"/>
                <a:ea typeface="Arial Hebrew Scholar" charset="-79"/>
                <a:cs typeface="Arial Hebrew Scholar" charset="-79"/>
              </a:rPr>
              <a:t>indicates higher layer protocol (mostly IP but others possible, e.g., Novell IPX, AppleTalk)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CRC: </a:t>
            </a:r>
            <a:r>
              <a:rPr lang="en-US" dirty="0">
                <a:latin typeface="Arial Hebrew Scholar" charset="-79"/>
                <a:ea typeface="Arial Hebrew Scholar" charset="-79"/>
                <a:cs typeface="Arial Hebrew Scholar" charset="-79"/>
              </a:rPr>
              <a:t>cyclic redundancy check at receiver</a:t>
            </a:r>
          </a:p>
          <a:p>
            <a:pPr lvl="1">
              <a:defRPr/>
            </a:pPr>
            <a:r>
              <a:rPr lang="en-US" dirty="0">
                <a:latin typeface="Arial Hebrew Scholar" charset="-79"/>
                <a:ea typeface="Arial Hebrew Scholar" charset="-79"/>
                <a:cs typeface="Arial Hebrew Scholar" charset="-79"/>
              </a:rPr>
              <a:t>error detected: frame is dropped</a:t>
            </a:r>
          </a:p>
        </p:txBody>
      </p:sp>
      <p:grpSp>
        <p:nvGrpSpPr>
          <p:cNvPr id="152582" name="Group 8"/>
          <p:cNvGrpSpPr>
            <a:grpSpLocks/>
          </p:cNvGrpSpPr>
          <p:nvPr/>
        </p:nvGrpSpPr>
        <p:grpSpPr bwMode="auto">
          <a:xfrm>
            <a:off x="1426368" y="5383213"/>
            <a:ext cx="6291263" cy="993775"/>
            <a:chOff x="940711" y="4902593"/>
            <a:chExt cx="6291001" cy="992895"/>
          </a:xfrm>
        </p:grpSpPr>
        <p:sp>
          <p:nvSpPr>
            <p:cNvPr id="152583" name="Line 10"/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584" name="Rectangle 1"/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12" name="Straight Connector 3"/>
            <p:cNvCxnSpPr>
              <a:cxnSpLocks noChangeShapeType="1"/>
            </p:cNvCxnSpPr>
            <p:nvPr/>
          </p:nvCxnSpPr>
          <p:spPr bwMode="auto">
            <a:xfrm>
              <a:off x="1970956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32"/>
            <p:cNvCxnSpPr>
              <a:cxnSpLocks noChangeShapeType="1"/>
            </p:cNvCxnSpPr>
            <p:nvPr/>
          </p:nvCxnSpPr>
          <p:spPr bwMode="auto">
            <a:xfrm>
              <a:off x="2701176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33"/>
            <p:cNvCxnSpPr>
              <a:cxnSpLocks noChangeShapeType="1"/>
            </p:cNvCxnSpPr>
            <p:nvPr/>
          </p:nvCxnSpPr>
          <p:spPr bwMode="auto">
            <a:xfrm>
              <a:off x="3429807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34"/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35"/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2590" name="TextBox 5"/>
            <p:cNvSpPr txBox="1">
              <a:spLocks noChangeArrowheads="1"/>
            </p:cNvSpPr>
            <p:nvPr/>
          </p:nvSpPr>
          <p:spPr bwMode="auto">
            <a:xfrm>
              <a:off x="1910352" y="5332220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dest.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2591" name="TextBox 37"/>
            <p:cNvSpPr txBox="1">
              <a:spLocks noChangeArrowheads="1"/>
            </p:cNvSpPr>
            <p:nvPr/>
          </p:nvSpPr>
          <p:spPr bwMode="auto">
            <a:xfrm>
              <a:off x="2673645" y="5340803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2592" name="TextBox 38"/>
            <p:cNvSpPr txBox="1">
              <a:spLocks noChangeArrowheads="1"/>
            </p:cNvSpPr>
            <p:nvPr/>
          </p:nvSpPr>
          <p:spPr bwMode="auto">
            <a:xfrm>
              <a:off x="4053534" y="5353451"/>
              <a:ext cx="1377407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data (payload)</a:t>
              </a:r>
            </a:p>
          </p:txBody>
        </p:sp>
        <p:sp>
          <p:nvSpPr>
            <p:cNvPr id="152593" name="TextBox 39"/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CRC</a:t>
              </a:r>
            </a:p>
          </p:txBody>
        </p:sp>
        <p:sp>
          <p:nvSpPr>
            <p:cNvPr id="152594" name="TextBox 40"/>
            <p:cNvSpPr txBox="1">
              <a:spLocks noChangeArrowheads="1"/>
            </p:cNvSpPr>
            <p:nvPr/>
          </p:nvSpPr>
          <p:spPr bwMode="auto">
            <a:xfrm>
              <a:off x="940711" y="5444340"/>
              <a:ext cx="107012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preamble</a:t>
              </a:r>
            </a:p>
          </p:txBody>
        </p:sp>
        <p:sp>
          <p:nvSpPr>
            <p:cNvPr id="152595" name="Text Box 9"/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000000"/>
                  </a:solidFill>
                  <a:latin typeface="Arial" charset="0"/>
                </a:rPr>
                <a:t>type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9377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47063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Arial Hebrew Scholar" charset="-79"/>
                <a:ea typeface="Arial Hebrew Scholar" charset="-79"/>
                <a:cs typeface="Arial Hebrew Scholar" charset="-79"/>
              </a:rPr>
              <a:t>Ethernet: unreliable, connectionless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61350" cy="4648200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connectionless: </a:t>
            </a:r>
            <a:r>
              <a:rPr lang="en-US" dirty="0">
                <a:latin typeface="Arial Hebrew Scholar" charset="-79"/>
                <a:ea typeface="Arial Hebrew Scholar" charset="-79"/>
                <a:cs typeface="Arial Hebrew Scholar" charset="-79"/>
              </a:rPr>
              <a:t>no handshaking between sending and receiving NICs 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unreliable: </a:t>
            </a:r>
            <a:r>
              <a:rPr lang="en-US" dirty="0">
                <a:latin typeface="Arial Hebrew Scholar" charset="-79"/>
                <a:ea typeface="Arial Hebrew Scholar" charset="-79"/>
                <a:cs typeface="Arial Hebrew Scholar" charset="-79"/>
              </a:rPr>
              <a:t>receiving NIC doesn't send acks or nacks to sending NIC</a:t>
            </a:r>
          </a:p>
          <a:p>
            <a:pPr lvl="1">
              <a:defRPr/>
            </a:pPr>
            <a:r>
              <a:rPr lang="en-US" sz="2800" dirty="0">
                <a:latin typeface="Arial Hebrew Scholar" charset="-79"/>
                <a:ea typeface="Arial Hebrew Scholar" charset="-79"/>
                <a:cs typeface="Arial Hebrew Scholar" charset="-79"/>
              </a:rPr>
              <a:t>data in dropped frames recovered only if initial sender uses higher layer rdt (e.g., TCP), otherwise dropped data lost</a:t>
            </a:r>
          </a:p>
          <a:p>
            <a:pPr>
              <a:defRPr/>
            </a:pPr>
            <a:r>
              <a:rPr lang="en-US" dirty="0">
                <a:latin typeface="Arial Hebrew Scholar" charset="-79"/>
                <a:ea typeface="Arial Hebrew Scholar" charset="-79"/>
                <a:cs typeface="Arial Hebrew Scholar" charset="-79"/>
              </a:rPr>
              <a:t>Ethernet</a:t>
            </a:r>
            <a:r>
              <a:rPr lang="ja-JP" altLang="en-US" dirty="0">
                <a:latin typeface="Arial Hebrew Scholar" charset="-79"/>
                <a:ea typeface="Arial Hebrew Scholar" charset="-79"/>
                <a:cs typeface="Arial Hebrew Scholar" charset="-79"/>
              </a:rPr>
              <a:t>’</a:t>
            </a:r>
            <a:r>
              <a:rPr lang="en-US" dirty="0">
                <a:latin typeface="Arial Hebrew Scholar" charset="-79"/>
                <a:ea typeface="Arial Hebrew Scholar" charset="-79"/>
                <a:cs typeface="Arial Hebrew Scholar" charset="-79"/>
              </a:rPr>
              <a:t>s MAC protocol: unslotted </a:t>
            </a:r>
            <a:r>
              <a:rPr lang="en-US" i="1" dirty="0">
                <a:solidFill>
                  <a:srgbClr val="CC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CSMA/CD with binary backoff</a:t>
            </a:r>
          </a:p>
        </p:txBody>
      </p:sp>
    </p:spTree>
    <p:extLst>
      <p:ext uri="{BB962C8B-B14F-4D97-AF65-F5344CB8AC3E}">
        <p14:creationId xmlns:p14="http://schemas.microsoft.com/office/powerpoint/2010/main" val="1891294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5250"/>
            <a:ext cx="8715375" cy="11430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Arial Hebrew Scholar" charset="-79"/>
                <a:ea typeface="Arial Hebrew Scholar" charset="-79"/>
                <a:cs typeface="Arial Hebrew Scholar" charset="-79"/>
              </a:rPr>
              <a:t>802.3 Ethernet standards: link &amp; physical layers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713" y="1292225"/>
            <a:ext cx="7772400" cy="21002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many</a:t>
            </a:r>
            <a:r>
              <a:rPr lang="en-US" dirty="0">
                <a:solidFill>
                  <a:srgbClr val="CC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 </a:t>
            </a:r>
            <a:r>
              <a:rPr lang="en-US" dirty="0">
                <a:latin typeface="Arial Hebrew Scholar" charset="-79"/>
                <a:ea typeface="Arial Hebrew Scholar" charset="-79"/>
                <a:cs typeface="Arial Hebrew Scholar" charset="-79"/>
              </a:rPr>
              <a:t>different Ethernet standards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Arial Hebrew Scholar" charset="-79"/>
                <a:ea typeface="Arial Hebrew Scholar" charset="-79"/>
                <a:cs typeface="Arial Hebrew Scholar" charset="-79"/>
              </a:rPr>
              <a:t>common MAC protocol and frame format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Arial Hebrew Scholar" charset="-79"/>
                <a:ea typeface="Arial Hebrew Scholar" charset="-79"/>
                <a:cs typeface="Arial Hebrew Scholar" charset="-79"/>
              </a:rPr>
              <a:t>different speeds: 2 Mbps, 10 Mbps, 100 Mbps, 1Gbps, 10 Gbps, 40 Gbps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Arial Hebrew Scholar" charset="-79"/>
                <a:ea typeface="Arial Hebrew Scholar" charset="-79"/>
                <a:cs typeface="Arial Hebrew Scholar" charset="-79"/>
              </a:rPr>
              <a:t>different physical layer media: fiber, cable</a:t>
            </a:r>
          </a:p>
          <a:p>
            <a:pPr>
              <a:lnSpc>
                <a:spcPct val="90000"/>
              </a:lnSpc>
              <a:defRPr/>
            </a:pPr>
            <a:endParaRPr lang="en-US" sz="3200" dirty="0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sp>
        <p:nvSpPr>
          <p:cNvPr id="156677" name="Freeform 39"/>
          <p:cNvSpPr>
            <a:spLocks/>
          </p:cNvSpPr>
          <p:nvPr/>
        </p:nvSpPr>
        <p:spPr bwMode="auto">
          <a:xfrm>
            <a:off x="2873375" y="4075113"/>
            <a:ext cx="1393825" cy="1527175"/>
          </a:xfrm>
          <a:custGeom>
            <a:avLst/>
            <a:gdLst>
              <a:gd name="T0" fmla="*/ 2147483647 w 878"/>
              <a:gd name="T1" fmla="*/ 0 h 962"/>
              <a:gd name="T2" fmla="*/ 0 w 878"/>
              <a:gd name="T3" fmla="*/ 2147483647 h 962"/>
              <a:gd name="T4" fmla="*/ 2147483647 w 878"/>
              <a:gd name="T5" fmla="*/ 2147483647 h 962"/>
              <a:gd name="T6" fmla="*/ 2147483647 w 878"/>
              <a:gd name="T7" fmla="*/ 2147483647 h 962"/>
              <a:gd name="T8" fmla="*/ 2147483647 w 878"/>
              <a:gd name="T9" fmla="*/ 0 h 9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78" h="962">
                <a:moveTo>
                  <a:pt x="851" y="0"/>
                </a:moveTo>
                <a:lnTo>
                  <a:pt x="0" y="622"/>
                </a:lnTo>
                <a:lnTo>
                  <a:pt x="7" y="962"/>
                </a:lnTo>
                <a:lnTo>
                  <a:pt x="878" y="960"/>
                </a:lnTo>
                <a:lnTo>
                  <a:pt x="851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 w="9525" cap="flat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56678" name="Group 40"/>
          <p:cNvGrpSpPr>
            <a:grpSpLocks/>
          </p:cNvGrpSpPr>
          <p:nvPr/>
        </p:nvGrpSpPr>
        <p:grpSpPr bwMode="auto">
          <a:xfrm>
            <a:off x="1577975" y="4189413"/>
            <a:ext cx="1300163" cy="1465262"/>
            <a:chOff x="921" y="785"/>
            <a:chExt cx="819" cy="923"/>
          </a:xfrm>
        </p:grpSpPr>
        <p:sp>
          <p:nvSpPr>
            <p:cNvPr id="59419" name="Rectangle 41"/>
            <p:cNvSpPr>
              <a:spLocks noChangeArrowheads="1"/>
            </p:cNvSpPr>
            <p:nvPr/>
          </p:nvSpPr>
          <p:spPr bwMode="auto">
            <a:xfrm>
              <a:off x="924" y="810"/>
              <a:ext cx="816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0" name="Text Box 42"/>
            <p:cNvSpPr txBox="1">
              <a:spLocks noChangeArrowheads="1"/>
            </p:cNvSpPr>
            <p:nvPr/>
          </p:nvSpPr>
          <p:spPr bwMode="auto">
            <a:xfrm>
              <a:off x="922" y="785"/>
              <a:ext cx="804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i="0" dirty="0">
                  <a:latin typeface="Arial" charset="0"/>
                  <a:cs typeface="+mn-cs"/>
                </a:rPr>
                <a:t>application</a:t>
              </a:r>
            </a:p>
            <a:p>
              <a:pPr algn="ctr" eaLnBrk="1" hangingPunct="1">
                <a:defRPr/>
              </a:pPr>
              <a:r>
                <a:rPr lang="en-US" i="0" dirty="0">
                  <a:latin typeface="Arial" charset="0"/>
                  <a:cs typeface="+mn-cs"/>
                </a:rPr>
                <a:t>transport</a:t>
              </a:r>
            </a:p>
            <a:p>
              <a:pPr algn="ctr" eaLnBrk="1" hangingPunct="1">
                <a:defRPr/>
              </a:pPr>
              <a:r>
                <a:rPr lang="en-US" i="0" dirty="0">
                  <a:latin typeface="Arial" charset="0"/>
                  <a:cs typeface="+mn-cs"/>
                </a:rPr>
                <a:t>network</a:t>
              </a:r>
            </a:p>
            <a:p>
              <a:pPr algn="ctr" eaLnBrk="1" hangingPunct="1">
                <a:defRPr/>
              </a:pPr>
              <a:r>
                <a:rPr lang="en-US" i="0" dirty="0">
                  <a:latin typeface="Arial" charset="0"/>
                  <a:cs typeface="+mn-cs"/>
                </a:rPr>
                <a:t>link</a:t>
              </a:r>
            </a:p>
            <a:p>
              <a:pPr algn="ctr" eaLnBrk="1" hangingPunct="1">
                <a:defRPr/>
              </a:pPr>
              <a:r>
                <a:rPr lang="en-US" i="0" dirty="0">
                  <a:latin typeface="Arial" charset="0"/>
                  <a:cs typeface="+mn-cs"/>
                </a:rPr>
                <a:t>physical</a:t>
              </a:r>
            </a:p>
          </p:txBody>
        </p:sp>
        <p:sp>
          <p:nvSpPr>
            <p:cNvPr id="59421" name="Line 43"/>
            <p:cNvSpPr>
              <a:spLocks noChangeShapeType="1"/>
            </p:cNvSpPr>
            <p:nvPr/>
          </p:nvSpPr>
          <p:spPr bwMode="auto">
            <a:xfrm>
              <a:off x="924" y="993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2" name="Line 44"/>
            <p:cNvSpPr>
              <a:spLocks noChangeShapeType="1"/>
            </p:cNvSpPr>
            <p:nvPr/>
          </p:nvSpPr>
          <p:spPr bwMode="auto">
            <a:xfrm>
              <a:off x="924" y="116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3" name="Line 45"/>
            <p:cNvSpPr>
              <a:spLocks noChangeShapeType="1"/>
            </p:cNvSpPr>
            <p:nvPr/>
          </p:nvSpPr>
          <p:spPr bwMode="auto">
            <a:xfrm>
              <a:off x="921" y="134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4" name="Line 46"/>
            <p:cNvSpPr>
              <a:spLocks noChangeShapeType="1"/>
            </p:cNvSpPr>
            <p:nvPr/>
          </p:nvSpPr>
          <p:spPr bwMode="auto">
            <a:xfrm>
              <a:off x="926" y="1501"/>
              <a:ext cx="808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5" name="Line 47"/>
            <p:cNvSpPr>
              <a:spLocks noChangeShapeType="1"/>
            </p:cNvSpPr>
            <p:nvPr/>
          </p:nvSpPr>
          <p:spPr bwMode="auto">
            <a:xfrm>
              <a:off x="926" y="1552"/>
              <a:ext cx="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6" name="Line 48"/>
            <p:cNvSpPr>
              <a:spLocks noChangeShapeType="1"/>
            </p:cNvSpPr>
            <p:nvPr/>
          </p:nvSpPr>
          <p:spPr bwMode="auto">
            <a:xfrm>
              <a:off x="1739" y="1541"/>
              <a:ext cx="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59400" name="Rectangle 49"/>
          <p:cNvSpPr>
            <a:spLocks noChangeArrowheads="1"/>
          </p:cNvSpPr>
          <p:nvPr/>
        </p:nvSpPr>
        <p:spPr bwMode="auto">
          <a:xfrm>
            <a:off x="4230688" y="4038600"/>
            <a:ext cx="4195762" cy="1568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9401" name="Line 50"/>
          <p:cNvSpPr>
            <a:spLocks noChangeShapeType="1"/>
          </p:cNvSpPr>
          <p:nvPr/>
        </p:nvSpPr>
        <p:spPr bwMode="auto">
          <a:xfrm flipV="1">
            <a:off x="4244975" y="4703763"/>
            <a:ext cx="417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9402" name="Text Box 51"/>
          <p:cNvSpPr txBox="1">
            <a:spLocks noChangeArrowheads="1"/>
          </p:cNvSpPr>
          <p:nvPr/>
        </p:nvSpPr>
        <p:spPr bwMode="auto">
          <a:xfrm>
            <a:off x="5413375" y="4079875"/>
            <a:ext cx="17351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i="0" dirty="0">
                <a:latin typeface="Arial" charset="0"/>
                <a:cs typeface="+mn-cs"/>
              </a:rPr>
              <a:t>MAC protocol</a:t>
            </a:r>
          </a:p>
          <a:p>
            <a:pPr algn="ctr" eaLnBrk="1" hangingPunct="1">
              <a:defRPr/>
            </a:pPr>
            <a:r>
              <a:rPr lang="en-US" sz="1600" i="0" dirty="0">
                <a:latin typeface="Arial" charset="0"/>
                <a:cs typeface="+mn-cs"/>
              </a:rPr>
              <a:t>and frame format</a:t>
            </a:r>
          </a:p>
        </p:txBody>
      </p:sp>
      <p:sp>
        <p:nvSpPr>
          <p:cNvPr id="59403" name="Text Box 52"/>
          <p:cNvSpPr txBox="1">
            <a:spLocks noChangeArrowheads="1"/>
          </p:cNvSpPr>
          <p:nvPr/>
        </p:nvSpPr>
        <p:spPr bwMode="auto">
          <a:xfrm>
            <a:off x="4398963" y="4794250"/>
            <a:ext cx="12509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  <a:cs typeface="+mn-cs"/>
              </a:rPr>
              <a:t>100BASE-TX</a:t>
            </a:r>
          </a:p>
        </p:txBody>
      </p:sp>
      <p:sp>
        <p:nvSpPr>
          <p:cNvPr id="59404" name="Text Box 53"/>
          <p:cNvSpPr txBox="1">
            <a:spLocks noChangeArrowheads="1"/>
          </p:cNvSpPr>
          <p:nvPr/>
        </p:nvSpPr>
        <p:spPr bwMode="auto">
          <a:xfrm>
            <a:off x="4410075" y="5154613"/>
            <a:ext cx="1230313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  <a:cs typeface="+mn-cs"/>
              </a:rPr>
              <a:t>100BASE-T4</a:t>
            </a:r>
          </a:p>
        </p:txBody>
      </p:sp>
      <p:sp>
        <p:nvSpPr>
          <p:cNvPr id="59405" name="Text Box 54"/>
          <p:cNvSpPr txBox="1">
            <a:spLocks noChangeArrowheads="1"/>
          </p:cNvSpPr>
          <p:nvPr/>
        </p:nvSpPr>
        <p:spPr bwMode="auto">
          <a:xfrm>
            <a:off x="7081838" y="4789488"/>
            <a:ext cx="12509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  <a:cs typeface="+mn-cs"/>
              </a:rPr>
              <a:t>100BASE-FX</a:t>
            </a:r>
          </a:p>
        </p:txBody>
      </p:sp>
      <p:sp>
        <p:nvSpPr>
          <p:cNvPr id="156685" name="Freeform 55"/>
          <p:cNvSpPr>
            <a:spLocks/>
          </p:cNvSpPr>
          <p:nvPr/>
        </p:nvSpPr>
        <p:spPr bwMode="auto">
          <a:xfrm>
            <a:off x="2887663" y="4684713"/>
            <a:ext cx="1393825" cy="611187"/>
          </a:xfrm>
          <a:custGeom>
            <a:avLst/>
            <a:gdLst>
              <a:gd name="T0" fmla="*/ 0 w 878"/>
              <a:gd name="T1" fmla="*/ 2147483647 h 385"/>
              <a:gd name="T2" fmla="*/ 2147483647 w 878"/>
              <a:gd name="T3" fmla="*/ 0 h 38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78" h="385">
                <a:moveTo>
                  <a:pt x="0" y="385"/>
                </a:moveTo>
                <a:lnTo>
                  <a:pt x="878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407" name="Text Box 56"/>
          <p:cNvSpPr txBox="1">
            <a:spLocks noChangeArrowheads="1"/>
          </p:cNvSpPr>
          <p:nvPr/>
        </p:nvSpPr>
        <p:spPr bwMode="auto">
          <a:xfrm>
            <a:off x="5741988" y="4787900"/>
            <a:ext cx="1230312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  <a:cs typeface="+mn-cs"/>
              </a:rPr>
              <a:t>100BASE-T2</a:t>
            </a:r>
          </a:p>
        </p:txBody>
      </p:sp>
      <p:sp>
        <p:nvSpPr>
          <p:cNvPr id="59408" name="Text Box 57"/>
          <p:cNvSpPr txBox="1">
            <a:spLocks noChangeArrowheads="1"/>
          </p:cNvSpPr>
          <p:nvPr/>
        </p:nvSpPr>
        <p:spPr bwMode="auto">
          <a:xfrm>
            <a:off x="5724525" y="5148263"/>
            <a:ext cx="1262063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  <a:cs typeface="+mn-cs"/>
              </a:rPr>
              <a:t>100BASE-SX</a:t>
            </a:r>
          </a:p>
        </p:txBody>
      </p:sp>
      <p:sp>
        <p:nvSpPr>
          <p:cNvPr id="59409" name="Text Box 58"/>
          <p:cNvSpPr txBox="1">
            <a:spLocks noChangeArrowheads="1"/>
          </p:cNvSpPr>
          <p:nvPr/>
        </p:nvSpPr>
        <p:spPr bwMode="auto">
          <a:xfrm>
            <a:off x="7088188" y="5143500"/>
            <a:ext cx="1262062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  <a:cs typeface="+mn-cs"/>
              </a:rPr>
              <a:t>100BASE-BX</a:t>
            </a:r>
          </a:p>
        </p:txBody>
      </p:sp>
      <p:grpSp>
        <p:nvGrpSpPr>
          <p:cNvPr id="412739" name="Group 67"/>
          <p:cNvGrpSpPr>
            <a:grpSpLocks/>
          </p:cNvGrpSpPr>
          <p:nvPr/>
        </p:nvGrpSpPr>
        <p:grpSpPr bwMode="auto">
          <a:xfrm>
            <a:off x="5681663" y="4743450"/>
            <a:ext cx="2768600" cy="1565275"/>
            <a:chOff x="3579" y="2988"/>
            <a:chExt cx="1744" cy="986"/>
          </a:xfrm>
        </p:grpSpPr>
        <p:sp>
          <p:nvSpPr>
            <p:cNvPr id="156695" name="Freeform 59"/>
            <p:cNvSpPr>
              <a:spLocks/>
            </p:cNvSpPr>
            <p:nvPr/>
          </p:nvSpPr>
          <p:spPr bwMode="auto">
            <a:xfrm>
              <a:off x="3579" y="2988"/>
              <a:ext cx="1709" cy="489"/>
            </a:xfrm>
            <a:custGeom>
              <a:avLst/>
              <a:gdLst>
                <a:gd name="T0" fmla="*/ 842 w 1709"/>
                <a:gd name="T1" fmla="*/ 0 h 489"/>
                <a:gd name="T2" fmla="*/ 843 w 1709"/>
                <a:gd name="T3" fmla="*/ 239 h 489"/>
                <a:gd name="T4" fmla="*/ 5 w 1709"/>
                <a:gd name="T5" fmla="*/ 239 h 489"/>
                <a:gd name="T6" fmla="*/ 0 w 1709"/>
                <a:gd name="T7" fmla="*/ 489 h 489"/>
                <a:gd name="T8" fmla="*/ 1709 w 1709"/>
                <a:gd name="T9" fmla="*/ 489 h 489"/>
                <a:gd name="T10" fmla="*/ 1704 w 1709"/>
                <a:gd name="T11" fmla="*/ 0 h 489"/>
                <a:gd name="T12" fmla="*/ 842 w 1709"/>
                <a:gd name="T13" fmla="*/ 0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09" h="489">
                  <a:moveTo>
                    <a:pt x="842" y="0"/>
                  </a:moveTo>
                  <a:lnTo>
                    <a:pt x="843" y="239"/>
                  </a:lnTo>
                  <a:lnTo>
                    <a:pt x="5" y="239"/>
                  </a:lnTo>
                  <a:lnTo>
                    <a:pt x="0" y="489"/>
                  </a:lnTo>
                  <a:lnTo>
                    <a:pt x="1709" y="489"/>
                  </a:lnTo>
                  <a:cubicBezTo>
                    <a:pt x="1707" y="330"/>
                    <a:pt x="1706" y="159"/>
                    <a:pt x="1704" y="0"/>
                  </a:cubicBezTo>
                  <a:lnTo>
                    <a:pt x="842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59417" name="Line 60"/>
            <p:cNvSpPr>
              <a:spLocks noChangeShapeType="1"/>
            </p:cNvSpPr>
            <p:nvPr/>
          </p:nvSpPr>
          <p:spPr bwMode="auto">
            <a:xfrm>
              <a:off x="4410" y="3494"/>
              <a:ext cx="227" cy="2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18" name="Text Box 61"/>
            <p:cNvSpPr txBox="1">
              <a:spLocks noChangeArrowheads="1"/>
            </p:cNvSpPr>
            <p:nvPr/>
          </p:nvSpPr>
          <p:spPr bwMode="auto">
            <a:xfrm>
              <a:off x="4003" y="3741"/>
              <a:ext cx="132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fiber physical layer</a:t>
              </a:r>
            </a:p>
          </p:txBody>
        </p:sp>
      </p:grpSp>
      <p:grpSp>
        <p:nvGrpSpPr>
          <p:cNvPr id="412738" name="Group 66"/>
          <p:cNvGrpSpPr>
            <a:grpSpLocks/>
          </p:cNvGrpSpPr>
          <p:nvPr/>
        </p:nvGrpSpPr>
        <p:grpSpPr bwMode="auto">
          <a:xfrm>
            <a:off x="3689350" y="4733925"/>
            <a:ext cx="3303588" cy="1874838"/>
            <a:chOff x="2324" y="2982"/>
            <a:chExt cx="2081" cy="1181"/>
          </a:xfrm>
        </p:grpSpPr>
        <p:sp>
          <p:nvSpPr>
            <p:cNvPr id="156692" name="Freeform 62"/>
            <p:cNvSpPr>
              <a:spLocks/>
            </p:cNvSpPr>
            <p:nvPr/>
          </p:nvSpPr>
          <p:spPr bwMode="auto">
            <a:xfrm>
              <a:off x="2741" y="2982"/>
              <a:ext cx="1664" cy="495"/>
            </a:xfrm>
            <a:custGeom>
              <a:avLst/>
              <a:gdLst>
                <a:gd name="T0" fmla="*/ 1664 w 1664"/>
                <a:gd name="T1" fmla="*/ 0 h 495"/>
                <a:gd name="T2" fmla="*/ 1652 w 1664"/>
                <a:gd name="T3" fmla="*/ 233 h 495"/>
                <a:gd name="T4" fmla="*/ 820 w 1664"/>
                <a:gd name="T5" fmla="*/ 233 h 495"/>
                <a:gd name="T6" fmla="*/ 814 w 1664"/>
                <a:gd name="T7" fmla="*/ 495 h 495"/>
                <a:gd name="T8" fmla="*/ 0 w 1664"/>
                <a:gd name="T9" fmla="*/ 495 h 495"/>
                <a:gd name="T10" fmla="*/ 0 w 1664"/>
                <a:gd name="T11" fmla="*/ 0 h 495"/>
                <a:gd name="T12" fmla="*/ 1664 w 1664"/>
                <a:gd name="T13" fmla="*/ 0 h 4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64" h="495">
                  <a:moveTo>
                    <a:pt x="1664" y="0"/>
                  </a:moveTo>
                  <a:lnTo>
                    <a:pt x="1652" y="233"/>
                  </a:lnTo>
                  <a:lnTo>
                    <a:pt x="820" y="233"/>
                  </a:lnTo>
                  <a:lnTo>
                    <a:pt x="814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1664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59414" name="Line 63"/>
            <p:cNvSpPr>
              <a:spLocks noChangeShapeType="1"/>
            </p:cNvSpPr>
            <p:nvPr/>
          </p:nvSpPr>
          <p:spPr bwMode="auto">
            <a:xfrm flipH="1">
              <a:off x="2929" y="3503"/>
              <a:ext cx="227" cy="29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15" name="Text Box 65"/>
            <p:cNvSpPr txBox="1">
              <a:spLocks noChangeArrowheads="1"/>
            </p:cNvSpPr>
            <p:nvPr/>
          </p:nvSpPr>
          <p:spPr bwMode="auto">
            <a:xfrm>
              <a:off x="2324" y="3756"/>
              <a:ext cx="132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copper (twister</a:t>
              </a:r>
            </a:p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pair) physical 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747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LANs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802.11 architecture/protocol stack </a:t>
            </a:r>
            <a:r>
              <a:rPr lang="en-US" dirty="0">
                <a:solidFill>
                  <a:srgbClr val="0000FF"/>
                </a:solidFill>
              </a:rPr>
              <a:t>»</a:t>
            </a:r>
            <a:endParaRPr lang="en-US" dirty="0"/>
          </a:p>
          <a:p>
            <a:pPr lvl="1"/>
            <a:r>
              <a:rPr lang="en-US" dirty="0"/>
              <a:t>802.11 physical layer </a:t>
            </a:r>
            <a:r>
              <a:rPr lang="en-US" dirty="0">
                <a:solidFill>
                  <a:srgbClr val="0000FF"/>
                </a:solidFill>
              </a:rPr>
              <a:t>»</a:t>
            </a:r>
            <a:endParaRPr lang="en-US" dirty="0"/>
          </a:p>
          <a:p>
            <a:pPr lvl="1"/>
            <a:r>
              <a:rPr lang="en-US" dirty="0"/>
              <a:t>802.11 MAC </a:t>
            </a:r>
            <a:r>
              <a:rPr lang="en-US" dirty="0">
                <a:solidFill>
                  <a:srgbClr val="0000FF"/>
                </a:solidFill>
              </a:rPr>
              <a:t>»</a:t>
            </a:r>
            <a:endParaRPr lang="en-US" dirty="0"/>
          </a:p>
          <a:p>
            <a:pPr lvl="1"/>
            <a:r>
              <a:rPr lang="en-US" dirty="0"/>
              <a:t>802.11 frames </a:t>
            </a:r>
            <a:r>
              <a:rPr lang="en-US" dirty="0">
                <a:solidFill>
                  <a:srgbClr val="0000FF"/>
                </a:solidFill>
              </a:rPr>
              <a:t>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49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Architecture/Protocol Stack (1)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477363"/>
            <a:ext cx="7790214" cy="4600081"/>
          </a:xfrm>
        </p:spPr>
        <p:txBody>
          <a:bodyPr/>
          <a:lstStyle/>
          <a:p>
            <a:r>
              <a:rPr lang="fr-FR" dirty="0"/>
              <a:t>Wireless clients </a:t>
            </a:r>
            <a:r>
              <a:rPr lang="en-US" dirty="0"/>
              <a:t>associate </a:t>
            </a:r>
            <a:r>
              <a:rPr lang="fr-FR" dirty="0"/>
              <a:t>to a </a:t>
            </a:r>
            <a:r>
              <a:rPr lang="fr-FR" dirty="0" err="1"/>
              <a:t>wired</a:t>
            </a:r>
            <a:r>
              <a:rPr lang="fr-FR" dirty="0"/>
              <a:t> AP (Access Point)</a:t>
            </a:r>
          </a:p>
          <a:p>
            <a:pPr lvl="1"/>
            <a:r>
              <a:rPr lang="fr-FR" dirty="0" err="1"/>
              <a:t>Called</a:t>
            </a:r>
            <a:r>
              <a:rPr lang="fr-FR" dirty="0"/>
              <a:t> infrastructure mode;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</a:t>
            </a:r>
            <a:r>
              <a:rPr lang="fr-FR" dirty="0" err="1">
                <a:latin typeface="Arial" charset="0"/>
                <a:cs typeface="Arial" charset="0"/>
              </a:rPr>
              <a:t>lso</a:t>
            </a:r>
            <a:r>
              <a:rPr lang="fr-FR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ad-hoc mode with no AP, but that is rare.</a:t>
            </a:r>
          </a:p>
          <a:p>
            <a:pPr lvl="1">
              <a:buNone/>
            </a:pP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209675" y="2943225"/>
            <a:ext cx="6688931" cy="3667919"/>
            <a:chOff x="762000" y="1447800"/>
            <a:chExt cx="6688931" cy="3667919"/>
          </a:xfrm>
        </p:grpSpPr>
        <p:pic>
          <p:nvPicPr>
            <p:cNvPr id="3686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93069" y="1742281"/>
              <a:ext cx="5757862" cy="3373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69" name="TextBox 4"/>
            <p:cNvSpPr txBox="1">
              <a:spLocks noChangeArrowheads="1"/>
            </p:cNvSpPr>
            <p:nvPr/>
          </p:nvSpPr>
          <p:spPr bwMode="auto">
            <a:xfrm>
              <a:off x="762000" y="1676400"/>
              <a:ext cx="1600200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/>
                <a:t>Access</a:t>
              </a:r>
              <a:br>
                <a:rPr lang="en-US"/>
              </a:br>
              <a:r>
                <a:rPr lang="en-US"/>
                <a:t>Point</a:t>
              </a:r>
            </a:p>
          </p:txBody>
        </p:sp>
        <p:sp>
          <p:nvSpPr>
            <p:cNvPr id="36870" name="TextBox 5"/>
            <p:cNvSpPr txBox="1">
              <a:spLocks noChangeArrowheads="1"/>
            </p:cNvSpPr>
            <p:nvPr/>
          </p:nvSpPr>
          <p:spPr bwMode="auto">
            <a:xfrm>
              <a:off x="838200" y="3276600"/>
              <a:ext cx="10668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/>
                <a:t>Client</a:t>
              </a:r>
            </a:p>
          </p:txBody>
        </p:sp>
        <p:sp>
          <p:nvSpPr>
            <p:cNvPr id="36871" name="TextBox 6"/>
            <p:cNvSpPr txBox="1">
              <a:spLocks noChangeArrowheads="1"/>
            </p:cNvSpPr>
            <p:nvPr/>
          </p:nvSpPr>
          <p:spPr bwMode="auto">
            <a:xfrm>
              <a:off x="3810000" y="1447800"/>
              <a:ext cx="19812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To Network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566218"/>
      </p:ext>
    </p:extLst>
  </p:cSld>
  <p:clrMapOvr>
    <a:masterClrMapping/>
  </p:clrMapOvr>
</p:sld>
</file>

<file path=ppt/theme/theme1.xml><?xml version="1.0" encoding="utf-8"?>
<a:theme xmlns:a="http://schemas.openxmlformats.org/drawingml/2006/main" name="Tannenbaum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Tannenbaum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annenbaum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nenbaum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31506</TotalTime>
  <Words>1110</Words>
  <Application>Microsoft Macintosh PowerPoint</Application>
  <PresentationFormat>On-screen Show (4:3)</PresentationFormat>
  <Paragraphs>198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Arial Hebrew Scholar</vt:lpstr>
      <vt:lpstr>Calibri</vt:lpstr>
      <vt:lpstr>Comic Sans MS</vt:lpstr>
      <vt:lpstr>Times New Roman</vt:lpstr>
      <vt:lpstr>Wingdings</vt:lpstr>
      <vt:lpstr>Tannenbaum</vt:lpstr>
      <vt:lpstr>EXAMPLES</vt:lpstr>
      <vt:lpstr>Ethernet</vt:lpstr>
      <vt:lpstr>Ethernet: physical topology</vt:lpstr>
      <vt:lpstr>Ethernet frame structure</vt:lpstr>
      <vt:lpstr>Ethernet frame structure (more)</vt:lpstr>
      <vt:lpstr>Ethernet: unreliable, connectionless</vt:lpstr>
      <vt:lpstr>802.3 Ethernet standards: link &amp; physical layers</vt:lpstr>
      <vt:lpstr>Wireless LANs</vt:lpstr>
      <vt:lpstr>802.11 Architecture/Protocol Stack (1)</vt:lpstr>
      <vt:lpstr>802.11 Architecture/Protocol Stack (2)</vt:lpstr>
      <vt:lpstr>802.11 physical layer</vt:lpstr>
      <vt:lpstr>802.11 MAC (1)</vt:lpstr>
      <vt:lpstr>802.11 MAC (2)</vt:lpstr>
      <vt:lpstr>802.11 MAC (3)</vt:lpstr>
      <vt:lpstr>802.11 Frames</vt:lpstr>
      <vt:lpstr>Broadband Wireless</vt:lpstr>
      <vt:lpstr>802.16 Architecture/Protocol Stack (1)</vt:lpstr>
      <vt:lpstr>802.16 Architecture/Protocol Stack (2)</vt:lpstr>
      <vt:lpstr>802.16 Physical Layer</vt:lpstr>
      <vt:lpstr>802.16 MAC</vt:lpstr>
      <vt:lpstr>802.16 Frames</vt:lpstr>
      <vt:lpstr>Bluetooth</vt:lpstr>
      <vt:lpstr>Bluetooth Architecture</vt:lpstr>
      <vt:lpstr>Bluetooth Applications / Protocol Stack</vt:lpstr>
      <vt:lpstr>Bluetooth Radio / Link Layers</vt:lpstr>
      <vt:lpstr>Bluetooth Frames</vt:lpstr>
      <vt:lpstr>RFID</vt:lpstr>
      <vt:lpstr>Gen 2 Architecture</vt:lpstr>
      <vt:lpstr>Gen 2 Physical Layer</vt:lpstr>
      <vt:lpstr>Gen 2 Tag Identification Layer</vt:lpstr>
      <vt:lpstr>Gen 2 Frames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Steve_2</dc:creator>
  <cp:lastModifiedBy>Javidi, Tara</cp:lastModifiedBy>
  <cp:revision>605</cp:revision>
  <dcterms:created xsi:type="dcterms:W3CDTF">2010-05-03T15:18:06Z</dcterms:created>
  <dcterms:modified xsi:type="dcterms:W3CDTF">2022-09-26T18:22:49Z</dcterms:modified>
</cp:coreProperties>
</file>