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CDA"/>
          </a:solidFill>
        </a:fill>
      </a:tcStyle>
    </a:wholeTbl>
    <a:band2H>
      <a:tcTxStyle/>
      <a:tcStyle>
        <a:tcBdr/>
        <a:fill>
          <a:solidFill>
            <a:srgbClr val="FFE7ED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CAD7"/>
          </a:solidFill>
        </a:fill>
      </a:tcStyle>
    </a:wholeTbl>
    <a:band2H>
      <a:tcTxStyle/>
      <a:tcStyle>
        <a:tcBdr/>
        <a:fill>
          <a:solidFill>
            <a:srgbClr val="EFE6EC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E"/>
          </a:solidFill>
        </a:fill>
      </a:tcStyle>
    </a:wholeTbl>
    <a:band2H>
      <a:tcTxStyle/>
      <a:tcStyle>
        <a:tcBdr/>
        <a:fill>
          <a:solidFill>
            <a:srgbClr val="E6E7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9" name="Shape 4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1" name="Shape 5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Distinguish routing from forwarding.</a:t>
            </a:r>
          </a:p>
          <a:p>
            <a:endParaRPr/>
          </a:p>
          <a:p>
            <a:r>
              <a:t>We focus on adaptive routing schemes that update routes in response to failures. Some traffic-aware schemes also adapt to changes in traffic, but we do not consider them in the algorithms that follow. </a:t>
            </a:r>
          </a:p>
          <a:p>
            <a:endParaRPr/>
          </a:p>
          <a:p>
            <a:r>
              <a:t>For the graph, the traffic demands are A-&gt;A’, B-&gt;B’, C-&gt;C’ and X-&gt;X’. What would be fair? For each flow the get the same amount of bandwidth. If all network links have unit capacity then we would give each flow ½ a unit of capacity. The total network traffic is then 2 units. What would be efficient? If we gave the X-&gt;X’ flow no bandwidth then we could give each of the other three flows 1 unit. The total network traffic is then 3 units. So it is more efficient, but it is not fair. So we will have to decide what we want to optimize.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6" name="Shape 1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Proof by contradiction: if a portion of a best path is not a best path then there is something better. Substitute this better portion and you would have a better overall path, which cannot be the case if the overall path is a best path. </a:t>
            </a:r>
          </a:p>
          <a:p>
            <a:endParaRPr/>
          </a:p>
          <a:p>
            <a:r>
              <a:t>For sink trees, if there are multiple paths that are equally good, then one best path from one node to another is chosen at random. For example, H can be reached in 3 hops via H-D-A-B as shown, or by H-F-A-D (not shown). This is simple and useful as there is a single route from each router to each destination. If, instead, all equally best paths are kept then their union is a DAG (directed acyclic graph).  This is a more general case that permits multiple paths from a router to a destination.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143003"/>
            <a:ext cx="4114800" cy="48672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1800"/>
              </a:spcBef>
              <a:defRPr sz="2400"/>
            </a:lvl1pPr>
            <a:lvl2pPr marL="0" indent="457200" algn="ctr">
              <a:spcBef>
                <a:spcPts val="1800"/>
              </a:spcBef>
              <a:buSzTx/>
              <a:buNone/>
              <a:defRPr sz="2400"/>
            </a:lvl2pPr>
            <a:lvl3pPr marL="0" indent="914400" algn="ctr">
              <a:spcBef>
                <a:spcPts val="1800"/>
              </a:spcBef>
              <a:buSzTx/>
              <a:buNone/>
              <a:defRPr sz="2400"/>
            </a:lvl3pPr>
            <a:lvl4pPr marL="0" indent="1371600" algn="ctr">
              <a:spcBef>
                <a:spcPts val="1800"/>
              </a:spcBef>
              <a:buSzTx/>
              <a:buNone/>
              <a:defRPr sz="2400"/>
            </a:lvl4pPr>
            <a:lvl5pPr marL="0" indent="1828800" algn="ctr">
              <a:spcBef>
                <a:spcPts val="18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867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/>
            </a:lvl1pPr>
            <a:lvl2pPr marL="457200" indent="-457200">
              <a:spcBef>
                <a:spcPts val="1800"/>
              </a:spcBef>
              <a:defRPr sz="2400"/>
            </a:lvl2pPr>
            <a:lvl3pPr marL="868680" indent="-411480">
              <a:spcBef>
                <a:spcPts val="1800"/>
              </a:spcBef>
              <a:defRPr sz="2400"/>
            </a:lvl3pPr>
            <a:lvl4pPr marL="1104900" indent="-304800">
              <a:spcBef>
                <a:spcPts val="1800"/>
              </a:spcBef>
              <a:defRPr sz="2400"/>
            </a:lvl4pPr>
            <a:lvl5pPr marL="1371600" indent="-342900">
              <a:spcBef>
                <a:spcPts val="18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358413" cy="35066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867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/>
            </a:lvl1pPr>
            <a:lvl2pPr marL="457200" indent="-457200">
              <a:spcBef>
                <a:spcPts val="1800"/>
              </a:spcBef>
              <a:defRPr sz="2400"/>
            </a:lvl2pPr>
            <a:lvl3pPr marL="868680" indent="-411480">
              <a:spcBef>
                <a:spcPts val="1800"/>
              </a:spcBef>
              <a:defRPr sz="2400"/>
            </a:lvl3pPr>
            <a:lvl4pPr marL="1104900" indent="-304800">
              <a:spcBef>
                <a:spcPts val="1800"/>
              </a:spcBef>
              <a:defRPr sz="2400"/>
            </a:lvl4pPr>
            <a:lvl5pPr marL="1371600" indent="-342900">
              <a:spcBef>
                <a:spcPts val="18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43000"/>
            <a:ext cx="8229600" cy="11239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/>
            </a:lvl1pPr>
            <a:lvl2pPr marL="457200" indent="-457200">
              <a:spcBef>
                <a:spcPts val="1800"/>
              </a:spcBef>
              <a:defRPr sz="2400"/>
            </a:lvl2pPr>
            <a:lvl3pPr marL="868680" indent="-411480">
              <a:spcBef>
                <a:spcPts val="1800"/>
              </a:spcBef>
              <a:defRPr sz="2400"/>
            </a:lvl3pPr>
            <a:lvl4pPr marL="1104900" indent="-304800">
              <a:spcBef>
                <a:spcPts val="1800"/>
              </a:spcBef>
              <a:defRPr sz="2400"/>
            </a:lvl4pPr>
            <a:lvl5pPr marL="1371600" indent="-342900">
              <a:spcBef>
                <a:spcPts val="18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26" name="Body Level One…"/>
          <p:cNvSpPr txBox="1">
            <a:spLocks noGrp="1"/>
          </p:cNvSpPr>
          <p:nvPr>
            <p:ph type="body" idx="1"/>
          </p:nvPr>
        </p:nvSpPr>
        <p:spPr>
          <a:xfrm>
            <a:off x="1381124" y="1990725"/>
            <a:ext cx="7315201" cy="4019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/>
            </a:lvl1pPr>
            <a:lvl2pPr marL="457200" indent="-457200">
              <a:spcBef>
                <a:spcPts val="1800"/>
              </a:spcBef>
              <a:defRPr sz="2400"/>
            </a:lvl2pPr>
            <a:lvl3pPr marL="868680" indent="-411480">
              <a:spcBef>
                <a:spcPts val="1800"/>
              </a:spcBef>
              <a:defRPr sz="2400"/>
            </a:lvl3pPr>
            <a:lvl4pPr marL="1104900" indent="-304800">
              <a:spcBef>
                <a:spcPts val="1800"/>
              </a:spcBef>
              <a:defRPr sz="2400"/>
            </a:lvl4pPr>
            <a:lvl5pPr marL="1371600" indent="-342900">
              <a:spcBef>
                <a:spcPts val="18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399" y="1610713"/>
            <a:ext cx="7790214" cy="46000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/>
            </a:lvl1pPr>
            <a:lvl2pPr marL="457200" indent="-457200">
              <a:spcBef>
                <a:spcPts val="1800"/>
              </a:spcBef>
              <a:defRPr sz="2400"/>
            </a:lvl2pPr>
            <a:lvl3pPr marL="868680" indent="-411480">
              <a:spcBef>
                <a:spcPts val="1800"/>
              </a:spcBef>
              <a:defRPr sz="2400"/>
            </a:lvl3pPr>
            <a:lvl4pPr marL="1104900" indent="-304800">
              <a:spcBef>
                <a:spcPts val="1800"/>
              </a:spcBef>
              <a:defRPr sz="2400"/>
            </a:lvl4pPr>
            <a:lvl5pPr marL="1371600" indent="-342900">
              <a:spcBef>
                <a:spcPts val="18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2800"/>
            </a:lvl1pPr>
            <a:lvl2pPr marL="533400" indent="-533400">
              <a:spcBef>
                <a:spcPts val="1800"/>
              </a:spcBef>
              <a:defRPr sz="2800"/>
            </a:lvl2pPr>
            <a:lvl3pPr marL="937260" indent="-480060">
              <a:spcBef>
                <a:spcPts val="1800"/>
              </a:spcBef>
              <a:defRPr sz="2800"/>
            </a:lvl3pPr>
            <a:lvl4pPr marL="1155700" indent="-355600">
              <a:spcBef>
                <a:spcPts val="1800"/>
              </a:spcBef>
              <a:defRPr sz="2800"/>
            </a:lvl4pPr>
            <a:lvl5pPr marL="1384300" indent="-355600">
              <a:spcBef>
                <a:spcPts val="1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32740" cy="34843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32740" cy="34843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32740" cy="34843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43000"/>
            <a:ext cx="8229600" cy="11239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85000"/>
              </a:lnSpc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85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spcBef>
                <a:spcPts val="400"/>
              </a:spcBef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27200" indent="-3556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84400" indent="-3556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spcBef>
                <a:spcPts val="500"/>
              </a:spcBef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Rectangle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spcBef>
                <a:spcPts val="500"/>
              </a:spcBef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37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83771" indent="-326571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Char char="–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945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Char char="»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Rectangle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defRPr sz="1400"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47" name="Image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300"/>
              </a:spcBef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57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381125" y="1990725"/>
            <a:ext cx="7315202" cy="4019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Text"/>
          <p:cNvSpPr txBox="1">
            <a:spLocks noGrp="1"/>
          </p:cNvSpPr>
          <p:nvPr>
            <p:ph type="title"/>
          </p:nvPr>
        </p:nvSpPr>
        <p:spPr>
          <a:xfrm>
            <a:off x="6362700" y="228600"/>
            <a:ext cx="1943100" cy="60198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66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00" y="228600"/>
            <a:ext cx="5676900" cy="6019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85000"/>
              </a:lnSpc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29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spcBef>
                <a:spcPts val="400"/>
              </a:spcBef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1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27200" indent="-3556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84400" indent="-3556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spcBef>
                <a:spcPts val="500"/>
              </a:spcBef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1" name="Rectangle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spcBef>
                <a:spcPts val="500"/>
              </a:spcBef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3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4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83771" indent="-326571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Char char="–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945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Char char="»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6" name="Rectangle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defRPr sz="1400"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3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399" y="1610716"/>
            <a:ext cx="7790214" cy="46000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55" name="Image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300"/>
              </a:spcBef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65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le Text"/>
          <p:cNvSpPr txBox="1">
            <a:spLocks noGrp="1"/>
          </p:cNvSpPr>
          <p:nvPr>
            <p:ph type="title"/>
          </p:nvPr>
        </p:nvSpPr>
        <p:spPr>
          <a:xfrm>
            <a:off x="6362700" y="228600"/>
            <a:ext cx="1943100" cy="60198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74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00" y="228600"/>
            <a:ext cx="5676900" cy="6019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8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3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85000"/>
              </a:lnSpc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 algn="ctr">
              <a:lnSpc>
                <a:spcPct val="85000"/>
              </a:lnSpc>
              <a:spcBef>
                <a:spcPts val="6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01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spcBef>
                <a:spcPts val="400"/>
              </a:spcBef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lnSpc>
                <a:spcPct val="85000"/>
              </a:lnSpc>
              <a:spcBef>
                <a:spcPts val="400"/>
              </a:spcBef>
              <a:buSzTx/>
              <a:buNone/>
              <a:defRPr sz="20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27200" indent="-3556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84400" indent="-3556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spcBef>
                <a:spcPts val="500"/>
              </a:spcBef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lnSpc>
                <a:spcPct val="85000"/>
              </a:lnSpc>
              <a:spcBef>
                <a:spcPts val="500"/>
              </a:spcBef>
              <a:buSzTx/>
              <a:buNone/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9" name="Rectangle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spcBef>
                <a:spcPts val="500"/>
              </a:spcBef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85800" y="2130429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88888"/>
                </a:solidFill>
              </a:defRPr>
            </a:lvl1pPr>
            <a:lvl2pPr marL="0" indent="342892" algn="ctr">
              <a:buSzTx/>
              <a:buNone/>
              <a:defRPr>
                <a:solidFill>
                  <a:srgbClr val="888888"/>
                </a:solidFill>
              </a:defRPr>
            </a:lvl2pPr>
            <a:lvl3pPr marL="0" indent="685782" algn="ctr">
              <a:buSzTx/>
              <a:buNone/>
              <a:defRPr>
                <a:solidFill>
                  <a:srgbClr val="888888"/>
                </a:solidFill>
              </a:defRPr>
            </a:lvl3pPr>
            <a:lvl4pPr marL="0" indent="1028675" algn="ctr">
              <a:buSzTx/>
              <a:buNone/>
              <a:defRPr>
                <a:solidFill>
                  <a:srgbClr val="888888"/>
                </a:solidFill>
              </a:defRPr>
            </a:lvl4pPr>
            <a:lvl5pPr marL="0" indent="1371565" algn="ctr">
              <a:buSz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3"/>
            <a:ext cx="358413" cy="3506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5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SzPct val="100000"/>
              <a:buChar char="▪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83771" indent="-326571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defRPr sz="32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19200" indent="-3048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7373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Char char="–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94560" indent="-36576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Char char="»"/>
              <a:defRPr sz="32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4" name="Rectangle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defRPr sz="1400"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4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63" name="Image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300"/>
              </a:spcBef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lnSpc>
                <a:spcPct val="85000"/>
              </a:lnSpc>
              <a:spcBef>
                <a:spcPts val="300"/>
              </a:spcBef>
              <a:buSzTx/>
              <a:buNone/>
              <a:defRPr sz="14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7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le Text"/>
          <p:cNvSpPr txBox="1">
            <a:spLocks noGrp="1"/>
          </p:cNvSpPr>
          <p:nvPr>
            <p:ph type="title"/>
          </p:nvPr>
        </p:nvSpPr>
        <p:spPr>
          <a:xfrm>
            <a:off x="6362700" y="228600"/>
            <a:ext cx="1943100" cy="60198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82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00" y="228600"/>
            <a:ext cx="5676900" cy="6019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tle Text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400">
                <a:solidFill>
                  <a:srgbClr val="00009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4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Char char="▪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  <a:lvl2pPr marL="790575" indent="-33337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defRPr sz="2800">
                <a:latin typeface="Gill Sans MT"/>
                <a:ea typeface="Gill Sans MT"/>
                <a:cs typeface="Gill Sans MT"/>
                <a:sym typeface="Gill Sans MT"/>
              </a:defRPr>
            </a:lvl2pPr>
            <a:lvl3pPr marL="12344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916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–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4pPr>
            <a:lvl5pPr marL="2148839" indent="-320039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Char char="»"/>
              <a:defRPr sz="2800"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0" y="646271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381125" y="1590675"/>
            <a:ext cx="7315202" cy="4591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81977" y="6486525"/>
            <a:ext cx="332741" cy="34842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/>
            </a:lvl1pPr>
            <a:lvl2pPr marL="400040" indent="-400040">
              <a:defRPr sz="2100"/>
            </a:lvl2pPr>
            <a:lvl3pPr marL="702927" indent="-360035">
              <a:defRPr sz="2100"/>
            </a:lvl3pPr>
            <a:lvl4pPr marL="877011" indent="-276951">
              <a:defRPr sz="2100"/>
            </a:lvl4pPr>
            <a:lvl5pPr marL="1048457" indent="-276951"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81977" y="6486525"/>
            <a:ext cx="332741" cy="34842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81977" y="6486525"/>
            <a:ext cx="332741" cy="34842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4852" y="6462717"/>
            <a:ext cx="332741" cy="34843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34289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68578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028675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371565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892" marR="0" indent="-342892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51493" marR="0" indent="-308601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−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837446" marR="0" indent="-237386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028675" marR="0" indent="-257168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▪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057348" marR="0" indent="-342891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400240" marR="0" indent="-342891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743131" marR="0" indent="-342891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086022" marR="0" indent="-342891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ECE158A: Computer Networks"/>
          <p:cNvSpPr txBox="1">
            <a:spLocks noGrp="1"/>
          </p:cNvSpPr>
          <p:nvPr>
            <p:ph type="title"/>
          </p:nvPr>
        </p:nvSpPr>
        <p:spPr>
          <a:xfrm>
            <a:off x="1657350" y="1152525"/>
            <a:ext cx="5829300" cy="857250"/>
          </a:xfrm>
          <a:prstGeom prst="rect">
            <a:avLst/>
          </a:prstGeom>
        </p:spPr>
        <p:txBody>
          <a:bodyPr/>
          <a:lstStyle/>
          <a:p>
            <a:r>
              <a:t>ECE158A: Computer Networks</a:t>
            </a:r>
          </a:p>
        </p:txBody>
      </p:sp>
      <p:sp>
        <p:nvSpPr>
          <p:cNvPr id="502" name="Tara Javidi…"/>
          <p:cNvSpPr txBox="1"/>
          <p:nvPr/>
        </p:nvSpPr>
        <p:spPr>
          <a:xfrm>
            <a:off x="0" y="2009775"/>
            <a:ext cx="9144000" cy="3649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300"/>
              </a:spcBef>
              <a:defRPr sz="25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Tara Javidi</a:t>
            </a:r>
          </a:p>
          <a:p>
            <a:pPr algn="ctr">
              <a:spcBef>
                <a:spcPts val="1300"/>
              </a:spcBef>
              <a:defRPr sz="25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Lectures: TTH 5:00-6:20pm    Center Hall 222</a:t>
            </a:r>
            <a:endParaRPr>
              <a:solidFill>
                <a:srgbClr val="888888"/>
              </a:solidFill>
            </a:endParaRPr>
          </a:p>
          <a:p>
            <a:pPr algn="ctr">
              <a:spcBef>
                <a:spcPts val="1300"/>
              </a:spcBef>
              <a:defRPr sz="25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888888"/>
              </a:solidFill>
            </a:endParaRPr>
          </a:p>
          <a:p>
            <a:pPr algn="ctr">
              <a:spcBef>
                <a:spcPts val="1300"/>
              </a:spcBef>
              <a:defRPr sz="2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8</a:t>
            </a:r>
          </a:p>
          <a:p>
            <a:pPr algn="ctr">
              <a:spcBef>
                <a:spcPts val="1300"/>
              </a:spcBef>
              <a:defRPr sz="2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Shortest Path Routing on a Directed Graph</a:t>
            </a:r>
          </a:p>
          <a:p>
            <a:pPr algn="ctr">
              <a:spcBef>
                <a:spcPts val="1300"/>
              </a:spcBef>
              <a:defRPr sz="2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roup"/>
          <p:cNvGrpSpPr/>
          <p:nvPr/>
        </p:nvGrpSpPr>
        <p:grpSpPr>
          <a:xfrm>
            <a:off x="4640262" y="3021824"/>
            <a:ext cx="4217989" cy="3343255"/>
            <a:chOff x="0" y="0"/>
            <a:chExt cx="4217987" cy="3343254"/>
          </a:xfrm>
        </p:grpSpPr>
        <p:grpSp>
          <p:nvGrpSpPr>
            <p:cNvPr id="703" name="Group"/>
            <p:cNvGrpSpPr/>
            <p:nvPr/>
          </p:nvGrpSpPr>
          <p:grpSpPr>
            <a:xfrm>
              <a:off x="1268295" y="1700058"/>
              <a:ext cx="458036" cy="375231"/>
              <a:chOff x="0" y="0"/>
              <a:chExt cx="458035" cy="375230"/>
            </a:xfrm>
          </p:grpSpPr>
          <p:sp>
            <p:nvSpPr>
              <p:cNvPr id="696" name="Oval"/>
              <p:cNvSpPr/>
              <p:nvPr/>
            </p:nvSpPr>
            <p:spPr>
              <a:xfrm>
                <a:off x="4348" y="189226"/>
                <a:ext cx="450789" cy="1206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97" name="Line"/>
              <p:cNvSpPr/>
              <p:nvPr/>
            </p:nvSpPr>
            <p:spPr>
              <a:xfrm flipH="1">
                <a:off x="4348" y="17581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98" name="Line"/>
              <p:cNvSpPr/>
              <p:nvPr/>
            </p:nvSpPr>
            <p:spPr>
              <a:xfrm>
                <a:off x="458035" y="17581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99" name="Rectangle"/>
              <p:cNvSpPr/>
              <p:nvPr/>
            </p:nvSpPr>
            <p:spPr>
              <a:xfrm>
                <a:off x="4348" y="175816"/>
                <a:ext cx="446440" cy="73009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700" name="Oval"/>
              <p:cNvSpPr/>
              <p:nvPr/>
            </p:nvSpPr>
            <p:spPr>
              <a:xfrm>
                <a:off x="0" y="90888"/>
                <a:ext cx="450788" cy="14154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1" name="Rectangle"/>
              <p:cNvSpPr/>
              <p:nvPr/>
            </p:nvSpPr>
            <p:spPr>
              <a:xfrm>
                <a:off x="105812" y="132607"/>
                <a:ext cx="202928" cy="15644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2" name="w"/>
              <p:cNvSpPr txBox="1"/>
              <p:nvPr/>
            </p:nvSpPr>
            <p:spPr>
              <a:xfrm>
                <a:off x="69287" y="0"/>
                <a:ext cx="287572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w</a:t>
                </a:r>
              </a:p>
            </p:txBody>
          </p:sp>
        </p:grpSp>
        <p:sp>
          <p:nvSpPr>
            <p:cNvPr id="704" name="3"/>
            <p:cNvSpPr txBox="1"/>
            <p:nvPr/>
          </p:nvSpPr>
          <p:spPr>
            <a:xfrm>
              <a:off x="779415" y="1643439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05" name="4"/>
            <p:cNvSpPr txBox="1"/>
            <p:nvPr/>
          </p:nvSpPr>
          <p:spPr>
            <a:xfrm>
              <a:off x="1511403" y="926762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713" name="Group"/>
            <p:cNvGrpSpPr/>
            <p:nvPr/>
          </p:nvGrpSpPr>
          <p:grpSpPr>
            <a:xfrm>
              <a:off x="1281340" y="2968024"/>
              <a:ext cx="458037" cy="375231"/>
              <a:chOff x="0" y="0"/>
              <a:chExt cx="458036" cy="375230"/>
            </a:xfrm>
          </p:grpSpPr>
          <p:sp>
            <p:nvSpPr>
              <p:cNvPr id="706" name="Oval"/>
              <p:cNvSpPr/>
              <p:nvPr/>
            </p:nvSpPr>
            <p:spPr>
              <a:xfrm>
                <a:off x="4348" y="189226"/>
                <a:ext cx="453689" cy="1206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07" name="Line"/>
              <p:cNvSpPr/>
              <p:nvPr/>
            </p:nvSpPr>
            <p:spPr>
              <a:xfrm flipH="1">
                <a:off x="4348" y="17879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08" name="Line"/>
              <p:cNvSpPr/>
              <p:nvPr/>
            </p:nvSpPr>
            <p:spPr>
              <a:xfrm>
                <a:off x="458035" y="17879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09" name="Rectangle"/>
              <p:cNvSpPr/>
              <p:nvPr/>
            </p:nvSpPr>
            <p:spPr>
              <a:xfrm>
                <a:off x="4348" y="178796"/>
                <a:ext cx="449339" cy="73009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710" name="Oval"/>
              <p:cNvSpPr/>
              <p:nvPr/>
            </p:nvSpPr>
            <p:spPr>
              <a:xfrm>
                <a:off x="0" y="90888"/>
                <a:ext cx="453689" cy="14154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1" name="Rectangle"/>
              <p:cNvSpPr/>
              <p:nvPr/>
            </p:nvSpPr>
            <p:spPr>
              <a:xfrm>
                <a:off x="107261" y="132607"/>
                <a:ext cx="204377" cy="15644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2" name="v"/>
              <p:cNvSpPr txBox="1"/>
              <p:nvPr/>
            </p:nvSpPr>
            <p:spPr>
              <a:xfrm>
                <a:off x="96778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v</a:t>
                </a:r>
              </a:p>
            </p:txBody>
          </p:sp>
        </p:grpSp>
        <p:grpSp>
          <p:nvGrpSpPr>
            <p:cNvPr id="721" name="Group"/>
            <p:cNvGrpSpPr/>
            <p:nvPr/>
          </p:nvGrpSpPr>
          <p:grpSpPr>
            <a:xfrm>
              <a:off x="1272643" y="-1"/>
              <a:ext cx="460936" cy="375232"/>
              <a:chOff x="0" y="0"/>
              <a:chExt cx="460935" cy="375230"/>
            </a:xfrm>
          </p:grpSpPr>
          <p:sp>
            <p:nvSpPr>
              <p:cNvPr id="714" name="Oval"/>
              <p:cNvSpPr/>
              <p:nvPr/>
            </p:nvSpPr>
            <p:spPr>
              <a:xfrm>
                <a:off x="7247" y="189226"/>
                <a:ext cx="453689" cy="1206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5" name="Line"/>
              <p:cNvSpPr/>
              <p:nvPr/>
            </p:nvSpPr>
            <p:spPr>
              <a:xfrm flipH="1">
                <a:off x="7247" y="17879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16" name="Line"/>
              <p:cNvSpPr/>
              <p:nvPr/>
            </p:nvSpPr>
            <p:spPr>
              <a:xfrm>
                <a:off x="460934" y="17879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17" name="Rectangle"/>
              <p:cNvSpPr/>
              <p:nvPr/>
            </p:nvSpPr>
            <p:spPr>
              <a:xfrm>
                <a:off x="7247" y="178796"/>
                <a:ext cx="449339" cy="73009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718" name="Oval"/>
              <p:cNvSpPr/>
              <p:nvPr/>
            </p:nvSpPr>
            <p:spPr>
              <a:xfrm>
                <a:off x="0" y="90888"/>
                <a:ext cx="453689" cy="14452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9" name="Rectangle"/>
              <p:cNvSpPr/>
              <p:nvPr/>
            </p:nvSpPr>
            <p:spPr>
              <a:xfrm>
                <a:off x="110160" y="132607"/>
                <a:ext cx="204377" cy="15346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0" name="x"/>
              <p:cNvSpPr txBox="1"/>
              <p:nvPr/>
            </p:nvSpPr>
            <p:spPr>
              <a:xfrm>
                <a:off x="99677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x</a:t>
                </a:r>
              </a:p>
            </p:txBody>
          </p:sp>
        </p:grpSp>
        <p:grpSp>
          <p:nvGrpSpPr>
            <p:cNvPr id="729" name="Group"/>
            <p:cNvGrpSpPr/>
            <p:nvPr/>
          </p:nvGrpSpPr>
          <p:grpSpPr>
            <a:xfrm>
              <a:off x="0" y="1746247"/>
              <a:ext cx="460935" cy="375231"/>
              <a:chOff x="0" y="0"/>
              <a:chExt cx="460934" cy="375230"/>
            </a:xfrm>
          </p:grpSpPr>
          <p:sp>
            <p:nvSpPr>
              <p:cNvPr id="722" name="Oval"/>
              <p:cNvSpPr/>
              <p:nvPr/>
            </p:nvSpPr>
            <p:spPr>
              <a:xfrm>
                <a:off x="4348" y="189226"/>
                <a:ext cx="453689" cy="12217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3" name="Line"/>
              <p:cNvSpPr/>
              <p:nvPr/>
            </p:nvSpPr>
            <p:spPr>
              <a:xfrm flipH="1">
                <a:off x="4348" y="17879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24" name="Line"/>
              <p:cNvSpPr/>
              <p:nvPr/>
            </p:nvSpPr>
            <p:spPr>
              <a:xfrm>
                <a:off x="460934" y="17879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25" name="Rectangle"/>
              <p:cNvSpPr/>
              <p:nvPr/>
            </p:nvSpPr>
            <p:spPr>
              <a:xfrm>
                <a:off x="4348" y="178796"/>
                <a:ext cx="449339" cy="73009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726" name="Oval"/>
              <p:cNvSpPr/>
              <p:nvPr/>
            </p:nvSpPr>
            <p:spPr>
              <a:xfrm>
                <a:off x="0" y="90888"/>
                <a:ext cx="453689" cy="14452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7" name="Rectangle"/>
              <p:cNvSpPr/>
              <p:nvPr/>
            </p:nvSpPr>
            <p:spPr>
              <a:xfrm>
                <a:off x="107261" y="135587"/>
                <a:ext cx="204377" cy="15346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8" name="u"/>
              <p:cNvSpPr txBox="1"/>
              <p:nvPr/>
            </p:nvSpPr>
            <p:spPr>
              <a:xfrm>
                <a:off x="91821" y="0"/>
                <a:ext cx="245404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u</a:t>
                </a:r>
              </a:p>
            </p:txBody>
          </p:sp>
        </p:grpSp>
        <p:sp>
          <p:nvSpPr>
            <p:cNvPr id="730" name="Line"/>
            <p:cNvSpPr/>
            <p:nvPr/>
          </p:nvSpPr>
          <p:spPr>
            <a:xfrm>
              <a:off x="468182" y="1936963"/>
              <a:ext cx="916072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H="1">
              <a:off x="1485717" y="336733"/>
              <a:ext cx="1" cy="14333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H="1">
              <a:off x="288447" y="245845"/>
              <a:ext cx="976950" cy="160917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3" name="5"/>
            <p:cNvSpPr txBox="1"/>
            <p:nvPr/>
          </p:nvSpPr>
          <p:spPr>
            <a:xfrm>
              <a:off x="557645" y="762865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34" name="Line"/>
            <p:cNvSpPr/>
            <p:nvPr/>
          </p:nvSpPr>
          <p:spPr>
            <a:xfrm>
              <a:off x="1495863" y="2011462"/>
              <a:ext cx="13046" cy="10578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5" name="3"/>
            <p:cNvSpPr txBox="1"/>
            <p:nvPr/>
          </p:nvSpPr>
          <p:spPr>
            <a:xfrm>
              <a:off x="1546190" y="2310946"/>
              <a:ext cx="2312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36" name="Line"/>
            <p:cNvSpPr/>
            <p:nvPr/>
          </p:nvSpPr>
          <p:spPr>
            <a:xfrm>
              <a:off x="269597" y="2042751"/>
              <a:ext cx="1246560" cy="119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3" h="20270" extrusionOk="0">
                  <a:moveTo>
                    <a:pt x="66" y="0"/>
                  </a:moveTo>
                  <a:cubicBezTo>
                    <a:pt x="127" y="9144"/>
                    <a:pt x="-957" y="10092"/>
                    <a:pt x="3774" y="15465"/>
                  </a:cubicBezTo>
                  <a:cubicBezTo>
                    <a:pt x="8502" y="18825"/>
                    <a:pt x="19178" y="21600"/>
                    <a:pt x="20643" y="19592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7" name="7"/>
            <p:cNvSpPr txBox="1"/>
            <p:nvPr/>
          </p:nvSpPr>
          <p:spPr>
            <a:xfrm>
              <a:off x="552571" y="2571691"/>
              <a:ext cx="2312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38" name="Line"/>
            <p:cNvSpPr/>
            <p:nvPr/>
          </p:nvSpPr>
          <p:spPr>
            <a:xfrm flipH="1">
              <a:off x="1500212" y="1939943"/>
              <a:ext cx="1446582" cy="122624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9" name="4"/>
            <p:cNvSpPr txBox="1"/>
            <p:nvPr/>
          </p:nvSpPr>
          <p:spPr>
            <a:xfrm>
              <a:off x="2187585" y="2552322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0" name="Line"/>
            <p:cNvSpPr/>
            <p:nvPr/>
          </p:nvSpPr>
          <p:spPr>
            <a:xfrm>
              <a:off x="1539347" y="1634377"/>
              <a:ext cx="1436436" cy="710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extrusionOk="0">
                  <a:moveTo>
                    <a:pt x="0" y="7189"/>
                  </a:moveTo>
                  <a:cubicBezTo>
                    <a:pt x="0" y="7189"/>
                    <a:pt x="3160" y="21291"/>
                    <a:pt x="4446" y="21291"/>
                  </a:cubicBezTo>
                  <a:cubicBezTo>
                    <a:pt x="5732" y="21291"/>
                    <a:pt x="5514" y="-41"/>
                    <a:pt x="6582" y="3"/>
                  </a:cubicBezTo>
                  <a:cubicBezTo>
                    <a:pt x="7215" y="-309"/>
                    <a:pt x="6822" y="19506"/>
                    <a:pt x="8261" y="19417"/>
                  </a:cubicBezTo>
                  <a:cubicBezTo>
                    <a:pt x="9111" y="19506"/>
                    <a:pt x="10353" y="762"/>
                    <a:pt x="11639" y="628"/>
                  </a:cubicBezTo>
                  <a:cubicBezTo>
                    <a:pt x="12489" y="-41"/>
                    <a:pt x="12533" y="15757"/>
                    <a:pt x="13317" y="15355"/>
                  </a:cubicBezTo>
                  <a:cubicBezTo>
                    <a:pt x="14102" y="14954"/>
                    <a:pt x="12576" y="3261"/>
                    <a:pt x="14385" y="3127"/>
                  </a:cubicBezTo>
                  <a:cubicBezTo>
                    <a:pt x="16195" y="2993"/>
                    <a:pt x="20096" y="8126"/>
                    <a:pt x="21600" y="942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48" name="Group"/>
            <p:cNvGrpSpPr/>
            <p:nvPr/>
          </p:nvGrpSpPr>
          <p:grpSpPr>
            <a:xfrm>
              <a:off x="2778653" y="1735817"/>
              <a:ext cx="458037" cy="375231"/>
              <a:chOff x="0" y="0"/>
              <a:chExt cx="458036" cy="375230"/>
            </a:xfrm>
          </p:grpSpPr>
          <p:sp>
            <p:nvSpPr>
              <p:cNvPr id="741" name="Oval"/>
              <p:cNvSpPr/>
              <p:nvPr/>
            </p:nvSpPr>
            <p:spPr>
              <a:xfrm>
                <a:off x="4348" y="186246"/>
                <a:ext cx="453689" cy="12217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42" name="Line"/>
              <p:cNvSpPr/>
              <p:nvPr/>
            </p:nvSpPr>
            <p:spPr>
              <a:xfrm flipH="1">
                <a:off x="4348" y="17879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43" name="Line"/>
              <p:cNvSpPr/>
              <p:nvPr/>
            </p:nvSpPr>
            <p:spPr>
              <a:xfrm>
                <a:off x="458035" y="17879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44" name="Rectangle"/>
              <p:cNvSpPr/>
              <p:nvPr/>
            </p:nvSpPr>
            <p:spPr>
              <a:xfrm>
                <a:off x="4348" y="178796"/>
                <a:ext cx="449339" cy="73009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745" name="Oval"/>
              <p:cNvSpPr/>
              <p:nvPr/>
            </p:nvSpPr>
            <p:spPr>
              <a:xfrm>
                <a:off x="0" y="87908"/>
                <a:ext cx="453689" cy="14452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46" name="Rectangle"/>
              <p:cNvSpPr/>
              <p:nvPr/>
            </p:nvSpPr>
            <p:spPr>
              <a:xfrm>
                <a:off x="107261" y="132607"/>
                <a:ext cx="204377" cy="15346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47" name="y"/>
              <p:cNvSpPr txBox="1"/>
              <p:nvPr/>
            </p:nvSpPr>
            <p:spPr>
              <a:xfrm>
                <a:off x="96778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y</a:t>
                </a:r>
              </a:p>
            </p:txBody>
          </p:sp>
        </p:grpSp>
        <p:sp>
          <p:nvSpPr>
            <p:cNvPr id="749" name="8"/>
            <p:cNvSpPr txBox="1"/>
            <p:nvPr/>
          </p:nvSpPr>
          <p:spPr>
            <a:xfrm>
              <a:off x="2068728" y="1288825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8</a:t>
              </a:r>
            </a:p>
          </p:txBody>
        </p:sp>
        <p:grpSp>
          <p:nvGrpSpPr>
            <p:cNvPr id="757" name="Group"/>
            <p:cNvGrpSpPr/>
            <p:nvPr/>
          </p:nvGrpSpPr>
          <p:grpSpPr>
            <a:xfrm>
              <a:off x="3757052" y="1707508"/>
              <a:ext cx="460936" cy="375231"/>
              <a:chOff x="0" y="0"/>
              <a:chExt cx="460935" cy="375230"/>
            </a:xfrm>
          </p:grpSpPr>
          <p:sp>
            <p:nvSpPr>
              <p:cNvPr id="750" name="Oval"/>
              <p:cNvSpPr/>
              <p:nvPr/>
            </p:nvSpPr>
            <p:spPr>
              <a:xfrm>
                <a:off x="7247" y="189226"/>
                <a:ext cx="453689" cy="1206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51" name="Line"/>
              <p:cNvSpPr/>
              <p:nvPr/>
            </p:nvSpPr>
            <p:spPr>
              <a:xfrm flipH="1">
                <a:off x="7247" y="17879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52" name="Line"/>
              <p:cNvSpPr/>
              <p:nvPr/>
            </p:nvSpPr>
            <p:spPr>
              <a:xfrm>
                <a:off x="460934" y="178796"/>
                <a:ext cx="1" cy="7449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53" name="Rectangle"/>
              <p:cNvSpPr/>
              <p:nvPr/>
            </p:nvSpPr>
            <p:spPr>
              <a:xfrm>
                <a:off x="7247" y="178796"/>
                <a:ext cx="449339" cy="73009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754" name="Oval"/>
              <p:cNvSpPr/>
              <p:nvPr/>
            </p:nvSpPr>
            <p:spPr>
              <a:xfrm>
                <a:off x="0" y="90888"/>
                <a:ext cx="453689" cy="14154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55" name="Rectangle"/>
              <p:cNvSpPr/>
              <p:nvPr/>
            </p:nvSpPr>
            <p:spPr>
              <a:xfrm>
                <a:off x="110160" y="132607"/>
                <a:ext cx="204377" cy="15644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56" name="z"/>
              <p:cNvSpPr txBox="1"/>
              <p:nvPr/>
            </p:nvSpPr>
            <p:spPr>
              <a:xfrm>
                <a:off x="101127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z</a:t>
                </a:r>
              </a:p>
            </p:txBody>
          </p:sp>
        </p:grpSp>
        <p:sp>
          <p:nvSpPr>
            <p:cNvPr id="758" name="Line"/>
            <p:cNvSpPr/>
            <p:nvPr/>
          </p:nvSpPr>
          <p:spPr>
            <a:xfrm>
              <a:off x="3225093" y="1926533"/>
              <a:ext cx="510218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9" name="2"/>
            <p:cNvSpPr txBox="1"/>
            <p:nvPr/>
          </p:nvSpPr>
          <p:spPr>
            <a:xfrm>
              <a:off x="3360939" y="1926533"/>
              <a:ext cx="2312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60" name="Line"/>
            <p:cNvSpPr/>
            <p:nvPr/>
          </p:nvSpPr>
          <p:spPr>
            <a:xfrm>
              <a:off x="1577034" y="199656"/>
              <a:ext cx="1398749" cy="16955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1" name="7"/>
            <p:cNvSpPr txBox="1"/>
            <p:nvPr/>
          </p:nvSpPr>
          <p:spPr>
            <a:xfrm>
              <a:off x="2220923" y="725616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62" name="Shape"/>
            <p:cNvSpPr/>
            <p:nvPr/>
          </p:nvSpPr>
          <p:spPr>
            <a:xfrm>
              <a:off x="1556741" y="178796"/>
              <a:ext cx="40587" cy="20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943" y="13886"/>
                    <a:pt x="21600" y="0"/>
                    <a:pt x="21600" y="0"/>
                  </a:cubicBezTo>
                  <a:cubicBezTo>
                    <a:pt x="21600" y="0"/>
                    <a:pt x="6943" y="13886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3" name="Line"/>
            <p:cNvSpPr/>
            <p:nvPr/>
          </p:nvSpPr>
          <p:spPr>
            <a:xfrm>
              <a:off x="1750971" y="220515"/>
              <a:ext cx="2188716" cy="156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0" y="0"/>
                  </a:moveTo>
                  <a:cubicBezTo>
                    <a:pt x="2632" y="575"/>
                    <a:pt x="12173" y="-103"/>
                    <a:pt x="15764" y="3470"/>
                  </a:cubicBezTo>
                  <a:cubicBezTo>
                    <a:pt x="19354" y="7042"/>
                    <a:pt x="20384" y="17740"/>
                    <a:pt x="21600" y="21497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4" name="9"/>
            <p:cNvSpPr txBox="1"/>
            <p:nvPr/>
          </p:nvSpPr>
          <p:spPr>
            <a:xfrm>
              <a:off x="3323253" y="226475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9</a:t>
              </a:r>
            </a:p>
          </p:txBody>
        </p:sp>
      </p:grpSp>
      <p:sp>
        <p:nvSpPr>
          <p:cNvPr id="766" name="Dijkstra’s algorithm: example"/>
          <p:cNvSpPr txBox="1"/>
          <p:nvPr/>
        </p:nvSpPr>
        <p:spPr>
          <a:xfrm>
            <a:off x="487362" y="194303"/>
            <a:ext cx="7772401" cy="75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4000">
                <a:solidFill>
                  <a:srgbClr val="000099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Dijkstra’s algorithm: example</a:t>
            </a:r>
          </a:p>
        </p:txBody>
      </p:sp>
      <p:sp>
        <p:nvSpPr>
          <p:cNvPr id="767" name="Step"/>
          <p:cNvSpPr txBox="1"/>
          <p:nvPr/>
        </p:nvSpPr>
        <p:spPr>
          <a:xfrm>
            <a:off x="554449" y="1277937"/>
            <a:ext cx="626651" cy="72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Step</a:t>
            </a:r>
            <a:endParaRPr sz="2400"/>
          </a:p>
        </p:txBody>
      </p:sp>
      <p:sp>
        <p:nvSpPr>
          <p:cNvPr id="768" name="N'"/>
          <p:cNvSpPr txBox="1"/>
          <p:nvPr/>
        </p:nvSpPr>
        <p:spPr>
          <a:xfrm>
            <a:off x="1540361" y="1284287"/>
            <a:ext cx="336064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N'</a:t>
            </a:r>
          </a:p>
        </p:txBody>
      </p:sp>
      <p:sp>
        <p:nvSpPr>
          <p:cNvPr id="769" name="D(v)…"/>
          <p:cNvSpPr txBox="1"/>
          <p:nvPr/>
        </p:nvSpPr>
        <p:spPr>
          <a:xfrm>
            <a:off x="2122973" y="1009650"/>
            <a:ext cx="598003" cy="605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D(</a:t>
            </a:r>
            <a:r>
              <a:rPr b="1">
                <a:solidFill>
                  <a:srgbClr val="FF0000"/>
                </a:solidFill>
              </a:rPr>
              <a:t>v</a:t>
            </a:r>
            <a:r>
              <a:t>)</a:t>
            </a:r>
            <a:endParaRPr sz="2400"/>
          </a:p>
          <a:p>
            <a:pPr algn="r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p(v)</a:t>
            </a:r>
          </a:p>
        </p:txBody>
      </p:sp>
      <p:sp>
        <p:nvSpPr>
          <p:cNvPr id="770" name="0"/>
          <p:cNvSpPr txBox="1"/>
          <p:nvPr/>
        </p:nvSpPr>
        <p:spPr>
          <a:xfrm>
            <a:off x="591048" y="1617662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771" name="1"/>
          <p:cNvSpPr txBox="1"/>
          <p:nvPr/>
        </p:nvSpPr>
        <p:spPr>
          <a:xfrm>
            <a:off x="595811" y="1914525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772" name="2"/>
          <p:cNvSpPr txBox="1"/>
          <p:nvPr/>
        </p:nvSpPr>
        <p:spPr>
          <a:xfrm>
            <a:off x="597398" y="22225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773" name="3"/>
          <p:cNvSpPr txBox="1"/>
          <p:nvPr/>
        </p:nvSpPr>
        <p:spPr>
          <a:xfrm>
            <a:off x="591048" y="2524125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774" name="4"/>
          <p:cNvSpPr txBox="1"/>
          <p:nvPr/>
        </p:nvSpPr>
        <p:spPr>
          <a:xfrm>
            <a:off x="589461" y="2827338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775" name="5"/>
          <p:cNvSpPr txBox="1"/>
          <p:nvPr/>
        </p:nvSpPr>
        <p:spPr>
          <a:xfrm>
            <a:off x="594223" y="3132138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5</a:t>
            </a:r>
          </a:p>
        </p:txBody>
      </p:sp>
      <p:sp>
        <p:nvSpPr>
          <p:cNvPr id="776" name="D(w)…"/>
          <p:cNvSpPr txBox="1"/>
          <p:nvPr/>
        </p:nvSpPr>
        <p:spPr>
          <a:xfrm>
            <a:off x="2709605" y="1017587"/>
            <a:ext cx="654309" cy="60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D(</a:t>
            </a:r>
            <a:r>
              <a:rPr b="1">
                <a:solidFill>
                  <a:srgbClr val="FF0000"/>
                </a:solidFill>
              </a:rPr>
              <a:t>w</a:t>
            </a:r>
            <a:r>
              <a:t>)</a:t>
            </a:r>
            <a:endParaRPr sz="2400"/>
          </a:p>
          <a:p>
            <a:pPr algn="r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p(w)</a:t>
            </a:r>
          </a:p>
        </p:txBody>
      </p:sp>
      <p:sp>
        <p:nvSpPr>
          <p:cNvPr id="777" name="D(x)…"/>
          <p:cNvSpPr txBox="1"/>
          <p:nvPr/>
        </p:nvSpPr>
        <p:spPr>
          <a:xfrm>
            <a:off x="3386623" y="1017587"/>
            <a:ext cx="598003" cy="60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D(</a:t>
            </a:r>
            <a:r>
              <a:rPr b="1">
                <a:solidFill>
                  <a:srgbClr val="FF0000"/>
                </a:solidFill>
              </a:rPr>
              <a:t>x</a:t>
            </a:r>
            <a:r>
              <a:t>)</a:t>
            </a:r>
            <a:endParaRPr sz="2400"/>
          </a:p>
          <a:p>
            <a:pPr algn="r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p(x)</a:t>
            </a:r>
          </a:p>
        </p:txBody>
      </p:sp>
      <p:sp>
        <p:nvSpPr>
          <p:cNvPr id="778" name="D(y)…"/>
          <p:cNvSpPr txBox="1"/>
          <p:nvPr/>
        </p:nvSpPr>
        <p:spPr>
          <a:xfrm>
            <a:off x="4026386" y="1017587"/>
            <a:ext cx="598002" cy="60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D(</a:t>
            </a:r>
            <a:r>
              <a:rPr b="1">
                <a:solidFill>
                  <a:srgbClr val="FF0000"/>
                </a:solidFill>
              </a:rPr>
              <a:t>y</a:t>
            </a:r>
            <a:r>
              <a:t>)</a:t>
            </a:r>
            <a:endParaRPr sz="2400"/>
          </a:p>
          <a:p>
            <a:pPr algn="r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p(y)</a:t>
            </a:r>
          </a:p>
        </p:txBody>
      </p:sp>
      <p:sp>
        <p:nvSpPr>
          <p:cNvPr id="779" name="D(z)…"/>
          <p:cNvSpPr txBox="1"/>
          <p:nvPr/>
        </p:nvSpPr>
        <p:spPr>
          <a:xfrm>
            <a:off x="4658186" y="1022350"/>
            <a:ext cx="583740" cy="605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D(</a:t>
            </a:r>
            <a:r>
              <a:rPr b="1">
                <a:solidFill>
                  <a:srgbClr val="FF0000"/>
                </a:solidFill>
              </a:rPr>
              <a:t>z</a:t>
            </a:r>
            <a:r>
              <a:t>)</a:t>
            </a:r>
            <a:endParaRPr sz="2400"/>
          </a:p>
          <a:p>
            <a:pPr algn="r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p(z)</a:t>
            </a:r>
          </a:p>
        </p:txBody>
      </p:sp>
      <p:sp>
        <p:nvSpPr>
          <p:cNvPr id="780" name="Line"/>
          <p:cNvSpPr/>
          <p:nvPr/>
        </p:nvSpPr>
        <p:spPr>
          <a:xfrm>
            <a:off x="600075" y="1638300"/>
            <a:ext cx="4629150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1" name="Line"/>
          <p:cNvSpPr/>
          <p:nvPr/>
        </p:nvSpPr>
        <p:spPr>
          <a:xfrm>
            <a:off x="581025" y="1952625"/>
            <a:ext cx="4629150" cy="0"/>
          </a:xfrm>
          <a:prstGeom prst="line">
            <a:avLst/>
          </a:prstGeom>
          <a:ln w="1270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2" name="u"/>
          <p:cNvSpPr txBox="1"/>
          <p:nvPr/>
        </p:nvSpPr>
        <p:spPr>
          <a:xfrm>
            <a:off x="1572123" y="1608137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</a:t>
            </a:r>
          </a:p>
        </p:txBody>
      </p:sp>
      <p:sp>
        <p:nvSpPr>
          <p:cNvPr id="783" name="Line"/>
          <p:cNvSpPr/>
          <p:nvPr/>
        </p:nvSpPr>
        <p:spPr>
          <a:xfrm>
            <a:off x="581025" y="2247900"/>
            <a:ext cx="4629150" cy="0"/>
          </a:xfrm>
          <a:prstGeom prst="line">
            <a:avLst/>
          </a:prstGeom>
          <a:ln w="1270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4" name="Line"/>
          <p:cNvSpPr/>
          <p:nvPr/>
        </p:nvSpPr>
        <p:spPr>
          <a:xfrm>
            <a:off x="581025" y="2562225"/>
            <a:ext cx="4629150" cy="0"/>
          </a:xfrm>
          <a:prstGeom prst="line">
            <a:avLst/>
          </a:prstGeom>
          <a:ln w="1270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5" name="Line"/>
          <p:cNvSpPr/>
          <p:nvPr/>
        </p:nvSpPr>
        <p:spPr>
          <a:xfrm>
            <a:off x="565150" y="2865438"/>
            <a:ext cx="4629150" cy="1"/>
          </a:xfrm>
          <a:prstGeom prst="line">
            <a:avLst/>
          </a:prstGeom>
          <a:ln w="1270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6" name="Line"/>
          <p:cNvSpPr/>
          <p:nvPr/>
        </p:nvSpPr>
        <p:spPr>
          <a:xfrm>
            <a:off x="576262" y="3171825"/>
            <a:ext cx="4629151" cy="0"/>
          </a:xfrm>
          <a:prstGeom prst="line">
            <a:avLst/>
          </a:prstGeom>
          <a:ln w="1270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7" name="Line"/>
          <p:cNvSpPr/>
          <p:nvPr/>
        </p:nvSpPr>
        <p:spPr>
          <a:xfrm>
            <a:off x="581025" y="3467100"/>
            <a:ext cx="4629150" cy="0"/>
          </a:xfrm>
          <a:prstGeom prst="line">
            <a:avLst/>
          </a:prstGeom>
          <a:ln w="12700">
            <a:solidFill>
              <a:srgbClr val="000099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93" name="Group"/>
          <p:cNvGrpSpPr/>
          <p:nvPr/>
        </p:nvGrpSpPr>
        <p:grpSpPr>
          <a:xfrm>
            <a:off x="2270474" y="1609724"/>
            <a:ext cx="3004790" cy="408942"/>
            <a:chOff x="0" y="0"/>
            <a:chExt cx="3004788" cy="408940"/>
          </a:xfrm>
        </p:grpSpPr>
        <p:sp>
          <p:nvSpPr>
            <p:cNvPr id="788" name="∞"/>
            <p:cNvSpPr txBox="1"/>
            <p:nvPr/>
          </p:nvSpPr>
          <p:spPr>
            <a:xfrm>
              <a:off x="2641017" y="0"/>
              <a:ext cx="363772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∞ </a:t>
              </a:r>
            </a:p>
          </p:txBody>
        </p:sp>
        <p:sp>
          <p:nvSpPr>
            <p:cNvPr id="789" name="∞"/>
            <p:cNvSpPr txBox="1"/>
            <p:nvPr/>
          </p:nvSpPr>
          <p:spPr>
            <a:xfrm>
              <a:off x="2012367" y="0"/>
              <a:ext cx="363772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∞ </a:t>
              </a:r>
            </a:p>
          </p:txBody>
        </p:sp>
        <p:sp>
          <p:nvSpPr>
            <p:cNvPr id="790" name="7,u"/>
            <p:cNvSpPr txBox="1"/>
            <p:nvPr/>
          </p:nvSpPr>
          <p:spPr>
            <a:xfrm>
              <a:off x="0" y="4762"/>
              <a:ext cx="4219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7,u</a:t>
              </a:r>
            </a:p>
          </p:txBody>
        </p:sp>
        <p:sp>
          <p:nvSpPr>
            <p:cNvPr id="791" name="3,u"/>
            <p:cNvSpPr txBox="1"/>
            <p:nvPr/>
          </p:nvSpPr>
          <p:spPr>
            <a:xfrm>
              <a:off x="646112" y="1587"/>
              <a:ext cx="4219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3,u</a:t>
              </a:r>
            </a:p>
          </p:txBody>
        </p:sp>
        <p:sp>
          <p:nvSpPr>
            <p:cNvPr id="792" name="5,u"/>
            <p:cNvSpPr txBox="1"/>
            <p:nvPr/>
          </p:nvSpPr>
          <p:spPr>
            <a:xfrm>
              <a:off x="1285875" y="3175"/>
              <a:ext cx="4219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5,u</a:t>
              </a:r>
            </a:p>
          </p:txBody>
        </p:sp>
      </p:grpSp>
      <p:sp>
        <p:nvSpPr>
          <p:cNvPr id="794" name="uw"/>
          <p:cNvSpPr txBox="1"/>
          <p:nvPr/>
        </p:nvSpPr>
        <p:spPr>
          <a:xfrm>
            <a:off x="1426085" y="1905000"/>
            <a:ext cx="3963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uw</a:t>
            </a:r>
          </a:p>
        </p:txBody>
      </p:sp>
      <p:grpSp>
        <p:nvGrpSpPr>
          <p:cNvPr id="799" name="Group"/>
          <p:cNvGrpSpPr/>
          <p:nvPr/>
        </p:nvGrpSpPr>
        <p:grpSpPr>
          <a:xfrm>
            <a:off x="2243635" y="1916113"/>
            <a:ext cx="3042740" cy="408941"/>
            <a:chOff x="0" y="0"/>
            <a:chExt cx="3042738" cy="408940"/>
          </a:xfrm>
        </p:grpSpPr>
        <p:sp>
          <p:nvSpPr>
            <p:cNvPr id="795" name="∞"/>
            <p:cNvSpPr txBox="1"/>
            <p:nvPr/>
          </p:nvSpPr>
          <p:spPr>
            <a:xfrm>
              <a:off x="2678967" y="0"/>
              <a:ext cx="363772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∞ </a:t>
              </a:r>
            </a:p>
          </p:txBody>
        </p:sp>
        <p:sp>
          <p:nvSpPr>
            <p:cNvPr id="796" name="11,w"/>
            <p:cNvSpPr txBox="1"/>
            <p:nvPr/>
          </p:nvSpPr>
          <p:spPr>
            <a:xfrm>
              <a:off x="1802097" y="0"/>
              <a:ext cx="611993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11</a:t>
              </a:r>
              <a:r>
                <a:rPr sz="1800"/>
                <a:t>,w</a:t>
              </a:r>
              <a:r>
                <a:rPr sz="180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</a:p>
          </p:txBody>
        </p:sp>
        <p:sp>
          <p:nvSpPr>
            <p:cNvPr id="797" name="6,w"/>
            <p:cNvSpPr txBox="1"/>
            <p:nvPr/>
          </p:nvSpPr>
          <p:spPr>
            <a:xfrm>
              <a:off x="-1" y="4762"/>
              <a:ext cx="4598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6,w</a:t>
              </a:r>
            </a:p>
          </p:txBody>
        </p:sp>
        <p:sp>
          <p:nvSpPr>
            <p:cNvPr id="798" name="5,u"/>
            <p:cNvSpPr txBox="1"/>
            <p:nvPr/>
          </p:nvSpPr>
          <p:spPr>
            <a:xfrm>
              <a:off x="1323825" y="3175"/>
              <a:ext cx="42192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5,u</a:t>
              </a:r>
            </a:p>
          </p:txBody>
        </p:sp>
      </p:grpSp>
      <p:grpSp>
        <p:nvGrpSpPr>
          <p:cNvPr id="803" name="Group"/>
          <p:cNvGrpSpPr/>
          <p:nvPr/>
        </p:nvGrpSpPr>
        <p:grpSpPr>
          <a:xfrm>
            <a:off x="2242048" y="2214563"/>
            <a:ext cx="3042740" cy="360187"/>
            <a:chOff x="0" y="0"/>
            <a:chExt cx="3042739" cy="360186"/>
          </a:xfrm>
        </p:grpSpPr>
        <p:sp>
          <p:nvSpPr>
            <p:cNvPr id="800" name="14,x"/>
            <p:cNvSpPr txBox="1"/>
            <p:nvPr/>
          </p:nvSpPr>
          <p:spPr>
            <a:xfrm>
              <a:off x="2471254" y="0"/>
              <a:ext cx="57148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14</a:t>
              </a:r>
              <a:r>
                <a:rPr sz="1800"/>
                <a:t>,x </a:t>
              </a:r>
            </a:p>
          </p:txBody>
        </p:sp>
        <p:sp>
          <p:nvSpPr>
            <p:cNvPr id="801" name="11,w"/>
            <p:cNvSpPr txBox="1"/>
            <p:nvPr/>
          </p:nvSpPr>
          <p:spPr>
            <a:xfrm>
              <a:off x="1813954" y="0"/>
              <a:ext cx="60013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11,</a:t>
              </a:r>
              <a:r>
                <a:rPr sz="1800"/>
                <a:t>w </a:t>
              </a:r>
            </a:p>
          </p:txBody>
        </p:sp>
        <p:sp>
          <p:nvSpPr>
            <p:cNvPr id="802" name="6,w"/>
            <p:cNvSpPr txBox="1"/>
            <p:nvPr/>
          </p:nvSpPr>
          <p:spPr>
            <a:xfrm>
              <a:off x="0" y="9524"/>
              <a:ext cx="4598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6,w</a:t>
              </a:r>
            </a:p>
          </p:txBody>
        </p:sp>
      </p:grpSp>
      <p:sp>
        <p:nvSpPr>
          <p:cNvPr id="804" name="Oval"/>
          <p:cNvSpPr/>
          <p:nvPr/>
        </p:nvSpPr>
        <p:spPr>
          <a:xfrm>
            <a:off x="2828925" y="1666875"/>
            <a:ext cx="528638" cy="276226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805" name="Oval"/>
          <p:cNvSpPr/>
          <p:nvPr/>
        </p:nvSpPr>
        <p:spPr>
          <a:xfrm>
            <a:off x="3482975" y="1952625"/>
            <a:ext cx="528638" cy="276226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806" name="uwx"/>
          <p:cNvSpPr txBox="1"/>
          <p:nvPr/>
        </p:nvSpPr>
        <p:spPr>
          <a:xfrm>
            <a:off x="1319723" y="2214563"/>
            <a:ext cx="5106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uwx</a:t>
            </a:r>
          </a:p>
        </p:txBody>
      </p:sp>
      <p:sp>
        <p:nvSpPr>
          <p:cNvPr id="807" name="Oval"/>
          <p:cNvSpPr/>
          <p:nvPr/>
        </p:nvSpPr>
        <p:spPr>
          <a:xfrm>
            <a:off x="2174875" y="2271713"/>
            <a:ext cx="528638" cy="276227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808" name="uwxv"/>
          <p:cNvSpPr txBox="1"/>
          <p:nvPr/>
        </p:nvSpPr>
        <p:spPr>
          <a:xfrm>
            <a:off x="1224473" y="2500313"/>
            <a:ext cx="6249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uwxv</a:t>
            </a:r>
          </a:p>
        </p:txBody>
      </p:sp>
      <p:grpSp>
        <p:nvGrpSpPr>
          <p:cNvPr id="811" name="Group"/>
          <p:cNvGrpSpPr/>
          <p:nvPr/>
        </p:nvGrpSpPr>
        <p:grpSpPr>
          <a:xfrm>
            <a:off x="4088534" y="2511424"/>
            <a:ext cx="1193079" cy="350663"/>
            <a:chOff x="0" y="0"/>
            <a:chExt cx="1193078" cy="350661"/>
          </a:xfrm>
        </p:grpSpPr>
        <p:sp>
          <p:nvSpPr>
            <p:cNvPr id="809" name="14,x"/>
            <p:cNvSpPr txBox="1"/>
            <p:nvPr/>
          </p:nvSpPr>
          <p:spPr>
            <a:xfrm>
              <a:off x="621593" y="0"/>
              <a:ext cx="57148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14</a:t>
              </a:r>
              <a:r>
                <a:rPr sz="1800"/>
                <a:t>,x </a:t>
              </a:r>
            </a:p>
          </p:txBody>
        </p:sp>
        <p:sp>
          <p:nvSpPr>
            <p:cNvPr id="810" name="10,v"/>
            <p:cNvSpPr txBox="1"/>
            <p:nvPr/>
          </p:nvSpPr>
          <p:spPr>
            <a:xfrm>
              <a:off x="0" y="0"/>
              <a:ext cx="5644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10,</a:t>
              </a:r>
              <a:r>
                <a:rPr sz="1800"/>
                <a:t>v </a:t>
              </a:r>
            </a:p>
          </p:txBody>
        </p:sp>
      </p:grpSp>
      <p:sp>
        <p:nvSpPr>
          <p:cNvPr id="812" name="Oval"/>
          <p:cNvSpPr/>
          <p:nvPr/>
        </p:nvSpPr>
        <p:spPr>
          <a:xfrm>
            <a:off x="4011612" y="2570163"/>
            <a:ext cx="528639" cy="276227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813" name="uwxvy"/>
          <p:cNvSpPr txBox="1"/>
          <p:nvPr/>
        </p:nvSpPr>
        <p:spPr>
          <a:xfrm>
            <a:off x="1140335" y="2819400"/>
            <a:ext cx="73926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uwxvy</a:t>
            </a:r>
          </a:p>
        </p:txBody>
      </p:sp>
      <p:sp>
        <p:nvSpPr>
          <p:cNvPr id="814" name="12,y"/>
          <p:cNvSpPr txBox="1"/>
          <p:nvPr/>
        </p:nvSpPr>
        <p:spPr>
          <a:xfrm>
            <a:off x="4718064" y="2830513"/>
            <a:ext cx="57148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12</a:t>
            </a:r>
            <a:r>
              <a:rPr sz="1800"/>
              <a:t>,y </a:t>
            </a:r>
          </a:p>
        </p:txBody>
      </p:sp>
      <p:sp>
        <p:nvSpPr>
          <p:cNvPr id="815" name="Oval"/>
          <p:cNvSpPr/>
          <p:nvPr/>
        </p:nvSpPr>
        <p:spPr>
          <a:xfrm>
            <a:off x="4676775" y="2887663"/>
            <a:ext cx="528638" cy="276227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816" name="notes:…"/>
          <p:cNvSpPr txBox="1"/>
          <p:nvPr/>
        </p:nvSpPr>
        <p:spPr>
          <a:xfrm>
            <a:off x="538162" y="3775075"/>
            <a:ext cx="3810001" cy="241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700"/>
              </a:spcBef>
              <a:defRPr sz="32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notes:</a:t>
            </a: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65000"/>
              <a:buChar char="❖"/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construct shortest path tree by tracing child nodes</a:t>
            </a: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65000"/>
              <a:buChar char="❖"/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ties can exist (can be broken arbitrarily)</a:t>
            </a:r>
          </a:p>
        </p:txBody>
      </p:sp>
      <p:sp>
        <p:nvSpPr>
          <p:cNvPr id="817" name="Line"/>
          <p:cNvSpPr/>
          <p:nvPr/>
        </p:nvSpPr>
        <p:spPr>
          <a:xfrm>
            <a:off x="7874000" y="4995862"/>
            <a:ext cx="590550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8" name="Line"/>
          <p:cNvSpPr/>
          <p:nvPr/>
        </p:nvSpPr>
        <p:spPr>
          <a:xfrm flipV="1">
            <a:off x="6124575" y="4995862"/>
            <a:ext cx="1463676" cy="120491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9" name="Line"/>
          <p:cNvSpPr/>
          <p:nvPr/>
        </p:nvSpPr>
        <p:spPr>
          <a:xfrm>
            <a:off x="6115050" y="5110162"/>
            <a:ext cx="9525" cy="104775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0" name="Line"/>
          <p:cNvSpPr/>
          <p:nvPr/>
        </p:nvSpPr>
        <p:spPr>
          <a:xfrm flipV="1">
            <a:off x="4906962" y="3252787"/>
            <a:ext cx="1012826" cy="162877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1" name="Line"/>
          <p:cNvSpPr/>
          <p:nvPr/>
        </p:nvSpPr>
        <p:spPr>
          <a:xfrm>
            <a:off x="5008562" y="5000307"/>
            <a:ext cx="944563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2" name="uwxvyz"/>
          <p:cNvSpPr txBox="1"/>
          <p:nvPr/>
        </p:nvSpPr>
        <p:spPr>
          <a:xfrm>
            <a:off x="1011748" y="3117850"/>
            <a:ext cx="8535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uwxvyz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10" presetClass="entr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0" presetClass="entr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1" animBg="1" advAuto="0"/>
      <p:bldP spid="794" grpId="3" animBg="1" advAuto="0"/>
      <p:bldP spid="799" grpId="4" animBg="1" advAuto="0"/>
      <p:bldP spid="803" grpId="7" animBg="1" advAuto="0"/>
      <p:bldP spid="804" grpId="2" animBg="1" advAuto="0"/>
      <p:bldP spid="805" grpId="5" animBg="1" advAuto="0"/>
      <p:bldP spid="806" grpId="6" animBg="1" advAuto="0"/>
      <p:bldP spid="807" grpId="8" animBg="1" advAuto="0"/>
      <p:bldP spid="808" grpId="9" animBg="1" advAuto="0"/>
      <p:bldP spid="811" grpId="10" animBg="1" advAuto="0"/>
      <p:bldP spid="812" grpId="11" animBg="1" advAuto="0"/>
      <p:bldP spid="813" grpId="12" animBg="1" advAuto="0"/>
      <p:bldP spid="814" grpId="13" animBg="1" advAuto="0"/>
      <p:bldP spid="815" grpId="14" animBg="1" advAuto="0"/>
      <p:bldP spid="816" grpId="16" animBg="1" advAuto="0"/>
      <p:bldP spid="817" grpId="17" animBg="1" advAuto="0"/>
      <p:bldP spid="818" grpId="18" animBg="1" advAuto="0"/>
      <p:bldP spid="819" grpId="19" animBg="1" advAuto="0"/>
      <p:bldP spid="820" grpId="20" animBg="1" advAuto="0"/>
      <p:bldP spid="821" grpId="21" animBg="1" advAuto="0"/>
      <p:bldP spid="822" grpId="1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Dijkstra’s algorithm: another example"/>
          <p:cNvSpPr txBox="1">
            <a:spLocks noGrp="1"/>
          </p:cNvSpPr>
          <p:nvPr>
            <p:ph type="title"/>
          </p:nvPr>
        </p:nvSpPr>
        <p:spPr>
          <a:xfrm>
            <a:off x="411163" y="130175"/>
            <a:ext cx="8364536" cy="963613"/>
          </a:xfrm>
          <a:prstGeom prst="rect">
            <a:avLst/>
          </a:prstGeom>
        </p:spPr>
        <p:txBody>
          <a:bodyPr/>
          <a:lstStyle/>
          <a:p>
            <a:pPr defTabSz="905255">
              <a:defRPr sz="3959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Dijkstra’s algorithm: another example</a:t>
            </a:r>
          </a:p>
        </p:txBody>
      </p:sp>
      <p:sp>
        <p:nvSpPr>
          <p:cNvPr id="825" name="Step…"/>
          <p:cNvSpPr txBox="1"/>
          <p:nvPr/>
        </p:nvSpPr>
        <p:spPr>
          <a:xfrm>
            <a:off x="319499" y="1506537"/>
            <a:ext cx="626651" cy="212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Step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0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5</a:t>
            </a:r>
          </a:p>
        </p:txBody>
      </p:sp>
      <p:sp>
        <p:nvSpPr>
          <p:cNvPr id="826" name="N'…"/>
          <p:cNvSpPr txBox="1"/>
          <p:nvPr/>
        </p:nvSpPr>
        <p:spPr>
          <a:xfrm>
            <a:off x="1333291" y="1516062"/>
            <a:ext cx="936834" cy="212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N'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ux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uxy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uxyv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uxyvw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uxyvwz</a:t>
            </a:r>
          </a:p>
        </p:txBody>
      </p:sp>
      <p:sp>
        <p:nvSpPr>
          <p:cNvPr id="827" name="D(v),p(v)…"/>
          <p:cNvSpPr txBox="1"/>
          <p:nvPr/>
        </p:nvSpPr>
        <p:spPr>
          <a:xfrm>
            <a:off x="2578561" y="1497012"/>
            <a:ext cx="1091739" cy="1251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D(v),p(v)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2,u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2,u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2,u</a:t>
            </a:r>
          </a:p>
        </p:txBody>
      </p:sp>
      <p:sp>
        <p:nvSpPr>
          <p:cNvPr id="828" name="D(w),p(w)…"/>
          <p:cNvSpPr txBox="1"/>
          <p:nvPr/>
        </p:nvSpPr>
        <p:spPr>
          <a:xfrm>
            <a:off x="3746812" y="1501775"/>
            <a:ext cx="1204601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D(w),p(w)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5,u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4,x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3,y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3,y</a:t>
            </a:r>
          </a:p>
        </p:txBody>
      </p:sp>
      <p:sp>
        <p:nvSpPr>
          <p:cNvPr id="829" name="D(x),p(x)…"/>
          <p:cNvSpPr txBox="1"/>
          <p:nvPr/>
        </p:nvSpPr>
        <p:spPr>
          <a:xfrm>
            <a:off x="5136024" y="1497012"/>
            <a:ext cx="1091739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D(x),p(x)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1,u</a:t>
            </a:r>
          </a:p>
        </p:txBody>
      </p:sp>
      <p:sp>
        <p:nvSpPr>
          <p:cNvPr id="830" name="D(y),p(y)…"/>
          <p:cNvSpPr txBox="1"/>
          <p:nvPr/>
        </p:nvSpPr>
        <p:spPr>
          <a:xfrm>
            <a:off x="6431424" y="1501775"/>
            <a:ext cx="1091740" cy="1022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D(y),p(y)</a:t>
            </a:r>
            <a:endParaRPr sz="2400"/>
          </a:p>
          <a:p>
            <a:pPr algn="r"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∞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2,x</a:t>
            </a:r>
          </a:p>
        </p:txBody>
      </p:sp>
      <p:sp>
        <p:nvSpPr>
          <p:cNvPr id="831" name="D(z),p(z)…"/>
          <p:cNvSpPr txBox="1"/>
          <p:nvPr/>
        </p:nvSpPr>
        <p:spPr>
          <a:xfrm>
            <a:off x="7683961" y="1516062"/>
            <a:ext cx="1091739" cy="188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D(z),p(z)</a:t>
            </a:r>
            <a:endParaRPr sz="2400"/>
          </a:p>
          <a:p>
            <a:pPr algn="r"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∞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algn="r"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∞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4,y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4,y</a:t>
            </a:r>
            <a:endParaRPr sz="2400"/>
          </a:p>
          <a:p>
            <a:pPr algn="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4,y</a:t>
            </a:r>
          </a:p>
        </p:txBody>
      </p:sp>
      <p:sp>
        <p:nvSpPr>
          <p:cNvPr id="832" name="Line"/>
          <p:cNvSpPr/>
          <p:nvPr/>
        </p:nvSpPr>
        <p:spPr>
          <a:xfrm>
            <a:off x="361950" y="1857375"/>
            <a:ext cx="8505826" cy="9525"/>
          </a:xfrm>
          <a:prstGeom prst="line">
            <a:avLst/>
          </a:prstGeom>
          <a:ln w="28575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3" name="Line"/>
          <p:cNvSpPr/>
          <p:nvPr/>
        </p:nvSpPr>
        <p:spPr>
          <a:xfrm>
            <a:off x="519112" y="2162175"/>
            <a:ext cx="829627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4" name="Line"/>
          <p:cNvSpPr/>
          <p:nvPr/>
        </p:nvSpPr>
        <p:spPr>
          <a:xfrm>
            <a:off x="538162" y="2457449"/>
            <a:ext cx="8267702" cy="4765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5" name="Line"/>
          <p:cNvSpPr/>
          <p:nvPr/>
        </p:nvSpPr>
        <p:spPr>
          <a:xfrm>
            <a:off x="547688" y="2767012"/>
            <a:ext cx="8253411" cy="9527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6" name="Line"/>
          <p:cNvSpPr/>
          <p:nvPr/>
        </p:nvSpPr>
        <p:spPr>
          <a:xfrm>
            <a:off x="557212" y="3071813"/>
            <a:ext cx="8267701" cy="9526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7" name="Line"/>
          <p:cNvSpPr/>
          <p:nvPr/>
        </p:nvSpPr>
        <p:spPr>
          <a:xfrm>
            <a:off x="571499" y="3386137"/>
            <a:ext cx="8262940" cy="4763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07" name="Group"/>
          <p:cNvGrpSpPr/>
          <p:nvPr/>
        </p:nvGrpSpPr>
        <p:grpSpPr>
          <a:xfrm>
            <a:off x="3645396" y="3805347"/>
            <a:ext cx="3505436" cy="2178508"/>
            <a:chOff x="0" y="0"/>
            <a:chExt cx="3505435" cy="2178506"/>
          </a:xfrm>
        </p:grpSpPr>
        <p:sp>
          <p:nvSpPr>
            <p:cNvPr id="838" name="Shape"/>
            <p:cNvSpPr/>
            <p:nvPr/>
          </p:nvSpPr>
          <p:spPr>
            <a:xfrm>
              <a:off x="0" y="-1"/>
              <a:ext cx="3505436" cy="217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037" extrusionOk="0">
                  <a:moveTo>
                    <a:pt x="0" y="9236"/>
                  </a:moveTo>
                  <a:cubicBezTo>
                    <a:pt x="48" y="7427"/>
                    <a:pt x="1258" y="6093"/>
                    <a:pt x="2102" y="4591"/>
                  </a:cubicBezTo>
                  <a:cubicBezTo>
                    <a:pt x="2947" y="3089"/>
                    <a:pt x="2947" y="743"/>
                    <a:pt x="5078" y="207"/>
                  </a:cubicBezTo>
                  <a:cubicBezTo>
                    <a:pt x="7210" y="-330"/>
                    <a:pt x="12586" y="222"/>
                    <a:pt x="14890" y="1372"/>
                  </a:cubicBezTo>
                  <a:cubicBezTo>
                    <a:pt x="17194" y="2521"/>
                    <a:pt x="17856" y="5051"/>
                    <a:pt x="18893" y="7074"/>
                  </a:cubicBezTo>
                  <a:cubicBezTo>
                    <a:pt x="19930" y="9098"/>
                    <a:pt x="21600" y="11428"/>
                    <a:pt x="21110" y="13559"/>
                  </a:cubicBezTo>
                  <a:cubicBezTo>
                    <a:pt x="20621" y="15690"/>
                    <a:pt x="17856" y="18587"/>
                    <a:pt x="15926" y="19814"/>
                  </a:cubicBezTo>
                  <a:cubicBezTo>
                    <a:pt x="13997" y="21040"/>
                    <a:pt x="11443" y="20810"/>
                    <a:pt x="9533" y="20917"/>
                  </a:cubicBezTo>
                  <a:cubicBezTo>
                    <a:pt x="7622" y="21025"/>
                    <a:pt x="5885" y="21270"/>
                    <a:pt x="4464" y="20458"/>
                  </a:cubicBezTo>
                  <a:cubicBezTo>
                    <a:pt x="3043" y="19645"/>
                    <a:pt x="1728" y="17913"/>
                    <a:pt x="979" y="16042"/>
                  </a:cubicBezTo>
                  <a:cubicBezTo>
                    <a:pt x="230" y="14172"/>
                    <a:pt x="202" y="10646"/>
                    <a:pt x="0" y="9236"/>
                  </a:cubicBezTo>
                  <a:close/>
                </a:path>
              </a:pathLst>
            </a:custGeom>
            <a:solidFill>
              <a:srgbClr val="99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9" name="Line"/>
            <p:cNvSpPr/>
            <p:nvPr/>
          </p:nvSpPr>
          <p:spPr>
            <a:xfrm flipV="1">
              <a:off x="533399" y="837349"/>
              <a:ext cx="542927" cy="2952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0" name="Oval"/>
            <p:cNvSpPr/>
            <p:nvPr/>
          </p:nvSpPr>
          <p:spPr>
            <a:xfrm>
              <a:off x="120650" y="1221524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1" name="Line"/>
            <p:cNvSpPr/>
            <p:nvPr/>
          </p:nvSpPr>
          <p:spPr>
            <a:xfrm flipH="1">
              <a:off x="120649" y="1210411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2" name="Line"/>
            <p:cNvSpPr/>
            <p:nvPr/>
          </p:nvSpPr>
          <p:spPr>
            <a:xfrm>
              <a:off x="617537" y="1210411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3" name="Rectangle"/>
            <p:cNvSpPr/>
            <p:nvPr/>
          </p:nvSpPr>
          <p:spPr>
            <a:xfrm>
              <a:off x="120649" y="1210411"/>
              <a:ext cx="492126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44" name="Oval"/>
            <p:cNvSpPr/>
            <p:nvPr/>
          </p:nvSpPr>
          <p:spPr>
            <a:xfrm>
              <a:off x="115887" y="1116749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5" name="Oval"/>
            <p:cNvSpPr/>
            <p:nvPr/>
          </p:nvSpPr>
          <p:spPr>
            <a:xfrm>
              <a:off x="873125" y="1835886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6" name="Line"/>
            <p:cNvSpPr/>
            <p:nvPr/>
          </p:nvSpPr>
          <p:spPr>
            <a:xfrm>
              <a:off x="873124" y="1824774"/>
              <a:ext cx="1" cy="793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7" name="Line"/>
            <p:cNvSpPr/>
            <p:nvPr/>
          </p:nvSpPr>
          <p:spPr>
            <a:xfrm>
              <a:off x="1370012" y="1824774"/>
              <a:ext cx="1" cy="793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8" name="Rectangle"/>
            <p:cNvSpPr/>
            <p:nvPr/>
          </p:nvSpPr>
          <p:spPr>
            <a:xfrm>
              <a:off x="873125" y="1824774"/>
              <a:ext cx="492125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49" name="Oval"/>
            <p:cNvSpPr/>
            <p:nvPr/>
          </p:nvSpPr>
          <p:spPr>
            <a:xfrm>
              <a:off x="868362" y="1731111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0" name="Oval"/>
            <p:cNvSpPr/>
            <p:nvPr/>
          </p:nvSpPr>
          <p:spPr>
            <a:xfrm>
              <a:off x="866775" y="740511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1" name="Line"/>
            <p:cNvSpPr/>
            <p:nvPr/>
          </p:nvSpPr>
          <p:spPr>
            <a:xfrm>
              <a:off x="866774" y="729399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2" name="Line"/>
            <p:cNvSpPr/>
            <p:nvPr/>
          </p:nvSpPr>
          <p:spPr>
            <a:xfrm>
              <a:off x="1363662" y="729399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3" name="Rectangle"/>
            <p:cNvSpPr/>
            <p:nvPr/>
          </p:nvSpPr>
          <p:spPr>
            <a:xfrm>
              <a:off x="866775" y="729399"/>
              <a:ext cx="492125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54" name="Oval"/>
            <p:cNvSpPr/>
            <p:nvPr/>
          </p:nvSpPr>
          <p:spPr>
            <a:xfrm>
              <a:off x="862012" y="635736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5" name="Oval"/>
            <p:cNvSpPr/>
            <p:nvPr/>
          </p:nvSpPr>
          <p:spPr>
            <a:xfrm>
              <a:off x="1951037" y="734161"/>
              <a:ext cx="495301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6" name="Line"/>
            <p:cNvSpPr/>
            <p:nvPr/>
          </p:nvSpPr>
          <p:spPr>
            <a:xfrm>
              <a:off x="1951037" y="723049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7" name="Line"/>
            <p:cNvSpPr/>
            <p:nvPr/>
          </p:nvSpPr>
          <p:spPr>
            <a:xfrm>
              <a:off x="2446337" y="723049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8" name="Rectangle"/>
            <p:cNvSpPr/>
            <p:nvPr/>
          </p:nvSpPr>
          <p:spPr>
            <a:xfrm>
              <a:off x="1951037" y="723049"/>
              <a:ext cx="490538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59" name="Oval"/>
            <p:cNvSpPr/>
            <p:nvPr/>
          </p:nvSpPr>
          <p:spPr>
            <a:xfrm>
              <a:off x="1955800" y="634149"/>
              <a:ext cx="495300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0" name="Oval"/>
            <p:cNvSpPr/>
            <p:nvPr/>
          </p:nvSpPr>
          <p:spPr>
            <a:xfrm>
              <a:off x="1966912" y="1831124"/>
              <a:ext cx="496889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1" name="Line"/>
            <p:cNvSpPr/>
            <p:nvPr/>
          </p:nvSpPr>
          <p:spPr>
            <a:xfrm>
              <a:off x="1966912" y="1820011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2" name="Line"/>
            <p:cNvSpPr/>
            <p:nvPr/>
          </p:nvSpPr>
          <p:spPr>
            <a:xfrm>
              <a:off x="2463800" y="1820011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3" name="Rectangle"/>
            <p:cNvSpPr/>
            <p:nvPr/>
          </p:nvSpPr>
          <p:spPr>
            <a:xfrm>
              <a:off x="1966912" y="1820011"/>
              <a:ext cx="492126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64" name="Oval"/>
            <p:cNvSpPr/>
            <p:nvPr/>
          </p:nvSpPr>
          <p:spPr>
            <a:xfrm>
              <a:off x="1962150" y="1726349"/>
              <a:ext cx="496888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5" name="Oval"/>
            <p:cNvSpPr/>
            <p:nvPr/>
          </p:nvSpPr>
          <p:spPr>
            <a:xfrm>
              <a:off x="2863850" y="1289786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6" name="Line"/>
            <p:cNvSpPr/>
            <p:nvPr/>
          </p:nvSpPr>
          <p:spPr>
            <a:xfrm>
              <a:off x="2863850" y="1278674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7" name="Line"/>
            <p:cNvSpPr/>
            <p:nvPr/>
          </p:nvSpPr>
          <p:spPr>
            <a:xfrm>
              <a:off x="3360737" y="1278674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8" name="Rectangle"/>
            <p:cNvSpPr/>
            <p:nvPr/>
          </p:nvSpPr>
          <p:spPr>
            <a:xfrm>
              <a:off x="2863850" y="1278674"/>
              <a:ext cx="492125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69" name="Oval"/>
            <p:cNvSpPr/>
            <p:nvPr/>
          </p:nvSpPr>
          <p:spPr>
            <a:xfrm>
              <a:off x="2859087" y="1185011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0" name="Line"/>
            <p:cNvSpPr/>
            <p:nvPr/>
          </p:nvSpPr>
          <p:spPr>
            <a:xfrm>
              <a:off x="2214562" y="880211"/>
              <a:ext cx="1" cy="8286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1" name="Line"/>
            <p:cNvSpPr/>
            <p:nvPr/>
          </p:nvSpPr>
          <p:spPr>
            <a:xfrm flipH="1">
              <a:off x="1114424" y="889736"/>
              <a:ext cx="1" cy="8524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2" name="Line"/>
            <p:cNvSpPr/>
            <p:nvPr/>
          </p:nvSpPr>
          <p:spPr>
            <a:xfrm flipV="1">
              <a:off x="1376362" y="865924"/>
              <a:ext cx="800101" cy="9525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2466974" y="1418374"/>
              <a:ext cx="581027" cy="4286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4" name="Line"/>
            <p:cNvSpPr/>
            <p:nvPr/>
          </p:nvSpPr>
          <p:spPr>
            <a:xfrm flipH="1">
              <a:off x="1385887" y="1866049"/>
              <a:ext cx="58102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5" name="Line"/>
            <p:cNvSpPr/>
            <p:nvPr/>
          </p:nvSpPr>
          <p:spPr>
            <a:xfrm flipH="1" flipV="1">
              <a:off x="447674" y="1351699"/>
              <a:ext cx="438151" cy="4191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6" name="Line"/>
            <p:cNvSpPr/>
            <p:nvPr/>
          </p:nvSpPr>
          <p:spPr>
            <a:xfrm flipH="1" flipV="1">
              <a:off x="1376362" y="770674"/>
              <a:ext cx="58102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7" name="Line"/>
            <p:cNvSpPr/>
            <p:nvPr/>
          </p:nvSpPr>
          <p:spPr>
            <a:xfrm flipH="1" flipV="1">
              <a:off x="2447925" y="765911"/>
              <a:ext cx="628651" cy="4238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8" name="Line"/>
            <p:cNvSpPr/>
            <p:nvPr/>
          </p:nvSpPr>
          <p:spPr>
            <a:xfrm>
              <a:off x="357187" y="296481"/>
              <a:ext cx="1762126" cy="81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36" extrusionOk="0">
                  <a:moveTo>
                    <a:pt x="21600" y="6989"/>
                  </a:moveTo>
                  <a:cubicBezTo>
                    <a:pt x="21483" y="-4464"/>
                    <a:pt x="409" y="-2354"/>
                    <a:pt x="0" y="17136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881" name="Group"/>
            <p:cNvGrpSpPr/>
            <p:nvPr/>
          </p:nvGrpSpPr>
          <p:grpSpPr>
            <a:xfrm>
              <a:off x="238454" y="1034199"/>
              <a:ext cx="245404" cy="375231"/>
              <a:chOff x="0" y="0"/>
              <a:chExt cx="245402" cy="375230"/>
            </a:xfrm>
          </p:grpSpPr>
          <p:sp>
            <p:nvSpPr>
              <p:cNvPr id="879" name="Rectangle"/>
              <p:cNvSpPr/>
              <p:nvPr/>
            </p:nvSpPr>
            <p:spPr>
              <a:xfrm>
                <a:off x="3791" y="103187"/>
                <a:ext cx="225303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0" name="u"/>
              <p:cNvSpPr txBox="1"/>
              <p:nvPr/>
            </p:nvSpPr>
            <p:spPr>
              <a:xfrm>
                <a:off x="-1" y="0"/>
                <a:ext cx="245404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u</a:t>
                </a: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2099688" y="1643799"/>
              <a:ext cx="233620" cy="375231"/>
              <a:chOff x="0" y="0"/>
              <a:chExt cx="233619" cy="375230"/>
            </a:xfrm>
          </p:grpSpPr>
          <p:sp>
            <p:nvSpPr>
              <p:cNvPr id="882" name="Rectangle"/>
              <p:cNvSpPr/>
              <p:nvPr/>
            </p:nvSpPr>
            <p:spPr>
              <a:xfrm>
                <a:off x="0" y="103187"/>
                <a:ext cx="222027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3" name="y"/>
              <p:cNvSpPr txBox="1"/>
              <p:nvPr/>
            </p:nvSpPr>
            <p:spPr>
              <a:xfrm>
                <a:off x="2479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y</a:t>
                </a:r>
              </a:p>
            </p:txBody>
          </p:sp>
        </p:grpSp>
        <p:grpSp>
          <p:nvGrpSpPr>
            <p:cNvPr id="887" name="Group"/>
            <p:cNvGrpSpPr/>
            <p:nvPr/>
          </p:nvGrpSpPr>
          <p:grpSpPr>
            <a:xfrm>
              <a:off x="1008380" y="1591411"/>
              <a:ext cx="256541" cy="437070"/>
              <a:chOff x="0" y="0"/>
              <a:chExt cx="256540" cy="437068"/>
            </a:xfrm>
          </p:grpSpPr>
          <p:sp>
            <p:nvSpPr>
              <p:cNvPr id="885" name="Rectangle"/>
              <p:cNvSpPr/>
              <p:nvPr/>
            </p:nvSpPr>
            <p:spPr>
              <a:xfrm>
                <a:off x="8976" y="150812"/>
                <a:ext cx="227527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6" name="x"/>
              <p:cNvSpPr txBox="1"/>
              <p:nvPr/>
            </p:nvSpPr>
            <p:spPr>
              <a:xfrm>
                <a:off x="-1" y="0"/>
                <a:ext cx="256541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x</a:t>
                </a:r>
              </a:p>
            </p:txBody>
          </p:sp>
        </p:grpSp>
        <p:grpSp>
          <p:nvGrpSpPr>
            <p:cNvPr id="890" name="Group"/>
            <p:cNvGrpSpPr/>
            <p:nvPr/>
          </p:nvGrpSpPr>
          <p:grpSpPr>
            <a:xfrm>
              <a:off x="2066014" y="548424"/>
              <a:ext cx="287572" cy="375231"/>
              <a:chOff x="0" y="0"/>
              <a:chExt cx="287570" cy="375230"/>
            </a:xfrm>
          </p:grpSpPr>
          <p:sp>
            <p:nvSpPr>
              <p:cNvPr id="888" name="Rectangle"/>
              <p:cNvSpPr/>
              <p:nvPr/>
            </p:nvSpPr>
            <p:spPr>
              <a:xfrm>
                <a:off x="23891" y="103187"/>
                <a:ext cx="228817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89" name="w"/>
              <p:cNvSpPr txBox="1"/>
              <p:nvPr/>
            </p:nvSpPr>
            <p:spPr>
              <a:xfrm>
                <a:off x="-1" y="0"/>
                <a:ext cx="287572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w</a:t>
                </a:r>
              </a:p>
            </p:txBody>
          </p:sp>
        </p:grpSp>
        <p:grpSp>
          <p:nvGrpSpPr>
            <p:cNvPr id="893" name="Group"/>
            <p:cNvGrpSpPr/>
            <p:nvPr/>
          </p:nvGrpSpPr>
          <p:grpSpPr>
            <a:xfrm>
              <a:off x="1004313" y="548424"/>
              <a:ext cx="233620" cy="375231"/>
              <a:chOff x="0" y="0"/>
              <a:chExt cx="233619" cy="375230"/>
            </a:xfrm>
          </p:grpSpPr>
          <p:sp>
            <p:nvSpPr>
              <p:cNvPr id="891" name="Rectangle"/>
              <p:cNvSpPr/>
              <p:nvPr/>
            </p:nvSpPr>
            <p:spPr>
              <a:xfrm>
                <a:off x="0" y="103187"/>
                <a:ext cx="222027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2" name="v"/>
              <p:cNvSpPr txBox="1"/>
              <p:nvPr/>
            </p:nvSpPr>
            <p:spPr>
              <a:xfrm>
                <a:off x="2479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v</a:t>
                </a:r>
              </a:p>
            </p:txBody>
          </p:sp>
        </p:grpSp>
        <p:grpSp>
          <p:nvGrpSpPr>
            <p:cNvPr id="896" name="Group"/>
            <p:cNvGrpSpPr/>
            <p:nvPr/>
          </p:nvGrpSpPr>
          <p:grpSpPr>
            <a:xfrm>
              <a:off x="2997517" y="1053249"/>
              <a:ext cx="256541" cy="437069"/>
              <a:chOff x="0" y="0"/>
              <a:chExt cx="256540" cy="437068"/>
            </a:xfrm>
          </p:grpSpPr>
          <p:sp>
            <p:nvSpPr>
              <p:cNvPr id="894" name="Rectangle"/>
              <p:cNvSpPr/>
              <p:nvPr/>
            </p:nvSpPr>
            <p:spPr>
              <a:xfrm>
                <a:off x="11892" y="150812"/>
                <a:ext cx="223319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95" name="z"/>
              <p:cNvSpPr txBox="1"/>
              <p:nvPr/>
            </p:nvSpPr>
            <p:spPr>
              <a:xfrm>
                <a:off x="-1" y="0"/>
                <a:ext cx="256541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z</a:t>
                </a:r>
              </a:p>
            </p:txBody>
          </p:sp>
        </p:grpSp>
        <p:sp>
          <p:nvSpPr>
            <p:cNvPr id="897" name="2"/>
            <p:cNvSpPr txBox="1"/>
            <p:nvPr/>
          </p:nvSpPr>
          <p:spPr>
            <a:xfrm>
              <a:off x="565399" y="754799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898" name="2"/>
            <p:cNvSpPr txBox="1"/>
            <p:nvPr/>
          </p:nvSpPr>
          <p:spPr>
            <a:xfrm>
              <a:off x="1117849" y="1102461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899" name="1"/>
            <p:cNvSpPr txBox="1"/>
            <p:nvPr/>
          </p:nvSpPr>
          <p:spPr>
            <a:xfrm>
              <a:off x="427286" y="1440599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00" name="3"/>
            <p:cNvSpPr txBox="1"/>
            <p:nvPr/>
          </p:nvSpPr>
          <p:spPr>
            <a:xfrm>
              <a:off x="1727449" y="1250099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01" name="1"/>
            <p:cNvSpPr txBox="1"/>
            <p:nvPr/>
          </p:nvSpPr>
          <p:spPr>
            <a:xfrm>
              <a:off x="1627436" y="1812074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02" name="1"/>
            <p:cNvSpPr txBox="1"/>
            <p:nvPr/>
          </p:nvSpPr>
          <p:spPr>
            <a:xfrm>
              <a:off x="2198936" y="1131036"/>
              <a:ext cx="2312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03" name="2"/>
            <p:cNvSpPr txBox="1"/>
            <p:nvPr/>
          </p:nvSpPr>
          <p:spPr>
            <a:xfrm>
              <a:off x="2770436" y="1550136"/>
              <a:ext cx="2312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04" name="5"/>
            <p:cNvSpPr txBox="1"/>
            <p:nvPr/>
          </p:nvSpPr>
          <p:spPr>
            <a:xfrm>
              <a:off x="2727574" y="697649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05" name="3"/>
            <p:cNvSpPr txBox="1"/>
            <p:nvPr/>
          </p:nvSpPr>
          <p:spPr>
            <a:xfrm>
              <a:off x="1560761" y="459524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06" name="5"/>
            <p:cNvSpPr txBox="1"/>
            <p:nvPr/>
          </p:nvSpPr>
          <p:spPr>
            <a:xfrm>
              <a:off x="1003549" y="35662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908" name="Line"/>
          <p:cNvSpPr/>
          <p:nvPr/>
        </p:nvSpPr>
        <p:spPr>
          <a:xfrm flipH="1">
            <a:off x="2241550" y="2035174"/>
            <a:ext cx="3514725" cy="30956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9" name="Line"/>
          <p:cNvSpPr/>
          <p:nvPr/>
        </p:nvSpPr>
        <p:spPr>
          <a:xfrm flipH="1">
            <a:off x="2163763" y="2330450"/>
            <a:ext cx="4894263" cy="334963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10" name="Line"/>
          <p:cNvSpPr/>
          <p:nvPr/>
        </p:nvSpPr>
        <p:spPr>
          <a:xfrm flipH="1">
            <a:off x="2227263" y="2692400"/>
            <a:ext cx="914401" cy="25717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11" name="Line"/>
          <p:cNvSpPr/>
          <p:nvPr/>
        </p:nvSpPr>
        <p:spPr>
          <a:xfrm flipH="1">
            <a:off x="2241550" y="2949574"/>
            <a:ext cx="2239964" cy="309564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12" name="Line"/>
          <p:cNvSpPr/>
          <p:nvPr/>
        </p:nvSpPr>
        <p:spPr>
          <a:xfrm flipH="1">
            <a:off x="2254250" y="3206750"/>
            <a:ext cx="5975350" cy="334964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13" name="* Check out the online interactive exercises for more examples: http://gaia.cs.umass.edu/kurose_ross/interactive/"/>
          <p:cNvSpPr txBox="1"/>
          <p:nvPr/>
        </p:nvSpPr>
        <p:spPr>
          <a:xfrm>
            <a:off x="339826" y="6198761"/>
            <a:ext cx="4507165" cy="560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* Check out the online interactive exercises for more examples: h</a:t>
            </a:r>
            <a:r>
              <a:rPr sz="1200"/>
              <a:t>ttp://gaia.cs.umass.edu/kurose_ross/interactive/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" grpId="1" animBg="1" advAuto="0"/>
      <p:bldP spid="909" grpId="2" animBg="1" advAuto="0"/>
      <p:bldP spid="910" grpId="3" animBg="1" advAuto="0"/>
      <p:bldP spid="911" grpId="4" animBg="1" advAuto="0"/>
      <p:bldP spid="912" grpId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Dijkstra’s algorithm: example (2)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7772400" cy="852488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Dijkstra’s algorithm: example (2) </a:t>
            </a:r>
          </a:p>
        </p:txBody>
      </p:sp>
      <p:grpSp>
        <p:nvGrpSpPr>
          <p:cNvPr id="969" name="Group"/>
          <p:cNvGrpSpPr/>
          <p:nvPr/>
        </p:nvGrpSpPr>
        <p:grpSpPr>
          <a:xfrm>
            <a:off x="4913309" y="1389839"/>
            <a:ext cx="3244851" cy="1480057"/>
            <a:chOff x="0" y="0"/>
            <a:chExt cx="3244850" cy="1480055"/>
          </a:xfrm>
        </p:grpSpPr>
        <p:sp>
          <p:nvSpPr>
            <p:cNvPr id="916" name="Line"/>
            <p:cNvSpPr/>
            <p:nvPr/>
          </p:nvSpPr>
          <p:spPr>
            <a:xfrm flipV="1">
              <a:off x="417512" y="288924"/>
              <a:ext cx="542926" cy="2952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7" name="Oval"/>
            <p:cNvSpPr/>
            <p:nvPr/>
          </p:nvSpPr>
          <p:spPr>
            <a:xfrm>
              <a:off x="4762" y="673099"/>
              <a:ext cx="496889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8" name="Line"/>
            <p:cNvSpPr/>
            <p:nvPr/>
          </p:nvSpPr>
          <p:spPr>
            <a:xfrm flipH="1">
              <a:off x="4762" y="661987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9" name="Line"/>
            <p:cNvSpPr/>
            <p:nvPr/>
          </p:nvSpPr>
          <p:spPr>
            <a:xfrm>
              <a:off x="501649" y="661987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0" name="Rectangle"/>
            <p:cNvSpPr/>
            <p:nvPr/>
          </p:nvSpPr>
          <p:spPr>
            <a:xfrm>
              <a:off x="4762" y="661987"/>
              <a:ext cx="492126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21" name="Oval"/>
            <p:cNvSpPr/>
            <p:nvPr/>
          </p:nvSpPr>
          <p:spPr>
            <a:xfrm>
              <a:off x="0" y="568324"/>
              <a:ext cx="496888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2" name="Oval"/>
            <p:cNvSpPr/>
            <p:nvPr/>
          </p:nvSpPr>
          <p:spPr>
            <a:xfrm>
              <a:off x="757237" y="1287462"/>
              <a:ext cx="496889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3" name="Line"/>
            <p:cNvSpPr/>
            <p:nvPr/>
          </p:nvSpPr>
          <p:spPr>
            <a:xfrm>
              <a:off x="757237" y="1276349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4" name="Line"/>
            <p:cNvSpPr/>
            <p:nvPr/>
          </p:nvSpPr>
          <p:spPr>
            <a:xfrm>
              <a:off x="1254124" y="1276349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5" name="Rectangle"/>
            <p:cNvSpPr/>
            <p:nvPr/>
          </p:nvSpPr>
          <p:spPr>
            <a:xfrm>
              <a:off x="757237" y="1276349"/>
              <a:ext cx="492126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26" name="Oval"/>
            <p:cNvSpPr/>
            <p:nvPr/>
          </p:nvSpPr>
          <p:spPr>
            <a:xfrm>
              <a:off x="752475" y="1182687"/>
              <a:ext cx="496888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7" name="Oval"/>
            <p:cNvSpPr/>
            <p:nvPr/>
          </p:nvSpPr>
          <p:spPr>
            <a:xfrm>
              <a:off x="750887" y="192087"/>
              <a:ext cx="496889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8" name="Line"/>
            <p:cNvSpPr/>
            <p:nvPr/>
          </p:nvSpPr>
          <p:spPr>
            <a:xfrm>
              <a:off x="750887" y="180974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9" name="Line"/>
            <p:cNvSpPr/>
            <p:nvPr/>
          </p:nvSpPr>
          <p:spPr>
            <a:xfrm>
              <a:off x="1247774" y="180974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0" name="Rectangle"/>
            <p:cNvSpPr/>
            <p:nvPr/>
          </p:nvSpPr>
          <p:spPr>
            <a:xfrm>
              <a:off x="750887" y="180974"/>
              <a:ext cx="492126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31" name="Oval"/>
            <p:cNvSpPr/>
            <p:nvPr/>
          </p:nvSpPr>
          <p:spPr>
            <a:xfrm>
              <a:off x="746125" y="87312"/>
              <a:ext cx="496888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2" name="Oval"/>
            <p:cNvSpPr/>
            <p:nvPr/>
          </p:nvSpPr>
          <p:spPr>
            <a:xfrm>
              <a:off x="1835150" y="185737"/>
              <a:ext cx="495300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3" name="Line"/>
            <p:cNvSpPr/>
            <p:nvPr/>
          </p:nvSpPr>
          <p:spPr>
            <a:xfrm>
              <a:off x="1835150" y="174624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4" name="Line"/>
            <p:cNvSpPr/>
            <p:nvPr/>
          </p:nvSpPr>
          <p:spPr>
            <a:xfrm>
              <a:off x="2330450" y="174624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5" name="Rectangle"/>
            <p:cNvSpPr/>
            <p:nvPr/>
          </p:nvSpPr>
          <p:spPr>
            <a:xfrm>
              <a:off x="1835150" y="174624"/>
              <a:ext cx="490538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36" name="Oval"/>
            <p:cNvSpPr/>
            <p:nvPr/>
          </p:nvSpPr>
          <p:spPr>
            <a:xfrm>
              <a:off x="1839912" y="85724"/>
              <a:ext cx="495301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7" name="Oval"/>
            <p:cNvSpPr/>
            <p:nvPr/>
          </p:nvSpPr>
          <p:spPr>
            <a:xfrm>
              <a:off x="1851025" y="1282699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8" name="Line"/>
            <p:cNvSpPr/>
            <p:nvPr/>
          </p:nvSpPr>
          <p:spPr>
            <a:xfrm>
              <a:off x="1851025" y="1271587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9" name="Line"/>
            <p:cNvSpPr/>
            <p:nvPr/>
          </p:nvSpPr>
          <p:spPr>
            <a:xfrm>
              <a:off x="2347912" y="1271587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0" name="Rectangle"/>
            <p:cNvSpPr/>
            <p:nvPr/>
          </p:nvSpPr>
          <p:spPr>
            <a:xfrm>
              <a:off x="1851025" y="1271587"/>
              <a:ext cx="492125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41" name="Oval"/>
            <p:cNvSpPr/>
            <p:nvPr/>
          </p:nvSpPr>
          <p:spPr>
            <a:xfrm>
              <a:off x="1846262" y="1177924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2" name="Oval"/>
            <p:cNvSpPr/>
            <p:nvPr/>
          </p:nvSpPr>
          <p:spPr>
            <a:xfrm>
              <a:off x="2747962" y="741362"/>
              <a:ext cx="496889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3" name="Line"/>
            <p:cNvSpPr/>
            <p:nvPr/>
          </p:nvSpPr>
          <p:spPr>
            <a:xfrm>
              <a:off x="2747962" y="730249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4" name="Line"/>
            <p:cNvSpPr/>
            <p:nvPr/>
          </p:nvSpPr>
          <p:spPr>
            <a:xfrm>
              <a:off x="3244850" y="730249"/>
              <a:ext cx="1" cy="79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5" name="Rectangle"/>
            <p:cNvSpPr/>
            <p:nvPr/>
          </p:nvSpPr>
          <p:spPr>
            <a:xfrm>
              <a:off x="2747962" y="730249"/>
              <a:ext cx="492126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946" name="Oval"/>
            <p:cNvSpPr/>
            <p:nvPr/>
          </p:nvSpPr>
          <p:spPr>
            <a:xfrm>
              <a:off x="2743200" y="636587"/>
              <a:ext cx="496888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7" name="Line"/>
            <p:cNvSpPr/>
            <p:nvPr/>
          </p:nvSpPr>
          <p:spPr>
            <a:xfrm>
              <a:off x="2098675" y="331787"/>
              <a:ext cx="1" cy="8286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8" name="Line"/>
            <p:cNvSpPr/>
            <p:nvPr/>
          </p:nvSpPr>
          <p:spPr>
            <a:xfrm flipV="1">
              <a:off x="2351087" y="869949"/>
              <a:ext cx="581026" cy="4286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9" name="Line"/>
            <p:cNvSpPr/>
            <p:nvPr/>
          </p:nvSpPr>
          <p:spPr>
            <a:xfrm flipH="1">
              <a:off x="1270000" y="1317624"/>
              <a:ext cx="5810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0" name="Line"/>
            <p:cNvSpPr/>
            <p:nvPr/>
          </p:nvSpPr>
          <p:spPr>
            <a:xfrm flipH="1" flipV="1">
              <a:off x="331787" y="803274"/>
              <a:ext cx="438151" cy="4191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53" name="Group"/>
            <p:cNvGrpSpPr/>
            <p:nvPr/>
          </p:nvGrpSpPr>
          <p:grpSpPr>
            <a:xfrm>
              <a:off x="122567" y="485774"/>
              <a:ext cx="245403" cy="375232"/>
              <a:chOff x="0" y="0"/>
              <a:chExt cx="245402" cy="375230"/>
            </a:xfrm>
          </p:grpSpPr>
          <p:sp>
            <p:nvSpPr>
              <p:cNvPr id="951" name="Rectangle"/>
              <p:cNvSpPr/>
              <p:nvPr/>
            </p:nvSpPr>
            <p:spPr>
              <a:xfrm>
                <a:off x="3791" y="103187"/>
                <a:ext cx="225303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2" name="u"/>
              <p:cNvSpPr txBox="1"/>
              <p:nvPr/>
            </p:nvSpPr>
            <p:spPr>
              <a:xfrm>
                <a:off x="-1" y="0"/>
                <a:ext cx="245404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u</a:t>
                </a:r>
              </a:p>
            </p:txBody>
          </p:sp>
        </p:grpSp>
        <p:grpSp>
          <p:nvGrpSpPr>
            <p:cNvPr id="956" name="Group"/>
            <p:cNvGrpSpPr/>
            <p:nvPr/>
          </p:nvGrpSpPr>
          <p:grpSpPr>
            <a:xfrm>
              <a:off x="1983800" y="1095374"/>
              <a:ext cx="233620" cy="375232"/>
              <a:chOff x="0" y="0"/>
              <a:chExt cx="233619" cy="375230"/>
            </a:xfrm>
          </p:grpSpPr>
          <p:sp>
            <p:nvSpPr>
              <p:cNvPr id="954" name="Rectangle"/>
              <p:cNvSpPr/>
              <p:nvPr/>
            </p:nvSpPr>
            <p:spPr>
              <a:xfrm>
                <a:off x="0" y="103187"/>
                <a:ext cx="222027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5" name="y"/>
              <p:cNvSpPr txBox="1"/>
              <p:nvPr/>
            </p:nvSpPr>
            <p:spPr>
              <a:xfrm>
                <a:off x="2479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y</a:t>
                </a:r>
              </a:p>
            </p:txBody>
          </p:sp>
        </p:grpSp>
        <p:grpSp>
          <p:nvGrpSpPr>
            <p:cNvPr id="959" name="Group"/>
            <p:cNvGrpSpPr/>
            <p:nvPr/>
          </p:nvGrpSpPr>
          <p:grpSpPr>
            <a:xfrm>
              <a:off x="892492" y="1042987"/>
              <a:ext cx="256541" cy="437069"/>
              <a:chOff x="0" y="0"/>
              <a:chExt cx="256540" cy="437068"/>
            </a:xfrm>
          </p:grpSpPr>
          <p:sp>
            <p:nvSpPr>
              <p:cNvPr id="957" name="Rectangle"/>
              <p:cNvSpPr/>
              <p:nvPr/>
            </p:nvSpPr>
            <p:spPr>
              <a:xfrm>
                <a:off x="8976" y="150812"/>
                <a:ext cx="227527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8" name="x"/>
              <p:cNvSpPr txBox="1"/>
              <p:nvPr/>
            </p:nvSpPr>
            <p:spPr>
              <a:xfrm>
                <a:off x="-1" y="0"/>
                <a:ext cx="256541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x</a:t>
                </a:r>
              </a:p>
            </p:txBody>
          </p:sp>
        </p:grpSp>
        <p:grpSp>
          <p:nvGrpSpPr>
            <p:cNvPr id="962" name="Group"/>
            <p:cNvGrpSpPr/>
            <p:nvPr/>
          </p:nvGrpSpPr>
          <p:grpSpPr>
            <a:xfrm>
              <a:off x="1950127" y="-1"/>
              <a:ext cx="287571" cy="375232"/>
              <a:chOff x="0" y="0"/>
              <a:chExt cx="287570" cy="375230"/>
            </a:xfrm>
          </p:grpSpPr>
          <p:sp>
            <p:nvSpPr>
              <p:cNvPr id="960" name="Rectangle"/>
              <p:cNvSpPr/>
              <p:nvPr/>
            </p:nvSpPr>
            <p:spPr>
              <a:xfrm>
                <a:off x="23891" y="103187"/>
                <a:ext cx="228817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61" name="w"/>
              <p:cNvSpPr txBox="1"/>
              <p:nvPr/>
            </p:nvSpPr>
            <p:spPr>
              <a:xfrm>
                <a:off x="-1" y="0"/>
                <a:ext cx="287572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w</a:t>
                </a:r>
              </a:p>
            </p:txBody>
          </p:sp>
        </p:grpSp>
        <p:grpSp>
          <p:nvGrpSpPr>
            <p:cNvPr id="965" name="Group"/>
            <p:cNvGrpSpPr/>
            <p:nvPr/>
          </p:nvGrpSpPr>
          <p:grpSpPr>
            <a:xfrm>
              <a:off x="888425" y="-1"/>
              <a:ext cx="233620" cy="375232"/>
              <a:chOff x="0" y="0"/>
              <a:chExt cx="233619" cy="375230"/>
            </a:xfrm>
          </p:grpSpPr>
          <p:sp>
            <p:nvSpPr>
              <p:cNvPr id="963" name="Rectangle"/>
              <p:cNvSpPr/>
              <p:nvPr/>
            </p:nvSpPr>
            <p:spPr>
              <a:xfrm>
                <a:off x="0" y="103187"/>
                <a:ext cx="222027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64" name="v"/>
              <p:cNvSpPr txBox="1"/>
              <p:nvPr/>
            </p:nvSpPr>
            <p:spPr>
              <a:xfrm>
                <a:off x="2479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v</a:t>
                </a:r>
              </a:p>
            </p:txBody>
          </p:sp>
        </p:grpSp>
        <p:grpSp>
          <p:nvGrpSpPr>
            <p:cNvPr id="968" name="Group"/>
            <p:cNvGrpSpPr/>
            <p:nvPr/>
          </p:nvGrpSpPr>
          <p:grpSpPr>
            <a:xfrm>
              <a:off x="2881629" y="504824"/>
              <a:ext cx="256541" cy="437070"/>
              <a:chOff x="0" y="0"/>
              <a:chExt cx="256540" cy="437068"/>
            </a:xfrm>
          </p:grpSpPr>
          <p:sp>
            <p:nvSpPr>
              <p:cNvPr id="966" name="Rectangle"/>
              <p:cNvSpPr/>
              <p:nvPr/>
            </p:nvSpPr>
            <p:spPr>
              <a:xfrm>
                <a:off x="11892" y="150812"/>
                <a:ext cx="223319" cy="209550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67" name="z"/>
              <p:cNvSpPr txBox="1"/>
              <p:nvPr/>
            </p:nvSpPr>
            <p:spPr>
              <a:xfrm>
                <a:off x="-1" y="0"/>
                <a:ext cx="256541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z</a:t>
                </a:r>
              </a:p>
            </p:txBody>
          </p:sp>
        </p:grpSp>
      </p:grpSp>
      <p:sp>
        <p:nvSpPr>
          <p:cNvPr id="970" name="resulting shortest-path tree to u:"/>
          <p:cNvSpPr txBox="1"/>
          <p:nvPr/>
        </p:nvSpPr>
        <p:spPr>
          <a:xfrm>
            <a:off x="577850" y="1220787"/>
            <a:ext cx="440750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resulting shortest-path tree to u:</a:t>
            </a:r>
          </a:p>
        </p:txBody>
      </p:sp>
      <p:grpSp>
        <p:nvGrpSpPr>
          <p:cNvPr id="985" name="Group"/>
          <p:cNvGrpSpPr/>
          <p:nvPr/>
        </p:nvGrpSpPr>
        <p:grpSpPr>
          <a:xfrm>
            <a:off x="2268538" y="4224337"/>
            <a:ext cx="3665532" cy="2276476"/>
            <a:chOff x="0" y="0"/>
            <a:chExt cx="3665531" cy="2276475"/>
          </a:xfrm>
        </p:grpSpPr>
        <p:sp>
          <p:nvSpPr>
            <p:cNvPr id="971" name="Line"/>
            <p:cNvSpPr/>
            <p:nvPr/>
          </p:nvSpPr>
          <p:spPr>
            <a:xfrm>
              <a:off x="1417635" y="177800"/>
              <a:ext cx="12700" cy="20986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2" name="Line"/>
            <p:cNvSpPr/>
            <p:nvPr/>
          </p:nvSpPr>
          <p:spPr>
            <a:xfrm>
              <a:off x="180974" y="463550"/>
              <a:ext cx="3484558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3" name="u"/>
            <p:cNvSpPr txBox="1"/>
            <p:nvPr/>
          </p:nvSpPr>
          <p:spPr>
            <a:xfrm>
              <a:off x="990598" y="46355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u</a:t>
              </a:r>
            </a:p>
          </p:txBody>
        </p:sp>
        <p:sp>
          <p:nvSpPr>
            <p:cNvPr id="974" name="x"/>
            <p:cNvSpPr txBox="1"/>
            <p:nvPr/>
          </p:nvSpPr>
          <p:spPr>
            <a:xfrm>
              <a:off x="979486" y="760412"/>
              <a:ext cx="2184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975" name="v"/>
            <p:cNvSpPr txBox="1"/>
            <p:nvPr/>
          </p:nvSpPr>
          <p:spPr>
            <a:xfrm>
              <a:off x="1001711" y="1133475"/>
              <a:ext cx="2184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976" name="w"/>
            <p:cNvSpPr txBox="1"/>
            <p:nvPr/>
          </p:nvSpPr>
          <p:spPr>
            <a:xfrm>
              <a:off x="977898" y="1506537"/>
              <a:ext cx="26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w</a:t>
              </a:r>
            </a:p>
          </p:txBody>
        </p:sp>
        <p:sp>
          <p:nvSpPr>
            <p:cNvPr id="977" name="z"/>
            <p:cNvSpPr txBox="1"/>
            <p:nvPr/>
          </p:nvSpPr>
          <p:spPr>
            <a:xfrm>
              <a:off x="992186" y="1865312"/>
              <a:ext cx="2184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z</a:t>
              </a:r>
            </a:p>
          </p:txBody>
        </p:sp>
        <p:sp>
          <p:nvSpPr>
            <p:cNvPr id="978" name="(y,x)   / 2"/>
            <p:cNvSpPr txBox="1"/>
            <p:nvPr/>
          </p:nvSpPr>
          <p:spPr>
            <a:xfrm>
              <a:off x="1570035" y="438150"/>
              <a:ext cx="97623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(y,x)   / 2</a:t>
              </a:r>
            </a:p>
          </p:txBody>
        </p:sp>
        <p:sp>
          <p:nvSpPr>
            <p:cNvPr id="979" name="(y,x)   / 1"/>
            <p:cNvSpPr txBox="1"/>
            <p:nvPr/>
          </p:nvSpPr>
          <p:spPr>
            <a:xfrm>
              <a:off x="1571622" y="758825"/>
              <a:ext cx="97623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(y,x)   / 1</a:t>
              </a:r>
            </a:p>
          </p:txBody>
        </p:sp>
        <p:sp>
          <p:nvSpPr>
            <p:cNvPr id="980" name="(y,x)   / 3"/>
            <p:cNvSpPr txBox="1"/>
            <p:nvPr/>
          </p:nvSpPr>
          <p:spPr>
            <a:xfrm>
              <a:off x="1570035" y="1157287"/>
              <a:ext cx="97623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(y,x)   / 3</a:t>
              </a:r>
            </a:p>
          </p:txBody>
        </p:sp>
        <p:sp>
          <p:nvSpPr>
            <p:cNvPr id="981" name="(y,w)  / 1"/>
            <p:cNvSpPr txBox="1"/>
            <p:nvPr/>
          </p:nvSpPr>
          <p:spPr>
            <a:xfrm>
              <a:off x="1595435" y="1503362"/>
              <a:ext cx="96351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(y,w)  / 1</a:t>
              </a:r>
            </a:p>
          </p:txBody>
        </p:sp>
        <p:sp>
          <p:nvSpPr>
            <p:cNvPr id="982" name="(y,z)   / 2"/>
            <p:cNvSpPr txBox="1"/>
            <p:nvPr/>
          </p:nvSpPr>
          <p:spPr>
            <a:xfrm>
              <a:off x="1579560" y="1874837"/>
              <a:ext cx="97623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(y,z)   / 2</a:t>
              </a:r>
            </a:p>
          </p:txBody>
        </p:sp>
        <p:sp>
          <p:nvSpPr>
            <p:cNvPr id="983" name="destination"/>
            <p:cNvSpPr txBox="1"/>
            <p:nvPr/>
          </p:nvSpPr>
          <p:spPr>
            <a:xfrm>
              <a:off x="-1" y="-1"/>
              <a:ext cx="1209860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destination</a:t>
              </a:r>
            </a:p>
          </p:txBody>
        </p:sp>
        <p:sp>
          <p:nvSpPr>
            <p:cNvPr id="984" name="Next-hop/ min-cost"/>
            <p:cNvSpPr txBox="1"/>
            <p:nvPr/>
          </p:nvSpPr>
          <p:spPr>
            <a:xfrm>
              <a:off x="1544635" y="36512"/>
              <a:ext cx="202246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Next-hop/ min-cost</a:t>
              </a:r>
            </a:p>
          </p:txBody>
        </p:sp>
      </p:grpSp>
      <p:sp>
        <p:nvSpPr>
          <p:cNvPr id="986" name="NOTE:  Repeat for all destinations; one can construct a forwarding table at each node"/>
          <p:cNvSpPr txBox="1"/>
          <p:nvPr/>
        </p:nvSpPr>
        <p:spPr>
          <a:xfrm>
            <a:off x="577850" y="3223402"/>
            <a:ext cx="7902982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NOTE:  Repeat for all destinations; one can construct a forwarding table at each node</a:t>
            </a:r>
          </a:p>
        </p:txBody>
      </p:sp>
      <p:sp>
        <p:nvSpPr>
          <p:cNvPr id="987" name="Say for node y:"/>
          <p:cNvSpPr txBox="1"/>
          <p:nvPr/>
        </p:nvSpPr>
        <p:spPr>
          <a:xfrm>
            <a:off x="706192" y="5197238"/>
            <a:ext cx="1632502" cy="39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Say for node y: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" grpId="3" animBg="1" advAuto="0"/>
      <p:bldP spid="986" grpId="1" animBg="1" advAuto="0"/>
      <p:bldP spid="987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Dijkstra’s algorithm, discussion"/>
          <p:cNvSpPr txBox="1">
            <a:spLocks noGrp="1"/>
          </p:cNvSpPr>
          <p:nvPr>
            <p:ph type="title"/>
          </p:nvPr>
        </p:nvSpPr>
        <p:spPr>
          <a:xfrm>
            <a:off x="533400" y="252413"/>
            <a:ext cx="7772400" cy="6858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Dijkstra’s algorithm, discussion</a:t>
            </a:r>
          </a:p>
        </p:txBody>
      </p:sp>
      <p:sp>
        <p:nvSpPr>
          <p:cNvPr id="990" name="algorithm complexity: n nodes…"/>
          <p:cNvSpPr txBox="1">
            <a:spLocks noGrp="1"/>
          </p:cNvSpPr>
          <p:nvPr>
            <p:ph type="body" sz="half" idx="1"/>
          </p:nvPr>
        </p:nvSpPr>
        <p:spPr>
          <a:xfrm>
            <a:off x="584823" y="922337"/>
            <a:ext cx="7353301" cy="3328988"/>
          </a:xfrm>
          <a:prstGeom prst="rect">
            <a:avLst/>
          </a:prstGeom>
        </p:spPr>
        <p:txBody>
          <a:bodyPr/>
          <a:lstStyle/>
          <a:p>
            <a:pPr defTabSz="886968">
              <a:lnSpc>
                <a:spcPct val="90000"/>
              </a:lnSpc>
              <a:spcBef>
                <a:spcPts val="1700"/>
              </a:spcBef>
              <a:defRPr sz="2134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algorithm complexity:</a:t>
            </a:r>
            <a:r>
              <a:rPr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n nodes</a:t>
            </a:r>
          </a:p>
          <a:p>
            <a:pPr defTabSz="886968">
              <a:lnSpc>
                <a:spcPct val="90000"/>
              </a:lnSpc>
              <a:spcBef>
                <a:spcPts val="1700"/>
              </a:spcBef>
              <a:defRPr sz="194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each iteration: need to check all nodes, w, not in N</a:t>
            </a:r>
          </a:p>
          <a:p>
            <a:pPr defTabSz="886968">
              <a:lnSpc>
                <a:spcPct val="90000"/>
              </a:lnSpc>
              <a:spcBef>
                <a:spcPts val="1700"/>
              </a:spcBef>
              <a:defRPr sz="194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n(n+1)/2 comparisons: O(n</a:t>
            </a:r>
            <a:r>
              <a:rPr baseline="29938"/>
              <a:t>2</a:t>
            </a:r>
            <a:r>
              <a:t>)</a:t>
            </a:r>
          </a:p>
          <a:p>
            <a:pPr defTabSz="886968">
              <a:lnSpc>
                <a:spcPct val="90000"/>
              </a:lnSpc>
              <a:spcBef>
                <a:spcPts val="1700"/>
              </a:spcBef>
              <a:defRPr sz="194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more efficient implementations possible: O(nlogn)</a:t>
            </a:r>
          </a:p>
          <a:p>
            <a:pPr defTabSz="886968">
              <a:lnSpc>
                <a:spcPct val="90000"/>
              </a:lnSpc>
              <a:spcBef>
                <a:spcPts val="1700"/>
              </a:spcBef>
              <a:defRPr sz="194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Centralized knowledge of network topology and cost</a:t>
            </a:r>
          </a:p>
          <a:p>
            <a:pPr defTabSz="886968">
              <a:lnSpc>
                <a:spcPct val="90000"/>
              </a:lnSpc>
              <a:spcBef>
                <a:spcPts val="1000"/>
              </a:spcBef>
              <a:defRPr sz="2134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oscillations possible if cost is chosen carelessly:</a:t>
            </a:r>
          </a:p>
          <a:p>
            <a:pPr defTabSz="886968">
              <a:lnSpc>
                <a:spcPct val="90000"/>
              </a:lnSpc>
              <a:spcBef>
                <a:spcPts val="500"/>
              </a:spcBef>
              <a:defRPr sz="194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e.g., suppose link cost equals amount of carried traffic:</a:t>
            </a:r>
          </a:p>
        </p:txBody>
      </p:sp>
      <p:grpSp>
        <p:nvGrpSpPr>
          <p:cNvPr id="1041" name="Group"/>
          <p:cNvGrpSpPr/>
          <p:nvPr/>
        </p:nvGrpSpPr>
        <p:grpSpPr>
          <a:xfrm>
            <a:off x="396862" y="4154754"/>
            <a:ext cx="1933008" cy="1322644"/>
            <a:chOff x="0" y="0"/>
            <a:chExt cx="1933007" cy="1322642"/>
          </a:xfrm>
        </p:grpSpPr>
        <p:sp>
          <p:nvSpPr>
            <p:cNvPr id="991" name="Shape"/>
            <p:cNvSpPr/>
            <p:nvPr/>
          </p:nvSpPr>
          <p:spPr>
            <a:xfrm>
              <a:off x="0" y="-1"/>
              <a:ext cx="1933007" cy="1322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073" extrusionOk="0">
                  <a:moveTo>
                    <a:pt x="0" y="9430"/>
                  </a:moveTo>
                  <a:cubicBezTo>
                    <a:pt x="-17" y="7280"/>
                    <a:pt x="1513" y="5408"/>
                    <a:pt x="2922" y="3890"/>
                  </a:cubicBezTo>
                  <a:cubicBezTo>
                    <a:pt x="4331" y="2373"/>
                    <a:pt x="6557" y="805"/>
                    <a:pt x="8453" y="248"/>
                  </a:cubicBezTo>
                  <a:cubicBezTo>
                    <a:pt x="10696" y="-55"/>
                    <a:pt x="11896" y="-207"/>
                    <a:pt x="14296" y="552"/>
                  </a:cubicBezTo>
                  <a:cubicBezTo>
                    <a:pt x="16696" y="1311"/>
                    <a:pt x="19479" y="3966"/>
                    <a:pt x="20557" y="6394"/>
                  </a:cubicBezTo>
                  <a:cubicBezTo>
                    <a:pt x="21583" y="8823"/>
                    <a:pt x="21183" y="13021"/>
                    <a:pt x="20453" y="15196"/>
                  </a:cubicBezTo>
                  <a:cubicBezTo>
                    <a:pt x="19722" y="17371"/>
                    <a:pt x="18226" y="18560"/>
                    <a:pt x="16122" y="19521"/>
                  </a:cubicBezTo>
                  <a:cubicBezTo>
                    <a:pt x="14018" y="20482"/>
                    <a:pt x="9948" y="21393"/>
                    <a:pt x="7774" y="20963"/>
                  </a:cubicBezTo>
                  <a:cubicBezTo>
                    <a:pt x="5600" y="20533"/>
                    <a:pt x="4366" y="18788"/>
                    <a:pt x="3079" y="16866"/>
                  </a:cubicBezTo>
                  <a:cubicBezTo>
                    <a:pt x="1792" y="14943"/>
                    <a:pt x="18" y="11579"/>
                    <a:pt x="0" y="9430"/>
                  </a:cubicBezTo>
                  <a:close/>
                </a:path>
              </a:pathLst>
            </a:custGeom>
            <a:solidFill>
              <a:srgbClr val="66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92" name="Line"/>
            <p:cNvSpPr/>
            <p:nvPr/>
          </p:nvSpPr>
          <p:spPr>
            <a:xfrm flipV="1">
              <a:off x="400062" y="325169"/>
              <a:ext cx="390526" cy="2095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01" name="Group"/>
            <p:cNvGrpSpPr/>
            <p:nvPr/>
          </p:nvGrpSpPr>
          <p:grpSpPr>
            <a:xfrm>
              <a:off x="706456" y="7669"/>
              <a:ext cx="501652" cy="375232"/>
              <a:chOff x="0" y="0"/>
              <a:chExt cx="501651" cy="375230"/>
            </a:xfrm>
          </p:grpSpPr>
          <p:sp>
            <p:nvSpPr>
              <p:cNvPr id="993" name="Oval"/>
              <p:cNvSpPr/>
              <p:nvPr/>
            </p:nvSpPr>
            <p:spPr>
              <a:xfrm>
                <a:off x="4762" y="187325"/>
                <a:ext cx="496889" cy="128588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94" name="Line"/>
              <p:cNvSpPr/>
              <p:nvPr/>
            </p:nvSpPr>
            <p:spPr>
              <a:xfrm flipH="1">
                <a:off x="4762" y="176212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95" name="Line"/>
              <p:cNvSpPr/>
              <p:nvPr/>
            </p:nvSpPr>
            <p:spPr>
              <a:xfrm>
                <a:off x="501651" y="176212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96" name="Rectangle"/>
              <p:cNvSpPr/>
              <p:nvPr/>
            </p:nvSpPr>
            <p:spPr>
              <a:xfrm>
                <a:off x="4762" y="176212"/>
                <a:ext cx="492127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997" name="Oval"/>
              <p:cNvSpPr/>
              <p:nvPr/>
            </p:nvSpPr>
            <p:spPr>
              <a:xfrm>
                <a:off x="0" y="82550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000" name="Group"/>
              <p:cNvGrpSpPr/>
              <p:nvPr/>
            </p:nvGrpSpPr>
            <p:grpSpPr>
              <a:xfrm>
                <a:off x="108491" y="-1"/>
                <a:ext cx="273557" cy="375232"/>
                <a:chOff x="0" y="0"/>
                <a:chExt cx="273556" cy="375230"/>
              </a:xfrm>
            </p:grpSpPr>
            <p:sp>
              <p:nvSpPr>
                <p:cNvPr id="998" name="Rectangle"/>
                <p:cNvSpPr/>
                <p:nvPr/>
              </p:nvSpPr>
              <p:spPr>
                <a:xfrm>
                  <a:off x="17729" y="103187"/>
                  <a:ext cx="225566" cy="209551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99" name="A"/>
                <p:cNvSpPr txBox="1"/>
                <p:nvPr/>
              </p:nvSpPr>
              <p:spPr>
                <a:xfrm>
                  <a:off x="-1" y="0"/>
                  <a:ext cx="273558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</p:grpSp>
        <p:grpSp>
          <p:nvGrpSpPr>
            <p:cNvPr id="1010" name="Group"/>
            <p:cNvGrpSpPr/>
            <p:nvPr/>
          </p:nvGrpSpPr>
          <p:grpSpPr>
            <a:xfrm>
              <a:off x="58757" y="412482"/>
              <a:ext cx="501652" cy="375232"/>
              <a:chOff x="0" y="0"/>
              <a:chExt cx="501651" cy="375230"/>
            </a:xfrm>
          </p:grpSpPr>
          <p:sp>
            <p:nvSpPr>
              <p:cNvPr id="1002" name="Oval"/>
              <p:cNvSpPr/>
              <p:nvPr/>
            </p:nvSpPr>
            <p:spPr>
              <a:xfrm>
                <a:off x="4762" y="196850"/>
                <a:ext cx="496889" cy="128588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03" name="Line"/>
              <p:cNvSpPr/>
              <p:nvPr/>
            </p:nvSpPr>
            <p:spPr>
              <a:xfrm flipH="1">
                <a:off x="4762" y="185737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04" name="Line"/>
              <p:cNvSpPr/>
              <p:nvPr/>
            </p:nvSpPr>
            <p:spPr>
              <a:xfrm>
                <a:off x="501651" y="185737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05" name="Rectangle"/>
              <p:cNvSpPr/>
              <p:nvPr/>
            </p:nvSpPr>
            <p:spPr>
              <a:xfrm>
                <a:off x="4762" y="185737"/>
                <a:ext cx="492127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006" name="Oval"/>
              <p:cNvSpPr/>
              <p:nvPr/>
            </p:nvSpPr>
            <p:spPr>
              <a:xfrm>
                <a:off x="0" y="92075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009" name="Group"/>
              <p:cNvGrpSpPr/>
              <p:nvPr/>
            </p:nvGrpSpPr>
            <p:grpSpPr>
              <a:xfrm>
                <a:off x="126089" y="-1"/>
                <a:ext cx="287572" cy="375232"/>
                <a:chOff x="0" y="0"/>
                <a:chExt cx="287570" cy="375230"/>
              </a:xfrm>
            </p:grpSpPr>
            <p:sp>
              <p:nvSpPr>
                <p:cNvPr id="1007" name="Rectangle"/>
                <p:cNvSpPr/>
                <p:nvPr/>
              </p:nvSpPr>
              <p:spPr>
                <a:xfrm>
                  <a:off x="23892" y="103187"/>
                  <a:ext cx="228817" cy="209551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08" name="D"/>
                <p:cNvSpPr txBox="1"/>
                <p:nvPr/>
              </p:nvSpPr>
              <p:spPr>
                <a:xfrm>
                  <a:off x="-1" y="0"/>
                  <a:ext cx="287572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</p:grpSp>
        <p:grpSp>
          <p:nvGrpSpPr>
            <p:cNvPr id="1020" name="Group"/>
            <p:cNvGrpSpPr/>
            <p:nvPr/>
          </p:nvGrpSpPr>
          <p:grpSpPr>
            <a:xfrm>
              <a:off x="693760" y="874444"/>
              <a:ext cx="500064" cy="375232"/>
              <a:chOff x="0" y="0"/>
              <a:chExt cx="500062" cy="375230"/>
            </a:xfrm>
          </p:grpSpPr>
          <p:grpSp>
            <p:nvGrpSpPr>
              <p:cNvPr id="1016" name="Group"/>
              <p:cNvGrpSpPr/>
              <p:nvPr/>
            </p:nvGrpSpPr>
            <p:grpSpPr>
              <a:xfrm>
                <a:off x="0" y="85724"/>
                <a:ext cx="500063" cy="228602"/>
                <a:chOff x="0" y="0"/>
                <a:chExt cx="500062" cy="228600"/>
              </a:xfrm>
            </p:grpSpPr>
            <p:sp>
              <p:nvSpPr>
                <p:cNvPr id="1011" name="Oval"/>
                <p:cNvSpPr/>
                <p:nvPr/>
              </p:nvSpPr>
              <p:spPr>
                <a:xfrm>
                  <a:off x="-1" y="100012"/>
                  <a:ext cx="495301" cy="128589"/>
                </a:xfrm>
                <a:prstGeom prst="ellipse">
                  <a:avLst/>
                </a:prstGeom>
                <a:solidFill>
                  <a:srgbClr val="17BBFD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12" name="Line"/>
                <p:cNvSpPr/>
                <p:nvPr/>
              </p:nvSpPr>
              <p:spPr>
                <a:xfrm flipH="1">
                  <a:off x="0" y="88900"/>
                  <a:ext cx="1" cy="79375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13" name="Line"/>
                <p:cNvSpPr/>
                <p:nvPr/>
              </p:nvSpPr>
              <p:spPr>
                <a:xfrm>
                  <a:off x="495300" y="88900"/>
                  <a:ext cx="1" cy="79375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14" name="Rectangle"/>
                <p:cNvSpPr/>
                <p:nvPr/>
              </p:nvSpPr>
              <p:spPr>
                <a:xfrm>
                  <a:off x="0" y="88900"/>
                  <a:ext cx="490538" cy="77788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/>
                  </a:pPr>
                  <a:endParaRPr/>
                </a:p>
              </p:txBody>
            </p:sp>
            <p:sp>
              <p:nvSpPr>
                <p:cNvPr id="1015" name="Oval"/>
                <p:cNvSpPr/>
                <p:nvPr/>
              </p:nvSpPr>
              <p:spPr>
                <a:xfrm>
                  <a:off x="4762" y="-1"/>
                  <a:ext cx="495301" cy="150814"/>
                </a:xfrm>
                <a:prstGeom prst="ellipse">
                  <a:avLst/>
                </a:prstGeom>
                <a:solidFill>
                  <a:srgbClr val="17BBFD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019" name="Group"/>
              <p:cNvGrpSpPr/>
              <p:nvPr/>
            </p:nvGrpSpPr>
            <p:grpSpPr>
              <a:xfrm>
                <a:off x="113389" y="-1"/>
                <a:ext cx="287572" cy="375232"/>
                <a:chOff x="0" y="0"/>
                <a:chExt cx="287570" cy="375230"/>
              </a:xfrm>
            </p:grpSpPr>
            <p:sp>
              <p:nvSpPr>
                <p:cNvPr id="1017" name="Rectangle"/>
                <p:cNvSpPr/>
                <p:nvPr/>
              </p:nvSpPr>
              <p:spPr>
                <a:xfrm>
                  <a:off x="25459" y="103187"/>
                  <a:ext cx="228817" cy="209551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18" name="C"/>
                <p:cNvSpPr txBox="1"/>
                <p:nvPr/>
              </p:nvSpPr>
              <p:spPr>
                <a:xfrm>
                  <a:off x="-1" y="0"/>
                  <a:ext cx="287572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grpSp>
          <p:nvGrpSpPr>
            <p:cNvPr id="1029" name="Group"/>
            <p:cNvGrpSpPr/>
            <p:nvPr/>
          </p:nvGrpSpPr>
          <p:grpSpPr>
            <a:xfrm>
              <a:off x="1347807" y="426769"/>
              <a:ext cx="501652" cy="375232"/>
              <a:chOff x="0" y="0"/>
              <a:chExt cx="501651" cy="375230"/>
            </a:xfrm>
          </p:grpSpPr>
          <p:sp>
            <p:nvSpPr>
              <p:cNvPr id="1021" name="Oval"/>
              <p:cNvSpPr/>
              <p:nvPr/>
            </p:nvSpPr>
            <p:spPr>
              <a:xfrm>
                <a:off x="4762" y="192087"/>
                <a:ext cx="496889" cy="1285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22" name="Line"/>
              <p:cNvSpPr/>
              <p:nvPr/>
            </p:nvSpPr>
            <p:spPr>
              <a:xfrm flipH="1">
                <a:off x="4762" y="180975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3" name="Line"/>
              <p:cNvSpPr/>
              <p:nvPr/>
            </p:nvSpPr>
            <p:spPr>
              <a:xfrm>
                <a:off x="501651" y="180975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4" name="Rectangle"/>
              <p:cNvSpPr/>
              <p:nvPr/>
            </p:nvSpPr>
            <p:spPr>
              <a:xfrm>
                <a:off x="4762" y="180975"/>
                <a:ext cx="492127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025" name="Oval"/>
              <p:cNvSpPr/>
              <p:nvPr/>
            </p:nvSpPr>
            <p:spPr>
              <a:xfrm>
                <a:off x="0" y="87312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028" name="Group"/>
              <p:cNvGrpSpPr/>
              <p:nvPr/>
            </p:nvGrpSpPr>
            <p:grpSpPr>
              <a:xfrm>
                <a:off x="124366" y="-1"/>
                <a:ext cx="273557" cy="375232"/>
                <a:chOff x="0" y="0"/>
                <a:chExt cx="273556" cy="375230"/>
              </a:xfrm>
            </p:grpSpPr>
            <p:sp>
              <p:nvSpPr>
                <p:cNvPr id="1026" name="Rectangle"/>
                <p:cNvSpPr/>
                <p:nvPr/>
              </p:nvSpPr>
              <p:spPr>
                <a:xfrm>
                  <a:off x="17729" y="103187"/>
                  <a:ext cx="225566" cy="209551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27" name="B"/>
                <p:cNvSpPr txBox="1"/>
                <p:nvPr/>
              </p:nvSpPr>
              <p:spPr>
                <a:xfrm>
                  <a:off x="-1" y="0"/>
                  <a:ext cx="273558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</p:grpSp>
        <p:sp>
          <p:nvSpPr>
            <p:cNvPr id="1030" name="1"/>
            <p:cNvSpPr txBox="1"/>
            <p:nvPr/>
          </p:nvSpPr>
          <p:spPr>
            <a:xfrm>
              <a:off x="441426" y="179119"/>
              <a:ext cx="203025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031" name="Line"/>
            <p:cNvSpPr/>
            <p:nvPr/>
          </p:nvSpPr>
          <p:spPr>
            <a:xfrm flipH="1" flipV="1">
              <a:off x="1085862" y="325169"/>
              <a:ext cx="338139" cy="2047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2" name="Line"/>
            <p:cNvSpPr/>
            <p:nvPr/>
          </p:nvSpPr>
          <p:spPr>
            <a:xfrm flipH="1">
              <a:off x="1100150" y="739507"/>
              <a:ext cx="314326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3" name="Line"/>
            <p:cNvSpPr/>
            <p:nvPr/>
          </p:nvSpPr>
          <p:spPr>
            <a:xfrm>
              <a:off x="461975" y="729982"/>
              <a:ext cx="323851" cy="2476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4" name="1+e"/>
            <p:cNvSpPr txBox="1"/>
            <p:nvPr/>
          </p:nvSpPr>
          <p:spPr>
            <a:xfrm>
              <a:off x="1269549" y="188644"/>
              <a:ext cx="405741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1+e</a:t>
              </a:r>
            </a:p>
          </p:txBody>
        </p:sp>
        <p:sp>
          <p:nvSpPr>
            <p:cNvPr id="1035" name="e"/>
            <p:cNvSpPr txBox="1"/>
            <p:nvPr/>
          </p:nvSpPr>
          <p:spPr>
            <a:xfrm>
              <a:off x="1276451" y="779194"/>
              <a:ext cx="203025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1036" name="0"/>
            <p:cNvSpPr txBox="1"/>
            <p:nvPr/>
          </p:nvSpPr>
          <p:spPr>
            <a:xfrm>
              <a:off x="404913" y="803007"/>
              <a:ext cx="203025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037" name="Line"/>
            <p:cNvSpPr/>
            <p:nvPr/>
          </p:nvSpPr>
          <p:spPr>
            <a:xfrm flipH="1">
              <a:off x="1004900" y="696644"/>
              <a:ext cx="314326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8" name="Line"/>
            <p:cNvSpPr/>
            <p:nvPr/>
          </p:nvSpPr>
          <p:spPr>
            <a:xfrm flipH="1" flipV="1">
              <a:off x="552462" y="706169"/>
              <a:ext cx="304801" cy="2190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9" name="0"/>
            <p:cNvSpPr txBox="1"/>
            <p:nvPr/>
          </p:nvSpPr>
          <p:spPr>
            <a:xfrm>
              <a:off x="690663" y="583932"/>
              <a:ext cx="203025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040" name="0"/>
            <p:cNvSpPr txBox="1"/>
            <p:nvPr/>
          </p:nvSpPr>
          <p:spPr>
            <a:xfrm>
              <a:off x="1033563" y="575994"/>
              <a:ext cx="203025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</p:grpSp>
      <p:sp>
        <p:nvSpPr>
          <p:cNvPr id="1042" name="initially"/>
          <p:cNvSpPr txBox="1"/>
          <p:nvPr/>
        </p:nvSpPr>
        <p:spPr>
          <a:xfrm>
            <a:off x="949518" y="5824537"/>
            <a:ext cx="866389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initially</a:t>
            </a:r>
          </a:p>
        </p:txBody>
      </p:sp>
      <p:grpSp>
        <p:nvGrpSpPr>
          <p:cNvPr id="1091" name="Group"/>
          <p:cNvGrpSpPr/>
          <p:nvPr/>
        </p:nvGrpSpPr>
        <p:grpSpPr>
          <a:xfrm>
            <a:off x="2497734" y="4202379"/>
            <a:ext cx="2289570" cy="2349551"/>
            <a:chOff x="0" y="0"/>
            <a:chExt cx="2289569" cy="2349550"/>
          </a:xfrm>
        </p:grpSpPr>
        <p:sp>
          <p:nvSpPr>
            <p:cNvPr id="1043" name="Shape"/>
            <p:cNvSpPr/>
            <p:nvPr/>
          </p:nvSpPr>
          <p:spPr>
            <a:xfrm>
              <a:off x="83541" y="-1"/>
              <a:ext cx="1919215" cy="1324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101" extrusionOk="0">
                  <a:moveTo>
                    <a:pt x="0" y="9581"/>
                  </a:moveTo>
                  <a:cubicBezTo>
                    <a:pt x="0" y="5939"/>
                    <a:pt x="1534" y="5433"/>
                    <a:pt x="2962" y="3890"/>
                  </a:cubicBezTo>
                  <a:cubicBezTo>
                    <a:pt x="4391" y="2348"/>
                    <a:pt x="6648" y="805"/>
                    <a:pt x="8569" y="248"/>
                  </a:cubicBezTo>
                  <a:cubicBezTo>
                    <a:pt x="10844" y="-55"/>
                    <a:pt x="12061" y="-207"/>
                    <a:pt x="14494" y="552"/>
                  </a:cubicBezTo>
                  <a:cubicBezTo>
                    <a:pt x="16927" y="1311"/>
                    <a:pt x="19378" y="4067"/>
                    <a:pt x="20313" y="6546"/>
                  </a:cubicBezTo>
                  <a:cubicBezTo>
                    <a:pt x="21388" y="8671"/>
                    <a:pt x="21600" y="11225"/>
                    <a:pt x="20948" y="13375"/>
                  </a:cubicBezTo>
                  <a:cubicBezTo>
                    <a:pt x="20295" y="15525"/>
                    <a:pt x="18514" y="18257"/>
                    <a:pt x="16345" y="19521"/>
                  </a:cubicBezTo>
                  <a:cubicBezTo>
                    <a:pt x="14177" y="20786"/>
                    <a:pt x="10086" y="21393"/>
                    <a:pt x="7882" y="20963"/>
                  </a:cubicBezTo>
                  <a:cubicBezTo>
                    <a:pt x="5678" y="20533"/>
                    <a:pt x="4426" y="18763"/>
                    <a:pt x="3121" y="16866"/>
                  </a:cubicBezTo>
                  <a:cubicBezTo>
                    <a:pt x="1816" y="14969"/>
                    <a:pt x="0" y="13223"/>
                    <a:pt x="0" y="9581"/>
                  </a:cubicBezTo>
                  <a:close/>
                </a:path>
              </a:pathLst>
            </a:custGeom>
            <a:solidFill>
              <a:srgbClr val="66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44" name="Line"/>
            <p:cNvSpPr/>
            <p:nvPr/>
          </p:nvSpPr>
          <p:spPr>
            <a:xfrm flipV="1">
              <a:off x="493116" y="325170"/>
              <a:ext cx="390526" cy="2095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53" name="Group"/>
            <p:cNvGrpSpPr/>
            <p:nvPr/>
          </p:nvGrpSpPr>
          <p:grpSpPr>
            <a:xfrm>
              <a:off x="799503" y="7670"/>
              <a:ext cx="501652" cy="375231"/>
              <a:chOff x="0" y="0"/>
              <a:chExt cx="501650" cy="375230"/>
            </a:xfrm>
          </p:grpSpPr>
          <p:sp>
            <p:nvSpPr>
              <p:cNvPr id="1045" name="Oval"/>
              <p:cNvSpPr/>
              <p:nvPr/>
            </p:nvSpPr>
            <p:spPr>
              <a:xfrm>
                <a:off x="4762" y="187324"/>
                <a:ext cx="496889" cy="1285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" name="Line"/>
              <p:cNvSpPr/>
              <p:nvPr/>
            </p:nvSpPr>
            <p:spPr>
              <a:xfrm flipH="1">
                <a:off x="4762" y="176212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7" name="Line"/>
              <p:cNvSpPr/>
              <p:nvPr/>
            </p:nvSpPr>
            <p:spPr>
              <a:xfrm>
                <a:off x="501649" y="176212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8" name="Rectangle"/>
              <p:cNvSpPr/>
              <p:nvPr/>
            </p:nvSpPr>
            <p:spPr>
              <a:xfrm>
                <a:off x="4762" y="176212"/>
                <a:ext cx="492125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049" name="Oval"/>
              <p:cNvSpPr/>
              <p:nvPr/>
            </p:nvSpPr>
            <p:spPr>
              <a:xfrm>
                <a:off x="0" y="82549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052" name="Group"/>
              <p:cNvGrpSpPr/>
              <p:nvPr/>
            </p:nvGrpSpPr>
            <p:grpSpPr>
              <a:xfrm>
                <a:off x="108490" y="-1"/>
                <a:ext cx="273557" cy="375232"/>
                <a:chOff x="0" y="0"/>
                <a:chExt cx="273556" cy="375230"/>
              </a:xfrm>
            </p:grpSpPr>
            <p:sp>
              <p:nvSpPr>
                <p:cNvPr id="1050" name="Rectangle"/>
                <p:cNvSpPr/>
                <p:nvPr/>
              </p:nvSpPr>
              <p:spPr>
                <a:xfrm>
                  <a:off x="17729" y="103187"/>
                  <a:ext cx="225566" cy="209550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51" name="A"/>
                <p:cNvSpPr txBox="1"/>
                <p:nvPr/>
              </p:nvSpPr>
              <p:spPr>
                <a:xfrm>
                  <a:off x="0" y="0"/>
                  <a:ext cx="273557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</p:grpSp>
        <p:grpSp>
          <p:nvGrpSpPr>
            <p:cNvPr id="1062" name="Group"/>
            <p:cNvGrpSpPr/>
            <p:nvPr/>
          </p:nvGrpSpPr>
          <p:grpSpPr>
            <a:xfrm>
              <a:off x="151803" y="412482"/>
              <a:ext cx="501652" cy="375232"/>
              <a:chOff x="0" y="0"/>
              <a:chExt cx="501650" cy="375230"/>
            </a:xfrm>
          </p:grpSpPr>
          <p:sp>
            <p:nvSpPr>
              <p:cNvPr id="1054" name="Oval"/>
              <p:cNvSpPr/>
              <p:nvPr/>
            </p:nvSpPr>
            <p:spPr>
              <a:xfrm>
                <a:off x="4762" y="196849"/>
                <a:ext cx="496889" cy="1285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5" name="Line"/>
              <p:cNvSpPr/>
              <p:nvPr/>
            </p:nvSpPr>
            <p:spPr>
              <a:xfrm flipH="1">
                <a:off x="4762" y="185737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6" name="Line"/>
              <p:cNvSpPr/>
              <p:nvPr/>
            </p:nvSpPr>
            <p:spPr>
              <a:xfrm>
                <a:off x="501649" y="185737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7" name="Rectangle"/>
              <p:cNvSpPr/>
              <p:nvPr/>
            </p:nvSpPr>
            <p:spPr>
              <a:xfrm>
                <a:off x="4762" y="185737"/>
                <a:ext cx="492125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058" name="Oval"/>
              <p:cNvSpPr/>
              <p:nvPr/>
            </p:nvSpPr>
            <p:spPr>
              <a:xfrm>
                <a:off x="0" y="92074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061" name="Group"/>
              <p:cNvGrpSpPr/>
              <p:nvPr/>
            </p:nvGrpSpPr>
            <p:grpSpPr>
              <a:xfrm>
                <a:off x="126089" y="-1"/>
                <a:ext cx="287571" cy="375232"/>
                <a:chOff x="0" y="0"/>
                <a:chExt cx="287570" cy="375230"/>
              </a:xfrm>
            </p:grpSpPr>
            <p:sp>
              <p:nvSpPr>
                <p:cNvPr id="1059" name="Rectangle"/>
                <p:cNvSpPr/>
                <p:nvPr/>
              </p:nvSpPr>
              <p:spPr>
                <a:xfrm>
                  <a:off x="23892" y="103187"/>
                  <a:ext cx="228817" cy="209550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60" name="D"/>
                <p:cNvSpPr txBox="1"/>
                <p:nvPr/>
              </p:nvSpPr>
              <p:spPr>
                <a:xfrm>
                  <a:off x="0" y="0"/>
                  <a:ext cx="287571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</p:grpSp>
        <p:grpSp>
          <p:nvGrpSpPr>
            <p:cNvPr id="1072" name="Group"/>
            <p:cNvGrpSpPr/>
            <p:nvPr/>
          </p:nvGrpSpPr>
          <p:grpSpPr>
            <a:xfrm>
              <a:off x="786803" y="874445"/>
              <a:ext cx="500064" cy="375231"/>
              <a:chOff x="0" y="0"/>
              <a:chExt cx="500062" cy="375230"/>
            </a:xfrm>
          </p:grpSpPr>
          <p:grpSp>
            <p:nvGrpSpPr>
              <p:cNvPr id="1068" name="Group"/>
              <p:cNvGrpSpPr/>
              <p:nvPr/>
            </p:nvGrpSpPr>
            <p:grpSpPr>
              <a:xfrm>
                <a:off x="0" y="85724"/>
                <a:ext cx="500063" cy="228602"/>
                <a:chOff x="0" y="0"/>
                <a:chExt cx="500062" cy="228600"/>
              </a:xfrm>
            </p:grpSpPr>
            <p:sp>
              <p:nvSpPr>
                <p:cNvPr id="1063" name="Oval"/>
                <p:cNvSpPr/>
                <p:nvPr/>
              </p:nvSpPr>
              <p:spPr>
                <a:xfrm>
                  <a:off x="0" y="100012"/>
                  <a:ext cx="495301" cy="128589"/>
                </a:xfrm>
                <a:prstGeom prst="ellipse">
                  <a:avLst/>
                </a:prstGeom>
                <a:solidFill>
                  <a:srgbClr val="17BBFD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64" name="Line"/>
                <p:cNvSpPr/>
                <p:nvPr/>
              </p:nvSpPr>
              <p:spPr>
                <a:xfrm flipH="1">
                  <a:off x="-1" y="88899"/>
                  <a:ext cx="1" cy="79375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65" name="Line"/>
                <p:cNvSpPr/>
                <p:nvPr/>
              </p:nvSpPr>
              <p:spPr>
                <a:xfrm>
                  <a:off x="495299" y="88899"/>
                  <a:ext cx="1" cy="79375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66" name="Rectangle"/>
                <p:cNvSpPr/>
                <p:nvPr/>
              </p:nvSpPr>
              <p:spPr>
                <a:xfrm>
                  <a:off x="-1" y="88899"/>
                  <a:ext cx="490539" cy="77788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/>
                  </a:pPr>
                  <a:endParaRPr/>
                </a:p>
              </p:txBody>
            </p:sp>
            <p:sp>
              <p:nvSpPr>
                <p:cNvPr id="1067" name="Oval"/>
                <p:cNvSpPr/>
                <p:nvPr/>
              </p:nvSpPr>
              <p:spPr>
                <a:xfrm>
                  <a:off x="4762" y="0"/>
                  <a:ext cx="495301" cy="150812"/>
                </a:xfrm>
                <a:prstGeom prst="ellipse">
                  <a:avLst/>
                </a:prstGeom>
                <a:solidFill>
                  <a:srgbClr val="17BBFD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071" name="Group"/>
              <p:cNvGrpSpPr/>
              <p:nvPr/>
            </p:nvGrpSpPr>
            <p:grpSpPr>
              <a:xfrm>
                <a:off x="113389" y="-1"/>
                <a:ext cx="287571" cy="375232"/>
                <a:chOff x="0" y="0"/>
                <a:chExt cx="287570" cy="375230"/>
              </a:xfrm>
            </p:grpSpPr>
            <p:sp>
              <p:nvSpPr>
                <p:cNvPr id="1069" name="Rectangle"/>
                <p:cNvSpPr/>
                <p:nvPr/>
              </p:nvSpPr>
              <p:spPr>
                <a:xfrm>
                  <a:off x="25459" y="103187"/>
                  <a:ext cx="228817" cy="209550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70" name="C"/>
                <p:cNvSpPr txBox="1"/>
                <p:nvPr/>
              </p:nvSpPr>
              <p:spPr>
                <a:xfrm>
                  <a:off x="0" y="0"/>
                  <a:ext cx="287571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grpSp>
          <p:nvGrpSpPr>
            <p:cNvPr id="1081" name="Group"/>
            <p:cNvGrpSpPr/>
            <p:nvPr/>
          </p:nvGrpSpPr>
          <p:grpSpPr>
            <a:xfrm>
              <a:off x="1440853" y="426770"/>
              <a:ext cx="501651" cy="375231"/>
              <a:chOff x="0" y="0"/>
              <a:chExt cx="501650" cy="375230"/>
            </a:xfrm>
          </p:grpSpPr>
          <p:sp>
            <p:nvSpPr>
              <p:cNvPr id="1073" name="Oval"/>
              <p:cNvSpPr/>
              <p:nvPr/>
            </p:nvSpPr>
            <p:spPr>
              <a:xfrm>
                <a:off x="4762" y="192087"/>
                <a:ext cx="496889" cy="1285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74" name="Line"/>
              <p:cNvSpPr/>
              <p:nvPr/>
            </p:nvSpPr>
            <p:spPr>
              <a:xfrm flipH="1">
                <a:off x="4762" y="180974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5" name="Line"/>
              <p:cNvSpPr/>
              <p:nvPr/>
            </p:nvSpPr>
            <p:spPr>
              <a:xfrm>
                <a:off x="501649" y="180974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6" name="Rectangle"/>
              <p:cNvSpPr/>
              <p:nvPr/>
            </p:nvSpPr>
            <p:spPr>
              <a:xfrm>
                <a:off x="4762" y="180974"/>
                <a:ext cx="492125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077" name="Oval"/>
              <p:cNvSpPr/>
              <p:nvPr/>
            </p:nvSpPr>
            <p:spPr>
              <a:xfrm>
                <a:off x="0" y="87312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080" name="Group"/>
              <p:cNvGrpSpPr/>
              <p:nvPr/>
            </p:nvGrpSpPr>
            <p:grpSpPr>
              <a:xfrm>
                <a:off x="124365" y="-1"/>
                <a:ext cx="273557" cy="375232"/>
                <a:chOff x="0" y="0"/>
                <a:chExt cx="273556" cy="375230"/>
              </a:xfrm>
            </p:grpSpPr>
            <p:sp>
              <p:nvSpPr>
                <p:cNvPr id="1078" name="Rectangle"/>
                <p:cNvSpPr/>
                <p:nvPr/>
              </p:nvSpPr>
              <p:spPr>
                <a:xfrm>
                  <a:off x="17729" y="103187"/>
                  <a:ext cx="225566" cy="209550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79" name="B"/>
                <p:cNvSpPr txBox="1"/>
                <p:nvPr/>
              </p:nvSpPr>
              <p:spPr>
                <a:xfrm>
                  <a:off x="0" y="0"/>
                  <a:ext cx="273557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</p:grpSp>
        <p:sp>
          <p:nvSpPr>
            <p:cNvPr id="1082" name="Line"/>
            <p:cNvSpPr/>
            <p:nvPr/>
          </p:nvSpPr>
          <p:spPr>
            <a:xfrm flipH="1" flipV="1">
              <a:off x="1278928" y="272782"/>
              <a:ext cx="314326" cy="2476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3" name="Line"/>
            <p:cNvSpPr/>
            <p:nvPr/>
          </p:nvSpPr>
          <p:spPr>
            <a:xfrm flipH="1">
              <a:off x="1245590" y="758557"/>
              <a:ext cx="285751" cy="22383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4" name="Line"/>
            <p:cNvSpPr/>
            <p:nvPr/>
          </p:nvSpPr>
          <p:spPr>
            <a:xfrm>
              <a:off x="526453" y="729982"/>
              <a:ext cx="323851" cy="2476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5" name="Line"/>
            <p:cNvSpPr/>
            <p:nvPr/>
          </p:nvSpPr>
          <p:spPr>
            <a:xfrm flipH="1">
              <a:off x="1112241" y="696645"/>
              <a:ext cx="300038" cy="2428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6" name="Line"/>
            <p:cNvSpPr/>
            <p:nvPr/>
          </p:nvSpPr>
          <p:spPr>
            <a:xfrm flipH="1" flipV="1">
              <a:off x="674091" y="691882"/>
              <a:ext cx="276225" cy="2333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7" name="given these costs,…"/>
            <p:cNvSpPr txBox="1"/>
            <p:nvPr/>
          </p:nvSpPr>
          <p:spPr>
            <a:xfrm>
              <a:off x="0" y="1531670"/>
              <a:ext cx="2289570" cy="81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defRPr>
                  <a:solidFill>
                    <a:srgbClr val="000099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given these costs,</a:t>
              </a:r>
              <a:endParaRPr sz="2400"/>
            </a:p>
            <a:p>
              <a:pPr algn="ctr">
                <a:lnSpc>
                  <a:spcPct val="80000"/>
                </a:lnSpc>
                <a:defRPr>
                  <a:solidFill>
                    <a:srgbClr val="000099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find new routing….</a:t>
              </a:r>
              <a:endParaRPr sz="2400"/>
            </a:p>
            <a:p>
              <a:pPr algn="ctr">
                <a:lnSpc>
                  <a:spcPct val="80000"/>
                </a:lnSpc>
                <a:defRPr>
                  <a:solidFill>
                    <a:srgbClr val="000099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resulting in new costs</a:t>
              </a:r>
            </a:p>
          </p:txBody>
        </p:sp>
        <p:sp>
          <p:nvSpPr>
            <p:cNvPr id="1088" name="Line"/>
            <p:cNvSpPr/>
            <p:nvPr/>
          </p:nvSpPr>
          <p:spPr>
            <a:xfrm flipV="1">
              <a:off x="1045566" y="1206233"/>
              <a:ext cx="1" cy="24765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9" name="Line"/>
            <p:cNvSpPr/>
            <p:nvPr/>
          </p:nvSpPr>
          <p:spPr>
            <a:xfrm flipV="1">
              <a:off x="378816" y="749033"/>
              <a:ext cx="1" cy="24765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0" name="Line"/>
            <p:cNvSpPr/>
            <p:nvPr/>
          </p:nvSpPr>
          <p:spPr>
            <a:xfrm flipV="1">
              <a:off x="1712315" y="753796"/>
              <a:ext cx="1" cy="24765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01" name="Group"/>
          <p:cNvGrpSpPr/>
          <p:nvPr/>
        </p:nvGrpSpPr>
        <p:grpSpPr>
          <a:xfrm>
            <a:off x="443785" y="4374310"/>
            <a:ext cx="1764803" cy="1571450"/>
            <a:chOff x="0" y="0"/>
            <a:chExt cx="1764801" cy="1571448"/>
          </a:xfrm>
        </p:grpSpPr>
        <p:sp>
          <p:nvSpPr>
            <p:cNvPr id="1092" name="1"/>
            <p:cNvSpPr txBox="1"/>
            <p:nvPr/>
          </p:nvSpPr>
          <p:spPr>
            <a:xfrm>
              <a:off x="0" y="835025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1100" name="Group"/>
            <p:cNvGrpSpPr/>
            <p:nvPr/>
          </p:nvGrpSpPr>
          <p:grpSpPr>
            <a:xfrm>
              <a:off x="133100" y="0"/>
              <a:ext cx="1631702" cy="1571449"/>
              <a:chOff x="0" y="0"/>
              <a:chExt cx="1631701" cy="1571448"/>
            </a:xfrm>
          </p:grpSpPr>
          <p:sp>
            <p:nvSpPr>
              <p:cNvPr id="1093" name="Line"/>
              <p:cNvSpPr/>
              <p:nvPr/>
            </p:nvSpPr>
            <p:spPr>
              <a:xfrm flipV="1">
                <a:off x="819150" y="1012825"/>
                <a:ext cx="0" cy="400050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4" name="e"/>
              <p:cNvSpPr txBox="1"/>
              <p:nvPr/>
            </p:nvSpPr>
            <p:spPr>
              <a:xfrm>
                <a:off x="614611" y="1220787"/>
                <a:ext cx="2312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e</a:t>
                </a:r>
              </a:p>
            </p:txBody>
          </p:sp>
          <p:sp>
            <p:nvSpPr>
              <p:cNvPr id="1095" name="Line"/>
              <p:cNvSpPr/>
              <p:nvPr/>
            </p:nvSpPr>
            <p:spPr>
              <a:xfrm flipH="1" flipV="1">
                <a:off x="-1" y="546100"/>
                <a:ext cx="4764" cy="338138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6" name="Line"/>
              <p:cNvSpPr/>
              <p:nvPr/>
            </p:nvSpPr>
            <p:spPr>
              <a:xfrm flipV="1">
                <a:off x="1519237" y="579437"/>
                <a:ext cx="1" cy="428626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7" name="1"/>
              <p:cNvSpPr txBox="1"/>
              <p:nvPr/>
            </p:nvSpPr>
            <p:spPr>
              <a:xfrm>
                <a:off x="1400424" y="939800"/>
                <a:ext cx="2312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1098" name="Line"/>
              <p:cNvSpPr/>
              <p:nvPr/>
            </p:nvSpPr>
            <p:spPr>
              <a:xfrm>
                <a:off x="847725" y="0"/>
                <a:ext cx="609600" cy="8286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0303"/>
                    </a:lnTo>
                    <a:lnTo>
                      <a:pt x="675" y="0"/>
                    </a:lnTo>
                  </a:path>
                </a:pathLst>
              </a:custGeom>
              <a:noFill/>
              <a:ln w="57150" cap="flat">
                <a:solidFill>
                  <a:srgbClr val="CC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9" name="Line"/>
              <p:cNvSpPr/>
              <p:nvPr/>
            </p:nvSpPr>
            <p:spPr>
              <a:xfrm flipV="1">
                <a:off x="209550" y="80962"/>
                <a:ext cx="447675" cy="242889"/>
              </a:xfrm>
              <a:prstGeom prst="line">
                <a:avLst/>
              </a:prstGeom>
              <a:noFill/>
              <a:ln w="57150" cap="flat">
                <a:solidFill>
                  <a:srgbClr val="CC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102" name="Line"/>
          <p:cNvSpPr/>
          <p:nvPr/>
        </p:nvSpPr>
        <p:spPr>
          <a:xfrm>
            <a:off x="2943225" y="4391025"/>
            <a:ext cx="1193800" cy="866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444"/>
                </a:moveTo>
                <a:lnTo>
                  <a:pt x="11001" y="21600"/>
                </a:lnTo>
                <a:lnTo>
                  <a:pt x="0" y="9811"/>
                </a:lnTo>
                <a:lnTo>
                  <a:pt x="11001" y="0"/>
                </a:lnTo>
              </a:path>
            </a:pathLst>
          </a:custGeom>
          <a:ln w="5715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09" name="Group"/>
          <p:cNvGrpSpPr/>
          <p:nvPr/>
        </p:nvGrpSpPr>
        <p:grpSpPr>
          <a:xfrm>
            <a:off x="2807823" y="4376737"/>
            <a:ext cx="1351340" cy="950812"/>
            <a:chOff x="0" y="0"/>
            <a:chExt cx="1351338" cy="950810"/>
          </a:xfrm>
        </p:grpSpPr>
        <p:sp>
          <p:nvSpPr>
            <p:cNvPr id="1103" name="2+e"/>
            <p:cNvSpPr txBox="1"/>
            <p:nvPr/>
          </p:nvSpPr>
          <p:spPr>
            <a:xfrm>
              <a:off x="-1" y="0"/>
              <a:ext cx="40574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2+e</a:t>
              </a:r>
            </a:p>
          </p:txBody>
        </p:sp>
        <p:sp>
          <p:nvSpPr>
            <p:cNvPr id="1104" name="0"/>
            <p:cNvSpPr txBox="1"/>
            <p:nvPr/>
          </p:nvSpPr>
          <p:spPr>
            <a:xfrm>
              <a:off x="1148315" y="33337"/>
              <a:ext cx="20302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105" name="0"/>
            <p:cNvSpPr txBox="1"/>
            <p:nvPr/>
          </p:nvSpPr>
          <p:spPr>
            <a:xfrm>
              <a:off x="1002265" y="661987"/>
              <a:ext cx="20302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106" name="0"/>
            <p:cNvSpPr txBox="1"/>
            <p:nvPr/>
          </p:nvSpPr>
          <p:spPr>
            <a:xfrm>
              <a:off x="186289" y="604837"/>
              <a:ext cx="20302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107" name="1+e"/>
            <p:cNvSpPr txBox="1"/>
            <p:nvPr/>
          </p:nvSpPr>
          <p:spPr>
            <a:xfrm>
              <a:off x="420687" y="376237"/>
              <a:ext cx="405741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1+e</a:t>
              </a:r>
            </a:p>
          </p:txBody>
        </p:sp>
        <p:sp>
          <p:nvSpPr>
            <p:cNvPr id="1108" name="1"/>
            <p:cNvSpPr txBox="1"/>
            <p:nvPr/>
          </p:nvSpPr>
          <p:spPr>
            <a:xfrm>
              <a:off x="810177" y="366712"/>
              <a:ext cx="20302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58" name="Group"/>
          <p:cNvGrpSpPr/>
          <p:nvPr/>
        </p:nvGrpSpPr>
        <p:grpSpPr>
          <a:xfrm>
            <a:off x="4767859" y="4210317"/>
            <a:ext cx="2289570" cy="2349551"/>
            <a:chOff x="0" y="0"/>
            <a:chExt cx="2289569" cy="2349550"/>
          </a:xfrm>
        </p:grpSpPr>
        <p:sp>
          <p:nvSpPr>
            <p:cNvPr id="1110" name="Shape"/>
            <p:cNvSpPr/>
            <p:nvPr/>
          </p:nvSpPr>
          <p:spPr>
            <a:xfrm>
              <a:off x="83541" y="-1"/>
              <a:ext cx="1919215" cy="1324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101" extrusionOk="0">
                  <a:moveTo>
                    <a:pt x="0" y="9581"/>
                  </a:moveTo>
                  <a:cubicBezTo>
                    <a:pt x="0" y="5939"/>
                    <a:pt x="1534" y="5433"/>
                    <a:pt x="2962" y="3890"/>
                  </a:cubicBezTo>
                  <a:cubicBezTo>
                    <a:pt x="4391" y="2348"/>
                    <a:pt x="6648" y="805"/>
                    <a:pt x="8569" y="248"/>
                  </a:cubicBezTo>
                  <a:cubicBezTo>
                    <a:pt x="10844" y="-55"/>
                    <a:pt x="12061" y="-207"/>
                    <a:pt x="14494" y="552"/>
                  </a:cubicBezTo>
                  <a:cubicBezTo>
                    <a:pt x="16927" y="1311"/>
                    <a:pt x="19378" y="4067"/>
                    <a:pt x="20313" y="6546"/>
                  </a:cubicBezTo>
                  <a:cubicBezTo>
                    <a:pt x="21388" y="8671"/>
                    <a:pt x="21600" y="11225"/>
                    <a:pt x="20948" y="13375"/>
                  </a:cubicBezTo>
                  <a:cubicBezTo>
                    <a:pt x="20295" y="15525"/>
                    <a:pt x="18514" y="18257"/>
                    <a:pt x="16345" y="19521"/>
                  </a:cubicBezTo>
                  <a:cubicBezTo>
                    <a:pt x="14177" y="20786"/>
                    <a:pt x="10086" y="21393"/>
                    <a:pt x="7882" y="20963"/>
                  </a:cubicBezTo>
                  <a:cubicBezTo>
                    <a:pt x="5678" y="20533"/>
                    <a:pt x="4426" y="18763"/>
                    <a:pt x="3121" y="16866"/>
                  </a:cubicBezTo>
                  <a:cubicBezTo>
                    <a:pt x="1816" y="14969"/>
                    <a:pt x="0" y="13223"/>
                    <a:pt x="0" y="9581"/>
                  </a:cubicBezTo>
                  <a:close/>
                </a:path>
              </a:pathLst>
            </a:custGeom>
            <a:solidFill>
              <a:srgbClr val="66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1" name="Line"/>
            <p:cNvSpPr/>
            <p:nvPr/>
          </p:nvSpPr>
          <p:spPr>
            <a:xfrm flipV="1">
              <a:off x="493116" y="325170"/>
              <a:ext cx="390526" cy="2095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20" name="Group"/>
            <p:cNvGrpSpPr/>
            <p:nvPr/>
          </p:nvGrpSpPr>
          <p:grpSpPr>
            <a:xfrm>
              <a:off x="799503" y="7670"/>
              <a:ext cx="501652" cy="375231"/>
              <a:chOff x="0" y="0"/>
              <a:chExt cx="501650" cy="375230"/>
            </a:xfrm>
          </p:grpSpPr>
          <p:sp>
            <p:nvSpPr>
              <p:cNvPr id="1112" name="Oval"/>
              <p:cNvSpPr/>
              <p:nvPr/>
            </p:nvSpPr>
            <p:spPr>
              <a:xfrm>
                <a:off x="4762" y="187325"/>
                <a:ext cx="496889" cy="1285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13" name="Line"/>
              <p:cNvSpPr/>
              <p:nvPr/>
            </p:nvSpPr>
            <p:spPr>
              <a:xfrm flipH="1">
                <a:off x="4762" y="176212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4" name="Line"/>
              <p:cNvSpPr/>
              <p:nvPr/>
            </p:nvSpPr>
            <p:spPr>
              <a:xfrm>
                <a:off x="501649" y="176212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5" name="Rectangle"/>
              <p:cNvSpPr/>
              <p:nvPr/>
            </p:nvSpPr>
            <p:spPr>
              <a:xfrm>
                <a:off x="4762" y="176212"/>
                <a:ext cx="492125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116" name="Oval"/>
              <p:cNvSpPr/>
              <p:nvPr/>
            </p:nvSpPr>
            <p:spPr>
              <a:xfrm>
                <a:off x="0" y="82550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119" name="Group"/>
              <p:cNvGrpSpPr/>
              <p:nvPr/>
            </p:nvGrpSpPr>
            <p:grpSpPr>
              <a:xfrm>
                <a:off x="108490" y="-1"/>
                <a:ext cx="273557" cy="375232"/>
                <a:chOff x="0" y="0"/>
                <a:chExt cx="273556" cy="375230"/>
              </a:xfrm>
            </p:grpSpPr>
            <p:sp>
              <p:nvSpPr>
                <p:cNvPr id="1117" name="Rectangle"/>
                <p:cNvSpPr/>
                <p:nvPr/>
              </p:nvSpPr>
              <p:spPr>
                <a:xfrm>
                  <a:off x="17729" y="103187"/>
                  <a:ext cx="225566" cy="209551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18" name="A"/>
                <p:cNvSpPr txBox="1"/>
                <p:nvPr/>
              </p:nvSpPr>
              <p:spPr>
                <a:xfrm>
                  <a:off x="0" y="0"/>
                  <a:ext cx="273557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</p:grpSp>
        <p:grpSp>
          <p:nvGrpSpPr>
            <p:cNvPr id="1129" name="Group"/>
            <p:cNvGrpSpPr/>
            <p:nvPr/>
          </p:nvGrpSpPr>
          <p:grpSpPr>
            <a:xfrm>
              <a:off x="151803" y="412483"/>
              <a:ext cx="501652" cy="375231"/>
              <a:chOff x="0" y="0"/>
              <a:chExt cx="501650" cy="375230"/>
            </a:xfrm>
          </p:grpSpPr>
          <p:sp>
            <p:nvSpPr>
              <p:cNvPr id="1121" name="Oval"/>
              <p:cNvSpPr/>
              <p:nvPr/>
            </p:nvSpPr>
            <p:spPr>
              <a:xfrm>
                <a:off x="4762" y="196850"/>
                <a:ext cx="496889" cy="1285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22" name="Line"/>
              <p:cNvSpPr/>
              <p:nvPr/>
            </p:nvSpPr>
            <p:spPr>
              <a:xfrm flipH="1">
                <a:off x="4762" y="185737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3" name="Line"/>
              <p:cNvSpPr/>
              <p:nvPr/>
            </p:nvSpPr>
            <p:spPr>
              <a:xfrm>
                <a:off x="501649" y="185737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4" name="Rectangle"/>
              <p:cNvSpPr/>
              <p:nvPr/>
            </p:nvSpPr>
            <p:spPr>
              <a:xfrm>
                <a:off x="4762" y="185737"/>
                <a:ext cx="492125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125" name="Oval"/>
              <p:cNvSpPr/>
              <p:nvPr/>
            </p:nvSpPr>
            <p:spPr>
              <a:xfrm>
                <a:off x="0" y="92075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128" name="Group"/>
              <p:cNvGrpSpPr/>
              <p:nvPr/>
            </p:nvGrpSpPr>
            <p:grpSpPr>
              <a:xfrm>
                <a:off x="126089" y="-1"/>
                <a:ext cx="287571" cy="375232"/>
                <a:chOff x="0" y="0"/>
                <a:chExt cx="287570" cy="375230"/>
              </a:xfrm>
            </p:grpSpPr>
            <p:sp>
              <p:nvSpPr>
                <p:cNvPr id="1126" name="Rectangle"/>
                <p:cNvSpPr/>
                <p:nvPr/>
              </p:nvSpPr>
              <p:spPr>
                <a:xfrm>
                  <a:off x="23892" y="103187"/>
                  <a:ext cx="228817" cy="209551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27" name="D"/>
                <p:cNvSpPr txBox="1"/>
                <p:nvPr/>
              </p:nvSpPr>
              <p:spPr>
                <a:xfrm>
                  <a:off x="0" y="0"/>
                  <a:ext cx="287571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</p:grpSp>
        <p:grpSp>
          <p:nvGrpSpPr>
            <p:cNvPr id="1139" name="Group"/>
            <p:cNvGrpSpPr/>
            <p:nvPr/>
          </p:nvGrpSpPr>
          <p:grpSpPr>
            <a:xfrm>
              <a:off x="786803" y="874445"/>
              <a:ext cx="500064" cy="375232"/>
              <a:chOff x="0" y="0"/>
              <a:chExt cx="500062" cy="375230"/>
            </a:xfrm>
          </p:grpSpPr>
          <p:grpSp>
            <p:nvGrpSpPr>
              <p:cNvPr id="1135" name="Group"/>
              <p:cNvGrpSpPr/>
              <p:nvPr/>
            </p:nvGrpSpPr>
            <p:grpSpPr>
              <a:xfrm>
                <a:off x="0" y="85725"/>
                <a:ext cx="500063" cy="228601"/>
                <a:chOff x="0" y="0"/>
                <a:chExt cx="500062" cy="228600"/>
              </a:xfrm>
            </p:grpSpPr>
            <p:sp>
              <p:nvSpPr>
                <p:cNvPr id="1130" name="Oval"/>
                <p:cNvSpPr/>
                <p:nvPr/>
              </p:nvSpPr>
              <p:spPr>
                <a:xfrm>
                  <a:off x="0" y="100012"/>
                  <a:ext cx="495301" cy="128589"/>
                </a:xfrm>
                <a:prstGeom prst="ellipse">
                  <a:avLst/>
                </a:prstGeom>
                <a:solidFill>
                  <a:srgbClr val="17BBFD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31" name="Line"/>
                <p:cNvSpPr/>
                <p:nvPr/>
              </p:nvSpPr>
              <p:spPr>
                <a:xfrm flipH="1">
                  <a:off x="-1" y="88900"/>
                  <a:ext cx="1" cy="7937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32" name="Line"/>
                <p:cNvSpPr/>
                <p:nvPr/>
              </p:nvSpPr>
              <p:spPr>
                <a:xfrm>
                  <a:off x="495299" y="88900"/>
                  <a:ext cx="1" cy="7937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33" name="Rectangle"/>
                <p:cNvSpPr/>
                <p:nvPr/>
              </p:nvSpPr>
              <p:spPr>
                <a:xfrm>
                  <a:off x="-1" y="88900"/>
                  <a:ext cx="490539" cy="77788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/>
                  </a:pPr>
                  <a:endParaRPr/>
                </a:p>
              </p:txBody>
            </p:sp>
            <p:sp>
              <p:nvSpPr>
                <p:cNvPr id="1134" name="Oval"/>
                <p:cNvSpPr/>
                <p:nvPr/>
              </p:nvSpPr>
              <p:spPr>
                <a:xfrm>
                  <a:off x="4762" y="-1"/>
                  <a:ext cx="495301" cy="150813"/>
                </a:xfrm>
                <a:prstGeom prst="ellipse">
                  <a:avLst/>
                </a:prstGeom>
                <a:solidFill>
                  <a:srgbClr val="17BBFD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138" name="Group"/>
              <p:cNvGrpSpPr/>
              <p:nvPr/>
            </p:nvGrpSpPr>
            <p:grpSpPr>
              <a:xfrm>
                <a:off x="113389" y="-1"/>
                <a:ext cx="287571" cy="375232"/>
                <a:chOff x="0" y="0"/>
                <a:chExt cx="287570" cy="375230"/>
              </a:xfrm>
            </p:grpSpPr>
            <p:sp>
              <p:nvSpPr>
                <p:cNvPr id="1136" name="Rectangle"/>
                <p:cNvSpPr/>
                <p:nvPr/>
              </p:nvSpPr>
              <p:spPr>
                <a:xfrm>
                  <a:off x="25459" y="103187"/>
                  <a:ext cx="228817" cy="209551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37" name="C"/>
                <p:cNvSpPr txBox="1"/>
                <p:nvPr/>
              </p:nvSpPr>
              <p:spPr>
                <a:xfrm>
                  <a:off x="0" y="0"/>
                  <a:ext cx="287571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grpSp>
          <p:nvGrpSpPr>
            <p:cNvPr id="1148" name="Group"/>
            <p:cNvGrpSpPr/>
            <p:nvPr/>
          </p:nvGrpSpPr>
          <p:grpSpPr>
            <a:xfrm>
              <a:off x="1440853" y="426770"/>
              <a:ext cx="501651" cy="375231"/>
              <a:chOff x="0" y="0"/>
              <a:chExt cx="501650" cy="375230"/>
            </a:xfrm>
          </p:grpSpPr>
          <p:sp>
            <p:nvSpPr>
              <p:cNvPr id="1140" name="Oval"/>
              <p:cNvSpPr/>
              <p:nvPr/>
            </p:nvSpPr>
            <p:spPr>
              <a:xfrm>
                <a:off x="4762" y="192087"/>
                <a:ext cx="496889" cy="1285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41" name="Line"/>
              <p:cNvSpPr/>
              <p:nvPr/>
            </p:nvSpPr>
            <p:spPr>
              <a:xfrm flipH="1">
                <a:off x="4762" y="180975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2" name="Line"/>
              <p:cNvSpPr/>
              <p:nvPr/>
            </p:nvSpPr>
            <p:spPr>
              <a:xfrm>
                <a:off x="501649" y="180975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3" name="Rectangle"/>
              <p:cNvSpPr/>
              <p:nvPr/>
            </p:nvSpPr>
            <p:spPr>
              <a:xfrm>
                <a:off x="4762" y="180975"/>
                <a:ext cx="492125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144" name="Oval"/>
              <p:cNvSpPr/>
              <p:nvPr/>
            </p:nvSpPr>
            <p:spPr>
              <a:xfrm>
                <a:off x="0" y="87312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147" name="Group"/>
              <p:cNvGrpSpPr/>
              <p:nvPr/>
            </p:nvGrpSpPr>
            <p:grpSpPr>
              <a:xfrm>
                <a:off x="124365" y="-1"/>
                <a:ext cx="273557" cy="375232"/>
                <a:chOff x="0" y="0"/>
                <a:chExt cx="273556" cy="375230"/>
              </a:xfrm>
            </p:grpSpPr>
            <p:sp>
              <p:nvSpPr>
                <p:cNvPr id="1145" name="Rectangle"/>
                <p:cNvSpPr/>
                <p:nvPr/>
              </p:nvSpPr>
              <p:spPr>
                <a:xfrm>
                  <a:off x="17729" y="103187"/>
                  <a:ext cx="225566" cy="209551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46" name="B"/>
                <p:cNvSpPr txBox="1"/>
                <p:nvPr/>
              </p:nvSpPr>
              <p:spPr>
                <a:xfrm>
                  <a:off x="0" y="0"/>
                  <a:ext cx="273557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</p:grpSp>
        <p:sp>
          <p:nvSpPr>
            <p:cNvPr id="1149" name="Line"/>
            <p:cNvSpPr/>
            <p:nvPr/>
          </p:nvSpPr>
          <p:spPr>
            <a:xfrm flipH="1" flipV="1">
              <a:off x="1278928" y="272783"/>
              <a:ext cx="314326" cy="2476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0" name="Line"/>
            <p:cNvSpPr/>
            <p:nvPr/>
          </p:nvSpPr>
          <p:spPr>
            <a:xfrm flipH="1">
              <a:off x="1245590" y="758558"/>
              <a:ext cx="285751" cy="2238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1" name="Line"/>
            <p:cNvSpPr/>
            <p:nvPr/>
          </p:nvSpPr>
          <p:spPr>
            <a:xfrm>
              <a:off x="526453" y="729983"/>
              <a:ext cx="323851" cy="2476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2" name="Line"/>
            <p:cNvSpPr/>
            <p:nvPr/>
          </p:nvSpPr>
          <p:spPr>
            <a:xfrm flipH="1">
              <a:off x="1112240" y="696645"/>
              <a:ext cx="300039" cy="2428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3" name="Line"/>
            <p:cNvSpPr/>
            <p:nvPr/>
          </p:nvSpPr>
          <p:spPr>
            <a:xfrm flipH="1" flipV="1">
              <a:off x="674091" y="691883"/>
              <a:ext cx="276226" cy="2333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4" name="given these costs,…"/>
            <p:cNvSpPr txBox="1"/>
            <p:nvPr/>
          </p:nvSpPr>
          <p:spPr>
            <a:xfrm>
              <a:off x="0" y="1531670"/>
              <a:ext cx="2289570" cy="81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defRPr>
                  <a:solidFill>
                    <a:srgbClr val="000099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given these costs,</a:t>
              </a:r>
              <a:endParaRPr sz="2400"/>
            </a:p>
            <a:p>
              <a:pPr algn="ctr">
                <a:lnSpc>
                  <a:spcPct val="80000"/>
                </a:lnSpc>
                <a:defRPr>
                  <a:solidFill>
                    <a:srgbClr val="000099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find new routing….</a:t>
              </a:r>
              <a:endParaRPr sz="2400"/>
            </a:p>
            <a:p>
              <a:pPr algn="ctr">
                <a:lnSpc>
                  <a:spcPct val="80000"/>
                </a:lnSpc>
                <a:defRPr>
                  <a:solidFill>
                    <a:srgbClr val="000099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resulting in new costs</a:t>
              </a:r>
            </a:p>
          </p:txBody>
        </p:sp>
        <p:sp>
          <p:nvSpPr>
            <p:cNvPr id="1155" name="Line"/>
            <p:cNvSpPr/>
            <p:nvPr/>
          </p:nvSpPr>
          <p:spPr>
            <a:xfrm flipV="1">
              <a:off x="1045565" y="1206233"/>
              <a:ext cx="1" cy="247651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6" name="Line"/>
            <p:cNvSpPr/>
            <p:nvPr/>
          </p:nvSpPr>
          <p:spPr>
            <a:xfrm flipV="1">
              <a:off x="378816" y="749033"/>
              <a:ext cx="1" cy="247651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7" name="Line"/>
            <p:cNvSpPr/>
            <p:nvPr/>
          </p:nvSpPr>
          <p:spPr>
            <a:xfrm flipV="1">
              <a:off x="1712315" y="753795"/>
              <a:ext cx="1" cy="247651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59" name="Line"/>
          <p:cNvSpPr/>
          <p:nvPr/>
        </p:nvSpPr>
        <p:spPr>
          <a:xfrm>
            <a:off x="5219700" y="4332287"/>
            <a:ext cx="1181100" cy="95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584"/>
                </a:moveTo>
                <a:lnTo>
                  <a:pt x="11235" y="21600"/>
                </a:lnTo>
                <a:lnTo>
                  <a:pt x="21600" y="10944"/>
                </a:lnTo>
                <a:lnTo>
                  <a:pt x="12455" y="2376"/>
                </a:lnTo>
                <a:lnTo>
                  <a:pt x="10277" y="0"/>
                </a:lnTo>
              </a:path>
            </a:pathLst>
          </a:custGeom>
          <a:ln w="5715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66" name="Group"/>
          <p:cNvGrpSpPr/>
          <p:nvPr/>
        </p:nvGrpSpPr>
        <p:grpSpPr>
          <a:xfrm>
            <a:off x="5176925" y="4410075"/>
            <a:ext cx="1414839" cy="974624"/>
            <a:chOff x="0" y="0"/>
            <a:chExt cx="1414838" cy="974623"/>
          </a:xfrm>
        </p:grpSpPr>
        <p:sp>
          <p:nvSpPr>
            <p:cNvPr id="1160" name="0"/>
            <p:cNvSpPr txBox="1"/>
            <p:nvPr/>
          </p:nvSpPr>
          <p:spPr>
            <a:xfrm>
              <a:off x="-1" y="23812"/>
              <a:ext cx="20302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161" name="2+e"/>
            <p:cNvSpPr txBox="1"/>
            <p:nvPr/>
          </p:nvSpPr>
          <p:spPr>
            <a:xfrm>
              <a:off x="1009098" y="0"/>
              <a:ext cx="405741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2+e</a:t>
              </a:r>
            </a:p>
          </p:txBody>
        </p:sp>
        <p:sp>
          <p:nvSpPr>
            <p:cNvPr id="1162" name="1+e"/>
            <p:cNvSpPr txBox="1"/>
            <p:nvPr/>
          </p:nvSpPr>
          <p:spPr>
            <a:xfrm>
              <a:off x="834473" y="685800"/>
              <a:ext cx="405741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1+e</a:t>
              </a:r>
            </a:p>
          </p:txBody>
        </p:sp>
        <p:sp>
          <p:nvSpPr>
            <p:cNvPr id="1163" name="1"/>
            <p:cNvSpPr txBox="1"/>
            <p:nvPr/>
          </p:nvSpPr>
          <p:spPr>
            <a:xfrm>
              <a:off x="85725" y="628650"/>
              <a:ext cx="20302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164" name="0"/>
            <p:cNvSpPr txBox="1"/>
            <p:nvPr/>
          </p:nvSpPr>
          <p:spPr>
            <a:xfrm>
              <a:off x="420687" y="400050"/>
              <a:ext cx="20302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165" name="0"/>
            <p:cNvSpPr txBox="1"/>
            <p:nvPr/>
          </p:nvSpPr>
          <p:spPr>
            <a:xfrm>
              <a:off x="709612" y="390525"/>
              <a:ext cx="20302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6920509" y="4208729"/>
            <a:ext cx="2289570" cy="2349551"/>
            <a:chOff x="0" y="0"/>
            <a:chExt cx="2289569" cy="2349550"/>
          </a:xfrm>
        </p:grpSpPr>
        <p:sp>
          <p:nvSpPr>
            <p:cNvPr id="1167" name="Shape"/>
            <p:cNvSpPr/>
            <p:nvPr/>
          </p:nvSpPr>
          <p:spPr>
            <a:xfrm>
              <a:off x="83541" y="-1"/>
              <a:ext cx="1919215" cy="1324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101" extrusionOk="0">
                  <a:moveTo>
                    <a:pt x="0" y="9581"/>
                  </a:moveTo>
                  <a:cubicBezTo>
                    <a:pt x="0" y="5939"/>
                    <a:pt x="1534" y="5433"/>
                    <a:pt x="2962" y="3890"/>
                  </a:cubicBezTo>
                  <a:cubicBezTo>
                    <a:pt x="4391" y="2348"/>
                    <a:pt x="6648" y="805"/>
                    <a:pt x="8569" y="248"/>
                  </a:cubicBezTo>
                  <a:cubicBezTo>
                    <a:pt x="10844" y="-55"/>
                    <a:pt x="12061" y="-207"/>
                    <a:pt x="14494" y="552"/>
                  </a:cubicBezTo>
                  <a:cubicBezTo>
                    <a:pt x="16927" y="1311"/>
                    <a:pt x="19378" y="4067"/>
                    <a:pt x="20313" y="6546"/>
                  </a:cubicBezTo>
                  <a:cubicBezTo>
                    <a:pt x="21388" y="8671"/>
                    <a:pt x="21600" y="11225"/>
                    <a:pt x="20948" y="13375"/>
                  </a:cubicBezTo>
                  <a:cubicBezTo>
                    <a:pt x="20295" y="15525"/>
                    <a:pt x="18514" y="18257"/>
                    <a:pt x="16345" y="19521"/>
                  </a:cubicBezTo>
                  <a:cubicBezTo>
                    <a:pt x="14177" y="20786"/>
                    <a:pt x="10086" y="21393"/>
                    <a:pt x="7882" y="20963"/>
                  </a:cubicBezTo>
                  <a:cubicBezTo>
                    <a:pt x="5678" y="20533"/>
                    <a:pt x="4426" y="18763"/>
                    <a:pt x="3121" y="16866"/>
                  </a:cubicBezTo>
                  <a:cubicBezTo>
                    <a:pt x="1816" y="14969"/>
                    <a:pt x="0" y="13223"/>
                    <a:pt x="0" y="9581"/>
                  </a:cubicBezTo>
                  <a:close/>
                </a:path>
              </a:pathLst>
            </a:custGeom>
            <a:solidFill>
              <a:srgbClr val="66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8" name="Line"/>
            <p:cNvSpPr/>
            <p:nvPr/>
          </p:nvSpPr>
          <p:spPr>
            <a:xfrm flipV="1">
              <a:off x="493116" y="325170"/>
              <a:ext cx="390526" cy="2095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77" name="Group"/>
            <p:cNvGrpSpPr/>
            <p:nvPr/>
          </p:nvGrpSpPr>
          <p:grpSpPr>
            <a:xfrm>
              <a:off x="799503" y="7670"/>
              <a:ext cx="501652" cy="375231"/>
              <a:chOff x="0" y="0"/>
              <a:chExt cx="501650" cy="375230"/>
            </a:xfrm>
          </p:grpSpPr>
          <p:sp>
            <p:nvSpPr>
              <p:cNvPr id="1169" name="Oval"/>
              <p:cNvSpPr/>
              <p:nvPr/>
            </p:nvSpPr>
            <p:spPr>
              <a:xfrm>
                <a:off x="4762" y="187324"/>
                <a:ext cx="496889" cy="1285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70" name="Line"/>
              <p:cNvSpPr/>
              <p:nvPr/>
            </p:nvSpPr>
            <p:spPr>
              <a:xfrm flipH="1">
                <a:off x="4762" y="176212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1" name="Line"/>
              <p:cNvSpPr/>
              <p:nvPr/>
            </p:nvSpPr>
            <p:spPr>
              <a:xfrm>
                <a:off x="501649" y="176212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2" name="Rectangle"/>
              <p:cNvSpPr/>
              <p:nvPr/>
            </p:nvSpPr>
            <p:spPr>
              <a:xfrm>
                <a:off x="4762" y="176212"/>
                <a:ext cx="492125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173" name="Oval"/>
              <p:cNvSpPr/>
              <p:nvPr/>
            </p:nvSpPr>
            <p:spPr>
              <a:xfrm>
                <a:off x="0" y="82549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176" name="Group"/>
              <p:cNvGrpSpPr/>
              <p:nvPr/>
            </p:nvGrpSpPr>
            <p:grpSpPr>
              <a:xfrm>
                <a:off x="108490" y="-1"/>
                <a:ext cx="273557" cy="375232"/>
                <a:chOff x="0" y="0"/>
                <a:chExt cx="273556" cy="375230"/>
              </a:xfrm>
            </p:grpSpPr>
            <p:sp>
              <p:nvSpPr>
                <p:cNvPr id="1174" name="Rectangle"/>
                <p:cNvSpPr/>
                <p:nvPr/>
              </p:nvSpPr>
              <p:spPr>
                <a:xfrm>
                  <a:off x="17729" y="103187"/>
                  <a:ext cx="225566" cy="209550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75" name="A"/>
                <p:cNvSpPr txBox="1"/>
                <p:nvPr/>
              </p:nvSpPr>
              <p:spPr>
                <a:xfrm>
                  <a:off x="0" y="0"/>
                  <a:ext cx="273557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</p:grpSp>
        <p:grpSp>
          <p:nvGrpSpPr>
            <p:cNvPr id="1186" name="Group"/>
            <p:cNvGrpSpPr/>
            <p:nvPr/>
          </p:nvGrpSpPr>
          <p:grpSpPr>
            <a:xfrm>
              <a:off x="151803" y="412482"/>
              <a:ext cx="501652" cy="375232"/>
              <a:chOff x="0" y="0"/>
              <a:chExt cx="501650" cy="375230"/>
            </a:xfrm>
          </p:grpSpPr>
          <p:sp>
            <p:nvSpPr>
              <p:cNvPr id="1178" name="Oval"/>
              <p:cNvSpPr/>
              <p:nvPr/>
            </p:nvSpPr>
            <p:spPr>
              <a:xfrm>
                <a:off x="4762" y="196849"/>
                <a:ext cx="496889" cy="1285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79" name="Line"/>
              <p:cNvSpPr/>
              <p:nvPr/>
            </p:nvSpPr>
            <p:spPr>
              <a:xfrm flipH="1">
                <a:off x="4762" y="185737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0" name="Line"/>
              <p:cNvSpPr/>
              <p:nvPr/>
            </p:nvSpPr>
            <p:spPr>
              <a:xfrm>
                <a:off x="501649" y="185737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1" name="Rectangle"/>
              <p:cNvSpPr/>
              <p:nvPr/>
            </p:nvSpPr>
            <p:spPr>
              <a:xfrm>
                <a:off x="4762" y="185737"/>
                <a:ext cx="492125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182" name="Oval"/>
              <p:cNvSpPr/>
              <p:nvPr/>
            </p:nvSpPr>
            <p:spPr>
              <a:xfrm>
                <a:off x="0" y="92074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185" name="Group"/>
              <p:cNvGrpSpPr/>
              <p:nvPr/>
            </p:nvGrpSpPr>
            <p:grpSpPr>
              <a:xfrm>
                <a:off x="126089" y="-1"/>
                <a:ext cx="287571" cy="375232"/>
                <a:chOff x="0" y="0"/>
                <a:chExt cx="287570" cy="375230"/>
              </a:xfrm>
            </p:grpSpPr>
            <p:sp>
              <p:nvSpPr>
                <p:cNvPr id="1183" name="Rectangle"/>
                <p:cNvSpPr/>
                <p:nvPr/>
              </p:nvSpPr>
              <p:spPr>
                <a:xfrm>
                  <a:off x="23892" y="103187"/>
                  <a:ext cx="228817" cy="209550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84" name="D"/>
                <p:cNvSpPr txBox="1"/>
                <p:nvPr/>
              </p:nvSpPr>
              <p:spPr>
                <a:xfrm>
                  <a:off x="0" y="0"/>
                  <a:ext cx="287571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</p:grpSp>
        <p:grpSp>
          <p:nvGrpSpPr>
            <p:cNvPr id="1196" name="Group"/>
            <p:cNvGrpSpPr/>
            <p:nvPr/>
          </p:nvGrpSpPr>
          <p:grpSpPr>
            <a:xfrm>
              <a:off x="786803" y="874445"/>
              <a:ext cx="500064" cy="375231"/>
              <a:chOff x="0" y="0"/>
              <a:chExt cx="500062" cy="375230"/>
            </a:xfrm>
          </p:grpSpPr>
          <p:grpSp>
            <p:nvGrpSpPr>
              <p:cNvPr id="1192" name="Group"/>
              <p:cNvGrpSpPr/>
              <p:nvPr/>
            </p:nvGrpSpPr>
            <p:grpSpPr>
              <a:xfrm>
                <a:off x="0" y="85724"/>
                <a:ext cx="500063" cy="228602"/>
                <a:chOff x="0" y="0"/>
                <a:chExt cx="500062" cy="228600"/>
              </a:xfrm>
            </p:grpSpPr>
            <p:sp>
              <p:nvSpPr>
                <p:cNvPr id="1187" name="Oval"/>
                <p:cNvSpPr/>
                <p:nvPr/>
              </p:nvSpPr>
              <p:spPr>
                <a:xfrm>
                  <a:off x="0" y="100012"/>
                  <a:ext cx="495301" cy="128589"/>
                </a:xfrm>
                <a:prstGeom prst="ellipse">
                  <a:avLst/>
                </a:prstGeom>
                <a:solidFill>
                  <a:srgbClr val="17BBFD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88" name="Line"/>
                <p:cNvSpPr/>
                <p:nvPr/>
              </p:nvSpPr>
              <p:spPr>
                <a:xfrm flipH="1">
                  <a:off x="-1" y="88899"/>
                  <a:ext cx="1" cy="79375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89" name="Line"/>
                <p:cNvSpPr/>
                <p:nvPr/>
              </p:nvSpPr>
              <p:spPr>
                <a:xfrm>
                  <a:off x="495299" y="88899"/>
                  <a:ext cx="1" cy="79375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90" name="Rectangle"/>
                <p:cNvSpPr/>
                <p:nvPr/>
              </p:nvSpPr>
              <p:spPr>
                <a:xfrm>
                  <a:off x="-1" y="88899"/>
                  <a:ext cx="490539" cy="77788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/>
                  </a:pPr>
                  <a:endParaRPr/>
                </a:p>
              </p:txBody>
            </p:sp>
            <p:sp>
              <p:nvSpPr>
                <p:cNvPr id="1191" name="Oval"/>
                <p:cNvSpPr/>
                <p:nvPr/>
              </p:nvSpPr>
              <p:spPr>
                <a:xfrm>
                  <a:off x="4762" y="0"/>
                  <a:ext cx="495301" cy="150812"/>
                </a:xfrm>
                <a:prstGeom prst="ellipse">
                  <a:avLst/>
                </a:prstGeom>
                <a:solidFill>
                  <a:srgbClr val="17BBFD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195" name="Group"/>
              <p:cNvGrpSpPr/>
              <p:nvPr/>
            </p:nvGrpSpPr>
            <p:grpSpPr>
              <a:xfrm>
                <a:off x="113389" y="-1"/>
                <a:ext cx="287571" cy="375232"/>
                <a:chOff x="0" y="0"/>
                <a:chExt cx="287570" cy="375230"/>
              </a:xfrm>
            </p:grpSpPr>
            <p:sp>
              <p:nvSpPr>
                <p:cNvPr id="1193" name="Rectangle"/>
                <p:cNvSpPr/>
                <p:nvPr/>
              </p:nvSpPr>
              <p:spPr>
                <a:xfrm>
                  <a:off x="25459" y="103187"/>
                  <a:ext cx="228817" cy="209550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94" name="C"/>
                <p:cNvSpPr txBox="1"/>
                <p:nvPr/>
              </p:nvSpPr>
              <p:spPr>
                <a:xfrm>
                  <a:off x="0" y="0"/>
                  <a:ext cx="287571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grpSp>
          <p:nvGrpSpPr>
            <p:cNvPr id="1205" name="Group"/>
            <p:cNvGrpSpPr/>
            <p:nvPr/>
          </p:nvGrpSpPr>
          <p:grpSpPr>
            <a:xfrm>
              <a:off x="1440853" y="426770"/>
              <a:ext cx="501651" cy="375231"/>
              <a:chOff x="0" y="0"/>
              <a:chExt cx="501650" cy="375230"/>
            </a:xfrm>
          </p:grpSpPr>
          <p:sp>
            <p:nvSpPr>
              <p:cNvPr id="1197" name="Oval"/>
              <p:cNvSpPr/>
              <p:nvPr/>
            </p:nvSpPr>
            <p:spPr>
              <a:xfrm>
                <a:off x="4762" y="192087"/>
                <a:ext cx="496889" cy="128589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98" name="Line"/>
              <p:cNvSpPr/>
              <p:nvPr/>
            </p:nvSpPr>
            <p:spPr>
              <a:xfrm flipH="1">
                <a:off x="4762" y="180974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9" name="Line"/>
              <p:cNvSpPr/>
              <p:nvPr/>
            </p:nvSpPr>
            <p:spPr>
              <a:xfrm>
                <a:off x="501649" y="180974"/>
                <a:ext cx="1" cy="793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00" name="Rectangle"/>
              <p:cNvSpPr/>
              <p:nvPr/>
            </p:nvSpPr>
            <p:spPr>
              <a:xfrm>
                <a:off x="4762" y="180974"/>
                <a:ext cx="492125" cy="77788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201" name="Oval"/>
              <p:cNvSpPr/>
              <p:nvPr/>
            </p:nvSpPr>
            <p:spPr>
              <a:xfrm>
                <a:off x="0" y="87312"/>
                <a:ext cx="496888" cy="150813"/>
              </a:xfrm>
              <a:prstGeom prst="ellipse">
                <a:avLst/>
              </a:prstGeom>
              <a:solidFill>
                <a:srgbClr val="17BBFD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204" name="Group"/>
              <p:cNvGrpSpPr/>
              <p:nvPr/>
            </p:nvGrpSpPr>
            <p:grpSpPr>
              <a:xfrm>
                <a:off x="124365" y="-1"/>
                <a:ext cx="273557" cy="375232"/>
                <a:chOff x="0" y="0"/>
                <a:chExt cx="273556" cy="375230"/>
              </a:xfrm>
            </p:grpSpPr>
            <p:sp>
              <p:nvSpPr>
                <p:cNvPr id="1202" name="Rectangle"/>
                <p:cNvSpPr/>
                <p:nvPr/>
              </p:nvSpPr>
              <p:spPr>
                <a:xfrm>
                  <a:off x="17729" y="103187"/>
                  <a:ext cx="225566" cy="209550"/>
                </a:xfrm>
                <a:prstGeom prst="rect">
                  <a:avLst/>
                </a:prstGeom>
                <a:solidFill>
                  <a:srgbClr val="17BB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03" name="B"/>
                <p:cNvSpPr txBox="1"/>
                <p:nvPr/>
              </p:nvSpPr>
              <p:spPr>
                <a:xfrm>
                  <a:off x="0" y="0"/>
                  <a:ext cx="273557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</p:grpSp>
        <p:sp>
          <p:nvSpPr>
            <p:cNvPr id="1206" name="Line"/>
            <p:cNvSpPr/>
            <p:nvPr/>
          </p:nvSpPr>
          <p:spPr>
            <a:xfrm flipH="1" flipV="1">
              <a:off x="1278928" y="272782"/>
              <a:ext cx="314326" cy="2476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7" name="Line"/>
            <p:cNvSpPr/>
            <p:nvPr/>
          </p:nvSpPr>
          <p:spPr>
            <a:xfrm flipH="1">
              <a:off x="1245590" y="758557"/>
              <a:ext cx="285751" cy="22383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8" name="Line"/>
            <p:cNvSpPr/>
            <p:nvPr/>
          </p:nvSpPr>
          <p:spPr>
            <a:xfrm>
              <a:off x="526453" y="729982"/>
              <a:ext cx="323851" cy="2476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9" name="Line"/>
            <p:cNvSpPr/>
            <p:nvPr/>
          </p:nvSpPr>
          <p:spPr>
            <a:xfrm flipH="1">
              <a:off x="1112241" y="696645"/>
              <a:ext cx="300038" cy="2428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0" name="Line"/>
            <p:cNvSpPr/>
            <p:nvPr/>
          </p:nvSpPr>
          <p:spPr>
            <a:xfrm flipH="1" flipV="1">
              <a:off x="674091" y="691882"/>
              <a:ext cx="276225" cy="2333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1" name="given these costs,…"/>
            <p:cNvSpPr txBox="1"/>
            <p:nvPr/>
          </p:nvSpPr>
          <p:spPr>
            <a:xfrm>
              <a:off x="0" y="1531670"/>
              <a:ext cx="2289570" cy="81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defRPr>
                  <a:solidFill>
                    <a:srgbClr val="000099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given these costs,</a:t>
              </a:r>
              <a:endParaRPr sz="2400"/>
            </a:p>
            <a:p>
              <a:pPr algn="ctr">
                <a:lnSpc>
                  <a:spcPct val="80000"/>
                </a:lnSpc>
                <a:defRPr>
                  <a:solidFill>
                    <a:srgbClr val="000099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find new routing….</a:t>
              </a:r>
              <a:endParaRPr sz="2400"/>
            </a:p>
            <a:p>
              <a:pPr algn="ctr">
                <a:lnSpc>
                  <a:spcPct val="80000"/>
                </a:lnSpc>
                <a:defRPr>
                  <a:solidFill>
                    <a:srgbClr val="000099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resulting in new costs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1045566" y="1206233"/>
              <a:ext cx="1" cy="24765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3" name="Line"/>
            <p:cNvSpPr/>
            <p:nvPr/>
          </p:nvSpPr>
          <p:spPr>
            <a:xfrm flipV="1">
              <a:off x="378816" y="749033"/>
              <a:ext cx="1" cy="24765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4" name="Line"/>
            <p:cNvSpPr/>
            <p:nvPr/>
          </p:nvSpPr>
          <p:spPr>
            <a:xfrm flipV="1">
              <a:off x="1712315" y="753796"/>
              <a:ext cx="1" cy="24765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16" name="Line"/>
          <p:cNvSpPr/>
          <p:nvPr/>
        </p:nvSpPr>
        <p:spPr>
          <a:xfrm>
            <a:off x="7366000" y="4397375"/>
            <a:ext cx="1193800" cy="866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444"/>
                </a:moveTo>
                <a:lnTo>
                  <a:pt x="11001" y="21600"/>
                </a:lnTo>
                <a:lnTo>
                  <a:pt x="0" y="9811"/>
                </a:lnTo>
                <a:lnTo>
                  <a:pt x="11001" y="0"/>
                </a:lnTo>
              </a:path>
            </a:pathLst>
          </a:custGeom>
          <a:ln w="5715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3" name="Group"/>
          <p:cNvGrpSpPr/>
          <p:nvPr/>
        </p:nvGrpSpPr>
        <p:grpSpPr>
          <a:xfrm>
            <a:off x="7230598" y="4383087"/>
            <a:ext cx="1351340" cy="950812"/>
            <a:chOff x="0" y="0"/>
            <a:chExt cx="1351338" cy="950810"/>
          </a:xfrm>
        </p:grpSpPr>
        <p:sp>
          <p:nvSpPr>
            <p:cNvPr id="1217" name="2+e"/>
            <p:cNvSpPr txBox="1"/>
            <p:nvPr/>
          </p:nvSpPr>
          <p:spPr>
            <a:xfrm>
              <a:off x="-1" y="0"/>
              <a:ext cx="40574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2+e</a:t>
              </a:r>
            </a:p>
          </p:txBody>
        </p:sp>
        <p:sp>
          <p:nvSpPr>
            <p:cNvPr id="1218" name="0"/>
            <p:cNvSpPr txBox="1"/>
            <p:nvPr/>
          </p:nvSpPr>
          <p:spPr>
            <a:xfrm>
              <a:off x="1148315" y="33337"/>
              <a:ext cx="20302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219" name="0"/>
            <p:cNvSpPr txBox="1"/>
            <p:nvPr/>
          </p:nvSpPr>
          <p:spPr>
            <a:xfrm>
              <a:off x="1002265" y="661987"/>
              <a:ext cx="20302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220" name="0"/>
            <p:cNvSpPr txBox="1"/>
            <p:nvPr/>
          </p:nvSpPr>
          <p:spPr>
            <a:xfrm>
              <a:off x="186289" y="604837"/>
              <a:ext cx="20302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221" name="1+e"/>
            <p:cNvSpPr txBox="1"/>
            <p:nvPr/>
          </p:nvSpPr>
          <p:spPr>
            <a:xfrm>
              <a:off x="420687" y="376237"/>
              <a:ext cx="405741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1+e</a:t>
              </a:r>
            </a:p>
          </p:txBody>
        </p:sp>
        <p:sp>
          <p:nvSpPr>
            <p:cNvPr id="1222" name="1"/>
            <p:cNvSpPr txBox="1"/>
            <p:nvPr/>
          </p:nvSpPr>
          <p:spPr>
            <a:xfrm>
              <a:off x="810177" y="366712"/>
              <a:ext cx="20302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" grpId="1" build="p" bldLvl="5" animBg="1" advAuto="0"/>
      <p:bldP spid="1041" grpId="2" animBg="1" advAuto="0"/>
      <p:bldP spid="1042" grpId="3" animBg="1" advAuto="0"/>
      <p:bldP spid="1091" grpId="5" animBg="1" advAuto="0"/>
      <p:bldP spid="1101" grpId="4" animBg="1" advAuto="0"/>
      <p:bldP spid="1102" grpId="6" animBg="1" advAuto="0"/>
      <p:bldP spid="1109" grpId="7" animBg="1" advAuto="0"/>
      <p:bldP spid="1158" grpId="8" animBg="1" advAuto="0"/>
      <p:bldP spid="1159" grpId="9" animBg="1" advAuto="0"/>
      <p:bldP spid="1166" grpId="10" animBg="1" advAuto="0"/>
      <p:bldP spid="1215" grpId="11" animBg="1" advAuto="0"/>
      <p:bldP spid="1216" grpId="12" animBg="1" advAuto="0"/>
      <p:bldP spid="1223" grpId="1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Routing algorithm classification"/>
          <p:cNvSpPr txBox="1">
            <a:spLocks noGrp="1"/>
          </p:cNvSpPr>
          <p:nvPr>
            <p:ph type="title"/>
          </p:nvPr>
        </p:nvSpPr>
        <p:spPr>
          <a:xfrm>
            <a:off x="533400" y="17462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Routing algorithm classification</a:t>
            </a:r>
          </a:p>
        </p:txBody>
      </p:sp>
      <p:sp>
        <p:nvSpPr>
          <p:cNvPr id="1226" name="Q: global or decentralized information?…"/>
          <p:cNvSpPr txBox="1">
            <a:spLocks noGrp="1"/>
          </p:cNvSpPr>
          <p:nvPr>
            <p:ph type="body" idx="1"/>
          </p:nvPr>
        </p:nvSpPr>
        <p:spPr>
          <a:xfrm>
            <a:off x="522287" y="1371600"/>
            <a:ext cx="8124171" cy="4648200"/>
          </a:xfrm>
          <a:prstGeom prst="rect">
            <a:avLst/>
          </a:prstGeom>
        </p:spPr>
        <p:txBody>
          <a:bodyPr/>
          <a:lstStyle/>
          <a:p>
            <a:pPr defTabSz="813816">
              <a:spcBef>
                <a:spcPts val="1600"/>
              </a:spcBef>
              <a:defRPr sz="2136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Q: global or decentralized information?</a:t>
            </a:r>
          </a:p>
          <a:p>
            <a:pPr defTabSz="813816">
              <a:spcBef>
                <a:spcPts val="1000"/>
              </a:spcBef>
              <a:defRPr sz="2136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global:</a:t>
            </a:r>
          </a:p>
          <a:p>
            <a:pPr defTabSz="813816">
              <a:spcBef>
                <a:spcPts val="1600"/>
              </a:spcBef>
              <a:defRPr sz="2136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complete topology and link cost info</a:t>
            </a:r>
          </a:p>
          <a:p>
            <a:pPr defTabSz="813816">
              <a:spcBef>
                <a:spcPts val="1600"/>
              </a:spcBef>
              <a:defRPr sz="2136">
                <a:solidFill>
                  <a:srgbClr val="000099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( this requires global messaging, e.g. “link state” alg)</a:t>
            </a:r>
          </a:p>
          <a:p>
            <a:pPr defTabSz="813816">
              <a:spcBef>
                <a:spcPts val="1600"/>
              </a:spcBef>
              <a:defRPr sz="2136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decentralized: </a:t>
            </a:r>
          </a:p>
          <a:p>
            <a:pPr defTabSz="813816">
              <a:spcBef>
                <a:spcPts val="1600"/>
              </a:spcBef>
              <a:defRPr sz="2136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router knows physically-connected neighbors, link costs to neighbors</a:t>
            </a:r>
          </a:p>
          <a:p>
            <a:pPr defTabSz="813816">
              <a:spcBef>
                <a:spcPts val="1600"/>
              </a:spcBef>
              <a:defRPr sz="2136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iterative process of computation, exchange of info with neighbors</a:t>
            </a:r>
          </a:p>
          <a:p>
            <a:pPr defTabSz="813816">
              <a:spcBef>
                <a:spcPts val="1600"/>
              </a:spcBef>
              <a:defRPr sz="2136">
                <a:solidFill>
                  <a:srgbClr val="000099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( this allows for local messaging, e.g. “distance vector” alg)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The Optimality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The Optimality Principle</a:t>
            </a:r>
          </a:p>
        </p:txBody>
      </p:sp>
      <p:sp>
        <p:nvSpPr>
          <p:cNvPr id="1229" name="Each portion of a best path is also a best path; the union of them to a router is a tree called the sink tree…"/>
          <p:cNvSpPr txBox="1">
            <a:spLocks noGrp="1"/>
          </p:cNvSpPr>
          <p:nvPr>
            <p:ph type="body" idx="1"/>
          </p:nvPr>
        </p:nvSpPr>
        <p:spPr>
          <a:xfrm>
            <a:off x="914399" y="1315753"/>
            <a:ext cx="7790213" cy="46000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Each portion of a best path is also a best path; the union of them to a router is a tree called the </a:t>
            </a:r>
            <a:r>
              <a:rPr u="sng"/>
              <a:t>sink tree</a:t>
            </a:r>
          </a:p>
          <a:p>
            <a:pPr lvl="1">
              <a:spcBef>
                <a:spcPts val="600"/>
              </a:spcBef>
              <a:buClr>
                <a:srgbClr val="0000FF"/>
              </a:buClr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Best means fewest hops in the example</a:t>
            </a:r>
          </a:p>
        </p:txBody>
      </p:sp>
      <p:grpSp>
        <p:nvGrpSpPr>
          <p:cNvPr id="1234" name="Group"/>
          <p:cNvGrpSpPr/>
          <p:nvPr/>
        </p:nvGrpSpPr>
        <p:grpSpPr>
          <a:xfrm>
            <a:off x="353964" y="2649770"/>
            <a:ext cx="8445400" cy="3504331"/>
            <a:chOff x="0" y="0"/>
            <a:chExt cx="8445398" cy="3504329"/>
          </a:xfrm>
        </p:grpSpPr>
        <p:pic>
          <p:nvPicPr>
            <p:cNvPr id="1230" name="image3.png" descr="image3.png"/>
            <p:cNvPicPr>
              <a:picLocks noChangeAspect="1"/>
            </p:cNvPicPr>
            <p:nvPr/>
          </p:nvPicPr>
          <p:blipFill>
            <a:blip r:embed="rId3"/>
            <a:srcRect t="3092" b="14984"/>
            <a:stretch>
              <a:fillRect/>
            </a:stretch>
          </p:blipFill>
          <p:spPr>
            <a:xfrm>
              <a:off x="0" y="103234"/>
              <a:ext cx="8445399" cy="29987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1" name="Network"/>
            <p:cNvSpPr txBox="1"/>
            <p:nvPr/>
          </p:nvSpPr>
          <p:spPr>
            <a:xfrm>
              <a:off x="1297848" y="3131579"/>
              <a:ext cx="992893" cy="3727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2BD8"/>
                  </a:solidFill>
                </a:defRPr>
              </a:lvl1pPr>
            </a:lstStyle>
            <a:p>
              <a:r>
                <a:t>Network</a:t>
              </a:r>
            </a:p>
          </p:txBody>
        </p:sp>
        <p:sp>
          <p:nvSpPr>
            <p:cNvPr id="1232" name="Sink tree of best paths to router B"/>
            <p:cNvSpPr txBox="1"/>
            <p:nvPr/>
          </p:nvSpPr>
          <p:spPr>
            <a:xfrm>
              <a:off x="4488432" y="3097168"/>
              <a:ext cx="3525451" cy="3727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2BD8"/>
                  </a:solidFill>
                </a:defRPr>
              </a:lvl1pPr>
            </a:lstStyle>
            <a:p>
              <a:r>
                <a:t>Sink tree of best paths to router B</a:t>
              </a:r>
            </a:p>
          </p:txBody>
        </p:sp>
        <p:sp>
          <p:nvSpPr>
            <p:cNvPr id="1233" name="B"/>
            <p:cNvSpPr txBox="1"/>
            <p:nvPr/>
          </p:nvSpPr>
          <p:spPr>
            <a:xfrm>
              <a:off x="6366378" y="0"/>
              <a:ext cx="165175" cy="2569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2BD8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Distance vector algorithm"/>
          <p:cNvSpPr txBox="1">
            <a:spLocks noGrp="1"/>
          </p:cNvSpPr>
          <p:nvPr>
            <p:ph type="title"/>
          </p:nvPr>
        </p:nvSpPr>
        <p:spPr>
          <a:xfrm>
            <a:off x="466725" y="296863"/>
            <a:ext cx="7772400" cy="841376"/>
          </a:xfrm>
          <a:prstGeom prst="rect">
            <a:avLst/>
          </a:prstGeom>
        </p:spPr>
        <p:txBody>
          <a:bodyPr/>
          <a:lstStyle>
            <a:lvl1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Distance vector algorithm </a:t>
            </a:r>
          </a:p>
        </p:txBody>
      </p:sp>
      <p:sp>
        <p:nvSpPr>
          <p:cNvPr id="1239" name="Bellman equation (dynamic programming)…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953375" cy="4648200"/>
          </a:xfrm>
          <a:prstGeom prst="rect">
            <a:avLst/>
          </a:prstGeom>
        </p:spPr>
        <p:txBody>
          <a:bodyPr/>
          <a:lstStyle/>
          <a:p>
            <a:pPr>
              <a:buSzTx/>
              <a:buFont typeface="Wingdings"/>
              <a:buNone/>
              <a:defRPr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Bellman equation (dynamic programming)</a:t>
            </a:r>
          </a:p>
          <a:p>
            <a:pPr>
              <a:buSzTx/>
              <a:buFont typeface="Wingdings"/>
              <a:buNone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/>
          </a:p>
          <a:p>
            <a:pPr>
              <a:buSzTx/>
              <a:buFont typeface="Wingdings"/>
              <a:buNone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let</a:t>
            </a:r>
          </a:p>
          <a:p>
            <a:pPr>
              <a:buSzTx/>
              <a:buFont typeface="Wingdings"/>
              <a:buNone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   d</a:t>
            </a:r>
            <a:r>
              <a:rPr baseline="-25000"/>
              <a:t>x</a:t>
            </a:r>
            <a:r>
              <a:t>(y) := cost of least-cost path from x to y</a:t>
            </a:r>
          </a:p>
          <a:p>
            <a:pPr>
              <a:buSzTx/>
              <a:buFont typeface="Wingdings"/>
              <a:buNone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then</a:t>
            </a:r>
          </a:p>
          <a:p>
            <a:pPr>
              <a:spcBef>
                <a:spcPts val="700"/>
              </a:spcBef>
              <a:buSzTx/>
              <a:buFont typeface="Wingdings"/>
              <a:buNone/>
              <a:defRPr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   </a:t>
            </a:r>
            <a:r>
              <a:rPr sz="3200"/>
              <a:t>d</a:t>
            </a:r>
            <a:r>
              <a:rPr sz="3200" baseline="-25000"/>
              <a:t>x</a:t>
            </a:r>
            <a:r>
              <a:rPr sz="3200"/>
              <a:t>(y) = min {c(x,v) + d</a:t>
            </a:r>
            <a:r>
              <a:rPr sz="3200" baseline="-25000"/>
              <a:t>v</a:t>
            </a:r>
            <a:r>
              <a:rPr sz="3200"/>
              <a:t>(y) }</a:t>
            </a:r>
          </a:p>
          <a:p>
            <a:pPr>
              <a:spcBef>
                <a:spcPts val="700"/>
              </a:spcBef>
              <a:buSzTx/>
              <a:buFont typeface="Wingdings"/>
              <a:buNone/>
              <a:defRPr sz="3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   </a:t>
            </a:r>
          </a:p>
        </p:txBody>
      </p:sp>
      <p:sp>
        <p:nvSpPr>
          <p:cNvPr id="1240" name="v"/>
          <p:cNvSpPr txBox="1"/>
          <p:nvPr/>
        </p:nvSpPr>
        <p:spPr>
          <a:xfrm>
            <a:off x="2220913" y="4138612"/>
            <a:ext cx="2153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v</a:t>
            </a:r>
          </a:p>
        </p:txBody>
      </p:sp>
      <p:sp>
        <p:nvSpPr>
          <p:cNvPr id="1241" name="cost to neighbor v"/>
          <p:cNvSpPr txBox="1"/>
          <p:nvPr/>
        </p:nvSpPr>
        <p:spPr>
          <a:xfrm>
            <a:off x="3017838" y="5126037"/>
            <a:ext cx="2510250" cy="49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cost to neighbor v</a:t>
            </a:r>
          </a:p>
        </p:txBody>
      </p:sp>
      <p:sp>
        <p:nvSpPr>
          <p:cNvPr id="1242" name="min taken over all neighbors v of x"/>
          <p:cNvSpPr txBox="1"/>
          <p:nvPr/>
        </p:nvSpPr>
        <p:spPr>
          <a:xfrm>
            <a:off x="2116138" y="5762625"/>
            <a:ext cx="4729631" cy="491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min taken over all neighbors v of x</a:t>
            </a:r>
          </a:p>
        </p:txBody>
      </p:sp>
      <p:sp>
        <p:nvSpPr>
          <p:cNvPr id="1243" name="cost from neighbor v to destination y"/>
          <p:cNvSpPr txBox="1"/>
          <p:nvPr/>
        </p:nvSpPr>
        <p:spPr>
          <a:xfrm>
            <a:off x="4130675" y="4730750"/>
            <a:ext cx="5000744" cy="491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cost from neighbor v to destination y</a:t>
            </a:r>
          </a:p>
        </p:txBody>
      </p:sp>
      <p:sp>
        <p:nvSpPr>
          <p:cNvPr id="1244" name="Line"/>
          <p:cNvSpPr/>
          <p:nvPr/>
        </p:nvSpPr>
        <p:spPr>
          <a:xfrm flipH="1">
            <a:off x="2363788" y="4549775"/>
            <a:ext cx="1" cy="1282700"/>
          </a:xfrm>
          <a:prstGeom prst="line">
            <a:avLst/>
          </a:prstGeom>
          <a:ln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5" name="Line"/>
          <p:cNvSpPr/>
          <p:nvPr/>
        </p:nvSpPr>
        <p:spPr>
          <a:xfrm>
            <a:off x="3344862" y="4359275"/>
            <a:ext cx="1" cy="892175"/>
          </a:xfrm>
          <a:prstGeom prst="line">
            <a:avLst/>
          </a:prstGeom>
          <a:ln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6" name="Line"/>
          <p:cNvSpPr/>
          <p:nvPr/>
        </p:nvSpPr>
        <p:spPr>
          <a:xfrm>
            <a:off x="4649787" y="4427537"/>
            <a:ext cx="1" cy="434976"/>
          </a:xfrm>
          <a:prstGeom prst="line">
            <a:avLst/>
          </a:prstGeom>
          <a:ln>
            <a:solidFill>
              <a:srgbClr val="CC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Bellman equation: example"/>
          <p:cNvSpPr txBox="1">
            <a:spLocks noGrp="1"/>
          </p:cNvSpPr>
          <p:nvPr>
            <p:ph type="title"/>
          </p:nvPr>
        </p:nvSpPr>
        <p:spPr>
          <a:xfrm>
            <a:off x="533400" y="174625"/>
            <a:ext cx="7772400" cy="874713"/>
          </a:xfrm>
          <a:prstGeom prst="rect">
            <a:avLst/>
          </a:prstGeom>
        </p:spPr>
        <p:txBody>
          <a:bodyPr/>
          <a:lstStyle>
            <a:lvl1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Bellman equation: example</a:t>
            </a:r>
          </a:p>
        </p:txBody>
      </p:sp>
      <p:grpSp>
        <p:nvGrpSpPr>
          <p:cNvPr id="1318" name="Group"/>
          <p:cNvGrpSpPr/>
          <p:nvPr/>
        </p:nvGrpSpPr>
        <p:grpSpPr>
          <a:xfrm>
            <a:off x="276225" y="1504212"/>
            <a:ext cx="3505436" cy="2178509"/>
            <a:chOff x="0" y="0"/>
            <a:chExt cx="3505435" cy="2178508"/>
          </a:xfrm>
        </p:grpSpPr>
        <p:sp>
          <p:nvSpPr>
            <p:cNvPr id="1249" name="Shape"/>
            <p:cNvSpPr/>
            <p:nvPr/>
          </p:nvSpPr>
          <p:spPr>
            <a:xfrm>
              <a:off x="0" y="-1"/>
              <a:ext cx="3505436" cy="217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037" extrusionOk="0">
                  <a:moveTo>
                    <a:pt x="0" y="9236"/>
                  </a:moveTo>
                  <a:cubicBezTo>
                    <a:pt x="48" y="7427"/>
                    <a:pt x="1258" y="6093"/>
                    <a:pt x="2102" y="4591"/>
                  </a:cubicBezTo>
                  <a:cubicBezTo>
                    <a:pt x="2947" y="3089"/>
                    <a:pt x="2947" y="743"/>
                    <a:pt x="5078" y="207"/>
                  </a:cubicBezTo>
                  <a:cubicBezTo>
                    <a:pt x="7210" y="-330"/>
                    <a:pt x="12586" y="222"/>
                    <a:pt x="14890" y="1372"/>
                  </a:cubicBezTo>
                  <a:cubicBezTo>
                    <a:pt x="17194" y="2521"/>
                    <a:pt x="17856" y="5051"/>
                    <a:pt x="18893" y="7074"/>
                  </a:cubicBezTo>
                  <a:cubicBezTo>
                    <a:pt x="19930" y="9098"/>
                    <a:pt x="21600" y="11428"/>
                    <a:pt x="21110" y="13559"/>
                  </a:cubicBezTo>
                  <a:cubicBezTo>
                    <a:pt x="20621" y="15690"/>
                    <a:pt x="17856" y="18587"/>
                    <a:pt x="15926" y="19814"/>
                  </a:cubicBezTo>
                  <a:cubicBezTo>
                    <a:pt x="13997" y="21040"/>
                    <a:pt x="11443" y="20810"/>
                    <a:pt x="9533" y="20917"/>
                  </a:cubicBezTo>
                  <a:cubicBezTo>
                    <a:pt x="7622" y="21025"/>
                    <a:pt x="5885" y="21270"/>
                    <a:pt x="4464" y="20458"/>
                  </a:cubicBezTo>
                  <a:cubicBezTo>
                    <a:pt x="3043" y="19645"/>
                    <a:pt x="1728" y="17913"/>
                    <a:pt x="979" y="16042"/>
                  </a:cubicBezTo>
                  <a:cubicBezTo>
                    <a:pt x="230" y="14172"/>
                    <a:pt x="202" y="10646"/>
                    <a:pt x="0" y="9236"/>
                  </a:cubicBezTo>
                  <a:close/>
                </a:path>
              </a:pathLst>
            </a:custGeom>
            <a:solidFill>
              <a:srgbClr val="99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50" name="Line"/>
            <p:cNvSpPr/>
            <p:nvPr/>
          </p:nvSpPr>
          <p:spPr>
            <a:xfrm flipV="1">
              <a:off x="533399" y="837349"/>
              <a:ext cx="542926" cy="2952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1" name="Oval"/>
            <p:cNvSpPr/>
            <p:nvPr/>
          </p:nvSpPr>
          <p:spPr>
            <a:xfrm>
              <a:off x="120650" y="1221525"/>
              <a:ext cx="496888" cy="128589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52" name="Line"/>
            <p:cNvSpPr/>
            <p:nvPr/>
          </p:nvSpPr>
          <p:spPr>
            <a:xfrm flipH="1">
              <a:off x="120649" y="1210412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3" name="Line"/>
            <p:cNvSpPr/>
            <p:nvPr/>
          </p:nvSpPr>
          <p:spPr>
            <a:xfrm>
              <a:off x="617537" y="1210412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4" name="Rectangle"/>
            <p:cNvSpPr/>
            <p:nvPr/>
          </p:nvSpPr>
          <p:spPr>
            <a:xfrm>
              <a:off x="120649" y="1210412"/>
              <a:ext cx="492126" cy="77788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55" name="Oval"/>
            <p:cNvSpPr/>
            <p:nvPr/>
          </p:nvSpPr>
          <p:spPr>
            <a:xfrm>
              <a:off x="115887" y="1116750"/>
              <a:ext cx="496889" cy="150813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56" name="Oval"/>
            <p:cNvSpPr/>
            <p:nvPr/>
          </p:nvSpPr>
          <p:spPr>
            <a:xfrm>
              <a:off x="873125" y="1835887"/>
              <a:ext cx="496888" cy="128589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57" name="Line"/>
            <p:cNvSpPr/>
            <p:nvPr/>
          </p:nvSpPr>
          <p:spPr>
            <a:xfrm>
              <a:off x="873125" y="1824775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8" name="Line"/>
            <p:cNvSpPr/>
            <p:nvPr/>
          </p:nvSpPr>
          <p:spPr>
            <a:xfrm>
              <a:off x="1370012" y="1824775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9" name="Rectangle"/>
            <p:cNvSpPr/>
            <p:nvPr/>
          </p:nvSpPr>
          <p:spPr>
            <a:xfrm>
              <a:off x="873125" y="1824775"/>
              <a:ext cx="492125" cy="77788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60" name="Oval"/>
            <p:cNvSpPr/>
            <p:nvPr/>
          </p:nvSpPr>
          <p:spPr>
            <a:xfrm>
              <a:off x="868362" y="1731112"/>
              <a:ext cx="496889" cy="150813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61" name="Oval"/>
            <p:cNvSpPr/>
            <p:nvPr/>
          </p:nvSpPr>
          <p:spPr>
            <a:xfrm>
              <a:off x="866775" y="740512"/>
              <a:ext cx="496888" cy="128589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62" name="Line"/>
            <p:cNvSpPr/>
            <p:nvPr/>
          </p:nvSpPr>
          <p:spPr>
            <a:xfrm>
              <a:off x="866775" y="729399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3" name="Line"/>
            <p:cNvSpPr/>
            <p:nvPr/>
          </p:nvSpPr>
          <p:spPr>
            <a:xfrm>
              <a:off x="1363662" y="729399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4" name="Rectangle"/>
            <p:cNvSpPr/>
            <p:nvPr/>
          </p:nvSpPr>
          <p:spPr>
            <a:xfrm>
              <a:off x="866775" y="729399"/>
              <a:ext cx="492125" cy="77788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65" name="Oval"/>
            <p:cNvSpPr/>
            <p:nvPr/>
          </p:nvSpPr>
          <p:spPr>
            <a:xfrm>
              <a:off x="862012" y="635737"/>
              <a:ext cx="496889" cy="150813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66" name="Oval"/>
            <p:cNvSpPr/>
            <p:nvPr/>
          </p:nvSpPr>
          <p:spPr>
            <a:xfrm>
              <a:off x="1951037" y="734162"/>
              <a:ext cx="495301" cy="128589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67" name="Line"/>
            <p:cNvSpPr/>
            <p:nvPr/>
          </p:nvSpPr>
          <p:spPr>
            <a:xfrm>
              <a:off x="1951037" y="723049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8" name="Line"/>
            <p:cNvSpPr/>
            <p:nvPr/>
          </p:nvSpPr>
          <p:spPr>
            <a:xfrm>
              <a:off x="2446337" y="723049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9" name="Rectangle"/>
            <p:cNvSpPr/>
            <p:nvPr/>
          </p:nvSpPr>
          <p:spPr>
            <a:xfrm>
              <a:off x="1951037" y="723049"/>
              <a:ext cx="490538" cy="77788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70" name="Oval"/>
            <p:cNvSpPr/>
            <p:nvPr/>
          </p:nvSpPr>
          <p:spPr>
            <a:xfrm>
              <a:off x="1955800" y="634149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71" name="Oval"/>
            <p:cNvSpPr/>
            <p:nvPr/>
          </p:nvSpPr>
          <p:spPr>
            <a:xfrm>
              <a:off x="1966912" y="1831125"/>
              <a:ext cx="496889" cy="128589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72" name="Line"/>
            <p:cNvSpPr/>
            <p:nvPr/>
          </p:nvSpPr>
          <p:spPr>
            <a:xfrm>
              <a:off x="1966912" y="1820012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3" name="Line"/>
            <p:cNvSpPr/>
            <p:nvPr/>
          </p:nvSpPr>
          <p:spPr>
            <a:xfrm>
              <a:off x="2463800" y="1820012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4" name="Rectangle"/>
            <p:cNvSpPr/>
            <p:nvPr/>
          </p:nvSpPr>
          <p:spPr>
            <a:xfrm>
              <a:off x="1966912" y="1820012"/>
              <a:ext cx="492126" cy="77788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75" name="Oval"/>
            <p:cNvSpPr/>
            <p:nvPr/>
          </p:nvSpPr>
          <p:spPr>
            <a:xfrm>
              <a:off x="1962150" y="1726350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76" name="Oval"/>
            <p:cNvSpPr/>
            <p:nvPr/>
          </p:nvSpPr>
          <p:spPr>
            <a:xfrm>
              <a:off x="2863850" y="1289787"/>
              <a:ext cx="496888" cy="128589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77" name="Line"/>
            <p:cNvSpPr/>
            <p:nvPr/>
          </p:nvSpPr>
          <p:spPr>
            <a:xfrm>
              <a:off x="2863850" y="1278675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8" name="Line"/>
            <p:cNvSpPr/>
            <p:nvPr/>
          </p:nvSpPr>
          <p:spPr>
            <a:xfrm>
              <a:off x="3360737" y="1278675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9" name="Rectangle"/>
            <p:cNvSpPr/>
            <p:nvPr/>
          </p:nvSpPr>
          <p:spPr>
            <a:xfrm>
              <a:off x="2863850" y="1278675"/>
              <a:ext cx="492125" cy="77788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80" name="Oval"/>
            <p:cNvSpPr/>
            <p:nvPr/>
          </p:nvSpPr>
          <p:spPr>
            <a:xfrm>
              <a:off x="2859087" y="1185012"/>
              <a:ext cx="496889" cy="150813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81" name="Line"/>
            <p:cNvSpPr/>
            <p:nvPr/>
          </p:nvSpPr>
          <p:spPr>
            <a:xfrm>
              <a:off x="2214562" y="880212"/>
              <a:ext cx="1" cy="8286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2" name="Line"/>
            <p:cNvSpPr/>
            <p:nvPr/>
          </p:nvSpPr>
          <p:spPr>
            <a:xfrm flipH="1">
              <a:off x="1114424" y="889737"/>
              <a:ext cx="1" cy="8524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3" name="Line"/>
            <p:cNvSpPr/>
            <p:nvPr/>
          </p:nvSpPr>
          <p:spPr>
            <a:xfrm flipV="1">
              <a:off x="1376362" y="865924"/>
              <a:ext cx="800101" cy="9525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4" name="Line"/>
            <p:cNvSpPr/>
            <p:nvPr/>
          </p:nvSpPr>
          <p:spPr>
            <a:xfrm flipV="1">
              <a:off x="2466975" y="1418374"/>
              <a:ext cx="581026" cy="42862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5" name="Line"/>
            <p:cNvSpPr/>
            <p:nvPr/>
          </p:nvSpPr>
          <p:spPr>
            <a:xfrm flipH="1">
              <a:off x="1385887" y="1866050"/>
              <a:ext cx="58102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6" name="Line"/>
            <p:cNvSpPr/>
            <p:nvPr/>
          </p:nvSpPr>
          <p:spPr>
            <a:xfrm flipH="1" flipV="1">
              <a:off x="447674" y="1351700"/>
              <a:ext cx="438152" cy="4191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7" name="Line"/>
            <p:cNvSpPr/>
            <p:nvPr/>
          </p:nvSpPr>
          <p:spPr>
            <a:xfrm flipH="1" flipV="1">
              <a:off x="1376362" y="770674"/>
              <a:ext cx="58102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8" name="Line"/>
            <p:cNvSpPr/>
            <p:nvPr/>
          </p:nvSpPr>
          <p:spPr>
            <a:xfrm flipH="1" flipV="1">
              <a:off x="2447924" y="765912"/>
              <a:ext cx="628651" cy="4238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9" name="Line"/>
            <p:cNvSpPr/>
            <p:nvPr/>
          </p:nvSpPr>
          <p:spPr>
            <a:xfrm>
              <a:off x="357187" y="296482"/>
              <a:ext cx="1762126" cy="81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36" extrusionOk="0">
                  <a:moveTo>
                    <a:pt x="21600" y="6989"/>
                  </a:moveTo>
                  <a:cubicBezTo>
                    <a:pt x="21483" y="-4464"/>
                    <a:pt x="409" y="-2354"/>
                    <a:pt x="0" y="17136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grpSp>
          <p:nvGrpSpPr>
            <p:cNvPr id="1292" name="Group"/>
            <p:cNvGrpSpPr/>
            <p:nvPr/>
          </p:nvGrpSpPr>
          <p:grpSpPr>
            <a:xfrm>
              <a:off x="238454" y="1034199"/>
              <a:ext cx="245404" cy="375232"/>
              <a:chOff x="0" y="0"/>
              <a:chExt cx="245402" cy="375230"/>
            </a:xfrm>
          </p:grpSpPr>
          <p:sp>
            <p:nvSpPr>
              <p:cNvPr id="1290" name="Rectangle"/>
              <p:cNvSpPr/>
              <p:nvPr/>
            </p:nvSpPr>
            <p:spPr>
              <a:xfrm>
                <a:off x="3791" y="103187"/>
                <a:ext cx="225303" cy="209551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291" name="u"/>
              <p:cNvSpPr txBox="1"/>
              <p:nvPr/>
            </p:nvSpPr>
            <p:spPr>
              <a:xfrm>
                <a:off x="-1" y="0"/>
                <a:ext cx="245404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u</a:t>
                </a:r>
              </a:p>
            </p:txBody>
          </p:sp>
        </p:grpSp>
        <p:grpSp>
          <p:nvGrpSpPr>
            <p:cNvPr id="1295" name="Group"/>
            <p:cNvGrpSpPr/>
            <p:nvPr/>
          </p:nvGrpSpPr>
          <p:grpSpPr>
            <a:xfrm>
              <a:off x="2099688" y="1643800"/>
              <a:ext cx="233620" cy="375231"/>
              <a:chOff x="0" y="0"/>
              <a:chExt cx="233619" cy="375230"/>
            </a:xfrm>
          </p:grpSpPr>
          <p:sp>
            <p:nvSpPr>
              <p:cNvPr id="1293" name="Square"/>
              <p:cNvSpPr/>
              <p:nvPr/>
            </p:nvSpPr>
            <p:spPr>
              <a:xfrm>
                <a:off x="0" y="103187"/>
                <a:ext cx="222027" cy="209551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294" name="y"/>
              <p:cNvSpPr txBox="1"/>
              <p:nvPr/>
            </p:nvSpPr>
            <p:spPr>
              <a:xfrm>
                <a:off x="2479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y</a:t>
                </a:r>
              </a:p>
            </p:txBody>
          </p:sp>
        </p:grpSp>
        <p:grpSp>
          <p:nvGrpSpPr>
            <p:cNvPr id="1298" name="Group"/>
            <p:cNvGrpSpPr/>
            <p:nvPr/>
          </p:nvGrpSpPr>
          <p:grpSpPr>
            <a:xfrm>
              <a:off x="1008380" y="1591412"/>
              <a:ext cx="256541" cy="437070"/>
              <a:chOff x="0" y="0"/>
              <a:chExt cx="256540" cy="437068"/>
            </a:xfrm>
          </p:grpSpPr>
          <p:sp>
            <p:nvSpPr>
              <p:cNvPr id="1296" name="Rectangle"/>
              <p:cNvSpPr/>
              <p:nvPr/>
            </p:nvSpPr>
            <p:spPr>
              <a:xfrm>
                <a:off x="8976" y="150812"/>
                <a:ext cx="227527" cy="209551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297" name="x"/>
              <p:cNvSpPr txBox="1"/>
              <p:nvPr/>
            </p:nvSpPr>
            <p:spPr>
              <a:xfrm>
                <a:off x="-1" y="0"/>
                <a:ext cx="256541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x</a:t>
                </a:r>
              </a:p>
            </p:txBody>
          </p:sp>
        </p:grpSp>
        <p:grpSp>
          <p:nvGrpSpPr>
            <p:cNvPr id="1301" name="Group"/>
            <p:cNvGrpSpPr/>
            <p:nvPr/>
          </p:nvGrpSpPr>
          <p:grpSpPr>
            <a:xfrm>
              <a:off x="2066014" y="548424"/>
              <a:ext cx="287572" cy="375232"/>
              <a:chOff x="0" y="0"/>
              <a:chExt cx="287570" cy="375230"/>
            </a:xfrm>
          </p:grpSpPr>
          <p:sp>
            <p:nvSpPr>
              <p:cNvPr id="1299" name="Rectangle"/>
              <p:cNvSpPr/>
              <p:nvPr/>
            </p:nvSpPr>
            <p:spPr>
              <a:xfrm>
                <a:off x="23891" y="103187"/>
                <a:ext cx="228817" cy="209551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300" name="w"/>
              <p:cNvSpPr txBox="1"/>
              <p:nvPr/>
            </p:nvSpPr>
            <p:spPr>
              <a:xfrm>
                <a:off x="-1" y="0"/>
                <a:ext cx="287572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w</a:t>
                </a:r>
              </a:p>
            </p:txBody>
          </p:sp>
        </p:grpSp>
        <p:grpSp>
          <p:nvGrpSpPr>
            <p:cNvPr id="1304" name="Group"/>
            <p:cNvGrpSpPr/>
            <p:nvPr/>
          </p:nvGrpSpPr>
          <p:grpSpPr>
            <a:xfrm>
              <a:off x="1004313" y="548424"/>
              <a:ext cx="233620" cy="375232"/>
              <a:chOff x="0" y="0"/>
              <a:chExt cx="233619" cy="375230"/>
            </a:xfrm>
          </p:grpSpPr>
          <p:sp>
            <p:nvSpPr>
              <p:cNvPr id="1302" name="Square"/>
              <p:cNvSpPr/>
              <p:nvPr/>
            </p:nvSpPr>
            <p:spPr>
              <a:xfrm>
                <a:off x="0" y="103187"/>
                <a:ext cx="222027" cy="209551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303" name="v"/>
              <p:cNvSpPr txBox="1"/>
              <p:nvPr/>
            </p:nvSpPr>
            <p:spPr>
              <a:xfrm>
                <a:off x="2479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v</a:t>
                </a:r>
              </a:p>
            </p:txBody>
          </p:sp>
        </p:grpSp>
        <p:grpSp>
          <p:nvGrpSpPr>
            <p:cNvPr id="1307" name="Group"/>
            <p:cNvGrpSpPr/>
            <p:nvPr/>
          </p:nvGrpSpPr>
          <p:grpSpPr>
            <a:xfrm>
              <a:off x="2997517" y="1053249"/>
              <a:ext cx="256541" cy="437070"/>
              <a:chOff x="0" y="0"/>
              <a:chExt cx="256540" cy="437068"/>
            </a:xfrm>
          </p:grpSpPr>
          <p:sp>
            <p:nvSpPr>
              <p:cNvPr id="1305" name="Rectangle"/>
              <p:cNvSpPr/>
              <p:nvPr/>
            </p:nvSpPr>
            <p:spPr>
              <a:xfrm>
                <a:off x="11892" y="150812"/>
                <a:ext cx="223319" cy="209551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306" name="z"/>
              <p:cNvSpPr txBox="1"/>
              <p:nvPr/>
            </p:nvSpPr>
            <p:spPr>
              <a:xfrm>
                <a:off x="-1" y="0"/>
                <a:ext cx="256541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z</a:t>
                </a:r>
              </a:p>
            </p:txBody>
          </p:sp>
        </p:grpSp>
        <p:sp>
          <p:nvSpPr>
            <p:cNvPr id="1308" name="2"/>
            <p:cNvSpPr txBox="1"/>
            <p:nvPr/>
          </p:nvSpPr>
          <p:spPr>
            <a:xfrm>
              <a:off x="565399" y="754799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309" name="2"/>
            <p:cNvSpPr txBox="1"/>
            <p:nvPr/>
          </p:nvSpPr>
          <p:spPr>
            <a:xfrm>
              <a:off x="1117849" y="1102462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310" name="1"/>
            <p:cNvSpPr txBox="1"/>
            <p:nvPr/>
          </p:nvSpPr>
          <p:spPr>
            <a:xfrm>
              <a:off x="427286" y="144060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311" name="3"/>
            <p:cNvSpPr txBox="1"/>
            <p:nvPr/>
          </p:nvSpPr>
          <p:spPr>
            <a:xfrm>
              <a:off x="1727449" y="125010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312" name="1"/>
            <p:cNvSpPr txBox="1"/>
            <p:nvPr/>
          </p:nvSpPr>
          <p:spPr>
            <a:xfrm>
              <a:off x="1627436" y="1812075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313" name="1"/>
            <p:cNvSpPr txBox="1"/>
            <p:nvPr/>
          </p:nvSpPr>
          <p:spPr>
            <a:xfrm>
              <a:off x="2198936" y="1131037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314" name="2"/>
            <p:cNvSpPr txBox="1"/>
            <p:nvPr/>
          </p:nvSpPr>
          <p:spPr>
            <a:xfrm>
              <a:off x="2770436" y="1550137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315" name="5"/>
            <p:cNvSpPr txBox="1"/>
            <p:nvPr/>
          </p:nvSpPr>
          <p:spPr>
            <a:xfrm>
              <a:off x="2727574" y="697649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316" name="3"/>
            <p:cNvSpPr txBox="1"/>
            <p:nvPr/>
          </p:nvSpPr>
          <p:spPr>
            <a:xfrm>
              <a:off x="1560761" y="459524"/>
              <a:ext cx="2312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317" name="5"/>
            <p:cNvSpPr txBox="1"/>
            <p:nvPr/>
          </p:nvSpPr>
          <p:spPr>
            <a:xfrm>
              <a:off x="1003549" y="35662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319" name="clearly, dv(z) = 5, dx(z) = 3, dw(z) = 3"/>
          <p:cNvSpPr txBox="1"/>
          <p:nvPr/>
        </p:nvSpPr>
        <p:spPr>
          <a:xfrm>
            <a:off x="3765550" y="1770063"/>
            <a:ext cx="4591168" cy="51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clearly, d</a:t>
            </a:r>
            <a:r>
              <a:rPr baseline="-25000"/>
              <a:t>v</a:t>
            </a:r>
            <a:r>
              <a:t>(z) = 5, d</a:t>
            </a:r>
            <a:r>
              <a:rPr baseline="-25000"/>
              <a:t>x</a:t>
            </a:r>
            <a:r>
              <a:t>(z) = 3, d</a:t>
            </a:r>
            <a:r>
              <a:rPr baseline="-25000"/>
              <a:t>w</a:t>
            </a:r>
            <a:r>
              <a:t>(z) = 3</a:t>
            </a:r>
          </a:p>
        </p:txBody>
      </p:sp>
      <p:sp>
        <p:nvSpPr>
          <p:cNvPr id="1320" name="du(z) = min { c(u,v) + dv(z),…"/>
          <p:cNvSpPr txBox="1"/>
          <p:nvPr/>
        </p:nvSpPr>
        <p:spPr>
          <a:xfrm>
            <a:off x="4275137" y="2928938"/>
            <a:ext cx="3663266" cy="2430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</a:t>
            </a:r>
            <a:r>
              <a:rPr baseline="-25000"/>
              <a:t>u</a:t>
            </a:r>
            <a:r>
              <a:t>(z) = min { c(u,v) + d</a:t>
            </a:r>
            <a:r>
              <a:rPr baseline="-25000"/>
              <a:t>v</a:t>
            </a:r>
            <a:r>
              <a:t>(z),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                    c(u,x) + d</a:t>
            </a:r>
            <a:r>
              <a:rPr baseline="-25000"/>
              <a:t>x</a:t>
            </a:r>
            <a:r>
              <a:t>(z),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                    c(u,w) + d</a:t>
            </a:r>
            <a:r>
              <a:rPr baseline="-25000"/>
              <a:t>w</a:t>
            </a:r>
            <a:r>
              <a:t>(z)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         = min {2 + 5,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                    1 + 3,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                    5 + 3}  = 4</a:t>
            </a:r>
          </a:p>
        </p:txBody>
      </p:sp>
      <p:sp>
        <p:nvSpPr>
          <p:cNvPr id="1321" name="node achieving minimum is next…"/>
          <p:cNvSpPr txBox="1"/>
          <p:nvPr/>
        </p:nvSpPr>
        <p:spPr>
          <a:xfrm>
            <a:off x="535734" y="5463737"/>
            <a:ext cx="7178226" cy="959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85000"/>
              </a:lnSpc>
              <a:defRPr sz="28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node achieving minimum is next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5000"/>
              </a:lnSpc>
              <a:defRPr sz="28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hop in shortest path, used in forwarding table</a:t>
            </a:r>
          </a:p>
        </p:txBody>
      </p:sp>
      <p:sp>
        <p:nvSpPr>
          <p:cNvPr id="1322" name="B equation says:"/>
          <p:cNvSpPr txBox="1"/>
          <p:nvPr/>
        </p:nvSpPr>
        <p:spPr>
          <a:xfrm>
            <a:off x="3862387" y="2466975"/>
            <a:ext cx="2345354" cy="491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B equation says: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Distance vector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Distance vector algorithm </a:t>
            </a:r>
          </a:p>
        </p:txBody>
      </p:sp>
      <p:sp>
        <p:nvSpPr>
          <p:cNvPr id="1325" name="Dx(y) = estimate of least cost from x to 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</a:t>
            </a:r>
            <a:r>
              <a:rPr baseline="-25000"/>
              <a:t>x</a:t>
            </a:r>
            <a:r>
              <a:t>(y)</a:t>
            </a:r>
            <a:r>
              <a:rPr>
                <a:solidFill>
                  <a:srgbClr val="000000"/>
                </a:solidFill>
              </a:rPr>
              <a:t> = estimate of least cost from x to y</a:t>
            </a:r>
          </a:p>
          <a:p>
            <a:pPr marL="742950" lvl="1" indent="-285750">
              <a:spcBef>
                <a:spcPts val="500"/>
              </a:spcBef>
              <a:buFont typeface="Arial"/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x maintains  distance vector </a:t>
            </a:r>
            <a:r>
              <a:rPr b="1">
                <a:solidFill>
                  <a:srgbClr val="CC0000"/>
                </a:solidFill>
              </a:rPr>
              <a:t>D</a:t>
            </a:r>
            <a:r>
              <a:rPr baseline="-25000">
                <a:solidFill>
                  <a:srgbClr val="CC0000"/>
                </a:solidFill>
              </a:rPr>
              <a:t>x</a:t>
            </a:r>
            <a:r>
              <a:rPr>
                <a:solidFill>
                  <a:srgbClr val="CC0000"/>
                </a:solidFill>
              </a:rPr>
              <a:t> = [D</a:t>
            </a:r>
            <a:r>
              <a:rPr baseline="-25000">
                <a:solidFill>
                  <a:srgbClr val="CC0000"/>
                </a:solidFill>
              </a:rPr>
              <a:t>x</a:t>
            </a:r>
            <a:r>
              <a:rPr>
                <a:solidFill>
                  <a:srgbClr val="CC0000"/>
                </a:solidFill>
              </a:rPr>
              <a:t>(y): y є N ]</a:t>
            </a:r>
          </a:p>
          <a:p>
            <a: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node x:</a:t>
            </a:r>
          </a:p>
          <a:p>
            <a:pPr marL="742950" lvl="1" indent="-285750"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knows cost to each neighbor v: </a:t>
            </a:r>
            <a:r>
              <a:rPr>
                <a:solidFill>
                  <a:srgbClr val="CC0000"/>
                </a:solidFill>
              </a:rPr>
              <a:t>c(x,v)</a:t>
            </a:r>
            <a:endParaRPr sz="2400"/>
          </a:p>
          <a:p>
            <a:pPr marL="742950" lvl="1" indent="-285750"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maintains its neighbors’ distance vectors. For each neighbor v, x maintains </a:t>
            </a:r>
            <a:br/>
            <a:r>
              <a:rPr b="1">
                <a:solidFill>
                  <a:srgbClr val="CC0000"/>
                </a:solidFill>
              </a:rPr>
              <a:t>D</a:t>
            </a:r>
            <a:r>
              <a:rPr baseline="-25000">
                <a:solidFill>
                  <a:srgbClr val="CC0000"/>
                </a:solidFill>
              </a:rPr>
              <a:t>v</a:t>
            </a:r>
            <a:r>
              <a:rPr>
                <a:solidFill>
                  <a:srgbClr val="CC0000"/>
                </a:solidFill>
              </a:rPr>
              <a:t> = [D</a:t>
            </a:r>
            <a:r>
              <a:rPr baseline="-25000">
                <a:solidFill>
                  <a:srgbClr val="CC0000"/>
                </a:solidFill>
              </a:rPr>
              <a:t>v</a:t>
            </a:r>
            <a:r>
              <a:rPr>
                <a:solidFill>
                  <a:srgbClr val="CC0000"/>
                </a:solidFill>
              </a:rPr>
              <a:t>(y): y є N ]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key idea:…"/>
          <p:cNvSpPr txBox="1"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2414589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spcBef>
                <a:spcPts val="700"/>
              </a:spcBef>
              <a:buSzTx/>
              <a:buFont typeface="Wingdings"/>
              <a:buNone/>
              <a:defRPr sz="304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key idea: </a:t>
            </a:r>
          </a:p>
          <a:p>
            <a:pPr marL="325754" indent="-325754" defTabSz="868680">
              <a:defRPr sz="266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from time-to-time, each node sends its own distance vector estimate to neighbors</a:t>
            </a:r>
          </a:p>
          <a:p>
            <a:pPr marL="325754" indent="-325754" defTabSz="868680">
              <a:defRPr sz="266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when x receives new DV estimate from neighbor, it updates its own DV using Bellman equation:</a:t>
            </a:r>
          </a:p>
        </p:txBody>
      </p:sp>
      <p:sp>
        <p:nvSpPr>
          <p:cNvPr id="1328" name="Dx(y) ← minv{c(x,v) + Dv(y)}  for each node y ∊ N"/>
          <p:cNvSpPr txBox="1"/>
          <p:nvPr/>
        </p:nvSpPr>
        <p:spPr>
          <a:xfrm>
            <a:off x="1003299" y="3776377"/>
            <a:ext cx="7449475" cy="60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28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</a:t>
            </a:r>
            <a:r>
              <a:rPr baseline="-30000"/>
              <a:t>x</a:t>
            </a:r>
            <a:r>
              <a:t>(y) ← min</a:t>
            </a:r>
            <a:r>
              <a:rPr baseline="-30000"/>
              <a:t>v</a:t>
            </a:r>
            <a:r>
              <a:t>{c(x,v) + D</a:t>
            </a:r>
            <a:r>
              <a:rPr baseline="-30000"/>
              <a:t>v</a:t>
            </a:r>
            <a:r>
              <a:t>(y)}  for each node y ∊ N</a:t>
            </a:r>
          </a:p>
        </p:txBody>
      </p:sp>
      <p:sp>
        <p:nvSpPr>
          <p:cNvPr id="1329" name="Bellman-Ford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Bellman-Ford algorithm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Network Lay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Network Layer</a:t>
            </a:r>
          </a:p>
        </p:txBody>
      </p:sp>
      <p:sp>
        <p:nvSpPr>
          <p:cNvPr id="505" name="Responsible for delivering packets between endpoints over multiple links…"/>
          <p:cNvSpPr txBox="1">
            <a:spLocks noGrp="1"/>
          </p:cNvSpPr>
          <p:nvPr>
            <p:ph type="body" sz="half" idx="1"/>
          </p:nvPr>
        </p:nvSpPr>
        <p:spPr>
          <a:xfrm>
            <a:off x="438941" y="1239837"/>
            <a:ext cx="5774835" cy="4019551"/>
          </a:xfrm>
          <a:prstGeom prst="rect">
            <a:avLst/>
          </a:prstGeom>
        </p:spPr>
        <p:txBody>
          <a:bodyPr/>
          <a:lstStyle/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Responsible for delivering packets between endpoints over multiple links</a:t>
            </a: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Design principle of TCP/IP networks is “Store-and-Forward Packet Switching” </a:t>
            </a:r>
          </a:p>
          <a:p>
            <a:pPr>
              <a:defRPr sz="2400" u="sng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Hosts</a:t>
            </a:r>
            <a:r>
              <a:rPr u="none"/>
              <a:t> send </a:t>
            </a:r>
            <a:r>
              <a:t>packets</a:t>
            </a:r>
            <a:r>
              <a:rPr u="none"/>
              <a:t> into the network; packets are </a:t>
            </a:r>
            <a:r>
              <a:t>forwarded</a:t>
            </a:r>
            <a:r>
              <a:rPr u="none"/>
              <a:t> by </a:t>
            </a:r>
            <a:r>
              <a:t>routers</a:t>
            </a:r>
          </a:p>
        </p:txBody>
      </p:sp>
      <p:grpSp>
        <p:nvGrpSpPr>
          <p:cNvPr id="516" name="Group"/>
          <p:cNvGrpSpPr/>
          <p:nvPr/>
        </p:nvGrpSpPr>
        <p:grpSpPr>
          <a:xfrm>
            <a:off x="7043274" y="1841932"/>
            <a:ext cx="1447801" cy="1930401"/>
            <a:chOff x="0" y="0"/>
            <a:chExt cx="1447800" cy="1930400"/>
          </a:xfrm>
        </p:grpSpPr>
        <p:sp>
          <p:nvSpPr>
            <p:cNvPr id="506" name="Rectangle"/>
            <p:cNvSpPr/>
            <p:nvPr/>
          </p:nvSpPr>
          <p:spPr>
            <a:xfrm>
              <a:off x="0" y="1549400"/>
              <a:ext cx="14478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7" name="Rectangle"/>
            <p:cNvSpPr/>
            <p:nvPr/>
          </p:nvSpPr>
          <p:spPr>
            <a:xfrm>
              <a:off x="0" y="1168400"/>
              <a:ext cx="14478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8" name="Rectangle"/>
            <p:cNvSpPr/>
            <p:nvPr/>
          </p:nvSpPr>
          <p:spPr>
            <a:xfrm>
              <a:off x="0" y="777875"/>
              <a:ext cx="1447800" cy="381000"/>
            </a:xfrm>
            <a:prstGeom prst="rect">
              <a:avLst/>
            </a:prstGeom>
            <a:solidFill>
              <a:srgbClr val="FF2BD8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9" name="Rectangle"/>
            <p:cNvSpPr/>
            <p:nvPr/>
          </p:nvSpPr>
          <p:spPr>
            <a:xfrm>
              <a:off x="0" y="396875"/>
              <a:ext cx="14478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0" name="Rectangle"/>
            <p:cNvSpPr/>
            <p:nvPr/>
          </p:nvSpPr>
          <p:spPr>
            <a:xfrm>
              <a:off x="0" y="19050"/>
              <a:ext cx="14478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1" name="Physical"/>
            <p:cNvSpPr txBox="1"/>
            <p:nvPr/>
          </p:nvSpPr>
          <p:spPr>
            <a:xfrm>
              <a:off x="163512" y="1524000"/>
              <a:ext cx="964864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/>
              </a:lvl1pPr>
            </a:lstStyle>
            <a:p>
              <a:r>
                <a:t>Physical</a:t>
              </a:r>
            </a:p>
          </p:txBody>
        </p:sp>
        <p:sp>
          <p:nvSpPr>
            <p:cNvPr id="512" name="Link"/>
            <p:cNvSpPr txBox="1"/>
            <p:nvPr/>
          </p:nvSpPr>
          <p:spPr>
            <a:xfrm>
              <a:off x="392749" y="1158875"/>
              <a:ext cx="583864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/>
              </a:lvl1pPr>
            </a:lstStyle>
            <a:p>
              <a:r>
                <a:t>Link</a:t>
              </a:r>
            </a:p>
          </p:txBody>
        </p:sp>
        <p:sp>
          <p:nvSpPr>
            <p:cNvPr id="513" name="Network"/>
            <p:cNvSpPr txBox="1"/>
            <p:nvPr/>
          </p:nvSpPr>
          <p:spPr>
            <a:xfrm>
              <a:off x="150812" y="793750"/>
              <a:ext cx="992893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/>
              </a:lvl1pPr>
            </a:lstStyle>
            <a:p>
              <a:r>
                <a:t>Network</a:t>
              </a:r>
            </a:p>
          </p:txBody>
        </p:sp>
        <p:sp>
          <p:nvSpPr>
            <p:cNvPr id="514" name="Transport"/>
            <p:cNvSpPr txBox="1"/>
            <p:nvPr/>
          </p:nvSpPr>
          <p:spPr>
            <a:xfrm>
              <a:off x="65088" y="396875"/>
              <a:ext cx="1082685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/>
              </a:lvl1pPr>
            </a:lstStyle>
            <a:p>
              <a:r>
                <a:t>Transport</a:t>
              </a:r>
            </a:p>
          </p:txBody>
        </p:sp>
        <p:sp>
          <p:nvSpPr>
            <p:cNvPr id="515" name="Application"/>
            <p:cNvSpPr txBox="1"/>
            <p:nvPr/>
          </p:nvSpPr>
          <p:spPr>
            <a:xfrm>
              <a:off x="38100" y="0"/>
              <a:ext cx="1303323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/>
              </a:lvl1pPr>
            </a:lstStyle>
            <a:p>
              <a:r>
                <a:t>Application</a:t>
              </a:r>
            </a:p>
          </p:txBody>
        </p:sp>
      </p:grpSp>
      <p:grpSp>
        <p:nvGrpSpPr>
          <p:cNvPr id="519" name="Group"/>
          <p:cNvGrpSpPr/>
          <p:nvPr/>
        </p:nvGrpSpPr>
        <p:grpSpPr>
          <a:xfrm>
            <a:off x="438941" y="4214190"/>
            <a:ext cx="6152105" cy="2204348"/>
            <a:chOff x="0" y="0"/>
            <a:chExt cx="6152103" cy="2204347"/>
          </a:xfrm>
        </p:grpSpPr>
        <p:pic>
          <p:nvPicPr>
            <p:cNvPr id="517" name="image1.png" descr="image1.png"/>
            <p:cNvPicPr>
              <a:picLocks noChangeAspect="1"/>
            </p:cNvPicPr>
            <p:nvPr/>
          </p:nvPicPr>
          <p:blipFill>
            <a:blip r:embed="rId2"/>
            <a:srcRect r="6799"/>
            <a:stretch>
              <a:fillRect/>
            </a:stretch>
          </p:blipFill>
          <p:spPr>
            <a:xfrm>
              <a:off x="-1" y="0"/>
              <a:ext cx="6152105" cy="2204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8" name="ISP’s equipment"/>
            <p:cNvSpPr txBox="1"/>
            <p:nvPr/>
          </p:nvSpPr>
          <p:spPr>
            <a:xfrm>
              <a:off x="3774060" y="5174"/>
              <a:ext cx="2012833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r>
                <a:t>ISP’s equipment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1" build="p" bldLvl="5" animBg="1" advAuto="0"/>
      <p:bldP spid="519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Network Layer: Control Plane"/>
          <p:cNvSpPr txBox="1"/>
          <p:nvPr/>
        </p:nvSpPr>
        <p:spPr>
          <a:xfrm>
            <a:off x="6375496" y="6475081"/>
            <a:ext cx="21774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  <p:sp>
        <p:nvSpPr>
          <p:cNvPr id="1332" name="Line"/>
          <p:cNvSpPr/>
          <p:nvPr/>
        </p:nvSpPr>
        <p:spPr>
          <a:xfrm flipH="1">
            <a:off x="1219200" y="1447800"/>
            <a:ext cx="1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3" name="Line"/>
          <p:cNvSpPr/>
          <p:nvPr/>
        </p:nvSpPr>
        <p:spPr>
          <a:xfrm>
            <a:off x="914400" y="16764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4" name="x   y   z"/>
          <p:cNvSpPr txBox="1"/>
          <p:nvPr/>
        </p:nvSpPr>
        <p:spPr>
          <a:xfrm>
            <a:off x="1219200" y="1290637"/>
            <a:ext cx="8281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335" name="x"/>
          <p:cNvSpPr txBox="1"/>
          <p:nvPr/>
        </p:nvSpPr>
        <p:spPr>
          <a:xfrm>
            <a:off x="914400" y="16716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336" name="y"/>
          <p:cNvSpPr txBox="1"/>
          <p:nvPr/>
        </p:nvSpPr>
        <p:spPr>
          <a:xfrm>
            <a:off x="914400" y="19764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337" name="z"/>
          <p:cNvSpPr txBox="1"/>
          <p:nvPr/>
        </p:nvSpPr>
        <p:spPr>
          <a:xfrm>
            <a:off x="914400" y="22812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338" name="0  2   7"/>
          <p:cNvSpPr txBox="1"/>
          <p:nvPr/>
        </p:nvSpPr>
        <p:spPr>
          <a:xfrm>
            <a:off x="1219200" y="1671638"/>
            <a:ext cx="8031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0  2   7</a:t>
            </a:r>
          </a:p>
        </p:txBody>
      </p:sp>
      <p:sp>
        <p:nvSpPr>
          <p:cNvPr id="1339" name="∞"/>
          <p:cNvSpPr txBox="1"/>
          <p:nvPr/>
        </p:nvSpPr>
        <p:spPr>
          <a:xfrm>
            <a:off x="1219200" y="20526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40" name="∞"/>
          <p:cNvSpPr txBox="1"/>
          <p:nvPr/>
        </p:nvSpPr>
        <p:spPr>
          <a:xfrm>
            <a:off x="1447800" y="20526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41" name="∞"/>
          <p:cNvSpPr txBox="1"/>
          <p:nvPr/>
        </p:nvSpPr>
        <p:spPr>
          <a:xfrm>
            <a:off x="1828800" y="20526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42" name="∞"/>
          <p:cNvSpPr txBox="1"/>
          <p:nvPr/>
        </p:nvSpPr>
        <p:spPr>
          <a:xfrm>
            <a:off x="1219200" y="23574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43" name="∞"/>
          <p:cNvSpPr txBox="1"/>
          <p:nvPr/>
        </p:nvSpPr>
        <p:spPr>
          <a:xfrm>
            <a:off x="1447800" y="23574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44" name="∞"/>
          <p:cNvSpPr txBox="1"/>
          <p:nvPr/>
        </p:nvSpPr>
        <p:spPr>
          <a:xfrm>
            <a:off x="1828800" y="23574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45" name="from"/>
          <p:cNvSpPr txBox="1"/>
          <p:nvPr/>
        </p:nvSpPr>
        <p:spPr>
          <a:xfrm rot="16200000">
            <a:off x="2681554" y="2073643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346" name="cost to"/>
          <p:cNvSpPr txBox="1"/>
          <p:nvPr/>
        </p:nvSpPr>
        <p:spPr>
          <a:xfrm>
            <a:off x="1352550" y="1158875"/>
            <a:ext cx="62790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347" name="from"/>
          <p:cNvSpPr txBox="1"/>
          <p:nvPr/>
        </p:nvSpPr>
        <p:spPr>
          <a:xfrm rot="16200000">
            <a:off x="549541" y="3857993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348" name="from"/>
          <p:cNvSpPr txBox="1"/>
          <p:nvPr/>
        </p:nvSpPr>
        <p:spPr>
          <a:xfrm rot="16200000">
            <a:off x="549541" y="5666157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349" name="Line"/>
          <p:cNvSpPr/>
          <p:nvPr/>
        </p:nvSpPr>
        <p:spPr>
          <a:xfrm>
            <a:off x="3276600" y="1447800"/>
            <a:ext cx="0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Line"/>
          <p:cNvSpPr/>
          <p:nvPr/>
        </p:nvSpPr>
        <p:spPr>
          <a:xfrm>
            <a:off x="2971800" y="16764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1" name="x   y   z"/>
          <p:cNvSpPr txBox="1"/>
          <p:nvPr/>
        </p:nvSpPr>
        <p:spPr>
          <a:xfrm>
            <a:off x="3276600" y="1290637"/>
            <a:ext cx="8281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352" name="x"/>
          <p:cNvSpPr txBox="1"/>
          <p:nvPr/>
        </p:nvSpPr>
        <p:spPr>
          <a:xfrm>
            <a:off x="2971800" y="16716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353" name="y"/>
          <p:cNvSpPr txBox="1"/>
          <p:nvPr/>
        </p:nvSpPr>
        <p:spPr>
          <a:xfrm>
            <a:off x="2971800" y="19764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354" name="z"/>
          <p:cNvSpPr txBox="1"/>
          <p:nvPr/>
        </p:nvSpPr>
        <p:spPr>
          <a:xfrm>
            <a:off x="2971800" y="22812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355" name="0"/>
          <p:cNvSpPr txBox="1"/>
          <p:nvPr/>
        </p:nvSpPr>
        <p:spPr>
          <a:xfrm>
            <a:off x="3297237" y="1671638"/>
            <a:ext cx="23127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1356" name="Line"/>
          <p:cNvSpPr/>
          <p:nvPr/>
        </p:nvSpPr>
        <p:spPr>
          <a:xfrm flipH="1">
            <a:off x="1219200" y="3200400"/>
            <a:ext cx="1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7" name="Line"/>
          <p:cNvSpPr/>
          <p:nvPr/>
        </p:nvSpPr>
        <p:spPr>
          <a:xfrm>
            <a:off x="914400" y="34290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8" name="x   y   z"/>
          <p:cNvSpPr txBox="1"/>
          <p:nvPr/>
        </p:nvSpPr>
        <p:spPr>
          <a:xfrm>
            <a:off x="1219200" y="3043238"/>
            <a:ext cx="8281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359" name="x"/>
          <p:cNvSpPr txBox="1"/>
          <p:nvPr/>
        </p:nvSpPr>
        <p:spPr>
          <a:xfrm>
            <a:off x="914400" y="34242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360" name="y"/>
          <p:cNvSpPr txBox="1"/>
          <p:nvPr/>
        </p:nvSpPr>
        <p:spPr>
          <a:xfrm>
            <a:off x="914400" y="37290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361" name="z"/>
          <p:cNvSpPr txBox="1"/>
          <p:nvPr/>
        </p:nvSpPr>
        <p:spPr>
          <a:xfrm>
            <a:off x="914400" y="40338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362" name="∞"/>
          <p:cNvSpPr txBox="1"/>
          <p:nvPr/>
        </p:nvSpPr>
        <p:spPr>
          <a:xfrm>
            <a:off x="1524000" y="34242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63" name="∞"/>
          <p:cNvSpPr txBox="1"/>
          <p:nvPr/>
        </p:nvSpPr>
        <p:spPr>
          <a:xfrm>
            <a:off x="1828800" y="34242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64" name="∞"/>
          <p:cNvSpPr txBox="1"/>
          <p:nvPr/>
        </p:nvSpPr>
        <p:spPr>
          <a:xfrm>
            <a:off x="1219200" y="41100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65" name="∞"/>
          <p:cNvSpPr txBox="1"/>
          <p:nvPr/>
        </p:nvSpPr>
        <p:spPr>
          <a:xfrm>
            <a:off x="1447800" y="41100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66" name="∞"/>
          <p:cNvSpPr txBox="1"/>
          <p:nvPr/>
        </p:nvSpPr>
        <p:spPr>
          <a:xfrm>
            <a:off x="1828800" y="41100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67" name="cost to"/>
          <p:cNvSpPr txBox="1"/>
          <p:nvPr/>
        </p:nvSpPr>
        <p:spPr>
          <a:xfrm>
            <a:off x="1341437" y="2933700"/>
            <a:ext cx="62790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368" name="Line"/>
          <p:cNvSpPr/>
          <p:nvPr/>
        </p:nvSpPr>
        <p:spPr>
          <a:xfrm flipH="1">
            <a:off x="1219200" y="5029200"/>
            <a:ext cx="1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9" name="Line"/>
          <p:cNvSpPr/>
          <p:nvPr/>
        </p:nvSpPr>
        <p:spPr>
          <a:xfrm>
            <a:off x="914400" y="52578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0" name="x   y   z"/>
          <p:cNvSpPr txBox="1"/>
          <p:nvPr/>
        </p:nvSpPr>
        <p:spPr>
          <a:xfrm>
            <a:off x="1219200" y="4872037"/>
            <a:ext cx="8281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371" name="x"/>
          <p:cNvSpPr txBox="1"/>
          <p:nvPr/>
        </p:nvSpPr>
        <p:spPr>
          <a:xfrm>
            <a:off x="914400" y="52530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372" name="y"/>
          <p:cNvSpPr txBox="1"/>
          <p:nvPr/>
        </p:nvSpPr>
        <p:spPr>
          <a:xfrm>
            <a:off x="914400" y="55578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373" name="z"/>
          <p:cNvSpPr txBox="1"/>
          <p:nvPr/>
        </p:nvSpPr>
        <p:spPr>
          <a:xfrm>
            <a:off x="914400" y="58626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374" name="∞"/>
          <p:cNvSpPr txBox="1"/>
          <p:nvPr/>
        </p:nvSpPr>
        <p:spPr>
          <a:xfrm>
            <a:off x="1219200" y="5638800"/>
            <a:ext cx="990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75" name="∞"/>
          <p:cNvSpPr txBox="1"/>
          <p:nvPr/>
        </p:nvSpPr>
        <p:spPr>
          <a:xfrm>
            <a:off x="1447800" y="56340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76" name="∞"/>
          <p:cNvSpPr txBox="1"/>
          <p:nvPr/>
        </p:nvSpPr>
        <p:spPr>
          <a:xfrm>
            <a:off x="1828800" y="56340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377" name="7"/>
          <p:cNvSpPr txBox="1"/>
          <p:nvPr/>
        </p:nvSpPr>
        <p:spPr>
          <a:xfrm>
            <a:off x="1219200" y="5938837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</a:t>
            </a:r>
          </a:p>
        </p:txBody>
      </p:sp>
      <p:sp>
        <p:nvSpPr>
          <p:cNvPr id="1378" name="1"/>
          <p:cNvSpPr txBox="1"/>
          <p:nvPr/>
        </p:nvSpPr>
        <p:spPr>
          <a:xfrm>
            <a:off x="1447800" y="5938837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1379" name="0"/>
          <p:cNvSpPr txBox="1"/>
          <p:nvPr/>
        </p:nvSpPr>
        <p:spPr>
          <a:xfrm>
            <a:off x="1828800" y="5938837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1380" name="cost to"/>
          <p:cNvSpPr txBox="1"/>
          <p:nvPr/>
        </p:nvSpPr>
        <p:spPr>
          <a:xfrm>
            <a:off x="1363662" y="4740275"/>
            <a:ext cx="62790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381" name="∞…"/>
          <p:cNvSpPr txBox="1"/>
          <p:nvPr/>
        </p:nvSpPr>
        <p:spPr>
          <a:xfrm>
            <a:off x="1219200" y="3500437"/>
            <a:ext cx="866624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∞</a:t>
            </a:r>
            <a:endParaRPr sz="240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2   0   1</a:t>
            </a:r>
          </a:p>
        </p:txBody>
      </p:sp>
      <p:sp>
        <p:nvSpPr>
          <p:cNvPr id="1382" name="∞ ∞  ∞"/>
          <p:cNvSpPr txBox="1"/>
          <p:nvPr/>
        </p:nvSpPr>
        <p:spPr>
          <a:xfrm>
            <a:off x="1219200" y="5257800"/>
            <a:ext cx="990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 ∞  ∞</a:t>
            </a:r>
          </a:p>
        </p:txBody>
      </p:sp>
      <p:sp>
        <p:nvSpPr>
          <p:cNvPr id="1383" name="2   0   1"/>
          <p:cNvSpPr txBox="1"/>
          <p:nvPr/>
        </p:nvSpPr>
        <p:spPr>
          <a:xfrm>
            <a:off x="3260725" y="2006600"/>
            <a:ext cx="86662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2   0   1</a:t>
            </a:r>
          </a:p>
        </p:txBody>
      </p:sp>
      <p:sp>
        <p:nvSpPr>
          <p:cNvPr id="1384" name="7   1   0"/>
          <p:cNvSpPr txBox="1"/>
          <p:nvPr/>
        </p:nvSpPr>
        <p:spPr>
          <a:xfrm>
            <a:off x="3260725" y="2322513"/>
            <a:ext cx="86662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7   1   0</a:t>
            </a:r>
          </a:p>
        </p:txBody>
      </p:sp>
      <p:sp>
        <p:nvSpPr>
          <p:cNvPr id="1385" name="Line"/>
          <p:cNvSpPr/>
          <p:nvPr/>
        </p:nvSpPr>
        <p:spPr>
          <a:xfrm>
            <a:off x="2209799" y="1981200"/>
            <a:ext cx="685802" cy="15240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6" name="Line"/>
          <p:cNvSpPr/>
          <p:nvPr/>
        </p:nvSpPr>
        <p:spPr>
          <a:xfrm>
            <a:off x="2133599" y="2057400"/>
            <a:ext cx="685802" cy="31242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7" name="Line"/>
          <p:cNvSpPr/>
          <p:nvPr/>
        </p:nvSpPr>
        <p:spPr>
          <a:xfrm flipV="1">
            <a:off x="2133599" y="2514599"/>
            <a:ext cx="762002" cy="1295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8" name="Line"/>
          <p:cNvSpPr/>
          <p:nvPr/>
        </p:nvSpPr>
        <p:spPr>
          <a:xfrm>
            <a:off x="2133600" y="4114799"/>
            <a:ext cx="609600" cy="1143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9" name="Line"/>
          <p:cNvSpPr/>
          <p:nvPr/>
        </p:nvSpPr>
        <p:spPr>
          <a:xfrm flipV="1">
            <a:off x="2133600" y="2590799"/>
            <a:ext cx="838201" cy="3429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0" name="Line"/>
          <p:cNvSpPr/>
          <p:nvPr/>
        </p:nvSpPr>
        <p:spPr>
          <a:xfrm flipV="1">
            <a:off x="2209799" y="4343400"/>
            <a:ext cx="762001" cy="1752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1" name="Line"/>
          <p:cNvSpPr/>
          <p:nvPr/>
        </p:nvSpPr>
        <p:spPr>
          <a:xfrm>
            <a:off x="609600" y="6345237"/>
            <a:ext cx="5410200" cy="1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2" name="time"/>
          <p:cNvSpPr txBox="1"/>
          <p:nvPr/>
        </p:nvSpPr>
        <p:spPr>
          <a:xfrm>
            <a:off x="6069012" y="6137275"/>
            <a:ext cx="5360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time</a:t>
            </a:r>
          </a:p>
        </p:txBody>
      </p:sp>
      <p:grpSp>
        <p:nvGrpSpPr>
          <p:cNvPr id="1427" name="Group"/>
          <p:cNvGrpSpPr/>
          <p:nvPr/>
        </p:nvGrpSpPr>
        <p:grpSpPr>
          <a:xfrm>
            <a:off x="6696566" y="2924907"/>
            <a:ext cx="2106964" cy="1180776"/>
            <a:chOff x="0" y="0"/>
            <a:chExt cx="2106962" cy="1180775"/>
          </a:xfrm>
        </p:grpSpPr>
        <p:sp>
          <p:nvSpPr>
            <p:cNvPr id="1393" name="Shape"/>
            <p:cNvSpPr/>
            <p:nvPr/>
          </p:nvSpPr>
          <p:spPr>
            <a:xfrm>
              <a:off x="-1" y="0"/>
              <a:ext cx="2106964" cy="118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029" extrusionOk="0">
                  <a:moveTo>
                    <a:pt x="1141" y="9600"/>
                  </a:moveTo>
                  <a:cubicBezTo>
                    <a:pt x="1973" y="7395"/>
                    <a:pt x="4014" y="5924"/>
                    <a:pt x="5568" y="4341"/>
                  </a:cubicBezTo>
                  <a:cubicBezTo>
                    <a:pt x="7122" y="2758"/>
                    <a:pt x="8519" y="-239"/>
                    <a:pt x="10512" y="15"/>
                  </a:cubicBezTo>
                  <a:cubicBezTo>
                    <a:pt x="12506" y="270"/>
                    <a:pt x="15865" y="3606"/>
                    <a:pt x="17576" y="5953"/>
                  </a:cubicBezTo>
                  <a:cubicBezTo>
                    <a:pt x="19287" y="8299"/>
                    <a:pt x="20967" y="11805"/>
                    <a:pt x="20826" y="14180"/>
                  </a:cubicBezTo>
                  <a:cubicBezTo>
                    <a:pt x="20684" y="16555"/>
                    <a:pt x="18738" y="19212"/>
                    <a:pt x="16682" y="20287"/>
                  </a:cubicBezTo>
                  <a:cubicBezTo>
                    <a:pt x="14625" y="21361"/>
                    <a:pt x="11125" y="21078"/>
                    <a:pt x="8440" y="20626"/>
                  </a:cubicBezTo>
                  <a:cubicBezTo>
                    <a:pt x="5756" y="20174"/>
                    <a:pt x="1784" y="19410"/>
                    <a:pt x="576" y="17573"/>
                  </a:cubicBezTo>
                  <a:cubicBezTo>
                    <a:pt x="-633" y="15735"/>
                    <a:pt x="309" y="11805"/>
                    <a:pt x="1141" y="9600"/>
                  </a:cubicBezTo>
                  <a:close/>
                </a:path>
              </a:pathLst>
            </a:custGeom>
            <a:solidFill>
              <a:srgbClr val="66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426" name="Group"/>
            <p:cNvGrpSpPr/>
            <p:nvPr/>
          </p:nvGrpSpPr>
          <p:grpSpPr>
            <a:xfrm>
              <a:off x="88408" y="97692"/>
              <a:ext cx="1843089" cy="1057100"/>
              <a:chOff x="0" y="0"/>
              <a:chExt cx="1843087" cy="1057098"/>
            </a:xfrm>
          </p:grpSpPr>
          <p:sp>
            <p:nvSpPr>
              <p:cNvPr id="1394" name="Line"/>
              <p:cNvSpPr/>
              <p:nvPr/>
            </p:nvSpPr>
            <p:spPr>
              <a:xfrm flipV="1">
                <a:off x="417512" y="307975"/>
                <a:ext cx="352426" cy="2857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5" name="Oval"/>
              <p:cNvSpPr/>
              <p:nvPr/>
            </p:nvSpPr>
            <p:spPr>
              <a:xfrm>
                <a:off x="4762" y="682625"/>
                <a:ext cx="496889" cy="128588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96" name="Line"/>
              <p:cNvSpPr/>
              <p:nvPr/>
            </p:nvSpPr>
            <p:spPr>
              <a:xfrm>
                <a:off x="4762" y="671512"/>
                <a:ext cx="1588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7" name="Line"/>
              <p:cNvSpPr/>
              <p:nvPr/>
            </p:nvSpPr>
            <p:spPr>
              <a:xfrm>
                <a:off x="501649" y="671512"/>
                <a:ext cx="1589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8" name="Rectangle"/>
              <p:cNvSpPr/>
              <p:nvPr/>
            </p:nvSpPr>
            <p:spPr>
              <a:xfrm>
                <a:off x="4762" y="671512"/>
                <a:ext cx="492126" cy="77788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99" name="Oval"/>
              <p:cNvSpPr/>
              <p:nvPr/>
            </p:nvSpPr>
            <p:spPr>
              <a:xfrm>
                <a:off x="0" y="577850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00" name="Line"/>
              <p:cNvSpPr/>
              <p:nvPr/>
            </p:nvSpPr>
            <p:spPr>
              <a:xfrm>
                <a:off x="1060449" y="307975"/>
                <a:ext cx="342902" cy="3000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1" name="Line"/>
              <p:cNvSpPr/>
              <p:nvPr/>
            </p:nvSpPr>
            <p:spPr>
              <a:xfrm flipH="1" flipV="1">
                <a:off x="507999" y="727074"/>
                <a:ext cx="857252" cy="476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404" name="Group"/>
              <p:cNvGrpSpPr/>
              <p:nvPr/>
            </p:nvGrpSpPr>
            <p:grpSpPr>
              <a:xfrm>
                <a:off x="125227" y="495299"/>
                <a:ext cx="234818" cy="375232"/>
                <a:chOff x="0" y="0"/>
                <a:chExt cx="234817" cy="375230"/>
              </a:xfrm>
            </p:grpSpPr>
            <p:sp>
              <p:nvSpPr>
                <p:cNvPr id="1402" name="Rectangle"/>
                <p:cNvSpPr/>
                <p:nvPr/>
              </p:nvSpPr>
              <p:spPr>
                <a:xfrm>
                  <a:off x="0" y="103187"/>
                  <a:ext cx="227440" cy="209551"/>
                </a:xfrm>
                <a:prstGeom prst="rect">
                  <a:avLst/>
                </a:prstGeom>
                <a:solidFill>
                  <a:srgbClr val="CC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403" name="x"/>
                <p:cNvSpPr txBox="1"/>
                <p:nvPr/>
              </p:nvSpPr>
              <p:spPr>
                <a:xfrm>
                  <a:off x="3677" y="0"/>
                  <a:ext cx="231141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x</a:t>
                  </a:r>
                </a:p>
              </p:txBody>
            </p:sp>
          </p:grpSp>
          <p:grpSp>
            <p:nvGrpSpPr>
              <p:cNvPr id="1413" name="Group"/>
              <p:cNvGrpSpPr/>
              <p:nvPr/>
            </p:nvGrpSpPr>
            <p:grpSpPr>
              <a:xfrm>
                <a:off x="1341437" y="466724"/>
                <a:ext cx="501651" cy="437070"/>
                <a:chOff x="0" y="0"/>
                <a:chExt cx="501650" cy="437068"/>
              </a:xfrm>
            </p:grpSpPr>
            <p:sp>
              <p:nvSpPr>
                <p:cNvPr id="1405" name="Oval"/>
                <p:cNvSpPr/>
                <p:nvPr/>
              </p:nvSpPr>
              <p:spPr>
                <a:xfrm>
                  <a:off x="4762" y="234950"/>
                  <a:ext cx="496889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406" name="Line"/>
                <p:cNvSpPr/>
                <p:nvPr/>
              </p:nvSpPr>
              <p:spPr>
                <a:xfrm flipH="1">
                  <a:off x="4762" y="223837"/>
                  <a:ext cx="1" cy="7937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07" name="Line"/>
                <p:cNvSpPr/>
                <p:nvPr/>
              </p:nvSpPr>
              <p:spPr>
                <a:xfrm>
                  <a:off x="501650" y="223837"/>
                  <a:ext cx="0" cy="7937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08" name="Rectangle"/>
                <p:cNvSpPr/>
                <p:nvPr/>
              </p:nvSpPr>
              <p:spPr>
                <a:xfrm>
                  <a:off x="4762" y="223837"/>
                  <a:ext cx="492126" cy="77788"/>
                </a:xfrm>
                <a:prstGeom prst="rect">
                  <a:avLst/>
                </a:prstGeom>
                <a:solidFill>
                  <a:srgbClr val="CC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409" name="Oval"/>
                <p:cNvSpPr/>
                <p:nvPr/>
              </p:nvSpPr>
              <p:spPr>
                <a:xfrm>
                  <a:off x="0" y="130175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grpSp>
              <p:nvGrpSpPr>
                <p:cNvPr id="1412" name="Group"/>
                <p:cNvGrpSpPr/>
                <p:nvPr/>
              </p:nvGrpSpPr>
              <p:grpSpPr>
                <a:xfrm>
                  <a:off x="127317" y="-1"/>
                  <a:ext cx="256541" cy="437070"/>
                  <a:chOff x="0" y="0"/>
                  <a:chExt cx="256540" cy="437068"/>
                </a:xfrm>
              </p:grpSpPr>
              <p:sp>
                <p:nvSpPr>
                  <p:cNvPr id="1410" name="Rectangle"/>
                  <p:cNvSpPr/>
                  <p:nvPr/>
                </p:nvSpPr>
                <p:spPr>
                  <a:xfrm>
                    <a:off x="8976" y="150812"/>
                    <a:ext cx="227527" cy="209551"/>
                  </a:xfrm>
                  <a:prstGeom prst="rect">
                    <a:avLst/>
                  </a:prstGeom>
                  <a:solidFill>
                    <a:srgbClr val="CCCC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1" name="z"/>
                  <p:cNvSpPr txBox="1"/>
                  <p:nvPr/>
                </p:nvSpPr>
                <p:spPr>
                  <a:xfrm>
                    <a:off x="-1" y="0"/>
                    <a:ext cx="256541" cy="43706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ctr">
                      <a:defRPr sz="2400"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r>
                      <a:t>z</a:t>
                    </a:r>
                  </a:p>
                </p:txBody>
              </p:sp>
            </p:grpSp>
          </p:grpSp>
          <p:sp>
            <p:nvSpPr>
              <p:cNvPr id="1414" name="1"/>
              <p:cNvSpPr txBox="1"/>
              <p:nvPr/>
            </p:nvSpPr>
            <p:spPr>
              <a:xfrm>
                <a:off x="1216274" y="182562"/>
                <a:ext cx="231277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1415" name="2"/>
              <p:cNvSpPr txBox="1"/>
              <p:nvPr/>
            </p:nvSpPr>
            <p:spPr>
              <a:xfrm>
                <a:off x="378074" y="177799"/>
                <a:ext cx="231277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1416" name="7"/>
              <p:cNvSpPr txBox="1"/>
              <p:nvPr/>
            </p:nvSpPr>
            <p:spPr>
              <a:xfrm>
                <a:off x="830511" y="706437"/>
                <a:ext cx="2312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7</a:t>
                </a:r>
              </a:p>
            </p:txBody>
          </p:sp>
          <p:grpSp>
            <p:nvGrpSpPr>
              <p:cNvPr id="1425" name="Group"/>
              <p:cNvGrpSpPr/>
              <p:nvPr/>
            </p:nvGrpSpPr>
            <p:grpSpPr>
              <a:xfrm>
                <a:off x="674687" y="-1"/>
                <a:ext cx="501651" cy="375232"/>
                <a:chOff x="0" y="0"/>
                <a:chExt cx="501650" cy="375230"/>
              </a:xfrm>
            </p:grpSpPr>
            <p:sp>
              <p:nvSpPr>
                <p:cNvPr id="1417" name="Oval"/>
                <p:cNvSpPr/>
                <p:nvPr/>
              </p:nvSpPr>
              <p:spPr>
                <a:xfrm>
                  <a:off x="4762" y="187325"/>
                  <a:ext cx="496889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418" name="Line"/>
                <p:cNvSpPr/>
                <p:nvPr/>
              </p:nvSpPr>
              <p:spPr>
                <a:xfrm flipH="1">
                  <a:off x="4762" y="176212"/>
                  <a:ext cx="1" cy="7937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19" name="Line"/>
                <p:cNvSpPr/>
                <p:nvPr/>
              </p:nvSpPr>
              <p:spPr>
                <a:xfrm>
                  <a:off x="501650" y="176212"/>
                  <a:ext cx="0" cy="7937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20" name="Rectangle"/>
                <p:cNvSpPr/>
                <p:nvPr/>
              </p:nvSpPr>
              <p:spPr>
                <a:xfrm>
                  <a:off x="4762" y="176212"/>
                  <a:ext cx="492126" cy="77788"/>
                </a:xfrm>
                <a:prstGeom prst="rect">
                  <a:avLst/>
                </a:prstGeom>
                <a:solidFill>
                  <a:srgbClr val="CC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421" name="Oval"/>
                <p:cNvSpPr/>
                <p:nvPr/>
              </p:nvSpPr>
              <p:spPr>
                <a:xfrm>
                  <a:off x="0" y="82550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grpSp>
              <p:nvGrpSpPr>
                <p:cNvPr id="1424" name="Group"/>
                <p:cNvGrpSpPr/>
                <p:nvPr/>
              </p:nvGrpSpPr>
              <p:grpSpPr>
                <a:xfrm>
                  <a:off x="137727" y="-1"/>
                  <a:ext cx="233431" cy="375232"/>
                  <a:chOff x="0" y="0"/>
                  <a:chExt cx="233429" cy="375230"/>
                </a:xfrm>
              </p:grpSpPr>
              <p:sp>
                <p:nvSpPr>
                  <p:cNvPr id="1422" name="Rectangle"/>
                  <p:cNvSpPr/>
                  <p:nvPr/>
                </p:nvSpPr>
                <p:spPr>
                  <a:xfrm>
                    <a:off x="0" y="103187"/>
                    <a:ext cx="223148" cy="209551"/>
                  </a:xfrm>
                  <a:prstGeom prst="rect">
                    <a:avLst/>
                  </a:prstGeom>
                  <a:solidFill>
                    <a:srgbClr val="CCCC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y"/>
                  <p:cNvSpPr txBox="1"/>
                  <p:nvPr/>
                </p:nvSpPr>
                <p:spPr>
                  <a:xfrm>
                    <a:off x="2289" y="0"/>
                    <a:ext cx="231141" cy="37523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ctr">
                      <a:defRPr sz="2000"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r>
                      <a:t>y</a:t>
                    </a:r>
                  </a:p>
                </p:txBody>
              </p:sp>
            </p:grpSp>
          </p:grpSp>
        </p:grpSp>
      </p:grpSp>
      <p:sp>
        <p:nvSpPr>
          <p:cNvPr id="1428" name="node x…"/>
          <p:cNvSpPr txBox="1"/>
          <p:nvPr/>
        </p:nvSpPr>
        <p:spPr>
          <a:xfrm>
            <a:off x="343435" y="1104900"/>
            <a:ext cx="840840" cy="57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 x</a:t>
            </a:r>
            <a:endParaRPr sz="2400"/>
          </a:p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table</a:t>
            </a:r>
          </a:p>
        </p:txBody>
      </p:sp>
      <p:sp>
        <p:nvSpPr>
          <p:cNvPr id="1429" name="Oval"/>
          <p:cNvSpPr/>
          <p:nvPr/>
        </p:nvSpPr>
        <p:spPr>
          <a:xfrm>
            <a:off x="1219200" y="1676400"/>
            <a:ext cx="1066800" cy="381000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0" name="Oval"/>
          <p:cNvSpPr/>
          <p:nvPr/>
        </p:nvSpPr>
        <p:spPr>
          <a:xfrm>
            <a:off x="1219200" y="3733800"/>
            <a:ext cx="1066800" cy="381000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1" name="Oval"/>
          <p:cNvSpPr/>
          <p:nvPr/>
        </p:nvSpPr>
        <p:spPr>
          <a:xfrm>
            <a:off x="1219200" y="5943600"/>
            <a:ext cx="1066800" cy="381000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2" name="Oval"/>
          <p:cNvSpPr/>
          <p:nvPr/>
        </p:nvSpPr>
        <p:spPr>
          <a:xfrm>
            <a:off x="3297237" y="1676400"/>
            <a:ext cx="1066801" cy="381000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3" name="Dx(y) = min{c(x,y) + Dy(y), c(x,z) + Dz(y)}               = min{2+0 , 7+1} = 2"/>
          <p:cNvSpPr txBox="1"/>
          <p:nvPr/>
        </p:nvSpPr>
        <p:spPr>
          <a:xfrm>
            <a:off x="1590675" y="177602"/>
            <a:ext cx="4238139" cy="66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just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x</a:t>
            </a:r>
            <a:r>
              <a:t>(y) = min{c(x,y) + D</a:t>
            </a:r>
            <a:r>
              <a:rPr baseline="-25000"/>
              <a:t>y</a:t>
            </a:r>
            <a:r>
              <a:t>(y), c(x,z) + D</a:t>
            </a:r>
            <a:r>
              <a:rPr baseline="-25000"/>
              <a:t>z</a:t>
            </a:r>
            <a:r>
              <a:t>(y)} </a:t>
            </a:r>
            <a:br/>
            <a:r>
              <a:t>             = min{2+0 , 7+1} = 2</a:t>
            </a:r>
          </a:p>
        </p:txBody>
      </p:sp>
      <p:sp>
        <p:nvSpPr>
          <p:cNvPr id="1434" name="Line"/>
          <p:cNvSpPr/>
          <p:nvPr/>
        </p:nvSpPr>
        <p:spPr>
          <a:xfrm flipH="1">
            <a:off x="3760787" y="809625"/>
            <a:ext cx="809627" cy="966789"/>
          </a:xfrm>
          <a:prstGeom prst="line">
            <a:avLst/>
          </a:prstGeom>
          <a:ln w="12700">
            <a:solidFill>
              <a:srgbClr val="3333C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5" name="Dx(z) = min{c(x,y) +        Dy(z), c(x,z) + Dz(z)}…"/>
          <p:cNvSpPr txBox="1"/>
          <p:nvPr/>
        </p:nvSpPr>
        <p:spPr>
          <a:xfrm>
            <a:off x="6384925" y="23916"/>
            <a:ext cx="2586966" cy="10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just">
              <a:lnSpc>
                <a:spcPct val="120000"/>
              </a:lnSpc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x</a:t>
            </a:r>
            <a:r>
              <a:t>(z) = </a:t>
            </a:r>
            <a:r>
              <a:rPr i="0"/>
              <a:t>min{</a:t>
            </a:r>
            <a:r>
              <a:t>c(x,y) + </a:t>
            </a:r>
            <a:br/>
            <a:r>
              <a:t>      D</a:t>
            </a:r>
            <a:r>
              <a:rPr baseline="-25000"/>
              <a:t>y</a:t>
            </a:r>
            <a:r>
              <a:t>(z), c(x,z) + D</a:t>
            </a:r>
            <a:r>
              <a:rPr baseline="-25000"/>
              <a:t>z</a:t>
            </a:r>
            <a:r>
              <a:t>(z)</a:t>
            </a:r>
            <a:r>
              <a:rPr i="0"/>
              <a:t>}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algn="just">
              <a:lnSpc>
                <a:spcPct val="12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= min{2+1 , 7+0} = 3</a:t>
            </a:r>
          </a:p>
        </p:txBody>
      </p:sp>
      <p:sp>
        <p:nvSpPr>
          <p:cNvPr id="1436" name="Line"/>
          <p:cNvSpPr/>
          <p:nvPr/>
        </p:nvSpPr>
        <p:spPr>
          <a:xfrm flipH="1">
            <a:off x="4179887" y="482599"/>
            <a:ext cx="2586038" cy="1333502"/>
          </a:xfrm>
          <a:prstGeom prst="line">
            <a:avLst/>
          </a:prstGeom>
          <a:ln>
            <a:solidFill>
              <a:srgbClr val="3333C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7" name="3"/>
          <p:cNvSpPr txBox="1"/>
          <p:nvPr/>
        </p:nvSpPr>
        <p:spPr>
          <a:xfrm>
            <a:off x="3922712" y="1674813"/>
            <a:ext cx="23127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1438" name="2"/>
          <p:cNvSpPr txBox="1"/>
          <p:nvPr/>
        </p:nvSpPr>
        <p:spPr>
          <a:xfrm>
            <a:off x="3579812" y="1679575"/>
            <a:ext cx="3429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 </a:t>
            </a:r>
          </a:p>
        </p:txBody>
      </p:sp>
      <p:sp>
        <p:nvSpPr>
          <p:cNvPr id="1439" name="node y…"/>
          <p:cNvSpPr txBox="1"/>
          <p:nvPr/>
        </p:nvSpPr>
        <p:spPr>
          <a:xfrm>
            <a:off x="372010" y="2851150"/>
            <a:ext cx="840840" cy="57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 y</a:t>
            </a:r>
            <a:endParaRPr sz="2400"/>
          </a:p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table</a:t>
            </a:r>
          </a:p>
        </p:txBody>
      </p:sp>
      <p:sp>
        <p:nvSpPr>
          <p:cNvPr id="1440" name="node z…"/>
          <p:cNvSpPr txBox="1"/>
          <p:nvPr/>
        </p:nvSpPr>
        <p:spPr>
          <a:xfrm>
            <a:off x="391197" y="4699000"/>
            <a:ext cx="828004" cy="57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 z</a:t>
            </a:r>
            <a:endParaRPr sz="2400"/>
          </a:p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table</a:t>
            </a:r>
          </a:p>
        </p:txBody>
      </p:sp>
      <p:sp>
        <p:nvSpPr>
          <p:cNvPr id="1441" name="cost to"/>
          <p:cNvSpPr txBox="1"/>
          <p:nvPr/>
        </p:nvSpPr>
        <p:spPr>
          <a:xfrm>
            <a:off x="3413125" y="1143000"/>
            <a:ext cx="62790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442" name="from"/>
          <p:cNvSpPr txBox="1"/>
          <p:nvPr/>
        </p:nvSpPr>
        <p:spPr>
          <a:xfrm rot="16200000">
            <a:off x="592404" y="2114918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4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6153" y="6475895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" grpId="1" animBg="1" advAuto="0"/>
      <p:bldP spid="1434" grpId="2" animBg="1" advAuto="0"/>
      <p:bldP spid="1435" grpId="4" animBg="1" advAuto="0"/>
      <p:bldP spid="1436" grpId="5" animBg="1" advAuto="0"/>
      <p:bldP spid="1437" grpId="6" animBg="1" advAuto="0"/>
      <p:bldP spid="1438" grpId="3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Network Layer: Control Plane"/>
          <p:cNvSpPr txBox="1"/>
          <p:nvPr/>
        </p:nvSpPr>
        <p:spPr>
          <a:xfrm>
            <a:off x="6375496" y="6475081"/>
            <a:ext cx="21774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Layer: Control Plane</a:t>
            </a:r>
          </a:p>
        </p:txBody>
      </p:sp>
      <p:sp>
        <p:nvSpPr>
          <p:cNvPr id="1446" name="Line"/>
          <p:cNvSpPr/>
          <p:nvPr/>
        </p:nvSpPr>
        <p:spPr>
          <a:xfrm>
            <a:off x="5486400" y="1524000"/>
            <a:ext cx="0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7" name="Line"/>
          <p:cNvSpPr/>
          <p:nvPr/>
        </p:nvSpPr>
        <p:spPr>
          <a:xfrm>
            <a:off x="5181600" y="17526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8" name="x   y   z"/>
          <p:cNvSpPr txBox="1"/>
          <p:nvPr/>
        </p:nvSpPr>
        <p:spPr>
          <a:xfrm>
            <a:off x="5486400" y="1366837"/>
            <a:ext cx="8281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449" name="x"/>
          <p:cNvSpPr txBox="1"/>
          <p:nvPr/>
        </p:nvSpPr>
        <p:spPr>
          <a:xfrm>
            <a:off x="5181600" y="17478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450" name="y"/>
          <p:cNvSpPr txBox="1"/>
          <p:nvPr/>
        </p:nvSpPr>
        <p:spPr>
          <a:xfrm>
            <a:off x="5181600" y="20526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451" name="z"/>
          <p:cNvSpPr txBox="1"/>
          <p:nvPr/>
        </p:nvSpPr>
        <p:spPr>
          <a:xfrm>
            <a:off x="5181600" y="23574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452" name="0  2   3"/>
          <p:cNvSpPr txBox="1"/>
          <p:nvPr/>
        </p:nvSpPr>
        <p:spPr>
          <a:xfrm>
            <a:off x="5486400" y="1747838"/>
            <a:ext cx="8031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0  2   3</a:t>
            </a:r>
          </a:p>
        </p:txBody>
      </p:sp>
      <p:sp>
        <p:nvSpPr>
          <p:cNvPr id="1453" name="from"/>
          <p:cNvSpPr txBox="1"/>
          <p:nvPr/>
        </p:nvSpPr>
        <p:spPr>
          <a:xfrm rot="16200000">
            <a:off x="4851666" y="2214931"/>
            <a:ext cx="45974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454" name="cost to"/>
          <p:cNvSpPr txBox="1"/>
          <p:nvPr/>
        </p:nvSpPr>
        <p:spPr>
          <a:xfrm>
            <a:off x="5608637" y="1223962"/>
            <a:ext cx="62790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455" name="Line"/>
          <p:cNvSpPr/>
          <p:nvPr/>
        </p:nvSpPr>
        <p:spPr>
          <a:xfrm>
            <a:off x="3276600" y="3200400"/>
            <a:ext cx="0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6" name="Line"/>
          <p:cNvSpPr/>
          <p:nvPr/>
        </p:nvSpPr>
        <p:spPr>
          <a:xfrm>
            <a:off x="2971800" y="34290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7" name="x   y   z"/>
          <p:cNvSpPr txBox="1"/>
          <p:nvPr/>
        </p:nvSpPr>
        <p:spPr>
          <a:xfrm>
            <a:off x="3276600" y="3043238"/>
            <a:ext cx="8281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458" name="x"/>
          <p:cNvSpPr txBox="1"/>
          <p:nvPr/>
        </p:nvSpPr>
        <p:spPr>
          <a:xfrm>
            <a:off x="2971800" y="34242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459" name="y"/>
          <p:cNvSpPr txBox="1"/>
          <p:nvPr/>
        </p:nvSpPr>
        <p:spPr>
          <a:xfrm>
            <a:off x="2971800" y="37290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460" name="z"/>
          <p:cNvSpPr txBox="1"/>
          <p:nvPr/>
        </p:nvSpPr>
        <p:spPr>
          <a:xfrm>
            <a:off x="2971800" y="40338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461" name="0  2   7"/>
          <p:cNvSpPr txBox="1"/>
          <p:nvPr/>
        </p:nvSpPr>
        <p:spPr>
          <a:xfrm>
            <a:off x="3276600" y="3424237"/>
            <a:ext cx="8031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0  2   7</a:t>
            </a:r>
          </a:p>
        </p:txBody>
      </p:sp>
      <p:sp>
        <p:nvSpPr>
          <p:cNvPr id="1462" name="from"/>
          <p:cNvSpPr txBox="1"/>
          <p:nvPr/>
        </p:nvSpPr>
        <p:spPr>
          <a:xfrm rot="16200000">
            <a:off x="2675204" y="3869107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463" name="cost to"/>
          <p:cNvSpPr txBox="1"/>
          <p:nvPr/>
        </p:nvSpPr>
        <p:spPr>
          <a:xfrm>
            <a:off x="3421062" y="2900363"/>
            <a:ext cx="62790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464" name="Line"/>
          <p:cNvSpPr/>
          <p:nvPr/>
        </p:nvSpPr>
        <p:spPr>
          <a:xfrm>
            <a:off x="5486400" y="3276600"/>
            <a:ext cx="0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5" name="Line"/>
          <p:cNvSpPr/>
          <p:nvPr/>
        </p:nvSpPr>
        <p:spPr>
          <a:xfrm>
            <a:off x="5181600" y="35052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6" name="x   y   z"/>
          <p:cNvSpPr txBox="1"/>
          <p:nvPr/>
        </p:nvSpPr>
        <p:spPr>
          <a:xfrm>
            <a:off x="5486400" y="3119438"/>
            <a:ext cx="8281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467" name="x"/>
          <p:cNvSpPr txBox="1"/>
          <p:nvPr/>
        </p:nvSpPr>
        <p:spPr>
          <a:xfrm>
            <a:off x="5181600" y="35004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468" name="y"/>
          <p:cNvSpPr txBox="1"/>
          <p:nvPr/>
        </p:nvSpPr>
        <p:spPr>
          <a:xfrm>
            <a:off x="5181600" y="38052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469" name="z"/>
          <p:cNvSpPr txBox="1"/>
          <p:nvPr/>
        </p:nvSpPr>
        <p:spPr>
          <a:xfrm>
            <a:off x="5181600" y="41100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470" name="0  2   3"/>
          <p:cNvSpPr txBox="1"/>
          <p:nvPr/>
        </p:nvSpPr>
        <p:spPr>
          <a:xfrm>
            <a:off x="5486400" y="3500437"/>
            <a:ext cx="8031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0  2   3</a:t>
            </a:r>
          </a:p>
        </p:txBody>
      </p:sp>
      <p:sp>
        <p:nvSpPr>
          <p:cNvPr id="1471" name="from"/>
          <p:cNvSpPr txBox="1"/>
          <p:nvPr/>
        </p:nvSpPr>
        <p:spPr>
          <a:xfrm rot="16200000">
            <a:off x="4851666" y="3945307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472" name="cost to"/>
          <p:cNvSpPr txBox="1"/>
          <p:nvPr/>
        </p:nvSpPr>
        <p:spPr>
          <a:xfrm>
            <a:off x="5597525" y="2965450"/>
            <a:ext cx="62790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473" name="Line"/>
          <p:cNvSpPr/>
          <p:nvPr/>
        </p:nvSpPr>
        <p:spPr>
          <a:xfrm>
            <a:off x="5410200" y="4953000"/>
            <a:ext cx="0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4" name="Line"/>
          <p:cNvSpPr/>
          <p:nvPr/>
        </p:nvSpPr>
        <p:spPr>
          <a:xfrm>
            <a:off x="5105400" y="51816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x   y   z"/>
          <p:cNvSpPr txBox="1"/>
          <p:nvPr/>
        </p:nvSpPr>
        <p:spPr>
          <a:xfrm>
            <a:off x="5410200" y="4795837"/>
            <a:ext cx="8281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476" name="x"/>
          <p:cNvSpPr txBox="1"/>
          <p:nvPr/>
        </p:nvSpPr>
        <p:spPr>
          <a:xfrm>
            <a:off x="5105400" y="51768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477" name="y"/>
          <p:cNvSpPr txBox="1"/>
          <p:nvPr/>
        </p:nvSpPr>
        <p:spPr>
          <a:xfrm>
            <a:off x="5105400" y="54816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478" name="z"/>
          <p:cNvSpPr txBox="1"/>
          <p:nvPr/>
        </p:nvSpPr>
        <p:spPr>
          <a:xfrm>
            <a:off x="5105400" y="57864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479" name="0  2   3"/>
          <p:cNvSpPr txBox="1"/>
          <p:nvPr/>
        </p:nvSpPr>
        <p:spPr>
          <a:xfrm>
            <a:off x="5410200" y="5176837"/>
            <a:ext cx="8031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0  2   3</a:t>
            </a:r>
          </a:p>
        </p:txBody>
      </p:sp>
      <p:sp>
        <p:nvSpPr>
          <p:cNvPr id="1480" name="from"/>
          <p:cNvSpPr txBox="1"/>
          <p:nvPr/>
        </p:nvSpPr>
        <p:spPr>
          <a:xfrm rot="16200000">
            <a:off x="4786579" y="5610593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481" name="cost to"/>
          <p:cNvSpPr txBox="1"/>
          <p:nvPr/>
        </p:nvSpPr>
        <p:spPr>
          <a:xfrm>
            <a:off x="5521325" y="4664075"/>
            <a:ext cx="62790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482" name="Line"/>
          <p:cNvSpPr/>
          <p:nvPr/>
        </p:nvSpPr>
        <p:spPr>
          <a:xfrm>
            <a:off x="3276600" y="4953000"/>
            <a:ext cx="0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3" name="Line"/>
          <p:cNvSpPr/>
          <p:nvPr/>
        </p:nvSpPr>
        <p:spPr>
          <a:xfrm>
            <a:off x="2971800" y="51816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4" name="x   y   z"/>
          <p:cNvSpPr txBox="1"/>
          <p:nvPr/>
        </p:nvSpPr>
        <p:spPr>
          <a:xfrm>
            <a:off x="3276600" y="4795837"/>
            <a:ext cx="8281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485" name="x"/>
          <p:cNvSpPr txBox="1"/>
          <p:nvPr/>
        </p:nvSpPr>
        <p:spPr>
          <a:xfrm>
            <a:off x="2971800" y="51768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486" name="y"/>
          <p:cNvSpPr txBox="1"/>
          <p:nvPr/>
        </p:nvSpPr>
        <p:spPr>
          <a:xfrm>
            <a:off x="2971800" y="54816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487" name="z"/>
          <p:cNvSpPr txBox="1"/>
          <p:nvPr/>
        </p:nvSpPr>
        <p:spPr>
          <a:xfrm>
            <a:off x="2971800" y="57864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488" name="0  2   7"/>
          <p:cNvSpPr txBox="1"/>
          <p:nvPr/>
        </p:nvSpPr>
        <p:spPr>
          <a:xfrm>
            <a:off x="3276600" y="5176837"/>
            <a:ext cx="8031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0  2   7</a:t>
            </a:r>
          </a:p>
        </p:txBody>
      </p:sp>
      <p:sp>
        <p:nvSpPr>
          <p:cNvPr id="1489" name="from"/>
          <p:cNvSpPr txBox="1"/>
          <p:nvPr/>
        </p:nvSpPr>
        <p:spPr>
          <a:xfrm rot="16200000">
            <a:off x="2675204" y="5578843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490" name="cost to"/>
          <p:cNvSpPr txBox="1"/>
          <p:nvPr/>
        </p:nvSpPr>
        <p:spPr>
          <a:xfrm>
            <a:off x="3409950" y="4664075"/>
            <a:ext cx="62790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491" name="2  0   1"/>
          <p:cNvSpPr txBox="1"/>
          <p:nvPr/>
        </p:nvSpPr>
        <p:spPr>
          <a:xfrm>
            <a:off x="3276600" y="3771900"/>
            <a:ext cx="8031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2  0   1</a:t>
            </a:r>
          </a:p>
        </p:txBody>
      </p:sp>
      <p:sp>
        <p:nvSpPr>
          <p:cNvPr id="1492" name="7   1   0"/>
          <p:cNvSpPr txBox="1"/>
          <p:nvPr/>
        </p:nvSpPr>
        <p:spPr>
          <a:xfrm>
            <a:off x="3276600" y="4110037"/>
            <a:ext cx="86662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7   1   0</a:t>
            </a:r>
          </a:p>
        </p:txBody>
      </p:sp>
      <p:sp>
        <p:nvSpPr>
          <p:cNvPr id="1493" name="2  0   1"/>
          <p:cNvSpPr txBox="1"/>
          <p:nvPr/>
        </p:nvSpPr>
        <p:spPr>
          <a:xfrm>
            <a:off x="3276600" y="5557837"/>
            <a:ext cx="8031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2  0   1</a:t>
            </a:r>
          </a:p>
        </p:txBody>
      </p:sp>
      <p:sp>
        <p:nvSpPr>
          <p:cNvPr id="1494" name="3  1   0"/>
          <p:cNvSpPr txBox="1"/>
          <p:nvPr/>
        </p:nvSpPr>
        <p:spPr>
          <a:xfrm>
            <a:off x="3276600" y="5862637"/>
            <a:ext cx="8031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3  1   0</a:t>
            </a:r>
          </a:p>
        </p:txBody>
      </p:sp>
      <p:sp>
        <p:nvSpPr>
          <p:cNvPr id="1495" name="2   0   1"/>
          <p:cNvSpPr txBox="1"/>
          <p:nvPr/>
        </p:nvSpPr>
        <p:spPr>
          <a:xfrm>
            <a:off x="5486400" y="2095500"/>
            <a:ext cx="86662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2   0   1</a:t>
            </a:r>
          </a:p>
        </p:txBody>
      </p:sp>
      <p:sp>
        <p:nvSpPr>
          <p:cNvPr id="1496" name="3  1   0"/>
          <p:cNvSpPr txBox="1"/>
          <p:nvPr/>
        </p:nvSpPr>
        <p:spPr>
          <a:xfrm>
            <a:off x="5486400" y="2433638"/>
            <a:ext cx="8031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3  1   0</a:t>
            </a:r>
          </a:p>
        </p:txBody>
      </p:sp>
      <p:sp>
        <p:nvSpPr>
          <p:cNvPr id="1497" name="2  0   1"/>
          <p:cNvSpPr txBox="1"/>
          <p:nvPr/>
        </p:nvSpPr>
        <p:spPr>
          <a:xfrm>
            <a:off x="5486400" y="3825875"/>
            <a:ext cx="8031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2  0   1</a:t>
            </a:r>
          </a:p>
        </p:txBody>
      </p:sp>
      <p:sp>
        <p:nvSpPr>
          <p:cNvPr id="1498" name="3  1   0"/>
          <p:cNvSpPr txBox="1"/>
          <p:nvPr/>
        </p:nvSpPr>
        <p:spPr>
          <a:xfrm>
            <a:off x="5410200" y="5862637"/>
            <a:ext cx="8031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3  1   0</a:t>
            </a:r>
          </a:p>
        </p:txBody>
      </p:sp>
      <p:sp>
        <p:nvSpPr>
          <p:cNvPr id="1499" name="2  0   1"/>
          <p:cNvSpPr txBox="1"/>
          <p:nvPr/>
        </p:nvSpPr>
        <p:spPr>
          <a:xfrm>
            <a:off x="5410200" y="5481637"/>
            <a:ext cx="8031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2  0   1</a:t>
            </a:r>
          </a:p>
        </p:txBody>
      </p:sp>
      <p:sp>
        <p:nvSpPr>
          <p:cNvPr id="1500" name="3  1   0"/>
          <p:cNvSpPr txBox="1"/>
          <p:nvPr/>
        </p:nvSpPr>
        <p:spPr>
          <a:xfrm>
            <a:off x="5486400" y="4110037"/>
            <a:ext cx="8031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3  1   0</a:t>
            </a:r>
          </a:p>
        </p:txBody>
      </p:sp>
      <p:sp>
        <p:nvSpPr>
          <p:cNvPr id="1501" name="Line"/>
          <p:cNvSpPr/>
          <p:nvPr/>
        </p:nvSpPr>
        <p:spPr>
          <a:xfrm>
            <a:off x="2209799" y="1981200"/>
            <a:ext cx="685802" cy="15240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Line"/>
          <p:cNvSpPr/>
          <p:nvPr/>
        </p:nvSpPr>
        <p:spPr>
          <a:xfrm>
            <a:off x="2133599" y="2057400"/>
            <a:ext cx="685802" cy="31242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3" name="Line"/>
          <p:cNvSpPr/>
          <p:nvPr/>
        </p:nvSpPr>
        <p:spPr>
          <a:xfrm>
            <a:off x="2133600" y="4114799"/>
            <a:ext cx="609600" cy="1143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4" name="Line"/>
          <p:cNvSpPr/>
          <p:nvPr/>
        </p:nvSpPr>
        <p:spPr>
          <a:xfrm flipV="1">
            <a:off x="2209799" y="4343400"/>
            <a:ext cx="762001" cy="1752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5" name="Line"/>
          <p:cNvSpPr/>
          <p:nvPr/>
        </p:nvSpPr>
        <p:spPr>
          <a:xfrm>
            <a:off x="4267199" y="1981200"/>
            <a:ext cx="762001" cy="16002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6" name="Line"/>
          <p:cNvSpPr/>
          <p:nvPr/>
        </p:nvSpPr>
        <p:spPr>
          <a:xfrm>
            <a:off x="4191000" y="2057399"/>
            <a:ext cx="838200" cy="29718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7" name="Line"/>
          <p:cNvSpPr/>
          <p:nvPr/>
        </p:nvSpPr>
        <p:spPr>
          <a:xfrm flipV="1">
            <a:off x="4114800" y="2743200"/>
            <a:ext cx="1143000" cy="32004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8" name="Line"/>
          <p:cNvSpPr/>
          <p:nvPr/>
        </p:nvSpPr>
        <p:spPr>
          <a:xfrm flipV="1">
            <a:off x="4114799" y="4419599"/>
            <a:ext cx="1066801" cy="1676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9" name="Line"/>
          <p:cNvSpPr/>
          <p:nvPr/>
        </p:nvSpPr>
        <p:spPr>
          <a:xfrm>
            <a:off x="609600" y="6345237"/>
            <a:ext cx="5410200" cy="1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0" name="time"/>
          <p:cNvSpPr txBox="1"/>
          <p:nvPr/>
        </p:nvSpPr>
        <p:spPr>
          <a:xfrm>
            <a:off x="6069012" y="6137275"/>
            <a:ext cx="5360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time</a:t>
            </a:r>
          </a:p>
        </p:txBody>
      </p:sp>
      <p:sp>
        <p:nvSpPr>
          <p:cNvPr id="1511" name="Oval"/>
          <p:cNvSpPr/>
          <p:nvPr/>
        </p:nvSpPr>
        <p:spPr>
          <a:xfrm>
            <a:off x="3200400" y="5867400"/>
            <a:ext cx="1066800" cy="381000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12" name="Line"/>
          <p:cNvSpPr/>
          <p:nvPr/>
        </p:nvSpPr>
        <p:spPr>
          <a:xfrm flipH="1">
            <a:off x="1219200" y="1447800"/>
            <a:ext cx="1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3" name="Line"/>
          <p:cNvSpPr/>
          <p:nvPr/>
        </p:nvSpPr>
        <p:spPr>
          <a:xfrm>
            <a:off x="914400" y="16764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4" name="x   y   z"/>
          <p:cNvSpPr txBox="1"/>
          <p:nvPr/>
        </p:nvSpPr>
        <p:spPr>
          <a:xfrm>
            <a:off x="1219200" y="1290637"/>
            <a:ext cx="8281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515" name="x"/>
          <p:cNvSpPr txBox="1"/>
          <p:nvPr/>
        </p:nvSpPr>
        <p:spPr>
          <a:xfrm>
            <a:off x="914400" y="16716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516" name="y"/>
          <p:cNvSpPr txBox="1"/>
          <p:nvPr/>
        </p:nvSpPr>
        <p:spPr>
          <a:xfrm>
            <a:off x="914400" y="19764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517" name="z"/>
          <p:cNvSpPr txBox="1"/>
          <p:nvPr/>
        </p:nvSpPr>
        <p:spPr>
          <a:xfrm>
            <a:off x="914400" y="22812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518" name="0  2   7"/>
          <p:cNvSpPr txBox="1"/>
          <p:nvPr/>
        </p:nvSpPr>
        <p:spPr>
          <a:xfrm>
            <a:off x="1219200" y="1671638"/>
            <a:ext cx="8031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0  2   7</a:t>
            </a:r>
          </a:p>
        </p:txBody>
      </p:sp>
      <p:sp>
        <p:nvSpPr>
          <p:cNvPr id="1519" name="∞"/>
          <p:cNvSpPr txBox="1"/>
          <p:nvPr/>
        </p:nvSpPr>
        <p:spPr>
          <a:xfrm>
            <a:off x="1219200" y="20526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20" name="∞"/>
          <p:cNvSpPr txBox="1"/>
          <p:nvPr/>
        </p:nvSpPr>
        <p:spPr>
          <a:xfrm>
            <a:off x="1447800" y="20526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21" name="∞"/>
          <p:cNvSpPr txBox="1"/>
          <p:nvPr/>
        </p:nvSpPr>
        <p:spPr>
          <a:xfrm>
            <a:off x="1828800" y="20526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22" name="∞"/>
          <p:cNvSpPr txBox="1"/>
          <p:nvPr/>
        </p:nvSpPr>
        <p:spPr>
          <a:xfrm>
            <a:off x="1219200" y="23574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23" name="∞"/>
          <p:cNvSpPr txBox="1"/>
          <p:nvPr/>
        </p:nvSpPr>
        <p:spPr>
          <a:xfrm>
            <a:off x="1447800" y="23574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24" name="∞"/>
          <p:cNvSpPr txBox="1"/>
          <p:nvPr/>
        </p:nvSpPr>
        <p:spPr>
          <a:xfrm>
            <a:off x="1828800" y="2357438"/>
            <a:ext cx="26710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25" name="from"/>
          <p:cNvSpPr txBox="1"/>
          <p:nvPr/>
        </p:nvSpPr>
        <p:spPr>
          <a:xfrm rot="16200000">
            <a:off x="2681554" y="2073643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526" name="cost to"/>
          <p:cNvSpPr txBox="1"/>
          <p:nvPr/>
        </p:nvSpPr>
        <p:spPr>
          <a:xfrm>
            <a:off x="1352550" y="1158875"/>
            <a:ext cx="62790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527" name="from"/>
          <p:cNvSpPr txBox="1"/>
          <p:nvPr/>
        </p:nvSpPr>
        <p:spPr>
          <a:xfrm rot="16200000">
            <a:off x="549541" y="3857993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528" name="from"/>
          <p:cNvSpPr txBox="1"/>
          <p:nvPr/>
        </p:nvSpPr>
        <p:spPr>
          <a:xfrm rot="16200000">
            <a:off x="549541" y="5666157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529" name="Line"/>
          <p:cNvSpPr/>
          <p:nvPr/>
        </p:nvSpPr>
        <p:spPr>
          <a:xfrm>
            <a:off x="3276600" y="1447800"/>
            <a:ext cx="0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0" name="Line"/>
          <p:cNvSpPr/>
          <p:nvPr/>
        </p:nvSpPr>
        <p:spPr>
          <a:xfrm>
            <a:off x="2971800" y="16764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1" name="x   y   z"/>
          <p:cNvSpPr txBox="1"/>
          <p:nvPr/>
        </p:nvSpPr>
        <p:spPr>
          <a:xfrm>
            <a:off x="3276600" y="1290637"/>
            <a:ext cx="8281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532" name="x"/>
          <p:cNvSpPr txBox="1"/>
          <p:nvPr/>
        </p:nvSpPr>
        <p:spPr>
          <a:xfrm>
            <a:off x="2971800" y="16716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533" name="y"/>
          <p:cNvSpPr txBox="1"/>
          <p:nvPr/>
        </p:nvSpPr>
        <p:spPr>
          <a:xfrm>
            <a:off x="2971800" y="19764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534" name="z"/>
          <p:cNvSpPr txBox="1"/>
          <p:nvPr/>
        </p:nvSpPr>
        <p:spPr>
          <a:xfrm>
            <a:off x="2971800" y="2281238"/>
            <a:ext cx="2184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535" name="0"/>
          <p:cNvSpPr txBox="1"/>
          <p:nvPr/>
        </p:nvSpPr>
        <p:spPr>
          <a:xfrm>
            <a:off x="3297237" y="1671638"/>
            <a:ext cx="23127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1536" name="Line"/>
          <p:cNvSpPr/>
          <p:nvPr/>
        </p:nvSpPr>
        <p:spPr>
          <a:xfrm flipH="1">
            <a:off x="1219200" y="3200400"/>
            <a:ext cx="1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7" name="Line"/>
          <p:cNvSpPr/>
          <p:nvPr/>
        </p:nvSpPr>
        <p:spPr>
          <a:xfrm>
            <a:off x="914400" y="34290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8" name="x   y   z"/>
          <p:cNvSpPr txBox="1"/>
          <p:nvPr/>
        </p:nvSpPr>
        <p:spPr>
          <a:xfrm>
            <a:off x="1219200" y="3043238"/>
            <a:ext cx="8281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539" name="x"/>
          <p:cNvSpPr txBox="1"/>
          <p:nvPr/>
        </p:nvSpPr>
        <p:spPr>
          <a:xfrm>
            <a:off x="914400" y="34242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540" name="y"/>
          <p:cNvSpPr txBox="1"/>
          <p:nvPr/>
        </p:nvSpPr>
        <p:spPr>
          <a:xfrm>
            <a:off x="914400" y="37290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541" name="z"/>
          <p:cNvSpPr txBox="1"/>
          <p:nvPr/>
        </p:nvSpPr>
        <p:spPr>
          <a:xfrm>
            <a:off x="914400" y="40338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542" name="∞"/>
          <p:cNvSpPr txBox="1"/>
          <p:nvPr/>
        </p:nvSpPr>
        <p:spPr>
          <a:xfrm>
            <a:off x="1524000" y="34242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43" name="∞"/>
          <p:cNvSpPr txBox="1"/>
          <p:nvPr/>
        </p:nvSpPr>
        <p:spPr>
          <a:xfrm>
            <a:off x="1828800" y="34242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44" name="∞"/>
          <p:cNvSpPr txBox="1"/>
          <p:nvPr/>
        </p:nvSpPr>
        <p:spPr>
          <a:xfrm>
            <a:off x="1219200" y="41100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45" name="∞"/>
          <p:cNvSpPr txBox="1"/>
          <p:nvPr/>
        </p:nvSpPr>
        <p:spPr>
          <a:xfrm>
            <a:off x="1447800" y="41100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46" name="∞"/>
          <p:cNvSpPr txBox="1"/>
          <p:nvPr/>
        </p:nvSpPr>
        <p:spPr>
          <a:xfrm>
            <a:off x="1828800" y="41100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47" name="cost to"/>
          <p:cNvSpPr txBox="1"/>
          <p:nvPr/>
        </p:nvSpPr>
        <p:spPr>
          <a:xfrm>
            <a:off x="1341437" y="2933700"/>
            <a:ext cx="62790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548" name="Line"/>
          <p:cNvSpPr/>
          <p:nvPr/>
        </p:nvSpPr>
        <p:spPr>
          <a:xfrm flipH="1">
            <a:off x="1219200" y="5029200"/>
            <a:ext cx="1" cy="1219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9" name="Line"/>
          <p:cNvSpPr/>
          <p:nvPr/>
        </p:nvSpPr>
        <p:spPr>
          <a:xfrm>
            <a:off x="914400" y="52578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0" name="x   y   z"/>
          <p:cNvSpPr txBox="1"/>
          <p:nvPr/>
        </p:nvSpPr>
        <p:spPr>
          <a:xfrm>
            <a:off x="1219200" y="4872037"/>
            <a:ext cx="8281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   y   z</a:t>
            </a:r>
          </a:p>
        </p:txBody>
      </p:sp>
      <p:sp>
        <p:nvSpPr>
          <p:cNvPr id="1551" name="x"/>
          <p:cNvSpPr txBox="1"/>
          <p:nvPr/>
        </p:nvSpPr>
        <p:spPr>
          <a:xfrm>
            <a:off x="914400" y="52530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x</a:t>
            </a:r>
          </a:p>
        </p:txBody>
      </p:sp>
      <p:sp>
        <p:nvSpPr>
          <p:cNvPr id="1552" name="y"/>
          <p:cNvSpPr txBox="1"/>
          <p:nvPr/>
        </p:nvSpPr>
        <p:spPr>
          <a:xfrm>
            <a:off x="914400" y="55578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y</a:t>
            </a:r>
          </a:p>
        </p:txBody>
      </p:sp>
      <p:sp>
        <p:nvSpPr>
          <p:cNvPr id="1553" name="z"/>
          <p:cNvSpPr txBox="1"/>
          <p:nvPr/>
        </p:nvSpPr>
        <p:spPr>
          <a:xfrm>
            <a:off x="914400" y="5862637"/>
            <a:ext cx="2184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</a:t>
            </a:r>
          </a:p>
        </p:txBody>
      </p:sp>
      <p:sp>
        <p:nvSpPr>
          <p:cNvPr id="1554" name="∞"/>
          <p:cNvSpPr txBox="1"/>
          <p:nvPr/>
        </p:nvSpPr>
        <p:spPr>
          <a:xfrm>
            <a:off x="1219200" y="5638800"/>
            <a:ext cx="990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55" name="∞"/>
          <p:cNvSpPr txBox="1"/>
          <p:nvPr/>
        </p:nvSpPr>
        <p:spPr>
          <a:xfrm>
            <a:off x="1447800" y="56340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56" name="∞"/>
          <p:cNvSpPr txBox="1"/>
          <p:nvPr/>
        </p:nvSpPr>
        <p:spPr>
          <a:xfrm>
            <a:off x="1828800" y="5634037"/>
            <a:ext cx="26710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</a:t>
            </a:r>
          </a:p>
        </p:txBody>
      </p:sp>
      <p:sp>
        <p:nvSpPr>
          <p:cNvPr id="1557" name="7"/>
          <p:cNvSpPr txBox="1"/>
          <p:nvPr/>
        </p:nvSpPr>
        <p:spPr>
          <a:xfrm>
            <a:off x="1219200" y="5938837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</a:t>
            </a:r>
          </a:p>
        </p:txBody>
      </p:sp>
      <p:sp>
        <p:nvSpPr>
          <p:cNvPr id="1558" name="1"/>
          <p:cNvSpPr txBox="1"/>
          <p:nvPr/>
        </p:nvSpPr>
        <p:spPr>
          <a:xfrm>
            <a:off x="1447800" y="5938837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1559" name="0"/>
          <p:cNvSpPr txBox="1"/>
          <p:nvPr/>
        </p:nvSpPr>
        <p:spPr>
          <a:xfrm>
            <a:off x="1828800" y="5938837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1560" name="cost to"/>
          <p:cNvSpPr txBox="1"/>
          <p:nvPr/>
        </p:nvSpPr>
        <p:spPr>
          <a:xfrm>
            <a:off x="1363662" y="4740275"/>
            <a:ext cx="62790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561" name="∞…"/>
          <p:cNvSpPr txBox="1"/>
          <p:nvPr/>
        </p:nvSpPr>
        <p:spPr>
          <a:xfrm>
            <a:off x="1219200" y="3467100"/>
            <a:ext cx="866624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∞</a:t>
            </a:r>
            <a:endParaRPr sz="240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2   0   1</a:t>
            </a:r>
          </a:p>
        </p:txBody>
      </p:sp>
      <p:sp>
        <p:nvSpPr>
          <p:cNvPr id="1562" name="∞ ∞  ∞"/>
          <p:cNvSpPr txBox="1"/>
          <p:nvPr/>
        </p:nvSpPr>
        <p:spPr>
          <a:xfrm>
            <a:off x="1219200" y="5257800"/>
            <a:ext cx="990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∞ ∞  ∞</a:t>
            </a:r>
          </a:p>
        </p:txBody>
      </p:sp>
      <p:sp>
        <p:nvSpPr>
          <p:cNvPr id="1563" name="2   0   1"/>
          <p:cNvSpPr txBox="1"/>
          <p:nvPr/>
        </p:nvSpPr>
        <p:spPr>
          <a:xfrm>
            <a:off x="3260725" y="2006600"/>
            <a:ext cx="86662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2   0   1</a:t>
            </a:r>
          </a:p>
        </p:txBody>
      </p:sp>
      <p:sp>
        <p:nvSpPr>
          <p:cNvPr id="1564" name="7   1   0"/>
          <p:cNvSpPr txBox="1"/>
          <p:nvPr/>
        </p:nvSpPr>
        <p:spPr>
          <a:xfrm>
            <a:off x="3260725" y="2322513"/>
            <a:ext cx="86662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7   1   0</a:t>
            </a:r>
          </a:p>
        </p:txBody>
      </p:sp>
      <p:sp>
        <p:nvSpPr>
          <p:cNvPr id="1565" name="Line"/>
          <p:cNvSpPr/>
          <p:nvPr/>
        </p:nvSpPr>
        <p:spPr>
          <a:xfrm>
            <a:off x="2209799" y="1981200"/>
            <a:ext cx="685802" cy="15240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6" name="Line"/>
          <p:cNvSpPr/>
          <p:nvPr/>
        </p:nvSpPr>
        <p:spPr>
          <a:xfrm>
            <a:off x="2133599" y="2057400"/>
            <a:ext cx="685802" cy="31242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7" name="Line"/>
          <p:cNvSpPr/>
          <p:nvPr/>
        </p:nvSpPr>
        <p:spPr>
          <a:xfrm flipV="1">
            <a:off x="2133599" y="2514599"/>
            <a:ext cx="762002" cy="1295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8" name="Line"/>
          <p:cNvSpPr/>
          <p:nvPr/>
        </p:nvSpPr>
        <p:spPr>
          <a:xfrm>
            <a:off x="2133600" y="4114799"/>
            <a:ext cx="609600" cy="1143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9" name="Line"/>
          <p:cNvSpPr/>
          <p:nvPr/>
        </p:nvSpPr>
        <p:spPr>
          <a:xfrm flipV="1">
            <a:off x="2133600" y="2590799"/>
            <a:ext cx="838201" cy="3429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Line"/>
          <p:cNvSpPr/>
          <p:nvPr/>
        </p:nvSpPr>
        <p:spPr>
          <a:xfrm flipV="1">
            <a:off x="2209799" y="4343400"/>
            <a:ext cx="762001" cy="1752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1" name="Line"/>
          <p:cNvSpPr/>
          <p:nvPr/>
        </p:nvSpPr>
        <p:spPr>
          <a:xfrm>
            <a:off x="609600" y="6345237"/>
            <a:ext cx="5410200" cy="1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2" name="time"/>
          <p:cNvSpPr txBox="1"/>
          <p:nvPr/>
        </p:nvSpPr>
        <p:spPr>
          <a:xfrm>
            <a:off x="6069012" y="6137275"/>
            <a:ext cx="5360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time</a:t>
            </a:r>
          </a:p>
        </p:txBody>
      </p:sp>
      <p:grpSp>
        <p:nvGrpSpPr>
          <p:cNvPr id="1607" name="Group"/>
          <p:cNvGrpSpPr/>
          <p:nvPr/>
        </p:nvGrpSpPr>
        <p:grpSpPr>
          <a:xfrm>
            <a:off x="6696566" y="2924907"/>
            <a:ext cx="2106964" cy="1180776"/>
            <a:chOff x="0" y="0"/>
            <a:chExt cx="2106962" cy="1180775"/>
          </a:xfrm>
        </p:grpSpPr>
        <p:sp>
          <p:nvSpPr>
            <p:cNvPr id="1573" name="Shape"/>
            <p:cNvSpPr/>
            <p:nvPr/>
          </p:nvSpPr>
          <p:spPr>
            <a:xfrm>
              <a:off x="-1" y="0"/>
              <a:ext cx="2106964" cy="118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029" extrusionOk="0">
                  <a:moveTo>
                    <a:pt x="1141" y="9600"/>
                  </a:moveTo>
                  <a:cubicBezTo>
                    <a:pt x="1973" y="7395"/>
                    <a:pt x="4014" y="5924"/>
                    <a:pt x="5568" y="4341"/>
                  </a:cubicBezTo>
                  <a:cubicBezTo>
                    <a:pt x="7122" y="2758"/>
                    <a:pt x="8519" y="-239"/>
                    <a:pt x="10512" y="15"/>
                  </a:cubicBezTo>
                  <a:cubicBezTo>
                    <a:pt x="12506" y="270"/>
                    <a:pt x="15865" y="3606"/>
                    <a:pt x="17576" y="5953"/>
                  </a:cubicBezTo>
                  <a:cubicBezTo>
                    <a:pt x="19287" y="8299"/>
                    <a:pt x="20967" y="11805"/>
                    <a:pt x="20826" y="14180"/>
                  </a:cubicBezTo>
                  <a:cubicBezTo>
                    <a:pt x="20684" y="16555"/>
                    <a:pt x="18738" y="19212"/>
                    <a:pt x="16682" y="20287"/>
                  </a:cubicBezTo>
                  <a:cubicBezTo>
                    <a:pt x="14625" y="21361"/>
                    <a:pt x="11125" y="21078"/>
                    <a:pt x="8440" y="20626"/>
                  </a:cubicBezTo>
                  <a:cubicBezTo>
                    <a:pt x="5756" y="20174"/>
                    <a:pt x="1784" y="19410"/>
                    <a:pt x="576" y="17573"/>
                  </a:cubicBezTo>
                  <a:cubicBezTo>
                    <a:pt x="-633" y="15735"/>
                    <a:pt x="309" y="11805"/>
                    <a:pt x="1141" y="9600"/>
                  </a:cubicBezTo>
                  <a:close/>
                </a:path>
              </a:pathLst>
            </a:custGeom>
            <a:solidFill>
              <a:srgbClr val="66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606" name="Group"/>
            <p:cNvGrpSpPr/>
            <p:nvPr/>
          </p:nvGrpSpPr>
          <p:grpSpPr>
            <a:xfrm>
              <a:off x="88408" y="97692"/>
              <a:ext cx="1843089" cy="1057100"/>
              <a:chOff x="0" y="0"/>
              <a:chExt cx="1843087" cy="1057098"/>
            </a:xfrm>
          </p:grpSpPr>
          <p:sp>
            <p:nvSpPr>
              <p:cNvPr id="1574" name="Line"/>
              <p:cNvSpPr/>
              <p:nvPr/>
            </p:nvSpPr>
            <p:spPr>
              <a:xfrm flipV="1">
                <a:off x="417512" y="307975"/>
                <a:ext cx="352426" cy="2857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5" name="Oval"/>
              <p:cNvSpPr/>
              <p:nvPr/>
            </p:nvSpPr>
            <p:spPr>
              <a:xfrm>
                <a:off x="4762" y="682625"/>
                <a:ext cx="496889" cy="128588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76" name="Line"/>
              <p:cNvSpPr/>
              <p:nvPr/>
            </p:nvSpPr>
            <p:spPr>
              <a:xfrm>
                <a:off x="4762" y="671512"/>
                <a:ext cx="1588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7" name="Line"/>
              <p:cNvSpPr/>
              <p:nvPr/>
            </p:nvSpPr>
            <p:spPr>
              <a:xfrm>
                <a:off x="501649" y="671512"/>
                <a:ext cx="1589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8" name="Rectangle"/>
              <p:cNvSpPr/>
              <p:nvPr/>
            </p:nvSpPr>
            <p:spPr>
              <a:xfrm>
                <a:off x="4762" y="671512"/>
                <a:ext cx="492126" cy="77788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79" name="Oval"/>
              <p:cNvSpPr/>
              <p:nvPr/>
            </p:nvSpPr>
            <p:spPr>
              <a:xfrm>
                <a:off x="0" y="577850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80" name="Line"/>
              <p:cNvSpPr/>
              <p:nvPr/>
            </p:nvSpPr>
            <p:spPr>
              <a:xfrm>
                <a:off x="1060449" y="307975"/>
                <a:ext cx="342902" cy="3000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1" name="Line"/>
              <p:cNvSpPr/>
              <p:nvPr/>
            </p:nvSpPr>
            <p:spPr>
              <a:xfrm flipH="1" flipV="1">
                <a:off x="507999" y="727074"/>
                <a:ext cx="857252" cy="476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584" name="Group"/>
              <p:cNvGrpSpPr/>
              <p:nvPr/>
            </p:nvGrpSpPr>
            <p:grpSpPr>
              <a:xfrm>
                <a:off x="125227" y="495299"/>
                <a:ext cx="234818" cy="375232"/>
                <a:chOff x="0" y="0"/>
                <a:chExt cx="234817" cy="375230"/>
              </a:xfrm>
            </p:grpSpPr>
            <p:sp>
              <p:nvSpPr>
                <p:cNvPr id="1582" name="Rectangle"/>
                <p:cNvSpPr/>
                <p:nvPr/>
              </p:nvSpPr>
              <p:spPr>
                <a:xfrm>
                  <a:off x="0" y="103187"/>
                  <a:ext cx="227440" cy="209551"/>
                </a:xfrm>
                <a:prstGeom prst="rect">
                  <a:avLst/>
                </a:prstGeom>
                <a:solidFill>
                  <a:srgbClr val="CC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583" name="x"/>
                <p:cNvSpPr txBox="1"/>
                <p:nvPr/>
              </p:nvSpPr>
              <p:spPr>
                <a:xfrm>
                  <a:off x="3677" y="0"/>
                  <a:ext cx="231141" cy="3752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x</a:t>
                  </a:r>
                </a:p>
              </p:txBody>
            </p:sp>
          </p:grpSp>
          <p:grpSp>
            <p:nvGrpSpPr>
              <p:cNvPr id="1593" name="Group"/>
              <p:cNvGrpSpPr/>
              <p:nvPr/>
            </p:nvGrpSpPr>
            <p:grpSpPr>
              <a:xfrm>
                <a:off x="1341437" y="466724"/>
                <a:ext cx="501651" cy="437070"/>
                <a:chOff x="0" y="0"/>
                <a:chExt cx="501650" cy="437068"/>
              </a:xfrm>
            </p:grpSpPr>
            <p:sp>
              <p:nvSpPr>
                <p:cNvPr id="1585" name="Oval"/>
                <p:cNvSpPr/>
                <p:nvPr/>
              </p:nvSpPr>
              <p:spPr>
                <a:xfrm>
                  <a:off x="4762" y="234950"/>
                  <a:ext cx="496889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586" name="Line"/>
                <p:cNvSpPr/>
                <p:nvPr/>
              </p:nvSpPr>
              <p:spPr>
                <a:xfrm flipH="1">
                  <a:off x="4762" y="223837"/>
                  <a:ext cx="1" cy="7937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87" name="Line"/>
                <p:cNvSpPr/>
                <p:nvPr/>
              </p:nvSpPr>
              <p:spPr>
                <a:xfrm>
                  <a:off x="501650" y="223837"/>
                  <a:ext cx="0" cy="7937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88" name="Rectangle"/>
                <p:cNvSpPr/>
                <p:nvPr/>
              </p:nvSpPr>
              <p:spPr>
                <a:xfrm>
                  <a:off x="4762" y="223837"/>
                  <a:ext cx="492126" cy="77788"/>
                </a:xfrm>
                <a:prstGeom prst="rect">
                  <a:avLst/>
                </a:prstGeom>
                <a:solidFill>
                  <a:srgbClr val="CC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589" name="Oval"/>
                <p:cNvSpPr/>
                <p:nvPr/>
              </p:nvSpPr>
              <p:spPr>
                <a:xfrm>
                  <a:off x="0" y="130175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grpSp>
              <p:nvGrpSpPr>
                <p:cNvPr id="1592" name="Group"/>
                <p:cNvGrpSpPr/>
                <p:nvPr/>
              </p:nvGrpSpPr>
              <p:grpSpPr>
                <a:xfrm>
                  <a:off x="127317" y="-1"/>
                  <a:ext cx="256541" cy="437070"/>
                  <a:chOff x="0" y="0"/>
                  <a:chExt cx="256540" cy="437068"/>
                </a:xfrm>
              </p:grpSpPr>
              <p:sp>
                <p:nvSpPr>
                  <p:cNvPr id="1590" name="Rectangle"/>
                  <p:cNvSpPr/>
                  <p:nvPr/>
                </p:nvSpPr>
                <p:spPr>
                  <a:xfrm>
                    <a:off x="8976" y="150812"/>
                    <a:ext cx="227527" cy="209551"/>
                  </a:xfrm>
                  <a:prstGeom prst="rect">
                    <a:avLst/>
                  </a:prstGeom>
                  <a:solidFill>
                    <a:srgbClr val="CCCC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1" name="z"/>
                  <p:cNvSpPr txBox="1"/>
                  <p:nvPr/>
                </p:nvSpPr>
                <p:spPr>
                  <a:xfrm>
                    <a:off x="-1" y="0"/>
                    <a:ext cx="256541" cy="43706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ctr">
                      <a:defRPr sz="2400"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r>
                      <a:t>z</a:t>
                    </a:r>
                  </a:p>
                </p:txBody>
              </p:sp>
            </p:grpSp>
          </p:grpSp>
          <p:sp>
            <p:nvSpPr>
              <p:cNvPr id="1594" name="1"/>
              <p:cNvSpPr txBox="1"/>
              <p:nvPr/>
            </p:nvSpPr>
            <p:spPr>
              <a:xfrm>
                <a:off x="1216274" y="182562"/>
                <a:ext cx="231277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1595" name="2"/>
              <p:cNvSpPr txBox="1"/>
              <p:nvPr/>
            </p:nvSpPr>
            <p:spPr>
              <a:xfrm>
                <a:off x="378074" y="177799"/>
                <a:ext cx="231277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1596" name="7"/>
              <p:cNvSpPr txBox="1"/>
              <p:nvPr/>
            </p:nvSpPr>
            <p:spPr>
              <a:xfrm>
                <a:off x="830511" y="706437"/>
                <a:ext cx="23127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7</a:t>
                </a:r>
              </a:p>
            </p:txBody>
          </p:sp>
          <p:grpSp>
            <p:nvGrpSpPr>
              <p:cNvPr id="1605" name="Group"/>
              <p:cNvGrpSpPr/>
              <p:nvPr/>
            </p:nvGrpSpPr>
            <p:grpSpPr>
              <a:xfrm>
                <a:off x="674687" y="-1"/>
                <a:ext cx="501651" cy="375232"/>
                <a:chOff x="0" y="0"/>
                <a:chExt cx="501650" cy="375230"/>
              </a:xfrm>
            </p:grpSpPr>
            <p:sp>
              <p:nvSpPr>
                <p:cNvPr id="1597" name="Oval"/>
                <p:cNvSpPr/>
                <p:nvPr/>
              </p:nvSpPr>
              <p:spPr>
                <a:xfrm>
                  <a:off x="4762" y="187325"/>
                  <a:ext cx="496889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598" name="Line"/>
                <p:cNvSpPr/>
                <p:nvPr/>
              </p:nvSpPr>
              <p:spPr>
                <a:xfrm flipH="1">
                  <a:off x="4762" y="176212"/>
                  <a:ext cx="1" cy="7937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99" name="Line"/>
                <p:cNvSpPr/>
                <p:nvPr/>
              </p:nvSpPr>
              <p:spPr>
                <a:xfrm>
                  <a:off x="501650" y="176212"/>
                  <a:ext cx="0" cy="7937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600" name="Rectangle"/>
                <p:cNvSpPr/>
                <p:nvPr/>
              </p:nvSpPr>
              <p:spPr>
                <a:xfrm>
                  <a:off x="4762" y="176212"/>
                  <a:ext cx="492126" cy="77788"/>
                </a:xfrm>
                <a:prstGeom prst="rect">
                  <a:avLst/>
                </a:prstGeom>
                <a:solidFill>
                  <a:srgbClr val="CC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601" name="Oval"/>
                <p:cNvSpPr/>
                <p:nvPr/>
              </p:nvSpPr>
              <p:spPr>
                <a:xfrm>
                  <a:off x="0" y="82550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grpSp>
              <p:nvGrpSpPr>
                <p:cNvPr id="1604" name="Group"/>
                <p:cNvGrpSpPr/>
                <p:nvPr/>
              </p:nvGrpSpPr>
              <p:grpSpPr>
                <a:xfrm>
                  <a:off x="137727" y="-1"/>
                  <a:ext cx="233431" cy="375232"/>
                  <a:chOff x="0" y="0"/>
                  <a:chExt cx="233429" cy="375230"/>
                </a:xfrm>
              </p:grpSpPr>
              <p:sp>
                <p:nvSpPr>
                  <p:cNvPr id="1602" name="Rectangle"/>
                  <p:cNvSpPr/>
                  <p:nvPr/>
                </p:nvSpPr>
                <p:spPr>
                  <a:xfrm>
                    <a:off x="0" y="103187"/>
                    <a:ext cx="223148" cy="209551"/>
                  </a:xfrm>
                  <a:prstGeom prst="rect">
                    <a:avLst/>
                  </a:prstGeom>
                  <a:solidFill>
                    <a:srgbClr val="CCCC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3" name="y"/>
                  <p:cNvSpPr txBox="1"/>
                  <p:nvPr/>
                </p:nvSpPr>
                <p:spPr>
                  <a:xfrm>
                    <a:off x="2289" y="0"/>
                    <a:ext cx="231141" cy="37523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ctr">
                      <a:defRPr sz="2000"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r>
                      <a:t>y</a:t>
                    </a:r>
                  </a:p>
                </p:txBody>
              </p:sp>
            </p:grpSp>
          </p:grpSp>
        </p:grpSp>
      </p:grpSp>
      <p:sp>
        <p:nvSpPr>
          <p:cNvPr id="1608" name="node x…"/>
          <p:cNvSpPr txBox="1"/>
          <p:nvPr/>
        </p:nvSpPr>
        <p:spPr>
          <a:xfrm>
            <a:off x="343435" y="1104900"/>
            <a:ext cx="840840" cy="57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 x</a:t>
            </a:r>
            <a:endParaRPr sz="2400"/>
          </a:p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table</a:t>
            </a:r>
          </a:p>
        </p:txBody>
      </p:sp>
      <p:sp>
        <p:nvSpPr>
          <p:cNvPr id="1609" name="Oval"/>
          <p:cNvSpPr/>
          <p:nvPr/>
        </p:nvSpPr>
        <p:spPr>
          <a:xfrm>
            <a:off x="1219200" y="1676400"/>
            <a:ext cx="1066800" cy="381000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10" name="Oval"/>
          <p:cNvSpPr/>
          <p:nvPr/>
        </p:nvSpPr>
        <p:spPr>
          <a:xfrm>
            <a:off x="1219200" y="3733800"/>
            <a:ext cx="1066800" cy="381000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11" name="Oval"/>
          <p:cNvSpPr/>
          <p:nvPr/>
        </p:nvSpPr>
        <p:spPr>
          <a:xfrm>
            <a:off x="1219200" y="5943600"/>
            <a:ext cx="1066800" cy="381000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12" name="Oval"/>
          <p:cNvSpPr/>
          <p:nvPr/>
        </p:nvSpPr>
        <p:spPr>
          <a:xfrm>
            <a:off x="3297237" y="1676400"/>
            <a:ext cx="1066801" cy="381000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13" name="Dx(y) = min{c(x,y) + Dy(y), c(x,z) + Dz(y)}               = min{2+0 , 7+1} = 2"/>
          <p:cNvSpPr txBox="1"/>
          <p:nvPr/>
        </p:nvSpPr>
        <p:spPr>
          <a:xfrm>
            <a:off x="1590675" y="177602"/>
            <a:ext cx="4238139" cy="66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just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x</a:t>
            </a:r>
            <a:r>
              <a:t>(y) = min{c(x,y) + D</a:t>
            </a:r>
            <a:r>
              <a:rPr baseline="-25000"/>
              <a:t>y</a:t>
            </a:r>
            <a:r>
              <a:t>(y), c(x,z) + D</a:t>
            </a:r>
            <a:r>
              <a:rPr baseline="-25000"/>
              <a:t>z</a:t>
            </a:r>
            <a:r>
              <a:t>(y)} </a:t>
            </a:r>
            <a:br/>
            <a:r>
              <a:t>             = min{2+0 , 7+1} = 2</a:t>
            </a:r>
          </a:p>
        </p:txBody>
      </p:sp>
      <p:sp>
        <p:nvSpPr>
          <p:cNvPr id="1614" name="Line"/>
          <p:cNvSpPr/>
          <p:nvPr/>
        </p:nvSpPr>
        <p:spPr>
          <a:xfrm flipH="1">
            <a:off x="3760787" y="809625"/>
            <a:ext cx="809627" cy="966789"/>
          </a:xfrm>
          <a:prstGeom prst="line">
            <a:avLst/>
          </a:prstGeom>
          <a:ln w="12700">
            <a:solidFill>
              <a:srgbClr val="3333C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5" name="Dx(z) = min{c(x,y) +        Dy(z), c(x,z) + Dz(z)}…"/>
          <p:cNvSpPr txBox="1"/>
          <p:nvPr/>
        </p:nvSpPr>
        <p:spPr>
          <a:xfrm>
            <a:off x="6384925" y="23916"/>
            <a:ext cx="2586966" cy="10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just">
              <a:lnSpc>
                <a:spcPct val="120000"/>
              </a:lnSpc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25000"/>
              <a:t>x</a:t>
            </a:r>
            <a:r>
              <a:t>(z) = </a:t>
            </a:r>
            <a:r>
              <a:rPr i="0"/>
              <a:t>min{</a:t>
            </a:r>
            <a:r>
              <a:t>c(x,y) + </a:t>
            </a:r>
            <a:br/>
            <a:r>
              <a:t>      D</a:t>
            </a:r>
            <a:r>
              <a:rPr baseline="-25000"/>
              <a:t>y</a:t>
            </a:r>
            <a:r>
              <a:t>(z), c(x,z) + D</a:t>
            </a:r>
            <a:r>
              <a:rPr baseline="-25000"/>
              <a:t>z</a:t>
            </a:r>
            <a:r>
              <a:t>(z)</a:t>
            </a:r>
            <a:r>
              <a:rPr i="0"/>
              <a:t>}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algn="just">
              <a:lnSpc>
                <a:spcPct val="12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= min{2+1 , 7+0} = 3</a:t>
            </a:r>
          </a:p>
        </p:txBody>
      </p:sp>
      <p:sp>
        <p:nvSpPr>
          <p:cNvPr id="1616" name="Line"/>
          <p:cNvSpPr/>
          <p:nvPr/>
        </p:nvSpPr>
        <p:spPr>
          <a:xfrm flipH="1">
            <a:off x="4179887" y="482599"/>
            <a:ext cx="2586038" cy="1333502"/>
          </a:xfrm>
          <a:prstGeom prst="line">
            <a:avLst/>
          </a:prstGeom>
          <a:ln>
            <a:solidFill>
              <a:srgbClr val="3333C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7" name="3"/>
          <p:cNvSpPr txBox="1"/>
          <p:nvPr/>
        </p:nvSpPr>
        <p:spPr>
          <a:xfrm>
            <a:off x="3922712" y="1674813"/>
            <a:ext cx="23127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1618" name="2"/>
          <p:cNvSpPr txBox="1"/>
          <p:nvPr/>
        </p:nvSpPr>
        <p:spPr>
          <a:xfrm>
            <a:off x="3579812" y="1679575"/>
            <a:ext cx="3429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 </a:t>
            </a:r>
          </a:p>
        </p:txBody>
      </p:sp>
      <p:sp>
        <p:nvSpPr>
          <p:cNvPr id="1619" name="node y…"/>
          <p:cNvSpPr txBox="1"/>
          <p:nvPr/>
        </p:nvSpPr>
        <p:spPr>
          <a:xfrm>
            <a:off x="372010" y="2851150"/>
            <a:ext cx="840840" cy="57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 y</a:t>
            </a:r>
            <a:endParaRPr sz="2400"/>
          </a:p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table</a:t>
            </a:r>
          </a:p>
        </p:txBody>
      </p:sp>
      <p:sp>
        <p:nvSpPr>
          <p:cNvPr id="1620" name="node z…"/>
          <p:cNvSpPr txBox="1"/>
          <p:nvPr/>
        </p:nvSpPr>
        <p:spPr>
          <a:xfrm>
            <a:off x="391197" y="4699000"/>
            <a:ext cx="828004" cy="57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 z</a:t>
            </a:r>
            <a:endParaRPr sz="2400"/>
          </a:p>
          <a:p>
            <a:pPr algn="r">
              <a:lnSpc>
                <a:spcPct val="85000"/>
              </a:lnSpc>
              <a:defRPr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table</a:t>
            </a:r>
          </a:p>
        </p:txBody>
      </p:sp>
      <p:sp>
        <p:nvSpPr>
          <p:cNvPr id="1621" name="cost to"/>
          <p:cNvSpPr txBox="1"/>
          <p:nvPr/>
        </p:nvSpPr>
        <p:spPr>
          <a:xfrm>
            <a:off x="3413125" y="1143000"/>
            <a:ext cx="62790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cost to</a:t>
            </a:r>
          </a:p>
        </p:txBody>
      </p:sp>
      <p:sp>
        <p:nvSpPr>
          <p:cNvPr id="1622" name="from"/>
          <p:cNvSpPr txBox="1"/>
          <p:nvPr/>
        </p:nvSpPr>
        <p:spPr>
          <a:xfrm rot="16200000">
            <a:off x="592404" y="2114918"/>
            <a:ext cx="45974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16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6153" y="6475895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iterative, asynchronous: each local iteration caused by:…"/>
          <p:cNvSpPr txBox="1">
            <a:spLocks noGrp="1"/>
          </p:cNvSpPr>
          <p:nvPr>
            <p:ph type="body" sz="half" idx="1"/>
          </p:nvPr>
        </p:nvSpPr>
        <p:spPr>
          <a:xfrm>
            <a:off x="561975" y="1417637"/>
            <a:ext cx="3781425" cy="4648201"/>
          </a:xfrm>
          <a:prstGeom prst="rect">
            <a:avLst/>
          </a:prstGeom>
        </p:spPr>
        <p:txBody>
          <a:bodyPr/>
          <a:lstStyle/>
          <a:p>
            <a:pPr>
              <a:buSzTx/>
              <a:buFont typeface="Wingdings"/>
              <a:buNone/>
              <a:defRPr i="1">
                <a:solidFill>
                  <a:srgbClr val="CC0000"/>
                </a:solidFill>
              </a:defRPr>
            </a:pPr>
            <a:r>
              <a:t>iterative, asynchronous:</a:t>
            </a:r>
            <a:r>
              <a:rPr i="0">
                <a:solidFill>
                  <a:srgbClr val="FF0000"/>
                </a:solidFill>
              </a:rPr>
              <a:t> </a:t>
            </a:r>
            <a:r>
              <a:rPr sz="2400" i="0">
                <a:solidFill>
                  <a:srgbClr val="000000"/>
                </a:solidFill>
              </a:rPr>
              <a:t>each local iteration caused by: </a:t>
            </a:r>
          </a:p>
          <a:p>
            <a:pPr>
              <a:spcBef>
                <a:spcPts val="500"/>
              </a:spcBef>
              <a:defRPr sz="2400"/>
            </a:pPr>
            <a:r>
              <a:t>local link cost change </a:t>
            </a:r>
          </a:p>
          <a:p>
            <a:pPr>
              <a:spcBef>
                <a:spcPts val="500"/>
              </a:spcBef>
              <a:defRPr sz="2400"/>
            </a:pPr>
            <a:r>
              <a:t>DV update message from neighbor</a:t>
            </a:r>
          </a:p>
          <a:p>
            <a:pPr>
              <a:buSzTx/>
              <a:buFont typeface="Wingdings"/>
              <a:buNone/>
              <a:defRPr i="1">
                <a:solidFill>
                  <a:srgbClr val="CC0000"/>
                </a:solidFill>
              </a:defRPr>
            </a:pPr>
            <a:r>
              <a:t>distributed:</a:t>
            </a:r>
          </a:p>
          <a:p>
            <a:pPr>
              <a:spcBef>
                <a:spcPts val="500"/>
              </a:spcBef>
              <a:defRPr sz="2400"/>
            </a:pPr>
            <a:r>
              <a:t>each node notifies neighbors </a:t>
            </a:r>
            <a:r>
              <a:rPr i="1"/>
              <a:t>only</a:t>
            </a:r>
            <a:r>
              <a:t> when its DV changes</a:t>
            </a:r>
          </a:p>
          <a:p>
            <a:pPr marL="742950" lvl="1" indent="-285750">
              <a:spcBef>
                <a:spcPts val="400"/>
              </a:spcBef>
              <a:buFont typeface="Arial"/>
              <a:defRPr sz="2000"/>
            </a:pPr>
            <a:r>
              <a:t>neighbors then notify their neighbors if necessary</a:t>
            </a:r>
          </a:p>
        </p:txBody>
      </p:sp>
      <p:sp>
        <p:nvSpPr>
          <p:cNvPr id="1626" name="wait for (change in local link cost or msg from neighbor)…"/>
          <p:cNvSpPr txBox="1"/>
          <p:nvPr/>
        </p:nvSpPr>
        <p:spPr>
          <a:xfrm>
            <a:off x="5257800" y="1751013"/>
            <a:ext cx="3524250" cy="4112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400"/>
              </a:spcBef>
              <a:defRPr sz="2400"/>
            </a:pPr>
            <a:endParaRPr/>
          </a:p>
          <a:p>
            <a:pPr>
              <a:spcBef>
                <a:spcPts val="1400"/>
              </a:spcBef>
              <a:defRPr sz="2400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wait</a:t>
            </a:r>
            <a:r>
              <a:rPr sz="2000" i="0"/>
              <a:t> </a:t>
            </a:r>
            <a:r>
              <a:rPr sz="2000" i="0">
                <a:solidFill>
                  <a:srgbClr val="000000"/>
                </a:solidFill>
              </a:rPr>
              <a:t>for (change in local link cost or msg from neighbor)</a:t>
            </a:r>
          </a:p>
          <a:p>
            <a:pPr>
              <a:spcBef>
                <a:spcPts val="1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000" i="0">
              <a:solidFill>
                <a:srgbClr val="000000"/>
              </a:solidFill>
            </a:endParaRPr>
          </a:p>
          <a:p>
            <a:pPr>
              <a:spcBef>
                <a:spcPts val="1400"/>
              </a:spcBef>
              <a:defRPr sz="2400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recompute</a:t>
            </a:r>
            <a:r>
              <a:rPr sz="2000" i="0">
                <a:solidFill>
                  <a:srgbClr val="000000"/>
                </a:solidFill>
              </a:rPr>
              <a:t> estimates</a:t>
            </a:r>
          </a:p>
          <a:p>
            <a:pPr>
              <a:spcBef>
                <a:spcPts val="1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000" i="0">
              <a:solidFill>
                <a:srgbClr val="000000"/>
              </a:solidFill>
            </a:endParaRPr>
          </a:p>
          <a:p>
            <a:pPr>
              <a:spcBef>
                <a:spcPts val="1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DV to any dest has changed, </a:t>
            </a:r>
            <a:r>
              <a:rPr sz="2400" i="1">
                <a:solidFill>
                  <a:srgbClr val="000099"/>
                </a:solidFill>
              </a:rPr>
              <a:t>notify</a:t>
            </a:r>
            <a:r>
              <a:t> neighbors </a:t>
            </a:r>
            <a:endParaRPr sz="2400"/>
          </a:p>
        </p:txBody>
      </p:sp>
      <p:sp>
        <p:nvSpPr>
          <p:cNvPr id="1627" name="Line"/>
          <p:cNvSpPr/>
          <p:nvPr/>
        </p:nvSpPr>
        <p:spPr>
          <a:xfrm>
            <a:off x="6811963" y="3055938"/>
            <a:ext cx="1" cy="590551"/>
          </a:xfrm>
          <a:prstGeom prst="line">
            <a:avLst/>
          </a:prstGeom>
          <a:ln w="19050">
            <a:solidFill>
              <a:srgbClr val="00009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8" name="Line"/>
          <p:cNvSpPr/>
          <p:nvPr/>
        </p:nvSpPr>
        <p:spPr>
          <a:xfrm>
            <a:off x="6791325" y="4075112"/>
            <a:ext cx="0" cy="590551"/>
          </a:xfrm>
          <a:prstGeom prst="line">
            <a:avLst/>
          </a:prstGeom>
          <a:ln w="19050">
            <a:solidFill>
              <a:srgbClr val="000099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9" name="Line"/>
          <p:cNvSpPr/>
          <p:nvPr/>
        </p:nvSpPr>
        <p:spPr>
          <a:xfrm>
            <a:off x="5229225" y="2160588"/>
            <a:ext cx="1552575" cy="358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02" y="19245"/>
                </a:moveTo>
                <a:lnTo>
                  <a:pt x="21225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1484"/>
                </a:lnTo>
              </a:path>
            </a:pathLst>
          </a:custGeom>
          <a:ln w="19050">
            <a:solidFill>
              <a:srgbClr val="000099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30" name="each node:"/>
          <p:cNvSpPr txBox="1"/>
          <p:nvPr/>
        </p:nvSpPr>
        <p:spPr>
          <a:xfrm>
            <a:off x="4797333" y="1327150"/>
            <a:ext cx="186391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i="1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each node:</a:t>
            </a:r>
          </a:p>
        </p:txBody>
      </p:sp>
      <p:sp>
        <p:nvSpPr>
          <p:cNvPr id="1631" name="Bellman-Ford algorithm"/>
          <p:cNvSpPr txBox="1">
            <a:spLocks noGrp="1"/>
          </p:cNvSpPr>
          <p:nvPr>
            <p:ph type="title"/>
          </p:nvPr>
        </p:nvSpPr>
        <p:spPr>
          <a:xfrm>
            <a:off x="533400" y="239713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Bellman-Ford algorithm </a:t>
            </a:r>
          </a:p>
        </p:txBody>
      </p:sp>
      <p:grpSp>
        <p:nvGrpSpPr>
          <p:cNvPr id="1634" name="Group"/>
          <p:cNvGrpSpPr/>
          <p:nvPr/>
        </p:nvGrpSpPr>
        <p:grpSpPr>
          <a:xfrm>
            <a:off x="415459" y="5787232"/>
            <a:ext cx="8166566" cy="1500188"/>
            <a:chOff x="0" y="0"/>
            <a:chExt cx="8166565" cy="1500187"/>
          </a:xfrm>
        </p:grpSpPr>
        <p:sp>
          <p:nvSpPr>
            <p:cNvPr id="1632" name="Rectangle"/>
            <p:cNvSpPr/>
            <p:nvPr/>
          </p:nvSpPr>
          <p:spPr>
            <a:xfrm>
              <a:off x="0" y="-1"/>
              <a:ext cx="8166566" cy="1500189"/>
            </a:xfrm>
            <a:prstGeom prst="rect">
              <a:avLst/>
            </a:prstGeom>
            <a:solidFill>
              <a:srgbClr val="85FF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633" name="FACT: under minor very natural conditions (e.g. non-negative costs) then the estimate Dx(y) converge to the actual least cost dx(y)"/>
            <p:cNvSpPr txBox="1"/>
            <p:nvPr/>
          </p:nvSpPr>
          <p:spPr>
            <a:xfrm>
              <a:off x="0" y="-1"/>
              <a:ext cx="8166566" cy="1478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defRPr sz="2800">
                  <a:solidFill>
                    <a:srgbClr val="FF0000"/>
                  </a:solidFill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r>
                <a:rPr dirty="0"/>
                <a:t>FACT: </a:t>
              </a:r>
              <a:r>
                <a:rPr dirty="0">
                  <a:solidFill>
                    <a:srgbClr val="000000"/>
                  </a:solidFill>
                </a:rPr>
                <a:t>under minor very natural conditions (e.g. non-negative costs) then the estimate D</a:t>
              </a:r>
              <a:r>
                <a:rPr baseline="-30000" dirty="0">
                  <a:solidFill>
                    <a:srgbClr val="000000"/>
                  </a:solidFill>
                </a:rPr>
                <a:t>x</a:t>
              </a:r>
              <a:r>
                <a:rPr dirty="0">
                  <a:solidFill>
                    <a:srgbClr val="000000"/>
                  </a:solidFill>
                </a:rPr>
                <a:t>(y) converge to the actual least cost d</a:t>
              </a:r>
              <a:r>
                <a:rPr baseline="-25000" dirty="0">
                  <a:solidFill>
                    <a:srgbClr val="000000"/>
                  </a:solidFill>
                </a:rPr>
                <a:t>x</a:t>
              </a:r>
              <a:r>
                <a:rPr dirty="0">
                  <a:solidFill>
                    <a:srgbClr val="000000"/>
                  </a:solidFill>
                </a:rPr>
                <a:t>(y)</a:t>
              </a:r>
              <a:r>
                <a:rPr sz="2400" dirty="0">
                  <a:solidFill>
                    <a:srgbClr val="000000"/>
                  </a:solidFill>
                </a:rPr>
                <a:t>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If link cost changes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7772400" cy="10080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If link cost changes</a:t>
            </a:r>
          </a:p>
        </p:txBody>
      </p:sp>
      <p:sp>
        <p:nvSpPr>
          <p:cNvPr id="1637" name="link cost changes:…"/>
          <p:cNvSpPr txBox="1"/>
          <p:nvPr/>
        </p:nvSpPr>
        <p:spPr>
          <a:xfrm>
            <a:off x="552450" y="1400175"/>
            <a:ext cx="4867275" cy="281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defRPr sz="28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link cost changes: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65000"/>
              <a:buChar char="❖"/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node detects local link cost change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65000"/>
              <a:buChar char="❖"/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updates routing info, recalculates </a:t>
            </a:r>
            <a:br/>
            <a:r>
              <a:t>distance vector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65000"/>
              <a:buChar char="❖"/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if DV changes, notify neighbors</a:t>
            </a:r>
            <a:r>
              <a:rPr sz="2200"/>
              <a:t> </a:t>
            </a:r>
          </a:p>
        </p:txBody>
      </p:sp>
      <p:sp>
        <p:nvSpPr>
          <p:cNvPr id="1638" name="“good…"/>
          <p:cNvSpPr txBox="1"/>
          <p:nvPr/>
        </p:nvSpPr>
        <p:spPr>
          <a:xfrm>
            <a:off x="7477279" y="3220566"/>
            <a:ext cx="1001872" cy="1426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80000"/>
              </a:lnSpc>
              <a:defRPr sz="24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“good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defRPr sz="24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news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defRPr sz="24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travels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defRPr sz="24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fast”</a:t>
            </a:r>
          </a:p>
        </p:txBody>
      </p:sp>
      <p:grpSp>
        <p:nvGrpSpPr>
          <p:cNvPr id="1674" name="Group"/>
          <p:cNvGrpSpPr/>
          <p:nvPr/>
        </p:nvGrpSpPr>
        <p:grpSpPr>
          <a:xfrm>
            <a:off x="5902816" y="1609725"/>
            <a:ext cx="2106964" cy="1332865"/>
            <a:chOff x="0" y="0"/>
            <a:chExt cx="2106962" cy="1332865"/>
          </a:xfrm>
        </p:grpSpPr>
        <p:sp>
          <p:nvSpPr>
            <p:cNvPr id="1639" name="Shape"/>
            <p:cNvSpPr/>
            <p:nvPr/>
          </p:nvSpPr>
          <p:spPr>
            <a:xfrm>
              <a:off x="-1" y="115032"/>
              <a:ext cx="2106964" cy="118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029" extrusionOk="0">
                  <a:moveTo>
                    <a:pt x="1141" y="9600"/>
                  </a:moveTo>
                  <a:cubicBezTo>
                    <a:pt x="1973" y="7395"/>
                    <a:pt x="4014" y="5924"/>
                    <a:pt x="5568" y="4341"/>
                  </a:cubicBezTo>
                  <a:cubicBezTo>
                    <a:pt x="7122" y="2758"/>
                    <a:pt x="8519" y="-239"/>
                    <a:pt x="10512" y="15"/>
                  </a:cubicBezTo>
                  <a:cubicBezTo>
                    <a:pt x="12506" y="270"/>
                    <a:pt x="15865" y="3606"/>
                    <a:pt x="17576" y="5953"/>
                  </a:cubicBezTo>
                  <a:cubicBezTo>
                    <a:pt x="19287" y="8299"/>
                    <a:pt x="20967" y="11805"/>
                    <a:pt x="20826" y="14180"/>
                  </a:cubicBezTo>
                  <a:cubicBezTo>
                    <a:pt x="20684" y="16555"/>
                    <a:pt x="18738" y="19212"/>
                    <a:pt x="16682" y="20287"/>
                  </a:cubicBezTo>
                  <a:cubicBezTo>
                    <a:pt x="14625" y="21361"/>
                    <a:pt x="11125" y="21078"/>
                    <a:pt x="8440" y="20626"/>
                  </a:cubicBezTo>
                  <a:cubicBezTo>
                    <a:pt x="5756" y="20174"/>
                    <a:pt x="1784" y="19410"/>
                    <a:pt x="576" y="17573"/>
                  </a:cubicBezTo>
                  <a:cubicBezTo>
                    <a:pt x="-633" y="15735"/>
                    <a:pt x="309" y="11805"/>
                    <a:pt x="1141" y="9600"/>
                  </a:cubicBezTo>
                  <a:close/>
                </a:path>
              </a:pathLst>
            </a:custGeom>
            <a:solidFill>
              <a:srgbClr val="66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40" name="Line"/>
            <p:cNvSpPr/>
            <p:nvPr/>
          </p:nvSpPr>
          <p:spPr>
            <a:xfrm flipV="1">
              <a:off x="505920" y="520700"/>
              <a:ext cx="352426" cy="2857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1" name="Oval"/>
            <p:cNvSpPr/>
            <p:nvPr/>
          </p:nvSpPr>
          <p:spPr>
            <a:xfrm>
              <a:off x="93170" y="895350"/>
              <a:ext cx="496889" cy="128588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42" name="Line"/>
            <p:cNvSpPr/>
            <p:nvPr/>
          </p:nvSpPr>
          <p:spPr>
            <a:xfrm>
              <a:off x="93170" y="884237"/>
              <a:ext cx="1588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3" name="Line"/>
            <p:cNvSpPr/>
            <p:nvPr/>
          </p:nvSpPr>
          <p:spPr>
            <a:xfrm>
              <a:off x="590058" y="884237"/>
              <a:ext cx="1588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4" name="Rectangle"/>
            <p:cNvSpPr/>
            <p:nvPr/>
          </p:nvSpPr>
          <p:spPr>
            <a:xfrm>
              <a:off x="93170" y="884237"/>
              <a:ext cx="492126" cy="77788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645" name="Oval"/>
            <p:cNvSpPr/>
            <p:nvPr/>
          </p:nvSpPr>
          <p:spPr>
            <a:xfrm>
              <a:off x="88408" y="790575"/>
              <a:ext cx="496889" cy="150813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46" name="Line"/>
            <p:cNvSpPr/>
            <p:nvPr/>
          </p:nvSpPr>
          <p:spPr>
            <a:xfrm>
              <a:off x="1148858" y="520700"/>
              <a:ext cx="342901" cy="3000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7" name="Line"/>
            <p:cNvSpPr/>
            <p:nvPr/>
          </p:nvSpPr>
          <p:spPr>
            <a:xfrm flipH="1" flipV="1">
              <a:off x="596408" y="939799"/>
              <a:ext cx="857251" cy="4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0" name="Group"/>
            <p:cNvGrpSpPr/>
            <p:nvPr/>
          </p:nvGrpSpPr>
          <p:grpSpPr>
            <a:xfrm>
              <a:off x="205841" y="714374"/>
              <a:ext cx="254085" cy="447042"/>
              <a:chOff x="0" y="0"/>
              <a:chExt cx="254084" cy="447040"/>
            </a:xfrm>
          </p:grpSpPr>
          <p:sp>
            <p:nvSpPr>
              <p:cNvPr id="1648" name="Rectangle"/>
              <p:cNvSpPr/>
              <p:nvPr/>
            </p:nvSpPr>
            <p:spPr>
              <a:xfrm>
                <a:off x="8874" y="96837"/>
                <a:ext cx="225381" cy="209551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49" name="x"/>
              <p:cNvSpPr txBox="1"/>
              <p:nvPr/>
            </p:nvSpPr>
            <p:spPr>
              <a:xfrm>
                <a:off x="0" y="0"/>
                <a:ext cx="254085" cy="44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x</a:t>
                </a:r>
              </a:p>
            </p:txBody>
          </p:sp>
        </p:grpSp>
        <p:grpSp>
          <p:nvGrpSpPr>
            <p:cNvPr id="1659" name="Group"/>
            <p:cNvGrpSpPr/>
            <p:nvPr/>
          </p:nvGrpSpPr>
          <p:grpSpPr>
            <a:xfrm>
              <a:off x="1429845" y="733424"/>
              <a:ext cx="501652" cy="447042"/>
              <a:chOff x="0" y="0"/>
              <a:chExt cx="501650" cy="447040"/>
            </a:xfrm>
          </p:grpSpPr>
          <p:sp>
            <p:nvSpPr>
              <p:cNvPr id="1651" name="Oval"/>
              <p:cNvSpPr/>
              <p:nvPr/>
            </p:nvSpPr>
            <p:spPr>
              <a:xfrm>
                <a:off x="4762" y="180975"/>
                <a:ext cx="496889" cy="128588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52" name="Line"/>
              <p:cNvSpPr/>
              <p:nvPr/>
            </p:nvSpPr>
            <p:spPr>
              <a:xfrm flipH="1">
                <a:off x="4762" y="169862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53" name="Line"/>
              <p:cNvSpPr/>
              <p:nvPr/>
            </p:nvSpPr>
            <p:spPr>
              <a:xfrm>
                <a:off x="501650" y="169862"/>
                <a:ext cx="0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54" name="Rectangle"/>
              <p:cNvSpPr/>
              <p:nvPr/>
            </p:nvSpPr>
            <p:spPr>
              <a:xfrm>
                <a:off x="4762" y="169862"/>
                <a:ext cx="492126" cy="77788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655" name="Oval"/>
              <p:cNvSpPr/>
              <p:nvPr/>
            </p:nvSpPr>
            <p:spPr>
              <a:xfrm>
                <a:off x="0" y="76200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1658" name="Group"/>
              <p:cNvGrpSpPr/>
              <p:nvPr/>
            </p:nvGrpSpPr>
            <p:grpSpPr>
              <a:xfrm>
                <a:off x="135180" y="-1"/>
                <a:ext cx="240815" cy="447042"/>
                <a:chOff x="0" y="0"/>
                <a:chExt cx="240813" cy="447040"/>
              </a:xfrm>
            </p:grpSpPr>
            <p:sp>
              <p:nvSpPr>
                <p:cNvPr id="1656" name="Rectangle"/>
                <p:cNvSpPr/>
                <p:nvPr/>
              </p:nvSpPr>
              <p:spPr>
                <a:xfrm>
                  <a:off x="2304" y="96837"/>
                  <a:ext cx="223691" cy="209551"/>
                </a:xfrm>
                <a:prstGeom prst="rect">
                  <a:avLst/>
                </a:prstGeom>
                <a:solidFill>
                  <a:srgbClr val="CC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657" name="z"/>
                <p:cNvSpPr txBox="1"/>
                <p:nvPr/>
              </p:nvSpPr>
              <p:spPr>
                <a:xfrm>
                  <a:off x="0" y="0"/>
                  <a:ext cx="240814" cy="447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lvl1pPr>
                </a:lstStyle>
                <a:p>
                  <a:r>
                    <a:t>z</a:t>
                  </a:r>
                </a:p>
              </p:txBody>
            </p:sp>
          </p:grpSp>
        </p:grpSp>
        <p:sp>
          <p:nvSpPr>
            <p:cNvPr id="1660" name="1"/>
            <p:cNvSpPr txBox="1"/>
            <p:nvPr/>
          </p:nvSpPr>
          <p:spPr>
            <a:xfrm>
              <a:off x="1315999" y="400050"/>
              <a:ext cx="207056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661" name="4"/>
            <p:cNvSpPr txBox="1"/>
            <p:nvPr/>
          </p:nvSpPr>
          <p:spPr>
            <a:xfrm>
              <a:off x="460287" y="395287"/>
              <a:ext cx="243667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662" name="50"/>
            <p:cNvSpPr txBox="1"/>
            <p:nvPr/>
          </p:nvSpPr>
          <p:spPr>
            <a:xfrm>
              <a:off x="842961" y="923925"/>
              <a:ext cx="383194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50</a:t>
              </a:r>
            </a:p>
          </p:txBody>
        </p:sp>
        <p:grpSp>
          <p:nvGrpSpPr>
            <p:cNvPr id="1671" name="Group"/>
            <p:cNvGrpSpPr/>
            <p:nvPr/>
          </p:nvGrpSpPr>
          <p:grpSpPr>
            <a:xfrm>
              <a:off x="763095" y="219074"/>
              <a:ext cx="501652" cy="447042"/>
              <a:chOff x="0" y="0"/>
              <a:chExt cx="501650" cy="447040"/>
            </a:xfrm>
          </p:grpSpPr>
          <p:sp>
            <p:nvSpPr>
              <p:cNvPr id="1663" name="Oval"/>
              <p:cNvSpPr/>
              <p:nvPr/>
            </p:nvSpPr>
            <p:spPr>
              <a:xfrm>
                <a:off x="4762" y="180975"/>
                <a:ext cx="496889" cy="128588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64" name="Line"/>
              <p:cNvSpPr/>
              <p:nvPr/>
            </p:nvSpPr>
            <p:spPr>
              <a:xfrm flipH="1">
                <a:off x="4762" y="169862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65" name="Line"/>
              <p:cNvSpPr/>
              <p:nvPr/>
            </p:nvSpPr>
            <p:spPr>
              <a:xfrm>
                <a:off x="501650" y="169862"/>
                <a:ext cx="0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66" name="Rectangle"/>
              <p:cNvSpPr/>
              <p:nvPr/>
            </p:nvSpPr>
            <p:spPr>
              <a:xfrm>
                <a:off x="4762" y="169862"/>
                <a:ext cx="492126" cy="77788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667" name="Oval"/>
              <p:cNvSpPr/>
              <p:nvPr/>
            </p:nvSpPr>
            <p:spPr>
              <a:xfrm>
                <a:off x="0" y="76200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1670" name="Group"/>
              <p:cNvGrpSpPr/>
              <p:nvPr/>
            </p:nvGrpSpPr>
            <p:grpSpPr>
              <a:xfrm>
                <a:off x="137523" y="-1"/>
                <a:ext cx="237033" cy="447042"/>
                <a:chOff x="0" y="0"/>
                <a:chExt cx="237032" cy="447040"/>
              </a:xfrm>
            </p:grpSpPr>
            <p:sp>
              <p:nvSpPr>
                <p:cNvPr id="1668" name="Rectangle"/>
                <p:cNvSpPr/>
                <p:nvPr/>
              </p:nvSpPr>
              <p:spPr>
                <a:xfrm>
                  <a:off x="0" y="96837"/>
                  <a:ext cx="223642" cy="209551"/>
                </a:xfrm>
                <a:prstGeom prst="rect">
                  <a:avLst/>
                </a:prstGeom>
                <a:solidFill>
                  <a:srgbClr val="CC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669" name="y"/>
                <p:cNvSpPr txBox="1"/>
                <p:nvPr/>
              </p:nvSpPr>
              <p:spPr>
                <a:xfrm>
                  <a:off x="683" y="0"/>
                  <a:ext cx="236350" cy="447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lvl1pPr>
                </a:lstStyle>
                <a:p>
                  <a:r>
                    <a:t>y</a:t>
                  </a:r>
                </a:p>
              </p:txBody>
            </p:sp>
          </p:grpSp>
        </p:grpSp>
        <p:sp>
          <p:nvSpPr>
            <p:cNvPr id="1672" name="1"/>
            <p:cNvSpPr txBox="1"/>
            <p:nvPr/>
          </p:nvSpPr>
          <p:spPr>
            <a:xfrm>
              <a:off x="315874" y="0"/>
              <a:ext cx="207056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673" name="Line"/>
            <p:cNvSpPr/>
            <p:nvPr/>
          </p:nvSpPr>
          <p:spPr>
            <a:xfrm flipH="1" flipV="1">
              <a:off x="448770" y="311149"/>
              <a:ext cx="209551" cy="361952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75" name="t0 : y detects link-cost change, updates its DV, informs its neighbors."/>
          <p:cNvSpPr txBox="1"/>
          <p:nvPr/>
        </p:nvSpPr>
        <p:spPr>
          <a:xfrm>
            <a:off x="846155" y="4129604"/>
            <a:ext cx="6691313" cy="102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t</a:t>
            </a:r>
            <a:r>
              <a:rPr baseline="-25000"/>
              <a:t>0 </a:t>
            </a:r>
            <a:r>
              <a:t>: y detects link-cost change, updates its DV, informs its neighbors.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76" name="t1 : z receives update from y, updates its table, computes new least cost to x , sends its neighbors its DV."/>
          <p:cNvSpPr txBox="1"/>
          <p:nvPr/>
        </p:nvSpPr>
        <p:spPr>
          <a:xfrm>
            <a:off x="831432" y="4804326"/>
            <a:ext cx="6503988" cy="102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t</a:t>
            </a:r>
            <a:r>
              <a:rPr baseline="-25000"/>
              <a:t>1 </a:t>
            </a:r>
            <a:r>
              <a:t>: z receives update from y, updates its table, computes new least cost to x , sends its neighbors its DV.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77" name="t2 : y receives z’s update, updates its distance table.  y’s least costs do not change, so y  does not send a message to z."/>
          <p:cNvSpPr txBox="1"/>
          <p:nvPr/>
        </p:nvSpPr>
        <p:spPr>
          <a:xfrm>
            <a:off x="840580" y="5482049"/>
            <a:ext cx="7158040" cy="102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t</a:t>
            </a:r>
            <a:r>
              <a:rPr baseline="-25000"/>
              <a:t>2 </a:t>
            </a:r>
            <a:r>
              <a:t>: y receives z’s update, updates its distance table.  y’s least costs do not change, so y  does not send a message to z.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78" name="* Check out the online interactive exercises for more examples: http://gaia.cs.umass.edu/kurose_ross/interactive/"/>
          <p:cNvSpPr txBox="1"/>
          <p:nvPr/>
        </p:nvSpPr>
        <p:spPr>
          <a:xfrm>
            <a:off x="339826" y="6198761"/>
            <a:ext cx="4507165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* Check out the online interactive exercises for more examples: h</a:t>
            </a:r>
            <a:r>
              <a:rPr sz="1200"/>
              <a:t>ttp://gaia.cs.umass.edu/kurose_ross/interactive/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" grpId="1" animBg="1" advAuto="0"/>
      <p:bldP spid="1676" grpId="2" animBg="1" advAuto="0"/>
      <p:bldP spid="1677" grpId="3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If link cost changes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7772400" cy="10080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If link cost changes</a:t>
            </a:r>
          </a:p>
        </p:txBody>
      </p:sp>
      <p:sp>
        <p:nvSpPr>
          <p:cNvPr id="1681" name="link cost changes:…"/>
          <p:cNvSpPr txBox="1"/>
          <p:nvPr/>
        </p:nvSpPr>
        <p:spPr>
          <a:xfrm>
            <a:off x="552450" y="1400175"/>
            <a:ext cx="4867275" cy="281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defRPr sz="28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link cost changes: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65000"/>
              <a:buChar char="❖"/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node detects local link cost change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65000"/>
              <a:buChar char="❖"/>
              <a:defRPr sz="24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bad news travels slow</a:t>
            </a:r>
            <a:r>
              <a:rPr>
                <a:solidFill>
                  <a:srgbClr val="000000"/>
                </a:solidFill>
              </a:rPr>
              <a:t> - “count to infinity” problem!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65000"/>
              <a:buChar char="❖"/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44 iterations before algorithm stabilizes (why?)</a:t>
            </a:r>
          </a:p>
        </p:txBody>
      </p:sp>
      <p:grpSp>
        <p:nvGrpSpPr>
          <p:cNvPr id="1717" name="Group"/>
          <p:cNvGrpSpPr/>
          <p:nvPr/>
        </p:nvGrpSpPr>
        <p:grpSpPr>
          <a:xfrm>
            <a:off x="5902816" y="1609725"/>
            <a:ext cx="2106964" cy="1332865"/>
            <a:chOff x="0" y="0"/>
            <a:chExt cx="2106962" cy="1332865"/>
          </a:xfrm>
        </p:grpSpPr>
        <p:sp>
          <p:nvSpPr>
            <p:cNvPr id="1682" name="Shape"/>
            <p:cNvSpPr/>
            <p:nvPr/>
          </p:nvSpPr>
          <p:spPr>
            <a:xfrm>
              <a:off x="-1" y="115032"/>
              <a:ext cx="2106964" cy="118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029" extrusionOk="0">
                  <a:moveTo>
                    <a:pt x="1141" y="9600"/>
                  </a:moveTo>
                  <a:cubicBezTo>
                    <a:pt x="1973" y="7395"/>
                    <a:pt x="4014" y="5924"/>
                    <a:pt x="5568" y="4341"/>
                  </a:cubicBezTo>
                  <a:cubicBezTo>
                    <a:pt x="7122" y="2758"/>
                    <a:pt x="8519" y="-239"/>
                    <a:pt x="10512" y="15"/>
                  </a:cubicBezTo>
                  <a:cubicBezTo>
                    <a:pt x="12506" y="270"/>
                    <a:pt x="15865" y="3606"/>
                    <a:pt x="17576" y="5953"/>
                  </a:cubicBezTo>
                  <a:cubicBezTo>
                    <a:pt x="19287" y="8299"/>
                    <a:pt x="20967" y="11805"/>
                    <a:pt x="20826" y="14180"/>
                  </a:cubicBezTo>
                  <a:cubicBezTo>
                    <a:pt x="20684" y="16555"/>
                    <a:pt x="18738" y="19212"/>
                    <a:pt x="16682" y="20287"/>
                  </a:cubicBezTo>
                  <a:cubicBezTo>
                    <a:pt x="14625" y="21361"/>
                    <a:pt x="11125" y="21078"/>
                    <a:pt x="8440" y="20626"/>
                  </a:cubicBezTo>
                  <a:cubicBezTo>
                    <a:pt x="5756" y="20174"/>
                    <a:pt x="1784" y="19410"/>
                    <a:pt x="576" y="17573"/>
                  </a:cubicBezTo>
                  <a:cubicBezTo>
                    <a:pt x="-633" y="15735"/>
                    <a:pt x="309" y="11805"/>
                    <a:pt x="1141" y="9600"/>
                  </a:cubicBezTo>
                  <a:close/>
                </a:path>
              </a:pathLst>
            </a:custGeom>
            <a:solidFill>
              <a:srgbClr val="66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83" name="Line"/>
            <p:cNvSpPr/>
            <p:nvPr/>
          </p:nvSpPr>
          <p:spPr>
            <a:xfrm flipV="1">
              <a:off x="505920" y="520700"/>
              <a:ext cx="352426" cy="2857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4" name="Oval"/>
            <p:cNvSpPr/>
            <p:nvPr/>
          </p:nvSpPr>
          <p:spPr>
            <a:xfrm>
              <a:off x="93170" y="895350"/>
              <a:ext cx="496889" cy="128588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85" name="Line"/>
            <p:cNvSpPr/>
            <p:nvPr/>
          </p:nvSpPr>
          <p:spPr>
            <a:xfrm>
              <a:off x="93170" y="884237"/>
              <a:ext cx="1588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6" name="Line"/>
            <p:cNvSpPr/>
            <p:nvPr/>
          </p:nvSpPr>
          <p:spPr>
            <a:xfrm>
              <a:off x="590058" y="884237"/>
              <a:ext cx="1588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7" name="Rectangle"/>
            <p:cNvSpPr/>
            <p:nvPr/>
          </p:nvSpPr>
          <p:spPr>
            <a:xfrm>
              <a:off x="93170" y="884237"/>
              <a:ext cx="492126" cy="77788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688" name="Oval"/>
            <p:cNvSpPr/>
            <p:nvPr/>
          </p:nvSpPr>
          <p:spPr>
            <a:xfrm>
              <a:off x="88408" y="790575"/>
              <a:ext cx="496889" cy="150813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89" name="Line"/>
            <p:cNvSpPr/>
            <p:nvPr/>
          </p:nvSpPr>
          <p:spPr>
            <a:xfrm>
              <a:off x="1148858" y="520700"/>
              <a:ext cx="342901" cy="3000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0" name="Line"/>
            <p:cNvSpPr/>
            <p:nvPr/>
          </p:nvSpPr>
          <p:spPr>
            <a:xfrm flipH="1" flipV="1">
              <a:off x="596408" y="939799"/>
              <a:ext cx="857251" cy="47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93" name="Group"/>
            <p:cNvGrpSpPr/>
            <p:nvPr/>
          </p:nvGrpSpPr>
          <p:grpSpPr>
            <a:xfrm>
              <a:off x="205841" y="714374"/>
              <a:ext cx="254085" cy="447042"/>
              <a:chOff x="0" y="0"/>
              <a:chExt cx="254084" cy="447040"/>
            </a:xfrm>
          </p:grpSpPr>
          <p:sp>
            <p:nvSpPr>
              <p:cNvPr id="1691" name="Rectangle"/>
              <p:cNvSpPr/>
              <p:nvPr/>
            </p:nvSpPr>
            <p:spPr>
              <a:xfrm>
                <a:off x="8874" y="96837"/>
                <a:ext cx="225381" cy="209551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92" name="x"/>
              <p:cNvSpPr txBox="1"/>
              <p:nvPr/>
            </p:nvSpPr>
            <p:spPr>
              <a:xfrm>
                <a:off x="0" y="0"/>
                <a:ext cx="254085" cy="44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x</a:t>
                </a:r>
              </a:p>
            </p:txBody>
          </p:sp>
        </p:grpSp>
        <p:grpSp>
          <p:nvGrpSpPr>
            <p:cNvPr id="1702" name="Group"/>
            <p:cNvGrpSpPr/>
            <p:nvPr/>
          </p:nvGrpSpPr>
          <p:grpSpPr>
            <a:xfrm>
              <a:off x="1429845" y="733424"/>
              <a:ext cx="501652" cy="447042"/>
              <a:chOff x="0" y="0"/>
              <a:chExt cx="501650" cy="447040"/>
            </a:xfrm>
          </p:grpSpPr>
          <p:sp>
            <p:nvSpPr>
              <p:cNvPr id="1694" name="Oval"/>
              <p:cNvSpPr/>
              <p:nvPr/>
            </p:nvSpPr>
            <p:spPr>
              <a:xfrm>
                <a:off x="4762" y="180975"/>
                <a:ext cx="496889" cy="128588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95" name="Line"/>
              <p:cNvSpPr/>
              <p:nvPr/>
            </p:nvSpPr>
            <p:spPr>
              <a:xfrm flipH="1">
                <a:off x="4762" y="169862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6" name="Line"/>
              <p:cNvSpPr/>
              <p:nvPr/>
            </p:nvSpPr>
            <p:spPr>
              <a:xfrm>
                <a:off x="501650" y="169862"/>
                <a:ext cx="0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7" name="Rectangle"/>
              <p:cNvSpPr/>
              <p:nvPr/>
            </p:nvSpPr>
            <p:spPr>
              <a:xfrm>
                <a:off x="4762" y="169862"/>
                <a:ext cx="492126" cy="77788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698" name="Oval"/>
              <p:cNvSpPr/>
              <p:nvPr/>
            </p:nvSpPr>
            <p:spPr>
              <a:xfrm>
                <a:off x="0" y="76200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1701" name="Group"/>
              <p:cNvGrpSpPr/>
              <p:nvPr/>
            </p:nvGrpSpPr>
            <p:grpSpPr>
              <a:xfrm>
                <a:off x="135180" y="-1"/>
                <a:ext cx="240815" cy="447042"/>
                <a:chOff x="0" y="0"/>
                <a:chExt cx="240813" cy="447040"/>
              </a:xfrm>
            </p:grpSpPr>
            <p:sp>
              <p:nvSpPr>
                <p:cNvPr id="1699" name="Rectangle"/>
                <p:cNvSpPr/>
                <p:nvPr/>
              </p:nvSpPr>
              <p:spPr>
                <a:xfrm>
                  <a:off x="2304" y="96837"/>
                  <a:ext cx="223691" cy="209551"/>
                </a:xfrm>
                <a:prstGeom prst="rect">
                  <a:avLst/>
                </a:prstGeom>
                <a:solidFill>
                  <a:srgbClr val="CC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00" name="z"/>
                <p:cNvSpPr txBox="1"/>
                <p:nvPr/>
              </p:nvSpPr>
              <p:spPr>
                <a:xfrm>
                  <a:off x="0" y="0"/>
                  <a:ext cx="240814" cy="447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lvl1pPr>
                </a:lstStyle>
                <a:p>
                  <a:r>
                    <a:t>z</a:t>
                  </a:r>
                </a:p>
              </p:txBody>
            </p:sp>
          </p:grpSp>
        </p:grpSp>
        <p:sp>
          <p:nvSpPr>
            <p:cNvPr id="1703" name="1"/>
            <p:cNvSpPr txBox="1"/>
            <p:nvPr/>
          </p:nvSpPr>
          <p:spPr>
            <a:xfrm>
              <a:off x="1315999" y="400050"/>
              <a:ext cx="207056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04" name="4"/>
            <p:cNvSpPr txBox="1"/>
            <p:nvPr/>
          </p:nvSpPr>
          <p:spPr>
            <a:xfrm>
              <a:off x="460287" y="395287"/>
              <a:ext cx="243667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705" name="50"/>
            <p:cNvSpPr txBox="1"/>
            <p:nvPr/>
          </p:nvSpPr>
          <p:spPr>
            <a:xfrm>
              <a:off x="842961" y="923925"/>
              <a:ext cx="383194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50</a:t>
              </a:r>
            </a:p>
          </p:txBody>
        </p:sp>
        <p:grpSp>
          <p:nvGrpSpPr>
            <p:cNvPr id="1714" name="Group"/>
            <p:cNvGrpSpPr/>
            <p:nvPr/>
          </p:nvGrpSpPr>
          <p:grpSpPr>
            <a:xfrm>
              <a:off x="763095" y="219074"/>
              <a:ext cx="501652" cy="447042"/>
              <a:chOff x="0" y="0"/>
              <a:chExt cx="501650" cy="447040"/>
            </a:xfrm>
          </p:grpSpPr>
          <p:sp>
            <p:nvSpPr>
              <p:cNvPr id="1706" name="Oval"/>
              <p:cNvSpPr/>
              <p:nvPr/>
            </p:nvSpPr>
            <p:spPr>
              <a:xfrm>
                <a:off x="4762" y="180975"/>
                <a:ext cx="496889" cy="128588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07" name="Line"/>
              <p:cNvSpPr/>
              <p:nvPr/>
            </p:nvSpPr>
            <p:spPr>
              <a:xfrm flipH="1">
                <a:off x="4762" y="169862"/>
                <a:ext cx="1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8" name="Line"/>
              <p:cNvSpPr/>
              <p:nvPr/>
            </p:nvSpPr>
            <p:spPr>
              <a:xfrm>
                <a:off x="501650" y="169862"/>
                <a:ext cx="0" cy="793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9" name="Rectangle"/>
              <p:cNvSpPr/>
              <p:nvPr/>
            </p:nvSpPr>
            <p:spPr>
              <a:xfrm>
                <a:off x="4762" y="169862"/>
                <a:ext cx="492126" cy="77788"/>
              </a:xfrm>
              <a:prstGeom prst="rect">
                <a:avLst/>
              </a:prstGeom>
              <a:solidFill>
                <a:srgbClr val="CC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  <a:endParaRPr/>
              </a:p>
            </p:txBody>
          </p:sp>
          <p:sp>
            <p:nvSpPr>
              <p:cNvPr id="1710" name="Oval"/>
              <p:cNvSpPr/>
              <p:nvPr/>
            </p:nvSpPr>
            <p:spPr>
              <a:xfrm>
                <a:off x="0" y="76200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1713" name="Group"/>
              <p:cNvGrpSpPr/>
              <p:nvPr/>
            </p:nvGrpSpPr>
            <p:grpSpPr>
              <a:xfrm>
                <a:off x="137523" y="-1"/>
                <a:ext cx="237033" cy="447042"/>
                <a:chOff x="0" y="0"/>
                <a:chExt cx="237032" cy="447040"/>
              </a:xfrm>
            </p:grpSpPr>
            <p:sp>
              <p:nvSpPr>
                <p:cNvPr id="1711" name="Rectangle"/>
                <p:cNvSpPr/>
                <p:nvPr/>
              </p:nvSpPr>
              <p:spPr>
                <a:xfrm>
                  <a:off x="0" y="96837"/>
                  <a:ext cx="223642" cy="209551"/>
                </a:xfrm>
                <a:prstGeom prst="rect">
                  <a:avLst/>
                </a:prstGeom>
                <a:solidFill>
                  <a:srgbClr val="CC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12" name="y"/>
                <p:cNvSpPr txBox="1"/>
                <p:nvPr/>
              </p:nvSpPr>
              <p:spPr>
                <a:xfrm>
                  <a:off x="683" y="0"/>
                  <a:ext cx="236350" cy="447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sz="20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lvl1pPr>
                </a:lstStyle>
                <a:p>
                  <a:r>
                    <a:t>y</a:t>
                  </a:r>
                </a:p>
              </p:txBody>
            </p:sp>
          </p:grpSp>
        </p:grpSp>
        <p:sp>
          <p:nvSpPr>
            <p:cNvPr id="1715" name="60"/>
            <p:cNvSpPr txBox="1"/>
            <p:nvPr/>
          </p:nvSpPr>
          <p:spPr>
            <a:xfrm>
              <a:off x="228599" y="0"/>
              <a:ext cx="383194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60</a:t>
              </a:r>
            </a:p>
          </p:txBody>
        </p:sp>
        <p:sp>
          <p:nvSpPr>
            <p:cNvPr id="1716" name="Line"/>
            <p:cNvSpPr/>
            <p:nvPr/>
          </p:nvSpPr>
          <p:spPr>
            <a:xfrm flipH="1" flipV="1">
              <a:off x="448770" y="311149"/>
              <a:ext cx="209551" cy="361952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18" name="poisoned reverse:…"/>
          <p:cNvSpPr txBox="1"/>
          <p:nvPr/>
        </p:nvSpPr>
        <p:spPr>
          <a:xfrm>
            <a:off x="604837" y="4063417"/>
            <a:ext cx="7210426" cy="2001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defRPr sz="28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poisoned reverse:</a:t>
            </a:r>
            <a:r>
              <a:rPr sz="2000">
                <a:solidFill>
                  <a:srgbClr val="000000"/>
                </a:solidFill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65000"/>
              <a:buChar char="❖"/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If Z routes through Y to get to X 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742950" lvl="1" indent="-28575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100000"/>
              <a:buChar char="▪"/>
              <a:defRPr sz="20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Z tells Y its (Z’s) distance to X is infinite (so Y won’t route to X via Z)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900" indent="-342900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65000"/>
              <a:buChar char="❖"/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will this completely solve count to infinity problem?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Comparison of Dijkstra vs Bellman-Ford"/>
          <p:cNvSpPr txBox="1">
            <a:spLocks noGrp="1"/>
          </p:cNvSpPr>
          <p:nvPr>
            <p:ph type="title"/>
          </p:nvPr>
        </p:nvSpPr>
        <p:spPr>
          <a:xfrm>
            <a:off x="544512" y="452437"/>
            <a:ext cx="7772401" cy="528638"/>
          </a:xfrm>
          <a:prstGeom prst="rect">
            <a:avLst/>
          </a:prstGeom>
        </p:spPr>
        <p:txBody>
          <a:bodyPr/>
          <a:lstStyle>
            <a:lvl1pPr defTabSz="704087">
              <a:defRPr sz="2772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Comparison of Dijkstra vs Bellman-Ford</a:t>
            </a:r>
          </a:p>
        </p:txBody>
      </p:sp>
      <p:sp>
        <p:nvSpPr>
          <p:cNvPr id="1721" name="Information Structure…"/>
          <p:cNvSpPr txBox="1">
            <a:spLocks noGrp="1"/>
          </p:cNvSpPr>
          <p:nvPr>
            <p:ph type="body" idx="1"/>
          </p:nvPr>
        </p:nvSpPr>
        <p:spPr>
          <a:xfrm>
            <a:off x="523875" y="1295399"/>
            <a:ext cx="7651937" cy="5374341"/>
          </a:xfrm>
          <a:prstGeom prst="rect">
            <a:avLst/>
          </a:prstGeom>
        </p:spPr>
        <p:txBody>
          <a:bodyPr/>
          <a:lstStyle/>
          <a:p>
            <a:pPr>
              <a:buSzTx/>
              <a:buFont typeface="Wingdings"/>
              <a:buNone/>
              <a:defRPr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Information Structure</a:t>
            </a:r>
          </a:p>
          <a:p>
            <a:pPr>
              <a:spcBef>
                <a:spcPts val="400"/>
              </a:spcBef>
              <a:defRPr sz="2000" b="1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Dijkstra: </a:t>
            </a:r>
            <a:r>
              <a:rPr b="0">
                <a:solidFill>
                  <a:srgbClr val="000000"/>
                </a:solidFill>
              </a:rPr>
              <a:t>requires global knowledge </a:t>
            </a:r>
          </a:p>
          <a:p>
            <a:pPr>
              <a:spcBef>
                <a:spcPts val="400"/>
              </a:spcBef>
              <a:defRPr sz="2000" b="1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Bellman-Ford:</a:t>
            </a:r>
            <a:r>
              <a:rPr b="0">
                <a:solidFill>
                  <a:srgbClr val="FF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exchange between neighbors only</a:t>
            </a:r>
          </a:p>
          <a:p>
            <a:pPr>
              <a:spcBef>
                <a:spcPts val="1600"/>
              </a:spcBef>
              <a:buSzTx/>
              <a:buFont typeface="Wingdings"/>
              <a:buNone/>
              <a:defRPr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 b="0">
              <a:solidFill>
                <a:srgbClr val="000000"/>
              </a:solidFill>
            </a:endParaRPr>
          </a:p>
          <a:p>
            <a:pPr>
              <a:spcBef>
                <a:spcPts val="1600"/>
              </a:spcBef>
              <a:buSzTx/>
              <a:buFont typeface="Wingdings"/>
              <a:buNone/>
              <a:defRPr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Complexity/convergence</a:t>
            </a:r>
          </a:p>
          <a:p>
            <a:pPr>
              <a:spcBef>
                <a:spcPts val="400"/>
              </a:spcBef>
              <a:defRPr sz="2000" b="1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Dijkstra:</a:t>
            </a:r>
            <a:r>
              <a:rPr b="0">
                <a:solidFill>
                  <a:srgbClr val="000000"/>
                </a:solidFill>
              </a:rPr>
              <a:t> Less than O(n</a:t>
            </a:r>
            <a:r>
              <a:rPr baseline="30000">
                <a:solidFill>
                  <a:srgbClr val="000000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) operations (one-shot calculation)</a:t>
            </a:r>
          </a:p>
          <a:p>
            <a:pPr marL="742950" lvl="1" indent="-285750">
              <a:spcBef>
                <a:spcPts val="400"/>
              </a:spcBef>
              <a:buFont typeface="Arial"/>
              <a:defRPr sz="20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may have oscillations if cost is varying too fast</a:t>
            </a:r>
            <a:endParaRPr sz="2400"/>
          </a:p>
          <a:p>
            <a:pPr marL="742950" lvl="1" indent="-285750">
              <a:spcBef>
                <a:spcPts val="400"/>
              </a:spcBef>
              <a:buFont typeface="Arial"/>
              <a:defRPr sz="20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necessary to collect information across network</a:t>
            </a:r>
          </a:p>
          <a:p>
            <a:pPr marL="742950" lvl="1" indent="-285750">
              <a:spcBef>
                <a:spcPts val="500"/>
              </a:spcBef>
              <a:buFont typeface="Arial"/>
              <a:defRPr sz="18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/>
          </a:p>
          <a:p>
            <a:pPr>
              <a:spcBef>
                <a:spcPts val="400"/>
              </a:spcBef>
              <a:defRPr sz="2000" b="1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Bellman Ford:</a:t>
            </a:r>
            <a:r>
              <a:rPr b="0">
                <a:solidFill>
                  <a:srgbClr val="000000"/>
                </a:solidFill>
              </a:rPr>
              <a:t> Complexity at each node is a function of node degree (convergence time depends on update rate)</a:t>
            </a:r>
          </a:p>
          <a:p>
            <a:pPr marL="742950" lvl="1" indent="-285750">
              <a:spcBef>
                <a:spcPts val="400"/>
              </a:spcBef>
              <a:buFont typeface="Arial"/>
              <a:defRPr sz="20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computations can be handled in a distributed fashion</a:t>
            </a:r>
            <a:endParaRPr sz="2400"/>
          </a:p>
          <a:p>
            <a:pPr marL="742950" lvl="1" indent="-285750">
              <a:spcBef>
                <a:spcPts val="400"/>
              </a:spcBef>
              <a:buFont typeface="Arial"/>
              <a:defRPr sz="20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varying cost cause routing loops and count-to-infinity problem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Routing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Routing Algorithms</a:t>
            </a:r>
          </a:p>
        </p:txBody>
      </p:sp>
      <p:sp>
        <p:nvSpPr>
          <p:cNvPr id="522" name="Routing is the process of discovering network paths…"/>
          <p:cNvSpPr txBox="1">
            <a:spLocks noGrp="1"/>
          </p:cNvSpPr>
          <p:nvPr>
            <p:ph type="body" idx="1"/>
          </p:nvPr>
        </p:nvSpPr>
        <p:spPr>
          <a:xfrm>
            <a:off x="722663" y="1143000"/>
            <a:ext cx="8229601" cy="4867275"/>
          </a:xfrm>
          <a:prstGeom prst="rect">
            <a:avLst/>
          </a:prstGeom>
        </p:spPr>
        <p:txBody>
          <a:bodyPr/>
          <a:lstStyle/>
          <a:p>
            <a:pPr>
              <a:defRPr u="sng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Routing</a:t>
            </a:r>
            <a:r>
              <a:rPr u="none"/>
              <a:t> is the process of discovering network paths</a:t>
            </a:r>
          </a:p>
          <a:p>
            <a:pPr lvl="1">
              <a:spcBef>
                <a:spcPts val="600"/>
              </a:spcBef>
              <a:buClr>
                <a:srgbClr val="0000FF"/>
              </a:buClr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Model the network as a graph of nodes and links</a:t>
            </a:r>
          </a:p>
          <a:p>
            <a:pPr lvl="1">
              <a:spcBef>
                <a:spcPts val="600"/>
              </a:spcBef>
              <a:buClr>
                <a:srgbClr val="0000FF"/>
              </a:buClr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Decide what to optimize (e.g., fairness vs efficiency)</a:t>
            </a:r>
          </a:p>
          <a:p>
            <a:pPr lvl="1">
              <a:spcBef>
                <a:spcPts val="600"/>
              </a:spcBef>
              <a:buClr>
                <a:srgbClr val="0000FF"/>
              </a:buClr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Update routes for changes in topology (e.g., failures)</a:t>
            </a:r>
          </a:p>
          <a:p>
            <a:pPr lvl="1">
              <a:spcBef>
                <a:spcPts val="600"/>
              </a:spcBef>
              <a:buClr>
                <a:srgbClr val="0000FF"/>
              </a:buClr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/>
          </a:p>
          <a:p>
            <a:pPr lvl="1">
              <a:spcBef>
                <a:spcPts val="600"/>
              </a:spcBef>
              <a:buClr>
                <a:srgbClr val="0000FF"/>
              </a:buClr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/>
          </a:p>
          <a:p>
            <a:pPr lvl="1">
              <a:spcBef>
                <a:spcPts val="600"/>
              </a:spcBef>
              <a:buClr>
                <a:srgbClr val="0000FF"/>
              </a:buClr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/>
          </a:p>
          <a:p>
            <a:pPr lvl="1">
              <a:spcBef>
                <a:spcPts val="600"/>
              </a:spcBef>
              <a:buClr>
                <a:srgbClr val="0000FF"/>
              </a:buClr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/>
          </a:p>
          <a:p>
            <a:pPr>
              <a:defRPr u="sng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/>
          </a:p>
          <a:p>
            <a:pPr>
              <a:defRPr u="sng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Forwarding</a:t>
            </a:r>
            <a:r>
              <a:rPr u="none"/>
              <a:t> is the sending of packets along a path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1484659" y="3126658"/>
            <a:ext cx="6135330" cy="2104104"/>
            <a:chOff x="0" y="0"/>
            <a:chExt cx="6135328" cy="2104102"/>
          </a:xfrm>
        </p:grpSpPr>
        <p:pic>
          <p:nvPicPr>
            <p:cNvPr id="523" name="image2.png" descr="image2.png"/>
            <p:cNvPicPr>
              <a:picLocks noChangeAspect="1"/>
            </p:cNvPicPr>
            <p:nvPr/>
          </p:nvPicPr>
          <p:blipFill>
            <a:blip r:embed="rId3"/>
            <a:srcRect l="1251" t="4680" r="1174" b="4147"/>
            <a:stretch>
              <a:fillRect/>
            </a:stretch>
          </p:blipFill>
          <p:spPr>
            <a:xfrm>
              <a:off x="0" y="0"/>
              <a:ext cx="6135329" cy="2104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4" name="Line"/>
            <p:cNvSpPr/>
            <p:nvPr/>
          </p:nvSpPr>
          <p:spPr>
            <a:xfrm>
              <a:off x="904575" y="1160197"/>
              <a:ext cx="4257370" cy="1588"/>
            </a:xfrm>
            <a:prstGeom prst="line">
              <a:avLst/>
            </a:prstGeom>
            <a:noFill/>
            <a:ln w="19050" cap="flat">
              <a:solidFill>
                <a:srgbClr val="FF2BD8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5" name="Line"/>
            <p:cNvSpPr/>
            <p:nvPr/>
          </p:nvSpPr>
          <p:spPr>
            <a:xfrm>
              <a:off x="1465014" y="560437"/>
              <a:ext cx="275304" cy="98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424"/>
                  </a:lnTo>
                  <a:lnTo>
                    <a:pt x="21600" y="8424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 w="19050" cap="flat">
              <a:solidFill>
                <a:srgbClr val="FF2BD8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6" name="Line"/>
            <p:cNvSpPr/>
            <p:nvPr/>
          </p:nvSpPr>
          <p:spPr>
            <a:xfrm>
              <a:off x="4262292" y="555522"/>
              <a:ext cx="275304" cy="98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424"/>
                  </a:lnTo>
                  <a:lnTo>
                    <a:pt x="21600" y="8424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 w="19050" cap="flat">
              <a:solidFill>
                <a:srgbClr val="FF2BD8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7" name="Line"/>
            <p:cNvSpPr/>
            <p:nvPr/>
          </p:nvSpPr>
          <p:spPr>
            <a:xfrm>
              <a:off x="2920189" y="560437"/>
              <a:ext cx="275304" cy="98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424"/>
                  </a:lnTo>
                  <a:lnTo>
                    <a:pt x="21600" y="8424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 w="19050" cap="flat">
              <a:solidFill>
                <a:srgbClr val="FF2BD8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8" name="Line"/>
            <p:cNvSpPr/>
            <p:nvPr/>
          </p:nvSpPr>
          <p:spPr>
            <a:xfrm>
              <a:off x="422794" y="1042217"/>
              <a:ext cx="5230763" cy="1"/>
            </a:xfrm>
            <a:prstGeom prst="line">
              <a:avLst/>
            </a:prstGeom>
            <a:solidFill>
              <a:schemeClr val="accent1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Routing Algorithms"/>
          <p:cNvSpPr txBox="1">
            <a:spLocks noGrp="1"/>
          </p:cNvSpPr>
          <p:nvPr>
            <p:ph type="title"/>
          </p:nvPr>
        </p:nvSpPr>
        <p:spPr>
          <a:xfrm>
            <a:off x="533400" y="252413"/>
            <a:ext cx="7772400" cy="685801"/>
          </a:xfrm>
          <a:prstGeom prst="rect">
            <a:avLst/>
          </a:prstGeom>
        </p:spPr>
        <p:txBody>
          <a:bodyPr/>
          <a:lstStyle/>
          <a:p>
            <a:pPr defTabSz="905255">
              <a:defRPr sz="3959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Routing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Algorithms</a:t>
            </a:r>
          </a:p>
        </p:txBody>
      </p:sp>
      <p:sp>
        <p:nvSpPr>
          <p:cNvPr id="534" name="Routing Objective: determine “good” paths (equivalently, routes), from sending hosts to receiving host, through network of routers…"/>
          <p:cNvSpPr txBox="1">
            <a:spLocks noGrp="1"/>
          </p:cNvSpPr>
          <p:nvPr>
            <p:ph type="body" idx="1"/>
          </p:nvPr>
        </p:nvSpPr>
        <p:spPr>
          <a:xfrm>
            <a:off x="822260" y="1363818"/>
            <a:ext cx="7353301" cy="4274608"/>
          </a:xfrm>
          <a:prstGeom prst="rect">
            <a:avLst/>
          </a:prstGeom>
        </p:spPr>
        <p:txBody>
          <a:bodyPr/>
          <a:lstStyle/>
          <a:p>
            <a:pPr defTabSz="868680">
              <a:spcBef>
                <a:spcPts val="1700"/>
              </a:spcBef>
              <a:defRPr sz="304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Routing Objective: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 sz="2660">
                <a:solidFill>
                  <a:srgbClr val="000000"/>
                </a:solidFill>
              </a:rPr>
              <a:t>determine “good” paths (equivalently, routes), from sending hosts to receiving host, through network of routers</a:t>
            </a:r>
          </a:p>
          <a:p>
            <a:pPr defTabSz="868680">
              <a:spcBef>
                <a:spcPts val="1700"/>
              </a:spcBef>
              <a:defRPr sz="266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path: sequence of routers packets will traverse in going from given initial source host to given final destination host</a:t>
            </a:r>
          </a:p>
          <a:p>
            <a:pPr defTabSz="868680">
              <a:spcBef>
                <a:spcPts val="1700"/>
              </a:spcBef>
              <a:defRPr sz="266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“good”: least “cost”, “fastest”, “least congested”</a:t>
            </a:r>
            <a:endParaRPr sz="2280"/>
          </a:p>
          <a:p>
            <a:pPr defTabSz="868680">
              <a:spcBef>
                <a:spcPts val="1700"/>
              </a:spcBef>
              <a:defRPr sz="266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routing: a “top-10” networking challenge!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"/>
          <p:cNvGrpSpPr/>
          <p:nvPr/>
        </p:nvGrpSpPr>
        <p:grpSpPr>
          <a:xfrm>
            <a:off x="3200400" y="1440712"/>
            <a:ext cx="3505436" cy="2178509"/>
            <a:chOff x="0" y="0"/>
            <a:chExt cx="3505435" cy="2178508"/>
          </a:xfrm>
        </p:grpSpPr>
        <p:sp>
          <p:nvSpPr>
            <p:cNvPr id="536" name="Shape"/>
            <p:cNvSpPr/>
            <p:nvPr/>
          </p:nvSpPr>
          <p:spPr>
            <a:xfrm>
              <a:off x="0" y="-1"/>
              <a:ext cx="3505436" cy="217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037" extrusionOk="0">
                  <a:moveTo>
                    <a:pt x="0" y="9236"/>
                  </a:moveTo>
                  <a:cubicBezTo>
                    <a:pt x="48" y="7427"/>
                    <a:pt x="1258" y="6093"/>
                    <a:pt x="2102" y="4591"/>
                  </a:cubicBezTo>
                  <a:cubicBezTo>
                    <a:pt x="2947" y="3089"/>
                    <a:pt x="2947" y="743"/>
                    <a:pt x="5078" y="207"/>
                  </a:cubicBezTo>
                  <a:cubicBezTo>
                    <a:pt x="7210" y="-330"/>
                    <a:pt x="12586" y="222"/>
                    <a:pt x="14890" y="1372"/>
                  </a:cubicBezTo>
                  <a:cubicBezTo>
                    <a:pt x="17194" y="2521"/>
                    <a:pt x="17856" y="5051"/>
                    <a:pt x="18893" y="7074"/>
                  </a:cubicBezTo>
                  <a:cubicBezTo>
                    <a:pt x="19930" y="9098"/>
                    <a:pt x="21600" y="11428"/>
                    <a:pt x="21110" y="13559"/>
                  </a:cubicBezTo>
                  <a:cubicBezTo>
                    <a:pt x="20621" y="15690"/>
                    <a:pt x="17856" y="18587"/>
                    <a:pt x="15926" y="19814"/>
                  </a:cubicBezTo>
                  <a:cubicBezTo>
                    <a:pt x="13997" y="21040"/>
                    <a:pt x="11443" y="20810"/>
                    <a:pt x="9533" y="20917"/>
                  </a:cubicBezTo>
                  <a:cubicBezTo>
                    <a:pt x="7622" y="21025"/>
                    <a:pt x="5885" y="21270"/>
                    <a:pt x="4464" y="20458"/>
                  </a:cubicBezTo>
                  <a:cubicBezTo>
                    <a:pt x="3043" y="19645"/>
                    <a:pt x="1728" y="17913"/>
                    <a:pt x="979" y="16042"/>
                  </a:cubicBezTo>
                  <a:cubicBezTo>
                    <a:pt x="230" y="14172"/>
                    <a:pt x="202" y="10646"/>
                    <a:pt x="0" y="9236"/>
                  </a:cubicBezTo>
                  <a:close/>
                </a:path>
              </a:pathLst>
            </a:custGeom>
            <a:solidFill>
              <a:srgbClr val="99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" name="Line"/>
            <p:cNvSpPr/>
            <p:nvPr/>
          </p:nvSpPr>
          <p:spPr>
            <a:xfrm flipV="1">
              <a:off x="533399" y="837349"/>
              <a:ext cx="542926" cy="2952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8" name="Oval"/>
            <p:cNvSpPr/>
            <p:nvPr/>
          </p:nvSpPr>
          <p:spPr>
            <a:xfrm>
              <a:off x="120650" y="1221525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9" name="Line"/>
            <p:cNvSpPr/>
            <p:nvPr/>
          </p:nvSpPr>
          <p:spPr>
            <a:xfrm flipH="1">
              <a:off x="120649" y="1210412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0" name="Line"/>
            <p:cNvSpPr/>
            <p:nvPr/>
          </p:nvSpPr>
          <p:spPr>
            <a:xfrm>
              <a:off x="617537" y="1210412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1" name="Rectangle"/>
            <p:cNvSpPr/>
            <p:nvPr/>
          </p:nvSpPr>
          <p:spPr>
            <a:xfrm>
              <a:off x="120649" y="1210412"/>
              <a:ext cx="492126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542" name="Oval"/>
            <p:cNvSpPr/>
            <p:nvPr/>
          </p:nvSpPr>
          <p:spPr>
            <a:xfrm>
              <a:off x="115887" y="1116750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" name="Oval"/>
            <p:cNvSpPr/>
            <p:nvPr/>
          </p:nvSpPr>
          <p:spPr>
            <a:xfrm>
              <a:off x="873125" y="1835887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4" name="Line"/>
            <p:cNvSpPr/>
            <p:nvPr/>
          </p:nvSpPr>
          <p:spPr>
            <a:xfrm>
              <a:off x="873125" y="1824775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5" name="Line"/>
            <p:cNvSpPr/>
            <p:nvPr/>
          </p:nvSpPr>
          <p:spPr>
            <a:xfrm>
              <a:off x="1370012" y="1824775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6" name="Rectangle"/>
            <p:cNvSpPr/>
            <p:nvPr/>
          </p:nvSpPr>
          <p:spPr>
            <a:xfrm>
              <a:off x="873125" y="1824775"/>
              <a:ext cx="492125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547" name="Oval"/>
            <p:cNvSpPr/>
            <p:nvPr/>
          </p:nvSpPr>
          <p:spPr>
            <a:xfrm>
              <a:off x="868362" y="1731112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8" name="Oval"/>
            <p:cNvSpPr/>
            <p:nvPr/>
          </p:nvSpPr>
          <p:spPr>
            <a:xfrm>
              <a:off x="866775" y="740512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9" name="Line"/>
            <p:cNvSpPr/>
            <p:nvPr/>
          </p:nvSpPr>
          <p:spPr>
            <a:xfrm>
              <a:off x="866775" y="729399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0" name="Line"/>
            <p:cNvSpPr/>
            <p:nvPr/>
          </p:nvSpPr>
          <p:spPr>
            <a:xfrm>
              <a:off x="1363662" y="729399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1" name="Rectangle"/>
            <p:cNvSpPr/>
            <p:nvPr/>
          </p:nvSpPr>
          <p:spPr>
            <a:xfrm>
              <a:off x="866775" y="729399"/>
              <a:ext cx="492125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552" name="Oval"/>
            <p:cNvSpPr/>
            <p:nvPr/>
          </p:nvSpPr>
          <p:spPr>
            <a:xfrm>
              <a:off x="862012" y="635737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3" name="Oval"/>
            <p:cNvSpPr/>
            <p:nvPr/>
          </p:nvSpPr>
          <p:spPr>
            <a:xfrm>
              <a:off x="1951037" y="734162"/>
              <a:ext cx="495301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4" name="Line"/>
            <p:cNvSpPr/>
            <p:nvPr/>
          </p:nvSpPr>
          <p:spPr>
            <a:xfrm>
              <a:off x="1951037" y="723049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5" name="Line"/>
            <p:cNvSpPr/>
            <p:nvPr/>
          </p:nvSpPr>
          <p:spPr>
            <a:xfrm>
              <a:off x="2446337" y="723049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6" name="Rectangle"/>
            <p:cNvSpPr/>
            <p:nvPr/>
          </p:nvSpPr>
          <p:spPr>
            <a:xfrm>
              <a:off x="1951037" y="723049"/>
              <a:ext cx="490538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557" name="Oval"/>
            <p:cNvSpPr/>
            <p:nvPr/>
          </p:nvSpPr>
          <p:spPr>
            <a:xfrm>
              <a:off x="1955800" y="634149"/>
              <a:ext cx="495300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8" name="Oval"/>
            <p:cNvSpPr/>
            <p:nvPr/>
          </p:nvSpPr>
          <p:spPr>
            <a:xfrm>
              <a:off x="1966912" y="1831125"/>
              <a:ext cx="496889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" name="Line"/>
            <p:cNvSpPr/>
            <p:nvPr/>
          </p:nvSpPr>
          <p:spPr>
            <a:xfrm>
              <a:off x="1966912" y="1820012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0" name="Line"/>
            <p:cNvSpPr/>
            <p:nvPr/>
          </p:nvSpPr>
          <p:spPr>
            <a:xfrm>
              <a:off x="2463800" y="1820012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1" name="Rectangle"/>
            <p:cNvSpPr/>
            <p:nvPr/>
          </p:nvSpPr>
          <p:spPr>
            <a:xfrm>
              <a:off x="1966912" y="1820012"/>
              <a:ext cx="492126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562" name="Oval"/>
            <p:cNvSpPr/>
            <p:nvPr/>
          </p:nvSpPr>
          <p:spPr>
            <a:xfrm>
              <a:off x="1962150" y="1726350"/>
              <a:ext cx="496888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3" name="Oval"/>
            <p:cNvSpPr/>
            <p:nvPr/>
          </p:nvSpPr>
          <p:spPr>
            <a:xfrm>
              <a:off x="2863850" y="1289787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" name="Line"/>
            <p:cNvSpPr/>
            <p:nvPr/>
          </p:nvSpPr>
          <p:spPr>
            <a:xfrm>
              <a:off x="2863850" y="1278675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5" name="Line"/>
            <p:cNvSpPr/>
            <p:nvPr/>
          </p:nvSpPr>
          <p:spPr>
            <a:xfrm>
              <a:off x="3360737" y="1278675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6" name="Rectangle"/>
            <p:cNvSpPr/>
            <p:nvPr/>
          </p:nvSpPr>
          <p:spPr>
            <a:xfrm>
              <a:off x="2863850" y="1278675"/>
              <a:ext cx="492125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567" name="Oval"/>
            <p:cNvSpPr/>
            <p:nvPr/>
          </p:nvSpPr>
          <p:spPr>
            <a:xfrm>
              <a:off x="2859087" y="1185012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8" name="Line"/>
            <p:cNvSpPr/>
            <p:nvPr/>
          </p:nvSpPr>
          <p:spPr>
            <a:xfrm>
              <a:off x="2214562" y="880212"/>
              <a:ext cx="1" cy="8286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9" name="Line"/>
            <p:cNvSpPr/>
            <p:nvPr/>
          </p:nvSpPr>
          <p:spPr>
            <a:xfrm flipH="1">
              <a:off x="1114424" y="889737"/>
              <a:ext cx="1" cy="8524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0" name="Line"/>
            <p:cNvSpPr/>
            <p:nvPr/>
          </p:nvSpPr>
          <p:spPr>
            <a:xfrm flipV="1">
              <a:off x="1376362" y="865924"/>
              <a:ext cx="800101" cy="9525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Line"/>
            <p:cNvSpPr/>
            <p:nvPr/>
          </p:nvSpPr>
          <p:spPr>
            <a:xfrm flipV="1">
              <a:off x="2466975" y="1418374"/>
              <a:ext cx="581026" cy="42862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2" name="Line"/>
            <p:cNvSpPr/>
            <p:nvPr/>
          </p:nvSpPr>
          <p:spPr>
            <a:xfrm flipH="1">
              <a:off x="1385887" y="1866050"/>
              <a:ext cx="58102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3" name="Line"/>
            <p:cNvSpPr/>
            <p:nvPr/>
          </p:nvSpPr>
          <p:spPr>
            <a:xfrm flipH="1" flipV="1">
              <a:off x="447674" y="1351700"/>
              <a:ext cx="438152" cy="4191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4" name="Line"/>
            <p:cNvSpPr/>
            <p:nvPr/>
          </p:nvSpPr>
          <p:spPr>
            <a:xfrm flipH="1" flipV="1">
              <a:off x="1376362" y="770674"/>
              <a:ext cx="58102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5" name="Line"/>
            <p:cNvSpPr/>
            <p:nvPr/>
          </p:nvSpPr>
          <p:spPr>
            <a:xfrm flipH="1" flipV="1">
              <a:off x="2447924" y="765912"/>
              <a:ext cx="628651" cy="4238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6" name="Line"/>
            <p:cNvSpPr/>
            <p:nvPr/>
          </p:nvSpPr>
          <p:spPr>
            <a:xfrm>
              <a:off x="357187" y="296482"/>
              <a:ext cx="1762126" cy="81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36" extrusionOk="0">
                  <a:moveTo>
                    <a:pt x="21600" y="6989"/>
                  </a:moveTo>
                  <a:cubicBezTo>
                    <a:pt x="21483" y="-4464"/>
                    <a:pt x="409" y="-2354"/>
                    <a:pt x="0" y="17136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579" name="Group"/>
            <p:cNvGrpSpPr/>
            <p:nvPr/>
          </p:nvGrpSpPr>
          <p:grpSpPr>
            <a:xfrm>
              <a:off x="238454" y="1034199"/>
              <a:ext cx="245404" cy="375232"/>
              <a:chOff x="0" y="0"/>
              <a:chExt cx="245402" cy="375230"/>
            </a:xfrm>
          </p:grpSpPr>
          <p:sp>
            <p:nvSpPr>
              <p:cNvPr id="577" name="Rectangle"/>
              <p:cNvSpPr/>
              <p:nvPr/>
            </p:nvSpPr>
            <p:spPr>
              <a:xfrm>
                <a:off x="3791" y="103187"/>
                <a:ext cx="225303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8" name="u"/>
              <p:cNvSpPr txBox="1"/>
              <p:nvPr/>
            </p:nvSpPr>
            <p:spPr>
              <a:xfrm>
                <a:off x="-1" y="0"/>
                <a:ext cx="245404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u</a:t>
                </a:r>
              </a:p>
            </p:txBody>
          </p:sp>
        </p:grpSp>
        <p:grpSp>
          <p:nvGrpSpPr>
            <p:cNvPr id="582" name="Group"/>
            <p:cNvGrpSpPr/>
            <p:nvPr/>
          </p:nvGrpSpPr>
          <p:grpSpPr>
            <a:xfrm>
              <a:off x="2099688" y="1643800"/>
              <a:ext cx="233620" cy="375231"/>
              <a:chOff x="0" y="0"/>
              <a:chExt cx="233619" cy="375230"/>
            </a:xfrm>
          </p:grpSpPr>
          <p:sp>
            <p:nvSpPr>
              <p:cNvPr id="580" name="Square"/>
              <p:cNvSpPr/>
              <p:nvPr/>
            </p:nvSpPr>
            <p:spPr>
              <a:xfrm>
                <a:off x="0" y="103187"/>
                <a:ext cx="222027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81" name="y"/>
              <p:cNvSpPr txBox="1"/>
              <p:nvPr/>
            </p:nvSpPr>
            <p:spPr>
              <a:xfrm>
                <a:off x="2479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y</a:t>
                </a:r>
              </a:p>
            </p:txBody>
          </p:sp>
        </p:grpSp>
        <p:grpSp>
          <p:nvGrpSpPr>
            <p:cNvPr id="585" name="Group"/>
            <p:cNvGrpSpPr/>
            <p:nvPr/>
          </p:nvGrpSpPr>
          <p:grpSpPr>
            <a:xfrm>
              <a:off x="1008380" y="1591412"/>
              <a:ext cx="256541" cy="437070"/>
              <a:chOff x="0" y="0"/>
              <a:chExt cx="256540" cy="437068"/>
            </a:xfrm>
          </p:grpSpPr>
          <p:sp>
            <p:nvSpPr>
              <p:cNvPr id="583" name="Rectangle"/>
              <p:cNvSpPr/>
              <p:nvPr/>
            </p:nvSpPr>
            <p:spPr>
              <a:xfrm>
                <a:off x="8976" y="150812"/>
                <a:ext cx="227527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84" name="x"/>
              <p:cNvSpPr txBox="1"/>
              <p:nvPr/>
            </p:nvSpPr>
            <p:spPr>
              <a:xfrm>
                <a:off x="-1" y="0"/>
                <a:ext cx="256541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x</a:t>
                </a:r>
              </a:p>
            </p:txBody>
          </p:sp>
        </p:grpSp>
        <p:grpSp>
          <p:nvGrpSpPr>
            <p:cNvPr id="588" name="Group"/>
            <p:cNvGrpSpPr/>
            <p:nvPr/>
          </p:nvGrpSpPr>
          <p:grpSpPr>
            <a:xfrm>
              <a:off x="2066014" y="548424"/>
              <a:ext cx="287572" cy="375232"/>
              <a:chOff x="0" y="0"/>
              <a:chExt cx="287570" cy="375230"/>
            </a:xfrm>
          </p:grpSpPr>
          <p:sp>
            <p:nvSpPr>
              <p:cNvPr id="586" name="Rectangle"/>
              <p:cNvSpPr/>
              <p:nvPr/>
            </p:nvSpPr>
            <p:spPr>
              <a:xfrm>
                <a:off x="23891" y="103187"/>
                <a:ext cx="228817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87" name="w"/>
              <p:cNvSpPr txBox="1"/>
              <p:nvPr/>
            </p:nvSpPr>
            <p:spPr>
              <a:xfrm>
                <a:off x="-1" y="0"/>
                <a:ext cx="287572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w</a:t>
                </a:r>
              </a:p>
            </p:txBody>
          </p:sp>
        </p:grpSp>
        <p:grpSp>
          <p:nvGrpSpPr>
            <p:cNvPr id="591" name="Group"/>
            <p:cNvGrpSpPr/>
            <p:nvPr/>
          </p:nvGrpSpPr>
          <p:grpSpPr>
            <a:xfrm>
              <a:off x="1004313" y="548424"/>
              <a:ext cx="233620" cy="375232"/>
              <a:chOff x="0" y="0"/>
              <a:chExt cx="233619" cy="375230"/>
            </a:xfrm>
          </p:grpSpPr>
          <p:sp>
            <p:nvSpPr>
              <p:cNvPr id="589" name="Square"/>
              <p:cNvSpPr/>
              <p:nvPr/>
            </p:nvSpPr>
            <p:spPr>
              <a:xfrm>
                <a:off x="0" y="103187"/>
                <a:ext cx="222027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0" name="v"/>
              <p:cNvSpPr txBox="1"/>
              <p:nvPr/>
            </p:nvSpPr>
            <p:spPr>
              <a:xfrm>
                <a:off x="2479" y="0"/>
                <a:ext cx="231141" cy="3752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v</a:t>
                </a:r>
              </a:p>
            </p:txBody>
          </p:sp>
        </p:grpSp>
        <p:grpSp>
          <p:nvGrpSpPr>
            <p:cNvPr id="594" name="Group"/>
            <p:cNvGrpSpPr/>
            <p:nvPr/>
          </p:nvGrpSpPr>
          <p:grpSpPr>
            <a:xfrm>
              <a:off x="2997517" y="1053249"/>
              <a:ext cx="256541" cy="437070"/>
              <a:chOff x="0" y="0"/>
              <a:chExt cx="256540" cy="437068"/>
            </a:xfrm>
          </p:grpSpPr>
          <p:sp>
            <p:nvSpPr>
              <p:cNvPr id="592" name="Rectangle"/>
              <p:cNvSpPr/>
              <p:nvPr/>
            </p:nvSpPr>
            <p:spPr>
              <a:xfrm>
                <a:off x="11892" y="150812"/>
                <a:ext cx="223319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3" name="z"/>
              <p:cNvSpPr txBox="1"/>
              <p:nvPr/>
            </p:nvSpPr>
            <p:spPr>
              <a:xfrm>
                <a:off x="-1" y="0"/>
                <a:ext cx="256541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z</a:t>
                </a:r>
              </a:p>
            </p:txBody>
          </p:sp>
        </p:grpSp>
        <p:sp>
          <p:nvSpPr>
            <p:cNvPr id="595" name="2"/>
            <p:cNvSpPr txBox="1"/>
            <p:nvPr/>
          </p:nvSpPr>
          <p:spPr>
            <a:xfrm>
              <a:off x="565399" y="754799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96" name="2"/>
            <p:cNvSpPr txBox="1"/>
            <p:nvPr/>
          </p:nvSpPr>
          <p:spPr>
            <a:xfrm>
              <a:off x="1117849" y="1102462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97" name="1"/>
            <p:cNvSpPr txBox="1"/>
            <p:nvPr/>
          </p:nvSpPr>
          <p:spPr>
            <a:xfrm>
              <a:off x="427286" y="144060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98" name="3"/>
            <p:cNvSpPr txBox="1"/>
            <p:nvPr/>
          </p:nvSpPr>
          <p:spPr>
            <a:xfrm>
              <a:off x="1727449" y="1250100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599" name="1"/>
            <p:cNvSpPr txBox="1"/>
            <p:nvPr/>
          </p:nvSpPr>
          <p:spPr>
            <a:xfrm>
              <a:off x="1627436" y="1812075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00" name="1"/>
            <p:cNvSpPr txBox="1"/>
            <p:nvPr/>
          </p:nvSpPr>
          <p:spPr>
            <a:xfrm>
              <a:off x="2198936" y="1131037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01" name="2"/>
            <p:cNvSpPr txBox="1"/>
            <p:nvPr/>
          </p:nvSpPr>
          <p:spPr>
            <a:xfrm>
              <a:off x="2770436" y="1550137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2" name="5"/>
            <p:cNvSpPr txBox="1"/>
            <p:nvPr/>
          </p:nvSpPr>
          <p:spPr>
            <a:xfrm>
              <a:off x="2727574" y="697649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03" name="3"/>
            <p:cNvSpPr txBox="1"/>
            <p:nvPr/>
          </p:nvSpPr>
          <p:spPr>
            <a:xfrm>
              <a:off x="1560761" y="459524"/>
              <a:ext cx="2312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04" name="5"/>
            <p:cNvSpPr txBox="1"/>
            <p:nvPr/>
          </p:nvSpPr>
          <p:spPr>
            <a:xfrm>
              <a:off x="1003549" y="35662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606" name="graph: G = (N,E)…"/>
          <p:cNvSpPr txBox="1"/>
          <p:nvPr/>
        </p:nvSpPr>
        <p:spPr>
          <a:xfrm>
            <a:off x="447202" y="3173515"/>
            <a:ext cx="8804786" cy="1952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graph: G = (N,E)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 = set of routers = { u, v, w, x, y, z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E = set of links ={ (u,v), (u,x), (v,x), (v,w), (x,w), (x,y), (w,y), (w,z), (y,z) }</a:t>
            </a:r>
          </a:p>
        </p:txBody>
      </p:sp>
      <p:sp>
        <p:nvSpPr>
          <p:cNvPr id="607" name="Graph abstraction of the network"/>
          <p:cNvSpPr txBox="1">
            <a:spLocks noGrp="1"/>
          </p:cNvSpPr>
          <p:nvPr>
            <p:ph type="title"/>
          </p:nvPr>
        </p:nvSpPr>
        <p:spPr>
          <a:xfrm>
            <a:off x="533400" y="207963"/>
            <a:ext cx="7772400" cy="796926"/>
          </a:xfrm>
          <a:prstGeom prst="rect">
            <a:avLst/>
          </a:prstGeom>
        </p:spPr>
        <p:txBody>
          <a:bodyPr/>
          <a:lstStyle>
            <a:lvl1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Graph abstraction of the network</a:t>
            </a:r>
          </a:p>
        </p:txBody>
      </p:sp>
      <p:sp>
        <p:nvSpPr>
          <p:cNvPr id="608" name="aside: graph abstraction is useful in other network contexts, e.g.,…"/>
          <p:cNvSpPr txBox="1"/>
          <p:nvPr/>
        </p:nvSpPr>
        <p:spPr>
          <a:xfrm>
            <a:off x="516707" y="5577747"/>
            <a:ext cx="8786362" cy="89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90513" indent="-290513"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aside: graph abstraction is useful in other network contexts, e.g.,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90513" indent="-290513"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P2P, where N is set of peers and E is set of TCP connections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raph abstraction: costs"/>
          <p:cNvSpPr txBox="1">
            <a:spLocks noGrp="1"/>
          </p:cNvSpPr>
          <p:nvPr>
            <p:ph type="title"/>
          </p:nvPr>
        </p:nvSpPr>
        <p:spPr>
          <a:xfrm>
            <a:off x="533400" y="219075"/>
            <a:ext cx="7772400" cy="90805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Graph abstraction: costs</a:t>
            </a:r>
          </a:p>
        </p:txBody>
      </p:sp>
      <p:grpSp>
        <p:nvGrpSpPr>
          <p:cNvPr id="680" name="Group"/>
          <p:cNvGrpSpPr/>
          <p:nvPr/>
        </p:nvGrpSpPr>
        <p:grpSpPr>
          <a:xfrm>
            <a:off x="920750" y="1529612"/>
            <a:ext cx="4394994" cy="2913801"/>
            <a:chOff x="0" y="0"/>
            <a:chExt cx="4394993" cy="2913800"/>
          </a:xfrm>
        </p:grpSpPr>
        <p:sp>
          <p:nvSpPr>
            <p:cNvPr id="611" name="Shape"/>
            <p:cNvSpPr/>
            <p:nvPr/>
          </p:nvSpPr>
          <p:spPr>
            <a:xfrm>
              <a:off x="0" y="-1"/>
              <a:ext cx="3505436" cy="217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037" extrusionOk="0">
                  <a:moveTo>
                    <a:pt x="0" y="9236"/>
                  </a:moveTo>
                  <a:cubicBezTo>
                    <a:pt x="48" y="7427"/>
                    <a:pt x="1258" y="6093"/>
                    <a:pt x="2102" y="4591"/>
                  </a:cubicBezTo>
                  <a:cubicBezTo>
                    <a:pt x="2947" y="3089"/>
                    <a:pt x="2947" y="743"/>
                    <a:pt x="5078" y="207"/>
                  </a:cubicBezTo>
                  <a:cubicBezTo>
                    <a:pt x="7210" y="-330"/>
                    <a:pt x="12586" y="222"/>
                    <a:pt x="14890" y="1372"/>
                  </a:cubicBezTo>
                  <a:cubicBezTo>
                    <a:pt x="17194" y="2521"/>
                    <a:pt x="17856" y="5051"/>
                    <a:pt x="18893" y="7074"/>
                  </a:cubicBezTo>
                  <a:cubicBezTo>
                    <a:pt x="19930" y="9098"/>
                    <a:pt x="21600" y="11428"/>
                    <a:pt x="21110" y="13559"/>
                  </a:cubicBezTo>
                  <a:cubicBezTo>
                    <a:pt x="20621" y="15690"/>
                    <a:pt x="17856" y="18587"/>
                    <a:pt x="15926" y="19814"/>
                  </a:cubicBezTo>
                  <a:cubicBezTo>
                    <a:pt x="13997" y="21040"/>
                    <a:pt x="11443" y="20810"/>
                    <a:pt x="9533" y="20917"/>
                  </a:cubicBezTo>
                  <a:cubicBezTo>
                    <a:pt x="7622" y="21025"/>
                    <a:pt x="5885" y="21270"/>
                    <a:pt x="4464" y="20458"/>
                  </a:cubicBezTo>
                  <a:cubicBezTo>
                    <a:pt x="3043" y="19645"/>
                    <a:pt x="1728" y="17913"/>
                    <a:pt x="979" y="16042"/>
                  </a:cubicBezTo>
                  <a:cubicBezTo>
                    <a:pt x="230" y="14172"/>
                    <a:pt x="202" y="10646"/>
                    <a:pt x="0" y="9236"/>
                  </a:cubicBezTo>
                  <a:close/>
                </a:path>
              </a:pathLst>
            </a:custGeom>
            <a:solidFill>
              <a:srgbClr val="99C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12" name="Line"/>
            <p:cNvSpPr/>
            <p:nvPr/>
          </p:nvSpPr>
          <p:spPr>
            <a:xfrm flipV="1">
              <a:off x="533399" y="837349"/>
              <a:ext cx="542926" cy="2952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3" name="Oval"/>
            <p:cNvSpPr/>
            <p:nvPr/>
          </p:nvSpPr>
          <p:spPr>
            <a:xfrm>
              <a:off x="120650" y="1221525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14" name="Line"/>
            <p:cNvSpPr/>
            <p:nvPr/>
          </p:nvSpPr>
          <p:spPr>
            <a:xfrm flipH="1">
              <a:off x="120649" y="1210412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5" name="Line"/>
            <p:cNvSpPr/>
            <p:nvPr/>
          </p:nvSpPr>
          <p:spPr>
            <a:xfrm>
              <a:off x="617537" y="1210412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120649" y="1210412"/>
              <a:ext cx="492126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17" name="Oval"/>
            <p:cNvSpPr/>
            <p:nvPr/>
          </p:nvSpPr>
          <p:spPr>
            <a:xfrm>
              <a:off x="115887" y="1116750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18" name="Oval"/>
            <p:cNvSpPr/>
            <p:nvPr/>
          </p:nvSpPr>
          <p:spPr>
            <a:xfrm>
              <a:off x="873125" y="1835887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19" name="Line"/>
            <p:cNvSpPr/>
            <p:nvPr/>
          </p:nvSpPr>
          <p:spPr>
            <a:xfrm>
              <a:off x="873125" y="1824775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0" name="Line"/>
            <p:cNvSpPr/>
            <p:nvPr/>
          </p:nvSpPr>
          <p:spPr>
            <a:xfrm>
              <a:off x="1370012" y="1824775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1" name="Rectangle"/>
            <p:cNvSpPr/>
            <p:nvPr/>
          </p:nvSpPr>
          <p:spPr>
            <a:xfrm>
              <a:off x="873125" y="1824775"/>
              <a:ext cx="492125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22" name="Oval"/>
            <p:cNvSpPr/>
            <p:nvPr/>
          </p:nvSpPr>
          <p:spPr>
            <a:xfrm>
              <a:off x="868362" y="1731112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23" name="Oval"/>
            <p:cNvSpPr/>
            <p:nvPr/>
          </p:nvSpPr>
          <p:spPr>
            <a:xfrm>
              <a:off x="866775" y="740512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24" name="Line"/>
            <p:cNvSpPr/>
            <p:nvPr/>
          </p:nvSpPr>
          <p:spPr>
            <a:xfrm>
              <a:off x="866775" y="729399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5" name="Line"/>
            <p:cNvSpPr/>
            <p:nvPr/>
          </p:nvSpPr>
          <p:spPr>
            <a:xfrm>
              <a:off x="1363662" y="729399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6" name="Rectangle"/>
            <p:cNvSpPr/>
            <p:nvPr/>
          </p:nvSpPr>
          <p:spPr>
            <a:xfrm>
              <a:off x="866775" y="729399"/>
              <a:ext cx="492125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27" name="Oval"/>
            <p:cNvSpPr/>
            <p:nvPr/>
          </p:nvSpPr>
          <p:spPr>
            <a:xfrm>
              <a:off x="862012" y="635737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28" name="Oval"/>
            <p:cNvSpPr/>
            <p:nvPr/>
          </p:nvSpPr>
          <p:spPr>
            <a:xfrm>
              <a:off x="1951037" y="734162"/>
              <a:ext cx="495301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29" name="Line"/>
            <p:cNvSpPr/>
            <p:nvPr/>
          </p:nvSpPr>
          <p:spPr>
            <a:xfrm>
              <a:off x="1951037" y="723049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0" name="Line"/>
            <p:cNvSpPr/>
            <p:nvPr/>
          </p:nvSpPr>
          <p:spPr>
            <a:xfrm>
              <a:off x="2446337" y="723049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1" name="Rectangle"/>
            <p:cNvSpPr/>
            <p:nvPr/>
          </p:nvSpPr>
          <p:spPr>
            <a:xfrm>
              <a:off x="1951037" y="723049"/>
              <a:ext cx="490538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32" name="Oval"/>
            <p:cNvSpPr/>
            <p:nvPr/>
          </p:nvSpPr>
          <p:spPr>
            <a:xfrm>
              <a:off x="1955800" y="634149"/>
              <a:ext cx="495300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33" name="Oval"/>
            <p:cNvSpPr/>
            <p:nvPr/>
          </p:nvSpPr>
          <p:spPr>
            <a:xfrm>
              <a:off x="1966912" y="1831125"/>
              <a:ext cx="496889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1966912" y="1820012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5" name="Line"/>
            <p:cNvSpPr/>
            <p:nvPr/>
          </p:nvSpPr>
          <p:spPr>
            <a:xfrm>
              <a:off x="2463800" y="1820012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6" name="Rectangle"/>
            <p:cNvSpPr/>
            <p:nvPr/>
          </p:nvSpPr>
          <p:spPr>
            <a:xfrm>
              <a:off x="1966912" y="1820012"/>
              <a:ext cx="492126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37" name="Oval"/>
            <p:cNvSpPr/>
            <p:nvPr/>
          </p:nvSpPr>
          <p:spPr>
            <a:xfrm>
              <a:off x="1962150" y="1726350"/>
              <a:ext cx="496888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38" name="Oval"/>
            <p:cNvSpPr/>
            <p:nvPr/>
          </p:nvSpPr>
          <p:spPr>
            <a:xfrm>
              <a:off x="2863850" y="1289787"/>
              <a:ext cx="496888" cy="128589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39" name="Line"/>
            <p:cNvSpPr/>
            <p:nvPr/>
          </p:nvSpPr>
          <p:spPr>
            <a:xfrm>
              <a:off x="2863850" y="1278675"/>
              <a:ext cx="0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0" name="Line"/>
            <p:cNvSpPr/>
            <p:nvPr/>
          </p:nvSpPr>
          <p:spPr>
            <a:xfrm>
              <a:off x="3360737" y="1278675"/>
              <a:ext cx="1" cy="79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1" name="Rectangle"/>
            <p:cNvSpPr/>
            <p:nvPr/>
          </p:nvSpPr>
          <p:spPr>
            <a:xfrm>
              <a:off x="2863850" y="1278675"/>
              <a:ext cx="492125" cy="77788"/>
            </a:xfrm>
            <a:prstGeom prst="rect">
              <a:avLst/>
            </a:prstGeom>
            <a:solidFill>
              <a:srgbClr val="17BB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42" name="Oval"/>
            <p:cNvSpPr/>
            <p:nvPr/>
          </p:nvSpPr>
          <p:spPr>
            <a:xfrm>
              <a:off x="2859087" y="1185012"/>
              <a:ext cx="496889" cy="150813"/>
            </a:xfrm>
            <a:prstGeom prst="ellipse">
              <a:avLst/>
            </a:prstGeom>
            <a:solidFill>
              <a:srgbClr val="17BBF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sp>
          <p:nvSpPr>
            <p:cNvPr id="643" name="Line"/>
            <p:cNvSpPr/>
            <p:nvPr/>
          </p:nvSpPr>
          <p:spPr>
            <a:xfrm>
              <a:off x="2214562" y="880212"/>
              <a:ext cx="1" cy="8286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4" name="Line"/>
            <p:cNvSpPr/>
            <p:nvPr/>
          </p:nvSpPr>
          <p:spPr>
            <a:xfrm flipH="1">
              <a:off x="1114424" y="889737"/>
              <a:ext cx="1" cy="85248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5" name="Line"/>
            <p:cNvSpPr/>
            <p:nvPr/>
          </p:nvSpPr>
          <p:spPr>
            <a:xfrm flipV="1">
              <a:off x="1376362" y="865924"/>
              <a:ext cx="800101" cy="9525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6" name="Line"/>
            <p:cNvSpPr/>
            <p:nvPr/>
          </p:nvSpPr>
          <p:spPr>
            <a:xfrm flipV="1">
              <a:off x="2466975" y="1418374"/>
              <a:ext cx="581026" cy="42862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7" name="Line"/>
            <p:cNvSpPr/>
            <p:nvPr/>
          </p:nvSpPr>
          <p:spPr>
            <a:xfrm flipH="1">
              <a:off x="1385887" y="1866050"/>
              <a:ext cx="58102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8" name="Line"/>
            <p:cNvSpPr/>
            <p:nvPr/>
          </p:nvSpPr>
          <p:spPr>
            <a:xfrm flipH="1" flipV="1">
              <a:off x="447674" y="1351700"/>
              <a:ext cx="438152" cy="4191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9" name="Line"/>
            <p:cNvSpPr/>
            <p:nvPr/>
          </p:nvSpPr>
          <p:spPr>
            <a:xfrm flipH="1" flipV="1">
              <a:off x="1376362" y="770674"/>
              <a:ext cx="58102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0" name="Line"/>
            <p:cNvSpPr/>
            <p:nvPr/>
          </p:nvSpPr>
          <p:spPr>
            <a:xfrm flipH="1" flipV="1">
              <a:off x="2447924" y="765912"/>
              <a:ext cx="628651" cy="4238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1" name="Line"/>
            <p:cNvSpPr/>
            <p:nvPr/>
          </p:nvSpPr>
          <p:spPr>
            <a:xfrm>
              <a:off x="357187" y="296482"/>
              <a:ext cx="1762126" cy="81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36" extrusionOk="0">
                  <a:moveTo>
                    <a:pt x="21600" y="6989"/>
                  </a:moveTo>
                  <a:cubicBezTo>
                    <a:pt x="21483" y="-4464"/>
                    <a:pt x="409" y="-2354"/>
                    <a:pt x="0" y="17136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pPr>
              <a:endParaRPr/>
            </a:p>
          </p:txBody>
        </p:sp>
        <p:grpSp>
          <p:nvGrpSpPr>
            <p:cNvPr id="654" name="Group"/>
            <p:cNvGrpSpPr/>
            <p:nvPr/>
          </p:nvGrpSpPr>
          <p:grpSpPr>
            <a:xfrm>
              <a:off x="246899" y="1034199"/>
              <a:ext cx="1389020" cy="1270001"/>
              <a:chOff x="17808" y="0"/>
              <a:chExt cx="1389019" cy="1270000"/>
            </a:xfrm>
          </p:grpSpPr>
          <p:sp>
            <p:nvSpPr>
              <p:cNvPr id="652" name="Rectangle"/>
              <p:cNvSpPr/>
              <p:nvPr/>
            </p:nvSpPr>
            <p:spPr>
              <a:xfrm>
                <a:off x="17808" y="103187"/>
                <a:ext cx="225511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pPr>
                <a:endParaRPr/>
              </a:p>
            </p:txBody>
          </p:sp>
          <p:sp>
            <p:nvSpPr>
              <p:cNvPr id="653" name="u"/>
              <p:cNvSpPr/>
              <p:nvPr/>
            </p:nvSpPr>
            <p:spPr>
              <a:xfrm>
                <a:off x="136827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lvl1pPr>
              </a:lstStyle>
              <a:p>
                <a:r>
                  <a:t>u</a:t>
                </a:r>
              </a:p>
            </p:txBody>
          </p:sp>
        </p:grpSp>
        <p:grpSp>
          <p:nvGrpSpPr>
            <p:cNvPr id="657" name="Group"/>
            <p:cNvGrpSpPr/>
            <p:nvPr/>
          </p:nvGrpSpPr>
          <p:grpSpPr>
            <a:xfrm>
              <a:off x="2102793" y="1643800"/>
              <a:ext cx="1388120" cy="1270001"/>
              <a:chOff x="10150" y="0"/>
              <a:chExt cx="1388119" cy="1270000"/>
            </a:xfrm>
          </p:grpSpPr>
          <p:sp>
            <p:nvSpPr>
              <p:cNvPr id="655" name="Square"/>
              <p:cNvSpPr/>
              <p:nvPr/>
            </p:nvSpPr>
            <p:spPr>
              <a:xfrm>
                <a:off x="10150" y="103187"/>
                <a:ext cx="222158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pPr>
                <a:endParaRPr/>
              </a:p>
            </p:txBody>
          </p:sp>
          <p:sp>
            <p:nvSpPr>
              <p:cNvPr id="656" name="y"/>
              <p:cNvSpPr/>
              <p:nvPr/>
            </p:nvSpPr>
            <p:spPr>
              <a:xfrm>
                <a:off x="128270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lvl1pPr>
              </a:lstStyle>
              <a:p>
                <a:r>
                  <a:t>y</a:t>
                </a:r>
              </a:p>
            </p:txBody>
          </p:sp>
        </p:grpSp>
        <p:grpSp>
          <p:nvGrpSpPr>
            <p:cNvPr id="660" name="Group"/>
            <p:cNvGrpSpPr/>
            <p:nvPr/>
          </p:nvGrpSpPr>
          <p:grpSpPr>
            <a:xfrm>
              <a:off x="1017351" y="1591412"/>
              <a:ext cx="1389300" cy="1270001"/>
              <a:chOff x="21671" y="0"/>
              <a:chExt cx="1389298" cy="1270000"/>
            </a:xfrm>
          </p:grpSpPr>
          <p:sp>
            <p:nvSpPr>
              <p:cNvPr id="658" name="Rectangle"/>
              <p:cNvSpPr/>
              <p:nvPr/>
            </p:nvSpPr>
            <p:spPr>
              <a:xfrm>
                <a:off x="21671" y="150812"/>
                <a:ext cx="227537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pPr>
                <a:endParaRPr/>
              </a:p>
            </p:txBody>
          </p:sp>
          <p:sp>
            <p:nvSpPr>
              <p:cNvPr id="659" name="x"/>
              <p:cNvSpPr/>
              <p:nvPr/>
            </p:nvSpPr>
            <p:spPr>
              <a:xfrm>
                <a:off x="140969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8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lvl1pPr>
              </a:lstStyle>
              <a:p>
                <a:r>
                  <a:t>x</a:t>
                </a:r>
              </a:p>
            </p:txBody>
          </p:sp>
        </p:grpSp>
        <p:grpSp>
          <p:nvGrpSpPr>
            <p:cNvPr id="663" name="Group"/>
            <p:cNvGrpSpPr/>
            <p:nvPr/>
          </p:nvGrpSpPr>
          <p:grpSpPr>
            <a:xfrm>
              <a:off x="2094540" y="548424"/>
              <a:ext cx="1390816" cy="1270001"/>
              <a:chOff x="41312" y="0"/>
              <a:chExt cx="1390815" cy="1270000"/>
            </a:xfrm>
          </p:grpSpPr>
          <p:sp>
            <p:nvSpPr>
              <p:cNvPr id="661" name="Rectangle"/>
              <p:cNvSpPr/>
              <p:nvPr/>
            </p:nvSpPr>
            <p:spPr>
              <a:xfrm>
                <a:off x="41312" y="103187"/>
                <a:ext cx="229080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pPr>
                <a:endParaRPr/>
              </a:p>
            </p:txBody>
          </p:sp>
          <p:sp>
            <p:nvSpPr>
              <p:cNvPr id="662" name="w"/>
              <p:cNvSpPr/>
              <p:nvPr/>
            </p:nvSpPr>
            <p:spPr>
              <a:xfrm>
                <a:off x="162128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lvl1pPr>
              </a:lstStyle>
              <a:p>
                <a:r>
                  <a:t>w</a:t>
                </a:r>
              </a:p>
            </p:txBody>
          </p:sp>
        </p:grpSp>
        <p:grpSp>
          <p:nvGrpSpPr>
            <p:cNvPr id="666" name="Group"/>
            <p:cNvGrpSpPr/>
            <p:nvPr/>
          </p:nvGrpSpPr>
          <p:grpSpPr>
            <a:xfrm>
              <a:off x="1007418" y="548424"/>
              <a:ext cx="1388120" cy="1270001"/>
              <a:chOff x="10150" y="0"/>
              <a:chExt cx="1388119" cy="1270000"/>
            </a:xfrm>
          </p:grpSpPr>
          <p:sp>
            <p:nvSpPr>
              <p:cNvPr id="664" name="Square"/>
              <p:cNvSpPr/>
              <p:nvPr/>
            </p:nvSpPr>
            <p:spPr>
              <a:xfrm>
                <a:off x="10150" y="103187"/>
                <a:ext cx="222158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pPr>
                <a:endParaRPr/>
              </a:p>
            </p:txBody>
          </p:sp>
          <p:sp>
            <p:nvSpPr>
              <p:cNvPr id="665" name="v"/>
              <p:cNvSpPr/>
              <p:nvPr/>
            </p:nvSpPr>
            <p:spPr>
              <a:xfrm>
                <a:off x="128270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4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lvl1pPr>
              </a:lstStyle>
              <a:p>
                <a:r>
                  <a:t>v</a:t>
                </a:r>
              </a:p>
            </p:txBody>
          </p:sp>
        </p:grpSp>
        <p:grpSp>
          <p:nvGrpSpPr>
            <p:cNvPr id="669" name="Group"/>
            <p:cNvGrpSpPr/>
            <p:nvPr/>
          </p:nvGrpSpPr>
          <p:grpSpPr>
            <a:xfrm>
              <a:off x="3007867" y="1053249"/>
              <a:ext cx="1387127" cy="1270001"/>
              <a:chOff x="23844" y="0"/>
              <a:chExt cx="1387125" cy="1270000"/>
            </a:xfrm>
          </p:grpSpPr>
          <p:sp>
            <p:nvSpPr>
              <p:cNvPr id="667" name="Rectangle"/>
              <p:cNvSpPr/>
              <p:nvPr/>
            </p:nvSpPr>
            <p:spPr>
              <a:xfrm>
                <a:off x="23844" y="150812"/>
                <a:ext cx="223247" cy="209551"/>
              </a:xfrm>
              <a:prstGeom prst="rect">
                <a:avLst/>
              </a:prstGeom>
              <a:solidFill>
                <a:srgbClr val="17BB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pPr>
                <a:endParaRPr/>
              </a:p>
            </p:txBody>
          </p:sp>
          <p:sp>
            <p:nvSpPr>
              <p:cNvPr id="668" name="z"/>
              <p:cNvSpPr/>
              <p:nvPr/>
            </p:nvSpPr>
            <p:spPr>
              <a:xfrm>
                <a:off x="140969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2800">
                    <a:latin typeface="Arial Hebrew Scholar"/>
                    <a:ea typeface="Arial Hebrew Scholar"/>
                    <a:cs typeface="Arial Hebrew Scholar"/>
                    <a:sym typeface="Arial Hebrew Scholar"/>
                  </a:defRPr>
                </a:lvl1pPr>
              </a:lstStyle>
              <a:p>
                <a:r>
                  <a:t>z</a:t>
                </a:r>
              </a:p>
            </p:txBody>
          </p:sp>
        </p:grpSp>
        <p:sp>
          <p:nvSpPr>
            <p:cNvPr id="670" name="2"/>
            <p:cNvSpPr txBox="1"/>
            <p:nvPr/>
          </p:nvSpPr>
          <p:spPr>
            <a:xfrm>
              <a:off x="566197" y="754799"/>
              <a:ext cx="22809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71" name="2"/>
            <p:cNvSpPr txBox="1"/>
            <p:nvPr/>
          </p:nvSpPr>
          <p:spPr>
            <a:xfrm>
              <a:off x="1118647" y="1102462"/>
              <a:ext cx="22809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72" name="1"/>
            <p:cNvSpPr txBox="1"/>
            <p:nvPr/>
          </p:nvSpPr>
          <p:spPr>
            <a:xfrm>
              <a:off x="428085" y="1440600"/>
              <a:ext cx="22809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73" name="3"/>
            <p:cNvSpPr txBox="1"/>
            <p:nvPr/>
          </p:nvSpPr>
          <p:spPr>
            <a:xfrm>
              <a:off x="1728247" y="1250100"/>
              <a:ext cx="22809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74" name="1"/>
            <p:cNvSpPr txBox="1"/>
            <p:nvPr/>
          </p:nvSpPr>
          <p:spPr>
            <a:xfrm>
              <a:off x="1628235" y="1812075"/>
              <a:ext cx="22809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75" name="1"/>
            <p:cNvSpPr txBox="1"/>
            <p:nvPr/>
          </p:nvSpPr>
          <p:spPr>
            <a:xfrm>
              <a:off x="2199735" y="1131037"/>
              <a:ext cx="22809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76" name="2"/>
            <p:cNvSpPr txBox="1"/>
            <p:nvPr/>
          </p:nvSpPr>
          <p:spPr>
            <a:xfrm>
              <a:off x="2771235" y="1550137"/>
              <a:ext cx="22809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77" name="5"/>
            <p:cNvSpPr txBox="1"/>
            <p:nvPr/>
          </p:nvSpPr>
          <p:spPr>
            <a:xfrm>
              <a:off x="2728372" y="697649"/>
              <a:ext cx="22809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78" name="3"/>
            <p:cNvSpPr txBox="1"/>
            <p:nvPr/>
          </p:nvSpPr>
          <p:spPr>
            <a:xfrm>
              <a:off x="1561560" y="459524"/>
              <a:ext cx="22809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79" name="5"/>
            <p:cNvSpPr txBox="1"/>
            <p:nvPr/>
          </p:nvSpPr>
          <p:spPr>
            <a:xfrm>
              <a:off x="1004347" y="35662"/>
              <a:ext cx="22809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Arial Hebrew Scholar"/>
                  <a:ea typeface="Arial Hebrew Scholar"/>
                  <a:cs typeface="Arial Hebrew Scholar"/>
                  <a:sym typeface="Arial Hebrew Scholar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681" name="c(x,x’) = cost of link (x,x’)…"/>
          <p:cNvSpPr txBox="1"/>
          <p:nvPr/>
        </p:nvSpPr>
        <p:spPr>
          <a:xfrm>
            <a:off x="5067300" y="1432947"/>
            <a:ext cx="4201715" cy="279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c(x,x’) = cost of link (x,x’)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      e.g., c(w,z) = 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cost could always be 1, or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inversely related to bandwidth,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or inversely related 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congestion</a:t>
            </a:r>
          </a:p>
        </p:txBody>
      </p:sp>
      <p:sp>
        <p:nvSpPr>
          <p:cNvPr id="682" name="cost of path (x1, x2, x3,…, xp) = c(x1,x2) + c(x2,x3) + … + c(xp-1,xp)"/>
          <p:cNvSpPr txBox="1"/>
          <p:nvPr/>
        </p:nvSpPr>
        <p:spPr>
          <a:xfrm>
            <a:off x="702768" y="4293773"/>
            <a:ext cx="8297438" cy="54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cost of path (x</a:t>
            </a:r>
            <a:r>
              <a:rPr baseline="-25000"/>
              <a:t>1</a:t>
            </a:r>
            <a:r>
              <a:t>, x</a:t>
            </a:r>
            <a:r>
              <a:rPr baseline="-25000"/>
              <a:t>2</a:t>
            </a:r>
            <a:r>
              <a:t>, x</a:t>
            </a:r>
            <a:r>
              <a:rPr baseline="-25000"/>
              <a:t>3</a:t>
            </a:r>
            <a:r>
              <a:t>,…, x</a:t>
            </a:r>
            <a:r>
              <a:rPr baseline="-25000"/>
              <a:t>p</a:t>
            </a:r>
            <a:r>
              <a:t>) = c(x</a:t>
            </a:r>
            <a:r>
              <a:rPr baseline="-25000"/>
              <a:t>1</a:t>
            </a:r>
            <a:r>
              <a:t>,x</a:t>
            </a:r>
            <a:r>
              <a:rPr baseline="-25000"/>
              <a:t>2</a:t>
            </a:r>
            <a:r>
              <a:t>) + c(x</a:t>
            </a:r>
            <a:r>
              <a:rPr baseline="-25000"/>
              <a:t>2</a:t>
            </a:r>
            <a:r>
              <a:t>,x</a:t>
            </a:r>
            <a:r>
              <a:rPr baseline="-25000"/>
              <a:t>3</a:t>
            </a:r>
            <a:r>
              <a:t>) + … + c(x</a:t>
            </a:r>
            <a:r>
              <a:rPr baseline="-25000"/>
              <a:t>p-1</a:t>
            </a:r>
            <a:r>
              <a:t>,x</a:t>
            </a:r>
            <a:r>
              <a:rPr baseline="-25000"/>
              <a:t>p</a:t>
            </a:r>
            <a:r>
              <a:t>)  </a:t>
            </a:r>
          </a:p>
        </p:txBody>
      </p:sp>
      <p:sp>
        <p:nvSpPr>
          <p:cNvPr id="683" name="question: what is the least-cost path between u and z ?…"/>
          <p:cNvSpPr txBox="1"/>
          <p:nvPr/>
        </p:nvSpPr>
        <p:spPr>
          <a:xfrm>
            <a:off x="169310" y="5085655"/>
            <a:ext cx="8881924" cy="1858411"/>
          </a:xfrm>
          <a:prstGeom prst="rect">
            <a:avLst/>
          </a:prstGeom>
          <a:ln w="28575">
            <a:solidFill>
              <a:srgbClr val="CC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question:</a:t>
            </a:r>
            <a:r>
              <a:rPr>
                <a:solidFill>
                  <a:srgbClr val="000000"/>
                </a:solidFill>
              </a:rPr>
              <a:t> what is the least-cost path between u and z 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8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8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routing algorithm:</a:t>
            </a:r>
            <a:r>
              <a:rPr>
                <a:solidFill>
                  <a:srgbClr val="000000"/>
                </a:solidFill>
              </a:rPr>
              <a:t> algorithm that finds that least cost path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Routing algorithm classification"/>
          <p:cNvSpPr txBox="1">
            <a:spLocks noGrp="1"/>
          </p:cNvSpPr>
          <p:nvPr>
            <p:ph type="title"/>
          </p:nvPr>
        </p:nvSpPr>
        <p:spPr>
          <a:xfrm>
            <a:off x="533400" y="17462"/>
            <a:ext cx="7772400" cy="1143001"/>
          </a:xfrm>
          <a:prstGeom prst="rect">
            <a:avLst/>
          </a:prstGeom>
        </p:spPr>
        <p:txBody>
          <a:bodyPr/>
          <a:lstStyle>
            <a:lvl1pPr defTabSz="905255">
              <a:defRPr sz="4356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Routing algorithm classification</a:t>
            </a:r>
          </a:p>
        </p:txBody>
      </p:sp>
      <p:sp>
        <p:nvSpPr>
          <p:cNvPr id="686" name="Q: static or dynamic?…"/>
          <p:cNvSpPr txBox="1">
            <a:spLocks noGrp="1"/>
          </p:cNvSpPr>
          <p:nvPr>
            <p:ph type="body" idx="1"/>
          </p:nvPr>
        </p:nvSpPr>
        <p:spPr>
          <a:xfrm>
            <a:off x="601663" y="1347787"/>
            <a:ext cx="8047036" cy="4648201"/>
          </a:xfrm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Q: static or dynamic?</a:t>
            </a:r>
          </a:p>
          <a:p>
            <a:pPr>
              <a:spcBef>
                <a:spcPts val="1700"/>
              </a:spcBef>
              <a:defRPr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Static (quasi-static):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routes change slowly over time</a:t>
            </a:r>
          </a:p>
          <a:p>
            <a:pPr>
              <a:defRPr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dynamic: </a:t>
            </a:r>
          </a:p>
          <a:p>
            <a:pPr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routes change more quickly</a:t>
            </a:r>
          </a:p>
          <a:p>
            <a:pPr marL="457200" lvl="1" indent="-457200">
              <a:spcBef>
                <a:spcPts val="600"/>
              </a:spcBef>
              <a:buClr>
                <a:srgbClr val="0000FF"/>
              </a:buClr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periodic update</a:t>
            </a:r>
            <a:endParaRPr sz="2400"/>
          </a:p>
          <a:p>
            <a:pPr marL="457200" lvl="1" indent="-457200">
              <a:spcBef>
                <a:spcPts val="600"/>
              </a:spcBef>
              <a:buClr>
                <a:srgbClr val="0000FF"/>
              </a:buClr>
              <a:buFont typeface="Arial"/>
              <a:defRPr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in response to link cost changes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Dijkstra’s Algorithm"/>
          <p:cNvSpPr txBox="1">
            <a:spLocks noGrp="1"/>
          </p:cNvSpPr>
          <p:nvPr>
            <p:ph type="title"/>
          </p:nvPr>
        </p:nvSpPr>
        <p:spPr>
          <a:xfrm>
            <a:off x="-1" y="0"/>
            <a:ext cx="9756252" cy="103899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Dijkstra’s Algorithm</a:t>
            </a:r>
          </a:p>
        </p:txBody>
      </p:sp>
      <p:sp>
        <p:nvSpPr>
          <p:cNvPr id="689" name="network topology and link costs are known…"/>
          <p:cNvSpPr txBox="1">
            <a:spLocks noGrp="1"/>
          </p:cNvSpPr>
          <p:nvPr>
            <p:ph type="body" sz="half" idx="1"/>
          </p:nvPr>
        </p:nvSpPr>
        <p:spPr>
          <a:xfrm>
            <a:off x="544512" y="1555749"/>
            <a:ext cx="4065105" cy="5022625"/>
          </a:xfrm>
          <a:prstGeom prst="rect">
            <a:avLst/>
          </a:prstGeom>
        </p:spPr>
        <p:txBody>
          <a:bodyPr/>
          <a:lstStyle/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network topology and link costs are known </a:t>
            </a: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computes least cost paths to one node (‘sink’) to all other nodes</a:t>
            </a:r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endParaRPr/>
          </a:p>
          <a:p>
            <a:pPr>
              <a:defRPr sz="24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iterative: after k iterations, know least cost path from k node’s to the sink</a:t>
            </a:r>
          </a:p>
        </p:txBody>
      </p:sp>
      <p:sp>
        <p:nvSpPr>
          <p:cNvPr id="690" name="notation:…"/>
          <p:cNvSpPr txBox="1"/>
          <p:nvPr/>
        </p:nvSpPr>
        <p:spPr>
          <a:xfrm>
            <a:off x="4747590" y="1555748"/>
            <a:ext cx="4065104" cy="464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5000"/>
              </a:lnSpc>
              <a:spcBef>
                <a:spcPts val="1800"/>
              </a:spcBef>
              <a:defRPr sz="2800">
                <a:solidFill>
                  <a:srgbClr val="CC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notation: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75000"/>
              </a:lnSpc>
              <a:spcBef>
                <a:spcPts val="1800"/>
              </a:spcBef>
              <a:defRPr sz="2800">
                <a:solidFill>
                  <a:srgbClr val="000099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c(x,y):</a:t>
            </a:r>
            <a:r>
              <a:rPr sz="2400">
                <a:solidFill>
                  <a:srgbClr val="000000"/>
                </a:solidFill>
              </a:rPr>
              <a:t> link cost from node x to y;  = ∞ if not direct neighbors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75000"/>
              </a:lnSpc>
              <a:spcBef>
                <a:spcPts val="1800"/>
              </a:spcBef>
              <a:defRPr sz="2800">
                <a:solidFill>
                  <a:srgbClr val="000099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D(v):</a:t>
            </a:r>
            <a:r>
              <a:rPr sz="2400">
                <a:solidFill>
                  <a:srgbClr val="000000"/>
                </a:solidFill>
              </a:rPr>
              <a:t> current estimated value of cost of path from node v to the sink</a:t>
            </a:r>
            <a:endParaRPr sz="2400"/>
          </a:p>
          <a:p>
            <a:pPr>
              <a:lnSpc>
                <a:spcPct val="75000"/>
              </a:lnSpc>
              <a:spcBef>
                <a:spcPts val="1800"/>
              </a:spcBef>
              <a:defRPr sz="2800">
                <a:solidFill>
                  <a:srgbClr val="000099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p(v):</a:t>
            </a:r>
            <a:r>
              <a:rPr sz="2400">
                <a:solidFill>
                  <a:srgbClr val="000000"/>
                </a:solidFill>
              </a:rPr>
              <a:t> next node along path from v to sink</a:t>
            </a:r>
            <a:endParaRPr sz="2400"/>
          </a:p>
          <a:p>
            <a:pPr>
              <a:lnSpc>
                <a:spcPct val="75000"/>
              </a:lnSpc>
              <a:spcBef>
                <a:spcPts val="1800"/>
              </a:spcBef>
              <a:defRPr sz="2800">
                <a:solidFill>
                  <a:srgbClr val="000099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N':</a:t>
            </a:r>
            <a:r>
              <a:rPr sz="2400">
                <a:solidFill>
                  <a:srgbClr val="000000"/>
                </a:solidFill>
              </a:rPr>
              <a:t> set of nodes whose least cost path definitively known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1  Initialization:…"/>
          <p:cNvSpPr txBox="1"/>
          <p:nvPr/>
        </p:nvSpPr>
        <p:spPr>
          <a:xfrm>
            <a:off x="1141412" y="1458912"/>
            <a:ext cx="6724611" cy="5417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1  </a:t>
            </a:r>
            <a:r>
              <a:rPr b="1"/>
              <a:t>Initialization:</a:t>
            </a:r>
            <a: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2    N' = {u}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3    for all nodes v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4      if v adjacent to u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5          then D(v) = c(u,v)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6      else D(v) = ∞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7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8   </a:t>
            </a:r>
            <a:r>
              <a:rPr b="1"/>
              <a:t>Loop</a:t>
            </a:r>
            <a:r>
              <a:t> </a:t>
            </a: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9     find w not in N' such that D(w) is a minimum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10    add w to N'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11    update D(v) for all v adjacent to w and not in N' :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12       </a:t>
            </a:r>
            <a:r>
              <a:rPr b="1">
                <a:solidFill>
                  <a:srgbClr val="CC0000"/>
                </a:solidFill>
              </a:rPr>
              <a:t>D(v) = min( D(v), D(w) + c(v,w) )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13    /* new cost to v is either old cost mto v or known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14     shortest path cost to w plus cost from w to v */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>
              <a:defRPr sz="2200">
                <a:latin typeface="Arial Hebrew Scholar"/>
                <a:ea typeface="Arial Hebrew Scholar"/>
                <a:cs typeface="Arial Hebrew Scholar"/>
                <a:sym typeface="Arial Hebrew Scholar"/>
              </a:defRPr>
            </a:pPr>
            <a:r>
              <a:t>15  </a:t>
            </a:r>
            <a:r>
              <a:rPr b="1"/>
              <a:t>until all nodes in N'</a:t>
            </a:r>
            <a:r>
              <a:t> </a:t>
            </a:r>
          </a:p>
        </p:txBody>
      </p:sp>
      <p:sp>
        <p:nvSpPr>
          <p:cNvPr id="693" name="Line"/>
          <p:cNvSpPr/>
          <p:nvPr/>
        </p:nvSpPr>
        <p:spPr>
          <a:xfrm>
            <a:off x="670029" y="3659236"/>
            <a:ext cx="730146" cy="2633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11" h="19709" extrusionOk="0">
                <a:moveTo>
                  <a:pt x="19711" y="18094"/>
                </a:moveTo>
                <a:cubicBezTo>
                  <a:pt x="17140" y="19663"/>
                  <a:pt x="8397" y="20732"/>
                  <a:pt x="3254" y="18166"/>
                </a:cubicBezTo>
                <a:cubicBezTo>
                  <a:pt x="-1889" y="15599"/>
                  <a:pt x="168" y="4407"/>
                  <a:pt x="1968" y="1413"/>
                </a:cubicBezTo>
                <a:cubicBezTo>
                  <a:pt x="5054" y="-868"/>
                  <a:pt x="10711" y="130"/>
                  <a:pt x="15082" y="843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94" name="Dijkstra’s Algorithm"/>
          <p:cNvSpPr txBox="1"/>
          <p:nvPr/>
        </p:nvSpPr>
        <p:spPr>
          <a:xfrm>
            <a:off x="-1" y="142301"/>
            <a:ext cx="9756252" cy="75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4000">
                <a:solidFill>
                  <a:srgbClr val="FF0000"/>
                </a:solidFill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Dijkstra’s Algorithm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annenbaum">
  <a:themeElements>
    <a:clrScheme name="Tannenbau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Tannenbau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annenba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annenbaum">
  <a:themeElements>
    <a:clrScheme name="Tannenbau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Tannenbau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annenba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2859</Words>
  <Application>Microsoft Office PowerPoint</Application>
  <PresentationFormat>On-screen Show (4:3)</PresentationFormat>
  <Paragraphs>631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Hebrew Scholar</vt:lpstr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Tannenbaum</vt:lpstr>
      <vt:lpstr>ECE158A: Computer Networks</vt:lpstr>
      <vt:lpstr>Network Layer</vt:lpstr>
      <vt:lpstr>Routing Algorithms</vt:lpstr>
      <vt:lpstr>Routing Algorithms</vt:lpstr>
      <vt:lpstr>Graph abstraction of the network</vt:lpstr>
      <vt:lpstr>Graph abstraction: costs</vt:lpstr>
      <vt:lpstr>Routing algorithm classification</vt:lpstr>
      <vt:lpstr>Dijkstra’s Algorithm</vt:lpstr>
      <vt:lpstr>PowerPoint Presentation</vt:lpstr>
      <vt:lpstr>PowerPoint Presentation</vt:lpstr>
      <vt:lpstr>Dijkstra’s algorithm: another example</vt:lpstr>
      <vt:lpstr>Dijkstra’s algorithm: example (2) </vt:lpstr>
      <vt:lpstr>Dijkstra’s algorithm, discussion</vt:lpstr>
      <vt:lpstr>Routing algorithm classification</vt:lpstr>
      <vt:lpstr>The Optimality Principle</vt:lpstr>
      <vt:lpstr>Distance vector algorithm </vt:lpstr>
      <vt:lpstr>Bellman equation: example</vt:lpstr>
      <vt:lpstr>Distance vector algorithm </vt:lpstr>
      <vt:lpstr>Bellman-Ford algorithm </vt:lpstr>
      <vt:lpstr>PowerPoint Presentation</vt:lpstr>
      <vt:lpstr>PowerPoint Presentation</vt:lpstr>
      <vt:lpstr>Bellman-Ford algorithm </vt:lpstr>
      <vt:lpstr>If link cost changes</vt:lpstr>
      <vt:lpstr>If link cost changes</vt:lpstr>
      <vt:lpstr>Comparison of Dijkstra vs Bellman-Ford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ECE158A: Computer Networks</dc:title>
  <cp:lastModifiedBy>Haonan Peng</cp:lastModifiedBy>
  <cp:revision>1</cp:revision>
  <dcterms:modified xsi:type="dcterms:W3CDTF">2022-11-07T00:57:28Z</dcterms:modified>
</cp:coreProperties>
</file>