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07" autoAdjust="0"/>
  </p:normalViewPr>
  <p:slideViewPr>
    <p:cSldViewPr snapToGrid="0" snapToObjects="1">
      <p:cViewPr>
        <p:scale>
          <a:sx n="118" d="100"/>
          <a:sy n="118" d="100"/>
        </p:scale>
        <p:origin x="-16675" y="-78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[1] </a:t>
            </a:r>
            <a:r>
              <a:rPr lang="en-US" altLang="zh-CN" b="0" i="0" dirty="0" err="1">
                <a:solidFill>
                  <a:srgbClr val="222222"/>
                </a:solidFill>
                <a:effectLst/>
                <a:latin typeface="Arial" panose="020B0604020202020204" pitchFamily="34" charset="0"/>
              </a:rPr>
              <a:t>Ke</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Guolin</a:t>
            </a:r>
            <a:r>
              <a:rPr lang="en-US" altLang="zh-CN" b="0" i="0" dirty="0">
                <a:solidFill>
                  <a:srgbClr val="222222"/>
                </a:solidFill>
                <a:effectLst/>
                <a:latin typeface="Arial" panose="020B0604020202020204" pitchFamily="34" charset="0"/>
              </a:rPr>
              <a:t>, et al. "</a:t>
            </a:r>
            <a:r>
              <a:rPr lang="en-US" altLang="zh-CN" b="0" i="0" dirty="0" err="1">
                <a:solidFill>
                  <a:srgbClr val="222222"/>
                </a:solidFill>
                <a:effectLst/>
                <a:latin typeface="Arial" panose="020B0604020202020204" pitchFamily="34" charset="0"/>
              </a:rPr>
              <a:t>Lightgbm</a:t>
            </a:r>
            <a:r>
              <a:rPr lang="en-US" altLang="zh-CN" b="0" i="0" dirty="0">
                <a:solidFill>
                  <a:srgbClr val="222222"/>
                </a:solidFill>
                <a:effectLst/>
                <a:latin typeface="Arial" panose="020B0604020202020204" pitchFamily="34" charset="0"/>
              </a:rPr>
              <a:t>: A highly efficient gradient boosting decision tree." </a:t>
            </a:r>
            <a:r>
              <a:rPr lang="en-US" altLang="zh-CN" b="0" i="1" dirty="0">
                <a:solidFill>
                  <a:srgbClr val="222222"/>
                </a:solidFill>
                <a:effectLst/>
                <a:latin typeface="Arial" panose="020B0604020202020204" pitchFamily="34" charset="0"/>
              </a:rPr>
              <a:t>Advances in neural information processing systems</a:t>
            </a:r>
            <a:r>
              <a:rPr lang="en-US" altLang="zh-CN" b="0" i="0" dirty="0">
                <a:solidFill>
                  <a:srgbClr val="222222"/>
                </a:solidFill>
                <a:effectLst/>
                <a:latin typeface="Arial" panose="020B0604020202020204" pitchFamily="34" charset="0"/>
              </a:rPr>
              <a:t> 30 (2017).</a:t>
            </a:r>
          </a:p>
          <a:p>
            <a:r>
              <a:rPr lang="en-US" altLang="zh-CN" b="0" i="0" dirty="0">
                <a:solidFill>
                  <a:srgbClr val="222222"/>
                </a:solidFill>
                <a:effectLst/>
                <a:latin typeface="Arial" panose="020B0604020202020204" pitchFamily="34" charset="0"/>
              </a:rPr>
              <a:t>[2] Liu, </a:t>
            </a:r>
            <a:r>
              <a:rPr lang="en-US" altLang="zh-CN" b="0" i="0" dirty="0" err="1">
                <a:solidFill>
                  <a:srgbClr val="222222"/>
                </a:solidFill>
                <a:effectLst/>
                <a:latin typeface="Arial" panose="020B0604020202020204" pitchFamily="34" charset="0"/>
              </a:rPr>
              <a:t>Yingxin</a:t>
            </a:r>
            <a:r>
              <a:rPr lang="en-US" altLang="zh-CN" b="0" i="0" dirty="0">
                <a:solidFill>
                  <a:srgbClr val="222222"/>
                </a:solidFill>
                <a:effectLst/>
                <a:latin typeface="Arial" panose="020B0604020202020204" pitchFamily="34" charset="0"/>
              </a:rPr>
              <a:t>, et al. "Traffic Flow Forecasting Analysis based on Two Methods." </a:t>
            </a:r>
            <a:r>
              <a:rPr lang="en-US" altLang="zh-CN" b="0" i="1" dirty="0">
                <a:solidFill>
                  <a:srgbClr val="222222"/>
                </a:solidFill>
                <a:effectLst/>
                <a:latin typeface="Arial" panose="020B0604020202020204" pitchFamily="34" charset="0"/>
              </a:rPr>
              <a:t>Journal of Physics: Conference Series</a:t>
            </a:r>
            <a:r>
              <a:rPr lang="en-US" altLang="zh-CN" b="0" i="0" dirty="0">
                <a:solidFill>
                  <a:srgbClr val="222222"/>
                </a:solidFill>
                <a:effectLst/>
                <a:latin typeface="Arial" panose="020B0604020202020204" pitchFamily="34" charset="0"/>
              </a:rPr>
              <a:t>. Vol. 1861. No. 1. IOP Publishing, 2021.</a:t>
            </a:r>
          </a:p>
          <a:p>
            <a:r>
              <a:rPr lang="en-US" altLang="zh-CN" b="0" i="0" dirty="0">
                <a:solidFill>
                  <a:srgbClr val="222222"/>
                </a:solidFill>
                <a:effectLst/>
                <a:latin typeface="Arial" panose="020B0604020202020204" pitchFamily="34" charset="0"/>
              </a:rPr>
              <a:t>[3] </a:t>
            </a:r>
            <a:r>
              <a:rPr lang="en-US" altLang="zh-CN" b="0" i="0" dirty="0" err="1">
                <a:solidFill>
                  <a:srgbClr val="222222"/>
                </a:solidFill>
                <a:effectLst/>
                <a:latin typeface="Arial" panose="020B0604020202020204" pitchFamily="34" charset="0"/>
              </a:rPr>
              <a:t>Natekin</a:t>
            </a:r>
            <a:r>
              <a:rPr lang="en-US" altLang="zh-CN" b="0" i="0" dirty="0">
                <a:solidFill>
                  <a:srgbClr val="222222"/>
                </a:solidFill>
                <a:effectLst/>
                <a:latin typeface="Arial" panose="020B0604020202020204" pitchFamily="34" charset="0"/>
              </a:rPr>
              <a:t>, Alexey, and Alois Knoll. "Gradient boosting machines, a tutorial." </a:t>
            </a:r>
            <a:r>
              <a:rPr lang="en-US" altLang="zh-CN" b="0" i="1" dirty="0">
                <a:solidFill>
                  <a:srgbClr val="222222"/>
                </a:solidFill>
                <a:effectLst/>
                <a:latin typeface="Arial" panose="020B0604020202020204" pitchFamily="34" charset="0"/>
              </a:rPr>
              <a:t>Frontiers in neurorobotics</a:t>
            </a:r>
            <a:r>
              <a:rPr lang="en-US" altLang="zh-CN" b="0" i="0" dirty="0">
                <a:solidFill>
                  <a:srgbClr val="222222"/>
                </a:solidFill>
                <a:effectLst/>
                <a:latin typeface="Arial" panose="020B0604020202020204" pitchFamily="34" charset="0"/>
              </a:rPr>
              <a:t> 7 (2013): 21.</a:t>
            </a:r>
          </a:p>
          <a:p>
            <a:r>
              <a:rPr lang="en-US" altLang="zh-CN" dirty="0"/>
              <a:t>[4] </a:t>
            </a:r>
            <a:r>
              <a:rPr lang="en-US" altLang="zh-CN" dirty="0" err="1"/>
              <a:t>Boukerche</a:t>
            </a:r>
            <a:r>
              <a:rPr lang="en-US" altLang="zh-CN" dirty="0"/>
              <a:t>, </a:t>
            </a:r>
            <a:r>
              <a:rPr lang="en-US" altLang="zh-CN" dirty="0" err="1"/>
              <a:t>Azzedine</a:t>
            </a:r>
            <a:r>
              <a:rPr lang="en-US" altLang="zh-CN" dirty="0"/>
              <a:t>, and </a:t>
            </a:r>
            <a:r>
              <a:rPr lang="en-US" altLang="zh-CN" dirty="0" err="1"/>
              <a:t>Jiahao</a:t>
            </a:r>
            <a:r>
              <a:rPr lang="en-US" altLang="zh-CN" dirty="0"/>
              <a:t> Wang. "Machine Learning-based traffic prediction models for Intelligent Transportation Systems." Computer Networks 181 (2020): 107530.</a:t>
            </a:r>
            <a:endParaRPr lang="zh-CN" altLang="en-US" dirty="0"/>
          </a:p>
        </p:txBody>
      </p:sp>
    </p:spTree>
    <p:extLst>
      <p:ext uri="{BB962C8B-B14F-4D97-AF65-F5344CB8AC3E}">
        <p14:creationId xmlns:p14="http://schemas.microsoft.com/office/powerpoint/2010/main" val="78123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5" y="784521"/>
            <a:ext cx="14466772"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rPr lang="en-US" altLang="zh-CN" dirty="0"/>
              <a:t>Machine Learning based model for short-term traffic prediction</a:t>
            </a:r>
            <a:endParaRPr dirty="0"/>
          </a:p>
        </p:txBody>
      </p:sp>
      <p:grpSp>
        <p:nvGrpSpPr>
          <p:cNvPr id="3" name="Group 2">
            <a:extLst>
              <a:ext uri="{FF2B5EF4-FFF2-40B4-BE49-F238E27FC236}">
                <a16:creationId xmlns:a16="http://schemas.microsoft.com/office/drawing/2014/main" id="{70B26AF3-2285-807C-90C3-CAFDBE36E756}"/>
              </a:ext>
            </a:extLst>
          </p:cNvPr>
          <p:cNvGrpSpPr/>
          <p:nvPr/>
        </p:nvGrpSpPr>
        <p:grpSpPr>
          <a:xfrm>
            <a:off x="968275" y="3085679"/>
            <a:ext cx="9082505" cy="3774623"/>
            <a:chOff x="968275" y="3552949"/>
            <a:chExt cx="9082505" cy="3774623"/>
          </a:xfrm>
        </p:grpSpPr>
        <p:sp>
          <p:nvSpPr>
            <p:cNvPr id="33" name="TextBox 38"/>
            <p:cNvSpPr txBox="1"/>
            <p:nvPr/>
          </p:nvSpPr>
          <p:spPr>
            <a:xfrm>
              <a:off x="968275" y="355294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p:sp>
          <p:nvSpPr>
            <p:cNvPr id="34" name="TextBox 39"/>
            <p:cNvSpPr txBox="1"/>
            <p:nvPr/>
          </p:nvSpPr>
          <p:spPr>
            <a:xfrm>
              <a:off x="986246" y="4168502"/>
              <a:ext cx="9064534" cy="3159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t>With the expansion of metropolises and the high demand of vehicles, improving the capacity of road networks is no longer simply planning more roads and more lanes. Under that urgent demand, the Intelligent Transportation System (ITS) attracted increasing attention and developed fast in recent years. Among this gigantic system, short term traffic prediction is a vital branch, especially in real-time route guidance. In this project, our goal is to propose a robust and accurate machine-learning based model for short-term traffic prediction.</a:t>
              </a:r>
              <a:endParaRPr dirty="0"/>
            </a:p>
          </p:txBody>
        </p:sp>
      </p:grpSp>
      <p:sp>
        <p:nvSpPr>
          <p:cNvPr id="38" name="TextBox 44"/>
          <p:cNvSpPr txBox="1"/>
          <p:nvPr/>
        </p:nvSpPr>
        <p:spPr>
          <a:xfrm>
            <a:off x="12062050" y="2761523"/>
            <a:ext cx="9064533" cy="4322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altLang="zh-CN" dirty="0"/>
              <a:t>GBDT modeling: </a:t>
            </a:r>
          </a:p>
          <a:p>
            <a:pPr algn="just">
              <a:lnSpc>
                <a:spcPct val="120000"/>
              </a:lnSpc>
              <a:buSzPct val="100000"/>
              <a:defRPr sz="2100">
                <a:solidFill>
                  <a:srgbClr val="344854"/>
                </a:solidFill>
                <a:latin typeface="Arial"/>
                <a:ea typeface="Arial"/>
                <a:cs typeface="Arial"/>
                <a:sym typeface="Arial"/>
              </a:defRPr>
            </a:pPr>
            <a:r>
              <a:rPr lang="en-US" altLang="zh-CN" dirty="0"/>
              <a:t>	The GBDT is a Ensemble Model, who is to combine several models 	(commonly known as weak estimator) according to a certain strategy to 	jointly complete a task, then a specific combination strategy would help 	the ensemble model reduce the bias or variance of predictions. The 	GBDT is using the boosting strategy.</a:t>
            </a:r>
          </a:p>
          <a:p>
            <a:pPr algn="just">
              <a:lnSpc>
                <a:spcPct val="120000"/>
              </a:lnSpc>
              <a:buSzPct val="100000"/>
              <a:defRPr sz="2100">
                <a:solidFill>
                  <a:srgbClr val="344854"/>
                </a:solidFill>
                <a:latin typeface="Arial"/>
                <a:ea typeface="Arial"/>
                <a:cs typeface="Arial"/>
                <a:sym typeface="Arial"/>
              </a:defRPr>
            </a:pPr>
            <a:r>
              <a:rPr lang="en-US" altLang="zh-CN" dirty="0"/>
              <a:t>	1) Boosting Strategy:</a:t>
            </a:r>
          </a:p>
          <a:p>
            <a:pPr algn="just">
              <a:lnSpc>
                <a:spcPct val="120000"/>
              </a:lnSpc>
              <a:buSzPct val="100000"/>
              <a:defRPr sz="2100">
                <a:solidFill>
                  <a:srgbClr val="344854"/>
                </a:solidFill>
                <a:latin typeface="Arial"/>
                <a:ea typeface="Arial"/>
                <a:cs typeface="Arial"/>
                <a:sym typeface="Arial"/>
              </a:defRPr>
            </a:pPr>
            <a:r>
              <a:rPr lang="en-US" altLang="zh-CN" dirty="0"/>
              <a:t>	Boosting models combining the basic models by concatenation. The 	idea 	of this type of model is that one basic model can make imperfect 	predictions, so more models could be applied to polish the imperfect 	parts. And the actual structure would be like:</a:t>
            </a:r>
          </a:p>
        </p:txBody>
      </p:sp>
      <p:grpSp>
        <p:nvGrpSpPr>
          <p:cNvPr id="4" name="Group 3">
            <a:extLst>
              <a:ext uri="{FF2B5EF4-FFF2-40B4-BE49-F238E27FC236}">
                <a16:creationId xmlns:a16="http://schemas.microsoft.com/office/drawing/2014/main" id="{C5A86CC2-B1CC-144A-CFD8-D23B5C9B5C83}"/>
              </a:ext>
            </a:extLst>
          </p:cNvPr>
          <p:cNvGrpSpPr/>
          <p:nvPr/>
        </p:nvGrpSpPr>
        <p:grpSpPr>
          <a:xfrm>
            <a:off x="22898348" y="18099450"/>
            <a:ext cx="6349767" cy="3196769"/>
            <a:chOff x="22890977" y="17368623"/>
            <a:chExt cx="6349767" cy="3196769"/>
          </a:xfrm>
        </p:grpSpPr>
        <p:sp>
          <p:nvSpPr>
            <p:cNvPr id="48" name="TextBox 60"/>
            <p:cNvSpPr txBox="1"/>
            <p:nvPr/>
          </p:nvSpPr>
          <p:spPr>
            <a:xfrm>
              <a:off x="22905719" y="17368623"/>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References</a:t>
              </a:r>
            </a:p>
          </p:txBody>
        </p:sp>
        <p:sp>
          <p:nvSpPr>
            <p:cNvPr id="49" name="TextBox 61"/>
            <p:cNvSpPr txBox="1"/>
            <p:nvPr/>
          </p:nvSpPr>
          <p:spPr>
            <a:xfrm>
              <a:off x="22890977" y="17680692"/>
              <a:ext cx="6335025" cy="288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p>
              <a:pPr>
                <a:lnSpc>
                  <a:spcPct val="120000"/>
                </a:lnSpc>
                <a:spcBef>
                  <a:spcPts val="600"/>
                </a:spcBef>
                <a:defRPr sz="1400">
                  <a:latin typeface="Arial"/>
                  <a:ea typeface="Arial"/>
                  <a:cs typeface="Arial"/>
                  <a:sym typeface="Arial"/>
                </a:defRPr>
              </a:pPr>
              <a:r>
                <a:rPr lang="en-US" altLang="zh-CN" sz="1400" dirty="0">
                  <a:latin typeface="Arial"/>
                  <a:cs typeface="Arial"/>
                </a:rPr>
                <a:t>[1] </a:t>
              </a:r>
              <a:r>
                <a:rPr lang="en-US" altLang="zh-CN" sz="1400" dirty="0" err="1">
                  <a:latin typeface="Arial"/>
                  <a:cs typeface="Arial"/>
                </a:rPr>
                <a:t>Ke</a:t>
              </a:r>
              <a:r>
                <a:rPr lang="en-US" altLang="zh-CN" sz="1400" dirty="0">
                  <a:latin typeface="Arial"/>
                  <a:cs typeface="Arial"/>
                </a:rPr>
                <a:t>, </a:t>
              </a:r>
              <a:r>
                <a:rPr lang="en-US" altLang="zh-CN" sz="1400" dirty="0" err="1">
                  <a:latin typeface="Arial"/>
                  <a:cs typeface="Arial"/>
                </a:rPr>
                <a:t>Guolin</a:t>
              </a:r>
              <a:r>
                <a:rPr lang="en-US" altLang="zh-CN" sz="1400" dirty="0">
                  <a:latin typeface="Arial"/>
                  <a:cs typeface="Arial"/>
                </a:rPr>
                <a:t>, et al. "</a:t>
              </a:r>
              <a:r>
                <a:rPr lang="en-US" altLang="zh-CN" sz="1400" dirty="0" err="1">
                  <a:latin typeface="Arial"/>
                  <a:cs typeface="Arial"/>
                </a:rPr>
                <a:t>Lightgbm</a:t>
              </a:r>
              <a:r>
                <a:rPr lang="en-US" altLang="zh-CN" sz="1400" dirty="0">
                  <a:latin typeface="Arial"/>
                  <a:cs typeface="Arial"/>
                </a:rPr>
                <a:t>: A highly efficient gradient boosting decision tree." </a:t>
              </a:r>
              <a:r>
                <a:rPr lang="en-US" altLang="zh-CN" sz="1400" dirty="0">
                  <a:solidFill>
                    <a:srgbClr val="677B8C"/>
                  </a:solidFill>
                  <a:latin typeface="Arial"/>
                  <a:cs typeface="Arial"/>
                </a:rPr>
                <a:t>Advances in neural information processing systems 30 (2017).</a:t>
              </a:r>
            </a:p>
            <a:p>
              <a:pPr>
                <a:lnSpc>
                  <a:spcPct val="120000"/>
                </a:lnSpc>
                <a:spcBef>
                  <a:spcPts val="600"/>
                </a:spcBef>
                <a:defRPr sz="1400">
                  <a:latin typeface="Arial"/>
                  <a:ea typeface="Arial"/>
                  <a:cs typeface="Arial"/>
                  <a:sym typeface="Arial"/>
                </a:defRPr>
              </a:pPr>
              <a:r>
                <a:rPr lang="en-US" altLang="zh-CN" sz="1400" dirty="0">
                  <a:latin typeface="Arial"/>
                  <a:cs typeface="Arial"/>
                </a:rPr>
                <a:t>[2] Liu, </a:t>
              </a:r>
              <a:r>
                <a:rPr lang="en-US" altLang="zh-CN" sz="1400" dirty="0" err="1">
                  <a:latin typeface="Arial"/>
                  <a:cs typeface="Arial"/>
                </a:rPr>
                <a:t>Yingxin</a:t>
              </a:r>
              <a:r>
                <a:rPr lang="en-US" altLang="zh-CN" sz="1400" dirty="0">
                  <a:latin typeface="Arial"/>
                  <a:cs typeface="Arial"/>
                </a:rPr>
                <a:t>, et al. "Traffic Flow Forecasting Analysis based on Two Methods." </a:t>
              </a:r>
              <a:r>
                <a:rPr lang="en-US" altLang="zh-CN" sz="1400" dirty="0">
                  <a:solidFill>
                    <a:srgbClr val="677B8C"/>
                  </a:solidFill>
                  <a:latin typeface="Arial"/>
                  <a:cs typeface="Arial"/>
                </a:rPr>
                <a:t>Journal of Physics: Conference Series. Vol. 1861. No. 1. IOP Publishing, 2021.</a:t>
              </a:r>
            </a:p>
            <a:p>
              <a:pPr>
                <a:lnSpc>
                  <a:spcPct val="120000"/>
                </a:lnSpc>
                <a:spcBef>
                  <a:spcPts val="600"/>
                </a:spcBef>
                <a:defRPr sz="1400">
                  <a:latin typeface="Arial"/>
                  <a:ea typeface="Arial"/>
                  <a:cs typeface="Arial"/>
                  <a:sym typeface="Arial"/>
                </a:defRPr>
              </a:pPr>
              <a:r>
                <a:rPr lang="en-US" altLang="zh-CN" sz="1400" dirty="0">
                  <a:latin typeface="Arial"/>
                  <a:cs typeface="Arial"/>
                </a:rPr>
                <a:t>[3] </a:t>
              </a:r>
              <a:r>
                <a:rPr lang="en-US" altLang="zh-CN" sz="1400" dirty="0" err="1">
                  <a:latin typeface="Arial"/>
                  <a:cs typeface="Arial"/>
                </a:rPr>
                <a:t>Natekin</a:t>
              </a:r>
              <a:r>
                <a:rPr lang="en-US" altLang="zh-CN" sz="1400" dirty="0">
                  <a:latin typeface="Arial"/>
                  <a:cs typeface="Arial"/>
                </a:rPr>
                <a:t>, Alexey, and Alois Knoll. "Gradient boosting machines, a tutorial." </a:t>
              </a:r>
              <a:r>
                <a:rPr lang="en-US" altLang="zh-CN" sz="1400" dirty="0">
                  <a:solidFill>
                    <a:srgbClr val="677B8C"/>
                  </a:solidFill>
                  <a:latin typeface="Arial"/>
                  <a:cs typeface="Arial"/>
                </a:rPr>
                <a:t>Frontiers in neurorobotics 7 (2013): 21.</a:t>
              </a:r>
            </a:p>
            <a:p>
              <a:pPr>
                <a:lnSpc>
                  <a:spcPct val="120000"/>
                </a:lnSpc>
                <a:spcBef>
                  <a:spcPts val="600"/>
                </a:spcBef>
                <a:defRPr sz="1400">
                  <a:latin typeface="Arial"/>
                  <a:ea typeface="Arial"/>
                  <a:cs typeface="Arial"/>
                  <a:sym typeface="Arial"/>
                </a:defRPr>
              </a:pPr>
              <a:r>
                <a:rPr lang="en-US" altLang="zh-CN" sz="1400" dirty="0">
                  <a:latin typeface="Arial"/>
                  <a:cs typeface="Arial"/>
                </a:rPr>
                <a:t>[4] </a:t>
              </a:r>
              <a:r>
                <a:rPr lang="en-US" altLang="zh-CN" sz="1400" dirty="0" err="1">
                  <a:latin typeface="Arial"/>
                  <a:cs typeface="Arial"/>
                </a:rPr>
                <a:t>Boukerche</a:t>
              </a:r>
              <a:r>
                <a:rPr lang="en-US" altLang="zh-CN" sz="1400" dirty="0">
                  <a:latin typeface="Arial"/>
                  <a:cs typeface="Arial"/>
                </a:rPr>
                <a:t>, </a:t>
              </a:r>
              <a:r>
                <a:rPr lang="en-US" altLang="zh-CN" sz="1400" dirty="0" err="1">
                  <a:latin typeface="Arial"/>
                  <a:cs typeface="Arial"/>
                </a:rPr>
                <a:t>Azzedine</a:t>
              </a:r>
              <a:r>
                <a:rPr lang="en-US" altLang="zh-CN" sz="1400" dirty="0">
                  <a:latin typeface="Arial"/>
                  <a:cs typeface="Arial"/>
                </a:rPr>
                <a:t>, and </a:t>
              </a:r>
              <a:r>
                <a:rPr lang="en-US" altLang="zh-CN" sz="1400" dirty="0" err="1">
                  <a:latin typeface="Arial"/>
                  <a:cs typeface="Arial"/>
                </a:rPr>
                <a:t>Jiahao</a:t>
              </a:r>
              <a:r>
                <a:rPr lang="en-US" altLang="zh-CN" sz="1400" dirty="0">
                  <a:latin typeface="Arial"/>
                  <a:cs typeface="Arial"/>
                </a:rPr>
                <a:t> Wang. "Machine Learning-based traffic prediction models for Intelligent Transportation Systems." </a:t>
              </a:r>
              <a:r>
                <a:rPr lang="en-US" altLang="zh-CN" sz="1400" dirty="0">
                  <a:solidFill>
                    <a:srgbClr val="677B8C"/>
                  </a:solidFill>
                  <a:latin typeface="Arial"/>
                  <a:cs typeface="Arial"/>
                </a:rPr>
                <a:t>Computer Networks 181 (2020): 107530.</a:t>
              </a:r>
            </a:p>
          </p:txBody>
        </p:sp>
      </p:grpSp>
      <p:sp>
        <p:nvSpPr>
          <p:cNvPr id="50" name="TextBox 37"/>
          <p:cNvSpPr txBox="1"/>
          <p:nvPr/>
        </p:nvSpPr>
        <p:spPr>
          <a:xfrm>
            <a:off x="16530868" y="798194"/>
            <a:ext cx="6052723" cy="1220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100">
                <a:latin typeface="Arial"/>
                <a:ea typeface="Arial"/>
                <a:cs typeface="Arial"/>
                <a:sym typeface="Arial"/>
              </a:defRPr>
            </a:pPr>
            <a:r>
              <a:rPr lang="en-US" dirty="0"/>
              <a:t>Yuhao Chen</a:t>
            </a:r>
            <a:br>
              <a:rPr dirty="0"/>
            </a:br>
            <a:r>
              <a:rPr lang="en-US" dirty="0" err="1"/>
              <a:t>Haonan</a:t>
            </a:r>
            <a:r>
              <a:rPr lang="en-US" dirty="0"/>
              <a:t> Peng</a:t>
            </a:r>
            <a:br>
              <a:rPr dirty="0"/>
            </a:br>
            <a:r>
              <a:rPr lang="en-US" dirty="0" err="1"/>
              <a:t>Tianmu</a:t>
            </a:r>
            <a:r>
              <a:rPr lang="en-US" dirty="0"/>
              <a:t> Wang</a:t>
            </a:r>
            <a:endParaRPr dirty="0"/>
          </a:p>
        </p:txBody>
      </p:sp>
      <p:grpSp>
        <p:nvGrpSpPr>
          <p:cNvPr id="2" name="Group 1">
            <a:extLst>
              <a:ext uri="{FF2B5EF4-FFF2-40B4-BE49-F238E27FC236}">
                <a16:creationId xmlns:a16="http://schemas.microsoft.com/office/drawing/2014/main" id="{67D7F616-1712-E544-F292-3DA914C9A01A}"/>
              </a:ext>
            </a:extLst>
          </p:cNvPr>
          <p:cNvGrpSpPr/>
          <p:nvPr/>
        </p:nvGrpSpPr>
        <p:grpSpPr>
          <a:xfrm>
            <a:off x="986246" y="6926310"/>
            <a:ext cx="9067247" cy="4550220"/>
            <a:chOff x="965562" y="7495050"/>
            <a:chExt cx="9067247" cy="4550220"/>
          </a:xfrm>
        </p:grpSpPr>
        <p:sp>
          <p:nvSpPr>
            <p:cNvPr id="39" name="TextBox 45"/>
            <p:cNvSpPr txBox="1"/>
            <p:nvPr/>
          </p:nvSpPr>
          <p:spPr>
            <a:xfrm>
              <a:off x="965562" y="7495050"/>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Introduction</a:t>
              </a:r>
              <a:endParaRPr dirty="0"/>
            </a:p>
          </p:txBody>
        </p:sp>
        <p:sp>
          <p:nvSpPr>
            <p:cNvPr id="55" name="TextBox 39">
              <a:extLst>
                <a:ext uri="{FF2B5EF4-FFF2-40B4-BE49-F238E27FC236}">
                  <a16:creationId xmlns:a16="http://schemas.microsoft.com/office/drawing/2014/main" id="{ED7AB422-9CCE-052A-D339-32E45CFF228A}"/>
                </a:ext>
              </a:extLst>
            </p:cNvPr>
            <p:cNvSpPr txBox="1"/>
            <p:nvPr/>
          </p:nvSpPr>
          <p:spPr>
            <a:xfrm>
              <a:off x="968275" y="8110603"/>
              <a:ext cx="9064534" cy="3934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t>The goal of this project is to do short-term prediction about the traffic flow. The train data is obtained from the PeMS, which shows recorded traffic flow data for the Freeway SR52-E in District 11 (San Diego) for the past few years. In this project, the Gradient Boosting Decision Tree (GBDT), a popular machine learning algorithm in classification and regression field and </a:t>
              </a:r>
              <a:r>
                <a:rPr lang="en-US" altLang="zh-CN" dirty="0"/>
                <a:t>needs to scan all the data instances to estimate the information gain of all possible split points</a:t>
              </a:r>
              <a:r>
                <a:rPr lang="en-US" dirty="0"/>
                <a:t> [1], would be used as Liu [2] did. In this case, the SR52-E connects the University City to the other area, so the prediction of VMT could be used to estimate the rough lane occupancy, which might provide the information to help to schedule the maintenance plan. </a:t>
              </a:r>
            </a:p>
          </p:txBody>
        </p:sp>
      </p:grpSp>
      <p:grpSp>
        <p:nvGrpSpPr>
          <p:cNvPr id="8" name="Group 7">
            <a:extLst>
              <a:ext uri="{FF2B5EF4-FFF2-40B4-BE49-F238E27FC236}">
                <a16:creationId xmlns:a16="http://schemas.microsoft.com/office/drawing/2014/main" id="{3EA8D90A-AC7C-AFA2-BCE3-163E17220DB1}"/>
              </a:ext>
            </a:extLst>
          </p:cNvPr>
          <p:cNvGrpSpPr/>
          <p:nvPr/>
        </p:nvGrpSpPr>
        <p:grpSpPr>
          <a:xfrm>
            <a:off x="990849" y="14601010"/>
            <a:ext cx="9065454" cy="6938562"/>
            <a:chOff x="1104476" y="15071031"/>
            <a:chExt cx="9065454" cy="6938562"/>
          </a:xfrm>
        </p:grpSpPr>
        <p:sp>
          <p:nvSpPr>
            <p:cNvPr id="36" name="TextBox 42"/>
            <p:cNvSpPr txBox="1"/>
            <p:nvPr/>
          </p:nvSpPr>
          <p:spPr>
            <a:xfrm>
              <a:off x="1105396" y="15748135"/>
              <a:ext cx="9064534" cy="6261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dirty="0"/>
                <a:t>Preprocessing: </a:t>
              </a:r>
            </a:p>
            <a:p>
              <a:pPr algn="just">
                <a:lnSpc>
                  <a:spcPct val="120000"/>
                </a:lnSpc>
                <a:buSzPct val="100000"/>
                <a:defRPr sz="2100">
                  <a:solidFill>
                    <a:srgbClr val="344854"/>
                  </a:solidFill>
                  <a:latin typeface="Arial"/>
                  <a:ea typeface="Arial"/>
                  <a:cs typeface="Arial"/>
                  <a:sym typeface="Arial"/>
                </a:defRPr>
              </a:pPr>
              <a:r>
                <a:rPr lang="en-US" dirty="0"/>
                <a:t>	1) </a:t>
              </a:r>
              <a:r>
                <a:rPr lang="en-US" altLang="zh-CN" dirty="0"/>
                <a:t>Training dataset obtain: </a:t>
              </a:r>
            </a:p>
            <a:p>
              <a:pPr algn="just">
                <a:lnSpc>
                  <a:spcPct val="120000"/>
                </a:lnSpc>
                <a:buSzPct val="100000"/>
                <a:defRPr sz="2100">
                  <a:solidFill>
                    <a:srgbClr val="344854"/>
                  </a:solidFill>
                  <a:latin typeface="Arial"/>
                  <a:ea typeface="Arial"/>
                  <a:cs typeface="Arial"/>
                  <a:sym typeface="Arial"/>
                </a:defRPr>
              </a:pPr>
              <a:r>
                <a:rPr lang="en-US" altLang="zh-CN" dirty="0"/>
                <a:t>	The raw training dataset is the traffic flow data of Freeway SR52-E in 	2021, which has been download 	from PeMS, who contains the following 	features: Month, Date, Hour, Last Hour Vehicle Hours Traveled (VHT), 	number of 	Lane Points, percentage of the observed vehicles, and 	the 	Last Hour value Vehicle Miles Traveled (VMT). In conclusion, more 	than 	7,000 data points with 7 features are used for building the model, 	and the prediction should be the VMT for the next hour.</a:t>
              </a:r>
            </a:p>
            <a:p>
              <a:pPr algn="just">
                <a:lnSpc>
                  <a:spcPct val="120000"/>
                </a:lnSpc>
                <a:buSzPct val="100000"/>
                <a:defRPr sz="2100">
                  <a:solidFill>
                    <a:srgbClr val="344854"/>
                  </a:solidFill>
                  <a:latin typeface="Arial"/>
                  <a:ea typeface="Arial"/>
                  <a:cs typeface="Arial"/>
                  <a:sym typeface="Arial"/>
                </a:defRPr>
              </a:pPr>
              <a:r>
                <a:rPr lang="en-US" dirty="0"/>
                <a:t>	2) Split of training dataset:</a:t>
              </a:r>
            </a:p>
            <a:p>
              <a:pPr algn="just">
                <a:lnSpc>
                  <a:spcPct val="120000"/>
                </a:lnSpc>
                <a:buSzPct val="100000"/>
                <a:defRPr sz="2100">
                  <a:solidFill>
                    <a:srgbClr val="344854"/>
                  </a:solidFill>
                  <a:latin typeface="Arial"/>
                  <a:ea typeface="Arial"/>
                  <a:cs typeface="Arial"/>
                  <a:sym typeface="Arial"/>
                </a:defRPr>
              </a:pPr>
              <a:r>
                <a:rPr lang="en-US" dirty="0"/>
                <a:t>	Since pruning of decision trees requires validation data, the training 	dataset should be shuffled to remove linearity, and chosen 30 percent of 	the training dataset randomly by the sklearn function train_test_split</a:t>
              </a:r>
            </a:p>
            <a:p>
              <a:pPr algn="just">
                <a:lnSpc>
                  <a:spcPct val="120000"/>
                </a:lnSpc>
                <a:buSzPct val="100000"/>
                <a:defRPr sz="2100">
                  <a:solidFill>
                    <a:srgbClr val="344854"/>
                  </a:solidFill>
                  <a:latin typeface="Arial"/>
                  <a:ea typeface="Arial"/>
                  <a:cs typeface="Arial"/>
                  <a:sym typeface="Arial"/>
                </a:defRPr>
              </a:pPr>
              <a:r>
                <a:rPr lang="en-US" dirty="0"/>
                <a:t>	3) Testing dataset obtain:</a:t>
              </a:r>
            </a:p>
            <a:p>
              <a:pPr lvl="1" algn="just">
                <a:lnSpc>
                  <a:spcPct val="120000"/>
                </a:lnSpc>
                <a:buSzPct val="100000"/>
                <a:defRPr sz="2100">
                  <a:solidFill>
                    <a:srgbClr val="344854"/>
                  </a:solidFill>
                  <a:latin typeface="Arial"/>
                  <a:ea typeface="Arial"/>
                  <a:cs typeface="Arial"/>
                  <a:sym typeface="Arial"/>
                </a:defRPr>
              </a:pPr>
              <a:r>
                <a:rPr lang="en-US" dirty="0"/>
                <a:t>The raw  testing dataset is the traffic flow data of the same freeway in 	2022, which would not be exactly the same as the 2021.</a:t>
              </a:r>
            </a:p>
          </p:txBody>
        </p:sp>
        <p:sp>
          <p:nvSpPr>
            <p:cNvPr id="56" name="TextBox 45">
              <a:extLst>
                <a:ext uri="{FF2B5EF4-FFF2-40B4-BE49-F238E27FC236}">
                  <a16:creationId xmlns:a16="http://schemas.microsoft.com/office/drawing/2014/main" id="{758B85E7-7FE2-32D2-3835-B6CBEEFC3CC6}"/>
                </a:ext>
              </a:extLst>
            </p:cNvPr>
            <p:cNvSpPr txBox="1"/>
            <p:nvPr/>
          </p:nvSpPr>
          <p:spPr>
            <a:xfrm>
              <a:off x="1104476" y="15071031"/>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Procedures</a:t>
              </a:r>
              <a:endParaRPr dirty="0"/>
            </a:p>
          </p:txBody>
        </p:sp>
      </p:grpSp>
      <mc:AlternateContent xmlns:mc="http://schemas.openxmlformats.org/markup-compatibility/2006" xmlns:a14="http://schemas.microsoft.com/office/drawing/2010/main">
        <mc:Choice Requires="a14">
          <p:sp>
            <p:nvSpPr>
              <p:cNvPr id="85" name="TextBox 44">
                <a:extLst>
                  <a:ext uri="{FF2B5EF4-FFF2-40B4-BE49-F238E27FC236}">
                    <a16:creationId xmlns:a16="http://schemas.microsoft.com/office/drawing/2014/main" id="{8DAEE8D6-5FB7-2BB8-1D81-4580BE41FF8C}"/>
                  </a:ext>
                </a:extLst>
              </p:cNvPr>
              <p:cNvSpPr txBox="1"/>
              <p:nvPr/>
            </p:nvSpPr>
            <p:spPr>
              <a:xfrm>
                <a:off x="11998602" y="10506088"/>
                <a:ext cx="9064533" cy="603267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algn="just">
                  <a:lnSpc>
                    <a:spcPct val="120000"/>
                  </a:lnSpc>
                  <a:buSzPct val="100000"/>
                  <a:defRPr sz="2100">
                    <a:solidFill>
                      <a:srgbClr val="344854"/>
                    </a:solidFill>
                    <a:latin typeface="Arial"/>
                    <a:ea typeface="Arial"/>
                    <a:cs typeface="Arial"/>
                    <a:sym typeface="Arial"/>
                  </a:defRPr>
                </a:pPr>
                <a:r>
                  <a:rPr lang="en-US" altLang="zh-CN" dirty="0"/>
                  <a:t>	2) Classification and Regression Tree (CART)</a:t>
                </a:r>
              </a:p>
              <a:p>
                <a:pPr algn="just">
                  <a:lnSpc>
                    <a:spcPct val="120000"/>
                  </a:lnSpc>
                  <a:buSzPct val="100000"/>
                  <a:defRPr sz="2100">
                    <a:solidFill>
                      <a:srgbClr val="344854"/>
                    </a:solidFill>
                    <a:latin typeface="Arial"/>
                    <a:ea typeface="Arial"/>
                    <a:cs typeface="Arial"/>
                    <a:sym typeface="Arial"/>
                  </a:defRPr>
                </a:pPr>
                <a:r>
                  <a:rPr lang="en-US" altLang="zh-CN" dirty="0"/>
                  <a:t>	GBDT is a boosting combination of k’s CART, so CART is the basic 	model. In such regression problem, the binary tree should be used to 	complete linear regression tasks. To construct the tree, the algorithm will 	first generate some split 	filters according to the Gini impurity, then the 	variables that satisfies the filters would be dropped to the left branch 	while the rest in the right branch. The split would keep processing until 	the stop criteria reached (like the maximum tree depth). For the 	regression tree, the Gini impurity would be replaced by the variance 	reduction, which is used to increase the precision of the estimations by:</a:t>
                </a:r>
              </a:p>
              <a:p>
                <a:pPr algn="just">
                  <a:lnSpc>
                    <a:spcPct val="120000"/>
                  </a:lnSpc>
                  <a:buSzPct val="100000"/>
                  <a:defRPr sz="2100">
                    <a:solidFill>
                      <a:srgbClr val="344854"/>
                    </a:solidFill>
                    <a:latin typeface="Arial"/>
                    <a:ea typeface="Arial"/>
                    <a:cs typeface="Arial"/>
                    <a:sym typeface="Arial"/>
                  </a:defRPr>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𝑉𝐸</m:t>
                      </m:r>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𝑁</m:t>
                          </m:r>
                        </m:den>
                      </m:f>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𝑁</m:t>
                          </m:r>
                        </m:sup>
                        <m:e>
                          <m:r>
                            <a:rPr lang="en-US" altLang="zh-CN" sz="1800" b="0" i="1" smtClean="0">
                              <a:latin typeface="Cambria Math" panose="02040503050406030204" pitchFamily="18" charset="0"/>
                            </a:rPr>
                            <m:t>𝑉𝑎</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𝑙𝑒𝑛𝑔𝑡h</m:t>
                                  </m:r>
                                </m:e>
                                <m:sub>
                                  <m:r>
                                    <a:rPr lang="en-US" altLang="zh-CN" sz="1800" b="0" i="1" smtClean="0">
                                      <a:latin typeface="Cambria Math" panose="02040503050406030204" pitchFamily="18" charset="0"/>
                                    </a:rPr>
                                    <m:t>𝑙𝑒𝑓𝑡</m:t>
                                  </m:r>
                                </m:sub>
                              </m:sSub>
                            </m:num>
                            <m:den>
                              <m:r>
                                <a:rPr lang="en-US" altLang="zh-CN" sz="1800" b="0" i="1" smtClean="0">
                                  <a:latin typeface="Cambria Math" panose="02040503050406030204" pitchFamily="18" charset="0"/>
                                </a:rPr>
                                <m:t>𝑙𝑒𝑛𝑔𝑡h</m:t>
                              </m:r>
                            </m:den>
                          </m:f>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𝑉𝑎</m:t>
                          </m:r>
                          <m:sSub>
                            <m:sSubPr>
                              <m:ctrlPr>
                                <a:rPr lang="en-US" altLang="zh-CN" sz="1800" b="0" i="1" smtClean="0">
                                  <a:latin typeface="Cambria Math" panose="02040503050406030204" pitchFamily="18" charset="0"/>
                                  <a:ea typeface="Cambria Math" panose="02040503050406030204" pitchFamily="18" charset="0"/>
                                </a:rPr>
                              </m:ctrlPr>
                            </m:sSubPr>
                            <m:e>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𝑟</m:t>
                                  </m:r>
                                </m:e>
                                <m:sub>
                                  <m:r>
                                    <a:rPr lang="en-US" altLang="zh-CN" sz="1800" b="0" i="1" smtClean="0">
                                      <a:latin typeface="Cambria Math" panose="02040503050406030204" pitchFamily="18" charset="0"/>
                                      <a:ea typeface="Cambria Math" panose="02040503050406030204" pitchFamily="18" charset="0"/>
                                    </a:rPr>
                                    <m:t>𝑛</m:t>
                                  </m:r>
                                </m:sub>
                              </m:sSub>
                            </m:e>
                            <m:sub>
                              <m:r>
                                <a:rPr lang="en-US" altLang="zh-CN" sz="1800" b="0" i="1" smtClean="0">
                                  <a:latin typeface="Cambria Math" panose="02040503050406030204" pitchFamily="18" charset="0"/>
                                  <a:ea typeface="Cambria Math" panose="02040503050406030204" pitchFamily="18" charset="0"/>
                                </a:rPr>
                                <m:t>𝑙𝑒𝑓𝑡</m:t>
                              </m:r>
                            </m:sub>
                          </m:sSub>
                          <m:r>
                            <a:rPr lang="en-US" altLang="zh-CN" sz="1800" b="0" i="1" smtClean="0">
                              <a:latin typeface="Cambria Math" panose="02040503050406030204" pitchFamily="18" charset="0"/>
                              <a:ea typeface="Cambria Math" panose="02040503050406030204" pitchFamily="18" charset="0"/>
                            </a:rPr>
                            <m:t>+</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𝑙𝑒𝑛𝑔𝑡h</m:t>
                                  </m:r>
                                </m:e>
                                <m:sub>
                                  <m:r>
                                    <a:rPr lang="en-US" altLang="zh-CN" sz="1800" b="0" i="1" smtClean="0">
                                      <a:latin typeface="Cambria Math" panose="02040503050406030204" pitchFamily="18" charset="0"/>
                                    </a:rPr>
                                    <m:t>𝑟𝑖𝑔h𝑡</m:t>
                                  </m:r>
                                </m:sub>
                              </m:sSub>
                            </m:num>
                            <m:den>
                              <m:r>
                                <a:rPr lang="en-US" altLang="zh-CN" sz="1800" i="1">
                                  <a:latin typeface="Cambria Math" panose="02040503050406030204" pitchFamily="18" charset="0"/>
                                </a:rPr>
                                <m:t>𝑙𝑒𝑛𝑔𝑡h</m:t>
                              </m:r>
                            </m:den>
                          </m:f>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𝑉𝑎</m:t>
                          </m:r>
                          <m:sSub>
                            <m:sSubPr>
                              <m:ctrlPr>
                                <a:rPr lang="en-US" altLang="zh-CN" sz="1800" i="1">
                                  <a:latin typeface="Cambria Math" panose="02040503050406030204" pitchFamily="18" charset="0"/>
                                  <a:ea typeface="Cambria Math" panose="02040503050406030204" pitchFamily="18" charset="0"/>
                                </a:rPr>
                              </m:ctrlPr>
                            </m:sSubPr>
                            <m:e>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𝑟</m:t>
                                  </m:r>
                                </m:e>
                                <m:sub>
                                  <m:r>
                                    <a:rPr lang="en-US" altLang="zh-CN" sz="1800" i="1">
                                      <a:latin typeface="Cambria Math" panose="02040503050406030204" pitchFamily="18" charset="0"/>
                                      <a:ea typeface="Cambria Math" panose="02040503050406030204" pitchFamily="18" charset="0"/>
                                    </a:rPr>
                                    <m:t>𝑛</m:t>
                                  </m:r>
                                </m:sub>
                              </m:sSub>
                            </m:e>
                            <m:sub>
                              <m:r>
                                <a:rPr lang="en-US" altLang="zh-CN" sz="1800" b="0" i="1" smtClean="0">
                                  <a:latin typeface="Cambria Math" panose="02040503050406030204" pitchFamily="18" charset="0"/>
                                  <a:ea typeface="Cambria Math" panose="02040503050406030204" pitchFamily="18" charset="0"/>
                                </a:rPr>
                                <m:t>𝑟𝑖𝑔h𝑡</m:t>
                              </m:r>
                            </m:sub>
                          </m:sSub>
                          <m:r>
                            <a:rPr lang="en-US" altLang="zh-CN" sz="1800" b="0" i="1" smtClean="0">
                              <a:latin typeface="Cambria Math" panose="02040503050406030204" pitchFamily="18" charset="0"/>
                              <a:ea typeface="Cambria Math" panose="02040503050406030204" pitchFamily="18" charset="0"/>
                            </a:rPr>
                            <m:t>)</m:t>
                          </m:r>
                        </m:e>
                      </m:nary>
                    </m:oMath>
                  </m:oMathPara>
                </a14:m>
                <a:endParaRPr lang="en-US" altLang="zh-CN" dirty="0"/>
              </a:p>
              <a:p>
                <a:pPr algn="just">
                  <a:lnSpc>
                    <a:spcPct val="120000"/>
                  </a:lnSpc>
                  <a:buSzPct val="100000"/>
                  <a:defRPr sz="2100">
                    <a:solidFill>
                      <a:srgbClr val="344854"/>
                    </a:solidFill>
                    <a:latin typeface="Arial"/>
                    <a:ea typeface="Arial"/>
                    <a:cs typeface="Arial"/>
                    <a:sym typeface="Arial"/>
                  </a:defRPr>
                </a:pPr>
                <a:r>
                  <a:rPr lang="en-US" altLang="zh-CN" dirty="0"/>
                  <a:t>	</a:t>
                </a:r>
                <a:r>
                  <a:rPr lang="en-US" altLang="zh-CN" dirty="0">
                    <a:solidFill>
                      <a:srgbClr val="344854"/>
                    </a:solidFill>
                  </a:rPr>
                  <a:t>Then after building the model, the validation dataset would be used to 	test the model and the tree would be pruned according to reduce error 	pruning (REP), so the model would eliminate the overfitting branches.</a:t>
                </a:r>
              </a:p>
            </p:txBody>
          </p:sp>
        </mc:Choice>
        <mc:Fallback xmlns="">
          <p:sp>
            <p:nvSpPr>
              <p:cNvPr id="85" name="TextBox 44">
                <a:extLst>
                  <a:ext uri="{FF2B5EF4-FFF2-40B4-BE49-F238E27FC236}">
                    <a16:creationId xmlns:a16="http://schemas.microsoft.com/office/drawing/2014/main" id="{8DAEE8D6-5FB7-2BB8-1D81-4580BE41FF8C}"/>
                  </a:ext>
                </a:extLst>
              </p:cNvPr>
              <p:cNvSpPr txBox="1">
                <a:spLocks noRot="1" noChangeAspect="1" noMove="1" noResize="1" noEditPoints="1" noAdjustHandles="1" noChangeArrowheads="1" noChangeShapeType="1" noTextEdit="1"/>
              </p:cNvSpPr>
              <p:nvPr/>
            </p:nvSpPr>
            <p:spPr>
              <a:xfrm>
                <a:off x="11998602" y="10506088"/>
                <a:ext cx="9064533" cy="6032677"/>
              </a:xfrm>
              <a:prstGeom prst="rect">
                <a:avLst/>
              </a:prstGeom>
              <a:blipFill>
                <a:blip r:embed="rId3"/>
                <a:stretch>
                  <a:fillRect t="-202" r="-1345" b="-1010"/>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44">
                <a:extLst>
                  <a:ext uri="{FF2B5EF4-FFF2-40B4-BE49-F238E27FC236}">
                    <a16:creationId xmlns:a16="http://schemas.microsoft.com/office/drawing/2014/main" id="{EEE70961-CC4F-D7B9-3B3A-0DAAA6409653}"/>
                  </a:ext>
                </a:extLst>
              </p:cNvPr>
              <p:cNvSpPr txBox="1"/>
              <p:nvPr/>
            </p:nvSpPr>
            <p:spPr>
              <a:xfrm>
                <a:off x="11940730" y="16554664"/>
                <a:ext cx="9064533" cy="477912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algn="just">
                  <a:lnSpc>
                    <a:spcPct val="120000"/>
                  </a:lnSpc>
                  <a:buSzPct val="100000"/>
                  <a:defRPr sz="2100">
                    <a:solidFill>
                      <a:srgbClr val="344854"/>
                    </a:solidFill>
                    <a:latin typeface="Arial"/>
                    <a:ea typeface="Arial"/>
                    <a:cs typeface="Arial"/>
                    <a:sym typeface="Arial"/>
                  </a:defRPr>
                </a:pPr>
                <a:r>
                  <a:rPr lang="en-US" altLang="zh-CN" dirty="0"/>
                  <a:t>	3) Gradient and Loss function:</a:t>
                </a:r>
              </a:p>
              <a:p>
                <a:pPr algn="just">
                  <a:lnSpc>
                    <a:spcPct val="120000"/>
                  </a:lnSpc>
                  <a:buSzPct val="100000"/>
                  <a:defRPr sz="2100">
                    <a:solidFill>
                      <a:srgbClr val="344854"/>
                    </a:solidFill>
                    <a:latin typeface="Arial"/>
                    <a:ea typeface="Arial"/>
                    <a:cs typeface="Arial"/>
                    <a:sym typeface="Arial"/>
                  </a:defRPr>
                </a:pPr>
                <a:r>
                  <a:rPr lang="en-US" altLang="zh-CN" dirty="0"/>
                  <a:t>	The gradient is used to accelerate the process of minimizing the loss 	function, which is the criterion how the algorithm judges the quality of 	training. In this case, the Huber loss, a loss function used in robust 	regression and it is less sensitive to outliers in data than the squared 	error 	loss, and the relative square loss gradient applied to construct the 	boosting model. And in this case the sigma is equal to 1.</a:t>
                </a:r>
              </a:p>
              <a:p>
                <a:pPr algn="ctr">
                  <a:lnSpc>
                    <a:spcPct val="120000"/>
                  </a:lnSpc>
                  <a:buSzPct val="100000"/>
                  <a:defRPr sz="2100">
                    <a:solidFill>
                      <a:srgbClr val="344854"/>
                    </a:solidFill>
                    <a:latin typeface="Arial"/>
                    <a:ea typeface="Arial"/>
                    <a:cs typeface="Arial"/>
                    <a:sym typeface="Arial"/>
                  </a:defRPr>
                </a:pPr>
                <a:r>
                  <a:rPr lang="en-US" altLang="zh-CN"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𝐿</m:t>
                        </m:r>
                      </m:e>
                      <m:sub>
                        <m:r>
                          <a:rPr lang="zh-CN" altLang="en-US" sz="1800" b="0" i="1" smtClean="0">
                            <a:latin typeface="Cambria Math" panose="02040503050406030204" pitchFamily="18" charset="0"/>
                          </a:rPr>
                          <m:t>𝛿</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e>
                    </m:d>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𝑖𝑓</m:t>
                            </m:r>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e>
                            </m:d>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 </m:t>
                            </m:r>
                            <m:r>
                              <a:rPr lang="zh-CN" altLang="en-US" sz="1800" b="0" i="1" smtClean="0">
                                <a:latin typeface="Cambria Math" panose="02040503050406030204" pitchFamily="18" charset="0"/>
                              </a:rPr>
                              <m:t>𝛿</m:t>
                            </m:r>
                          </m:e>
                          <m:e>
                            <m:r>
                              <a:rPr lang="zh-CN" altLang="en-US" sz="1800" i="1">
                                <a:latin typeface="Cambria Math" panose="02040503050406030204" pitchFamily="18" charset="0"/>
                              </a:rPr>
                              <m:t>𝛿</m:t>
                            </m:r>
                            <m:r>
                              <a:rPr lang="zh-CN" altLang="en-US" sz="1800" i="1" smtClean="0">
                                <a:latin typeface="Cambria Math" panose="02040503050406030204" pitchFamily="18" charset="0"/>
                              </a:rPr>
                              <m:t>∙</m:t>
                            </m:r>
                            <m:d>
                              <m:dPr>
                                <m:ctrlPr>
                                  <a:rPr lang="en-US" altLang="zh-CN" sz="1800" b="0" i="1" smtClean="0">
                                    <a:latin typeface="Cambria Math" panose="02040503050406030204" pitchFamily="18" charset="0"/>
                                  </a:rPr>
                                </m:ctrlPr>
                              </m:dPr>
                              <m:e>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r>
                                  <a:rPr lang="zh-CN" altLang="en-US" sz="1800" i="1">
                                    <a:latin typeface="Cambria Math" panose="02040503050406030204" pitchFamily="18" charset="0"/>
                                  </a:rPr>
                                  <m:t>𝛿</m:t>
                                </m:r>
                              </m:e>
                            </m:d>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𝑜𝑡h𝑒𝑟𝑤𝑖𝑠𝑒</m:t>
                            </m:r>
                          </m:e>
                        </m:eqArr>
                      </m:e>
                    </m:d>
                  </m:oMath>
                </a14:m>
                <a:endParaRPr lang="en-US" altLang="zh-CN" dirty="0"/>
              </a:p>
              <a:p>
                <a:pPr algn="ctr">
                  <a:lnSpc>
                    <a:spcPct val="120000"/>
                  </a:lnSpc>
                  <a:buSzPct val="100000"/>
                  <a:defRPr sz="2100">
                    <a:solidFill>
                      <a:srgbClr val="344854"/>
                    </a:solidFill>
                    <a:latin typeface="Arial"/>
                    <a:ea typeface="Arial"/>
                    <a:cs typeface="Arial"/>
                    <a:sym typeface="Arial"/>
                  </a:defRPr>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𝐺𝑟𝑎𝑑𝑖𝑒𝑛</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zh-CN" altLang="en-US" sz="1800" b="0" i="1" smtClean="0">
                              <a:latin typeface="Cambria Math" panose="02040503050406030204" pitchFamily="18" charset="0"/>
                            </a:rPr>
                            <m:t>𝛿</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e>
                      </m:d>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𝑖𝑓</m:t>
                              </m:r>
                              <m:r>
                                <a:rPr lang="en-US" altLang="zh-CN" sz="1800" b="0" i="1" smtClean="0">
                                  <a:latin typeface="Cambria Math" panose="02040503050406030204" pitchFamily="18" charset="0"/>
                                </a:rPr>
                                <m:t> </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e>
                              </m:d>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rPr>
                                <m:t>𝛿</m:t>
                              </m:r>
                            </m:e>
                            <m:e>
                              <m:r>
                                <a:rPr lang="en-US" altLang="zh-CN" sz="1800" b="0" i="1" smtClean="0">
                                  <a:latin typeface="Cambria Math" panose="02040503050406030204" pitchFamily="18" charset="0"/>
                                </a:rPr>
                                <m:t>&amp;</m:t>
                              </m:r>
                              <m:r>
                                <a:rPr lang="zh-CN" altLang="en-US" sz="1800" i="1">
                                  <a:latin typeface="Cambria Math" panose="02040503050406030204" pitchFamily="18" charset="0"/>
                                </a:rPr>
                                <m:t>𝛿</m:t>
                              </m:r>
                              <m:r>
                                <a:rPr lang="zh-CN" altLang="en-US" sz="1800" i="1">
                                  <a:latin typeface="Cambria Math" panose="02040503050406030204" pitchFamily="18" charset="0"/>
                                </a:rPr>
                                <m:t>∙</m:t>
                              </m:r>
                              <m:r>
                                <a:rPr lang="en-US" altLang="zh-CN" sz="1800" b="0" i="1" smtClean="0">
                                  <a:latin typeface="Cambria Math" panose="02040503050406030204" pitchFamily="18" charset="0"/>
                                </a:rPr>
                                <m:t>𝑠𝑖𝑔𝑛</m:t>
                              </m:r>
                              <m:r>
                                <a:rPr lang="en-US" altLang="zh-CN" sz="1800" b="0" i="1" smtClean="0">
                                  <a:latin typeface="Cambria Math" panose="02040503050406030204" pitchFamily="18" charset="0"/>
                                </a:rPr>
                                <m:t>(</m:t>
                              </m:r>
                              <m:r>
                                <a:rPr lang="en-US" altLang="zh-CN" sz="1800" i="1">
                                  <a:latin typeface="Cambria Math" panose="02040503050406030204" pitchFamily="18" charset="0"/>
                                </a:rPr>
                                <m:t>𝑦</m:t>
                              </m:r>
                              <m:r>
                                <a:rPr lang="en-US" altLang="zh-CN" sz="1800" i="1">
                                  <a:latin typeface="Cambria Math" panose="02040503050406030204" pitchFamily="18" charset="0"/>
                                </a:rPr>
                                <m:t>−</m:t>
                              </m:r>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  </m:t>
                              </m:r>
                              <m:r>
                                <a:rPr lang="en-US" altLang="zh-CN" sz="1800" b="0" i="1" smtClean="0">
                                  <a:latin typeface="Cambria Math" panose="02040503050406030204" pitchFamily="18" charset="0"/>
                                </a:rPr>
                                <m:t>𝑜𝑡h𝑒𝑟𝑤𝑖𝑠𝑒</m:t>
                              </m:r>
                            </m:e>
                          </m:eqArr>
                        </m:e>
                      </m:d>
                    </m:oMath>
                  </m:oMathPara>
                </a14:m>
                <a:endParaRPr lang="en-US" altLang="zh-CN" sz="1800" dirty="0"/>
              </a:p>
            </p:txBody>
          </p:sp>
        </mc:Choice>
        <mc:Fallback xmlns="">
          <p:sp>
            <p:nvSpPr>
              <p:cNvPr id="86" name="TextBox 44">
                <a:extLst>
                  <a:ext uri="{FF2B5EF4-FFF2-40B4-BE49-F238E27FC236}">
                    <a16:creationId xmlns:a16="http://schemas.microsoft.com/office/drawing/2014/main" id="{EEE70961-CC4F-D7B9-3B3A-0DAAA6409653}"/>
                  </a:ext>
                </a:extLst>
              </p:cNvPr>
              <p:cNvSpPr txBox="1">
                <a:spLocks noRot="1" noChangeAspect="1" noMove="1" noResize="1" noEditPoints="1" noAdjustHandles="1" noChangeArrowheads="1" noChangeShapeType="1" noTextEdit="1"/>
              </p:cNvSpPr>
              <p:nvPr/>
            </p:nvSpPr>
            <p:spPr>
              <a:xfrm>
                <a:off x="11940730" y="16554664"/>
                <a:ext cx="9064533" cy="4779129"/>
              </a:xfrm>
              <a:prstGeom prst="rect">
                <a:avLst/>
              </a:prstGeom>
              <a:blipFill>
                <a:blip r:embed="rId4"/>
                <a:stretch>
                  <a:fillRect t="-383" r="-127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zh-CN" altLang="en-US">
                    <a:noFill/>
                  </a:rPr>
                  <a:t> </a:t>
                </a:r>
              </a:p>
            </p:txBody>
          </p:sp>
        </mc:Fallback>
      </mc:AlternateContent>
      <p:pic>
        <p:nvPicPr>
          <p:cNvPr id="1026" name="Picture 2" descr="查看源图像">
            <a:extLst>
              <a:ext uri="{FF2B5EF4-FFF2-40B4-BE49-F238E27FC236}">
                <a16:creationId xmlns:a16="http://schemas.microsoft.com/office/drawing/2014/main" id="{8DA66879-0927-F2A0-C34A-6974D09318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5165" y="228020"/>
            <a:ext cx="2333080" cy="2333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D1320F86-9190-78E2-E1E9-E39507F232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1560" y="784521"/>
            <a:ext cx="9029701" cy="153323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79296E5A-2FD6-83FA-B282-B57798B048E9}"/>
              </a:ext>
            </a:extLst>
          </p:cNvPr>
          <p:cNvGrpSpPr/>
          <p:nvPr/>
        </p:nvGrpSpPr>
        <p:grpSpPr>
          <a:xfrm>
            <a:off x="1201841" y="11560644"/>
            <a:ext cx="8633343" cy="3004504"/>
            <a:chOff x="821050" y="11560643"/>
            <a:chExt cx="9029701" cy="3236085"/>
          </a:xfrm>
        </p:grpSpPr>
        <p:pic>
          <p:nvPicPr>
            <p:cNvPr id="7" name="Picture 6">
              <a:extLst>
                <a:ext uri="{FF2B5EF4-FFF2-40B4-BE49-F238E27FC236}">
                  <a16:creationId xmlns:a16="http://schemas.microsoft.com/office/drawing/2014/main" id="{016696FA-E245-692B-9ED6-48FD93C769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9857" y="11560643"/>
              <a:ext cx="5061371" cy="2859583"/>
            </a:xfrm>
            <a:prstGeom prst="rect">
              <a:avLst/>
            </a:prstGeom>
          </p:spPr>
        </p:pic>
        <p:sp>
          <p:nvSpPr>
            <p:cNvPr id="52" name="TextBox 54">
              <a:extLst>
                <a:ext uri="{FF2B5EF4-FFF2-40B4-BE49-F238E27FC236}">
                  <a16:creationId xmlns:a16="http://schemas.microsoft.com/office/drawing/2014/main" id="{96C15FD8-E6AA-3397-63BC-655916EF53BC}"/>
                </a:ext>
              </a:extLst>
            </p:cNvPr>
            <p:cNvSpPr txBox="1"/>
            <p:nvPr/>
          </p:nvSpPr>
          <p:spPr>
            <a:xfrm>
              <a:off x="821050" y="14504340"/>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Location of the </a:t>
              </a:r>
              <a:r>
                <a:rPr lang="en-US" altLang="zh-CN" dirty="0"/>
                <a:t>Freeway SR52-E</a:t>
              </a:r>
              <a:r>
                <a:rPr lang="en-US" dirty="0"/>
                <a:t> </a:t>
              </a:r>
              <a:endParaRPr dirty="0"/>
            </a:p>
          </p:txBody>
        </p:sp>
      </p:grpSp>
      <p:grpSp>
        <p:nvGrpSpPr>
          <p:cNvPr id="17" name="Group 16">
            <a:extLst>
              <a:ext uri="{FF2B5EF4-FFF2-40B4-BE49-F238E27FC236}">
                <a16:creationId xmlns:a16="http://schemas.microsoft.com/office/drawing/2014/main" id="{93C155C0-14DA-4201-0014-8881D5C107F4}"/>
              </a:ext>
            </a:extLst>
          </p:cNvPr>
          <p:cNvGrpSpPr/>
          <p:nvPr/>
        </p:nvGrpSpPr>
        <p:grpSpPr>
          <a:xfrm>
            <a:off x="11890598" y="7120474"/>
            <a:ext cx="9029701" cy="3410078"/>
            <a:chOff x="11890598" y="7120474"/>
            <a:chExt cx="9029701" cy="3410078"/>
          </a:xfrm>
        </p:grpSpPr>
        <p:pic>
          <p:nvPicPr>
            <p:cNvPr id="12" name="Picture 11">
              <a:extLst>
                <a:ext uri="{FF2B5EF4-FFF2-40B4-BE49-F238E27FC236}">
                  <a16:creationId xmlns:a16="http://schemas.microsoft.com/office/drawing/2014/main" id="{DF4D1ECC-7552-3EE1-A6A9-E9703ECA77B8}"/>
                </a:ext>
              </a:extLst>
            </p:cNvPr>
            <p:cNvPicPr>
              <a:picLocks noChangeAspect="1"/>
            </p:cNvPicPr>
            <p:nvPr/>
          </p:nvPicPr>
          <p:blipFill>
            <a:blip r:embed="rId8"/>
            <a:stretch>
              <a:fillRect/>
            </a:stretch>
          </p:blipFill>
          <p:spPr>
            <a:xfrm>
              <a:off x="13483945" y="7120474"/>
              <a:ext cx="5950509" cy="3190018"/>
            </a:xfrm>
            <a:prstGeom prst="rect">
              <a:avLst/>
            </a:prstGeom>
          </p:spPr>
        </p:pic>
        <p:sp>
          <p:nvSpPr>
            <p:cNvPr id="53" name="TextBox 54">
              <a:extLst>
                <a:ext uri="{FF2B5EF4-FFF2-40B4-BE49-F238E27FC236}">
                  <a16:creationId xmlns:a16="http://schemas.microsoft.com/office/drawing/2014/main" id="{8A5C7FEB-816D-26E4-87E2-7C1028F48447}"/>
                </a:ext>
              </a:extLst>
            </p:cNvPr>
            <p:cNvSpPr txBox="1"/>
            <p:nvPr/>
          </p:nvSpPr>
          <p:spPr>
            <a:xfrm>
              <a:off x="11890598" y="10238164"/>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Boosting Model Schematic</a:t>
              </a:r>
              <a:endParaRPr dirty="0"/>
            </a:p>
          </p:txBody>
        </p:sp>
      </p:grpSp>
      <p:sp>
        <p:nvSpPr>
          <p:cNvPr id="57" name="TextBox 44">
            <a:extLst>
              <a:ext uri="{FF2B5EF4-FFF2-40B4-BE49-F238E27FC236}">
                <a16:creationId xmlns:a16="http://schemas.microsoft.com/office/drawing/2014/main" id="{0CD3AFAE-FA1C-A118-361E-52773AD9F3BD}"/>
              </a:ext>
            </a:extLst>
          </p:cNvPr>
          <p:cNvSpPr txBox="1"/>
          <p:nvPr/>
        </p:nvSpPr>
        <p:spPr>
          <a:xfrm>
            <a:off x="22780849" y="2867902"/>
            <a:ext cx="9064533" cy="2383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pPr marL="342900" indent="-342900" algn="just">
              <a:lnSpc>
                <a:spcPct val="120000"/>
              </a:lnSpc>
              <a:buSzPct val="100000"/>
              <a:buFont typeface="Arial"/>
              <a:buChar char="•"/>
              <a:defRPr sz="2100">
                <a:solidFill>
                  <a:srgbClr val="344854"/>
                </a:solidFill>
                <a:latin typeface="Arial"/>
                <a:ea typeface="Arial"/>
                <a:cs typeface="Arial"/>
                <a:sym typeface="Arial"/>
              </a:defRPr>
            </a:pPr>
            <a:r>
              <a:rPr lang="en-US" altLang="zh-CN" dirty="0"/>
              <a:t>Prediction:</a:t>
            </a:r>
          </a:p>
          <a:p>
            <a:pPr lvl="1" indent="0" algn="just">
              <a:lnSpc>
                <a:spcPct val="120000"/>
              </a:lnSpc>
              <a:buSzPct val="100000"/>
              <a:defRPr sz="2100">
                <a:solidFill>
                  <a:srgbClr val="344854"/>
                </a:solidFill>
                <a:latin typeface="Arial"/>
                <a:ea typeface="Arial"/>
                <a:cs typeface="Arial"/>
                <a:sym typeface="Arial"/>
              </a:defRPr>
            </a:pPr>
            <a:r>
              <a:rPr lang="en-US" altLang="zh-CN" dirty="0"/>
              <a:t>	After training and pruning the model, the prediction could be done by 	input the variables. Here, in order to verify the  correction of the model, 	some testing dataset should be used then output the prediction, which 	could be compared to the actual values and see how accurate the result 	is. </a:t>
            </a:r>
          </a:p>
        </p:txBody>
      </p:sp>
      <p:grpSp>
        <p:nvGrpSpPr>
          <p:cNvPr id="59" name="Group 58">
            <a:extLst>
              <a:ext uri="{FF2B5EF4-FFF2-40B4-BE49-F238E27FC236}">
                <a16:creationId xmlns:a16="http://schemas.microsoft.com/office/drawing/2014/main" id="{D646B3FB-752A-B2FC-4D5A-65BA24C2526C}"/>
              </a:ext>
            </a:extLst>
          </p:cNvPr>
          <p:cNvGrpSpPr/>
          <p:nvPr/>
        </p:nvGrpSpPr>
        <p:grpSpPr>
          <a:xfrm>
            <a:off x="22862598" y="8953422"/>
            <a:ext cx="9082505" cy="1835631"/>
            <a:chOff x="968275" y="3552949"/>
            <a:chExt cx="9082505" cy="1835631"/>
          </a:xfrm>
        </p:grpSpPr>
        <p:sp>
          <p:nvSpPr>
            <p:cNvPr id="60" name="TextBox 38">
              <a:extLst>
                <a:ext uri="{FF2B5EF4-FFF2-40B4-BE49-F238E27FC236}">
                  <a16:creationId xmlns:a16="http://schemas.microsoft.com/office/drawing/2014/main" id="{494B282D-A627-5F71-AC12-4C1B50447703}"/>
                </a:ext>
              </a:extLst>
            </p:cNvPr>
            <p:cNvSpPr txBox="1"/>
            <p:nvPr/>
          </p:nvSpPr>
          <p:spPr>
            <a:xfrm>
              <a:off x="968275" y="355294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Results</a:t>
              </a:r>
              <a:endParaRPr dirty="0"/>
            </a:p>
          </p:txBody>
        </p:sp>
        <p:sp>
          <p:nvSpPr>
            <p:cNvPr id="61" name="TextBox 39">
              <a:extLst>
                <a:ext uri="{FF2B5EF4-FFF2-40B4-BE49-F238E27FC236}">
                  <a16:creationId xmlns:a16="http://schemas.microsoft.com/office/drawing/2014/main" id="{68CB287A-2898-7EE1-E7F0-1701B2429E00}"/>
                </a:ext>
              </a:extLst>
            </p:cNvPr>
            <p:cNvSpPr txBox="1"/>
            <p:nvPr/>
          </p:nvSpPr>
          <p:spPr>
            <a:xfrm>
              <a:off x="986246" y="4168502"/>
              <a:ext cx="9064534" cy="1220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t>The results from two random day in 2022, the tendency of the prediction would be similar to the actual ones although the prediction might not be smooth and accurate enough. </a:t>
              </a:r>
              <a:endParaRPr dirty="0"/>
            </a:p>
          </p:txBody>
        </p:sp>
      </p:grpSp>
      <p:grpSp>
        <p:nvGrpSpPr>
          <p:cNvPr id="25" name="Group 24">
            <a:extLst>
              <a:ext uri="{FF2B5EF4-FFF2-40B4-BE49-F238E27FC236}">
                <a16:creationId xmlns:a16="http://schemas.microsoft.com/office/drawing/2014/main" id="{34AA53C7-DA30-588B-6558-8D7E8E8A7A9B}"/>
              </a:ext>
            </a:extLst>
          </p:cNvPr>
          <p:cNvGrpSpPr/>
          <p:nvPr/>
        </p:nvGrpSpPr>
        <p:grpSpPr>
          <a:xfrm>
            <a:off x="25502127" y="5127004"/>
            <a:ext cx="9029701" cy="3961067"/>
            <a:chOff x="25502127" y="5127004"/>
            <a:chExt cx="9029701" cy="3961067"/>
          </a:xfrm>
        </p:grpSpPr>
        <p:pic>
          <p:nvPicPr>
            <p:cNvPr id="21" name="Picture 20">
              <a:extLst>
                <a:ext uri="{FF2B5EF4-FFF2-40B4-BE49-F238E27FC236}">
                  <a16:creationId xmlns:a16="http://schemas.microsoft.com/office/drawing/2014/main" id="{B49014AC-4E34-D418-9A55-9BB806BC7AF1}"/>
                </a:ext>
              </a:extLst>
            </p:cNvPr>
            <p:cNvPicPr>
              <a:picLocks noChangeAspect="1"/>
            </p:cNvPicPr>
            <p:nvPr/>
          </p:nvPicPr>
          <p:blipFill>
            <a:blip r:embed="rId9"/>
            <a:stretch>
              <a:fillRect/>
            </a:stretch>
          </p:blipFill>
          <p:spPr>
            <a:xfrm>
              <a:off x="28770586" y="5127004"/>
              <a:ext cx="2492784" cy="3454567"/>
            </a:xfrm>
            <a:prstGeom prst="rect">
              <a:avLst/>
            </a:prstGeom>
          </p:spPr>
        </p:pic>
        <p:sp>
          <p:nvSpPr>
            <p:cNvPr id="63" name="TextBox 54">
              <a:extLst>
                <a:ext uri="{FF2B5EF4-FFF2-40B4-BE49-F238E27FC236}">
                  <a16:creationId xmlns:a16="http://schemas.microsoft.com/office/drawing/2014/main" id="{6AEE34D6-8E76-00D5-EF40-17AAD025F56D}"/>
                </a:ext>
              </a:extLst>
            </p:cNvPr>
            <p:cNvSpPr txBox="1"/>
            <p:nvPr/>
          </p:nvSpPr>
          <p:spPr>
            <a:xfrm>
              <a:off x="25502127" y="8795683"/>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CART Schematic</a:t>
              </a:r>
              <a:endParaRPr dirty="0"/>
            </a:p>
          </p:txBody>
        </p:sp>
      </p:grpSp>
      <p:grpSp>
        <p:nvGrpSpPr>
          <p:cNvPr id="44" name="Group 43">
            <a:extLst>
              <a:ext uri="{FF2B5EF4-FFF2-40B4-BE49-F238E27FC236}">
                <a16:creationId xmlns:a16="http://schemas.microsoft.com/office/drawing/2014/main" id="{3154D855-E8CB-1915-2A58-7C248C0313CE}"/>
              </a:ext>
            </a:extLst>
          </p:cNvPr>
          <p:cNvGrpSpPr/>
          <p:nvPr/>
        </p:nvGrpSpPr>
        <p:grpSpPr>
          <a:xfrm>
            <a:off x="22897697" y="14181713"/>
            <a:ext cx="9082505" cy="3774623"/>
            <a:chOff x="968275" y="3552949"/>
            <a:chExt cx="9082505" cy="3774623"/>
          </a:xfrm>
        </p:grpSpPr>
        <p:sp>
          <p:nvSpPr>
            <p:cNvPr id="45" name="TextBox 38">
              <a:extLst>
                <a:ext uri="{FF2B5EF4-FFF2-40B4-BE49-F238E27FC236}">
                  <a16:creationId xmlns:a16="http://schemas.microsoft.com/office/drawing/2014/main" id="{7A116166-8052-A46E-7E0A-C66374A29FD8}"/>
                </a:ext>
              </a:extLst>
            </p:cNvPr>
            <p:cNvSpPr txBox="1"/>
            <p:nvPr/>
          </p:nvSpPr>
          <p:spPr>
            <a:xfrm>
              <a:off x="968275" y="3552949"/>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altLang="zh-CN" dirty="0"/>
                <a:t>Future Work</a:t>
              </a:r>
              <a:endParaRPr dirty="0"/>
            </a:p>
          </p:txBody>
        </p:sp>
        <p:sp>
          <p:nvSpPr>
            <p:cNvPr id="51" name="TextBox 39">
              <a:extLst>
                <a:ext uri="{FF2B5EF4-FFF2-40B4-BE49-F238E27FC236}">
                  <a16:creationId xmlns:a16="http://schemas.microsoft.com/office/drawing/2014/main" id="{50F70D9A-30AB-9B3E-CE33-E50E3CBABD67}"/>
                </a:ext>
              </a:extLst>
            </p:cNvPr>
            <p:cNvSpPr txBox="1"/>
            <p:nvPr/>
          </p:nvSpPr>
          <p:spPr>
            <a:xfrm>
              <a:off x="986246" y="4168502"/>
              <a:ext cx="9064534" cy="3159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lgn="just"/>
              <a:r>
                <a:rPr lang="en-US" dirty="0"/>
                <a:t>In conclusion, the GBDT algorithm could predict the traffic flow basing the given data, which might help to adjust the strategy traffic control. Nevertheless, the variables using in this project is not quite enough, many parameters like the weathers, vacations, price of gasoline, are no included, so the prediction may not accurate enough. Therefore, the improvement of the project should be concluding more potential parameters in the model, so as to improve the accuracy. Also, more accurate model might provide a more robust long-term prediction</a:t>
              </a:r>
              <a:endParaRPr dirty="0"/>
            </a:p>
          </p:txBody>
        </p:sp>
      </p:grpSp>
      <p:grpSp>
        <p:nvGrpSpPr>
          <p:cNvPr id="10" name="Group 9">
            <a:extLst>
              <a:ext uri="{FF2B5EF4-FFF2-40B4-BE49-F238E27FC236}">
                <a16:creationId xmlns:a16="http://schemas.microsoft.com/office/drawing/2014/main" id="{2E6662B3-8544-5458-1C73-A85E07DADB35}"/>
              </a:ext>
            </a:extLst>
          </p:cNvPr>
          <p:cNvGrpSpPr/>
          <p:nvPr/>
        </p:nvGrpSpPr>
        <p:grpSpPr>
          <a:xfrm>
            <a:off x="25300314" y="10771290"/>
            <a:ext cx="9029701" cy="3428480"/>
            <a:chOff x="25300314" y="11013645"/>
            <a:chExt cx="9029701" cy="3428480"/>
          </a:xfrm>
        </p:grpSpPr>
        <p:pic>
          <p:nvPicPr>
            <p:cNvPr id="9" name="Picture 8">
              <a:extLst>
                <a:ext uri="{FF2B5EF4-FFF2-40B4-BE49-F238E27FC236}">
                  <a16:creationId xmlns:a16="http://schemas.microsoft.com/office/drawing/2014/main" id="{64CD94A8-9A6A-E5DC-76D0-FF37C2754EB7}"/>
                </a:ext>
              </a:extLst>
            </p:cNvPr>
            <p:cNvPicPr>
              <a:picLocks noChangeAspect="1"/>
            </p:cNvPicPr>
            <p:nvPr/>
          </p:nvPicPr>
          <p:blipFill rotWithShape="1">
            <a:blip r:embed="rId10">
              <a:extLst>
                <a:ext uri="{28A0092B-C50C-407E-A947-70E740481C1C}">
                  <a14:useLocalDpi xmlns:a14="http://schemas.microsoft.com/office/drawing/2010/main" val="0"/>
                </a:ext>
              </a:extLst>
            </a:blip>
            <a:srcRect t="9249" b="3344"/>
            <a:stretch/>
          </p:blipFill>
          <p:spPr>
            <a:xfrm>
              <a:off x="27400524" y="11013645"/>
              <a:ext cx="4783933" cy="3136092"/>
            </a:xfrm>
            <a:prstGeom prst="rect">
              <a:avLst/>
            </a:prstGeom>
          </p:spPr>
        </p:pic>
        <p:sp>
          <p:nvSpPr>
            <p:cNvPr id="54" name="TextBox 54">
              <a:extLst>
                <a:ext uri="{FF2B5EF4-FFF2-40B4-BE49-F238E27FC236}">
                  <a16:creationId xmlns:a16="http://schemas.microsoft.com/office/drawing/2014/main" id="{5A0A639B-3BB0-5A75-BC1B-640DF9CD17C6}"/>
                </a:ext>
              </a:extLst>
            </p:cNvPr>
            <p:cNvSpPr txBox="1"/>
            <p:nvPr/>
          </p:nvSpPr>
          <p:spPr>
            <a:xfrm>
              <a:off x="25300314" y="14149737"/>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GBDT Prediction</a:t>
              </a:r>
              <a:endParaRPr dirty="0"/>
            </a:p>
          </p:txBody>
        </p:sp>
      </p:grpSp>
      <p:grpSp>
        <p:nvGrpSpPr>
          <p:cNvPr id="14" name="Group 13">
            <a:extLst>
              <a:ext uri="{FF2B5EF4-FFF2-40B4-BE49-F238E27FC236}">
                <a16:creationId xmlns:a16="http://schemas.microsoft.com/office/drawing/2014/main" id="{0B55CD34-C8BF-86D0-81A7-4FCD423B9B0C}"/>
              </a:ext>
            </a:extLst>
          </p:cNvPr>
          <p:cNvGrpSpPr/>
          <p:nvPr/>
        </p:nvGrpSpPr>
        <p:grpSpPr>
          <a:xfrm>
            <a:off x="21126583" y="5067169"/>
            <a:ext cx="9029701" cy="4010500"/>
            <a:chOff x="21126583" y="5067169"/>
            <a:chExt cx="9029701" cy="4010500"/>
          </a:xfrm>
        </p:grpSpPr>
        <p:sp>
          <p:nvSpPr>
            <p:cNvPr id="62" name="TextBox 54">
              <a:extLst>
                <a:ext uri="{FF2B5EF4-FFF2-40B4-BE49-F238E27FC236}">
                  <a16:creationId xmlns:a16="http://schemas.microsoft.com/office/drawing/2014/main" id="{2B71E4A5-DF49-AEE6-794A-5EC807EB0E3A}"/>
                </a:ext>
              </a:extLst>
            </p:cNvPr>
            <p:cNvSpPr txBox="1"/>
            <p:nvPr/>
          </p:nvSpPr>
          <p:spPr>
            <a:xfrm>
              <a:off x="21126583" y="8785281"/>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Error Difference Before and After Pruning</a:t>
              </a:r>
              <a:endParaRPr dirty="0"/>
            </a:p>
          </p:txBody>
        </p:sp>
        <p:pic>
          <p:nvPicPr>
            <p:cNvPr id="13" name="Picture 12">
              <a:extLst>
                <a:ext uri="{FF2B5EF4-FFF2-40B4-BE49-F238E27FC236}">
                  <a16:creationId xmlns:a16="http://schemas.microsoft.com/office/drawing/2014/main" id="{4AFF532E-B6F3-0EE9-FCE9-F1393D33C53C}"/>
                </a:ext>
              </a:extLst>
            </p:cNvPr>
            <p:cNvPicPr>
              <a:picLocks noChangeAspect="1"/>
            </p:cNvPicPr>
            <p:nvPr/>
          </p:nvPicPr>
          <p:blipFill>
            <a:blip r:embed="rId11"/>
            <a:stretch>
              <a:fillRect/>
            </a:stretch>
          </p:blipFill>
          <p:spPr>
            <a:xfrm>
              <a:off x="23172782" y="5067169"/>
              <a:ext cx="5364117" cy="3574184"/>
            </a:xfrm>
            <a:prstGeom prst="rect">
              <a:avLst/>
            </a:prstGeom>
          </p:spPr>
        </p:pic>
      </p:grpSp>
      <p:grpSp>
        <p:nvGrpSpPr>
          <p:cNvPr id="20" name="Group 19">
            <a:extLst>
              <a:ext uri="{FF2B5EF4-FFF2-40B4-BE49-F238E27FC236}">
                <a16:creationId xmlns:a16="http://schemas.microsoft.com/office/drawing/2014/main" id="{0D894552-A431-F0E0-E597-DC0D006D463E}"/>
              </a:ext>
            </a:extLst>
          </p:cNvPr>
          <p:cNvGrpSpPr/>
          <p:nvPr/>
        </p:nvGrpSpPr>
        <p:grpSpPr>
          <a:xfrm>
            <a:off x="20785463" y="10814185"/>
            <a:ext cx="9029701" cy="3400088"/>
            <a:chOff x="20785463" y="10771290"/>
            <a:chExt cx="9029701" cy="3400088"/>
          </a:xfrm>
        </p:grpSpPr>
        <p:pic>
          <p:nvPicPr>
            <p:cNvPr id="19" name="Picture 18">
              <a:extLst>
                <a:ext uri="{FF2B5EF4-FFF2-40B4-BE49-F238E27FC236}">
                  <a16:creationId xmlns:a16="http://schemas.microsoft.com/office/drawing/2014/main" id="{218A6707-86F8-C9C8-D29E-029BC3C135A2}"/>
                </a:ext>
              </a:extLst>
            </p:cNvPr>
            <p:cNvPicPr>
              <a:picLocks noChangeAspect="1"/>
            </p:cNvPicPr>
            <p:nvPr/>
          </p:nvPicPr>
          <p:blipFill rotWithShape="1">
            <a:blip r:embed="rId12">
              <a:extLst>
                <a:ext uri="{28A0092B-C50C-407E-A947-70E740481C1C}">
                  <a14:useLocalDpi xmlns:a14="http://schemas.microsoft.com/office/drawing/2010/main" val="0"/>
                </a:ext>
              </a:extLst>
            </a:blip>
            <a:srcRect l="2343" t="10444" r="7445" b="5348"/>
            <a:stretch/>
          </p:blipFill>
          <p:spPr>
            <a:xfrm>
              <a:off x="22976180" y="10771290"/>
              <a:ext cx="4315727" cy="3021379"/>
            </a:xfrm>
            <a:prstGeom prst="rect">
              <a:avLst/>
            </a:prstGeom>
          </p:spPr>
        </p:pic>
        <p:sp>
          <p:nvSpPr>
            <p:cNvPr id="64" name="TextBox 54">
              <a:extLst>
                <a:ext uri="{FF2B5EF4-FFF2-40B4-BE49-F238E27FC236}">
                  <a16:creationId xmlns:a16="http://schemas.microsoft.com/office/drawing/2014/main" id="{D753EB0F-3005-01C7-34B1-014BBB48923A}"/>
                </a:ext>
              </a:extLst>
            </p:cNvPr>
            <p:cNvSpPr txBox="1"/>
            <p:nvPr/>
          </p:nvSpPr>
          <p:spPr>
            <a:xfrm>
              <a:off x="20785463" y="13878990"/>
              <a:ext cx="9029701"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altLang="zh-CN" dirty="0"/>
                <a:t>GBDT Prediction</a:t>
              </a:r>
              <a:endParaRPr dirty="0"/>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B5FB2762-48DE-D22D-1DF0-9F6B6488D379}"/>
              </a:ext>
            </a:extLst>
          </p:cNvPr>
          <p:cNvGrpSpPr/>
          <p:nvPr/>
        </p:nvGrpSpPr>
        <p:grpSpPr>
          <a:xfrm>
            <a:off x="18567400" y="3289300"/>
            <a:ext cx="13944596" cy="7137397"/>
            <a:chOff x="18567400" y="3289300"/>
            <a:chExt cx="13944596" cy="7137397"/>
          </a:xfrm>
        </p:grpSpPr>
        <p:sp>
          <p:nvSpPr>
            <p:cNvPr id="4" name="Rectangle 3">
              <a:extLst>
                <a:ext uri="{FF2B5EF4-FFF2-40B4-BE49-F238E27FC236}">
                  <a16:creationId xmlns:a16="http://schemas.microsoft.com/office/drawing/2014/main" id="{78C768C7-3F73-7805-6D29-DBF4332CBD95}"/>
                </a:ext>
              </a:extLst>
            </p:cNvPr>
            <p:cNvSpPr/>
            <p:nvPr/>
          </p:nvSpPr>
          <p:spPr>
            <a:xfrm>
              <a:off x="18567400" y="6295900"/>
              <a:ext cx="1689100" cy="830995"/>
            </a:xfrm>
            <a:prstGeom prst="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Input</a:t>
              </a:r>
              <a:endParaRPr kumimoji="0" lang="zh-CN" altLang="en-US"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5" name="Oval 4">
              <a:extLst>
                <a:ext uri="{FF2B5EF4-FFF2-40B4-BE49-F238E27FC236}">
                  <a16:creationId xmlns:a16="http://schemas.microsoft.com/office/drawing/2014/main" id="{F46AE67D-B00A-D3F8-1116-8B00F9B26390}"/>
                </a:ext>
              </a:extLst>
            </p:cNvPr>
            <p:cNvSpPr/>
            <p:nvPr/>
          </p:nvSpPr>
          <p:spPr>
            <a:xfrm>
              <a:off x="22453600" y="3499728"/>
              <a:ext cx="2540000" cy="1168536"/>
            </a:xfrm>
            <a:prstGeom prst="ellipse">
              <a:avLst/>
            </a:prstGeom>
            <a:solidFill>
              <a:srgbClr val="FFC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rPr>
                <a:t>Tree 1</a:t>
              </a:r>
              <a:endParaRPr kumimoji="0" lang="zh-CN" altLang="en-US"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endParaRPr>
            </a:p>
          </p:txBody>
        </p:sp>
        <p:sp>
          <p:nvSpPr>
            <p:cNvPr id="6" name="Oval 5">
              <a:extLst>
                <a:ext uri="{FF2B5EF4-FFF2-40B4-BE49-F238E27FC236}">
                  <a16:creationId xmlns:a16="http://schemas.microsoft.com/office/drawing/2014/main" id="{D355AB8B-68C2-FAD0-473F-DD973EE60386}"/>
                </a:ext>
              </a:extLst>
            </p:cNvPr>
            <p:cNvSpPr/>
            <p:nvPr/>
          </p:nvSpPr>
          <p:spPr>
            <a:xfrm>
              <a:off x="22453600" y="5542862"/>
              <a:ext cx="2540000" cy="1168536"/>
            </a:xfrm>
            <a:prstGeom prst="ellipse">
              <a:avLst/>
            </a:prstGeom>
            <a:solidFill>
              <a:srgbClr val="FFC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rPr>
                <a:t>Tree 2</a:t>
              </a:r>
              <a:endParaRPr kumimoji="0" lang="zh-CN" altLang="en-US"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endParaRPr>
            </a:p>
          </p:txBody>
        </p:sp>
        <p:sp>
          <p:nvSpPr>
            <p:cNvPr id="7" name="Oval 6">
              <a:extLst>
                <a:ext uri="{FF2B5EF4-FFF2-40B4-BE49-F238E27FC236}">
                  <a16:creationId xmlns:a16="http://schemas.microsoft.com/office/drawing/2014/main" id="{FFEF6A71-AD94-98F0-C251-EE466DAEBE11}"/>
                </a:ext>
              </a:extLst>
            </p:cNvPr>
            <p:cNvSpPr/>
            <p:nvPr/>
          </p:nvSpPr>
          <p:spPr>
            <a:xfrm>
              <a:off x="22453600" y="8953676"/>
              <a:ext cx="2540000" cy="1168536"/>
            </a:xfrm>
            <a:prstGeom prst="ellipse">
              <a:avLst/>
            </a:prstGeom>
            <a:solidFill>
              <a:srgbClr val="FFC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rPr>
                <a:t>Tree k</a:t>
              </a:r>
              <a:endParaRPr kumimoji="0" lang="zh-CN" altLang="en-US" sz="4800" b="0" i="0" u="none" strike="noStrike" cap="none" spc="0" normalizeH="0" baseline="0" dirty="0">
                <a:ln>
                  <a:noFill/>
                </a:ln>
                <a:solidFill>
                  <a:schemeClr val="tx1"/>
                </a:solidFill>
                <a:effectLst/>
                <a:uFillTx/>
                <a:latin typeface="Times New Roman" panose="02020603050405020304" pitchFamily="18" charset="0"/>
                <a:cs typeface="Times New Roman" panose="02020603050405020304" pitchFamily="18" charset="0"/>
                <a:sym typeface="Calibri"/>
              </a:endParaRPr>
            </a:p>
          </p:txBody>
        </p:sp>
        <p:sp>
          <p:nvSpPr>
            <p:cNvPr id="8" name="Oval 7">
              <a:extLst>
                <a:ext uri="{FF2B5EF4-FFF2-40B4-BE49-F238E27FC236}">
                  <a16:creationId xmlns:a16="http://schemas.microsoft.com/office/drawing/2014/main" id="{A95160E4-C8A7-E7DE-B230-88506BB19113}"/>
                </a:ext>
              </a:extLst>
            </p:cNvPr>
            <p:cNvSpPr/>
            <p:nvPr/>
          </p:nvSpPr>
          <p:spPr>
            <a:xfrm>
              <a:off x="23577550" y="7072966"/>
              <a:ext cx="266700" cy="266700"/>
            </a:xfrm>
            <a:prstGeom prst="ellipse">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a:ln>
                  <a:noFill/>
                </a:ln>
                <a:solidFill>
                  <a:srgbClr val="000000"/>
                </a:solidFill>
                <a:effectLst/>
                <a:uFillTx/>
                <a:latin typeface="+mn-lt"/>
                <a:ea typeface="+mn-ea"/>
                <a:cs typeface="+mn-cs"/>
                <a:sym typeface="Calibri"/>
              </a:endParaRPr>
            </a:p>
          </p:txBody>
        </p:sp>
        <p:cxnSp>
          <p:nvCxnSpPr>
            <p:cNvPr id="11" name="Straight Arrow Connector 10">
              <a:extLst>
                <a:ext uri="{FF2B5EF4-FFF2-40B4-BE49-F238E27FC236}">
                  <a16:creationId xmlns:a16="http://schemas.microsoft.com/office/drawing/2014/main" id="{3EE7644E-F8A2-9807-86A4-C0BB35A8E39A}"/>
                </a:ext>
              </a:extLst>
            </p:cNvPr>
            <p:cNvCxnSpPr/>
            <p:nvPr/>
          </p:nvCxnSpPr>
          <p:spPr>
            <a:xfrm>
              <a:off x="23723600" y="4767706"/>
              <a:ext cx="0" cy="63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4CCA1D1-AFD3-BB3F-8BCE-576EBF51093B}"/>
                </a:ext>
              </a:extLst>
            </p:cNvPr>
            <p:cNvCxnSpPr/>
            <p:nvPr/>
          </p:nvCxnSpPr>
          <p:spPr>
            <a:xfrm>
              <a:off x="23710900" y="8143095"/>
              <a:ext cx="0" cy="635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B60DB83F-92AA-A9F9-2CA8-670629F59B02}"/>
                </a:ext>
              </a:extLst>
            </p:cNvPr>
            <p:cNvSpPr/>
            <p:nvPr/>
          </p:nvSpPr>
          <p:spPr>
            <a:xfrm>
              <a:off x="23596600" y="7452646"/>
              <a:ext cx="266700" cy="266700"/>
            </a:xfrm>
            <a:prstGeom prst="ellipse">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40B04EA7-11CC-1B4A-7BB6-430C1EB8FFA1}"/>
                </a:ext>
              </a:extLst>
            </p:cNvPr>
            <p:cNvSpPr/>
            <p:nvPr/>
          </p:nvSpPr>
          <p:spPr>
            <a:xfrm>
              <a:off x="23590250" y="7812378"/>
              <a:ext cx="266700" cy="266700"/>
            </a:xfrm>
            <a:prstGeom prst="ellipse">
              <a:avLst/>
            </a:prstGeom>
            <a:solidFill>
              <a:schemeClr val="tx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a:ln>
                  <a:noFill/>
                </a:ln>
                <a:solidFill>
                  <a:srgbClr val="000000"/>
                </a:solidFill>
                <a:effectLst/>
                <a:uFillTx/>
                <a:latin typeface="+mn-lt"/>
                <a:ea typeface="+mn-ea"/>
                <a:cs typeface="+mn-cs"/>
                <a:sym typeface="Calibri"/>
              </a:endParaRPr>
            </a:p>
          </p:txBody>
        </p:sp>
        <p:sp>
          <p:nvSpPr>
            <p:cNvPr id="15" name="TextBox 14">
              <a:extLst>
                <a:ext uri="{FF2B5EF4-FFF2-40B4-BE49-F238E27FC236}">
                  <a16:creationId xmlns:a16="http://schemas.microsoft.com/office/drawing/2014/main" id="{2E60AD7F-6045-36AB-E6CF-EC0CCCC8359E}"/>
                </a:ext>
              </a:extLst>
            </p:cNvPr>
            <p:cNvSpPr txBox="1"/>
            <p:nvPr/>
          </p:nvSpPr>
          <p:spPr>
            <a:xfrm>
              <a:off x="23863300" y="4714352"/>
              <a:ext cx="188769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Residuals</a:t>
              </a:r>
              <a:endParaRPr kumimoji="0" lang="zh-CN" altLang="en-US" sz="3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16" name="TextBox 15">
              <a:extLst>
                <a:ext uri="{FF2B5EF4-FFF2-40B4-BE49-F238E27FC236}">
                  <a16:creationId xmlns:a16="http://schemas.microsoft.com/office/drawing/2014/main" id="{D2624191-E5E0-A01F-B884-769BC0FCDBF9}"/>
                </a:ext>
              </a:extLst>
            </p:cNvPr>
            <p:cNvSpPr txBox="1"/>
            <p:nvPr/>
          </p:nvSpPr>
          <p:spPr>
            <a:xfrm>
              <a:off x="23863300" y="8013378"/>
              <a:ext cx="188769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Residuals</a:t>
              </a:r>
              <a:endParaRPr kumimoji="0" lang="zh-CN" altLang="en-US" sz="3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17" name="Straight Arrow Connector 16">
              <a:extLst>
                <a:ext uri="{FF2B5EF4-FFF2-40B4-BE49-F238E27FC236}">
                  <a16:creationId xmlns:a16="http://schemas.microsoft.com/office/drawing/2014/main" id="{0999B0AD-4810-9950-91AB-C115E99C6C53}"/>
                </a:ext>
              </a:extLst>
            </p:cNvPr>
            <p:cNvCxnSpPr>
              <a:cxnSpLocks/>
            </p:cNvCxnSpPr>
            <p:nvPr/>
          </p:nvCxnSpPr>
          <p:spPr>
            <a:xfrm>
              <a:off x="21132800" y="6249782"/>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B57CD47-8134-8FFE-D1AA-6C08F568E03F}"/>
                </a:ext>
              </a:extLst>
            </p:cNvPr>
            <p:cNvCxnSpPr>
              <a:cxnSpLocks/>
            </p:cNvCxnSpPr>
            <p:nvPr/>
          </p:nvCxnSpPr>
          <p:spPr>
            <a:xfrm>
              <a:off x="21132800" y="4039982"/>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B9B18C4-FD8C-38FB-82F0-3A55ACB3CAE0}"/>
                </a:ext>
              </a:extLst>
            </p:cNvPr>
            <p:cNvCxnSpPr>
              <a:cxnSpLocks/>
            </p:cNvCxnSpPr>
            <p:nvPr/>
          </p:nvCxnSpPr>
          <p:spPr>
            <a:xfrm>
              <a:off x="21132800" y="9551782"/>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5C889FB-A9F8-12A9-E977-26DC34DEDF66}"/>
                </a:ext>
              </a:extLst>
            </p:cNvPr>
            <p:cNvCxnSpPr/>
            <p:nvPr/>
          </p:nvCxnSpPr>
          <p:spPr>
            <a:xfrm>
              <a:off x="21132800" y="4039982"/>
              <a:ext cx="0" cy="5511800"/>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25E6807-E71F-EDFE-E058-C9C1C3DFA394}"/>
                </a:ext>
              </a:extLst>
            </p:cNvPr>
            <p:cNvCxnSpPr/>
            <p:nvPr/>
          </p:nvCxnSpPr>
          <p:spPr>
            <a:xfrm>
              <a:off x="20256500" y="6795882"/>
              <a:ext cx="876300" cy="0"/>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72318EEF-24BB-053C-8488-13E38DEF1D2C}"/>
                </a:ext>
              </a:extLst>
            </p:cNvPr>
            <p:cNvCxnSpPr>
              <a:cxnSpLocks/>
            </p:cNvCxnSpPr>
            <p:nvPr/>
          </p:nvCxnSpPr>
          <p:spPr>
            <a:xfrm>
              <a:off x="25166794" y="6224906"/>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00E7732-36AE-18A7-1EAA-8BA9616A3642}"/>
                </a:ext>
              </a:extLst>
            </p:cNvPr>
            <p:cNvCxnSpPr>
              <a:cxnSpLocks/>
            </p:cNvCxnSpPr>
            <p:nvPr/>
          </p:nvCxnSpPr>
          <p:spPr>
            <a:xfrm>
              <a:off x="25166794" y="4015106"/>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2293B01-CC77-6BE5-60FA-6B253A8596C6}"/>
                </a:ext>
              </a:extLst>
            </p:cNvPr>
            <p:cNvCxnSpPr>
              <a:cxnSpLocks/>
            </p:cNvCxnSpPr>
            <p:nvPr/>
          </p:nvCxnSpPr>
          <p:spPr>
            <a:xfrm>
              <a:off x="25166794" y="9526906"/>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D83EC48B-8A49-DD26-7009-18AD925AABCE}"/>
                </a:ext>
              </a:extLst>
            </p:cNvPr>
            <p:cNvCxnSpPr/>
            <p:nvPr/>
          </p:nvCxnSpPr>
          <p:spPr>
            <a:xfrm>
              <a:off x="26335194" y="4015106"/>
              <a:ext cx="0" cy="5511800"/>
            </a:xfrm>
            <a:prstGeom prst="line">
              <a:avLst/>
            </a:prstGeom>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56888011-0382-E4E2-0CDF-929BE7FACC20}"/>
                </a:ext>
              </a:extLst>
            </p:cNvPr>
            <p:cNvCxnSpPr>
              <a:cxnSpLocks/>
            </p:cNvCxnSpPr>
            <p:nvPr/>
          </p:nvCxnSpPr>
          <p:spPr>
            <a:xfrm>
              <a:off x="26335194" y="6795882"/>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B53D6E14-CE22-FF13-8F8D-2A5EEEFC4ACA}"/>
                </a:ext>
              </a:extLst>
            </p:cNvPr>
            <p:cNvSpPr/>
            <p:nvPr/>
          </p:nvSpPr>
          <p:spPr>
            <a:xfrm>
              <a:off x="27605193" y="6211614"/>
              <a:ext cx="1719105" cy="1168536"/>
            </a:xfrm>
            <a:prstGeom prst="ellipse">
              <a:avLst/>
            </a:prstGeom>
            <a:solidFill>
              <a:srgbClr val="FF0000"/>
            </a:solid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Sum</a:t>
              </a:r>
              <a:endParaRPr kumimoji="0" lang="zh-CN" altLang="en-US" sz="4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cxnSp>
          <p:nvCxnSpPr>
            <p:cNvPr id="34" name="Straight Arrow Connector 33">
              <a:extLst>
                <a:ext uri="{FF2B5EF4-FFF2-40B4-BE49-F238E27FC236}">
                  <a16:creationId xmlns:a16="http://schemas.microsoft.com/office/drawing/2014/main" id="{344A1FC5-A8AF-B044-2998-B2B679864493}"/>
                </a:ext>
              </a:extLst>
            </p:cNvPr>
            <p:cNvCxnSpPr>
              <a:cxnSpLocks/>
            </p:cNvCxnSpPr>
            <p:nvPr/>
          </p:nvCxnSpPr>
          <p:spPr>
            <a:xfrm>
              <a:off x="29446694" y="6795882"/>
              <a:ext cx="1168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F84FD8F2-7C46-F430-9715-19CA0F9F535C}"/>
                </a:ext>
              </a:extLst>
            </p:cNvPr>
            <p:cNvSpPr/>
            <p:nvPr/>
          </p:nvSpPr>
          <p:spPr>
            <a:xfrm>
              <a:off x="30693037" y="6355508"/>
              <a:ext cx="1818959" cy="830995"/>
            </a:xfrm>
            <a:prstGeom prst="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Output</a:t>
              </a:r>
              <a:endParaRPr kumimoji="0" lang="zh-CN" altLang="en-US"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36" name="Rectangle 35">
              <a:extLst>
                <a:ext uri="{FF2B5EF4-FFF2-40B4-BE49-F238E27FC236}">
                  <a16:creationId xmlns:a16="http://schemas.microsoft.com/office/drawing/2014/main" id="{407C7381-FDB8-07DF-5704-1458B70E686A}"/>
                </a:ext>
              </a:extLst>
            </p:cNvPr>
            <p:cNvSpPr/>
            <p:nvPr/>
          </p:nvSpPr>
          <p:spPr>
            <a:xfrm>
              <a:off x="20624800" y="3289300"/>
              <a:ext cx="6261100" cy="7137397"/>
            </a:xfrm>
            <a:prstGeom prst="rect">
              <a:avLst/>
            </a:prstGeom>
            <a:noFill/>
            <a:ln w="76200" cap="flat">
              <a:solidFill>
                <a:srgbClr val="FFC000"/>
              </a:solidFill>
              <a:prstDash val="lgDash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D2F30547-41EE-8918-7512-74E5C35027EE}"/>
                </a:ext>
              </a:extLst>
            </p:cNvPr>
            <p:cNvSpPr txBox="1"/>
            <p:nvPr/>
          </p:nvSpPr>
          <p:spPr>
            <a:xfrm>
              <a:off x="27038300" y="9780368"/>
              <a:ext cx="181075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1"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Calibri"/>
                </a:rPr>
                <a:t>Boosting</a:t>
              </a:r>
              <a:endParaRPr kumimoji="0" lang="zh-CN" altLang="en-US" sz="3600" b="1"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Calibri"/>
              </a:endParaRPr>
            </a:p>
          </p:txBody>
        </p:sp>
      </p:grpSp>
      <p:grpSp>
        <p:nvGrpSpPr>
          <p:cNvPr id="65" name="Group 64">
            <a:extLst>
              <a:ext uri="{FF2B5EF4-FFF2-40B4-BE49-F238E27FC236}">
                <a16:creationId xmlns:a16="http://schemas.microsoft.com/office/drawing/2014/main" id="{4FB7FC52-2448-B10A-5795-F987AF8F7DCC}"/>
              </a:ext>
            </a:extLst>
          </p:cNvPr>
          <p:cNvGrpSpPr/>
          <p:nvPr/>
        </p:nvGrpSpPr>
        <p:grpSpPr>
          <a:xfrm>
            <a:off x="6959377" y="11631776"/>
            <a:ext cx="5385686" cy="8607817"/>
            <a:chOff x="6959377" y="11631776"/>
            <a:chExt cx="5385686" cy="8607817"/>
          </a:xfrm>
        </p:grpSpPr>
        <p:sp>
          <p:nvSpPr>
            <p:cNvPr id="2" name="Rectangle: Rounded Corners 1">
              <a:extLst>
                <a:ext uri="{FF2B5EF4-FFF2-40B4-BE49-F238E27FC236}">
                  <a16:creationId xmlns:a16="http://schemas.microsoft.com/office/drawing/2014/main" id="{281E385F-7938-1DA4-B6F8-2460ED1AE5E4}"/>
                </a:ext>
              </a:extLst>
            </p:cNvPr>
            <p:cNvSpPr/>
            <p:nvPr/>
          </p:nvSpPr>
          <p:spPr>
            <a:xfrm>
              <a:off x="9676074" y="11631776"/>
              <a:ext cx="1532615" cy="919398"/>
            </a:xfrm>
            <a:prstGeom prst="round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Input</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9" name="Arrow: Down 8">
              <a:extLst>
                <a:ext uri="{FF2B5EF4-FFF2-40B4-BE49-F238E27FC236}">
                  <a16:creationId xmlns:a16="http://schemas.microsoft.com/office/drawing/2014/main" id="{82C216A7-3C6F-DFD0-B1FC-AE57D7681BEB}"/>
                </a:ext>
              </a:extLst>
            </p:cNvPr>
            <p:cNvSpPr/>
            <p:nvPr/>
          </p:nvSpPr>
          <p:spPr>
            <a:xfrm>
              <a:off x="10159116" y="12681053"/>
              <a:ext cx="600324" cy="919398"/>
            </a:xfrm>
            <a:prstGeom prst="downArrow">
              <a:avLst/>
            </a:prstGeom>
            <a:solidFill>
              <a:srgbClr val="FFC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42" name="Rectangle: Rounded Corners 41">
              <a:extLst>
                <a:ext uri="{FF2B5EF4-FFF2-40B4-BE49-F238E27FC236}">
                  <a16:creationId xmlns:a16="http://schemas.microsoft.com/office/drawing/2014/main" id="{3A3B3802-A10D-5600-C4B9-C0A2F1DF4C27}"/>
                </a:ext>
              </a:extLst>
            </p:cNvPr>
            <p:cNvSpPr/>
            <p:nvPr/>
          </p:nvSpPr>
          <p:spPr>
            <a:xfrm>
              <a:off x="9676074" y="13730330"/>
              <a:ext cx="1566408" cy="919398"/>
            </a:xfrm>
            <a:prstGeom prst="round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Filter</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cxnSp>
          <p:nvCxnSpPr>
            <p:cNvPr id="19" name="Straight Arrow Connector 18">
              <a:extLst>
                <a:ext uri="{FF2B5EF4-FFF2-40B4-BE49-F238E27FC236}">
                  <a16:creationId xmlns:a16="http://schemas.microsoft.com/office/drawing/2014/main" id="{09686715-3BCB-AAEB-DA03-ECF87ABDF50A}"/>
                </a:ext>
              </a:extLst>
            </p:cNvPr>
            <p:cNvCxnSpPr>
              <a:cxnSpLocks/>
            </p:cNvCxnSpPr>
            <p:nvPr/>
          </p:nvCxnSpPr>
          <p:spPr>
            <a:xfrm>
              <a:off x="10715708" y="14779606"/>
              <a:ext cx="830911"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162B7A6C-97C6-1666-1D48-F0493962F463}"/>
                </a:ext>
              </a:extLst>
            </p:cNvPr>
            <p:cNvCxnSpPr>
              <a:cxnSpLocks/>
            </p:cNvCxnSpPr>
            <p:nvPr/>
          </p:nvCxnSpPr>
          <p:spPr>
            <a:xfrm flipH="1">
              <a:off x="9362660" y="14779607"/>
              <a:ext cx="796456"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Rectangle: Rounded Corners 43">
              <a:extLst>
                <a:ext uri="{FF2B5EF4-FFF2-40B4-BE49-F238E27FC236}">
                  <a16:creationId xmlns:a16="http://schemas.microsoft.com/office/drawing/2014/main" id="{F7059CD1-0537-AE19-EEBD-8D588CF0E09B}"/>
                </a:ext>
              </a:extLst>
            </p:cNvPr>
            <p:cNvSpPr/>
            <p:nvPr/>
          </p:nvSpPr>
          <p:spPr>
            <a:xfrm>
              <a:off x="8373385" y="15482571"/>
              <a:ext cx="1566408" cy="919398"/>
            </a:xfrm>
            <a:prstGeom prst="round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Filter</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45" name="Rectangle: Rounded Corners 44">
              <a:extLst>
                <a:ext uri="{FF2B5EF4-FFF2-40B4-BE49-F238E27FC236}">
                  <a16:creationId xmlns:a16="http://schemas.microsoft.com/office/drawing/2014/main" id="{6C939331-FB35-171D-BA9C-70F8E6C1072C}"/>
                </a:ext>
              </a:extLst>
            </p:cNvPr>
            <p:cNvSpPr/>
            <p:nvPr/>
          </p:nvSpPr>
          <p:spPr>
            <a:xfrm>
              <a:off x="10778655" y="15482569"/>
              <a:ext cx="1566408" cy="919398"/>
            </a:xfrm>
            <a:prstGeom prst="roundRect">
              <a:avLst/>
            </a:prstGeom>
            <a:solidFill>
              <a:srgbClr val="FF0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Root</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50" name="Rectangle 49">
              <a:extLst>
                <a:ext uri="{FF2B5EF4-FFF2-40B4-BE49-F238E27FC236}">
                  <a16:creationId xmlns:a16="http://schemas.microsoft.com/office/drawing/2014/main" id="{99A3DBB0-89D1-CA5D-755F-72D4CD727E61}"/>
                </a:ext>
              </a:extLst>
            </p:cNvPr>
            <p:cNvSpPr/>
            <p:nvPr/>
          </p:nvSpPr>
          <p:spPr>
            <a:xfrm>
              <a:off x="8811038" y="14649728"/>
              <a:ext cx="678391"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Yes</a:t>
              </a:r>
            </a:p>
          </p:txBody>
        </p:sp>
        <p:sp>
          <p:nvSpPr>
            <p:cNvPr id="51" name="Rectangle 50">
              <a:extLst>
                <a:ext uri="{FF2B5EF4-FFF2-40B4-BE49-F238E27FC236}">
                  <a16:creationId xmlns:a16="http://schemas.microsoft.com/office/drawing/2014/main" id="{1193E058-951D-CD6B-D795-8776D3810D7E}"/>
                </a:ext>
              </a:extLst>
            </p:cNvPr>
            <p:cNvSpPr/>
            <p:nvPr/>
          </p:nvSpPr>
          <p:spPr>
            <a:xfrm>
              <a:off x="11286252" y="14649728"/>
              <a:ext cx="606256"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No</a:t>
              </a:r>
            </a:p>
          </p:txBody>
        </p:sp>
        <p:cxnSp>
          <p:nvCxnSpPr>
            <p:cNvPr id="53" name="Straight Arrow Connector 52">
              <a:extLst>
                <a:ext uri="{FF2B5EF4-FFF2-40B4-BE49-F238E27FC236}">
                  <a16:creationId xmlns:a16="http://schemas.microsoft.com/office/drawing/2014/main" id="{042DB040-4CD4-B023-1A31-9862351A4CF7}"/>
                </a:ext>
              </a:extLst>
            </p:cNvPr>
            <p:cNvCxnSpPr>
              <a:cxnSpLocks/>
            </p:cNvCxnSpPr>
            <p:nvPr/>
          </p:nvCxnSpPr>
          <p:spPr>
            <a:xfrm>
              <a:off x="9301700" y="16698418"/>
              <a:ext cx="830911"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B0F06BF3-28CB-87DD-44BA-B7C9E62FAE8A}"/>
                </a:ext>
              </a:extLst>
            </p:cNvPr>
            <p:cNvCxnSpPr>
              <a:cxnSpLocks/>
            </p:cNvCxnSpPr>
            <p:nvPr/>
          </p:nvCxnSpPr>
          <p:spPr>
            <a:xfrm flipH="1">
              <a:off x="7948652" y="16698419"/>
              <a:ext cx="796456"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5" name="Rectangle: Rounded Corners 54">
              <a:extLst>
                <a:ext uri="{FF2B5EF4-FFF2-40B4-BE49-F238E27FC236}">
                  <a16:creationId xmlns:a16="http://schemas.microsoft.com/office/drawing/2014/main" id="{B7DDC35A-C2E6-6904-E489-CE9A14ADE12E}"/>
                </a:ext>
              </a:extLst>
            </p:cNvPr>
            <p:cNvSpPr/>
            <p:nvPr/>
          </p:nvSpPr>
          <p:spPr>
            <a:xfrm>
              <a:off x="6959377" y="17401383"/>
              <a:ext cx="1566408" cy="919398"/>
            </a:xfrm>
            <a:prstGeom prst="roundRect">
              <a:avLst/>
            </a:prstGeom>
            <a:solidFill>
              <a:srgbClr val="FF0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Root</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56" name="Rectangle: Rounded Corners 55">
              <a:extLst>
                <a:ext uri="{FF2B5EF4-FFF2-40B4-BE49-F238E27FC236}">
                  <a16:creationId xmlns:a16="http://schemas.microsoft.com/office/drawing/2014/main" id="{9CD6089A-1937-0B45-E223-166425558582}"/>
                </a:ext>
              </a:extLst>
            </p:cNvPr>
            <p:cNvSpPr/>
            <p:nvPr/>
          </p:nvSpPr>
          <p:spPr>
            <a:xfrm>
              <a:off x="9364647" y="17401381"/>
              <a:ext cx="1566408" cy="919398"/>
            </a:xfrm>
            <a:prstGeom prst="round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4800" dirty="0">
                  <a:solidFill>
                    <a:schemeClr val="bg1"/>
                  </a:solidFill>
                  <a:latin typeface="Times New Roman" panose="02020603050405020304" pitchFamily="18" charset="0"/>
                  <a:cs typeface="Times New Roman" panose="02020603050405020304" pitchFamily="18" charset="0"/>
                </a:rPr>
                <a:t>Filter</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57" name="Rectangle 56">
              <a:extLst>
                <a:ext uri="{FF2B5EF4-FFF2-40B4-BE49-F238E27FC236}">
                  <a16:creationId xmlns:a16="http://schemas.microsoft.com/office/drawing/2014/main" id="{B75F5A7F-CD25-8AE1-B779-682CC47D768C}"/>
                </a:ext>
              </a:extLst>
            </p:cNvPr>
            <p:cNvSpPr/>
            <p:nvPr/>
          </p:nvSpPr>
          <p:spPr>
            <a:xfrm>
              <a:off x="7397030" y="16568540"/>
              <a:ext cx="678391"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Yes</a:t>
              </a:r>
            </a:p>
          </p:txBody>
        </p:sp>
        <p:sp>
          <p:nvSpPr>
            <p:cNvPr id="58" name="Rectangle 57">
              <a:extLst>
                <a:ext uri="{FF2B5EF4-FFF2-40B4-BE49-F238E27FC236}">
                  <a16:creationId xmlns:a16="http://schemas.microsoft.com/office/drawing/2014/main" id="{96AFD5DF-8478-50B6-4D26-C2EDBAFB6B2B}"/>
                </a:ext>
              </a:extLst>
            </p:cNvPr>
            <p:cNvSpPr/>
            <p:nvPr/>
          </p:nvSpPr>
          <p:spPr>
            <a:xfrm>
              <a:off x="9872244" y="16568540"/>
              <a:ext cx="606256"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No</a:t>
              </a:r>
            </a:p>
          </p:txBody>
        </p:sp>
        <p:cxnSp>
          <p:nvCxnSpPr>
            <p:cNvPr id="59" name="Straight Arrow Connector 58">
              <a:extLst>
                <a:ext uri="{FF2B5EF4-FFF2-40B4-BE49-F238E27FC236}">
                  <a16:creationId xmlns:a16="http://schemas.microsoft.com/office/drawing/2014/main" id="{A534879B-12E7-574B-2D64-AD6254D9816E}"/>
                </a:ext>
              </a:extLst>
            </p:cNvPr>
            <p:cNvCxnSpPr>
              <a:cxnSpLocks/>
            </p:cNvCxnSpPr>
            <p:nvPr/>
          </p:nvCxnSpPr>
          <p:spPr>
            <a:xfrm>
              <a:off x="10362538" y="18617230"/>
              <a:ext cx="830911"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id="{D3915EF9-E275-F311-19B4-216DE51C9290}"/>
                </a:ext>
              </a:extLst>
            </p:cNvPr>
            <p:cNvCxnSpPr>
              <a:cxnSpLocks/>
            </p:cNvCxnSpPr>
            <p:nvPr/>
          </p:nvCxnSpPr>
          <p:spPr>
            <a:xfrm flipH="1">
              <a:off x="9009490" y="18617231"/>
              <a:ext cx="796456" cy="5730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1" name="Rectangle: Rounded Corners 60">
              <a:extLst>
                <a:ext uri="{FF2B5EF4-FFF2-40B4-BE49-F238E27FC236}">
                  <a16:creationId xmlns:a16="http://schemas.microsoft.com/office/drawing/2014/main" id="{9F7E7D07-12A6-EC8F-490D-CFEC63AB520E}"/>
                </a:ext>
              </a:extLst>
            </p:cNvPr>
            <p:cNvSpPr/>
            <p:nvPr/>
          </p:nvSpPr>
          <p:spPr>
            <a:xfrm>
              <a:off x="8020215" y="19320195"/>
              <a:ext cx="1566408" cy="919398"/>
            </a:xfrm>
            <a:prstGeom prst="roundRect">
              <a:avLst/>
            </a:prstGeom>
            <a:solidFill>
              <a:srgbClr val="FF0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Root</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62" name="Rectangle: Rounded Corners 61">
              <a:extLst>
                <a:ext uri="{FF2B5EF4-FFF2-40B4-BE49-F238E27FC236}">
                  <a16:creationId xmlns:a16="http://schemas.microsoft.com/office/drawing/2014/main" id="{4A350C98-F193-2A90-D95D-967479DFE60D}"/>
                </a:ext>
              </a:extLst>
            </p:cNvPr>
            <p:cNvSpPr/>
            <p:nvPr/>
          </p:nvSpPr>
          <p:spPr>
            <a:xfrm>
              <a:off x="10425485" y="19320193"/>
              <a:ext cx="1566408" cy="919398"/>
            </a:xfrm>
            <a:prstGeom prst="roundRect">
              <a:avLst/>
            </a:prstGeom>
            <a:solidFill>
              <a:srgbClr val="FF0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rPr>
                <a:t>Root</a:t>
              </a:r>
              <a:endParaRPr kumimoji="0" lang="zh-CN" altLang="en-US" sz="4800" b="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Calibri"/>
              </a:endParaRPr>
            </a:p>
          </p:txBody>
        </p:sp>
        <p:sp>
          <p:nvSpPr>
            <p:cNvPr id="63" name="Rectangle 62">
              <a:extLst>
                <a:ext uri="{FF2B5EF4-FFF2-40B4-BE49-F238E27FC236}">
                  <a16:creationId xmlns:a16="http://schemas.microsoft.com/office/drawing/2014/main" id="{B8CA563A-D5E3-D501-CDFD-F584FEBAA6E5}"/>
                </a:ext>
              </a:extLst>
            </p:cNvPr>
            <p:cNvSpPr/>
            <p:nvPr/>
          </p:nvSpPr>
          <p:spPr>
            <a:xfrm>
              <a:off x="8457868" y="18487352"/>
              <a:ext cx="678391"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Yes</a:t>
              </a:r>
            </a:p>
          </p:txBody>
        </p:sp>
        <p:sp>
          <p:nvSpPr>
            <p:cNvPr id="64" name="Rectangle 63">
              <a:extLst>
                <a:ext uri="{FF2B5EF4-FFF2-40B4-BE49-F238E27FC236}">
                  <a16:creationId xmlns:a16="http://schemas.microsoft.com/office/drawing/2014/main" id="{A9840306-62D5-3619-2D0D-F54EED605444}"/>
                </a:ext>
              </a:extLst>
            </p:cNvPr>
            <p:cNvSpPr/>
            <p:nvPr/>
          </p:nvSpPr>
          <p:spPr>
            <a:xfrm>
              <a:off x="10933082" y="18487352"/>
              <a:ext cx="606256"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No</a:t>
              </a:r>
            </a:p>
          </p:txBody>
        </p:sp>
      </p:grpSp>
      <p:pic>
        <p:nvPicPr>
          <p:cNvPr id="2050" name="Picture 2" descr="jianzhi">
            <a:extLst>
              <a:ext uri="{FF2B5EF4-FFF2-40B4-BE49-F238E27FC236}">
                <a16:creationId xmlns:a16="http://schemas.microsoft.com/office/drawing/2014/main" id="{67D9E4AA-5F05-3BA8-B43B-C24FF0037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8400" y="2214520"/>
            <a:ext cx="6858000" cy="6543675"/>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a:extLst>
              <a:ext uri="{FF2B5EF4-FFF2-40B4-BE49-F238E27FC236}">
                <a16:creationId xmlns:a16="http://schemas.microsoft.com/office/drawing/2014/main" id="{94A32C5A-598E-D93A-D162-4104723A07CC}"/>
              </a:ext>
            </a:extLst>
          </p:cNvPr>
          <p:cNvGrpSpPr/>
          <p:nvPr/>
        </p:nvGrpSpPr>
        <p:grpSpPr>
          <a:xfrm>
            <a:off x="1358273" y="1578356"/>
            <a:ext cx="11878199" cy="7753308"/>
            <a:chOff x="1358273" y="1578356"/>
            <a:chExt cx="11878199" cy="7753308"/>
          </a:xfrm>
        </p:grpSpPr>
        <p:cxnSp>
          <p:nvCxnSpPr>
            <p:cNvPr id="67" name="Straight Arrow Connector 66">
              <a:extLst>
                <a:ext uri="{FF2B5EF4-FFF2-40B4-BE49-F238E27FC236}">
                  <a16:creationId xmlns:a16="http://schemas.microsoft.com/office/drawing/2014/main" id="{1A8FB6A7-F2FE-B2C2-A8B1-1B5A7FB2CD97}"/>
                </a:ext>
              </a:extLst>
            </p:cNvPr>
            <p:cNvCxnSpPr/>
            <p:nvPr/>
          </p:nvCxnSpPr>
          <p:spPr>
            <a:xfrm>
              <a:off x="3022600" y="8659707"/>
              <a:ext cx="7594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D5F13D2B-E7E5-C434-6103-9C0B5EC13831}"/>
                </a:ext>
              </a:extLst>
            </p:cNvPr>
            <p:cNvCxnSpPr>
              <a:cxnSpLocks/>
            </p:cNvCxnSpPr>
            <p:nvPr/>
          </p:nvCxnSpPr>
          <p:spPr>
            <a:xfrm flipV="1">
              <a:off x="3038281" y="2612629"/>
              <a:ext cx="0" cy="6047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D1CD6C6C-7EC0-8A5E-9870-BB044DFC06B9}"/>
                </a:ext>
              </a:extLst>
            </p:cNvPr>
            <p:cNvCxnSpPr>
              <a:cxnSpLocks/>
            </p:cNvCxnSpPr>
            <p:nvPr/>
          </p:nvCxnSpPr>
          <p:spPr>
            <a:xfrm flipV="1">
              <a:off x="3038281" y="5542862"/>
              <a:ext cx="7387204" cy="190978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8D18B72D-0FC6-CE98-7C45-72FCB707ABFB}"/>
                </a:ext>
              </a:extLst>
            </p:cNvPr>
            <p:cNvCxnSpPr>
              <a:cxnSpLocks/>
            </p:cNvCxnSpPr>
            <p:nvPr/>
          </p:nvCxnSpPr>
          <p:spPr>
            <a:xfrm flipV="1">
              <a:off x="3008275" y="4644866"/>
              <a:ext cx="6148314" cy="346563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6" name="Straight Connector 75">
              <a:extLst>
                <a:ext uri="{FF2B5EF4-FFF2-40B4-BE49-F238E27FC236}">
                  <a16:creationId xmlns:a16="http://schemas.microsoft.com/office/drawing/2014/main" id="{97823E3A-1FAC-B672-DD62-867B157C5385}"/>
                </a:ext>
              </a:extLst>
            </p:cNvPr>
            <p:cNvCxnSpPr>
              <a:cxnSpLocks/>
            </p:cNvCxnSpPr>
            <p:nvPr/>
          </p:nvCxnSpPr>
          <p:spPr>
            <a:xfrm flipV="1">
              <a:off x="3076936" y="3069458"/>
              <a:ext cx="7540264" cy="171406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ACEF46F1-9C5F-2684-5F44-FBB919520DB4}"/>
                </a:ext>
              </a:extLst>
            </p:cNvPr>
            <p:cNvCxnSpPr>
              <a:cxnSpLocks/>
            </p:cNvCxnSpPr>
            <p:nvPr/>
          </p:nvCxnSpPr>
          <p:spPr>
            <a:xfrm flipV="1">
              <a:off x="3046930" y="2406377"/>
              <a:ext cx="6629144" cy="3024936"/>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187EA057-4067-5BCB-B335-F00BEC33271C}"/>
                </a:ext>
              </a:extLst>
            </p:cNvPr>
            <p:cNvCxnSpPr/>
            <p:nvPr/>
          </p:nvCxnSpPr>
          <p:spPr>
            <a:xfrm>
              <a:off x="5143500" y="6921500"/>
              <a:ext cx="0" cy="1738207"/>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7D8E9BA6-C7E7-EC8A-829C-41B286F63E20}"/>
                </a:ext>
              </a:extLst>
            </p:cNvPr>
            <p:cNvCxnSpPr>
              <a:cxnSpLocks/>
            </p:cNvCxnSpPr>
            <p:nvPr/>
          </p:nvCxnSpPr>
          <p:spPr>
            <a:xfrm>
              <a:off x="5930900" y="4083996"/>
              <a:ext cx="0" cy="4575711"/>
            </a:xfrm>
            <a:prstGeom prst="line">
              <a:avLst/>
            </a:prstGeom>
            <a:ln w="571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5D094168-4521-6583-67AA-913176F35F70}"/>
                    </a:ext>
                  </a:extLst>
                </p:cNvPr>
                <p:cNvSpPr/>
                <p:nvPr/>
              </p:nvSpPr>
              <p:spPr>
                <a:xfrm>
                  <a:off x="4100266" y="8685333"/>
                  <a:ext cx="1360116"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𝑔</m:t>
                        </m:r>
                        <m:sSub>
                          <m:sSub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d>
                              <m:d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𝑡</m:t>
                                </m:r>
                              </m:e>
                            </m:d>
                          </m:e>
                          <m: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oMath>
                    </m:oMathPara>
                  </a14:m>
                  <a:endParaRPr lang="en-US" altLang="zh-CN" sz="3600" b="0" cap="none" spc="0" dirty="0">
                    <a:ln w="0"/>
                    <a:solidFill>
                      <a:schemeClr val="accent1"/>
                    </a:solidFill>
                    <a:effectLst>
                      <a:outerShdw blurRad="38100" dist="25400" dir="5400000" algn="ctr" rotWithShape="0">
                        <a:srgbClr val="6E747A">
                          <a:alpha val="43000"/>
                        </a:srgbClr>
                      </a:outerShdw>
                    </a:effectLst>
                  </a:endParaRPr>
                </a:p>
              </p:txBody>
            </p:sp>
          </mc:Choice>
          <mc:Fallback xmlns="">
            <p:sp>
              <p:nvSpPr>
                <p:cNvPr id="88" name="Rectangle 87">
                  <a:extLst>
                    <a:ext uri="{FF2B5EF4-FFF2-40B4-BE49-F238E27FC236}">
                      <a16:creationId xmlns:a16="http://schemas.microsoft.com/office/drawing/2014/main" id="{5D094168-4521-6583-67AA-913176F35F70}"/>
                    </a:ext>
                  </a:extLst>
                </p:cNvPr>
                <p:cNvSpPr>
                  <a:spLocks noRot="1" noChangeAspect="1" noMove="1" noResize="1" noEditPoints="1" noAdjustHandles="1" noChangeArrowheads="1" noChangeShapeType="1" noTextEdit="1"/>
                </p:cNvSpPr>
                <p:nvPr/>
              </p:nvSpPr>
              <p:spPr>
                <a:xfrm>
                  <a:off x="4100266" y="8685333"/>
                  <a:ext cx="1360116"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67DE61FE-3D42-69D9-BBA3-58D800D1DF13}"/>
                    </a:ext>
                  </a:extLst>
                </p:cNvPr>
                <p:cNvSpPr/>
                <p:nvPr/>
              </p:nvSpPr>
              <p:spPr>
                <a:xfrm>
                  <a:off x="5582976" y="8685333"/>
                  <a:ext cx="1370823"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𝑔</m:t>
                        </m:r>
                        <m:sSub>
                          <m:sSub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sSubPr>
                          <m:e>
                            <m:d>
                              <m:d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𝑡</m:t>
                                </m:r>
                              </m:e>
                            </m:d>
                          </m:e>
                          <m: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2</m:t>
                            </m:r>
                          </m:sub>
                        </m:sSub>
                      </m:oMath>
                    </m:oMathPara>
                  </a14:m>
                  <a:endParaRPr lang="en-US" altLang="zh-CN" sz="3600" b="0" cap="none" spc="0" dirty="0">
                    <a:ln w="0"/>
                    <a:solidFill>
                      <a:srgbClr val="FF0000"/>
                    </a:solidFill>
                    <a:effectLst>
                      <a:outerShdw blurRad="38100" dist="25400" dir="5400000" algn="ctr" rotWithShape="0">
                        <a:srgbClr val="6E747A">
                          <a:alpha val="43000"/>
                        </a:srgbClr>
                      </a:outerShdw>
                    </a:effectLst>
                  </a:endParaRPr>
                </a:p>
              </p:txBody>
            </p:sp>
          </mc:Choice>
          <mc:Fallback xmlns="">
            <p:sp>
              <p:nvSpPr>
                <p:cNvPr id="90" name="Rectangle 89">
                  <a:extLst>
                    <a:ext uri="{FF2B5EF4-FFF2-40B4-BE49-F238E27FC236}">
                      <a16:creationId xmlns:a16="http://schemas.microsoft.com/office/drawing/2014/main" id="{67DE61FE-3D42-69D9-BBA3-58D800D1DF13}"/>
                    </a:ext>
                  </a:extLst>
                </p:cNvPr>
                <p:cNvSpPr>
                  <a:spLocks noRot="1" noChangeAspect="1" noMove="1" noResize="1" noEditPoints="1" noAdjustHandles="1" noChangeArrowheads="1" noChangeShapeType="1" noTextEdit="1"/>
                </p:cNvSpPr>
                <p:nvPr/>
              </p:nvSpPr>
              <p:spPr>
                <a:xfrm>
                  <a:off x="5582976" y="8685333"/>
                  <a:ext cx="1370823"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E23F908C-9057-23C8-2B65-719496C8A954}"/>
                    </a:ext>
                  </a:extLst>
                </p:cNvPr>
                <p:cNvSpPr/>
                <p:nvPr/>
              </p:nvSpPr>
              <p:spPr>
                <a:xfrm>
                  <a:off x="9783726" y="8659707"/>
                  <a:ext cx="1157625"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𝑔</m:t>
                        </m:r>
                        <m:r>
                          <a:rPr lang="en-US" altLang="zh-CN" sz="36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m:t>
                        </m:r>
                        <m:r>
                          <a:rPr lang="en-US" altLang="zh-CN" sz="36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𝑡</m:t>
                        </m:r>
                        <m:r>
                          <a:rPr lang="en-US" altLang="zh-CN" sz="36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m:t>
                        </m:r>
                      </m:oMath>
                    </m:oMathPara>
                  </a14:m>
                  <a:endParaRPr lang="en-US" altLang="zh-CN" sz="3600" b="0" cap="none" spc="0" dirty="0">
                    <a:ln w="0"/>
                    <a:solidFill>
                      <a:schemeClr val="tx1"/>
                    </a:solidFill>
                    <a:effectLst>
                      <a:outerShdw blurRad="38100" dist="25400" dir="5400000" algn="ctr" rotWithShape="0">
                        <a:srgbClr val="6E747A">
                          <a:alpha val="43000"/>
                        </a:srgbClr>
                      </a:outerShdw>
                    </a:effectLst>
                  </a:endParaRPr>
                </a:p>
              </p:txBody>
            </p:sp>
          </mc:Choice>
          <mc:Fallback xmlns="">
            <p:sp>
              <p:nvSpPr>
                <p:cNvPr id="91" name="Rectangle 90">
                  <a:extLst>
                    <a:ext uri="{FF2B5EF4-FFF2-40B4-BE49-F238E27FC236}">
                      <a16:creationId xmlns:a16="http://schemas.microsoft.com/office/drawing/2014/main" id="{E23F908C-9057-23C8-2B65-719496C8A954}"/>
                    </a:ext>
                  </a:extLst>
                </p:cNvPr>
                <p:cNvSpPr>
                  <a:spLocks noRot="1" noChangeAspect="1" noMove="1" noResize="1" noEditPoints="1" noAdjustHandles="1" noChangeArrowheads="1" noChangeShapeType="1" noTextEdit="1"/>
                </p:cNvSpPr>
                <p:nvPr/>
              </p:nvSpPr>
              <p:spPr>
                <a:xfrm>
                  <a:off x="9783726" y="8659707"/>
                  <a:ext cx="1157625" cy="6463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3A3EFF53-F482-D9E8-37F2-03C03FC065AD}"/>
                    </a:ext>
                  </a:extLst>
                </p:cNvPr>
                <p:cNvSpPr/>
                <p:nvPr/>
              </p:nvSpPr>
              <p:spPr>
                <a:xfrm>
                  <a:off x="1362916" y="7391061"/>
                  <a:ext cx="1735283"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cap="none" spc="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𝑁𝑜𝑑𝑒</m:t>
                        </m:r>
                        <m:r>
                          <a:rPr lang="en-US" altLang="zh-CN" sz="3600" b="0" i="1" cap="none" spc="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 1</m:t>
                        </m:r>
                      </m:oMath>
                    </m:oMathPara>
                  </a14:m>
                  <a:endParaRPr lang="en-US" altLang="zh-CN" sz="3600" b="0" cap="none" spc="0" dirty="0">
                    <a:ln w="0"/>
                    <a:solidFill>
                      <a:schemeClr val="accent1"/>
                    </a:solidFill>
                    <a:effectLst>
                      <a:outerShdw blurRad="38100" dist="25400" dir="5400000" algn="ctr" rotWithShape="0">
                        <a:srgbClr val="6E747A">
                          <a:alpha val="43000"/>
                        </a:srgbClr>
                      </a:outerShdw>
                    </a:effectLst>
                  </a:endParaRPr>
                </a:p>
              </p:txBody>
            </p:sp>
          </mc:Choice>
          <mc:Fallback xmlns="">
            <p:sp>
              <p:nvSpPr>
                <p:cNvPr id="92" name="Rectangle 91">
                  <a:extLst>
                    <a:ext uri="{FF2B5EF4-FFF2-40B4-BE49-F238E27FC236}">
                      <a16:creationId xmlns:a16="http://schemas.microsoft.com/office/drawing/2014/main" id="{3A3EFF53-F482-D9E8-37F2-03C03FC065AD}"/>
                    </a:ext>
                  </a:extLst>
                </p:cNvPr>
                <p:cNvSpPr>
                  <a:spLocks noRot="1" noChangeAspect="1" noMove="1" noResize="1" noEditPoints="1" noAdjustHandles="1" noChangeArrowheads="1" noChangeShapeType="1" noTextEdit="1"/>
                </p:cNvSpPr>
                <p:nvPr/>
              </p:nvSpPr>
              <p:spPr>
                <a:xfrm>
                  <a:off x="1362916" y="7391061"/>
                  <a:ext cx="1735283" cy="64633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24E3E079-8F03-1676-6EC2-6A9C2A4E1902}"/>
                    </a:ext>
                  </a:extLst>
                </p:cNvPr>
                <p:cNvSpPr/>
                <p:nvPr/>
              </p:nvSpPr>
              <p:spPr>
                <a:xfrm>
                  <a:off x="1358273" y="4840027"/>
                  <a:ext cx="1735283"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cap="none" spc="0"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𝑁𝑜𝑑𝑒</m:t>
                        </m:r>
                        <m:r>
                          <a:rPr lang="en-US" altLang="zh-CN" sz="3600" b="0" i="1" cap="none" spc="0"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 2</m:t>
                        </m:r>
                      </m:oMath>
                    </m:oMathPara>
                  </a14:m>
                  <a:endParaRPr lang="en-US" altLang="zh-CN" sz="3600" b="0" cap="none" spc="0" dirty="0">
                    <a:ln w="0"/>
                    <a:solidFill>
                      <a:srgbClr val="FF0000"/>
                    </a:solidFill>
                    <a:effectLst>
                      <a:outerShdw blurRad="38100" dist="25400" dir="5400000" algn="ctr" rotWithShape="0">
                        <a:srgbClr val="6E747A">
                          <a:alpha val="43000"/>
                        </a:srgbClr>
                      </a:outerShdw>
                    </a:effectLst>
                  </a:endParaRPr>
                </a:p>
              </p:txBody>
            </p:sp>
          </mc:Choice>
          <mc:Fallback xmlns="">
            <p:sp>
              <p:nvSpPr>
                <p:cNvPr id="93" name="Rectangle 92">
                  <a:extLst>
                    <a:ext uri="{FF2B5EF4-FFF2-40B4-BE49-F238E27FC236}">
                      <a16:creationId xmlns:a16="http://schemas.microsoft.com/office/drawing/2014/main" id="{24E3E079-8F03-1676-6EC2-6A9C2A4E1902}"/>
                    </a:ext>
                  </a:extLst>
                </p:cNvPr>
                <p:cNvSpPr>
                  <a:spLocks noRot="1" noChangeAspect="1" noMove="1" noResize="1" noEditPoints="1" noAdjustHandles="1" noChangeArrowheads="1" noChangeShapeType="1" noTextEdit="1"/>
                </p:cNvSpPr>
                <p:nvPr/>
              </p:nvSpPr>
              <p:spPr>
                <a:xfrm>
                  <a:off x="1358273" y="4840027"/>
                  <a:ext cx="1735283" cy="64633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29FFD426-24BF-B9DE-1659-7AA8573BB287}"/>
                    </a:ext>
                  </a:extLst>
                </p:cNvPr>
                <p:cNvSpPr/>
                <p:nvPr/>
              </p:nvSpPr>
              <p:spPr>
                <a:xfrm>
                  <a:off x="1982977" y="2382017"/>
                  <a:ext cx="832344"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rPr>
                          <m:t>𝐶𝑎</m:t>
                        </m:r>
                      </m:oMath>
                    </m:oMathPara>
                  </a14:m>
                  <a:endParaRPr lang="en-US" altLang="zh-CN" sz="3600" b="0" cap="none" spc="0" dirty="0">
                    <a:ln w="0"/>
                    <a:solidFill>
                      <a:schemeClr val="tx1"/>
                    </a:solidFill>
                    <a:effectLst>
                      <a:outerShdw blurRad="38100" dist="25400" dir="5400000" algn="ctr" rotWithShape="0">
                        <a:srgbClr val="6E747A">
                          <a:alpha val="43000"/>
                        </a:srgbClr>
                      </a:outerShdw>
                    </a:effectLst>
                  </a:endParaRPr>
                </a:p>
              </p:txBody>
            </p:sp>
          </mc:Choice>
          <mc:Fallback xmlns="">
            <p:sp>
              <p:nvSpPr>
                <p:cNvPr id="94" name="Rectangle 93">
                  <a:extLst>
                    <a:ext uri="{FF2B5EF4-FFF2-40B4-BE49-F238E27FC236}">
                      <a16:creationId xmlns:a16="http://schemas.microsoft.com/office/drawing/2014/main" id="{29FFD426-24BF-B9DE-1659-7AA8573BB287}"/>
                    </a:ext>
                  </a:extLst>
                </p:cNvPr>
                <p:cNvSpPr>
                  <a:spLocks noRot="1" noChangeAspect="1" noMove="1" noResize="1" noEditPoints="1" noAdjustHandles="1" noChangeArrowheads="1" noChangeShapeType="1" noTextEdit="1"/>
                </p:cNvSpPr>
                <p:nvPr/>
              </p:nvSpPr>
              <p:spPr>
                <a:xfrm>
                  <a:off x="1982977" y="2382017"/>
                  <a:ext cx="832344" cy="64633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5DB2966C-6F1E-D5A1-04F7-DBA2517D578A}"/>
                    </a:ext>
                  </a:extLst>
                </p:cNvPr>
                <p:cNvSpPr/>
                <p:nvPr/>
              </p:nvSpPr>
              <p:spPr>
                <a:xfrm>
                  <a:off x="9211301" y="1578356"/>
                  <a:ext cx="1842620"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𝐶</m:t>
                        </m:r>
                        <m:sSub>
                          <m:sSub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𝑎</m:t>
                            </m:r>
                          </m:e>
                          <m: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2</m:t>
                            </m:r>
                          </m:sub>
                        </m:s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𝑇</m:t>
                            </m:r>
                          </m:e>
                          <m: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𝑡</m:t>
                            </m:r>
                          </m:sub>
                        </m:s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m:t>
                        </m:r>
                      </m:oMath>
                    </m:oMathPara>
                  </a14:m>
                  <a:endParaRPr lang="en-US" altLang="zh-CN" sz="3600" b="0" cap="none" spc="0" dirty="0">
                    <a:ln w="0"/>
                    <a:solidFill>
                      <a:srgbClr val="FF0000"/>
                    </a:solidFill>
                    <a:effectLst>
                      <a:outerShdw blurRad="38100" dist="25400" dir="5400000" algn="ctr" rotWithShape="0">
                        <a:srgbClr val="6E747A">
                          <a:alpha val="43000"/>
                        </a:srgbClr>
                      </a:outerShdw>
                    </a:effectLst>
                  </a:endParaRPr>
                </a:p>
              </p:txBody>
            </p:sp>
          </mc:Choice>
          <mc:Fallback xmlns="">
            <p:sp>
              <p:nvSpPr>
                <p:cNvPr id="95" name="Rectangle 94">
                  <a:extLst>
                    <a:ext uri="{FF2B5EF4-FFF2-40B4-BE49-F238E27FC236}">
                      <a16:creationId xmlns:a16="http://schemas.microsoft.com/office/drawing/2014/main" id="{5DB2966C-6F1E-D5A1-04F7-DBA2517D578A}"/>
                    </a:ext>
                  </a:extLst>
                </p:cNvPr>
                <p:cNvSpPr>
                  <a:spLocks noRot="1" noChangeAspect="1" noMove="1" noResize="1" noEditPoints="1" noAdjustHandles="1" noChangeArrowheads="1" noChangeShapeType="1" noTextEdit="1"/>
                </p:cNvSpPr>
                <p:nvPr/>
              </p:nvSpPr>
              <p:spPr>
                <a:xfrm>
                  <a:off x="9211301" y="1578356"/>
                  <a:ext cx="1842620" cy="64633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9B578862-E808-E715-2C66-0FD5ADB63355}"/>
                    </a:ext>
                  </a:extLst>
                </p:cNvPr>
                <p:cNvSpPr/>
                <p:nvPr/>
              </p:nvSpPr>
              <p:spPr>
                <a:xfrm>
                  <a:off x="9676074" y="2314984"/>
                  <a:ext cx="3560398"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𝐶</m:t>
                        </m:r>
                        <m:sSub>
                          <m:sSub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𝑎</m:t>
                            </m:r>
                          </m:e>
                          <m:sub>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2</m:t>
                            </m:r>
                          </m:sub>
                        </m:sSub>
                        <m:d>
                          <m:dPr>
                            <m:ctrlP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𝑇</m:t>
                            </m:r>
                          </m:e>
                        </m:d>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 </m:t>
                        </m:r>
                        <m:r>
                          <a:rPr lang="en-US" altLang="zh-CN" sz="3600" b="0" i="1" smtClean="0">
                            <a:ln w="0"/>
                            <a:solidFill>
                              <a:srgbClr val="FF0000"/>
                            </a:solidFill>
                            <a:effectLst>
                              <a:outerShdw blurRad="38100" dist="25400" dir="5400000" algn="ctr" rotWithShape="0">
                                <a:srgbClr val="6E747A">
                                  <a:alpha val="43000"/>
                                </a:srgbClr>
                              </a:outerShdw>
                            </a:effectLst>
                            <a:latin typeface="Cambria Math" panose="02040503050406030204" pitchFamily="18" charset="0"/>
                          </a:rPr>
                          <m:t>𝑃𝑟𝑢𝑛𝑖𝑛𝑔</m:t>
                        </m:r>
                      </m:oMath>
                    </m:oMathPara>
                  </a14:m>
                  <a:endParaRPr lang="en-US" altLang="zh-CN" sz="3600" b="0" cap="none" spc="0" dirty="0">
                    <a:ln w="0"/>
                    <a:solidFill>
                      <a:srgbClr val="FF0000"/>
                    </a:solidFill>
                    <a:effectLst>
                      <a:outerShdw blurRad="38100" dist="25400" dir="5400000" algn="ctr" rotWithShape="0">
                        <a:srgbClr val="6E747A">
                          <a:alpha val="43000"/>
                        </a:srgbClr>
                      </a:outerShdw>
                    </a:effectLst>
                  </a:endParaRPr>
                </a:p>
              </p:txBody>
            </p:sp>
          </mc:Choice>
          <mc:Fallback xmlns="">
            <p:sp>
              <p:nvSpPr>
                <p:cNvPr id="96" name="Rectangle 95">
                  <a:extLst>
                    <a:ext uri="{FF2B5EF4-FFF2-40B4-BE49-F238E27FC236}">
                      <a16:creationId xmlns:a16="http://schemas.microsoft.com/office/drawing/2014/main" id="{9B578862-E808-E715-2C66-0FD5ADB63355}"/>
                    </a:ext>
                  </a:extLst>
                </p:cNvPr>
                <p:cNvSpPr>
                  <a:spLocks noRot="1" noChangeAspect="1" noMove="1" noResize="1" noEditPoints="1" noAdjustHandles="1" noChangeArrowheads="1" noChangeShapeType="1" noTextEdit="1"/>
                </p:cNvSpPr>
                <p:nvPr/>
              </p:nvSpPr>
              <p:spPr>
                <a:xfrm>
                  <a:off x="9676074" y="2314984"/>
                  <a:ext cx="3560398" cy="6463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7" name="Rectangle 96">
                  <a:extLst>
                    <a:ext uri="{FF2B5EF4-FFF2-40B4-BE49-F238E27FC236}">
                      <a16:creationId xmlns:a16="http://schemas.microsoft.com/office/drawing/2014/main" id="{FCC615F9-5A9B-944E-EEF4-419AB203B612}"/>
                    </a:ext>
                  </a:extLst>
                </p:cNvPr>
                <p:cNvSpPr/>
                <p:nvPr/>
              </p:nvSpPr>
              <p:spPr>
                <a:xfrm>
                  <a:off x="9440496" y="4800272"/>
                  <a:ext cx="3674211"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𝐶</m:t>
                        </m:r>
                        <m:sSub>
                          <m:sSub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𝑎</m:t>
                            </m:r>
                          </m:e>
                          <m: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d>
                          <m:d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dPr>
                          <m:e>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𝑇</m:t>
                            </m:r>
                          </m:e>
                        </m:d>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 </m:t>
                        </m:r>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𝑃𝑟𝑢𝑛𝑖𝑛𝑔</m:t>
                        </m:r>
                      </m:oMath>
                    </m:oMathPara>
                  </a14:m>
                  <a:endParaRPr lang="en-US" altLang="zh-CN" sz="3600" b="0" cap="none" spc="0" dirty="0">
                    <a:ln w="0"/>
                    <a:solidFill>
                      <a:schemeClr val="accent1"/>
                    </a:solidFill>
                    <a:effectLst>
                      <a:outerShdw blurRad="38100" dist="25400" dir="5400000" algn="ctr" rotWithShape="0">
                        <a:srgbClr val="6E747A">
                          <a:alpha val="43000"/>
                        </a:srgbClr>
                      </a:outerShdw>
                    </a:effectLst>
                  </a:endParaRPr>
                </a:p>
              </p:txBody>
            </p:sp>
          </mc:Choice>
          <mc:Fallback>
            <p:sp>
              <p:nvSpPr>
                <p:cNvPr id="97" name="Rectangle 96">
                  <a:extLst>
                    <a:ext uri="{FF2B5EF4-FFF2-40B4-BE49-F238E27FC236}">
                      <a16:creationId xmlns:a16="http://schemas.microsoft.com/office/drawing/2014/main" id="{FCC615F9-5A9B-944E-EEF4-419AB203B612}"/>
                    </a:ext>
                  </a:extLst>
                </p:cNvPr>
                <p:cNvSpPr>
                  <a:spLocks noRot="1" noChangeAspect="1" noMove="1" noResize="1" noEditPoints="1" noAdjustHandles="1" noChangeArrowheads="1" noChangeShapeType="1" noTextEdit="1"/>
                </p:cNvSpPr>
                <p:nvPr/>
              </p:nvSpPr>
              <p:spPr>
                <a:xfrm>
                  <a:off x="9440496" y="4800272"/>
                  <a:ext cx="3674211" cy="64633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A8EC26FD-4C36-5F2E-3488-94BF12D102B6}"/>
                    </a:ext>
                  </a:extLst>
                </p:cNvPr>
                <p:cNvSpPr/>
                <p:nvPr/>
              </p:nvSpPr>
              <p:spPr>
                <a:xfrm>
                  <a:off x="8588219" y="3824181"/>
                  <a:ext cx="1831912" cy="646331"/>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𝐶</m:t>
                        </m:r>
                        <m:sSub>
                          <m:sSub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𝑎</m:t>
                            </m:r>
                          </m:e>
                          <m: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𝑇</m:t>
                            </m:r>
                          </m:e>
                          <m: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𝑡</m:t>
                            </m:r>
                          </m:sub>
                        </m:sSub>
                        <m:r>
                          <a:rPr lang="en-US" altLang="zh-CN" sz="3600"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oMath>
                    </m:oMathPara>
                  </a14:m>
                  <a:endParaRPr lang="en-US" altLang="zh-CN" sz="3600" b="0" cap="none" spc="0" dirty="0">
                    <a:ln w="0"/>
                    <a:solidFill>
                      <a:schemeClr val="accent1"/>
                    </a:solidFill>
                    <a:effectLst>
                      <a:outerShdw blurRad="38100" dist="25400" dir="5400000" algn="ctr" rotWithShape="0">
                        <a:srgbClr val="6E747A">
                          <a:alpha val="43000"/>
                        </a:srgbClr>
                      </a:outerShdw>
                    </a:effectLst>
                  </a:endParaRPr>
                </a:p>
              </p:txBody>
            </p:sp>
          </mc:Choice>
          <mc:Fallback xmlns="">
            <p:sp>
              <p:nvSpPr>
                <p:cNvPr id="98" name="Rectangle 97">
                  <a:extLst>
                    <a:ext uri="{FF2B5EF4-FFF2-40B4-BE49-F238E27FC236}">
                      <a16:creationId xmlns:a16="http://schemas.microsoft.com/office/drawing/2014/main" id="{A8EC26FD-4C36-5F2E-3488-94BF12D102B6}"/>
                    </a:ext>
                  </a:extLst>
                </p:cNvPr>
                <p:cNvSpPr>
                  <a:spLocks noRot="1" noChangeAspect="1" noMove="1" noResize="1" noEditPoints="1" noAdjustHandles="1" noChangeArrowheads="1" noChangeShapeType="1" noTextEdit="1"/>
                </p:cNvSpPr>
                <p:nvPr/>
              </p:nvSpPr>
              <p:spPr>
                <a:xfrm>
                  <a:off x="8588219" y="3824181"/>
                  <a:ext cx="1831912" cy="646331"/>
                </a:xfrm>
                <a:prstGeom prst="rect">
                  <a:avLst/>
                </a:prstGeom>
                <a:blipFill>
                  <a:blip r:embed="rId1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0079876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385</TotalTime>
  <Words>1397</Words>
  <Application>Microsoft Office PowerPoint</Application>
  <PresentationFormat>Custom</PresentationFormat>
  <Paragraphs>80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Chan King</cp:lastModifiedBy>
  <cp:revision>11</cp:revision>
  <dcterms:modified xsi:type="dcterms:W3CDTF">2022-06-01T08:35:05Z</dcterms:modified>
</cp:coreProperties>
</file>