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說明文字">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述 (含標題)">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11/30/2022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11/30/2022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5800" y="3132666"/>
            <a:ext cx="5311775" cy="308601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3132666"/>
            <a:ext cx="5334000" cy="308601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Central_processing_unit" TargetMode="External"/><Relationship Id="rId13" Type="http://schemas.openxmlformats.org/officeDocument/2006/relationships/hyperlink" Target="https://en.wikipedia.org/wiki/Program_counter" TargetMode="External"/><Relationship Id="rId18" Type="http://schemas.openxmlformats.org/officeDocument/2006/relationships/hyperlink" Target="https://en.wikipedia.org/wiki/Input_and_output" TargetMode="External"/><Relationship Id="rId3" Type="http://schemas.openxmlformats.org/officeDocument/2006/relationships/hyperlink" Target="https://en.wikipedia.org/wiki/John_von_Neumann" TargetMode="External"/><Relationship Id="rId7" Type="http://schemas.openxmlformats.org/officeDocument/2006/relationships/image" Target="../media/image3.png"/><Relationship Id="rId12" Type="http://schemas.openxmlformats.org/officeDocument/2006/relationships/hyperlink" Target="https://en.wikipedia.org/wiki/Instruction_register" TargetMode="External"/><Relationship Id="rId17" Type="http://schemas.openxmlformats.org/officeDocument/2006/relationships/hyperlink" Target="https://en.wikipedia.org/wiki/Mass_storage" TargetMode="External"/><Relationship Id="rId2" Type="http://schemas.openxmlformats.org/officeDocument/2006/relationships/hyperlink" Target="https://en.wikipedia.org/wiki/Computer_architecture" TargetMode="External"/><Relationship Id="rId16" Type="http://schemas.openxmlformats.org/officeDocument/2006/relationships/hyperlink" Target="https://en.wikipedia.org/wiki/Instruction_set" TargetMode="External"/><Relationship Id="rId20"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hyperlink" Target="https://en.wikipedia.org/wiki/Digital_computer" TargetMode="External"/><Relationship Id="rId11" Type="http://schemas.openxmlformats.org/officeDocument/2006/relationships/hyperlink" Target="https://en.wikipedia.org/wiki/Control_unit" TargetMode="External"/><Relationship Id="rId5" Type="http://schemas.openxmlformats.org/officeDocument/2006/relationships/hyperlink" Target="https://en.wikipedia.org/wiki/Von_Neumann_architecture#cite_note-FirstDraftReport-1" TargetMode="External"/><Relationship Id="rId15" Type="http://schemas.openxmlformats.org/officeDocument/2006/relationships/hyperlink" Target="https://en.wikipedia.org/wiki/Data_(computing)" TargetMode="External"/><Relationship Id="rId10" Type="http://schemas.openxmlformats.org/officeDocument/2006/relationships/hyperlink" Target="https://en.wikipedia.org/wiki/Processor_register" TargetMode="External"/><Relationship Id="rId19" Type="http://schemas.openxmlformats.org/officeDocument/2006/relationships/hyperlink" Target="https://en.wikipedia.org/wiki/Von_Neumann_architecture#cite_note-GanesanCh4-2" TargetMode="External"/><Relationship Id="rId4" Type="http://schemas.openxmlformats.org/officeDocument/2006/relationships/hyperlink" Target="https://en.wikipedia.org/wiki/First_Draft_of_a_Report_on_the_EDVAC" TargetMode="External"/><Relationship Id="rId9" Type="http://schemas.openxmlformats.org/officeDocument/2006/relationships/hyperlink" Target="https://en.wikipedia.org/wiki/Arithmetic_logic_unit" TargetMode="External"/><Relationship Id="rId14" Type="http://schemas.openxmlformats.org/officeDocument/2006/relationships/hyperlink" Target="https://en.wikipedia.org/wiki/Computer_memo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hyperlink" Target="https://en.wikipedia.org/wiki/CPU_(disambigua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7F2293-9DA1-4DC9-BE12-7E84F988D18B}"/>
              </a:ext>
            </a:extLst>
          </p:cNvPr>
          <p:cNvSpPr>
            <a:spLocks noGrp="1"/>
          </p:cNvSpPr>
          <p:nvPr>
            <p:ph type="ctrTitle"/>
          </p:nvPr>
        </p:nvSpPr>
        <p:spPr/>
        <p:txBody>
          <a:bodyPr>
            <a:normAutofit/>
          </a:bodyPr>
          <a:lstStyle/>
          <a:p>
            <a:r>
              <a:rPr lang="en-US" altLang="zh-TW" dirty="0">
                <a:latin typeface="Arial Rounded MT Bold" panose="020F0704030504030204" pitchFamily="34" charset="0"/>
              </a:rPr>
              <a:t>COMPUTER system</a:t>
            </a:r>
            <a:br>
              <a:rPr lang="en-US" altLang="zh-TW" dirty="0">
                <a:latin typeface="Arial Rounded MT Bold" panose="020F0704030504030204" pitchFamily="34" charset="0"/>
              </a:rPr>
            </a:br>
            <a:endParaRPr lang="zh-TW" altLang="en-US" dirty="0">
              <a:latin typeface="Arial Rounded MT Bold" panose="020F0704030504030204" pitchFamily="34" charset="0"/>
            </a:endParaRPr>
          </a:p>
        </p:txBody>
      </p:sp>
      <p:sp>
        <p:nvSpPr>
          <p:cNvPr id="3" name="副標題 2">
            <a:extLst>
              <a:ext uri="{FF2B5EF4-FFF2-40B4-BE49-F238E27FC236}">
                <a16:creationId xmlns:a16="http://schemas.microsoft.com/office/drawing/2014/main" id="{54518FB1-200E-41E8-A7B2-4CF553B4813E}"/>
              </a:ext>
            </a:extLst>
          </p:cNvPr>
          <p:cNvSpPr>
            <a:spLocks noGrp="1"/>
          </p:cNvSpPr>
          <p:nvPr>
            <p:ph type="subTitle" idx="1"/>
          </p:nvPr>
        </p:nvSpPr>
        <p:spPr/>
        <p:txBody>
          <a:bodyPr/>
          <a:lstStyle/>
          <a:p>
            <a:r>
              <a:rPr lang="en-US" altLang="zh-TW" dirty="0"/>
              <a:t>41100E230 – James Ryan </a:t>
            </a:r>
            <a:r>
              <a:rPr lang="en-US" altLang="zh-TW" dirty="0" err="1"/>
              <a:t>Pregon</a:t>
            </a:r>
            <a:endParaRPr lang="zh-TW" altLang="en-US" dirty="0"/>
          </a:p>
        </p:txBody>
      </p:sp>
    </p:spTree>
    <p:extLst>
      <p:ext uri="{BB962C8B-B14F-4D97-AF65-F5344CB8AC3E}">
        <p14:creationId xmlns:p14="http://schemas.microsoft.com/office/powerpoint/2010/main" val="17934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CC2310-EC64-4CE1-BB0C-A2B34CD37489}"/>
              </a:ext>
            </a:extLst>
          </p:cNvPr>
          <p:cNvSpPr/>
          <p:nvPr/>
        </p:nvSpPr>
        <p:spPr>
          <a:xfrm>
            <a:off x="567667" y="1709149"/>
            <a:ext cx="2760884" cy="646331"/>
          </a:xfrm>
          <a:prstGeom prst="rect">
            <a:avLst/>
          </a:prstGeom>
        </p:spPr>
        <p:txBody>
          <a:bodyPr wrap="none">
            <a:spAutoFit/>
          </a:bodyPr>
          <a:lstStyle/>
          <a:p>
            <a:r>
              <a:rPr lang="en-US" altLang="zh-TW" dirty="0">
                <a:latin typeface="Arial Rounded MT Bold" panose="020F0704030504030204" pitchFamily="34" charset="0"/>
              </a:rPr>
              <a:t>Memory buffer register</a:t>
            </a:r>
          </a:p>
          <a:p>
            <a:endParaRPr lang="en-US" altLang="zh-TW" b="0" i="0" dirty="0">
              <a:solidFill>
                <a:srgbClr val="000000"/>
              </a:solidFill>
              <a:effectLst/>
              <a:latin typeface="Arial Rounded MT Bold" panose="020F0704030504030204" pitchFamily="34" charset="0"/>
            </a:endParaRPr>
          </a:p>
        </p:txBody>
      </p:sp>
      <p:sp>
        <p:nvSpPr>
          <p:cNvPr id="3" name="矩形 2">
            <a:extLst>
              <a:ext uri="{FF2B5EF4-FFF2-40B4-BE49-F238E27FC236}">
                <a16:creationId xmlns:a16="http://schemas.microsoft.com/office/drawing/2014/main" id="{C96FCA93-6CCE-4A42-A1B1-BAF4FA2F4E94}"/>
              </a:ext>
            </a:extLst>
          </p:cNvPr>
          <p:cNvSpPr/>
          <p:nvPr/>
        </p:nvSpPr>
        <p:spPr>
          <a:xfrm>
            <a:off x="967530" y="2355480"/>
            <a:ext cx="7287237" cy="2862322"/>
          </a:xfrm>
          <a:prstGeom prst="rect">
            <a:avLst/>
          </a:prstGeom>
        </p:spPr>
        <p:txBody>
          <a:bodyPr wrap="square">
            <a:spAutoFit/>
          </a:bodyPr>
          <a:lstStyle/>
          <a:p>
            <a:r>
              <a:rPr lang="zh-TW" altLang="en-US" sz="2000" dirty="0">
                <a:latin typeface="Amiri" panose="00000500000000000000" pitchFamily="2" charset="-78"/>
                <a:cs typeface="Amiri" panose="00000500000000000000" pitchFamily="2" charset="-78"/>
              </a:rPr>
              <a:t>A memory buffer register (MBR) or memory data register (MDR) is a register in a computer's CPU that stores data transferred to and from random access memory. It contains a copy of the value at the location specified in the memory address register. It acts as a buffer, allowing the processor and memory units to operate independently without being affected by minor operational differences. If the data item is available for the processor to read or write, or if it can be stored in main memory after writing, it is copied into the MBR ready for use on the next clock cycle.</a:t>
            </a:r>
          </a:p>
        </p:txBody>
      </p:sp>
      <p:pic>
        <p:nvPicPr>
          <p:cNvPr id="5" name="圖片 4">
            <a:extLst>
              <a:ext uri="{FF2B5EF4-FFF2-40B4-BE49-F238E27FC236}">
                <a16:creationId xmlns:a16="http://schemas.microsoft.com/office/drawing/2014/main" id="{93D2C43B-7D36-45D8-A979-370DC5AE5C6B}"/>
              </a:ext>
            </a:extLst>
          </p:cNvPr>
          <p:cNvPicPr>
            <a:picLocks noChangeAspect="1"/>
          </p:cNvPicPr>
          <p:nvPr/>
        </p:nvPicPr>
        <p:blipFill>
          <a:blip r:embed="rId2"/>
          <a:stretch>
            <a:fillRect/>
          </a:stretch>
        </p:blipFill>
        <p:spPr>
          <a:xfrm>
            <a:off x="8338656" y="2622170"/>
            <a:ext cx="3755254" cy="1999551"/>
          </a:xfrm>
          <a:prstGeom prst="rect">
            <a:avLst/>
          </a:prstGeom>
        </p:spPr>
      </p:pic>
    </p:spTree>
    <p:extLst>
      <p:ext uri="{BB962C8B-B14F-4D97-AF65-F5344CB8AC3E}">
        <p14:creationId xmlns:p14="http://schemas.microsoft.com/office/powerpoint/2010/main" val="395108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AD3511-1A00-4CF4-9140-701668199789}"/>
              </a:ext>
            </a:extLst>
          </p:cNvPr>
          <p:cNvSpPr/>
          <p:nvPr/>
        </p:nvSpPr>
        <p:spPr>
          <a:xfrm>
            <a:off x="631981" y="1574925"/>
            <a:ext cx="2338974" cy="646331"/>
          </a:xfrm>
          <a:prstGeom prst="rect">
            <a:avLst/>
          </a:prstGeom>
        </p:spPr>
        <p:txBody>
          <a:bodyPr wrap="none">
            <a:spAutoFit/>
          </a:bodyPr>
          <a:lstStyle/>
          <a:p>
            <a:r>
              <a:rPr lang="en-US" altLang="zh-TW" dirty="0">
                <a:latin typeface="Arial Rounded MT Bold" panose="020F0704030504030204" pitchFamily="34" charset="0"/>
              </a:rPr>
              <a:t>Instruction register</a:t>
            </a:r>
          </a:p>
          <a:p>
            <a:endParaRPr lang="en-US" altLang="zh-TW" b="0" i="0" dirty="0">
              <a:solidFill>
                <a:srgbClr val="000000"/>
              </a:solidFill>
              <a:effectLst/>
              <a:latin typeface="Arial Rounded MT Bold" panose="020F0704030504030204" pitchFamily="34" charset="0"/>
            </a:endParaRPr>
          </a:p>
        </p:txBody>
      </p:sp>
      <p:sp>
        <p:nvSpPr>
          <p:cNvPr id="3" name="矩形 2">
            <a:extLst>
              <a:ext uri="{FF2B5EF4-FFF2-40B4-BE49-F238E27FC236}">
                <a16:creationId xmlns:a16="http://schemas.microsoft.com/office/drawing/2014/main" id="{1B0B73B2-4B47-47DB-AF78-491746C2EDD5}"/>
              </a:ext>
            </a:extLst>
          </p:cNvPr>
          <p:cNvSpPr/>
          <p:nvPr/>
        </p:nvSpPr>
        <p:spPr>
          <a:xfrm>
            <a:off x="1303090" y="2221256"/>
            <a:ext cx="6096000" cy="2246769"/>
          </a:xfrm>
          <a:prstGeom prst="rect">
            <a:avLst/>
          </a:prstGeom>
        </p:spPr>
        <p:txBody>
          <a:bodyPr>
            <a:spAutoFit/>
          </a:bodyPr>
          <a:lstStyle/>
          <a:p>
            <a:r>
              <a:rPr lang="zh-TW" altLang="en-US" sz="2000" dirty="0">
                <a:latin typeface="Amiri" panose="00000500000000000000" pitchFamily="2" charset="-78"/>
                <a:cs typeface="Amiri" panose="00000500000000000000" pitchFamily="2" charset="-78"/>
              </a:rPr>
              <a:t>In computing, the Instruction Register (IR) or Current Instruction Register (CIR) is the part of the CPU's control unit that contains the instruction being executed or decoded. In simple processors, each instruction to be executed is decoded, prepared, and finally loaded into the instruction register containing it when it is executed. This may require several steps.</a:t>
            </a:r>
          </a:p>
        </p:txBody>
      </p:sp>
      <p:pic>
        <p:nvPicPr>
          <p:cNvPr id="5" name="圖片 4">
            <a:extLst>
              <a:ext uri="{FF2B5EF4-FFF2-40B4-BE49-F238E27FC236}">
                <a16:creationId xmlns:a16="http://schemas.microsoft.com/office/drawing/2014/main" id="{E59274A1-724A-4C90-9737-265DCD5FD455}"/>
              </a:ext>
            </a:extLst>
          </p:cNvPr>
          <p:cNvPicPr>
            <a:picLocks noChangeAspect="1"/>
          </p:cNvPicPr>
          <p:nvPr/>
        </p:nvPicPr>
        <p:blipFill>
          <a:blip r:embed="rId2"/>
          <a:stretch>
            <a:fillRect/>
          </a:stretch>
        </p:blipFill>
        <p:spPr>
          <a:xfrm>
            <a:off x="5286112" y="4170027"/>
            <a:ext cx="3379715" cy="2163018"/>
          </a:xfrm>
          <a:prstGeom prst="rect">
            <a:avLst/>
          </a:prstGeom>
        </p:spPr>
      </p:pic>
    </p:spTree>
    <p:extLst>
      <p:ext uri="{BB962C8B-B14F-4D97-AF65-F5344CB8AC3E}">
        <p14:creationId xmlns:p14="http://schemas.microsoft.com/office/powerpoint/2010/main" val="343501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37555F7F-94CF-4244-BD17-ECBBC814334C}"/>
              </a:ext>
            </a:extLst>
          </p:cNvPr>
          <p:cNvSpPr txBox="1"/>
          <p:nvPr/>
        </p:nvSpPr>
        <p:spPr>
          <a:xfrm>
            <a:off x="771787" y="1677798"/>
            <a:ext cx="2751589" cy="369332"/>
          </a:xfrm>
          <a:prstGeom prst="rect">
            <a:avLst/>
          </a:prstGeom>
          <a:noFill/>
        </p:spPr>
        <p:txBody>
          <a:bodyPr wrap="square" rtlCol="0">
            <a:spAutoFit/>
          </a:bodyPr>
          <a:lstStyle/>
          <a:p>
            <a:r>
              <a:rPr lang="en-US" altLang="zh-TW" dirty="0">
                <a:latin typeface="Arial Rounded MT Bold" panose="020F0704030504030204" pitchFamily="34" charset="0"/>
              </a:rPr>
              <a:t>CONTENT </a:t>
            </a:r>
            <a:endParaRPr lang="zh-TW" altLang="en-US" dirty="0">
              <a:latin typeface="Arial Rounded MT Bold" panose="020F0704030504030204" pitchFamily="34" charset="0"/>
            </a:endParaRPr>
          </a:p>
        </p:txBody>
      </p:sp>
      <p:sp>
        <p:nvSpPr>
          <p:cNvPr id="5" name="文字方塊 4">
            <a:extLst>
              <a:ext uri="{FF2B5EF4-FFF2-40B4-BE49-F238E27FC236}">
                <a16:creationId xmlns:a16="http://schemas.microsoft.com/office/drawing/2014/main" id="{27F0C520-5034-4A86-ACBF-CEFBB19E138C}"/>
              </a:ext>
            </a:extLst>
          </p:cNvPr>
          <p:cNvSpPr txBox="1"/>
          <p:nvPr/>
        </p:nvSpPr>
        <p:spPr>
          <a:xfrm>
            <a:off x="1652631" y="2483141"/>
            <a:ext cx="3422708" cy="646331"/>
          </a:xfrm>
          <a:prstGeom prst="rect">
            <a:avLst/>
          </a:prstGeom>
          <a:noFill/>
        </p:spPr>
        <p:txBody>
          <a:bodyPr wrap="square" rtlCol="0">
            <a:spAutoFit/>
          </a:bodyPr>
          <a:lstStyle/>
          <a:p>
            <a:pPr marL="285750" indent="-285750">
              <a:buFont typeface="Wingdings" panose="05000000000000000000" pitchFamily="2" charset="2"/>
              <a:buChar char="n"/>
            </a:pPr>
            <a:r>
              <a:rPr lang="en-US" altLang="zh-TW" dirty="0"/>
              <a:t> Computer Hardware</a:t>
            </a:r>
          </a:p>
          <a:p>
            <a:pPr marL="285750" indent="-285750">
              <a:buFont typeface="Wingdings" panose="05000000000000000000" pitchFamily="2" charset="2"/>
              <a:buChar char="n"/>
            </a:pPr>
            <a:r>
              <a:rPr lang="en-US" altLang="zh-TW" dirty="0"/>
              <a:t> Operating System</a:t>
            </a:r>
          </a:p>
        </p:txBody>
      </p:sp>
    </p:spTree>
    <p:extLst>
      <p:ext uri="{BB962C8B-B14F-4D97-AF65-F5344CB8AC3E}">
        <p14:creationId xmlns:p14="http://schemas.microsoft.com/office/powerpoint/2010/main" val="241534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CC6DDE-99F4-490A-8D6D-13351BEBF828}"/>
              </a:ext>
            </a:extLst>
          </p:cNvPr>
          <p:cNvSpPr/>
          <p:nvPr/>
        </p:nvSpPr>
        <p:spPr>
          <a:xfrm>
            <a:off x="710707" y="1616870"/>
            <a:ext cx="3177345" cy="646331"/>
          </a:xfrm>
          <a:prstGeom prst="rect">
            <a:avLst/>
          </a:prstGeom>
        </p:spPr>
        <p:txBody>
          <a:bodyPr wrap="none">
            <a:spAutoFit/>
          </a:bodyPr>
          <a:lstStyle/>
          <a:p>
            <a:r>
              <a:rPr lang="en-US" altLang="zh-TW" dirty="0">
                <a:latin typeface="Arial Rounded MT Bold" panose="020F0704030504030204" pitchFamily="34" charset="0"/>
              </a:rPr>
              <a:t>Von Neumann architecture</a:t>
            </a:r>
          </a:p>
          <a:p>
            <a:endParaRPr lang="en-US" altLang="zh-TW" b="0" i="0" dirty="0">
              <a:solidFill>
                <a:srgbClr val="000000"/>
              </a:solidFill>
              <a:effectLst/>
              <a:latin typeface="Arial Rounded MT Bold" panose="020F0704030504030204" pitchFamily="34" charset="0"/>
            </a:endParaRPr>
          </a:p>
        </p:txBody>
      </p:sp>
      <p:sp>
        <p:nvSpPr>
          <p:cNvPr id="3" name="矩形 2">
            <a:extLst>
              <a:ext uri="{FF2B5EF4-FFF2-40B4-BE49-F238E27FC236}">
                <a16:creationId xmlns:a16="http://schemas.microsoft.com/office/drawing/2014/main" id="{9C1791DB-406F-4EE0-8E0F-F63E329C142E}"/>
              </a:ext>
            </a:extLst>
          </p:cNvPr>
          <p:cNvSpPr/>
          <p:nvPr/>
        </p:nvSpPr>
        <p:spPr>
          <a:xfrm>
            <a:off x="1512814" y="2136502"/>
            <a:ext cx="7153013" cy="1938992"/>
          </a:xfrm>
          <a:prstGeom prst="rect">
            <a:avLst/>
          </a:prstGeom>
        </p:spPr>
        <p:txBody>
          <a:bodyPr wrap="square">
            <a:spAutoFit/>
          </a:bodyPr>
          <a:lstStyle/>
          <a:p>
            <a:r>
              <a:rPr lang="en-US" altLang="zh-TW" sz="2000" dirty="0">
                <a:latin typeface="Amiri" panose="00000500000000000000" pitchFamily="2" charset="-78"/>
                <a:ea typeface="Amiri" panose="00000500000000000000" pitchFamily="2" charset="-78"/>
                <a:cs typeface="Amiri" panose="00000500000000000000" pitchFamily="2" charset="-78"/>
              </a:rPr>
              <a:t>The </a:t>
            </a:r>
            <a:r>
              <a:rPr lang="en-US" altLang="zh-TW" sz="2000" b="1" dirty="0">
                <a:latin typeface="Amiri" panose="00000500000000000000" pitchFamily="2" charset="-78"/>
                <a:ea typeface="Amiri" panose="00000500000000000000" pitchFamily="2" charset="-78"/>
                <a:cs typeface="Amiri" panose="00000500000000000000" pitchFamily="2" charset="-78"/>
              </a:rPr>
              <a:t>von Neumann architecture</a:t>
            </a:r>
            <a:r>
              <a:rPr lang="en-US" altLang="zh-TW" sz="2000" dirty="0">
                <a:latin typeface="Amiri" panose="00000500000000000000" pitchFamily="2" charset="-78"/>
                <a:ea typeface="Amiri" panose="00000500000000000000" pitchFamily="2" charset="-78"/>
                <a:cs typeface="Amiri" panose="00000500000000000000" pitchFamily="2" charset="-78"/>
              </a:rPr>
              <a:t> — also known as the </a:t>
            </a:r>
            <a:r>
              <a:rPr lang="en-US" altLang="zh-TW" sz="2000" b="1" dirty="0">
                <a:latin typeface="Amiri" panose="00000500000000000000" pitchFamily="2" charset="-78"/>
                <a:ea typeface="Amiri" panose="00000500000000000000" pitchFamily="2" charset="-78"/>
                <a:cs typeface="Amiri" panose="00000500000000000000" pitchFamily="2" charset="-78"/>
              </a:rPr>
              <a:t>von Neumann model</a:t>
            </a:r>
            <a:r>
              <a:rPr lang="en-US" altLang="zh-TW" sz="2000" dirty="0">
                <a:latin typeface="Amiri" panose="00000500000000000000" pitchFamily="2" charset="-78"/>
                <a:ea typeface="Amiri" panose="00000500000000000000" pitchFamily="2" charset="-78"/>
                <a:cs typeface="Amiri" panose="00000500000000000000" pitchFamily="2" charset="-78"/>
              </a:rPr>
              <a:t> or </a:t>
            </a:r>
            <a:r>
              <a:rPr lang="en-US" altLang="zh-TW" sz="2000" b="1" dirty="0">
                <a:latin typeface="Amiri" panose="00000500000000000000" pitchFamily="2" charset="-78"/>
                <a:ea typeface="Amiri" panose="00000500000000000000" pitchFamily="2" charset="-78"/>
                <a:cs typeface="Amiri" panose="00000500000000000000" pitchFamily="2" charset="-78"/>
              </a:rPr>
              <a:t>Princeton architecture</a:t>
            </a:r>
            <a:r>
              <a:rPr lang="en-US" altLang="zh-TW" sz="2000" dirty="0">
                <a:latin typeface="Amiri" panose="00000500000000000000" pitchFamily="2" charset="-78"/>
                <a:ea typeface="Amiri" panose="00000500000000000000" pitchFamily="2" charset="-78"/>
                <a:cs typeface="Amiri" panose="00000500000000000000" pitchFamily="2" charset="-78"/>
              </a:rPr>
              <a:t> — is a </a:t>
            </a:r>
            <a:r>
              <a:rPr lang="en-US" altLang="zh-TW" sz="2000" dirty="0">
                <a:latin typeface="Amiri" panose="00000500000000000000" pitchFamily="2" charset="-78"/>
                <a:ea typeface="Amiri" panose="00000500000000000000" pitchFamily="2" charset="-78"/>
                <a:cs typeface="Amiri" panose="00000500000000000000" pitchFamily="2" charset="-78"/>
                <a:hlinkClick r:id="rId2" tooltip="Computer architecture">
                  <a:extLst>
                    <a:ext uri="{A12FA001-AC4F-418D-AE19-62706E023703}">
                      <ahyp:hlinkClr xmlns:ahyp="http://schemas.microsoft.com/office/drawing/2018/hyperlinkcolor" val="tx"/>
                    </a:ext>
                  </a:extLst>
                </a:hlinkClick>
              </a:rPr>
              <a:t>computer architecture</a:t>
            </a:r>
            <a:r>
              <a:rPr lang="en-US" altLang="zh-TW" sz="2000" dirty="0">
                <a:latin typeface="Amiri" panose="00000500000000000000" pitchFamily="2" charset="-78"/>
                <a:ea typeface="Amiri" panose="00000500000000000000" pitchFamily="2" charset="-78"/>
                <a:cs typeface="Amiri" panose="00000500000000000000" pitchFamily="2" charset="-78"/>
              </a:rPr>
              <a:t> based on a 1945 description by </a:t>
            </a:r>
            <a:r>
              <a:rPr lang="en-US" altLang="zh-TW" sz="2000" dirty="0">
                <a:latin typeface="Amiri" panose="00000500000000000000" pitchFamily="2" charset="-78"/>
                <a:ea typeface="Amiri" panose="00000500000000000000" pitchFamily="2" charset="-78"/>
                <a:cs typeface="Amiri" panose="00000500000000000000" pitchFamily="2" charset="-78"/>
                <a:hlinkClick r:id="rId3" tooltip="John von Neumann">
                  <a:extLst>
                    <a:ext uri="{A12FA001-AC4F-418D-AE19-62706E023703}">
                      <ahyp:hlinkClr xmlns:ahyp="http://schemas.microsoft.com/office/drawing/2018/hyperlinkcolor" val="tx"/>
                    </a:ext>
                  </a:extLst>
                </a:hlinkClick>
              </a:rPr>
              <a:t>John von Neumann</a:t>
            </a:r>
            <a:r>
              <a:rPr lang="en-US" altLang="zh-TW" sz="2000" dirty="0">
                <a:latin typeface="Amiri" panose="00000500000000000000" pitchFamily="2" charset="-78"/>
                <a:ea typeface="Amiri" panose="00000500000000000000" pitchFamily="2" charset="-78"/>
                <a:cs typeface="Amiri" panose="00000500000000000000" pitchFamily="2" charset="-78"/>
              </a:rPr>
              <a:t>, and by others, in the </a:t>
            </a:r>
            <a:r>
              <a:rPr lang="en-US" altLang="zh-TW" sz="2000" i="1" dirty="0">
                <a:latin typeface="Amiri" panose="00000500000000000000" pitchFamily="2" charset="-78"/>
                <a:ea typeface="Amiri" panose="00000500000000000000" pitchFamily="2" charset="-78"/>
                <a:cs typeface="Amiri" panose="00000500000000000000" pitchFamily="2" charset="-78"/>
                <a:hlinkClick r:id="rId4" tooltip="First Draft of a Report on the EDVAC">
                  <a:extLst>
                    <a:ext uri="{A12FA001-AC4F-418D-AE19-62706E023703}">
                      <ahyp:hlinkClr xmlns:ahyp="http://schemas.microsoft.com/office/drawing/2018/hyperlinkcolor" val="tx"/>
                    </a:ext>
                  </a:extLst>
                </a:hlinkClick>
              </a:rPr>
              <a:t>First Draft of a Report on the EDVAC</a:t>
            </a:r>
            <a:r>
              <a:rPr lang="en-US" altLang="zh-TW" sz="2000" dirty="0">
                <a:latin typeface="Amiri" panose="00000500000000000000" pitchFamily="2" charset="-78"/>
                <a:ea typeface="Amiri" panose="00000500000000000000" pitchFamily="2" charset="-78"/>
                <a:cs typeface="Amiri" panose="00000500000000000000" pitchFamily="2" charset="-78"/>
              </a:rPr>
              <a:t>.</a:t>
            </a:r>
            <a:r>
              <a:rPr lang="en-US" altLang="zh-TW" sz="2000" baseline="30000" dirty="0">
                <a:latin typeface="Amiri" panose="00000500000000000000" pitchFamily="2" charset="-78"/>
                <a:ea typeface="Amiri" panose="00000500000000000000" pitchFamily="2" charset="-78"/>
                <a:cs typeface="Amiri" panose="00000500000000000000" pitchFamily="2" charset="-78"/>
                <a:hlinkClick r:id="rId5">
                  <a:extLst>
                    <a:ext uri="{A12FA001-AC4F-418D-AE19-62706E023703}">
                      <ahyp:hlinkClr xmlns:ahyp="http://schemas.microsoft.com/office/drawing/2018/hyperlinkcolor" val="tx"/>
                    </a:ext>
                  </a:extLst>
                </a:hlinkClick>
              </a:rPr>
              <a:t>[1]</a:t>
            </a:r>
            <a:r>
              <a:rPr lang="en-US" altLang="zh-TW" sz="2000" dirty="0">
                <a:latin typeface="Amiri" panose="00000500000000000000" pitchFamily="2" charset="-78"/>
                <a:ea typeface="Amiri" panose="00000500000000000000" pitchFamily="2" charset="-78"/>
                <a:cs typeface="Amiri" panose="00000500000000000000" pitchFamily="2" charset="-78"/>
              </a:rPr>
              <a:t> The document describes a design architecture for an electronic </a:t>
            </a:r>
            <a:r>
              <a:rPr lang="en-US" altLang="zh-TW" sz="2000" dirty="0">
                <a:latin typeface="Amiri" panose="00000500000000000000" pitchFamily="2" charset="-78"/>
                <a:ea typeface="Amiri" panose="00000500000000000000" pitchFamily="2" charset="-78"/>
                <a:cs typeface="Amiri" panose="00000500000000000000" pitchFamily="2" charset="-78"/>
                <a:hlinkClick r:id="rId6" tooltip="Digital computer">
                  <a:extLst>
                    <a:ext uri="{A12FA001-AC4F-418D-AE19-62706E023703}">
                      <ahyp:hlinkClr xmlns:ahyp="http://schemas.microsoft.com/office/drawing/2018/hyperlinkcolor" val="tx"/>
                    </a:ext>
                  </a:extLst>
                </a:hlinkClick>
              </a:rPr>
              <a:t>digital computer</a:t>
            </a:r>
            <a:r>
              <a:rPr lang="en-US" altLang="zh-TW" sz="2000" dirty="0">
                <a:latin typeface="Amiri" panose="00000500000000000000" pitchFamily="2" charset="-78"/>
                <a:ea typeface="Amiri" panose="00000500000000000000" pitchFamily="2" charset="-78"/>
                <a:cs typeface="Amiri" panose="00000500000000000000" pitchFamily="2" charset="-78"/>
              </a:rPr>
              <a:t> with these components</a:t>
            </a:r>
            <a:endParaRPr lang="zh-TW" altLang="en-US" sz="2000" dirty="0">
              <a:latin typeface="Amiri" panose="00000500000000000000" pitchFamily="2" charset="-78"/>
              <a:cs typeface="Amiri" panose="00000500000000000000" pitchFamily="2" charset="-78"/>
            </a:endParaRPr>
          </a:p>
        </p:txBody>
      </p:sp>
      <p:pic>
        <p:nvPicPr>
          <p:cNvPr id="4" name="圖片 3">
            <a:extLst>
              <a:ext uri="{FF2B5EF4-FFF2-40B4-BE49-F238E27FC236}">
                <a16:creationId xmlns:a16="http://schemas.microsoft.com/office/drawing/2014/main" id="{602ABB06-0E50-470E-A8E6-FCEF6991B6F5}"/>
              </a:ext>
            </a:extLst>
          </p:cNvPr>
          <p:cNvPicPr>
            <a:picLocks noChangeAspect="1"/>
          </p:cNvPicPr>
          <p:nvPr/>
        </p:nvPicPr>
        <p:blipFill>
          <a:blip r:embed="rId7"/>
          <a:stretch>
            <a:fillRect/>
          </a:stretch>
        </p:blipFill>
        <p:spPr>
          <a:xfrm>
            <a:off x="1442906" y="4245628"/>
            <a:ext cx="4051882" cy="1991003"/>
          </a:xfrm>
          <a:prstGeom prst="rect">
            <a:avLst/>
          </a:prstGeom>
        </p:spPr>
      </p:pic>
      <p:sp>
        <p:nvSpPr>
          <p:cNvPr id="5" name="矩形 4">
            <a:extLst>
              <a:ext uri="{FF2B5EF4-FFF2-40B4-BE49-F238E27FC236}">
                <a16:creationId xmlns:a16="http://schemas.microsoft.com/office/drawing/2014/main" id="{6F405B7F-3CD3-43FB-82BE-8CE6CBED9497}"/>
              </a:ext>
            </a:extLst>
          </p:cNvPr>
          <p:cNvSpPr/>
          <p:nvPr/>
        </p:nvSpPr>
        <p:spPr>
          <a:xfrm>
            <a:off x="5883479" y="4075494"/>
            <a:ext cx="6096000" cy="2031325"/>
          </a:xfrm>
          <a:prstGeom prst="rect">
            <a:avLst/>
          </a:prstGeom>
        </p:spPr>
        <p:txBody>
          <a:bodyPr>
            <a:spAutoFit/>
          </a:bodyPr>
          <a:lstStyle/>
          <a:p>
            <a:pPr>
              <a:buFont typeface="Arial" panose="020B0604020202020204" pitchFamily="34" charset="0"/>
              <a:buChar char="•"/>
            </a:pPr>
            <a:r>
              <a:rPr lang="en-US" altLang="zh-TW" dirty="0">
                <a:latin typeface="Amiri" panose="00000500000000000000" pitchFamily="2" charset="-78"/>
                <a:ea typeface="Amiri" panose="00000500000000000000" pitchFamily="2" charset="-78"/>
                <a:cs typeface="Amiri" panose="00000500000000000000" pitchFamily="2" charset="-78"/>
              </a:rPr>
              <a:t>A </a:t>
            </a:r>
            <a:r>
              <a:rPr lang="en-US" altLang="zh-TW" dirty="0">
                <a:latin typeface="Amiri" panose="00000500000000000000" pitchFamily="2" charset="-78"/>
                <a:ea typeface="Amiri" panose="00000500000000000000" pitchFamily="2" charset="-78"/>
                <a:cs typeface="Amiri" panose="00000500000000000000" pitchFamily="2" charset="-78"/>
                <a:hlinkClick r:id="rId8" tooltip="Central processing unit">
                  <a:extLst>
                    <a:ext uri="{A12FA001-AC4F-418D-AE19-62706E023703}">
                      <ahyp:hlinkClr xmlns:ahyp="http://schemas.microsoft.com/office/drawing/2018/hyperlinkcolor" val="tx"/>
                    </a:ext>
                  </a:extLst>
                </a:hlinkClick>
              </a:rPr>
              <a:t>processing unit</a:t>
            </a:r>
            <a:r>
              <a:rPr lang="en-US" altLang="zh-TW" dirty="0">
                <a:latin typeface="Amiri" panose="00000500000000000000" pitchFamily="2" charset="-78"/>
                <a:ea typeface="Amiri" panose="00000500000000000000" pitchFamily="2" charset="-78"/>
                <a:cs typeface="Amiri" panose="00000500000000000000" pitchFamily="2" charset="-78"/>
              </a:rPr>
              <a:t> with both an </a:t>
            </a:r>
            <a:r>
              <a:rPr lang="en-US" altLang="zh-TW" dirty="0">
                <a:latin typeface="Amiri" panose="00000500000000000000" pitchFamily="2" charset="-78"/>
                <a:ea typeface="Amiri" panose="00000500000000000000" pitchFamily="2" charset="-78"/>
                <a:cs typeface="Amiri" panose="00000500000000000000" pitchFamily="2" charset="-78"/>
                <a:hlinkClick r:id="rId9" tooltip="Arithmetic logic unit">
                  <a:extLst>
                    <a:ext uri="{A12FA001-AC4F-418D-AE19-62706E023703}">
                      <ahyp:hlinkClr xmlns:ahyp="http://schemas.microsoft.com/office/drawing/2018/hyperlinkcolor" val="tx"/>
                    </a:ext>
                  </a:extLst>
                </a:hlinkClick>
              </a:rPr>
              <a:t>arithmetic logic unit</a:t>
            </a:r>
            <a:r>
              <a:rPr lang="en-US" altLang="zh-TW" dirty="0">
                <a:latin typeface="Amiri" panose="00000500000000000000" pitchFamily="2" charset="-78"/>
                <a:ea typeface="Amiri" panose="00000500000000000000" pitchFamily="2" charset="-78"/>
                <a:cs typeface="Amiri" panose="00000500000000000000" pitchFamily="2" charset="-78"/>
              </a:rPr>
              <a:t> and </a:t>
            </a:r>
            <a:r>
              <a:rPr lang="en-US" altLang="zh-TW" dirty="0">
                <a:latin typeface="Amiri" panose="00000500000000000000" pitchFamily="2" charset="-78"/>
                <a:ea typeface="Amiri" panose="00000500000000000000" pitchFamily="2" charset="-78"/>
                <a:cs typeface="Amiri" panose="00000500000000000000" pitchFamily="2" charset="-78"/>
                <a:hlinkClick r:id="rId10" tooltip="Processor register">
                  <a:extLst>
                    <a:ext uri="{A12FA001-AC4F-418D-AE19-62706E023703}">
                      <ahyp:hlinkClr xmlns:ahyp="http://schemas.microsoft.com/office/drawing/2018/hyperlinkcolor" val="tx"/>
                    </a:ext>
                  </a:extLst>
                </a:hlinkClick>
              </a:rPr>
              <a:t>processor registers</a:t>
            </a:r>
            <a:endParaRPr lang="en-US" altLang="zh-TW" dirty="0">
              <a:latin typeface="Amiri" panose="00000500000000000000" pitchFamily="2" charset="-78"/>
              <a:ea typeface="Amiri" panose="00000500000000000000" pitchFamily="2" charset="-78"/>
              <a:cs typeface="Amiri" panose="00000500000000000000" pitchFamily="2" charset="-78"/>
            </a:endParaRPr>
          </a:p>
          <a:p>
            <a:pPr>
              <a:buFont typeface="Arial" panose="020B0604020202020204" pitchFamily="34" charset="0"/>
              <a:buChar char="•"/>
            </a:pPr>
            <a:r>
              <a:rPr lang="en-US" altLang="zh-TW" dirty="0">
                <a:latin typeface="Amiri" panose="00000500000000000000" pitchFamily="2" charset="-78"/>
                <a:ea typeface="Amiri" panose="00000500000000000000" pitchFamily="2" charset="-78"/>
                <a:cs typeface="Amiri" panose="00000500000000000000" pitchFamily="2" charset="-78"/>
              </a:rPr>
              <a:t>A </a:t>
            </a:r>
            <a:r>
              <a:rPr lang="en-US" altLang="zh-TW" dirty="0">
                <a:latin typeface="Amiri" panose="00000500000000000000" pitchFamily="2" charset="-78"/>
                <a:ea typeface="Amiri" panose="00000500000000000000" pitchFamily="2" charset="-78"/>
                <a:cs typeface="Amiri" panose="00000500000000000000" pitchFamily="2" charset="-78"/>
                <a:hlinkClick r:id="rId11" tooltip="Control unit">
                  <a:extLst>
                    <a:ext uri="{A12FA001-AC4F-418D-AE19-62706E023703}">
                      <ahyp:hlinkClr xmlns:ahyp="http://schemas.microsoft.com/office/drawing/2018/hyperlinkcolor" val="tx"/>
                    </a:ext>
                  </a:extLst>
                </a:hlinkClick>
              </a:rPr>
              <a:t>control unit</a:t>
            </a:r>
            <a:r>
              <a:rPr lang="en-US" altLang="zh-TW" dirty="0">
                <a:latin typeface="Amiri" panose="00000500000000000000" pitchFamily="2" charset="-78"/>
                <a:ea typeface="Amiri" panose="00000500000000000000" pitchFamily="2" charset="-78"/>
                <a:cs typeface="Amiri" panose="00000500000000000000" pitchFamily="2" charset="-78"/>
              </a:rPr>
              <a:t> that includes an </a:t>
            </a:r>
            <a:r>
              <a:rPr lang="en-US" altLang="zh-TW" dirty="0">
                <a:latin typeface="Amiri" panose="00000500000000000000" pitchFamily="2" charset="-78"/>
                <a:ea typeface="Amiri" panose="00000500000000000000" pitchFamily="2" charset="-78"/>
                <a:cs typeface="Amiri" panose="00000500000000000000" pitchFamily="2" charset="-78"/>
                <a:hlinkClick r:id="rId12" tooltip="Instruction register">
                  <a:extLst>
                    <a:ext uri="{A12FA001-AC4F-418D-AE19-62706E023703}">
                      <ahyp:hlinkClr xmlns:ahyp="http://schemas.microsoft.com/office/drawing/2018/hyperlinkcolor" val="tx"/>
                    </a:ext>
                  </a:extLst>
                </a:hlinkClick>
              </a:rPr>
              <a:t>instruction register</a:t>
            </a:r>
            <a:r>
              <a:rPr lang="en-US" altLang="zh-TW" dirty="0">
                <a:latin typeface="Amiri" panose="00000500000000000000" pitchFamily="2" charset="-78"/>
                <a:ea typeface="Amiri" panose="00000500000000000000" pitchFamily="2" charset="-78"/>
                <a:cs typeface="Amiri" panose="00000500000000000000" pitchFamily="2" charset="-78"/>
              </a:rPr>
              <a:t> and a </a:t>
            </a:r>
            <a:r>
              <a:rPr lang="en-US" altLang="zh-TW" dirty="0">
                <a:latin typeface="Amiri" panose="00000500000000000000" pitchFamily="2" charset="-78"/>
                <a:ea typeface="Amiri" panose="00000500000000000000" pitchFamily="2" charset="-78"/>
                <a:cs typeface="Amiri" panose="00000500000000000000" pitchFamily="2" charset="-78"/>
                <a:hlinkClick r:id="rId13" tooltip="Program counter">
                  <a:extLst>
                    <a:ext uri="{A12FA001-AC4F-418D-AE19-62706E023703}">
                      <ahyp:hlinkClr xmlns:ahyp="http://schemas.microsoft.com/office/drawing/2018/hyperlinkcolor" val="tx"/>
                    </a:ext>
                  </a:extLst>
                </a:hlinkClick>
              </a:rPr>
              <a:t>program counter</a:t>
            </a:r>
            <a:endParaRPr lang="en-US" altLang="zh-TW" dirty="0">
              <a:latin typeface="Amiri" panose="00000500000000000000" pitchFamily="2" charset="-78"/>
              <a:ea typeface="Amiri" panose="00000500000000000000" pitchFamily="2" charset="-78"/>
              <a:cs typeface="Amiri" panose="00000500000000000000" pitchFamily="2" charset="-78"/>
            </a:endParaRPr>
          </a:p>
          <a:p>
            <a:pPr>
              <a:buFont typeface="Arial" panose="020B0604020202020204" pitchFamily="34" charset="0"/>
              <a:buChar char="•"/>
            </a:pPr>
            <a:r>
              <a:rPr lang="en-US" altLang="zh-TW" dirty="0">
                <a:latin typeface="Amiri" panose="00000500000000000000" pitchFamily="2" charset="-78"/>
                <a:ea typeface="Amiri" panose="00000500000000000000" pitchFamily="2" charset="-78"/>
                <a:cs typeface="Amiri" panose="00000500000000000000" pitchFamily="2" charset="-78"/>
                <a:hlinkClick r:id="rId14" tooltip="Computer memory">
                  <a:extLst>
                    <a:ext uri="{A12FA001-AC4F-418D-AE19-62706E023703}">
                      <ahyp:hlinkClr xmlns:ahyp="http://schemas.microsoft.com/office/drawing/2018/hyperlinkcolor" val="tx"/>
                    </a:ext>
                  </a:extLst>
                </a:hlinkClick>
              </a:rPr>
              <a:t>Memory</a:t>
            </a:r>
            <a:r>
              <a:rPr lang="en-US" altLang="zh-TW" dirty="0">
                <a:latin typeface="Amiri" panose="00000500000000000000" pitchFamily="2" charset="-78"/>
                <a:ea typeface="Amiri" panose="00000500000000000000" pitchFamily="2" charset="-78"/>
                <a:cs typeface="Amiri" panose="00000500000000000000" pitchFamily="2" charset="-78"/>
              </a:rPr>
              <a:t> that stores </a:t>
            </a:r>
            <a:r>
              <a:rPr lang="en-US" altLang="zh-TW" dirty="0">
                <a:latin typeface="Amiri" panose="00000500000000000000" pitchFamily="2" charset="-78"/>
                <a:ea typeface="Amiri" panose="00000500000000000000" pitchFamily="2" charset="-78"/>
                <a:cs typeface="Amiri" panose="00000500000000000000" pitchFamily="2" charset="-78"/>
                <a:hlinkClick r:id="rId15" tooltip="Data (computing)">
                  <a:extLst>
                    <a:ext uri="{A12FA001-AC4F-418D-AE19-62706E023703}">
                      <ahyp:hlinkClr xmlns:ahyp="http://schemas.microsoft.com/office/drawing/2018/hyperlinkcolor" val="tx"/>
                    </a:ext>
                  </a:extLst>
                </a:hlinkClick>
              </a:rPr>
              <a:t>data</a:t>
            </a:r>
            <a:r>
              <a:rPr lang="en-US" altLang="zh-TW" dirty="0">
                <a:latin typeface="Amiri" panose="00000500000000000000" pitchFamily="2" charset="-78"/>
                <a:ea typeface="Amiri" panose="00000500000000000000" pitchFamily="2" charset="-78"/>
                <a:cs typeface="Amiri" panose="00000500000000000000" pitchFamily="2" charset="-78"/>
              </a:rPr>
              <a:t> and </a:t>
            </a:r>
            <a:r>
              <a:rPr lang="en-US" altLang="zh-TW" dirty="0">
                <a:latin typeface="Amiri" panose="00000500000000000000" pitchFamily="2" charset="-78"/>
                <a:ea typeface="Amiri" panose="00000500000000000000" pitchFamily="2" charset="-78"/>
                <a:cs typeface="Amiri" panose="00000500000000000000" pitchFamily="2" charset="-78"/>
                <a:hlinkClick r:id="rId16" tooltip="Instruction set">
                  <a:extLst>
                    <a:ext uri="{A12FA001-AC4F-418D-AE19-62706E023703}">
                      <ahyp:hlinkClr xmlns:ahyp="http://schemas.microsoft.com/office/drawing/2018/hyperlinkcolor" val="tx"/>
                    </a:ext>
                  </a:extLst>
                </a:hlinkClick>
              </a:rPr>
              <a:t>instructions</a:t>
            </a:r>
            <a:endParaRPr lang="en-US" altLang="zh-TW" dirty="0">
              <a:latin typeface="Amiri" panose="00000500000000000000" pitchFamily="2" charset="-78"/>
              <a:ea typeface="Amiri" panose="00000500000000000000" pitchFamily="2" charset="-78"/>
              <a:cs typeface="Amiri" panose="00000500000000000000" pitchFamily="2" charset="-78"/>
            </a:endParaRPr>
          </a:p>
          <a:p>
            <a:pPr>
              <a:buFont typeface="Arial" panose="020B0604020202020204" pitchFamily="34" charset="0"/>
              <a:buChar char="•"/>
            </a:pPr>
            <a:r>
              <a:rPr lang="en-US" altLang="zh-TW" dirty="0">
                <a:latin typeface="Amiri" panose="00000500000000000000" pitchFamily="2" charset="-78"/>
                <a:ea typeface="Amiri" panose="00000500000000000000" pitchFamily="2" charset="-78"/>
                <a:cs typeface="Amiri" panose="00000500000000000000" pitchFamily="2" charset="-78"/>
              </a:rPr>
              <a:t>External </a:t>
            </a:r>
            <a:r>
              <a:rPr lang="en-US" altLang="zh-TW" dirty="0">
                <a:latin typeface="Amiri" panose="00000500000000000000" pitchFamily="2" charset="-78"/>
                <a:ea typeface="Amiri" panose="00000500000000000000" pitchFamily="2" charset="-78"/>
                <a:cs typeface="Amiri" panose="00000500000000000000" pitchFamily="2" charset="-78"/>
                <a:hlinkClick r:id="rId17" tooltip="Mass storage">
                  <a:extLst>
                    <a:ext uri="{A12FA001-AC4F-418D-AE19-62706E023703}">
                      <ahyp:hlinkClr xmlns:ahyp="http://schemas.microsoft.com/office/drawing/2018/hyperlinkcolor" val="tx"/>
                    </a:ext>
                  </a:extLst>
                </a:hlinkClick>
              </a:rPr>
              <a:t>mass storage</a:t>
            </a:r>
            <a:endParaRPr lang="en-US" altLang="zh-TW" dirty="0">
              <a:latin typeface="Amiri" panose="00000500000000000000" pitchFamily="2" charset="-78"/>
              <a:ea typeface="Amiri" panose="00000500000000000000" pitchFamily="2" charset="-78"/>
              <a:cs typeface="Amiri" panose="00000500000000000000" pitchFamily="2" charset="-78"/>
            </a:endParaRPr>
          </a:p>
          <a:p>
            <a:pPr>
              <a:buFont typeface="Arial" panose="020B0604020202020204" pitchFamily="34" charset="0"/>
              <a:buChar char="•"/>
            </a:pPr>
            <a:r>
              <a:rPr lang="en-US" altLang="zh-TW" dirty="0">
                <a:latin typeface="Amiri" panose="00000500000000000000" pitchFamily="2" charset="-78"/>
                <a:ea typeface="Amiri" panose="00000500000000000000" pitchFamily="2" charset="-78"/>
                <a:cs typeface="Amiri" panose="00000500000000000000" pitchFamily="2" charset="-78"/>
                <a:hlinkClick r:id="rId18" tooltip="Input and output">
                  <a:extLst>
                    <a:ext uri="{A12FA001-AC4F-418D-AE19-62706E023703}">
                      <ahyp:hlinkClr xmlns:ahyp="http://schemas.microsoft.com/office/drawing/2018/hyperlinkcolor" val="tx"/>
                    </a:ext>
                  </a:extLst>
                </a:hlinkClick>
              </a:rPr>
              <a:t>Input and output</a:t>
            </a:r>
            <a:r>
              <a:rPr lang="en-US" altLang="zh-TW" dirty="0">
                <a:latin typeface="Amiri" panose="00000500000000000000" pitchFamily="2" charset="-78"/>
                <a:ea typeface="Amiri" panose="00000500000000000000" pitchFamily="2" charset="-78"/>
                <a:cs typeface="Amiri" panose="00000500000000000000" pitchFamily="2" charset="-78"/>
              </a:rPr>
              <a:t> mechanisms</a:t>
            </a:r>
            <a:r>
              <a:rPr lang="en-US" altLang="zh-TW" baseline="30000" dirty="0">
                <a:latin typeface="Amiri" panose="00000500000000000000" pitchFamily="2" charset="-78"/>
                <a:ea typeface="Amiri" panose="00000500000000000000" pitchFamily="2" charset="-78"/>
                <a:cs typeface="Amiri" panose="00000500000000000000" pitchFamily="2" charset="-78"/>
                <a:hlinkClick r:id="rId5">
                  <a:extLst>
                    <a:ext uri="{A12FA001-AC4F-418D-AE19-62706E023703}">
                      <ahyp:hlinkClr xmlns:ahyp="http://schemas.microsoft.com/office/drawing/2018/hyperlinkcolor" val="tx"/>
                    </a:ext>
                  </a:extLst>
                </a:hlinkClick>
              </a:rPr>
              <a:t>[1]</a:t>
            </a:r>
            <a:r>
              <a:rPr lang="en-US" altLang="zh-TW" baseline="30000" dirty="0">
                <a:latin typeface="Amiri" panose="00000500000000000000" pitchFamily="2" charset="-78"/>
                <a:ea typeface="Amiri" panose="00000500000000000000" pitchFamily="2" charset="-78"/>
                <a:cs typeface="Amiri" panose="00000500000000000000" pitchFamily="2" charset="-78"/>
                <a:hlinkClick r:id="rId19">
                  <a:extLst>
                    <a:ext uri="{A12FA001-AC4F-418D-AE19-62706E023703}">
                      <ahyp:hlinkClr xmlns:ahyp="http://schemas.microsoft.com/office/drawing/2018/hyperlinkcolor" val="tx"/>
                    </a:ext>
                  </a:extLst>
                </a:hlinkClick>
              </a:rPr>
              <a:t>[2]</a:t>
            </a:r>
            <a:endParaRPr lang="en-US" altLang="zh-TW" b="0" i="0" dirty="0">
              <a:effectLst/>
              <a:latin typeface="Amiri" panose="00000500000000000000" pitchFamily="2" charset="-78"/>
              <a:ea typeface="Amiri" panose="00000500000000000000" pitchFamily="2" charset="-78"/>
              <a:cs typeface="Amiri" panose="00000500000000000000" pitchFamily="2" charset="-78"/>
            </a:endParaRPr>
          </a:p>
        </p:txBody>
      </p:sp>
      <p:pic>
        <p:nvPicPr>
          <p:cNvPr id="9" name="圖片 8">
            <a:extLst>
              <a:ext uri="{FF2B5EF4-FFF2-40B4-BE49-F238E27FC236}">
                <a16:creationId xmlns:a16="http://schemas.microsoft.com/office/drawing/2014/main" id="{2E41FF91-A57E-486B-8780-CAEE51C993E3}"/>
              </a:ext>
            </a:extLst>
          </p:cNvPr>
          <p:cNvPicPr>
            <a:picLocks noChangeAspect="1"/>
          </p:cNvPicPr>
          <p:nvPr/>
        </p:nvPicPr>
        <p:blipFill>
          <a:blip r:embed="rId20"/>
          <a:stretch>
            <a:fillRect/>
          </a:stretch>
        </p:blipFill>
        <p:spPr>
          <a:xfrm>
            <a:off x="8931479" y="1057537"/>
            <a:ext cx="2095500" cy="2628900"/>
          </a:xfrm>
          <a:prstGeom prst="rect">
            <a:avLst/>
          </a:prstGeom>
        </p:spPr>
      </p:pic>
    </p:spTree>
    <p:extLst>
      <p:ext uri="{BB962C8B-B14F-4D97-AF65-F5344CB8AC3E}">
        <p14:creationId xmlns:p14="http://schemas.microsoft.com/office/powerpoint/2010/main" val="202225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39ED89-4884-4BAB-B0B4-D3A69F24EAAF}"/>
              </a:ext>
            </a:extLst>
          </p:cNvPr>
          <p:cNvSpPr/>
          <p:nvPr/>
        </p:nvSpPr>
        <p:spPr>
          <a:xfrm>
            <a:off x="710707" y="1616870"/>
            <a:ext cx="3177345" cy="646331"/>
          </a:xfrm>
          <a:prstGeom prst="rect">
            <a:avLst/>
          </a:prstGeom>
        </p:spPr>
        <p:txBody>
          <a:bodyPr wrap="none">
            <a:spAutoFit/>
          </a:bodyPr>
          <a:lstStyle/>
          <a:p>
            <a:r>
              <a:rPr lang="en-US" altLang="zh-TW" dirty="0">
                <a:latin typeface="Arial Rounded MT Bold" panose="020F0704030504030204" pitchFamily="34" charset="0"/>
              </a:rPr>
              <a:t>Von Neumann architecture</a:t>
            </a:r>
          </a:p>
          <a:p>
            <a:endParaRPr lang="en-US" altLang="zh-TW" b="0" i="0" dirty="0">
              <a:solidFill>
                <a:srgbClr val="000000"/>
              </a:solidFill>
              <a:effectLst/>
              <a:latin typeface="Arial Rounded MT Bold" panose="020F0704030504030204" pitchFamily="34" charset="0"/>
            </a:endParaRPr>
          </a:p>
        </p:txBody>
      </p:sp>
      <p:sp>
        <p:nvSpPr>
          <p:cNvPr id="3" name="矩形 2">
            <a:extLst>
              <a:ext uri="{FF2B5EF4-FFF2-40B4-BE49-F238E27FC236}">
                <a16:creationId xmlns:a16="http://schemas.microsoft.com/office/drawing/2014/main" id="{EA87734B-BCD2-4AA4-ADFB-3B68452F0179}"/>
              </a:ext>
            </a:extLst>
          </p:cNvPr>
          <p:cNvSpPr/>
          <p:nvPr/>
        </p:nvSpPr>
        <p:spPr>
          <a:xfrm>
            <a:off x="710707" y="2174657"/>
            <a:ext cx="6096000" cy="923330"/>
          </a:xfrm>
          <a:prstGeom prst="rect">
            <a:avLst/>
          </a:prstGeom>
        </p:spPr>
        <p:txBody>
          <a:bodyPr>
            <a:spAutoFit/>
          </a:bodyPr>
          <a:lstStyle/>
          <a:p>
            <a:r>
              <a:rPr lang="en-US" altLang="zh-TW" dirty="0">
                <a:latin typeface="Arial Rounded MT Bold" panose="020F0704030504030204" pitchFamily="34" charset="0"/>
              </a:rPr>
              <a:t>Design limitations</a:t>
            </a:r>
          </a:p>
          <a:p>
            <a:r>
              <a:rPr lang="en-US" altLang="zh-TW" b="1" dirty="0">
                <a:latin typeface="Arial Rounded MT Bold" panose="020F0704030504030204" pitchFamily="34" charset="0"/>
              </a:rPr>
              <a:t>Von Neumann bottleneck</a:t>
            </a:r>
          </a:p>
          <a:p>
            <a:endParaRPr lang="en-US" altLang="zh-TW" b="1" i="0" dirty="0">
              <a:solidFill>
                <a:srgbClr val="000000"/>
              </a:solidFill>
              <a:effectLst/>
              <a:latin typeface="Arial Rounded MT Bold" panose="020F0704030504030204" pitchFamily="34" charset="0"/>
            </a:endParaRPr>
          </a:p>
        </p:txBody>
      </p:sp>
      <p:sp>
        <p:nvSpPr>
          <p:cNvPr id="4" name="矩形 3">
            <a:extLst>
              <a:ext uri="{FF2B5EF4-FFF2-40B4-BE49-F238E27FC236}">
                <a16:creationId xmlns:a16="http://schemas.microsoft.com/office/drawing/2014/main" id="{17CD7692-320D-47CE-AE40-A809DA040476}"/>
              </a:ext>
            </a:extLst>
          </p:cNvPr>
          <p:cNvSpPr/>
          <p:nvPr/>
        </p:nvSpPr>
        <p:spPr>
          <a:xfrm>
            <a:off x="1764484" y="2820988"/>
            <a:ext cx="6096000" cy="3693319"/>
          </a:xfrm>
          <a:prstGeom prst="rect">
            <a:avLst/>
          </a:prstGeom>
        </p:spPr>
        <p:txBody>
          <a:bodyPr>
            <a:spAutoFit/>
          </a:bodyPr>
          <a:lstStyle/>
          <a:p>
            <a:r>
              <a:rPr lang="zh-TW" altLang="en-US" dirty="0">
                <a:latin typeface="Amiri" panose="00000500000000000000" pitchFamily="2" charset="-78"/>
                <a:cs typeface="Amiri" panose="00000500000000000000" pitchFamily="2" charset="-78"/>
              </a:rPr>
              <a:t>A shared bus between program and data memory causes the von Neumann bottleneck, the limited throughput (data transfer rate) between the central processing unit (CPU) and memory relative to memory size. Each bus can only access one of the two memory classes at a time, so the throughput is slower than the CPU's operating speed. This severely limits the effective processing speed when the CPU has to do minimal processing of large amounts of data. The CPU has to constantly wait for the data it needs to move in and out of memory. Bottlenecks became a bigger problem as CPU speeds and memory sizes increased much faster than the throughput between them. This problem becomes more serious with each new generation of CPU.</a:t>
            </a:r>
          </a:p>
        </p:txBody>
      </p:sp>
      <p:pic>
        <p:nvPicPr>
          <p:cNvPr id="5" name="圖片 4">
            <a:extLst>
              <a:ext uri="{FF2B5EF4-FFF2-40B4-BE49-F238E27FC236}">
                <a16:creationId xmlns:a16="http://schemas.microsoft.com/office/drawing/2014/main" id="{1760CAFC-9C09-4175-81DB-FD18024F855A}"/>
              </a:ext>
            </a:extLst>
          </p:cNvPr>
          <p:cNvPicPr>
            <a:picLocks noChangeAspect="1"/>
          </p:cNvPicPr>
          <p:nvPr/>
        </p:nvPicPr>
        <p:blipFill>
          <a:blip r:embed="rId2"/>
          <a:stretch>
            <a:fillRect/>
          </a:stretch>
        </p:blipFill>
        <p:spPr>
          <a:xfrm>
            <a:off x="8100969" y="3188340"/>
            <a:ext cx="2095500" cy="2628900"/>
          </a:xfrm>
          <a:prstGeom prst="rect">
            <a:avLst/>
          </a:prstGeom>
        </p:spPr>
      </p:pic>
    </p:spTree>
    <p:extLst>
      <p:ext uri="{BB962C8B-B14F-4D97-AF65-F5344CB8AC3E}">
        <p14:creationId xmlns:p14="http://schemas.microsoft.com/office/powerpoint/2010/main" val="59767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D05B12E-5DF8-4F08-B6AE-E8D38AA3E430}"/>
              </a:ext>
            </a:extLst>
          </p:cNvPr>
          <p:cNvSpPr/>
          <p:nvPr/>
        </p:nvSpPr>
        <p:spPr>
          <a:xfrm>
            <a:off x="737029" y="1700760"/>
            <a:ext cx="2797432" cy="369332"/>
          </a:xfrm>
          <a:prstGeom prst="rect">
            <a:avLst/>
          </a:prstGeom>
        </p:spPr>
        <p:txBody>
          <a:bodyPr wrap="none">
            <a:spAutoFit/>
          </a:bodyPr>
          <a:lstStyle/>
          <a:p>
            <a:r>
              <a:rPr lang="en-US" altLang="zh-TW" dirty="0">
                <a:latin typeface="Arial Rounded MT Bold" panose="020F0704030504030204" pitchFamily="34" charset="0"/>
              </a:rPr>
              <a:t>Central processing unit</a:t>
            </a:r>
          </a:p>
        </p:txBody>
      </p:sp>
      <p:sp>
        <p:nvSpPr>
          <p:cNvPr id="4" name="矩形 3">
            <a:extLst>
              <a:ext uri="{FF2B5EF4-FFF2-40B4-BE49-F238E27FC236}">
                <a16:creationId xmlns:a16="http://schemas.microsoft.com/office/drawing/2014/main" id="{8E8EFA8D-D8F5-4A45-9903-AC35C6BF6B6F}"/>
              </a:ext>
            </a:extLst>
          </p:cNvPr>
          <p:cNvSpPr/>
          <p:nvPr/>
        </p:nvSpPr>
        <p:spPr>
          <a:xfrm>
            <a:off x="1109907" y="2151628"/>
            <a:ext cx="5630067" cy="369332"/>
          </a:xfrm>
          <a:prstGeom prst="rect">
            <a:avLst/>
          </a:prstGeom>
        </p:spPr>
        <p:txBody>
          <a:bodyPr wrap="none">
            <a:spAutoFit/>
          </a:bodyPr>
          <a:lstStyle/>
          <a:p>
            <a:r>
              <a:rPr lang="en-US" altLang="zh-TW" i="1" dirty="0">
                <a:latin typeface="Amiri" panose="00000500000000000000" pitchFamily="2" charset="-78"/>
                <a:ea typeface="Amiri" panose="00000500000000000000" pitchFamily="2" charset="-78"/>
                <a:cs typeface="Amiri" panose="00000500000000000000" pitchFamily="2" charset="-78"/>
              </a:rPr>
              <a:t>"CPU" redirects here. For other uses, see </a:t>
            </a:r>
            <a:r>
              <a:rPr lang="en-US" altLang="zh-TW" i="1" dirty="0">
                <a:latin typeface="Amiri" panose="00000500000000000000" pitchFamily="2" charset="-78"/>
                <a:ea typeface="Amiri" panose="00000500000000000000" pitchFamily="2" charset="-78"/>
                <a:cs typeface="Amiri" panose="00000500000000000000" pitchFamily="2" charset="-78"/>
                <a:hlinkClick r:id="rId2">
                  <a:extLst>
                    <a:ext uri="{A12FA001-AC4F-418D-AE19-62706E023703}">
                      <ahyp:hlinkClr xmlns:ahyp="http://schemas.microsoft.com/office/drawing/2018/hyperlinkcolor" val="tx"/>
                    </a:ext>
                  </a:extLst>
                </a:hlinkClick>
              </a:rPr>
              <a:t>CPU (disambiguation)</a:t>
            </a:r>
            <a:r>
              <a:rPr lang="en-US" altLang="zh-TW" i="1" dirty="0">
                <a:latin typeface="Amiri" panose="00000500000000000000" pitchFamily="2" charset="-78"/>
                <a:ea typeface="Amiri" panose="00000500000000000000" pitchFamily="2" charset="-78"/>
                <a:cs typeface="Amiri" panose="00000500000000000000" pitchFamily="2" charset="-78"/>
              </a:rPr>
              <a:t>.</a:t>
            </a:r>
            <a:endParaRPr lang="zh-TW" altLang="en-US" dirty="0">
              <a:latin typeface="Amiri" panose="00000500000000000000" pitchFamily="2" charset="-78"/>
              <a:cs typeface="Amiri" panose="00000500000000000000" pitchFamily="2" charset="-78"/>
            </a:endParaRPr>
          </a:p>
        </p:txBody>
      </p:sp>
      <p:sp>
        <p:nvSpPr>
          <p:cNvPr id="5" name="矩形 4">
            <a:extLst>
              <a:ext uri="{FF2B5EF4-FFF2-40B4-BE49-F238E27FC236}">
                <a16:creationId xmlns:a16="http://schemas.microsoft.com/office/drawing/2014/main" id="{F178D57E-978F-453F-8501-C54CA074FDBF}"/>
              </a:ext>
            </a:extLst>
          </p:cNvPr>
          <p:cNvSpPr/>
          <p:nvPr/>
        </p:nvSpPr>
        <p:spPr>
          <a:xfrm>
            <a:off x="1716294" y="2905880"/>
            <a:ext cx="7125701" cy="2862322"/>
          </a:xfrm>
          <a:prstGeom prst="rect">
            <a:avLst/>
          </a:prstGeom>
        </p:spPr>
        <p:txBody>
          <a:bodyPr wrap="square">
            <a:spAutoFit/>
          </a:bodyPr>
          <a:lstStyle/>
          <a:p>
            <a:r>
              <a:rPr lang="zh-TW" altLang="en-US" sz="2000" dirty="0">
                <a:latin typeface="Amiri" panose="00000500000000000000" pitchFamily="2" charset="-78"/>
                <a:cs typeface="Amiri" panose="00000500000000000000" pitchFamily="2" charset="-78"/>
              </a:rPr>
              <a:t>The central processing unit (CPU), also known as the central processing unit, main processor, or simply processor, is an electronic circuit that executes the instructions that make up a computer program. The CPU performs basic arithmetic, logic, control, and input/output (I/O) operations specified by instructions in your program. This is in contrast to external components such as main memory and I/O circuitry [1], and dedicated processors such as graphics processing units (GPUs).</a:t>
            </a:r>
          </a:p>
          <a:p>
            <a:endParaRPr lang="zh-TW" altLang="en-US" sz="2000" dirty="0">
              <a:latin typeface="Amiri" panose="00000500000000000000" pitchFamily="2" charset="-78"/>
              <a:cs typeface="Amiri" panose="00000500000000000000" pitchFamily="2" charset="-78"/>
            </a:endParaRPr>
          </a:p>
        </p:txBody>
      </p:sp>
      <p:pic>
        <p:nvPicPr>
          <p:cNvPr id="7" name="圖片 6">
            <a:extLst>
              <a:ext uri="{FF2B5EF4-FFF2-40B4-BE49-F238E27FC236}">
                <a16:creationId xmlns:a16="http://schemas.microsoft.com/office/drawing/2014/main" id="{0CF8EF74-A01C-4232-ACD4-A8F1C5665407}"/>
              </a:ext>
            </a:extLst>
          </p:cNvPr>
          <p:cNvPicPr>
            <a:picLocks noChangeAspect="1"/>
          </p:cNvPicPr>
          <p:nvPr/>
        </p:nvPicPr>
        <p:blipFill>
          <a:blip r:embed="rId3"/>
          <a:stretch>
            <a:fillRect/>
          </a:stretch>
        </p:blipFill>
        <p:spPr>
          <a:xfrm>
            <a:off x="8841995" y="2905880"/>
            <a:ext cx="2705100" cy="1685925"/>
          </a:xfrm>
          <a:prstGeom prst="rect">
            <a:avLst/>
          </a:prstGeom>
        </p:spPr>
      </p:pic>
    </p:spTree>
    <p:extLst>
      <p:ext uri="{BB962C8B-B14F-4D97-AF65-F5344CB8AC3E}">
        <p14:creationId xmlns:p14="http://schemas.microsoft.com/office/powerpoint/2010/main" val="65436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6C0F2C-87A3-4075-8750-3766A8B7D60D}"/>
              </a:ext>
            </a:extLst>
          </p:cNvPr>
          <p:cNvSpPr/>
          <p:nvPr/>
        </p:nvSpPr>
        <p:spPr>
          <a:xfrm>
            <a:off x="1630261" y="2379457"/>
            <a:ext cx="6096000" cy="3170099"/>
          </a:xfrm>
          <a:prstGeom prst="rect">
            <a:avLst/>
          </a:prstGeom>
        </p:spPr>
        <p:txBody>
          <a:bodyPr>
            <a:spAutoFit/>
          </a:bodyPr>
          <a:lstStyle/>
          <a:p>
            <a:r>
              <a:rPr lang="zh-TW" altLang="en-US" sz="2000" dirty="0">
                <a:latin typeface="Amiri" panose="00000500000000000000" pitchFamily="2" charset="-78"/>
                <a:cs typeface="Amiri" panose="00000500000000000000" pitchFamily="2" charset="-78"/>
              </a:rPr>
              <a:t>The shape, design, and implementation of CPUs have changed over time, but the basic mechanics have remained largely the same. The main components of the CPU include the Arithmetic Logic Unit (ALU), which performs arithmetic and logical operations, the processor registers that supply operands to the ALU and store the results of ALU operations, and the control unit that handles fetches. will be memory) orchestration. Decode and execute (instructions) by directing the coordinated operation of ALUs, registers, and other components.</a:t>
            </a:r>
          </a:p>
        </p:txBody>
      </p:sp>
      <p:sp>
        <p:nvSpPr>
          <p:cNvPr id="3" name="矩形 2">
            <a:extLst>
              <a:ext uri="{FF2B5EF4-FFF2-40B4-BE49-F238E27FC236}">
                <a16:creationId xmlns:a16="http://schemas.microsoft.com/office/drawing/2014/main" id="{AD3C206A-986D-4A47-8B65-EEF85B9B1EF3}"/>
              </a:ext>
            </a:extLst>
          </p:cNvPr>
          <p:cNvSpPr/>
          <p:nvPr/>
        </p:nvSpPr>
        <p:spPr>
          <a:xfrm>
            <a:off x="737029" y="1700760"/>
            <a:ext cx="2797432" cy="369332"/>
          </a:xfrm>
          <a:prstGeom prst="rect">
            <a:avLst/>
          </a:prstGeom>
        </p:spPr>
        <p:txBody>
          <a:bodyPr wrap="none">
            <a:spAutoFit/>
          </a:bodyPr>
          <a:lstStyle/>
          <a:p>
            <a:r>
              <a:rPr lang="en-US" altLang="zh-TW" dirty="0">
                <a:latin typeface="Arial Rounded MT Bold" panose="020F0704030504030204" pitchFamily="34" charset="0"/>
              </a:rPr>
              <a:t>Central processing unit</a:t>
            </a:r>
          </a:p>
        </p:txBody>
      </p:sp>
      <p:pic>
        <p:nvPicPr>
          <p:cNvPr id="4" name="圖片 3">
            <a:extLst>
              <a:ext uri="{FF2B5EF4-FFF2-40B4-BE49-F238E27FC236}">
                <a16:creationId xmlns:a16="http://schemas.microsoft.com/office/drawing/2014/main" id="{01688831-C862-4EFD-9B18-B435920E9DCD}"/>
              </a:ext>
            </a:extLst>
          </p:cNvPr>
          <p:cNvPicPr>
            <a:picLocks noChangeAspect="1"/>
          </p:cNvPicPr>
          <p:nvPr/>
        </p:nvPicPr>
        <p:blipFill>
          <a:blip r:embed="rId2"/>
          <a:stretch>
            <a:fillRect/>
          </a:stretch>
        </p:blipFill>
        <p:spPr>
          <a:xfrm>
            <a:off x="8330266" y="2964603"/>
            <a:ext cx="2705100" cy="1685925"/>
          </a:xfrm>
          <a:prstGeom prst="rect">
            <a:avLst/>
          </a:prstGeom>
        </p:spPr>
      </p:pic>
    </p:spTree>
    <p:extLst>
      <p:ext uri="{BB962C8B-B14F-4D97-AF65-F5344CB8AC3E}">
        <p14:creationId xmlns:p14="http://schemas.microsoft.com/office/powerpoint/2010/main" val="210821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A09295-0C6F-4CA7-A321-7675FA638E95}"/>
              </a:ext>
            </a:extLst>
          </p:cNvPr>
          <p:cNvSpPr/>
          <p:nvPr/>
        </p:nvSpPr>
        <p:spPr>
          <a:xfrm>
            <a:off x="526013" y="1507813"/>
            <a:ext cx="2276649" cy="369332"/>
          </a:xfrm>
          <a:prstGeom prst="rect">
            <a:avLst/>
          </a:prstGeom>
        </p:spPr>
        <p:txBody>
          <a:bodyPr wrap="none">
            <a:spAutoFit/>
          </a:bodyPr>
          <a:lstStyle/>
          <a:p>
            <a:r>
              <a:rPr lang="en-US" altLang="zh-TW" dirty="0">
                <a:latin typeface="Arial Rounded MT Bold" panose="020F0704030504030204" pitchFamily="34" charset="0"/>
              </a:rPr>
              <a:t>Processor register</a:t>
            </a:r>
          </a:p>
        </p:txBody>
      </p:sp>
      <p:sp>
        <p:nvSpPr>
          <p:cNvPr id="3" name="矩形 2">
            <a:extLst>
              <a:ext uri="{FF2B5EF4-FFF2-40B4-BE49-F238E27FC236}">
                <a16:creationId xmlns:a16="http://schemas.microsoft.com/office/drawing/2014/main" id="{5D3E75A5-D553-41C0-A904-174EBD4EE655}"/>
              </a:ext>
            </a:extLst>
          </p:cNvPr>
          <p:cNvSpPr/>
          <p:nvPr/>
        </p:nvSpPr>
        <p:spPr>
          <a:xfrm>
            <a:off x="1479258" y="2535368"/>
            <a:ext cx="6096000" cy="2554545"/>
          </a:xfrm>
          <a:prstGeom prst="rect">
            <a:avLst/>
          </a:prstGeom>
        </p:spPr>
        <p:txBody>
          <a:bodyPr wrap="square">
            <a:spAutoFit/>
          </a:bodyPr>
          <a:lstStyle/>
          <a:p>
            <a:r>
              <a:rPr lang="zh-TW" altLang="en-US" sz="2000" dirty="0">
                <a:latin typeface="Amiri" panose="00000500000000000000" pitchFamily="2" charset="-78"/>
                <a:cs typeface="Amiri" panose="00000500000000000000" pitchFamily="2" charset="-78"/>
              </a:rPr>
              <a:t>Processor registers are quick-access storage locations available to a computer's processor. [1] Registers typically consist of small amounts of fast memory, but some registers have special hardware features and may be read-only or write-protected. In computer architecture, registers are usually addressed by mechanisms other than main memory, but in some cases they can be assigned memory addresses. December PDP-10, ICT 1900.[</a:t>
            </a:r>
          </a:p>
        </p:txBody>
      </p:sp>
    </p:spTree>
    <p:extLst>
      <p:ext uri="{BB962C8B-B14F-4D97-AF65-F5344CB8AC3E}">
        <p14:creationId xmlns:p14="http://schemas.microsoft.com/office/powerpoint/2010/main" val="77660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7FA100-9A82-4266-B917-B5783495AA7B}"/>
              </a:ext>
            </a:extLst>
          </p:cNvPr>
          <p:cNvSpPr/>
          <p:nvPr/>
        </p:nvSpPr>
        <p:spPr>
          <a:xfrm>
            <a:off x="664571" y="2148679"/>
            <a:ext cx="8690716" cy="4093428"/>
          </a:xfrm>
          <a:prstGeom prst="rect">
            <a:avLst/>
          </a:prstGeom>
        </p:spPr>
        <p:txBody>
          <a:bodyPr wrap="square">
            <a:spAutoFit/>
          </a:bodyPr>
          <a:lstStyle/>
          <a:p>
            <a:pPr fontAlgn="base"/>
            <a:r>
              <a:rPr lang="en-US" altLang="zh-TW" sz="2000" dirty="0">
                <a:latin typeface="Amiri" panose="00000500000000000000" pitchFamily="2" charset="-78"/>
                <a:ea typeface="Amiri" panose="00000500000000000000" pitchFamily="2" charset="-78"/>
                <a:cs typeface="Amiri" panose="00000500000000000000" pitchFamily="2" charset="-78"/>
              </a:rPr>
              <a:t>The Program Counter (PC) is often called the Instruction Pointer (IP), and on Intel x86 and Itanium microprocessors, the Instruction Address Register (IAR) Instruction Counter or part of it is. The instruction sequencer is a processor register that indicates where the computer is in program flow.</a:t>
            </a:r>
          </a:p>
          <a:p>
            <a:pPr fontAlgn="base"/>
            <a:endParaRPr lang="en-US" altLang="zh-TW" sz="2000" dirty="0">
              <a:latin typeface="Amiri" panose="00000500000000000000" pitchFamily="2" charset="-78"/>
              <a:ea typeface="Amiri" panose="00000500000000000000" pitchFamily="2" charset="-78"/>
              <a:cs typeface="Amiri" panose="00000500000000000000" pitchFamily="2" charset="-78"/>
            </a:endParaRPr>
          </a:p>
          <a:p>
            <a:pPr fontAlgn="base"/>
            <a:r>
              <a:rPr lang="en-US" altLang="zh-TW" sz="2000" dirty="0">
                <a:latin typeface="Amiri" panose="00000500000000000000" pitchFamily="2" charset="-78"/>
                <a:ea typeface="Amiri" panose="00000500000000000000" pitchFamily="2" charset="-78"/>
                <a:cs typeface="Amiri" panose="00000500000000000000" pitchFamily="2" charset="-78"/>
              </a:rPr>
              <a:t>Normally, after an instruction is fetched, the PC is incremented to hold the memory address ("point") of the next instruction to be executed.</a:t>
            </a:r>
          </a:p>
          <a:p>
            <a:pPr fontAlgn="base"/>
            <a:endParaRPr lang="en-US" altLang="zh-TW" sz="2000" dirty="0">
              <a:latin typeface="Amiri" panose="00000500000000000000" pitchFamily="2" charset="-78"/>
              <a:ea typeface="Amiri" panose="00000500000000000000" pitchFamily="2" charset="-78"/>
              <a:cs typeface="Amiri" panose="00000500000000000000" pitchFamily="2" charset="-78"/>
            </a:endParaRPr>
          </a:p>
          <a:p>
            <a:pPr fontAlgn="base"/>
            <a:r>
              <a:rPr lang="en-US" altLang="zh-TW" sz="2000" dirty="0">
                <a:latin typeface="Amiri" panose="00000500000000000000" pitchFamily="2" charset="-78"/>
                <a:ea typeface="Amiri" panose="00000500000000000000" pitchFamily="2" charset="-78"/>
                <a:cs typeface="Amiri" panose="00000500000000000000" pitchFamily="2" charset="-78"/>
              </a:rPr>
              <a:t>Normally the processor fetches instructions from memory in order, but control transfer instructions change the order by putting new values ​​into the PC. This includes branches (sometimes called jumps), subprogram calls, and returns. In transfers that depend on the truth of statements, computers follow different sequences under different conditions.</a:t>
            </a:r>
            <a:endParaRPr lang="en-US" altLang="zh-TW" sz="2000" b="0" i="0" dirty="0">
              <a:effectLst/>
              <a:latin typeface="Amiri" panose="00000500000000000000" pitchFamily="2" charset="-78"/>
              <a:ea typeface="Amiri" panose="00000500000000000000" pitchFamily="2" charset="-78"/>
              <a:cs typeface="Amiri" panose="00000500000000000000" pitchFamily="2" charset="-78"/>
            </a:endParaRPr>
          </a:p>
        </p:txBody>
      </p:sp>
      <p:pic>
        <p:nvPicPr>
          <p:cNvPr id="5" name="圖片 4">
            <a:extLst>
              <a:ext uri="{FF2B5EF4-FFF2-40B4-BE49-F238E27FC236}">
                <a16:creationId xmlns:a16="http://schemas.microsoft.com/office/drawing/2014/main" id="{B99983A4-6447-4F7D-A967-545103060AA9}"/>
              </a:ext>
            </a:extLst>
          </p:cNvPr>
          <p:cNvPicPr>
            <a:picLocks noChangeAspect="1"/>
          </p:cNvPicPr>
          <p:nvPr/>
        </p:nvPicPr>
        <p:blipFill>
          <a:blip r:embed="rId2"/>
          <a:stretch>
            <a:fillRect/>
          </a:stretch>
        </p:blipFill>
        <p:spPr>
          <a:xfrm>
            <a:off x="8973359" y="2676569"/>
            <a:ext cx="3218641" cy="2410874"/>
          </a:xfrm>
          <a:prstGeom prst="rect">
            <a:avLst/>
          </a:prstGeom>
        </p:spPr>
      </p:pic>
      <p:sp>
        <p:nvSpPr>
          <p:cNvPr id="3" name="矩形 2">
            <a:extLst>
              <a:ext uri="{FF2B5EF4-FFF2-40B4-BE49-F238E27FC236}">
                <a16:creationId xmlns:a16="http://schemas.microsoft.com/office/drawing/2014/main" id="{AB19762C-34F0-408A-BED7-E2CDA4121C56}"/>
              </a:ext>
            </a:extLst>
          </p:cNvPr>
          <p:cNvSpPr/>
          <p:nvPr/>
        </p:nvSpPr>
        <p:spPr>
          <a:xfrm>
            <a:off x="664571" y="1633648"/>
            <a:ext cx="3725956" cy="369332"/>
          </a:xfrm>
          <a:prstGeom prst="rect">
            <a:avLst/>
          </a:prstGeom>
        </p:spPr>
        <p:txBody>
          <a:bodyPr wrap="none">
            <a:spAutoFit/>
          </a:bodyPr>
          <a:lstStyle/>
          <a:p>
            <a:pPr fontAlgn="base"/>
            <a:r>
              <a:rPr lang="en-US" altLang="zh-TW" dirty="0">
                <a:latin typeface="Arial Rounded MT Bold" panose="020F0704030504030204" pitchFamily="34" charset="0"/>
                <a:ea typeface="Amiri" panose="00000500000000000000" pitchFamily="2" charset="-78"/>
                <a:cs typeface="Amiri" panose="00000500000000000000" pitchFamily="2" charset="-78"/>
              </a:rPr>
              <a:t>PC stands for</a:t>
            </a:r>
            <a:r>
              <a:rPr lang="zh-TW" altLang="en-US" dirty="0">
                <a:latin typeface="Arial Rounded MT Bold" panose="020F0704030504030204" pitchFamily="34" charset="0"/>
                <a:ea typeface="Amiri" panose="00000500000000000000" pitchFamily="2" charset="-78"/>
                <a:cs typeface="Amiri" panose="00000500000000000000" pitchFamily="2" charset="-78"/>
              </a:rPr>
              <a:t> </a:t>
            </a:r>
            <a:r>
              <a:rPr lang="en-US" altLang="zh-TW" dirty="0">
                <a:latin typeface="Arial Rounded MT Bold" panose="020F0704030504030204" pitchFamily="34" charset="0"/>
                <a:ea typeface="Amiri" panose="00000500000000000000" pitchFamily="2" charset="-78"/>
                <a:cs typeface="Amiri" panose="00000500000000000000" pitchFamily="2" charset="-78"/>
              </a:rPr>
              <a:t>Program Counter</a:t>
            </a:r>
          </a:p>
        </p:txBody>
      </p:sp>
    </p:spTree>
    <p:extLst>
      <p:ext uri="{BB962C8B-B14F-4D97-AF65-F5344CB8AC3E}">
        <p14:creationId xmlns:p14="http://schemas.microsoft.com/office/powerpoint/2010/main" val="5601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4AC188-8807-486F-8209-5C5F6208AB2F}"/>
              </a:ext>
            </a:extLst>
          </p:cNvPr>
          <p:cNvSpPr/>
          <p:nvPr/>
        </p:nvSpPr>
        <p:spPr>
          <a:xfrm>
            <a:off x="540919" y="1700760"/>
            <a:ext cx="3013967" cy="646331"/>
          </a:xfrm>
          <a:prstGeom prst="rect">
            <a:avLst/>
          </a:prstGeom>
        </p:spPr>
        <p:txBody>
          <a:bodyPr wrap="none">
            <a:spAutoFit/>
          </a:bodyPr>
          <a:lstStyle/>
          <a:p>
            <a:r>
              <a:rPr lang="en-US" altLang="zh-TW" dirty="0">
                <a:latin typeface="Arial Rounded MT Bold" panose="020F0704030504030204" pitchFamily="34" charset="0"/>
              </a:rPr>
              <a:t>Memory address register</a:t>
            </a:r>
          </a:p>
          <a:p>
            <a:endParaRPr lang="en-US" altLang="zh-TW" b="0" i="0" dirty="0">
              <a:solidFill>
                <a:srgbClr val="000000"/>
              </a:solidFill>
              <a:effectLst/>
              <a:latin typeface="Arial Rounded MT Bold" panose="020F0704030504030204" pitchFamily="34" charset="0"/>
            </a:endParaRPr>
          </a:p>
        </p:txBody>
      </p:sp>
      <p:sp>
        <p:nvSpPr>
          <p:cNvPr id="3" name="矩形 2">
            <a:extLst>
              <a:ext uri="{FF2B5EF4-FFF2-40B4-BE49-F238E27FC236}">
                <a16:creationId xmlns:a16="http://schemas.microsoft.com/office/drawing/2014/main" id="{B2A04D3D-D558-4760-BD70-E3F36EA1C91F}"/>
              </a:ext>
            </a:extLst>
          </p:cNvPr>
          <p:cNvSpPr/>
          <p:nvPr/>
        </p:nvSpPr>
        <p:spPr>
          <a:xfrm>
            <a:off x="472579" y="2223981"/>
            <a:ext cx="8839200" cy="4401205"/>
          </a:xfrm>
          <a:prstGeom prst="rect">
            <a:avLst/>
          </a:prstGeom>
        </p:spPr>
        <p:txBody>
          <a:bodyPr wrap="square">
            <a:spAutoFit/>
          </a:bodyPr>
          <a:lstStyle/>
          <a:p>
            <a:r>
              <a:rPr lang="zh-TW" altLang="en-US" sz="2000" dirty="0">
                <a:latin typeface="Amiri" panose="00000500000000000000" pitchFamily="2" charset="-78"/>
                <a:cs typeface="Amiri" panose="00000500000000000000" pitchFamily="2" charset="-78"/>
              </a:rPr>
              <a:t>In computers, the Memory Address Register (MAR is a CPU register that stores either the memory address where data is fetched into a CPU register, or the address where data is sent and stored across the system bus.</a:t>
            </a:r>
          </a:p>
          <a:p>
            <a:endParaRPr lang="zh-TW" altLang="en-US" sz="2000" dirty="0">
              <a:latin typeface="Amiri" panose="00000500000000000000" pitchFamily="2" charset="-78"/>
              <a:cs typeface="Amiri" panose="00000500000000000000" pitchFamily="2" charset="-78"/>
            </a:endParaRPr>
          </a:p>
          <a:p>
            <a:r>
              <a:rPr lang="zh-TW" altLang="en-US" sz="2000" dirty="0">
                <a:latin typeface="Amiri" panose="00000500000000000000" pitchFamily="2" charset="-78"/>
                <a:cs typeface="Amiri" panose="00000500000000000000" pitchFamily="2" charset="-78"/>
              </a:rPr>
              <a:t>In other words, this register is used to access data and instructions from memory during the instruction execution phase. A MAR contains the location of the data you need to access. When reading from memory, the data addressed by MAR is fed to the MDR (Memory Data Register) for use by the CPU. When writing to memory, the CPU writes data from MDR to the memory location whose address is stored in MAR. The MAR, which resides on the CPU, moves to either RAM (random access memory) or cache.</a:t>
            </a:r>
          </a:p>
          <a:p>
            <a:endParaRPr lang="zh-TW" altLang="en-US" sz="2000" dirty="0">
              <a:latin typeface="Amiri" panose="00000500000000000000" pitchFamily="2" charset="-78"/>
              <a:cs typeface="Amiri" panose="00000500000000000000" pitchFamily="2" charset="-78"/>
            </a:endParaRPr>
          </a:p>
          <a:p>
            <a:r>
              <a:rPr lang="zh-TW" altLang="en-US" sz="2000" dirty="0">
                <a:latin typeface="Amiri" panose="00000500000000000000" pitchFamily="2" charset="-78"/>
                <a:cs typeface="Amiri" panose="00000500000000000000" pitchFamily="2" charset="-78"/>
              </a:rPr>
              <a:t>The MAR register is half of the minimal interface between microcode and computer memory. The other half is MDR.</a:t>
            </a:r>
          </a:p>
        </p:txBody>
      </p:sp>
      <p:pic>
        <p:nvPicPr>
          <p:cNvPr id="5" name="圖片 4">
            <a:extLst>
              <a:ext uri="{FF2B5EF4-FFF2-40B4-BE49-F238E27FC236}">
                <a16:creationId xmlns:a16="http://schemas.microsoft.com/office/drawing/2014/main" id="{3F44D0BD-079A-4FFA-9041-BCE74C56AAF8}"/>
              </a:ext>
            </a:extLst>
          </p:cNvPr>
          <p:cNvPicPr>
            <a:picLocks noChangeAspect="1"/>
          </p:cNvPicPr>
          <p:nvPr/>
        </p:nvPicPr>
        <p:blipFill>
          <a:blip r:embed="rId2"/>
          <a:stretch>
            <a:fillRect/>
          </a:stretch>
        </p:blipFill>
        <p:spPr>
          <a:xfrm>
            <a:off x="9373343" y="3257106"/>
            <a:ext cx="2731972" cy="1852013"/>
          </a:xfrm>
          <a:prstGeom prst="rect">
            <a:avLst/>
          </a:prstGeom>
        </p:spPr>
      </p:pic>
    </p:spTree>
    <p:extLst>
      <p:ext uri="{BB962C8B-B14F-4D97-AF65-F5344CB8AC3E}">
        <p14:creationId xmlns:p14="http://schemas.microsoft.com/office/powerpoint/2010/main" val="3117248009"/>
      </p:ext>
    </p:extLst>
  </p:cSld>
  <p:clrMapOvr>
    <a:masterClrMapping/>
  </p:clrMapOvr>
</p:sld>
</file>

<file path=ppt/theme/theme1.xml><?xml version="1.0" encoding="utf-8"?>
<a:theme xmlns:a="http://schemas.openxmlformats.org/drawingml/2006/main" name="飛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飛機雲</Template>
  <TotalTime>73</TotalTime>
  <Words>1068</Words>
  <Application>Microsoft Office PowerPoint</Application>
  <PresentationFormat>寬螢幕</PresentationFormat>
  <Paragraphs>39</Paragraphs>
  <Slides>11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11</vt:i4>
      </vt:variant>
    </vt:vector>
  </HeadingPairs>
  <TitlesOfParts>
    <vt:vector size="18" baseType="lpstr">
      <vt:lpstr>新細明體</vt:lpstr>
      <vt:lpstr>Amiri</vt:lpstr>
      <vt:lpstr>Arial</vt:lpstr>
      <vt:lpstr>Arial Rounded MT Bold</vt:lpstr>
      <vt:lpstr>Century Gothic</vt:lpstr>
      <vt:lpstr>Wingdings</vt:lpstr>
      <vt:lpstr>飛機雲</vt:lpstr>
      <vt:lpstr>COMPUTER system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dc:title>
  <dc:creator>owner</dc:creator>
  <cp:lastModifiedBy>owner</cp:lastModifiedBy>
  <cp:revision>8</cp:revision>
  <dcterms:created xsi:type="dcterms:W3CDTF">2022-11-30T00:29:56Z</dcterms:created>
  <dcterms:modified xsi:type="dcterms:W3CDTF">2022-11-30T01:43:29Z</dcterms:modified>
</cp:coreProperties>
</file>