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9"/>
  </p:notesMasterIdLst>
  <p:sldIdLst>
    <p:sldId id="267" r:id="rId2"/>
    <p:sldId id="489" r:id="rId3"/>
    <p:sldId id="486" r:id="rId4"/>
    <p:sldId id="491" r:id="rId5"/>
    <p:sldId id="488" r:id="rId6"/>
    <p:sldId id="357" r:id="rId7"/>
    <p:sldId id="49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99FF"/>
    <a:srgbClr val="CCECFF"/>
    <a:srgbClr val="FFFFCC"/>
    <a:srgbClr val="000066"/>
    <a:srgbClr val="333399"/>
    <a:srgbClr val="FF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86338" autoAdjust="0"/>
  </p:normalViewPr>
  <p:slideViewPr>
    <p:cSldViewPr>
      <p:cViewPr varScale="1">
        <p:scale>
          <a:sx n="90" d="100"/>
          <a:sy n="90" d="100"/>
        </p:scale>
        <p:origin x="10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0FABE86-9AF9-4198-86B0-288BA3DB3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56350-FF50-40A0-B700-922D94151BA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2B65B-4EB7-49CE-8676-64831B55453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996FA-3F9C-43B3-8A43-063D0431978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D571A-1D1C-44BE-A39A-C6035AB0965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14A2-AA0C-428F-BED6-0B1C178868BA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956E3-095E-4F06-A0D3-BF77134BDB1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362200" y="6223000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35D1950-18F8-4CB2-BF08-7AE81807C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FDB4-D61C-4D64-83AB-B0B5D930E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51A3-F151-4200-984B-82388199C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B44C-6318-4CA4-8131-ACCCF491C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BDE8-A2E5-4270-96CB-C262C7821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673B-FCE2-4B2A-BF6E-ED22EB518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FD60-033F-4874-B881-AC74E5509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F61D-1538-4479-AE86-A2567036A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A5E73-93F5-4464-A06E-0F39D92E2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4BC10-B57B-4814-90B4-A5FCE1245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Arial" pitchFamily="34" charset="0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Arial" pitchFamily="34" charset="0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846B5-5647-4432-AB3C-6680F89DC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Arial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Arial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0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B67B49A-3951-4970-99DF-0C1B742D0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52700" y="6235700"/>
            <a:ext cx="3644900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9" r:id="rId2"/>
    <p:sldLayoutId id="2147484104" r:id="rId3"/>
    <p:sldLayoutId id="2147484105" r:id="rId4"/>
    <p:sldLayoutId id="2147484106" r:id="rId5"/>
    <p:sldLayoutId id="2147484107" r:id="rId6"/>
    <p:sldLayoutId id="2147484100" r:id="rId7"/>
    <p:sldLayoutId id="2147484108" r:id="rId8"/>
    <p:sldLayoutId id="2147484109" r:id="rId9"/>
    <p:sldLayoutId id="2147484101" r:id="rId10"/>
    <p:sldLayoutId id="214748410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8820150" cy="1462088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ea typeface="楷体_GB2312"/>
                <a:cs typeface="楷体_GB2312"/>
              </a:rPr>
              <a:t>数据库应用</a:t>
            </a:r>
            <a:r>
              <a:rPr lang="en-US" altLang="zh-CN" sz="4000" dirty="0">
                <a:ea typeface="楷体_GB2312"/>
                <a:cs typeface="楷体_GB2312"/>
              </a:rPr>
              <a:t>(Oracle)</a:t>
            </a:r>
            <a:br>
              <a:rPr lang="en-US" altLang="zh-CN" sz="4000" dirty="0">
                <a:ea typeface="楷体_GB2312"/>
                <a:cs typeface="楷体_GB2312"/>
              </a:rPr>
            </a:br>
            <a:r>
              <a:rPr lang="en-US" altLang="zh-CN" sz="4000" dirty="0"/>
              <a:t>——</a:t>
            </a:r>
            <a:r>
              <a:rPr lang="zh-CN" altLang="en-US" sz="4000" dirty="0"/>
              <a:t>课程说明</a:t>
            </a:r>
            <a:br>
              <a:rPr lang="en-US" altLang="zh-CN" sz="4000" dirty="0"/>
            </a:br>
            <a:endParaRPr lang="zh-CN" altLang="en-US" sz="4000" dirty="0">
              <a:ea typeface="楷体_GB2312"/>
              <a:cs typeface="楷体_GB2312"/>
            </a:endParaRPr>
          </a:p>
        </p:txBody>
      </p:sp>
      <p:sp>
        <p:nvSpPr>
          <p:cNvPr id="11267" name="副标题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41438"/>
            <a:ext cx="7945437" cy="4730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/>
              <a:t>《数据库应用技术</a:t>
            </a:r>
            <a:r>
              <a:rPr lang="en-US" altLang="zh-CN" sz="2000" dirty="0"/>
              <a:t>(Oracle)</a:t>
            </a:r>
            <a:r>
              <a:rPr lang="zh-CN" altLang="zh-CN" sz="2000" dirty="0"/>
              <a:t>》是软件工程专业的专业选修课，</a:t>
            </a:r>
            <a:r>
              <a:rPr lang="zh-CN" altLang="en-US" sz="2000" dirty="0"/>
              <a:t>是研究数据库设计和使用的一门应用技术课程。其主要内容是讲授</a:t>
            </a:r>
            <a:r>
              <a:rPr lang="en-US" altLang="zh-CN" sz="2000" dirty="0"/>
              <a:t>SQL</a:t>
            </a:r>
            <a:r>
              <a:rPr lang="zh-CN" altLang="en-US" sz="2000" dirty="0"/>
              <a:t>设计和</a:t>
            </a:r>
            <a:r>
              <a:rPr lang="en-US" altLang="zh-CN" sz="2000" dirty="0"/>
              <a:t>PL/SQL</a:t>
            </a:r>
            <a:r>
              <a:rPr lang="zh-CN" altLang="en-US" sz="2000" dirty="0"/>
              <a:t>程序开发方法，指导学生熟练掌握数据库应用开发的全过程：应用方案创建、常用方案对象创建、</a:t>
            </a:r>
            <a:r>
              <a:rPr lang="en-US" altLang="zh-CN" sz="2000" dirty="0"/>
              <a:t>DML</a:t>
            </a:r>
            <a:r>
              <a:rPr lang="zh-CN" altLang="en-US" sz="2000" dirty="0"/>
              <a:t>设计、事务管理、测试脚本编写、子程序设计。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/>
              <a:t>    本课程是在</a:t>
            </a:r>
            <a:r>
              <a:rPr lang="en-US" altLang="zh-CN" sz="2000" dirty="0"/>
              <a:t>《</a:t>
            </a:r>
            <a:r>
              <a:rPr lang="zh-CN" altLang="en-US" sz="2000" dirty="0"/>
              <a:t>面向对象程序设计</a:t>
            </a:r>
            <a:r>
              <a:rPr lang="en-US" altLang="zh-CN" sz="2000" dirty="0"/>
              <a:t>》</a:t>
            </a:r>
            <a:r>
              <a:rPr lang="zh-CN" altLang="en-US" sz="2000" dirty="0"/>
              <a:t>课程的对象的基本概念，</a:t>
            </a:r>
            <a:r>
              <a:rPr lang="en-US" altLang="zh-CN" sz="2000" dirty="0"/>
              <a:t>《</a:t>
            </a:r>
            <a:r>
              <a:rPr lang="zh-CN" altLang="en-US" sz="2000" dirty="0"/>
              <a:t>数据库原理及应用</a:t>
            </a:r>
            <a:r>
              <a:rPr lang="en-US" altLang="zh-CN" sz="2000" dirty="0"/>
              <a:t>》</a:t>
            </a:r>
            <a:r>
              <a:rPr lang="zh-CN" altLang="en-US" sz="2000" dirty="0"/>
              <a:t>课程的数据库概念、标准</a:t>
            </a:r>
            <a:r>
              <a:rPr lang="en-US" altLang="zh-CN" sz="2000" dirty="0"/>
              <a:t>SQL</a:t>
            </a:r>
            <a:r>
              <a:rPr lang="zh-CN" altLang="en-US" sz="2000" dirty="0"/>
              <a:t>等知识的基础上开设的，为</a:t>
            </a:r>
            <a:r>
              <a:rPr lang="en-US" altLang="zh-CN" sz="2000" dirty="0"/>
              <a:t>《</a:t>
            </a:r>
            <a:r>
              <a:rPr lang="zh-CN" altLang="en-US" sz="2000" dirty="0"/>
              <a:t>工程实践</a:t>
            </a:r>
            <a:r>
              <a:rPr lang="en-US" altLang="zh-CN" sz="2000" dirty="0"/>
              <a:t>4</a:t>
            </a:r>
            <a:r>
              <a:rPr lang="zh-CN" altLang="en-US" sz="2000" dirty="0"/>
              <a:t>（软件产品设计）</a:t>
            </a:r>
            <a:r>
              <a:rPr lang="en-US" altLang="zh-CN" sz="2000" dirty="0"/>
              <a:t>》</a:t>
            </a:r>
            <a:r>
              <a:rPr lang="zh-CN" altLang="en-US" sz="2000" dirty="0"/>
              <a:t>等后续课程奠定理论及技术基础。</a:t>
            </a:r>
            <a:endParaRPr lang="en-US" altLang="zh-CN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14313"/>
            <a:ext cx="7586662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课程</a:t>
            </a:r>
            <a:r>
              <a:rPr lang="zh-CN" altLang="en-US" sz="4000" dirty="0"/>
              <a:t>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14313"/>
            <a:ext cx="7586662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课程</a:t>
            </a:r>
            <a:r>
              <a:rPr lang="zh-CN" altLang="en-US" sz="4000" dirty="0"/>
              <a:t>目标</a:t>
            </a:r>
          </a:p>
        </p:txBody>
      </p:sp>
      <p:sp>
        <p:nvSpPr>
          <p:cNvPr id="10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DBB6BC-6141-4A4B-B366-29ADCC0C1C20}"/>
              </a:ext>
            </a:extLst>
          </p:cNvPr>
          <p:cNvSpPr/>
          <p:nvPr/>
        </p:nvSpPr>
        <p:spPr>
          <a:xfrm>
            <a:off x="467544" y="1052736"/>
            <a:ext cx="7920880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10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课程目标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：能创建并管理用户方案对象。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1.1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能解释常用方案对象的创建语法，以及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Insert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Update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Delete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语句的基本语法；（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1.2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能编写用来管理常用方案对象的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DDL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语句和实现基本数据管理功能的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DML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语句。（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10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课程目标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：能进行数据查询和事务控制。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2.1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能解释基本数据查询及高级查询语句的语法，能说明事务控制命令对数据操作的具体影响；（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2.2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能编写常用的数据查询语句。（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10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课程目标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：能使用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PL/SQL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程序进行数据库管理。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能解释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PL/SQL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基本语法；（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ts val="2000"/>
              </a:lnSpc>
              <a:spcAft>
                <a:spcPts val="10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3.2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能编写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PL/SQL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匿名程序，以及函数、过程、触发器子程序。（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10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课程目标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：能在课程实验中，总结归纳实验涉及的重点知识、突出问题。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1000"/>
              </a:spcAft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课程目标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：能利用工具进行数据库设计和应用管理。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L2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14313"/>
            <a:ext cx="7586662" cy="5508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zh-CN" sz="4000" dirty="0"/>
              <a:t>教学</a:t>
            </a:r>
            <a:r>
              <a:rPr lang="zh-CN" altLang="en-US" sz="4000" dirty="0"/>
              <a:t>内容及安排</a:t>
            </a:r>
          </a:p>
        </p:txBody>
      </p:sp>
      <p:sp>
        <p:nvSpPr>
          <p:cNvPr id="20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C75BD5B-326B-4F55-ABA7-2617FBAF8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34065"/>
              </p:ext>
            </p:extLst>
          </p:nvPr>
        </p:nvGraphicFramePr>
        <p:xfrm>
          <a:off x="611560" y="765175"/>
          <a:ext cx="7586662" cy="5774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581">
                  <a:extLst>
                    <a:ext uri="{9D8B030D-6E8A-4147-A177-3AD203B41FA5}">
                      <a16:colId xmlns:a16="http://schemas.microsoft.com/office/drawing/2014/main" val="2926342726"/>
                    </a:ext>
                  </a:extLst>
                </a:gridCol>
                <a:gridCol w="2926875">
                  <a:extLst>
                    <a:ext uri="{9D8B030D-6E8A-4147-A177-3AD203B41FA5}">
                      <a16:colId xmlns:a16="http://schemas.microsoft.com/office/drawing/2014/main" val="45477974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44119382"/>
                    </a:ext>
                  </a:extLst>
                </a:gridCol>
                <a:gridCol w="2618110">
                  <a:extLst>
                    <a:ext uri="{9D8B030D-6E8A-4147-A177-3AD203B41FA5}">
                      <a16:colId xmlns:a16="http://schemas.microsoft.com/office/drawing/2014/main" val="1692867898"/>
                    </a:ext>
                  </a:extLst>
                </a:gridCol>
              </a:tblGrid>
              <a:tr h="4074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章节标题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主要内容（知识点）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学时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教学方法与教学手段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54249"/>
                  </a:ext>
                </a:extLst>
              </a:tr>
              <a:tr h="744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第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章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Oracle</a:t>
                      </a:r>
                      <a:r>
                        <a:rPr lang="zh-CN" altLang="en-US" sz="1400" u="none" strike="noStrike">
                          <a:effectLst/>
                        </a:rPr>
                        <a:t>简介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Oracle</a:t>
                      </a:r>
                      <a:r>
                        <a:rPr lang="zh-CN" altLang="en-US" sz="1400" u="none" strike="noStrike">
                          <a:effectLst/>
                        </a:rPr>
                        <a:t>概述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Oracle</a:t>
                      </a:r>
                      <a:r>
                        <a:rPr lang="zh-CN" altLang="en-US" sz="1400" u="none" strike="noStrike">
                          <a:effectLst/>
                        </a:rPr>
                        <a:t>安装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Oracle</a:t>
                      </a:r>
                      <a:r>
                        <a:rPr lang="zh-CN" altLang="en-US" sz="1400" u="none" strike="noStrike">
                          <a:effectLst/>
                        </a:rPr>
                        <a:t>开发工具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、用户、方案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案例学习、问题导向学习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68573"/>
                  </a:ext>
                </a:extLst>
              </a:tr>
              <a:tr h="8149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第</a:t>
                      </a: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章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数据库对象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、表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、索引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、视图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、序列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案例学习、问题导向学习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57867"/>
                  </a:ext>
                </a:extLst>
              </a:tr>
              <a:tr h="8149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第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章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数据查询和事务控制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SQL</a:t>
                      </a:r>
                      <a:r>
                        <a:rPr lang="zh-CN" altLang="en-US" sz="1400" u="none" strike="noStrike">
                          <a:effectLst/>
                        </a:rPr>
                        <a:t>基本查询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SELECT</a:t>
                      </a:r>
                      <a:r>
                        <a:rPr lang="zh-CN" altLang="en-US" sz="1400" u="none" strike="noStrike">
                          <a:effectLst/>
                        </a:rPr>
                        <a:t>进阶单行函数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、</a:t>
                      </a:r>
                      <a:r>
                        <a:rPr lang="en-US" altLang="zh-CN" sz="1400" u="none" strike="noStrike">
                          <a:effectLst/>
                        </a:rPr>
                        <a:t>SELECT</a:t>
                      </a:r>
                      <a:r>
                        <a:rPr lang="zh-CN" altLang="en-US" sz="1400" u="none" strike="noStrike">
                          <a:effectLst/>
                        </a:rPr>
                        <a:t>进阶高级查询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△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、事务控制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案例学习、问题导向学习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989994"/>
                  </a:ext>
                </a:extLst>
              </a:tr>
              <a:tr h="3417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</a:rPr>
                        <a:t>、数据查询和事务控制的应用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翻转课堂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课堂练习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4949"/>
                  </a:ext>
                </a:extLst>
              </a:tr>
              <a:tr h="1018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第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章 </a:t>
                      </a:r>
                      <a:r>
                        <a:rPr lang="en-US" altLang="zh-CN" sz="1400" u="none" strike="noStrike">
                          <a:effectLst/>
                        </a:rPr>
                        <a:t>PL/SQL</a:t>
                      </a:r>
                      <a:r>
                        <a:rPr lang="zh-CN" altLang="en-US" sz="1400" u="none" strike="noStrike">
                          <a:effectLst/>
                        </a:rPr>
                        <a:t>编程基础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</a:rPr>
                        <a:t>、数据类型和变量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△</a:t>
                      </a:r>
                      <a:r>
                        <a:rPr lang="en-US" altLang="zh-CN" sz="1400" u="none" strike="noStrike" dirty="0">
                          <a:effectLst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</a:rPr>
                        <a:t>、</a:t>
                      </a:r>
                      <a:r>
                        <a:rPr lang="en-US" altLang="zh-CN" sz="1400" u="none" strike="noStrike" dirty="0">
                          <a:effectLst/>
                        </a:rPr>
                        <a:t>SQL</a:t>
                      </a:r>
                      <a:r>
                        <a:rPr lang="zh-CN" altLang="en-US" sz="1400" u="none" strike="noStrike" dirty="0">
                          <a:effectLst/>
                        </a:rPr>
                        <a:t>的使用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★</a:t>
                      </a:r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</a:rPr>
                        <a:t>、控制语句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zh-CN" altLang="en-US" sz="1400" u="none" strike="noStrike" dirty="0">
                          <a:effectLst/>
                        </a:rPr>
                        <a:t>★</a:t>
                      </a:r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、游标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</a:rPr>
                        <a:t>、异常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案例学习、问题导向学习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917971"/>
                  </a:ext>
                </a:extLst>
              </a:tr>
              <a:tr h="3639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r>
                        <a:rPr lang="zh-CN" altLang="en-US" sz="1400" u="none" strike="noStrike">
                          <a:effectLst/>
                        </a:rPr>
                        <a:t>、匿名块的应用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翻转课堂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课堂练习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86895"/>
                  </a:ext>
                </a:extLst>
              </a:tr>
              <a:tr h="6112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第</a:t>
                      </a:r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r>
                        <a:rPr lang="zh-CN" altLang="en-US" sz="1400" u="none" strike="noStrike">
                          <a:effectLst/>
                        </a:rPr>
                        <a:t>章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en-US" altLang="zh-CN" sz="1400" u="none" strike="noStrike">
                          <a:effectLst/>
                        </a:rPr>
                        <a:t>PL/SQL</a:t>
                      </a:r>
                      <a:r>
                        <a:rPr lang="zh-CN" altLang="en-US" sz="1400" u="none" strike="noStrike">
                          <a:effectLst/>
                        </a:rPr>
                        <a:t>程序设计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r>
                        <a:rPr lang="zh-CN" altLang="en-US" sz="1400" u="none" strike="noStrike">
                          <a:effectLst/>
                        </a:rPr>
                        <a:t>、触发器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r>
                        <a:rPr lang="zh-CN" altLang="en-US" sz="1400" u="none" strike="noStrike">
                          <a:effectLst/>
                        </a:rPr>
                        <a:t>、过程</a:t>
                      </a:r>
                      <a:br>
                        <a:rPr lang="zh-CN" altLang="en-US" sz="1400" u="none" strike="noStrike">
                          <a:effectLst/>
                        </a:rPr>
                      </a:br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r>
                        <a:rPr lang="zh-CN" altLang="en-US" sz="1400" u="none" strike="noStrike">
                          <a:effectLst/>
                        </a:rPr>
                        <a:t>、函数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案例学习、问题导向学习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53472"/>
                  </a:ext>
                </a:extLst>
              </a:tr>
              <a:tr h="3943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★</a:t>
                      </a:r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r>
                        <a:rPr lang="zh-CN" altLang="en-US" sz="1400" u="none" strike="noStrike">
                          <a:effectLst/>
                        </a:rPr>
                        <a:t>、子程序应用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翻转课堂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课堂练习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7474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793" y="180489"/>
            <a:ext cx="6856413" cy="768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学业考核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51AB6D-3AAA-46E4-A32A-EA2997913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14084"/>
              </p:ext>
            </p:extLst>
          </p:nvPr>
        </p:nvGraphicFramePr>
        <p:xfrm>
          <a:off x="457199" y="741862"/>
          <a:ext cx="8229599" cy="5938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478">
                  <a:extLst>
                    <a:ext uri="{9D8B030D-6E8A-4147-A177-3AD203B41FA5}">
                      <a16:colId xmlns:a16="http://schemas.microsoft.com/office/drawing/2014/main" val="3281912042"/>
                    </a:ext>
                  </a:extLst>
                </a:gridCol>
                <a:gridCol w="541354">
                  <a:extLst>
                    <a:ext uri="{9D8B030D-6E8A-4147-A177-3AD203B41FA5}">
                      <a16:colId xmlns:a16="http://schemas.microsoft.com/office/drawing/2014/main" val="3733220582"/>
                    </a:ext>
                  </a:extLst>
                </a:gridCol>
                <a:gridCol w="4384206">
                  <a:extLst>
                    <a:ext uri="{9D8B030D-6E8A-4147-A177-3AD203B41FA5}">
                      <a16:colId xmlns:a16="http://schemas.microsoft.com/office/drawing/2014/main" val="672210009"/>
                    </a:ext>
                  </a:extLst>
                </a:gridCol>
                <a:gridCol w="630309">
                  <a:extLst>
                    <a:ext uri="{9D8B030D-6E8A-4147-A177-3AD203B41FA5}">
                      <a16:colId xmlns:a16="http://schemas.microsoft.com/office/drawing/2014/main" val="389863620"/>
                    </a:ext>
                  </a:extLst>
                </a:gridCol>
                <a:gridCol w="650642">
                  <a:extLst>
                    <a:ext uri="{9D8B030D-6E8A-4147-A177-3AD203B41FA5}">
                      <a16:colId xmlns:a16="http://schemas.microsoft.com/office/drawing/2014/main" val="956145079"/>
                    </a:ext>
                  </a:extLst>
                </a:gridCol>
                <a:gridCol w="721805">
                  <a:extLst>
                    <a:ext uri="{9D8B030D-6E8A-4147-A177-3AD203B41FA5}">
                      <a16:colId xmlns:a16="http://schemas.microsoft.com/office/drawing/2014/main" val="1300566034"/>
                    </a:ext>
                  </a:extLst>
                </a:gridCol>
                <a:gridCol w="721805">
                  <a:extLst>
                    <a:ext uri="{9D8B030D-6E8A-4147-A177-3AD203B41FA5}">
                      <a16:colId xmlns:a16="http://schemas.microsoft.com/office/drawing/2014/main" val="4105117868"/>
                    </a:ext>
                  </a:extLst>
                </a:gridCol>
              </a:tblGrid>
              <a:tr h="31309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考核环节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考核要求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评价细则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考核对象及其分值比例（</a:t>
                      </a:r>
                      <a:r>
                        <a:rPr lang="en-US" altLang="zh-CN" sz="1600" u="none" strike="noStrike">
                          <a:effectLst/>
                        </a:rPr>
                        <a:t>%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24823"/>
                  </a:ext>
                </a:extLst>
              </a:tr>
              <a:tr h="31309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学生个体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团队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小组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小计（</a:t>
                      </a:r>
                      <a:r>
                        <a:rPr lang="en-US" altLang="zh-CN" sz="1600" u="none" strike="noStrike">
                          <a:effectLst/>
                        </a:rPr>
                        <a:t>%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总评（</a:t>
                      </a:r>
                      <a:r>
                        <a:rPr lang="en-US" altLang="zh-CN" sz="1600" u="none" strike="noStrike">
                          <a:effectLst/>
                        </a:rPr>
                        <a:t>%</a:t>
                      </a:r>
                      <a:r>
                        <a:rPr lang="zh-CN" altLang="en-US" sz="1600" u="none" strike="noStrike">
                          <a:effectLst/>
                        </a:rPr>
                        <a:t>）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3873351121"/>
                  </a:ext>
                </a:extLst>
              </a:tr>
              <a:tr h="55959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平时</a:t>
                      </a:r>
                      <a:br>
                        <a:rPr lang="zh-CN" altLang="en-US" sz="1600" u="none" strike="noStrike">
                          <a:effectLst/>
                        </a:rPr>
                      </a:br>
                      <a:r>
                        <a:rPr lang="zh-CN" altLang="en-US" sz="1600" u="none" strike="noStrike">
                          <a:effectLst/>
                        </a:rPr>
                        <a:t>考核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课程实验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在规定时间内完成</a:t>
                      </a:r>
                      <a:r>
                        <a:rPr lang="en-US" altLang="zh-CN" sz="1600" u="none" strike="noStrike">
                          <a:effectLst/>
                        </a:rPr>
                        <a:t>Oracle</a:t>
                      </a:r>
                      <a:r>
                        <a:rPr lang="zh-CN" altLang="en-US" sz="1600" u="none" strike="noStrike">
                          <a:effectLst/>
                        </a:rPr>
                        <a:t>安装、数据库设计、脚本的生成和执行。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48885927"/>
                  </a:ext>
                </a:extLst>
              </a:tr>
              <a:tr h="55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课程实验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在规定时间内完成</a:t>
                      </a:r>
                      <a:r>
                        <a:rPr lang="en-US" altLang="zh-CN" sz="1600" u="none" strike="noStrike">
                          <a:effectLst/>
                        </a:rPr>
                        <a:t>SQL</a:t>
                      </a:r>
                      <a:r>
                        <a:rPr lang="zh-CN" altLang="en-US" sz="1600" u="none" strike="noStrike">
                          <a:effectLst/>
                        </a:rPr>
                        <a:t>语句的编写，学会常用查询的设计。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09117"/>
                  </a:ext>
                </a:extLst>
              </a:tr>
              <a:tr h="55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课程实验</a:t>
                      </a:r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在规定时间内完成代码的编写，学会</a:t>
                      </a:r>
                      <a:r>
                        <a:rPr lang="en-US" altLang="zh-CN" sz="1600" u="none" strike="noStrike">
                          <a:effectLst/>
                        </a:rPr>
                        <a:t>PL/SQL</a:t>
                      </a:r>
                      <a:r>
                        <a:rPr lang="zh-CN" altLang="en-US" sz="1600" u="none" strike="noStrike">
                          <a:effectLst/>
                        </a:rPr>
                        <a:t>子程序设计。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80396"/>
                  </a:ext>
                </a:extLst>
              </a:tr>
              <a:tr h="55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课后作业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在规定时间内完成所有代码的分析或设计，巩固</a:t>
                      </a:r>
                      <a:r>
                        <a:rPr lang="en-US" altLang="zh-CN" sz="1600" u="none" strike="noStrike">
                          <a:effectLst/>
                        </a:rPr>
                        <a:t>DML</a:t>
                      </a:r>
                      <a:r>
                        <a:rPr lang="zh-CN" altLang="en-US" sz="1600" u="none" strike="noStrike">
                          <a:effectLst/>
                        </a:rPr>
                        <a:t>语句的分析或设计能力。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6466"/>
                  </a:ext>
                </a:extLst>
              </a:tr>
              <a:tr h="55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课后作业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在规定时间内完成代码的编写，巩固</a:t>
                      </a:r>
                      <a:r>
                        <a:rPr lang="en-US" altLang="zh-CN" sz="1600" u="none" strike="noStrike">
                          <a:effectLst/>
                        </a:rPr>
                        <a:t>PL/SQL</a:t>
                      </a:r>
                      <a:r>
                        <a:rPr lang="zh-CN" altLang="en-US" sz="1600" u="none" strike="noStrike">
                          <a:effectLst/>
                        </a:rPr>
                        <a:t>程序设计能力。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87750"/>
                  </a:ext>
                </a:extLst>
              </a:tr>
              <a:tr h="5595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出勤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基准分平时成绩</a:t>
                      </a:r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r>
                        <a:rPr lang="zh-CN" altLang="en-US" sz="1600" u="none" strike="noStrike">
                          <a:effectLst/>
                        </a:rPr>
                        <a:t>分，缺勤一次扣</a:t>
                      </a:r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r>
                        <a:rPr lang="zh-CN" altLang="en-US" sz="1600" u="none" strike="noStrike">
                          <a:effectLst/>
                        </a:rPr>
                        <a:t>分，迟到、早退一次扣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分，扣到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分为止。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7275"/>
                  </a:ext>
                </a:extLst>
              </a:tr>
              <a:tr h="559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期末</a:t>
                      </a:r>
                      <a:br>
                        <a:rPr lang="zh-CN" altLang="en-US" sz="1600" u="none" strike="noStrike">
                          <a:effectLst/>
                        </a:rPr>
                      </a:br>
                      <a:r>
                        <a:rPr lang="zh-CN" altLang="en-US" sz="1600" u="none" strike="noStrike">
                          <a:effectLst/>
                        </a:rPr>
                        <a:t>考核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闭卷笔试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试题</a:t>
                      </a:r>
                      <a:r>
                        <a:rPr lang="en-US" altLang="zh-CN" sz="1600" u="none" strike="noStrike">
                          <a:effectLst/>
                        </a:rPr>
                        <a:t>A</a:t>
                      </a:r>
                      <a:r>
                        <a:rPr lang="zh-CN" altLang="en-US" sz="1600" u="none" strike="noStrike">
                          <a:effectLst/>
                        </a:rPr>
                        <a:t>、</a:t>
                      </a:r>
                      <a:r>
                        <a:rPr lang="en-US" altLang="zh-CN" sz="1600" u="none" strike="noStrike">
                          <a:effectLst/>
                        </a:rPr>
                        <a:t>B</a:t>
                      </a:r>
                      <a:r>
                        <a:rPr lang="zh-CN" altLang="en-US" sz="1600" u="none" strike="noStrike">
                          <a:effectLst/>
                        </a:rPr>
                        <a:t>卷各一套，卷面满分</a:t>
                      </a:r>
                      <a:r>
                        <a:rPr lang="en-US" altLang="zh-CN" sz="1600" u="none" strike="noStrike">
                          <a:effectLst/>
                        </a:rPr>
                        <a:t>100</a:t>
                      </a:r>
                      <a:r>
                        <a:rPr lang="zh-CN" altLang="en-US" sz="1600" u="none" strike="noStrike">
                          <a:effectLst/>
                        </a:rPr>
                        <a:t>分。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3861887429"/>
                  </a:ext>
                </a:extLst>
              </a:tr>
              <a:tr h="3130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100%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extLst>
                  <a:ext uri="{0D108BD9-81ED-4DB2-BD59-A6C34878D82A}">
                    <a16:rowId xmlns:a16="http://schemas.microsoft.com/office/drawing/2014/main" val="3899208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928688" y="857250"/>
            <a:ext cx="77724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课堂案例：</a:t>
            </a:r>
            <a:r>
              <a:rPr lang="en-US" altLang="zh-CN" sz="2400" dirty="0"/>
              <a:t>Oracle</a:t>
            </a:r>
            <a:r>
              <a:rPr lang="zh-CN" altLang="en-US" sz="2400" dirty="0"/>
              <a:t>经典用户方案</a:t>
            </a:r>
            <a:r>
              <a:rPr lang="en-US" altLang="zh-CN" sz="2400" dirty="0"/>
              <a:t>SCOTT</a:t>
            </a:r>
            <a:endParaRPr lang="zh-CN" altLang="en-US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课后作业及课程实验：教学管理系统</a:t>
            </a:r>
            <a:r>
              <a:rPr lang="en-US" altLang="zh-CN" sz="2400" dirty="0"/>
              <a:t>(</a:t>
            </a:r>
            <a:r>
              <a:rPr lang="zh-CN" altLang="en-US" sz="2400" dirty="0"/>
              <a:t>具体参见实践指导书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/>
              <a:t>实验安排：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0"/>
            <a:ext cx="7586662" cy="785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实践内容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/>
              <a:t>（一）学生到课（考勤）、作业、实习、实验等环节全部完成并合格，则取得该课程的考核资格。</a:t>
            </a:r>
          </a:p>
          <a:p>
            <a:pPr eaLnBrk="1" hangingPunct="1"/>
            <a:r>
              <a:rPr lang="zh-CN" altLang="en-US" sz="2400"/>
              <a:t>（二）学生有以下情况之一者，取消考核资格，以“禁考”标识记入个人成绩。</a:t>
            </a:r>
          </a:p>
          <a:p>
            <a:pPr eaLnBrk="1" hangingPunct="1"/>
            <a:r>
              <a:rPr lang="en-US" altLang="zh-CN" sz="2400"/>
              <a:t>1</a:t>
            </a:r>
            <a:r>
              <a:rPr lang="zh-CN" altLang="en-US" sz="2400"/>
              <a:t>．缺课五分之一（含五分之一）及以上者；</a:t>
            </a:r>
          </a:p>
          <a:p>
            <a:pPr eaLnBrk="1" hangingPunct="1"/>
            <a:r>
              <a:rPr lang="en-US" altLang="zh-CN" sz="2400"/>
              <a:t>2</a:t>
            </a:r>
            <a:r>
              <a:rPr lang="zh-CN" altLang="en-US" sz="2400"/>
              <a:t>．课程作业缺交三分之一（含三分之一）及以上者；或有二分之一不合格者；</a:t>
            </a:r>
          </a:p>
          <a:p>
            <a:pPr eaLnBrk="1" hangingPunct="1"/>
            <a:r>
              <a:rPr lang="en-US" altLang="zh-CN" sz="2400"/>
              <a:t>3</a:t>
            </a:r>
            <a:r>
              <a:rPr lang="zh-CN" altLang="en-US" sz="2400"/>
              <a:t>．课程实习、实验作业缺做或实习、实验报告缺交三分之一（含三分之一）及以上者；或有二分之一不合格者；</a:t>
            </a:r>
          </a:p>
          <a:p>
            <a:pPr eaLnBrk="1" hangingPunct="1"/>
            <a:r>
              <a:rPr lang="en-US" altLang="zh-CN" sz="2400"/>
              <a:t>4</a:t>
            </a:r>
            <a:r>
              <a:rPr lang="zh-CN" altLang="en-US" sz="2400"/>
              <a:t>．经任课教师认定，平时考核不合格者；</a:t>
            </a:r>
          </a:p>
          <a:p>
            <a:pPr eaLnBrk="1" hangingPunct="1"/>
            <a:r>
              <a:rPr lang="en-US" altLang="zh-CN" sz="2400"/>
              <a:t>5</a:t>
            </a:r>
            <a:r>
              <a:rPr lang="zh-CN" altLang="en-US" sz="2400"/>
              <a:t>．未经批准或未办理选课手续，擅自修读该门课程者。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考试资格审核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6357938" y="6492875"/>
            <a:ext cx="2351087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02 Oracle数据库对象 - 1 简介</Template>
  <TotalTime>5844</TotalTime>
  <Words>1010</Words>
  <Application>Microsoft Office PowerPoint</Application>
  <PresentationFormat>全屏显示(4:3)</PresentationFormat>
  <Paragraphs>124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华文行楷</vt:lpstr>
      <vt:lpstr>宋体</vt:lpstr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数据库应用(Oracle) ——课程说明 </vt:lpstr>
      <vt:lpstr>课程介绍</vt:lpstr>
      <vt:lpstr>课程目标</vt:lpstr>
      <vt:lpstr>教学内容及安排</vt:lpstr>
      <vt:lpstr>学业考核</vt:lpstr>
      <vt:lpstr>实践内容</vt:lpstr>
      <vt:lpstr>考试资格审核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Daohai Hu</cp:lastModifiedBy>
  <cp:revision>534</cp:revision>
  <dcterms:created xsi:type="dcterms:W3CDTF">2004-03-02T12:35:10Z</dcterms:created>
  <dcterms:modified xsi:type="dcterms:W3CDTF">2020-09-11T13:08:12Z</dcterms:modified>
</cp:coreProperties>
</file>