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7"/>
  </p:notesMasterIdLst>
  <p:handoutMasterIdLst>
    <p:handoutMasterId r:id="rId38"/>
  </p:handoutMasterIdLst>
  <p:sldIdLst>
    <p:sldId id="256" r:id="rId2"/>
    <p:sldId id="410" r:id="rId3"/>
    <p:sldId id="411" r:id="rId4"/>
    <p:sldId id="413" r:id="rId5"/>
    <p:sldId id="387" r:id="rId6"/>
    <p:sldId id="388" r:id="rId7"/>
    <p:sldId id="389" r:id="rId8"/>
    <p:sldId id="390" r:id="rId9"/>
    <p:sldId id="391" r:id="rId10"/>
    <p:sldId id="414" r:id="rId11"/>
    <p:sldId id="392" r:id="rId12"/>
    <p:sldId id="393" r:id="rId13"/>
    <p:sldId id="394" r:id="rId14"/>
    <p:sldId id="415" r:id="rId15"/>
    <p:sldId id="351" r:id="rId16"/>
    <p:sldId id="416" r:id="rId17"/>
    <p:sldId id="417" r:id="rId18"/>
    <p:sldId id="418" r:id="rId19"/>
    <p:sldId id="419" r:id="rId20"/>
    <p:sldId id="420" r:id="rId21"/>
    <p:sldId id="421" r:id="rId22"/>
    <p:sldId id="422" r:id="rId23"/>
    <p:sldId id="423" r:id="rId24"/>
    <p:sldId id="356" r:id="rId25"/>
    <p:sldId id="363" r:id="rId26"/>
    <p:sldId id="424" r:id="rId27"/>
    <p:sldId id="355" r:id="rId28"/>
    <p:sldId id="366" r:id="rId29"/>
    <p:sldId id="367" r:id="rId30"/>
    <p:sldId id="368" r:id="rId31"/>
    <p:sldId id="377" r:id="rId32"/>
    <p:sldId id="378" r:id="rId33"/>
    <p:sldId id="425" r:id="rId34"/>
    <p:sldId id="379" r:id="rId35"/>
    <p:sldId id="380"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6EE"/>
    <a:srgbClr val="6F9AEF"/>
    <a:srgbClr val="6DCEF1"/>
    <a:srgbClr val="99CC00"/>
    <a:srgbClr val="93DADF"/>
    <a:srgbClr val="3BCBDF"/>
    <a:srgbClr val="4976D1"/>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946" autoAdjust="0"/>
    <p:restoredTop sz="86085" autoAdjust="0"/>
  </p:normalViewPr>
  <p:slideViewPr>
    <p:cSldViewPr>
      <p:cViewPr varScale="1">
        <p:scale>
          <a:sx n="68" d="100"/>
          <a:sy n="68" d="100"/>
        </p:scale>
        <p:origin x="-102" y="-72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9260"/>
    </p:cViewPr>
  </p:sorterViewPr>
  <p:notesViewPr>
    <p:cSldViewPr>
      <p:cViewPr varScale="1">
        <p:scale>
          <a:sx n="39" d="100"/>
          <a:sy n="39" d="100"/>
        </p:scale>
        <p:origin x="-223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73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FB8EFEB2-BF45-4A24-8E63-C596927D9BCB}" type="datetimeFigureOut">
              <a:rPr lang="zh-CN" altLang="en-US"/>
              <a:pPr>
                <a:defRPr/>
              </a:pPr>
              <a:t>2017/8/21</a:t>
            </a:fld>
            <a:endParaRPr lang="en-US" altLang="zh-CN"/>
          </a:p>
        </p:txBody>
      </p:sp>
      <p:sp>
        <p:nvSpPr>
          <p:cNvPr id="573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defRPr>
            </a:lvl1pPr>
          </a:lstStyle>
          <a:p>
            <a:pPr>
              <a:defRPr/>
            </a:pPr>
            <a:fld id="{314DA97B-739E-487C-B817-B1B910220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60F08F24-DBC1-4856-974D-B7B079A90917}" type="datetimeFigureOut">
              <a:rPr lang="zh-CN" altLang="en-US"/>
              <a:pPr>
                <a:defRPr/>
              </a:pPr>
              <a:t>2017/8/21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DD65E9DE-F559-4F0C-AE50-FC702FAB0B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a:lstStyle/>
          <a:p>
            <a:pPr eaLnBrk="1" hangingPunct="1">
              <a:spcBef>
                <a:spcPct val="0"/>
              </a:spcBef>
            </a:pPr>
            <a:r>
              <a:rPr lang="zh-CN" altLang="en-US" smtClean="0"/>
              <a:t>使用时删除此备注即可。</a:t>
            </a:r>
          </a:p>
          <a:p>
            <a:pPr eaLnBrk="1" hangingPunct="1">
              <a:spcBef>
                <a:spcPct val="0"/>
              </a:spcBef>
            </a:pPr>
            <a:endParaRPr lang="zh-CN" altLang="en-US" smtClean="0"/>
          </a:p>
          <a:p>
            <a:pPr eaLnBrk="1" hangingPunct="1">
              <a:spcBef>
                <a:spcPct val="0"/>
              </a:spcBef>
            </a:pPr>
            <a:r>
              <a:rPr lang="zh-CN" altLang="en-US" smtClean="0"/>
              <a:t>配色方案修改：</a:t>
            </a:r>
          </a:p>
          <a:p>
            <a:pPr eaLnBrk="1" hangingPunct="1">
              <a:spcBef>
                <a:spcPct val="0"/>
              </a:spcBef>
            </a:pPr>
            <a:r>
              <a:rPr lang="zh-CN" altLang="en-US" smtClean="0"/>
              <a:t>配色方案在</a:t>
            </a:r>
            <a:r>
              <a:rPr lang="en-US" altLang="zh-CN" smtClean="0"/>
              <a:t>【</a:t>
            </a:r>
            <a:r>
              <a:rPr lang="zh-CN" altLang="en-US" smtClean="0"/>
              <a:t>格式</a:t>
            </a:r>
            <a:r>
              <a:rPr lang="en-US" altLang="zh-CN" smtClean="0"/>
              <a:t>】--&gt;【</a:t>
            </a:r>
            <a:r>
              <a:rPr lang="zh-CN" altLang="en-US" smtClean="0"/>
              <a:t>幻灯片设计</a:t>
            </a:r>
            <a:r>
              <a:rPr lang="en-US" altLang="zh-CN" smtClean="0"/>
              <a:t>】--&gt;【</a:t>
            </a:r>
            <a:r>
              <a:rPr lang="zh-CN" altLang="en-US" smtClean="0"/>
              <a:t>配色方案</a:t>
            </a:r>
            <a:r>
              <a:rPr lang="en-US" altLang="zh-CN" smtClean="0"/>
              <a:t>】--&gt;【</a:t>
            </a:r>
            <a:r>
              <a:rPr lang="zh-CN" altLang="en-US" smtClean="0"/>
              <a:t>编辑配色方案</a:t>
            </a:r>
            <a:r>
              <a:rPr lang="en-US" altLang="zh-CN" smtClean="0"/>
              <a:t>】</a:t>
            </a:r>
            <a:r>
              <a:rPr lang="zh-CN" altLang="en-US" smtClean="0"/>
              <a:t>下调整。</a:t>
            </a:r>
          </a:p>
          <a:p>
            <a:pPr eaLnBrk="1" hangingPunct="1">
              <a:spcBef>
                <a:spcPct val="0"/>
              </a:spcBef>
            </a:pPr>
            <a:endParaRPr lang="zh-CN" altLang="en-US" smtClean="0"/>
          </a:p>
          <a:p>
            <a:pPr eaLnBrk="1" hangingPunct="1">
              <a:spcBef>
                <a:spcPct val="0"/>
              </a:spcBef>
            </a:pPr>
            <a:r>
              <a:rPr lang="en-US" altLang="zh-CN" smtClean="0"/>
              <a:t>LOGO</a:t>
            </a:r>
            <a:r>
              <a:rPr lang="zh-CN" altLang="en-US" smtClean="0"/>
              <a:t>的添加：</a:t>
            </a:r>
          </a:p>
          <a:p>
            <a:pPr eaLnBrk="1" hangingPunct="1">
              <a:spcBef>
                <a:spcPct val="0"/>
              </a:spcBef>
            </a:pPr>
            <a:r>
              <a:rPr lang="en-US" altLang="zh-CN" smtClean="0"/>
              <a:t>Logo</a:t>
            </a:r>
            <a:r>
              <a:rPr lang="zh-CN" altLang="en-US" smtClean="0"/>
              <a:t>添加修改在</a:t>
            </a:r>
            <a:r>
              <a:rPr lang="en-US" altLang="zh-CN" smtClean="0"/>
              <a:t>【</a:t>
            </a:r>
            <a:r>
              <a:rPr lang="zh-CN" altLang="en-US" smtClean="0"/>
              <a:t>视图</a:t>
            </a:r>
            <a:r>
              <a:rPr lang="en-US" altLang="zh-CN" smtClean="0"/>
              <a:t>】--&gt;【</a:t>
            </a:r>
            <a:r>
              <a:rPr lang="zh-CN" altLang="en-US" smtClean="0"/>
              <a:t>母版</a:t>
            </a:r>
            <a:r>
              <a:rPr lang="en-US" altLang="zh-CN" smtClean="0"/>
              <a:t>】--&gt;【</a:t>
            </a:r>
            <a:r>
              <a:rPr lang="zh-CN" altLang="en-US" smtClean="0"/>
              <a:t>幻灯片母版</a:t>
            </a:r>
            <a:r>
              <a:rPr lang="en-US" altLang="zh-CN" smtClean="0"/>
              <a:t>】</a:t>
            </a:r>
            <a:r>
              <a:rPr lang="zh-CN" altLang="en-US" smtClean="0"/>
              <a:t>下调整。直接选择</a:t>
            </a:r>
            <a:r>
              <a:rPr lang="en-US" altLang="zh-CN" smtClean="0"/>
              <a:t>logo</a:t>
            </a:r>
            <a:r>
              <a:rPr lang="zh-CN" altLang="en-US" smtClean="0"/>
              <a:t>图片删除或修改。</a:t>
            </a:r>
          </a:p>
          <a:p>
            <a:pPr eaLnBrk="1" hangingPunct="1">
              <a:spcBef>
                <a:spcPct val="0"/>
              </a:spcBef>
            </a:pPr>
            <a:endParaRPr lang="zh-CN" altLang="en-US" smtClean="0"/>
          </a:p>
          <a:p>
            <a:pPr eaLnBrk="1" hangingPunct="1">
              <a:spcBef>
                <a:spcPct val="0"/>
              </a:spcBef>
            </a:pPr>
            <a:r>
              <a:rPr lang="zh-CN" altLang="en-US" smtClean="0"/>
              <a:t>字体格式的设置：</a:t>
            </a:r>
          </a:p>
          <a:p>
            <a:pPr eaLnBrk="1" hangingPunct="1">
              <a:spcBef>
                <a:spcPct val="0"/>
              </a:spcBef>
            </a:pPr>
            <a:r>
              <a:rPr lang="zh-CN" altLang="en-US" smtClean="0"/>
              <a:t>括标题和文本格式的设置在</a:t>
            </a:r>
            <a:r>
              <a:rPr lang="en-US" altLang="zh-CN" smtClean="0"/>
              <a:t>【</a:t>
            </a:r>
            <a:r>
              <a:rPr lang="zh-CN" altLang="en-US" smtClean="0"/>
              <a:t>视图</a:t>
            </a:r>
            <a:r>
              <a:rPr lang="en-US" altLang="zh-CN" smtClean="0"/>
              <a:t>】--&gt;【</a:t>
            </a:r>
            <a:r>
              <a:rPr lang="zh-CN" altLang="en-US" smtClean="0"/>
              <a:t>母版</a:t>
            </a:r>
            <a:r>
              <a:rPr lang="en-US" altLang="zh-CN" smtClean="0"/>
              <a:t>】--&gt;【</a:t>
            </a:r>
            <a:r>
              <a:rPr lang="zh-CN" altLang="en-US" smtClean="0"/>
              <a:t>幻灯片母版</a:t>
            </a:r>
            <a:r>
              <a:rPr lang="en-US" altLang="zh-CN" smtClean="0"/>
              <a:t>】</a:t>
            </a:r>
            <a:r>
              <a:rPr lang="zh-CN" altLang="en-US" smtClean="0"/>
              <a:t>下调整。</a:t>
            </a:r>
          </a:p>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5BE5DB-A622-4A86-A16D-1FF87E13761C}" type="slidenum">
              <a:rPr lang="zh-CN" altLang="en-US" smtClean="0">
                <a:latin typeface="Arial" pitchFamily="34" charset="0"/>
              </a:rPr>
              <a:pPr/>
              <a:t>1</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p:spPr>
      </p:sp>
      <p:sp>
        <p:nvSpPr>
          <p:cNvPr id="61443" name="Rectangle 3"/>
          <p:cNvSpPr>
            <a:spLocks noGrp="1"/>
          </p:cNvSpPr>
          <p:nvPr>
            <p:ph type="body" idx="1"/>
          </p:nvPr>
        </p:nvSpPr>
        <p:spPr bwMode="auto">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Arial" charset="0"/>
                <a:ea typeface="宋体" pitchFamily="2" charset="-122"/>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Arial" charset="0"/>
                <a:ea typeface="宋体" pitchFamily="2" charset="-122"/>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DED4E7A0-1B04-44AB-8C49-D0DA4E4F29D3}" type="datetimeFigureOut">
              <a:rPr lang="en-US" altLang="zh-CN"/>
              <a:pPr>
                <a:defRPr/>
              </a:pPr>
              <a:t>8/21/2017</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24346AEA-AC84-46B4-BAC1-478D4D72072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03102547-C226-471C-A1C1-1AF6A77D285A}" type="datetimeFigureOut">
              <a:rPr lang="en-US" altLang="zh-CN"/>
              <a:pPr>
                <a:defRPr/>
              </a:pPr>
              <a:t>8/21/2017</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CF977FD-0B58-476D-B2AF-FD375BFF24D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0FED5ED5-0900-463C-B97E-580925BE4973}" type="datetimeFigureOut">
              <a:rPr lang="en-US" altLang="zh-CN"/>
              <a:pPr>
                <a:defRPr/>
              </a:pPr>
              <a:t>8/21/2017</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09BEBCAE-6CD6-4EB8-A627-8F84DE130D9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C65E5EEA-9D6A-4747-A372-1980F8449352}" type="datetimeFigureOut">
              <a:rPr lang="en-US" altLang="zh-CN"/>
              <a:pPr>
                <a:defRPr/>
              </a:pPr>
              <a:t>8/21/2017</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E68B8F0-4093-4C78-9DCF-87C1D3C14F5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E10C676-C760-4776-B99D-5A088CB5AE3D}" type="datetimeFigureOut">
              <a:rPr lang="en-US" altLang="zh-CN"/>
              <a:pPr>
                <a:defRPr/>
              </a:pPr>
              <a:t>8/21/2017</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E44C8F6B-5553-4195-9942-41F1E859CB4E}"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D014BCAC-20F9-4094-A119-751A99100D2A}" type="datetimeFigureOut">
              <a:rPr lang="en-US" altLang="zh-CN"/>
              <a:pPr>
                <a:defRPr/>
              </a:pPr>
              <a:t>8/21/2017</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F7B803A-D025-4DF1-9A4A-1BD06212129A}"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pPr>
              <a:defRPr/>
            </a:pPr>
            <a:fld id="{E50FA770-74ED-46A7-9DDE-2A2345E4256A}" type="datetimeFigureOut">
              <a:rPr lang="en-US" altLang="zh-CN"/>
              <a:pPr>
                <a:defRPr/>
              </a:pPr>
              <a:t>8/21/2017</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5BB246CD-6127-451B-97B9-6FE5783E0FCF}"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9F928FEE-41B3-4D34-B0C0-1CD0439963E6}" type="datetimeFigureOut">
              <a:rPr lang="en-US" altLang="zh-CN"/>
              <a:pPr>
                <a:defRPr/>
              </a:pPr>
              <a:t>8/21/2017</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6170C66B-4C9D-4616-84A6-C5F48A771B0C}"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A4D0033E-E9D2-46D6-9A5C-76EC11D1BA22}" type="datetimeFigureOut">
              <a:rPr lang="en-US" altLang="zh-CN"/>
              <a:pPr>
                <a:defRPr/>
              </a:pPr>
              <a:t>8/21/2017</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18B44960-8948-4D43-9177-7158B7CF93E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062C97BB-3BE3-474A-9842-DA76C2DE9574}" type="datetimeFigureOut">
              <a:rPr lang="en-US" altLang="zh-CN"/>
              <a:pPr>
                <a:defRPr/>
              </a:pPr>
              <a:t>8/21/2017</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97B862E-4610-41CB-AD4D-304BE1BAF989}"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Arial" charset="0"/>
              <a:ea typeface="宋体" pitchFamily="2" charset="-122"/>
            </a:endParaRPr>
          </a:p>
        </p:txBody>
      </p:sp>
      <p:sp>
        <p:nvSpPr>
          <p:cNvPr id="6" name="任意多边形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Arial" charset="0"/>
              <a:ea typeface="宋体" pitchFamily="2" charset="-122"/>
            </a:endParaRPr>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228485DB-3945-4B96-B988-7FD69AD7CFEB}" type="datetimeFigureOut">
              <a:rPr lang="en-US" altLang="zh-CN"/>
              <a:pPr>
                <a:defRPr/>
              </a:pPr>
              <a:t>8/21/2017</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lvl1pPr>
          </a:lstStyle>
          <a:p>
            <a:pPr>
              <a:defRPr/>
            </a:pPr>
            <a:fld id="{17C349BF-FCCC-4EFD-9F05-1A5DEDF73943}"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Arial" charset="0"/>
              <a:ea typeface="宋体" pitchFamily="2" charset="-122"/>
            </a:endParaRPr>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Arial" charset="0"/>
              <a:ea typeface="宋体" pitchFamily="2" charset="-122"/>
            </a:endParaRPr>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Arial" charset="0"/>
                <a:ea typeface="宋体" pitchFamily="2" charset="-122"/>
              </a:defRPr>
            </a:lvl1pPr>
          </a:lstStyle>
          <a:p>
            <a:pPr>
              <a:defRPr/>
            </a:pPr>
            <a:fld id="{54B5456A-0DFD-4F07-A108-448E363EABDA}" type="datetimeFigureOut">
              <a:rPr lang="en-US" altLang="zh-CN"/>
              <a:pPr>
                <a:defRPr/>
              </a:pPr>
              <a:t>8/21/2017</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Arial" charset="0"/>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Arial" charset="0"/>
                <a:ea typeface="宋体" pitchFamily="2" charset="-122"/>
              </a:defRPr>
            </a:lvl1pPr>
          </a:lstStyle>
          <a:p>
            <a:pPr>
              <a:defRPr/>
            </a:pPr>
            <a:fld id="{18453897-1FCA-4458-BA3C-F56D48071317}" type="slidenum">
              <a:rPr lang="en-US" altLang="zh-CN"/>
              <a:pPr>
                <a:defRPr/>
              </a:pPr>
              <a:t>‹#›</a:t>
            </a:fld>
            <a:endParaRPr lang="en-US" altLang="zh-CN"/>
          </a:p>
        </p:txBody>
      </p:sp>
      <p:sp>
        <p:nvSpPr>
          <p:cNvPr id="11" name="Text Box 7"/>
          <p:cNvSpPr txBox="1">
            <a:spLocks noChangeArrowheads="1"/>
          </p:cNvSpPr>
          <p:nvPr userDrawn="1"/>
        </p:nvSpPr>
        <p:spPr bwMode="auto">
          <a:xfrm>
            <a:off x="2857500" y="6143625"/>
            <a:ext cx="3644900" cy="369888"/>
          </a:xfrm>
          <a:prstGeom prst="rect">
            <a:avLst/>
          </a:prstGeom>
          <a:noFill/>
          <a:ln w="25400">
            <a:noFill/>
            <a:miter lim="800000"/>
            <a:headEnd type="none" w="sm" len="sm"/>
            <a:tailEnd type="none" w="sm" len="sm"/>
          </a:ln>
          <a:effectLst/>
        </p:spPr>
        <p:txBody>
          <a:bodyPr>
            <a:spAutoFit/>
          </a:bodyPr>
          <a:lstStyle>
            <a:defPPr>
              <a:defRPr lang="en-US"/>
            </a:defPPr>
            <a:lvl1pPr algn="l" rtl="0" eaLnBrk="0" fontAlgn="base" hangingPunct="0">
              <a:spcBef>
                <a:spcPct val="0"/>
              </a:spcBef>
              <a:spcAft>
                <a:spcPct val="0"/>
              </a:spcAft>
              <a:defRPr sz="3600" kern="1200">
                <a:solidFill>
                  <a:schemeClr val="accent2"/>
                </a:solidFill>
                <a:latin typeface="Times New Roman" pitchFamily="18" charset="0"/>
                <a:ea typeface="+mn-ea"/>
                <a:cs typeface="+mn-cs"/>
              </a:defRPr>
            </a:lvl1pPr>
            <a:lvl2pPr marL="457200" algn="l" rtl="0" eaLnBrk="0" fontAlgn="base" hangingPunct="0">
              <a:spcBef>
                <a:spcPct val="0"/>
              </a:spcBef>
              <a:spcAft>
                <a:spcPct val="0"/>
              </a:spcAft>
              <a:defRPr sz="3600" kern="1200">
                <a:solidFill>
                  <a:schemeClr val="accent2"/>
                </a:solidFill>
                <a:latin typeface="Times New Roman" pitchFamily="18" charset="0"/>
                <a:ea typeface="+mn-ea"/>
                <a:cs typeface="+mn-cs"/>
              </a:defRPr>
            </a:lvl2pPr>
            <a:lvl3pPr marL="914400" algn="l" rtl="0" eaLnBrk="0" fontAlgn="base" hangingPunct="0">
              <a:spcBef>
                <a:spcPct val="0"/>
              </a:spcBef>
              <a:spcAft>
                <a:spcPct val="0"/>
              </a:spcAft>
              <a:defRPr sz="3600" kern="1200">
                <a:solidFill>
                  <a:schemeClr val="accent2"/>
                </a:solidFill>
                <a:latin typeface="Times New Roman" pitchFamily="18" charset="0"/>
                <a:ea typeface="+mn-ea"/>
                <a:cs typeface="+mn-cs"/>
              </a:defRPr>
            </a:lvl3pPr>
            <a:lvl4pPr marL="1371600" algn="l" rtl="0" eaLnBrk="0" fontAlgn="base" hangingPunct="0">
              <a:spcBef>
                <a:spcPct val="0"/>
              </a:spcBef>
              <a:spcAft>
                <a:spcPct val="0"/>
              </a:spcAft>
              <a:defRPr sz="3600" kern="1200">
                <a:solidFill>
                  <a:schemeClr val="accent2"/>
                </a:solidFill>
                <a:latin typeface="Times New Roman" pitchFamily="18" charset="0"/>
                <a:ea typeface="+mn-ea"/>
                <a:cs typeface="+mn-cs"/>
              </a:defRPr>
            </a:lvl4pPr>
            <a:lvl5pPr marL="1828800" algn="l" rtl="0" eaLnBrk="0" fontAlgn="base" hangingPunct="0">
              <a:spcBef>
                <a:spcPct val="0"/>
              </a:spcBef>
              <a:spcAft>
                <a:spcPct val="0"/>
              </a:spcAft>
              <a:defRPr sz="3600" kern="1200">
                <a:solidFill>
                  <a:schemeClr val="accent2"/>
                </a:solidFill>
                <a:latin typeface="Times New Roman" pitchFamily="18" charset="0"/>
                <a:ea typeface="+mn-ea"/>
                <a:cs typeface="+mn-cs"/>
              </a:defRPr>
            </a:lvl5pPr>
            <a:lvl6pPr marL="2286000" algn="l" defTabSz="914400" rtl="0" eaLnBrk="1" latinLnBrk="0" hangingPunct="1">
              <a:defRPr sz="3600" kern="1200">
                <a:solidFill>
                  <a:schemeClr val="accent2"/>
                </a:solidFill>
                <a:latin typeface="Times New Roman" pitchFamily="18" charset="0"/>
                <a:ea typeface="+mn-ea"/>
                <a:cs typeface="+mn-cs"/>
              </a:defRPr>
            </a:lvl6pPr>
            <a:lvl7pPr marL="2743200" algn="l" defTabSz="914400" rtl="0" eaLnBrk="1" latinLnBrk="0" hangingPunct="1">
              <a:defRPr sz="3600" kern="1200">
                <a:solidFill>
                  <a:schemeClr val="accent2"/>
                </a:solidFill>
                <a:latin typeface="Times New Roman" pitchFamily="18" charset="0"/>
                <a:ea typeface="+mn-ea"/>
                <a:cs typeface="+mn-cs"/>
              </a:defRPr>
            </a:lvl7pPr>
            <a:lvl8pPr marL="3200400" algn="l" defTabSz="914400" rtl="0" eaLnBrk="1" latinLnBrk="0" hangingPunct="1">
              <a:defRPr sz="3600" kern="1200">
                <a:solidFill>
                  <a:schemeClr val="accent2"/>
                </a:solidFill>
                <a:latin typeface="Times New Roman" pitchFamily="18" charset="0"/>
                <a:ea typeface="+mn-ea"/>
                <a:cs typeface="+mn-cs"/>
              </a:defRPr>
            </a:lvl8pPr>
            <a:lvl9pPr marL="3657600" algn="l" defTabSz="914400" rtl="0" eaLnBrk="1" latinLnBrk="0" hangingPunct="1">
              <a:defRPr sz="3600" kern="1200">
                <a:solidFill>
                  <a:schemeClr val="accent2"/>
                </a:solidFill>
                <a:latin typeface="Times New Roman" pitchFamily="18" charset="0"/>
                <a:ea typeface="+mn-ea"/>
                <a:cs typeface="+mn-cs"/>
              </a:defRPr>
            </a:lvl9pPr>
          </a:lstStyle>
          <a:p>
            <a:pPr algn="ctr">
              <a:spcBef>
                <a:spcPct val="50000"/>
              </a:spcBef>
              <a:defRPr/>
            </a:pPr>
            <a:r>
              <a:rPr lang="zh-CN" altLang="en-US" sz="1800" dirty="0" smtClean="0">
                <a:solidFill>
                  <a:schemeClr val="tx1"/>
                </a:solidFill>
                <a:latin typeface="华文行楷" pitchFamily="2" charset="-122"/>
                <a:ea typeface="华文行楷" pitchFamily="2" charset="-122"/>
              </a:rPr>
              <a:t>成都信息工程大学    软件工程学院</a:t>
            </a:r>
            <a:endParaRPr lang="en-US" altLang="zh-CN" sz="1800" dirty="0">
              <a:solidFill>
                <a:schemeClr val="tx1"/>
              </a:solidFill>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923" r:id="rId1"/>
    <p:sldLayoutId id="2147483919" r:id="rId2"/>
    <p:sldLayoutId id="2147483924" r:id="rId3"/>
    <p:sldLayoutId id="2147483925" r:id="rId4"/>
    <p:sldLayoutId id="2147483926" r:id="rId5"/>
    <p:sldLayoutId id="2147483927" r:id="rId6"/>
    <p:sldLayoutId id="2147483920" r:id="rId7"/>
    <p:sldLayoutId id="2147483928" r:id="rId8"/>
    <p:sldLayoutId id="2147483929" r:id="rId9"/>
    <p:sldLayoutId id="2147483921" r:id="rId10"/>
    <p:sldLayoutId id="2147483922" r:id="rId11"/>
  </p:sldLayoutIdLst>
  <p:hf sldNum="0"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ltGray">
          <a:xfrm>
            <a:off x="558800" y="1250950"/>
            <a:ext cx="8026400" cy="4356100"/>
          </a:xfrm>
          <a:prstGeom prst="rect">
            <a:avLst/>
          </a:prstGeom>
          <a:noFill/>
          <a:ln w="9525">
            <a:noFill/>
            <a:miter lim="800000"/>
            <a:headEnd/>
            <a:tailEnd/>
          </a:ln>
        </p:spPr>
        <p:txBody>
          <a:bodyPr lIns="92075" tIns="46038" rIns="92075" bIns="46038">
            <a:spAutoFit/>
          </a:bodyPr>
          <a:lstStyle/>
          <a:p>
            <a:pPr algn="ctr" defTabSz="822325" eaLnBrk="0" hangingPunct="0">
              <a:spcBef>
                <a:spcPct val="50000"/>
              </a:spcBef>
            </a:pPr>
            <a:r>
              <a:rPr lang="en-US" altLang="zh-CN" sz="27700" b="1">
                <a:solidFill>
                  <a:schemeClr val="accent2"/>
                </a:solidFill>
                <a:latin typeface="Times"/>
                <a:ea typeface="宋体" pitchFamily="2" charset="-122"/>
              </a:rPr>
              <a:t>1</a:t>
            </a:r>
          </a:p>
        </p:txBody>
      </p:sp>
      <p:sp>
        <p:nvSpPr>
          <p:cNvPr id="3074" name="Rectangle 2"/>
          <p:cNvSpPr>
            <a:spLocks noGrp="1" noChangeArrowheads="1"/>
          </p:cNvSpPr>
          <p:nvPr>
            <p:ph type="ctrTitle"/>
          </p:nvPr>
        </p:nvSpPr>
        <p:spPr>
          <a:xfrm>
            <a:off x="928662" y="2428868"/>
            <a:ext cx="7239000" cy="1012825"/>
          </a:xfrm>
        </p:spPr>
        <p:txBody>
          <a:bodyPr>
            <a:normAutofit fontScale="90000"/>
          </a:bodyPr>
          <a:lstStyle/>
          <a:p>
            <a:pPr algn="ctr" eaLnBrk="1" fontAlgn="auto" hangingPunct="1">
              <a:spcAft>
                <a:spcPts val="0"/>
              </a:spcAft>
              <a:defRPr/>
            </a:pPr>
            <a:r>
              <a:rPr lang="en-US" altLang="zh-CN" sz="6000" dirty="0" smtClean="0">
                <a:latin typeface="宋体" pitchFamily="2" charset="-122"/>
                <a:ea typeface="宋体" pitchFamily="2" charset="-122"/>
              </a:rPr>
              <a:t>Oracle 12c</a:t>
            </a:r>
            <a:r>
              <a:rPr lang="zh-CN" altLang="en-US" sz="6000" dirty="0" smtClean="0">
                <a:latin typeface="宋体" pitchFamily="2" charset="-122"/>
                <a:ea typeface="宋体" pitchFamily="2" charset="-122"/>
              </a:rPr>
              <a:t>简介与安装</a:t>
            </a:r>
            <a:r>
              <a:rPr lang="zh-CN" altLang="en-US" sz="6000" b="0" dirty="0" smtClean="0">
                <a:solidFill>
                  <a:schemeClr val="bg1"/>
                </a:solidFill>
                <a:ea typeface="宋体" pitchFamily="2" charset="-122"/>
              </a:rPr>
              <a:t> </a:t>
            </a:r>
            <a:endParaRPr lang="en-US" altLang="zh-CN" sz="6000" b="0" dirty="0" smtClean="0">
              <a:solidFill>
                <a:schemeClr val="bg1"/>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95288" y="692150"/>
            <a:ext cx="1176316" cy="2522536"/>
          </a:xfrm>
        </p:spPr>
        <p:txBody>
          <a:bodyPr/>
          <a:lstStyle/>
          <a:p>
            <a:pPr eaLnBrk="1" hangingPunct="1"/>
            <a:r>
              <a:rPr lang="zh-CN" altLang="en-US" sz="2800" dirty="0" smtClean="0">
                <a:ea typeface="宋体" pitchFamily="2" charset="-122"/>
              </a:rPr>
              <a:t>（</a:t>
            </a:r>
            <a:r>
              <a:rPr lang="en-US" altLang="zh-CN" sz="2800" dirty="0" smtClean="0">
                <a:ea typeface="宋体" pitchFamily="2" charset="-122"/>
              </a:rPr>
              <a:t>6</a:t>
            </a:r>
            <a:r>
              <a:rPr lang="zh-CN" altLang="en-US" sz="2800" dirty="0" smtClean="0">
                <a:ea typeface="宋体" pitchFamily="2" charset="-122"/>
              </a:rPr>
              <a:t>）</a:t>
            </a:r>
            <a:r>
              <a:rPr lang="zh-CN" altLang="en-US" sz="2800" dirty="0" smtClean="0">
                <a:ea typeface="宋体" pitchFamily="2" charset="-122"/>
              </a:rPr>
              <a:t>典型</a:t>
            </a:r>
            <a:r>
              <a:rPr lang="zh-CN" altLang="en-US" sz="2800" dirty="0" smtClean="0">
                <a:ea typeface="宋体" pitchFamily="2" charset="-122"/>
              </a:rPr>
              <a:t>配置</a:t>
            </a:r>
            <a:endParaRPr lang="en-US" altLang="zh-CN" sz="2800" dirty="0" smtClean="0">
              <a:ea typeface="宋体" pitchFamily="2" charset="-122"/>
            </a:endParaRPr>
          </a:p>
        </p:txBody>
      </p:sp>
      <p:sp>
        <p:nvSpPr>
          <p:cNvPr id="8194" name="Rectangle 2"/>
          <p:cNvSpPr>
            <a:spLocks noGrp="1" noChangeArrowheads="1"/>
          </p:cNvSpPr>
          <p:nvPr>
            <p:ph type="title"/>
          </p:nvPr>
        </p:nvSpPr>
        <p:spPr>
          <a:xfrm>
            <a:off x="827088" y="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4" name="Picture 6"/>
          <p:cNvPicPr>
            <a:picLocks noChangeAspect="1" noChangeArrowheads="1"/>
          </p:cNvPicPr>
          <p:nvPr/>
        </p:nvPicPr>
        <p:blipFill>
          <a:blip r:embed="rId2"/>
          <a:srcRect/>
          <a:stretch>
            <a:fillRect/>
          </a:stretch>
        </p:blipFill>
        <p:spPr bwMode="auto">
          <a:xfrm>
            <a:off x="1857356" y="428604"/>
            <a:ext cx="7010021" cy="64293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95288" y="692150"/>
            <a:ext cx="8424862" cy="503238"/>
          </a:xfrm>
        </p:spPr>
        <p:txBody>
          <a:bodyPr>
            <a:normAutofit lnSpcReduction="10000"/>
          </a:bodyPr>
          <a:lstStyle/>
          <a:p>
            <a:pPr marL="365760" indent="-256032" eaLnBrk="1" fontAlgn="auto" hangingPunct="1">
              <a:spcAft>
                <a:spcPts val="0"/>
              </a:spcAft>
              <a:buFont typeface="Wingdings 3"/>
              <a:buChar char=""/>
              <a:defRPr/>
            </a:pPr>
            <a:r>
              <a:rPr lang="zh-CN" altLang="en-US" sz="2800" dirty="0" smtClean="0">
                <a:ea typeface="宋体" pitchFamily="2" charset="-122"/>
              </a:rPr>
              <a:t>（</a:t>
            </a:r>
            <a:r>
              <a:rPr lang="en-US" altLang="zh-CN" sz="2800" dirty="0" smtClean="0">
                <a:ea typeface="宋体" pitchFamily="2" charset="-122"/>
              </a:rPr>
              <a:t>7</a:t>
            </a:r>
            <a:r>
              <a:rPr lang="zh-CN" altLang="en-US" sz="2800" dirty="0" smtClean="0">
                <a:ea typeface="宋体" pitchFamily="2" charset="-122"/>
              </a:rPr>
              <a:t>）</a:t>
            </a:r>
            <a:r>
              <a:rPr lang="zh-CN" altLang="en-US" sz="2800" dirty="0" smtClean="0">
                <a:ea typeface="宋体" pitchFamily="2" charset="-122"/>
              </a:rPr>
              <a:t>检查系统条件</a:t>
            </a:r>
          </a:p>
        </p:txBody>
      </p:sp>
      <p:sp>
        <p:nvSpPr>
          <p:cNvPr id="9218" name="Rectangle 2"/>
          <p:cNvSpPr>
            <a:spLocks noGrp="1" noChangeArrowheads="1"/>
          </p:cNvSpPr>
          <p:nvPr>
            <p:ph type="title"/>
          </p:nvPr>
        </p:nvSpPr>
        <p:spPr>
          <a:xfrm>
            <a:off x="827088" y="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 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5" name="Picture 5"/>
          <p:cNvPicPr>
            <a:picLocks noChangeAspect="1" noChangeArrowheads="1"/>
          </p:cNvPicPr>
          <p:nvPr/>
        </p:nvPicPr>
        <p:blipFill>
          <a:blip r:embed="rId2"/>
          <a:srcRect/>
          <a:stretch>
            <a:fillRect/>
          </a:stretch>
        </p:blipFill>
        <p:spPr bwMode="auto">
          <a:xfrm>
            <a:off x="1714480" y="1357298"/>
            <a:ext cx="6780233" cy="510047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95288" y="692150"/>
            <a:ext cx="8424862" cy="503238"/>
          </a:xfrm>
        </p:spPr>
        <p:txBody>
          <a:bodyPr>
            <a:normAutofit lnSpcReduction="10000"/>
          </a:bodyPr>
          <a:lstStyle/>
          <a:p>
            <a:pPr marL="365760" indent="-256032" eaLnBrk="1" fontAlgn="auto" hangingPunct="1">
              <a:spcAft>
                <a:spcPts val="0"/>
              </a:spcAft>
              <a:buFont typeface="Wingdings 3"/>
              <a:buChar char=""/>
              <a:defRPr/>
            </a:pPr>
            <a:r>
              <a:rPr lang="zh-CN" altLang="en-US" sz="2800" dirty="0" smtClean="0">
                <a:ea typeface="宋体" pitchFamily="2" charset="-122"/>
              </a:rPr>
              <a:t>（</a:t>
            </a:r>
            <a:r>
              <a:rPr lang="en-US" altLang="zh-CN" sz="2800" dirty="0" smtClean="0">
                <a:ea typeface="宋体" pitchFamily="2" charset="-122"/>
              </a:rPr>
              <a:t>8</a:t>
            </a:r>
            <a:r>
              <a:rPr lang="zh-CN" altLang="en-US" sz="2800" dirty="0" smtClean="0">
                <a:ea typeface="宋体" pitchFamily="2" charset="-122"/>
              </a:rPr>
              <a:t>）</a:t>
            </a:r>
            <a:r>
              <a:rPr lang="zh-CN" altLang="en-US" sz="2800" dirty="0" smtClean="0">
                <a:ea typeface="宋体" pitchFamily="2" charset="-122"/>
              </a:rPr>
              <a:t>概要</a:t>
            </a:r>
          </a:p>
        </p:txBody>
      </p:sp>
      <p:sp>
        <p:nvSpPr>
          <p:cNvPr id="10242" name="Rectangle 2"/>
          <p:cNvSpPr>
            <a:spLocks noGrp="1" noChangeArrowheads="1"/>
          </p:cNvSpPr>
          <p:nvPr>
            <p:ph type="title"/>
          </p:nvPr>
        </p:nvSpPr>
        <p:spPr>
          <a:xfrm>
            <a:off x="827088" y="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 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5" name="Picture 5"/>
          <p:cNvPicPr>
            <a:picLocks noChangeAspect="1" noChangeArrowheads="1"/>
          </p:cNvPicPr>
          <p:nvPr/>
        </p:nvPicPr>
        <p:blipFill>
          <a:blip r:embed="rId2"/>
          <a:srcRect/>
          <a:stretch>
            <a:fillRect/>
          </a:stretch>
        </p:blipFill>
        <p:spPr bwMode="auto">
          <a:xfrm>
            <a:off x="857224" y="1179560"/>
            <a:ext cx="7102498" cy="532127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95288" y="692150"/>
            <a:ext cx="8424862" cy="503238"/>
          </a:xfrm>
        </p:spPr>
        <p:txBody>
          <a:bodyPr>
            <a:normAutofit lnSpcReduction="10000"/>
          </a:bodyPr>
          <a:lstStyle/>
          <a:p>
            <a:pPr marL="365760" indent="-256032" eaLnBrk="1" fontAlgn="auto" hangingPunct="1">
              <a:spcAft>
                <a:spcPts val="0"/>
              </a:spcAft>
              <a:buFont typeface="Wingdings 3"/>
              <a:buChar char=""/>
              <a:defRPr/>
            </a:pPr>
            <a:r>
              <a:rPr lang="zh-CN" altLang="en-US" sz="2800" dirty="0" smtClean="0">
                <a:ea typeface="宋体" pitchFamily="2" charset="-122"/>
              </a:rPr>
              <a:t>（</a:t>
            </a:r>
            <a:r>
              <a:rPr lang="en-US" altLang="zh-CN" sz="2800" dirty="0" smtClean="0">
                <a:ea typeface="宋体" pitchFamily="2" charset="-122"/>
              </a:rPr>
              <a:t>9</a:t>
            </a:r>
            <a:r>
              <a:rPr lang="zh-CN" altLang="en-US" sz="2800" dirty="0" smtClean="0">
                <a:ea typeface="宋体" pitchFamily="2" charset="-122"/>
              </a:rPr>
              <a:t>）</a:t>
            </a:r>
            <a:r>
              <a:rPr lang="zh-CN" altLang="en-US" sz="2800" dirty="0" smtClean="0">
                <a:ea typeface="宋体" pitchFamily="2" charset="-122"/>
              </a:rPr>
              <a:t>安装</a:t>
            </a:r>
          </a:p>
        </p:txBody>
      </p:sp>
      <p:sp>
        <p:nvSpPr>
          <p:cNvPr id="11266" name="Rectangle 2"/>
          <p:cNvSpPr>
            <a:spLocks noGrp="1" noChangeArrowheads="1"/>
          </p:cNvSpPr>
          <p:nvPr>
            <p:ph type="title"/>
          </p:nvPr>
        </p:nvSpPr>
        <p:spPr>
          <a:xfrm>
            <a:off x="827088" y="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5" name="Picture 6"/>
          <p:cNvPicPr>
            <a:picLocks noChangeAspect="1" noChangeArrowheads="1"/>
          </p:cNvPicPr>
          <p:nvPr/>
        </p:nvPicPr>
        <p:blipFill>
          <a:blip r:embed="rId2"/>
          <a:srcRect/>
          <a:stretch>
            <a:fillRect/>
          </a:stretch>
        </p:blipFill>
        <p:spPr bwMode="auto">
          <a:xfrm>
            <a:off x="1071538" y="1214422"/>
            <a:ext cx="7092057" cy="529115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95288" y="692150"/>
            <a:ext cx="8424862" cy="503238"/>
          </a:xfrm>
        </p:spPr>
        <p:txBody>
          <a:bodyPr>
            <a:normAutofit lnSpcReduction="10000"/>
          </a:bodyPr>
          <a:lstStyle/>
          <a:p>
            <a:pPr marL="365760" indent="-256032" eaLnBrk="1" fontAlgn="auto" hangingPunct="1">
              <a:spcAft>
                <a:spcPts val="0"/>
              </a:spcAft>
              <a:buFont typeface="Wingdings 3"/>
              <a:buChar char=""/>
              <a:defRPr/>
            </a:pPr>
            <a:r>
              <a:rPr lang="zh-CN" altLang="en-US" sz="2800" dirty="0" smtClean="0">
                <a:ea typeface="宋体" pitchFamily="2" charset="-122"/>
              </a:rPr>
              <a:t>（</a:t>
            </a:r>
            <a:r>
              <a:rPr lang="en-US" altLang="zh-CN" sz="2800" dirty="0" smtClean="0">
                <a:ea typeface="宋体" pitchFamily="2" charset="-122"/>
              </a:rPr>
              <a:t>9</a:t>
            </a:r>
            <a:r>
              <a:rPr lang="zh-CN" altLang="en-US" sz="2800" dirty="0" smtClean="0">
                <a:ea typeface="宋体" pitchFamily="2" charset="-122"/>
              </a:rPr>
              <a:t>）</a:t>
            </a:r>
            <a:r>
              <a:rPr lang="zh-CN" altLang="en-US" sz="2800" dirty="0" smtClean="0">
                <a:ea typeface="宋体" pitchFamily="2" charset="-122"/>
              </a:rPr>
              <a:t>安装</a:t>
            </a:r>
          </a:p>
        </p:txBody>
      </p:sp>
      <p:sp>
        <p:nvSpPr>
          <p:cNvPr id="11266" name="Rectangle 2"/>
          <p:cNvSpPr>
            <a:spLocks noGrp="1" noChangeArrowheads="1"/>
          </p:cNvSpPr>
          <p:nvPr>
            <p:ph type="title"/>
          </p:nvPr>
        </p:nvSpPr>
        <p:spPr>
          <a:xfrm>
            <a:off x="827088" y="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6" name="Picture 5"/>
          <p:cNvPicPr>
            <a:picLocks noChangeAspect="1" noChangeArrowheads="1"/>
          </p:cNvPicPr>
          <p:nvPr/>
        </p:nvPicPr>
        <p:blipFill>
          <a:blip r:embed="rId2"/>
          <a:srcRect/>
          <a:stretch>
            <a:fillRect/>
          </a:stretch>
        </p:blipFill>
        <p:spPr bwMode="auto">
          <a:xfrm>
            <a:off x="1096323" y="1142984"/>
            <a:ext cx="7119015" cy="557216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539750" y="1412875"/>
            <a:ext cx="8424863" cy="4752975"/>
          </a:xfrm>
        </p:spPr>
        <p:txBody>
          <a:bodyPr>
            <a:normAutofit lnSpcReduction="10000"/>
          </a:bodyPr>
          <a:lstStyle/>
          <a:p>
            <a:pPr marL="365760" indent="-256032" eaLnBrk="1" fontAlgn="auto" hangingPunct="1">
              <a:spcAft>
                <a:spcPts val="0"/>
              </a:spcAft>
              <a:buFont typeface="Wingdings 3"/>
              <a:buChar char=""/>
              <a:defRPr/>
            </a:pPr>
            <a:r>
              <a:rPr lang="zh-CN" altLang="en-US" sz="2800" dirty="0" smtClean="0">
                <a:ea typeface="宋体" pitchFamily="2" charset="-122"/>
              </a:rPr>
              <a:t>必须启动的</a:t>
            </a:r>
            <a:r>
              <a:rPr lang="en-US" altLang="zh-CN" sz="2800" dirty="0" smtClean="0">
                <a:ea typeface="宋体" pitchFamily="2" charset="-122"/>
              </a:rPr>
              <a:t>Oracle</a:t>
            </a:r>
            <a:r>
              <a:rPr lang="zh-CN" altLang="en-US" sz="2800" dirty="0" smtClean="0">
                <a:ea typeface="宋体" pitchFamily="2" charset="-122"/>
              </a:rPr>
              <a:t>服务：</a:t>
            </a:r>
            <a:endParaRPr lang="zh-CN" altLang="en-US" sz="2800" dirty="0" smtClean="0">
              <a:ea typeface="宋体" pitchFamily="2" charset="-122"/>
            </a:endParaRPr>
          </a:p>
          <a:p>
            <a:pPr marL="603885" lvl="2" indent="-256032" eaLnBrk="1" fontAlgn="auto" hangingPunct="1">
              <a:spcBef>
                <a:spcPts val="400"/>
              </a:spcBef>
              <a:spcAft>
                <a:spcPts val="0"/>
              </a:spcAft>
              <a:buSzPct val="68000"/>
              <a:buFont typeface="Wingdings 3"/>
              <a:buChar char=""/>
              <a:defRPr/>
            </a:pPr>
            <a:r>
              <a:rPr lang="en-US" altLang="zh-CN" sz="2600" dirty="0" err="1" smtClean="0">
                <a:ea typeface="宋体" pitchFamily="2" charset="-122"/>
              </a:rPr>
              <a:t>OracleService</a:t>
            </a:r>
            <a:r>
              <a:rPr lang="en-US" altLang="zh-CN" sz="2600" dirty="0" smtClean="0">
                <a:ea typeface="宋体" pitchFamily="2" charset="-122"/>
              </a:rPr>
              <a:t>&lt;</a:t>
            </a:r>
            <a:r>
              <a:rPr lang="zh-CN" altLang="en-US" sz="2600" dirty="0" smtClean="0">
                <a:ea typeface="宋体" pitchFamily="2" charset="-122"/>
              </a:rPr>
              <a:t>数据库的</a:t>
            </a:r>
            <a:r>
              <a:rPr lang="en-US" altLang="zh-CN" sz="2600" dirty="0" smtClean="0">
                <a:ea typeface="宋体" pitchFamily="2" charset="-122"/>
              </a:rPr>
              <a:t>SID&gt;</a:t>
            </a:r>
            <a:r>
              <a:rPr lang="zh-CN" altLang="en-US" sz="2600" dirty="0" smtClean="0">
                <a:ea typeface="宋体" pitchFamily="2" charset="-122"/>
              </a:rPr>
              <a:t>：数据库实例服务，是</a:t>
            </a:r>
            <a:r>
              <a:rPr lang="en-US" altLang="zh-CN" sz="2600" dirty="0" smtClean="0">
                <a:ea typeface="宋体" pitchFamily="2" charset="-122"/>
              </a:rPr>
              <a:t>Oracle</a:t>
            </a:r>
            <a:r>
              <a:rPr lang="zh-CN" altLang="en-US" sz="2600" dirty="0" smtClean="0">
                <a:ea typeface="宋体" pitchFamily="2" charset="-122"/>
              </a:rPr>
              <a:t>的重要服务，所有对数据库的管理和应用操作都由它支持。因此，如果该服务没有启动，那么将无法访问数据库。</a:t>
            </a:r>
          </a:p>
          <a:p>
            <a:pPr marL="603885" lvl="2" indent="-256032" eaLnBrk="1" fontAlgn="auto" hangingPunct="1">
              <a:spcBef>
                <a:spcPts val="400"/>
              </a:spcBef>
              <a:spcAft>
                <a:spcPts val="0"/>
              </a:spcAft>
              <a:buSzPct val="68000"/>
              <a:buFont typeface="Wingdings 3"/>
              <a:buChar char=""/>
              <a:defRPr/>
            </a:pPr>
            <a:r>
              <a:rPr lang="en-US" altLang="zh-CN" sz="2600" dirty="0" smtClean="0">
                <a:ea typeface="宋体" pitchFamily="2" charset="-122"/>
              </a:rPr>
              <a:t>Oracle&lt;Oracle</a:t>
            </a:r>
            <a:r>
              <a:rPr lang="zh-CN" altLang="en-US" sz="2600" dirty="0" smtClean="0">
                <a:ea typeface="宋体" pitchFamily="2" charset="-122"/>
              </a:rPr>
              <a:t>主目录名称</a:t>
            </a:r>
            <a:r>
              <a:rPr lang="en-US" altLang="zh-CN" sz="2600" dirty="0" smtClean="0">
                <a:ea typeface="宋体" pitchFamily="2" charset="-122"/>
              </a:rPr>
              <a:t>&gt;</a:t>
            </a:r>
            <a:r>
              <a:rPr lang="en-US" altLang="zh-CN" sz="2600" dirty="0" err="1" smtClean="0">
                <a:ea typeface="宋体" pitchFamily="2" charset="-122"/>
              </a:rPr>
              <a:t>TNSListener</a:t>
            </a:r>
            <a:r>
              <a:rPr lang="zh-CN" altLang="en-US" sz="2600" dirty="0" smtClean="0">
                <a:ea typeface="宋体" pitchFamily="2" charset="-122"/>
              </a:rPr>
              <a:t>：数据库监听服务，负责监听来自客户机对服务器的请求。若该服务没有启动，那么客户机将无法连接并访问服务器。</a:t>
            </a:r>
            <a:endParaRPr lang="en-US" altLang="zh-CN" sz="2600" dirty="0" smtClean="0">
              <a:ea typeface="宋体" pitchFamily="2" charset="-122"/>
            </a:endParaRPr>
          </a:p>
          <a:p>
            <a:pPr marL="360000" lvl="3" indent="256032" eaLnBrk="1" fontAlgn="auto" hangingPunct="1">
              <a:spcBef>
                <a:spcPts val="400"/>
              </a:spcBef>
              <a:spcAft>
                <a:spcPts val="0"/>
              </a:spcAft>
              <a:buSzPct val="68000"/>
              <a:buNone/>
              <a:defRPr/>
            </a:pPr>
            <a:r>
              <a:rPr lang="zh-CN" altLang="en-US" dirty="0" smtClean="0">
                <a:ea typeface="宋体" pitchFamily="2" charset="-122"/>
              </a:rPr>
              <a:t>该服务的配置文件是安装目录下的</a:t>
            </a:r>
            <a:r>
              <a:rPr lang="en-US" altLang="zh-CN" dirty="0" smtClean="0">
                <a:ea typeface="宋体" pitchFamily="2" charset="-122"/>
              </a:rPr>
              <a:t>\NETWORK\ADMIN\listener.ora</a:t>
            </a:r>
            <a:r>
              <a:rPr lang="zh-CN" altLang="en-US" dirty="0" smtClean="0">
                <a:ea typeface="宋体" pitchFamily="2" charset="-122"/>
              </a:rPr>
              <a:t>文件。如果该服务启动时出错，可以通过手工编辑该文件的内容重新配置监听，也可以使用图形化工具“</a:t>
            </a:r>
            <a:r>
              <a:rPr lang="en-US" altLang="zh-CN" dirty="0" smtClean="0">
                <a:ea typeface="宋体" pitchFamily="2" charset="-122"/>
              </a:rPr>
              <a:t>Net Configuration Assistant”</a:t>
            </a:r>
            <a:r>
              <a:rPr lang="zh-CN" altLang="en-US" dirty="0" smtClean="0">
                <a:ea typeface="宋体" pitchFamily="2" charset="-122"/>
              </a:rPr>
              <a:t>进行监听器的配置。</a:t>
            </a:r>
          </a:p>
        </p:txBody>
      </p:sp>
      <p:sp>
        <p:nvSpPr>
          <p:cNvPr id="15362" name="Rectangle 2"/>
          <p:cNvSpPr>
            <a:spLocks noGrp="1" noChangeArrowheads="1"/>
          </p:cNvSpPr>
          <p:nvPr>
            <p:ph type="title"/>
          </p:nvPr>
        </p:nvSpPr>
        <p:spPr>
          <a:xfrm>
            <a:off x="863600" y="530225"/>
            <a:ext cx="7408863" cy="522288"/>
          </a:xfrm>
        </p:spPr>
        <p:txBody>
          <a:bodyPr>
            <a:normAutofit fontScale="90000"/>
          </a:bodyPr>
          <a:lstStyle/>
          <a:p>
            <a:pPr eaLnBrk="1" fontAlgn="auto" hangingPunct="1">
              <a:spcAft>
                <a:spcPts val="0"/>
              </a:spcAft>
              <a:defRPr/>
            </a:pPr>
            <a:r>
              <a:rPr lang="en-US" altLang="zh-CN" dirty="0" smtClean="0">
                <a:ea typeface="宋体" pitchFamily="2" charset="-122"/>
              </a:rPr>
              <a:t>4</a:t>
            </a:r>
            <a:r>
              <a:rPr lang="zh-CN" altLang="en-US" dirty="0" smtClean="0">
                <a:ea typeface="宋体" pitchFamily="2" charset="-122"/>
              </a:rPr>
              <a:t>、</a:t>
            </a:r>
            <a:r>
              <a:rPr lang="en-US" altLang="zh-CN" dirty="0" smtClean="0">
                <a:ea typeface="宋体" pitchFamily="2" charset="-122"/>
              </a:rPr>
              <a:t> </a:t>
            </a:r>
            <a:r>
              <a:rPr lang="en-US" altLang="zh-CN" dirty="0" smtClean="0"/>
              <a:t>Oracle</a:t>
            </a:r>
            <a:r>
              <a:rPr lang="zh-CN" altLang="en-US" dirty="0" smtClean="0"/>
              <a:t>服务</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500034" y="1142984"/>
            <a:ext cx="8424863" cy="4752975"/>
          </a:xfrm>
        </p:spPr>
        <p:txBody>
          <a:bodyPr>
            <a:normAutofit/>
          </a:bodyPr>
          <a:lstStyle/>
          <a:p>
            <a:pPr>
              <a:lnSpc>
                <a:spcPct val="130000"/>
              </a:lnSpc>
            </a:pPr>
            <a:r>
              <a:rPr lang="fr-FR" altLang="zh-CN" sz="2800" dirty="0" smtClean="0">
                <a:ea typeface="宋体" pitchFamily="2" charset="-122"/>
              </a:rPr>
              <a:t>(1)</a:t>
            </a:r>
            <a:r>
              <a:rPr lang="zh-CN" altLang="en-US" sz="2800" dirty="0" smtClean="0">
                <a:ea typeface="宋体" pitchFamily="2" charset="-122"/>
              </a:rPr>
              <a:t>停止</a:t>
            </a:r>
            <a:r>
              <a:rPr lang="en-US" altLang="zh-CN" sz="2800" dirty="0" smtClean="0">
                <a:ea typeface="宋体" pitchFamily="2" charset="-122"/>
              </a:rPr>
              <a:t>Oracle</a:t>
            </a:r>
            <a:r>
              <a:rPr lang="zh-CN" altLang="en-US" sz="2800" dirty="0" smtClean="0">
                <a:ea typeface="宋体" pitchFamily="2" charset="-122"/>
              </a:rPr>
              <a:t>的所有系统服务。</a:t>
            </a:r>
          </a:p>
          <a:p>
            <a:pPr>
              <a:lnSpc>
                <a:spcPct val="130000"/>
              </a:lnSpc>
            </a:pPr>
            <a:r>
              <a:rPr lang="en-US" altLang="zh-CN" sz="2800" dirty="0" smtClean="0">
                <a:ea typeface="宋体" pitchFamily="2" charset="-122"/>
              </a:rPr>
              <a:t>(2) </a:t>
            </a:r>
            <a:r>
              <a:rPr lang="zh-CN" altLang="en-US" sz="2800" dirty="0" smtClean="0">
                <a:ea typeface="宋体" pitchFamily="2" charset="-122"/>
              </a:rPr>
              <a:t>通过</a:t>
            </a:r>
            <a:r>
              <a:rPr lang="en-US" altLang="zh-CN" sz="2800" dirty="0" smtClean="0">
                <a:ea typeface="宋体" pitchFamily="2" charset="-122"/>
              </a:rPr>
              <a:t>“</a:t>
            </a:r>
            <a:r>
              <a:rPr lang="zh-CN" altLang="fr-FR" sz="2800" dirty="0" smtClean="0">
                <a:ea typeface="宋体" pitchFamily="2" charset="-122"/>
              </a:rPr>
              <a:t>开始”菜单</a:t>
            </a:r>
            <a:r>
              <a:rPr lang="zh-CN" altLang="en-US" sz="2800" dirty="0" smtClean="0">
                <a:ea typeface="宋体" pitchFamily="2" charset="-122"/>
              </a:rPr>
              <a:t>运行</a:t>
            </a:r>
            <a:r>
              <a:rPr lang="en-US" altLang="zh-CN" sz="2800" dirty="0" smtClean="0">
                <a:ea typeface="宋体" pitchFamily="2" charset="-122"/>
              </a:rPr>
              <a:t>“Universal Installer” </a:t>
            </a:r>
            <a:r>
              <a:rPr lang="zh-CN" altLang="en-US" sz="2800" dirty="0" smtClean="0">
                <a:ea typeface="宋体" pitchFamily="2" charset="-122"/>
              </a:rPr>
              <a:t>。</a:t>
            </a:r>
            <a:endParaRPr lang="zh-CN" altLang="en-US" sz="2800" dirty="0" smtClean="0">
              <a:ea typeface="宋体" pitchFamily="2" charset="-122"/>
            </a:endParaRPr>
          </a:p>
        </p:txBody>
      </p:sp>
      <p:sp>
        <p:nvSpPr>
          <p:cNvPr id="15362" name="Rectangle 2"/>
          <p:cNvSpPr>
            <a:spLocks noGrp="1" noChangeArrowheads="1"/>
          </p:cNvSpPr>
          <p:nvPr>
            <p:ph type="title"/>
          </p:nvPr>
        </p:nvSpPr>
        <p:spPr>
          <a:xfrm>
            <a:off x="863600" y="530225"/>
            <a:ext cx="7408863" cy="522288"/>
          </a:xfrm>
        </p:spPr>
        <p:txBody>
          <a:bodyPr>
            <a:normAutofit fontScale="90000"/>
          </a:bodyPr>
          <a:lstStyle/>
          <a:p>
            <a:pPr eaLnBrk="1" fontAlgn="auto" hangingPunct="1">
              <a:spcAft>
                <a:spcPts val="0"/>
              </a:spcAft>
              <a:defRPr/>
            </a:pPr>
            <a:r>
              <a:rPr lang="en-US" altLang="zh-CN" dirty="0" smtClean="0">
                <a:ea typeface="宋体" pitchFamily="2" charset="-122"/>
              </a:rPr>
              <a:t>5</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的卸载</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63600" y="530225"/>
            <a:ext cx="7408863" cy="522288"/>
          </a:xfrm>
        </p:spPr>
        <p:txBody>
          <a:bodyPr>
            <a:normAutofit fontScale="90000"/>
          </a:bodyPr>
          <a:lstStyle/>
          <a:p>
            <a:pPr eaLnBrk="1" fontAlgn="auto" hangingPunct="1">
              <a:spcAft>
                <a:spcPts val="0"/>
              </a:spcAft>
              <a:defRPr/>
            </a:pPr>
            <a:r>
              <a:rPr lang="en-US" altLang="zh-CN" dirty="0" smtClean="0">
                <a:ea typeface="宋体" pitchFamily="2" charset="-122"/>
              </a:rPr>
              <a:t>5</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的卸载</a:t>
            </a:r>
            <a:endParaRPr lang="zh-CN" altLang="en-US" dirty="0" smtClean="0">
              <a:ea typeface="宋体" pitchFamily="2" charset="-122"/>
            </a:endParaRPr>
          </a:p>
        </p:txBody>
      </p:sp>
      <p:sp>
        <p:nvSpPr>
          <p:cNvPr id="4" name="内容占位符 3"/>
          <p:cNvSpPr>
            <a:spLocks noGrp="1"/>
          </p:cNvSpPr>
          <p:nvPr>
            <p:ph idx="1"/>
          </p:nvPr>
        </p:nvSpPr>
        <p:spPr/>
        <p:txBody>
          <a:bodyPr/>
          <a:lstStyle/>
          <a:p>
            <a:endParaRPr lang="zh-CN" altLang="en-US"/>
          </a:p>
        </p:txBody>
      </p:sp>
      <p:pic>
        <p:nvPicPr>
          <p:cNvPr id="5" name="Picture 5"/>
          <p:cNvPicPr>
            <a:picLocks noChangeAspect="1" noChangeArrowheads="1"/>
          </p:cNvPicPr>
          <p:nvPr/>
        </p:nvPicPr>
        <p:blipFill>
          <a:blip r:embed="rId2"/>
          <a:srcRect/>
          <a:stretch>
            <a:fillRect/>
          </a:stretch>
        </p:blipFill>
        <p:spPr bwMode="auto">
          <a:xfrm>
            <a:off x="0" y="1038225"/>
            <a:ext cx="9144000"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63600" y="530225"/>
            <a:ext cx="7408863" cy="522288"/>
          </a:xfrm>
        </p:spPr>
        <p:txBody>
          <a:bodyPr>
            <a:normAutofit fontScale="90000"/>
          </a:bodyPr>
          <a:lstStyle/>
          <a:p>
            <a:pPr eaLnBrk="1" fontAlgn="auto" hangingPunct="1">
              <a:spcAft>
                <a:spcPts val="0"/>
              </a:spcAft>
              <a:defRPr/>
            </a:pPr>
            <a:r>
              <a:rPr lang="en-US" altLang="zh-CN" dirty="0" smtClean="0">
                <a:ea typeface="宋体" pitchFamily="2" charset="-122"/>
              </a:rPr>
              <a:t>5</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的卸载</a:t>
            </a:r>
            <a:endParaRPr lang="zh-CN" altLang="en-US" dirty="0" smtClean="0">
              <a:ea typeface="宋体" pitchFamily="2" charset="-122"/>
            </a:endParaRPr>
          </a:p>
        </p:txBody>
      </p:sp>
      <p:sp>
        <p:nvSpPr>
          <p:cNvPr id="4" name="内容占位符 3"/>
          <p:cNvSpPr>
            <a:spLocks noGrp="1"/>
          </p:cNvSpPr>
          <p:nvPr>
            <p:ph idx="1"/>
          </p:nvPr>
        </p:nvSpPr>
        <p:spPr/>
        <p:txBody>
          <a:bodyPr/>
          <a:lstStyle/>
          <a:p>
            <a:endParaRPr lang="zh-CN" altLang="en-US"/>
          </a:p>
        </p:txBody>
      </p:sp>
      <p:pic>
        <p:nvPicPr>
          <p:cNvPr id="6" name="Picture 2"/>
          <p:cNvPicPr>
            <a:picLocks noChangeAspect="1" noChangeArrowheads="1"/>
          </p:cNvPicPr>
          <p:nvPr/>
        </p:nvPicPr>
        <p:blipFill>
          <a:blip r:embed="rId2"/>
          <a:srcRect/>
          <a:stretch>
            <a:fillRect/>
          </a:stretch>
        </p:blipFill>
        <p:spPr bwMode="auto">
          <a:xfrm>
            <a:off x="1928794" y="1357298"/>
            <a:ext cx="495300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63600" y="530225"/>
            <a:ext cx="7408863" cy="522288"/>
          </a:xfrm>
        </p:spPr>
        <p:txBody>
          <a:bodyPr>
            <a:normAutofit fontScale="90000"/>
          </a:bodyPr>
          <a:lstStyle/>
          <a:p>
            <a:pPr eaLnBrk="1" fontAlgn="auto" hangingPunct="1">
              <a:spcAft>
                <a:spcPts val="0"/>
              </a:spcAft>
              <a:defRPr/>
            </a:pPr>
            <a:r>
              <a:rPr lang="en-US" altLang="zh-CN" dirty="0" smtClean="0">
                <a:ea typeface="宋体" pitchFamily="2" charset="-122"/>
              </a:rPr>
              <a:t>5</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的卸载</a:t>
            </a:r>
            <a:endParaRPr lang="zh-CN" altLang="en-US" dirty="0" smtClean="0">
              <a:ea typeface="宋体" pitchFamily="2" charset="-122"/>
            </a:endParaRPr>
          </a:p>
        </p:txBody>
      </p:sp>
      <p:sp>
        <p:nvSpPr>
          <p:cNvPr id="4" name="内容占位符 3"/>
          <p:cNvSpPr>
            <a:spLocks noGrp="1"/>
          </p:cNvSpPr>
          <p:nvPr>
            <p:ph idx="1"/>
          </p:nvPr>
        </p:nvSpPr>
        <p:spPr/>
        <p:txBody>
          <a:bodyPr/>
          <a:lstStyle/>
          <a:p>
            <a:endParaRPr lang="zh-CN" altLang="en-US"/>
          </a:p>
        </p:txBody>
      </p:sp>
      <p:pic>
        <p:nvPicPr>
          <p:cNvPr id="6" name="Picture 2"/>
          <p:cNvPicPr>
            <a:picLocks noChangeAspect="1" noChangeArrowheads="1"/>
          </p:cNvPicPr>
          <p:nvPr/>
        </p:nvPicPr>
        <p:blipFill>
          <a:blip r:embed="rId2"/>
          <a:srcRect/>
          <a:stretch>
            <a:fillRect/>
          </a:stretch>
        </p:blipFill>
        <p:spPr bwMode="auto">
          <a:xfrm>
            <a:off x="0" y="1500174"/>
            <a:ext cx="915352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idx="1"/>
          </p:nvPr>
        </p:nvSpPr>
        <p:spPr/>
        <p:txBody>
          <a:bodyPr/>
          <a:lstStyle/>
          <a:p>
            <a:r>
              <a:rPr lang="en-US" altLang="zh-CN" dirty="0" smtClean="0"/>
              <a:t>1</a:t>
            </a:r>
            <a:r>
              <a:rPr lang="zh-CN" altLang="en-US" dirty="0" smtClean="0"/>
              <a:t>、</a:t>
            </a:r>
            <a:r>
              <a:rPr lang="en-US" altLang="zh-CN" dirty="0" smtClean="0"/>
              <a:t>Oracle</a:t>
            </a:r>
            <a:r>
              <a:rPr lang="zh-CN" altLang="en-US" dirty="0" smtClean="0"/>
              <a:t>的发展历程</a:t>
            </a:r>
            <a:endParaRPr lang="en-US" altLang="zh-CN" dirty="0" smtClean="0"/>
          </a:p>
          <a:p>
            <a:r>
              <a:rPr lang="en-US" altLang="zh-CN" dirty="0" smtClean="0"/>
              <a:t>2</a:t>
            </a:r>
            <a:r>
              <a:rPr lang="zh-CN" altLang="en-US" dirty="0" smtClean="0"/>
              <a:t>、</a:t>
            </a:r>
            <a:r>
              <a:rPr lang="en-US" altLang="zh-CN" dirty="0" smtClean="0"/>
              <a:t>Oracle12c</a:t>
            </a:r>
            <a:r>
              <a:rPr lang="zh-CN" altLang="en-US" dirty="0" smtClean="0"/>
              <a:t>的新特性</a:t>
            </a:r>
            <a:endParaRPr lang="en-US" altLang="zh-CN" dirty="0" smtClean="0"/>
          </a:p>
          <a:p>
            <a:r>
              <a:rPr lang="en-US" altLang="zh-CN" dirty="0" smtClean="0"/>
              <a:t>3</a:t>
            </a:r>
            <a:r>
              <a:rPr lang="zh-CN" altLang="en-US" dirty="0" smtClean="0"/>
              <a:t>、</a:t>
            </a:r>
            <a:r>
              <a:rPr lang="en-US" altLang="zh-CN" dirty="0" smtClean="0"/>
              <a:t>Oracle12c</a:t>
            </a:r>
            <a:r>
              <a:rPr lang="zh-CN" altLang="en-US" dirty="0" smtClean="0"/>
              <a:t>的安装</a:t>
            </a:r>
            <a:endParaRPr lang="en-US" altLang="zh-CN" dirty="0" smtClean="0"/>
          </a:p>
          <a:p>
            <a:r>
              <a:rPr lang="en-US" altLang="zh-CN" dirty="0" smtClean="0"/>
              <a:t>4</a:t>
            </a:r>
            <a:r>
              <a:rPr lang="zh-CN" altLang="en-US" dirty="0" smtClean="0"/>
              <a:t>、</a:t>
            </a:r>
            <a:r>
              <a:rPr lang="en-US" altLang="zh-CN" dirty="0" smtClean="0"/>
              <a:t>Oracle</a:t>
            </a:r>
            <a:r>
              <a:rPr lang="zh-CN" altLang="en-US" dirty="0" smtClean="0"/>
              <a:t>服务</a:t>
            </a:r>
            <a:endParaRPr lang="en-US" altLang="zh-CN" dirty="0" smtClean="0"/>
          </a:p>
          <a:p>
            <a:r>
              <a:rPr lang="en-US" altLang="zh-CN" dirty="0" smtClean="0"/>
              <a:t>5</a:t>
            </a:r>
            <a:r>
              <a:rPr lang="zh-CN" altLang="en-US" dirty="0" smtClean="0"/>
              <a:t>、</a:t>
            </a:r>
            <a:r>
              <a:rPr lang="en-US" altLang="zh-CN" dirty="0" smtClean="0"/>
              <a:t>Oracle12c</a:t>
            </a:r>
            <a:r>
              <a:rPr lang="zh-CN" altLang="en-US" dirty="0" smtClean="0"/>
              <a:t>的卸载</a:t>
            </a:r>
            <a:endParaRPr lang="en-US" altLang="zh-CN" dirty="0" smtClean="0"/>
          </a:p>
          <a:p>
            <a:r>
              <a:rPr lang="en-US" altLang="zh-CN" dirty="0" smtClean="0"/>
              <a:t>6</a:t>
            </a:r>
            <a:r>
              <a:rPr lang="zh-CN" altLang="en-US" dirty="0" smtClean="0"/>
              <a:t>、</a:t>
            </a:r>
            <a:r>
              <a:rPr lang="en-US" altLang="zh-CN" dirty="0" smtClean="0"/>
              <a:t>Oracle</a:t>
            </a:r>
            <a:r>
              <a:rPr lang="zh-CN" altLang="en-US" dirty="0" smtClean="0"/>
              <a:t>常用工具</a:t>
            </a:r>
            <a:endParaRPr lang="en-US" altLang="zh-CN" dirty="0" smtClean="0"/>
          </a:p>
          <a:p>
            <a:r>
              <a:rPr lang="en-US" altLang="zh-CN" dirty="0" smtClean="0"/>
              <a:t>7</a:t>
            </a:r>
            <a:r>
              <a:rPr lang="zh-CN" altLang="en-US" dirty="0" smtClean="0"/>
              <a:t>、</a:t>
            </a:r>
            <a:r>
              <a:rPr lang="en-US" altLang="zh-CN" sz="2800" dirty="0" smtClean="0">
                <a:ea typeface="宋体" pitchFamily="2" charset="-122"/>
              </a:rPr>
              <a:t>Oracle</a:t>
            </a:r>
            <a:r>
              <a:rPr lang="zh-CN" altLang="en-US" sz="2800" dirty="0" smtClean="0">
                <a:ea typeface="宋体" pitchFamily="2" charset="-122"/>
              </a:rPr>
              <a:t>默认用户 </a:t>
            </a:r>
            <a:endParaRPr lang="en-US" altLang="zh-CN" dirty="0" smtClean="0"/>
          </a:p>
          <a:p>
            <a:r>
              <a:rPr lang="en-US" altLang="zh-CN" dirty="0" smtClean="0"/>
              <a:t>8</a:t>
            </a:r>
            <a:r>
              <a:rPr lang="zh-CN" altLang="en-US" dirty="0" smtClean="0"/>
              <a:t>、</a:t>
            </a:r>
            <a:r>
              <a:rPr lang="en-US" altLang="zh-CN" dirty="0" smtClean="0"/>
              <a:t>Oracle</a:t>
            </a:r>
            <a:r>
              <a:rPr lang="zh-CN" altLang="en-US" dirty="0" smtClean="0"/>
              <a:t>体系结构</a:t>
            </a:r>
            <a:endParaRPr lang="zh-CN" altLang="en-US" dirty="0" smtClean="0"/>
          </a:p>
        </p:txBody>
      </p:sp>
      <p:sp>
        <p:nvSpPr>
          <p:cNvPr id="3" name="标题 2"/>
          <p:cNvSpPr>
            <a:spLocks noGrp="1"/>
          </p:cNvSpPr>
          <p:nvPr>
            <p:ph type="title"/>
          </p:nvPr>
        </p:nvSpPr>
        <p:spPr/>
        <p:txBody>
          <a:bodyPr/>
          <a:lstStyle/>
          <a:p>
            <a:pPr algn="ctr">
              <a:defRPr/>
            </a:pPr>
            <a:r>
              <a:rPr lang="zh-CN" altLang="en-US" dirty="0" smtClean="0">
                <a:ea typeface="宋体" pitchFamily="2" charset="-122"/>
              </a:rPr>
              <a:t>课程内容</a:t>
            </a:r>
            <a:endParaRPr lang="zh-CN" altLang="en-US" dirty="0"/>
          </a:p>
        </p:txBody>
      </p:sp>
      <p:sp>
        <p:nvSpPr>
          <p:cNvPr id="10244" name="日期占位符 3"/>
          <p:cNvSpPr>
            <a:spLocks noGrp="1"/>
          </p:cNvSpPr>
          <p:nvPr>
            <p:ph type="dt" sz="quarter" idx="10"/>
          </p:nvPr>
        </p:nvSpPr>
        <p:spPr bwMode="auto">
          <a:noFill/>
          <a:ln>
            <a:miter lim="800000"/>
            <a:headEnd/>
            <a:tailEnd/>
          </a:ln>
        </p:spPr>
        <p:txBody>
          <a:bodyPr/>
          <a:lstStyle/>
          <a:p>
            <a:fld id="{A0132DFC-1BF7-4FD6-9091-037F32F8F1AD}" type="datetime1">
              <a:rPr lang="en-US" altLang="zh-CN" smtClean="0">
                <a:latin typeface="Arial" pitchFamily="34" charset="0"/>
              </a:rPr>
              <a:pPr/>
              <a:t>8/21/2017</a:t>
            </a:fld>
            <a:endParaRPr lang="en-US" altLang="zh-CN" smtClean="0">
              <a:latin typeface="Arial" pitchFamily="34" charset="0"/>
            </a:endParaRPr>
          </a:p>
        </p:txBody>
      </p:sp>
      <p:sp>
        <p:nvSpPr>
          <p:cNvPr id="10245" name="页脚占位符 4"/>
          <p:cNvSpPr>
            <a:spLocks noGrp="1"/>
          </p:cNvSpPr>
          <p:nvPr>
            <p:ph type="ftr" sz="quarter" idx="11"/>
          </p:nvPr>
        </p:nvSpPr>
        <p:spPr bwMode="auto">
          <a:noFill/>
          <a:ln>
            <a:miter lim="800000"/>
            <a:headEnd/>
            <a:tailEnd/>
          </a:ln>
        </p:spPr>
        <p:txBody>
          <a:bodyPr/>
          <a:lstStyle/>
          <a:p>
            <a:endParaRPr lang="en-US" altLang="zh-CN" smtClean="0">
              <a:latin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63600" y="530225"/>
            <a:ext cx="7408863" cy="522288"/>
          </a:xfrm>
        </p:spPr>
        <p:txBody>
          <a:bodyPr>
            <a:normAutofit fontScale="90000"/>
          </a:bodyPr>
          <a:lstStyle/>
          <a:p>
            <a:pPr eaLnBrk="1" fontAlgn="auto" hangingPunct="1">
              <a:spcAft>
                <a:spcPts val="0"/>
              </a:spcAft>
              <a:defRPr/>
            </a:pPr>
            <a:r>
              <a:rPr lang="en-US" altLang="zh-CN" dirty="0" smtClean="0">
                <a:ea typeface="宋体" pitchFamily="2" charset="-122"/>
              </a:rPr>
              <a:t>5</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的卸载</a:t>
            </a:r>
            <a:endParaRPr lang="zh-CN" altLang="en-US" dirty="0" smtClean="0">
              <a:ea typeface="宋体" pitchFamily="2" charset="-122"/>
            </a:endParaRPr>
          </a:p>
        </p:txBody>
      </p:sp>
      <p:sp>
        <p:nvSpPr>
          <p:cNvPr id="4" name="内容占位符 3"/>
          <p:cNvSpPr>
            <a:spLocks noGrp="1"/>
          </p:cNvSpPr>
          <p:nvPr>
            <p:ph idx="1"/>
          </p:nvPr>
        </p:nvSpPr>
        <p:spPr/>
        <p:txBody>
          <a:bodyPr/>
          <a:lstStyle/>
          <a:p>
            <a:endParaRPr lang="zh-CN" altLang="en-US"/>
          </a:p>
        </p:txBody>
      </p:sp>
      <p:pic>
        <p:nvPicPr>
          <p:cNvPr id="6" name="Picture 3"/>
          <p:cNvPicPr>
            <a:picLocks noChangeAspect="1" noChangeArrowheads="1"/>
          </p:cNvPicPr>
          <p:nvPr/>
        </p:nvPicPr>
        <p:blipFill>
          <a:blip r:embed="rId2"/>
          <a:srcRect/>
          <a:stretch>
            <a:fillRect/>
          </a:stretch>
        </p:blipFill>
        <p:spPr bwMode="auto">
          <a:xfrm>
            <a:off x="1000125" y="1785938"/>
            <a:ext cx="6324600"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63600" y="530225"/>
            <a:ext cx="7408863" cy="522288"/>
          </a:xfrm>
        </p:spPr>
        <p:txBody>
          <a:bodyPr>
            <a:normAutofit fontScale="90000"/>
          </a:bodyPr>
          <a:lstStyle/>
          <a:p>
            <a:pPr eaLnBrk="1" fontAlgn="auto" hangingPunct="1">
              <a:spcAft>
                <a:spcPts val="0"/>
              </a:spcAft>
              <a:defRPr/>
            </a:pPr>
            <a:r>
              <a:rPr lang="en-US" altLang="zh-CN" dirty="0" smtClean="0">
                <a:ea typeface="宋体" pitchFamily="2" charset="-122"/>
              </a:rPr>
              <a:t>5</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的卸载</a:t>
            </a:r>
            <a:endParaRPr lang="zh-CN" altLang="en-US" dirty="0" smtClean="0">
              <a:ea typeface="宋体" pitchFamily="2" charset="-122"/>
            </a:endParaRPr>
          </a:p>
        </p:txBody>
      </p:sp>
      <p:sp>
        <p:nvSpPr>
          <p:cNvPr id="4" name="内容占位符 3"/>
          <p:cNvSpPr>
            <a:spLocks noGrp="1"/>
          </p:cNvSpPr>
          <p:nvPr>
            <p:ph idx="1"/>
          </p:nvPr>
        </p:nvSpPr>
        <p:spPr/>
        <p:txBody>
          <a:bodyPr/>
          <a:lstStyle/>
          <a:p>
            <a:endParaRPr lang="zh-CN" altLang="en-US"/>
          </a:p>
        </p:txBody>
      </p:sp>
      <p:pic>
        <p:nvPicPr>
          <p:cNvPr id="6" name="Picture 2"/>
          <p:cNvPicPr>
            <a:picLocks noChangeAspect="1" noChangeArrowheads="1"/>
          </p:cNvPicPr>
          <p:nvPr/>
        </p:nvPicPr>
        <p:blipFill>
          <a:blip r:embed="rId2"/>
          <a:srcRect/>
          <a:stretch>
            <a:fillRect/>
          </a:stretch>
        </p:blipFill>
        <p:spPr bwMode="auto">
          <a:xfrm>
            <a:off x="857250" y="1714500"/>
            <a:ext cx="6372225" cy="3590925"/>
          </a:xfrm>
          <a:prstGeom prst="rect">
            <a:avLst/>
          </a:prstGeom>
          <a:noFill/>
          <a:ln w="9525">
            <a:noFill/>
            <a:miter lim="800000"/>
            <a:headEnd/>
            <a:tailEnd/>
          </a:ln>
        </p:spPr>
      </p:pic>
      <p:pic>
        <p:nvPicPr>
          <p:cNvPr id="7" name="Picture 3"/>
          <p:cNvPicPr>
            <a:picLocks noChangeAspect="1" noChangeArrowheads="1"/>
          </p:cNvPicPr>
          <p:nvPr/>
        </p:nvPicPr>
        <p:blipFill>
          <a:blip r:embed="rId3"/>
          <a:srcRect/>
          <a:stretch>
            <a:fillRect/>
          </a:stretch>
        </p:blipFill>
        <p:spPr bwMode="auto">
          <a:xfrm>
            <a:off x="928688" y="5786438"/>
            <a:ext cx="6448425"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63600" y="530225"/>
            <a:ext cx="7408863" cy="522288"/>
          </a:xfrm>
        </p:spPr>
        <p:txBody>
          <a:bodyPr>
            <a:normAutofit fontScale="90000"/>
          </a:bodyPr>
          <a:lstStyle/>
          <a:p>
            <a:pPr eaLnBrk="1" fontAlgn="auto" hangingPunct="1">
              <a:spcAft>
                <a:spcPts val="0"/>
              </a:spcAft>
              <a:defRPr/>
            </a:pPr>
            <a:r>
              <a:rPr lang="en-US" altLang="zh-CN" dirty="0" smtClean="0">
                <a:ea typeface="宋体" pitchFamily="2" charset="-122"/>
              </a:rPr>
              <a:t>5</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的卸载</a:t>
            </a:r>
            <a:endParaRPr lang="zh-CN" altLang="en-US" dirty="0" smtClean="0">
              <a:ea typeface="宋体" pitchFamily="2" charset="-122"/>
            </a:endParaRPr>
          </a:p>
        </p:txBody>
      </p:sp>
      <p:sp>
        <p:nvSpPr>
          <p:cNvPr id="6" name="内容占位符 2"/>
          <p:cNvSpPr txBox="1">
            <a:spLocks/>
          </p:cNvSpPr>
          <p:nvPr/>
        </p:nvSpPr>
        <p:spPr bwMode="auto">
          <a:xfrm>
            <a:off x="285720" y="1357298"/>
            <a:ext cx="8229600" cy="1800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(3)</a:t>
            </a:r>
            <a:r>
              <a:rPr kumimoji="0" lang="zh-CN"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删除自动存储管理（</a:t>
            </a:r>
            <a:r>
              <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ASM</a:t>
            </a:r>
            <a:r>
              <a:rPr kumimoji="0" lang="zh-CN"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），在</a:t>
            </a:r>
            <a:r>
              <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DOS</a:t>
            </a:r>
            <a:r>
              <a:rPr kumimoji="0" lang="zh-CN"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命令行中执行命令：</a:t>
            </a:r>
            <a:r>
              <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oracle-delete-</a:t>
            </a:r>
            <a:r>
              <a:rPr kumimoji="0" lang="en-US" altLang="zh-CN" sz="2000" b="0" i="0" u="none" strike="noStrike" kern="1200" cap="none" spc="0" normalizeH="0" baseline="0" noProof="0" dirty="0" err="1" smtClean="0">
                <a:ln>
                  <a:noFill/>
                </a:ln>
                <a:solidFill>
                  <a:schemeClr val="tx1"/>
                </a:solidFill>
                <a:effectLst/>
                <a:uLnTx/>
                <a:uFillTx/>
                <a:latin typeface="+mn-lt"/>
                <a:ea typeface="宋体" pitchFamily="2" charset="-122"/>
                <a:cs typeface="+mn-cs"/>
              </a:rPr>
              <a:t>asnsid+asm</a:t>
            </a:r>
            <a:r>
              <a:rPr kumimoji="0" lang="zh-CN"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8" charset="2"/>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(4)</a:t>
            </a:r>
            <a:r>
              <a:rPr kumimoji="0" lang="zh-CN"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在“开始”</a:t>
            </a:r>
            <a:r>
              <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a:t>
            </a:r>
            <a:r>
              <a:rPr kumimoji="0" lang="zh-CN"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“运行”框中输入</a:t>
            </a:r>
            <a:r>
              <a:rPr kumimoji="0" lang="en-US" altLang="zh-CN" sz="2000" b="0" i="0" u="none" strike="noStrike" kern="1200" cap="none" spc="0" normalizeH="0" baseline="0" noProof="0" dirty="0" err="1" smtClean="0">
                <a:ln>
                  <a:noFill/>
                </a:ln>
                <a:solidFill>
                  <a:schemeClr val="tx1"/>
                </a:solidFill>
                <a:effectLst/>
                <a:uLnTx/>
                <a:uFillTx/>
                <a:latin typeface="+mn-lt"/>
                <a:ea typeface="宋体" pitchFamily="2" charset="-122"/>
                <a:cs typeface="+mn-cs"/>
              </a:rPr>
              <a:t>regedit</a:t>
            </a:r>
            <a:r>
              <a:rPr kumimoji="0" lang="zh-CN"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命令，进入注册表菜单窗口删除注册表中与</a:t>
            </a:r>
            <a:r>
              <a:rPr kumimoji="0" lang="en-US"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Oracle</a:t>
            </a:r>
            <a:r>
              <a:rPr kumimoji="0" lang="zh-CN" altLang="zh-CN" sz="2000" b="0" i="0" u="none" strike="noStrike" kern="1200" cap="none" spc="0" normalizeH="0" baseline="0" noProof="0" dirty="0" smtClean="0">
                <a:ln>
                  <a:noFill/>
                </a:ln>
                <a:solidFill>
                  <a:schemeClr val="tx1"/>
                </a:solidFill>
                <a:effectLst/>
                <a:uLnTx/>
                <a:uFillTx/>
                <a:latin typeface="+mn-lt"/>
                <a:ea typeface="宋体" pitchFamily="2" charset="-122"/>
                <a:cs typeface="+mn-cs"/>
              </a:rPr>
              <a:t>相关的内容。</a:t>
            </a:r>
          </a:p>
          <a:p>
            <a:pPr marL="365125" marR="0" lvl="0" indent="-255588" algn="l" defTabSz="914400" rtl="0" eaLnBrk="0" fontAlgn="base" latinLnBrk="0" hangingPunct="0">
              <a:lnSpc>
                <a:spcPct val="130000"/>
              </a:lnSpc>
              <a:spcBef>
                <a:spcPts val="400"/>
              </a:spcBef>
              <a:spcAft>
                <a:spcPct val="0"/>
              </a:spcAft>
              <a:buClr>
                <a:schemeClr val="accent1"/>
              </a:buClr>
              <a:buSzPct val="68000"/>
              <a:buFont typeface="Wingdings 3" pitchFamily="18" charset="2"/>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pitchFamily="2" charset="-122"/>
              <a:cs typeface="+mn-cs"/>
            </a:endParaRPr>
          </a:p>
        </p:txBody>
      </p:sp>
      <p:graphicFrame>
        <p:nvGraphicFramePr>
          <p:cNvPr id="7" name="表格 6"/>
          <p:cNvGraphicFramePr>
            <a:graphicFrameLocks noGrp="1"/>
          </p:cNvGraphicFramePr>
          <p:nvPr/>
        </p:nvGraphicFramePr>
        <p:xfrm>
          <a:off x="428596" y="2614231"/>
          <a:ext cx="7797800" cy="3886838"/>
        </p:xfrm>
        <a:graphic>
          <a:graphicData uri="http://schemas.openxmlformats.org/drawingml/2006/table">
            <a:tbl>
              <a:tblPr/>
              <a:tblGrid>
                <a:gridCol w="7797800"/>
              </a:tblGrid>
              <a:tr h="228600">
                <a:tc>
                  <a:txBody>
                    <a:bodyPr/>
                    <a:lstStyle/>
                    <a:p>
                      <a:pPr marL="0" marR="0" lvl="0" indent="0" algn="just" defTabSz="914400" rtl="0" eaLnBrk="1" fontAlgn="base" latinLnBrk="0" hangingPunct="1">
                        <a:lnSpc>
                          <a:spcPts val="2500"/>
                        </a:lnSpc>
                        <a:spcBef>
                          <a:spcPct val="0"/>
                        </a:spcBef>
                        <a:spcAft>
                          <a:spcPct val="0"/>
                        </a:spcAft>
                        <a:buClrTx/>
                        <a:buSzTx/>
                        <a:buFontTx/>
                        <a:buNone/>
                        <a:tabLst/>
                      </a:pPr>
                      <a:r>
                        <a:rPr kumimoji="0" lang="zh-CN" sz="1600" b="1" i="0" u="none" strike="noStrike" cap="none" normalizeH="0" baseline="0" dirty="0" smtClean="0">
                          <a:ln>
                            <a:noFill/>
                          </a:ln>
                          <a:solidFill>
                            <a:schemeClr val="tx1"/>
                          </a:solidFill>
                          <a:effectLst/>
                          <a:latin typeface="Verdana" pitchFamily="34" charset="0"/>
                          <a:ea typeface="宋体" pitchFamily="2" charset="-122"/>
                        </a:rPr>
                        <a:t>注册表项</a:t>
                      </a:r>
                      <a:endParaRPr kumimoji="0" lang="zh-CN" sz="1600" b="1" i="0" u="none" strike="noStrike" cap="none" normalizeH="0" baseline="0" dirty="0" smtClean="0">
                        <a:ln>
                          <a:noFill/>
                        </a:ln>
                        <a:solidFill>
                          <a:schemeClr val="tx1"/>
                        </a:solidFill>
                        <a:effectLst/>
                        <a:latin typeface="Arial" charset="0"/>
                        <a:ea typeface="黑体" pitchFamily="49" charset="-122"/>
                      </a:endParaRPr>
                    </a:p>
                  </a:txBody>
                  <a:tcPr marL="68582" marR="6858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600">
                <a:tc>
                  <a:txBody>
                    <a:bodyPr/>
                    <a:lstStyle/>
                    <a:p>
                      <a:pPr marL="66675" marR="0" lvl="0" indent="0" algn="just" defTabSz="914400" rtl="0" eaLnBrk="1" fontAlgn="base" latinLnBrk="0" hangingPunct="1">
                        <a:lnSpc>
                          <a:spcPts val="25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HKEY_LOCAL_MACHINE\SOFTWARE\ORACLE</a:t>
                      </a:r>
                      <a:r>
                        <a:rPr kumimoji="0" lang="zh-CN" sz="1600" b="1" i="0" u="none" strike="noStrike" cap="none" normalizeH="0" baseline="0" smtClean="0">
                          <a:ln>
                            <a:noFill/>
                          </a:ln>
                          <a:solidFill>
                            <a:schemeClr val="tx1"/>
                          </a:solidFill>
                          <a:effectLst/>
                          <a:latin typeface="Verdana" pitchFamily="34" charset="0"/>
                          <a:ea typeface="宋体" pitchFamily="2" charset="-122"/>
                        </a:rPr>
                        <a:t>目录</a:t>
                      </a:r>
                      <a:endParaRPr kumimoji="0" 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68582" marR="6858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93713">
                <a:tc>
                  <a:txBody>
                    <a:bodyPr/>
                    <a:lstStyle/>
                    <a:p>
                      <a:pPr marL="66675" marR="0" lvl="0" indent="0" algn="just" defTabSz="914400" rtl="0" eaLnBrk="1" fontAlgn="base" latinLnBrk="0" hangingPunct="1">
                        <a:lnSpc>
                          <a:spcPts val="25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HKEY_LOCAL_MACHINE\SYSTEM\</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CurrentControlSet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\Services</a:t>
                      </a:r>
                      <a:r>
                        <a:rPr kumimoji="0" lang="zh-CN" sz="1600" b="1" i="0" u="none" strike="noStrike" cap="none" normalizeH="0" baseline="0" dirty="0" smtClean="0">
                          <a:ln>
                            <a:noFill/>
                          </a:ln>
                          <a:solidFill>
                            <a:schemeClr val="tx1"/>
                          </a:solidFill>
                          <a:effectLst/>
                          <a:latin typeface="Verdana" pitchFamily="34" charset="0"/>
                          <a:ea typeface="宋体" pitchFamily="2" charset="-122"/>
                        </a:rPr>
                        <a:t>节点下以</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Oracle</a:t>
                      </a:r>
                      <a:r>
                        <a:rPr kumimoji="0" lang="zh-CN" sz="1600" b="1" i="0" u="none" strike="noStrike" cap="none" normalizeH="0" baseline="0" dirty="0" smtClean="0">
                          <a:ln>
                            <a:noFill/>
                          </a:ln>
                          <a:solidFill>
                            <a:schemeClr val="tx1"/>
                          </a:solidFill>
                          <a:effectLst/>
                          <a:latin typeface="Verdana" pitchFamily="34" charset="0"/>
                          <a:ea typeface="宋体" pitchFamily="2" charset="-122"/>
                        </a:rPr>
                        <a:t>或</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OraWeb</a:t>
                      </a:r>
                      <a:r>
                        <a:rPr kumimoji="0" lang="zh-CN" sz="1600" b="1" i="0" u="none" strike="noStrike" cap="none" normalizeH="0" baseline="0" dirty="0" smtClean="0">
                          <a:ln>
                            <a:noFill/>
                          </a:ln>
                          <a:solidFill>
                            <a:schemeClr val="tx1"/>
                          </a:solidFill>
                          <a:effectLst/>
                          <a:latin typeface="Verdana" pitchFamily="34" charset="0"/>
                          <a:ea typeface="宋体" pitchFamily="2" charset="-122"/>
                        </a:rPr>
                        <a:t>开头的键</a:t>
                      </a:r>
                      <a:endParaRPr kumimoji="0" 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L="68582" marR="6858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93713">
                <a:tc>
                  <a:txBody>
                    <a:bodyPr/>
                    <a:lstStyle/>
                    <a:p>
                      <a:pPr marL="66675" marR="0" lvl="0" indent="0" algn="just" defTabSz="914400" rtl="0" eaLnBrk="1" fontAlgn="base" latinLnBrk="0" hangingPunct="1">
                        <a:lnSpc>
                          <a:spcPts val="25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HKEY_LOCAL_MACHINE\SYSTEM\</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CurrentControlSet</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\Services\</a:t>
                      </a:r>
                      <a:r>
                        <a:rPr kumimoji="0" lang="en-US" altLang="zh-CN" sz="1600" b="1" i="0" u="none" strike="noStrike" cap="none" normalizeH="0" baseline="0" dirty="0" err="1" smtClean="0">
                          <a:ln>
                            <a:noFill/>
                          </a:ln>
                          <a:solidFill>
                            <a:schemeClr val="tx1"/>
                          </a:solidFill>
                          <a:effectLst/>
                          <a:latin typeface="Verdana" pitchFamily="34" charset="0"/>
                          <a:ea typeface="宋体" pitchFamily="2" charset="-122"/>
                        </a:rPr>
                        <a:t>Eventlog</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\Application</a:t>
                      </a:r>
                      <a:r>
                        <a:rPr kumimoji="0" lang="zh-CN" sz="1600" b="1" i="0" u="none" strike="noStrike" cap="none" normalizeH="0" baseline="0" dirty="0" smtClean="0">
                          <a:ln>
                            <a:noFill/>
                          </a:ln>
                          <a:solidFill>
                            <a:schemeClr val="tx1"/>
                          </a:solidFill>
                          <a:effectLst/>
                          <a:latin typeface="Verdana" pitchFamily="34" charset="0"/>
                          <a:ea typeface="宋体" pitchFamily="2" charset="-122"/>
                        </a:rPr>
                        <a:t>中以</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Oracle</a:t>
                      </a:r>
                      <a:r>
                        <a:rPr kumimoji="0" lang="zh-CN" sz="1600" b="1" i="0" u="none" strike="noStrike" cap="none" normalizeH="0" baseline="0" dirty="0" smtClean="0">
                          <a:ln>
                            <a:noFill/>
                          </a:ln>
                          <a:solidFill>
                            <a:schemeClr val="tx1"/>
                          </a:solidFill>
                          <a:effectLst/>
                          <a:latin typeface="Verdana" pitchFamily="34" charset="0"/>
                          <a:ea typeface="宋体" pitchFamily="2" charset="-122"/>
                        </a:rPr>
                        <a:t>开头的键</a:t>
                      </a:r>
                      <a:endParaRPr kumimoji="0" 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L="68582" marR="6858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28600">
                <a:tc>
                  <a:txBody>
                    <a:bodyPr/>
                    <a:lstStyle/>
                    <a:p>
                      <a:pPr marL="66675" marR="0" lvl="0" indent="0" algn="just" defTabSz="914400" rtl="0" eaLnBrk="1" fontAlgn="base" latinLnBrk="0" hangingPunct="1">
                        <a:lnSpc>
                          <a:spcPts val="25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HKEY_CLASSES_ROOT</a:t>
                      </a:r>
                      <a:r>
                        <a:rPr kumimoji="0" lang="zh-CN" sz="1600" b="1" i="0" u="none" strike="noStrike" cap="none" normalizeH="0" baseline="0" smtClean="0">
                          <a:ln>
                            <a:noFill/>
                          </a:ln>
                          <a:solidFill>
                            <a:schemeClr val="tx1"/>
                          </a:solidFill>
                          <a:effectLst/>
                          <a:latin typeface="Verdana" pitchFamily="34" charset="0"/>
                          <a:ea typeface="宋体" pitchFamily="2" charset="-122"/>
                        </a:rPr>
                        <a:t>目录下所有以</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Ora</a:t>
                      </a:r>
                      <a:r>
                        <a:rPr kumimoji="0" lang="zh-CN" sz="1600" b="1" i="0" u="none" strike="noStrike" cap="none" normalizeH="0" baseline="0" smtClean="0">
                          <a:ln>
                            <a:noFill/>
                          </a:ln>
                          <a:solidFill>
                            <a:schemeClr val="tx1"/>
                          </a:solidFill>
                          <a:effectLst/>
                          <a:latin typeface="Verdana" pitchFamily="34" charset="0"/>
                          <a:ea typeface="宋体" pitchFamily="2" charset="-122"/>
                        </a:rPr>
                        <a:t>、</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Oracle</a:t>
                      </a:r>
                      <a:r>
                        <a:rPr kumimoji="0" lang="zh-CN" sz="1600" b="1" i="0" u="none" strike="noStrike" cap="none" normalizeH="0" baseline="0" smtClean="0">
                          <a:ln>
                            <a:noFill/>
                          </a:ln>
                          <a:solidFill>
                            <a:schemeClr val="tx1"/>
                          </a:solidFill>
                          <a:effectLst/>
                          <a:latin typeface="Verdana" pitchFamily="34" charset="0"/>
                          <a:ea typeface="宋体" pitchFamily="2" charset="-122"/>
                        </a:rPr>
                        <a:t>、</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Orcl</a:t>
                      </a:r>
                      <a:r>
                        <a:rPr kumimoji="0" lang="zh-CN" sz="1600" b="1" i="0" u="none" strike="noStrike" cap="none" normalizeH="0" baseline="0" smtClean="0">
                          <a:ln>
                            <a:noFill/>
                          </a:ln>
                          <a:solidFill>
                            <a:schemeClr val="tx1"/>
                          </a:solidFill>
                          <a:effectLst/>
                          <a:latin typeface="Verdana" pitchFamily="34" charset="0"/>
                          <a:ea typeface="宋体" pitchFamily="2" charset="-122"/>
                        </a:rPr>
                        <a:t>或</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EnumOra</a:t>
                      </a:r>
                      <a:r>
                        <a:rPr kumimoji="0" lang="zh-CN" sz="1600" b="1" i="0" u="none" strike="noStrike" cap="none" normalizeH="0" baseline="0" smtClean="0">
                          <a:ln>
                            <a:noFill/>
                          </a:ln>
                          <a:solidFill>
                            <a:schemeClr val="tx1"/>
                          </a:solidFill>
                          <a:effectLst/>
                          <a:latin typeface="Verdana" pitchFamily="34" charset="0"/>
                          <a:ea typeface="宋体" pitchFamily="2" charset="-122"/>
                        </a:rPr>
                        <a:t>为前缀的键</a:t>
                      </a:r>
                      <a:endParaRPr kumimoji="0" 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68582" marR="6858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93713">
                <a:tc>
                  <a:txBody>
                    <a:bodyPr/>
                    <a:lstStyle/>
                    <a:p>
                      <a:pPr marL="66675" marR="0" lvl="0" indent="0" algn="just" defTabSz="914400" rtl="0" eaLnBrk="1" fontAlgn="base" latinLnBrk="0" hangingPunct="1">
                        <a:lnSpc>
                          <a:spcPts val="25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HKEY_CURRENT_USER\Software\Microsoft\Windows\CurrentVersion\Explorer\MenuOrder\Start Menu\Programs</a:t>
                      </a:r>
                      <a:r>
                        <a:rPr kumimoji="0" lang="zh-CN" sz="1600" b="1" i="0" u="none" strike="noStrike" cap="none" normalizeH="0" baseline="0" smtClean="0">
                          <a:ln>
                            <a:noFill/>
                          </a:ln>
                          <a:solidFill>
                            <a:schemeClr val="tx1"/>
                          </a:solidFill>
                          <a:effectLst/>
                          <a:latin typeface="Verdana" pitchFamily="34" charset="0"/>
                          <a:ea typeface="宋体" pitchFamily="2" charset="-122"/>
                        </a:rPr>
                        <a:t>中所有以</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Oracle</a:t>
                      </a:r>
                      <a:r>
                        <a:rPr kumimoji="0" lang="zh-CN" sz="1600" b="1" i="0" u="none" strike="noStrike" cap="none" normalizeH="0" baseline="0" smtClean="0">
                          <a:ln>
                            <a:noFill/>
                          </a:ln>
                          <a:solidFill>
                            <a:schemeClr val="tx1"/>
                          </a:solidFill>
                          <a:effectLst/>
                          <a:latin typeface="Verdana" pitchFamily="34" charset="0"/>
                          <a:ea typeface="宋体" pitchFamily="2" charset="-122"/>
                        </a:rPr>
                        <a:t>开头的键</a:t>
                      </a:r>
                      <a:endParaRPr kumimoji="0" 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68582" marR="6858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93713">
                <a:tc>
                  <a:txBody>
                    <a:bodyPr/>
                    <a:lstStyle/>
                    <a:p>
                      <a:pPr marL="66675" marR="0" lvl="0" indent="0" algn="just" defTabSz="914400" rtl="0" eaLnBrk="1" fontAlgn="base" latinLnBrk="0" hangingPunct="1">
                        <a:lnSpc>
                          <a:spcPts val="25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HKEY_LOCAL_MACHINE\ SOFTWARE\ODBC\ODBCINST.INI</a:t>
                      </a:r>
                      <a:r>
                        <a:rPr kumimoji="0" lang="zh-CN" sz="1600" b="1" i="0" u="none" strike="noStrike" cap="none" normalizeH="0" baseline="0" dirty="0" smtClean="0">
                          <a:ln>
                            <a:noFill/>
                          </a:ln>
                          <a:solidFill>
                            <a:schemeClr val="tx1"/>
                          </a:solidFill>
                          <a:effectLst/>
                          <a:latin typeface="Verdana" pitchFamily="34" charset="0"/>
                          <a:ea typeface="宋体" pitchFamily="2" charset="-122"/>
                        </a:rPr>
                        <a:t>中除</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Microsoft ODBC for Oracle</a:t>
                      </a:r>
                      <a:r>
                        <a:rPr kumimoji="0" lang="zh-CN" sz="1600" b="1" i="0" u="none" strike="noStrike" cap="none" normalizeH="0" baseline="0" dirty="0" smtClean="0">
                          <a:ln>
                            <a:noFill/>
                          </a:ln>
                          <a:solidFill>
                            <a:schemeClr val="tx1"/>
                          </a:solidFill>
                          <a:effectLst/>
                          <a:latin typeface="Verdana" pitchFamily="34" charset="0"/>
                          <a:ea typeface="宋体" pitchFamily="2" charset="-122"/>
                        </a:rPr>
                        <a:t>注册表键以外的所有含</a:t>
                      </a:r>
                      <a:r>
                        <a:rPr kumimoji="0" lang="en-US" altLang="zh-CN" sz="1600" b="1" i="0" u="none" strike="noStrike" cap="none" normalizeH="0" baseline="0" dirty="0" smtClean="0">
                          <a:ln>
                            <a:noFill/>
                          </a:ln>
                          <a:solidFill>
                            <a:schemeClr val="tx1"/>
                          </a:solidFill>
                          <a:effectLst/>
                          <a:latin typeface="Verdana" pitchFamily="34" charset="0"/>
                          <a:ea typeface="宋体" pitchFamily="2" charset="-122"/>
                        </a:rPr>
                        <a:t>Oracle</a:t>
                      </a:r>
                      <a:r>
                        <a:rPr kumimoji="0" lang="zh-CN" sz="1600" b="1" i="0" u="none" strike="noStrike" cap="none" normalizeH="0" baseline="0" dirty="0" smtClean="0">
                          <a:ln>
                            <a:noFill/>
                          </a:ln>
                          <a:solidFill>
                            <a:schemeClr val="tx1"/>
                          </a:solidFill>
                          <a:effectLst/>
                          <a:latin typeface="Verdana" pitchFamily="34" charset="0"/>
                          <a:ea typeface="宋体" pitchFamily="2" charset="-122"/>
                        </a:rPr>
                        <a:t>的键</a:t>
                      </a:r>
                      <a:endParaRPr kumimoji="0" 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L="68582" marR="6858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63600" y="530225"/>
            <a:ext cx="7408863" cy="522288"/>
          </a:xfrm>
        </p:spPr>
        <p:txBody>
          <a:bodyPr>
            <a:normAutofit fontScale="90000"/>
          </a:bodyPr>
          <a:lstStyle/>
          <a:p>
            <a:pPr eaLnBrk="1" fontAlgn="auto" hangingPunct="1">
              <a:spcAft>
                <a:spcPts val="0"/>
              </a:spcAft>
              <a:defRPr/>
            </a:pPr>
            <a:r>
              <a:rPr lang="en-US" altLang="zh-CN" dirty="0" smtClean="0">
                <a:ea typeface="宋体" pitchFamily="2" charset="-122"/>
              </a:rPr>
              <a:t>5</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的卸载</a:t>
            </a:r>
            <a:endParaRPr lang="zh-CN" altLang="en-US" dirty="0" smtClean="0">
              <a:ea typeface="宋体" pitchFamily="2" charset="-122"/>
            </a:endParaRPr>
          </a:p>
        </p:txBody>
      </p:sp>
      <p:sp>
        <p:nvSpPr>
          <p:cNvPr id="6" name="内容占位符 2"/>
          <p:cNvSpPr txBox="1">
            <a:spLocks/>
          </p:cNvSpPr>
          <p:nvPr/>
        </p:nvSpPr>
        <p:spPr bwMode="auto">
          <a:xfrm>
            <a:off x="285720" y="1357298"/>
            <a:ext cx="8229600" cy="1800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indent="-255588" eaLnBrk="0" hangingPunct="0">
              <a:spcBef>
                <a:spcPts val="400"/>
              </a:spcBef>
              <a:buClr>
                <a:schemeClr val="accent1"/>
              </a:buClr>
              <a:buSzPct val="68000"/>
              <a:buFont typeface="Wingdings 3" pitchFamily="18" charset="2"/>
              <a:buChar char=""/>
            </a:pPr>
            <a:r>
              <a:rPr lang="en-US" altLang="zh-CN" sz="2000" dirty="0" smtClean="0">
                <a:latin typeface="+mn-lt"/>
                <a:ea typeface="宋体" pitchFamily="2" charset="-122"/>
              </a:rPr>
              <a:t>(</a:t>
            </a:r>
            <a:r>
              <a:rPr lang="en-US" altLang="zh-CN" sz="2000" dirty="0">
                <a:latin typeface="+mn-lt"/>
                <a:ea typeface="宋体" pitchFamily="2" charset="-122"/>
              </a:rPr>
              <a:t>5) </a:t>
            </a:r>
            <a:r>
              <a:rPr lang="zh-CN" altLang="zh-CN" sz="2000" dirty="0">
                <a:latin typeface="+mn-lt"/>
                <a:ea typeface="宋体" pitchFamily="2" charset="-122"/>
              </a:rPr>
              <a:t>删除相应的环境变量：打开“环境变量”窗口，在“系统变量”列表中找到</a:t>
            </a:r>
            <a:r>
              <a:rPr lang="en-US" altLang="zh-CN" sz="2000" dirty="0">
                <a:latin typeface="+mn-lt"/>
                <a:ea typeface="宋体" pitchFamily="2" charset="-122"/>
              </a:rPr>
              <a:t>ORACEL_HOME</a:t>
            </a:r>
            <a:r>
              <a:rPr lang="zh-CN" altLang="zh-CN" sz="2000" dirty="0">
                <a:latin typeface="+mn-lt"/>
                <a:ea typeface="宋体" pitchFamily="2" charset="-122"/>
              </a:rPr>
              <a:t>选项，删除即可。如果系统变量中的</a:t>
            </a:r>
            <a:r>
              <a:rPr lang="en-US" altLang="zh-CN" sz="2000" dirty="0">
                <a:latin typeface="+mn-lt"/>
                <a:ea typeface="宋体" pitchFamily="2" charset="-122"/>
              </a:rPr>
              <a:t>CLASSPATH</a:t>
            </a:r>
            <a:r>
              <a:rPr lang="zh-CN" altLang="zh-CN" sz="2000" dirty="0">
                <a:latin typeface="+mn-lt"/>
                <a:ea typeface="宋体" pitchFamily="2" charset="-122"/>
              </a:rPr>
              <a:t>和</a:t>
            </a:r>
            <a:r>
              <a:rPr lang="en-US" altLang="zh-CN" sz="2000" dirty="0">
                <a:latin typeface="+mn-lt"/>
                <a:ea typeface="宋体" pitchFamily="2" charset="-122"/>
              </a:rPr>
              <a:t>PATH</a:t>
            </a:r>
            <a:r>
              <a:rPr lang="zh-CN" altLang="zh-CN" sz="2000" dirty="0">
                <a:latin typeface="+mn-lt"/>
                <a:ea typeface="宋体" pitchFamily="2" charset="-122"/>
              </a:rPr>
              <a:t>变量中也存在</a:t>
            </a:r>
            <a:r>
              <a:rPr lang="en-US" altLang="zh-CN" sz="2000" dirty="0">
                <a:latin typeface="+mn-lt"/>
                <a:ea typeface="宋体" pitchFamily="2" charset="-122"/>
              </a:rPr>
              <a:t>Oracle</a:t>
            </a:r>
            <a:r>
              <a:rPr lang="zh-CN" altLang="zh-CN" sz="2000" dirty="0">
                <a:latin typeface="+mn-lt"/>
                <a:ea typeface="宋体" pitchFamily="2" charset="-122"/>
              </a:rPr>
              <a:t>设置，那么也一并删除。</a:t>
            </a:r>
          </a:p>
          <a:p>
            <a:pPr marL="365125" indent="-255588" eaLnBrk="0" hangingPunct="0">
              <a:spcBef>
                <a:spcPts val="400"/>
              </a:spcBef>
              <a:buClr>
                <a:schemeClr val="accent1"/>
              </a:buClr>
              <a:buSzPct val="68000"/>
              <a:buFont typeface="Wingdings 3" pitchFamily="18" charset="2"/>
              <a:buChar char=""/>
            </a:pPr>
            <a:r>
              <a:rPr lang="en-US" altLang="zh-CN" sz="2000" dirty="0">
                <a:latin typeface="+mn-lt"/>
                <a:ea typeface="宋体" pitchFamily="2" charset="-122"/>
              </a:rPr>
              <a:t>(6) </a:t>
            </a:r>
            <a:r>
              <a:rPr lang="zh-CN" altLang="zh-CN" sz="2000" dirty="0">
                <a:latin typeface="+mn-lt"/>
                <a:ea typeface="宋体" pitchFamily="2" charset="-122"/>
              </a:rPr>
              <a:t>删除“开始”</a:t>
            </a:r>
            <a:r>
              <a:rPr lang="en-US" altLang="zh-CN" sz="2000" dirty="0">
                <a:latin typeface="+mn-lt"/>
                <a:ea typeface="宋体" pitchFamily="2" charset="-122"/>
              </a:rPr>
              <a:t>|</a:t>
            </a:r>
            <a:r>
              <a:rPr lang="zh-CN" altLang="zh-CN" sz="2000" dirty="0">
                <a:latin typeface="+mn-lt"/>
                <a:ea typeface="宋体" pitchFamily="2" charset="-122"/>
              </a:rPr>
              <a:t>“程序”中所有</a:t>
            </a:r>
            <a:r>
              <a:rPr lang="en-US" altLang="zh-CN" sz="2000" dirty="0">
                <a:latin typeface="+mn-lt"/>
                <a:ea typeface="宋体" pitchFamily="2" charset="-122"/>
              </a:rPr>
              <a:t>Oracle</a:t>
            </a:r>
            <a:r>
              <a:rPr lang="zh-CN" altLang="zh-CN" sz="2000" dirty="0">
                <a:latin typeface="+mn-lt"/>
                <a:ea typeface="宋体" pitchFamily="2" charset="-122"/>
              </a:rPr>
              <a:t>的组和图标。</a:t>
            </a:r>
          </a:p>
          <a:p>
            <a:pPr marL="365125" indent="-255588" eaLnBrk="0" hangingPunct="0">
              <a:spcBef>
                <a:spcPts val="400"/>
              </a:spcBef>
              <a:buClr>
                <a:schemeClr val="accent1"/>
              </a:buClr>
              <a:buSzPct val="68000"/>
              <a:buFont typeface="Wingdings 3" pitchFamily="18" charset="2"/>
              <a:buChar char=""/>
            </a:pPr>
            <a:r>
              <a:rPr lang="en-US" altLang="zh-CN" sz="2000" dirty="0">
                <a:latin typeface="+mn-lt"/>
                <a:ea typeface="宋体" pitchFamily="2" charset="-122"/>
              </a:rPr>
              <a:t>(7) </a:t>
            </a:r>
            <a:r>
              <a:rPr lang="zh-CN" altLang="zh-CN" sz="2000" dirty="0">
                <a:latin typeface="+mn-lt"/>
                <a:ea typeface="宋体" pitchFamily="2" charset="-122"/>
              </a:rPr>
              <a:t>删除所有与</a:t>
            </a:r>
            <a:r>
              <a:rPr lang="en-US" altLang="zh-CN" sz="2000" dirty="0">
                <a:latin typeface="+mn-lt"/>
                <a:ea typeface="宋体" pitchFamily="2" charset="-122"/>
              </a:rPr>
              <a:t>Oracle</a:t>
            </a:r>
            <a:r>
              <a:rPr lang="zh-CN" altLang="zh-CN" sz="2000" dirty="0">
                <a:latin typeface="+mn-lt"/>
                <a:ea typeface="宋体" pitchFamily="2" charset="-122"/>
              </a:rPr>
              <a:t>相关的目录。</a:t>
            </a:r>
          </a:p>
          <a:p>
            <a:pPr marL="365125" indent="-255588" eaLnBrk="0" hangingPunct="0">
              <a:spcBef>
                <a:spcPts val="400"/>
              </a:spcBef>
              <a:buClr>
                <a:schemeClr val="accent1"/>
              </a:buClr>
              <a:buSzPct val="68000"/>
              <a:buFont typeface="Wingdings 3" pitchFamily="18" charset="2"/>
              <a:buChar char=""/>
            </a:pPr>
            <a:r>
              <a:rPr lang="en-US" altLang="zh-CN" sz="2000" dirty="0">
                <a:latin typeface="+mn-lt"/>
                <a:ea typeface="宋体" pitchFamily="2" charset="-122"/>
              </a:rPr>
              <a:t>(8) </a:t>
            </a:r>
            <a:r>
              <a:rPr lang="zh-CN" altLang="zh-CN" sz="2000" dirty="0">
                <a:latin typeface="+mn-lt"/>
                <a:ea typeface="宋体" pitchFamily="2" charset="-122"/>
              </a:rPr>
              <a:t>删除相应目录后重启计算机。</a:t>
            </a:r>
          </a:p>
          <a:p>
            <a:pPr marL="365125" marR="0" lvl="0" indent="-255588" algn="l" defTabSz="914400" rtl="0" eaLnBrk="0" fontAlgn="base" latinLnBrk="0" hangingPunct="0">
              <a:lnSpc>
                <a:spcPct val="130000"/>
              </a:lnSpc>
              <a:spcBef>
                <a:spcPts val="400"/>
              </a:spcBef>
              <a:spcAft>
                <a:spcPct val="0"/>
              </a:spcAft>
              <a:buClr>
                <a:schemeClr val="accent1"/>
              </a:buClr>
              <a:buSzPct val="68000"/>
              <a:buFont typeface="Wingdings 3" pitchFamily="18" charset="2"/>
              <a:buChar char=""/>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宋体" pitchFamily="2" charset="-122"/>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0" y="1343025"/>
            <a:ext cx="9144000" cy="3752850"/>
          </a:xfrm>
        </p:spPr>
        <p:txBody>
          <a:bodyPr/>
          <a:lstStyle/>
          <a:p>
            <a:pPr eaLnBrk="1" hangingPunct="1">
              <a:lnSpc>
                <a:spcPct val="90000"/>
              </a:lnSpc>
            </a:pPr>
            <a:r>
              <a:rPr lang="zh-CN" altLang="en-US" dirty="0" smtClean="0">
                <a:ea typeface="宋体" pitchFamily="2" charset="-122"/>
              </a:rPr>
              <a:t>（</a:t>
            </a:r>
            <a:r>
              <a:rPr lang="en-US" altLang="zh-CN" dirty="0" smtClean="0">
                <a:ea typeface="宋体" pitchFamily="2" charset="-122"/>
              </a:rPr>
              <a:t>1</a:t>
            </a:r>
            <a:r>
              <a:rPr lang="zh-CN" altLang="en-US" dirty="0" smtClean="0">
                <a:ea typeface="宋体" pitchFamily="2" charset="-122"/>
              </a:rPr>
              <a:t>）常用系统管理工具</a:t>
            </a:r>
            <a:endParaRPr lang="zh-CN" altLang="en-US" dirty="0" smtClean="0">
              <a:ea typeface="宋体" pitchFamily="2" charset="-122"/>
            </a:endParaRPr>
          </a:p>
          <a:p>
            <a:pPr lvl="1" eaLnBrk="1" hangingPunct="1">
              <a:lnSpc>
                <a:spcPct val="90000"/>
              </a:lnSpc>
            </a:pPr>
            <a:r>
              <a:rPr lang="zh-CN" altLang="en-US" dirty="0" smtClean="0">
                <a:ea typeface="宋体" pitchFamily="2" charset="-122"/>
              </a:rPr>
              <a:t>数据库配置助手（</a:t>
            </a:r>
            <a:r>
              <a:rPr lang="en-US" altLang="zh-CN" dirty="0" err="1" smtClean="0">
                <a:ea typeface="宋体" pitchFamily="2" charset="-122"/>
              </a:rPr>
              <a:t>DataBase</a:t>
            </a:r>
            <a:r>
              <a:rPr lang="en-US" altLang="zh-CN" dirty="0" smtClean="0">
                <a:ea typeface="宋体" pitchFamily="2" charset="-122"/>
              </a:rPr>
              <a:t> Configuration Assistant</a:t>
            </a:r>
            <a:r>
              <a:rPr lang="zh-CN" altLang="en-US" dirty="0" smtClean="0">
                <a:ea typeface="宋体" pitchFamily="2" charset="-122"/>
              </a:rPr>
              <a:t>，简称</a:t>
            </a:r>
            <a:r>
              <a:rPr lang="en-US" altLang="zh-CN" dirty="0" smtClean="0">
                <a:ea typeface="宋体" pitchFamily="2" charset="-122"/>
              </a:rPr>
              <a:t>DBCA</a:t>
            </a:r>
            <a:r>
              <a:rPr lang="zh-CN" altLang="en-US" dirty="0" smtClean="0">
                <a:ea typeface="宋体" pitchFamily="2" charset="-122"/>
              </a:rPr>
              <a:t>）是</a:t>
            </a:r>
            <a:r>
              <a:rPr lang="en-US" altLang="zh-CN" dirty="0" smtClean="0">
                <a:ea typeface="宋体" pitchFamily="2" charset="-122"/>
              </a:rPr>
              <a:t>Oracle</a:t>
            </a:r>
            <a:r>
              <a:rPr lang="zh-CN" altLang="en-US" dirty="0" smtClean="0">
                <a:ea typeface="宋体" pitchFamily="2" charset="-122"/>
              </a:rPr>
              <a:t>提供的一种图形化管理工具，能够：</a:t>
            </a:r>
          </a:p>
          <a:p>
            <a:pPr lvl="2" eaLnBrk="1" hangingPunct="1">
              <a:lnSpc>
                <a:spcPct val="90000"/>
              </a:lnSpc>
            </a:pPr>
            <a:r>
              <a:rPr lang="zh-CN" altLang="en-US" dirty="0" smtClean="0">
                <a:ea typeface="宋体" pitchFamily="2" charset="-122"/>
              </a:rPr>
              <a:t>创建数据库</a:t>
            </a:r>
          </a:p>
          <a:p>
            <a:pPr lvl="2" eaLnBrk="1" hangingPunct="1">
              <a:lnSpc>
                <a:spcPct val="90000"/>
              </a:lnSpc>
            </a:pPr>
            <a:r>
              <a:rPr lang="zh-CN" altLang="en-US" dirty="0" smtClean="0">
                <a:ea typeface="宋体" pitchFamily="2" charset="-122"/>
              </a:rPr>
              <a:t>配置数据库选项</a:t>
            </a:r>
          </a:p>
          <a:p>
            <a:pPr lvl="2" eaLnBrk="1" hangingPunct="1">
              <a:lnSpc>
                <a:spcPct val="90000"/>
              </a:lnSpc>
            </a:pPr>
            <a:r>
              <a:rPr lang="zh-CN" altLang="en-US" dirty="0" smtClean="0">
                <a:ea typeface="宋体" pitchFamily="2" charset="-122"/>
              </a:rPr>
              <a:t>删除数据库</a:t>
            </a:r>
          </a:p>
          <a:p>
            <a:pPr lvl="2" eaLnBrk="1" hangingPunct="1">
              <a:lnSpc>
                <a:spcPct val="90000"/>
              </a:lnSpc>
            </a:pPr>
            <a:r>
              <a:rPr lang="zh-CN" altLang="en-US" dirty="0" smtClean="0">
                <a:ea typeface="宋体" pitchFamily="2" charset="-122"/>
              </a:rPr>
              <a:t>管理数据库模板</a:t>
            </a:r>
          </a:p>
          <a:p>
            <a:pPr lvl="1" eaLnBrk="1" hangingPunct="1">
              <a:lnSpc>
                <a:spcPct val="90000"/>
              </a:lnSpc>
            </a:pPr>
            <a:r>
              <a:rPr lang="zh-CN" altLang="en-US" dirty="0" smtClean="0">
                <a:ea typeface="宋体" pitchFamily="2" charset="-122"/>
              </a:rPr>
              <a:t>网络配置助手</a:t>
            </a:r>
            <a:r>
              <a:rPr lang="en-US" altLang="zh-CN" dirty="0" smtClean="0">
                <a:ea typeface="宋体" pitchFamily="2" charset="-122"/>
              </a:rPr>
              <a:t>(</a:t>
            </a:r>
            <a:r>
              <a:rPr lang="en-US" altLang="zh-CN" dirty="0" err="1" smtClean="0">
                <a:ea typeface="宋体" pitchFamily="2" charset="-122"/>
              </a:rPr>
              <a:t>OracleNet</a:t>
            </a:r>
            <a:r>
              <a:rPr lang="en-US" altLang="zh-CN" dirty="0" smtClean="0">
                <a:ea typeface="宋体" pitchFamily="2" charset="-122"/>
              </a:rPr>
              <a:t> Configuration Assistant</a:t>
            </a:r>
            <a:r>
              <a:rPr lang="zh-CN" altLang="en-US" dirty="0" smtClean="0">
                <a:ea typeface="宋体" pitchFamily="2" charset="-122"/>
              </a:rPr>
              <a:t> 简称</a:t>
            </a:r>
            <a:r>
              <a:rPr lang="en-US" altLang="zh-CN" dirty="0" smtClean="0">
                <a:ea typeface="宋体" pitchFamily="2" charset="-122"/>
              </a:rPr>
              <a:t>ONCA)</a:t>
            </a:r>
            <a:r>
              <a:rPr lang="zh-CN" altLang="en-US" dirty="0" smtClean="0">
                <a:ea typeface="宋体" pitchFamily="2" charset="-122"/>
              </a:rPr>
              <a:t>： </a:t>
            </a:r>
          </a:p>
          <a:p>
            <a:pPr lvl="2" eaLnBrk="1" hangingPunct="1">
              <a:lnSpc>
                <a:spcPct val="90000"/>
              </a:lnSpc>
            </a:pPr>
            <a:r>
              <a:rPr lang="zh-CN" altLang="en-US" dirty="0" smtClean="0">
                <a:ea typeface="宋体" pitchFamily="2" charset="-122"/>
              </a:rPr>
              <a:t>监听程序配置</a:t>
            </a:r>
            <a:endParaRPr lang="en-US" altLang="zh-CN" dirty="0" smtClean="0">
              <a:ea typeface="宋体" pitchFamily="2" charset="-122"/>
            </a:endParaRPr>
          </a:p>
          <a:p>
            <a:pPr lvl="2" eaLnBrk="1" hangingPunct="1">
              <a:lnSpc>
                <a:spcPct val="90000"/>
              </a:lnSpc>
            </a:pPr>
            <a:r>
              <a:rPr lang="zh-CN" altLang="en-US" dirty="0" smtClean="0">
                <a:ea typeface="宋体" pitchFamily="2" charset="-122"/>
              </a:rPr>
              <a:t>本地网络服务配置</a:t>
            </a:r>
            <a:r>
              <a:rPr lang="en-US" altLang="zh-CN" dirty="0" smtClean="0">
                <a:ea typeface="宋体" pitchFamily="2" charset="-122"/>
              </a:rPr>
              <a:t> </a:t>
            </a:r>
            <a:endParaRPr lang="zh-CN" altLang="en-US" dirty="0" smtClean="0">
              <a:ea typeface="宋体" pitchFamily="2" charset="-122"/>
            </a:endParaRPr>
          </a:p>
        </p:txBody>
      </p:sp>
      <p:sp>
        <p:nvSpPr>
          <p:cNvPr id="19458" name="Rectangle 2"/>
          <p:cNvSpPr>
            <a:spLocks noGrp="1" noChangeArrowheads="1"/>
          </p:cNvSpPr>
          <p:nvPr>
            <p:ph type="title"/>
          </p:nvPr>
        </p:nvSpPr>
        <p:spPr/>
        <p:txBody>
          <a:bodyPr/>
          <a:lstStyle/>
          <a:p>
            <a:pPr eaLnBrk="1" fontAlgn="auto" hangingPunct="1">
              <a:spcAft>
                <a:spcPts val="0"/>
              </a:spcAft>
              <a:defRPr/>
            </a:pPr>
            <a:r>
              <a:rPr lang="en-US" altLang="zh-CN" sz="2800" dirty="0" smtClean="0"/>
              <a:t>6</a:t>
            </a:r>
            <a:r>
              <a:rPr lang="zh-CN" altLang="en-US" sz="2800" dirty="0" smtClean="0"/>
              <a:t>、</a:t>
            </a:r>
            <a:r>
              <a:rPr lang="en-US" altLang="zh-CN" sz="2800" dirty="0" smtClean="0"/>
              <a:t>Oracle</a:t>
            </a:r>
            <a:r>
              <a:rPr lang="zh-CN" altLang="en-US" sz="2800" dirty="0" smtClean="0"/>
              <a:t>常用工具</a:t>
            </a:r>
            <a:endParaRPr lang="zh-CN" altLang="en-US" sz="2800" dirty="0" smtClean="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874713" y="1814513"/>
            <a:ext cx="7385050" cy="4483100"/>
          </a:xfrm>
        </p:spPr>
        <p:txBody>
          <a:bodyPr/>
          <a:lstStyle/>
          <a:p>
            <a:pPr eaLnBrk="1" hangingPunct="1"/>
            <a:r>
              <a:rPr lang="zh-CN" altLang="en-US" dirty="0" smtClean="0">
                <a:ea typeface="宋体" pitchFamily="2" charset="-122"/>
              </a:rPr>
              <a:t>（</a:t>
            </a:r>
            <a:r>
              <a:rPr lang="en-US" altLang="zh-CN" dirty="0" smtClean="0">
                <a:ea typeface="宋体" pitchFamily="2" charset="-122"/>
              </a:rPr>
              <a:t>2</a:t>
            </a:r>
            <a:r>
              <a:rPr lang="zh-CN" altLang="en-US" dirty="0" smtClean="0">
                <a:ea typeface="宋体" pitchFamily="2" charset="-122"/>
              </a:rPr>
              <a:t>）常用数据库管理工具</a:t>
            </a:r>
            <a:endParaRPr lang="en-US" altLang="zh-CN" dirty="0" smtClean="0">
              <a:ea typeface="宋体" pitchFamily="2" charset="-122"/>
            </a:endParaRPr>
          </a:p>
          <a:p>
            <a:pPr eaLnBrk="1" hangingPunct="1"/>
            <a:r>
              <a:rPr lang="fr-FR" altLang="zh-CN" dirty="0" smtClean="0">
                <a:ea typeface="宋体" pitchFamily="2" charset="-122"/>
              </a:rPr>
              <a:t>SQL*Plus</a:t>
            </a:r>
            <a:r>
              <a:rPr lang="zh-CN" altLang="fr-FR" dirty="0" smtClean="0">
                <a:ea typeface="宋体" pitchFamily="2" charset="-122"/>
              </a:rPr>
              <a:t>工具的使用</a:t>
            </a:r>
          </a:p>
          <a:p>
            <a:pPr lvl="1" eaLnBrk="1" hangingPunct="1"/>
            <a:r>
              <a:rPr lang="zh-CN" altLang="en-US" dirty="0" smtClean="0">
                <a:ea typeface="宋体" pitchFamily="2" charset="-122"/>
              </a:rPr>
              <a:t>方法一</a:t>
            </a:r>
            <a:r>
              <a:rPr lang="zh-CN" altLang="fr-FR" dirty="0" smtClean="0">
                <a:ea typeface="宋体" pitchFamily="2" charset="-122"/>
              </a:rPr>
              <a:t>：</a:t>
            </a:r>
            <a:r>
              <a:rPr lang="zh-CN" altLang="en-US" dirty="0" smtClean="0">
                <a:ea typeface="宋体" pitchFamily="2" charset="-122"/>
              </a:rPr>
              <a:t>通过开始 菜单</a:t>
            </a:r>
            <a:r>
              <a:rPr lang="fr-FR" altLang="zh-CN" dirty="0" smtClean="0">
                <a:ea typeface="宋体" pitchFamily="2" charset="-122"/>
              </a:rPr>
              <a:t>“SQL Plus” </a:t>
            </a:r>
            <a:r>
              <a:rPr lang="zh-CN" altLang="fr-FR" dirty="0" smtClean="0">
                <a:ea typeface="宋体" pitchFamily="2" charset="-122"/>
              </a:rPr>
              <a:t>。</a:t>
            </a:r>
            <a:endParaRPr lang="en-US" altLang="zh-CN" dirty="0" smtClean="0">
              <a:ea typeface="宋体" pitchFamily="2" charset="-122"/>
            </a:endParaRPr>
          </a:p>
          <a:p>
            <a:pPr lvl="1" eaLnBrk="1" hangingPunct="1"/>
            <a:r>
              <a:rPr lang="zh-CN" altLang="en-US" dirty="0" smtClean="0">
                <a:ea typeface="宋体" pitchFamily="2" charset="-122"/>
              </a:rPr>
              <a:t>方法二：通过</a:t>
            </a:r>
            <a:r>
              <a:rPr lang="en-US" altLang="zh-CN" dirty="0" smtClean="0">
                <a:ea typeface="宋体" pitchFamily="2" charset="-122"/>
              </a:rPr>
              <a:t>DOS</a:t>
            </a:r>
            <a:r>
              <a:rPr lang="zh-CN" altLang="en-US" dirty="0" smtClean="0">
                <a:ea typeface="宋体" pitchFamily="2" charset="-122"/>
              </a:rPr>
              <a:t>命令</a:t>
            </a:r>
            <a:endParaRPr lang="en-US" altLang="zh-CN" dirty="0" smtClean="0">
              <a:ea typeface="宋体" pitchFamily="2" charset="-122"/>
            </a:endParaRPr>
          </a:p>
          <a:p>
            <a:pPr eaLnBrk="1" hangingPunct="1">
              <a:buFont typeface="Arial" pitchFamily="34" charset="0"/>
              <a:buNone/>
            </a:pPr>
            <a:r>
              <a:rPr lang="en-US" altLang="zh-CN" dirty="0" smtClean="0">
                <a:ea typeface="宋体" pitchFamily="2" charset="-122"/>
              </a:rPr>
              <a:t>		</a:t>
            </a:r>
            <a:r>
              <a:rPr lang="zh-CN" altLang="en-US" dirty="0" smtClean="0">
                <a:ea typeface="宋体" pitchFamily="2" charset="-122"/>
              </a:rPr>
              <a:t>点击“开始”</a:t>
            </a:r>
            <a:r>
              <a:rPr lang="en-US" altLang="zh-CN" dirty="0" smtClean="0">
                <a:ea typeface="宋体" pitchFamily="2" charset="-122"/>
              </a:rPr>
              <a:t>—&gt;“</a:t>
            </a:r>
            <a:r>
              <a:rPr lang="zh-CN" altLang="en-US" dirty="0" smtClean="0">
                <a:ea typeface="宋体" pitchFamily="2" charset="-122"/>
              </a:rPr>
              <a:t>运行”</a:t>
            </a:r>
            <a:r>
              <a:rPr lang="en-US" altLang="zh-CN" dirty="0" smtClean="0">
                <a:ea typeface="宋体" pitchFamily="2" charset="-122"/>
              </a:rPr>
              <a:t>—&gt;</a:t>
            </a:r>
            <a:r>
              <a:rPr lang="zh-CN" altLang="en-US" dirty="0" smtClean="0">
                <a:ea typeface="宋体" pitchFamily="2" charset="-122"/>
              </a:rPr>
              <a:t>输入“</a:t>
            </a:r>
            <a:r>
              <a:rPr lang="en-US" altLang="zh-CN" dirty="0" err="1" smtClean="0">
                <a:ea typeface="宋体" pitchFamily="2" charset="-122"/>
              </a:rPr>
              <a:t>cmd</a:t>
            </a:r>
            <a:r>
              <a:rPr lang="zh-CN" altLang="en-US" dirty="0" smtClean="0">
                <a:ea typeface="宋体" pitchFamily="2" charset="-122"/>
              </a:rPr>
              <a:t>命令”</a:t>
            </a:r>
            <a:r>
              <a:rPr lang="en-US" altLang="zh-CN" dirty="0" smtClean="0">
                <a:ea typeface="宋体" pitchFamily="2" charset="-122"/>
              </a:rPr>
              <a:t>—&gt;</a:t>
            </a:r>
            <a:r>
              <a:rPr lang="zh-CN" altLang="en-US" dirty="0" smtClean="0">
                <a:ea typeface="宋体" pitchFamily="2" charset="-122"/>
              </a:rPr>
              <a:t>进入</a:t>
            </a:r>
            <a:r>
              <a:rPr lang="en-US" altLang="zh-CN" dirty="0" smtClean="0">
                <a:ea typeface="宋体" pitchFamily="2" charset="-122"/>
              </a:rPr>
              <a:t>DOS</a:t>
            </a:r>
            <a:r>
              <a:rPr lang="zh-CN" altLang="en-US" dirty="0" smtClean="0">
                <a:ea typeface="宋体" pitchFamily="2" charset="-122"/>
              </a:rPr>
              <a:t>环境下执行</a:t>
            </a:r>
            <a:r>
              <a:rPr lang="en-US" altLang="zh-CN" dirty="0" smtClean="0">
                <a:ea typeface="宋体" pitchFamily="2" charset="-122"/>
              </a:rPr>
              <a:t>SQLPLUS</a:t>
            </a:r>
            <a:r>
              <a:rPr lang="zh-CN" altLang="en-US" dirty="0" smtClean="0">
                <a:ea typeface="宋体" pitchFamily="2" charset="-122"/>
              </a:rPr>
              <a:t>命令也可以打开</a:t>
            </a:r>
            <a:r>
              <a:rPr lang="en-US" altLang="zh-CN" dirty="0" smtClean="0">
                <a:ea typeface="宋体" pitchFamily="2" charset="-122"/>
              </a:rPr>
              <a:t>SQL*Plus</a:t>
            </a:r>
            <a:r>
              <a:rPr lang="zh-CN" altLang="en-US" dirty="0" smtClean="0">
                <a:ea typeface="宋体" pitchFamily="2" charset="-122"/>
              </a:rPr>
              <a:t>工具。</a:t>
            </a:r>
          </a:p>
          <a:p>
            <a:pPr lvl="1" eaLnBrk="1" hangingPunct="1"/>
            <a:r>
              <a:rPr lang="zh-CN" altLang="en-US" dirty="0" smtClean="0">
                <a:solidFill>
                  <a:srgbClr val="FF0000"/>
                </a:solidFill>
                <a:ea typeface="宋体" pitchFamily="2" charset="-122"/>
              </a:rPr>
              <a:t>（</a:t>
            </a:r>
            <a:r>
              <a:rPr lang="en-US" altLang="zh-CN" dirty="0" smtClean="0">
                <a:solidFill>
                  <a:srgbClr val="FF0000"/>
                </a:solidFill>
                <a:ea typeface="宋体" pitchFamily="2" charset="-122"/>
              </a:rPr>
              <a:t>1</a:t>
            </a:r>
            <a:r>
              <a:rPr lang="zh-CN" altLang="en-US" dirty="0" smtClean="0">
                <a:solidFill>
                  <a:srgbClr val="FF0000"/>
                </a:solidFill>
                <a:ea typeface="宋体" pitchFamily="2" charset="-122"/>
              </a:rPr>
              <a:t>）</a:t>
            </a:r>
            <a:r>
              <a:rPr lang="en-US" altLang="zh-CN" dirty="0" smtClean="0">
                <a:solidFill>
                  <a:srgbClr val="FF0000"/>
                </a:solidFill>
                <a:ea typeface="宋体" pitchFamily="2" charset="-122"/>
              </a:rPr>
              <a:t>SQLPLUS [</a:t>
            </a:r>
            <a:r>
              <a:rPr lang="zh-CN" altLang="en-US" dirty="0" smtClean="0">
                <a:solidFill>
                  <a:srgbClr val="FF0000"/>
                </a:solidFill>
                <a:ea typeface="宋体" pitchFamily="2" charset="-122"/>
              </a:rPr>
              <a:t>用户名</a:t>
            </a:r>
            <a:r>
              <a:rPr lang="en-US" altLang="zh-CN" dirty="0" smtClean="0">
                <a:solidFill>
                  <a:srgbClr val="FF0000"/>
                </a:solidFill>
                <a:ea typeface="宋体" pitchFamily="2" charset="-122"/>
              </a:rPr>
              <a:t>]/[</a:t>
            </a:r>
            <a:r>
              <a:rPr lang="zh-CN" altLang="en-US" dirty="0" smtClean="0">
                <a:solidFill>
                  <a:srgbClr val="FF0000"/>
                </a:solidFill>
                <a:ea typeface="宋体" pitchFamily="2" charset="-122"/>
              </a:rPr>
              <a:t>密码</a:t>
            </a:r>
            <a:r>
              <a:rPr lang="en-US" altLang="zh-CN" dirty="0" smtClean="0">
                <a:solidFill>
                  <a:srgbClr val="FF0000"/>
                </a:solidFill>
                <a:ea typeface="宋体" pitchFamily="2" charset="-122"/>
              </a:rPr>
              <a:t>][@</a:t>
            </a:r>
            <a:r>
              <a:rPr lang="zh-CN" altLang="en-US" dirty="0" smtClean="0">
                <a:solidFill>
                  <a:srgbClr val="FF0000"/>
                </a:solidFill>
                <a:ea typeface="宋体" pitchFamily="2" charset="-122"/>
              </a:rPr>
              <a:t>主机字符串</a:t>
            </a:r>
            <a:r>
              <a:rPr lang="en-US" altLang="zh-CN" dirty="0" smtClean="0">
                <a:solidFill>
                  <a:srgbClr val="FF0000"/>
                </a:solidFill>
                <a:ea typeface="宋体" pitchFamily="2" charset="-122"/>
              </a:rPr>
              <a:t>][AS SYSDBA|SYSOPER]  </a:t>
            </a:r>
          </a:p>
          <a:p>
            <a:pPr lvl="1" eaLnBrk="1" hangingPunct="1"/>
            <a:r>
              <a:rPr lang="zh-CN" altLang="en-US" dirty="0" smtClean="0">
                <a:solidFill>
                  <a:srgbClr val="FF0000"/>
                </a:solidFill>
                <a:ea typeface="宋体" pitchFamily="2" charset="-122"/>
              </a:rPr>
              <a:t>（</a:t>
            </a:r>
            <a:r>
              <a:rPr lang="en-US" altLang="zh-CN" dirty="0" smtClean="0">
                <a:solidFill>
                  <a:srgbClr val="FF0000"/>
                </a:solidFill>
                <a:ea typeface="宋体" pitchFamily="2" charset="-122"/>
              </a:rPr>
              <a:t>2</a:t>
            </a:r>
            <a:r>
              <a:rPr lang="zh-CN" altLang="en-US" dirty="0" smtClean="0">
                <a:solidFill>
                  <a:srgbClr val="FF0000"/>
                </a:solidFill>
                <a:ea typeface="宋体" pitchFamily="2" charset="-122"/>
              </a:rPr>
              <a:t>）</a:t>
            </a:r>
            <a:r>
              <a:rPr lang="en-US" altLang="zh-CN" dirty="0" smtClean="0">
                <a:solidFill>
                  <a:srgbClr val="FF0000"/>
                </a:solidFill>
                <a:ea typeface="宋体" pitchFamily="2" charset="-122"/>
              </a:rPr>
              <a:t>SQLPLUS </a:t>
            </a:r>
            <a:r>
              <a:rPr lang="zh-CN" altLang="en-US" dirty="0" smtClean="0">
                <a:solidFill>
                  <a:srgbClr val="FF0000"/>
                </a:solidFill>
                <a:ea typeface="宋体" pitchFamily="2" charset="-122"/>
              </a:rPr>
              <a:t>用户名</a:t>
            </a:r>
            <a:r>
              <a:rPr lang="en-US" altLang="zh-CN" dirty="0" smtClean="0">
                <a:solidFill>
                  <a:srgbClr val="FF0000"/>
                </a:solidFill>
                <a:ea typeface="宋体" pitchFamily="2" charset="-122"/>
              </a:rPr>
              <a:t>/</a:t>
            </a:r>
            <a:r>
              <a:rPr lang="zh-CN" altLang="en-US" dirty="0" smtClean="0">
                <a:solidFill>
                  <a:srgbClr val="FF0000"/>
                </a:solidFill>
                <a:ea typeface="宋体" pitchFamily="2" charset="-122"/>
              </a:rPr>
              <a:t>密码</a:t>
            </a:r>
            <a:r>
              <a:rPr lang="en-US" altLang="zh-CN" dirty="0" smtClean="0">
                <a:solidFill>
                  <a:srgbClr val="FF0000"/>
                </a:solidFill>
                <a:ea typeface="宋体" pitchFamily="2" charset="-122"/>
              </a:rPr>
              <a:t>@</a:t>
            </a:r>
            <a:r>
              <a:rPr lang="zh-CN" altLang="fr-FR" dirty="0" smtClean="0">
                <a:solidFill>
                  <a:srgbClr val="FF0000"/>
                </a:solidFill>
                <a:ea typeface="宋体" pitchFamily="2" charset="-122"/>
              </a:rPr>
              <a:t>主机名</a:t>
            </a:r>
            <a:r>
              <a:rPr lang="en-US" altLang="zh-CN" dirty="0" smtClean="0">
                <a:solidFill>
                  <a:srgbClr val="FF0000"/>
                </a:solidFill>
                <a:ea typeface="宋体" pitchFamily="2" charset="-122"/>
              </a:rPr>
              <a:t>|</a:t>
            </a:r>
            <a:r>
              <a:rPr lang="zh-CN" altLang="fr-FR" dirty="0" smtClean="0">
                <a:solidFill>
                  <a:srgbClr val="FF0000"/>
                </a:solidFill>
                <a:ea typeface="宋体" pitchFamily="2" charset="-122"/>
              </a:rPr>
              <a:t>主机</a:t>
            </a:r>
            <a:r>
              <a:rPr lang="en-US" altLang="zh-CN" dirty="0" smtClean="0">
                <a:solidFill>
                  <a:srgbClr val="FF0000"/>
                </a:solidFill>
                <a:ea typeface="宋体" pitchFamily="2" charset="-122"/>
              </a:rPr>
              <a:t>IP</a:t>
            </a:r>
            <a:r>
              <a:rPr lang="zh-CN" altLang="fr-FR" dirty="0" smtClean="0">
                <a:solidFill>
                  <a:srgbClr val="FF0000"/>
                </a:solidFill>
                <a:ea typeface="宋体" pitchFamily="2" charset="-122"/>
              </a:rPr>
              <a:t>地址</a:t>
            </a:r>
            <a:r>
              <a:rPr lang="en-US" altLang="zh-CN" dirty="0" smtClean="0">
                <a:solidFill>
                  <a:srgbClr val="FF0000"/>
                </a:solidFill>
                <a:ea typeface="宋体" pitchFamily="2" charset="-122"/>
              </a:rPr>
              <a:t>: </a:t>
            </a:r>
            <a:r>
              <a:rPr lang="zh-CN" altLang="fr-FR" dirty="0" smtClean="0">
                <a:solidFill>
                  <a:srgbClr val="FF0000"/>
                </a:solidFill>
                <a:ea typeface="宋体" pitchFamily="2" charset="-122"/>
              </a:rPr>
              <a:t>端口号</a:t>
            </a:r>
            <a:r>
              <a:rPr lang="en-US" altLang="zh-CN" dirty="0" smtClean="0">
                <a:solidFill>
                  <a:srgbClr val="FF0000"/>
                </a:solidFill>
                <a:ea typeface="宋体" pitchFamily="2" charset="-122"/>
              </a:rPr>
              <a:t>/</a:t>
            </a:r>
            <a:r>
              <a:rPr lang="zh-CN" altLang="fr-FR" dirty="0" smtClean="0">
                <a:solidFill>
                  <a:srgbClr val="FF0000"/>
                </a:solidFill>
                <a:ea typeface="宋体" pitchFamily="2" charset="-122"/>
              </a:rPr>
              <a:t>数据库实例名</a:t>
            </a:r>
            <a:r>
              <a:rPr lang="zh-CN" altLang="en-US" dirty="0" smtClean="0">
                <a:solidFill>
                  <a:srgbClr val="FF0000"/>
                </a:solidFill>
                <a:ea typeface="宋体" pitchFamily="2" charset="-122"/>
              </a:rPr>
              <a:t> </a:t>
            </a:r>
            <a:r>
              <a:rPr lang="en-US" altLang="zh-CN" dirty="0" smtClean="0">
                <a:solidFill>
                  <a:srgbClr val="FF0000"/>
                </a:solidFill>
                <a:ea typeface="宋体" pitchFamily="2" charset="-122"/>
              </a:rPr>
              <a:t>[AS SYSDBA|SYSOPER]</a:t>
            </a:r>
            <a:endParaRPr lang="zh-CN" altLang="en-US" dirty="0" smtClean="0">
              <a:solidFill>
                <a:srgbClr val="FF0000"/>
              </a:solidFill>
              <a:ea typeface="宋体" pitchFamily="2" charset="-122"/>
            </a:endParaRPr>
          </a:p>
          <a:p>
            <a:pPr lvl="1" eaLnBrk="1" hangingPunct="1"/>
            <a:endParaRPr lang="zh-CN" altLang="en-US" dirty="0" smtClean="0">
              <a:ea typeface="宋体" pitchFamily="2" charset="-122"/>
            </a:endParaRPr>
          </a:p>
          <a:p>
            <a:pPr lvl="1" eaLnBrk="1" hangingPunct="1"/>
            <a:endParaRPr lang="zh-CN" altLang="en-US" dirty="0" smtClean="0">
              <a:ea typeface="宋体" pitchFamily="2" charset="-122"/>
            </a:endParaRPr>
          </a:p>
        </p:txBody>
      </p:sp>
      <p:sp>
        <p:nvSpPr>
          <p:cNvPr id="21506" name="标题 4"/>
          <p:cNvSpPr>
            <a:spLocks noGrp="1"/>
          </p:cNvSpPr>
          <p:nvPr>
            <p:ph type="title"/>
          </p:nvPr>
        </p:nvSpPr>
        <p:spPr/>
        <p:txBody>
          <a:bodyPr/>
          <a:lstStyle/>
          <a:p>
            <a:pPr eaLnBrk="1" fontAlgn="auto" hangingPunct="1">
              <a:spcAft>
                <a:spcPts val="0"/>
              </a:spcAft>
              <a:defRPr/>
            </a:pPr>
            <a:r>
              <a:rPr lang="en-US" altLang="zh-CN" sz="4400" dirty="0" smtClean="0"/>
              <a:t>6</a:t>
            </a:r>
            <a:r>
              <a:rPr lang="zh-CN" altLang="en-US" sz="4400" dirty="0" smtClean="0"/>
              <a:t>、</a:t>
            </a:r>
            <a:r>
              <a:rPr lang="en-US" altLang="zh-CN" sz="4400" dirty="0" smtClean="0"/>
              <a:t>Oracle</a:t>
            </a:r>
            <a:r>
              <a:rPr lang="zh-CN" altLang="en-US" sz="4400" dirty="0" smtClean="0"/>
              <a:t>常用工具</a:t>
            </a:r>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857224" y="1571612"/>
            <a:ext cx="7385050" cy="2000264"/>
          </a:xfrm>
        </p:spPr>
        <p:txBody>
          <a:bodyPr/>
          <a:lstStyle/>
          <a:p>
            <a:pPr eaLnBrk="1" hangingPunct="1"/>
            <a:r>
              <a:rPr lang="zh-CN" altLang="en-US" dirty="0" smtClean="0">
                <a:ea typeface="宋体" pitchFamily="2" charset="-122"/>
              </a:rPr>
              <a:t>（</a:t>
            </a:r>
            <a:r>
              <a:rPr lang="en-US" altLang="zh-CN" dirty="0" smtClean="0">
                <a:ea typeface="宋体" pitchFamily="2" charset="-122"/>
              </a:rPr>
              <a:t>2</a:t>
            </a:r>
            <a:r>
              <a:rPr lang="zh-CN" altLang="en-US" dirty="0" smtClean="0">
                <a:ea typeface="宋体" pitchFamily="2" charset="-122"/>
              </a:rPr>
              <a:t>）常用数据库管理工具</a:t>
            </a:r>
            <a:endParaRPr lang="en-US" altLang="zh-CN" dirty="0" smtClean="0">
              <a:ea typeface="宋体" pitchFamily="2" charset="-122"/>
            </a:endParaRPr>
          </a:p>
          <a:p>
            <a:pPr eaLnBrk="1" hangingPunct="1"/>
            <a:r>
              <a:rPr lang="zh-CN" altLang="zh-CN" sz="2800" dirty="0" smtClean="0">
                <a:latin typeface="Times New Roman" pitchFamily="18" charset="0"/>
                <a:ea typeface="宋体" pitchFamily="2" charset="-122"/>
              </a:rPr>
              <a:t>SQL Developer</a:t>
            </a:r>
            <a:endParaRPr lang="zh-CN" altLang="fr-FR" dirty="0" smtClean="0">
              <a:ea typeface="宋体" pitchFamily="2" charset="-122"/>
            </a:endParaRPr>
          </a:p>
          <a:p>
            <a:pPr lvl="1" eaLnBrk="1" hangingPunct="1"/>
            <a:r>
              <a:rPr lang="fr-FR" altLang="zh-CN" sz="2000" b="1" dirty="0" smtClean="0">
                <a:solidFill>
                  <a:srgbClr val="0000CC"/>
                </a:solidFill>
                <a:latin typeface="Times New Roman" pitchFamily="18" charset="0"/>
                <a:ea typeface="宋体" pitchFamily="2" charset="-122"/>
                <a:cs typeface="Times New Roman" pitchFamily="18" charset="0"/>
              </a:rPr>
              <a:t>SQL Developer</a:t>
            </a:r>
            <a:r>
              <a:rPr lang="zh-CN" altLang="zh-CN" sz="2000" b="1" dirty="0" smtClean="0">
                <a:solidFill>
                  <a:srgbClr val="0000CC"/>
                </a:solidFill>
                <a:latin typeface="Times New Roman" pitchFamily="18" charset="0"/>
                <a:ea typeface="宋体" pitchFamily="2" charset="-122"/>
                <a:cs typeface="Times New Roman" pitchFamily="18" charset="0"/>
              </a:rPr>
              <a:t>允许用户创建并维护数据库对象，查看和维护数据，编写、维护并调试</a:t>
            </a:r>
            <a:r>
              <a:rPr lang="fr-FR" altLang="zh-CN" sz="2000" b="1" dirty="0" smtClean="0">
                <a:solidFill>
                  <a:srgbClr val="0000CC"/>
                </a:solidFill>
                <a:latin typeface="Times New Roman" pitchFamily="18" charset="0"/>
                <a:ea typeface="宋体" pitchFamily="2" charset="-122"/>
                <a:cs typeface="Times New Roman" pitchFamily="18" charset="0"/>
              </a:rPr>
              <a:t>PL/SQL</a:t>
            </a:r>
            <a:r>
              <a:rPr lang="zh-CN" altLang="zh-CN" sz="2000" b="1" dirty="0" smtClean="0">
                <a:solidFill>
                  <a:srgbClr val="0000CC"/>
                </a:solidFill>
                <a:latin typeface="Times New Roman" pitchFamily="18" charset="0"/>
                <a:ea typeface="宋体" pitchFamily="2" charset="-122"/>
                <a:cs typeface="Times New Roman" pitchFamily="18" charset="0"/>
              </a:rPr>
              <a:t>代码。这款工具以其简洁整齐的图形用户界面大大简化了开发工作。</a:t>
            </a:r>
            <a:endParaRPr lang="zh-CN" altLang="en-US" dirty="0" smtClean="0">
              <a:ea typeface="宋体" pitchFamily="2" charset="-122"/>
            </a:endParaRPr>
          </a:p>
          <a:p>
            <a:pPr lvl="1" eaLnBrk="1" hangingPunct="1"/>
            <a:endParaRPr lang="zh-CN" altLang="en-US" dirty="0" smtClean="0">
              <a:ea typeface="宋体" pitchFamily="2" charset="-122"/>
            </a:endParaRPr>
          </a:p>
        </p:txBody>
      </p:sp>
      <p:sp>
        <p:nvSpPr>
          <p:cNvPr id="21506" name="标题 4"/>
          <p:cNvSpPr>
            <a:spLocks noGrp="1"/>
          </p:cNvSpPr>
          <p:nvPr>
            <p:ph type="title"/>
          </p:nvPr>
        </p:nvSpPr>
        <p:spPr/>
        <p:txBody>
          <a:bodyPr/>
          <a:lstStyle/>
          <a:p>
            <a:pPr eaLnBrk="1" fontAlgn="auto" hangingPunct="1">
              <a:spcAft>
                <a:spcPts val="0"/>
              </a:spcAft>
              <a:defRPr/>
            </a:pPr>
            <a:r>
              <a:rPr lang="en-US" altLang="zh-CN" sz="4400" dirty="0" smtClean="0"/>
              <a:t>6</a:t>
            </a:r>
            <a:r>
              <a:rPr lang="zh-CN" altLang="en-US" sz="4400" dirty="0" smtClean="0"/>
              <a:t>、</a:t>
            </a:r>
            <a:r>
              <a:rPr lang="en-US" altLang="zh-CN" sz="4400" dirty="0" smtClean="0"/>
              <a:t>Oracle</a:t>
            </a:r>
            <a:r>
              <a:rPr lang="zh-CN" altLang="en-US" sz="4400" dirty="0" smtClean="0"/>
              <a:t>常用工具</a:t>
            </a:r>
            <a:endParaRPr lang="zh-CN" altLang="en-US" dirty="0" smtClean="0">
              <a:ea typeface="宋体" pitchFamily="2" charset="-122"/>
            </a:endParaRPr>
          </a:p>
        </p:txBody>
      </p:sp>
      <p:sp>
        <p:nvSpPr>
          <p:cNvPr id="4" name="矩形 3"/>
          <p:cNvSpPr>
            <a:spLocks noChangeArrowheads="1"/>
          </p:cNvSpPr>
          <p:nvPr/>
        </p:nvSpPr>
        <p:spPr bwMode="auto">
          <a:xfrm>
            <a:off x="1214414" y="3857628"/>
            <a:ext cx="7000875" cy="923925"/>
          </a:xfrm>
          <a:prstGeom prst="rect">
            <a:avLst/>
          </a:prstGeom>
          <a:noFill/>
          <a:ln w="9525">
            <a:noFill/>
            <a:miter lim="800000"/>
            <a:headEnd/>
            <a:tailEnd/>
          </a:ln>
        </p:spPr>
        <p:txBody>
          <a:bodyPr>
            <a:spAutoFit/>
          </a:bodyPr>
          <a:lstStyle/>
          <a:p>
            <a:r>
              <a:rPr lang="zh-CN" altLang="en-US" dirty="0" smtClean="0">
                <a:ea typeface="宋体" pitchFamily="2" charset="-122"/>
              </a:rPr>
              <a:t>注意：如果</a:t>
            </a:r>
            <a:r>
              <a:rPr lang="en-US" altLang="zh-CN" dirty="0" smtClean="0">
                <a:ea typeface="宋体" pitchFamily="2" charset="-122"/>
              </a:rPr>
              <a:t>Oracle </a:t>
            </a:r>
            <a:r>
              <a:rPr lang="en-US" altLang="zh-CN" dirty="0">
                <a:ea typeface="宋体" pitchFamily="2" charset="-122"/>
              </a:rPr>
              <a:t>SQL Developer</a:t>
            </a:r>
            <a:r>
              <a:rPr lang="zh-CN" altLang="en-US" dirty="0"/>
              <a:t>的</a:t>
            </a:r>
            <a:r>
              <a:rPr lang="en-US" altLang="zh-CN" dirty="0">
                <a:ea typeface="宋体" pitchFamily="2" charset="-122"/>
              </a:rPr>
              <a:t>SQL</a:t>
            </a:r>
            <a:r>
              <a:rPr lang="zh-CN" altLang="en-US" dirty="0"/>
              <a:t>工作表不能正常编辑</a:t>
            </a:r>
            <a:r>
              <a:rPr lang="en-US" altLang="zh-CN" dirty="0"/>
              <a:t>,</a:t>
            </a:r>
            <a:r>
              <a:rPr lang="zh-CN" altLang="en-US" dirty="0"/>
              <a:t>无法使用回车键</a:t>
            </a:r>
            <a:r>
              <a:rPr lang="en-US" altLang="zh-CN" dirty="0"/>
              <a:t>,</a:t>
            </a:r>
            <a:r>
              <a:rPr lang="zh-CN" altLang="en-US" dirty="0"/>
              <a:t>上下左右键</a:t>
            </a:r>
            <a:r>
              <a:rPr lang="en-US" altLang="zh-CN" dirty="0"/>
              <a:t>:</a:t>
            </a:r>
          </a:p>
          <a:p>
            <a:r>
              <a:rPr lang="zh-CN" altLang="en-US" dirty="0"/>
              <a:t>打开菜单并选择</a:t>
            </a:r>
            <a:r>
              <a:rPr lang="zh-CN" altLang="en-US" dirty="0">
                <a:ea typeface="宋体" pitchFamily="2" charset="-122"/>
              </a:rPr>
              <a:t> </a:t>
            </a:r>
            <a:r>
              <a:rPr lang="zh-CN" altLang="en-US" dirty="0"/>
              <a:t>工具</a:t>
            </a:r>
            <a:r>
              <a:rPr lang="en-US" altLang="zh-CN" dirty="0"/>
              <a:t>-</a:t>
            </a:r>
            <a:r>
              <a:rPr lang="zh-CN" altLang="en-US" dirty="0"/>
              <a:t>首选项</a:t>
            </a:r>
            <a:r>
              <a:rPr lang="en-US" altLang="zh-CN" dirty="0"/>
              <a:t>-</a:t>
            </a:r>
            <a:r>
              <a:rPr lang="zh-CN" altLang="en-US" dirty="0"/>
              <a:t>加速器</a:t>
            </a:r>
            <a:r>
              <a:rPr lang="en-US" altLang="zh-CN" dirty="0"/>
              <a:t>-</a:t>
            </a:r>
            <a:r>
              <a:rPr lang="zh-CN" altLang="en-US" dirty="0"/>
              <a:t>加载预设</a:t>
            </a:r>
            <a:r>
              <a:rPr lang="en-US" altLang="zh-CN" dirty="0"/>
              <a:t>-</a:t>
            </a:r>
            <a:r>
              <a:rPr lang="en-US" altLang="zh-CN" dirty="0">
                <a:ea typeface="宋体" pitchFamily="2" charset="-122"/>
              </a:rPr>
              <a:t>Default</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0" y="1814513"/>
            <a:ext cx="8893175" cy="3860800"/>
          </a:xfrm>
        </p:spPr>
        <p:txBody>
          <a:bodyPr/>
          <a:lstStyle/>
          <a:p>
            <a:pPr eaLnBrk="1" hangingPunct="1">
              <a:lnSpc>
                <a:spcPct val="80000"/>
              </a:lnSpc>
            </a:pPr>
            <a:r>
              <a:rPr lang="en-US" altLang="zh-CN" sz="2400" smtClean="0">
                <a:ea typeface="宋体" pitchFamily="2" charset="-122"/>
              </a:rPr>
              <a:t>SYS</a:t>
            </a:r>
            <a:r>
              <a:rPr lang="zh-CN" altLang="en-US" sz="2400" smtClean="0">
                <a:ea typeface="宋体" pitchFamily="2" charset="-122"/>
              </a:rPr>
              <a:t>：该用户被默认创建并授予</a:t>
            </a:r>
            <a:r>
              <a:rPr lang="en-US" altLang="zh-CN" sz="2400" smtClean="0">
                <a:ea typeface="宋体" pitchFamily="2" charset="-122"/>
              </a:rPr>
              <a:t>DBA</a:t>
            </a:r>
            <a:r>
              <a:rPr lang="zh-CN" altLang="en-US" sz="2400" smtClean="0">
                <a:ea typeface="宋体" pitchFamily="2" charset="-122"/>
              </a:rPr>
              <a:t>角色，它是</a:t>
            </a:r>
            <a:r>
              <a:rPr lang="en-US" altLang="zh-CN" sz="2400" smtClean="0">
                <a:ea typeface="宋体" pitchFamily="2" charset="-122"/>
              </a:rPr>
              <a:t>Oracle</a:t>
            </a:r>
            <a:r>
              <a:rPr lang="zh-CN" altLang="en-US" sz="2400" smtClean="0">
                <a:ea typeface="宋体" pitchFamily="2" charset="-122"/>
              </a:rPr>
              <a:t>数据库中</a:t>
            </a:r>
            <a:r>
              <a:rPr lang="zh-CN" altLang="en-US" sz="2400" smtClean="0">
                <a:solidFill>
                  <a:srgbClr val="FF0000"/>
                </a:solidFill>
                <a:ea typeface="宋体" pitchFamily="2" charset="-122"/>
              </a:rPr>
              <a:t>权限最大的管理员账号</a:t>
            </a:r>
            <a:r>
              <a:rPr lang="zh-CN" altLang="en-US" sz="2400" smtClean="0">
                <a:ea typeface="宋体" pitchFamily="2" charset="-122"/>
              </a:rPr>
              <a:t>。</a:t>
            </a:r>
          </a:p>
          <a:p>
            <a:pPr eaLnBrk="1" hangingPunct="1">
              <a:lnSpc>
                <a:spcPct val="80000"/>
              </a:lnSpc>
            </a:pPr>
            <a:r>
              <a:rPr lang="en-US" altLang="zh-CN" sz="2400" smtClean="0">
                <a:ea typeface="宋体" pitchFamily="2" charset="-122"/>
              </a:rPr>
              <a:t>SYSTEM</a:t>
            </a:r>
            <a:r>
              <a:rPr lang="zh-CN" altLang="en-US" sz="2400" smtClean="0">
                <a:ea typeface="宋体" pitchFamily="2" charset="-122"/>
              </a:rPr>
              <a:t>：被默认创建并授予</a:t>
            </a:r>
            <a:r>
              <a:rPr lang="en-US" altLang="zh-CN" sz="2400" smtClean="0">
                <a:ea typeface="宋体" pitchFamily="2" charset="-122"/>
              </a:rPr>
              <a:t>DBA</a:t>
            </a:r>
            <a:r>
              <a:rPr lang="zh-CN" altLang="en-US" sz="2400" smtClean="0">
                <a:ea typeface="宋体" pitchFamily="2" charset="-122"/>
              </a:rPr>
              <a:t>角色</a:t>
            </a:r>
            <a:r>
              <a:rPr lang="zh-CN" altLang="en-US" sz="2400" smtClean="0">
                <a:solidFill>
                  <a:srgbClr val="FF0000"/>
                </a:solidFill>
                <a:ea typeface="宋体" pitchFamily="2" charset="-122"/>
              </a:rPr>
              <a:t>权限仅次于</a:t>
            </a:r>
            <a:r>
              <a:rPr lang="en-US" altLang="zh-CN" sz="2400" smtClean="0">
                <a:solidFill>
                  <a:srgbClr val="FF0000"/>
                </a:solidFill>
                <a:ea typeface="宋体" pitchFamily="2" charset="-122"/>
              </a:rPr>
              <a:t>SYS</a:t>
            </a:r>
            <a:r>
              <a:rPr lang="zh-CN" altLang="en-US" sz="2400" smtClean="0">
                <a:solidFill>
                  <a:srgbClr val="FF0000"/>
                </a:solidFill>
                <a:ea typeface="宋体" pitchFamily="2" charset="-122"/>
              </a:rPr>
              <a:t>。该用户创建和管理数据库中可显示管理信息的表或视图，</a:t>
            </a:r>
            <a:r>
              <a:rPr lang="zh-CN" altLang="en-US" sz="2400" smtClean="0">
                <a:ea typeface="宋体" pitchFamily="2" charset="-122"/>
              </a:rPr>
              <a:t>以及被</a:t>
            </a:r>
            <a:r>
              <a:rPr lang="en-US" altLang="zh-CN" sz="2400" smtClean="0">
                <a:ea typeface="宋体" pitchFamily="2" charset="-122"/>
              </a:rPr>
              <a:t>Oracle</a:t>
            </a:r>
            <a:r>
              <a:rPr lang="zh-CN" altLang="en-US" sz="2400" smtClean="0">
                <a:ea typeface="宋体" pitchFamily="2" charset="-122"/>
              </a:rPr>
              <a:t>数据库应用和工具使用的各种数据库对象。 </a:t>
            </a:r>
          </a:p>
          <a:p>
            <a:pPr eaLnBrk="1" hangingPunct="1">
              <a:lnSpc>
                <a:spcPct val="80000"/>
              </a:lnSpc>
            </a:pPr>
            <a:r>
              <a:rPr lang="en-US" altLang="zh-CN" sz="2400" smtClean="0">
                <a:ea typeface="宋体" pitchFamily="2" charset="-122"/>
              </a:rPr>
              <a:t>SYSMAN</a:t>
            </a:r>
            <a:r>
              <a:rPr lang="zh-CN" altLang="en-US" sz="2400" smtClean="0">
                <a:ea typeface="宋体" pitchFamily="2" charset="-122"/>
              </a:rPr>
              <a:t>：该用户是企业管理的超级管理员账号，</a:t>
            </a:r>
            <a:r>
              <a:rPr lang="zh-CN" altLang="en-US" sz="2400" smtClean="0">
                <a:solidFill>
                  <a:srgbClr val="FF0000"/>
                </a:solidFill>
                <a:ea typeface="宋体" pitchFamily="2" charset="-122"/>
              </a:rPr>
              <a:t>该账号能够创建和修改其他管理员账号，同时也能管理数据库实例</a:t>
            </a:r>
            <a:r>
              <a:rPr lang="zh-CN" altLang="en-US" sz="2400" smtClean="0">
                <a:ea typeface="宋体" pitchFamily="2" charset="-122"/>
              </a:rPr>
              <a:t>。</a:t>
            </a:r>
            <a:endParaRPr lang="en-US" altLang="zh-CN" sz="2400" smtClean="0">
              <a:ea typeface="宋体" pitchFamily="2" charset="-122"/>
            </a:endParaRPr>
          </a:p>
          <a:p>
            <a:pPr eaLnBrk="1" hangingPunct="1">
              <a:lnSpc>
                <a:spcPct val="80000"/>
              </a:lnSpc>
            </a:pPr>
            <a:r>
              <a:rPr lang="en-US" altLang="zh-CN" sz="2400" smtClean="0">
                <a:ea typeface="宋体" pitchFamily="2" charset="-122"/>
              </a:rPr>
              <a:t>DBSNMP</a:t>
            </a:r>
            <a:r>
              <a:rPr lang="zh-CN" altLang="en-US" sz="2400" smtClean="0">
                <a:ea typeface="宋体" pitchFamily="2" charset="-122"/>
              </a:rPr>
              <a:t>：是</a:t>
            </a:r>
            <a:r>
              <a:rPr lang="en-US" altLang="zh-CN" sz="2400" smtClean="0">
                <a:ea typeface="宋体" pitchFamily="2" charset="-122"/>
              </a:rPr>
              <a:t>Oracle</a:t>
            </a:r>
            <a:r>
              <a:rPr lang="zh-CN" altLang="en-US" sz="2400" smtClean="0">
                <a:ea typeface="宋体" pitchFamily="2" charset="-122"/>
              </a:rPr>
              <a:t>数据库中用于</a:t>
            </a:r>
            <a:r>
              <a:rPr lang="zh-CN" altLang="en-US" sz="2400" smtClean="0">
                <a:solidFill>
                  <a:srgbClr val="FF0000"/>
                </a:solidFill>
                <a:ea typeface="宋体" pitchFamily="2" charset="-122"/>
              </a:rPr>
              <a:t>智能代理（</a:t>
            </a:r>
            <a:r>
              <a:rPr lang="en-US" altLang="zh-CN" sz="2400" smtClean="0">
                <a:solidFill>
                  <a:srgbClr val="FF0000"/>
                </a:solidFill>
                <a:ea typeface="宋体" pitchFamily="2" charset="-122"/>
              </a:rPr>
              <a:t>Intelligent Agent</a:t>
            </a:r>
            <a:r>
              <a:rPr lang="zh-CN" altLang="en-US" sz="2400" smtClean="0">
                <a:solidFill>
                  <a:srgbClr val="FF0000"/>
                </a:solidFill>
                <a:ea typeface="宋体" pitchFamily="2" charset="-122"/>
              </a:rPr>
              <a:t>）的用户</a:t>
            </a:r>
            <a:r>
              <a:rPr lang="zh-CN" altLang="en-US" sz="2400" smtClean="0">
                <a:ea typeface="宋体" pitchFamily="2" charset="-122"/>
              </a:rPr>
              <a:t>，</a:t>
            </a:r>
            <a:r>
              <a:rPr lang="zh-CN" altLang="en-US" sz="2400" smtClean="0">
                <a:solidFill>
                  <a:srgbClr val="FF0000"/>
                </a:solidFill>
                <a:ea typeface="宋体" pitchFamily="2" charset="-122"/>
              </a:rPr>
              <a:t>用来监控和管理数据库相关性能。</a:t>
            </a:r>
            <a:r>
              <a:rPr lang="zh-CN" altLang="en-US" sz="2400" smtClean="0">
                <a:ea typeface="宋体" pitchFamily="2" charset="-122"/>
              </a:rPr>
              <a:t>如果停止该用户，则无法提取相关的数据库信息。</a:t>
            </a:r>
          </a:p>
          <a:p>
            <a:pPr eaLnBrk="1" hangingPunct="1">
              <a:lnSpc>
                <a:spcPct val="80000"/>
              </a:lnSpc>
            </a:pPr>
            <a:endParaRPr lang="zh-CN" altLang="en-US" sz="2400" smtClean="0">
              <a:ea typeface="宋体" pitchFamily="2" charset="-122"/>
            </a:endParaRPr>
          </a:p>
        </p:txBody>
      </p:sp>
      <p:sp>
        <p:nvSpPr>
          <p:cNvPr id="18434" name="Rectangle 2"/>
          <p:cNvSpPr>
            <a:spLocks noGrp="1" noChangeArrowheads="1"/>
          </p:cNvSpPr>
          <p:nvPr>
            <p:ph type="title"/>
          </p:nvPr>
        </p:nvSpPr>
        <p:spPr/>
        <p:txBody>
          <a:bodyPr/>
          <a:lstStyle/>
          <a:p>
            <a:pPr eaLnBrk="1" fontAlgn="auto" hangingPunct="1">
              <a:spcAft>
                <a:spcPts val="0"/>
              </a:spcAft>
              <a:defRPr/>
            </a:pPr>
            <a:r>
              <a:rPr lang="en-US" altLang="zh-CN" sz="2800" dirty="0" smtClean="0">
                <a:ea typeface="宋体" pitchFamily="2" charset="-122"/>
              </a:rPr>
              <a:t>7</a:t>
            </a:r>
            <a:r>
              <a:rPr lang="zh-CN" altLang="en-US" sz="2800" dirty="0" smtClean="0">
                <a:ea typeface="宋体" pitchFamily="2" charset="-122"/>
              </a:rPr>
              <a:t>、</a:t>
            </a:r>
            <a:r>
              <a:rPr lang="en-US" altLang="zh-CN" sz="2800" dirty="0" smtClean="0">
                <a:ea typeface="宋体" pitchFamily="2" charset="-122"/>
              </a:rPr>
              <a:t>Oracle</a:t>
            </a:r>
            <a:r>
              <a:rPr lang="zh-CN" altLang="en-US" sz="2800" dirty="0" smtClean="0">
                <a:ea typeface="宋体" pitchFamily="2" charset="-122"/>
              </a:rPr>
              <a:t>默认</a:t>
            </a:r>
            <a:r>
              <a:rPr lang="zh-CN" altLang="en-US" sz="2800" dirty="0" smtClean="0">
                <a:ea typeface="宋体" pitchFamily="2" charset="-122"/>
              </a:rPr>
              <a:t>用户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eaLnBrk="1" hangingPunct="1"/>
            <a:r>
              <a:rPr lang="en-US" altLang="zh-CN" smtClean="0">
                <a:ea typeface="宋体" pitchFamily="2" charset="-122"/>
              </a:rPr>
              <a:t>SYSDBA</a:t>
            </a:r>
            <a:r>
              <a:rPr lang="zh-CN" altLang="en-US" smtClean="0">
                <a:ea typeface="宋体" pitchFamily="2" charset="-122"/>
              </a:rPr>
              <a:t>是</a:t>
            </a:r>
            <a:r>
              <a:rPr lang="en-US" altLang="zh-CN" smtClean="0">
                <a:ea typeface="宋体" pitchFamily="2" charset="-122"/>
              </a:rPr>
              <a:t>Oracle</a:t>
            </a:r>
            <a:r>
              <a:rPr lang="zh-CN" altLang="en-US" smtClean="0">
                <a:ea typeface="宋体" pitchFamily="2" charset="-122"/>
              </a:rPr>
              <a:t>中具有最高级别的特殊权限，可以执行</a:t>
            </a:r>
            <a:r>
              <a:rPr lang="zh-CN" altLang="en-US" smtClean="0">
                <a:solidFill>
                  <a:schemeClr val="accent1"/>
                </a:solidFill>
                <a:ea typeface="宋体" pitchFamily="2" charset="-122"/>
              </a:rPr>
              <a:t>启动数据库、关闭数据库、建立数据库备份和恢复数据库，以及其他的数据库管理操作</a:t>
            </a:r>
            <a:r>
              <a:rPr lang="zh-CN" altLang="en-US" smtClean="0">
                <a:ea typeface="宋体" pitchFamily="2" charset="-122"/>
              </a:rPr>
              <a:t>。</a:t>
            </a:r>
          </a:p>
          <a:p>
            <a:pPr eaLnBrk="1" hangingPunct="1"/>
            <a:r>
              <a:rPr lang="en-US" altLang="zh-CN" smtClean="0">
                <a:ea typeface="宋体" pitchFamily="2" charset="-122"/>
              </a:rPr>
              <a:t>SYSOPER</a:t>
            </a:r>
            <a:r>
              <a:rPr lang="zh-CN" altLang="en-US" smtClean="0">
                <a:ea typeface="宋体" pitchFamily="2" charset="-122"/>
              </a:rPr>
              <a:t>是</a:t>
            </a:r>
            <a:r>
              <a:rPr lang="en-US" altLang="zh-CN" smtClean="0">
                <a:ea typeface="宋体" pitchFamily="2" charset="-122"/>
              </a:rPr>
              <a:t>Oracle</a:t>
            </a:r>
            <a:r>
              <a:rPr lang="zh-CN" altLang="en-US" smtClean="0">
                <a:ea typeface="宋体" pitchFamily="2" charset="-122"/>
              </a:rPr>
              <a:t>数据库的另一个特权，可以执行</a:t>
            </a:r>
            <a:r>
              <a:rPr lang="zh-CN" altLang="en-US" smtClean="0">
                <a:solidFill>
                  <a:schemeClr val="accent1"/>
                </a:solidFill>
                <a:ea typeface="宋体" pitchFamily="2" charset="-122"/>
              </a:rPr>
              <a:t>启动数据库和关闭数据库</a:t>
            </a:r>
            <a:r>
              <a:rPr lang="zh-CN" altLang="en-US" smtClean="0">
                <a:ea typeface="宋体" pitchFamily="2" charset="-122"/>
              </a:rPr>
              <a:t>，</a:t>
            </a:r>
            <a:r>
              <a:rPr lang="zh-CN" altLang="en-US" smtClean="0">
                <a:solidFill>
                  <a:schemeClr val="accent1"/>
                </a:solidFill>
                <a:ea typeface="宋体" pitchFamily="2" charset="-122"/>
              </a:rPr>
              <a:t>不能建立数据库，也不能执行不完全恢复</a:t>
            </a:r>
            <a:r>
              <a:rPr lang="zh-CN" altLang="en-US" smtClean="0">
                <a:ea typeface="宋体" pitchFamily="2" charset="-122"/>
              </a:rPr>
              <a:t>，可以进行一些基本的操作而</a:t>
            </a:r>
            <a:r>
              <a:rPr lang="zh-CN" altLang="en-US" smtClean="0">
                <a:solidFill>
                  <a:schemeClr val="accent1"/>
                </a:solidFill>
                <a:ea typeface="宋体" pitchFamily="2" charset="-122"/>
              </a:rPr>
              <a:t>不能查看用户数据</a:t>
            </a:r>
            <a:r>
              <a:rPr lang="zh-CN" altLang="en-US" smtClean="0">
                <a:ea typeface="宋体" pitchFamily="2" charset="-122"/>
              </a:rPr>
              <a:t>，不具备</a:t>
            </a:r>
            <a:r>
              <a:rPr lang="en-US" altLang="zh-CN" smtClean="0">
                <a:ea typeface="宋体" pitchFamily="2" charset="-122"/>
              </a:rPr>
              <a:t>DBA</a:t>
            </a:r>
            <a:r>
              <a:rPr lang="zh-CN" altLang="en-US" smtClean="0">
                <a:ea typeface="宋体" pitchFamily="2" charset="-122"/>
              </a:rPr>
              <a:t>角色的任何特权。</a:t>
            </a:r>
          </a:p>
        </p:txBody>
      </p:sp>
      <p:sp>
        <p:nvSpPr>
          <p:cNvPr id="22530" name="Rectangle 2"/>
          <p:cNvSpPr>
            <a:spLocks noGrp="1" noChangeArrowheads="1"/>
          </p:cNvSpPr>
          <p:nvPr>
            <p:ph type="title"/>
          </p:nvPr>
        </p:nvSpPr>
        <p:spPr/>
        <p:txBody>
          <a:bodyPr/>
          <a:lstStyle/>
          <a:p>
            <a:pPr eaLnBrk="1" fontAlgn="auto" hangingPunct="1">
              <a:spcAft>
                <a:spcPts val="0"/>
              </a:spcAft>
              <a:defRPr/>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611188" y="549275"/>
            <a:ext cx="7385050" cy="1930400"/>
          </a:xfrm>
        </p:spPr>
        <p:txBody>
          <a:bodyPr/>
          <a:lstStyle/>
          <a:p>
            <a:pPr eaLnBrk="1" hangingPunct="1"/>
            <a:r>
              <a:rPr lang="zh-CN" altLang="en-US" sz="2400" dirty="0" smtClean="0">
                <a:ea typeface="宋体" pitchFamily="2" charset="-122"/>
              </a:rPr>
              <a:t>例</a:t>
            </a:r>
            <a:r>
              <a:rPr lang="en-US" altLang="zh-CN" sz="2400" dirty="0" smtClean="0">
                <a:ea typeface="宋体" pitchFamily="2" charset="-122"/>
              </a:rPr>
              <a:t>1.2  </a:t>
            </a:r>
            <a:r>
              <a:rPr lang="zh-CN" altLang="en-US" sz="2400" dirty="0" smtClean="0">
                <a:ea typeface="宋体" pitchFamily="2" charset="-122"/>
              </a:rPr>
              <a:t>以</a:t>
            </a:r>
            <a:r>
              <a:rPr lang="en-US" altLang="zh-CN" sz="2400" dirty="0" smtClean="0">
                <a:ea typeface="宋体" pitchFamily="2" charset="-122"/>
              </a:rPr>
              <a:t>system</a:t>
            </a:r>
            <a:r>
              <a:rPr lang="zh-CN" altLang="en-US" sz="2400" dirty="0" smtClean="0">
                <a:ea typeface="宋体" pitchFamily="2" charset="-122"/>
              </a:rPr>
              <a:t>用户登录数据库。</a:t>
            </a:r>
            <a:endParaRPr lang="en-US" altLang="zh-CN" sz="2400" dirty="0" smtClean="0">
              <a:ea typeface="宋体" pitchFamily="2" charset="-122"/>
            </a:endParaRPr>
          </a:p>
          <a:p>
            <a:pPr lvl="1" eaLnBrk="1" hangingPunct="1"/>
            <a:r>
              <a:rPr lang="en-US" altLang="zh-CN" sz="2400" dirty="0" smtClean="0">
                <a:ea typeface="宋体" pitchFamily="2" charset="-122"/>
              </a:rPr>
              <a:t>SQLPLUS </a:t>
            </a:r>
          </a:p>
          <a:p>
            <a:pPr lvl="1" eaLnBrk="1" hangingPunct="1"/>
            <a:r>
              <a:rPr lang="en-US" altLang="zh-CN" sz="2400" dirty="0" smtClean="0">
                <a:ea typeface="宋体" pitchFamily="2" charset="-122"/>
              </a:rPr>
              <a:t> SQLPLUS system </a:t>
            </a:r>
          </a:p>
          <a:p>
            <a:pPr lvl="1" eaLnBrk="1" hangingPunct="1"/>
            <a:r>
              <a:rPr lang="en-US" altLang="zh-CN" sz="2400" dirty="0" smtClean="0">
                <a:ea typeface="宋体" pitchFamily="2" charset="-122"/>
              </a:rPr>
              <a:t> SQLPLUS system/</a:t>
            </a:r>
            <a:r>
              <a:rPr lang="en-US" altLang="zh-CN" sz="2400" dirty="0" err="1" smtClean="0">
                <a:ea typeface="宋体" pitchFamily="2" charset="-122"/>
              </a:rPr>
              <a:t>abcdef</a:t>
            </a:r>
            <a:r>
              <a:rPr lang="en-US" altLang="zh-CN" sz="2400" dirty="0" smtClean="0">
                <a:ea typeface="宋体" pitchFamily="2" charset="-122"/>
              </a:rPr>
              <a:t> </a:t>
            </a:r>
          </a:p>
          <a:p>
            <a:pPr lvl="1" eaLnBrk="1" hangingPunct="1"/>
            <a:r>
              <a:rPr lang="en-US" altLang="zh-CN" sz="2400" dirty="0" smtClean="0">
                <a:ea typeface="宋体" pitchFamily="2" charset="-122"/>
              </a:rPr>
              <a:t> SQLPLUS system/</a:t>
            </a:r>
            <a:r>
              <a:rPr lang="en-US" altLang="zh-CN" sz="2400" dirty="0" err="1" smtClean="0">
                <a:ea typeface="宋体" pitchFamily="2" charset="-122"/>
              </a:rPr>
              <a:t>abcdef@orcl</a:t>
            </a:r>
            <a:endParaRPr lang="en-US" altLang="zh-CN" sz="2400" dirty="0" smtClean="0">
              <a:ea typeface="宋体" pitchFamily="2" charset="-122"/>
            </a:endParaRPr>
          </a:p>
          <a:p>
            <a:pPr eaLnBrk="1" hangingPunct="1"/>
            <a:r>
              <a:rPr lang="zh-CN" altLang="en-US" sz="2400" dirty="0" smtClean="0">
                <a:ea typeface="宋体" pitchFamily="2" charset="-122"/>
              </a:rPr>
              <a:t>例</a:t>
            </a:r>
            <a:r>
              <a:rPr lang="en-US" altLang="zh-CN" sz="2400" dirty="0" smtClean="0">
                <a:ea typeface="宋体" pitchFamily="2" charset="-122"/>
              </a:rPr>
              <a:t>1.3  </a:t>
            </a:r>
            <a:r>
              <a:rPr lang="zh-CN" altLang="en-US" sz="2400" dirty="0" smtClean="0">
                <a:ea typeface="宋体" pitchFamily="2" charset="-122"/>
              </a:rPr>
              <a:t>以</a:t>
            </a:r>
            <a:r>
              <a:rPr lang="en-US" altLang="zh-CN" sz="2400" dirty="0" smtClean="0">
                <a:ea typeface="宋体" pitchFamily="2" charset="-122"/>
              </a:rPr>
              <a:t>sys</a:t>
            </a:r>
            <a:r>
              <a:rPr lang="zh-CN" altLang="en-US" sz="2400" dirty="0" smtClean="0">
                <a:ea typeface="宋体" pitchFamily="2" charset="-122"/>
              </a:rPr>
              <a:t>用户登录数据库。</a:t>
            </a:r>
          </a:p>
          <a:p>
            <a:pPr lvl="1" eaLnBrk="1" hangingPunct="1"/>
            <a:r>
              <a:rPr lang="en-US" altLang="zh-CN" sz="2400" dirty="0" smtClean="0">
                <a:ea typeface="宋体" pitchFamily="2" charset="-122"/>
              </a:rPr>
              <a:t>SQLPLUS sys/</a:t>
            </a:r>
            <a:r>
              <a:rPr lang="en-US" altLang="zh-CN" sz="2400" dirty="0" err="1" smtClean="0">
                <a:ea typeface="宋体" pitchFamily="2" charset="-122"/>
              </a:rPr>
              <a:t>abcdef</a:t>
            </a:r>
            <a:r>
              <a:rPr lang="en-US" altLang="zh-CN" sz="2400" dirty="0" smtClean="0">
                <a:ea typeface="宋体" pitchFamily="2" charset="-122"/>
              </a:rPr>
              <a:t>  AS SYSDBA </a:t>
            </a:r>
          </a:p>
          <a:p>
            <a:pPr lvl="1" eaLnBrk="1" hangingPunct="1"/>
            <a:r>
              <a:rPr lang="en-US" altLang="zh-CN" sz="2400" dirty="0" smtClean="0">
                <a:ea typeface="宋体" pitchFamily="2" charset="-122"/>
              </a:rPr>
              <a:t>SQLPLUS sys/</a:t>
            </a:r>
            <a:r>
              <a:rPr lang="en-US" altLang="zh-CN" sz="2400" dirty="0" err="1" smtClean="0">
                <a:ea typeface="宋体" pitchFamily="2" charset="-122"/>
              </a:rPr>
              <a:t>abcdef@orcl</a:t>
            </a:r>
            <a:r>
              <a:rPr lang="en-US" altLang="zh-CN" sz="2400" dirty="0" smtClean="0">
                <a:ea typeface="宋体" pitchFamily="2" charset="-122"/>
              </a:rPr>
              <a:t>  AS SYSOPER</a:t>
            </a:r>
          </a:p>
          <a:p>
            <a:pPr eaLnBrk="1" hangingPunct="1"/>
            <a:r>
              <a:rPr lang="zh-CN" altLang="en-US" sz="2400" dirty="0" smtClean="0">
                <a:ea typeface="宋体" pitchFamily="2" charset="-122"/>
              </a:rPr>
              <a:t>例</a:t>
            </a:r>
            <a:r>
              <a:rPr lang="en-US" altLang="zh-CN" sz="2400" dirty="0" smtClean="0">
                <a:ea typeface="宋体" pitchFamily="2" charset="-122"/>
              </a:rPr>
              <a:t>1.4  </a:t>
            </a:r>
            <a:r>
              <a:rPr lang="zh-CN" altLang="fr-FR" sz="2400" dirty="0" smtClean="0">
                <a:ea typeface="宋体" pitchFamily="2" charset="-122"/>
              </a:rPr>
              <a:t>不使用已定义的主机字符串，直接指定要连接的主机名、端口号和数据库实例。</a:t>
            </a:r>
          </a:p>
          <a:p>
            <a:pPr lvl="1" eaLnBrk="1" hangingPunct="1"/>
            <a:r>
              <a:rPr lang="fr-FR" altLang="zh-CN" sz="2400" dirty="0" smtClean="0">
                <a:ea typeface="宋体" pitchFamily="2" charset="-122"/>
              </a:rPr>
              <a:t>SQLPLUS system/abcdef@localhost:1521/orcl </a:t>
            </a:r>
            <a:endParaRPr lang="zh-CN" altLang="en-US" sz="2400" dirty="0" smtClean="0">
              <a:ea typeface="宋体" pitchFamily="2" charset="-122"/>
            </a:endParaRPr>
          </a:p>
        </p:txBody>
      </p:sp>
      <p:sp>
        <p:nvSpPr>
          <p:cNvPr id="23554" name="Rectangle 2"/>
          <p:cNvSpPr>
            <a:spLocks noGrp="1" noChangeArrowheads="1"/>
          </p:cNvSpPr>
          <p:nvPr>
            <p:ph type="title"/>
          </p:nvPr>
        </p:nvSpPr>
        <p:spPr>
          <a:xfrm>
            <a:off x="755650" y="0"/>
            <a:ext cx="7308850" cy="46038"/>
          </a:xfrm>
        </p:spPr>
        <p:txBody>
          <a:bodyPr>
            <a:normAutofit fontScale="90000"/>
          </a:bodyPr>
          <a:lstStyle/>
          <a:p>
            <a:pPr eaLnBrk="1" fontAlgn="auto" hangingPunct="1">
              <a:spcAft>
                <a:spcPts val="0"/>
              </a:spcAft>
              <a:defRPr/>
            </a:pP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088" y="26035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1</a:t>
            </a:r>
            <a:r>
              <a:rPr lang="zh-CN" altLang="en-US" dirty="0" smtClean="0">
                <a:ea typeface="宋体" pitchFamily="2" charset="-122"/>
              </a:rPr>
              <a:t>、</a:t>
            </a:r>
            <a:r>
              <a:rPr lang="en-US" altLang="zh-CN" dirty="0" smtClean="0">
                <a:ea typeface="宋体" pitchFamily="2" charset="-122"/>
              </a:rPr>
              <a:t> Oracle</a:t>
            </a:r>
            <a:r>
              <a:rPr lang="zh-CN" altLang="en-US" dirty="0" smtClean="0">
                <a:ea typeface="宋体" pitchFamily="2" charset="-122"/>
              </a:rPr>
              <a:t>的发展历程</a:t>
            </a:r>
          </a:p>
        </p:txBody>
      </p:sp>
      <p:sp>
        <p:nvSpPr>
          <p:cNvPr id="5" name="Rectangle 3"/>
          <p:cNvSpPr txBox="1">
            <a:spLocks noChangeArrowheads="1"/>
          </p:cNvSpPr>
          <p:nvPr/>
        </p:nvSpPr>
        <p:spPr bwMode="auto">
          <a:xfrm>
            <a:off x="500063" y="1143000"/>
            <a:ext cx="8353425" cy="4281488"/>
          </a:xfrm>
          <a:prstGeom prst="rect">
            <a:avLst/>
          </a:prstGeom>
          <a:noFill/>
          <a:ln w="9525">
            <a:noFill/>
            <a:miter lim="800000"/>
            <a:headEnd/>
            <a:tailEnd/>
          </a:ln>
        </p:spPr>
        <p:txBody>
          <a:bodyPr/>
          <a:lstStyle/>
          <a:p>
            <a:pPr marL="365125" indent="-255588" eaLnBrk="0" hangingPunct="0">
              <a:lnSpc>
                <a:spcPct val="80000"/>
              </a:lnSpc>
              <a:spcBef>
                <a:spcPts val="400"/>
              </a:spcBef>
              <a:buClr>
                <a:schemeClr val="accent1"/>
              </a:buClr>
              <a:buSzPct val="68000"/>
              <a:buFont typeface="Wingdings" pitchFamily="2" charset="2"/>
              <a:buNone/>
              <a:defRPr/>
            </a:pPr>
            <a:r>
              <a:rPr lang="zh-CN" altLang="en-US" sz="2000" dirty="0">
                <a:latin typeface="宋体" pitchFamily="2" charset="-122"/>
                <a:ea typeface="宋体" pitchFamily="2" charset="-122"/>
              </a:rPr>
              <a:t>              </a:t>
            </a:r>
            <a:endParaRPr lang="en-US" altLang="zh-CN" sz="2000" dirty="0">
              <a:latin typeface="宋体" pitchFamily="2" charset="-122"/>
              <a:ea typeface="宋体" pitchFamily="2" charset="-122"/>
            </a:endParaRPr>
          </a:p>
          <a:p>
            <a:pPr marL="365125" indent="-255588" eaLnBrk="0" hangingPunct="0">
              <a:spcBef>
                <a:spcPts val="400"/>
              </a:spcBef>
              <a:buClr>
                <a:schemeClr val="accent1"/>
              </a:buClr>
              <a:buSzPct val="68000"/>
              <a:buFont typeface="Wingdings" pitchFamily="2" charset="2"/>
              <a:buNone/>
              <a:defRPr/>
            </a:pPr>
            <a:r>
              <a:rPr lang="en-US" altLang="zh-CN" sz="2000" dirty="0">
                <a:latin typeface="宋体" pitchFamily="2" charset="-122"/>
                <a:ea typeface="宋体" pitchFamily="2" charset="-122"/>
              </a:rPr>
              <a:t>       </a:t>
            </a:r>
            <a:r>
              <a:rPr lang="zh-CN" altLang="en-US" sz="2000" dirty="0">
                <a:latin typeface="宋体" pitchFamily="2" charset="-122"/>
                <a:ea typeface="宋体" pitchFamily="2" charset="-122"/>
              </a:rPr>
              <a:t>Oracle是第一个支持关系型数据库理论的产品。至今，Oracle已经成为关系型数据库产品一款最优秀的产品。</a:t>
            </a:r>
          </a:p>
          <a:p>
            <a:pPr marL="365125" indent="-255588" eaLnBrk="0" hangingPunct="0">
              <a:spcBef>
                <a:spcPts val="400"/>
              </a:spcBef>
              <a:buClr>
                <a:schemeClr val="accent1"/>
              </a:buClr>
              <a:buSzPct val="68000"/>
              <a:defRPr/>
            </a:pPr>
            <a:r>
              <a:rPr lang="zh-CN" altLang="en-US" sz="2000" dirty="0">
                <a:latin typeface="宋体" pitchFamily="2" charset="-122"/>
                <a:ea typeface="宋体" pitchFamily="2" charset="-122"/>
              </a:rPr>
              <a:t>       Oracle先后经历Oracle 1.0， Oracle 2.0，Oracle 3.0、 Oracle 5.0、 Oracle 6.0、 Oracle7.0、 Oracle8i、 Oracle9i、 Oracle</a:t>
            </a:r>
            <a:r>
              <a:rPr lang="zh-CN" altLang="en-US" sz="2000" dirty="0">
                <a:latin typeface="宋体" pitchFamily="2" charset="-122"/>
                <a:ea typeface="宋体" pitchFamily="2" charset="-122"/>
              </a:rPr>
              <a:t>10g、 Oracle</a:t>
            </a:r>
            <a:r>
              <a:rPr lang="zh-CN" altLang="en-US" sz="2000" dirty="0">
                <a:latin typeface="宋体" pitchFamily="2" charset="-122"/>
                <a:ea typeface="宋体" pitchFamily="2" charset="-122"/>
              </a:rPr>
              <a:t>1</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g、</a:t>
            </a:r>
            <a:r>
              <a:rPr lang="zh-CN" altLang="en-US" sz="2000" dirty="0">
                <a:latin typeface="宋体" pitchFamily="2" charset="-122"/>
                <a:ea typeface="宋体" pitchFamily="2" charset="-122"/>
              </a:rPr>
              <a:t> Oracle</a:t>
            </a:r>
            <a:r>
              <a:rPr lang="zh-CN" altLang="en-US" sz="2000" dirty="0">
                <a:latin typeface="宋体" pitchFamily="2" charset="-122"/>
                <a:ea typeface="宋体" pitchFamily="2" charset="-122"/>
              </a:rPr>
              <a:t>1</a:t>
            </a:r>
            <a:r>
              <a:rPr lang="en-US" altLang="zh-CN" sz="2000" dirty="0">
                <a:latin typeface="宋体" pitchFamily="2" charset="-122"/>
                <a:ea typeface="宋体" pitchFamily="2" charset="-122"/>
              </a:rPr>
              <a:t>2c</a:t>
            </a:r>
            <a:r>
              <a:rPr lang="zh-CN" altLang="en-US" sz="2000" dirty="0">
                <a:latin typeface="宋体" pitchFamily="2" charset="-122"/>
                <a:ea typeface="宋体" pitchFamily="2" charset="-122"/>
              </a:rPr>
              <a:t>版本的变迁。</a:t>
            </a:r>
          </a:p>
          <a:p>
            <a:pPr marL="365125" indent="-255588" eaLnBrk="0" hangingPunct="0">
              <a:lnSpc>
                <a:spcPct val="80000"/>
              </a:lnSpc>
              <a:spcBef>
                <a:spcPts val="400"/>
              </a:spcBef>
              <a:buClr>
                <a:schemeClr val="accent1"/>
              </a:buClr>
              <a:buSzPct val="68000"/>
              <a:buFont typeface="Wingdings" pitchFamily="2" charset="2"/>
              <a:buNone/>
              <a:defRPr/>
            </a:pPr>
            <a:endParaRPr lang="zh-CN" altLang="en-US" sz="20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827088" y="3860800"/>
            <a:ext cx="7385050" cy="925522"/>
          </a:xfrm>
        </p:spPr>
        <p:txBody>
          <a:bodyPr/>
          <a:lstStyle/>
          <a:p>
            <a:pPr eaLnBrk="1" hangingPunct="1"/>
            <a:r>
              <a:rPr lang="en-US" altLang="zh-CN" smtClean="0">
                <a:latin typeface="宋体" pitchFamily="2" charset="-122"/>
                <a:ea typeface="宋体" pitchFamily="2" charset="-122"/>
              </a:rPr>
              <a:t>EXIT/QUIT</a:t>
            </a:r>
            <a:endParaRPr lang="zh-CN" altLang="en-US" smtClean="0">
              <a:latin typeface="宋体" pitchFamily="2" charset="-122"/>
              <a:ea typeface="宋体" pitchFamily="2" charset="-122"/>
            </a:endParaRPr>
          </a:p>
        </p:txBody>
      </p:sp>
      <p:sp>
        <p:nvSpPr>
          <p:cNvPr id="24578" name="Rectangle 2"/>
          <p:cNvSpPr>
            <a:spLocks noGrp="1" noChangeArrowheads="1"/>
          </p:cNvSpPr>
          <p:nvPr>
            <p:ph type="title"/>
          </p:nvPr>
        </p:nvSpPr>
        <p:spPr/>
        <p:txBody>
          <a:bodyPr/>
          <a:lstStyle/>
          <a:p>
            <a:pPr eaLnBrk="1" fontAlgn="auto" hangingPunct="1">
              <a:spcAft>
                <a:spcPts val="0"/>
              </a:spcAft>
              <a:defRPr/>
            </a:pPr>
            <a:endParaRPr lang="zh-CN" altLang="en-US" smtClean="0">
              <a:ea typeface="宋体" pitchFamily="2" charset="-122"/>
            </a:endParaRPr>
          </a:p>
        </p:txBody>
      </p:sp>
      <p:sp>
        <p:nvSpPr>
          <p:cNvPr id="4" name="Rectangle 3"/>
          <p:cNvSpPr txBox="1">
            <a:spLocks noChangeArrowheads="1"/>
          </p:cNvSpPr>
          <p:nvPr/>
        </p:nvSpPr>
        <p:spPr bwMode="auto">
          <a:xfrm>
            <a:off x="900113" y="1989138"/>
            <a:ext cx="7385050" cy="1536447"/>
          </a:xfrm>
          <a:prstGeom prst="rect">
            <a:avLst/>
          </a:prstGeom>
          <a:noFill/>
          <a:ln w="9525">
            <a:noFill/>
            <a:miter lim="800000"/>
            <a:headEnd/>
            <a:tailEnd/>
          </a:ln>
        </p:spPr>
        <p:txBody>
          <a:bodyPr lIns="92075" tIns="46038" rIns="92075" bIns="46038">
            <a:spAutoFit/>
          </a:bodyPr>
          <a:lstStyle/>
          <a:p>
            <a:pPr marL="404813" indent="-404813" defTabSz="346075">
              <a:lnSpc>
                <a:spcPct val="95000"/>
              </a:lnSpc>
              <a:spcBef>
                <a:spcPct val="35000"/>
              </a:spcBef>
              <a:buClr>
                <a:schemeClr val="tx1"/>
              </a:buClr>
              <a:buSzPct val="125000"/>
              <a:buFont typeface="Arial" charset="0"/>
              <a:buChar char="•"/>
              <a:tabLst>
                <a:tab pos="571500" algn="l"/>
              </a:tabLst>
              <a:defRPr/>
            </a:pPr>
            <a:r>
              <a:rPr lang="zh-CN" altLang="en-US" sz="2200" kern="0" dirty="0">
                <a:latin typeface="宋体" pitchFamily="2" charset="-122"/>
                <a:ea typeface="宋体" pitchFamily="2" charset="-122"/>
              </a:rPr>
              <a:t>例</a:t>
            </a:r>
            <a:r>
              <a:rPr lang="en-US" altLang="zh-CN" sz="2200" kern="0" dirty="0">
                <a:latin typeface="宋体" pitchFamily="2" charset="-122"/>
                <a:ea typeface="宋体" pitchFamily="2" charset="-122"/>
              </a:rPr>
              <a:t>1.5  </a:t>
            </a:r>
            <a:r>
              <a:rPr lang="zh-CN" altLang="en-US" sz="2200" kern="0" dirty="0">
                <a:latin typeface="宋体" pitchFamily="2" charset="-122"/>
                <a:ea typeface="宋体" pitchFamily="2" charset="-122"/>
              </a:rPr>
              <a:t>在</a:t>
            </a:r>
            <a:r>
              <a:rPr lang="en-US" altLang="zh-CN" sz="2200" kern="0" dirty="0">
                <a:latin typeface="宋体" pitchFamily="2" charset="-122"/>
                <a:ea typeface="宋体" pitchFamily="2" charset="-122"/>
              </a:rPr>
              <a:t>SQL*Plus</a:t>
            </a:r>
            <a:r>
              <a:rPr lang="zh-CN" altLang="en-US" sz="2200" kern="0" dirty="0">
                <a:latin typeface="宋体" pitchFamily="2" charset="-122"/>
                <a:ea typeface="宋体" pitchFamily="2" charset="-122"/>
              </a:rPr>
              <a:t>环境下，使用</a:t>
            </a:r>
            <a:r>
              <a:rPr lang="en-US" altLang="zh-CN" sz="2200" kern="0" dirty="0">
                <a:latin typeface="宋体" pitchFamily="2" charset="-122"/>
                <a:ea typeface="宋体" pitchFamily="2" charset="-122"/>
              </a:rPr>
              <a:t>CONNECT</a:t>
            </a:r>
            <a:r>
              <a:rPr lang="zh-CN" altLang="en-US" sz="2200" kern="0" dirty="0">
                <a:latin typeface="宋体" pitchFamily="2" charset="-122"/>
                <a:ea typeface="宋体" pitchFamily="2" charset="-122"/>
              </a:rPr>
              <a:t>命令将当前用户分别切换到</a:t>
            </a:r>
            <a:r>
              <a:rPr lang="en-US" altLang="zh-CN" sz="2200" kern="0" dirty="0">
                <a:latin typeface="宋体" pitchFamily="2" charset="-122"/>
                <a:ea typeface="宋体" pitchFamily="2" charset="-122"/>
              </a:rPr>
              <a:t>system</a:t>
            </a:r>
            <a:r>
              <a:rPr lang="zh-CN" altLang="en-US" sz="2200" kern="0" dirty="0" smtClean="0">
                <a:latin typeface="宋体" pitchFamily="2" charset="-122"/>
                <a:ea typeface="宋体" pitchFamily="2" charset="-122"/>
              </a:rPr>
              <a:t>用户或</a:t>
            </a:r>
            <a:r>
              <a:rPr lang="en-US" altLang="zh-CN" sz="2200" kern="0" dirty="0" smtClean="0">
                <a:latin typeface="宋体" pitchFamily="2" charset="-122"/>
                <a:ea typeface="宋体" pitchFamily="2" charset="-122"/>
              </a:rPr>
              <a:t>sys</a:t>
            </a:r>
            <a:r>
              <a:rPr lang="zh-CN" altLang="en-US" sz="2200" kern="0" dirty="0">
                <a:latin typeface="宋体" pitchFamily="2" charset="-122"/>
                <a:ea typeface="宋体" pitchFamily="2" charset="-122"/>
              </a:rPr>
              <a:t>用户。</a:t>
            </a:r>
          </a:p>
          <a:p>
            <a:pPr marL="919163" lvl="1" indent="-400050" defTabSz="346075">
              <a:lnSpc>
                <a:spcPct val="95000"/>
              </a:lnSpc>
              <a:spcBef>
                <a:spcPct val="35000"/>
              </a:spcBef>
              <a:buClr>
                <a:schemeClr val="tx1"/>
              </a:buClr>
              <a:buFont typeface="Times New Roman" pitchFamily="18" charset="0"/>
              <a:buChar char="–"/>
              <a:tabLst>
                <a:tab pos="571500" algn="l"/>
              </a:tabLst>
              <a:defRPr/>
            </a:pPr>
            <a:r>
              <a:rPr lang="en-US" altLang="zh-CN" sz="2000" kern="0" dirty="0">
                <a:latin typeface="宋体" pitchFamily="2" charset="-122"/>
                <a:ea typeface="宋体" pitchFamily="2" charset="-122"/>
              </a:rPr>
              <a:t>CONNECT system/</a:t>
            </a:r>
            <a:r>
              <a:rPr lang="en-US" altLang="zh-CN" sz="2000" kern="0" dirty="0" err="1">
                <a:latin typeface="宋体" pitchFamily="2" charset="-122"/>
                <a:ea typeface="宋体" pitchFamily="2" charset="-122"/>
              </a:rPr>
              <a:t>abcdef@orcl</a:t>
            </a:r>
            <a:endParaRPr lang="en-US" altLang="zh-CN" sz="2000" kern="0" dirty="0">
              <a:latin typeface="宋体" pitchFamily="2" charset="-122"/>
              <a:ea typeface="宋体" pitchFamily="2" charset="-122"/>
            </a:endParaRPr>
          </a:p>
          <a:p>
            <a:pPr marL="919163" lvl="1" indent="-400050" defTabSz="346075">
              <a:lnSpc>
                <a:spcPct val="95000"/>
              </a:lnSpc>
              <a:spcBef>
                <a:spcPct val="35000"/>
              </a:spcBef>
              <a:buClr>
                <a:schemeClr val="tx1"/>
              </a:buClr>
              <a:buFont typeface="Times New Roman" pitchFamily="18" charset="0"/>
              <a:buChar char="–"/>
              <a:tabLst>
                <a:tab pos="571500" algn="l"/>
              </a:tabLst>
              <a:defRPr/>
            </a:pPr>
            <a:r>
              <a:rPr lang="en-US" altLang="zh-CN" sz="2000" kern="0" dirty="0">
                <a:latin typeface="宋体" pitchFamily="2" charset="-122"/>
                <a:ea typeface="宋体" pitchFamily="2" charset="-122"/>
              </a:rPr>
              <a:t>CONNECT sys/</a:t>
            </a:r>
            <a:r>
              <a:rPr lang="en-US" altLang="zh-CN" sz="2000" kern="0" dirty="0" err="1">
                <a:latin typeface="宋体" pitchFamily="2" charset="-122"/>
                <a:ea typeface="宋体" pitchFamily="2" charset="-122"/>
              </a:rPr>
              <a:t>abcdef@orcl</a:t>
            </a:r>
            <a:r>
              <a:rPr lang="en-US" altLang="zh-CN" sz="2000" kern="0" dirty="0">
                <a:latin typeface="宋体" pitchFamily="2" charset="-122"/>
                <a:ea typeface="宋体" pitchFamily="2" charset="-122"/>
              </a:rPr>
              <a:t> as </a:t>
            </a:r>
            <a:r>
              <a:rPr lang="en-US" altLang="zh-CN" sz="2000" kern="0" dirty="0" err="1">
                <a:latin typeface="宋体" pitchFamily="2" charset="-122"/>
                <a:ea typeface="宋体" pitchFamily="2" charset="-122"/>
              </a:rPr>
              <a:t>sysdba</a:t>
            </a:r>
            <a:endParaRPr lang="zh-CN" altLang="en-US" sz="2000" kern="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395288" y="1600200"/>
            <a:ext cx="8280400" cy="4852988"/>
          </a:xfrm>
        </p:spPr>
        <p:txBody>
          <a:bodyPr/>
          <a:lstStyle/>
          <a:p>
            <a:pPr eaLnBrk="1" hangingPunct="1"/>
            <a:r>
              <a:rPr lang="zh-CN" altLang="en-US" dirty="0" smtClean="0">
                <a:ea typeface="宋体" pitchFamily="2" charset="-122"/>
              </a:rPr>
              <a:t>（</a:t>
            </a:r>
            <a:r>
              <a:rPr lang="en-US" altLang="zh-CN" dirty="0" smtClean="0">
                <a:ea typeface="宋体" pitchFamily="2" charset="-122"/>
              </a:rPr>
              <a:t>1</a:t>
            </a:r>
            <a:r>
              <a:rPr lang="zh-CN" altLang="en-US" dirty="0" smtClean="0">
                <a:ea typeface="宋体" pitchFamily="2" charset="-122"/>
              </a:rPr>
              <a:t>）物理存储结构 </a:t>
            </a:r>
            <a:endParaRPr lang="en-US" altLang="zh-CN" dirty="0" smtClean="0">
              <a:ea typeface="宋体" pitchFamily="2" charset="-122"/>
            </a:endParaRPr>
          </a:p>
          <a:p>
            <a:pPr lvl="1" eaLnBrk="1" hangingPunct="1"/>
            <a:r>
              <a:rPr lang="en-US" altLang="zh-CN" dirty="0" smtClean="0">
                <a:ea typeface="宋体" pitchFamily="2" charset="-122"/>
              </a:rPr>
              <a:t>Oracle</a:t>
            </a:r>
            <a:r>
              <a:rPr lang="zh-CN" altLang="en-US" dirty="0" smtClean="0">
                <a:ea typeface="宋体" pitchFamily="2" charset="-122"/>
              </a:rPr>
              <a:t>数据库的物理存储结构是从物理组成的角度分析一个数据库在存储介质上的实际构成，它是由操作系统组织和管理的，是</a:t>
            </a:r>
            <a:r>
              <a:rPr lang="en-US" altLang="zh-CN" dirty="0" smtClean="0">
                <a:ea typeface="宋体" pitchFamily="2" charset="-122"/>
              </a:rPr>
              <a:t>Oracle</a:t>
            </a:r>
            <a:r>
              <a:rPr lang="zh-CN" altLang="en-US" dirty="0" smtClean="0">
                <a:ea typeface="宋体" pitchFamily="2" charset="-122"/>
              </a:rPr>
              <a:t>数据库的外部存储结构。 </a:t>
            </a:r>
          </a:p>
          <a:p>
            <a:pPr lvl="1" eaLnBrk="1" hangingPunct="1"/>
            <a:r>
              <a:rPr lang="en-US" altLang="zh-CN" dirty="0" smtClean="0">
                <a:ea typeface="宋体" pitchFamily="2" charset="-122"/>
              </a:rPr>
              <a:t>Oracle</a:t>
            </a:r>
            <a:r>
              <a:rPr lang="zh-CN" altLang="en-US" dirty="0" smtClean="0">
                <a:ea typeface="宋体" pitchFamily="2" charset="-122"/>
              </a:rPr>
              <a:t>数据库主要包括</a:t>
            </a:r>
            <a:r>
              <a:rPr lang="en-US" altLang="zh-CN" dirty="0" smtClean="0">
                <a:ea typeface="宋体" pitchFamily="2" charset="-122"/>
              </a:rPr>
              <a:t>4</a:t>
            </a:r>
            <a:r>
              <a:rPr lang="zh-CN" altLang="en-US" dirty="0" smtClean="0">
                <a:ea typeface="宋体" pitchFamily="2" charset="-122"/>
              </a:rPr>
              <a:t>种类型的文件：</a:t>
            </a:r>
          </a:p>
          <a:p>
            <a:pPr lvl="2" eaLnBrk="1" hangingPunct="1"/>
            <a:r>
              <a:rPr lang="zh-CN" altLang="en-US" dirty="0" smtClean="0">
                <a:solidFill>
                  <a:srgbClr val="FF0000"/>
                </a:solidFill>
                <a:ea typeface="宋体" pitchFamily="2" charset="-122"/>
              </a:rPr>
              <a:t>数据文件</a:t>
            </a:r>
          </a:p>
          <a:p>
            <a:pPr lvl="2" eaLnBrk="1" hangingPunct="1"/>
            <a:r>
              <a:rPr lang="zh-CN" altLang="en-US" dirty="0" smtClean="0">
                <a:solidFill>
                  <a:srgbClr val="FF0000"/>
                </a:solidFill>
                <a:ea typeface="宋体" pitchFamily="2" charset="-122"/>
              </a:rPr>
              <a:t>日志文件</a:t>
            </a:r>
          </a:p>
          <a:p>
            <a:pPr lvl="2" eaLnBrk="1" hangingPunct="1"/>
            <a:r>
              <a:rPr lang="zh-CN" altLang="en-US" dirty="0" smtClean="0">
                <a:solidFill>
                  <a:srgbClr val="FF0000"/>
                </a:solidFill>
                <a:ea typeface="宋体" pitchFamily="2" charset="-122"/>
              </a:rPr>
              <a:t>控制文件</a:t>
            </a:r>
          </a:p>
          <a:p>
            <a:pPr lvl="2" eaLnBrk="1" hangingPunct="1"/>
            <a:r>
              <a:rPr lang="zh-CN" altLang="en-US" dirty="0" smtClean="0">
                <a:solidFill>
                  <a:srgbClr val="FF0000"/>
                </a:solidFill>
                <a:ea typeface="宋体" pitchFamily="2" charset="-122"/>
              </a:rPr>
              <a:t>初始化参数文件</a:t>
            </a:r>
            <a:endParaRPr lang="en-US" altLang="zh-CN" sz="2700" dirty="0" smtClean="0">
              <a:solidFill>
                <a:srgbClr val="FF0000"/>
              </a:solidFill>
              <a:ea typeface="宋体" pitchFamily="2" charset="-122"/>
            </a:endParaRPr>
          </a:p>
          <a:p>
            <a:pPr lvl="1" eaLnBrk="1" hangingPunct="1"/>
            <a:endParaRPr lang="en-US" altLang="zh-CN" sz="2900" dirty="0" smtClean="0">
              <a:solidFill>
                <a:schemeClr val="tx2"/>
              </a:solidFill>
              <a:ea typeface="宋体" pitchFamily="2" charset="-122"/>
            </a:endParaRPr>
          </a:p>
        </p:txBody>
      </p:sp>
      <p:sp>
        <p:nvSpPr>
          <p:cNvPr id="28674" name="Rectangle 2"/>
          <p:cNvSpPr>
            <a:spLocks noGrp="1" noChangeArrowheads="1"/>
          </p:cNvSpPr>
          <p:nvPr>
            <p:ph type="title"/>
          </p:nvPr>
        </p:nvSpPr>
        <p:spPr/>
        <p:txBody>
          <a:bodyPr/>
          <a:lstStyle/>
          <a:p>
            <a:r>
              <a:rPr lang="en-US" altLang="zh-CN" dirty="0" smtClean="0"/>
              <a:t>8</a:t>
            </a:r>
            <a:r>
              <a:rPr lang="zh-CN" altLang="en-US" dirty="0" smtClean="0"/>
              <a:t>、</a:t>
            </a:r>
            <a:r>
              <a:rPr lang="en-US" altLang="zh-CN" dirty="0" smtClean="0"/>
              <a:t>Oracle</a:t>
            </a:r>
            <a:r>
              <a:rPr lang="zh-CN" altLang="en-US" dirty="0" smtClean="0"/>
              <a:t>体系结构</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5">
                                            <p:txEl>
                                              <p:pRg st="3" end="3"/>
                                            </p:txEl>
                                          </p:spTgt>
                                        </p:tgtEl>
                                        <p:attrNameLst>
                                          <p:attrName>style.visibility</p:attrName>
                                        </p:attrNameLst>
                                      </p:cBhvr>
                                      <p:to>
                                        <p:strVal val="visible"/>
                                      </p:to>
                                    </p:set>
                                    <p:anim calcmode="lin" valueType="num">
                                      <p:cBhvr additive="base">
                                        <p:cTn id="7" dur="500" fill="hold"/>
                                        <p:tgtEl>
                                          <p:spTgt spid="512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5">
                                            <p:txEl>
                                              <p:pRg st="4" end="4"/>
                                            </p:txEl>
                                          </p:spTgt>
                                        </p:tgtEl>
                                        <p:attrNameLst>
                                          <p:attrName>style.visibility</p:attrName>
                                        </p:attrNameLst>
                                      </p:cBhvr>
                                      <p:to>
                                        <p:strVal val="visible"/>
                                      </p:to>
                                    </p:set>
                                    <p:anim calcmode="lin" valueType="num">
                                      <p:cBhvr additive="base">
                                        <p:cTn id="11" dur="500" fill="hold"/>
                                        <p:tgtEl>
                                          <p:spTgt spid="512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5">
                                            <p:txEl>
                                              <p:pRg st="5" end="5"/>
                                            </p:txEl>
                                          </p:spTgt>
                                        </p:tgtEl>
                                        <p:attrNameLst>
                                          <p:attrName>style.visibility</p:attrName>
                                        </p:attrNameLst>
                                      </p:cBhvr>
                                      <p:to>
                                        <p:strVal val="visible"/>
                                      </p:to>
                                    </p:set>
                                    <p:anim calcmode="lin" valueType="num">
                                      <p:cBhvr additive="base">
                                        <p:cTn id="15" dur="500" fill="hold"/>
                                        <p:tgtEl>
                                          <p:spTgt spid="512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anim calcmode="lin" valueType="num">
                                      <p:cBhvr additive="base">
                                        <p:cTn id="19" dur="500" fill="hold"/>
                                        <p:tgtEl>
                                          <p:spTgt spid="512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eaLnBrk="1" hangingPunct="1"/>
            <a:r>
              <a:rPr lang="zh-CN" altLang="en-US" sz="2400" dirty="0" smtClean="0">
                <a:ea typeface="宋体" pitchFamily="2" charset="-122"/>
              </a:rPr>
              <a:t>（</a:t>
            </a:r>
            <a:r>
              <a:rPr lang="en-US" altLang="zh-CN" sz="2400" dirty="0" smtClean="0">
                <a:ea typeface="宋体" pitchFamily="2" charset="-122"/>
              </a:rPr>
              <a:t>2</a:t>
            </a:r>
            <a:r>
              <a:rPr lang="zh-CN" altLang="en-US" sz="2400" dirty="0" smtClean="0">
                <a:ea typeface="宋体" pitchFamily="2" charset="-122"/>
              </a:rPr>
              <a:t>）逻辑存储结构</a:t>
            </a:r>
            <a:endParaRPr lang="en-US" altLang="zh-CN" sz="2400" dirty="0" smtClean="0">
              <a:ea typeface="宋体" pitchFamily="2" charset="-122"/>
            </a:endParaRPr>
          </a:p>
          <a:p>
            <a:pPr lvl="1" eaLnBrk="1" hangingPunct="1"/>
            <a:r>
              <a:rPr lang="zh-CN" altLang="en-US" dirty="0" smtClean="0">
                <a:ea typeface="宋体" pitchFamily="2" charset="-122"/>
              </a:rPr>
              <a:t>在</a:t>
            </a:r>
            <a:r>
              <a:rPr lang="zh-CN" altLang="en-US" dirty="0" smtClean="0">
                <a:ea typeface="宋体" pitchFamily="2" charset="-122"/>
              </a:rPr>
              <a:t>逻辑上定义了一组存储单元，以逐层细分的思想将数据库对象占用的存储空间依次划分为表空间、段、盘区和数据块。 </a:t>
            </a:r>
          </a:p>
          <a:p>
            <a:pPr lvl="2" eaLnBrk="1" hangingPunct="1"/>
            <a:r>
              <a:rPr lang="zh-CN" altLang="en-US" dirty="0" smtClean="0">
                <a:ea typeface="宋体" pitchFamily="2" charset="-122"/>
              </a:rPr>
              <a:t>表空间是最大的逻辑存储单元，一个数据库从逻辑结构上划分就包括多个表空间；</a:t>
            </a:r>
          </a:p>
          <a:p>
            <a:pPr lvl="2" eaLnBrk="1" hangingPunct="1"/>
            <a:r>
              <a:rPr lang="zh-CN" altLang="en-US" dirty="0" smtClean="0">
                <a:ea typeface="宋体" pitchFamily="2" charset="-122"/>
              </a:rPr>
              <a:t>一个表空间继续划分为多个段；</a:t>
            </a:r>
          </a:p>
          <a:p>
            <a:pPr lvl="2" eaLnBrk="1" hangingPunct="1"/>
            <a:r>
              <a:rPr lang="zh-CN" altLang="en-US" dirty="0" smtClean="0">
                <a:ea typeface="宋体" pitchFamily="2" charset="-122"/>
              </a:rPr>
              <a:t>一个段又被划分为多个盘区，</a:t>
            </a:r>
            <a:r>
              <a:rPr lang="zh-CN" altLang="en-US" dirty="0" smtClean="0">
                <a:solidFill>
                  <a:srgbClr val="FF0000"/>
                </a:solidFill>
                <a:ea typeface="宋体" pitchFamily="2" charset="-122"/>
              </a:rPr>
              <a:t>盘区是最小的磁盘空间分配单元；</a:t>
            </a:r>
          </a:p>
          <a:p>
            <a:pPr lvl="2" eaLnBrk="1" hangingPunct="1"/>
            <a:r>
              <a:rPr lang="zh-CN" altLang="en-US" dirty="0" smtClean="0">
                <a:ea typeface="宋体" pitchFamily="2" charset="-122"/>
              </a:rPr>
              <a:t>一个盘区又被划分为多个数据块，</a:t>
            </a:r>
            <a:r>
              <a:rPr lang="zh-CN" altLang="en-US" dirty="0" smtClean="0">
                <a:solidFill>
                  <a:srgbClr val="FF0000"/>
                </a:solidFill>
                <a:ea typeface="宋体" pitchFamily="2" charset="-122"/>
              </a:rPr>
              <a:t>数据块是</a:t>
            </a:r>
            <a:r>
              <a:rPr lang="en-US" altLang="zh-CN" dirty="0" smtClean="0">
                <a:solidFill>
                  <a:srgbClr val="FF0000"/>
                </a:solidFill>
                <a:ea typeface="宋体" pitchFamily="2" charset="-122"/>
              </a:rPr>
              <a:t>Oracle</a:t>
            </a:r>
            <a:r>
              <a:rPr lang="zh-CN" altLang="en-US" dirty="0" smtClean="0">
                <a:solidFill>
                  <a:srgbClr val="FF0000"/>
                </a:solidFill>
                <a:ea typeface="宋体" pitchFamily="2" charset="-122"/>
              </a:rPr>
              <a:t>最小的数据读写单元。 </a:t>
            </a:r>
          </a:p>
        </p:txBody>
      </p:sp>
      <p:sp>
        <p:nvSpPr>
          <p:cNvPr id="29698" name="Rectangle 2"/>
          <p:cNvSpPr>
            <a:spLocks noGrp="1" noChangeArrowheads="1"/>
          </p:cNvSpPr>
          <p:nvPr>
            <p:ph type="title"/>
          </p:nvPr>
        </p:nvSpPr>
        <p:spPr/>
        <p:txBody>
          <a:bodyPr/>
          <a:lstStyle/>
          <a:p>
            <a:pPr eaLnBrk="1" fontAlgn="auto" hangingPunct="1">
              <a:spcAft>
                <a:spcPts val="0"/>
              </a:spcAft>
              <a:defRPr/>
            </a:pPr>
            <a:r>
              <a:rPr lang="en-US" altLang="zh-CN" sz="2800" dirty="0" smtClean="0"/>
              <a:t>8</a:t>
            </a:r>
            <a:r>
              <a:rPr lang="zh-CN" altLang="en-US" sz="2800" dirty="0" smtClean="0"/>
              <a:t>、</a:t>
            </a:r>
            <a:r>
              <a:rPr lang="en-US" altLang="zh-CN" sz="2800" dirty="0" smtClean="0"/>
              <a:t>Oracle</a:t>
            </a:r>
            <a:r>
              <a:rPr lang="zh-CN" altLang="en-US" sz="2800" dirty="0" smtClean="0"/>
              <a:t>体系结构</a:t>
            </a:r>
            <a:endParaRPr lang="zh-CN" altLang="en-US" sz="2800" dirty="0" smtClean="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500034" y="1214422"/>
            <a:ext cx="8229600" cy="500066"/>
          </a:xfrm>
        </p:spPr>
        <p:txBody>
          <a:bodyPr/>
          <a:lstStyle/>
          <a:p>
            <a:pPr eaLnBrk="1" hangingPunct="1"/>
            <a:r>
              <a:rPr lang="zh-CN" altLang="en-US" sz="2400" dirty="0" smtClean="0">
                <a:ea typeface="宋体" pitchFamily="2" charset="-122"/>
              </a:rPr>
              <a:t>（</a:t>
            </a:r>
            <a:r>
              <a:rPr lang="en-US" altLang="zh-CN" sz="2400" dirty="0" smtClean="0">
                <a:ea typeface="宋体" pitchFamily="2" charset="-122"/>
              </a:rPr>
              <a:t>2</a:t>
            </a:r>
            <a:r>
              <a:rPr lang="zh-CN" altLang="en-US" sz="2400" dirty="0" smtClean="0">
                <a:ea typeface="宋体" pitchFamily="2" charset="-122"/>
              </a:rPr>
              <a:t>）逻辑存储结构</a:t>
            </a:r>
            <a:endParaRPr lang="en-US" altLang="zh-CN" sz="2400" dirty="0" smtClean="0">
              <a:ea typeface="宋体" pitchFamily="2" charset="-122"/>
            </a:endParaRPr>
          </a:p>
        </p:txBody>
      </p:sp>
      <p:sp>
        <p:nvSpPr>
          <p:cNvPr id="29698" name="Rectangle 2"/>
          <p:cNvSpPr>
            <a:spLocks noGrp="1" noChangeArrowheads="1"/>
          </p:cNvSpPr>
          <p:nvPr>
            <p:ph type="title"/>
          </p:nvPr>
        </p:nvSpPr>
        <p:spPr/>
        <p:txBody>
          <a:bodyPr/>
          <a:lstStyle/>
          <a:p>
            <a:pPr eaLnBrk="1" fontAlgn="auto" hangingPunct="1">
              <a:spcAft>
                <a:spcPts val="0"/>
              </a:spcAft>
              <a:defRPr/>
            </a:pPr>
            <a:r>
              <a:rPr lang="en-US" altLang="zh-CN" sz="2800" dirty="0" smtClean="0"/>
              <a:t>8</a:t>
            </a:r>
            <a:r>
              <a:rPr lang="zh-CN" altLang="en-US" sz="2800" dirty="0" smtClean="0"/>
              <a:t>、</a:t>
            </a:r>
            <a:r>
              <a:rPr lang="en-US" altLang="zh-CN" sz="2800" dirty="0" smtClean="0"/>
              <a:t>Oracle</a:t>
            </a:r>
            <a:r>
              <a:rPr lang="zh-CN" altLang="en-US" sz="2800" dirty="0" smtClean="0"/>
              <a:t>体系结构</a:t>
            </a:r>
            <a:endParaRPr lang="zh-CN" altLang="en-US" sz="2800" dirty="0" smtClean="0">
              <a:ea typeface="宋体" pitchFamily="2" charset="-122"/>
            </a:endParaRPr>
          </a:p>
        </p:txBody>
      </p:sp>
      <p:pic>
        <p:nvPicPr>
          <p:cNvPr id="101385" name="Picture 9"/>
          <p:cNvPicPr>
            <a:picLocks noChangeAspect="1" noChangeArrowheads="1"/>
          </p:cNvPicPr>
          <p:nvPr/>
        </p:nvPicPr>
        <p:blipFill>
          <a:blip r:embed="rId2"/>
          <a:srcRect/>
          <a:stretch>
            <a:fillRect/>
          </a:stretch>
        </p:blipFill>
        <p:spPr bwMode="auto">
          <a:xfrm>
            <a:off x="755650" y="1785926"/>
            <a:ext cx="8388350" cy="4654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85"/>
                                        </p:tgtEl>
                                        <p:attrNameLst>
                                          <p:attrName>style.visibility</p:attrName>
                                        </p:attrNameLst>
                                      </p:cBhvr>
                                      <p:to>
                                        <p:strVal val="visible"/>
                                      </p:to>
                                    </p:set>
                                    <p:anim calcmode="lin" valueType="num">
                                      <p:cBhvr additive="base">
                                        <p:cTn id="7" dur="500" fill="hold"/>
                                        <p:tgtEl>
                                          <p:spTgt spid="101385"/>
                                        </p:tgtEl>
                                        <p:attrNameLst>
                                          <p:attrName>ppt_x</p:attrName>
                                        </p:attrNameLst>
                                      </p:cBhvr>
                                      <p:tavLst>
                                        <p:tav tm="0">
                                          <p:val>
                                            <p:strVal val="#ppt_x"/>
                                          </p:val>
                                        </p:tav>
                                        <p:tav tm="100000">
                                          <p:val>
                                            <p:strVal val="#ppt_x"/>
                                          </p:val>
                                        </p:tav>
                                      </p:tavLst>
                                    </p:anim>
                                    <p:anim calcmode="lin" valueType="num">
                                      <p:cBhvr additive="base">
                                        <p:cTn id="8" dur="500" fill="hold"/>
                                        <p:tgtEl>
                                          <p:spTgt spid="101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57200" y="1857363"/>
            <a:ext cx="8686800" cy="4622811"/>
          </a:xfrm>
        </p:spPr>
        <p:txBody>
          <a:bodyPr/>
          <a:lstStyle/>
          <a:p>
            <a:pPr eaLnBrk="1" hangingPunct="1"/>
            <a:r>
              <a:rPr lang="zh-CN" altLang="en-US" dirty="0" smtClean="0">
                <a:ea typeface="宋体" pitchFamily="2" charset="-122"/>
              </a:rPr>
              <a:t>表空间（</a:t>
            </a:r>
            <a:r>
              <a:rPr lang="en-US" altLang="zh-CN" dirty="0" err="1" smtClean="0">
                <a:ea typeface="宋体" pitchFamily="2" charset="-122"/>
              </a:rPr>
              <a:t>tablespace</a:t>
            </a:r>
            <a:r>
              <a:rPr lang="zh-CN" altLang="en-US" dirty="0" smtClean="0">
                <a:ea typeface="宋体" pitchFamily="2" charset="-122"/>
              </a:rPr>
              <a:t>）是</a:t>
            </a:r>
            <a:r>
              <a:rPr lang="en-US" altLang="zh-CN" dirty="0" smtClean="0">
                <a:ea typeface="宋体" pitchFamily="2" charset="-122"/>
              </a:rPr>
              <a:t>Oracle</a:t>
            </a:r>
            <a:r>
              <a:rPr lang="zh-CN" altLang="en-US" dirty="0" smtClean="0">
                <a:ea typeface="宋体" pitchFamily="2" charset="-122"/>
              </a:rPr>
              <a:t>数据库中最大的逻辑存储结构 。</a:t>
            </a:r>
          </a:p>
          <a:p>
            <a:pPr eaLnBrk="1" hangingPunct="1"/>
            <a:r>
              <a:rPr lang="zh-CN" altLang="en-US" dirty="0" smtClean="0">
                <a:ea typeface="宋体" pitchFamily="2" charset="-122"/>
              </a:rPr>
              <a:t>逻辑结构上的表空间与物理结构上的数据文件是有关联的。这种关联是：</a:t>
            </a:r>
          </a:p>
          <a:p>
            <a:pPr lvl="1" eaLnBrk="1" hangingPunct="1"/>
            <a:r>
              <a:rPr lang="zh-CN" altLang="en-US" dirty="0" smtClean="0">
                <a:ea typeface="宋体" pitchFamily="2" charset="-122"/>
              </a:rPr>
              <a:t>数据库中的一个表空间至少包含一个或多个数据文件，而一个数据文件只能属于一个表空间。 </a:t>
            </a:r>
          </a:p>
          <a:p>
            <a:pPr lvl="1" eaLnBrk="1" hangingPunct="1"/>
            <a:r>
              <a:rPr lang="zh-CN" altLang="en-US" dirty="0" smtClean="0">
                <a:ea typeface="宋体" pitchFamily="2" charset="-122"/>
              </a:rPr>
              <a:t>一个表空间的大小就等于它包含的所有数据文件大小之和。 </a:t>
            </a:r>
          </a:p>
        </p:txBody>
      </p:sp>
      <p:sp>
        <p:nvSpPr>
          <p:cNvPr id="30722" name="Rectangle 2"/>
          <p:cNvSpPr>
            <a:spLocks noGrp="1" noChangeArrowheads="1"/>
          </p:cNvSpPr>
          <p:nvPr>
            <p:ph type="title"/>
          </p:nvPr>
        </p:nvSpPr>
        <p:spPr/>
        <p:txBody>
          <a:bodyPr/>
          <a:lstStyle/>
          <a:p>
            <a:pPr eaLnBrk="1" fontAlgn="auto" hangingPunct="1">
              <a:spcAft>
                <a:spcPts val="0"/>
              </a:spcAft>
              <a:defRPr/>
            </a:pPr>
            <a:r>
              <a:rPr lang="en-US" altLang="zh-CN" sz="2800" dirty="0" smtClean="0"/>
              <a:t>8</a:t>
            </a:r>
            <a:r>
              <a:rPr lang="zh-CN" altLang="en-US" sz="2800" dirty="0" smtClean="0"/>
              <a:t>、</a:t>
            </a:r>
            <a:r>
              <a:rPr lang="en-US" altLang="zh-CN" sz="2800" dirty="0" smtClean="0"/>
              <a:t>Oracle</a:t>
            </a:r>
            <a:r>
              <a:rPr lang="zh-CN" altLang="en-US" sz="2800" dirty="0" smtClean="0"/>
              <a:t>体系结构</a:t>
            </a:r>
            <a:endParaRPr lang="zh-CN" altLang="en-US" sz="2800" dirty="0" smtClean="0">
              <a:ea typeface="宋体" pitchFamily="2" charset="-122"/>
            </a:endParaRPr>
          </a:p>
        </p:txBody>
      </p:sp>
      <p:sp>
        <p:nvSpPr>
          <p:cNvPr id="4" name="Rectangle 3"/>
          <p:cNvSpPr txBox="1">
            <a:spLocks noChangeArrowheads="1"/>
          </p:cNvSpPr>
          <p:nvPr/>
        </p:nvSpPr>
        <p:spPr bwMode="auto">
          <a:xfrm>
            <a:off x="500034" y="1214422"/>
            <a:ext cx="8229600"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1" fontAlgn="base" latinLnBrk="0" hangingPunct="1">
              <a:lnSpc>
                <a:spcPct val="100000"/>
              </a:lnSpc>
              <a:spcBef>
                <a:spcPts val="400"/>
              </a:spcBef>
              <a:spcAft>
                <a:spcPct val="0"/>
              </a:spcAft>
              <a:buClr>
                <a:schemeClr val="accent1"/>
              </a:buClr>
              <a:buSzPct val="68000"/>
              <a:buFont typeface="Wingdings 3" pitchFamily="18" charset="2"/>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宋体" pitchFamily="2" charset="-122"/>
                <a:cs typeface="+mn-cs"/>
              </a:rPr>
              <a:t>（</a:t>
            </a:r>
            <a:r>
              <a:rPr kumimoji="0" lang="en-US" altLang="zh-CN" sz="2400" b="0" i="0" u="none" strike="noStrike" kern="1200" cap="none" spc="0" normalizeH="0" baseline="0" noProof="0" smtClean="0">
                <a:ln>
                  <a:noFill/>
                </a:ln>
                <a:solidFill>
                  <a:schemeClr val="tx1"/>
                </a:solidFill>
                <a:effectLst/>
                <a:uLnTx/>
                <a:uFillTx/>
                <a:latin typeface="+mn-lt"/>
                <a:ea typeface="宋体" pitchFamily="2" charset="-122"/>
                <a:cs typeface="+mn-cs"/>
              </a:rPr>
              <a:t>2</a:t>
            </a:r>
            <a:r>
              <a:rPr kumimoji="0" lang="zh-CN" altLang="en-US" sz="2400" b="0" i="0" u="none" strike="noStrike" kern="1200" cap="none" spc="0" normalizeH="0" baseline="0" noProof="0" smtClean="0">
                <a:ln>
                  <a:noFill/>
                </a:ln>
                <a:solidFill>
                  <a:schemeClr val="tx1"/>
                </a:solidFill>
                <a:effectLst/>
                <a:uLnTx/>
                <a:uFillTx/>
                <a:latin typeface="+mn-lt"/>
                <a:ea typeface="宋体" pitchFamily="2" charset="-122"/>
                <a:cs typeface="+mn-cs"/>
              </a:rPr>
              <a:t>）逻辑存储结构</a:t>
            </a:r>
            <a:endPar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857224" y="1714488"/>
            <a:ext cx="7385050" cy="414337"/>
          </a:xfrm>
        </p:spPr>
        <p:txBody>
          <a:bodyPr>
            <a:normAutofit fontScale="92500" lnSpcReduction="20000"/>
          </a:bodyPr>
          <a:lstStyle/>
          <a:p>
            <a:pPr marL="365760" indent="-256032" eaLnBrk="1" fontAlgn="auto" hangingPunct="1">
              <a:spcAft>
                <a:spcPts val="0"/>
              </a:spcAft>
              <a:buFont typeface="Wingdings 3"/>
              <a:buChar char=""/>
              <a:defRPr/>
            </a:pPr>
            <a:r>
              <a:rPr lang="zh-CN" altLang="en-US" smtClean="0">
                <a:solidFill>
                  <a:srgbClr val="FF0000"/>
                </a:solidFill>
                <a:ea typeface="宋体" pitchFamily="2" charset="-122"/>
              </a:rPr>
              <a:t>表空间、数据文件和方案对象的存储结构 </a:t>
            </a:r>
          </a:p>
        </p:txBody>
      </p:sp>
      <p:sp>
        <p:nvSpPr>
          <p:cNvPr id="31746" name="Rectangle 2"/>
          <p:cNvSpPr>
            <a:spLocks noGrp="1" noChangeArrowheads="1"/>
          </p:cNvSpPr>
          <p:nvPr>
            <p:ph type="title"/>
          </p:nvPr>
        </p:nvSpPr>
        <p:spPr/>
        <p:txBody>
          <a:bodyPr>
            <a:normAutofit/>
          </a:bodyPr>
          <a:lstStyle/>
          <a:p>
            <a:pPr eaLnBrk="1" fontAlgn="auto" hangingPunct="1">
              <a:spcAft>
                <a:spcPts val="0"/>
              </a:spcAft>
              <a:defRPr/>
            </a:pPr>
            <a:r>
              <a:rPr lang="en-US" altLang="zh-CN" sz="2800" dirty="0" smtClean="0"/>
              <a:t>8</a:t>
            </a:r>
            <a:r>
              <a:rPr lang="zh-CN" altLang="en-US" sz="2800" dirty="0" smtClean="0"/>
              <a:t>、</a:t>
            </a:r>
            <a:r>
              <a:rPr lang="en-US" altLang="zh-CN" sz="2800" dirty="0" smtClean="0"/>
              <a:t>Oracle</a:t>
            </a:r>
            <a:r>
              <a:rPr lang="zh-CN" altLang="en-US" sz="2800" dirty="0" smtClean="0"/>
              <a:t>体系结构</a:t>
            </a:r>
            <a:endParaRPr lang="zh-CN" altLang="en-US" sz="2800" dirty="0" smtClean="0">
              <a:ea typeface="宋体" pitchFamily="2" charset="-122"/>
            </a:endParaRPr>
          </a:p>
        </p:txBody>
      </p:sp>
      <p:grpSp>
        <p:nvGrpSpPr>
          <p:cNvPr id="40964" name="Group 5"/>
          <p:cNvGrpSpPr>
            <a:grpSpLocks/>
          </p:cNvGrpSpPr>
          <p:nvPr/>
        </p:nvGrpSpPr>
        <p:grpSpPr bwMode="auto">
          <a:xfrm>
            <a:off x="1476375" y="2349500"/>
            <a:ext cx="5927725" cy="4148138"/>
            <a:chOff x="2400" y="3743"/>
            <a:chExt cx="5908" cy="3276"/>
          </a:xfrm>
        </p:grpSpPr>
        <p:sp>
          <p:nvSpPr>
            <p:cNvPr id="40965" name="Rectangle 6"/>
            <p:cNvSpPr>
              <a:spLocks noChangeArrowheads="1"/>
            </p:cNvSpPr>
            <p:nvPr/>
          </p:nvSpPr>
          <p:spPr bwMode="auto">
            <a:xfrm>
              <a:off x="2400" y="3743"/>
              <a:ext cx="5908" cy="3276"/>
            </a:xfrm>
            <a:prstGeom prst="rect">
              <a:avLst/>
            </a:prstGeom>
            <a:solidFill>
              <a:srgbClr val="FFFFFF"/>
            </a:solidFill>
            <a:ln w="9525" algn="ctr">
              <a:solidFill>
                <a:srgbClr val="000000"/>
              </a:solidFill>
              <a:miter lim="800000"/>
              <a:headEnd/>
              <a:tailEnd/>
            </a:ln>
          </p:spPr>
          <p:txBody>
            <a:bodyPr/>
            <a:lstStyle/>
            <a:p>
              <a:pPr algn="ctr"/>
              <a:r>
                <a:rPr lang="zh-CN" altLang="en-US" sz="2400">
                  <a:latin typeface="Times New Roman" pitchFamily="18" charset="0"/>
                  <a:ea typeface="宋体" pitchFamily="2" charset="-122"/>
                </a:rPr>
                <a:t>表空间</a:t>
              </a:r>
              <a:endParaRPr lang="zh-CN" altLang="en-US" sz="2400">
                <a:ea typeface="宋体" pitchFamily="2" charset="-122"/>
              </a:endParaRPr>
            </a:p>
          </p:txBody>
        </p:sp>
        <p:sp>
          <p:nvSpPr>
            <p:cNvPr id="40966" name="Rectangle 7"/>
            <p:cNvSpPr>
              <a:spLocks noChangeArrowheads="1"/>
            </p:cNvSpPr>
            <p:nvPr/>
          </p:nvSpPr>
          <p:spPr bwMode="auto">
            <a:xfrm>
              <a:off x="2822" y="4290"/>
              <a:ext cx="2321" cy="2594"/>
            </a:xfrm>
            <a:prstGeom prst="rect">
              <a:avLst/>
            </a:prstGeom>
            <a:solidFill>
              <a:srgbClr val="C0C0C0"/>
            </a:solidFill>
            <a:ln w="9525" algn="ctr">
              <a:solidFill>
                <a:srgbClr val="000000"/>
              </a:solidFill>
              <a:miter lim="800000"/>
              <a:headEnd/>
              <a:tailEnd/>
            </a:ln>
          </p:spPr>
          <p:txBody>
            <a:bodyPr/>
            <a:lstStyle/>
            <a:p>
              <a:pPr algn="just"/>
              <a:r>
                <a:rPr lang="zh-CN" altLang="en-US" sz="1600">
                  <a:solidFill>
                    <a:srgbClr val="FF0000"/>
                  </a:solidFill>
                  <a:latin typeface="Times New Roman" pitchFamily="18" charset="0"/>
                  <a:ea typeface="宋体" pitchFamily="2" charset="-122"/>
                </a:rPr>
                <a:t>数据文件</a:t>
              </a:r>
              <a:endParaRPr lang="zh-CN" altLang="en-US" sz="1600">
                <a:solidFill>
                  <a:srgbClr val="FF0000"/>
                </a:solidFill>
                <a:ea typeface="宋体" pitchFamily="2" charset="-122"/>
              </a:endParaRPr>
            </a:p>
          </p:txBody>
        </p:sp>
        <p:sp>
          <p:nvSpPr>
            <p:cNvPr id="40967" name="Rectangle 8"/>
            <p:cNvSpPr>
              <a:spLocks noChangeArrowheads="1"/>
            </p:cNvSpPr>
            <p:nvPr/>
          </p:nvSpPr>
          <p:spPr bwMode="auto">
            <a:xfrm>
              <a:off x="5565" y="4290"/>
              <a:ext cx="2110" cy="2594"/>
            </a:xfrm>
            <a:prstGeom prst="rect">
              <a:avLst/>
            </a:prstGeom>
            <a:solidFill>
              <a:srgbClr val="C0C0C0"/>
            </a:solidFill>
            <a:ln w="9525" algn="ctr">
              <a:solidFill>
                <a:srgbClr val="000000"/>
              </a:solidFill>
              <a:miter lim="800000"/>
              <a:headEnd/>
              <a:tailEnd/>
            </a:ln>
          </p:spPr>
          <p:txBody>
            <a:bodyPr/>
            <a:lstStyle/>
            <a:p>
              <a:pPr algn="just"/>
              <a:r>
                <a:rPr lang="zh-CN" altLang="en-US" sz="1600">
                  <a:solidFill>
                    <a:srgbClr val="FF0000"/>
                  </a:solidFill>
                  <a:latin typeface="Times New Roman" pitchFamily="18" charset="0"/>
                  <a:ea typeface="宋体" pitchFamily="2" charset="-122"/>
                </a:rPr>
                <a:t>数据文件</a:t>
              </a:r>
              <a:endParaRPr lang="zh-CN" altLang="en-US" sz="1600">
                <a:solidFill>
                  <a:srgbClr val="FF0000"/>
                </a:solidFill>
                <a:ea typeface="宋体" pitchFamily="2" charset="-122"/>
              </a:endParaRPr>
            </a:p>
          </p:txBody>
        </p:sp>
        <p:sp>
          <p:nvSpPr>
            <p:cNvPr id="40968" name="Rectangle 9"/>
            <p:cNvSpPr>
              <a:spLocks noChangeArrowheads="1"/>
            </p:cNvSpPr>
            <p:nvPr/>
          </p:nvSpPr>
          <p:spPr bwMode="auto">
            <a:xfrm>
              <a:off x="3245" y="4679"/>
              <a:ext cx="1476" cy="840"/>
            </a:xfrm>
            <a:prstGeom prst="rect">
              <a:avLst/>
            </a:prstGeom>
            <a:solidFill>
              <a:srgbClr val="DDDDDD"/>
            </a:solidFill>
            <a:ln w="9525" algn="ctr">
              <a:solidFill>
                <a:srgbClr val="000000"/>
              </a:solidFill>
              <a:miter lim="800000"/>
              <a:headEnd/>
              <a:tailEnd/>
            </a:ln>
          </p:spPr>
          <p:txBody>
            <a:bodyPr/>
            <a:lstStyle/>
            <a:p>
              <a:pPr algn="ctr"/>
              <a:r>
                <a:rPr lang="zh-CN" altLang="en-US" sz="1600">
                  <a:solidFill>
                    <a:srgbClr val="FF0000"/>
                  </a:solidFill>
                  <a:latin typeface="Times New Roman" pitchFamily="18" charset="0"/>
                  <a:ea typeface="宋体" pitchFamily="2" charset="-122"/>
                </a:rPr>
                <a:t>用户表</a:t>
              </a:r>
            </a:p>
            <a:p>
              <a:pPr algn="ctr"/>
              <a:r>
                <a:rPr lang="zh-CN" altLang="en-US" sz="1600">
                  <a:solidFill>
                    <a:srgbClr val="FF0000"/>
                  </a:solidFill>
                  <a:latin typeface="Times New Roman" pitchFamily="18" charset="0"/>
                  <a:ea typeface="宋体" pitchFamily="2" charset="-122"/>
                </a:rPr>
                <a:t>（方案对象）</a:t>
              </a:r>
              <a:endParaRPr lang="zh-CN" altLang="en-US" sz="1600">
                <a:solidFill>
                  <a:srgbClr val="FF0000"/>
                </a:solidFill>
                <a:ea typeface="宋体" pitchFamily="2" charset="-122"/>
              </a:endParaRPr>
            </a:p>
          </p:txBody>
        </p:sp>
        <p:sp>
          <p:nvSpPr>
            <p:cNvPr id="40969" name="Rectangle 10"/>
            <p:cNvSpPr>
              <a:spLocks noChangeArrowheads="1"/>
            </p:cNvSpPr>
            <p:nvPr/>
          </p:nvSpPr>
          <p:spPr bwMode="auto">
            <a:xfrm>
              <a:off x="3245" y="5655"/>
              <a:ext cx="1054" cy="409"/>
            </a:xfrm>
            <a:prstGeom prst="rect">
              <a:avLst/>
            </a:prstGeom>
            <a:solidFill>
              <a:srgbClr val="FFFFFF"/>
            </a:solidFill>
            <a:ln w="9525" algn="ctr">
              <a:solidFill>
                <a:srgbClr val="000000"/>
              </a:solidFill>
              <a:miter lim="800000"/>
              <a:headEnd/>
              <a:tailEnd/>
            </a:ln>
          </p:spPr>
          <p:txBody>
            <a:bodyPr/>
            <a:lstStyle/>
            <a:p>
              <a:pPr algn="ctr"/>
              <a:r>
                <a:rPr lang="zh-CN" altLang="en-US" sz="1600">
                  <a:latin typeface="Times New Roman" pitchFamily="18" charset="0"/>
                  <a:ea typeface="宋体" pitchFamily="2" charset="-122"/>
                </a:rPr>
                <a:t>索引</a:t>
              </a:r>
              <a:endParaRPr lang="zh-CN" altLang="en-US" sz="1600">
                <a:ea typeface="宋体" pitchFamily="2" charset="-122"/>
              </a:endParaRPr>
            </a:p>
          </p:txBody>
        </p:sp>
        <p:sp>
          <p:nvSpPr>
            <p:cNvPr id="40970" name="Rectangle 11"/>
            <p:cNvSpPr>
              <a:spLocks noChangeArrowheads="1"/>
            </p:cNvSpPr>
            <p:nvPr/>
          </p:nvSpPr>
          <p:spPr bwMode="auto">
            <a:xfrm>
              <a:off x="3245" y="6201"/>
              <a:ext cx="4008" cy="547"/>
            </a:xfrm>
            <a:prstGeom prst="rect">
              <a:avLst/>
            </a:prstGeom>
            <a:solidFill>
              <a:srgbClr val="DDDDDD"/>
            </a:solidFill>
            <a:ln w="9525" algn="ctr">
              <a:solidFill>
                <a:srgbClr val="000000"/>
              </a:solidFill>
              <a:miter lim="800000"/>
              <a:headEnd/>
              <a:tailEnd/>
            </a:ln>
          </p:spPr>
          <p:txBody>
            <a:bodyPr/>
            <a:lstStyle/>
            <a:p>
              <a:pPr algn="ctr"/>
              <a:r>
                <a:rPr lang="zh-CN" altLang="en-US" sz="1600">
                  <a:solidFill>
                    <a:srgbClr val="FF0000"/>
                  </a:solidFill>
                  <a:latin typeface="Times New Roman" pitchFamily="18" charset="0"/>
                  <a:ea typeface="宋体" pitchFamily="2" charset="-122"/>
                </a:rPr>
                <a:t>用户表</a:t>
              </a:r>
            </a:p>
            <a:p>
              <a:endParaRPr lang="zh-CN" altLang="en-US" sz="1600">
                <a:solidFill>
                  <a:srgbClr val="FF0000"/>
                </a:solidFill>
                <a:ea typeface="宋体" pitchFamily="2" charset="-122"/>
              </a:endParaRPr>
            </a:p>
          </p:txBody>
        </p:sp>
        <p:sp>
          <p:nvSpPr>
            <p:cNvPr id="40971" name="Rectangle 12"/>
            <p:cNvSpPr>
              <a:spLocks noChangeArrowheads="1"/>
            </p:cNvSpPr>
            <p:nvPr/>
          </p:nvSpPr>
          <p:spPr bwMode="auto">
            <a:xfrm>
              <a:off x="5987" y="4835"/>
              <a:ext cx="1478" cy="547"/>
            </a:xfrm>
            <a:prstGeom prst="rect">
              <a:avLst/>
            </a:prstGeom>
            <a:solidFill>
              <a:srgbClr val="DDDDDD"/>
            </a:solidFill>
            <a:ln w="9525" algn="ctr">
              <a:solidFill>
                <a:srgbClr val="000000"/>
              </a:solidFill>
              <a:miter lim="800000"/>
              <a:headEnd/>
              <a:tailEnd/>
            </a:ln>
          </p:spPr>
          <p:txBody>
            <a:bodyPr/>
            <a:lstStyle/>
            <a:p>
              <a:pPr algn="ctr"/>
              <a:r>
                <a:rPr lang="zh-CN" altLang="en-US" sz="1600">
                  <a:solidFill>
                    <a:srgbClr val="FF0000"/>
                  </a:solidFill>
                  <a:latin typeface="Times New Roman" pitchFamily="18" charset="0"/>
                  <a:ea typeface="宋体" pitchFamily="2" charset="-122"/>
                </a:rPr>
                <a:t>用户表</a:t>
              </a:r>
              <a:endParaRPr lang="zh-CN" altLang="en-US" sz="1600">
                <a:solidFill>
                  <a:srgbClr val="FF0000"/>
                </a:solidFill>
                <a:ea typeface="宋体" pitchFamily="2" charset="-122"/>
              </a:endParaRPr>
            </a:p>
          </p:txBody>
        </p:sp>
        <p:sp>
          <p:nvSpPr>
            <p:cNvPr id="40972" name="Rectangle 13"/>
            <p:cNvSpPr>
              <a:spLocks noChangeArrowheads="1"/>
            </p:cNvSpPr>
            <p:nvPr/>
          </p:nvSpPr>
          <p:spPr bwMode="auto">
            <a:xfrm>
              <a:off x="5776" y="5655"/>
              <a:ext cx="844" cy="409"/>
            </a:xfrm>
            <a:prstGeom prst="rect">
              <a:avLst/>
            </a:prstGeom>
            <a:solidFill>
              <a:srgbClr val="FFFFFF"/>
            </a:solidFill>
            <a:ln w="9525" algn="ctr">
              <a:solidFill>
                <a:srgbClr val="000000"/>
              </a:solidFill>
              <a:miter lim="800000"/>
              <a:headEnd/>
              <a:tailEnd/>
            </a:ln>
          </p:spPr>
          <p:txBody>
            <a:bodyPr/>
            <a:lstStyle/>
            <a:p>
              <a:pPr algn="ctr"/>
              <a:r>
                <a:rPr lang="zh-CN" altLang="en-US" sz="1600">
                  <a:latin typeface="Times New Roman" pitchFamily="18" charset="0"/>
                  <a:ea typeface="宋体" pitchFamily="2" charset="-122"/>
                </a:rPr>
                <a:t>索引</a:t>
              </a:r>
              <a:endParaRPr lang="zh-CN" altLang="en-US" sz="1600">
                <a:ea typeface="宋体" pitchFamily="2" charset="-122"/>
              </a:endParaRPr>
            </a:p>
          </p:txBody>
        </p:sp>
      </p:grpSp>
      <p:sp>
        <p:nvSpPr>
          <p:cNvPr id="13" name="Rectangle 3"/>
          <p:cNvSpPr txBox="1">
            <a:spLocks noChangeArrowheads="1"/>
          </p:cNvSpPr>
          <p:nvPr/>
        </p:nvSpPr>
        <p:spPr bwMode="auto">
          <a:xfrm>
            <a:off x="500034" y="1214422"/>
            <a:ext cx="8229600"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1" fontAlgn="base" latinLnBrk="0" hangingPunct="1">
              <a:lnSpc>
                <a:spcPct val="100000"/>
              </a:lnSpc>
              <a:spcBef>
                <a:spcPts val="400"/>
              </a:spcBef>
              <a:spcAft>
                <a:spcPct val="0"/>
              </a:spcAft>
              <a:buClr>
                <a:schemeClr val="accent1"/>
              </a:buClr>
              <a:buSzPct val="68000"/>
              <a:buFont typeface="Wingdings 3" pitchFamily="18" charset="2"/>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宋体" pitchFamily="2" charset="-122"/>
                <a:cs typeface="+mn-cs"/>
              </a:rPr>
              <a:t>（</a:t>
            </a:r>
            <a:r>
              <a:rPr kumimoji="0" lang="en-US" altLang="zh-CN" sz="2400" b="0" i="0" u="none" strike="noStrike" kern="1200" cap="none" spc="0" normalizeH="0" baseline="0" noProof="0" smtClean="0">
                <a:ln>
                  <a:noFill/>
                </a:ln>
                <a:solidFill>
                  <a:schemeClr val="tx1"/>
                </a:solidFill>
                <a:effectLst/>
                <a:uLnTx/>
                <a:uFillTx/>
                <a:latin typeface="+mn-lt"/>
                <a:ea typeface="宋体" pitchFamily="2" charset="-122"/>
                <a:cs typeface="+mn-cs"/>
              </a:rPr>
              <a:t>2</a:t>
            </a:r>
            <a:r>
              <a:rPr kumimoji="0" lang="zh-CN" altLang="en-US" sz="2400" b="0" i="0" u="none" strike="noStrike" kern="1200" cap="none" spc="0" normalizeH="0" baseline="0" noProof="0" smtClean="0">
                <a:ln>
                  <a:noFill/>
                </a:ln>
                <a:solidFill>
                  <a:schemeClr val="tx1"/>
                </a:solidFill>
                <a:effectLst/>
                <a:uLnTx/>
                <a:uFillTx/>
                <a:latin typeface="+mn-lt"/>
                <a:ea typeface="宋体" pitchFamily="2" charset="-122"/>
                <a:cs typeface="+mn-cs"/>
              </a:rPr>
              <a:t>）逻辑存储结构</a:t>
            </a:r>
            <a:endParaRPr kumimoji="0" lang="en-US" altLang="zh-CN" sz="2400" b="0" i="0" u="none" strike="noStrike" kern="1200" cap="none" spc="0" normalizeH="0" baseline="0" noProof="0" dirty="0" smtClean="0">
              <a:ln>
                <a:noFill/>
              </a:ln>
              <a:solidFill>
                <a:schemeClr val="tx1"/>
              </a:solidFill>
              <a:effectLst/>
              <a:uLnTx/>
              <a:uFillTx/>
              <a:latin typeface="+mn-lt"/>
              <a:ea typeface="宋体" pitchFamily="2"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088" y="26035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2</a:t>
            </a:r>
            <a:r>
              <a:rPr lang="zh-CN" altLang="en-US" dirty="0" smtClean="0">
                <a:ea typeface="宋体" pitchFamily="2" charset="-122"/>
              </a:rPr>
              <a:t>、</a:t>
            </a:r>
            <a:r>
              <a:rPr lang="en-US" altLang="zh-CN" dirty="0" smtClean="0">
                <a:ea typeface="宋体" pitchFamily="2" charset="-122"/>
              </a:rPr>
              <a:t> Oracle12c</a:t>
            </a:r>
            <a:r>
              <a:rPr lang="zh-CN" altLang="en-US" dirty="0" smtClean="0">
                <a:ea typeface="宋体" pitchFamily="2" charset="-122"/>
              </a:rPr>
              <a:t>的新特性</a:t>
            </a:r>
          </a:p>
        </p:txBody>
      </p:sp>
      <p:sp>
        <p:nvSpPr>
          <p:cNvPr id="5" name="Rectangle 3"/>
          <p:cNvSpPr txBox="1">
            <a:spLocks noChangeArrowheads="1"/>
          </p:cNvSpPr>
          <p:nvPr/>
        </p:nvSpPr>
        <p:spPr bwMode="auto">
          <a:xfrm>
            <a:off x="214313" y="1143000"/>
            <a:ext cx="8353425" cy="3571875"/>
          </a:xfrm>
          <a:prstGeom prst="rect">
            <a:avLst/>
          </a:prstGeom>
          <a:noFill/>
          <a:ln w="9525">
            <a:noFill/>
            <a:miter lim="800000"/>
            <a:headEnd/>
            <a:tailEnd/>
          </a:ln>
        </p:spPr>
        <p:txBody>
          <a:bodyPr/>
          <a:lstStyle/>
          <a:p>
            <a:pPr marL="365125" indent="-255588" eaLnBrk="0" hangingPunct="0">
              <a:spcBef>
                <a:spcPts val="400"/>
              </a:spcBef>
              <a:buSzPct val="68000"/>
              <a:buFont typeface="Wingdings 3" pitchFamily="18" charset="2"/>
              <a:buChar char=""/>
              <a:defRPr/>
            </a:pPr>
            <a:r>
              <a:rPr lang="zh-CN" altLang="zh-CN" sz="2000" dirty="0">
                <a:latin typeface="宋体" pitchFamily="2" charset="-122"/>
                <a:ea typeface="宋体" pitchFamily="2" charset="-122"/>
              </a:rPr>
              <a:t>云端</a:t>
            </a:r>
            <a:r>
              <a:rPr lang="zh-CN" altLang="zh-CN" sz="2000" dirty="0">
                <a:latin typeface="宋体" pitchFamily="2" charset="-122"/>
                <a:ea typeface="宋体" pitchFamily="2" charset="-122"/>
              </a:rPr>
              <a:t>数据库整合的全新多租户架构</a:t>
            </a:r>
            <a:endParaRPr lang="en-US" altLang="zh-CN" sz="2000" dirty="0">
              <a:latin typeface="宋体" pitchFamily="2" charset="-122"/>
              <a:ea typeface="宋体" pitchFamily="2" charset="-122"/>
            </a:endParaRPr>
          </a:p>
          <a:p>
            <a:pPr marL="365125" indent="-255588" eaLnBrk="0" hangingPunct="0">
              <a:spcBef>
                <a:spcPts val="400"/>
              </a:spcBef>
              <a:buSzPct val="68000"/>
              <a:buFont typeface="Wingdings 3" pitchFamily="18" charset="2"/>
              <a:buChar char=""/>
              <a:defRPr/>
            </a:pPr>
            <a:r>
              <a:rPr lang="zh-CN" altLang="zh-CN" sz="2000" dirty="0">
                <a:latin typeface="宋体" pitchFamily="2" charset="-122"/>
                <a:ea typeface="宋体" pitchFamily="2" charset="-122"/>
              </a:rPr>
              <a:t>数据自动优化</a:t>
            </a:r>
            <a:endParaRPr lang="en-US" altLang="zh-CN" sz="2000" dirty="0">
              <a:latin typeface="宋体" pitchFamily="2" charset="-122"/>
              <a:ea typeface="宋体" pitchFamily="2" charset="-122"/>
            </a:endParaRPr>
          </a:p>
          <a:p>
            <a:pPr marL="365125" indent="-255588" eaLnBrk="0" hangingPunct="0">
              <a:spcBef>
                <a:spcPts val="400"/>
              </a:spcBef>
              <a:buSzPct val="68000"/>
              <a:buFont typeface="Wingdings 3" pitchFamily="18" charset="2"/>
              <a:buChar char=""/>
              <a:defRPr/>
            </a:pPr>
            <a:r>
              <a:rPr lang="zh-CN" altLang="zh-CN" sz="2000" dirty="0">
                <a:latin typeface="宋体" pitchFamily="2" charset="-122"/>
                <a:ea typeface="宋体" pitchFamily="2" charset="-122"/>
              </a:rPr>
              <a:t>深度安全防护</a:t>
            </a:r>
            <a:endParaRPr lang="en-US" altLang="zh-CN" sz="2000" dirty="0">
              <a:latin typeface="宋体" pitchFamily="2" charset="-122"/>
              <a:ea typeface="宋体" pitchFamily="2" charset="-122"/>
            </a:endParaRPr>
          </a:p>
          <a:p>
            <a:pPr marL="365125" indent="-255588" eaLnBrk="0" hangingPunct="0">
              <a:spcBef>
                <a:spcPts val="400"/>
              </a:spcBef>
              <a:buSzPct val="68000"/>
              <a:buFont typeface="Wingdings 3" pitchFamily="18" charset="2"/>
              <a:buChar char=""/>
              <a:defRPr/>
            </a:pPr>
            <a:r>
              <a:rPr lang="zh-CN" altLang="zh-CN" sz="2000" dirty="0">
                <a:latin typeface="宋体" pitchFamily="2" charset="-122"/>
                <a:ea typeface="宋体" pitchFamily="2" charset="-122"/>
              </a:rPr>
              <a:t>简化大数据分析</a:t>
            </a:r>
            <a:endParaRPr lang="en-US" altLang="zh-CN" sz="2000" dirty="0">
              <a:latin typeface="宋体" pitchFamily="2" charset="-122"/>
              <a:ea typeface="宋体" pitchFamily="2" charset="-122"/>
            </a:endParaRPr>
          </a:p>
          <a:p>
            <a:pPr marL="365125" indent="-255588" eaLnBrk="0" hangingPunct="0">
              <a:spcBef>
                <a:spcPts val="400"/>
              </a:spcBef>
              <a:buSzPct val="68000"/>
              <a:buFont typeface="Wingdings 3" pitchFamily="18" charset="2"/>
              <a:buChar char=""/>
              <a:defRPr/>
            </a:pPr>
            <a:r>
              <a:rPr lang="zh-CN" altLang="zh-CN" sz="2000" dirty="0">
                <a:latin typeface="宋体" pitchFamily="2" charset="-122"/>
                <a:ea typeface="宋体" pitchFamily="2" charset="-122"/>
              </a:rPr>
              <a:t>高效的数据库管理</a:t>
            </a:r>
            <a:endParaRPr lang="en-US" altLang="zh-CN" sz="2000" dirty="0">
              <a:latin typeface="宋体" pitchFamily="2" charset="-122"/>
              <a:ea typeface="宋体" pitchFamily="2" charset="-122"/>
            </a:endParaRPr>
          </a:p>
          <a:p>
            <a:pPr marL="365125" indent="-255588" eaLnBrk="0" hangingPunct="0">
              <a:lnSpc>
                <a:spcPct val="80000"/>
              </a:lnSpc>
              <a:spcBef>
                <a:spcPts val="400"/>
              </a:spcBef>
              <a:buClr>
                <a:schemeClr val="accent1"/>
              </a:buClr>
              <a:buSzPct val="68000"/>
              <a:buFont typeface="Wingdings" pitchFamily="2" charset="2"/>
              <a:buNone/>
              <a:defRPr/>
            </a:pPr>
            <a:endParaRPr lang="zh-CN" altLang="en-US" sz="20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68313" y="1125538"/>
            <a:ext cx="8424862" cy="501650"/>
          </a:xfrm>
        </p:spPr>
        <p:txBody>
          <a:bodyPr>
            <a:normAutofit lnSpcReduction="10000"/>
          </a:bodyPr>
          <a:lstStyle/>
          <a:p>
            <a:pPr marL="365760" indent="-256032" eaLnBrk="1" fontAlgn="auto" hangingPunct="1">
              <a:spcAft>
                <a:spcPts val="0"/>
              </a:spcAft>
              <a:buFont typeface="Wingdings 3"/>
              <a:buChar char=""/>
              <a:defRPr/>
            </a:pPr>
            <a:r>
              <a:rPr lang="zh-CN" altLang="en-US" sz="2800" dirty="0" smtClean="0">
                <a:ea typeface="宋体" pitchFamily="2" charset="-122"/>
              </a:rPr>
              <a:t>（</a:t>
            </a:r>
            <a:r>
              <a:rPr lang="en-US" altLang="zh-CN" sz="2800" dirty="0" smtClean="0">
                <a:ea typeface="宋体" pitchFamily="2" charset="-122"/>
              </a:rPr>
              <a:t>1</a:t>
            </a:r>
            <a:r>
              <a:rPr lang="zh-CN" altLang="en-US" sz="2800" dirty="0" smtClean="0">
                <a:ea typeface="宋体" pitchFamily="2" charset="-122"/>
              </a:rPr>
              <a:t>）运行</a:t>
            </a:r>
            <a:r>
              <a:rPr lang="en-US" altLang="zh-CN" sz="2800" dirty="0" smtClean="0">
                <a:ea typeface="宋体" pitchFamily="2" charset="-122"/>
              </a:rPr>
              <a:t>Setup.exe</a:t>
            </a:r>
            <a:r>
              <a:rPr lang="zh-CN" altLang="en-US" sz="2800" dirty="0" smtClean="0">
                <a:ea typeface="宋体" pitchFamily="2" charset="-122"/>
              </a:rPr>
              <a:t>，启动安装程序</a:t>
            </a:r>
          </a:p>
        </p:txBody>
      </p:sp>
      <p:sp>
        <p:nvSpPr>
          <p:cNvPr id="4098" name="Rectangle 2"/>
          <p:cNvSpPr>
            <a:spLocks noGrp="1" noChangeArrowheads="1"/>
          </p:cNvSpPr>
          <p:nvPr>
            <p:ph type="title"/>
          </p:nvPr>
        </p:nvSpPr>
        <p:spPr>
          <a:xfrm>
            <a:off x="827088" y="26035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5" name="Picture 8"/>
          <p:cNvPicPr>
            <a:picLocks noChangeAspect="1" noChangeArrowheads="1"/>
          </p:cNvPicPr>
          <p:nvPr/>
        </p:nvPicPr>
        <p:blipFill>
          <a:blip r:embed="rId2"/>
          <a:srcRect/>
          <a:stretch>
            <a:fillRect/>
          </a:stretch>
        </p:blipFill>
        <p:spPr bwMode="auto">
          <a:xfrm>
            <a:off x="214282" y="2071678"/>
            <a:ext cx="8384129" cy="228601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395288" y="692150"/>
            <a:ext cx="8424862" cy="503238"/>
          </a:xfrm>
        </p:spPr>
        <p:txBody>
          <a:bodyPr>
            <a:normAutofit lnSpcReduction="10000"/>
          </a:bodyPr>
          <a:lstStyle/>
          <a:p>
            <a:pPr marL="365760" indent="-256032" eaLnBrk="1" fontAlgn="auto" hangingPunct="1">
              <a:spcAft>
                <a:spcPts val="0"/>
              </a:spcAft>
              <a:buFont typeface="Wingdings 3"/>
              <a:buChar char=""/>
              <a:defRPr/>
            </a:pPr>
            <a:r>
              <a:rPr lang="zh-CN" altLang="en-US" sz="2800" smtClean="0">
                <a:ea typeface="宋体" pitchFamily="2" charset="-122"/>
              </a:rPr>
              <a:t>（</a:t>
            </a:r>
            <a:r>
              <a:rPr lang="en-US" altLang="zh-CN" sz="2800" smtClean="0">
                <a:ea typeface="宋体" pitchFamily="2" charset="-122"/>
              </a:rPr>
              <a:t>2</a:t>
            </a:r>
            <a:r>
              <a:rPr lang="zh-CN" altLang="en-US" sz="2800" smtClean="0">
                <a:ea typeface="宋体" pitchFamily="2" charset="-122"/>
              </a:rPr>
              <a:t>）配置安全更新</a:t>
            </a:r>
          </a:p>
        </p:txBody>
      </p:sp>
      <p:sp>
        <p:nvSpPr>
          <p:cNvPr id="5122" name="Rectangle 2"/>
          <p:cNvSpPr>
            <a:spLocks noGrp="1" noChangeArrowheads="1"/>
          </p:cNvSpPr>
          <p:nvPr>
            <p:ph type="title"/>
          </p:nvPr>
        </p:nvSpPr>
        <p:spPr>
          <a:xfrm>
            <a:off x="827088" y="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5" name="Picture 7"/>
          <p:cNvPicPr>
            <a:picLocks noChangeAspect="1" noChangeArrowheads="1"/>
          </p:cNvPicPr>
          <p:nvPr/>
        </p:nvPicPr>
        <p:blipFill>
          <a:blip r:embed="rId2"/>
          <a:srcRect/>
          <a:stretch>
            <a:fillRect/>
          </a:stretch>
        </p:blipFill>
        <p:spPr bwMode="auto">
          <a:xfrm>
            <a:off x="857224" y="1190625"/>
            <a:ext cx="7286676" cy="545469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395288" y="692150"/>
            <a:ext cx="8424862" cy="503238"/>
          </a:xfrm>
        </p:spPr>
        <p:txBody>
          <a:bodyPr>
            <a:normAutofit lnSpcReduction="10000"/>
          </a:bodyPr>
          <a:lstStyle/>
          <a:p>
            <a:pPr marL="365760" indent="-256032" eaLnBrk="1" fontAlgn="auto" hangingPunct="1">
              <a:spcAft>
                <a:spcPts val="0"/>
              </a:spcAft>
              <a:buFont typeface="Wingdings 3"/>
              <a:buChar char=""/>
              <a:defRPr/>
            </a:pPr>
            <a:r>
              <a:rPr lang="zh-CN" altLang="en-US" sz="2800" smtClean="0">
                <a:ea typeface="宋体" pitchFamily="2" charset="-122"/>
              </a:rPr>
              <a:t>（</a:t>
            </a:r>
            <a:r>
              <a:rPr lang="en-US" altLang="zh-CN" sz="2800" smtClean="0">
                <a:ea typeface="宋体" pitchFamily="2" charset="-122"/>
              </a:rPr>
              <a:t>3</a:t>
            </a:r>
            <a:r>
              <a:rPr lang="zh-CN" altLang="en-US" sz="2800" smtClean="0">
                <a:ea typeface="宋体" pitchFamily="2" charset="-122"/>
              </a:rPr>
              <a:t>）安装选项</a:t>
            </a:r>
          </a:p>
        </p:txBody>
      </p:sp>
      <p:sp>
        <p:nvSpPr>
          <p:cNvPr id="6146" name="Rectangle 2"/>
          <p:cNvSpPr>
            <a:spLocks noGrp="1" noChangeArrowheads="1"/>
          </p:cNvSpPr>
          <p:nvPr>
            <p:ph type="title"/>
          </p:nvPr>
        </p:nvSpPr>
        <p:spPr>
          <a:xfrm>
            <a:off x="827088" y="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 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5" name="Picture 7"/>
          <p:cNvPicPr>
            <a:picLocks noChangeAspect="1" noChangeArrowheads="1"/>
          </p:cNvPicPr>
          <p:nvPr/>
        </p:nvPicPr>
        <p:blipFill>
          <a:blip r:embed="rId2"/>
          <a:srcRect/>
          <a:stretch>
            <a:fillRect/>
          </a:stretch>
        </p:blipFill>
        <p:spPr bwMode="auto">
          <a:xfrm>
            <a:off x="642911" y="1071547"/>
            <a:ext cx="7000924" cy="526649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95288" y="692150"/>
            <a:ext cx="8424862" cy="503238"/>
          </a:xfrm>
        </p:spPr>
        <p:txBody>
          <a:bodyPr>
            <a:normAutofit lnSpcReduction="10000"/>
          </a:bodyPr>
          <a:lstStyle/>
          <a:p>
            <a:pPr marL="365760" indent="-256032" eaLnBrk="1" fontAlgn="auto" hangingPunct="1">
              <a:spcAft>
                <a:spcPts val="0"/>
              </a:spcAft>
              <a:buFont typeface="Wingdings 3"/>
              <a:buChar char=""/>
              <a:defRPr/>
            </a:pPr>
            <a:r>
              <a:rPr lang="zh-CN" altLang="en-US" sz="2800" smtClean="0">
                <a:ea typeface="宋体" pitchFamily="2" charset="-122"/>
              </a:rPr>
              <a:t>（</a:t>
            </a:r>
            <a:r>
              <a:rPr lang="en-US" altLang="zh-CN" sz="2800" smtClean="0">
                <a:ea typeface="宋体" pitchFamily="2" charset="-122"/>
              </a:rPr>
              <a:t>4</a:t>
            </a:r>
            <a:r>
              <a:rPr lang="zh-CN" altLang="en-US" sz="2800" smtClean="0">
                <a:ea typeface="宋体" pitchFamily="2" charset="-122"/>
              </a:rPr>
              <a:t>）系统类</a:t>
            </a:r>
          </a:p>
        </p:txBody>
      </p:sp>
      <p:sp>
        <p:nvSpPr>
          <p:cNvPr id="7170" name="Rectangle 2"/>
          <p:cNvSpPr>
            <a:spLocks noGrp="1" noChangeArrowheads="1"/>
          </p:cNvSpPr>
          <p:nvPr>
            <p:ph type="title"/>
          </p:nvPr>
        </p:nvSpPr>
        <p:spPr>
          <a:xfrm>
            <a:off x="827088" y="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 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6" name="Picture 8"/>
          <p:cNvPicPr>
            <a:picLocks noChangeAspect="1" noChangeArrowheads="1"/>
          </p:cNvPicPr>
          <p:nvPr/>
        </p:nvPicPr>
        <p:blipFill>
          <a:blip r:embed="rId2"/>
          <a:srcRect/>
          <a:stretch>
            <a:fillRect/>
          </a:stretch>
        </p:blipFill>
        <p:spPr bwMode="auto">
          <a:xfrm>
            <a:off x="500034" y="1169988"/>
            <a:ext cx="6939979" cy="518797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95288" y="692151"/>
            <a:ext cx="8424862" cy="665148"/>
          </a:xfrm>
        </p:spPr>
        <p:txBody>
          <a:bodyPr/>
          <a:lstStyle/>
          <a:p>
            <a:pPr eaLnBrk="1" hangingPunct="1"/>
            <a:r>
              <a:rPr lang="zh-CN" altLang="en-US" sz="2800" dirty="0" smtClean="0">
                <a:ea typeface="宋体" pitchFamily="2" charset="-122"/>
              </a:rPr>
              <a:t>（</a:t>
            </a:r>
            <a:r>
              <a:rPr lang="en-US" altLang="zh-CN" sz="2800" dirty="0" smtClean="0">
                <a:ea typeface="宋体" pitchFamily="2" charset="-122"/>
              </a:rPr>
              <a:t>5</a:t>
            </a:r>
            <a:r>
              <a:rPr lang="zh-CN" altLang="en-US" sz="2800" dirty="0" smtClean="0">
                <a:ea typeface="宋体" pitchFamily="2" charset="-122"/>
              </a:rPr>
              <a:t>）</a:t>
            </a:r>
            <a:r>
              <a:rPr lang="en-US" altLang="zh-CN" sz="2800" dirty="0" smtClean="0">
                <a:ea typeface="宋体" pitchFamily="2" charset="-122"/>
              </a:rPr>
              <a:t> Oracle</a:t>
            </a:r>
            <a:r>
              <a:rPr lang="zh-CN" altLang="zh-CN" sz="2800" dirty="0" smtClean="0">
                <a:ea typeface="宋体" pitchFamily="2" charset="-122"/>
              </a:rPr>
              <a:t>主目录用户</a:t>
            </a:r>
            <a:endParaRPr lang="en-US" altLang="zh-CN" sz="2800" dirty="0" smtClean="0">
              <a:ea typeface="宋体" pitchFamily="2" charset="-122"/>
            </a:endParaRPr>
          </a:p>
        </p:txBody>
      </p:sp>
      <p:sp>
        <p:nvSpPr>
          <p:cNvPr id="8194" name="Rectangle 2"/>
          <p:cNvSpPr>
            <a:spLocks noGrp="1" noChangeArrowheads="1"/>
          </p:cNvSpPr>
          <p:nvPr>
            <p:ph type="title"/>
          </p:nvPr>
        </p:nvSpPr>
        <p:spPr>
          <a:xfrm>
            <a:off x="827088" y="0"/>
            <a:ext cx="7408862" cy="522288"/>
          </a:xfrm>
        </p:spPr>
        <p:txBody>
          <a:bodyPr>
            <a:normAutofit fontScale="90000"/>
          </a:bodyPr>
          <a:lstStyle/>
          <a:p>
            <a:pPr eaLnBrk="1" fontAlgn="auto" hangingPunct="1">
              <a:spcAft>
                <a:spcPts val="0"/>
              </a:spcAft>
              <a:defRPr/>
            </a:pPr>
            <a:r>
              <a:rPr lang="en-US" altLang="zh-CN" dirty="0" smtClean="0">
                <a:ea typeface="宋体" pitchFamily="2" charset="-122"/>
              </a:rPr>
              <a:t>3</a:t>
            </a:r>
            <a:r>
              <a:rPr lang="zh-CN" altLang="en-US" dirty="0" smtClean="0">
                <a:ea typeface="宋体" pitchFamily="2" charset="-122"/>
              </a:rPr>
              <a:t>、</a:t>
            </a:r>
            <a:r>
              <a:rPr lang="en-US" altLang="zh-CN" dirty="0" smtClean="0">
                <a:ea typeface="宋体" pitchFamily="2" charset="-122"/>
              </a:rPr>
              <a:t> </a:t>
            </a:r>
            <a:r>
              <a:rPr lang="en-US" altLang="zh-CN" dirty="0" smtClean="0"/>
              <a:t>Oracle12c</a:t>
            </a:r>
            <a:r>
              <a:rPr lang="zh-CN" altLang="en-US" dirty="0" smtClean="0"/>
              <a:t>的安装</a:t>
            </a:r>
            <a:endParaRPr lang="zh-CN" altLang="en-US" dirty="0" smtClean="0">
              <a:ea typeface="宋体" pitchFamily="2" charset="-122"/>
            </a:endParaRPr>
          </a:p>
        </p:txBody>
      </p:sp>
      <p:pic>
        <p:nvPicPr>
          <p:cNvPr id="6" name="Picture 7"/>
          <p:cNvPicPr>
            <a:picLocks noChangeAspect="1" noChangeArrowheads="1"/>
          </p:cNvPicPr>
          <p:nvPr/>
        </p:nvPicPr>
        <p:blipFill>
          <a:blip r:embed="rId2"/>
          <a:srcRect/>
          <a:stretch>
            <a:fillRect/>
          </a:stretch>
        </p:blipFill>
        <p:spPr bwMode="auto">
          <a:xfrm>
            <a:off x="785786" y="1142984"/>
            <a:ext cx="7024596" cy="5267342"/>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1562</TotalTime>
  <Words>1568</Words>
  <Application>Microsoft Office PowerPoint</Application>
  <PresentationFormat>全屏显示(4:3)</PresentationFormat>
  <Paragraphs>161</Paragraphs>
  <Slides>35</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Lucida Sans Unicode</vt:lpstr>
      <vt:lpstr>Wingdings 3</vt:lpstr>
      <vt:lpstr>Verdana</vt:lpstr>
      <vt:lpstr>Wingdings 2</vt:lpstr>
      <vt:lpstr>Calibri</vt:lpstr>
      <vt:lpstr>宋体</vt:lpstr>
      <vt:lpstr>华文行楷</vt:lpstr>
      <vt:lpstr>Times</vt:lpstr>
      <vt:lpstr>黑体</vt:lpstr>
      <vt:lpstr>Wingdings</vt:lpstr>
      <vt:lpstr>Times New Roman</vt:lpstr>
      <vt:lpstr>华文新魏</vt:lpstr>
      <vt:lpstr>Courier New</vt:lpstr>
      <vt:lpstr>聚合</vt:lpstr>
      <vt:lpstr>Oracle 12c简介与安装 </vt:lpstr>
      <vt:lpstr>课程内容</vt:lpstr>
      <vt:lpstr>1、 Oracle的发展历程</vt:lpstr>
      <vt:lpstr>2、 Oracle12c的新特性</vt:lpstr>
      <vt:lpstr>3、 Oracle12c的安装</vt:lpstr>
      <vt:lpstr>3、 Oracle12c的安装</vt:lpstr>
      <vt:lpstr> 3、 Oracle12c的安装</vt:lpstr>
      <vt:lpstr> 3、 Oracle12c的安装</vt:lpstr>
      <vt:lpstr>3、 Oracle12c的安装</vt:lpstr>
      <vt:lpstr>3、 Oracle12c的安装</vt:lpstr>
      <vt:lpstr> 3、 Oracle12c的安装</vt:lpstr>
      <vt:lpstr> 3、 Oracle12c的安装</vt:lpstr>
      <vt:lpstr>3、 Oracle12c的安装</vt:lpstr>
      <vt:lpstr>3、 Oracle12c的安装</vt:lpstr>
      <vt:lpstr>4、 Oracle服务</vt:lpstr>
      <vt:lpstr>5、 Oracle12c的卸载</vt:lpstr>
      <vt:lpstr>5、 Oracle12c的卸载</vt:lpstr>
      <vt:lpstr>5、 Oracle12c的卸载</vt:lpstr>
      <vt:lpstr>5、 Oracle12c的卸载</vt:lpstr>
      <vt:lpstr>5、 Oracle12c的卸载</vt:lpstr>
      <vt:lpstr>5、 Oracle12c的卸载</vt:lpstr>
      <vt:lpstr>5、 Oracle12c的卸载</vt:lpstr>
      <vt:lpstr>5、 Oracle12c的卸载</vt:lpstr>
      <vt:lpstr>6、Oracle常用工具</vt:lpstr>
      <vt:lpstr>6、Oracle常用工具</vt:lpstr>
      <vt:lpstr>6、Oracle常用工具</vt:lpstr>
      <vt:lpstr>7、Oracle默认用户 </vt:lpstr>
      <vt:lpstr>幻灯片 28</vt:lpstr>
      <vt:lpstr>幻灯片 29</vt:lpstr>
      <vt:lpstr>幻灯片 30</vt:lpstr>
      <vt:lpstr>8、Oracle体系结构</vt:lpstr>
      <vt:lpstr>8、Oracle体系结构</vt:lpstr>
      <vt:lpstr>8、Oracle体系结构</vt:lpstr>
      <vt:lpstr>8、Oracle体系结构</vt:lpstr>
      <vt:lpstr>8、Oracle体系结构</vt:lpstr>
    </vt:vector>
  </TitlesOfParts>
  <Company>第二固井服务部</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邢浪</dc:creator>
  <cp:lastModifiedBy>yj</cp:lastModifiedBy>
  <cp:revision>210</cp:revision>
  <dcterms:created xsi:type="dcterms:W3CDTF">2011-08-11T14:12:32Z</dcterms:created>
  <dcterms:modified xsi:type="dcterms:W3CDTF">2017-08-21T15:42:12Z</dcterms:modified>
</cp:coreProperties>
</file>