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2" r:id="rId3"/>
    <p:sldId id="283" r:id="rId4"/>
    <p:sldId id="257" r:id="rId5"/>
    <p:sldId id="284" r:id="rId6"/>
    <p:sldId id="285" r:id="rId7"/>
    <p:sldId id="287" r:id="rId8"/>
    <p:sldId id="289" r:id="rId9"/>
    <p:sldId id="295" r:id="rId10"/>
    <p:sldId id="296" r:id="rId11"/>
    <p:sldId id="297" r:id="rId12"/>
    <p:sldId id="305" r:id="rId13"/>
    <p:sldId id="309" r:id="rId14"/>
    <p:sldId id="317" r:id="rId15"/>
    <p:sldId id="318" r:id="rId16"/>
    <p:sldId id="319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6" r:id="rId31"/>
    <p:sldId id="337" r:id="rId32"/>
    <p:sldId id="334" r:id="rId33"/>
    <p:sldId id="282" r:id="rId34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3333FF"/>
    <a:srgbClr val="969696"/>
    <a:srgbClr val="000000"/>
    <a:srgbClr val="FF5050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6" autoAdjust="0"/>
    <p:restoredTop sz="95024" autoAdjust="0"/>
  </p:normalViewPr>
  <p:slideViewPr>
    <p:cSldViewPr snapToGrid="0">
      <p:cViewPr>
        <p:scale>
          <a:sx n="90" d="100"/>
          <a:sy n="90" d="100"/>
        </p:scale>
        <p:origin x="162" y="66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90" y="1164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4"/>
    </p:cViewPr>
  </p:sorterViewPr>
  <p:notesViewPr>
    <p:cSldViewPr snapToGrid="0">
      <p:cViewPr>
        <p:scale>
          <a:sx n="100" d="100"/>
          <a:sy n="100" d="100"/>
        </p:scale>
        <p:origin x="-780" y="-60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30.xml"/><Relationship Id="rId1" Type="http://schemas.openxmlformats.org/officeDocument/2006/relationships/slide" Target="slides/slide29.xml"/><Relationship Id="rId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zh-CN" altLang="en-US" sz="1000" b="1">
                <a:solidFill>
                  <a:schemeClr val="tx1"/>
                </a:solidFill>
                <a:latin typeface="Arial" pitchFamily="34" charset="0"/>
              </a:rPr>
              <a:t>&lt;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Course name&gt; &lt;Lesson number&gt;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F569A5BC-5B5E-4DAA-A169-320C94DD0FC6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Heading (Level 1) Arial 11pt Bold</a:t>
            </a:r>
          </a:p>
          <a:p>
            <a:pPr lvl="1"/>
            <a:r>
              <a:rPr lang="en-US" altLang="zh-CN" noProof="0"/>
              <a:t>Body Text (Level 2) Times New Roman 11pt</a:t>
            </a:r>
          </a:p>
          <a:p>
            <a:pPr lvl="2"/>
            <a:r>
              <a:rPr lang="en-US" altLang="zh-CN" noProof="0"/>
              <a:t>Bullet 1 (Level 3) Times New Roman 11pt</a:t>
            </a:r>
          </a:p>
          <a:p>
            <a:pPr lvl="3"/>
            <a:r>
              <a:rPr lang="en-US" altLang="zh-CN" noProof="0"/>
              <a:t>Bullet 2 (Level 4) Times New Roman 11pt</a:t>
            </a:r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r>
              <a:rPr lang="en-US" altLang="zh-CN" noProof="0"/>
              <a:t>Technical Note (Level 1) Arial 11pt Bold (CHANGE TO BLUE)</a:t>
            </a:r>
          </a:p>
          <a:p>
            <a:pPr lvl="0"/>
            <a:r>
              <a:rPr lang="en-US" altLang="zh-CN" noProof="0"/>
              <a:t>Instructor Note (Level 1) Arial 11pt Bold (CHANGE TO BLUE)</a:t>
            </a:r>
          </a:p>
          <a:p>
            <a:pPr lvl="1"/>
            <a:r>
              <a:rPr lang="en-US" altLang="zh-CN" noProof="0"/>
              <a:t>Body Text (Level 2) Times New Roman 11pt (CHANGE TO BLUE)</a:t>
            </a:r>
          </a:p>
          <a:p>
            <a:pPr lvl="2"/>
            <a:r>
              <a:rPr lang="en-US" altLang="zh-CN" noProof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Introduction to Oracle9</a:t>
            </a:r>
            <a:r>
              <a:rPr lang="en-US" altLang="zh-CN" sz="1100" b="1" i="1">
                <a:solidFill>
                  <a:schemeClr val="tx1"/>
                </a:solidFill>
              </a:rPr>
              <a:t>i</a:t>
            </a: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: SQL 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53BF7C1C-0F12-4182-A068-476C4744DC90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806950"/>
            <a:ext cx="5929313" cy="3732213"/>
          </a:xfrm>
          <a:noFill/>
          <a:ln/>
        </p:spPr>
        <p:txBody>
          <a:bodyPr lIns="90381" tIns="45191" rIns="90381" bIns="45191"/>
          <a:lstStyle/>
          <a:p>
            <a:r>
              <a:rPr lang="en-US" altLang="zh-CN"/>
              <a:t>Objectives</a:t>
            </a:r>
          </a:p>
          <a:p>
            <a:pPr lvl="1"/>
            <a:r>
              <a:rPr lang="en-US" altLang="zh-CN"/>
              <a:t>This lesson introduces the Oracle server architecture by examining the physical, memory, process, and logical structures involved in establishing a database connection, creating a session, and executing SQL commands. </a:t>
            </a:r>
          </a:p>
          <a:p>
            <a:endParaRPr lang="zh-CN" altLang="en-US" b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174625"/>
            <a:ext cx="5962650" cy="4471988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/>
              <a:t>  </a:t>
            </a:r>
            <a:r>
              <a:rPr lang="pt-BR" altLang="zh-CN"/>
              <a:t>CASCADE  </a:t>
            </a:r>
            <a:r>
              <a:rPr lang="en-US" altLang="zh-CN"/>
              <a:t>[kæs'keid]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806950"/>
            <a:ext cx="5929313" cy="3732213"/>
          </a:xfrm>
          <a:noFill/>
          <a:ln/>
        </p:spPr>
        <p:txBody>
          <a:bodyPr lIns="90381" tIns="45191" rIns="90381" bIns="45191"/>
          <a:lstStyle/>
          <a:p>
            <a:endParaRPr lang="en-US" altLang="zh-CN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174625"/>
            <a:ext cx="5962650" cy="447198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174625"/>
            <a:ext cx="5962650" cy="4471988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4806950"/>
            <a:ext cx="5927725" cy="3732213"/>
          </a:xfrm>
          <a:noFill/>
          <a:ln/>
        </p:spPr>
        <p:txBody>
          <a:bodyPr lIns="86475" tIns="43237" rIns="86475" bIns="43237"/>
          <a:lstStyle/>
          <a:p>
            <a:r>
              <a:rPr lang="en-US" altLang="zh-CN"/>
              <a:t>Creating Roles</a:t>
            </a:r>
          </a:p>
          <a:p>
            <a:pPr lvl="1"/>
            <a:r>
              <a:rPr lang="en-US" altLang="zh-CN"/>
              <a:t>Use the CREATE ROLE statement to create roles. CREATE ROLE system privilege is required. When you create a role that is NOT IDENTIFIED or is IDENTIFIED EXTERNALLY or BY Password, Oracle grants the role with ADMIN option. </a:t>
            </a:r>
          </a:p>
          <a:p>
            <a:pPr lvl="1"/>
            <a:r>
              <a:rPr lang="en-US" altLang="zh-CN"/>
              <a:t>Use the following command to create a role:</a:t>
            </a:r>
          </a:p>
          <a:p>
            <a:pPr lvl="1"/>
            <a:r>
              <a:rPr lang="en-US" altLang="zh-CN">
                <a:latin typeface="Courier New" pitchFamily="49" charset="0"/>
              </a:rPr>
              <a:t>CREATE ROLE role [</a:t>
            </a:r>
            <a:r>
              <a:rPr lang="en-US" altLang="zh-CN" u="sng">
                <a:latin typeface="Courier New" pitchFamily="49" charset="0"/>
              </a:rPr>
              <a:t>NOT IDENTIFIED</a:t>
            </a:r>
            <a:r>
              <a:rPr lang="en-US" altLang="zh-CN">
                <a:latin typeface="Courier New" pitchFamily="49" charset="0"/>
              </a:rPr>
              <a:t> | IDENTIFIED</a:t>
            </a:r>
          </a:p>
          <a:p>
            <a:pPr lvl="1"/>
            <a:r>
              <a:rPr lang="en-US" altLang="zh-CN">
                <a:latin typeface="Courier New" pitchFamily="49" charset="0"/>
              </a:rPr>
              <a:t>	{BY password | EXTERNALLY | GLOBALLY | USING package}]</a:t>
            </a:r>
          </a:p>
          <a:p>
            <a:pPr lvl="1"/>
            <a:r>
              <a:rPr lang="en-US" altLang="zh-CN"/>
              <a:t>where: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role</a:t>
            </a:r>
            <a:r>
              <a:rPr lang="en-US" altLang="zh-CN"/>
              <a:t>		is the name of the role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NOT IDENTIFIED</a:t>
            </a:r>
            <a:r>
              <a:rPr lang="en-US" altLang="zh-CN"/>
              <a:t>	indicates that no verification is required when enabling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the role 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IDENTIFIED</a:t>
            </a:r>
            <a:r>
              <a:rPr lang="en-US" altLang="zh-CN"/>
              <a:t> 	indicates that verification is required when enabling the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row 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BY password</a:t>
            </a:r>
            <a:r>
              <a:rPr lang="en-US" altLang="zh-CN"/>
              <a:t> 	provides the password that the user must specify when 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enabling the role </a:t>
            </a:r>
          </a:p>
          <a:p>
            <a:pPr lvl="1"/>
            <a:r>
              <a:rPr lang="en-US" altLang="zh-CN"/>
              <a:t> 	</a:t>
            </a:r>
            <a:r>
              <a:rPr lang="en-US" altLang="zh-CN">
                <a:latin typeface="Courier New" pitchFamily="49" charset="0"/>
              </a:rPr>
              <a:t>USING package</a:t>
            </a:r>
            <a:r>
              <a:rPr lang="en-US" altLang="zh-CN"/>
              <a:t>	creates an application role, which is a role that can be enabled 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only by applications using an authorized package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4025" y="174625"/>
            <a:ext cx="5962650" cy="4471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9" y="4807010"/>
            <a:ext cx="5927725" cy="3732277"/>
          </a:xfrm>
          <a:noFill/>
        </p:spPr>
        <p:txBody>
          <a:bodyPr lIns="86475" tIns="43237" rIns="86475" bIns="43237"/>
          <a:lstStyle/>
          <a:p>
            <a:r>
              <a:rPr lang="en-US" altLang="zh-CN"/>
              <a:t>Creating Roles</a:t>
            </a:r>
          </a:p>
          <a:p>
            <a:pPr lvl="1"/>
            <a:r>
              <a:rPr lang="en-US" altLang="zh-CN"/>
              <a:t>Use the CREATE ROLE statement to create roles. CREATE ROLE system privilege is required. When you create a role that is NOT IDENTIFIED or is IDENTIFIED EXTERNALLY or BY Password, Oracle grants the role with ADMIN option. </a:t>
            </a:r>
          </a:p>
          <a:p>
            <a:pPr lvl="1"/>
            <a:r>
              <a:rPr lang="en-US" altLang="zh-CN"/>
              <a:t>Use the following command to create a role:</a:t>
            </a:r>
          </a:p>
          <a:p>
            <a:pPr lvl="1"/>
            <a:r>
              <a:rPr lang="en-US" altLang="zh-CN">
                <a:latin typeface="Courier New" pitchFamily="49" charset="0"/>
              </a:rPr>
              <a:t>CREATE ROLE role [</a:t>
            </a:r>
            <a:r>
              <a:rPr lang="en-US" altLang="zh-CN" u="sng">
                <a:latin typeface="Courier New" pitchFamily="49" charset="0"/>
              </a:rPr>
              <a:t>NOT IDENTIFIED</a:t>
            </a:r>
            <a:r>
              <a:rPr lang="en-US" altLang="zh-CN">
                <a:latin typeface="Courier New" pitchFamily="49" charset="0"/>
              </a:rPr>
              <a:t> | IDENTIFIED</a:t>
            </a:r>
          </a:p>
          <a:p>
            <a:pPr lvl="1"/>
            <a:r>
              <a:rPr lang="en-US" altLang="zh-CN">
                <a:latin typeface="Courier New" pitchFamily="49" charset="0"/>
              </a:rPr>
              <a:t>	{BY password | EXTERNALLY | GLOBALLY | USING package}]</a:t>
            </a:r>
          </a:p>
          <a:p>
            <a:pPr lvl="1"/>
            <a:r>
              <a:rPr lang="en-US" altLang="zh-CN"/>
              <a:t>where: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role</a:t>
            </a:r>
            <a:r>
              <a:rPr lang="en-US" altLang="zh-CN"/>
              <a:t>		is the name of the role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NOT IDENTIFIED</a:t>
            </a:r>
            <a:r>
              <a:rPr lang="en-US" altLang="zh-CN"/>
              <a:t>	indicates that no verification is required when enabling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the role 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IDENTIFIED</a:t>
            </a:r>
            <a:r>
              <a:rPr lang="en-US" altLang="zh-CN"/>
              <a:t> 	indicates that verification is required when enabling the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row </a:t>
            </a:r>
          </a:p>
          <a:p>
            <a:pPr lvl="1"/>
            <a:r>
              <a:rPr lang="en-US" altLang="zh-CN"/>
              <a:t>	</a:t>
            </a:r>
            <a:r>
              <a:rPr lang="en-US" altLang="zh-CN">
                <a:latin typeface="Courier New" pitchFamily="49" charset="0"/>
              </a:rPr>
              <a:t>BY password</a:t>
            </a:r>
            <a:r>
              <a:rPr lang="en-US" altLang="zh-CN"/>
              <a:t> 	provides the password that the user must specify when 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enabling the role </a:t>
            </a:r>
          </a:p>
          <a:p>
            <a:pPr lvl="1"/>
            <a:r>
              <a:rPr lang="en-US" altLang="zh-CN"/>
              <a:t> 	</a:t>
            </a:r>
            <a:r>
              <a:rPr lang="en-US" altLang="zh-CN">
                <a:latin typeface="Courier New" pitchFamily="49" charset="0"/>
              </a:rPr>
              <a:t>USING package</a:t>
            </a:r>
            <a:r>
              <a:rPr lang="en-US" altLang="zh-CN"/>
              <a:t>	creates an application role, which is a role that can be enabled </a:t>
            </a:r>
          </a:p>
          <a:p>
            <a:pPr lvl="1">
              <a:spcBef>
                <a:spcPct val="0"/>
              </a:spcBef>
            </a:pPr>
            <a:r>
              <a:rPr lang="en-US" altLang="zh-CN"/>
              <a:t>			only by applications using an authorized package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/>
              <a:t>  </a:t>
            </a:r>
            <a:r>
              <a:rPr lang="pt-BR" altLang="zh-CN"/>
              <a:t>CASCADE  </a:t>
            </a:r>
            <a:r>
              <a:rPr lang="en-US" altLang="zh-CN"/>
              <a:t>[kæs'keid] 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/>
              <a:t>  </a:t>
            </a:r>
            <a:r>
              <a:rPr lang="pt-BR" altLang="zh-CN"/>
              <a:t>CASCADE  </a:t>
            </a:r>
            <a:r>
              <a:rPr lang="en-US" altLang="zh-CN"/>
              <a:t>[kæs'keid]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/>
              <a:t>  </a:t>
            </a:r>
            <a:r>
              <a:rPr lang="pt-BR" altLang="zh-CN"/>
              <a:t>CASCADE  </a:t>
            </a:r>
            <a:r>
              <a:rPr lang="en-US" altLang="zh-CN"/>
              <a:t>[kæs'keid] 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/>
              <a:t>  </a:t>
            </a:r>
            <a:r>
              <a:rPr lang="pt-BR" altLang="zh-CN"/>
              <a:t>CASCADE  </a:t>
            </a:r>
            <a:r>
              <a:rPr lang="en-US" altLang="zh-CN"/>
              <a:t>[kæs'keid] 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/>
              <a:t>  </a:t>
            </a:r>
            <a:r>
              <a:rPr lang="pt-BR" altLang="zh-CN"/>
              <a:t>CASCADE  </a:t>
            </a:r>
            <a:r>
              <a:rPr lang="en-US" altLang="zh-CN"/>
              <a:t>[kæs'keid]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362200" y="6223000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628795-94F3-4223-BCCB-CCCF7DEB04AB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05494B6-B5AE-4D09-AB26-7A4D6446AC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AB78F-FF02-46C4-9D5B-D54DCE3D92AF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CAAB-FF6F-4B30-A3E6-10A67811E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B0654-5430-4F88-92F8-A6AB3CD7C0D9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A8DBF-F9C4-48DB-9EAF-33FB6A61D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DA58-9CED-4D33-801E-3E5BA30B2DE2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98A8B-7473-4CED-9FCD-894CFE57B9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C8AFF-53B7-40C9-9478-D89D9A510DB1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DE1B-9D87-4477-BD55-FC58024BE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C3DAA-3330-45FE-B6BA-189800E85706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CA62B-6532-4996-84E4-440B22A44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130F-58A2-487F-899F-DDFB9DA81D11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9A6AA-6244-4AAC-A382-32E5D8FC9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79A67-385D-4356-BE9C-DB90F9889427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670F-CF01-4593-B5A2-25593F598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CB10-99B9-4BD2-9357-E645551A0437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A39DE-F04A-46C1-B7CB-F4D4A1183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6D2F9-D436-46C4-BB9E-6DFB0DB67519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64B22-7315-41C7-8326-AC02C0EE51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73733-ABD9-4F18-9C65-0CA14899D25A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0216-0967-4B7E-A947-FB7810569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C84A6A7-13F4-420E-9099-4A18D12E6D37}" type="datetimeFigureOut">
              <a:rPr lang="en-US" altLang="zh-CN"/>
              <a:pPr>
                <a:defRPr/>
              </a:pPr>
              <a:t>9/7/2018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386CF43-ED8F-4395-AEA4-82FD2490AA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552700" y="6235700"/>
            <a:ext cx="3644900" cy="3698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  <a:endParaRPr lang="en-US" altLang="zh-CN" sz="1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9" r:id="rId2"/>
    <p:sldLayoutId id="2147483924" r:id="rId3"/>
    <p:sldLayoutId id="2147483925" r:id="rId4"/>
    <p:sldLayoutId id="2147483926" r:id="rId5"/>
    <p:sldLayoutId id="2147483927" r:id="rId6"/>
    <p:sldLayoutId id="2147483920" r:id="rId7"/>
    <p:sldLayoutId id="2147483928" r:id="rId8"/>
    <p:sldLayoutId id="2147483929" r:id="rId9"/>
    <p:sldLayoutId id="2147483921" r:id="rId10"/>
    <p:sldLayoutId id="21474839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558800" y="95250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/>
                <a:ea typeface="宋体" pitchFamily="2" charset="-122"/>
              </a:rPr>
              <a:t>2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宋体" pitchFamily="2" charset="-122"/>
              </a:rPr>
              <a:t>Oracle</a:t>
            </a:r>
            <a:r>
              <a:rPr lang="zh-CN" altLang="en-US" dirty="0">
                <a:ea typeface="宋体" pitchFamily="2" charset="-122"/>
              </a:rPr>
              <a:t>数据库对象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429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视图 </a:t>
            </a:r>
            <a:r>
              <a:rPr lang="en-US" altLang="zh-CN" dirty="0">
                <a:ea typeface="宋体" pitchFamily="2" charset="-122"/>
              </a:rPr>
              <a:t>Views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965200" y="1231900"/>
            <a:ext cx="7721600" cy="352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创建视图（以</a:t>
            </a:r>
            <a:r>
              <a:rPr lang="en-US" altLang="zh-CN" sz="1800" b="1">
                <a:solidFill>
                  <a:schemeClr val="tx1"/>
                </a:solidFill>
                <a:ea typeface="宋体" pitchFamily="2" charset="-122"/>
              </a:rPr>
              <a:t>EMP</a:t>
            </a: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为基础表创建</a:t>
            </a:r>
            <a:r>
              <a:rPr lang="en-US" altLang="zh-CN" sz="1800" b="1">
                <a:solidFill>
                  <a:schemeClr val="tx1"/>
                </a:solidFill>
                <a:ea typeface="宋体" pitchFamily="2" charset="-122"/>
              </a:rPr>
              <a:t>STAFF</a:t>
            </a: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视图）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379663"/>
            <a:ext cx="6883400" cy="36734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320800" y="1574800"/>
            <a:ext cx="5562600" cy="7032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VIEW staff AS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SELECT empno, ename,job,mgr,deptno  FROM emp</a:t>
            </a:r>
            <a:endParaRPr lang="zh-CN" altLang="en-US" sz="16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429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视图 </a:t>
            </a:r>
            <a:r>
              <a:rPr lang="en-US" altLang="zh-CN" dirty="0">
                <a:ea typeface="宋体" pitchFamily="2" charset="-122"/>
              </a:rPr>
              <a:t>Views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965200" y="1231900"/>
            <a:ext cx="7721600" cy="352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创建视图（以</a:t>
            </a:r>
            <a:r>
              <a:rPr lang="en-US" altLang="zh-CN" sz="1800" b="1">
                <a:solidFill>
                  <a:schemeClr val="tx1"/>
                </a:solidFill>
                <a:ea typeface="宋体" pitchFamily="2" charset="-122"/>
              </a:rPr>
              <a:t>EMP</a:t>
            </a: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 sz="1800" b="1">
                <a:solidFill>
                  <a:schemeClr val="tx1"/>
                </a:solidFill>
                <a:ea typeface="宋体" pitchFamily="2" charset="-122"/>
              </a:rPr>
              <a:t>DEPT</a:t>
            </a: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为基础表创建</a:t>
            </a:r>
            <a:r>
              <a:rPr lang="en-US" altLang="zh-CN" sz="1800" b="1">
                <a:solidFill>
                  <a:schemeClr val="tx1"/>
                </a:solidFill>
                <a:ea typeface="宋体" pitchFamily="2" charset="-122"/>
              </a:rPr>
              <a:t>EMP_VIEW</a:t>
            </a: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视图）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346200" y="1752600"/>
            <a:ext cx="5664200" cy="14366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CREATE VIEW emp_view AS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SELECT empno, ename, sal, loc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FROM emp, dept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WHERE emp.deptno = dept.deptno AND  dept.deptno = 10</a:t>
            </a:r>
            <a:endParaRPr lang="zh-CN" altLang="en-US" sz="1600" b="1">
              <a:solidFill>
                <a:schemeClr val="tx1"/>
              </a:solidFill>
              <a:latin typeface="Courier" charset="0"/>
              <a:ea typeface="宋体" pitchFamily="2" charset="-122"/>
            </a:endParaRP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1371600" y="3721100"/>
            <a:ext cx="6184900" cy="2170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SELECT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ename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FROM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emp_view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WHERE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empno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9876</a:t>
            </a:r>
          </a:p>
          <a:p>
            <a:pPr>
              <a:spcBef>
                <a:spcPct val="50000"/>
              </a:spcBef>
              <a:defRPr/>
            </a:pPr>
            <a:endParaRPr lang="en-US" altLang="zh-CN" sz="16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16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SELECT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ename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FROM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dept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WHERE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emp.deptno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dept.deptno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AND 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dept.deptno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10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AND  </a:t>
            </a:r>
            <a:r>
              <a:rPr lang="en-US" altLang="zh-CN" sz="1600" b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emp.empno</a:t>
            </a: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9876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1028700" y="3276600"/>
            <a:ext cx="7721600" cy="352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查询</a:t>
            </a:r>
            <a:r>
              <a:rPr lang="en-US" altLang="zh-CN" sz="1800" b="1">
                <a:solidFill>
                  <a:schemeClr val="tx1"/>
                </a:solidFill>
                <a:ea typeface="宋体" pitchFamily="2" charset="-122"/>
              </a:rPr>
              <a:t>EMP_VIEW</a:t>
            </a: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视图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1028700" y="4394200"/>
            <a:ext cx="7721600" cy="352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en-US" altLang="zh-CN" sz="18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将上述查询语句合并为如下查询语句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429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视图 </a:t>
            </a:r>
            <a:r>
              <a:rPr lang="en-US" altLang="zh-CN" dirty="0">
                <a:ea typeface="宋体" pitchFamily="2" charset="-122"/>
              </a:rPr>
              <a:t>Views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965200" y="1231900"/>
            <a:ext cx="7721600" cy="352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重定义视图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346200" y="1752600"/>
            <a:ext cx="5664200" cy="143668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CREATE OR REPLACE VIEW emp_view AS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SELECT empno, ename, sal, loc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FROM emp, dept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Courier" charset="0"/>
                <a:ea typeface="宋体" pitchFamily="2" charset="-122"/>
              </a:rPr>
              <a:t>WHERE emp.deptno = dept.deptno;</a:t>
            </a:r>
            <a:endParaRPr lang="zh-CN" altLang="en-US" sz="1600" b="1">
              <a:solidFill>
                <a:schemeClr val="bg1"/>
              </a:solidFill>
              <a:latin typeface="Courier" charset="0"/>
              <a:ea typeface="宋体" pitchFamily="2" charset="-122"/>
            </a:endParaRP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965200" y="3556000"/>
            <a:ext cx="7721600" cy="352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800" b="1">
                <a:solidFill>
                  <a:schemeClr val="tx1"/>
                </a:solidFill>
                <a:ea typeface="宋体" pitchFamily="2" charset="-122"/>
              </a:rPr>
              <a:t>删除视图</a:t>
            </a:r>
            <a:endParaRPr lang="zh-CN" altLang="en-US" sz="18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1346200" y="4076700"/>
            <a:ext cx="5664200" cy="3365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DROP VIEW emp_view;</a:t>
            </a:r>
            <a:endParaRPr lang="zh-CN" altLang="en-US" sz="1600" b="1">
              <a:solidFill>
                <a:schemeClr val="bg1"/>
              </a:solidFill>
              <a:latin typeface="Courier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idx="1"/>
          </p:nvPr>
        </p:nvSpPr>
        <p:spPr>
          <a:xfrm>
            <a:off x="1116013" y="1751013"/>
            <a:ext cx="7219950" cy="348297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索引是与表相关的一种可选择数据库对象。索引是为提高数据检索的性能而建立，利用它可快速地确定指定的信息。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ORACLE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索引为表数据提供快速存取路径。索引适用于一范围的行查询或指定行的查询。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索引可建立在一表的一列或多列上，一旦建立，由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ORACLE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自动维护和使用，对用户是完全透明的。索引是逻辑地和物理地独立于数据，它们的建立或删除对表没有影响，应用可继续处理。索引数据的检索性能几乎保持常数，而当一表上存在许多索引时，修改、删除和插入操作的性能会下降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索引是表的一个微型拷贝。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6318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索引 </a:t>
            </a:r>
            <a:r>
              <a:rPr lang="en-US" altLang="zh-CN" dirty="0" err="1">
                <a:ea typeface="宋体" pitchFamily="2" charset="-122"/>
              </a:rPr>
              <a:t>Indexs</a:t>
            </a:r>
            <a:endParaRPr lang="zh-CN" altLang="en-US" b="0" dirty="0">
              <a:ea typeface="宋体" pitchFamily="2" charset="-122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idx="1"/>
          </p:nvPr>
        </p:nvSpPr>
        <p:spPr>
          <a:xfrm>
            <a:off x="1039813" y="1458913"/>
            <a:ext cx="7854950" cy="20193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序列也称序列生成器(</a:t>
            </a:r>
            <a:r>
              <a:rPr lang="en-US" altLang="zh-CN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sequence generator)</a:t>
            </a:r>
            <a:r>
              <a:rPr lang="zh-CN" altLang="en-US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产生序列号。在多用户环境下该序列生成器特别有用，可生成各返回序列号而不需要磁盘</a:t>
            </a:r>
            <a:r>
              <a:rPr lang="en-US" altLang="zh-CN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I/O</a:t>
            </a:r>
            <a:r>
              <a:rPr lang="zh-CN" altLang="en-US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或事务封锁。</a:t>
            </a:r>
          </a:p>
          <a:p>
            <a:pPr eaLnBrk="1" hangingPunct="1">
              <a:buFontTx/>
              <a:buChar char="•"/>
            </a:pPr>
            <a:r>
              <a:rPr lang="zh-CN" altLang="en-US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序列号为</a:t>
            </a:r>
            <a:r>
              <a:rPr lang="en-US" altLang="zh-CN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ORACLE</a:t>
            </a:r>
            <a:r>
              <a:rPr lang="zh-CN" altLang="en-US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整数，最多可有38个数字。</a:t>
            </a:r>
          </a:p>
          <a:p>
            <a:pPr eaLnBrk="1" hangingPunct="1">
              <a:buFontTx/>
              <a:buChar char="•"/>
            </a:pPr>
            <a:r>
              <a:rPr lang="zh-CN" altLang="en-US" sz="1600">
                <a:latin typeface="宋体" pitchFamily="2" charset="-122"/>
                <a:ea typeface="宋体" pitchFamily="2" charset="-122"/>
                <a:cs typeface="Times New Roman" pitchFamily="18" charset="0"/>
              </a:rPr>
              <a:t>一个序列定义指出一般信息：</a:t>
            </a:r>
          </a:p>
          <a:p>
            <a:pPr lvl="1" eaLnBrk="1" hangingPunct="1">
              <a:buFontTx/>
              <a:buChar char="–"/>
            </a:pPr>
            <a:r>
              <a:rPr lang="zh-CN" altLang="en-US" sz="1400">
                <a:latin typeface="宋体" pitchFamily="2" charset="-122"/>
                <a:ea typeface="宋体" pitchFamily="2" charset="-122"/>
                <a:cs typeface="Times New Roman" pitchFamily="18" charset="0"/>
              </a:rPr>
              <a:t>序列的名字</a:t>
            </a:r>
          </a:p>
          <a:p>
            <a:pPr lvl="1" eaLnBrk="1" hangingPunct="1">
              <a:buFontTx/>
              <a:buChar char="–"/>
            </a:pPr>
            <a:r>
              <a:rPr lang="zh-CN" altLang="en-US" sz="1400">
                <a:latin typeface="宋体" pitchFamily="2" charset="-122"/>
                <a:ea typeface="宋体" pitchFamily="2" charset="-122"/>
                <a:cs typeface="Times New Roman" pitchFamily="18" charset="0"/>
              </a:rPr>
              <a:t>上升或下降</a:t>
            </a:r>
          </a:p>
          <a:p>
            <a:pPr lvl="1" eaLnBrk="1" hangingPunct="1">
              <a:buFontTx/>
              <a:buChar char="–"/>
            </a:pPr>
            <a:r>
              <a:rPr lang="zh-CN" altLang="en-US" sz="1400">
                <a:latin typeface="宋体" pitchFamily="2" charset="-122"/>
                <a:ea typeface="宋体" pitchFamily="2" charset="-122"/>
                <a:cs typeface="Times New Roman" pitchFamily="18" charset="0"/>
              </a:rPr>
              <a:t>序列号之间间距和其它信息</a:t>
            </a:r>
            <a:endParaRPr lang="zh-CN" altLang="en-US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7334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序列 </a:t>
            </a:r>
            <a:r>
              <a:rPr lang="en-US" altLang="zh-CN" sz="3300" dirty="0">
                <a:ea typeface="宋体" pitchFamily="2" charset="-122"/>
              </a:rPr>
              <a:t>Sequences</a:t>
            </a:r>
            <a:endParaRPr lang="zh-CN" altLang="en-US" sz="3300" dirty="0">
              <a:ea typeface="宋体" pitchFamily="2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1485900" y="3797300"/>
            <a:ext cx="6946900" cy="2170113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CREATE SEQUENCE project_team_seq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              START WITH 1000 INCREMENT BY 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              MINVALUE 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              CACHE 1000 NOCYCLE NOORDER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SQL&gt;/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SELECT project_team_seq.NEXTVAL FROM DUAL;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idx="1"/>
          </p:nvPr>
        </p:nvSpPr>
        <p:spPr>
          <a:xfrm>
            <a:off x="506413" y="1535113"/>
            <a:ext cx="8167687" cy="2281237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一个同义词(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synonym)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为任何表、视图、快照、序列、过程、函数或包的别名，其定义存储在数据字典中。同义词因安全性和方便原因而经常使用，可用于：</a:t>
            </a:r>
          </a:p>
          <a:p>
            <a:pPr lvl="1" eaLnBrk="1" hangingPunct="1">
              <a:buFontTx/>
              <a:buChar char="–"/>
            </a:pP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可屏蔽对象的名字及其持有者。</a:t>
            </a:r>
          </a:p>
          <a:p>
            <a:pPr lvl="1" eaLnBrk="1" hangingPunct="1">
              <a:buFontTx/>
              <a:buChar char="–"/>
            </a:pP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为分布式数据库的远程对象提供位置透明性。</a:t>
            </a:r>
          </a:p>
          <a:p>
            <a:pPr lvl="1" eaLnBrk="1" hangingPunct="1">
              <a:buFontTx/>
              <a:buChar char="–"/>
            </a:pP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为用户提供一个简单且易于区分的名字。</a:t>
            </a:r>
          </a:p>
          <a:p>
            <a:pPr eaLnBrk="1" hangingPunct="1">
              <a:buFontTx/>
              <a:buChar char="•"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有两种同义词：公用和专用。</a:t>
            </a:r>
          </a:p>
          <a:p>
            <a:pPr lvl="1" eaLnBrk="1" hangingPunct="1">
              <a:buFontTx/>
              <a:buChar char="–"/>
            </a:pP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一个公用同义词为命名为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PUBLIC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特殊用户组所持有，可为数据库中每一个用户所存取。</a:t>
            </a:r>
          </a:p>
          <a:p>
            <a:pPr lvl="1" eaLnBrk="1" hangingPunct="1">
              <a:buFontTx/>
              <a:buChar char="–"/>
            </a:pP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一个专用同义词是包含在指定用户的方案中，仅为该用户和授权的用户所使用。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7334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同义词 </a:t>
            </a:r>
            <a:r>
              <a:rPr lang="en-US" altLang="zh-CN" sz="3200" dirty="0">
                <a:ea typeface="宋体" pitchFamily="2" charset="-122"/>
              </a:rPr>
              <a:t>S</a:t>
            </a:r>
            <a:r>
              <a:rPr lang="en-US" altLang="zh-CN" sz="3300" dirty="0">
                <a:ea typeface="宋体" pitchFamily="2" charset="-122"/>
              </a:rPr>
              <a:t>ynonyms </a:t>
            </a:r>
            <a:endParaRPr lang="zh-CN" altLang="en-US" sz="3300" dirty="0">
              <a:ea typeface="宋体" pitchFamily="2" charset="-122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1130300" y="3949700"/>
            <a:ext cx="6946900" cy="2170113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私有同义词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CREATE SYNONYM SALG FOR SCOTT.SALGRADE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SQL&gt;/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共有同义词</a:t>
            </a:r>
            <a:endParaRPr lang="en-US" altLang="zh-CN" sz="16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CREATE PUBLIC SYNONYM P_SALG FOR SCOTT.SALGRADE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09"/>
          <p:cNvSpPr>
            <a:spLocks noGrp="1" noChangeArrowheads="1"/>
          </p:cNvSpPr>
          <p:nvPr>
            <p:ph idx="1"/>
          </p:nvPr>
        </p:nvSpPr>
        <p:spPr>
          <a:xfrm>
            <a:off x="887413" y="1154113"/>
            <a:ext cx="7854950" cy="3810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一个角色是一组特权，它可以授权给用户或其它角色。</a:t>
            </a:r>
            <a:endParaRPr lang="zh-CN" altLang="en-US" sz="18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5635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角色 </a:t>
            </a:r>
            <a:r>
              <a:rPr lang="en-US" altLang="zh-CN" sz="3200" dirty="0">
                <a:ea typeface="宋体" pitchFamily="2" charset="-122"/>
              </a:rPr>
              <a:t>Roles</a:t>
            </a:r>
            <a:r>
              <a:rPr lang="en-US" altLang="zh-CN" sz="3300" dirty="0">
                <a:ea typeface="宋体" pitchFamily="2" charset="-122"/>
              </a:rPr>
              <a:t> </a:t>
            </a:r>
            <a:endParaRPr lang="zh-CN" altLang="en-US" sz="3300" dirty="0">
              <a:ea typeface="宋体" pitchFamily="2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582" name="Group 208"/>
          <p:cNvGrpSpPr>
            <a:grpSpLocks/>
          </p:cNvGrpSpPr>
          <p:nvPr/>
        </p:nvGrpSpPr>
        <p:grpSpPr bwMode="auto">
          <a:xfrm>
            <a:off x="1103313" y="1527175"/>
            <a:ext cx="7488237" cy="4721225"/>
            <a:chOff x="695" y="722"/>
            <a:chExt cx="4717" cy="3214"/>
          </a:xfrm>
        </p:grpSpPr>
        <p:sp>
          <p:nvSpPr>
            <p:cNvPr id="24583" name="Freeform 8"/>
            <p:cNvSpPr>
              <a:spLocks/>
            </p:cNvSpPr>
            <p:nvPr/>
          </p:nvSpPr>
          <p:spPr bwMode="blackWhite">
            <a:xfrm>
              <a:off x="3359" y="2160"/>
              <a:ext cx="529" cy="1254"/>
            </a:xfrm>
            <a:custGeom>
              <a:avLst/>
              <a:gdLst>
                <a:gd name="T0" fmla="*/ 0 w 529"/>
                <a:gd name="T1" fmla="*/ 1254 h 1254"/>
                <a:gd name="T2" fmla="*/ 0 w 529"/>
                <a:gd name="T3" fmla="*/ 1067 h 1254"/>
                <a:gd name="T4" fmla="*/ 1 w 529"/>
                <a:gd name="T5" fmla="*/ 399 h 1254"/>
                <a:gd name="T6" fmla="*/ 61 w 529"/>
                <a:gd name="T7" fmla="*/ 399 h 1254"/>
                <a:gd name="T8" fmla="*/ 526 w 529"/>
                <a:gd name="T9" fmla="*/ 403 h 1254"/>
                <a:gd name="T10" fmla="*/ 526 w 529"/>
                <a:gd name="T11" fmla="*/ 378 h 1254"/>
                <a:gd name="T12" fmla="*/ 529 w 529"/>
                <a:gd name="T13" fmla="*/ 0 h 12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1254"/>
                <a:gd name="T23" fmla="*/ 529 w 529"/>
                <a:gd name="T24" fmla="*/ 1254 h 12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1254">
                  <a:moveTo>
                    <a:pt x="0" y="1254"/>
                  </a:moveTo>
                  <a:lnTo>
                    <a:pt x="0" y="1067"/>
                  </a:lnTo>
                  <a:lnTo>
                    <a:pt x="1" y="399"/>
                  </a:lnTo>
                  <a:lnTo>
                    <a:pt x="61" y="399"/>
                  </a:lnTo>
                  <a:lnTo>
                    <a:pt x="526" y="403"/>
                  </a:lnTo>
                  <a:lnTo>
                    <a:pt x="526" y="378"/>
                  </a:lnTo>
                  <a:lnTo>
                    <a:pt x="529" y="0"/>
                  </a:lnTo>
                </a:path>
              </a:pathLst>
            </a:custGeom>
            <a:noFill/>
            <a:ln w="28575" cap="rnd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9"/>
            <p:cNvSpPr>
              <a:spLocks noChangeShapeType="1"/>
            </p:cNvSpPr>
            <p:nvPr/>
          </p:nvSpPr>
          <p:spPr bwMode="auto">
            <a:xfrm flipV="1">
              <a:off x="2462" y="2160"/>
              <a:ext cx="0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Freeform 10"/>
            <p:cNvSpPr>
              <a:spLocks/>
            </p:cNvSpPr>
            <p:nvPr/>
          </p:nvSpPr>
          <p:spPr bwMode="blackWhite">
            <a:xfrm>
              <a:off x="1683" y="2160"/>
              <a:ext cx="539" cy="1178"/>
            </a:xfrm>
            <a:custGeom>
              <a:avLst/>
              <a:gdLst>
                <a:gd name="T0" fmla="*/ 1 w 539"/>
                <a:gd name="T1" fmla="*/ 1178 h 1178"/>
                <a:gd name="T2" fmla="*/ 0 w 539"/>
                <a:gd name="T3" fmla="*/ 920 h 1178"/>
                <a:gd name="T4" fmla="*/ 0 w 539"/>
                <a:gd name="T5" fmla="*/ 288 h 1178"/>
                <a:gd name="T6" fmla="*/ 61 w 539"/>
                <a:gd name="T7" fmla="*/ 288 h 1178"/>
                <a:gd name="T8" fmla="*/ 536 w 539"/>
                <a:gd name="T9" fmla="*/ 291 h 1178"/>
                <a:gd name="T10" fmla="*/ 536 w 539"/>
                <a:gd name="T11" fmla="*/ 273 h 1178"/>
                <a:gd name="T12" fmla="*/ 539 w 539"/>
                <a:gd name="T13" fmla="*/ 0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9"/>
                <a:gd name="T22" fmla="*/ 0 h 1178"/>
                <a:gd name="T23" fmla="*/ 539 w 539"/>
                <a:gd name="T24" fmla="*/ 1178 h 11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9" h="1178">
                  <a:moveTo>
                    <a:pt x="1" y="1178"/>
                  </a:moveTo>
                  <a:lnTo>
                    <a:pt x="0" y="920"/>
                  </a:lnTo>
                  <a:lnTo>
                    <a:pt x="0" y="288"/>
                  </a:lnTo>
                  <a:lnTo>
                    <a:pt x="61" y="288"/>
                  </a:lnTo>
                  <a:lnTo>
                    <a:pt x="536" y="291"/>
                  </a:lnTo>
                  <a:lnTo>
                    <a:pt x="536" y="273"/>
                  </a:lnTo>
                  <a:lnTo>
                    <a:pt x="539" y="0"/>
                  </a:lnTo>
                </a:path>
              </a:pathLst>
            </a:custGeom>
            <a:noFill/>
            <a:ln w="28575" cap="rnd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703" y="1022"/>
              <a:ext cx="79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550" tIns="41275" rIns="82550" bIns="41275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Users</a:t>
              </a:r>
            </a:p>
          </p:txBody>
        </p:sp>
        <p:sp>
          <p:nvSpPr>
            <p:cNvPr id="24587" name="Rectangle 12"/>
            <p:cNvSpPr>
              <a:spLocks noChangeArrowheads="1"/>
            </p:cNvSpPr>
            <p:nvPr/>
          </p:nvSpPr>
          <p:spPr bwMode="auto">
            <a:xfrm>
              <a:off x="695" y="2653"/>
              <a:ext cx="1238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550" tIns="41275" rIns="82550" bIns="41275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Privileges</a:t>
              </a:r>
            </a:p>
          </p:txBody>
        </p:sp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703" y="1876"/>
              <a:ext cx="81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550" tIns="41275" rIns="82550" bIns="41275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Roles</a:t>
              </a:r>
            </a:p>
          </p:txBody>
        </p:sp>
        <p:sp>
          <p:nvSpPr>
            <p:cNvPr id="24589" name="Line 14"/>
            <p:cNvSpPr>
              <a:spLocks noChangeShapeType="1"/>
            </p:cNvSpPr>
            <p:nvPr/>
          </p:nvSpPr>
          <p:spPr bwMode="blackWhite">
            <a:xfrm flipH="1">
              <a:off x="4053" y="2160"/>
              <a:ext cx="3" cy="53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15"/>
            <p:cNvSpPr>
              <a:spLocks/>
            </p:cNvSpPr>
            <p:nvPr/>
          </p:nvSpPr>
          <p:spPr bwMode="blackWhite">
            <a:xfrm>
              <a:off x="2871" y="2142"/>
              <a:ext cx="315" cy="1206"/>
            </a:xfrm>
            <a:custGeom>
              <a:avLst/>
              <a:gdLst>
                <a:gd name="T0" fmla="*/ 69 w 346"/>
                <a:gd name="T1" fmla="*/ 1301 h 1200"/>
                <a:gd name="T2" fmla="*/ 69 w 346"/>
                <a:gd name="T3" fmla="*/ 1031 h 1200"/>
                <a:gd name="T4" fmla="*/ 70 w 346"/>
                <a:gd name="T5" fmla="*/ 456 h 1200"/>
                <a:gd name="T6" fmla="*/ 0 w 346"/>
                <a:gd name="T7" fmla="*/ 456 h 1200"/>
                <a:gd name="T8" fmla="*/ 0 w 346"/>
                <a:gd name="T9" fmla="*/ 452 h 1200"/>
                <a:gd name="T10" fmla="*/ 0 w 346"/>
                <a:gd name="T11" fmla="*/ 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6"/>
                <a:gd name="T19" fmla="*/ 0 h 1200"/>
                <a:gd name="T20" fmla="*/ 346 w 346"/>
                <a:gd name="T21" fmla="*/ 1200 h 1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6" h="1200">
                  <a:moveTo>
                    <a:pt x="343" y="1199"/>
                  </a:moveTo>
                  <a:lnTo>
                    <a:pt x="343" y="946"/>
                  </a:lnTo>
                  <a:lnTo>
                    <a:pt x="345" y="422"/>
                  </a:lnTo>
                  <a:lnTo>
                    <a:pt x="0" y="422"/>
                  </a:lnTo>
                  <a:lnTo>
                    <a:pt x="0" y="41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Freeform 16"/>
            <p:cNvSpPr>
              <a:spLocks/>
            </p:cNvSpPr>
            <p:nvPr/>
          </p:nvSpPr>
          <p:spPr bwMode="blackWhite">
            <a:xfrm>
              <a:off x="3344" y="1463"/>
              <a:ext cx="719" cy="444"/>
            </a:xfrm>
            <a:custGeom>
              <a:avLst/>
              <a:gdLst>
                <a:gd name="T0" fmla="*/ 718 w 719"/>
                <a:gd name="T1" fmla="*/ 443 h 444"/>
                <a:gd name="T2" fmla="*/ 718 w 719"/>
                <a:gd name="T3" fmla="*/ 349 h 444"/>
                <a:gd name="T4" fmla="*/ 718 w 719"/>
                <a:gd name="T5" fmla="*/ 215 h 444"/>
                <a:gd name="T6" fmla="*/ 0 w 719"/>
                <a:gd name="T7" fmla="*/ 215 h 444"/>
                <a:gd name="T8" fmla="*/ 8 w 719"/>
                <a:gd name="T9" fmla="*/ 215 h 444"/>
                <a:gd name="T10" fmla="*/ 11 w 719"/>
                <a:gd name="T11" fmla="*/ 0 h 4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9"/>
                <a:gd name="T19" fmla="*/ 0 h 444"/>
                <a:gd name="T20" fmla="*/ 719 w 719"/>
                <a:gd name="T21" fmla="*/ 444 h 4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9" h="444">
                  <a:moveTo>
                    <a:pt x="718" y="443"/>
                  </a:moveTo>
                  <a:lnTo>
                    <a:pt x="718" y="349"/>
                  </a:lnTo>
                  <a:lnTo>
                    <a:pt x="718" y="215"/>
                  </a:lnTo>
                  <a:lnTo>
                    <a:pt x="0" y="215"/>
                  </a:lnTo>
                  <a:lnTo>
                    <a:pt x="8" y="215"/>
                  </a:lnTo>
                  <a:lnTo>
                    <a:pt x="11" y="0"/>
                  </a:lnTo>
                </a:path>
              </a:pathLst>
            </a:custGeom>
            <a:noFill/>
            <a:ln w="28575" cap="rnd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Freeform 17"/>
            <p:cNvSpPr>
              <a:spLocks/>
            </p:cNvSpPr>
            <p:nvPr/>
          </p:nvSpPr>
          <p:spPr bwMode="blackWhite">
            <a:xfrm>
              <a:off x="4498" y="2160"/>
              <a:ext cx="328" cy="1182"/>
            </a:xfrm>
            <a:custGeom>
              <a:avLst/>
              <a:gdLst>
                <a:gd name="T0" fmla="*/ 319 w 328"/>
                <a:gd name="T1" fmla="*/ 1181 h 1182"/>
                <a:gd name="T2" fmla="*/ 327 w 328"/>
                <a:gd name="T3" fmla="*/ 920 h 1182"/>
                <a:gd name="T4" fmla="*/ 327 w 328"/>
                <a:gd name="T5" fmla="*/ 288 h 1182"/>
                <a:gd name="T6" fmla="*/ 290 w 328"/>
                <a:gd name="T7" fmla="*/ 288 h 1182"/>
                <a:gd name="T8" fmla="*/ 2 w 328"/>
                <a:gd name="T9" fmla="*/ 291 h 1182"/>
                <a:gd name="T10" fmla="*/ 2 w 328"/>
                <a:gd name="T11" fmla="*/ 273 h 1182"/>
                <a:gd name="T12" fmla="*/ 0 w 328"/>
                <a:gd name="T13" fmla="*/ 0 h 1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8"/>
                <a:gd name="T22" fmla="*/ 0 h 1182"/>
                <a:gd name="T23" fmla="*/ 328 w 328"/>
                <a:gd name="T24" fmla="*/ 1182 h 1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8" h="1182">
                  <a:moveTo>
                    <a:pt x="319" y="1181"/>
                  </a:moveTo>
                  <a:lnTo>
                    <a:pt x="327" y="920"/>
                  </a:lnTo>
                  <a:lnTo>
                    <a:pt x="327" y="288"/>
                  </a:lnTo>
                  <a:lnTo>
                    <a:pt x="290" y="288"/>
                  </a:lnTo>
                  <a:lnTo>
                    <a:pt x="2" y="291"/>
                  </a:lnTo>
                  <a:lnTo>
                    <a:pt x="2" y="273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18"/>
            <p:cNvSpPr>
              <a:spLocks/>
            </p:cNvSpPr>
            <p:nvPr/>
          </p:nvSpPr>
          <p:spPr bwMode="blackWhite">
            <a:xfrm>
              <a:off x="2715" y="2151"/>
              <a:ext cx="939" cy="619"/>
            </a:xfrm>
            <a:custGeom>
              <a:avLst/>
              <a:gdLst>
                <a:gd name="T0" fmla="*/ 0 w 939"/>
                <a:gd name="T1" fmla="*/ 2739 h 564"/>
                <a:gd name="T2" fmla="*/ 0 w 939"/>
                <a:gd name="T3" fmla="*/ 2158 h 564"/>
                <a:gd name="T4" fmla="*/ 0 w 939"/>
                <a:gd name="T5" fmla="*/ 1373 h 564"/>
                <a:gd name="T6" fmla="*/ 938 w 939"/>
                <a:gd name="T7" fmla="*/ 1373 h 564"/>
                <a:gd name="T8" fmla="*/ 938 w 939"/>
                <a:gd name="T9" fmla="*/ 1351 h 564"/>
                <a:gd name="T10" fmla="*/ 938 w 939"/>
                <a:gd name="T11" fmla="*/ 0 h 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9"/>
                <a:gd name="T19" fmla="*/ 0 h 564"/>
                <a:gd name="T20" fmla="*/ 939 w 939"/>
                <a:gd name="T21" fmla="*/ 564 h 5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9" h="564">
                  <a:moveTo>
                    <a:pt x="0" y="563"/>
                  </a:moveTo>
                  <a:lnTo>
                    <a:pt x="0" y="444"/>
                  </a:lnTo>
                  <a:lnTo>
                    <a:pt x="0" y="282"/>
                  </a:lnTo>
                  <a:lnTo>
                    <a:pt x="938" y="282"/>
                  </a:lnTo>
                  <a:lnTo>
                    <a:pt x="938" y="277"/>
                  </a:lnTo>
                  <a:lnTo>
                    <a:pt x="938" y="0"/>
                  </a:lnTo>
                </a:path>
              </a:pathLst>
            </a:custGeom>
            <a:noFill/>
            <a:ln w="28575" cap="rnd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Freeform 19"/>
            <p:cNvSpPr>
              <a:spLocks/>
            </p:cNvSpPr>
            <p:nvPr/>
          </p:nvSpPr>
          <p:spPr bwMode="blackWhite">
            <a:xfrm>
              <a:off x="2444" y="1442"/>
              <a:ext cx="1255" cy="464"/>
            </a:xfrm>
            <a:custGeom>
              <a:avLst/>
              <a:gdLst>
                <a:gd name="T0" fmla="*/ 1254 w 1255"/>
                <a:gd name="T1" fmla="*/ 463 h 464"/>
                <a:gd name="T2" fmla="*/ 1254 w 1255"/>
                <a:gd name="T3" fmla="*/ 365 h 464"/>
                <a:gd name="T4" fmla="*/ 1254 w 1255"/>
                <a:gd name="T5" fmla="*/ 316 h 464"/>
                <a:gd name="T6" fmla="*/ 0 w 1255"/>
                <a:gd name="T7" fmla="*/ 316 h 464"/>
                <a:gd name="T8" fmla="*/ 0 w 1255"/>
                <a:gd name="T9" fmla="*/ 231 h 464"/>
                <a:gd name="T10" fmla="*/ 0 w 1255"/>
                <a:gd name="T11" fmla="*/ 0 h 4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5"/>
                <a:gd name="T19" fmla="*/ 0 h 464"/>
                <a:gd name="T20" fmla="*/ 1255 w 1255"/>
                <a:gd name="T21" fmla="*/ 464 h 4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5" h="464">
                  <a:moveTo>
                    <a:pt x="1254" y="463"/>
                  </a:moveTo>
                  <a:lnTo>
                    <a:pt x="1254" y="365"/>
                  </a:lnTo>
                  <a:lnTo>
                    <a:pt x="1254" y="316"/>
                  </a:lnTo>
                  <a:lnTo>
                    <a:pt x="0" y="316"/>
                  </a:ln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0"/>
            <p:cNvSpPr>
              <a:spLocks noChangeShapeType="1"/>
            </p:cNvSpPr>
            <p:nvPr/>
          </p:nvSpPr>
          <p:spPr bwMode="blackWhite">
            <a:xfrm flipH="1">
              <a:off x="4334" y="1484"/>
              <a:ext cx="6" cy="44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1"/>
            <p:cNvSpPr>
              <a:spLocks noChangeShapeType="1"/>
            </p:cNvSpPr>
            <p:nvPr/>
          </p:nvSpPr>
          <p:spPr bwMode="blackWhite">
            <a:xfrm>
              <a:off x="2144" y="1505"/>
              <a:ext cx="0" cy="47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97" name="Group 22"/>
            <p:cNvGrpSpPr>
              <a:grpSpLocks/>
            </p:cNvGrpSpPr>
            <p:nvPr/>
          </p:nvGrpSpPr>
          <p:grpSpPr bwMode="auto">
            <a:xfrm>
              <a:off x="1872" y="722"/>
              <a:ext cx="697" cy="807"/>
              <a:chOff x="1872" y="722"/>
              <a:chExt cx="697" cy="807"/>
            </a:xfrm>
          </p:grpSpPr>
          <p:sp>
            <p:nvSpPr>
              <p:cNvPr id="24726" name="Freeform 23"/>
              <p:cNvSpPr>
                <a:spLocks/>
              </p:cNvSpPr>
              <p:nvPr/>
            </p:nvSpPr>
            <p:spPr bwMode="auto">
              <a:xfrm>
                <a:off x="1944" y="722"/>
                <a:ext cx="332" cy="624"/>
              </a:xfrm>
              <a:custGeom>
                <a:avLst/>
                <a:gdLst>
                  <a:gd name="T0" fmla="*/ 147 w 332"/>
                  <a:gd name="T1" fmla="*/ 193 h 624"/>
                  <a:gd name="T2" fmla="*/ 139 w 332"/>
                  <a:gd name="T3" fmla="*/ 142 h 624"/>
                  <a:gd name="T4" fmla="*/ 110 w 332"/>
                  <a:gd name="T5" fmla="*/ 126 h 624"/>
                  <a:gd name="T6" fmla="*/ 109 w 332"/>
                  <a:gd name="T7" fmla="*/ 117 h 624"/>
                  <a:gd name="T8" fmla="*/ 110 w 332"/>
                  <a:gd name="T9" fmla="*/ 114 h 624"/>
                  <a:gd name="T10" fmla="*/ 118 w 332"/>
                  <a:gd name="T11" fmla="*/ 115 h 624"/>
                  <a:gd name="T12" fmla="*/ 127 w 332"/>
                  <a:gd name="T13" fmla="*/ 104 h 624"/>
                  <a:gd name="T14" fmla="*/ 131 w 332"/>
                  <a:gd name="T15" fmla="*/ 87 h 624"/>
                  <a:gd name="T16" fmla="*/ 134 w 332"/>
                  <a:gd name="T17" fmla="*/ 86 h 624"/>
                  <a:gd name="T18" fmla="*/ 138 w 332"/>
                  <a:gd name="T19" fmla="*/ 81 h 624"/>
                  <a:gd name="T20" fmla="*/ 131 w 332"/>
                  <a:gd name="T21" fmla="*/ 61 h 624"/>
                  <a:gd name="T22" fmla="*/ 126 w 332"/>
                  <a:gd name="T23" fmla="*/ 42 h 624"/>
                  <a:gd name="T24" fmla="*/ 111 w 332"/>
                  <a:gd name="T25" fmla="*/ 16 h 624"/>
                  <a:gd name="T26" fmla="*/ 87 w 332"/>
                  <a:gd name="T27" fmla="*/ 0 h 624"/>
                  <a:gd name="T28" fmla="*/ 58 w 332"/>
                  <a:gd name="T29" fmla="*/ 5 h 624"/>
                  <a:gd name="T30" fmla="*/ 41 w 332"/>
                  <a:gd name="T31" fmla="*/ 20 h 624"/>
                  <a:gd name="T32" fmla="*/ 40 w 332"/>
                  <a:gd name="T33" fmla="*/ 50 h 624"/>
                  <a:gd name="T34" fmla="*/ 46 w 332"/>
                  <a:gd name="T35" fmla="*/ 71 h 624"/>
                  <a:gd name="T36" fmla="*/ 52 w 332"/>
                  <a:gd name="T37" fmla="*/ 99 h 624"/>
                  <a:gd name="T38" fmla="*/ 40 w 332"/>
                  <a:gd name="T39" fmla="*/ 120 h 624"/>
                  <a:gd name="T40" fmla="*/ 7 w 332"/>
                  <a:gd name="T41" fmla="*/ 142 h 624"/>
                  <a:gd name="T42" fmla="*/ 0 w 332"/>
                  <a:gd name="T43" fmla="*/ 164 h 624"/>
                  <a:gd name="T44" fmla="*/ 13 w 332"/>
                  <a:gd name="T45" fmla="*/ 222 h 624"/>
                  <a:gd name="T46" fmla="*/ 18 w 332"/>
                  <a:gd name="T47" fmla="*/ 291 h 624"/>
                  <a:gd name="T48" fmla="*/ 18 w 332"/>
                  <a:gd name="T49" fmla="*/ 331 h 624"/>
                  <a:gd name="T50" fmla="*/ 37 w 332"/>
                  <a:gd name="T51" fmla="*/ 386 h 624"/>
                  <a:gd name="T52" fmla="*/ 79 w 332"/>
                  <a:gd name="T53" fmla="*/ 403 h 624"/>
                  <a:gd name="T54" fmla="*/ 118 w 332"/>
                  <a:gd name="T55" fmla="*/ 406 h 624"/>
                  <a:gd name="T56" fmla="*/ 170 w 332"/>
                  <a:gd name="T57" fmla="*/ 410 h 624"/>
                  <a:gd name="T58" fmla="*/ 217 w 332"/>
                  <a:gd name="T59" fmla="*/ 426 h 624"/>
                  <a:gd name="T60" fmla="*/ 232 w 332"/>
                  <a:gd name="T61" fmla="*/ 439 h 624"/>
                  <a:gd name="T62" fmla="*/ 228 w 332"/>
                  <a:gd name="T63" fmla="*/ 482 h 624"/>
                  <a:gd name="T64" fmla="*/ 234 w 332"/>
                  <a:gd name="T65" fmla="*/ 532 h 624"/>
                  <a:gd name="T66" fmla="*/ 234 w 332"/>
                  <a:gd name="T67" fmla="*/ 575 h 624"/>
                  <a:gd name="T68" fmla="*/ 232 w 332"/>
                  <a:gd name="T69" fmla="*/ 592 h 624"/>
                  <a:gd name="T70" fmla="*/ 243 w 332"/>
                  <a:gd name="T71" fmla="*/ 611 h 624"/>
                  <a:gd name="T72" fmla="*/ 273 w 332"/>
                  <a:gd name="T73" fmla="*/ 612 h 624"/>
                  <a:gd name="T74" fmla="*/ 300 w 332"/>
                  <a:gd name="T75" fmla="*/ 620 h 624"/>
                  <a:gd name="T76" fmla="*/ 322 w 332"/>
                  <a:gd name="T77" fmla="*/ 621 h 624"/>
                  <a:gd name="T78" fmla="*/ 331 w 332"/>
                  <a:gd name="T79" fmla="*/ 611 h 624"/>
                  <a:gd name="T80" fmla="*/ 301 w 332"/>
                  <a:gd name="T81" fmla="*/ 596 h 624"/>
                  <a:gd name="T82" fmla="*/ 272 w 332"/>
                  <a:gd name="T83" fmla="*/ 574 h 624"/>
                  <a:gd name="T84" fmla="*/ 274 w 332"/>
                  <a:gd name="T85" fmla="*/ 544 h 624"/>
                  <a:gd name="T86" fmla="*/ 282 w 332"/>
                  <a:gd name="T87" fmla="*/ 503 h 624"/>
                  <a:gd name="T88" fmla="*/ 287 w 332"/>
                  <a:gd name="T89" fmla="*/ 459 h 624"/>
                  <a:gd name="T90" fmla="*/ 291 w 332"/>
                  <a:gd name="T91" fmla="*/ 446 h 624"/>
                  <a:gd name="T92" fmla="*/ 294 w 332"/>
                  <a:gd name="T93" fmla="*/ 425 h 624"/>
                  <a:gd name="T94" fmla="*/ 279 w 332"/>
                  <a:gd name="T95" fmla="*/ 399 h 624"/>
                  <a:gd name="T96" fmla="*/ 232 w 332"/>
                  <a:gd name="T97" fmla="*/ 372 h 624"/>
                  <a:gd name="T98" fmla="*/ 203 w 332"/>
                  <a:gd name="T99" fmla="*/ 355 h 624"/>
                  <a:gd name="T100" fmla="*/ 171 w 332"/>
                  <a:gd name="T101" fmla="*/ 339 h 6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2"/>
                  <a:gd name="T154" fmla="*/ 0 h 624"/>
                  <a:gd name="T155" fmla="*/ 332 w 332"/>
                  <a:gd name="T156" fmla="*/ 624 h 6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2" h="624">
                    <a:moveTo>
                      <a:pt x="142" y="232"/>
                    </a:moveTo>
                    <a:lnTo>
                      <a:pt x="143" y="229"/>
                    </a:lnTo>
                    <a:lnTo>
                      <a:pt x="144" y="221"/>
                    </a:lnTo>
                    <a:lnTo>
                      <a:pt x="145" y="208"/>
                    </a:lnTo>
                    <a:lnTo>
                      <a:pt x="147" y="193"/>
                    </a:lnTo>
                    <a:lnTo>
                      <a:pt x="148" y="179"/>
                    </a:lnTo>
                    <a:lnTo>
                      <a:pt x="148" y="165"/>
                    </a:lnTo>
                    <a:lnTo>
                      <a:pt x="147" y="153"/>
                    </a:lnTo>
                    <a:lnTo>
                      <a:pt x="145" y="146"/>
                    </a:lnTo>
                    <a:lnTo>
                      <a:pt x="139" y="142"/>
                    </a:lnTo>
                    <a:lnTo>
                      <a:pt x="133" y="138"/>
                    </a:lnTo>
                    <a:lnTo>
                      <a:pt x="127" y="135"/>
                    </a:lnTo>
                    <a:lnTo>
                      <a:pt x="121" y="131"/>
                    </a:lnTo>
                    <a:lnTo>
                      <a:pt x="115" y="129"/>
                    </a:lnTo>
                    <a:lnTo>
                      <a:pt x="110" y="126"/>
                    </a:lnTo>
                    <a:lnTo>
                      <a:pt x="107" y="123"/>
                    </a:lnTo>
                    <a:lnTo>
                      <a:pt x="106" y="122"/>
                    </a:lnTo>
                    <a:lnTo>
                      <a:pt x="107" y="120"/>
                    </a:lnTo>
                    <a:lnTo>
                      <a:pt x="108" y="118"/>
                    </a:lnTo>
                    <a:lnTo>
                      <a:pt x="109" y="117"/>
                    </a:lnTo>
                    <a:lnTo>
                      <a:pt x="110" y="117"/>
                    </a:lnTo>
                    <a:lnTo>
                      <a:pt x="110" y="116"/>
                    </a:lnTo>
                    <a:lnTo>
                      <a:pt x="110" y="115"/>
                    </a:lnTo>
                    <a:lnTo>
                      <a:pt x="110" y="114"/>
                    </a:lnTo>
                    <a:lnTo>
                      <a:pt x="110" y="115"/>
                    </a:lnTo>
                    <a:lnTo>
                      <a:pt x="111" y="115"/>
                    </a:lnTo>
                    <a:lnTo>
                      <a:pt x="114" y="115"/>
                    </a:lnTo>
                    <a:lnTo>
                      <a:pt x="116" y="115"/>
                    </a:lnTo>
                    <a:lnTo>
                      <a:pt x="118" y="115"/>
                    </a:lnTo>
                    <a:lnTo>
                      <a:pt x="121" y="115"/>
                    </a:lnTo>
                    <a:lnTo>
                      <a:pt x="122" y="113"/>
                    </a:lnTo>
                    <a:lnTo>
                      <a:pt x="124" y="112"/>
                    </a:lnTo>
                    <a:lnTo>
                      <a:pt x="126" y="108"/>
                    </a:lnTo>
                    <a:lnTo>
                      <a:pt x="127" y="104"/>
                    </a:lnTo>
                    <a:lnTo>
                      <a:pt x="128" y="99"/>
                    </a:lnTo>
                    <a:lnTo>
                      <a:pt x="129" y="95"/>
                    </a:lnTo>
                    <a:lnTo>
                      <a:pt x="130" y="92"/>
                    </a:lnTo>
                    <a:lnTo>
                      <a:pt x="131" y="88"/>
                    </a:lnTo>
                    <a:lnTo>
                      <a:pt x="131" y="87"/>
                    </a:lnTo>
                    <a:lnTo>
                      <a:pt x="131" y="86"/>
                    </a:lnTo>
                    <a:lnTo>
                      <a:pt x="132" y="86"/>
                    </a:lnTo>
                    <a:lnTo>
                      <a:pt x="133" y="86"/>
                    </a:lnTo>
                    <a:lnTo>
                      <a:pt x="134" y="86"/>
                    </a:lnTo>
                    <a:lnTo>
                      <a:pt x="135" y="86"/>
                    </a:lnTo>
                    <a:lnTo>
                      <a:pt x="136" y="85"/>
                    </a:lnTo>
                    <a:lnTo>
                      <a:pt x="137" y="84"/>
                    </a:lnTo>
                    <a:lnTo>
                      <a:pt x="138" y="83"/>
                    </a:lnTo>
                    <a:lnTo>
                      <a:pt x="138" y="81"/>
                    </a:lnTo>
                    <a:lnTo>
                      <a:pt x="137" y="77"/>
                    </a:lnTo>
                    <a:lnTo>
                      <a:pt x="136" y="74"/>
                    </a:lnTo>
                    <a:lnTo>
                      <a:pt x="134" y="70"/>
                    </a:lnTo>
                    <a:lnTo>
                      <a:pt x="133" y="65"/>
                    </a:lnTo>
                    <a:lnTo>
                      <a:pt x="131" y="61"/>
                    </a:lnTo>
                    <a:lnTo>
                      <a:pt x="130" y="58"/>
                    </a:lnTo>
                    <a:lnTo>
                      <a:pt x="129" y="55"/>
                    </a:lnTo>
                    <a:lnTo>
                      <a:pt x="128" y="52"/>
                    </a:lnTo>
                    <a:lnTo>
                      <a:pt x="127" y="47"/>
                    </a:lnTo>
                    <a:lnTo>
                      <a:pt x="126" y="42"/>
                    </a:lnTo>
                    <a:lnTo>
                      <a:pt x="124" y="36"/>
                    </a:lnTo>
                    <a:lnTo>
                      <a:pt x="121" y="30"/>
                    </a:lnTo>
                    <a:lnTo>
                      <a:pt x="119" y="24"/>
                    </a:lnTo>
                    <a:lnTo>
                      <a:pt x="116" y="19"/>
                    </a:lnTo>
                    <a:lnTo>
                      <a:pt x="111" y="16"/>
                    </a:lnTo>
                    <a:lnTo>
                      <a:pt x="107" y="12"/>
                    </a:lnTo>
                    <a:lnTo>
                      <a:pt x="102" y="9"/>
                    </a:lnTo>
                    <a:lnTo>
                      <a:pt x="98" y="5"/>
                    </a:lnTo>
                    <a:lnTo>
                      <a:pt x="92" y="3"/>
                    </a:lnTo>
                    <a:lnTo>
                      <a:pt x="87" y="0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1"/>
                    </a:lnTo>
                    <a:lnTo>
                      <a:pt x="63" y="4"/>
                    </a:lnTo>
                    <a:lnTo>
                      <a:pt x="58" y="5"/>
                    </a:lnTo>
                    <a:lnTo>
                      <a:pt x="52" y="7"/>
                    </a:lnTo>
                    <a:lnTo>
                      <a:pt x="49" y="10"/>
                    </a:lnTo>
                    <a:lnTo>
                      <a:pt x="46" y="12"/>
                    </a:lnTo>
                    <a:lnTo>
                      <a:pt x="43" y="16"/>
                    </a:lnTo>
                    <a:lnTo>
                      <a:pt x="41" y="20"/>
                    </a:lnTo>
                    <a:lnTo>
                      <a:pt x="40" y="26"/>
                    </a:lnTo>
                    <a:lnTo>
                      <a:pt x="40" y="32"/>
                    </a:lnTo>
                    <a:lnTo>
                      <a:pt x="40" y="38"/>
                    </a:lnTo>
                    <a:lnTo>
                      <a:pt x="40" y="44"/>
                    </a:lnTo>
                    <a:lnTo>
                      <a:pt x="40" y="50"/>
                    </a:lnTo>
                    <a:lnTo>
                      <a:pt x="40" y="55"/>
                    </a:lnTo>
                    <a:lnTo>
                      <a:pt x="40" y="60"/>
                    </a:lnTo>
                    <a:lnTo>
                      <a:pt x="42" y="64"/>
                    </a:lnTo>
                    <a:lnTo>
                      <a:pt x="44" y="68"/>
                    </a:lnTo>
                    <a:lnTo>
                      <a:pt x="46" y="71"/>
                    </a:lnTo>
                    <a:lnTo>
                      <a:pt x="47" y="76"/>
                    </a:lnTo>
                    <a:lnTo>
                      <a:pt x="49" y="82"/>
                    </a:lnTo>
                    <a:lnTo>
                      <a:pt x="51" y="88"/>
                    </a:lnTo>
                    <a:lnTo>
                      <a:pt x="52" y="94"/>
                    </a:lnTo>
                    <a:lnTo>
                      <a:pt x="52" y="99"/>
                    </a:lnTo>
                    <a:lnTo>
                      <a:pt x="53" y="105"/>
                    </a:lnTo>
                    <a:lnTo>
                      <a:pt x="54" y="108"/>
                    </a:lnTo>
                    <a:lnTo>
                      <a:pt x="52" y="111"/>
                    </a:lnTo>
                    <a:lnTo>
                      <a:pt x="47" y="116"/>
                    </a:lnTo>
                    <a:lnTo>
                      <a:pt x="40" y="120"/>
                    </a:lnTo>
                    <a:lnTo>
                      <a:pt x="31" y="124"/>
                    </a:lnTo>
                    <a:lnTo>
                      <a:pt x="23" y="129"/>
                    </a:lnTo>
                    <a:lnTo>
                      <a:pt x="15" y="134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5" y="146"/>
                    </a:lnTo>
                    <a:lnTo>
                      <a:pt x="4" y="149"/>
                    </a:lnTo>
                    <a:lnTo>
                      <a:pt x="2" y="153"/>
                    </a:lnTo>
                    <a:lnTo>
                      <a:pt x="0" y="158"/>
                    </a:lnTo>
                    <a:lnTo>
                      <a:pt x="0" y="164"/>
                    </a:lnTo>
                    <a:lnTo>
                      <a:pt x="0" y="171"/>
                    </a:lnTo>
                    <a:lnTo>
                      <a:pt x="1" y="181"/>
                    </a:lnTo>
                    <a:lnTo>
                      <a:pt x="5" y="193"/>
                    </a:lnTo>
                    <a:lnTo>
                      <a:pt x="10" y="206"/>
                    </a:lnTo>
                    <a:lnTo>
                      <a:pt x="13" y="222"/>
                    </a:lnTo>
                    <a:lnTo>
                      <a:pt x="16" y="237"/>
                    </a:lnTo>
                    <a:lnTo>
                      <a:pt x="17" y="253"/>
                    </a:lnTo>
                    <a:lnTo>
                      <a:pt x="18" y="268"/>
                    </a:lnTo>
                    <a:lnTo>
                      <a:pt x="18" y="281"/>
                    </a:lnTo>
                    <a:lnTo>
                      <a:pt x="18" y="291"/>
                    </a:lnTo>
                    <a:lnTo>
                      <a:pt x="17" y="298"/>
                    </a:lnTo>
                    <a:lnTo>
                      <a:pt x="17" y="305"/>
                    </a:lnTo>
                    <a:lnTo>
                      <a:pt x="17" y="312"/>
                    </a:lnTo>
                    <a:lnTo>
                      <a:pt x="17" y="321"/>
                    </a:lnTo>
                    <a:lnTo>
                      <a:pt x="18" y="331"/>
                    </a:lnTo>
                    <a:lnTo>
                      <a:pt x="20" y="342"/>
                    </a:lnTo>
                    <a:lnTo>
                      <a:pt x="23" y="353"/>
                    </a:lnTo>
                    <a:lnTo>
                      <a:pt x="26" y="365"/>
                    </a:lnTo>
                    <a:lnTo>
                      <a:pt x="31" y="377"/>
                    </a:lnTo>
                    <a:lnTo>
                      <a:pt x="37" y="386"/>
                    </a:lnTo>
                    <a:lnTo>
                      <a:pt x="45" y="393"/>
                    </a:lnTo>
                    <a:lnTo>
                      <a:pt x="53" y="397"/>
                    </a:lnTo>
                    <a:lnTo>
                      <a:pt x="63" y="399"/>
                    </a:lnTo>
                    <a:lnTo>
                      <a:pt x="71" y="402"/>
                    </a:lnTo>
                    <a:lnTo>
                      <a:pt x="79" y="403"/>
                    </a:lnTo>
                    <a:lnTo>
                      <a:pt x="85" y="403"/>
                    </a:lnTo>
                    <a:lnTo>
                      <a:pt x="89" y="404"/>
                    </a:lnTo>
                    <a:lnTo>
                      <a:pt x="97" y="405"/>
                    </a:lnTo>
                    <a:lnTo>
                      <a:pt x="107" y="405"/>
                    </a:lnTo>
                    <a:lnTo>
                      <a:pt x="118" y="406"/>
                    </a:lnTo>
                    <a:lnTo>
                      <a:pt x="130" y="407"/>
                    </a:lnTo>
                    <a:lnTo>
                      <a:pt x="142" y="407"/>
                    </a:lnTo>
                    <a:lnTo>
                      <a:pt x="153" y="408"/>
                    </a:lnTo>
                    <a:lnTo>
                      <a:pt x="162" y="409"/>
                    </a:lnTo>
                    <a:lnTo>
                      <a:pt x="170" y="410"/>
                    </a:lnTo>
                    <a:lnTo>
                      <a:pt x="178" y="411"/>
                    </a:lnTo>
                    <a:lnTo>
                      <a:pt x="187" y="415"/>
                    </a:lnTo>
                    <a:lnTo>
                      <a:pt x="197" y="418"/>
                    </a:lnTo>
                    <a:lnTo>
                      <a:pt x="208" y="423"/>
                    </a:lnTo>
                    <a:lnTo>
                      <a:pt x="217" y="426"/>
                    </a:lnTo>
                    <a:lnTo>
                      <a:pt x="226" y="429"/>
                    </a:lnTo>
                    <a:lnTo>
                      <a:pt x="231" y="432"/>
                    </a:lnTo>
                    <a:lnTo>
                      <a:pt x="233" y="433"/>
                    </a:lnTo>
                    <a:lnTo>
                      <a:pt x="232" y="434"/>
                    </a:lnTo>
                    <a:lnTo>
                      <a:pt x="232" y="439"/>
                    </a:lnTo>
                    <a:lnTo>
                      <a:pt x="232" y="446"/>
                    </a:lnTo>
                    <a:lnTo>
                      <a:pt x="231" y="454"/>
                    </a:lnTo>
                    <a:lnTo>
                      <a:pt x="230" y="464"/>
                    </a:lnTo>
                    <a:lnTo>
                      <a:pt x="229" y="473"/>
                    </a:lnTo>
                    <a:lnTo>
                      <a:pt x="228" y="482"/>
                    </a:lnTo>
                    <a:lnTo>
                      <a:pt x="228" y="490"/>
                    </a:lnTo>
                    <a:lnTo>
                      <a:pt x="229" y="498"/>
                    </a:lnTo>
                    <a:lnTo>
                      <a:pt x="230" y="509"/>
                    </a:lnTo>
                    <a:lnTo>
                      <a:pt x="232" y="520"/>
                    </a:lnTo>
                    <a:lnTo>
                      <a:pt x="234" y="532"/>
                    </a:lnTo>
                    <a:lnTo>
                      <a:pt x="236" y="544"/>
                    </a:lnTo>
                    <a:lnTo>
                      <a:pt x="237" y="554"/>
                    </a:lnTo>
                    <a:lnTo>
                      <a:pt x="237" y="564"/>
                    </a:lnTo>
                    <a:lnTo>
                      <a:pt x="236" y="570"/>
                    </a:lnTo>
                    <a:lnTo>
                      <a:pt x="234" y="575"/>
                    </a:lnTo>
                    <a:lnTo>
                      <a:pt x="233" y="579"/>
                    </a:lnTo>
                    <a:lnTo>
                      <a:pt x="232" y="583"/>
                    </a:lnTo>
                    <a:lnTo>
                      <a:pt x="232" y="587"/>
                    </a:lnTo>
                    <a:lnTo>
                      <a:pt x="232" y="589"/>
                    </a:lnTo>
                    <a:lnTo>
                      <a:pt x="232" y="592"/>
                    </a:lnTo>
                    <a:lnTo>
                      <a:pt x="232" y="593"/>
                    </a:lnTo>
                    <a:lnTo>
                      <a:pt x="238" y="611"/>
                    </a:lnTo>
                    <a:lnTo>
                      <a:pt x="239" y="611"/>
                    </a:lnTo>
                    <a:lnTo>
                      <a:pt x="243" y="611"/>
                    </a:lnTo>
                    <a:lnTo>
                      <a:pt x="248" y="611"/>
                    </a:lnTo>
                    <a:lnTo>
                      <a:pt x="255" y="611"/>
                    </a:lnTo>
                    <a:lnTo>
                      <a:pt x="261" y="611"/>
                    </a:lnTo>
                    <a:lnTo>
                      <a:pt x="267" y="611"/>
                    </a:lnTo>
                    <a:lnTo>
                      <a:pt x="273" y="612"/>
                    </a:lnTo>
                    <a:lnTo>
                      <a:pt x="278" y="614"/>
                    </a:lnTo>
                    <a:lnTo>
                      <a:pt x="283" y="615"/>
                    </a:lnTo>
                    <a:lnTo>
                      <a:pt x="288" y="617"/>
                    </a:lnTo>
                    <a:lnTo>
                      <a:pt x="294" y="618"/>
                    </a:lnTo>
                    <a:lnTo>
                      <a:pt x="300" y="620"/>
                    </a:lnTo>
                    <a:lnTo>
                      <a:pt x="306" y="621"/>
                    </a:lnTo>
                    <a:lnTo>
                      <a:pt x="312" y="622"/>
                    </a:lnTo>
                    <a:lnTo>
                      <a:pt x="316" y="623"/>
                    </a:lnTo>
                    <a:lnTo>
                      <a:pt x="319" y="622"/>
                    </a:lnTo>
                    <a:lnTo>
                      <a:pt x="322" y="621"/>
                    </a:lnTo>
                    <a:lnTo>
                      <a:pt x="325" y="619"/>
                    </a:lnTo>
                    <a:lnTo>
                      <a:pt x="327" y="617"/>
                    </a:lnTo>
                    <a:lnTo>
                      <a:pt x="330" y="616"/>
                    </a:lnTo>
                    <a:lnTo>
                      <a:pt x="331" y="613"/>
                    </a:lnTo>
                    <a:lnTo>
                      <a:pt x="331" y="611"/>
                    </a:lnTo>
                    <a:lnTo>
                      <a:pt x="328" y="609"/>
                    </a:lnTo>
                    <a:lnTo>
                      <a:pt x="324" y="606"/>
                    </a:lnTo>
                    <a:lnTo>
                      <a:pt x="318" y="603"/>
                    </a:lnTo>
                    <a:lnTo>
                      <a:pt x="309" y="600"/>
                    </a:lnTo>
                    <a:lnTo>
                      <a:pt x="301" y="596"/>
                    </a:lnTo>
                    <a:lnTo>
                      <a:pt x="292" y="592"/>
                    </a:lnTo>
                    <a:lnTo>
                      <a:pt x="284" y="587"/>
                    </a:lnTo>
                    <a:lnTo>
                      <a:pt x="278" y="583"/>
                    </a:lnTo>
                    <a:lnTo>
                      <a:pt x="273" y="578"/>
                    </a:lnTo>
                    <a:lnTo>
                      <a:pt x="272" y="574"/>
                    </a:lnTo>
                    <a:lnTo>
                      <a:pt x="272" y="570"/>
                    </a:lnTo>
                    <a:lnTo>
                      <a:pt x="272" y="564"/>
                    </a:lnTo>
                    <a:lnTo>
                      <a:pt x="272" y="558"/>
                    </a:lnTo>
                    <a:lnTo>
                      <a:pt x="273" y="552"/>
                    </a:lnTo>
                    <a:lnTo>
                      <a:pt x="274" y="544"/>
                    </a:lnTo>
                    <a:lnTo>
                      <a:pt x="275" y="537"/>
                    </a:lnTo>
                    <a:lnTo>
                      <a:pt x="277" y="529"/>
                    </a:lnTo>
                    <a:lnTo>
                      <a:pt x="278" y="521"/>
                    </a:lnTo>
                    <a:lnTo>
                      <a:pt x="280" y="512"/>
                    </a:lnTo>
                    <a:lnTo>
                      <a:pt x="282" y="503"/>
                    </a:lnTo>
                    <a:lnTo>
                      <a:pt x="284" y="493"/>
                    </a:lnTo>
                    <a:lnTo>
                      <a:pt x="284" y="482"/>
                    </a:lnTo>
                    <a:lnTo>
                      <a:pt x="286" y="473"/>
                    </a:lnTo>
                    <a:lnTo>
                      <a:pt x="286" y="465"/>
                    </a:lnTo>
                    <a:lnTo>
                      <a:pt x="287" y="459"/>
                    </a:lnTo>
                    <a:lnTo>
                      <a:pt x="287" y="456"/>
                    </a:lnTo>
                    <a:lnTo>
                      <a:pt x="287" y="454"/>
                    </a:lnTo>
                    <a:lnTo>
                      <a:pt x="288" y="452"/>
                    </a:lnTo>
                    <a:lnTo>
                      <a:pt x="290" y="449"/>
                    </a:lnTo>
                    <a:lnTo>
                      <a:pt x="291" y="446"/>
                    </a:lnTo>
                    <a:lnTo>
                      <a:pt x="293" y="442"/>
                    </a:lnTo>
                    <a:lnTo>
                      <a:pt x="295" y="439"/>
                    </a:lnTo>
                    <a:lnTo>
                      <a:pt x="296" y="434"/>
                    </a:lnTo>
                    <a:lnTo>
                      <a:pt x="295" y="430"/>
                    </a:lnTo>
                    <a:lnTo>
                      <a:pt x="294" y="425"/>
                    </a:lnTo>
                    <a:lnTo>
                      <a:pt x="293" y="420"/>
                    </a:lnTo>
                    <a:lnTo>
                      <a:pt x="291" y="415"/>
                    </a:lnTo>
                    <a:lnTo>
                      <a:pt x="289" y="410"/>
                    </a:lnTo>
                    <a:lnTo>
                      <a:pt x="285" y="404"/>
                    </a:lnTo>
                    <a:lnTo>
                      <a:pt x="279" y="399"/>
                    </a:lnTo>
                    <a:lnTo>
                      <a:pt x="272" y="393"/>
                    </a:lnTo>
                    <a:lnTo>
                      <a:pt x="261" y="387"/>
                    </a:lnTo>
                    <a:lnTo>
                      <a:pt x="249" y="382"/>
                    </a:lnTo>
                    <a:lnTo>
                      <a:pt x="240" y="376"/>
                    </a:lnTo>
                    <a:lnTo>
                      <a:pt x="232" y="372"/>
                    </a:lnTo>
                    <a:lnTo>
                      <a:pt x="226" y="367"/>
                    </a:lnTo>
                    <a:lnTo>
                      <a:pt x="220" y="364"/>
                    </a:lnTo>
                    <a:lnTo>
                      <a:pt x="215" y="359"/>
                    </a:lnTo>
                    <a:lnTo>
                      <a:pt x="210" y="357"/>
                    </a:lnTo>
                    <a:lnTo>
                      <a:pt x="203" y="355"/>
                    </a:lnTo>
                    <a:lnTo>
                      <a:pt x="197" y="352"/>
                    </a:lnTo>
                    <a:lnTo>
                      <a:pt x="190" y="350"/>
                    </a:lnTo>
                    <a:lnTo>
                      <a:pt x="183" y="346"/>
                    </a:lnTo>
                    <a:lnTo>
                      <a:pt x="176" y="342"/>
                    </a:lnTo>
                    <a:lnTo>
                      <a:pt x="171" y="339"/>
                    </a:lnTo>
                    <a:lnTo>
                      <a:pt x="167" y="336"/>
                    </a:lnTo>
                    <a:lnTo>
                      <a:pt x="164" y="334"/>
                    </a:lnTo>
                    <a:lnTo>
                      <a:pt x="163" y="333"/>
                    </a:lnTo>
                    <a:lnTo>
                      <a:pt x="142" y="23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7" name="Freeform 24"/>
              <p:cNvSpPr>
                <a:spLocks/>
              </p:cNvSpPr>
              <p:nvPr/>
            </p:nvSpPr>
            <p:spPr bwMode="auto">
              <a:xfrm>
                <a:off x="1897" y="865"/>
                <a:ext cx="117" cy="201"/>
              </a:xfrm>
              <a:custGeom>
                <a:avLst/>
                <a:gdLst>
                  <a:gd name="T0" fmla="*/ 49 w 117"/>
                  <a:gd name="T1" fmla="*/ 200 h 201"/>
                  <a:gd name="T2" fmla="*/ 64 w 117"/>
                  <a:gd name="T3" fmla="*/ 199 h 201"/>
                  <a:gd name="T4" fmla="*/ 87 w 117"/>
                  <a:gd name="T5" fmla="*/ 194 h 201"/>
                  <a:gd name="T6" fmla="*/ 107 w 117"/>
                  <a:gd name="T7" fmla="*/ 183 h 201"/>
                  <a:gd name="T8" fmla="*/ 116 w 117"/>
                  <a:gd name="T9" fmla="*/ 166 h 201"/>
                  <a:gd name="T10" fmla="*/ 110 w 117"/>
                  <a:gd name="T11" fmla="*/ 146 h 201"/>
                  <a:gd name="T12" fmla="*/ 95 w 117"/>
                  <a:gd name="T13" fmla="*/ 124 h 201"/>
                  <a:gd name="T14" fmla="*/ 80 w 117"/>
                  <a:gd name="T15" fmla="*/ 100 h 201"/>
                  <a:gd name="T16" fmla="*/ 73 w 117"/>
                  <a:gd name="T17" fmla="*/ 72 h 201"/>
                  <a:gd name="T18" fmla="*/ 80 w 117"/>
                  <a:gd name="T19" fmla="*/ 45 h 201"/>
                  <a:gd name="T20" fmla="*/ 92 w 117"/>
                  <a:gd name="T21" fmla="*/ 25 h 201"/>
                  <a:gd name="T22" fmla="*/ 98 w 117"/>
                  <a:gd name="T23" fmla="*/ 11 h 201"/>
                  <a:gd name="T24" fmla="*/ 88 w 117"/>
                  <a:gd name="T25" fmla="*/ 4 h 201"/>
                  <a:gd name="T26" fmla="*/ 63 w 117"/>
                  <a:gd name="T27" fmla="*/ 0 h 201"/>
                  <a:gd name="T28" fmla="*/ 35 w 117"/>
                  <a:gd name="T29" fmla="*/ 0 h 201"/>
                  <a:gd name="T30" fmla="*/ 13 w 117"/>
                  <a:gd name="T31" fmla="*/ 4 h 201"/>
                  <a:gd name="T32" fmla="*/ 5 w 117"/>
                  <a:gd name="T33" fmla="*/ 11 h 201"/>
                  <a:gd name="T34" fmla="*/ 1 w 117"/>
                  <a:gd name="T35" fmla="*/ 18 h 201"/>
                  <a:gd name="T36" fmla="*/ 0 w 117"/>
                  <a:gd name="T37" fmla="*/ 26 h 201"/>
                  <a:gd name="T38" fmla="*/ 2 w 117"/>
                  <a:gd name="T39" fmla="*/ 39 h 201"/>
                  <a:gd name="T40" fmla="*/ 9 w 117"/>
                  <a:gd name="T41" fmla="*/ 57 h 201"/>
                  <a:gd name="T42" fmla="*/ 14 w 117"/>
                  <a:gd name="T43" fmla="*/ 70 h 201"/>
                  <a:gd name="T44" fmla="*/ 17 w 117"/>
                  <a:gd name="T45" fmla="*/ 80 h 201"/>
                  <a:gd name="T46" fmla="*/ 19 w 117"/>
                  <a:gd name="T47" fmla="*/ 94 h 201"/>
                  <a:gd name="T48" fmla="*/ 20 w 117"/>
                  <a:gd name="T49" fmla="*/ 116 h 201"/>
                  <a:gd name="T50" fmla="*/ 19 w 117"/>
                  <a:gd name="T51" fmla="*/ 132 h 201"/>
                  <a:gd name="T52" fmla="*/ 17 w 117"/>
                  <a:gd name="T53" fmla="*/ 144 h 201"/>
                  <a:gd name="T54" fmla="*/ 17 w 117"/>
                  <a:gd name="T55" fmla="*/ 155 h 201"/>
                  <a:gd name="T56" fmla="*/ 17 w 117"/>
                  <a:gd name="T57" fmla="*/ 171 h 201"/>
                  <a:gd name="T58" fmla="*/ 21 w 117"/>
                  <a:gd name="T59" fmla="*/ 182 h 201"/>
                  <a:gd name="T60" fmla="*/ 24 w 117"/>
                  <a:gd name="T61" fmla="*/ 188 h 201"/>
                  <a:gd name="T62" fmla="*/ 29 w 117"/>
                  <a:gd name="T63" fmla="*/ 192 h 201"/>
                  <a:gd name="T64" fmla="*/ 33 w 117"/>
                  <a:gd name="T65" fmla="*/ 195 h 201"/>
                  <a:gd name="T66" fmla="*/ 38 w 117"/>
                  <a:gd name="T67" fmla="*/ 197 h 201"/>
                  <a:gd name="T68" fmla="*/ 43 w 117"/>
                  <a:gd name="T69" fmla="*/ 199 h 201"/>
                  <a:gd name="T70" fmla="*/ 46 w 117"/>
                  <a:gd name="T71" fmla="*/ 200 h 20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7"/>
                  <a:gd name="T109" fmla="*/ 0 h 201"/>
                  <a:gd name="T110" fmla="*/ 117 w 117"/>
                  <a:gd name="T111" fmla="*/ 201 h 20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7" h="201">
                    <a:moveTo>
                      <a:pt x="46" y="200"/>
                    </a:moveTo>
                    <a:lnTo>
                      <a:pt x="49" y="200"/>
                    </a:lnTo>
                    <a:lnTo>
                      <a:pt x="55" y="199"/>
                    </a:lnTo>
                    <a:lnTo>
                      <a:pt x="64" y="199"/>
                    </a:lnTo>
                    <a:lnTo>
                      <a:pt x="75" y="196"/>
                    </a:lnTo>
                    <a:lnTo>
                      <a:pt x="87" y="194"/>
                    </a:lnTo>
                    <a:lnTo>
                      <a:pt x="98" y="189"/>
                    </a:lnTo>
                    <a:lnTo>
                      <a:pt x="107" y="183"/>
                    </a:lnTo>
                    <a:lnTo>
                      <a:pt x="113" y="176"/>
                    </a:lnTo>
                    <a:lnTo>
                      <a:pt x="116" y="166"/>
                    </a:lnTo>
                    <a:lnTo>
                      <a:pt x="114" y="156"/>
                    </a:lnTo>
                    <a:lnTo>
                      <a:pt x="110" y="146"/>
                    </a:lnTo>
                    <a:lnTo>
                      <a:pt x="103" y="135"/>
                    </a:lnTo>
                    <a:lnTo>
                      <a:pt x="95" y="124"/>
                    </a:lnTo>
                    <a:lnTo>
                      <a:pt x="87" y="113"/>
                    </a:lnTo>
                    <a:lnTo>
                      <a:pt x="80" y="100"/>
                    </a:lnTo>
                    <a:lnTo>
                      <a:pt x="75" y="87"/>
                    </a:lnTo>
                    <a:lnTo>
                      <a:pt x="73" y="72"/>
                    </a:lnTo>
                    <a:lnTo>
                      <a:pt x="75" y="58"/>
                    </a:lnTo>
                    <a:lnTo>
                      <a:pt x="80" y="45"/>
                    </a:lnTo>
                    <a:lnTo>
                      <a:pt x="87" y="34"/>
                    </a:lnTo>
                    <a:lnTo>
                      <a:pt x="92" y="25"/>
                    </a:lnTo>
                    <a:lnTo>
                      <a:pt x="97" y="17"/>
                    </a:lnTo>
                    <a:lnTo>
                      <a:pt x="98" y="11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77" y="2"/>
                    </a:lnTo>
                    <a:lnTo>
                      <a:pt x="63" y="0"/>
                    </a:lnTo>
                    <a:lnTo>
                      <a:pt x="49" y="0"/>
                    </a:lnTo>
                    <a:lnTo>
                      <a:pt x="35" y="0"/>
                    </a:lnTo>
                    <a:lnTo>
                      <a:pt x="23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1"/>
                    </a:lnTo>
                    <a:lnTo>
                      <a:pt x="4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2" y="39"/>
                    </a:lnTo>
                    <a:lnTo>
                      <a:pt x="5" y="48"/>
                    </a:lnTo>
                    <a:lnTo>
                      <a:pt x="9" y="57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6" y="74"/>
                    </a:lnTo>
                    <a:lnTo>
                      <a:pt x="17" y="80"/>
                    </a:lnTo>
                    <a:lnTo>
                      <a:pt x="18" y="85"/>
                    </a:lnTo>
                    <a:lnTo>
                      <a:pt x="19" y="94"/>
                    </a:lnTo>
                    <a:lnTo>
                      <a:pt x="20" y="105"/>
                    </a:lnTo>
                    <a:lnTo>
                      <a:pt x="20" y="116"/>
                    </a:lnTo>
                    <a:lnTo>
                      <a:pt x="20" y="125"/>
                    </a:lnTo>
                    <a:lnTo>
                      <a:pt x="19" y="132"/>
                    </a:lnTo>
                    <a:lnTo>
                      <a:pt x="18" y="138"/>
                    </a:lnTo>
                    <a:lnTo>
                      <a:pt x="17" y="144"/>
                    </a:lnTo>
                    <a:lnTo>
                      <a:pt x="17" y="149"/>
                    </a:lnTo>
                    <a:lnTo>
                      <a:pt x="17" y="155"/>
                    </a:lnTo>
                    <a:lnTo>
                      <a:pt x="17" y="163"/>
                    </a:lnTo>
                    <a:lnTo>
                      <a:pt x="17" y="171"/>
                    </a:lnTo>
                    <a:lnTo>
                      <a:pt x="19" y="177"/>
                    </a:lnTo>
                    <a:lnTo>
                      <a:pt x="21" y="182"/>
                    </a:lnTo>
                    <a:lnTo>
                      <a:pt x="23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1" y="194"/>
                    </a:lnTo>
                    <a:lnTo>
                      <a:pt x="33" y="195"/>
                    </a:lnTo>
                    <a:lnTo>
                      <a:pt x="35" y="196"/>
                    </a:lnTo>
                    <a:lnTo>
                      <a:pt x="38" y="197"/>
                    </a:lnTo>
                    <a:lnTo>
                      <a:pt x="40" y="198"/>
                    </a:lnTo>
                    <a:lnTo>
                      <a:pt x="43" y="199"/>
                    </a:lnTo>
                    <a:lnTo>
                      <a:pt x="45" y="200"/>
                    </a:lnTo>
                    <a:lnTo>
                      <a:pt x="46" y="200"/>
                    </a:lnTo>
                  </a:path>
                </a:pathLst>
              </a:custGeom>
              <a:solidFill>
                <a:srgbClr val="00CCC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8" name="Freeform 25"/>
              <p:cNvSpPr>
                <a:spLocks/>
              </p:cNvSpPr>
              <p:nvPr/>
            </p:nvSpPr>
            <p:spPr bwMode="auto">
              <a:xfrm>
                <a:off x="1941" y="724"/>
                <a:ext cx="332" cy="623"/>
              </a:xfrm>
              <a:custGeom>
                <a:avLst/>
                <a:gdLst>
                  <a:gd name="T0" fmla="*/ 147 w 332"/>
                  <a:gd name="T1" fmla="*/ 197 h 623"/>
                  <a:gd name="T2" fmla="*/ 140 w 332"/>
                  <a:gd name="T3" fmla="*/ 142 h 623"/>
                  <a:gd name="T4" fmla="*/ 110 w 332"/>
                  <a:gd name="T5" fmla="*/ 126 h 623"/>
                  <a:gd name="T6" fmla="*/ 109 w 332"/>
                  <a:gd name="T7" fmla="*/ 117 h 623"/>
                  <a:gd name="T8" fmla="*/ 110 w 332"/>
                  <a:gd name="T9" fmla="*/ 115 h 623"/>
                  <a:gd name="T10" fmla="*/ 118 w 332"/>
                  <a:gd name="T11" fmla="*/ 115 h 623"/>
                  <a:gd name="T12" fmla="*/ 127 w 332"/>
                  <a:gd name="T13" fmla="*/ 104 h 623"/>
                  <a:gd name="T14" fmla="*/ 131 w 332"/>
                  <a:gd name="T15" fmla="*/ 87 h 623"/>
                  <a:gd name="T16" fmla="*/ 134 w 332"/>
                  <a:gd name="T17" fmla="*/ 87 h 623"/>
                  <a:gd name="T18" fmla="*/ 138 w 332"/>
                  <a:gd name="T19" fmla="*/ 81 h 623"/>
                  <a:gd name="T20" fmla="*/ 131 w 332"/>
                  <a:gd name="T21" fmla="*/ 61 h 623"/>
                  <a:gd name="T22" fmla="*/ 127 w 332"/>
                  <a:gd name="T23" fmla="*/ 42 h 623"/>
                  <a:gd name="T24" fmla="*/ 111 w 332"/>
                  <a:gd name="T25" fmla="*/ 16 h 623"/>
                  <a:gd name="T26" fmla="*/ 87 w 332"/>
                  <a:gd name="T27" fmla="*/ 0 h 623"/>
                  <a:gd name="T28" fmla="*/ 58 w 332"/>
                  <a:gd name="T29" fmla="*/ 5 h 623"/>
                  <a:gd name="T30" fmla="*/ 42 w 332"/>
                  <a:gd name="T31" fmla="*/ 20 h 623"/>
                  <a:gd name="T32" fmla="*/ 40 w 332"/>
                  <a:gd name="T33" fmla="*/ 50 h 623"/>
                  <a:gd name="T34" fmla="*/ 46 w 332"/>
                  <a:gd name="T35" fmla="*/ 71 h 623"/>
                  <a:gd name="T36" fmla="*/ 53 w 332"/>
                  <a:gd name="T37" fmla="*/ 99 h 623"/>
                  <a:gd name="T38" fmla="*/ 40 w 332"/>
                  <a:gd name="T39" fmla="*/ 120 h 623"/>
                  <a:gd name="T40" fmla="*/ 7 w 332"/>
                  <a:gd name="T41" fmla="*/ 142 h 623"/>
                  <a:gd name="T42" fmla="*/ 0 w 332"/>
                  <a:gd name="T43" fmla="*/ 163 h 623"/>
                  <a:gd name="T44" fmla="*/ 13 w 332"/>
                  <a:gd name="T45" fmla="*/ 221 h 623"/>
                  <a:gd name="T46" fmla="*/ 18 w 332"/>
                  <a:gd name="T47" fmla="*/ 290 h 623"/>
                  <a:gd name="T48" fmla="*/ 18 w 332"/>
                  <a:gd name="T49" fmla="*/ 331 h 623"/>
                  <a:gd name="T50" fmla="*/ 38 w 332"/>
                  <a:gd name="T51" fmla="*/ 386 h 623"/>
                  <a:gd name="T52" fmla="*/ 80 w 332"/>
                  <a:gd name="T53" fmla="*/ 413 h 623"/>
                  <a:gd name="T54" fmla="*/ 119 w 332"/>
                  <a:gd name="T55" fmla="*/ 415 h 623"/>
                  <a:gd name="T56" fmla="*/ 170 w 332"/>
                  <a:gd name="T57" fmla="*/ 409 h 623"/>
                  <a:gd name="T58" fmla="*/ 218 w 332"/>
                  <a:gd name="T59" fmla="*/ 426 h 623"/>
                  <a:gd name="T60" fmla="*/ 232 w 332"/>
                  <a:gd name="T61" fmla="*/ 439 h 623"/>
                  <a:gd name="T62" fmla="*/ 228 w 332"/>
                  <a:gd name="T63" fmla="*/ 482 h 623"/>
                  <a:gd name="T64" fmla="*/ 234 w 332"/>
                  <a:gd name="T65" fmla="*/ 531 h 623"/>
                  <a:gd name="T66" fmla="*/ 234 w 332"/>
                  <a:gd name="T67" fmla="*/ 574 h 623"/>
                  <a:gd name="T68" fmla="*/ 232 w 332"/>
                  <a:gd name="T69" fmla="*/ 591 h 623"/>
                  <a:gd name="T70" fmla="*/ 243 w 332"/>
                  <a:gd name="T71" fmla="*/ 610 h 623"/>
                  <a:gd name="T72" fmla="*/ 274 w 332"/>
                  <a:gd name="T73" fmla="*/ 611 h 623"/>
                  <a:gd name="T74" fmla="*/ 301 w 332"/>
                  <a:gd name="T75" fmla="*/ 619 h 623"/>
                  <a:gd name="T76" fmla="*/ 322 w 332"/>
                  <a:gd name="T77" fmla="*/ 620 h 623"/>
                  <a:gd name="T78" fmla="*/ 331 w 332"/>
                  <a:gd name="T79" fmla="*/ 610 h 623"/>
                  <a:gd name="T80" fmla="*/ 301 w 332"/>
                  <a:gd name="T81" fmla="*/ 595 h 623"/>
                  <a:gd name="T82" fmla="*/ 272 w 332"/>
                  <a:gd name="T83" fmla="*/ 574 h 623"/>
                  <a:gd name="T84" fmla="*/ 274 w 332"/>
                  <a:gd name="T85" fmla="*/ 544 h 623"/>
                  <a:gd name="T86" fmla="*/ 282 w 332"/>
                  <a:gd name="T87" fmla="*/ 502 h 623"/>
                  <a:gd name="T88" fmla="*/ 287 w 332"/>
                  <a:gd name="T89" fmla="*/ 459 h 623"/>
                  <a:gd name="T90" fmla="*/ 292 w 332"/>
                  <a:gd name="T91" fmla="*/ 446 h 623"/>
                  <a:gd name="T92" fmla="*/ 294 w 332"/>
                  <a:gd name="T93" fmla="*/ 424 h 623"/>
                  <a:gd name="T94" fmla="*/ 279 w 332"/>
                  <a:gd name="T95" fmla="*/ 398 h 623"/>
                  <a:gd name="T96" fmla="*/ 233 w 332"/>
                  <a:gd name="T97" fmla="*/ 372 h 623"/>
                  <a:gd name="T98" fmla="*/ 204 w 332"/>
                  <a:gd name="T99" fmla="*/ 354 h 623"/>
                  <a:gd name="T100" fmla="*/ 171 w 332"/>
                  <a:gd name="T101" fmla="*/ 338 h 6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2"/>
                  <a:gd name="T154" fmla="*/ 0 h 623"/>
                  <a:gd name="T155" fmla="*/ 332 w 332"/>
                  <a:gd name="T156" fmla="*/ 623 h 62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2" h="623">
                    <a:moveTo>
                      <a:pt x="143" y="237"/>
                    </a:moveTo>
                    <a:lnTo>
                      <a:pt x="143" y="233"/>
                    </a:lnTo>
                    <a:lnTo>
                      <a:pt x="145" y="225"/>
                    </a:lnTo>
                    <a:lnTo>
                      <a:pt x="145" y="212"/>
                    </a:lnTo>
                    <a:lnTo>
                      <a:pt x="147" y="197"/>
                    </a:lnTo>
                    <a:lnTo>
                      <a:pt x="148" y="180"/>
                    </a:lnTo>
                    <a:lnTo>
                      <a:pt x="148" y="166"/>
                    </a:lnTo>
                    <a:lnTo>
                      <a:pt x="147" y="154"/>
                    </a:lnTo>
                    <a:lnTo>
                      <a:pt x="145" y="146"/>
                    </a:lnTo>
                    <a:lnTo>
                      <a:pt x="140" y="142"/>
                    </a:lnTo>
                    <a:lnTo>
                      <a:pt x="134" y="138"/>
                    </a:lnTo>
                    <a:lnTo>
                      <a:pt x="127" y="134"/>
                    </a:lnTo>
                    <a:lnTo>
                      <a:pt x="121" y="131"/>
                    </a:lnTo>
                    <a:lnTo>
                      <a:pt x="115" y="128"/>
                    </a:lnTo>
                    <a:lnTo>
                      <a:pt x="110" y="126"/>
                    </a:lnTo>
                    <a:lnTo>
                      <a:pt x="107" y="123"/>
                    </a:lnTo>
                    <a:lnTo>
                      <a:pt x="107" y="122"/>
                    </a:lnTo>
                    <a:lnTo>
                      <a:pt x="108" y="120"/>
                    </a:lnTo>
                    <a:lnTo>
                      <a:pt x="109" y="119"/>
                    </a:lnTo>
                    <a:lnTo>
                      <a:pt x="109" y="117"/>
                    </a:lnTo>
                    <a:lnTo>
                      <a:pt x="110" y="116"/>
                    </a:lnTo>
                    <a:lnTo>
                      <a:pt x="110" y="115"/>
                    </a:lnTo>
                    <a:lnTo>
                      <a:pt x="112" y="115"/>
                    </a:lnTo>
                    <a:lnTo>
                      <a:pt x="114" y="115"/>
                    </a:lnTo>
                    <a:lnTo>
                      <a:pt x="116" y="115"/>
                    </a:lnTo>
                    <a:lnTo>
                      <a:pt x="118" y="115"/>
                    </a:lnTo>
                    <a:lnTo>
                      <a:pt x="121" y="115"/>
                    </a:lnTo>
                    <a:lnTo>
                      <a:pt x="123" y="114"/>
                    </a:lnTo>
                    <a:lnTo>
                      <a:pt x="124" y="112"/>
                    </a:lnTo>
                    <a:lnTo>
                      <a:pt x="127" y="109"/>
                    </a:lnTo>
                    <a:lnTo>
                      <a:pt x="127" y="104"/>
                    </a:lnTo>
                    <a:lnTo>
                      <a:pt x="129" y="100"/>
                    </a:lnTo>
                    <a:lnTo>
                      <a:pt x="130" y="95"/>
                    </a:lnTo>
                    <a:lnTo>
                      <a:pt x="131" y="92"/>
                    </a:lnTo>
                    <a:lnTo>
                      <a:pt x="131" y="88"/>
                    </a:lnTo>
                    <a:lnTo>
                      <a:pt x="131" y="87"/>
                    </a:lnTo>
                    <a:lnTo>
                      <a:pt x="131" y="86"/>
                    </a:lnTo>
                    <a:lnTo>
                      <a:pt x="132" y="86"/>
                    </a:lnTo>
                    <a:lnTo>
                      <a:pt x="133" y="86"/>
                    </a:lnTo>
                    <a:lnTo>
                      <a:pt x="133" y="87"/>
                    </a:lnTo>
                    <a:lnTo>
                      <a:pt x="134" y="87"/>
                    </a:lnTo>
                    <a:lnTo>
                      <a:pt x="135" y="86"/>
                    </a:lnTo>
                    <a:lnTo>
                      <a:pt x="137" y="86"/>
                    </a:lnTo>
                    <a:lnTo>
                      <a:pt x="138" y="85"/>
                    </a:lnTo>
                    <a:lnTo>
                      <a:pt x="139" y="83"/>
                    </a:lnTo>
                    <a:lnTo>
                      <a:pt x="138" y="81"/>
                    </a:lnTo>
                    <a:lnTo>
                      <a:pt x="137" y="77"/>
                    </a:lnTo>
                    <a:lnTo>
                      <a:pt x="136" y="74"/>
                    </a:lnTo>
                    <a:lnTo>
                      <a:pt x="134" y="69"/>
                    </a:lnTo>
                    <a:lnTo>
                      <a:pt x="133" y="65"/>
                    </a:lnTo>
                    <a:lnTo>
                      <a:pt x="131" y="61"/>
                    </a:lnTo>
                    <a:lnTo>
                      <a:pt x="130" y="58"/>
                    </a:lnTo>
                    <a:lnTo>
                      <a:pt x="129" y="55"/>
                    </a:lnTo>
                    <a:lnTo>
                      <a:pt x="128" y="52"/>
                    </a:lnTo>
                    <a:lnTo>
                      <a:pt x="127" y="47"/>
                    </a:lnTo>
                    <a:lnTo>
                      <a:pt x="127" y="42"/>
                    </a:lnTo>
                    <a:lnTo>
                      <a:pt x="125" y="36"/>
                    </a:lnTo>
                    <a:lnTo>
                      <a:pt x="122" y="30"/>
                    </a:lnTo>
                    <a:lnTo>
                      <a:pt x="119" y="24"/>
                    </a:lnTo>
                    <a:lnTo>
                      <a:pt x="116" y="19"/>
                    </a:lnTo>
                    <a:lnTo>
                      <a:pt x="111" y="16"/>
                    </a:lnTo>
                    <a:lnTo>
                      <a:pt x="107" y="12"/>
                    </a:lnTo>
                    <a:lnTo>
                      <a:pt x="103" y="9"/>
                    </a:lnTo>
                    <a:lnTo>
                      <a:pt x="98" y="5"/>
                    </a:lnTo>
                    <a:lnTo>
                      <a:pt x="92" y="3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5" y="0"/>
                    </a:lnTo>
                    <a:lnTo>
                      <a:pt x="69" y="1"/>
                    </a:lnTo>
                    <a:lnTo>
                      <a:pt x="63" y="4"/>
                    </a:lnTo>
                    <a:lnTo>
                      <a:pt x="58" y="5"/>
                    </a:lnTo>
                    <a:lnTo>
                      <a:pt x="53" y="8"/>
                    </a:lnTo>
                    <a:lnTo>
                      <a:pt x="49" y="10"/>
                    </a:lnTo>
                    <a:lnTo>
                      <a:pt x="46" y="12"/>
                    </a:lnTo>
                    <a:lnTo>
                      <a:pt x="43" y="16"/>
                    </a:lnTo>
                    <a:lnTo>
                      <a:pt x="42" y="20"/>
                    </a:lnTo>
                    <a:lnTo>
                      <a:pt x="41" y="26"/>
                    </a:lnTo>
                    <a:lnTo>
                      <a:pt x="40" y="32"/>
                    </a:lnTo>
                    <a:lnTo>
                      <a:pt x="40" y="38"/>
                    </a:lnTo>
                    <a:lnTo>
                      <a:pt x="40" y="44"/>
                    </a:lnTo>
                    <a:lnTo>
                      <a:pt x="40" y="50"/>
                    </a:lnTo>
                    <a:lnTo>
                      <a:pt x="40" y="55"/>
                    </a:lnTo>
                    <a:lnTo>
                      <a:pt x="40" y="60"/>
                    </a:lnTo>
                    <a:lnTo>
                      <a:pt x="42" y="64"/>
                    </a:lnTo>
                    <a:lnTo>
                      <a:pt x="44" y="68"/>
                    </a:lnTo>
                    <a:lnTo>
                      <a:pt x="46" y="71"/>
                    </a:lnTo>
                    <a:lnTo>
                      <a:pt x="48" y="76"/>
                    </a:lnTo>
                    <a:lnTo>
                      <a:pt x="50" y="81"/>
                    </a:lnTo>
                    <a:lnTo>
                      <a:pt x="51" y="88"/>
                    </a:lnTo>
                    <a:lnTo>
                      <a:pt x="52" y="94"/>
                    </a:lnTo>
                    <a:lnTo>
                      <a:pt x="53" y="99"/>
                    </a:lnTo>
                    <a:lnTo>
                      <a:pt x="54" y="104"/>
                    </a:lnTo>
                    <a:lnTo>
                      <a:pt x="54" y="108"/>
                    </a:lnTo>
                    <a:lnTo>
                      <a:pt x="52" y="111"/>
                    </a:lnTo>
                    <a:lnTo>
                      <a:pt x="47" y="116"/>
                    </a:lnTo>
                    <a:lnTo>
                      <a:pt x="40" y="120"/>
                    </a:lnTo>
                    <a:lnTo>
                      <a:pt x="31" y="124"/>
                    </a:lnTo>
                    <a:lnTo>
                      <a:pt x="23" y="129"/>
                    </a:lnTo>
                    <a:lnTo>
                      <a:pt x="15" y="133"/>
                    </a:lnTo>
                    <a:lnTo>
                      <a:pt x="10" y="138"/>
                    </a:lnTo>
                    <a:lnTo>
                      <a:pt x="7" y="142"/>
                    </a:lnTo>
                    <a:lnTo>
                      <a:pt x="6" y="145"/>
                    </a:lnTo>
                    <a:lnTo>
                      <a:pt x="5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0" y="163"/>
                    </a:lnTo>
                    <a:lnTo>
                      <a:pt x="0" y="171"/>
                    </a:lnTo>
                    <a:lnTo>
                      <a:pt x="1" y="180"/>
                    </a:lnTo>
                    <a:lnTo>
                      <a:pt x="5" y="192"/>
                    </a:lnTo>
                    <a:lnTo>
                      <a:pt x="10" y="206"/>
                    </a:lnTo>
                    <a:lnTo>
                      <a:pt x="13" y="221"/>
                    </a:lnTo>
                    <a:lnTo>
                      <a:pt x="16" y="238"/>
                    </a:lnTo>
                    <a:lnTo>
                      <a:pt x="17" y="253"/>
                    </a:lnTo>
                    <a:lnTo>
                      <a:pt x="18" y="267"/>
                    </a:lnTo>
                    <a:lnTo>
                      <a:pt x="19" y="280"/>
                    </a:lnTo>
                    <a:lnTo>
                      <a:pt x="18" y="290"/>
                    </a:lnTo>
                    <a:lnTo>
                      <a:pt x="18" y="297"/>
                    </a:lnTo>
                    <a:lnTo>
                      <a:pt x="17" y="304"/>
                    </a:lnTo>
                    <a:lnTo>
                      <a:pt x="17" y="312"/>
                    </a:lnTo>
                    <a:lnTo>
                      <a:pt x="17" y="320"/>
                    </a:lnTo>
                    <a:lnTo>
                      <a:pt x="18" y="331"/>
                    </a:lnTo>
                    <a:lnTo>
                      <a:pt x="20" y="342"/>
                    </a:lnTo>
                    <a:lnTo>
                      <a:pt x="23" y="353"/>
                    </a:lnTo>
                    <a:lnTo>
                      <a:pt x="27" y="365"/>
                    </a:lnTo>
                    <a:lnTo>
                      <a:pt x="32" y="377"/>
                    </a:lnTo>
                    <a:lnTo>
                      <a:pt x="38" y="386"/>
                    </a:lnTo>
                    <a:lnTo>
                      <a:pt x="46" y="394"/>
                    </a:lnTo>
                    <a:lnTo>
                      <a:pt x="54" y="401"/>
                    </a:lnTo>
                    <a:lnTo>
                      <a:pt x="63" y="406"/>
                    </a:lnTo>
                    <a:lnTo>
                      <a:pt x="72" y="410"/>
                    </a:lnTo>
                    <a:lnTo>
                      <a:pt x="80" y="413"/>
                    </a:lnTo>
                    <a:lnTo>
                      <a:pt x="86" y="415"/>
                    </a:lnTo>
                    <a:lnTo>
                      <a:pt x="90" y="416"/>
                    </a:lnTo>
                    <a:lnTo>
                      <a:pt x="98" y="417"/>
                    </a:lnTo>
                    <a:lnTo>
                      <a:pt x="108" y="416"/>
                    </a:lnTo>
                    <a:lnTo>
                      <a:pt x="119" y="415"/>
                    </a:lnTo>
                    <a:lnTo>
                      <a:pt x="131" y="412"/>
                    </a:lnTo>
                    <a:lnTo>
                      <a:pt x="143" y="411"/>
                    </a:lnTo>
                    <a:lnTo>
                      <a:pt x="154" y="410"/>
                    </a:lnTo>
                    <a:lnTo>
                      <a:pt x="163" y="409"/>
                    </a:lnTo>
                    <a:lnTo>
                      <a:pt x="170" y="409"/>
                    </a:lnTo>
                    <a:lnTo>
                      <a:pt x="178" y="412"/>
                    </a:lnTo>
                    <a:lnTo>
                      <a:pt x="187" y="414"/>
                    </a:lnTo>
                    <a:lnTo>
                      <a:pt x="197" y="418"/>
                    </a:lnTo>
                    <a:lnTo>
                      <a:pt x="209" y="422"/>
                    </a:lnTo>
                    <a:lnTo>
                      <a:pt x="218" y="426"/>
                    </a:lnTo>
                    <a:lnTo>
                      <a:pt x="226" y="429"/>
                    </a:lnTo>
                    <a:lnTo>
                      <a:pt x="232" y="431"/>
                    </a:lnTo>
                    <a:lnTo>
                      <a:pt x="233" y="432"/>
                    </a:lnTo>
                    <a:lnTo>
                      <a:pt x="233" y="434"/>
                    </a:lnTo>
                    <a:lnTo>
                      <a:pt x="232" y="439"/>
                    </a:lnTo>
                    <a:lnTo>
                      <a:pt x="232" y="446"/>
                    </a:lnTo>
                    <a:lnTo>
                      <a:pt x="231" y="453"/>
                    </a:lnTo>
                    <a:lnTo>
                      <a:pt x="230" y="463"/>
                    </a:lnTo>
                    <a:lnTo>
                      <a:pt x="229" y="472"/>
                    </a:lnTo>
                    <a:lnTo>
                      <a:pt x="228" y="482"/>
                    </a:lnTo>
                    <a:lnTo>
                      <a:pt x="228" y="489"/>
                    </a:lnTo>
                    <a:lnTo>
                      <a:pt x="229" y="498"/>
                    </a:lnTo>
                    <a:lnTo>
                      <a:pt x="230" y="508"/>
                    </a:lnTo>
                    <a:lnTo>
                      <a:pt x="232" y="519"/>
                    </a:lnTo>
                    <a:lnTo>
                      <a:pt x="234" y="531"/>
                    </a:lnTo>
                    <a:lnTo>
                      <a:pt x="236" y="543"/>
                    </a:lnTo>
                    <a:lnTo>
                      <a:pt x="238" y="554"/>
                    </a:lnTo>
                    <a:lnTo>
                      <a:pt x="238" y="563"/>
                    </a:lnTo>
                    <a:lnTo>
                      <a:pt x="236" y="569"/>
                    </a:lnTo>
                    <a:lnTo>
                      <a:pt x="234" y="574"/>
                    </a:lnTo>
                    <a:lnTo>
                      <a:pt x="233" y="578"/>
                    </a:lnTo>
                    <a:lnTo>
                      <a:pt x="232" y="582"/>
                    </a:lnTo>
                    <a:lnTo>
                      <a:pt x="232" y="586"/>
                    </a:lnTo>
                    <a:lnTo>
                      <a:pt x="232" y="589"/>
                    </a:lnTo>
                    <a:lnTo>
                      <a:pt x="232" y="591"/>
                    </a:lnTo>
                    <a:lnTo>
                      <a:pt x="232" y="592"/>
                    </a:lnTo>
                    <a:lnTo>
                      <a:pt x="238" y="610"/>
                    </a:lnTo>
                    <a:lnTo>
                      <a:pt x="239" y="610"/>
                    </a:lnTo>
                    <a:lnTo>
                      <a:pt x="243" y="610"/>
                    </a:lnTo>
                    <a:lnTo>
                      <a:pt x="249" y="610"/>
                    </a:lnTo>
                    <a:lnTo>
                      <a:pt x="255" y="610"/>
                    </a:lnTo>
                    <a:lnTo>
                      <a:pt x="261" y="610"/>
                    </a:lnTo>
                    <a:lnTo>
                      <a:pt x="268" y="610"/>
                    </a:lnTo>
                    <a:lnTo>
                      <a:pt x="274" y="611"/>
                    </a:lnTo>
                    <a:lnTo>
                      <a:pt x="278" y="613"/>
                    </a:lnTo>
                    <a:lnTo>
                      <a:pt x="283" y="614"/>
                    </a:lnTo>
                    <a:lnTo>
                      <a:pt x="288" y="616"/>
                    </a:lnTo>
                    <a:lnTo>
                      <a:pt x="294" y="617"/>
                    </a:lnTo>
                    <a:lnTo>
                      <a:pt x="301" y="619"/>
                    </a:lnTo>
                    <a:lnTo>
                      <a:pt x="307" y="620"/>
                    </a:lnTo>
                    <a:lnTo>
                      <a:pt x="312" y="621"/>
                    </a:lnTo>
                    <a:lnTo>
                      <a:pt x="317" y="622"/>
                    </a:lnTo>
                    <a:lnTo>
                      <a:pt x="319" y="621"/>
                    </a:lnTo>
                    <a:lnTo>
                      <a:pt x="322" y="620"/>
                    </a:lnTo>
                    <a:lnTo>
                      <a:pt x="325" y="619"/>
                    </a:lnTo>
                    <a:lnTo>
                      <a:pt x="327" y="617"/>
                    </a:lnTo>
                    <a:lnTo>
                      <a:pt x="330" y="615"/>
                    </a:lnTo>
                    <a:lnTo>
                      <a:pt x="331" y="612"/>
                    </a:lnTo>
                    <a:lnTo>
                      <a:pt x="331" y="610"/>
                    </a:lnTo>
                    <a:lnTo>
                      <a:pt x="329" y="608"/>
                    </a:lnTo>
                    <a:lnTo>
                      <a:pt x="325" y="605"/>
                    </a:lnTo>
                    <a:lnTo>
                      <a:pt x="318" y="603"/>
                    </a:lnTo>
                    <a:lnTo>
                      <a:pt x="310" y="599"/>
                    </a:lnTo>
                    <a:lnTo>
                      <a:pt x="301" y="595"/>
                    </a:lnTo>
                    <a:lnTo>
                      <a:pt x="293" y="591"/>
                    </a:lnTo>
                    <a:lnTo>
                      <a:pt x="285" y="587"/>
                    </a:lnTo>
                    <a:lnTo>
                      <a:pt x="278" y="582"/>
                    </a:lnTo>
                    <a:lnTo>
                      <a:pt x="274" y="578"/>
                    </a:lnTo>
                    <a:lnTo>
                      <a:pt x="272" y="574"/>
                    </a:lnTo>
                    <a:lnTo>
                      <a:pt x="272" y="569"/>
                    </a:lnTo>
                    <a:lnTo>
                      <a:pt x="272" y="563"/>
                    </a:lnTo>
                    <a:lnTo>
                      <a:pt x="273" y="558"/>
                    </a:lnTo>
                    <a:lnTo>
                      <a:pt x="273" y="551"/>
                    </a:lnTo>
                    <a:lnTo>
                      <a:pt x="274" y="544"/>
                    </a:lnTo>
                    <a:lnTo>
                      <a:pt x="275" y="536"/>
                    </a:lnTo>
                    <a:lnTo>
                      <a:pt x="277" y="528"/>
                    </a:lnTo>
                    <a:lnTo>
                      <a:pt x="278" y="521"/>
                    </a:lnTo>
                    <a:lnTo>
                      <a:pt x="280" y="512"/>
                    </a:lnTo>
                    <a:lnTo>
                      <a:pt x="282" y="502"/>
                    </a:lnTo>
                    <a:lnTo>
                      <a:pt x="284" y="492"/>
                    </a:lnTo>
                    <a:lnTo>
                      <a:pt x="285" y="482"/>
                    </a:lnTo>
                    <a:lnTo>
                      <a:pt x="286" y="472"/>
                    </a:lnTo>
                    <a:lnTo>
                      <a:pt x="287" y="465"/>
                    </a:lnTo>
                    <a:lnTo>
                      <a:pt x="287" y="459"/>
                    </a:lnTo>
                    <a:lnTo>
                      <a:pt x="287" y="455"/>
                    </a:lnTo>
                    <a:lnTo>
                      <a:pt x="287" y="453"/>
                    </a:lnTo>
                    <a:lnTo>
                      <a:pt x="289" y="452"/>
                    </a:lnTo>
                    <a:lnTo>
                      <a:pt x="290" y="448"/>
                    </a:lnTo>
                    <a:lnTo>
                      <a:pt x="292" y="446"/>
                    </a:lnTo>
                    <a:lnTo>
                      <a:pt x="294" y="441"/>
                    </a:lnTo>
                    <a:lnTo>
                      <a:pt x="295" y="438"/>
                    </a:lnTo>
                    <a:lnTo>
                      <a:pt x="296" y="434"/>
                    </a:lnTo>
                    <a:lnTo>
                      <a:pt x="295" y="430"/>
                    </a:lnTo>
                    <a:lnTo>
                      <a:pt x="294" y="424"/>
                    </a:lnTo>
                    <a:lnTo>
                      <a:pt x="293" y="419"/>
                    </a:lnTo>
                    <a:lnTo>
                      <a:pt x="291" y="414"/>
                    </a:lnTo>
                    <a:lnTo>
                      <a:pt x="290" y="409"/>
                    </a:lnTo>
                    <a:lnTo>
                      <a:pt x="285" y="404"/>
                    </a:lnTo>
                    <a:lnTo>
                      <a:pt x="279" y="398"/>
                    </a:lnTo>
                    <a:lnTo>
                      <a:pt x="272" y="393"/>
                    </a:lnTo>
                    <a:lnTo>
                      <a:pt x="261" y="387"/>
                    </a:lnTo>
                    <a:lnTo>
                      <a:pt x="249" y="382"/>
                    </a:lnTo>
                    <a:lnTo>
                      <a:pt x="240" y="377"/>
                    </a:lnTo>
                    <a:lnTo>
                      <a:pt x="233" y="372"/>
                    </a:lnTo>
                    <a:lnTo>
                      <a:pt x="226" y="366"/>
                    </a:lnTo>
                    <a:lnTo>
                      <a:pt x="221" y="363"/>
                    </a:lnTo>
                    <a:lnTo>
                      <a:pt x="216" y="360"/>
                    </a:lnTo>
                    <a:lnTo>
                      <a:pt x="210" y="356"/>
                    </a:lnTo>
                    <a:lnTo>
                      <a:pt x="204" y="354"/>
                    </a:lnTo>
                    <a:lnTo>
                      <a:pt x="197" y="352"/>
                    </a:lnTo>
                    <a:lnTo>
                      <a:pt x="190" y="349"/>
                    </a:lnTo>
                    <a:lnTo>
                      <a:pt x="183" y="345"/>
                    </a:lnTo>
                    <a:lnTo>
                      <a:pt x="177" y="342"/>
                    </a:lnTo>
                    <a:lnTo>
                      <a:pt x="171" y="338"/>
                    </a:lnTo>
                    <a:lnTo>
                      <a:pt x="167" y="335"/>
                    </a:lnTo>
                    <a:lnTo>
                      <a:pt x="164" y="333"/>
                    </a:lnTo>
                    <a:lnTo>
                      <a:pt x="163" y="332"/>
                    </a:lnTo>
                    <a:lnTo>
                      <a:pt x="143" y="237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9" name="Freeform 26"/>
              <p:cNvSpPr>
                <a:spLocks/>
              </p:cNvSpPr>
              <p:nvPr/>
            </p:nvSpPr>
            <p:spPr bwMode="auto">
              <a:xfrm>
                <a:off x="1912" y="918"/>
                <a:ext cx="33" cy="136"/>
              </a:xfrm>
              <a:custGeom>
                <a:avLst/>
                <a:gdLst>
                  <a:gd name="T0" fmla="*/ 15 w 33"/>
                  <a:gd name="T1" fmla="*/ 112 h 136"/>
                  <a:gd name="T2" fmla="*/ 13 w 33"/>
                  <a:gd name="T3" fmla="*/ 102 h 136"/>
                  <a:gd name="T4" fmla="*/ 12 w 33"/>
                  <a:gd name="T5" fmla="*/ 88 h 136"/>
                  <a:gd name="T6" fmla="*/ 13 w 33"/>
                  <a:gd name="T7" fmla="*/ 72 h 136"/>
                  <a:gd name="T8" fmla="*/ 17 w 33"/>
                  <a:gd name="T9" fmla="*/ 58 h 136"/>
                  <a:gd name="T10" fmla="*/ 18 w 33"/>
                  <a:gd name="T11" fmla="*/ 49 h 136"/>
                  <a:gd name="T12" fmla="*/ 18 w 33"/>
                  <a:gd name="T13" fmla="*/ 39 h 136"/>
                  <a:gd name="T14" fmla="*/ 15 w 33"/>
                  <a:gd name="T15" fmla="*/ 29 h 136"/>
                  <a:gd name="T16" fmla="*/ 12 w 33"/>
                  <a:gd name="T17" fmla="*/ 22 h 136"/>
                  <a:gd name="T18" fmla="*/ 10 w 33"/>
                  <a:gd name="T19" fmla="*/ 17 h 136"/>
                  <a:gd name="T20" fmla="*/ 6 w 33"/>
                  <a:gd name="T21" fmla="*/ 10 h 136"/>
                  <a:gd name="T22" fmla="*/ 2 w 33"/>
                  <a:gd name="T23" fmla="*/ 3 h 136"/>
                  <a:gd name="T24" fmla="*/ 1 w 33"/>
                  <a:gd name="T25" fmla="*/ 6 h 136"/>
                  <a:gd name="T26" fmla="*/ 5 w 33"/>
                  <a:gd name="T27" fmla="*/ 14 h 136"/>
                  <a:gd name="T28" fmla="*/ 7 w 33"/>
                  <a:gd name="T29" fmla="*/ 22 h 136"/>
                  <a:gd name="T30" fmla="*/ 8 w 33"/>
                  <a:gd name="T31" fmla="*/ 35 h 136"/>
                  <a:gd name="T32" fmla="*/ 9 w 33"/>
                  <a:gd name="T33" fmla="*/ 55 h 136"/>
                  <a:gd name="T34" fmla="*/ 8 w 33"/>
                  <a:gd name="T35" fmla="*/ 71 h 136"/>
                  <a:gd name="T36" fmla="*/ 6 w 33"/>
                  <a:gd name="T37" fmla="*/ 82 h 136"/>
                  <a:gd name="T38" fmla="*/ 6 w 33"/>
                  <a:gd name="T39" fmla="*/ 93 h 136"/>
                  <a:gd name="T40" fmla="*/ 7 w 33"/>
                  <a:gd name="T41" fmla="*/ 107 h 136"/>
                  <a:gd name="T42" fmla="*/ 10 w 33"/>
                  <a:gd name="T43" fmla="*/ 117 h 136"/>
                  <a:gd name="T44" fmla="*/ 12 w 33"/>
                  <a:gd name="T45" fmla="*/ 124 h 136"/>
                  <a:gd name="T46" fmla="*/ 16 w 33"/>
                  <a:gd name="T47" fmla="*/ 128 h 136"/>
                  <a:gd name="T48" fmla="*/ 20 w 33"/>
                  <a:gd name="T49" fmla="*/ 130 h 136"/>
                  <a:gd name="T50" fmla="*/ 25 w 33"/>
                  <a:gd name="T51" fmla="*/ 133 h 136"/>
                  <a:gd name="T52" fmla="*/ 28 w 33"/>
                  <a:gd name="T53" fmla="*/ 134 h 136"/>
                  <a:gd name="T54" fmla="*/ 31 w 33"/>
                  <a:gd name="T55" fmla="*/ 135 h 136"/>
                  <a:gd name="T56" fmla="*/ 29 w 33"/>
                  <a:gd name="T57" fmla="*/ 132 h 136"/>
                  <a:gd name="T58" fmla="*/ 24 w 33"/>
                  <a:gd name="T59" fmla="*/ 128 h 136"/>
                  <a:gd name="T60" fmla="*/ 19 w 33"/>
                  <a:gd name="T61" fmla="*/ 122 h 136"/>
                  <a:gd name="T62" fmla="*/ 16 w 33"/>
                  <a:gd name="T63" fmla="*/ 117 h 1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"/>
                  <a:gd name="T97" fmla="*/ 0 h 136"/>
                  <a:gd name="T98" fmla="*/ 33 w 33"/>
                  <a:gd name="T99" fmla="*/ 136 h 1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" h="136">
                    <a:moveTo>
                      <a:pt x="16" y="115"/>
                    </a:moveTo>
                    <a:lnTo>
                      <a:pt x="15" y="112"/>
                    </a:lnTo>
                    <a:lnTo>
                      <a:pt x="14" y="108"/>
                    </a:lnTo>
                    <a:lnTo>
                      <a:pt x="13" y="102"/>
                    </a:lnTo>
                    <a:lnTo>
                      <a:pt x="12" y="96"/>
                    </a:lnTo>
                    <a:lnTo>
                      <a:pt x="12" y="88"/>
                    </a:lnTo>
                    <a:lnTo>
                      <a:pt x="12" y="80"/>
                    </a:lnTo>
                    <a:lnTo>
                      <a:pt x="13" y="72"/>
                    </a:lnTo>
                    <a:lnTo>
                      <a:pt x="15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8" y="43"/>
                    </a:lnTo>
                    <a:lnTo>
                      <a:pt x="18" y="39"/>
                    </a:lnTo>
                    <a:lnTo>
                      <a:pt x="17" y="34"/>
                    </a:lnTo>
                    <a:lnTo>
                      <a:pt x="15" y="29"/>
                    </a:lnTo>
                    <a:lnTo>
                      <a:pt x="13" y="24"/>
                    </a:lnTo>
                    <a:lnTo>
                      <a:pt x="12" y="22"/>
                    </a:lnTo>
                    <a:lnTo>
                      <a:pt x="12" y="19"/>
                    </a:lnTo>
                    <a:lnTo>
                      <a:pt x="10" y="17"/>
                    </a:lnTo>
                    <a:lnTo>
                      <a:pt x="8" y="13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4" y="10"/>
                    </a:lnTo>
                    <a:lnTo>
                      <a:pt x="5" y="14"/>
                    </a:lnTo>
                    <a:lnTo>
                      <a:pt x="6" y="18"/>
                    </a:lnTo>
                    <a:lnTo>
                      <a:pt x="7" y="22"/>
                    </a:lnTo>
                    <a:lnTo>
                      <a:pt x="8" y="28"/>
                    </a:lnTo>
                    <a:lnTo>
                      <a:pt x="8" y="35"/>
                    </a:lnTo>
                    <a:lnTo>
                      <a:pt x="9" y="44"/>
                    </a:lnTo>
                    <a:lnTo>
                      <a:pt x="9" y="55"/>
                    </a:lnTo>
                    <a:lnTo>
                      <a:pt x="9" y="64"/>
                    </a:lnTo>
                    <a:lnTo>
                      <a:pt x="8" y="71"/>
                    </a:lnTo>
                    <a:lnTo>
                      <a:pt x="7" y="77"/>
                    </a:lnTo>
                    <a:lnTo>
                      <a:pt x="6" y="82"/>
                    </a:lnTo>
                    <a:lnTo>
                      <a:pt x="6" y="87"/>
                    </a:lnTo>
                    <a:lnTo>
                      <a:pt x="6" y="93"/>
                    </a:lnTo>
                    <a:lnTo>
                      <a:pt x="6" y="100"/>
                    </a:lnTo>
                    <a:lnTo>
                      <a:pt x="7" y="107"/>
                    </a:lnTo>
                    <a:lnTo>
                      <a:pt x="8" y="113"/>
                    </a:lnTo>
                    <a:lnTo>
                      <a:pt x="10" y="117"/>
                    </a:lnTo>
                    <a:lnTo>
                      <a:pt x="11" y="121"/>
                    </a:lnTo>
                    <a:lnTo>
                      <a:pt x="12" y="124"/>
                    </a:lnTo>
                    <a:lnTo>
                      <a:pt x="14" y="126"/>
                    </a:lnTo>
                    <a:lnTo>
                      <a:pt x="16" y="128"/>
                    </a:lnTo>
                    <a:lnTo>
                      <a:pt x="19" y="129"/>
                    </a:lnTo>
                    <a:lnTo>
                      <a:pt x="20" y="130"/>
                    </a:lnTo>
                    <a:lnTo>
                      <a:pt x="22" y="132"/>
                    </a:lnTo>
                    <a:lnTo>
                      <a:pt x="25" y="133"/>
                    </a:lnTo>
                    <a:lnTo>
                      <a:pt x="26" y="133"/>
                    </a:lnTo>
                    <a:lnTo>
                      <a:pt x="28" y="134"/>
                    </a:lnTo>
                    <a:lnTo>
                      <a:pt x="30" y="134"/>
                    </a:lnTo>
                    <a:lnTo>
                      <a:pt x="31" y="135"/>
                    </a:lnTo>
                    <a:lnTo>
                      <a:pt x="32" y="135"/>
                    </a:lnTo>
                    <a:lnTo>
                      <a:pt x="29" y="132"/>
                    </a:lnTo>
                    <a:lnTo>
                      <a:pt x="26" y="130"/>
                    </a:lnTo>
                    <a:lnTo>
                      <a:pt x="24" y="128"/>
                    </a:lnTo>
                    <a:lnTo>
                      <a:pt x="21" y="124"/>
                    </a:lnTo>
                    <a:lnTo>
                      <a:pt x="19" y="122"/>
                    </a:lnTo>
                    <a:lnTo>
                      <a:pt x="18" y="119"/>
                    </a:lnTo>
                    <a:lnTo>
                      <a:pt x="16" y="117"/>
                    </a:lnTo>
                    <a:lnTo>
                      <a:pt x="16" y="115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0" name="Freeform 27"/>
              <p:cNvSpPr>
                <a:spLocks/>
              </p:cNvSpPr>
              <p:nvPr/>
            </p:nvSpPr>
            <p:spPr bwMode="auto">
              <a:xfrm>
                <a:off x="2115" y="1105"/>
                <a:ext cx="447" cy="403"/>
              </a:xfrm>
              <a:custGeom>
                <a:avLst/>
                <a:gdLst>
                  <a:gd name="T0" fmla="*/ 0 w 447"/>
                  <a:gd name="T1" fmla="*/ 402 h 403"/>
                  <a:gd name="T2" fmla="*/ 0 w 447"/>
                  <a:gd name="T3" fmla="*/ 106 h 403"/>
                  <a:gd name="T4" fmla="*/ 446 w 447"/>
                  <a:gd name="T5" fmla="*/ 0 h 403"/>
                  <a:gd name="T6" fmla="*/ 446 w 447"/>
                  <a:gd name="T7" fmla="*/ 303 h 403"/>
                  <a:gd name="T8" fmla="*/ 0 w 447"/>
                  <a:gd name="T9" fmla="*/ 402 h 4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7"/>
                  <a:gd name="T16" fmla="*/ 0 h 403"/>
                  <a:gd name="T17" fmla="*/ 447 w 447"/>
                  <a:gd name="T18" fmla="*/ 403 h 4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7" h="403">
                    <a:moveTo>
                      <a:pt x="0" y="402"/>
                    </a:moveTo>
                    <a:lnTo>
                      <a:pt x="0" y="106"/>
                    </a:lnTo>
                    <a:lnTo>
                      <a:pt x="446" y="0"/>
                    </a:lnTo>
                    <a:lnTo>
                      <a:pt x="446" y="303"/>
                    </a:lnTo>
                    <a:lnTo>
                      <a:pt x="0" y="40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1" name="Freeform 28"/>
              <p:cNvSpPr>
                <a:spLocks/>
              </p:cNvSpPr>
              <p:nvPr/>
            </p:nvSpPr>
            <p:spPr bwMode="auto">
              <a:xfrm>
                <a:off x="2074" y="1221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5 w 24"/>
                  <a:gd name="T5" fmla="*/ 22 h 24"/>
                  <a:gd name="T6" fmla="*/ 17 w 24"/>
                  <a:gd name="T7" fmla="*/ 22 h 24"/>
                  <a:gd name="T8" fmla="*/ 19 w 24"/>
                  <a:gd name="T9" fmla="*/ 20 h 24"/>
                  <a:gd name="T10" fmla="*/ 20 w 24"/>
                  <a:gd name="T11" fmla="*/ 19 h 24"/>
                  <a:gd name="T12" fmla="*/ 22 w 24"/>
                  <a:gd name="T13" fmla="*/ 17 h 24"/>
                  <a:gd name="T14" fmla="*/ 22 w 24"/>
                  <a:gd name="T15" fmla="*/ 15 h 24"/>
                  <a:gd name="T16" fmla="*/ 23 w 24"/>
                  <a:gd name="T17" fmla="*/ 12 h 24"/>
                  <a:gd name="T18" fmla="*/ 22 w 24"/>
                  <a:gd name="T19" fmla="*/ 11 h 24"/>
                  <a:gd name="T20" fmla="*/ 22 w 24"/>
                  <a:gd name="T21" fmla="*/ 8 h 24"/>
                  <a:gd name="T22" fmla="*/ 20 w 24"/>
                  <a:gd name="T23" fmla="*/ 6 h 24"/>
                  <a:gd name="T24" fmla="*/ 19 w 24"/>
                  <a:gd name="T25" fmla="*/ 4 h 24"/>
                  <a:gd name="T26" fmla="*/ 17 w 24"/>
                  <a:gd name="T27" fmla="*/ 2 h 24"/>
                  <a:gd name="T28" fmla="*/ 15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1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6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3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9" y="20"/>
                    </a:lnTo>
                    <a:lnTo>
                      <a:pt x="20" y="19"/>
                    </a:lnTo>
                    <a:lnTo>
                      <a:pt x="22" y="17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2" name="Freeform 29"/>
              <p:cNvSpPr>
                <a:spLocks/>
              </p:cNvSpPr>
              <p:nvPr/>
            </p:nvSpPr>
            <p:spPr bwMode="auto">
              <a:xfrm>
                <a:off x="1986" y="1195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6 w 24"/>
                  <a:gd name="T5" fmla="*/ 23 h 24"/>
                  <a:gd name="T6" fmla="*/ 17 w 24"/>
                  <a:gd name="T7" fmla="*/ 22 h 24"/>
                  <a:gd name="T8" fmla="*/ 19 w 24"/>
                  <a:gd name="T9" fmla="*/ 21 h 24"/>
                  <a:gd name="T10" fmla="*/ 21 w 24"/>
                  <a:gd name="T11" fmla="*/ 19 h 24"/>
                  <a:gd name="T12" fmla="*/ 22 w 24"/>
                  <a:gd name="T13" fmla="*/ 17 h 24"/>
                  <a:gd name="T14" fmla="*/ 23 w 24"/>
                  <a:gd name="T15" fmla="*/ 16 h 24"/>
                  <a:gd name="T16" fmla="*/ 23 w 24"/>
                  <a:gd name="T17" fmla="*/ 13 h 24"/>
                  <a:gd name="T18" fmla="*/ 23 w 24"/>
                  <a:gd name="T19" fmla="*/ 11 h 24"/>
                  <a:gd name="T20" fmla="*/ 22 w 24"/>
                  <a:gd name="T21" fmla="*/ 9 h 24"/>
                  <a:gd name="T22" fmla="*/ 21 w 24"/>
                  <a:gd name="T23" fmla="*/ 6 h 24"/>
                  <a:gd name="T24" fmla="*/ 19 w 24"/>
                  <a:gd name="T25" fmla="*/ 5 h 24"/>
                  <a:gd name="T26" fmla="*/ 17 w 24"/>
                  <a:gd name="T27" fmla="*/ 3 h 24"/>
                  <a:gd name="T28" fmla="*/ 16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2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7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4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2" y="17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3" name="Freeform 30"/>
              <p:cNvSpPr>
                <a:spLocks/>
              </p:cNvSpPr>
              <p:nvPr/>
            </p:nvSpPr>
            <p:spPr bwMode="auto">
              <a:xfrm>
                <a:off x="2023" y="1136"/>
                <a:ext cx="17" cy="99"/>
              </a:xfrm>
              <a:custGeom>
                <a:avLst/>
                <a:gdLst>
                  <a:gd name="T0" fmla="*/ 16 w 17"/>
                  <a:gd name="T1" fmla="*/ 98 h 99"/>
                  <a:gd name="T2" fmla="*/ 16 w 17"/>
                  <a:gd name="T3" fmla="*/ 2 h 99"/>
                  <a:gd name="T4" fmla="*/ 0 w 17"/>
                  <a:gd name="T5" fmla="*/ 0 h 99"/>
                  <a:gd name="T6" fmla="*/ 0 w 17"/>
                  <a:gd name="T7" fmla="*/ 95 h 99"/>
                  <a:gd name="T8" fmla="*/ 16 w 17"/>
                  <a:gd name="T9" fmla="*/ 9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9"/>
                  <a:gd name="T17" fmla="*/ 17 w 1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9">
                    <a:moveTo>
                      <a:pt x="16" y="98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16" y="9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4" name="Freeform 31"/>
              <p:cNvSpPr>
                <a:spLocks/>
              </p:cNvSpPr>
              <p:nvPr/>
            </p:nvSpPr>
            <p:spPr bwMode="auto">
              <a:xfrm>
                <a:off x="2024" y="1221"/>
                <a:ext cx="69" cy="68"/>
              </a:xfrm>
              <a:custGeom>
                <a:avLst/>
                <a:gdLst>
                  <a:gd name="T0" fmla="*/ 10 w 69"/>
                  <a:gd name="T1" fmla="*/ 0 h 68"/>
                  <a:gd name="T2" fmla="*/ 68 w 69"/>
                  <a:gd name="T3" fmla="*/ 59 h 68"/>
                  <a:gd name="T4" fmla="*/ 68 w 69"/>
                  <a:gd name="T5" fmla="*/ 67 h 68"/>
                  <a:gd name="T6" fmla="*/ 0 w 69"/>
                  <a:gd name="T7" fmla="*/ 13 h 68"/>
                  <a:gd name="T8" fmla="*/ 10 w 69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68"/>
                  <a:gd name="T17" fmla="*/ 69 w 69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68">
                    <a:moveTo>
                      <a:pt x="10" y="0"/>
                    </a:moveTo>
                    <a:lnTo>
                      <a:pt x="68" y="59"/>
                    </a:lnTo>
                    <a:lnTo>
                      <a:pt x="68" y="67"/>
                    </a:lnTo>
                    <a:lnTo>
                      <a:pt x="0" y="13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5" name="Freeform 32"/>
              <p:cNvSpPr>
                <a:spLocks/>
              </p:cNvSpPr>
              <p:nvPr/>
            </p:nvSpPr>
            <p:spPr bwMode="auto">
              <a:xfrm>
                <a:off x="1987" y="1226"/>
                <a:ext cx="47" cy="65"/>
              </a:xfrm>
              <a:custGeom>
                <a:avLst/>
                <a:gdLst>
                  <a:gd name="T0" fmla="*/ 36 w 47"/>
                  <a:gd name="T1" fmla="*/ 0 h 65"/>
                  <a:gd name="T2" fmla="*/ 0 w 47"/>
                  <a:gd name="T3" fmla="*/ 51 h 65"/>
                  <a:gd name="T4" fmla="*/ 0 w 47"/>
                  <a:gd name="T5" fmla="*/ 64 h 65"/>
                  <a:gd name="T6" fmla="*/ 46 w 47"/>
                  <a:gd name="T7" fmla="*/ 13 h 65"/>
                  <a:gd name="T8" fmla="*/ 36 w 47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65"/>
                  <a:gd name="T17" fmla="*/ 47 w 47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65">
                    <a:moveTo>
                      <a:pt x="36" y="0"/>
                    </a:moveTo>
                    <a:lnTo>
                      <a:pt x="0" y="51"/>
                    </a:lnTo>
                    <a:lnTo>
                      <a:pt x="0" y="64"/>
                    </a:lnTo>
                    <a:lnTo>
                      <a:pt x="46" y="13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6" name="Freeform 33"/>
              <p:cNvSpPr>
                <a:spLocks/>
              </p:cNvSpPr>
              <p:nvPr/>
            </p:nvSpPr>
            <p:spPr bwMode="auto">
              <a:xfrm>
                <a:off x="1952" y="1222"/>
                <a:ext cx="74" cy="17"/>
              </a:xfrm>
              <a:custGeom>
                <a:avLst/>
                <a:gdLst>
                  <a:gd name="T0" fmla="*/ 67 w 74"/>
                  <a:gd name="T1" fmla="*/ 2 h 17"/>
                  <a:gd name="T2" fmla="*/ 0 w 74"/>
                  <a:gd name="T3" fmla="*/ 0 h 17"/>
                  <a:gd name="T4" fmla="*/ 0 w 74"/>
                  <a:gd name="T5" fmla="*/ 5 h 17"/>
                  <a:gd name="T6" fmla="*/ 73 w 74"/>
                  <a:gd name="T7" fmla="*/ 16 h 17"/>
                  <a:gd name="T8" fmla="*/ 67 w 74"/>
                  <a:gd name="T9" fmla="*/ 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7"/>
                  <a:gd name="T17" fmla="*/ 74 w 7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7">
                    <a:moveTo>
                      <a:pt x="67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73" y="16"/>
                    </a:lnTo>
                    <a:lnTo>
                      <a:pt x="67" y="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7" name="Freeform 34"/>
              <p:cNvSpPr>
                <a:spLocks/>
              </p:cNvSpPr>
              <p:nvPr/>
            </p:nvSpPr>
            <p:spPr bwMode="auto">
              <a:xfrm>
                <a:off x="2033" y="1217"/>
                <a:ext cx="55" cy="18"/>
              </a:xfrm>
              <a:custGeom>
                <a:avLst/>
                <a:gdLst>
                  <a:gd name="T0" fmla="*/ 0 w 55"/>
                  <a:gd name="T1" fmla="*/ 8 h 18"/>
                  <a:gd name="T2" fmla="*/ 54 w 55"/>
                  <a:gd name="T3" fmla="*/ 0 h 18"/>
                  <a:gd name="T4" fmla="*/ 54 w 55"/>
                  <a:gd name="T5" fmla="*/ 4 h 18"/>
                  <a:gd name="T6" fmla="*/ 0 w 55"/>
                  <a:gd name="T7" fmla="*/ 17 h 18"/>
                  <a:gd name="T8" fmla="*/ 0 w 55"/>
                  <a:gd name="T9" fmla="*/ 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8"/>
                    </a:moveTo>
                    <a:lnTo>
                      <a:pt x="54" y="0"/>
                    </a:lnTo>
                    <a:lnTo>
                      <a:pt x="54" y="4"/>
                    </a:lnTo>
                    <a:lnTo>
                      <a:pt x="0" y="17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8" name="Freeform 35"/>
              <p:cNvSpPr>
                <a:spLocks/>
              </p:cNvSpPr>
              <p:nvPr/>
            </p:nvSpPr>
            <p:spPr bwMode="auto">
              <a:xfrm>
                <a:off x="1999" y="1189"/>
                <a:ext cx="29" cy="43"/>
              </a:xfrm>
              <a:custGeom>
                <a:avLst/>
                <a:gdLst>
                  <a:gd name="T0" fmla="*/ 28 w 29"/>
                  <a:gd name="T1" fmla="*/ 32 h 43"/>
                  <a:gd name="T2" fmla="*/ 0 w 29"/>
                  <a:gd name="T3" fmla="*/ 0 h 43"/>
                  <a:gd name="T4" fmla="*/ 0 w 29"/>
                  <a:gd name="T5" fmla="*/ 5 h 43"/>
                  <a:gd name="T6" fmla="*/ 23 w 29"/>
                  <a:gd name="T7" fmla="*/ 42 h 43"/>
                  <a:gd name="T8" fmla="*/ 28 w 29"/>
                  <a:gd name="T9" fmla="*/ 3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43"/>
                  <a:gd name="T17" fmla="*/ 29 w 2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43">
                    <a:moveTo>
                      <a:pt x="28" y="3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3" y="42"/>
                    </a:lnTo>
                    <a:lnTo>
                      <a:pt x="28" y="3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9" name="Freeform 36"/>
              <p:cNvSpPr>
                <a:spLocks/>
              </p:cNvSpPr>
              <p:nvPr/>
            </p:nvSpPr>
            <p:spPr bwMode="auto">
              <a:xfrm>
                <a:off x="1976" y="1285"/>
                <a:ext cx="29" cy="29"/>
              </a:xfrm>
              <a:custGeom>
                <a:avLst/>
                <a:gdLst>
                  <a:gd name="T0" fmla="*/ 13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1 h 29"/>
                  <a:gd name="T14" fmla="*/ 28 w 29"/>
                  <a:gd name="T15" fmla="*/ 18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7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3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3 h 29"/>
                  <a:gd name="T60" fmla="*/ 8 w 29"/>
                  <a:gd name="T61" fmla="*/ 25 h 29"/>
                  <a:gd name="T62" fmla="*/ 11 w 29"/>
                  <a:gd name="T63" fmla="*/ 27 h 29"/>
                  <a:gd name="T64" fmla="*/ 13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3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7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11" y="27"/>
                    </a:lnTo>
                    <a:lnTo>
                      <a:pt x="13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0" name="Freeform 37"/>
              <p:cNvSpPr>
                <a:spLocks/>
              </p:cNvSpPr>
              <p:nvPr/>
            </p:nvSpPr>
            <p:spPr bwMode="auto">
              <a:xfrm>
                <a:off x="1937" y="1227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1" name="Freeform 38"/>
              <p:cNvSpPr>
                <a:spLocks/>
              </p:cNvSpPr>
              <p:nvPr/>
            </p:nvSpPr>
            <p:spPr bwMode="auto">
              <a:xfrm>
                <a:off x="2079" y="1286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4 h 29"/>
                  <a:gd name="T28" fmla="*/ 19 w 29"/>
                  <a:gd name="T29" fmla="*/ 2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6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2" name="Freeform 39"/>
              <p:cNvSpPr>
                <a:spLocks/>
              </p:cNvSpPr>
              <p:nvPr/>
            </p:nvSpPr>
            <p:spPr bwMode="auto">
              <a:xfrm>
                <a:off x="2074" y="1221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5 w 24"/>
                  <a:gd name="T5" fmla="*/ 22 h 24"/>
                  <a:gd name="T6" fmla="*/ 17 w 24"/>
                  <a:gd name="T7" fmla="*/ 22 h 24"/>
                  <a:gd name="T8" fmla="*/ 19 w 24"/>
                  <a:gd name="T9" fmla="*/ 20 h 24"/>
                  <a:gd name="T10" fmla="*/ 20 w 24"/>
                  <a:gd name="T11" fmla="*/ 19 h 24"/>
                  <a:gd name="T12" fmla="*/ 22 w 24"/>
                  <a:gd name="T13" fmla="*/ 17 h 24"/>
                  <a:gd name="T14" fmla="*/ 22 w 24"/>
                  <a:gd name="T15" fmla="*/ 15 h 24"/>
                  <a:gd name="T16" fmla="*/ 23 w 24"/>
                  <a:gd name="T17" fmla="*/ 12 h 24"/>
                  <a:gd name="T18" fmla="*/ 22 w 24"/>
                  <a:gd name="T19" fmla="*/ 11 h 24"/>
                  <a:gd name="T20" fmla="*/ 22 w 24"/>
                  <a:gd name="T21" fmla="*/ 8 h 24"/>
                  <a:gd name="T22" fmla="*/ 20 w 24"/>
                  <a:gd name="T23" fmla="*/ 6 h 24"/>
                  <a:gd name="T24" fmla="*/ 19 w 24"/>
                  <a:gd name="T25" fmla="*/ 4 h 24"/>
                  <a:gd name="T26" fmla="*/ 17 w 24"/>
                  <a:gd name="T27" fmla="*/ 2 h 24"/>
                  <a:gd name="T28" fmla="*/ 15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1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6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3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9" y="20"/>
                    </a:lnTo>
                    <a:lnTo>
                      <a:pt x="20" y="19"/>
                    </a:lnTo>
                    <a:lnTo>
                      <a:pt x="22" y="17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3" name="Freeform 40"/>
              <p:cNvSpPr>
                <a:spLocks/>
              </p:cNvSpPr>
              <p:nvPr/>
            </p:nvSpPr>
            <p:spPr bwMode="auto">
              <a:xfrm>
                <a:off x="1986" y="1195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6 w 24"/>
                  <a:gd name="T5" fmla="*/ 23 h 24"/>
                  <a:gd name="T6" fmla="*/ 17 w 24"/>
                  <a:gd name="T7" fmla="*/ 22 h 24"/>
                  <a:gd name="T8" fmla="*/ 19 w 24"/>
                  <a:gd name="T9" fmla="*/ 21 h 24"/>
                  <a:gd name="T10" fmla="*/ 21 w 24"/>
                  <a:gd name="T11" fmla="*/ 19 h 24"/>
                  <a:gd name="T12" fmla="*/ 22 w 24"/>
                  <a:gd name="T13" fmla="*/ 17 h 24"/>
                  <a:gd name="T14" fmla="*/ 23 w 24"/>
                  <a:gd name="T15" fmla="*/ 16 h 24"/>
                  <a:gd name="T16" fmla="*/ 23 w 24"/>
                  <a:gd name="T17" fmla="*/ 13 h 24"/>
                  <a:gd name="T18" fmla="*/ 23 w 24"/>
                  <a:gd name="T19" fmla="*/ 11 h 24"/>
                  <a:gd name="T20" fmla="*/ 22 w 24"/>
                  <a:gd name="T21" fmla="*/ 9 h 24"/>
                  <a:gd name="T22" fmla="*/ 21 w 24"/>
                  <a:gd name="T23" fmla="*/ 6 h 24"/>
                  <a:gd name="T24" fmla="*/ 19 w 24"/>
                  <a:gd name="T25" fmla="*/ 5 h 24"/>
                  <a:gd name="T26" fmla="*/ 17 w 24"/>
                  <a:gd name="T27" fmla="*/ 3 h 24"/>
                  <a:gd name="T28" fmla="*/ 16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2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7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4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2" y="17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4" name="Freeform 41"/>
              <p:cNvSpPr>
                <a:spLocks/>
              </p:cNvSpPr>
              <p:nvPr/>
            </p:nvSpPr>
            <p:spPr bwMode="auto">
              <a:xfrm>
                <a:off x="2023" y="1136"/>
                <a:ext cx="17" cy="99"/>
              </a:xfrm>
              <a:custGeom>
                <a:avLst/>
                <a:gdLst>
                  <a:gd name="T0" fmla="*/ 16 w 17"/>
                  <a:gd name="T1" fmla="*/ 98 h 99"/>
                  <a:gd name="T2" fmla="*/ 16 w 17"/>
                  <a:gd name="T3" fmla="*/ 2 h 99"/>
                  <a:gd name="T4" fmla="*/ 0 w 17"/>
                  <a:gd name="T5" fmla="*/ 0 h 99"/>
                  <a:gd name="T6" fmla="*/ 0 w 17"/>
                  <a:gd name="T7" fmla="*/ 95 h 99"/>
                  <a:gd name="T8" fmla="*/ 16 w 17"/>
                  <a:gd name="T9" fmla="*/ 9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9"/>
                  <a:gd name="T17" fmla="*/ 17 w 1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9">
                    <a:moveTo>
                      <a:pt x="16" y="98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16" y="9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5" name="Freeform 42"/>
              <p:cNvSpPr>
                <a:spLocks/>
              </p:cNvSpPr>
              <p:nvPr/>
            </p:nvSpPr>
            <p:spPr bwMode="auto">
              <a:xfrm>
                <a:off x="2024" y="1221"/>
                <a:ext cx="69" cy="68"/>
              </a:xfrm>
              <a:custGeom>
                <a:avLst/>
                <a:gdLst>
                  <a:gd name="T0" fmla="*/ 10 w 69"/>
                  <a:gd name="T1" fmla="*/ 0 h 68"/>
                  <a:gd name="T2" fmla="*/ 68 w 69"/>
                  <a:gd name="T3" fmla="*/ 59 h 68"/>
                  <a:gd name="T4" fmla="*/ 68 w 69"/>
                  <a:gd name="T5" fmla="*/ 67 h 68"/>
                  <a:gd name="T6" fmla="*/ 0 w 69"/>
                  <a:gd name="T7" fmla="*/ 13 h 68"/>
                  <a:gd name="T8" fmla="*/ 10 w 69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68"/>
                  <a:gd name="T17" fmla="*/ 69 w 69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68">
                    <a:moveTo>
                      <a:pt x="10" y="0"/>
                    </a:moveTo>
                    <a:lnTo>
                      <a:pt x="68" y="59"/>
                    </a:lnTo>
                    <a:lnTo>
                      <a:pt x="68" y="67"/>
                    </a:lnTo>
                    <a:lnTo>
                      <a:pt x="0" y="13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6" name="Freeform 43"/>
              <p:cNvSpPr>
                <a:spLocks/>
              </p:cNvSpPr>
              <p:nvPr/>
            </p:nvSpPr>
            <p:spPr bwMode="auto">
              <a:xfrm>
                <a:off x="1987" y="1226"/>
                <a:ext cx="47" cy="65"/>
              </a:xfrm>
              <a:custGeom>
                <a:avLst/>
                <a:gdLst>
                  <a:gd name="T0" fmla="*/ 36 w 47"/>
                  <a:gd name="T1" fmla="*/ 0 h 65"/>
                  <a:gd name="T2" fmla="*/ 0 w 47"/>
                  <a:gd name="T3" fmla="*/ 51 h 65"/>
                  <a:gd name="T4" fmla="*/ 0 w 47"/>
                  <a:gd name="T5" fmla="*/ 64 h 65"/>
                  <a:gd name="T6" fmla="*/ 46 w 47"/>
                  <a:gd name="T7" fmla="*/ 13 h 65"/>
                  <a:gd name="T8" fmla="*/ 36 w 47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65"/>
                  <a:gd name="T17" fmla="*/ 47 w 47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65">
                    <a:moveTo>
                      <a:pt x="36" y="0"/>
                    </a:moveTo>
                    <a:lnTo>
                      <a:pt x="0" y="51"/>
                    </a:lnTo>
                    <a:lnTo>
                      <a:pt x="0" y="64"/>
                    </a:lnTo>
                    <a:lnTo>
                      <a:pt x="46" y="13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7" name="Freeform 44"/>
              <p:cNvSpPr>
                <a:spLocks/>
              </p:cNvSpPr>
              <p:nvPr/>
            </p:nvSpPr>
            <p:spPr bwMode="auto">
              <a:xfrm>
                <a:off x="1952" y="1222"/>
                <a:ext cx="74" cy="17"/>
              </a:xfrm>
              <a:custGeom>
                <a:avLst/>
                <a:gdLst>
                  <a:gd name="T0" fmla="*/ 67 w 74"/>
                  <a:gd name="T1" fmla="*/ 2 h 17"/>
                  <a:gd name="T2" fmla="*/ 0 w 74"/>
                  <a:gd name="T3" fmla="*/ 0 h 17"/>
                  <a:gd name="T4" fmla="*/ 0 w 74"/>
                  <a:gd name="T5" fmla="*/ 5 h 17"/>
                  <a:gd name="T6" fmla="*/ 73 w 74"/>
                  <a:gd name="T7" fmla="*/ 16 h 17"/>
                  <a:gd name="T8" fmla="*/ 67 w 74"/>
                  <a:gd name="T9" fmla="*/ 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7"/>
                  <a:gd name="T17" fmla="*/ 74 w 7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7">
                    <a:moveTo>
                      <a:pt x="67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73" y="16"/>
                    </a:lnTo>
                    <a:lnTo>
                      <a:pt x="67" y="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8" name="Freeform 45"/>
              <p:cNvSpPr>
                <a:spLocks/>
              </p:cNvSpPr>
              <p:nvPr/>
            </p:nvSpPr>
            <p:spPr bwMode="auto">
              <a:xfrm>
                <a:off x="2033" y="1217"/>
                <a:ext cx="55" cy="18"/>
              </a:xfrm>
              <a:custGeom>
                <a:avLst/>
                <a:gdLst>
                  <a:gd name="T0" fmla="*/ 0 w 55"/>
                  <a:gd name="T1" fmla="*/ 8 h 18"/>
                  <a:gd name="T2" fmla="*/ 54 w 55"/>
                  <a:gd name="T3" fmla="*/ 0 h 18"/>
                  <a:gd name="T4" fmla="*/ 54 w 55"/>
                  <a:gd name="T5" fmla="*/ 4 h 18"/>
                  <a:gd name="T6" fmla="*/ 0 w 55"/>
                  <a:gd name="T7" fmla="*/ 17 h 18"/>
                  <a:gd name="T8" fmla="*/ 0 w 55"/>
                  <a:gd name="T9" fmla="*/ 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8"/>
                    </a:moveTo>
                    <a:lnTo>
                      <a:pt x="54" y="0"/>
                    </a:lnTo>
                    <a:lnTo>
                      <a:pt x="54" y="4"/>
                    </a:lnTo>
                    <a:lnTo>
                      <a:pt x="0" y="17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9" name="Freeform 46"/>
              <p:cNvSpPr>
                <a:spLocks/>
              </p:cNvSpPr>
              <p:nvPr/>
            </p:nvSpPr>
            <p:spPr bwMode="auto">
              <a:xfrm>
                <a:off x="1999" y="1189"/>
                <a:ext cx="29" cy="43"/>
              </a:xfrm>
              <a:custGeom>
                <a:avLst/>
                <a:gdLst>
                  <a:gd name="T0" fmla="*/ 28 w 29"/>
                  <a:gd name="T1" fmla="*/ 32 h 43"/>
                  <a:gd name="T2" fmla="*/ 0 w 29"/>
                  <a:gd name="T3" fmla="*/ 0 h 43"/>
                  <a:gd name="T4" fmla="*/ 0 w 29"/>
                  <a:gd name="T5" fmla="*/ 5 h 43"/>
                  <a:gd name="T6" fmla="*/ 23 w 29"/>
                  <a:gd name="T7" fmla="*/ 42 h 43"/>
                  <a:gd name="T8" fmla="*/ 28 w 29"/>
                  <a:gd name="T9" fmla="*/ 3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43"/>
                  <a:gd name="T17" fmla="*/ 29 w 2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43">
                    <a:moveTo>
                      <a:pt x="28" y="3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3" y="42"/>
                    </a:lnTo>
                    <a:lnTo>
                      <a:pt x="28" y="3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0" name="Freeform 47"/>
              <p:cNvSpPr>
                <a:spLocks/>
              </p:cNvSpPr>
              <p:nvPr/>
            </p:nvSpPr>
            <p:spPr bwMode="auto">
              <a:xfrm>
                <a:off x="1976" y="1285"/>
                <a:ext cx="29" cy="29"/>
              </a:xfrm>
              <a:custGeom>
                <a:avLst/>
                <a:gdLst>
                  <a:gd name="T0" fmla="*/ 13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1 h 29"/>
                  <a:gd name="T14" fmla="*/ 28 w 29"/>
                  <a:gd name="T15" fmla="*/ 18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7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3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3 h 29"/>
                  <a:gd name="T60" fmla="*/ 8 w 29"/>
                  <a:gd name="T61" fmla="*/ 25 h 29"/>
                  <a:gd name="T62" fmla="*/ 11 w 29"/>
                  <a:gd name="T63" fmla="*/ 27 h 29"/>
                  <a:gd name="T64" fmla="*/ 13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3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7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11" y="27"/>
                    </a:lnTo>
                    <a:lnTo>
                      <a:pt x="13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1" name="Freeform 48"/>
              <p:cNvSpPr>
                <a:spLocks/>
              </p:cNvSpPr>
              <p:nvPr/>
            </p:nvSpPr>
            <p:spPr bwMode="auto">
              <a:xfrm>
                <a:off x="1937" y="1227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2" name="Freeform 49"/>
              <p:cNvSpPr>
                <a:spLocks/>
              </p:cNvSpPr>
              <p:nvPr/>
            </p:nvSpPr>
            <p:spPr bwMode="auto">
              <a:xfrm>
                <a:off x="2079" y="1286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4 h 29"/>
                  <a:gd name="T28" fmla="*/ 19 w 29"/>
                  <a:gd name="T29" fmla="*/ 2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6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3" name="Freeform 50"/>
              <p:cNvSpPr>
                <a:spLocks/>
              </p:cNvSpPr>
              <p:nvPr/>
            </p:nvSpPr>
            <p:spPr bwMode="auto">
              <a:xfrm>
                <a:off x="1949" y="1038"/>
                <a:ext cx="52" cy="95"/>
              </a:xfrm>
              <a:custGeom>
                <a:avLst/>
                <a:gdLst>
                  <a:gd name="T0" fmla="*/ 9 w 52"/>
                  <a:gd name="T1" fmla="*/ 0 h 95"/>
                  <a:gd name="T2" fmla="*/ 8 w 52"/>
                  <a:gd name="T3" fmla="*/ 0 h 95"/>
                  <a:gd name="T4" fmla="*/ 7 w 52"/>
                  <a:gd name="T5" fmla="*/ 3 h 95"/>
                  <a:gd name="T6" fmla="*/ 6 w 52"/>
                  <a:gd name="T7" fmla="*/ 7 h 95"/>
                  <a:gd name="T8" fmla="*/ 5 w 52"/>
                  <a:gd name="T9" fmla="*/ 12 h 95"/>
                  <a:gd name="T10" fmla="*/ 3 w 52"/>
                  <a:gd name="T11" fmla="*/ 18 h 95"/>
                  <a:gd name="T12" fmla="*/ 1 w 52"/>
                  <a:gd name="T13" fmla="*/ 25 h 95"/>
                  <a:gd name="T14" fmla="*/ 0 w 52"/>
                  <a:gd name="T15" fmla="*/ 33 h 95"/>
                  <a:gd name="T16" fmla="*/ 0 w 52"/>
                  <a:gd name="T17" fmla="*/ 39 h 95"/>
                  <a:gd name="T18" fmla="*/ 0 w 52"/>
                  <a:gd name="T19" fmla="*/ 47 h 95"/>
                  <a:gd name="T20" fmla="*/ 1 w 52"/>
                  <a:gd name="T21" fmla="*/ 54 h 95"/>
                  <a:gd name="T22" fmla="*/ 5 w 52"/>
                  <a:gd name="T23" fmla="*/ 60 h 95"/>
                  <a:gd name="T24" fmla="*/ 9 w 52"/>
                  <a:gd name="T25" fmla="*/ 67 h 95"/>
                  <a:gd name="T26" fmla="*/ 13 w 52"/>
                  <a:gd name="T27" fmla="*/ 73 h 95"/>
                  <a:gd name="T28" fmla="*/ 17 w 52"/>
                  <a:gd name="T29" fmla="*/ 78 h 95"/>
                  <a:gd name="T30" fmla="*/ 20 w 52"/>
                  <a:gd name="T31" fmla="*/ 83 h 95"/>
                  <a:gd name="T32" fmla="*/ 22 w 52"/>
                  <a:gd name="T33" fmla="*/ 88 h 95"/>
                  <a:gd name="T34" fmla="*/ 24 w 52"/>
                  <a:gd name="T35" fmla="*/ 91 h 95"/>
                  <a:gd name="T36" fmla="*/ 28 w 52"/>
                  <a:gd name="T37" fmla="*/ 93 h 95"/>
                  <a:gd name="T38" fmla="*/ 33 w 52"/>
                  <a:gd name="T39" fmla="*/ 94 h 95"/>
                  <a:gd name="T40" fmla="*/ 38 w 52"/>
                  <a:gd name="T41" fmla="*/ 94 h 95"/>
                  <a:gd name="T42" fmla="*/ 43 w 52"/>
                  <a:gd name="T43" fmla="*/ 93 h 95"/>
                  <a:gd name="T44" fmla="*/ 46 w 52"/>
                  <a:gd name="T45" fmla="*/ 92 h 95"/>
                  <a:gd name="T46" fmla="*/ 50 w 52"/>
                  <a:gd name="T47" fmla="*/ 91 h 95"/>
                  <a:gd name="T48" fmla="*/ 51 w 52"/>
                  <a:gd name="T49" fmla="*/ 90 h 95"/>
                  <a:gd name="T50" fmla="*/ 50 w 52"/>
                  <a:gd name="T51" fmla="*/ 90 h 95"/>
                  <a:gd name="T52" fmla="*/ 48 w 52"/>
                  <a:gd name="T53" fmla="*/ 90 h 95"/>
                  <a:gd name="T54" fmla="*/ 46 w 52"/>
                  <a:gd name="T55" fmla="*/ 90 h 95"/>
                  <a:gd name="T56" fmla="*/ 44 w 52"/>
                  <a:gd name="T57" fmla="*/ 89 h 95"/>
                  <a:gd name="T58" fmla="*/ 40 w 52"/>
                  <a:gd name="T59" fmla="*/ 88 h 95"/>
                  <a:gd name="T60" fmla="*/ 38 w 52"/>
                  <a:gd name="T61" fmla="*/ 87 h 95"/>
                  <a:gd name="T62" fmla="*/ 35 w 52"/>
                  <a:gd name="T63" fmla="*/ 84 h 95"/>
                  <a:gd name="T64" fmla="*/ 34 w 52"/>
                  <a:gd name="T65" fmla="*/ 82 h 95"/>
                  <a:gd name="T66" fmla="*/ 30 w 52"/>
                  <a:gd name="T67" fmla="*/ 77 h 95"/>
                  <a:gd name="T68" fmla="*/ 27 w 52"/>
                  <a:gd name="T69" fmla="*/ 73 h 95"/>
                  <a:gd name="T70" fmla="*/ 22 w 52"/>
                  <a:gd name="T71" fmla="*/ 67 h 95"/>
                  <a:gd name="T72" fmla="*/ 17 w 52"/>
                  <a:gd name="T73" fmla="*/ 60 h 95"/>
                  <a:gd name="T74" fmla="*/ 11 w 52"/>
                  <a:gd name="T75" fmla="*/ 53 h 95"/>
                  <a:gd name="T76" fmla="*/ 8 w 52"/>
                  <a:gd name="T77" fmla="*/ 45 h 95"/>
                  <a:gd name="T78" fmla="*/ 5 w 52"/>
                  <a:gd name="T79" fmla="*/ 36 h 95"/>
                  <a:gd name="T80" fmla="*/ 6 w 52"/>
                  <a:gd name="T81" fmla="*/ 27 h 95"/>
                  <a:gd name="T82" fmla="*/ 8 w 52"/>
                  <a:gd name="T83" fmla="*/ 22 h 95"/>
                  <a:gd name="T84" fmla="*/ 10 w 52"/>
                  <a:gd name="T85" fmla="*/ 16 h 95"/>
                  <a:gd name="T86" fmla="*/ 11 w 52"/>
                  <a:gd name="T87" fmla="*/ 13 h 95"/>
                  <a:gd name="T88" fmla="*/ 12 w 52"/>
                  <a:gd name="T89" fmla="*/ 10 h 95"/>
                  <a:gd name="T90" fmla="*/ 13 w 52"/>
                  <a:gd name="T91" fmla="*/ 7 h 95"/>
                  <a:gd name="T92" fmla="*/ 14 w 52"/>
                  <a:gd name="T93" fmla="*/ 5 h 95"/>
                  <a:gd name="T94" fmla="*/ 14 w 52"/>
                  <a:gd name="T95" fmla="*/ 4 h 95"/>
                  <a:gd name="T96" fmla="*/ 15 w 52"/>
                  <a:gd name="T97" fmla="*/ 4 h 95"/>
                  <a:gd name="T98" fmla="*/ 9 w 52"/>
                  <a:gd name="T99" fmla="*/ 0 h 9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2"/>
                  <a:gd name="T151" fmla="*/ 0 h 95"/>
                  <a:gd name="T152" fmla="*/ 52 w 52"/>
                  <a:gd name="T153" fmla="*/ 95 h 9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2" h="95">
                    <a:moveTo>
                      <a:pt x="9" y="0"/>
                    </a:moveTo>
                    <a:lnTo>
                      <a:pt x="8" y="0"/>
                    </a:lnTo>
                    <a:lnTo>
                      <a:pt x="7" y="3"/>
                    </a:lnTo>
                    <a:lnTo>
                      <a:pt x="6" y="7"/>
                    </a:lnTo>
                    <a:lnTo>
                      <a:pt x="5" y="12"/>
                    </a:lnTo>
                    <a:lnTo>
                      <a:pt x="3" y="18"/>
                    </a:lnTo>
                    <a:lnTo>
                      <a:pt x="1" y="25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1" y="54"/>
                    </a:lnTo>
                    <a:lnTo>
                      <a:pt x="5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0" y="83"/>
                    </a:lnTo>
                    <a:lnTo>
                      <a:pt x="22" y="88"/>
                    </a:lnTo>
                    <a:lnTo>
                      <a:pt x="24" y="91"/>
                    </a:lnTo>
                    <a:lnTo>
                      <a:pt x="28" y="93"/>
                    </a:lnTo>
                    <a:lnTo>
                      <a:pt x="33" y="94"/>
                    </a:lnTo>
                    <a:lnTo>
                      <a:pt x="38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50" y="91"/>
                    </a:lnTo>
                    <a:lnTo>
                      <a:pt x="51" y="90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90"/>
                    </a:lnTo>
                    <a:lnTo>
                      <a:pt x="44" y="89"/>
                    </a:lnTo>
                    <a:lnTo>
                      <a:pt x="40" y="88"/>
                    </a:lnTo>
                    <a:lnTo>
                      <a:pt x="38" y="87"/>
                    </a:lnTo>
                    <a:lnTo>
                      <a:pt x="35" y="84"/>
                    </a:lnTo>
                    <a:lnTo>
                      <a:pt x="34" y="82"/>
                    </a:lnTo>
                    <a:lnTo>
                      <a:pt x="30" y="77"/>
                    </a:lnTo>
                    <a:lnTo>
                      <a:pt x="27" y="73"/>
                    </a:lnTo>
                    <a:lnTo>
                      <a:pt x="22" y="67"/>
                    </a:lnTo>
                    <a:lnTo>
                      <a:pt x="17" y="60"/>
                    </a:lnTo>
                    <a:lnTo>
                      <a:pt x="11" y="53"/>
                    </a:lnTo>
                    <a:lnTo>
                      <a:pt x="8" y="45"/>
                    </a:lnTo>
                    <a:lnTo>
                      <a:pt x="5" y="36"/>
                    </a:lnTo>
                    <a:lnTo>
                      <a:pt x="6" y="27"/>
                    </a:lnTo>
                    <a:lnTo>
                      <a:pt x="8" y="22"/>
                    </a:lnTo>
                    <a:lnTo>
                      <a:pt x="10" y="16"/>
                    </a:lnTo>
                    <a:lnTo>
                      <a:pt x="11" y="13"/>
                    </a:lnTo>
                    <a:lnTo>
                      <a:pt x="12" y="10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4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4" name="Freeform 51"/>
              <p:cNvSpPr>
                <a:spLocks/>
              </p:cNvSpPr>
              <p:nvPr/>
            </p:nvSpPr>
            <p:spPr bwMode="auto">
              <a:xfrm>
                <a:off x="1935" y="1095"/>
                <a:ext cx="183" cy="104"/>
              </a:xfrm>
              <a:custGeom>
                <a:avLst/>
                <a:gdLst>
                  <a:gd name="T0" fmla="*/ 22 w 183"/>
                  <a:gd name="T1" fmla="*/ 78 h 104"/>
                  <a:gd name="T2" fmla="*/ 155 w 183"/>
                  <a:gd name="T3" fmla="*/ 103 h 104"/>
                  <a:gd name="T4" fmla="*/ 156 w 183"/>
                  <a:gd name="T5" fmla="*/ 102 h 104"/>
                  <a:gd name="T6" fmla="*/ 159 w 183"/>
                  <a:gd name="T7" fmla="*/ 99 h 104"/>
                  <a:gd name="T8" fmla="*/ 164 w 183"/>
                  <a:gd name="T9" fmla="*/ 96 h 104"/>
                  <a:gd name="T10" fmla="*/ 170 w 183"/>
                  <a:gd name="T11" fmla="*/ 91 h 104"/>
                  <a:gd name="T12" fmla="*/ 175 w 183"/>
                  <a:gd name="T13" fmla="*/ 86 h 104"/>
                  <a:gd name="T14" fmla="*/ 179 w 183"/>
                  <a:gd name="T15" fmla="*/ 81 h 104"/>
                  <a:gd name="T16" fmla="*/ 182 w 183"/>
                  <a:gd name="T17" fmla="*/ 76 h 104"/>
                  <a:gd name="T18" fmla="*/ 182 w 183"/>
                  <a:gd name="T19" fmla="*/ 72 h 104"/>
                  <a:gd name="T20" fmla="*/ 181 w 183"/>
                  <a:gd name="T21" fmla="*/ 66 h 104"/>
                  <a:gd name="T22" fmla="*/ 180 w 183"/>
                  <a:gd name="T23" fmla="*/ 61 h 104"/>
                  <a:gd name="T24" fmla="*/ 179 w 183"/>
                  <a:gd name="T25" fmla="*/ 57 h 104"/>
                  <a:gd name="T26" fmla="*/ 177 w 183"/>
                  <a:gd name="T27" fmla="*/ 54 h 104"/>
                  <a:gd name="T28" fmla="*/ 176 w 183"/>
                  <a:gd name="T29" fmla="*/ 51 h 104"/>
                  <a:gd name="T30" fmla="*/ 172 w 183"/>
                  <a:gd name="T31" fmla="*/ 48 h 104"/>
                  <a:gd name="T32" fmla="*/ 166 w 183"/>
                  <a:gd name="T33" fmla="*/ 47 h 104"/>
                  <a:gd name="T34" fmla="*/ 158 w 183"/>
                  <a:gd name="T35" fmla="*/ 44 h 104"/>
                  <a:gd name="T36" fmla="*/ 150 w 183"/>
                  <a:gd name="T37" fmla="*/ 42 h 104"/>
                  <a:gd name="T38" fmla="*/ 142 w 183"/>
                  <a:gd name="T39" fmla="*/ 36 h 104"/>
                  <a:gd name="T40" fmla="*/ 135 w 183"/>
                  <a:gd name="T41" fmla="*/ 28 h 104"/>
                  <a:gd name="T42" fmla="*/ 126 w 183"/>
                  <a:gd name="T43" fmla="*/ 20 h 104"/>
                  <a:gd name="T44" fmla="*/ 117 w 183"/>
                  <a:gd name="T45" fmla="*/ 12 h 104"/>
                  <a:gd name="T46" fmla="*/ 109 w 183"/>
                  <a:gd name="T47" fmla="*/ 6 h 104"/>
                  <a:gd name="T48" fmla="*/ 99 w 183"/>
                  <a:gd name="T49" fmla="*/ 1 h 104"/>
                  <a:gd name="T50" fmla="*/ 88 w 183"/>
                  <a:gd name="T51" fmla="*/ 0 h 104"/>
                  <a:gd name="T52" fmla="*/ 76 w 183"/>
                  <a:gd name="T53" fmla="*/ 0 h 104"/>
                  <a:gd name="T54" fmla="*/ 63 w 183"/>
                  <a:gd name="T55" fmla="*/ 4 h 104"/>
                  <a:gd name="T56" fmla="*/ 49 w 183"/>
                  <a:gd name="T57" fmla="*/ 8 h 104"/>
                  <a:gd name="T58" fmla="*/ 36 w 183"/>
                  <a:gd name="T59" fmla="*/ 14 h 104"/>
                  <a:gd name="T60" fmla="*/ 25 w 183"/>
                  <a:gd name="T61" fmla="*/ 20 h 104"/>
                  <a:gd name="T62" fmla="*/ 15 w 183"/>
                  <a:gd name="T63" fmla="*/ 26 h 104"/>
                  <a:gd name="T64" fmla="*/ 8 w 183"/>
                  <a:gd name="T65" fmla="*/ 32 h 104"/>
                  <a:gd name="T66" fmla="*/ 5 w 183"/>
                  <a:gd name="T67" fmla="*/ 36 h 104"/>
                  <a:gd name="T68" fmla="*/ 3 w 183"/>
                  <a:gd name="T69" fmla="*/ 40 h 104"/>
                  <a:gd name="T70" fmla="*/ 2 w 183"/>
                  <a:gd name="T71" fmla="*/ 43 h 104"/>
                  <a:gd name="T72" fmla="*/ 0 w 183"/>
                  <a:gd name="T73" fmla="*/ 47 h 104"/>
                  <a:gd name="T74" fmla="*/ 0 w 183"/>
                  <a:gd name="T75" fmla="*/ 50 h 104"/>
                  <a:gd name="T76" fmla="*/ 0 w 183"/>
                  <a:gd name="T77" fmla="*/ 53 h 104"/>
                  <a:gd name="T78" fmla="*/ 0 w 183"/>
                  <a:gd name="T79" fmla="*/ 55 h 104"/>
                  <a:gd name="T80" fmla="*/ 1 w 183"/>
                  <a:gd name="T81" fmla="*/ 58 h 104"/>
                  <a:gd name="T82" fmla="*/ 3 w 183"/>
                  <a:gd name="T83" fmla="*/ 60 h 104"/>
                  <a:gd name="T84" fmla="*/ 5 w 183"/>
                  <a:gd name="T85" fmla="*/ 64 h 104"/>
                  <a:gd name="T86" fmla="*/ 8 w 183"/>
                  <a:gd name="T87" fmla="*/ 66 h 104"/>
                  <a:gd name="T88" fmla="*/ 11 w 183"/>
                  <a:gd name="T89" fmla="*/ 69 h 104"/>
                  <a:gd name="T90" fmla="*/ 14 w 183"/>
                  <a:gd name="T91" fmla="*/ 72 h 104"/>
                  <a:gd name="T92" fmla="*/ 17 w 183"/>
                  <a:gd name="T93" fmla="*/ 75 h 104"/>
                  <a:gd name="T94" fmla="*/ 19 w 183"/>
                  <a:gd name="T95" fmla="*/ 77 h 104"/>
                  <a:gd name="T96" fmla="*/ 21 w 183"/>
                  <a:gd name="T97" fmla="*/ 78 h 104"/>
                  <a:gd name="T98" fmla="*/ 22 w 183"/>
                  <a:gd name="T99" fmla="*/ 78 h 10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83"/>
                  <a:gd name="T151" fmla="*/ 0 h 104"/>
                  <a:gd name="T152" fmla="*/ 183 w 183"/>
                  <a:gd name="T153" fmla="*/ 104 h 10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83" h="104">
                    <a:moveTo>
                      <a:pt x="22" y="78"/>
                    </a:moveTo>
                    <a:lnTo>
                      <a:pt x="155" y="103"/>
                    </a:lnTo>
                    <a:lnTo>
                      <a:pt x="156" y="102"/>
                    </a:lnTo>
                    <a:lnTo>
                      <a:pt x="159" y="99"/>
                    </a:lnTo>
                    <a:lnTo>
                      <a:pt x="164" y="96"/>
                    </a:lnTo>
                    <a:lnTo>
                      <a:pt x="170" y="91"/>
                    </a:lnTo>
                    <a:lnTo>
                      <a:pt x="175" y="86"/>
                    </a:lnTo>
                    <a:lnTo>
                      <a:pt x="179" y="81"/>
                    </a:lnTo>
                    <a:lnTo>
                      <a:pt x="182" y="76"/>
                    </a:lnTo>
                    <a:lnTo>
                      <a:pt x="182" y="72"/>
                    </a:lnTo>
                    <a:lnTo>
                      <a:pt x="181" y="66"/>
                    </a:lnTo>
                    <a:lnTo>
                      <a:pt x="180" y="61"/>
                    </a:lnTo>
                    <a:lnTo>
                      <a:pt x="179" y="57"/>
                    </a:lnTo>
                    <a:lnTo>
                      <a:pt x="177" y="54"/>
                    </a:lnTo>
                    <a:lnTo>
                      <a:pt x="176" y="51"/>
                    </a:lnTo>
                    <a:lnTo>
                      <a:pt x="172" y="48"/>
                    </a:lnTo>
                    <a:lnTo>
                      <a:pt x="166" y="47"/>
                    </a:lnTo>
                    <a:lnTo>
                      <a:pt x="158" y="44"/>
                    </a:lnTo>
                    <a:lnTo>
                      <a:pt x="150" y="42"/>
                    </a:lnTo>
                    <a:lnTo>
                      <a:pt x="142" y="36"/>
                    </a:lnTo>
                    <a:lnTo>
                      <a:pt x="135" y="28"/>
                    </a:lnTo>
                    <a:lnTo>
                      <a:pt x="126" y="20"/>
                    </a:lnTo>
                    <a:lnTo>
                      <a:pt x="117" y="12"/>
                    </a:lnTo>
                    <a:lnTo>
                      <a:pt x="109" y="6"/>
                    </a:lnTo>
                    <a:lnTo>
                      <a:pt x="99" y="1"/>
                    </a:lnTo>
                    <a:lnTo>
                      <a:pt x="88" y="0"/>
                    </a:lnTo>
                    <a:lnTo>
                      <a:pt x="76" y="0"/>
                    </a:lnTo>
                    <a:lnTo>
                      <a:pt x="63" y="4"/>
                    </a:lnTo>
                    <a:lnTo>
                      <a:pt x="49" y="8"/>
                    </a:lnTo>
                    <a:lnTo>
                      <a:pt x="36" y="14"/>
                    </a:lnTo>
                    <a:lnTo>
                      <a:pt x="25" y="20"/>
                    </a:lnTo>
                    <a:lnTo>
                      <a:pt x="15" y="26"/>
                    </a:lnTo>
                    <a:lnTo>
                      <a:pt x="8" y="32"/>
                    </a:lnTo>
                    <a:lnTo>
                      <a:pt x="5" y="36"/>
                    </a:lnTo>
                    <a:lnTo>
                      <a:pt x="3" y="40"/>
                    </a:lnTo>
                    <a:lnTo>
                      <a:pt x="2" y="43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1" y="58"/>
                    </a:lnTo>
                    <a:lnTo>
                      <a:pt x="3" y="60"/>
                    </a:lnTo>
                    <a:lnTo>
                      <a:pt x="5" y="64"/>
                    </a:lnTo>
                    <a:lnTo>
                      <a:pt x="8" y="66"/>
                    </a:lnTo>
                    <a:lnTo>
                      <a:pt x="11" y="69"/>
                    </a:lnTo>
                    <a:lnTo>
                      <a:pt x="14" y="72"/>
                    </a:lnTo>
                    <a:lnTo>
                      <a:pt x="17" y="75"/>
                    </a:lnTo>
                    <a:lnTo>
                      <a:pt x="19" y="77"/>
                    </a:lnTo>
                    <a:lnTo>
                      <a:pt x="21" y="78"/>
                    </a:lnTo>
                    <a:lnTo>
                      <a:pt x="22" y="78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5" name="Freeform 52"/>
              <p:cNvSpPr>
                <a:spLocks/>
              </p:cNvSpPr>
              <p:nvPr/>
            </p:nvSpPr>
            <p:spPr bwMode="auto">
              <a:xfrm>
                <a:off x="1872" y="972"/>
                <a:ext cx="691" cy="242"/>
              </a:xfrm>
              <a:custGeom>
                <a:avLst/>
                <a:gdLst>
                  <a:gd name="T0" fmla="*/ 485 w 691"/>
                  <a:gd name="T1" fmla="*/ 0 h 242"/>
                  <a:gd name="T2" fmla="*/ 0 w 691"/>
                  <a:gd name="T3" fmla="*/ 133 h 242"/>
                  <a:gd name="T4" fmla="*/ 245 w 691"/>
                  <a:gd name="T5" fmla="*/ 241 h 242"/>
                  <a:gd name="T6" fmla="*/ 690 w 691"/>
                  <a:gd name="T7" fmla="*/ 129 h 242"/>
                  <a:gd name="T8" fmla="*/ 485 w 691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1"/>
                  <a:gd name="T16" fmla="*/ 0 h 242"/>
                  <a:gd name="T17" fmla="*/ 691 w 6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1" h="242">
                    <a:moveTo>
                      <a:pt x="485" y="0"/>
                    </a:moveTo>
                    <a:lnTo>
                      <a:pt x="0" y="133"/>
                    </a:lnTo>
                    <a:lnTo>
                      <a:pt x="245" y="241"/>
                    </a:lnTo>
                    <a:lnTo>
                      <a:pt x="690" y="129"/>
                    </a:lnTo>
                    <a:lnTo>
                      <a:pt x="485" y="0"/>
                    </a:lnTo>
                  </a:path>
                </a:pathLst>
              </a:custGeom>
              <a:solidFill>
                <a:srgbClr val="FFCC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6" name="Freeform 53"/>
              <p:cNvSpPr>
                <a:spLocks/>
              </p:cNvSpPr>
              <p:nvPr/>
            </p:nvSpPr>
            <p:spPr bwMode="auto">
              <a:xfrm>
                <a:off x="1967" y="853"/>
                <a:ext cx="199" cy="215"/>
              </a:xfrm>
              <a:custGeom>
                <a:avLst/>
                <a:gdLst>
                  <a:gd name="T0" fmla="*/ 29 w 199"/>
                  <a:gd name="T1" fmla="*/ 20 h 215"/>
                  <a:gd name="T2" fmla="*/ 36 w 199"/>
                  <a:gd name="T3" fmla="*/ 34 h 215"/>
                  <a:gd name="T4" fmla="*/ 46 w 199"/>
                  <a:gd name="T5" fmla="*/ 54 h 215"/>
                  <a:gd name="T6" fmla="*/ 54 w 199"/>
                  <a:gd name="T7" fmla="*/ 74 h 215"/>
                  <a:gd name="T8" fmla="*/ 58 w 199"/>
                  <a:gd name="T9" fmla="*/ 89 h 215"/>
                  <a:gd name="T10" fmla="*/ 64 w 199"/>
                  <a:gd name="T11" fmla="*/ 104 h 215"/>
                  <a:gd name="T12" fmla="*/ 70 w 199"/>
                  <a:gd name="T13" fmla="*/ 118 h 215"/>
                  <a:gd name="T14" fmla="*/ 77 w 199"/>
                  <a:gd name="T15" fmla="*/ 129 h 215"/>
                  <a:gd name="T16" fmla="*/ 85 w 199"/>
                  <a:gd name="T17" fmla="*/ 134 h 215"/>
                  <a:gd name="T18" fmla="*/ 105 w 199"/>
                  <a:gd name="T19" fmla="*/ 149 h 215"/>
                  <a:gd name="T20" fmla="*/ 129 w 199"/>
                  <a:gd name="T21" fmla="*/ 168 h 215"/>
                  <a:gd name="T22" fmla="*/ 147 w 199"/>
                  <a:gd name="T23" fmla="*/ 183 h 215"/>
                  <a:gd name="T24" fmla="*/ 150 w 199"/>
                  <a:gd name="T25" fmla="*/ 185 h 215"/>
                  <a:gd name="T26" fmla="*/ 153 w 199"/>
                  <a:gd name="T27" fmla="*/ 184 h 215"/>
                  <a:gd name="T28" fmla="*/ 158 w 199"/>
                  <a:gd name="T29" fmla="*/ 184 h 215"/>
                  <a:gd name="T30" fmla="*/ 164 w 199"/>
                  <a:gd name="T31" fmla="*/ 184 h 215"/>
                  <a:gd name="T32" fmla="*/ 170 w 199"/>
                  <a:gd name="T33" fmla="*/ 187 h 215"/>
                  <a:gd name="T34" fmla="*/ 179 w 199"/>
                  <a:gd name="T35" fmla="*/ 191 h 215"/>
                  <a:gd name="T36" fmla="*/ 188 w 199"/>
                  <a:gd name="T37" fmla="*/ 197 h 215"/>
                  <a:gd name="T38" fmla="*/ 196 w 199"/>
                  <a:gd name="T39" fmla="*/ 203 h 215"/>
                  <a:gd name="T40" fmla="*/ 198 w 199"/>
                  <a:gd name="T41" fmla="*/ 208 h 215"/>
                  <a:gd name="T42" fmla="*/ 194 w 199"/>
                  <a:gd name="T43" fmla="*/ 212 h 215"/>
                  <a:gd name="T44" fmla="*/ 185 w 199"/>
                  <a:gd name="T45" fmla="*/ 214 h 215"/>
                  <a:gd name="T46" fmla="*/ 174 w 199"/>
                  <a:gd name="T47" fmla="*/ 213 h 215"/>
                  <a:gd name="T48" fmla="*/ 162 w 199"/>
                  <a:gd name="T49" fmla="*/ 209 h 215"/>
                  <a:gd name="T50" fmla="*/ 154 w 199"/>
                  <a:gd name="T51" fmla="*/ 206 h 215"/>
                  <a:gd name="T52" fmla="*/ 149 w 199"/>
                  <a:gd name="T53" fmla="*/ 204 h 215"/>
                  <a:gd name="T54" fmla="*/ 145 w 199"/>
                  <a:gd name="T55" fmla="*/ 204 h 215"/>
                  <a:gd name="T56" fmla="*/ 140 w 199"/>
                  <a:gd name="T57" fmla="*/ 204 h 215"/>
                  <a:gd name="T58" fmla="*/ 127 w 199"/>
                  <a:gd name="T59" fmla="*/ 199 h 215"/>
                  <a:gd name="T60" fmla="*/ 107 w 199"/>
                  <a:gd name="T61" fmla="*/ 190 h 215"/>
                  <a:gd name="T62" fmla="*/ 89 w 199"/>
                  <a:gd name="T63" fmla="*/ 181 h 215"/>
                  <a:gd name="T64" fmla="*/ 77 w 199"/>
                  <a:gd name="T65" fmla="*/ 172 h 215"/>
                  <a:gd name="T66" fmla="*/ 62 w 199"/>
                  <a:gd name="T67" fmla="*/ 159 h 215"/>
                  <a:gd name="T68" fmla="*/ 45 w 199"/>
                  <a:gd name="T69" fmla="*/ 141 h 215"/>
                  <a:gd name="T70" fmla="*/ 29 w 199"/>
                  <a:gd name="T71" fmla="*/ 120 h 215"/>
                  <a:gd name="T72" fmla="*/ 18 w 199"/>
                  <a:gd name="T73" fmla="*/ 100 h 215"/>
                  <a:gd name="T74" fmla="*/ 12 w 199"/>
                  <a:gd name="T75" fmla="*/ 78 h 215"/>
                  <a:gd name="T76" fmla="*/ 9 w 199"/>
                  <a:gd name="T77" fmla="*/ 59 h 215"/>
                  <a:gd name="T78" fmla="*/ 7 w 199"/>
                  <a:gd name="T79" fmla="*/ 44 h 215"/>
                  <a:gd name="T80" fmla="*/ 6 w 199"/>
                  <a:gd name="T81" fmla="*/ 33 h 215"/>
                  <a:gd name="T82" fmla="*/ 4 w 199"/>
                  <a:gd name="T83" fmla="*/ 22 h 215"/>
                  <a:gd name="T84" fmla="*/ 1 w 199"/>
                  <a:gd name="T85" fmla="*/ 11 h 215"/>
                  <a:gd name="T86" fmla="*/ 0 w 199"/>
                  <a:gd name="T87" fmla="*/ 2 h 215"/>
                  <a:gd name="T88" fmla="*/ 29 w 199"/>
                  <a:gd name="T89" fmla="*/ 17 h 21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9"/>
                  <a:gd name="T136" fmla="*/ 0 h 215"/>
                  <a:gd name="T137" fmla="*/ 199 w 199"/>
                  <a:gd name="T138" fmla="*/ 215 h 21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9" h="215">
                    <a:moveTo>
                      <a:pt x="29" y="17"/>
                    </a:moveTo>
                    <a:lnTo>
                      <a:pt x="29" y="20"/>
                    </a:lnTo>
                    <a:lnTo>
                      <a:pt x="32" y="25"/>
                    </a:lnTo>
                    <a:lnTo>
                      <a:pt x="36" y="34"/>
                    </a:lnTo>
                    <a:lnTo>
                      <a:pt x="40" y="43"/>
                    </a:lnTo>
                    <a:lnTo>
                      <a:pt x="46" y="54"/>
                    </a:lnTo>
                    <a:lnTo>
                      <a:pt x="50" y="65"/>
                    </a:lnTo>
                    <a:lnTo>
                      <a:pt x="54" y="74"/>
                    </a:lnTo>
                    <a:lnTo>
                      <a:pt x="57" y="82"/>
                    </a:lnTo>
                    <a:lnTo>
                      <a:pt x="58" y="89"/>
                    </a:lnTo>
                    <a:lnTo>
                      <a:pt x="61" y="95"/>
                    </a:lnTo>
                    <a:lnTo>
                      <a:pt x="64" y="104"/>
                    </a:lnTo>
                    <a:lnTo>
                      <a:pt x="68" y="112"/>
                    </a:lnTo>
                    <a:lnTo>
                      <a:pt x="70" y="118"/>
                    </a:lnTo>
                    <a:lnTo>
                      <a:pt x="74" y="124"/>
                    </a:lnTo>
                    <a:lnTo>
                      <a:pt x="77" y="129"/>
                    </a:lnTo>
                    <a:lnTo>
                      <a:pt x="80" y="130"/>
                    </a:lnTo>
                    <a:lnTo>
                      <a:pt x="85" y="134"/>
                    </a:lnTo>
                    <a:lnTo>
                      <a:pt x="94" y="141"/>
                    </a:lnTo>
                    <a:lnTo>
                      <a:pt x="105" y="149"/>
                    </a:lnTo>
                    <a:lnTo>
                      <a:pt x="117" y="159"/>
                    </a:lnTo>
                    <a:lnTo>
                      <a:pt x="129" y="168"/>
                    </a:lnTo>
                    <a:lnTo>
                      <a:pt x="139" y="177"/>
                    </a:lnTo>
                    <a:lnTo>
                      <a:pt x="147" y="183"/>
                    </a:lnTo>
                    <a:lnTo>
                      <a:pt x="150" y="185"/>
                    </a:lnTo>
                    <a:lnTo>
                      <a:pt x="151" y="184"/>
                    </a:lnTo>
                    <a:lnTo>
                      <a:pt x="153" y="184"/>
                    </a:lnTo>
                    <a:lnTo>
                      <a:pt x="156" y="184"/>
                    </a:lnTo>
                    <a:lnTo>
                      <a:pt x="158" y="184"/>
                    </a:lnTo>
                    <a:lnTo>
                      <a:pt x="161" y="184"/>
                    </a:lnTo>
                    <a:lnTo>
                      <a:pt x="164" y="184"/>
                    </a:lnTo>
                    <a:lnTo>
                      <a:pt x="167" y="185"/>
                    </a:lnTo>
                    <a:lnTo>
                      <a:pt x="170" y="187"/>
                    </a:lnTo>
                    <a:lnTo>
                      <a:pt x="174" y="189"/>
                    </a:lnTo>
                    <a:lnTo>
                      <a:pt x="179" y="191"/>
                    </a:lnTo>
                    <a:lnTo>
                      <a:pt x="184" y="194"/>
                    </a:lnTo>
                    <a:lnTo>
                      <a:pt x="188" y="197"/>
                    </a:lnTo>
                    <a:lnTo>
                      <a:pt x="192" y="200"/>
                    </a:lnTo>
                    <a:lnTo>
                      <a:pt x="196" y="203"/>
                    </a:lnTo>
                    <a:lnTo>
                      <a:pt x="198" y="207"/>
                    </a:lnTo>
                    <a:lnTo>
                      <a:pt x="198" y="208"/>
                    </a:lnTo>
                    <a:lnTo>
                      <a:pt x="197" y="211"/>
                    </a:lnTo>
                    <a:lnTo>
                      <a:pt x="194" y="212"/>
                    </a:lnTo>
                    <a:lnTo>
                      <a:pt x="190" y="213"/>
                    </a:lnTo>
                    <a:lnTo>
                      <a:pt x="185" y="214"/>
                    </a:lnTo>
                    <a:lnTo>
                      <a:pt x="180" y="214"/>
                    </a:lnTo>
                    <a:lnTo>
                      <a:pt x="174" y="213"/>
                    </a:lnTo>
                    <a:lnTo>
                      <a:pt x="168" y="211"/>
                    </a:lnTo>
                    <a:lnTo>
                      <a:pt x="162" y="209"/>
                    </a:lnTo>
                    <a:lnTo>
                      <a:pt x="157" y="208"/>
                    </a:lnTo>
                    <a:lnTo>
                      <a:pt x="154" y="206"/>
                    </a:lnTo>
                    <a:lnTo>
                      <a:pt x="151" y="205"/>
                    </a:lnTo>
                    <a:lnTo>
                      <a:pt x="149" y="204"/>
                    </a:lnTo>
                    <a:lnTo>
                      <a:pt x="147" y="204"/>
                    </a:lnTo>
                    <a:lnTo>
                      <a:pt x="145" y="204"/>
                    </a:lnTo>
                    <a:lnTo>
                      <a:pt x="144" y="204"/>
                    </a:lnTo>
                    <a:lnTo>
                      <a:pt x="140" y="204"/>
                    </a:lnTo>
                    <a:lnTo>
                      <a:pt x="134" y="202"/>
                    </a:lnTo>
                    <a:lnTo>
                      <a:pt x="127" y="199"/>
                    </a:lnTo>
                    <a:lnTo>
                      <a:pt x="117" y="195"/>
                    </a:lnTo>
                    <a:lnTo>
                      <a:pt x="107" y="190"/>
                    </a:lnTo>
                    <a:lnTo>
                      <a:pt x="98" y="185"/>
                    </a:lnTo>
                    <a:lnTo>
                      <a:pt x="89" y="181"/>
                    </a:lnTo>
                    <a:lnTo>
                      <a:pt x="83" y="177"/>
                    </a:lnTo>
                    <a:lnTo>
                      <a:pt x="77" y="172"/>
                    </a:lnTo>
                    <a:lnTo>
                      <a:pt x="69" y="166"/>
                    </a:lnTo>
                    <a:lnTo>
                      <a:pt x="62" y="159"/>
                    </a:lnTo>
                    <a:lnTo>
                      <a:pt x="53" y="150"/>
                    </a:lnTo>
                    <a:lnTo>
                      <a:pt x="45" y="141"/>
                    </a:lnTo>
                    <a:lnTo>
                      <a:pt x="36" y="130"/>
                    </a:lnTo>
                    <a:lnTo>
                      <a:pt x="29" y="120"/>
                    </a:lnTo>
                    <a:lnTo>
                      <a:pt x="23" y="110"/>
                    </a:lnTo>
                    <a:lnTo>
                      <a:pt x="18" y="100"/>
                    </a:lnTo>
                    <a:lnTo>
                      <a:pt x="15" y="89"/>
                    </a:lnTo>
                    <a:lnTo>
                      <a:pt x="12" y="78"/>
                    </a:lnTo>
                    <a:lnTo>
                      <a:pt x="10" y="69"/>
                    </a:lnTo>
                    <a:lnTo>
                      <a:pt x="9" y="59"/>
                    </a:lnTo>
                    <a:lnTo>
                      <a:pt x="7" y="51"/>
                    </a:lnTo>
                    <a:lnTo>
                      <a:pt x="7" y="44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5" y="28"/>
                    </a:lnTo>
                    <a:lnTo>
                      <a:pt x="4" y="22"/>
                    </a:lnTo>
                    <a:lnTo>
                      <a:pt x="2" y="16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9" y="17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7" name="Freeform 54"/>
              <p:cNvSpPr>
                <a:spLocks/>
              </p:cNvSpPr>
              <p:nvPr/>
            </p:nvSpPr>
            <p:spPr bwMode="auto">
              <a:xfrm>
                <a:off x="1957" y="852"/>
                <a:ext cx="214" cy="212"/>
              </a:xfrm>
              <a:custGeom>
                <a:avLst/>
                <a:gdLst>
                  <a:gd name="T0" fmla="*/ 39 w 214"/>
                  <a:gd name="T1" fmla="*/ 19 h 212"/>
                  <a:gd name="T2" fmla="*/ 44 w 214"/>
                  <a:gd name="T3" fmla="*/ 32 h 212"/>
                  <a:gd name="T4" fmla="*/ 51 w 214"/>
                  <a:gd name="T5" fmla="*/ 52 h 212"/>
                  <a:gd name="T6" fmla="*/ 58 w 214"/>
                  <a:gd name="T7" fmla="*/ 71 h 212"/>
                  <a:gd name="T8" fmla="*/ 62 w 214"/>
                  <a:gd name="T9" fmla="*/ 86 h 212"/>
                  <a:gd name="T10" fmla="*/ 71 w 214"/>
                  <a:gd name="T11" fmla="*/ 101 h 212"/>
                  <a:gd name="T12" fmla="*/ 82 w 214"/>
                  <a:gd name="T13" fmla="*/ 116 h 212"/>
                  <a:gd name="T14" fmla="*/ 91 w 214"/>
                  <a:gd name="T15" fmla="*/ 126 h 212"/>
                  <a:gd name="T16" fmla="*/ 100 w 214"/>
                  <a:gd name="T17" fmla="*/ 131 h 212"/>
                  <a:gd name="T18" fmla="*/ 120 w 214"/>
                  <a:gd name="T19" fmla="*/ 146 h 212"/>
                  <a:gd name="T20" fmla="*/ 144 w 214"/>
                  <a:gd name="T21" fmla="*/ 166 h 212"/>
                  <a:gd name="T22" fmla="*/ 161 w 214"/>
                  <a:gd name="T23" fmla="*/ 181 h 212"/>
                  <a:gd name="T24" fmla="*/ 165 w 214"/>
                  <a:gd name="T25" fmla="*/ 182 h 212"/>
                  <a:gd name="T26" fmla="*/ 168 w 214"/>
                  <a:gd name="T27" fmla="*/ 181 h 212"/>
                  <a:gd name="T28" fmla="*/ 173 w 214"/>
                  <a:gd name="T29" fmla="*/ 181 h 212"/>
                  <a:gd name="T30" fmla="*/ 178 w 214"/>
                  <a:gd name="T31" fmla="*/ 181 h 212"/>
                  <a:gd name="T32" fmla="*/ 185 w 214"/>
                  <a:gd name="T33" fmla="*/ 184 h 212"/>
                  <a:gd name="T34" fmla="*/ 194 w 214"/>
                  <a:gd name="T35" fmla="*/ 188 h 212"/>
                  <a:gd name="T36" fmla="*/ 203 w 214"/>
                  <a:gd name="T37" fmla="*/ 194 h 212"/>
                  <a:gd name="T38" fmla="*/ 211 w 214"/>
                  <a:gd name="T39" fmla="*/ 200 h 212"/>
                  <a:gd name="T40" fmla="*/ 213 w 214"/>
                  <a:gd name="T41" fmla="*/ 206 h 212"/>
                  <a:gd name="T42" fmla="*/ 208 w 214"/>
                  <a:gd name="T43" fmla="*/ 210 h 212"/>
                  <a:gd name="T44" fmla="*/ 200 w 214"/>
                  <a:gd name="T45" fmla="*/ 211 h 212"/>
                  <a:gd name="T46" fmla="*/ 189 w 214"/>
                  <a:gd name="T47" fmla="*/ 210 h 212"/>
                  <a:gd name="T48" fmla="*/ 177 w 214"/>
                  <a:gd name="T49" fmla="*/ 206 h 212"/>
                  <a:gd name="T50" fmla="*/ 169 w 214"/>
                  <a:gd name="T51" fmla="*/ 203 h 212"/>
                  <a:gd name="T52" fmla="*/ 164 w 214"/>
                  <a:gd name="T53" fmla="*/ 201 h 212"/>
                  <a:gd name="T54" fmla="*/ 160 w 214"/>
                  <a:gd name="T55" fmla="*/ 201 h 212"/>
                  <a:gd name="T56" fmla="*/ 155 w 214"/>
                  <a:gd name="T57" fmla="*/ 201 h 212"/>
                  <a:gd name="T58" fmla="*/ 142 w 214"/>
                  <a:gd name="T59" fmla="*/ 197 h 212"/>
                  <a:gd name="T60" fmla="*/ 122 w 214"/>
                  <a:gd name="T61" fmla="*/ 187 h 212"/>
                  <a:gd name="T62" fmla="*/ 104 w 214"/>
                  <a:gd name="T63" fmla="*/ 179 h 212"/>
                  <a:gd name="T64" fmla="*/ 92 w 214"/>
                  <a:gd name="T65" fmla="*/ 170 h 212"/>
                  <a:gd name="T66" fmla="*/ 76 w 214"/>
                  <a:gd name="T67" fmla="*/ 157 h 212"/>
                  <a:gd name="T68" fmla="*/ 59 w 214"/>
                  <a:gd name="T69" fmla="*/ 138 h 212"/>
                  <a:gd name="T70" fmla="*/ 44 w 214"/>
                  <a:gd name="T71" fmla="*/ 118 h 212"/>
                  <a:gd name="T72" fmla="*/ 32 w 214"/>
                  <a:gd name="T73" fmla="*/ 96 h 212"/>
                  <a:gd name="T74" fmla="*/ 19 w 214"/>
                  <a:gd name="T75" fmla="*/ 69 h 212"/>
                  <a:gd name="T76" fmla="*/ 8 w 214"/>
                  <a:gd name="T77" fmla="*/ 41 h 212"/>
                  <a:gd name="T78" fmla="*/ 1 w 214"/>
                  <a:gd name="T79" fmla="*/ 19 h 212"/>
                  <a:gd name="T80" fmla="*/ 0 w 214"/>
                  <a:gd name="T81" fmla="*/ 8 h 212"/>
                  <a:gd name="T82" fmla="*/ 2 w 214"/>
                  <a:gd name="T83" fmla="*/ 4 h 212"/>
                  <a:gd name="T84" fmla="*/ 5 w 214"/>
                  <a:gd name="T85" fmla="*/ 2 h 212"/>
                  <a:gd name="T86" fmla="*/ 10 w 214"/>
                  <a:gd name="T87" fmla="*/ 1 h 212"/>
                  <a:gd name="T88" fmla="*/ 38 w 214"/>
                  <a:gd name="T89" fmla="*/ 17 h 21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4"/>
                  <a:gd name="T136" fmla="*/ 0 h 212"/>
                  <a:gd name="T137" fmla="*/ 214 w 214"/>
                  <a:gd name="T138" fmla="*/ 212 h 21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4" h="212">
                    <a:moveTo>
                      <a:pt x="38" y="17"/>
                    </a:moveTo>
                    <a:lnTo>
                      <a:pt x="39" y="19"/>
                    </a:lnTo>
                    <a:lnTo>
                      <a:pt x="41" y="24"/>
                    </a:lnTo>
                    <a:lnTo>
                      <a:pt x="44" y="32"/>
                    </a:lnTo>
                    <a:lnTo>
                      <a:pt x="47" y="41"/>
                    </a:lnTo>
                    <a:lnTo>
                      <a:pt x="51" y="52"/>
                    </a:lnTo>
                    <a:lnTo>
                      <a:pt x="54" y="62"/>
                    </a:lnTo>
                    <a:lnTo>
                      <a:pt x="58" y="71"/>
                    </a:lnTo>
                    <a:lnTo>
                      <a:pt x="59" y="79"/>
                    </a:lnTo>
                    <a:lnTo>
                      <a:pt x="62" y="86"/>
                    </a:lnTo>
                    <a:lnTo>
                      <a:pt x="66" y="93"/>
                    </a:lnTo>
                    <a:lnTo>
                      <a:pt x="71" y="101"/>
                    </a:lnTo>
                    <a:lnTo>
                      <a:pt x="76" y="109"/>
                    </a:lnTo>
                    <a:lnTo>
                      <a:pt x="82" y="116"/>
                    </a:lnTo>
                    <a:lnTo>
                      <a:pt x="87" y="122"/>
                    </a:lnTo>
                    <a:lnTo>
                      <a:pt x="91" y="126"/>
                    </a:lnTo>
                    <a:lnTo>
                      <a:pt x="94" y="128"/>
                    </a:lnTo>
                    <a:lnTo>
                      <a:pt x="100" y="131"/>
                    </a:lnTo>
                    <a:lnTo>
                      <a:pt x="108" y="138"/>
                    </a:lnTo>
                    <a:lnTo>
                      <a:pt x="120" y="146"/>
                    </a:lnTo>
                    <a:lnTo>
                      <a:pt x="132" y="157"/>
                    </a:lnTo>
                    <a:lnTo>
                      <a:pt x="144" y="166"/>
                    </a:lnTo>
                    <a:lnTo>
                      <a:pt x="154" y="175"/>
                    </a:lnTo>
                    <a:lnTo>
                      <a:pt x="161" y="181"/>
                    </a:lnTo>
                    <a:lnTo>
                      <a:pt x="165" y="182"/>
                    </a:lnTo>
                    <a:lnTo>
                      <a:pt x="166" y="182"/>
                    </a:lnTo>
                    <a:lnTo>
                      <a:pt x="168" y="181"/>
                    </a:lnTo>
                    <a:lnTo>
                      <a:pt x="170" y="181"/>
                    </a:lnTo>
                    <a:lnTo>
                      <a:pt x="173" y="181"/>
                    </a:lnTo>
                    <a:lnTo>
                      <a:pt x="176" y="181"/>
                    </a:lnTo>
                    <a:lnTo>
                      <a:pt x="178" y="181"/>
                    </a:lnTo>
                    <a:lnTo>
                      <a:pt x="182" y="182"/>
                    </a:lnTo>
                    <a:lnTo>
                      <a:pt x="185" y="184"/>
                    </a:lnTo>
                    <a:lnTo>
                      <a:pt x="189" y="187"/>
                    </a:lnTo>
                    <a:lnTo>
                      <a:pt x="194" y="188"/>
                    </a:lnTo>
                    <a:lnTo>
                      <a:pt x="199" y="192"/>
                    </a:lnTo>
                    <a:lnTo>
                      <a:pt x="203" y="194"/>
                    </a:lnTo>
                    <a:lnTo>
                      <a:pt x="207" y="198"/>
                    </a:lnTo>
                    <a:lnTo>
                      <a:pt x="211" y="200"/>
                    </a:lnTo>
                    <a:lnTo>
                      <a:pt x="213" y="204"/>
                    </a:lnTo>
                    <a:lnTo>
                      <a:pt x="213" y="206"/>
                    </a:lnTo>
                    <a:lnTo>
                      <a:pt x="211" y="208"/>
                    </a:lnTo>
                    <a:lnTo>
                      <a:pt x="208" y="210"/>
                    </a:lnTo>
                    <a:lnTo>
                      <a:pt x="205" y="211"/>
                    </a:lnTo>
                    <a:lnTo>
                      <a:pt x="200" y="211"/>
                    </a:lnTo>
                    <a:lnTo>
                      <a:pt x="195" y="211"/>
                    </a:lnTo>
                    <a:lnTo>
                      <a:pt x="189" y="210"/>
                    </a:lnTo>
                    <a:lnTo>
                      <a:pt x="183" y="208"/>
                    </a:lnTo>
                    <a:lnTo>
                      <a:pt x="177" y="206"/>
                    </a:lnTo>
                    <a:lnTo>
                      <a:pt x="172" y="205"/>
                    </a:lnTo>
                    <a:lnTo>
                      <a:pt x="169" y="203"/>
                    </a:lnTo>
                    <a:lnTo>
                      <a:pt x="165" y="202"/>
                    </a:lnTo>
                    <a:lnTo>
                      <a:pt x="164" y="201"/>
                    </a:lnTo>
                    <a:lnTo>
                      <a:pt x="161" y="201"/>
                    </a:lnTo>
                    <a:lnTo>
                      <a:pt x="160" y="201"/>
                    </a:lnTo>
                    <a:lnTo>
                      <a:pt x="159" y="202"/>
                    </a:lnTo>
                    <a:lnTo>
                      <a:pt x="155" y="201"/>
                    </a:lnTo>
                    <a:lnTo>
                      <a:pt x="149" y="199"/>
                    </a:lnTo>
                    <a:lnTo>
                      <a:pt x="142" y="197"/>
                    </a:lnTo>
                    <a:lnTo>
                      <a:pt x="132" y="193"/>
                    </a:lnTo>
                    <a:lnTo>
                      <a:pt x="122" y="187"/>
                    </a:lnTo>
                    <a:lnTo>
                      <a:pt x="112" y="183"/>
                    </a:lnTo>
                    <a:lnTo>
                      <a:pt x="104" y="179"/>
                    </a:lnTo>
                    <a:lnTo>
                      <a:pt x="98" y="175"/>
                    </a:lnTo>
                    <a:lnTo>
                      <a:pt x="92" y="170"/>
                    </a:lnTo>
                    <a:lnTo>
                      <a:pt x="84" y="164"/>
                    </a:lnTo>
                    <a:lnTo>
                      <a:pt x="76" y="157"/>
                    </a:lnTo>
                    <a:lnTo>
                      <a:pt x="68" y="147"/>
                    </a:lnTo>
                    <a:lnTo>
                      <a:pt x="59" y="138"/>
                    </a:lnTo>
                    <a:lnTo>
                      <a:pt x="51" y="128"/>
                    </a:lnTo>
                    <a:lnTo>
                      <a:pt x="44" y="118"/>
                    </a:lnTo>
                    <a:lnTo>
                      <a:pt x="38" y="107"/>
                    </a:lnTo>
                    <a:lnTo>
                      <a:pt x="32" y="96"/>
                    </a:lnTo>
                    <a:lnTo>
                      <a:pt x="26" y="83"/>
                    </a:lnTo>
                    <a:lnTo>
                      <a:pt x="19" y="69"/>
                    </a:lnTo>
                    <a:lnTo>
                      <a:pt x="13" y="54"/>
                    </a:lnTo>
                    <a:lnTo>
                      <a:pt x="8" y="41"/>
                    </a:lnTo>
                    <a:lnTo>
                      <a:pt x="4" y="29"/>
                    </a:lnTo>
                    <a:lnTo>
                      <a:pt x="1" y="19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38" y="17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8" name="Freeform 55"/>
              <p:cNvSpPr>
                <a:spLocks/>
              </p:cNvSpPr>
              <p:nvPr/>
            </p:nvSpPr>
            <p:spPr bwMode="auto">
              <a:xfrm>
                <a:off x="1897" y="1116"/>
                <a:ext cx="221" cy="406"/>
              </a:xfrm>
              <a:custGeom>
                <a:avLst/>
                <a:gdLst>
                  <a:gd name="T0" fmla="*/ 220 w 221"/>
                  <a:gd name="T1" fmla="*/ 405 h 406"/>
                  <a:gd name="T2" fmla="*/ 220 w 221"/>
                  <a:gd name="T3" fmla="*/ 109 h 406"/>
                  <a:gd name="T4" fmla="*/ 0 w 221"/>
                  <a:gd name="T5" fmla="*/ 0 h 406"/>
                  <a:gd name="T6" fmla="*/ 0 w 221"/>
                  <a:gd name="T7" fmla="*/ 276 h 406"/>
                  <a:gd name="T8" fmla="*/ 220 w 221"/>
                  <a:gd name="T9" fmla="*/ 405 h 4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406"/>
                  <a:gd name="T17" fmla="*/ 221 w 221"/>
                  <a:gd name="T18" fmla="*/ 406 h 4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406">
                    <a:moveTo>
                      <a:pt x="220" y="405"/>
                    </a:moveTo>
                    <a:lnTo>
                      <a:pt x="220" y="109"/>
                    </a:lnTo>
                    <a:lnTo>
                      <a:pt x="0" y="0"/>
                    </a:lnTo>
                    <a:lnTo>
                      <a:pt x="0" y="276"/>
                    </a:lnTo>
                    <a:lnTo>
                      <a:pt x="220" y="40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9" name="Freeform 56"/>
              <p:cNvSpPr>
                <a:spLocks/>
              </p:cNvSpPr>
              <p:nvPr/>
            </p:nvSpPr>
            <p:spPr bwMode="auto">
              <a:xfrm>
                <a:off x="1879" y="1367"/>
                <a:ext cx="239" cy="162"/>
              </a:xfrm>
              <a:custGeom>
                <a:avLst/>
                <a:gdLst>
                  <a:gd name="T0" fmla="*/ 238 w 239"/>
                  <a:gd name="T1" fmla="*/ 161 h 162"/>
                  <a:gd name="T2" fmla="*/ 238 w 239"/>
                  <a:gd name="T3" fmla="*/ 130 h 162"/>
                  <a:gd name="T4" fmla="*/ 0 w 239"/>
                  <a:gd name="T5" fmla="*/ 0 h 162"/>
                  <a:gd name="T6" fmla="*/ 0 w 239"/>
                  <a:gd name="T7" fmla="*/ 28 h 162"/>
                  <a:gd name="T8" fmla="*/ 238 w 239"/>
                  <a:gd name="T9" fmla="*/ 161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"/>
                  <a:gd name="T16" fmla="*/ 0 h 162"/>
                  <a:gd name="T17" fmla="*/ 239 w 239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" h="162">
                    <a:moveTo>
                      <a:pt x="238" y="161"/>
                    </a:moveTo>
                    <a:lnTo>
                      <a:pt x="238" y="130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238" y="161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0" name="Freeform 57"/>
              <p:cNvSpPr>
                <a:spLocks/>
              </p:cNvSpPr>
              <p:nvPr/>
            </p:nvSpPr>
            <p:spPr bwMode="auto">
              <a:xfrm>
                <a:off x="1875" y="1100"/>
                <a:ext cx="243" cy="144"/>
              </a:xfrm>
              <a:custGeom>
                <a:avLst/>
                <a:gdLst>
                  <a:gd name="T0" fmla="*/ 242 w 243"/>
                  <a:gd name="T1" fmla="*/ 143 h 144"/>
                  <a:gd name="T2" fmla="*/ 242 w 243"/>
                  <a:gd name="T3" fmla="*/ 113 h 144"/>
                  <a:gd name="T4" fmla="*/ 0 w 243"/>
                  <a:gd name="T5" fmla="*/ 0 h 144"/>
                  <a:gd name="T6" fmla="*/ 0 w 243"/>
                  <a:gd name="T7" fmla="*/ 29 h 144"/>
                  <a:gd name="T8" fmla="*/ 242 w 243"/>
                  <a:gd name="T9" fmla="*/ 143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3"/>
                  <a:gd name="T16" fmla="*/ 0 h 144"/>
                  <a:gd name="T17" fmla="*/ 243 w 24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3" h="144">
                    <a:moveTo>
                      <a:pt x="242" y="143"/>
                    </a:moveTo>
                    <a:lnTo>
                      <a:pt x="242" y="113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242" y="143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1" name="Freeform 58"/>
              <p:cNvSpPr>
                <a:spLocks/>
              </p:cNvSpPr>
              <p:nvPr/>
            </p:nvSpPr>
            <p:spPr bwMode="auto">
              <a:xfrm>
                <a:off x="2117" y="1380"/>
                <a:ext cx="452" cy="149"/>
              </a:xfrm>
              <a:custGeom>
                <a:avLst/>
                <a:gdLst>
                  <a:gd name="T0" fmla="*/ 0 w 452"/>
                  <a:gd name="T1" fmla="*/ 148 h 149"/>
                  <a:gd name="T2" fmla="*/ 0 w 452"/>
                  <a:gd name="T3" fmla="*/ 117 h 149"/>
                  <a:gd name="T4" fmla="*/ 451 w 452"/>
                  <a:gd name="T5" fmla="*/ 0 h 149"/>
                  <a:gd name="T6" fmla="*/ 451 w 452"/>
                  <a:gd name="T7" fmla="*/ 28 h 149"/>
                  <a:gd name="T8" fmla="*/ 0 w 452"/>
                  <a:gd name="T9" fmla="*/ 148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149"/>
                  <a:gd name="T17" fmla="*/ 452 w 452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149">
                    <a:moveTo>
                      <a:pt x="0" y="148"/>
                    </a:moveTo>
                    <a:lnTo>
                      <a:pt x="0" y="117"/>
                    </a:lnTo>
                    <a:lnTo>
                      <a:pt x="451" y="0"/>
                    </a:lnTo>
                    <a:lnTo>
                      <a:pt x="451" y="28"/>
                    </a:lnTo>
                    <a:lnTo>
                      <a:pt x="0" y="148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2" name="Freeform 59"/>
              <p:cNvSpPr>
                <a:spLocks/>
              </p:cNvSpPr>
              <p:nvPr/>
            </p:nvSpPr>
            <p:spPr bwMode="auto">
              <a:xfrm>
                <a:off x="2115" y="1097"/>
                <a:ext cx="451" cy="148"/>
              </a:xfrm>
              <a:custGeom>
                <a:avLst/>
                <a:gdLst>
                  <a:gd name="T0" fmla="*/ 0 w 451"/>
                  <a:gd name="T1" fmla="*/ 147 h 148"/>
                  <a:gd name="T2" fmla="*/ 0 w 451"/>
                  <a:gd name="T3" fmla="*/ 117 h 148"/>
                  <a:gd name="T4" fmla="*/ 450 w 451"/>
                  <a:gd name="T5" fmla="*/ 0 h 148"/>
                  <a:gd name="T6" fmla="*/ 450 w 451"/>
                  <a:gd name="T7" fmla="*/ 27 h 148"/>
                  <a:gd name="T8" fmla="*/ 0 w 451"/>
                  <a:gd name="T9" fmla="*/ 147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1"/>
                  <a:gd name="T16" fmla="*/ 0 h 148"/>
                  <a:gd name="T17" fmla="*/ 451 w 451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1" h="148">
                    <a:moveTo>
                      <a:pt x="0" y="147"/>
                    </a:moveTo>
                    <a:lnTo>
                      <a:pt x="0" y="117"/>
                    </a:lnTo>
                    <a:lnTo>
                      <a:pt x="450" y="0"/>
                    </a:lnTo>
                    <a:lnTo>
                      <a:pt x="450" y="27"/>
                    </a:lnTo>
                    <a:lnTo>
                      <a:pt x="0" y="147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3" name="Freeform 60"/>
              <p:cNvSpPr>
                <a:spLocks/>
              </p:cNvSpPr>
              <p:nvPr/>
            </p:nvSpPr>
            <p:spPr bwMode="auto">
              <a:xfrm>
                <a:off x="2115" y="1131"/>
                <a:ext cx="454" cy="355"/>
              </a:xfrm>
              <a:custGeom>
                <a:avLst/>
                <a:gdLst>
                  <a:gd name="T0" fmla="*/ 0 w 454"/>
                  <a:gd name="T1" fmla="*/ 354 h 355"/>
                  <a:gd name="T2" fmla="*/ 0 w 454"/>
                  <a:gd name="T3" fmla="*/ 122 h 355"/>
                  <a:gd name="T4" fmla="*/ 453 w 454"/>
                  <a:gd name="T5" fmla="*/ 0 h 355"/>
                  <a:gd name="T6" fmla="*/ 453 w 454"/>
                  <a:gd name="T7" fmla="*/ 243 h 355"/>
                  <a:gd name="T8" fmla="*/ 0 w 454"/>
                  <a:gd name="T9" fmla="*/ 354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4"/>
                  <a:gd name="T16" fmla="*/ 0 h 355"/>
                  <a:gd name="T17" fmla="*/ 454 w 454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4" h="355">
                    <a:moveTo>
                      <a:pt x="0" y="354"/>
                    </a:moveTo>
                    <a:lnTo>
                      <a:pt x="0" y="122"/>
                    </a:lnTo>
                    <a:lnTo>
                      <a:pt x="453" y="0"/>
                    </a:lnTo>
                    <a:lnTo>
                      <a:pt x="453" y="243"/>
                    </a:lnTo>
                    <a:lnTo>
                      <a:pt x="0" y="354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4" name="Freeform 61"/>
              <p:cNvSpPr>
                <a:spLocks/>
              </p:cNvSpPr>
              <p:nvPr/>
            </p:nvSpPr>
            <p:spPr bwMode="auto">
              <a:xfrm>
                <a:off x="2058" y="867"/>
                <a:ext cx="130" cy="174"/>
              </a:xfrm>
              <a:custGeom>
                <a:avLst/>
                <a:gdLst>
                  <a:gd name="T0" fmla="*/ 31 w 130"/>
                  <a:gd name="T1" fmla="*/ 17 h 174"/>
                  <a:gd name="T2" fmla="*/ 34 w 130"/>
                  <a:gd name="T3" fmla="*/ 26 h 174"/>
                  <a:gd name="T4" fmla="*/ 39 w 130"/>
                  <a:gd name="T5" fmla="*/ 40 h 174"/>
                  <a:gd name="T6" fmla="*/ 42 w 130"/>
                  <a:gd name="T7" fmla="*/ 53 h 174"/>
                  <a:gd name="T8" fmla="*/ 43 w 130"/>
                  <a:gd name="T9" fmla="*/ 64 h 174"/>
                  <a:gd name="T10" fmla="*/ 47 w 130"/>
                  <a:gd name="T11" fmla="*/ 78 h 174"/>
                  <a:gd name="T12" fmla="*/ 53 w 130"/>
                  <a:gd name="T13" fmla="*/ 93 h 174"/>
                  <a:gd name="T14" fmla="*/ 59 w 130"/>
                  <a:gd name="T15" fmla="*/ 104 h 174"/>
                  <a:gd name="T16" fmla="*/ 64 w 130"/>
                  <a:gd name="T17" fmla="*/ 109 h 174"/>
                  <a:gd name="T18" fmla="*/ 71 w 130"/>
                  <a:gd name="T19" fmla="*/ 122 h 174"/>
                  <a:gd name="T20" fmla="*/ 79 w 130"/>
                  <a:gd name="T21" fmla="*/ 137 h 174"/>
                  <a:gd name="T22" fmla="*/ 84 w 130"/>
                  <a:gd name="T23" fmla="*/ 149 h 174"/>
                  <a:gd name="T24" fmla="*/ 86 w 130"/>
                  <a:gd name="T25" fmla="*/ 150 h 174"/>
                  <a:gd name="T26" fmla="*/ 89 w 130"/>
                  <a:gd name="T27" fmla="*/ 149 h 174"/>
                  <a:gd name="T28" fmla="*/ 95 w 130"/>
                  <a:gd name="T29" fmla="*/ 149 h 174"/>
                  <a:gd name="T30" fmla="*/ 101 w 130"/>
                  <a:gd name="T31" fmla="*/ 149 h 174"/>
                  <a:gd name="T32" fmla="*/ 106 w 130"/>
                  <a:gd name="T33" fmla="*/ 150 h 174"/>
                  <a:gd name="T34" fmla="*/ 113 w 130"/>
                  <a:gd name="T35" fmla="*/ 154 h 174"/>
                  <a:gd name="T36" fmla="*/ 121 w 130"/>
                  <a:gd name="T37" fmla="*/ 159 h 174"/>
                  <a:gd name="T38" fmla="*/ 127 w 130"/>
                  <a:gd name="T39" fmla="*/ 164 h 174"/>
                  <a:gd name="T40" fmla="*/ 128 w 130"/>
                  <a:gd name="T41" fmla="*/ 168 h 174"/>
                  <a:gd name="T42" fmla="*/ 123 w 130"/>
                  <a:gd name="T43" fmla="*/ 171 h 174"/>
                  <a:gd name="T44" fmla="*/ 115 w 130"/>
                  <a:gd name="T45" fmla="*/ 173 h 174"/>
                  <a:gd name="T46" fmla="*/ 106 w 130"/>
                  <a:gd name="T47" fmla="*/ 173 h 174"/>
                  <a:gd name="T48" fmla="*/ 96 w 130"/>
                  <a:gd name="T49" fmla="*/ 171 h 174"/>
                  <a:gd name="T50" fmla="*/ 90 w 130"/>
                  <a:gd name="T51" fmla="*/ 169 h 174"/>
                  <a:gd name="T52" fmla="*/ 87 w 130"/>
                  <a:gd name="T53" fmla="*/ 168 h 174"/>
                  <a:gd name="T54" fmla="*/ 84 w 130"/>
                  <a:gd name="T55" fmla="*/ 167 h 174"/>
                  <a:gd name="T56" fmla="*/ 81 w 130"/>
                  <a:gd name="T57" fmla="*/ 167 h 174"/>
                  <a:gd name="T58" fmla="*/ 70 w 130"/>
                  <a:gd name="T59" fmla="*/ 158 h 174"/>
                  <a:gd name="T60" fmla="*/ 56 w 130"/>
                  <a:gd name="T61" fmla="*/ 143 h 174"/>
                  <a:gd name="T62" fmla="*/ 43 w 130"/>
                  <a:gd name="T63" fmla="*/ 130 h 174"/>
                  <a:gd name="T64" fmla="*/ 36 w 130"/>
                  <a:gd name="T65" fmla="*/ 122 h 174"/>
                  <a:gd name="T66" fmla="*/ 33 w 130"/>
                  <a:gd name="T67" fmla="*/ 115 h 174"/>
                  <a:gd name="T68" fmla="*/ 32 w 130"/>
                  <a:gd name="T69" fmla="*/ 107 h 174"/>
                  <a:gd name="T70" fmla="*/ 30 w 130"/>
                  <a:gd name="T71" fmla="*/ 96 h 174"/>
                  <a:gd name="T72" fmla="*/ 25 w 130"/>
                  <a:gd name="T73" fmla="*/ 80 h 174"/>
                  <a:gd name="T74" fmla="*/ 16 w 130"/>
                  <a:gd name="T75" fmla="*/ 56 h 174"/>
                  <a:gd name="T76" fmla="*/ 5 w 130"/>
                  <a:gd name="T77" fmla="*/ 32 h 174"/>
                  <a:gd name="T78" fmla="*/ 0 w 130"/>
                  <a:gd name="T79" fmla="*/ 13 h 174"/>
                  <a:gd name="T80" fmla="*/ 0 w 130"/>
                  <a:gd name="T81" fmla="*/ 5 h 174"/>
                  <a:gd name="T82" fmla="*/ 4 w 130"/>
                  <a:gd name="T83" fmla="*/ 3 h 174"/>
                  <a:gd name="T84" fmla="*/ 8 w 130"/>
                  <a:gd name="T85" fmla="*/ 1 h 174"/>
                  <a:gd name="T86" fmla="*/ 12 w 130"/>
                  <a:gd name="T87" fmla="*/ 0 h 174"/>
                  <a:gd name="T88" fmla="*/ 31 w 130"/>
                  <a:gd name="T89" fmla="*/ 15 h 17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0"/>
                  <a:gd name="T136" fmla="*/ 0 h 174"/>
                  <a:gd name="T137" fmla="*/ 130 w 130"/>
                  <a:gd name="T138" fmla="*/ 174 h 17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0" h="174">
                    <a:moveTo>
                      <a:pt x="31" y="15"/>
                    </a:moveTo>
                    <a:lnTo>
                      <a:pt x="31" y="17"/>
                    </a:lnTo>
                    <a:lnTo>
                      <a:pt x="33" y="20"/>
                    </a:lnTo>
                    <a:lnTo>
                      <a:pt x="34" y="26"/>
                    </a:lnTo>
                    <a:lnTo>
                      <a:pt x="36" y="32"/>
                    </a:lnTo>
                    <a:lnTo>
                      <a:pt x="39" y="40"/>
                    </a:lnTo>
                    <a:lnTo>
                      <a:pt x="40" y="47"/>
                    </a:lnTo>
                    <a:lnTo>
                      <a:pt x="42" y="53"/>
                    </a:lnTo>
                    <a:lnTo>
                      <a:pt x="43" y="58"/>
                    </a:lnTo>
                    <a:lnTo>
                      <a:pt x="43" y="64"/>
                    </a:lnTo>
                    <a:lnTo>
                      <a:pt x="45" y="71"/>
                    </a:lnTo>
                    <a:lnTo>
                      <a:pt x="47" y="78"/>
                    </a:lnTo>
                    <a:lnTo>
                      <a:pt x="50" y="86"/>
                    </a:lnTo>
                    <a:lnTo>
                      <a:pt x="53" y="93"/>
                    </a:lnTo>
                    <a:lnTo>
                      <a:pt x="56" y="100"/>
                    </a:lnTo>
                    <a:lnTo>
                      <a:pt x="59" y="104"/>
                    </a:lnTo>
                    <a:lnTo>
                      <a:pt x="61" y="107"/>
                    </a:lnTo>
                    <a:lnTo>
                      <a:pt x="64" y="109"/>
                    </a:lnTo>
                    <a:lnTo>
                      <a:pt x="67" y="114"/>
                    </a:lnTo>
                    <a:lnTo>
                      <a:pt x="71" y="122"/>
                    </a:lnTo>
                    <a:lnTo>
                      <a:pt x="75" y="130"/>
                    </a:lnTo>
                    <a:lnTo>
                      <a:pt x="79" y="137"/>
                    </a:lnTo>
                    <a:lnTo>
                      <a:pt x="82" y="143"/>
                    </a:lnTo>
                    <a:lnTo>
                      <a:pt x="84" y="149"/>
                    </a:lnTo>
                    <a:lnTo>
                      <a:pt x="85" y="150"/>
                    </a:lnTo>
                    <a:lnTo>
                      <a:pt x="86" y="150"/>
                    </a:lnTo>
                    <a:lnTo>
                      <a:pt x="87" y="149"/>
                    </a:lnTo>
                    <a:lnTo>
                      <a:pt x="89" y="149"/>
                    </a:lnTo>
                    <a:lnTo>
                      <a:pt x="92" y="149"/>
                    </a:lnTo>
                    <a:lnTo>
                      <a:pt x="95" y="149"/>
                    </a:lnTo>
                    <a:lnTo>
                      <a:pt x="98" y="149"/>
                    </a:lnTo>
                    <a:lnTo>
                      <a:pt x="101" y="149"/>
                    </a:lnTo>
                    <a:lnTo>
                      <a:pt x="103" y="149"/>
                    </a:lnTo>
                    <a:lnTo>
                      <a:pt x="106" y="150"/>
                    </a:lnTo>
                    <a:lnTo>
                      <a:pt x="109" y="152"/>
                    </a:lnTo>
                    <a:lnTo>
                      <a:pt x="113" y="154"/>
                    </a:lnTo>
                    <a:lnTo>
                      <a:pt x="117" y="156"/>
                    </a:lnTo>
                    <a:lnTo>
                      <a:pt x="121" y="159"/>
                    </a:lnTo>
                    <a:lnTo>
                      <a:pt x="123" y="161"/>
                    </a:lnTo>
                    <a:lnTo>
                      <a:pt x="127" y="164"/>
                    </a:lnTo>
                    <a:lnTo>
                      <a:pt x="129" y="167"/>
                    </a:lnTo>
                    <a:lnTo>
                      <a:pt x="128" y="168"/>
                    </a:lnTo>
                    <a:lnTo>
                      <a:pt x="127" y="170"/>
                    </a:lnTo>
                    <a:lnTo>
                      <a:pt x="123" y="171"/>
                    </a:lnTo>
                    <a:lnTo>
                      <a:pt x="120" y="172"/>
                    </a:lnTo>
                    <a:lnTo>
                      <a:pt x="115" y="173"/>
                    </a:lnTo>
                    <a:lnTo>
                      <a:pt x="111" y="173"/>
                    </a:lnTo>
                    <a:lnTo>
                      <a:pt x="106" y="173"/>
                    </a:lnTo>
                    <a:lnTo>
                      <a:pt x="100" y="172"/>
                    </a:lnTo>
                    <a:lnTo>
                      <a:pt x="96" y="171"/>
                    </a:lnTo>
                    <a:lnTo>
                      <a:pt x="93" y="170"/>
                    </a:lnTo>
                    <a:lnTo>
                      <a:pt x="90" y="169"/>
                    </a:lnTo>
                    <a:lnTo>
                      <a:pt x="89" y="168"/>
                    </a:lnTo>
                    <a:lnTo>
                      <a:pt x="87" y="168"/>
                    </a:lnTo>
                    <a:lnTo>
                      <a:pt x="85" y="167"/>
                    </a:lnTo>
                    <a:lnTo>
                      <a:pt x="84" y="167"/>
                    </a:lnTo>
                    <a:lnTo>
                      <a:pt x="84" y="168"/>
                    </a:lnTo>
                    <a:lnTo>
                      <a:pt x="81" y="167"/>
                    </a:lnTo>
                    <a:lnTo>
                      <a:pt x="77" y="163"/>
                    </a:lnTo>
                    <a:lnTo>
                      <a:pt x="70" y="158"/>
                    </a:lnTo>
                    <a:lnTo>
                      <a:pt x="63" y="151"/>
                    </a:lnTo>
                    <a:lnTo>
                      <a:pt x="56" y="143"/>
                    </a:lnTo>
                    <a:lnTo>
                      <a:pt x="49" y="136"/>
                    </a:lnTo>
                    <a:lnTo>
                      <a:pt x="43" y="130"/>
                    </a:lnTo>
                    <a:lnTo>
                      <a:pt x="39" y="125"/>
                    </a:lnTo>
                    <a:lnTo>
                      <a:pt x="36" y="122"/>
                    </a:lnTo>
                    <a:lnTo>
                      <a:pt x="34" y="119"/>
                    </a:lnTo>
                    <a:lnTo>
                      <a:pt x="33" y="115"/>
                    </a:lnTo>
                    <a:lnTo>
                      <a:pt x="33" y="112"/>
                    </a:lnTo>
                    <a:lnTo>
                      <a:pt x="32" y="107"/>
                    </a:lnTo>
                    <a:lnTo>
                      <a:pt x="31" y="102"/>
                    </a:lnTo>
                    <a:lnTo>
                      <a:pt x="30" y="96"/>
                    </a:lnTo>
                    <a:lnTo>
                      <a:pt x="28" y="89"/>
                    </a:lnTo>
                    <a:lnTo>
                      <a:pt x="25" y="80"/>
                    </a:lnTo>
                    <a:lnTo>
                      <a:pt x="21" y="69"/>
                    </a:lnTo>
                    <a:lnTo>
                      <a:pt x="16" y="56"/>
                    </a:lnTo>
                    <a:lnTo>
                      <a:pt x="11" y="44"/>
                    </a:lnTo>
                    <a:lnTo>
                      <a:pt x="5" y="32"/>
                    </a:lnTo>
                    <a:lnTo>
                      <a:pt x="2" y="22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31" y="1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5" name="Freeform 62"/>
              <p:cNvSpPr>
                <a:spLocks/>
              </p:cNvSpPr>
              <p:nvPr/>
            </p:nvSpPr>
            <p:spPr bwMode="auto">
              <a:xfrm>
                <a:off x="2057" y="867"/>
                <a:ext cx="134" cy="170"/>
              </a:xfrm>
              <a:custGeom>
                <a:avLst/>
                <a:gdLst>
                  <a:gd name="T0" fmla="*/ 35 w 134"/>
                  <a:gd name="T1" fmla="*/ 15 h 170"/>
                  <a:gd name="T2" fmla="*/ 38 w 134"/>
                  <a:gd name="T3" fmla="*/ 24 h 170"/>
                  <a:gd name="T4" fmla="*/ 43 w 134"/>
                  <a:gd name="T5" fmla="*/ 36 h 170"/>
                  <a:gd name="T6" fmla="*/ 46 w 134"/>
                  <a:gd name="T7" fmla="*/ 48 h 170"/>
                  <a:gd name="T8" fmla="*/ 48 w 134"/>
                  <a:gd name="T9" fmla="*/ 60 h 170"/>
                  <a:gd name="T10" fmla="*/ 52 w 134"/>
                  <a:gd name="T11" fmla="*/ 74 h 170"/>
                  <a:gd name="T12" fmla="*/ 58 w 134"/>
                  <a:gd name="T13" fmla="*/ 89 h 170"/>
                  <a:gd name="T14" fmla="*/ 64 w 134"/>
                  <a:gd name="T15" fmla="*/ 100 h 170"/>
                  <a:gd name="T16" fmla="*/ 68 w 134"/>
                  <a:gd name="T17" fmla="*/ 105 h 170"/>
                  <a:gd name="T18" fmla="*/ 76 w 134"/>
                  <a:gd name="T19" fmla="*/ 118 h 170"/>
                  <a:gd name="T20" fmla="*/ 83 w 134"/>
                  <a:gd name="T21" fmla="*/ 133 h 170"/>
                  <a:gd name="T22" fmla="*/ 88 w 134"/>
                  <a:gd name="T23" fmla="*/ 144 h 170"/>
                  <a:gd name="T24" fmla="*/ 90 w 134"/>
                  <a:gd name="T25" fmla="*/ 146 h 170"/>
                  <a:gd name="T26" fmla="*/ 94 w 134"/>
                  <a:gd name="T27" fmla="*/ 145 h 170"/>
                  <a:gd name="T28" fmla="*/ 99 w 134"/>
                  <a:gd name="T29" fmla="*/ 144 h 170"/>
                  <a:gd name="T30" fmla="*/ 105 w 134"/>
                  <a:gd name="T31" fmla="*/ 144 h 170"/>
                  <a:gd name="T32" fmla="*/ 110 w 134"/>
                  <a:gd name="T33" fmla="*/ 146 h 170"/>
                  <a:gd name="T34" fmla="*/ 117 w 134"/>
                  <a:gd name="T35" fmla="*/ 150 h 170"/>
                  <a:gd name="T36" fmla="*/ 125 w 134"/>
                  <a:gd name="T37" fmla="*/ 155 h 170"/>
                  <a:gd name="T38" fmla="*/ 131 w 134"/>
                  <a:gd name="T39" fmla="*/ 160 h 170"/>
                  <a:gd name="T40" fmla="*/ 133 w 134"/>
                  <a:gd name="T41" fmla="*/ 164 h 170"/>
                  <a:gd name="T42" fmla="*/ 128 w 134"/>
                  <a:gd name="T43" fmla="*/ 167 h 170"/>
                  <a:gd name="T44" fmla="*/ 120 w 134"/>
                  <a:gd name="T45" fmla="*/ 169 h 170"/>
                  <a:gd name="T46" fmla="*/ 110 w 134"/>
                  <a:gd name="T47" fmla="*/ 169 h 170"/>
                  <a:gd name="T48" fmla="*/ 101 w 134"/>
                  <a:gd name="T49" fmla="*/ 167 h 170"/>
                  <a:gd name="T50" fmla="*/ 95 w 134"/>
                  <a:gd name="T51" fmla="*/ 165 h 170"/>
                  <a:gd name="T52" fmla="*/ 92 w 134"/>
                  <a:gd name="T53" fmla="*/ 164 h 170"/>
                  <a:gd name="T54" fmla="*/ 89 w 134"/>
                  <a:gd name="T55" fmla="*/ 164 h 170"/>
                  <a:gd name="T56" fmla="*/ 86 w 134"/>
                  <a:gd name="T57" fmla="*/ 163 h 170"/>
                  <a:gd name="T58" fmla="*/ 75 w 134"/>
                  <a:gd name="T59" fmla="*/ 154 h 170"/>
                  <a:gd name="T60" fmla="*/ 60 w 134"/>
                  <a:gd name="T61" fmla="*/ 139 h 170"/>
                  <a:gd name="T62" fmla="*/ 48 w 134"/>
                  <a:gd name="T63" fmla="*/ 126 h 170"/>
                  <a:gd name="T64" fmla="*/ 39 w 134"/>
                  <a:gd name="T65" fmla="*/ 117 h 170"/>
                  <a:gd name="T66" fmla="*/ 30 w 134"/>
                  <a:gd name="T67" fmla="*/ 106 h 170"/>
                  <a:gd name="T68" fmla="*/ 19 w 134"/>
                  <a:gd name="T69" fmla="*/ 91 h 170"/>
                  <a:gd name="T70" fmla="*/ 11 w 134"/>
                  <a:gd name="T71" fmla="*/ 76 h 170"/>
                  <a:gd name="T72" fmla="*/ 5 w 134"/>
                  <a:gd name="T73" fmla="*/ 59 h 170"/>
                  <a:gd name="T74" fmla="*/ 2 w 134"/>
                  <a:gd name="T75" fmla="*/ 40 h 170"/>
                  <a:gd name="T76" fmla="*/ 0 w 134"/>
                  <a:gd name="T77" fmla="*/ 21 h 170"/>
                  <a:gd name="T78" fmla="*/ 0 w 134"/>
                  <a:gd name="T79" fmla="*/ 7 h 170"/>
                  <a:gd name="T80" fmla="*/ 1 w 134"/>
                  <a:gd name="T81" fmla="*/ 0 h 170"/>
                  <a:gd name="T82" fmla="*/ 5 w 134"/>
                  <a:gd name="T83" fmla="*/ 0 h 170"/>
                  <a:gd name="T84" fmla="*/ 8 w 134"/>
                  <a:gd name="T85" fmla="*/ 3 h 170"/>
                  <a:gd name="T86" fmla="*/ 11 w 134"/>
                  <a:gd name="T87" fmla="*/ 5 h 170"/>
                  <a:gd name="T88" fmla="*/ 35 w 134"/>
                  <a:gd name="T89" fmla="*/ 14 h 17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4"/>
                  <a:gd name="T136" fmla="*/ 0 h 170"/>
                  <a:gd name="T137" fmla="*/ 134 w 134"/>
                  <a:gd name="T138" fmla="*/ 170 h 17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4" h="170">
                    <a:moveTo>
                      <a:pt x="35" y="14"/>
                    </a:moveTo>
                    <a:lnTo>
                      <a:pt x="35" y="15"/>
                    </a:lnTo>
                    <a:lnTo>
                      <a:pt x="37" y="18"/>
                    </a:lnTo>
                    <a:lnTo>
                      <a:pt x="38" y="24"/>
                    </a:lnTo>
                    <a:lnTo>
                      <a:pt x="41" y="30"/>
                    </a:lnTo>
                    <a:lnTo>
                      <a:pt x="43" y="36"/>
                    </a:lnTo>
                    <a:lnTo>
                      <a:pt x="44" y="42"/>
                    </a:lnTo>
                    <a:lnTo>
                      <a:pt x="46" y="48"/>
                    </a:lnTo>
                    <a:lnTo>
                      <a:pt x="47" y="54"/>
                    </a:lnTo>
                    <a:lnTo>
                      <a:pt x="48" y="60"/>
                    </a:lnTo>
                    <a:lnTo>
                      <a:pt x="49" y="66"/>
                    </a:lnTo>
                    <a:lnTo>
                      <a:pt x="52" y="74"/>
                    </a:lnTo>
                    <a:lnTo>
                      <a:pt x="55" y="82"/>
                    </a:lnTo>
                    <a:lnTo>
                      <a:pt x="58" y="89"/>
                    </a:lnTo>
                    <a:lnTo>
                      <a:pt x="60" y="96"/>
                    </a:lnTo>
                    <a:lnTo>
                      <a:pt x="64" y="100"/>
                    </a:lnTo>
                    <a:lnTo>
                      <a:pt x="66" y="102"/>
                    </a:lnTo>
                    <a:lnTo>
                      <a:pt x="68" y="105"/>
                    </a:lnTo>
                    <a:lnTo>
                      <a:pt x="72" y="110"/>
                    </a:lnTo>
                    <a:lnTo>
                      <a:pt x="76" y="118"/>
                    </a:lnTo>
                    <a:lnTo>
                      <a:pt x="80" y="126"/>
                    </a:lnTo>
                    <a:lnTo>
                      <a:pt x="83" y="133"/>
                    </a:lnTo>
                    <a:lnTo>
                      <a:pt x="87" y="139"/>
                    </a:lnTo>
                    <a:lnTo>
                      <a:pt x="88" y="144"/>
                    </a:lnTo>
                    <a:lnTo>
                      <a:pt x="90" y="146"/>
                    </a:lnTo>
                    <a:lnTo>
                      <a:pt x="92" y="146"/>
                    </a:lnTo>
                    <a:lnTo>
                      <a:pt x="94" y="145"/>
                    </a:lnTo>
                    <a:lnTo>
                      <a:pt x="97" y="144"/>
                    </a:lnTo>
                    <a:lnTo>
                      <a:pt x="99" y="144"/>
                    </a:lnTo>
                    <a:lnTo>
                      <a:pt x="103" y="144"/>
                    </a:lnTo>
                    <a:lnTo>
                      <a:pt x="105" y="144"/>
                    </a:lnTo>
                    <a:lnTo>
                      <a:pt x="108" y="145"/>
                    </a:lnTo>
                    <a:lnTo>
                      <a:pt x="110" y="146"/>
                    </a:lnTo>
                    <a:lnTo>
                      <a:pt x="114" y="148"/>
                    </a:lnTo>
                    <a:lnTo>
                      <a:pt x="117" y="150"/>
                    </a:lnTo>
                    <a:lnTo>
                      <a:pt x="121" y="152"/>
                    </a:lnTo>
                    <a:lnTo>
                      <a:pt x="125" y="155"/>
                    </a:lnTo>
                    <a:lnTo>
                      <a:pt x="128" y="157"/>
                    </a:lnTo>
                    <a:lnTo>
                      <a:pt x="131" y="160"/>
                    </a:lnTo>
                    <a:lnTo>
                      <a:pt x="133" y="162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28" y="167"/>
                    </a:lnTo>
                    <a:lnTo>
                      <a:pt x="124" y="168"/>
                    </a:lnTo>
                    <a:lnTo>
                      <a:pt x="120" y="169"/>
                    </a:lnTo>
                    <a:lnTo>
                      <a:pt x="115" y="169"/>
                    </a:lnTo>
                    <a:lnTo>
                      <a:pt x="110" y="169"/>
                    </a:lnTo>
                    <a:lnTo>
                      <a:pt x="105" y="168"/>
                    </a:lnTo>
                    <a:lnTo>
                      <a:pt x="101" y="167"/>
                    </a:lnTo>
                    <a:lnTo>
                      <a:pt x="98" y="166"/>
                    </a:lnTo>
                    <a:lnTo>
                      <a:pt x="95" y="165"/>
                    </a:lnTo>
                    <a:lnTo>
                      <a:pt x="94" y="164"/>
                    </a:lnTo>
                    <a:lnTo>
                      <a:pt x="92" y="164"/>
                    </a:lnTo>
                    <a:lnTo>
                      <a:pt x="90" y="163"/>
                    </a:lnTo>
                    <a:lnTo>
                      <a:pt x="89" y="164"/>
                    </a:lnTo>
                    <a:lnTo>
                      <a:pt x="88" y="164"/>
                    </a:lnTo>
                    <a:lnTo>
                      <a:pt x="86" y="163"/>
                    </a:lnTo>
                    <a:lnTo>
                      <a:pt x="81" y="160"/>
                    </a:lnTo>
                    <a:lnTo>
                      <a:pt x="75" y="154"/>
                    </a:lnTo>
                    <a:lnTo>
                      <a:pt x="68" y="147"/>
                    </a:lnTo>
                    <a:lnTo>
                      <a:pt x="60" y="139"/>
                    </a:lnTo>
                    <a:lnTo>
                      <a:pt x="54" y="132"/>
                    </a:lnTo>
                    <a:lnTo>
                      <a:pt x="48" y="126"/>
                    </a:lnTo>
                    <a:lnTo>
                      <a:pt x="44" y="121"/>
                    </a:lnTo>
                    <a:lnTo>
                      <a:pt x="39" y="117"/>
                    </a:lnTo>
                    <a:lnTo>
                      <a:pt x="35" y="112"/>
                    </a:lnTo>
                    <a:lnTo>
                      <a:pt x="30" y="106"/>
                    </a:lnTo>
                    <a:lnTo>
                      <a:pt x="24" y="99"/>
                    </a:lnTo>
                    <a:lnTo>
                      <a:pt x="19" y="91"/>
                    </a:lnTo>
                    <a:lnTo>
                      <a:pt x="14" y="84"/>
                    </a:lnTo>
                    <a:lnTo>
                      <a:pt x="11" y="76"/>
                    </a:lnTo>
                    <a:lnTo>
                      <a:pt x="7" y="67"/>
                    </a:lnTo>
                    <a:lnTo>
                      <a:pt x="5" y="59"/>
                    </a:lnTo>
                    <a:lnTo>
                      <a:pt x="4" y="49"/>
                    </a:lnTo>
                    <a:lnTo>
                      <a:pt x="2" y="40"/>
                    </a:lnTo>
                    <a:lnTo>
                      <a:pt x="1" y="30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1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1" y="5"/>
                    </a:lnTo>
                    <a:lnTo>
                      <a:pt x="12" y="5"/>
                    </a:lnTo>
                    <a:lnTo>
                      <a:pt x="35" y="14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6" name="Freeform 63"/>
              <p:cNvSpPr>
                <a:spLocks/>
              </p:cNvSpPr>
              <p:nvPr/>
            </p:nvSpPr>
            <p:spPr bwMode="auto">
              <a:xfrm>
                <a:off x="1878" y="1139"/>
                <a:ext cx="240" cy="347"/>
              </a:xfrm>
              <a:custGeom>
                <a:avLst/>
                <a:gdLst>
                  <a:gd name="T0" fmla="*/ 239 w 240"/>
                  <a:gd name="T1" fmla="*/ 346 h 347"/>
                  <a:gd name="T2" fmla="*/ 239 w 240"/>
                  <a:gd name="T3" fmla="*/ 113 h 347"/>
                  <a:gd name="T4" fmla="*/ 0 w 240"/>
                  <a:gd name="T5" fmla="*/ 0 h 347"/>
                  <a:gd name="T6" fmla="*/ 0 w 240"/>
                  <a:gd name="T7" fmla="*/ 216 h 347"/>
                  <a:gd name="T8" fmla="*/ 239 w 240"/>
                  <a:gd name="T9" fmla="*/ 346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347"/>
                  <a:gd name="T17" fmla="*/ 240 w 240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347">
                    <a:moveTo>
                      <a:pt x="239" y="346"/>
                    </a:moveTo>
                    <a:lnTo>
                      <a:pt x="239" y="113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239" y="346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7" name="Freeform 64"/>
              <p:cNvSpPr>
                <a:spLocks/>
              </p:cNvSpPr>
              <p:nvPr/>
            </p:nvSpPr>
            <p:spPr bwMode="auto">
              <a:xfrm>
                <a:off x="2041" y="1017"/>
                <a:ext cx="194" cy="83"/>
              </a:xfrm>
              <a:custGeom>
                <a:avLst/>
                <a:gdLst>
                  <a:gd name="T0" fmla="*/ 193 w 194"/>
                  <a:gd name="T1" fmla="*/ 14 h 83"/>
                  <a:gd name="T2" fmla="*/ 67 w 194"/>
                  <a:gd name="T3" fmla="*/ 82 h 83"/>
                  <a:gd name="T4" fmla="*/ 0 w 194"/>
                  <a:gd name="T5" fmla="*/ 67 h 83"/>
                  <a:gd name="T6" fmla="*/ 125 w 194"/>
                  <a:gd name="T7" fmla="*/ 0 h 83"/>
                  <a:gd name="T8" fmla="*/ 193 w 194"/>
                  <a:gd name="T9" fmla="*/ 14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83"/>
                  <a:gd name="T17" fmla="*/ 194 w 194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83">
                    <a:moveTo>
                      <a:pt x="193" y="14"/>
                    </a:moveTo>
                    <a:lnTo>
                      <a:pt x="67" y="82"/>
                    </a:lnTo>
                    <a:lnTo>
                      <a:pt x="0" y="67"/>
                    </a:lnTo>
                    <a:lnTo>
                      <a:pt x="125" y="0"/>
                    </a:lnTo>
                    <a:lnTo>
                      <a:pt x="193" y="1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8" name="Freeform 65"/>
              <p:cNvSpPr>
                <a:spLocks/>
              </p:cNvSpPr>
              <p:nvPr/>
            </p:nvSpPr>
            <p:spPr bwMode="auto">
              <a:xfrm>
                <a:off x="1956" y="851"/>
                <a:ext cx="215" cy="214"/>
              </a:xfrm>
              <a:custGeom>
                <a:avLst/>
                <a:gdLst>
                  <a:gd name="T0" fmla="*/ 44 w 215"/>
                  <a:gd name="T1" fmla="*/ 20 h 214"/>
                  <a:gd name="T2" fmla="*/ 50 w 215"/>
                  <a:gd name="T3" fmla="*/ 34 h 214"/>
                  <a:gd name="T4" fmla="*/ 60 w 215"/>
                  <a:gd name="T5" fmla="*/ 54 h 214"/>
                  <a:gd name="T6" fmla="*/ 68 w 215"/>
                  <a:gd name="T7" fmla="*/ 74 h 214"/>
                  <a:gd name="T8" fmla="*/ 73 w 215"/>
                  <a:gd name="T9" fmla="*/ 88 h 214"/>
                  <a:gd name="T10" fmla="*/ 79 w 215"/>
                  <a:gd name="T11" fmla="*/ 103 h 214"/>
                  <a:gd name="T12" fmla="*/ 85 w 215"/>
                  <a:gd name="T13" fmla="*/ 119 h 214"/>
                  <a:gd name="T14" fmla="*/ 91 w 215"/>
                  <a:gd name="T15" fmla="*/ 129 h 214"/>
                  <a:gd name="T16" fmla="*/ 100 w 215"/>
                  <a:gd name="T17" fmla="*/ 134 h 214"/>
                  <a:gd name="T18" fmla="*/ 121 w 215"/>
                  <a:gd name="T19" fmla="*/ 149 h 214"/>
                  <a:gd name="T20" fmla="*/ 145 w 215"/>
                  <a:gd name="T21" fmla="*/ 168 h 214"/>
                  <a:gd name="T22" fmla="*/ 162 w 215"/>
                  <a:gd name="T23" fmla="*/ 183 h 214"/>
                  <a:gd name="T24" fmla="*/ 165 w 215"/>
                  <a:gd name="T25" fmla="*/ 184 h 214"/>
                  <a:gd name="T26" fmla="*/ 169 w 215"/>
                  <a:gd name="T27" fmla="*/ 184 h 214"/>
                  <a:gd name="T28" fmla="*/ 173 w 215"/>
                  <a:gd name="T29" fmla="*/ 184 h 214"/>
                  <a:gd name="T30" fmla="*/ 179 w 215"/>
                  <a:gd name="T31" fmla="*/ 184 h 214"/>
                  <a:gd name="T32" fmla="*/ 186 w 215"/>
                  <a:gd name="T33" fmla="*/ 186 h 214"/>
                  <a:gd name="T34" fmla="*/ 195 w 215"/>
                  <a:gd name="T35" fmla="*/ 190 h 214"/>
                  <a:gd name="T36" fmla="*/ 204 w 215"/>
                  <a:gd name="T37" fmla="*/ 196 h 214"/>
                  <a:gd name="T38" fmla="*/ 211 w 215"/>
                  <a:gd name="T39" fmla="*/ 202 h 214"/>
                  <a:gd name="T40" fmla="*/ 214 w 215"/>
                  <a:gd name="T41" fmla="*/ 208 h 214"/>
                  <a:gd name="T42" fmla="*/ 209 w 215"/>
                  <a:gd name="T43" fmla="*/ 212 h 214"/>
                  <a:gd name="T44" fmla="*/ 201 w 215"/>
                  <a:gd name="T45" fmla="*/ 213 h 214"/>
                  <a:gd name="T46" fmla="*/ 189 w 215"/>
                  <a:gd name="T47" fmla="*/ 212 h 214"/>
                  <a:gd name="T48" fmla="*/ 177 w 215"/>
                  <a:gd name="T49" fmla="*/ 208 h 214"/>
                  <a:gd name="T50" fmla="*/ 170 w 215"/>
                  <a:gd name="T51" fmla="*/ 206 h 214"/>
                  <a:gd name="T52" fmla="*/ 165 w 215"/>
                  <a:gd name="T53" fmla="*/ 204 h 214"/>
                  <a:gd name="T54" fmla="*/ 161 w 215"/>
                  <a:gd name="T55" fmla="*/ 203 h 214"/>
                  <a:gd name="T56" fmla="*/ 156 w 215"/>
                  <a:gd name="T57" fmla="*/ 203 h 214"/>
                  <a:gd name="T58" fmla="*/ 141 w 215"/>
                  <a:gd name="T59" fmla="*/ 199 h 214"/>
                  <a:gd name="T60" fmla="*/ 122 w 215"/>
                  <a:gd name="T61" fmla="*/ 190 h 214"/>
                  <a:gd name="T62" fmla="*/ 104 w 215"/>
                  <a:gd name="T63" fmla="*/ 181 h 214"/>
                  <a:gd name="T64" fmla="*/ 91 w 215"/>
                  <a:gd name="T65" fmla="*/ 172 h 214"/>
                  <a:gd name="T66" fmla="*/ 76 w 215"/>
                  <a:gd name="T67" fmla="*/ 159 h 214"/>
                  <a:gd name="T68" fmla="*/ 59 w 215"/>
                  <a:gd name="T69" fmla="*/ 141 h 214"/>
                  <a:gd name="T70" fmla="*/ 44 w 215"/>
                  <a:gd name="T71" fmla="*/ 120 h 214"/>
                  <a:gd name="T72" fmla="*/ 32 w 215"/>
                  <a:gd name="T73" fmla="*/ 98 h 214"/>
                  <a:gd name="T74" fmla="*/ 19 w 215"/>
                  <a:gd name="T75" fmla="*/ 71 h 214"/>
                  <a:gd name="T76" fmla="*/ 8 w 215"/>
                  <a:gd name="T77" fmla="*/ 43 h 214"/>
                  <a:gd name="T78" fmla="*/ 0 w 215"/>
                  <a:gd name="T79" fmla="*/ 22 h 214"/>
                  <a:gd name="T80" fmla="*/ 0 w 215"/>
                  <a:gd name="T81" fmla="*/ 11 h 214"/>
                  <a:gd name="T82" fmla="*/ 2 w 215"/>
                  <a:gd name="T83" fmla="*/ 5 h 214"/>
                  <a:gd name="T84" fmla="*/ 6 w 215"/>
                  <a:gd name="T85" fmla="*/ 3 h 214"/>
                  <a:gd name="T86" fmla="*/ 11 w 215"/>
                  <a:gd name="T87" fmla="*/ 1 h 214"/>
                  <a:gd name="T88" fmla="*/ 42 w 215"/>
                  <a:gd name="T89" fmla="*/ 18 h 21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5"/>
                  <a:gd name="T136" fmla="*/ 0 h 214"/>
                  <a:gd name="T137" fmla="*/ 215 w 215"/>
                  <a:gd name="T138" fmla="*/ 214 h 21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5" h="214">
                    <a:moveTo>
                      <a:pt x="42" y="18"/>
                    </a:moveTo>
                    <a:lnTo>
                      <a:pt x="44" y="20"/>
                    </a:lnTo>
                    <a:lnTo>
                      <a:pt x="47" y="26"/>
                    </a:lnTo>
                    <a:lnTo>
                      <a:pt x="50" y="34"/>
                    </a:lnTo>
                    <a:lnTo>
                      <a:pt x="55" y="44"/>
                    </a:lnTo>
                    <a:lnTo>
                      <a:pt x="60" y="54"/>
                    </a:lnTo>
                    <a:lnTo>
                      <a:pt x="65" y="65"/>
                    </a:lnTo>
                    <a:lnTo>
                      <a:pt x="68" y="74"/>
                    </a:lnTo>
                    <a:lnTo>
                      <a:pt x="72" y="81"/>
                    </a:lnTo>
                    <a:lnTo>
                      <a:pt x="73" y="88"/>
                    </a:lnTo>
                    <a:lnTo>
                      <a:pt x="76" y="96"/>
                    </a:lnTo>
                    <a:lnTo>
                      <a:pt x="79" y="103"/>
                    </a:lnTo>
                    <a:lnTo>
                      <a:pt x="82" y="111"/>
                    </a:lnTo>
                    <a:lnTo>
                      <a:pt x="85" y="119"/>
                    </a:lnTo>
                    <a:lnTo>
                      <a:pt x="89" y="125"/>
                    </a:lnTo>
                    <a:lnTo>
                      <a:pt x="91" y="129"/>
                    </a:lnTo>
                    <a:lnTo>
                      <a:pt x="95" y="131"/>
                    </a:lnTo>
                    <a:lnTo>
                      <a:pt x="100" y="134"/>
                    </a:lnTo>
                    <a:lnTo>
                      <a:pt x="109" y="140"/>
                    </a:lnTo>
                    <a:lnTo>
                      <a:pt x="121" y="149"/>
                    </a:lnTo>
                    <a:lnTo>
                      <a:pt x="133" y="159"/>
                    </a:lnTo>
                    <a:lnTo>
                      <a:pt x="145" y="168"/>
                    </a:lnTo>
                    <a:lnTo>
                      <a:pt x="155" y="177"/>
                    </a:lnTo>
                    <a:lnTo>
                      <a:pt x="162" y="183"/>
                    </a:lnTo>
                    <a:lnTo>
                      <a:pt x="165" y="184"/>
                    </a:lnTo>
                    <a:lnTo>
                      <a:pt x="166" y="184"/>
                    </a:lnTo>
                    <a:lnTo>
                      <a:pt x="169" y="184"/>
                    </a:lnTo>
                    <a:lnTo>
                      <a:pt x="171" y="184"/>
                    </a:lnTo>
                    <a:lnTo>
                      <a:pt x="173" y="184"/>
                    </a:lnTo>
                    <a:lnTo>
                      <a:pt x="177" y="184"/>
                    </a:lnTo>
                    <a:lnTo>
                      <a:pt x="179" y="184"/>
                    </a:lnTo>
                    <a:lnTo>
                      <a:pt x="183" y="184"/>
                    </a:lnTo>
                    <a:lnTo>
                      <a:pt x="186" y="186"/>
                    </a:lnTo>
                    <a:lnTo>
                      <a:pt x="190" y="189"/>
                    </a:lnTo>
                    <a:lnTo>
                      <a:pt x="195" y="190"/>
                    </a:lnTo>
                    <a:lnTo>
                      <a:pt x="200" y="194"/>
                    </a:lnTo>
                    <a:lnTo>
                      <a:pt x="204" y="196"/>
                    </a:lnTo>
                    <a:lnTo>
                      <a:pt x="208" y="200"/>
                    </a:lnTo>
                    <a:lnTo>
                      <a:pt x="211" y="202"/>
                    </a:lnTo>
                    <a:lnTo>
                      <a:pt x="214" y="206"/>
                    </a:lnTo>
                    <a:lnTo>
                      <a:pt x="214" y="208"/>
                    </a:lnTo>
                    <a:lnTo>
                      <a:pt x="212" y="210"/>
                    </a:lnTo>
                    <a:lnTo>
                      <a:pt x="209" y="212"/>
                    </a:lnTo>
                    <a:lnTo>
                      <a:pt x="206" y="213"/>
                    </a:lnTo>
                    <a:lnTo>
                      <a:pt x="201" y="213"/>
                    </a:lnTo>
                    <a:lnTo>
                      <a:pt x="195" y="213"/>
                    </a:lnTo>
                    <a:lnTo>
                      <a:pt x="189" y="212"/>
                    </a:lnTo>
                    <a:lnTo>
                      <a:pt x="183" y="210"/>
                    </a:lnTo>
                    <a:lnTo>
                      <a:pt x="177" y="208"/>
                    </a:lnTo>
                    <a:lnTo>
                      <a:pt x="173" y="207"/>
                    </a:lnTo>
                    <a:lnTo>
                      <a:pt x="170" y="206"/>
                    </a:lnTo>
                    <a:lnTo>
                      <a:pt x="166" y="204"/>
                    </a:lnTo>
                    <a:lnTo>
                      <a:pt x="165" y="204"/>
                    </a:lnTo>
                    <a:lnTo>
                      <a:pt x="162" y="203"/>
                    </a:lnTo>
                    <a:lnTo>
                      <a:pt x="161" y="203"/>
                    </a:lnTo>
                    <a:lnTo>
                      <a:pt x="159" y="204"/>
                    </a:lnTo>
                    <a:lnTo>
                      <a:pt x="156" y="203"/>
                    </a:lnTo>
                    <a:lnTo>
                      <a:pt x="150" y="201"/>
                    </a:lnTo>
                    <a:lnTo>
                      <a:pt x="141" y="199"/>
                    </a:lnTo>
                    <a:lnTo>
                      <a:pt x="133" y="195"/>
                    </a:lnTo>
                    <a:lnTo>
                      <a:pt x="122" y="190"/>
                    </a:lnTo>
                    <a:lnTo>
                      <a:pt x="113" y="185"/>
                    </a:lnTo>
                    <a:lnTo>
                      <a:pt x="104" y="181"/>
                    </a:lnTo>
                    <a:lnTo>
                      <a:pt x="97" y="177"/>
                    </a:lnTo>
                    <a:lnTo>
                      <a:pt x="91" y="172"/>
                    </a:lnTo>
                    <a:lnTo>
                      <a:pt x="85" y="166"/>
                    </a:lnTo>
                    <a:lnTo>
                      <a:pt x="76" y="159"/>
                    </a:lnTo>
                    <a:lnTo>
                      <a:pt x="67" y="150"/>
                    </a:lnTo>
                    <a:lnTo>
                      <a:pt x="59" y="141"/>
                    </a:lnTo>
                    <a:lnTo>
                      <a:pt x="51" y="131"/>
                    </a:lnTo>
                    <a:lnTo>
                      <a:pt x="44" y="120"/>
                    </a:lnTo>
                    <a:lnTo>
                      <a:pt x="38" y="110"/>
                    </a:lnTo>
                    <a:lnTo>
                      <a:pt x="32" y="98"/>
                    </a:lnTo>
                    <a:lnTo>
                      <a:pt x="26" y="86"/>
                    </a:lnTo>
                    <a:lnTo>
                      <a:pt x="19" y="71"/>
                    </a:lnTo>
                    <a:lnTo>
                      <a:pt x="13" y="57"/>
                    </a:lnTo>
                    <a:lnTo>
                      <a:pt x="8" y="43"/>
                    </a:lnTo>
                    <a:lnTo>
                      <a:pt x="4" y="31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2" y="5"/>
                    </a:lnTo>
                    <a:lnTo>
                      <a:pt x="4" y="4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42" y="18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9" name="Freeform 66"/>
              <p:cNvSpPr>
                <a:spLocks/>
              </p:cNvSpPr>
              <p:nvPr/>
            </p:nvSpPr>
            <p:spPr bwMode="auto">
              <a:xfrm>
                <a:off x="2054" y="865"/>
                <a:ext cx="135" cy="174"/>
              </a:xfrm>
              <a:custGeom>
                <a:avLst/>
                <a:gdLst>
                  <a:gd name="T0" fmla="*/ 36 w 135"/>
                  <a:gd name="T1" fmla="*/ 16 h 174"/>
                  <a:gd name="T2" fmla="*/ 39 w 135"/>
                  <a:gd name="T3" fmla="*/ 25 h 174"/>
                  <a:gd name="T4" fmla="*/ 43 w 135"/>
                  <a:gd name="T5" fmla="*/ 39 h 174"/>
                  <a:gd name="T6" fmla="*/ 46 w 135"/>
                  <a:gd name="T7" fmla="*/ 53 h 174"/>
                  <a:gd name="T8" fmla="*/ 48 w 135"/>
                  <a:gd name="T9" fmla="*/ 63 h 174"/>
                  <a:gd name="T10" fmla="*/ 52 w 135"/>
                  <a:gd name="T11" fmla="*/ 77 h 174"/>
                  <a:gd name="T12" fmla="*/ 58 w 135"/>
                  <a:gd name="T13" fmla="*/ 93 h 174"/>
                  <a:gd name="T14" fmla="*/ 64 w 135"/>
                  <a:gd name="T15" fmla="*/ 104 h 174"/>
                  <a:gd name="T16" fmla="*/ 69 w 135"/>
                  <a:gd name="T17" fmla="*/ 109 h 174"/>
                  <a:gd name="T18" fmla="*/ 76 w 135"/>
                  <a:gd name="T19" fmla="*/ 121 h 174"/>
                  <a:gd name="T20" fmla="*/ 84 w 135"/>
                  <a:gd name="T21" fmla="*/ 137 h 174"/>
                  <a:gd name="T22" fmla="*/ 89 w 135"/>
                  <a:gd name="T23" fmla="*/ 148 h 174"/>
                  <a:gd name="T24" fmla="*/ 91 w 135"/>
                  <a:gd name="T25" fmla="*/ 149 h 174"/>
                  <a:gd name="T26" fmla="*/ 95 w 135"/>
                  <a:gd name="T27" fmla="*/ 149 h 174"/>
                  <a:gd name="T28" fmla="*/ 100 w 135"/>
                  <a:gd name="T29" fmla="*/ 149 h 174"/>
                  <a:gd name="T30" fmla="*/ 106 w 135"/>
                  <a:gd name="T31" fmla="*/ 149 h 174"/>
                  <a:gd name="T32" fmla="*/ 111 w 135"/>
                  <a:gd name="T33" fmla="*/ 150 h 174"/>
                  <a:gd name="T34" fmla="*/ 118 w 135"/>
                  <a:gd name="T35" fmla="*/ 154 h 174"/>
                  <a:gd name="T36" fmla="*/ 126 w 135"/>
                  <a:gd name="T37" fmla="*/ 159 h 174"/>
                  <a:gd name="T38" fmla="*/ 132 w 135"/>
                  <a:gd name="T39" fmla="*/ 164 h 174"/>
                  <a:gd name="T40" fmla="*/ 134 w 135"/>
                  <a:gd name="T41" fmla="*/ 168 h 174"/>
                  <a:gd name="T42" fmla="*/ 129 w 135"/>
                  <a:gd name="T43" fmla="*/ 171 h 174"/>
                  <a:gd name="T44" fmla="*/ 121 w 135"/>
                  <a:gd name="T45" fmla="*/ 173 h 174"/>
                  <a:gd name="T46" fmla="*/ 110 w 135"/>
                  <a:gd name="T47" fmla="*/ 172 h 174"/>
                  <a:gd name="T48" fmla="*/ 102 w 135"/>
                  <a:gd name="T49" fmla="*/ 170 h 174"/>
                  <a:gd name="T50" fmla="*/ 96 w 135"/>
                  <a:gd name="T51" fmla="*/ 168 h 174"/>
                  <a:gd name="T52" fmla="*/ 92 w 135"/>
                  <a:gd name="T53" fmla="*/ 167 h 174"/>
                  <a:gd name="T54" fmla="*/ 90 w 135"/>
                  <a:gd name="T55" fmla="*/ 167 h 174"/>
                  <a:gd name="T56" fmla="*/ 87 w 135"/>
                  <a:gd name="T57" fmla="*/ 167 h 174"/>
                  <a:gd name="T58" fmla="*/ 75 w 135"/>
                  <a:gd name="T59" fmla="*/ 157 h 174"/>
                  <a:gd name="T60" fmla="*/ 61 w 135"/>
                  <a:gd name="T61" fmla="*/ 143 h 174"/>
                  <a:gd name="T62" fmla="*/ 48 w 135"/>
                  <a:gd name="T63" fmla="*/ 130 h 174"/>
                  <a:gd name="T64" fmla="*/ 40 w 135"/>
                  <a:gd name="T65" fmla="*/ 121 h 174"/>
                  <a:gd name="T66" fmla="*/ 29 w 135"/>
                  <a:gd name="T67" fmla="*/ 109 h 174"/>
                  <a:gd name="T68" fmla="*/ 19 w 135"/>
                  <a:gd name="T69" fmla="*/ 95 h 174"/>
                  <a:gd name="T70" fmla="*/ 10 w 135"/>
                  <a:gd name="T71" fmla="*/ 79 h 174"/>
                  <a:gd name="T72" fmla="*/ 5 w 135"/>
                  <a:gd name="T73" fmla="*/ 63 h 174"/>
                  <a:gd name="T74" fmla="*/ 2 w 135"/>
                  <a:gd name="T75" fmla="*/ 43 h 174"/>
                  <a:gd name="T76" fmla="*/ 0 w 135"/>
                  <a:gd name="T77" fmla="*/ 25 h 174"/>
                  <a:gd name="T78" fmla="*/ 0 w 135"/>
                  <a:gd name="T79" fmla="*/ 11 h 174"/>
                  <a:gd name="T80" fmla="*/ 2 w 135"/>
                  <a:gd name="T81" fmla="*/ 4 h 174"/>
                  <a:gd name="T82" fmla="*/ 6 w 135"/>
                  <a:gd name="T83" fmla="*/ 1 h 174"/>
                  <a:gd name="T84" fmla="*/ 11 w 135"/>
                  <a:gd name="T85" fmla="*/ 0 h 174"/>
                  <a:gd name="T86" fmla="*/ 17 w 135"/>
                  <a:gd name="T87" fmla="*/ 0 h 174"/>
                  <a:gd name="T88" fmla="*/ 35 w 135"/>
                  <a:gd name="T89" fmla="*/ 15 h 17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5"/>
                  <a:gd name="T136" fmla="*/ 0 h 174"/>
                  <a:gd name="T137" fmla="*/ 135 w 135"/>
                  <a:gd name="T138" fmla="*/ 174 h 17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5" h="174">
                    <a:moveTo>
                      <a:pt x="35" y="15"/>
                    </a:moveTo>
                    <a:lnTo>
                      <a:pt x="36" y="16"/>
                    </a:lnTo>
                    <a:lnTo>
                      <a:pt x="37" y="20"/>
                    </a:lnTo>
                    <a:lnTo>
                      <a:pt x="39" y="25"/>
                    </a:lnTo>
                    <a:lnTo>
                      <a:pt x="41" y="32"/>
                    </a:lnTo>
                    <a:lnTo>
                      <a:pt x="43" y="39"/>
                    </a:lnTo>
                    <a:lnTo>
                      <a:pt x="45" y="46"/>
                    </a:lnTo>
                    <a:lnTo>
                      <a:pt x="46" y="53"/>
                    </a:lnTo>
                    <a:lnTo>
                      <a:pt x="47" y="58"/>
                    </a:lnTo>
                    <a:lnTo>
                      <a:pt x="48" y="63"/>
                    </a:lnTo>
                    <a:lnTo>
                      <a:pt x="50" y="70"/>
                    </a:lnTo>
                    <a:lnTo>
                      <a:pt x="52" y="77"/>
                    </a:lnTo>
                    <a:lnTo>
                      <a:pt x="55" y="85"/>
                    </a:lnTo>
                    <a:lnTo>
                      <a:pt x="58" y="93"/>
                    </a:lnTo>
                    <a:lnTo>
                      <a:pt x="61" y="99"/>
                    </a:lnTo>
                    <a:lnTo>
                      <a:pt x="64" y="104"/>
                    </a:lnTo>
                    <a:lnTo>
                      <a:pt x="66" y="106"/>
                    </a:lnTo>
                    <a:lnTo>
                      <a:pt x="69" y="109"/>
                    </a:lnTo>
                    <a:lnTo>
                      <a:pt x="72" y="114"/>
                    </a:lnTo>
                    <a:lnTo>
                      <a:pt x="76" y="121"/>
                    </a:lnTo>
                    <a:lnTo>
                      <a:pt x="81" y="129"/>
                    </a:lnTo>
                    <a:lnTo>
                      <a:pt x="84" y="137"/>
                    </a:lnTo>
                    <a:lnTo>
                      <a:pt x="87" y="143"/>
                    </a:lnTo>
                    <a:lnTo>
                      <a:pt x="89" y="148"/>
                    </a:lnTo>
                    <a:lnTo>
                      <a:pt x="90" y="149"/>
                    </a:lnTo>
                    <a:lnTo>
                      <a:pt x="91" y="149"/>
                    </a:lnTo>
                    <a:lnTo>
                      <a:pt x="93" y="149"/>
                    </a:lnTo>
                    <a:lnTo>
                      <a:pt x="95" y="149"/>
                    </a:lnTo>
                    <a:lnTo>
                      <a:pt x="98" y="149"/>
                    </a:lnTo>
                    <a:lnTo>
                      <a:pt x="100" y="149"/>
                    </a:lnTo>
                    <a:lnTo>
                      <a:pt x="104" y="148"/>
                    </a:lnTo>
                    <a:lnTo>
                      <a:pt x="106" y="149"/>
                    </a:lnTo>
                    <a:lnTo>
                      <a:pt x="109" y="149"/>
                    </a:lnTo>
                    <a:lnTo>
                      <a:pt x="111" y="150"/>
                    </a:lnTo>
                    <a:lnTo>
                      <a:pt x="115" y="151"/>
                    </a:lnTo>
                    <a:lnTo>
                      <a:pt x="118" y="154"/>
                    </a:lnTo>
                    <a:lnTo>
                      <a:pt x="122" y="156"/>
                    </a:lnTo>
                    <a:lnTo>
                      <a:pt x="126" y="159"/>
                    </a:lnTo>
                    <a:lnTo>
                      <a:pt x="129" y="161"/>
                    </a:lnTo>
                    <a:lnTo>
                      <a:pt x="132" y="164"/>
                    </a:lnTo>
                    <a:lnTo>
                      <a:pt x="134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29" y="171"/>
                    </a:lnTo>
                    <a:lnTo>
                      <a:pt x="125" y="172"/>
                    </a:lnTo>
                    <a:lnTo>
                      <a:pt x="121" y="173"/>
                    </a:lnTo>
                    <a:lnTo>
                      <a:pt x="116" y="173"/>
                    </a:lnTo>
                    <a:lnTo>
                      <a:pt x="110" y="172"/>
                    </a:lnTo>
                    <a:lnTo>
                      <a:pt x="106" y="172"/>
                    </a:lnTo>
                    <a:lnTo>
                      <a:pt x="102" y="170"/>
                    </a:lnTo>
                    <a:lnTo>
                      <a:pt x="99" y="169"/>
                    </a:lnTo>
                    <a:lnTo>
                      <a:pt x="96" y="168"/>
                    </a:lnTo>
                    <a:lnTo>
                      <a:pt x="93" y="168"/>
                    </a:lnTo>
                    <a:lnTo>
                      <a:pt x="92" y="167"/>
                    </a:lnTo>
                    <a:lnTo>
                      <a:pt x="91" y="167"/>
                    </a:lnTo>
                    <a:lnTo>
                      <a:pt x="90" y="167"/>
                    </a:lnTo>
                    <a:lnTo>
                      <a:pt x="88" y="168"/>
                    </a:lnTo>
                    <a:lnTo>
                      <a:pt x="87" y="167"/>
                    </a:lnTo>
                    <a:lnTo>
                      <a:pt x="81" y="163"/>
                    </a:lnTo>
                    <a:lnTo>
                      <a:pt x="75" y="157"/>
                    </a:lnTo>
                    <a:lnTo>
                      <a:pt x="69" y="150"/>
                    </a:lnTo>
                    <a:lnTo>
                      <a:pt x="61" y="143"/>
                    </a:lnTo>
                    <a:lnTo>
                      <a:pt x="54" y="136"/>
                    </a:lnTo>
                    <a:lnTo>
                      <a:pt x="48" y="130"/>
                    </a:lnTo>
                    <a:lnTo>
                      <a:pt x="44" y="125"/>
                    </a:lnTo>
                    <a:lnTo>
                      <a:pt x="40" y="121"/>
                    </a:lnTo>
                    <a:lnTo>
                      <a:pt x="35" y="115"/>
                    </a:lnTo>
                    <a:lnTo>
                      <a:pt x="29" y="109"/>
                    </a:lnTo>
                    <a:lnTo>
                      <a:pt x="24" y="102"/>
                    </a:lnTo>
                    <a:lnTo>
                      <a:pt x="19" y="95"/>
                    </a:lnTo>
                    <a:lnTo>
                      <a:pt x="14" y="87"/>
                    </a:lnTo>
                    <a:lnTo>
                      <a:pt x="10" y="79"/>
                    </a:lnTo>
                    <a:lnTo>
                      <a:pt x="7" y="71"/>
                    </a:lnTo>
                    <a:lnTo>
                      <a:pt x="5" y="63"/>
                    </a:lnTo>
                    <a:lnTo>
                      <a:pt x="4" y="53"/>
                    </a:lnTo>
                    <a:lnTo>
                      <a:pt x="2" y="43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35" y="15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0" name="Freeform 67"/>
              <p:cNvSpPr>
                <a:spLocks/>
              </p:cNvSpPr>
              <p:nvPr/>
            </p:nvSpPr>
            <p:spPr bwMode="auto">
              <a:xfrm>
                <a:off x="2149" y="1049"/>
                <a:ext cx="192" cy="92"/>
              </a:xfrm>
              <a:custGeom>
                <a:avLst/>
                <a:gdLst>
                  <a:gd name="T0" fmla="*/ 0 w 192"/>
                  <a:gd name="T1" fmla="*/ 0 h 92"/>
                  <a:gd name="T2" fmla="*/ 0 w 192"/>
                  <a:gd name="T3" fmla="*/ 50 h 92"/>
                  <a:gd name="T4" fmla="*/ 191 w 192"/>
                  <a:gd name="T5" fmla="*/ 91 h 92"/>
                  <a:gd name="T6" fmla="*/ 191 w 192"/>
                  <a:gd name="T7" fmla="*/ 40 h 92"/>
                  <a:gd name="T8" fmla="*/ 0 w 19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2"/>
                  <a:gd name="T17" fmla="*/ 192 w 19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2">
                    <a:moveTo>
                      <a:pt x="0" y="0"/>
                    </a:moveTo>
                    <a:lnTo>
                      <a:pt x="0" y="50"/>
                    </a:lnTo>
                    <a:lnTo>
                      <a:pt x="191" y="91"/>
                    </a:lnTo>
                    <a:lnTo>
                      <a:pt x="191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1" name="Freeform 68"/>
              <p:cNvSpPr>
                <a:spLocks/>
              </p:cNvSpPr>
              <p:nvPr/>
            </p:nvSpPr>
            <p:spPr bwMode="auto">
              <a:xfrm>
                <a:off x="2340" y="1042"/>
                <a:ext cx="60" cy="99"/>
              </a:xfrm>
              <a:custGeom>
                <a:avLst/>
                <a:gdLst>
                  <a:gd name="T0" fmla="*/ 0 w 60"/>
                  <a:gd name="T1" fmla="*/ 47 h 99"/>
                  <a:gd name="T2" fmla="*/ 0 w 60"/>
                  <a:gd name="T3" fmla="*/ 98 h 99"/>
                  <a:gd name="T4" fmla="*/ 59 w 60"/>
                  <a:gd name="T5" fmla="*/ 43 h 99"/>
                  <a:gd name="T6" fmla="*/ 59 w 60"/>
                  <a:gd name="T7" fmla="*/ 0 h 99"/>
                  <a:gd name="T8" fmla="*/ 0 w 60"/>
                  <a:gd name="T9" fmla="*/ 4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99"/>
                  <a:gd name="T17" fmla="*/ 60 w 6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99">
                    <a:moveTo>
                      <a:pt x="0" y="47"/>
                    </a:moveTo>
                    <a:lnTo>
                      <a:pt x="0" y="98"/>
                    </a:lnTo>
                    <a:lnTo>
                      <a:pt x="59" y="43"/>
                    </a:lnTo>
                    <a:lnTo>
                      <a:pt x="59" y="0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2" name="Freeform 69"/>
              <p:cNvSpPr>
                <a:spLocks/>
              </p:cNvSpPr>
              <p:nvPr/>
            </p:nvSpPr>
            <p:spPr bwMode="auto">
              <a:xfrm>
                <a:off x="2149" y="1003"/>
                <a:ext cx="250" cy="87"/>
              </a:xfrm>
              <a:custGeom>
                <a:avLst/>
                <a:gdLst>
                  <a:gd name="T0" fmla="*/ 79 w 250"/>
                  <a:gd name="T1" fmla="*/ 0 h 87"/>
                  <a:gd name="T2" fmla="*/ 0 w 250"/>
                  <a:gd name="T3" fmla="*/ 45 h 87"/>
                  <a:gd name="T4" fmla="*/ 191 w 250"/>
                  <a:gd name="T5" fmla="*/ 86 h 87"/>
                  <a:gd name="T6" fmla="*/ 249 w 250"/>
                  <a:gd name="T7" fmla="*/ 39 h 87"/>
                  <a:gd name="T8" fmla="*/ 79 w 25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87"/>
                  <a:gd name="T17" fmla="*/ 250 w 25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87">
                    <a:moveTo>
                      <a:pt x="79" y="0"/>
                    </a:moveTo>
                    <a:lnTo>
                      <a:pt x="0" y="45"/>
                    </a:lnTo>
                    <a:lnTo>
                      <a:pt x="191" y="86"/>
                    </a:lnTo>
                    <a:lnTo>
                      <a:pt x="249" y="39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3" name="Freeform 70"/>
              <p:cNvSpPr>
                <a:spLocks/>
              </p:cNvSpPr>
              <p:nvPr/>
            </p:nvSpPr>
            <p:spPr bwMode="auto">
              <a:xfrm>
                <a:off x="2183" y="884"/>
                <a:ext cx="31" cy="134"/>
              </a:xfrm>
              <a:custGeom>
                <a:avLst/>
                <a:gdLst>
                  <a:gd name="T0" fmla="*/ 30 w 31"/>
                  <a:gd name="T1" fmla="*/ 0 h 134"/>
                  <a:gd name="T2" fmla="*/ 29 w 31"/>
                  <a:gd name="T3" fmla="*/ 0 h 134"/>
                  <a:gd name="T4" fmla="*/ 27 w 31"/>
                  <a:gd name="T5" fmla="*/ 3 h 134"/>
                  <a:gd name="T6" fmla="*/ 24 w 31"/>
                  <a:gd name="T7" fmla="*/ 6 h 134"/>
                  <a:gd name="T8" fmla="*/ 21 w 31"/>
                  <a:gd name="T9" fmla="*/ 12 h 134"/>
                  <a:gd name="T10" fmla="*/ 17 w 31"/>
                  <a:gd name="T11" fmla="*/ 21 h 134"/>
                  <a:gd name="T12" fmla="*/ 13 w 31"/>
                  <a:gd name="T13" fmla="*/ 31 h 134"/>
                  <a:gd name="T14" fmla="*/ 9 w 31"/>
                  <a:gd name="T15" fmla="*/ 44 h 134"/>
                  <a:gd name="T16" fmla="*/ 6 w 31"/>
                  <a:gd name="T17" fmla="*/ 60 h 134"/>
                  <a:gd name="T18" fmla="*/ 2 w 31"/>
                  <a:gd name="T19" fmla="*/ 76 h 134"/>
                  <a:gd name="T20" fmla="*/ 0 w 31"/>
                  <a:gd name="T21" fmla="*/ 91 h 134"/>
                  <a:gd name="T22" fmla="*/ 0 w 31"/>
                  <a:gd name="T23" fmla="*/ 104 h 134"/>
                  <a:gd name="T24" fmla="*/ 0 w 31"/>
                  <a:gd name="T25" fmla="*/ 114 h 134"/>
                  <a:gd name="T26" fmla="*/ 0 w 31"/>
                  <a:gd name="T27" fmla="*/ 122 h 134"/>
                  <a:gd name="T28" fmla="*/ 1 w 31"/>
                  <a:gd name="T29" fmla="*/ 128 h 134"/>
                  <a:gd name="T30" fmla="*/ 2 w 31"/>
                  <a:gd name="T31" fmla="*/ 132 h 134"/>
                  <a:gd name="T32" fmla="*/ 2 w 31"/>
                  <a:gd name="T33" fmla="*/ 133 h 134"/>
                  <a:gd name="T34" fmla="*/ 30 w 31"/>
                  <a:gd name="T35" fmla="*/ 0 h 1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34"/>
                  <a:gd name="T56" fmla="*/ 31 w 31"/>
                  <a:gd name="T57" fmla="*/ 134 h 1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34">
                    <a:moveTo>
                      <a:pt x="30" y="0"/>
                    </a:moveTo>
                    <a:lnTo>
                      <a:pt x="29" y="0"/>
                    </a:lnTo>
                    <a:lnTo>
                      <a:pt x="27" y="3"/>
                    </a:lnTo>
                    <a:lnTo>
                      <a:pt x="24" y="6"/>
                    </a:lnTo>
                    <a:lnTo>
                      <a:pt x="21" y="12"/>
                    </a:lnTo>
                    <a:lnTo>
                      <a:pt x="17" y="21"/>
                    </a:lnTo>
                    <a:lnTo>
                      <a:pt x="13" y="31"/>
                    </a:lnTo>
                    <a:lnTo>
                      <a:pt x="9" y="44"/>
                    </a:lnTo>
                    <a:lnTo>
                      <a:pt x="6" y="60"/>
                    </a:lnTo>
                    <a:lnTo>
                      <a:pt x="2" y="76"/>
                    </a:lnTo>
                    <a:lnTo>
                      <a:pt x="0" y="91"/>
                    </a:lnTo>
                    <a:lnTo>
                      <a:pt x="0" y="104"/>
                    </a:lnTo>
                    <a:lnTo>
                      <a:pt x="0" y="114"/>
                    </a:lnTo>
                    <a:lnTo>
                      <a:pt x="0" y="122"/>
                    </a:lnTo>
                    <a:lnTo>
                      <a:pt x="1" y="128"/>
                    </a:lnTo>
                    <a:lnTo>
                      <a:pt x="2" y="132"/>
                    </a:lnTo>
                    <a:lnTo>
                      <a:pt x="2" y="133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4" name="Freeform 71"/>
              <p:cNvSpPr>
                <a:spLocks/>
              </p:cNvSpPr>
              <p:nvPr/>
            </p:nvSpPr>
            <p:spPr bwMode="auto">
              <a:xfrm>
                <a:off x="2212" y="947"/>
                <a:ext cx="117" cy="117"/>
              </a:xfrm>
              <a:custGeom>
                <a:avLst/>
                <a:gdLst>
                  <a:gd name="T0" fmla="*/ 58 w 117"/>
                  <a:gd name="T1" fmla="*/ 116 h 117"/>
                  <a:gd name="T2" fmla="*/ 69 w 117"/>
                  <a:gd name="T3" fmla="*/ 116 h 117"/>
                  <a:gd name="T4" fmla="*/ 81 w 117"/>
                  <a:gd name="T5" fmla="*/ 113 h 117"/>
                  <a:gd name="T6" fmla="*/ 90 w 117"/>
                  <a:gd name="T7" fmla="*/ 109 h 117"/>
                  <a:gd name="T8" fmla="*/ 98 w 117"/>
                  <a:gd name="T9" fmla="*/ 102 h 117"/>
                  <a:gd name="T10" fmla="*/ 105 w 117"/>
                  <a:gd name="T11" fmla="*/ 94 h 117"/>
                  <a:gd name="T12" fmla="*/ 111 w 117"/>
                  <a:gd name="T13" fmla="*/ 85 h 117"/>
                  <a:gd name="T14" fmla="*/ 115 w 117"/>
                  <a:gd name="T15" fmla="*/ 74 h 117"/>
                  <a:gd name="T16" fmla="*/ 116 w 117"/>
                  <a:gd name="T17" fmla="*/ 63 h 117"/>
                  <a:gd name="T18" fmla="*/ 115 w 117"/>
                  <a:gd name="T19" fmla="*/ 51 h 117"/>
                  <a:gd name="T20" fmla="*/ 111 w 117"/>
                  <a:gd name="T21" fmla="*/ 40 h 117"/>
                  <a:gd name="T22" fmla="*/ 105 w 117"/>
                  <a:gd name="T23" fmla="*/ 29 h 117"/>
                  <a:gd name="T24" fmla="*/ 98 w 117"/>
                  <a:gd name="T25" fmla="*/ 20 h 117"/>
                  <a:gd name="T26" fmla="*/ 90 w 117"/>
                  <a:gd name="T27" fmla="*/ 12 h 117"/>
                  <a:gd name="T28" fmla="*/ 81 w 117"/>
                  <a:gd name="T29" fmla="*/ 6 h 117"/>
                  <a:gd name="T30" fmla="*/ 69 w 117"/>
                  <a:gd name="T31" fmla="*/ 2 h 117"/>
                  <a:gd name="T32" fmla="*/ 58 w 117"/>
                  <a:gd name="T33" fmla="*/ 0 h 117"/>
                  <a:gd name="T34" fmla="*/ 46 w 117"/>
                  <a:gd name="T35" fmla="*/ 0 h 117"/>
                  <a:gd name="T36" fmla="*/ 35 w 117"/>
                  <a:gd name="T37" fmla="*/ 2 h 117"/>
                  <a:gd name="T38" fmla="*/ 25 w 117"/>
                  <a:gd name="T39" fmla="*/ 6 h 117"/>
                  <a:gd name="T40" fmla="*/ 17 w 117"/>
                  <a:gd name="T41" fmla="*/ 13 h 117"/>
                  <a:gd name="T42" fmla="*/ 10 w 117"/>
                  <a:gd name="T43" fmla="*/ 21 h 117"/>
                  <a:gd name="T44" fmla="*/ 5 w 117"/>
                  <a:gd name="T45" fmla="*/ 30 h 117"/>
                  <a:gd name="T46" fmla="*/ 1 w 117"/>
                  <a:gd name="T47" fmla="*/ 41 h 117"/>
                  <a:gd name="T48" fmla="*/ 0 w 117"/>
                  <a:gd name="T49" fmla="*/ 52 h 117"/>
                  <a:gd name="T50" fmla="*/ 1 w 117"/>
                  <a:gd name="T51" fmla="*/ 64 h 117"/>
                  <a:gd name="T52" fmla="*/ 5 w 117"/>
                  <a:gd name="T53" fmla="*/ 75 h 117"/>
                  <a:gd name="T54" fmla="*/ 10 w 117"/>
                  <a:gd name="T55" fmla="*/ 86 h 117"/>
                  <a:gd name="T56" fmla="*/ 17 w 117"/>
                  <a:gd name="T57" fmla="*/ 95 h 117"/>
                  <a:gd name="T58" fmla="*/ 25 w 117"/>
                  <a:gd name="T59" fmla="*/ 103 h 117"/>
                  <a:gd name="T60" fmla="*/ 35 w 117"/>
                  <a:gd name="T61" fmla="*/ 109 h 117"/>
                  <a:gd name="T62" fmla="*/ 46 w 117"/>
                  <a:gd name="T63" fmla="*/ 113 h 117"/>
                  <a:gd name="T64" fmla="*/ 58 w 117"/>
                  <a:gd name="T65" fmla="*/ 116 h 1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7"/>
                  <a:gd name="T100" fmla="*/ 0 h 117"/>
                  <a:gd name="T101" fmla="*/ 117 w 117"/>
                  <a:gd name="T102" fmla="*/ 117 h 1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7" h="117">
                    <a:moveTo>
                      <a:pt x="58" y="116"/>
                    </a:moveTo>
                    <a:lnTo>
                      <a:pt x="69" y="116"/>
                    </a:lnTo>
                    <a:lnTo>
                      <a:pt x="81" y="113"/>
                    </a:lnTo>
                    <a:lnTo>
                      <a:pt x="90" y="109"/>
                    </a:lnTo>
                    <a:lnTo>
                      <a:pt x="98" y="102"/>
                    </a:lnTo>
                    <a:lnTo>
                      <a:pt x="105" y="94"/>
                    </a:lnTo>
                    <a:lnTo>
                      <a:pt x="111" y="85"/>
                    </a:lnTo>
                    <a:lnTo>
                      <a:pt x="115" y="74"/>
                    </a:lnTo>
                    <a:lnTo>
                      <a:pt x="116" y="63"/>
                    </a:lnTo>
                    <a:lnTo>
                      <a:pt x="115" y="51"/>
                    </a:lnTo>
                    <a:lnTo>
                      <a:pt x="111" y="40"/>
                    </a:lnTo>
                    <a:lnTo>
                      <a:pt x="105" y="29"/>
                    </a:lnTo>
                    <a:lnTo>
                      <a:pt x="98" y="20"/>
                    </a:lnTo>
                    <a:lnTo>
                      <a:pt x="90" y="12"/>
                    </a:lnTo>
                    <a:lnTo>
                      <a:pt x="81" y="6"/>
                    </a:lnTo>
                    <a:lnTo>
                      <a:pt x="69" y="2"/>
                    </a:lnTo>
                    <a:lnTo>
                      <a:pt x="58" y="0"/>
                    </a:lnTo>
                    <a:lnTo>
                      <a:pt x="46" y="0"/>
                    </a:lnTo>
                    <a:lnTo>
                      <a:pt x="35" y="2"/>
                    </a:lnTo>
                    <a:lnTo>
                      <a:pt x="25" y="6"/>
                    </a:lnTo>
                    <a:lnTo>
                      <a:pt x="17" y="13"/>
                    </a:lnTo>
                    <a:lnTo>
                      <a:pt x="10" y="21"/>
                    </a:lnTo>
                    <a:lnTo>
                      <a:pt x="5" y="30"/>
                    </a:lnTo>
                    <a:lnTo>
                      <a:pt x="1" y="41"/>
                    </a:lnTo>
                    <a:lnTo>
                      <a:pt x="0" y="52"/>
                    </a:lnTo>
                    <a:lnTo>
                      <a:pt x="1" y="64"/>
                    </a:lnTo>
                    <a:lnTo>
                      <a:pt x="5" y="75"/>
                    </a:lnTo>
                    <a:lnTo>
                      <a:pt x="10" y="86"/>
                    </a:lnTo>
                    <a:lnTo>
                      <a:pt x="17" y="95"/>
                    </a:lnTo>
                    <a:lnTo>
                      <a:pt x="25" y="103"/>
                    </a:lnTo>
                    <a:lnTo>
                      <a:pt x="35" y="109"/>
                    </a:lnTo>
                    <a:lnTo>
                      <a:pt x="46" y="113"/>
                    </a:lnTo>
                    <a:lnTo>
                      <a:pt x="58" y="116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5" name="Freeform 72"/>
              <p:cNvSpPr>
                <a:spLocks/>
              </p:cNvSpPr>
              <p:nvPr/>
            </p:nvSpPr>
            <p:spPr bwMode="auto">
              <a:xfrm>
                <a:off x="2180" y="869"/>
                <a:ext cx="164" cy="191"/>
              </a:xfrm>
              <a:custGeom>
                <a:avLst/>
                <a:gdLst>
                  <a:gd name="T0" fmla="*/ 124 w 164"/>
                  <a:gd name="T1" fmla="*/ 47 h 191"/>
                  <a:gd name="T2" fmla="*/ 73 w 164"/>
                  <a:gd name="T3" fmla="*/ 11 h 191"/>
                  <a:gd name="T4" fmla="*/ 35 w 164"/>
                  <a:gd name="T5" fmla="*/ 0 h 191"/>
                  <a:gd name="T6" fmla="*/ 0 w 164"/>
                  <a:gd name="T7" fmla="*/ 178 h 191"/>
                  <a:gd name="T8" fmla="*/ 38 w 164"/>
                  <a:gd name="T9" fmla="*/ 190 h 191"/>
                  <a:gd name="T10" fmla="*/ 98 w 164"/>
                  <a:gd name="T11" fmla="*/ 174 h 191"/>
                  <a:gd name="T12" fmla="*/ 138 w 164"/>
                  <a:gd name="T13" fmla="*/ 185 h 191"/>
                  <a:gd name="T14" fmla="*/ 163 w 164"/>
                  <a:gd name="T15" fmla="*/ 60 h 191"/>
                  <a:gd name="T16" fmla="*/ 124 w 164"/>
                  <a:gd name="T17" fmla="*/ 47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4"/>
                  <a:gd name="T28" fmla="*/ 0 h 191"/>
                  <a:gd name="T29" fmla="*/ 164 w 164"/>
                  <a:gd name="T30" fmla="*/ 191 h 19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4" h="191">
                    <a:moveTo>
                      <a:pt x="124" y="47"/>
                    </a:moveTo>
                    <a:lnTo>
                      <a:pt x="73" y="11"/>
                    </a:lnTo>
                    <a:lnTo>
                      <a:pt x="35" y="0"/>
                    </a:lnTo>
                    <a:lnTo>
                      <a:pt x="0" y="178"/>
                    </a:lnTo>
                    <a:lnTo>
                      <a:pt x="38" y="190"/>
                    </a:lnTo>
                    <a:lnTo>
                      <a:pt x="98" y="174"/>
                    </a:lnTo>
                    <a:lnTo>
                      <a:pt x="138" y="185"/>
                    </a:lnTo>
                    <a:lnTo>
                      <a:pt x="163" y="60"/>
                    </a:lnTo>
                    <a:lnTo>
                      <a:pt x="124" y="4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6" name="Freeform 73"/>
              <p:cNvSpPr>
                <a:spLocks/>
              </p:cNvSpPr>
              <p:nvPr/>
            </p:nvSpPr>
            <p:spPr bwMode="auto">
              <a:xfrm>
                <a:off x="2318" y="916"/>
                <a:ext cx="60" cy="139"/>
              </a:xfrm>
              <a:custGeom>
                <a:avLst/>
                <a:gdLst>
                  <a:gd name="T0" fmla="*/ 24 w 60"/>
                  <a:gd name="T1" fmla="*/ 13 h 139"/>
                  <a:gd name="T2" fmla="*/ 0 w 60"/>
                  <a:gd name="T3" fmla="*/ 138 h 139"/>
                  <a:gd name="T4" fmla="*/ 40 w 60"/>
                  <a:gd name="T5" fmla="*/ 109 h 139"/>
                  <a:gd name="T6" fmla="*/ 59 w 60"/>
                  <a:gd name="T7" fmla="*/ 0 h 139"/>
                  <a:gd name="T8" fmla="*/ 24 w 60"/>
                  <a:gd name="T9" fmla="*/ 13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39"/>
                  <a:gd name="T17" fmla="*/ 60 w 60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39">
                    <a:moveTo>
                      <a:pt x="24" y="13"/>
                    </a:moveTo>
                    <a:lnTo>
                      <a:pt x="0" y="138"/>
                    </a:lnTo>
                    <a:lnTo>
                      <a:pt x="40" y="109"/>
                    </a:lnTo>
                    <a:lnTo>
                      <a:pt x="59" y="0"/>
                    </a:lnTo>
                    <a:lnTo>
                      <a:pt x="24" y="13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7" name="Freeform 74"/>
              <p:cNvSpPr>
                <a:spLocks/>
              </p:cNvSpPr>
              <p:nvPr/>
            </p:nvSpPr>
            <p:spPr bwMode="auto">
              <a:xfrm>
                <a:off x="2280" y="926"/>
                <a:ext cx="54" cy="123"/>
              </a:xfrm>
              <a:custGeom>
                <a:avLst/>
                <a:gdLst>
                  <a:gd name="T0" fmla="*/ 53 w 54"/>
                  <a:gd name="T1" fmla="*/ 7 h 123"/>
                  <a:gd name="T2" fmla="*/ 24 w 54"/>
                  <a:gd name="T3" fmla="*/ 0 h 123"/>
                  <a:gd name="T4" fmla="*/ 0 w 54"/>
                  <a:gd name="T5" fmla="*/ 111 h 123"/>
                  <a:gd name="T6" fmla="*/ 32 w 54"/>
                  <a:gd name="T7" fmla="*/ 122 h 123"/>
                  <a:gd name="T8" fmla="*/ 53 w 54"/>
                  <a:gd name="T9" fmla="*/ 7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3"/>
                  <a:gd name="T17" fmla="*/ 54 w 5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3">
                    <a:moveTo>
                      <a:pt x="53" y="7"/>
                    </a:moveTo>
                    <a:lnTo>
                      <a:pt x="24" y="0"/>
                    </a:lnTo>
                    <a:lnTo>
                      <a:pt x="0" y="111"/>
                    </a:lnTo>
                    <a:lnTo>
                      <a:pt x="32" y="122"/>
                    </a:lnTo>
                    <a:lnTo>
                      <a:pt x="53" y="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8" name="Freeform 75"/>
              <p:cNvSpPr>
                <a:spLocks/>
              </p:cNvSpPr>
              <p:nvPr/>
            </p:nvSpPr>
            <p:spPr bwMode="auto">
              <a:xfrm>
                <a:off x="2219" y="890"/>
                <a:ext cx="79" cy="160"/>
              </a:xfrm>
              <a:custGeom>
                <a:avLst/>
                <a:gdLst>
                  <a:gd name="T0" fmla="*/ 78 w 79"/>
                  <a:gd name="T1" fmla="*/ 30 h 160"/>
                  <a:gd name="T2" fmla="*/ 35 w 79"/>
                  <a:gd name="T3" fmla="*/ 0 h 160"/>
                  <a:gd name="T4" fmla="*/ 0 w 79"/>
                  <a:gd name="T5" fmla="*/ 159 h 160"/>
                  <a:gd name="T6" fmla="*/ 54 w 79"/>
                  <a:gd name="T7" fmla="*/ 146 h 160"/>
                  <a:gd name="T8" fmla="*/ 78 w 79"/>
                  <a:gd name="T9" fmla="*/ 3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60"/>
                  <a:gd name="T17" fmla="*/ 79 w 79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60">
                    <a:moveTo>
                      <a:pt x="78" y="30"/>
                    </a:moveTo>
                    <a:lnTo>
                      <a:pt x="35" y="0"/>
                    </a:lnTo>
                    <a:lnTo>
                      <a:pt x="0" y="159"/>
                    </a:lnTo>
                    <a:lnTo>
                      <a:pt x="54" y="146"/>
                    </a:lnTo>
                    <a:lnTo>
                      <a:pt x="78" y="3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9" name="Freeform 76"/>
              <p:cNvSpPr>
                <a:spLocks/>
              </p:cNvSpPr>
              <p:nvPr/>
            </p:nvSpPr>
            <p:spPr bwMode="auto">
              <a:xfrm>
                <a:off x="2186" y="877"/>
                <a:ext cx="60" cy="172"/>
              </a:xfrm>
              <a:custGeom>
                <a:avLst/>
                <a:gdLst>
                  <a:gd name="T0" fmla="*/ 59 w 60"/>
                  <a:gd name="T1" fmla="*/ 7 h 172"/>
                  <a:gd name="T2" fmla="*/ 32 w 60"/>
                  <a:gd name="T3" fmla="*/ 0 h 172"/>
                  <a:gd name="T4" fmla="*/ 0 w 60"/>
                  <a:gd name="T5" fmla="*/ 163 h 172"/>
                  <a:gd name="T6" fmla="*/ 26 w 60"/>
                  <a:gd name="T7" fmla="*/ 171 h 172"/>
                  <a:gd name="T8" fmla="*/ 59 w 60"/>
                  <a:gd name="T9" fmla="*/ 7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72"/>
                  <a:gd name="T17" fmla="*/ 60 w 60"/>
                  <a:gd name="T18" fmla="*/ 172 h 1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72">
                    <a:moveTo>
                      <a:pt x="59" y="7"/>
                    </a:moveTo>
                    <a:lnTo>
                      <a:pt x="32" y="0"/>
                    </a:lnTo>
                    <a:lnTo>
                      <a:pt x="0" y="163"/>
                    </a:lnTo>
                    <a:lnTo>
                      <a:pt x="26" y="171"/>
                    </a:lnTo>
                    <a:lnTo>
                      <a:pt x="59" y="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0" name="Freeform 77"/>
              <p:cNvSpPr>
                <a:spLocks/>
              </p:cNvSpPr>
              <p:nvPr/>
            </p:nvSpPr>
            <p:spPr bwMode="auto">
              <a:xfrm>
                <a:off x="2216" y="850"/>
                <a:ext cx="162" cy="79"/>
              </a:xfrm>
              <a:custGeom>
                <a:avLst/>
                <a:gdLst>
                  <a:gd name="T0" fmla="*/ 0 w 162"/>
                  <a:gd name="T1" fmla="*/ 18 h 79"/>
                  <a:gd name="T2" fmla="*/ 41 w 162"/>
                  <a:gd name="T3" fmla="*/ 0 h 79"/>
                  <a:gd name="T4" fmla="*/ 74 w 162"/>
                  <a:gd name="T5" fmla="*/ 11 h 79"/>
                  <a:gd name="T6" fmla="*/ 115 w 162"/>
                  <a:gd name="T7" fmla="*/ 49 h 79"/>
                  <a:gd name="T8" fmla="*/ 161 w 162"/>
                  <a:gd name="T9" fmla="*/ 66 h 79"/>
                  <a:gd name="T10" fmla="*/ 126 w 162"/>
                  <a:gd name="T11" fmla="*/ 78 h 79"/>
                  <a:gd name="T12" fmla="*/ 88 w 162"/>
                  <a:gd name="T13" fmla="*/ 66 h 79"/>
                  <a:gd name="T14" fmla="*/ 38 w 162"/>
                  <a:gd name="T15" fmla="*/ 29 h 79"/>
                  <a:gd name="T16" fmla="*/ 0 w 162"/>
                  <a:gd name="T17" fmla="*/ 18 h 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2"/>
                  <a:gd name="T28" fmla="*/ 0 h 79"/>
                  <a:gd name="T29" fmla="*/ 162 w 162"/>
                  <a:gd name="T30" fmla="*/ 79 h 7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2" h="79">
                    <a:moveTo>
                      <a:pt x="0" y="18"/>
                    </a:moveTo>
                    <a:lnTo>
                      <a:pt x="41" y="0"/>
                    </a:lnTo>
                    <a:lnTo>
                      <a:pt x="74" y="11"/>
                    </a:lnTo>
                    <a:lnTo>
                      <a:pt x="115" y="49"/>
                    </a:lnTo>
                    <a:lnTo>
                      <a:pt x="161" y="66"/>
                    </a:lnTo>
                    <a:lnTo>
                      <a:pt x="126" y="78"/>
                    </a:lnTo>
                    <a:lnTo>
                      <a:pt x="88" y="66"/>
                    </a:lnTo>
                    <a:lnTo>
                      <a:pt x="38" y="29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98" name="Group 78"/>
            <p:cNvGrpSpPr>
              <a:grpSpLocks/>
            </p:cNvGrpSpPr>
            <p:nvPr/>
          </p:nvGrpSpPr>
          <p:grpSpPr bwMode="auto">
            <a:xfrm>
              <a:off x="2940" y="722"/>
              <a:ext cx="697" cy="807"/>
              <a:chOff x="2940" y="722"/>
              <a:chExt cx="697" cy="807"/>
            </a:xfrm>
          </p:grpSpPr>
          <p:sp>
            <p:nvSpPr>
              <p:cNvPr id="24671" name="Freeform 79"/>
              <p:cNvSpPr>
                <a:spLocks/>
              </p:cNvSpPr>
              <p:nvPr/>
            </p:nvSpPr>
            <p:spPr bwMode="auto">
              <a:xfrm>
                <a:off x="3012" y="722"/>
                <a:ext cx="332" cy="624"/>
              </a:xfrm>
              <a:custGeom>
                <a:avLst/>
                <a:gdLst>
                  <a:gd name="T0" fmla="*/ 147 w 332"/>
                  <a:gd name="T1" fmla="*/ 193 h 624"/>
                  <a:gd name="T2" fmla="*/ 139 w 332"/>
                  <a:gd name="T3" fmla="*/ 142 h 624"/>
                  <a:gd name="T4" fmla="*/ 110 w 332"/>
                  <a:gd name="T5" fmla="*/ 126 h 624"/>
                  <a:gd name="T6" fmla="*/ 109 w 332"/>
                  <a:gd name="T7" fmla="*/ 117 h 624"/>
                  <a:gd name="T8" fmla="*/ 110 w 332"/>
                  <a:gd name="T9" fmla="*/ 114 h 624"/>
                  <a:gd name="T10" fmla="*/ 118 w 332"/>
                  <a:gd name="T11" fmla="*/ 115 h 624"/>
                  <a:gd name="T12" fmla="*/ 127 w 332"/>
                  <a:gd name="T13" fmla="*/ 104 h 624"/>
                  <a:gd name="T14" fmla="*/ 131 w 332"/>
                  <a:gd name="T15" fmla="*/ 87 h 624"/>
                  <a:gd name="T16" fmla="*/ 134 w 332"/>
                  <a:gd name="T17" fmla="*/ 86 h 624"/>
                  <a:gd name="T18" fmla="*/ 138 w 332"/>
                  <a:gd name="T19" fmla="*/ 81 h 624"/>
                  <a:gd name="T20" fmla="*/ 131 w 332"/>
                  <a:gd name="T21" fmla="*/ 61 h 624"/>
                  <a:gd name="T22" fmla="*/ 126 w 332"/>
                  <a:gd name="T23" fmla="*/ 42 h 624"/>
                  <a:gd name="T24" fmla="*/ 111 w 332"/>
                  <a:gd name="T25" fmla="*/ 16 h 624"/>
                  <a:gd name="T26" fmla="*/ 87 w 332"/>
                  <a:gd name="T27" fmla="*/ 0 h 624"/>
                  <a:gd name="T28" fmla="*/ 58 w 332"/>
                  <a:gd name="T29" fmla="*/ 5 h 624"/>
                  <a:gd name="T30" fmla="*/ 41 w 332"/>
                  <a:gd name="T31" fmla="*/ 20 h 624"/>
                  <a:gd name="T32" fmla="*/ 40 w 332"/>
                  <a:gd name="T33" fmla="*/ 50 h 624"/>
                  <a:gd name="T34" fmla="*/ 46 w 332"/>
                  <a:gd name="T35" fmla="*/ 71 h 624"/>
                  <a:gd name="T36" fmla="*/ 52 w 332"/>
                  <a:gd name="T37" fmla="*/ 99 h 624"/>
                  <a:gd name="T38" fmla="*/ 40 w 332"/>
                  <a:gd name="T39" fmla="*/ 120 h 624"/>
                  <a:gd name="T40" fmla="*/ 7 w 332"/>
                  <a:gd name="T41" fmla="*/ 142 h 624"/>
                  <a:gd name="T42" fmla="*/ 0 w 332"/>
                  <a:gd name="T43" fmla="*/ 164 h 624"/>
                  <a:gd name="T44" fmla="*/ 13 w 332"/>
                  <a:gd name="T45" fmla="*/ 222 h 624"/>
                  <a:gd name="T46" fmla="*/ 18 w 332"/>
                  <a:gd name="T47" fmla="*/ 291 h 624"/>
                  <a:gd name="T48" fmla="*/ 18 w 332"/>
                  <a:gd name="T49" fmla="*/ 331 h 624"/>
                  <a:gd name="T50" fmla="*/ 37 w 332"/>
                  <a:gd name="T51" fmla="*/ 386 h 624"/>
                  <a:gd name="T52" fmla="*/ 79 w 332"/>
                  <a:gd name="T53" fmla="*/ 403 h 624"/>
                  <a:gd name="T54" fmla="*/ 118 w 332"/>
                  <a:gd name="T55" fmla="*/ 406 h 624"/>
                  <a:gd name="T56" fmla="*/ 170 w 332"/>
                  <a:gd name="T57" fmla="*/ 410 h 624"/>
                  <a:gd name="T58" fmla="*/ 217 w 332"/>
                  <a:gd name="T59" fmla="*/ 426 h 624"/>
                  <a:gd name="T60" fmla="*/ 232 w 332"/>
                  <a:gd name="T61" fmla="*/ 439 h 624"/>
                  <a:gd name="T62" fmla="*/ 228 w 332"/>
                  <a:gd name="T63" fmla="*/ 482 h 624"/>
                  <a:gd name="T64" fmla="*/ 234 w 332"/>
                  <a:gd name="T65" fmla="*/ 532 h 624"/>
                  <a:gd name="T66" fmla="*/ 234 w 332"/>
                  <a:gd name="T67" fmla="*/ 575 h 624"/>
                  <a:gd name="T68" fmla="*/ 232 w 332"/>
                  <a:gd name="T69" fmla="*/ 592 h 624"/>
                  <a:gd name="T70" fmla="*/ 243 w 332"/>
                  <a:gd name="T71" fmla="*/ 611 h 624"/>
                  <a:gd name="T72" fmla="*/ 273 w 332"/>
                  <a:gd name="T73" fmla="*/ 612 h 624"/>
                  <a:gd name="T74" fmla="*/ 300 w 332"/>
                  <a:gd name="T75" fmla="*/ 620 h 624"/>
                  <a:gd name="T76" fmla="*/ 322 w 332"/>
                  <a:gd name="T77" fmla="*/ 621 h 624"/>
                  <a:gd name="T78" fmla="*/ 331 w 332"/>
                  <a:gd name="T79" fmla="*/ 611 h 624"/>
                  <a:gd name="T80" fmla="*/ 301 w 332"/>
                  <a:gd name="T81" fmla="*/ 596 h 624"/>
                  <a:gd name="T82" fmla="*/ 272 w 332"/>
                  <a:gd name="T83" fmla="*/ 574 h 624"/>
                  <a:gd name="T84" fmla="*/ 274 w 332"/>
                  <a:gd name="T85" fmla="*/ 544 h 624"/>
                  <a:gd name="T86" fmla="*/ 282 w 332"/>
                  <a:gd name="T87" fmla="*/ 503 h 624"/>
                  <a:gd name="T88" fmla="*/ 287 w 332"/>
                  <a:gd name="T89" fmla="*/ 459 h 624"/>
                  <a:gd name="T90" fmla="*/ 291 w 332"/>
                  <a:gd name="T91" fmla="*/ 446 h 624"/>
                  <a:gd name="T92" fmla="*/ 294 w 332"/>
                  <a:gd name="T93" fmla="*/ 425 h 624"/>
                  <a:gd name="T94" fmla="*/ 279 w 332"/>
                  <a:gd name="T95" fmla="*/ 399 h 624"/>
                  <a:gd name="T96" fmla="*/ 232 w 332"/>
                  <a:gd name="T97" fmla="*/ 372 h 624"/>
                  <a:gd name="T98" fmla="*/ 203 w 332"/>
                  <a:gd name="T99" fmla="*/ 355 h 624"/>
                  <a:gd name="T100" fmla="*/ 171 w 332"/>
                  <a:gd name="T101" fmla="*/ 339 h 6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2"/>
                  <a:gd name="T154" fmla="*/ 0 h 624"/>
                  <a:gd name="T155" fmla="*/ 332 w 332"/>
                  <a:gd name="T156" fmla="*/ 624 h 6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2" h="624">
                    <a:moveTo>
                      <a:pt x="142" y="232"/>
                    </a:moveTo>
                    <a:lnTo>
                      <a:pt x="143" y="229"/>
                    </a:lnTo>
                    <a:lnTo>
                      <a:pt x="144" y="221"/>
                    </a:lnTo>
                    <a:lnTo>
                      <a:pt x="145" y="208"/>
                    </a:lnTo>
                    <a:lnTo>
                      <a:pt x="147" y="193"/>
                    </a:lnTo>
                    <a:lnTo>
                      <a:pt x="148" y="179"/>
                    </a:lnTo>
                    <a:lnTo>
                      <a:pt x="148" y="165"/>
                    </a:lnTo>
                    <a:lnTo>
                      <a:pt x="147" y="153"/>
                    </a:lnTo>
                    <a:lnTo>
                      <a:pt x="145" y="146"/>
                    </a:lnTo>
                    <a:lnTo>
                      <a:pt x="139" y="142"/>
                    </a:lnTo>
                    <a:lnTo>
                      <a:pt x="133" y="138"/>
                    </a:lnTo>
                    <a:lnTo>
                      <a:pt x="127" y="135"/>
                    </a:lnTo>
                    <a:lnTo>
                      <a:pt x="121" y="131"/>
                    </a:lnTo>
                    <a:lnTo>
                      <a:pt x="115" y="129"/>
                    </a:lnTo>
                    <a:lnTo>
                      <a:pt x="110" y="126"/>
                    </a:lnTo>
                    <a:lnTo>
                      <a:pt x="107" y="123"/>
                    </a:lnTo>
                    <a:lnTo>
                      <a:pt x="106" y="122"/>
                    </a:lnTo>
                    <a:lnTo>
                      <a:pt x="107" y="120"/>
                    </a:lnTo>
                    <a:lnTo>
                      <a:pt x="108" y="118"/>
                    </a:lnTo>
                    <a:lnTo>
                      <a:pt x="109" y="117"/>
                    </a:lnTo>
                    <a:lnTo>
                      <a:pt x="110" y="117"/>
                    </a:lnTo>
                    <a:lnTo>
                      <a:pt x="110" y="116"/>
                    </a:lnTo>
                    <a:lnTo>
                      <a:pt x="110" y="115"/>
                    </a:lnTo>
                    <a:lnTo>
                      <a:pt x="110" y="114"/>
                    </a:lnTo>
                    <a:lnTo>
                      <a:pt x="110" y="115"/>
                    </a:lnTo>
                    <a:lnTo>
                      <a:pt x="111" y="115"/>
                    </a:lnTo>
                    <a:lnTo>
                      <a:pt x="114" y="115"/>
                    </a:lnTo>
                    <a:lnTo>
                      <a:pt x="116" y="115"/>
                    </a:lnTo>
                    <a:lnTo>
                      <a:pt x="118" y="115"/>
                    </a:lnTo>
                    <a:lnTo>
                      <a:pt x="121" y="115"/>
                    </a:lnTo>
                    <a:lnTo>
                      <a:pt x="122" y="113"/>
                    </a:lnTo>
                    <a:lnTo>
                      <a:pt x="124" y="112"/>
                    </a:lnTo>
                    <a:lnTo>
                      <a:pt x="126" y="108"/>
                    </a:lnTo>
                    <a:lnTo>
                      <a:pt x="127" y="104"/>
                    </a:lnTo>
                    <a:lnTo>
                      <a:pt x="128" y="99"/>
                    </a:lnTo>
                    <a:lnTo>
                      <a:pt x="129" y="95"/>
                    </a:lnTo>
                    <a:lnTo>
                      <a:pt x="130" y="92"/>
                    </a:lnTo>
                    <a:lnTo>
                      <a:pt x="131" y="88"/>
                    </a:lnTo>
                    <a:lnTo>
                      <a:pt x="131" y="87"/>
                    </a:lnTo>
                    <a:lnTo>
                      <a:pt x="131" y="86"/>
                    </a:lnTo>
                    <a:lnTo>
                      <a:pt x="132" y="86"/>
                    </a:lnTo>
                    <a:lnTo>
                      <a:pt x="133" y="86"/>
                    </a:lnTo>
                    <a:lnTo>
                      <a:pt x="134" y="86"/>
                    </a:lnTo>
                    <a:lnTo>
                      <a:pt x="135" y="86"/>
                    </a:lnTo>
                    <a:lnTo>
                      <a:pt x="136" y="85"/>
                    </a:lnTo>
                    <a:lnTo>
                      <a:pt x="137" y="84"/>
                    </a:lnTo>
                    <a:lnTo>
                      <a:pt x="138" y="83"/>
                    </a:lnTo>
                    <a:lnTo>
                      <a:pt x="138" y="81"/>
                    </a:lnTo>
                    <a:lnTo>
                      <a:pt x="137" y="77"/>
                    </a:lnTo>
                    <a:lnTo>
                      <a:pt x="136" y="74"/>
                    </a:lnTo>
                    <a:lnTo>
                      <a:pt x="134" y="70"/>
                    </a:lnTo>
                    <a:lnTo>
                      <a:pt x="133" y="65"/>
                    </a:lnTo>
                    <a:lnTo>
                      <a:pt x="131" y="61"/>
                    </a:lnTo>
                    <a:lnTo>
                      <a:pt x="130" y="58"/>
                    </a:lnTo>
                    <a:lnTo>
                      <a:pt x="129" y="55"/>
                    </a:lnTo>
                    <a:lnTo>
                      <a:pt x="128" y="52"/>
                    </a:lnTo>
                    <a:lnTo>
                      <a:pt x="127" y="47"/>
                    </a:lnTo>
                    <a:lnTo>
                      <a:pt x="126" y="42"/>
                    </a:lnTo>
                    <a:lnTo>
                      <a:pt x="124" y="36"/>
                    </a:lnTo>
                    <a:lnTo>
                      <a:pt x="121" y="30"/>
                    </a:lnTo>
                    <a:lnTo>
                      <a:pt x="119" y="24"/>
                    </a:lnTo>
                    <a:lnTo>
                      <a:pt x="116" y="19"/>
                    </a:lnTo>
                    <a:lnTo>
                      <a:pt x="111" y="16"/>
                    </a:lnTo>
                    <a:lnTo>
                      <a:pt x="107" y="12"/>
                    </a:lnTo>
                    <a:lnTo>
                      <a:pt x="102" y="9"/>
                    </a:lnTo>
                    <a:lnTo>
                      <a:pt x="98" y="5"/>
                    </a:lnTo>
                    <a:lnTo>
                      <a:pt x="92" y="3"/>
                    </a:lnTo>
                    <a:lnTo>
                      <a:pt x="87" y="0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1"/>
                    </a:lnTo>
                    <a:lnTo>
                      <a:pt x="63" y="4"/>
                    </a:lnTo>
                    <a:lnTo>
                      <a:pt x="58" y="5"/>
                    </a:lnTo>
                    <a:lnTo>
                      <a:pt x="52" y="7"/>
                    </a:lnTo>
                    <a:lnTo>
                      <a:pt x="49" y="10"/>
                    </a:lnTo>
                    <a:lnTo>
                      <a:pt x="46" y="12"/>
                    </a:lnTo>
                    <a:lnTo>
                      <a:pt x="43" y="16"/>
                    </a:lnTo>
                    <a:lnTo>
                      <a:pt x="41" y="20"/>
                    </a:lnTo>
                    <a:lnTo>
                      <a:pt x="40" y="26"/>
                    </a:lnTo>
                    <a:lnTo>
                      <a:pt x="40" y="32"/>
                    </a:lnTo>
                    <a:lnTo>
                      <a:pt x="40" y="38"/>
                    </a:lnTo>
                    <a:lnTo>
                      <a:pt x="40" y="44"/>
                    </a:lnTo>
                    <a:lnTo>
                      <a:pt x="40" y="50"/>
                    </a:lnTo>
                    <a:lnTo>
                      <a:pt x="40" y="55"/>
                    </a:lnTo>
                    <a:lnTo>
                      <a:pt x="40" y="60"/>
                    </a:lnTo>
                    <a:lnTo>
                      <a:pt x="42" y="64"/>
                    </a:lnTo>
                    <a:lnTo>
                      <a:pt x="44" y="68"/>
                    </a:lnTo>
                    <a:lnTo>
                      <a:pt x="46" y="71"/>
                    </a:lnTo>
                    <a:lnTo>
                      <a:pt x="47" y="76"/>
                    </a:lnTo>
                    <a:lnTo>
                      <a:pt x="49" y="82"/>
                    </a:lnTo>
                    <a:lnTo>
                      <a:pt x="51" y="88"/>
                    </a:lnTo>
                    <a:lnTo>
                      <a:pt x="52" y="94"/>
                    </a:lnTo>
                    <a:lnTo>
                      <a:pt x="52" y="99"/>
                    </a:lnTo>
                    <a:lnTo>
                      <a:pt x="53" y="105"/>
                    </a:lnTo>
                    <a:lnTo>
                      <a:pt x="54" y="108"/>
                    </a:lnTo>
                    <a:lnTo>
                      <a:pt x="52" y="111"/>
                    </a:lnTo>
                    <a:lnTo>
                      <a:pt x="47" y="116"/>
                    </a:lnTo>
                    <a:lnTo>
                      <a:pt x="40" y="120"/>
                    </a:lnTo>
                    <a:lnTo>
                      <a:pt x="31" y="124"/>
                    </a:lnTo>
                    <a:lnTo>
                      <a:pt x="23" y="129"/>
                    </a:lnTo>
                    <a:lnTo>
                      <a:pt x="15" y="134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5" y="146"/>
                    </a:lnTo>
                    <a:lnTo>
                      <a:pt x="4" y="149"/>
                    </a:lnTo>
                    <a:lnTo>
                      <a:pt x="2" y="153"/>
                    </a:lnTo>
                    <a:lnTo>
                      <a:pt x="0" y="158"/>
                    </a:lnTo>
                    <a:lnTo>
                      <a:pt x="0" y="164"/>
                    </a:lnTo>
                    <a:lnTo>
                      <a:pt x="0" y="171"/>
                    </a:lnTo>
                    <a:lnTo>
                      <a:pt x="1" y="181"/>
                    </a:lnTo>
                    <a:lnTo>
                      <a:pt x="5" y="193"/>
                    </a:lnTo>
                    <a:lnTo>
                      <a:pt x="10" y="206"/>
                    </a:lnTo>
                    <a:lnTo>
                      <a:pt x="13" y="222"/>
                    </a:lnTo>
                    <a:lnTo>
                      <a:pt x="16" y="237"/>
                    </a:lnTo>
                    <a:lnTo>
                      <a:pt x="17" y="253"/>
                    </a:lnTo>
                    <a:lnTo>
                      <a:pt x="18" y="268"/>
                    </a:lnTo>
                    <a:lnTo>
                      <a:pt x="18" y="281"/>
                    </a:lnTo>
                    <a:lnTo>
                      <a:pt x="18" y="291"/>
                    </a:lnTo>
                    <a:lnTo>
                      <a:pt x="17" y="298"/>
                    </a:lnTo>
                    <a:lnTo>
                      <a:pt x="17" y="305"/>
                    </a:lnTo>
                    <a:lnTo>
                      <a:pt x="17" y="312"/>
                    </a:lnTo>
                    <a:lnTo>
                      <a:pt x="17" y="321"/>
                    </a:lnTo>
                    <a:lnTo>
                      <a:pt x="18" y="331"/>
                    </a:lnTo>
                    <a:lnTo>
                      <a:pt x="20" y="342"/>
                    </a:lnTo>
                    <a:lnTo>
                      <a:pt x="23" y="353"/>
                    </a:lnTo>
                    <a:lnTo>
                      <a:pt x="26" y="365"/>
                    </a:lnTo>
                    <a:lnTo>
                      <a:pt x="31" y="377"/>
                    </a:lnTo>
                    <a:lnTo>
                      <a:pt x="37" y="386"/>
                    </a:lnTo>
                    <a:lnTo>
                      <a:pt x="45" y="393"/>
                    </a:lnTo>
                    <a:lnTo>
                      <a:pt x="53" y="397"/>
                    </a:lnTo>
                    <a:lnTo>
                      <a:pt x="63" y="399"/>
                    </a:lnTo>
                    <a:lnTo>
                      <a:pt x="71" y="402"/>
                    </a:lnTo>
                    <a:lnTo>
                      <a:pt x="79" y="403"/>
                    </a:lnTo>
                    <a:lnTo>
                      <a:pt x="85" y="403"/>
                    </a:lnTo>
                    <a:lnTo>
                      <a:pt x="89" y="404"/>
                    </a:lnTo>
                    <a:lnTo>
                      <a:pt x="97" y="405"/>
                    </a:lnTo>
                    <a:lnTo>
                      <a:pt x="107" y="405"/>
                    </a:lnTo>
                    <a:lnTo>
                      <a:pt x="118" y="406"/>
                    </a:lnTo>
                    <a:lnTo>
                      <a:pt x="130" y="407"/>
                    </a:lnTo>
                    <a:lnTo>
                      <a:pt x="142" y="407"/>
                    </a:lnTo>
                    <a:lnTo>
                      <a:pt x="153" y="408"/>
                    </a:lnTo>
                    <a:lnTo>
                      <a:pt x="162" y="409"/>
                    </a:lnTo>
                    <a:lnTo>
                      <a:pt x="170" y="410"/>
                    </a:lnTo>
                    <a:lnTo>
                      <a:pt x="178" y="411"/>
                    </a:lnTo>
                    <a:lnTo>
                      <a:pt x="187" y="415"/>
                    </a:lnTo>
                    <a:lnTo>
                      <a:pt x="197" y="418"/>
                    </a:lnTo>
                    <a:lnTo>
                      <a:pt x="208" y="423"/>
                    </a:lnTo>
                    <a:lnTo>
                      <a:pt x="217" y="426"/>
                    </a:lnTo>
                    <a:lnTo>
                      <a:pt x="226" y="429"/>
                    </a:lnTo>
                    <a:lnTo>
                      <a:pt x="231" y="432"/>
                    </a:lnTo>
                    <a:lnTo>
                      <a:pt x="233" y="433"/>
                    </a:lnTo>
                    <a:lnTo>
                      <a:pt x="232" y="434"/>
                    </a:lnTo>
                    <a:lnTo>
                      <a:pt x="232" y="439"/>
                    </a:lnTo>
                    <a:lnTo>
                      <a:pt x="232" y="446"/>
                    </a:lnTo>
                    <a:lnTo>
                      <a:pt x="231" y="454"/>
                    </a:lnTo>
                    <a:lnTo>
                      <a:pt x="230" y="464"/>
                    </a:lnTo>
                    <a:lnTo>
                      <a:pt x="229" y="473"/>
                    </a:lnTo>
                    <a:lnTo>
                      <a:pt x="228" y="482"/>
                    </a:lnTo>
                    <a:lnTo>
                      <a:pt x="228" y="490"/>
                    </a:lnTo>
                    <a:lnTo>
                      <a:pt x="229" y="498"/>
                    </a:lnTo>
                    <a:lnTo>
                      <a:pt x="230" y="509"/>
                    </a:lnTo>
                    <a:lnTo>
                      <a:pt x="232" y="520"/>
                    </a:lnTo>
                    <a:lnTo>
                      <a:pt x="234" y="532"/>
                    </a:lnTo>
                    <a:lnTo>
                      <a:pt x="236" y="544"/>
                    </a:lnTo>
                    <a:lnTo>
                      <a:pt x="237" y="554"/>
                    </a:lnTo>
                    <a:lnTo>
                      <a:pt x="237" y="564"/>
                    </a:lnTo>
                    <a:lnTo>
                      <a:pt x="236" y="570"/>
                    </a:lnTo>
                    <a:lnTo>
                      <a:pt x="234" y="575"/>
                    </a:lnTo>
                    <a:lnTo>
                      <a:pt x="233" y="579"/>
                    </a:lnTo>
                    <a:lnTo>
                      <a:pt x="232" y="583"/>
                    </a:lnTo>
                    <a:lnTo>
                      <a:pt x="232" y="587"/>
                    </a:lnTo>
                    <a:lnTo>
                      <a:pt x="232" y="589"/>
                    </a:lnTo>
                    <a:lnTo>
                      <a:pt x="232" y="592"/>
                    </a:lnTo>
                    <a:lnTo>
                      <a:pt x="232" y="593"/>
                    </a:lnTo>
                    <a:lnTo>
                      <a:pt x="238" y="611"/>
                    </a:lnTo>
                    <a:lnTo>
                      <a:pt x="239" y="611"/>
                    </a:lnTo>
                    <a:lnTo>
                      <a:pt x="243" y="611"/>
                    </a:lnTo>
                    <a:lnTo>
                      <a:pt x="248" y="611"/>
                    </a:lnTo>
                    <a:lnTo>
                      <a:pt x="255" y="611"/>
                    </a:lnTo>
                    <a:lnTo>
                      <a:pt x="261" y="611"/>
                    </a:lnTo>
                    <a:lnTo>
                      <a:pt x="267" y="611"/>
                    </a:lnTo>
                    <a:lnTo>
                      <a:pt x="273" y="612"/>
                    </a:lnTo>
                    <a:lnTo>
                      <a:pt x="278" y="614"/>
                    </a:lnTo>
                    <a:lnTo>
                      <a:pt x="283" y="615"/>
                    </a:lnTo>
                    <a:lnTo>
                      <a:pt x="288" y="617"/>
                    </a:lnTo>
                    <a:lnTo>
                      <a:pt x="294" y="618"/>
                    </a:lnTo>
                    <a:lnTo>
                      <a:pt x="300" y="620"/>
                    </a:lnTo>
                    <a:lnTo>
                      <a:pt x="306" y="621"/>
                    </a:lnTo>
                    <a:lnTo>
                      <a:pt x="312" y="622"/>
                    </a:lnTo>
                    <a:lnTo>
                      <a:pt x="316" y="623"/>
                    </a:lnTo>
                    <a:lnTo>
                      <a:pt x="319" y="622"/>
                    </a:lnTo>
                    <a:lnTo>
                      <a:pt x="322" y="621"/>
                    </a:lnTo>
                    <a:lnTo>
                      <a:pt x="325" y="619"/>
                    </a:lnTo>
                    <a:lnTo>
                      <a:pt x="327" y="617"/>
                    </a:lnTo>
                    <a:lnTo>
                      <a:pt x="330" y="616"/>
                    </a:lnTo>
                    <a:lnTo>
                      <a:pt x="331" y="613"/>
                    </a:lnTo>
                    <a:lnTo>
                      <a:pt x="331" y="611"/>
                    </a:lnTo>
                    <a:lnTo>
                      <a:pt x="328" y="609"/>
                    </a:lnTo>
                    <a:lnTo>
                      <a:pt x="324" y="606"/>
                    </a:lnTo>
                    <a:lnTo>
                      <a:pt x="318" y="603"/>
                    </a:lnTo>
                    <a:lnTo>
                      <a:pt x="309" y="600"/>
                    </a:lnTo>
                    <a:lnTo>
                      <a:pt x="301" y="596"/>
                    </a:lnTo>
                    <a:lnTo>
                      <a:pt x="292" y="592"/>
                    </a:lnTo>
                    <a:lnTo>
                      <a:pt x="284" y="587"/>
                    </a:lnTo>
                    <a:lnTo>
                      <a:pt x="278" y="583"/>
                    </a:lnTo>
                    <a:lnTo>
                      <a:pt x="273" y="578"/>
                    </a:lnTo>
                    <a:lnTo>
                      <a:pt x="272" y="574"/>
                    </a:lnTo>
                    <a:lnTo>
                      <a:pt x="272" y="570"/>
                    </a:lnTo>
                    <a:lnTo>
                      <a:pt x="272" y="564"/>
                    </a:lnTo>
                    <a:lnTo>
                      <a:pt x="272" y="558"/>
                    </a:lnTo>
                    <a:lnTo>
                      <a:pt x="273" y="552"/>
                    </a:lnTo>
                    <a:lnTo>
                      <a:pt x="274" y="544"/>
                    </a:lnTo>
                    <a:lnTo>
                      <a:pt x="275" y="537"/>
                    </a:lnTo>
                    <a:lnTo>
                      <a:pt x="277" y="529"/>
                    </a:lnTo>
                    <a:lnTo>
                      <a:pt x="278" y="521"/>
                    </a:lnTo>
                    <a:lnTo>
                      <a:pt x="280" y="512"/>
                    </a:lnTo>
                    <a:lnTo>
                      <a:pt x="282" y="503"/>
                    </a:lnTo>
                    <a:lnTo>
                      <a:pt x="284" y="493"/>
                    </a:lnTo>
                    <a:lnTo>
                      <a:pt x="284" y="482"/>
                    </a:lnTo>
                    <a:lnTo>
                      <a:pt x="286" y="473"/>
                    </a:lnTo>
                    <a:lnTo>
                      <a:pt x="286" y="465"/>
                    </a:lnTo>
                    <a:lnTo>
                      <a:pt x="287" y="459"/>
                    </a:lnTo>
                    <a:lnTo>
                      <a:pt x="287" y="456"/>
                    </a:lnTo>
                    <a:lnTo>
                      <a:pt x="287" y="454"/>
                    </a:lnTo>
                    <a:lnTo>
                      <a:pt x="288" y="452"/>
                    </a:lnTo>
                    <a:lnTo>
                      <a:pt x="290" y="449"/>
                    </a:lnTo>
                    <a:lnTo>
                      <a:pt x="291" y="446"/>
                    </a:lnTo>
                    <a:lnTo>
                      <a:pt x="293" y="442"/>
                    </a:lnTo>
                    <a:lnTo>
                      <a:pt x="295" y="439"/>
                    </a:lnTo>
                    <a:lnTo>
                      <a:pt x="296" y="434"/>
                    </a:lnTo>
                    <a:lnTo>
                      <a:pt x="295" y="430"/>
                    </a:lnTo>
                    <a:lnTo>
                      <a:pt x="294" y="425"/>
                    </a:lnTo>
                    <a:lnTo>
                      <a:pt x="293" y="420"/>
                    </a:lnTo>
                    <a:lnTo>
                      <a:pt x="291" y="415"/>
                    </a:lnTo>
                    <a:lnTo>
                      <a:pt x="289" y="410"/>
                    </a:lnTo>
                    <a:lnTo>
                      <a:pt x="285" y="404"/>
                    </a:lnTo>
                    <a:lnTo>
                      <a:pt x="279" y="399"/>
                    </a:lnTo>
                    <a:lnTo>
                      <a:pt x="272" y="393"/>
                    </a:lnTo>
                    <a:lnTo>
                      <a:pt x="261" y="387"/>
                    </a:lnTo>
                    <a:lnTo>
                      <a:pt x="249" y="382"/>
                    </a:lnTo>
                    <a:lnTo>
                      <a:pt x="240" y="376"/>
                    </a:lnTo>
                    <a:lnTo>
                      <a:pt x="232" y="372"/>
                    </a:lnTo>
                    <a:lnTo>
                      <a:pt x="226" y="367"/>
                    </a:lnTo>
                    <a:lnTo>
                      <a:pt x="220" y="364"/>
                    </a:lnTo>
                    <a:lnTo>
                      <a:pt x="215" y="359"/>
                    </a:lnTo>
                    <a:lnTo>
                      <a:pt x="210" y="357"/>
                    </a:lnTo>
                    <a:lnTo>
                      <a:pt x="203" y="355"/>
                    </a:lnTo>
                    <a:lnTo>
                      <a:pt x="197" y="352"/>
                    </a:lnTo>
                    <a:lnTo>
                      <a:pt x="190" y="350"/>
                    </a:lnTo>
                    <a:lnTo>
                      <a:pt x="183" y="346"/>
                    </a:lnTo>
                    <a:lnTo>
                      <a:pt x="176" y="342"/>
                    </a:lnTo>
                    <a:lnTo>
                      <a:pt x="171" y="339"/>
                    </a:lnTo>
                    <a:lnTo>
                      <a:pt x="167" y="336"/>
                    </a:lnTo>
                    <a:lnTo>
                      <a:pt x="164" y="334"/>
                    </a:lnTo>
                    <a:lnTo>
                      <a:pt x="163" y="333"/>
                    </a:lnTo>
                    <a:lnTo>
                      <a:pt x="142" y="23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2" name="Freeform 80"/>
              <p:cNvSpPr>
                <a:spLocks/>
              </p:cNvSpPr>
              <p:nvPr/>
            </p:nvSpPr>
            <p:spPr bwMode="auto">
              <a:xfrm>
                <a:off x="2965" y="865"/>
                <a:ext cx="117" cy="201"/>
              </a:xfrm>
              <a:custGeom>
                <a:avLst/>
                <a:gdLst>
                  <a:gd name="T0" fmla="*/ 49 w 117"/>
                  <a:gd name="T1" fmla="*/ 200 h 201"/>
                  <a:gd name="T2" fmla="*/ 64 w 117"/>
                  <a:gd name="T3" fmla="*/ 199 h 201"/>
                  <a:gd name="T4" fmla="*/ 87 w 117"/>
                  <a:gd name="T5" fmla="*/ 194 h 201"/>
                  <a:gd name="T6" fmla="*/ 107 w 117"/>
                  <a:gd name="T7" fmla="*/ 183 h 201"/>
                  <a:gd name="T8" fmla="*/ 116 w 117"/>
                  <a:gd name="T9" fmla="*/ 166 h 201"/>
                  <a:gd name="T10" fmla="*/ 110 w 117"/>
                  <a:gd name="T11" fmla="*/ 146 h 201"/>
                  <a:gd name="T12" fmla="*/ 95 w 117"/>
                  <a:gd name="T13" fmla="*/ 124 h 201"/>
                  <a:gd name="T14" fmla="*/ 80 w 117"/>
                  <a:gd name="T15" fmla="*/ 100 h 201"/>
                  <a:gd name="T16" fmla="*/ 73 w 117"/>
                  <a:gd name="T17" fmla="*/ 72 h 201"/>
                  <a:gd name="T18" fmla="*/ 80 w 117"/>
                  <a:gd name="T19" fmla="*/ 45 h 201"/>
                  <a:gd name="T20" fmla="*/ 92 w 117"/>
                  <a:gd name="T21" fmla="*/ 25 h 201"/>
                  <a:gd name="T22" fmla="*/ 98 w 117"/>
                  <a:gd name="T23" fmla="*/ 11 h 201"/>
                  <a:gd name="T24" fmla="*/ 88 w 117"/>
                  <a:gd name="T25" fmla="*/ 4 h 201"/>
                  <a:gd name="T26" fmla="*/ 63 w 117"/>
                  <a:gd name="T27" fmla="*/ 0 h 201"/>
                  <a:gd name="T28" fmla="*/ 35 w 117"/>
                  <a:gd name="T29" fmla="*/ 0 h 201"/>
                  <a:gd name="T30" fmla="*/ 13 w 117"/>
                  <a:gd name="T31" fmla="*/ 4 h 201"/>
                  <a:gd name="T32" fmla="*/ 5 w 117"/>
                  <a:gd name="T33" fmla="*/ 11 h 201"/>
                  <a:gd name="T34" fmla="*/ 1 w 117"/>
                  <a:gd name="T35" fmla="*/ 18 h 201"/>
                  <a:gd name="T36" fmla="*/ 0 w 117"/>
                  <a:gd name="T37" fmla="*/ 26 h 201"/>
                  <a:gd name="T38" fmla="*/ 2 w 117"/>
                  <a:gd name="T39" fmla="*/ 39 h 201"/>
                  <a:gd name="T40" fmla="*/ 9 w 117"/>
                  <a:gd name="T41" fmla="*/ 57 h 201"/>
                  <a:gd name="T42" fmla="*/ 14 w 117"/>
                  <a:gd name="T43" fmla="*/ 70 h 201"/>
                  <a:gd name="T44" fmla="*/ 17 w 117"/>
                  <a:gd name="T45" fmla="*/ 80 h 201"/>
                  <a:gd name="T46" fmla="*/ 19 w 117"/>
                  <a:gd name="T47" fmla="*/ 94 h 201"/>
                  <a:gd name="T48" fmla="*/ 20 w 117"/>
                  <a:gd name="T49" fmla="*/ 116 h 201"/>
                  <a:gd name="T50" fmla="*/ 19 w 117"/>
                  <a:gd name="T51" fmla="*/ 132 h 201"/>
                  <a:gd name="T52" fmla="*/ 17 w 117"/>
                  <a:gd name="T53" fmla="*/ 144 h 201"/>
                  <a:gd name="T54" fmla="*/ 17 w 117"/>
                  <a:gd name="T55" fmla="*/ 155 h 201"/>
                  <a:gd name="T56" fmla="*/ 17 w 117"/>
                  <a:gd name="T57" fmla="*/ 171 h 201"/>
                  <a:gd name="T58" fmla="*/ 21 w 117"/>
                  <a:gd name="T59" fmla="*/ 182 h 201"/>
                  <a:gd name="T60" fmla="*/ 24 w 117"/>
                  <a:gd name="T61" fmla="*/ 188 h 201"/>
                  <a:gd name="T62" fmla="*/ 29 w 117"/>
                  <a:gd name="T63" fmla="*/ 192 h 201"/>
                  <a:gd name="T64" fmla="*/ 33 w 117"/>
                  <a:gd name="T65" fmla="*/ 195 h 201"/>
                  <a:gd name="T66" fmla="*/ 38 w 117"/>
                  <a:gd name="T67" fmla="*/ 197 h 201"/>
                  <a:gd name="T68" fmla="*/ 43 w 117"/>
                  <a:gd name="T69" fmla="*/ 199 h 201"/>
                  <a:gd name="T70" fmla="*/ 46 w 117"/>
                  <a:gd name="T71" fmla="*/ 200 h 20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7"/>
                  <a:gd name="T109" fmla="*/ 0 h 201"/>
                  <a:gd name="T110" fmla="*/ 117 w 117"/>
                  <a:gd name="T111" fmla="*/ 201 h 20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7" h="201">
                    <a:moveTo>
                      <a:pt x="46" y="200"/>
                    </a:moveTo>
                    <a:lnTo>
                      <a:pt x="49" y="200"/>
                    </a:lnTo>
                    <a:lnTo>
                      <a:pt x="55" y="199"/>
                    </a:lnTo>
                    <a:lnTo>
                      <a:pt x="64" y="199"/>
                    </a:lnTo>
                    <a:lnTo>
                      <a:pt x="75" y="196"/>
                    </a:lnTo>
                    <a:lnTo>
                      <a:pt x="87" y="194"/>
                    </a:lnTo>
                    <a:lnTo>
                      <a:pt x="98" y="189"/>
                    </a:lnTo>
                    <a:lnTo>
                      <a:pt x="107" y="183"/>
                    </a:lnTo>
                    <a:lnTo>
                      <a:pt x="113" y="176"/>
                    </a:lnTo>
                    <a:lnTo>
                      <a:pt x="116" y="166"/>
                    </a:lnTo>
                    <a:lnTo>
                      <a:pt x="114" y="156"/>
                    </a:lnTo>
                    <a:lnTo>
                      <a:pt x="110" y="146"/>
                    </a:lnTo>
                    <a:lnTo>
                      <a:pt x="103" y="135"/>
                    </a:lnTo>
                    <a:lnTo>
                      <a:pt x="95" y="124"/>
                    </a:lnTo>
                    <a:lnTo>
                      <a:pt x="87" y="113"/>
                    </a:lnTo>
                    <a:lnTo>
                      <a:pt x="80" y="100"/>
                    </a:lnTo>
                    <a:lnTo>
                      <a:pt x="75" y="87"/>
                    </a:lnTo>
                    <a:lnTo>
                      <a:pt x="73" y="72"/>
                    </a:lnTo>
                    <a:lnTo>
                      <a:pt x="75" y="58"/>
                    </a:lnTo>
                    <a:lnTo>
                      <a:pt x="80" y="45"/>
                    </a:lnTo>
                    <a:lnTo>
                      <a:pt x="87" y="34"/>
                    </a:lnTo>
                    <a:lnTo>
                      <a:pt x="92" y="25"/>
                    </a:lnTo>
                    <a:lnTo>
                      <a:pt x="97" y="17"/>
                    </a:lnTo>
                    <a:lnTo>
                      <a:pt x="98" y="11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77" y="2"/>
                    </a:lnTo>
                    <a:lnTo>
                      <a:pt x="63" y="0"/>
                    </a:lnTo>
                    <a:lnTo>
                      <a:pt x="49" y="0"/>
                    </a:lnTo>
                    <a:lnTo>
                      <a:pt x="35" y="0"/>
                    </a:lnTo>
                    <a:lnTo>
                      <a:pt x="23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1"/>
                    </a:lnTo>
                    <a:lnTo>
                      <a:pt x="4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2" y="39"/>
                    </a:lnTo>
                    <a:lnTo>
                      <a:pt x="5" y="48"/>
                    </a:lnTo>
                    <a:lnTo>
                      <a:pt x="9" y="57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6" y="74"/>
                    </a:lnTo>
                    <a:lnTo>
                      <a:pt x="17" y="80"/>
                    </a:lnTo>
                    <a:lnTo>
                      <a:pt x="18" y="85"/>
                    </a:lnTo>
                    <a:lnTo>
                      <a:pt x="19" y="94"/>
                    </a:lnTo>
                    <a:lnTo>
                      <a:pt x="20" y="105"/>
                    </a:lnTo>
                    <a:lnTo>
                      <a:pt x="20" y="116"/>
                    </a:lnTo>
                    <a:lnTo>
                      <a:pt x="20" y="125"/>
                    </a:lnTo>
                    <a:lnTo>
                      <a:pt x="19" y="132"/>
                    </a:lnTo>
                    <a:lnTo>
                      <a:pt x="18" y="138"/>
                    </a:lnTo>
                    <a:lnTo>
                      <a:pt x="17" y="144"/>
                    </a:lnTo>
                    <a:lnTo>
                      <a:pt x="17" y="149"/>
                    </a:lnTo>
                    <a:lnTo>
                      <a:pt x="17" y="155"/>
                    </a:lnTo>
                    <a:lnTo>
                      <a:pt x="17" y="163"/>
                    </a:lnTo>
                    <a:lnTo>
                      <a:pt x="17" y="171"/>
                    </a:lnTo>
                    <a:lnTo>
                      <a:pt x="19" y="177"/>
                    </a:lnTo>
                    <a:lnTo>
                      <a:pt x="21" y="182"/>
                    </a:lnTo>
                    <a:lnTo>
                      <a:pt x="23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1" y="194"/>
                    </a:lnTo>
                    <a:lnTo>
                      <a:pt x="33" y="195"/>
                    </a:lnTo>
                    <a:lnTo>
                      <a:pt x="35" y="196"/>
                    </a:lnTo>
                    <a:lnTo>
                      <a:pt x="38" y="197"/>
                    </a:lnTo>
                    <a:lnTo>
                      <a:pt x="40" y="198"/>
                    </a:lnTo>
                    <a:lnTo>
                      <a:pt x="43" y="199"/>
                    </a:lnTo>
                    <a:lnTo>
                      <a:pt x="45" y="200"/>
                    </a:lnTo>
                    <a:lnTo>
                      <a:pt x="46" y="200"/>
                    </a:lnTo>
                  </a:path>
                </a:pathLst>
              </a:custGeom>
              <a:solidFill>
                <a:srgbClr val="00CCC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3" name="Freeform 81"/>
              <p:cNvSpPr>
                <a:spLocks/>
              </p:cNvSpPr>
              <p:nvPr/>
            </p:nvSpPr>
            <p:spPr bwMode="auto">
              <a:xfrm>
                <a:off x="3009" y="724"/>
                <a:ext cx="332" cy="623"/>
              </a:xfrm>
              <a:custGeom>
                <a:avLst/>
                <a:gdLst>
                  <a:gd name="T0" fmla="*/ 147 w 332"/>
                  <a:gd name="T1" fmla="*/ 197 h 623"/>
                  <a:gd name="T2" fmla="*/ 140 w 332"/>
                  <a:gd name="T3" fmla="*/ 142 h 623"/>
                  <a:gd name="T4" fmla="*/ 110 w 332"/>
                  <a:gd name="T5" fmla="*/ 126 h 623"/>
                  <a:gd name="T6" fmla="*/ 109 w 332"/>
                  <a:gd name="T7" fmla="*/ 117 h 623"/>
                  <a:gd name="T8" fmla="*/ 110 w 332"/>
                  <a:gd name="T9" fmla="*/ 115 h 623"/>
                  <a:gd name="T10" fmla="*/ 118 w 332"/>
                  <a:gd name="T11" fmla="*/ 115 h 623"/>
                  <a:gd name="T12" fmla="*/ 127 w 332"/>
                  <a:gd name="T13" fmla="*/ 104 h 623"/>
                  <a:gd name="T14" fmla="*/ 131 w 332"/>
                  <a:gd name="T15" fmla="*/ 87 h 623"/>
                  <a:gd name="T16" fmla="*/ 134 w 332"/>
                  <a:gd name="T17" fmla="*/ 87 h 623"/>
                  <a:gd name="T18" fmla="*/ 138 w 332"/>
                  <a:gd name="T19" fmla="*/ 81 h 623"/>
                  <a:gd name="T20" fmla="*/ 131 w 332"/>
                  <a:gd name="T21" fmla="*/ 61 h 623"/>
                  <a:gd name="T22" fmla="*/ 127 w 332"/>
                  <a:gd name="T23" fmla="*/ 42 h 623"/>
                  <a:gd name="T24" fmla="*/ 111 w 332"/>
                  <a:gd name="T25" fmla="*/ 16 h 623"/>
                  <a:gd name="T26" fmla="*/ 87 w 332"/>
                  <a:gd name="T27" fmla="*/ 0 h 623"/>
                  <a:gd name="T28" fmla="*/ 58 w 332"/>
                  <a:gd name="T29" fmla="*/ 5 h 623"/>
                  <a:gd name="T30" fmla="*/ 42 w 332"/>
                  <a:gd name="T31" fmla="*/ 20 h 623"/>
                  <a:gd name="T32" fmla="*/ 40 w 332"/>
                  <a:gd name="T33" fmla="*/ 50 h 623"/>
                  <a:gd name="T34" fmla="*/ 46 w 332"/>
                  <a:gd name="T35" fmla="*/ 71 h 623"/>
                  <a:gd name="T36" fmla="*/ 53 w 332"/>
                  <a:gd name="T37" fmla="*/ 99 h 623"/>
                  <a:gd name="T38" fmla="*/ 40 w 332"/>
                  <a:gd name="T39" fmla="*/ 120 h 623"/>
                  <a:gd name="T40" fmla="*/ 7 w 332"/>
                  <a:gd name="T41" fmla="*/ 142 h 623"/>
                  <a:gd name="T42" fmla="*/ 0 w 332"/>
                  <a:gd name="T43" fmla="*/ 163 h 623"/>
                  <a:gd name="T44" fmla="*/ 13 w 332"/>
                  <a:gd name="T45" fmla="*/ 221 h 623"/>
                  <a:gd name="T46" fmla="*/ 18 w 332"/>
                  <a:gd name="T47" fmla="*/ 290 h 623"/>
                  <a:gd name="T48" fmla="*/ 18 w 332"/>
                  <a:gd name="T49" fmla="*/ 331 h 623"/>
                  <a:gd name="T50" fmla="*/ 38 w 332"/>
                  <a:gd name="T51" fmla="*/ 386 h 623"/>
                  <a:gd name="T52" fmla="*/ 80 w 332"/>
                  <a:gd name="T53" fmla="*/ 413 h 623"/>
                  <a:gd name="T54" fmla="*/ 119 w 332"/>
                  <a:gd name="T55" fmla="*/ 415 h 623"/>
                  <a:gd name="T56" fmla="*/ 170 w 332"/>
                  <a:gd name="T57" fmla="*/ 409 h 623"/>
                  <a:gd name="T58" fmla="*/ 218 w 332"/>
                  <a:gd name="T59" fmla="*/ 426 h 623"/>
                  <a:gd name="T60" fmla="*/ 232 w 332"/>
                  <a:gd name="T61" fmla="*/ 439 h 623"/>
                  <a:gd name="T62" fmla="*/ 228 w 332"/>
                  <a:gd name="T63" fmla="*/ 482 h 623"/>
                  <a:gd name="T64" fmla="*/ 234 w 332"/>
                  <a:gd name="T65" fmla="*/ 531 h 623"/>
                  <a:gd name="T66" fmla="*/ 234 w 332"/>
                  <a:gd name="T67" fmla="*/ 574 h 623"/>
                  <a:gd name="T68" fmla="*/ 232 w 332"/>
                  <a:gd name="T69" fmla="*/ 591 h 623"/>
                  <a:gd name="T70" fmla="*/ 243 w 332"/>
                  <a:gd name="T71" fmla="*/ 610 h 623"/>
                  <a:gd name="T72" fmla="*/ 274 w 332"/>
                  <a:gd name="T73" fmla="*/ 611 h 623"/>
                  <a:gd name="T74" fmla="*/ 301 w 332"/>
                  <a:gd name="T75" fmla="*/ 619 h 623"/>
                  <a:gd name="T76" fmla="*/ 322 w 332"/>
                  <a:gd name="T77" fmla="*/ 620 h 623"/>
                  <a:gd name="T78" fmla="*/ 331 w 332"/>
                  <a:gd name="T79" fmla="*/ 610 h 623"/>
                  <a:gd name="T80" fmla="*/ 301 w 332"/>
                  <a:gd name="T81" fmla="*/ 595 h 623"/>
                  <a:gd name="T82" fmla="*/ 272 w 332"/>
                  <a:gd name="T83" fmla="*/ 574 h 623"/>
                  <a:gd name="T84" fmla="*/ 274 w 332"/>
                  <a:gd name="T85" fmla="*/ 544 h 623"/>
                  <a:gd name="T86" fmla="*/ 282 w 332"/>
                  <a:gd name="T87" fmla="*/ 502 h 623"/>
                  <a:gd name="T88" fmla="*/ 287 w 332"/>
                  <a:gd name="T89" fmla="*/ 459 h 623"/>
                  <a:gd name="T90" fmla="*/ 292 w 332"/>
                  <a:gd name="T91" fmla="*/ 446 h 623"/>
                  <a:gd name="T92" fmla="*/ 294 w 332"/>
                  <a:gd name="T93" fmla="*/ 424 h 623"/>
                  <a:gd name="T94" fmla="*/ 279 w 332"/>
                  <a:gd name="T95" fmla="*/ 398 h 623"/>
                  <a:gd name="T96" fmla="*/ 233 w 332"/>
                  <a:gd name="T97" fmla="*/ 372 h 623"/>
                  <a:gd name="T98" fmla="*/ 204 w 332"/>
                  <a:gd name="T99" fmla="*/ 354 h 623"/>
                  <a:gd name="T100" fmla="*/ 171 w 332"/>
                  <a:gd name="T101" fmla="*/ 338 h 6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2"/>
                  <a:gd name="T154" fmla="*/ 0 h 623"/>
                  <a:gd name="T155" fmla="*/ 332 w 332"/>
                  <a:gd name="T156" fmla="*/ 623 h 62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2" h="623">
                    <a:moveTo>
                      <a:pt x="143" y="237"/>
                    </a:moveTo>
                    <a:lnTo>
                      <a:pt x="143" y="233"/>
                    </a:lnTo>
                    <a:lnTo>
                      <a:pt x="145" y="225"/>
                    </a:lnTo>
                    <a:lnTo>
                      <a:pt x="145" y="212"/>
                    </a:lnTo>
                    <a:lnTo>
                      <a:pt x="147" y="197"/>
                    </a:lnTo>
                    <a:lnTo>
                      <a:pt x="148" y="180"/>
                    </a:lnTo>
                    <a:lnTo>
                      <a:pt x="148" y="166"/>
                    </a:lnTo>
                    <a:lnTo>
                      <a:pt x="147" y="154"/>
                    </a:lnTo>
                    <a:lnTo>
                      <a:pt x="145" y="146"/>
                    </a:lnTo>
                    <a:lnTo>
                      <a:pt x="140" y="142"/>
                    </a:lnTo>
                    <a:lnTo>
                      <a:pt x="134" y="138"/>
                    </a:lnTo>
                    <a:lnTo>
                      <a:pt x="127" y="134"/>
                    </a:lnTo>
                    <a:lnTo>
                      <a:pt x="121" y="131"/>
                    </a:lnTo>
                    <a:lnTo>
                      <a:pt x="115" y="128"/>
                    </a:lnTo>
                    <a:lnTo>
                      <a:pt x="110" y="126"/>
                    </a:lnTo>
                    <a:lnTo>
                      <a:pt x="107" y="123"/>
                    </a:lnTo>
                    <a:lnTo>
                      <a:pt x="107" y="122"/>
                    </a:lnTo>
                    <a:lnTo>
                      <a:pt x="108" y="120"/>
                    </a:lnTo>
                    <a:lnTo>
                      <a:pt x="109" y="119"/>
                    </a:lnTo>
                    <a:lnTo>
                      <a:pt x="109" y="117"/>
                    </a:lnTo>
                    <a:lnTo>
                      <a:pt x="110" y="116"/>
                    </a:lnTo>
                    <a:lnTo>
                      <a:pt x="110" y="115"/>
                    </a:lnTo>
                    <a:lnTo>
                      <a:pt x="112" y="115"/>
                    </a:lnTo>
                    <a:lnTo>
                      <a:pt x="114" y="115"/>
                    </a:lnTo>
                    <a:lnTo>
                      <a:pt x="116" y="115"/>
                    </a:lnTo>
                    <a:lnTo>
                      <a:pt x="118" y="115"/>
                    </a:lnTo>
                    <a:lnTo>
                      <a:pt x="121" y="115"/>
                    </a:lnTo>
                    <a:lnTo>
                      <a:pt x="123" y="114"/>
                    </a:lnTo>
                    <a:lnTo>
                      <a:pt x="124" y="112"/>
                    </a:lnTo>
                    <a:lnTo>
                      <a:pt x="127" y="109"/>
                    </a:lnTo>
                    <a:lnTo>
                      <a:pt x="127" y="104"/>
                    </a:lnTo>
                    <a:lnTo>
                      <a:pt x="129" y="100"/>
                    </a:lnTo>
                    <a:lnTo>
                      <a:pt x="130" y="95"/>
                    </a:lnTo>
                    <a:lnTo>
                      <a:pt x="131" y="92"/>
                    </a:lnTo>
                    <a:lnTo>
                      <a:pt x="131" y="88"/>
                    </a:lnTo>
                    <a:lnTo>
                      <a:pt x="131" y="87"/>
                    </a:lnTo>
                    <a:lnTo>
                      <a:pt x="131" y="86"/>
                    </a:lnTo>
                    <a:lnTo>
                      <a:pt x="132" y="86"/>
                    </a:lnTo>
                    <a:lnTo>
                      <a:pt x="133" y="86"/>
                    </a:lnTo>
                    <a:lnTo>
                      <a:pt x="133" y="87"/>
                    </a:lnTo>
                    <a:lnTo>
                      <a:pt x="134" y="87"/>
                    </a:lnTo>
                    <a:lnTo>
                      <a:pt x="135" y="86"/>
                    </a:lnTo>
                    <a:lnTo>
                      <a:pt x="137" y="86"/>
                    </a:lnTo>
                    <a:lnTo>
                      <a:pt x="138" y="85"/>
                    </a:lnTo>
                    <a:lnTo>
                      <a:pt x="139" y="83"/>
                    </a:lnTo>
                    <a:lnTo>
                      <a:pt x="138" y="81"/>
                    </a:lnTo>
                    <a:lnTo>
                      <a:pt x="137" y="77"/>
                    </a:lnTo>
                    <a:lnTo>
                      <a:pt x="136" y="74"/>
                    </a:lnTo>
                    <a:lnTo>
                      <a:pt x="134" y="69"/>
                    </a:lnTo>
                    <a:lnTo>
                      <a:pt x="133" y="65"/>
                    </a:lnTo>
                    <a:lnTo>
                      <a:pt x="131" y="61"/>
                    </a:lnTo>
                    <a:lnTo>
                      <a:pt x="130" y="58"/>
                    </a:lnTo>
                    <a:lnTo>
                      <a:pt x="129" y="55"/>
                    </a:lnTo>
                    <a:lnTo>
                      <a:pt x="128" y="52"/>
                    </a:lnTo>
                    <a:lnTo>
                      <a:pt x="127" y="47"/>
                    </a:lnTo>
                    <a:lnTo>
                      <a:pt x="127" y="42"/>
                    </a:lnTo>
                    <a:lnTo>
                      <a:pt x="125" y="36"/>
                    </a:lnTo>
                    <a:lnTo>
                      <a:pt x="122" y="30"/>
                    </a:lnTo>
                    <a:lnTo>
                      <a:pt x="119" y="24"/>
                    </a:lnTo>
                    <a:lnTo>
                      <a:pt x="116" y="19"/>
                    </a:lnTo>
                    <a:lnTo>
                      <a:pt x="111" y="16"/>
                    </a:lnTo>
                    <a:lnTo>
                      <a:pt x="107" y="12"/>
                    </a:lnTo>
                    <a:lnTo>
                      <a:pt x="103" y="9"/>
                    </a:lnTo>
                    <a:lnTo>
                      <a:pt x="98" y="5"/>
                    </a:lnTo>
                    <a:lnTo>
                      <a:pt x="92" y="3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5" y="0"/>
                    </a:lnTo>
                    <a:lnTo>
                      <a:pt x="69" y="1"/>
                    </a:lnTo>
                    <a:lnTo>
                      <a:pt x="63" y="4"/>
                    </a:lnTo>
                    <a:lnTo>
                      <a:pt x="58" y="5"/>
                    </a:lnTo>
                    <a:lnTo>
                      <a:pt x="53" y="8"/>
                    </a:lnTo>
                    <a:lnTo>
                      <a:pt x="49" y="10"/>
                    </a:lnTo>
                    <a:lnTo>
                      <a:pt x="46" y="12"/>
                    </a:lnTo>
                    <a:lnTo>
                      <a:pt x="43" y="16"/>
                    </a:lnTo>
                    <a:lnTo>
                      <a:pt x="42" y="20"/>
                    </a:lnTo>
                    <a:lnTo>
                      <a:pt x="41" y="26"/>
                    </a:lnTo>
                    <a:lnTo>
                      <a:pt x="40" y="32"/>
                    </a:lnTo>
                    <a:lnTo>
                      <a:pt x="40" y="38"/>
                    </a:lnTo>
                    <a:lnTo>
                      <a:pt x="40" y="44"/>
                    </a:lnTo>
                    <a:lnTo>
                      <a:pt x="40" y="50"/>
                    </a:lnTo>
                    <a:lnTo>
                      <a:pt x="40" y="55"/>
                    </a:lnTo>
                    <a:lnTo>
                      <a:pt x="40" y="60"/>
                    </a:lnTo>
                    <a:lnTo>
                      <a:pt x="42" y="64"/>
                    </a:lnTo>
                    <a:lnTo>
                      <a:pt x="44" y="68"/>
                    </a:lnTo>
                    <a:lnTo>
                      <a:pt x="46" y="71"/>
                    </a:lnTo>
                    <a:lnTo>
                      <a:pt x="48" y="76"/>
                    </a:lnTo>
                    <a:lnTo>
                      <a:pt x="50" y="81"/>
                    </a:lnTo>
                    <a:lnTo>
                      <a:pt x="51" y="88"/>
                    </a:lnTo>
                    <a:lnTo>
                      <a:pt x="52" y="94"/>
                    </a:lnTo>
                    <a:lnTo>
                      <a:pt x="53" y="99"/>
                    </a:lnTo>
                    <a:lnTo>
                      <a:pt x="54" y="104"/>
                    </a:lnTo>
                    <a:lnTo>
                      <a:pt x="54" y="108"/>
                    </a:lnTo>
                    <a:lnTo>
                      <a:pt x="52" y="111"/>
                    </a:lnTo>
                    <a:lnTo>
                      <a:pt x="47" y="116"/>
                    </a:lnTo>
                    <a:lnTo>
                      <a:pt x="40" y="120"/>
                    </a:lnTo>
                    <a:lnTo>
                      <a:pt x="31" y="124"/>
                    </a:lnTo>
                    <a:lnTo>
                      <a:pt x="23" y="129"/>
                    </a:lnTo>
                    <a:lnTo>
                      <a:pt x="15" y="133"/>
                    </a:lnTo>
                    <a:lnTo>
                      <a:pt x="10" y="138"/>
                    </a:lnTo>
                    <a:lnTo>
                      <a:pt x="7" y="142"/>
                    </a:lnTo>
                    <a:lnTo>
                      <a:pt x="6" y="145"/>
                    </a:lnTo>
                    <a:lnTo>
                      <a:pt x="5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0" y="163"/>
                    </a:lnTo>
                    <a:lnTo>
                      <a:pt x="0" y="171"/>
                    </a:lnTo>
                    <a:lnTo>
                      <a:pt x="1" y="180"/>
                    </a:lnTo>
                    <a:lnTo>
                      <a:pt x="5" y="192"/>
                    </a:lnTo>
                    <a:lnTo>
                      <a:pt x="10" y="206"/>
                    </a:lnTo>
                    <a:lnTo>
                      <a:pt x="13" y="221"/>
                    </a:lnTo>
                    <a:lnTo>
                      <a:pt x="16" y="238"/>
                    </a:lnTo>
                    <a:lnTo>
                      <a:pt x="17" y="253"/>
                    </a:lnTo>
                    <a:lnTo>
                      <a:pt x="18" y="267"/>
                    </a:lnTo>
                    <a:lnTo>
                      <a:pt x="19" y="280"/>
                    </a:lnTo>
                    <a:lnTo>
                      <a:pt x="18" y="290"/>
                    </a:lnTo>
                    <a:lnTo>
                      <a:pt x="18" y="297"/>
                    </a:lnTo>
                    <a:lnTo>
                      <a:pt x="17" y="304"/>
                    </a:lnTo>
                    <a:lnTo>
                      <a:pt x="17" y="312"/>
                    </a:lnTo>
                    <a:lnTo>
                      <a:pt x="17" y="320"/>
                    </a:lnTo>
                    <a:lnTo>
                      <a:pt x="18" y="331"/>
                    </a:lnTo>
                    <a:lnTo>
                      <a:pt x="20" y="342"/>
                    </a:lnTo>
                    <a:lnTo>
                      <a:pt x="23" y="353"/>
                    </a:lnTo>
                    <a:lnTo>
                      <a:pt x="27" y="365"/>
                    </a:lnTo>
                    <a:lnTo>
                      <a:pt x="32" y="377"/>
                    </a:lnTo>
                    <a:lnTo>
                      <a:pt x="38" y="386"/>
                    </a:lnTo>
                    <a:lnTo>
                      <a:pt x="46" y="394"/>
                    </a:lnTo>
                    <a:lnTo>
                      <a:pt x="54" y="401"/>
                    </a:lnTo>
                    <a:lnTo>
                      <a:pt x="63" y="406"/>
                    </a:lnTo>
                    <a:lnTo>
                      <a:pt x="72" y="410"/>
                    </a:lnTo>
                    <a:lnTo>
                      <a:pt x="80" y="413"/>
                    </a:lnTo>
                    <a:lnTo>
                      <a:pt x="86" y="415"/>
                    </a:lnTo>
                    <a:lnTo>
                      <a:pt x="90" y="416"/>
                    </a:lnTo>
                    <a:lnTo>
                      <a:pt x="98" y="417"/>
                    </a:lnTo>
                    <a:lnTo>
                      <a:pt x="108" y="416"/>
                    </a:lnTo>
                    <a:lnTo>
                      <a:pt x="119" y="415"/>
                    </a:lnTo>
                    <a:lnTo>
                      <a:pt x="131" y="412"/>
                    </a:lnTo>
                    <a:lnTo>
                      <a:pt x="143" y="411"/>
                    </a:lnTo>
                    <a:lnTo>
                      <a:pt x="154" y="410"/>
                    </a:lnTo>
                    <a:lnTo>
                      <a:pt x="163" y="409"/>
                    </a:lnTo>
                    <a:lnTo>
                      <a:pt x="170" y="409"/>
                    </a:lnTo>
                    <a:lnTo>
                      <a:pt x="178" y="412"/>
                    </a:lnTo>
                    <a:lnTo>
                      <a:pt x="187" y="414"/>
                    </a:lnTo>
                    <a:lnTo>
                      <a:pt x="197" y="418"/>
                    </a:lnTo>
                    <a:lnTo>
                      <a:pt x="209" y="422"/>
                    </a:lnTo>
                    <a:lnTo>
                      <a:pt x="218" y="426"/>
                    </a:lnTo>
                    <a:lnTo>
                      <a:pt x="226" y="429"/>
                    </a:lnTo>
                    <a:lnTo>
                      <a:pt x="232" y="431"/>
                    </a:lnTo>
                    <a:lnTo>
                      <a:pt x="233" y="432"/>
                    </a:lnTo>
                    <a:lnTo>
                      <a:pt x="233" y="434"/>
                    </a:lnTo>
                    <a:lnTo>
                      <a:pt x="232" y="439"/>
                    </a:lnTo>
                    <a:lnTo>
                      <a:pt x="232" y="446"/>
                    </a:lnTo>
                    <a:lnTo>
                      <a:pt x="231" y="453"/>
                    </a:lnTo>
                    <a:lnTo>
                      <a:pt x="230" y="463"/>
                    </a:lnTo>
                    <a:lnTo>
                      <a:pt x="229" y="472"/>
                    </a:lnTo>
                    <a:lnTo>
                      <a:pt x="228" y="482"/>
                    </a:lnTo>
                    <a:lnTo>
                      <a:pt x="228" y="489"/>
                    </a:lnTo>
                    <a:lnTo>
                      <a:pt x="229" y="498"/>
                    </a:lnTo>
                    <a:lnTo>
                      <a:pt x="230" y="508"/>
                    </a:lnTo>
                    <a:lnTo>
                      <a:pt x="232" y="519"/>
                    </a:lnTo>
                    <a:lnTo>
                      <a:pt x="234" y="531"/>
                    </a:lnTo>
                    <a:lnTo>
                      <a:pt x="236" y="543"/>
                    </a:lnTo>
                    <a:lnTo>
                      <a:pt x="238" y="554"/>
                    </a:lnTo>
                    <a:lnTo>
                      <a:pt x="238" y="563"/>
                    </a:lnTo>
                    <a:lnTo>
                      <a:pt x="236" y="569"/>
                    </a:lnTo>
                    <a:lnTo>
                      <a:pt x="234" y="574"/>
                    </a:lnTo>
                    <a:lnTo>
                      <a:pt x="233" y="578"/>
                    </a:lnTo>
                    <a:lnTo>
                      <a:pt x="232" y="582"/>
                    </a:lnTo>
                    <a:lnTo>
                      <a:pt x="232" y="586"/>
                    </a:lnTo>
                    <a:lnTo>
                      <a:pt x="232" y="589"/>
                    </a:lnTo>
                    <a:lnTo>
                      <a:pt x="232" y="591"/>
                    </a:lnTo>
                    <a:lnTo>
                      <a:pt x="232" y="592"/>
                    </a:lnTo>
                    <a:lnTo>
                      <a:pt x="238" y="610"/>
                    </a:lnTo>
                    <a:lnTo>
                      <a:pt x="239" y="610"/>
                    </a:lnTo>
                    <a:lnTo>
                      <a:pt x="243" y="610"/>
                    </a:lnTo>
                    <a:lnTo>
                      <a:pt x="249" y="610"/>
                    </a:lnTo>
                    <a:lnTo>
                      <a:pt x="255" y="610"/>
                    </a:lnTo>
                    <a:lnTo>
                      <a:pt x="261" y="610"/>
                    </a:lnTo>
                    <a:lnTo>
                      <a:pt x="268" y="610"/>
                    </a:lnTo>
                    <a:lnTo>
                      <a:pt x="274" y="611"/>
                    </a:lnTo>
                    <a:lnTo>
                      <a:pt x="278" y="613"/>
                    </a:lnTo>
                    <a:lnTo>
                      <a:pt x="283" y="614"/>
                    </a:lnTo>
                    <a:lnTo>
                      <a:pt x="288" y="616"/>
                    </a:lnTo>
                    <a:lnTo>
                      <a:pt x="294" y="617"/>
                    </a:lnTo>
                    <a:lnTo>
                      <a:pt x="301" y="619"/>
                    </a:lnTo>
                    <a:lnTo>
                      <a:pt x="307" y="620"/>
                    </a:lnTo>
                    <a:lnTo>
                      <a:pt x="312" y="621"/>
                    </a:lnTo>
                    <a:lnTo>
                      <a:pt x="317" y="622"/>
                    </a:lnTo>
                    <a:lnTo>
                      <a:pt x="319" y="621"/>
                    </a:lnTo>
                    <a:lnTo>
                      <a:pt x="322" y="620"/>
                    </a:lnTo>
                    <a:lnTo>
                      <a:pt x="325" y="619"/>
                    </a:lnTo>
                    <a:lnTo>
                      <a:pt x="327" y="617"/>
                    </a:lnTo>
                    <a:lnTo>
                      <a:pt x="330" y="615"/>
                    </a:lnTo>
                    <a:lnTo>
                      <a:pt x="331" y="612"/>
                    </a:lnTo>
                    <a:lnTo>
                      <a:pt x="331" y="610"/>
                    </a:lnTo>
                    <a:lnTo>
                      <a:pt x="329" y="608"/>
                    </a:lnTo>
                    <a:lnTo>
                      <a:pt x="325" y="605"/>
                    </a:lnTo>
                    <a:lnTo>
                      <a:pt x="318" y="603"/>
                    </a:lnTo>
                    <a:lnTo>
                      <a:pt x="310" y="599"/>
                    </a:lnTo>
                    <a:lnTo>
                      <a:pt x="301" y="595"/>
                    </a:lnTo>
                    <a:lnTo>
                      <a:pt x="293" y="591"/>
                    </a:lnTo>
                    <a:lnTo>
                      <a:pt x="285" y="587"/>
                    </a:lnTo>
                    <a:lnTo>
                      <a:pt x="278" y="582"/>
                    </a:lnTo>
                    <a:lnTo>
                      <a:pt x="274" y="578"/>
                    </a:lnTo>
                    <a:lnTo>
                      <a:pt x="272" y="574"/>
                    </a:lnTo>
                    <a:lnTo>
                      <a:pt x="272" y="569"/>
                    </a:lnTo>
                    <a:lnTo>
                      <a:pt x="272" y="563"/>
                    </a:lnTo>
                    <a:lnTo>
                      <a:pt x="273" y="558"/>
                    </a:lnTo>
                    <a:lnTo>
                      <a:pt x="273" y="551"/>
                    </a:lnTo>
                    <a:lnTo>
                      <a:pt x="274" y="544"/>
                    </a:lnTo>
                    <a:lnTo>
                      <a:pt x="275" y="536"/>
                    </a:lnTo>
                    <a:lnTo>
                      <a:pt x="277" y="528"/>
                    </a:lnTo>
                    <a:lnTo>
                      <a:pt x="278" y="521"/>
                    </a:lnTo>
                    <a:lnTo>
                      <a:pt x="280" y="512"/>
                    </a:lnTo>
                    <a:lnTo>
                      <a:pt x="282" y="502"/>
                    </a:lnTo>
                    <a:lnTo>
                      <a:pt x="284" y="492"/>
                    </a:lnTo>
                    <a:lnTo>
                      <a:pt x="285" y="482"/>
                    </a:lnTo>
                    <a:lnTo>
                      <a:pt x="286" y="472"/>
                    </a:lnTo>
                    <a:lnTo>
                      <a:pt x="287" y="465"/>
                    </a:lnTo>
                    <a:lnTo>
                      <a:pt x="287" y="459"/>
                    </a:lnTo>
                    <a:lnTo>
                      <a:pt x="287" y="455"/>
                    </a:lnTo>
                    <a:lnTo>
                      <a:pt x="287" y="453"/>
                    </a:lnTo>
                    <a:lnTo>
                      <a:pt x="289" y="452"/>
                    </a:lnTo>
                    <a:lnTo>
                      <a:pt x="290" y="448"/>
                    </a:lnTo>
                    <a:lnTo>
                      <a:pt x="292" y="446"/>
                    </a:lnTo>
                    <a:lnTo>
                      <a:pt x="294" y="441"/>
                    </a:lnTo>
                    <a:lnTo>
                      <a:pt x="295" y="438"/>
                    </a:lnTo>
                    <a:lnTo>
                      <a:pt x="296" y="434"/>
                    </a:lnTo>
                    <a:lnTo>
                      <a:pt x="295" y="430"/>
                    </a:lnTo>
                    <a:lnTo>
                      <a:pt x="294" y="424"/>
                    </a:lnTo>
                    <a:lnTo>
                      <a:pt x="293" y="419"/>
                    </a:lnTo>
                    <a:lnTo>
                      <a:pt x="291" y="414"/>
                    </a:lnTo>
                    <a:lnTo>
                      <a:pt x="290" y="409"/>
                    </a:lnTo>
                    <a:lnTo>
                      <a:pt x="285" y="404"/>
                    </a:lnTo>
                    <a:lnTo>
                      <a:pt x="279" y="398"/>
                    </a:lnTo>
                    <a:lnTo>
                      <a:pt x="272" y="393"/>
                    </a:lnTo>
                    <a:lnTo>
                      <a:pt x="261" y="387"/>
                    </a:lnTo>
                    <a:lnTo>
                      <a:pt x="249" y="382"/>
                    </a:lnTo>
                    <a:lnTo>
                      <a:pt x="240" y="377"/>
                    </a:lnTo>
                    <a:lnTo>
                      <a:pt x="233" y="372"/>
                    </a:lnTo>
                    <a:lnTo>
                      <a:pt x="226" y="366"/>
                    </a:lnTo>
                    <a:lnTo>
                      <a:pt x="221" y="363"/>
                    </a:lnTo>
                    <a:lnTo>
                      <a:pt x="216" y="360"/>
                    </a:lnTo>
                    <a:lnTo>
                      <a:pt x="210" y="356"/>
                    </a:lnTo>
                    <a:lnTo>
                      <a:pt x="204" y="354"/>
                    </a:lnTo>
                    <a:lnTo>
                      <a:pt x="197" y="352"/>
                    </a:lnTo>
                    <a:lnTo>
                      <a:pt x="190" y="349"/>
                    </a:lnTo>
                    <a:lnTo>
                      <a:pt x="183" y="345"/>
                    </a:lnTo>
                    <a:lnTo>
                      <a:pt x="177" y="342"/>
                    </a:lnTo>
                    <a:lnTo>
                      <a:pt x="171" y="338"/>
                    </a:lnTo>
                    <a:lnTo>
                      <a:pt x="167" y="335"/>
                    </a:lnTo>
                    <a:lnTo>
                      <a:pt x="164" y="333"/>
                    </a:lnTo>
                    <a:lnTo>
                      <a:pt x="163" y="332"/>
                    </a:lnTo>
                    <a:lnTo>
                      <a:pt x="143" y="237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4" name="Freeform 82"/>
              <p:cNvSpPr>
                <a:spLocks/>
              </p:cNvSpPr>
              <p:nvPr/>
            </p:nvSpPr>
            <p:spPr bwMode="auto">
              <a:xfrm>
                <a:off x="2980" y="918"/>
                <a:ext cx="33" cy="136"/>
              </a:xfrm>
              <a:custGeom>
                <a:avLst/>
                <a:gdLst>
                  <a:gd name="T0" fmla="*/ 15 w 33"/>
                  <a:gd name="T1" fmla="*/ 112 h 136"/>
                  <a:gd name="T2" fmla="*/ 13 w 33"/>
                  <a:gd name="T3" fmla="*/ 102 h 136"/>
                  <a:gd name="T4" fmla="*/ 12 w 33"/>
                  <a:gd name="T5" fmla="*/ 88 h 136"/>
                  <a:gd name="T6" fmla="*/ 13 w 33"/>
                  <a:gd name="T7" fmla="*/ 72 h 136"/>
                  <a:gd name="T8" fmla="*/ 17 w 33"/>
                  <a:gd name="T9" fmla="*/ 58 h 136"/>
                  <a:gd name="T10" fmla="*/ 18 w 33"/>
                  <a:gd name="T11" fmla="*/ 49 h 136"/>
                  <a:gd name="T12" fmla="*/ 18 w 33"/>
                  <a:gd name="T13" fmla="*/ 39 h 136"/>
                  <a:gd name="T14" fmla="*/ 15 w 33"/>
                  <a:gd name="T15" fmla="*/ 29 h 136"/>
                  <a:gd name="T16" fmla="*/ 12 w 33"/>
                  <a:gd name="T17" fmla="*/ 22 h 136"/>
                  <a:gd name="T18" fmla="*/ 10 w 33"/>
                  <a:gd name="T19" fmla="*/ 17 h 136"/>
                  <a:gd name="T20" fmla="*/ 6 w 33"/>
                  <a:gd name="T21" fmla="*/ 10 h 136"/>
                  <a:gd name="T22" fmla="*/ 2 w 33"/>
                  <a:gd name="T23" fmla="*/ 3 h 136"/>
                  <a:gd name="T24" fmla="*/ 1 w 33"/>
                  <a:gd name="T25" fmla="*/ 6 h 136"/>
                  <a:gd name="T26" fmla="*/ 5 w 33"/>
                  <a:gd name="T27" fmla="*/ 14 h 136"/>
                  <a:gd name="T28" fmla="*/ 7 w 33"/>
                  <a:gd name="T29" fmla="*/ 22 h 136"/>
                  <a:gd name="T30" fmla="*/ 8 w 33"/>
                  <a:gd name="T31" fmla="*/ 35 h 136"/>
                  <a:gd name="T32" fmla="*/ 9 w 33"/>
                  <a:gd name="T33" fmla="*/ 55 h 136"/>
                  <a:gd name="T34" fmla="*/ 8 w 33"/>
                  <a:gd name="T35" fmla="*/ 71 h 136"/>
                  <a:gd name="T36" fmla="*/ 6 w 33"/>
                  <a:gd name="T37" fmla="*/ 82 h 136"/>
                  <a:gd name="T38" fmla="*/ 6 w 33"/>
                  <a:gd name="T39" fmla="*/ 93 h 136"/>
                  <a:gd name="T40" fmla="*/ 7 w 33"/>
                  <a:gd name="T41" fmla="*/ 107 h 136"/>
                  <a:gd name="T42" fmla="*/ 10 w 33"/>
                  <a:gd name="T43" fmla="*/ 117 h 136"/>
                  <a:gd name="T44" fmla="*/ 12 w 33"/>
                  <a:gd name="T45" fmla="*/ 124 h 136"/>
                  <a:gd name="T46" fmla="*/ 16 w 33"/>
                  <a:gd name="T47" fmla="*/ 128 h 136"/>
                  <a:gd name="T48" fmla="*/ 20 w 33"/>
                  <a:gd name="T49" fmla="*/ 130 h 136"/>
                  <a:gd name="T50" fmla="*/ 25 w 33"/>
                  <a:gd name="T51" fmla="*/ 133 h 136"/>
                  <a:gd name="T52" fmla="*/ 28 w 33"/>
                  <a:gd name="T53" fmla="*/ 134 h 136"/>
                  <a:gd name="T54" fmla="*/ 31 w 33"/>
                  <a:gd name="T55" fmla="*/ 135 h 136"/>
                  <a:gd name="T56" fmla="*/ 29 w 33"/>
                  <a:gd name="T57" fmla="*/ 132 h 136"/>
                  <a:gd name="T58" fmla="*/ 24 w 33"/>
                  <a:gd name="T59" fmla="*/ 128 h 136"/>
                  <a:gd name="T60" fmla="*/ 19 w 33"/>
                  <a:gd name="T61" fmla="*/ 122 h 136"/>
                  <a:gd name="T62" fmla="*/ 16 w 33"/>
                  <a:gd name="T63" fmla="*/ 117 h 1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"/>
                  <a:gd name="T97" fmla="*/ 0 h 136"/>
                  <a:gd name="T98" fmla="*/ 33 w 33"/>
                  <a:gd name="T99" fmla="*/ 136 h 1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" h="136">
                    <a:moveTo>
                      <a:pt x="16" y="115"/>
                    </a:moveTo>
                    <a:lnTo>
                      <a:pt x="15" y="112"/>
                    </a:lnTo>
                    <a:lnTo>
                      <a:pt x="14" y="108"/>
                    </a:lnTo>
                    <a:lnTo>
                      <a:pt x="13" y="102"/>
                    </a:lnTo>
                    <a:lnTo>
                      <a:pt x="12" y="96"/>
                    </a:lnTo>
                    <a:lnTo>
                      <a:pt x="12" y="88"/>
                    </a:lnTo>
                    <a:lnTo>
                      <a:pt x="12" y="80"/>
                    </a:lnTo>
                    <a:lnTo>
                      <a:pt x="13" y="72"/>
                    </a:lnTo>
                    <a:lnTo>
                      <a:pt x="15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8" y="43"/>
                    </a:lnTo>
                    <a:lnTo>
                      <a:pt x="18" y="39"/>
                    </a:lnTo>
                    <a:lnTo>
                      <a:pt x="17" y="34"/>
                    </a:lnTo>
                    <a:lnTo>
                      <a:pt x="15" y="29"/>
                    </a:lnTo>
                    <a:lnTo>
                      <a:pt x="13" y="24"/>
                    </a:lnTo>
                    <a:lnTo>
                      <a:pt x="12" y="22"/>
                    </a:lnTo>
                    <a:lnTo>
                      <a:pt x="12" y="19"/>
                    </a:lnTo>
                    <a:lnTo>
                      <a:pt x="10" y="17"/>
                    </a:lnTo>
                    <a:lnTo>
                      <a:pt x="8" y="13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4" y="10"/>
                    </a:lnTo>
                    <a:lnTo>
                      <a:pt x="5" y="14"/>
                    </a:lnTo>
                    <a:lnTo>
                      <a:pt x="6" y="18"/>
                    </a:lnTo>
                    <a:lnTo>
                      <a:pt x="7" y="22"/>
                    </a:lnTo>
                    <a:lnTo>
                      <a:pt x="8" y="28"/>
                    </a:lnTo>
                    <a:lnTo>
                      <a:pt x="8" y="35"/>
                    </a:lnTo>
                    <a:lnTo>
                      <a:pt x="9" y="44"/>
                    </a:lnTo>
                    <a:lnTo>
                      <a:pt x="9" y="55"/>
                    </a:lnTo>
                    <a:lnTo>
                      <a:pt x="9" y="64"/>
                    </a:lnTo>
                    <a:lnTo>
                      <a:pt x="8" y="71"/>
                    </a:lnTo>
                    <a:lnTo>
                      <a:pt x="7" y="77"/>
                    </a:lnTo>
                    <a:lnTo>
                      <a:pt x="6" y="82"/>
                    </a:lnTo>
                    <a:lnTo>
                      <a:pt x="6" y="87"/>
                    </a:lnTo>
                    <a:lnTo>
                      <a:pt x="6" y="93"/>
                    </a:lnTo>
                    <a:lnTo>
                      <a:pt x="6" y="100"/>
                    </a:lnTo>
                    <a:lnTo>
                      <a:pt x="7" y="107"/>
                    </a:lnTo>
                    <a:lnTo>
                      <a:pt x="8" y="113"/>
                    </a:lnTo>
                    <a:lnTo>
                      <a:pt x="10" y="117"/>
                    </a:lnTo>
                    <a:lnTo>
                      <a:pt x="11" y="121"/>
                    </a:lnTo>
                    <a:lnTo>
                      <a:pt x="12" y="124"/>
                    </a:lnTo>
                    <a:lnTo>
                      <a:pt x="14" y="126"/>
                    </a:lnTo>
                    <a:lnTo>
                      <a:pt x="16" y="128"/>
                    </a:lnTo>
                    <a:lnTo>
                      <a:pt x="19" y="129"/>
                    </a:lnTo>
                    <a:lnTo>
                      <a:pt x="20" y="130"/>
                    </a:lnTo>
                    <a:lnTo>
                      <a:pt x="22" y="132"/>
                    </a:lnTo>
                    <a:lnTo>
                      <a:pt x="25" y="133"/>
                    </a:lnTo>
                    <a:lnTo>
                      <a:pt x="26" y="133"/>
                    </a:lnTo>
                    <a:lnTo>
                      <a:pt x="28" y="134"/>
                    </a:lnTo>
                    <a:lnTo>
                      <a:pt x="30" y="134"/>
                    </a:lnTo>
                    <a:lnTo>
                      <a:pt x="31" y="135"/>
                    </a:lnTo>
                    <a:lnTo>
                      <a:pt x="32" y="135"/>
                    </a:lnTo>
                    <a:lnTo>
                      <a:pt x="29" y="132"/>
                    </a:lnTo>
                    <a:lnTo>
                      <a:pt x="26" y="130"/>
                    </a:lnTo>
                    <a:lnTo>
                      <a:pt x="24" y="128"/>
                    </a:lnTo>
                    <a:lnTo>
                      <a:pt x="21" y="124"/>
                    </a:lnTo>
                    <a:lnTo>
                      <a:pt x="19" y="122"/>
                    </a:lnTo>
                    <a:lnTo>
                      <a:pt x="18" y="119"/>
                    </a:lnTo>
                    <a:lnTo>
                      <a:pt x="16" y="117"/>
                    </a:lnTo>
                    <a:lnTo>
                      <a:pt x="16" y="115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5" name="Freeform 83"/>
              <p:cNvSpPr>
                <a:spLocks/>
              </p:cNvSpPr>
              <p:nvPr/>
            </p:nvSpPr>
            <p:spPr bwMode="auto">
              <a:xfrm>
                <a:off x="3183" y="1105"/>
                <a:ext cx="447" cy="403"/>
              </a:xfrm>
              <a:custGeom>
                <a:avLst/>
                <a:gdLst>
                  <a:gd name="T0" fmla="*/ 0 w 447"/>
                  <a:gd name="T1" fmla="*/ 402 h 403"/>
                  <a:gd name="T2" fmla="*/ 0 w 447"/>
                  <a:gd name="T3" fmla="*/ 106 h 403"/>
                  <a:gd name="T4" fmla="*/ 446 w 447"/>
                  <a:gd name="T5" fmla="*/ 0 h 403"/>
                  <a:gd name="T6" fmla="*/ 446 w 447"/>
                  <a:gd name="T7" fmla="*/ 303 h 403"/>
                  <a:gd name="T8" fmla="*/ 0 w 447"/>
                  <a:gd name="T9" fmla="*/ 402 h 4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7"/>
                  <a:gd name="T16" fmla="*/ 0 h 403"/>
                  <a:gd name="T17" fmla="*/ 447 w 447"/>
                  <a:gd name="T18" fmla="*/ 403 h 4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7" h="403">
                    <a:moveTo>
                      <a:pt x="0" y="402"/>
                    </a:moveTo>
                    <a:lnTo>
                      <a:pt x="0" y="106"/>
                    </a:lnTo>
                    <a:lnTo>
                      <a:pt x="446" y="0"/>
                    </a:lnTo>
                    <a:lnTo>
                      <a:pt x="446" y="303"/>
                    </a:lnTo>
                    <a:lnTo>
                      <a:pt x="0" y="40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6" name="Freeform 84"/>
              <p:cNvSpPr>
                <a:spLocks/>
              </p:cNvSpPr>
              <p:nvPr/>
            </p:nvSpPr>
            <p:spPr bwMode="auto">
              <a:xfrm>
                <a:off x="3142" y="1221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5 w 24"/>
                  <a:gd name="T5" fmla="*/ 22 h 24"/>
                  <a:gd name="T6" fmla="*/ 17 w 24"/>
                  <a:gd name="T7" fmla="*/ 22 h 24"/>
                  <a:gd name="T8" fmla="*/ 19 w 24"/>
                  <a:gd name="T9" fmla="*/ 20 h 24"/>
                  <a:gd name="T10" fmla="*/ 20 w 24"/>
                  <a:gd name="T11" fmla="*/ 19 h 24"/>
                  <a:gd name="T12" fmla="*/ 22 w 24"/>
                  <a:gd name="T13" fmla="*/ 17 h 24"/>
                  <a:gd name="T14" fmla="*/ 22 w 24"/>
                  <a:gd name="T15" fmla="*/ 15 h 24"/>
                  <a:gd name="T16" fmla="*/ 23 w 24"/>
                  <a:gd name="T17" fmla="*/ 12 h 24"/>
                  <a:gd name="T18" fmla="*/ 22 w 24"/>
                  <a:gd name="T19" fmla="*/ 11 h 24"/>
                  <a:gd name="T20" fmla="*/ 22 w 24"/>
                  <a:gd name="T21" fmla="*/ 8 h 24"/>
                  <a:gd name="T22" fmla="*/ 20 w 24"/>
                  <a:gd name="T23" fmla="*/ 6 h 24"/>
                  <a:gd name="T24" fmla="*/ 19 w 24"/>
                  <a:gd name="T25" fmla="*/ 4 h 24"/>
                  <a:gd name="T26" fmla="*/ 17 w 24"/>
                  <a:gd name="T27" fmla="*/ 2 h 24"/>
                  <a:gd name="T28" fmla="*/ 15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1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6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3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9" y="20"/>
                    </a:lnTo>
                    <a:lnTo>
                      <a:pt x="20" y="19"/>
                    </a:lnTo>
                    <a:lnTo>
                      <a:pt x="22" y="17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7" name="Freeform 85"/>
              <p:cNvSpPr>
                <a:spLocks/>
              </p:cNvSpPr>
              <p:nvPr/>
            </p:nvSpPr>
            <p:spPr bwMode="auto">
              <a:xfrm>
                <a:off x="3054" y="1195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6 w 24"/>
                  <a:gd name="T5" fmla="*/ 23 h 24"/>
                  <a:gd name="T6" fmla="*/ 17 w 24"/>
                  <a:gd name="T7" fmla="*/ 22 h 24"/>
                  <a:gd name="T8" fmla="*/ 19 w 24"/>
                  <a:gd name="T9" fmla="*/ 21 h 24"/>
                  <a:gd name="T10" fmla="*/ 21 w 24"/>
                  <a:gd name="T11" fmla="*/ 19 h 24"/>
                  <a:gd name="T12" fmla="*/ 22 w 24"/>
                  <a:gd name="T13" fmla="*/ 17 h 24"/>
                  <a:gd name="T14" fmla="*/ 23 w 24"/>
                  <a:gd name="T15" fmla="*/ 16 h 24"/>
                  <a:gd name="T16" fmla="*/ 23 w 24"/>
                  <a:gd name="T17" fmla="*/ 13 h 24"/>
                  <a:gd name="T18" fmla="*/ 23 w 24"/>
                  <a:gd name="T19" fmla="*/ 11 h 24"/>
                  <a:gd name="T20" fmla="*/ 22 w 24"/>
                  <a:gd name="T21" fmla="*/ 9 h 24"/>
                  <a:gd name="T22" fmla="*/ 21 w 24"/>
                  <a:gd name="T23" fmla="*/ 6 h 24"/>
                  <a:gd name="T24" fmla="*/ 19 w 24"/>
                  <a:gd name="T25" fmla="*/ 5 h 24"/>
                  <a:gd name="T26" fmla="*/ 17 w 24"/>
                  <a:gd name="T27" fmla="*/ 3 h 24"/>
                  <a:gd name="T28" fmla="*/ 16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2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7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4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2" y="17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8" name="Freeform 86"/>
              <p:cNvSpPr>
                <a:spLocks/>
              </p:cNvSpPr>
              <p:nvPr/>
            </p:nvSpPr>
            <p:spPr bwMode="auto">
              <a:xfrm>
                <a:off x="3091" y="1136"/>
                <a:ext cx="17" cy="99"/>
              </a:xfrm>
              <a:custGeom>
                <a:avLst/>
                <a:gdLst>
                  <a:gd name="T0" fmla="*/ 16 w 17"/>
                  <a:gd name="T1" fmla="*/ 98 h 99"/>
                  <a:gd name="T2" fmla="*/ 16 w 17"/>
                  <a:gd name="T3" fmla="*/ 2 h 99"/>
                  <a:gd name="T4" fmla="*/ 0 w 17"/>
                  <a:gd name="T5" fmla="*/ 0 h 99"/>
                  <a:gd name="T6" fmla="*/ 0 w 17"/>
                  <a:gd name="T7" fmla="*/ 95 h 99"/>
                  <a:gd name="T8" fmla="*/ 16 w 17"/>
                  <a:gd name="T9" fmla="*/ 9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9"/>
                  <a:gd name="T17" fmla="*/ 17 w 1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9">
                    <a:moveTo>
                      <a:pt x="16" y="98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16" y="9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9" name="Freeform 87"/>
              <p:cNvSpPr>
                <a:spLocks/>
              </p:cNvSpPr>
              <p:nvPr/>
            </p:nvSpPr>
            <p:spPr bwMode="auto">
              <a:xfrm>
                <a:off x="3092" y="1221"/>
                <a:ext cx="69" cy="68"/>
              </a:xfrm>
              <a:custGeom>
                <a:avLst/>
                <a:gdLst>
                  <a:gd name="T0" fmla="*/ 10 w 69"/>
                  <a:gd name="T1" fmla="*/ 0 h 68"/>
                  <a:gd name="T2" fmla="*/ 68 w 69"/>
                  <a:gd name="T3" fmla="*/ 59 h 68"/>
                  <a:gd name="T4" fmla="*/ 68 w 69"/>
                  <a:gd name="T5" fmla="*/ 67 h 68"/>
                  <a:gd name="T6" fmla="*/ 0 w 69"/>
                  <a:gd name="T7" fmla="*/ 13 h 68"/>
                  <a:gd name="T8" fmla="*/ 10 w 69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68"/>
                  <a:gd name="T17" fmla="*/ 69 w 69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68">
                    <a:moveTo>
                      <a:pt x="10" y="0"/>
                    </a:moveTo>
                    <a:lnTo>
                      <a:pt x="68" y="59"/>
                    </a:lnTo>
                    <a:lnTo>
                      <a:pt x="68" y="67"/>
                    </a:lnTo>
                    <a:lnTo>
                      <a:pt x="0" y="13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0" name="Freeform 88"/>
              <p:cNvSpPr>
                <a:spLocks/>
              </p:cNvSpPr>
              <p:nvPr/>
            </p:nvSpPr>
            <p:spPr bwMode="auto">
              <a:xfrm>
                <a:off x="3055" y="1226"/>
                <a:ext cx="47" cy="65"/>
              </a:xfrm>
              <a:custGeom>
                <a:avLst/>
                <a:gdLst>
                  <a:gd name="T0" fmla="*/ 36 w 47"/>
                  <a:gd name="T1" fmla="*/ 0 h 65"/>
                  <a:gd name="T2" fmla="*/ 0 w 47"/>
                  <a:gd name="T3" fmla="*/ 51 h 65"/>
                  <a:gd name="T4" fmla="*/ 0 w 47"/>
                  <a:gd name="T5" fmla="*/ 64 h 65"/>
                  <a:gd name="T6" fmla="*/ 46 w 47"/>
                  <a:gd name="T7" fmla="*/ 13 h 65"/>
                  <a:gd name="T8" fmla="*/ 36 w 47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65"/>
                  <a:gd name="T17" fmla="*/ 47 w 47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65">
                    <a:moveTo>
                      <a:pt x="36" y="0"/>
                    </a:moveTo>
                    <a:lnTo>
                      <a:pt x="0" y="51"/>
                    </a:lnTo>
                    <a:lnTo>
                      <a:pt x="0" y="64"/>
                    </a:lnTo>
                    <a:lnTo>
                      <a:pt x="46" y="13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1" name="Freeform 89"/>
              <p:cNvSpPr>
                <a:spLocks/>
              </p:cNvSpPr>
              <p:nvPr/>
            </p:nvSpPr>
            <p:spPr bwMode="auto">
              <a:xfrm>
                <a:off x="3020" y="1222"/>
                <a:ext cx="74" cy="17"/>
              </a:xfrm>
              <a:custGeom>
                <a:avLst/>
                <a:gdLst>
                  <a:gd name="T0" fmla="*/ 67 w 74"/>
                  <a:gd name="T1" fmla="*/ 2 h 17"/>
                  <a:gd name="T2" fmla="*/ 0 w 74"/>
                  <a:gd name="T3" fmla="*/ 0 h 17"/>
                  <a:gd name="T4" fmla="*/ 0 w 74"/>
                  <a:gd name="T5" fmla="*/ 5 h 17"/>
                  <a:gd name="T6" fmla="*/ 73 w 74"/>
                  <a:gd name="T7" fmla="*/ 16 h 17"/>
                  <a:gd name="T8" fmla="*/ 67 w 74"/>
                  <a:gd name="T9" fmla="*/ 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7"/>
                  <a:gd name="T17" fmla="*/ 74 w 7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7">
                    <a:moveTo>
                      <a:pt x="67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73" y="16"/>
                    </a:lnTo>
                    <a:lnTo>
                      <a:pt x="67" y="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2" name="Freeform 90"/>
              <p:cNvSpPr>
                <a:spLocks/>
              </p:cNvSpPr>
              <p:nvPr/>
            </p:nvSpPr>
            <p:spPr bwMode="auto">
              <a:xfrm>
                <a:off x="3101" y="1217"/>
                <a:ext cx="55" cy="18"/>
              </a:xfrm>
              <a:custGeom>
                <a:avLst/>
                <a:gdLst>
                  <a:gd name="T0" fmla="*/ 0 w 55"/>
                  <a:gd name="T1" fmla="*/ 8 h 18"/>
                  <a:gd name="T2" fmla="*/ 54 w 55"/>
                  <a:gd name="T3" fmla="*/ 0 h 18"/>
                  <a:gd name="T4" fmla="*/ 54 w 55"/>
                  <a:gd name="T5" fmla="*/ 4 h 18"/>
                  <a:gd name="T6" fmla="*/ 0 w 55"/>
                  <a:gd name="T7" fmla="*/ 17 h 18"/>
                  <a:gd name="T8" fmla="*/ 0 w 55"/>
                  <a:gd name="T9" fmla="*/ 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8"/>
                    </a:moveTo>
                    <a:lnTo>
                      <a:pt x="54" y="0"/>
                    </a:lnTo>
                    <a:lnTo>
                      <a:pt x="54" y="4"/>
                    </a:lnTo>
                    <a:lnTo>
                      <a:pt x="0" y="17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3" name="Freeform 91"/>
              <p:cNvSpPr>
                <a:spLocks/>
              </p:cNvSpPr>
              <p:nvPr/>
            </p:nvSpPr>
            <p:spPr bwMode="auto">
              <a:xfrm>
                <a:off x="3067" y="1189"/>
                <a:ext cx="29" cy="43"/>
              </a:xfrm>
              <a:custGeom>
                <a:avLst/>
                <a:gdLst>
                  <a:gd name="T0" fmla="*/ 28 w 29"/>
                  <a:gd name="T1" fmla="*/ 32 h 43"/>
                  <a:gd name="T2" fmla="*/ 0 w 29"/>
                  <a:gd name="T3" fmla="*/ 0 h 43"/>
                  <a:gd name="T4" fmla="*/ 0 w 29"/>
                  <a:gd name="T5" fmla="*/ 5 h 43"/>
                  <a:gd name="T6" fmla="*/ 23 w 29"/>
                  <a:gd name="T7" fmla="*/ 42 h 43"/>
                  <a:gd name="T8" fmla="*/ 28 w 29"/>
                  <a:gd name="T9" fmla="*/ 3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43"/>
                  <a:gd name="T17" fmla="*/ 29 w 2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43">
                    <a:moveTo>
                      <a:pt x="28" y="3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3" y="42"/>
                    </a:lnTo>
                    <a:lnTo>
                      <a:pt x="28" y="3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4" name="Freeform 92"/>
              <p:cNvSpPr>
                <a:spLocks/>
              </p:cNvSpPr>
              <p:nvPr/>
            </p:nvSpPr>
            <p:spPr bwMode="auto">
              <a:xfrm>
                <a:off x="3044" y="1285"/>
                <a:ext cx="29" cy="29"/>
              </a:xfrm>
              <a:custGeom>
                <a:avLst/>
                <a:gdLst>
                  <a:gd name="T0" fmla="*/ 13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1 h 29"/>
                  <a:gd name="T14" fmla="*/ 28 w 29"/>
                  <a:gd name="T15" fmla="*/ 18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7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3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3 h 29"/>
                  <a:gd name="T60" fmla="*/ 8 w 29"/>
                  <a:gd name="T61" fmla="*/ 25 h 29"/>
                  <a:gd name="T62" fmla="*/ 11 w 29"/>
                  <a:gd name="T63" fmla="*/ 27 h 29"/>
                  <a:gd name="T64" fmla="*/ 13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3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7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11" y="27"/>
                    </a:lnTo>
                    <a:lnTo>
                      <a:pt x="13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5" name="Freeform 93"/>
              <p:cNvSpPr>
                <a:spLocks/>
              </p:cNvSpPr>
              <p:nvPr/>
            </p:nvSpPr>
            <p:spPr bwMode="auto">
              <a:xfrm>
                <a:off x="3005" y="1227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6" name="Freeform 94"/>
              <p:cNvSpPr>
                <a:spLocks/>
              </p:cNvSpPr>
              <p:nvPr/>
            </p:nvSpPr>
            <p:spPr bwMode="auto">
              <a:xfrm>
                <a:off x="3147" y="1286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4 h 29"/>
                  <a:gd name="T28" fmla="*/ 19 w 29"/>
                  <a:gd name="T29" fmla="*/ 2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6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7" name="Freeform 95"/>
              <p:cNvSpPr>
                <a:spLocks/>
              </p:cNvSpPr>
              <p:nvPr/>
            </p:nvSpPr>
            <p:spPr bwMode="auto">
              <a:xfrm>
                <a:off x="3142" y="1221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5 w 24"/>
                  <a:gd name="T5" fmla="*/ 22 h 24"/>
                  <a:gd name="T6" fmla="*/ 17 w 24"/>
                  <a:gd name="T7" fmla="*/ 22 h 24"/>
                  <a:gd name="T8" fmla="*/ 19 w 24"/>
                  <a:gd name="T9" fmla="*/ 20 h 24"/>
                  <a:gd name="T10" fmla="*/ 20 w 24"/>
                  <a:gd name="T11" fmla="*/ 19 h 24"/>
                  <a:gd name="T12" fmla="*/ 22 w 24"/>
                  <a:gd name="T13" fmla="*/ 17 h 24"/>
                  <a:gd name="T14" fmla="*/ 22 w 24"/>
                  <a:gd name="T15" fmla="*/ 15 h 24"/>
                  <a:gd name="T16" fmla="*/ 23 w 24"/>
                  <a:gd name="T17" fmla="*/ 12 h 24"/>
                  <a:gd name="T18" fmla="*/ 22 w 24"/>
                  <a:gd name="T19" fmla="*/ 11 h 24"/>
                  <a:gd name="T20" fmla="*/ 22 w 24"/>
                  <a:gd name="T21" fmla="*/ 8 h 24"/>
                  <a:gd name="T22" fmla="*/ 20 w 24"/>
                  <a:gd name="T23" fmla="*/ 6 h 24"/>
                  <a:gd name="T24" fmla="*/ 19 w 24"/>
                  <a:gd name="T25" fmla="*/ 4 h 24"/>
                  <a:gd name="T26" fmla="*/ 17 w 24"/>
                  <a:gd name="T27" fmla="*/ 2 h 24"/>
                  <a:gd name="T28" fmla="*/ 15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1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6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3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9" y="20"/>
                    </a:lnTo>
                    <a:lnTo>
                      <a:pt x="20" y="19"/>
                    </a:lnTo>
                    <a:lnTo>
                      <a:pt x="22" y="17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8" name="Freeform 96"/>
              <p:cNvSpPr>
                <a:spLocks/>
              </p:cNvSpPr>
              <p:nvPr/>
            </p:nvSpPr>
            <p:spPr bwMode="auto">
              <a:xfrm>
                <a:off x="3054" y="1195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6 w 24"/>
                  <a:gd name="T5" fmla="*/ 23 h 24"/>
                  <a:gd name="T6" fmla="*/ 17 w 24"/>
                  <a:gd name="T7" fmla="*/ 22 h 24"/>
                  <a:gd name="T8" fmla="*/ 19 w 24"/>
                  <a:gd name="T9" fmla="*/ 21 h 24"/>
                  <a:gd name="T10" fmla="*/ 21 w 24"/>
                  <a:gd name="T11" fmla="*/ 19 h 24"/>
                  <a:gd name="T12" fmla="*/ 22 w 24"/>
                  <a:gd name="T13" fmla="*/ 17 h 24"/>
                  <a:gd name="T14" fmla="*/ 23 w 24"/>
                  <a:gd name="T15" fmla="*/ 16 h 24"/>
                  <a:gd name="T16" fmla="*/ 23 w 24"/>
                  <a:gd name="T17" fmla="*/ 13 h 24"/>
                  <a:gd name="T18" fmla="*/ 23 w 24"/>
                  <a:gd name="T19" fmla="*/ 11 h 24"/>
                  <a:gd name="T20" fmla="*/ 22 w 24"/>
                  <a:gd name="T21" fmla="*/ 9 h 24"/>
                  <a:gd name="T22" fmla="*/ 21 w 24"/>
                  <a:gd name="T23" fmla="*/ 6 h 24"/>
                  <a:gd name="T24" fmla="*/ 19 w 24"/>
                  <a:gd name="T25" fmla="*/ 5 h 24"/>
                  <a:gd name="T26" fmla="*/ 17 w 24"/>
                  <a:gd name="T27" fmla="*/ 3 h 24"/>
                  <a:gd name="T28" fmla="*/ 16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2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7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4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2" y="17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9" name="Freeform 97"/>
              <p:cNvSpPr>
                <a:spLocks/>
              </p:cNvSpPr>
              <p:nvPr/>
            </p:nvSpPr>
            <p:spPr bwMode="auto">
              <a:xfrm>
                <a:off x="3091" y="1136"/>
                <a:ext cx="17" cy="99"/>
              </a:xfrm>
              <a:custGeom>
                <a:avLst/>
                <a:gdLst>
                  <a:gd name="T0" fmla="*/ 16 w 17"/>
                  <a:gd name="T1" fmla="*/ 98 h 99"/>
                  <a:gd name="T2" fmla="*/ 16 w 17"/>
                  <a:gd name="T3" fmla="*/ 2 h 99"/>
                  <a:gd name="T4" fmla="*/ 0 w 17"/>
                  <a:gd name="T5" fmla="*/ 0 h 99"/>
                  <a:gd name="T6" fmla="*/ 0 w 17"/>
                  <a:gd name="T7" fmla="*/ 95 h 99"/>
                  <a:gd name="T8" fmla="*/ 16 w 17"/>
                  <a:gd name="T9" fmla="*/ 9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9"/>
                  <a:gd name="T17" fmla="*/ 17 w 1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9">
                    <a:moveTo>
                      <a:pt x="16" y="98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16" y="9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0" name="Freeform 98"/>
              <p:cNvSpPr>
                <a:spLocks/>
              </p:cNvSpPr>
              <p:nvPr/>
            </p:nvSpPr>
            <p:spPr bwMode="auto">
              <a:xfrm>
                <a:off x="3092" y="1221"/>
                <a:ext cx="69" cy="68"/>
              </a:xfrm>
              <a:custGeom>
                <a:avLst/>
                <a:gdLst>
                  <a:gd name="T0" fmla="*/ 10 w 69"/>
                  <a:gd name="T1" fmla="*/ 0 h 68"/>
                  <a:gd name="T2" fmla="*/ 68 w 69"/>
                  <a:gd name="T3" fmla="*/ 59 h 68"/>
                  <a:gd name="T4" fmla="*/ 68 w 69"/>
                  <a:gd name="T5" fmla="*/ 67 h 68"/>
                  <a:gd name="T6" fmla="*/ 0 w 69"/>
                  <a:gd name="T7" fmla="*/ 13 h 68"/>
                  <a:gd name="T8" fmla="*/ 10 w 69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68"/>
                  <a:gd name="T17" fmla="*/ 69 w 69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68">
                    <a:moveTo>
                      <a:pt x="10" y="0"/>
                    </a:moveTo>
                    <a:lnTo>
                      <a:pt x="68" y="59"/>
                    </a:lnTo>
                    <a:lnTo>
                      <a:pt x="68" y="67"/>
                    </a:lnTo>
                    <a:lnTo>
                      <a:pt x="0" y="13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1" name="Freeform 99"/>
              <p:cNvSpPr>
                <a:spLocks/>
              </p:cNvSpPr>
              <p:nvPr/>
            </p:nvSpPr>
            <p:spPr bwMode="auto">
              <a:xfrm>
                <a:off x="3055" y="1226"/>
                <a:ext cx="47" cy="65"/>
              </a:xfrm>
              <a:custGeom>
                <a:avLst/>
                <a:gdLst>
                  <a:gd name="T0" fmla="*/ 36 w 47"/>
                  <a:gd name="T1" fmla="*/ 0 h 65"/>
                  <a:gd name="T2" fmla="*/ 0 w 47"/>
                  <a:gd name="T3" fmla="*/ 51 h 65"/>
                  <a:gd name="T4" fmla="*/ 0 w 47"/>
                  <a:gd name="T5" fmla="*/ 64 h 65"/>
                  <a:gd name="T6" fmla="*/ 46 w 47"/>
                  <a:gd name="T7" fmla="*/ 13 h 65"/>
                  <a:gd name="T8" fmla="*/ 36 w 47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65"/>
                  <a:gd name="T17" fmla="*/ 47 w 47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65">
                    <a:moveTo>
                      <a:pt x="36" y="0"/>
                    </a:moveTo>
                    <a:lnTo>
                      <a:pt x="0" y="51"/>
                    </a:lnTo>
                    <a:lnTo>
                      <a:pt x="0" y="64"/>
                    </a:lnTo>
                    <a:lnTo>
                      <a:pt x="46" y="13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2" name="Freeform 100"/>
              <p:cNvSpPr>
                <a:spLocks/>
              </p:cNvSpPr>
              <p:nvPr/>
            </p:nvSpPr>
            <p:spPr bwMode="auto">
              <a:xfrm>
                <a:off x="3020" y="1222"/>
                <a:ext cx="74" cy="17"/>
              </a:xfrm>
              <a:custGeom>
                <a:avLst/>
                <a:gdLst>
                  <a:gd name="T0" fmla="*/ 67 w 74"/>
                  <a:gd name="T1" fmla="*/ 2 h 17"/>
                  <a:gd name="T2" fmla="*/ 0 w 74"/>
                  <a:gd name="T3" fmla="*/ 0 h 17"/>
                  <a:gd name="T4" fmla="*/ 0 w 74"/>
                  <a:gd name="T5" fmla="*/ 5 h 17"/>
                  <a:gd name="T6" fmla="*/ 73 w 74"/>
                  <a:gd name="T7" fmla="*/ 16 h 17"/>
                  <a:gd name="T8" fmla="*/ 67 w 74"/>
                  <a:gd name="T9" fmla="*/ 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7"/>
                  <a:gd name="T17" fmla="*/ 74 w 7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7">
                    <a:moveTo>
                      <a:pt x="67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73" y="16"/>
                    </a:lnTo>
                    <a:lnTo>
                      <a:pt x="67" y="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3" name="Freeform 101"/>
              <p:cNvSpPr>
                <a:spLocks/>
              </p:cNvSpPr>
              <p:nvPr/>
            </p:nvSpPr>
            <p:spPr bwMode="auto">
              <a:xfrm>
                <a:off x="3101" y="1217"/>
                <a:ext cx="55" cy="18"/>
              </a:xfrm>
              <a:custGeom>
                <a:avLst/>
                <a:gdLst>
                  <a:gd name="T0" fmla="*/ 0 w 55"/>
                  <a:gd name="T1" fmla="*/ 8 h 18"/>
                  <a:gd name="T2" fmla="*/ 54 w 55"/>
                  <a:gd name="T3" fmla="*/ 0 h 18"/>
                  <a:gd name="T4" fmla="*/ 54 w 55"/>
                  <a:gd name="T5" fmla="*/ 4 h 18"/>
                  <a:gd name="T6" fmla="*/ 0 w 55"/>
                  <a:gd name="T7" fmla="*/ 17 h 18"/>
                  <a:gd name="T8" fmla="*/ 0 w 55"/>
                  <a:gd name="T9" fmla="*/ 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8"/>
                    </a:moveTo>
                    <a:lnTo>
                      <a:pt x="54" y="0"/>
                    </a:lnTo>
                    <a:lnTo>
                      <a:pt x="54" y="4"/>
                    </a:lnTo>
                    <a:lnTo>
                      <a:pt x="0" y="17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4" name="Freeform 102"/>
              <p:cNvSpPr>
                <a:spLocks/>
              </p:cNvSpPr>
              <p:nvPr/>
            </p:nvSpPr>
            <p:spPr bwMode="auto">
              <a:xfrm>
                <a:off x="3067" y="1189"/>
                <a:ext cx="29" cy="43"/>
              </a:xfrm>
              <a:custGeom>
                <a:avLst/>
                <a:gdLst>
                  <a:gd name="T0" fmla="*/ 28 w 29"/>
                  <a:gd name="T1" fmla="*/ 32 h 43"/>
                  <a:gd name="T2" fmla="*/ 0 w 29"/>
                  <a:gd name="T3" fmla="*/ 0 h 43"/>
                  <a:gd name="T4" fmla="*/ 0 w 29"/>
                  <a:gd name="T5" fmla="*/ 5 h 43"/>
                  <a:gd name="T6" fmla="*/ 23 w 29"/>
                  <a:gd name="T7" fmla="*/ 42 h 43"/>
                  <a:gd name="T8" fmla="*/ 28 w 29"/>
                  <a:gd name="T9" fmla="*/ 3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43"/>
                  <a:gd name="T17" fmla="*/ 29 w 2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43">
                    <a:moveTo>
                      <a:pt x="28" y="3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3" y="42"/>
                    </a:lnTo>
                    <a:lnTo>
                      <a:pt x="28" y="3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5" name="Freeform 103"/>
              <p:cNvSpPr>
                <a:spLocks/>
              </p:cNvSpPr>
              <p:nvPr/>
            </p:nvSpPr>
            <p:spPr bwMode="auto">
              <a:xfrm>
                <a:off x="3044" y="1285"/>
                <a:ext cx="29" cy="29"/>
              </a:xfrm>
              <a:custGeom>
                <a:avLst/>
                <a:gdLst>
                  <a:gd name="T0" fmla="*/ 13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1 h 29"/>
                  <a:gd name="T14" fmla="*/ 28 w 29"/>
                  <a:gd name="T15" fmla="*/ 18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7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3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3 h 29"/>
                  <a:gd name="T60" fmla="*/ 8 w 29"/>
                  <a:gd name="T61" fmla="*/ 25 h 29"/>
                  <a:gd name="T62" fmla="*/ 11 w 29"/>
                  <a:gd name="T63" fmla="*/ 27 h 29"/>
                  <a:gd name="T64" fmla="*/ 13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3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7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11" y="27"/>
                    </a:lnTo>
                    <a:lnTo>
                      <a:pt x="13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6" name="Freeform 104"/>
              <p:cNvSpPr>
                <a:spLocks/>
              </p:cNvSpPr>
              <p:nvPr/>
            </p:nvSpPr>
            <p:spPr bwMode="auto">
              <a:xfrm>
                <a:off x="3005" y="1227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" name="Freeform 105"/>
              <p:cNvSpPr>
                <a:spLocks/>
              </p:cNvSpPr>
              <p:nvPr/>
            </p:nvSpPr>
            <p:spPr bwMode="auto">
              <a:xfrm>
                <a:off x="3147" y="1286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4 h 29"/>
                  <a:gd name="T28" fmla="*/ 19 w 29"/>
                  <a:gd name="T29" fmla="*/ 2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6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8" name="Freeform 106"/>
              <p:cNvSpPr>
                <a:spLocks/>
              </p:cNvSpPr>
              <p:nvPr/>
            </p:nvSpPr>
            <p:spPr bwMode="auto">
              <a:xfrm>
                <a:off x="3017" y="1038"/>
                <a:ext cx="52" cy="95"/>
              </a:xfrm>
              <a:custGeom>
                <a:avLst/>
                <a:gdLst>
                  <a:gd name="T0" fmla="*/ 9 w 52"/>
                  <a:gd name="T1" fmla="*/ 0 h 95"/>
                  <a:gd name="T2" fmla="*/ 8 w 52"/>
                  <a:gd name="T3" fmla="*/ 0 h 95"/>
                  <a:gd name="T4" fmla="*/ 7 w 52"/>
                  <a:gd name="T5" fmla="*/ 3 h 95"/>
                  <a:gd name="T6" fmla="*/ 6 w 52"/>
                  <a:gd name="T7" fmla="*/ 7 h 95"/>
                  <a:gd name="T8" fmla="*/ 5 w 52"/>
                  <a:gd name="T9" fmla="*/ 12 h 95"/>
                  <a:gd name="T10" fmla="*/ 3 w 52"/>
                  <a:gd name="T11" fmla="*/ 18 h 95"/>
                  <a:gd name="T12" fmla="*/ 1 w 52"/>
                  <a:gd name="T13" fmla="*/ 25 h 95"/>
                  <a:gd name="T14" fmla="*/ 0 w 52"/>
                  <a:gd name="T15" fmla="*/ 33 h 95"/>
                  <a:gd name="T16" fmla="*/ 0 w 52"/>
                  <a:gd name="T17" fmla="*/ 39 h 95"/>
                  <a:gd name="T18" fmla="*/ 0 w 52"/>
                  <a:gd name="T19" fmla="*/ 47 h 95"/>
                  <a:gd name="T20" fmla="*/ 1 w 52"/>
                  <a:gd name="T21" fmla="*/ 54 h 95"/>
                  <a:gd name="T22" fmla="*/ 5 w 52"/>
                  <a:gd name="T23" fmla="*/ 60 h 95"/>
                  <a:gd name="T24" fmla="*/ 9 w 52"/>
                  <a:gd name="T25" fmla="*/ 67 h 95"/>
                  <a:gd name="T26" fmla="*/ 13 w 52"/>
                  <a:gd name="T27" fmla="*/ 73 h 95"/>
                  <a:gd name="T28" fmla="*/ 17 w 52"/>
                  <a:gd name="T29" fmla="*/ 78 h 95"/>
                  <a:gd name="T30" fmla="*/ 20 w 52"/>
                  <a:gd name="T31" fmla="*/ 83 h 95"/>
                  <a:gd name="T32" fmla="*/ 22 w 52"/>
                  <a:gd name="T33" fmla="*/ 88 h 95"/>
                  <a:gd name="T34" fmla="*/ 24 w 52"/>
                  <a:gd name="T35" fmla="*/ 91 h 95"/>
                  <a:gd name="T36" fmla="*/ 28 w 52"/>
                  <a:gd name="T37" fmla="*/ 93 h 95"/>
                  <a:gd name="T38" fmla="*/ 33 w 52"/>
                  <a:gd name="T39" fmla="*/ 94 h 95"/>
                  <a:gd name="T40" fmla="*/ 38 w 52"/>
                  <a:gd name="T41" fmla="*/ 94 h 95"/>
                  <a:gd name="T42" fmla="*/ 43 w 52"/>
                  <a:gd name="T43" fmla="*/ 93 h 95"/>
                  <a:gd name="T44" fmla="*/ 46 w 52"/>
                  <a:gd name="T45" fmla="*/ 92 h 95"/>
                  <a:gd name="T46" fmla="*/ 50 w 52"/>
                  <a:gd name="T47" fmla="*/ 91 h 95"/>
                  <a:gd name="T48" fmla="*/ 51 w 52"/>
                  <a:gd name="T49" fmla="*/ 90 h 95"/>
                  <a:gd name="T50" fmla="*/ 50 w 52"/>
                  <a:gd name="T51" fmla="*/ 90 h 95"/>
                  <a:gd name="T52" fmla="*/ 48 w 52"/>
                  <a:gd name="T53" fmla="*/ 90 h 95"/>
                  <a:gd name="T54" fmla="*/ 46 w 52"/>
                  <a:gd name="T55" fmla="*/ 90 h 95"/>
                  <a:gd name="T56" fmla="*/ 44 w 52"/>
                  <a:gd name="T57" fmla="*/ 89 h 95"/>
                  <a:gd name="T58" fmla="*/ 40 w 52"/>
                  <a:gd name="T59" fmla="*/ 88 h 95"/>
                  <a:gd name="T60" fmla="*/ 38 w 52"/>
                  <a:gd name="T61" fmla="*/ 87 h 95"/>
                  <a:gd name="T62" fmla="*/ 35 w 52"/>
                  <a:gd name="T63" fmla="*/ 84 h 95"/>
                  <a:gd name="T64" fmla="*/ 34 w 52"/>
                  <a:gd name="T65" fmla="*/ 82 h 95"/>
                  <a:gd name="T66" fmla="*/ 30 w 52"/>
                  <a:gd name="T67" fmla="*/ 77 h 95"/>
                  <a:gd name="T68" fmla="*/ 27 w 52"/>
                  <a:gd name="T69" fmla="*/ 73 h 95"/>
                  <a:gd name="T70" fmla="*/ 22 w 52"/>
                  <a:gd name="T71" fmla="*/ 67 h 95"/>
                  <a:gd name="T72" fmla="*/ 17 w 52"/>
                  <a:gd name="T73" fmla="*/ 60 h 95"/>
                  <a:gd name="T74" fmla="*/ 11 w 52"/>
                  <a:gd name="T75" fmla="*/ 53 h 95"/>
                  <a:gd name="T76" fmla="*/ 8 w 52"/>
                  <a:gd name="T77" fmla="*/ 45 h 95"/>
                  <a:gd name="T78" fmla="*/ 5 w 52"/>
                  <a:gd name="T79" fmla="*/ 36 h 95"/>
                  <a:gd name="T80" fmla="*/ 6 w 52"/>
                  <a:gd name="T81" fmla="*/ 27 h 95"/>
                  <a:gd name="T82" fmla="*/ 8 w 52"/>
                  <a:gd name="T83" fmla="*/ 22 h 95"/>
                  <a:gd name="T84" fmla="*/ 10 w 52"/>
                  <a:gd name="T85" fmla="*/ 16 h 95"/>
                  <a:gd name="T86" fmla="*/ 11 w 52"/>
                  <a:gd name="T87" fmla="*/ 13 h 95"/>
                  <a:gd name="T88" fmla="*/ 12 w 52"/>
                  <a:gd name="T89" fmla="*/ 10 h 95"/>
                  <a:gd name="T90" fmla="*/ 13 w 52"/>
                  <a:gd name="T91" fmla="*/ 7 h 95"/>
                  <a:gd name="T92" fmla="*/ 14 w 52"/>
                  <a:gd name="T93" fmla="*/ 5 h 95"/>
                  <a:gd name="T94" fmla="*/ 14 w 52"/>
                  <a:gd name="T95" fmla="*/ 4 h 95"/>
                  <a:gd name="T96" fmla="*/ 15 w 52"/>
                  <a:gd name="T97" fmla="*/ 4 h 95"/>
                  <a:gd name="T98" fmla="*/ 9 w 52"/>
                  <a:gd name="T99" fmla="*/ 0 h 9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2"/>
                  <a:gd name="T151" fmla="*/ 0 h 95"/>
                  <a:gd name="T152" fmla="*/ 52 w 52"/>
                  <a:gd name="T153" fmla="*/ 95 h 9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2" h="95">
                    <a:moveTo>
                      <a:pt x="9" y="0"/>
                    </a:moveTo>
                    <a:lnTo>
                      <a:pt x="8" y="0"/>
                    </a:lnTo>
                    <a:lnTo>
                      <a:pt x="7" y="3"/>
                    </a:lnTo>
                    <a:lnTo>
                      <a:pt x="6" y="7"/>
                    </a:lnTo>
                    <a:lnTo>
                      <a:pt x="5" y="12"/>
                    </a:lnTo>
                    <a:lnTo>
                      <a:pt x="3" y="18"/>
                    </a:lnTo>
                    <a:lnTo>
                      <a:pt x="1" y="25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1" y="54"/>
                    </a:lnTo>
                    <a:lnTo>
                      <a:pt x="5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0" y="83"/>
                    </a:lnTo>
                    <a:lnTo>
                      <a:pt x="22" y="88"/>
                    </a:lnTo>
                    <a:lnTo>
                      <a:pt x="24" y="91"/>
                    </a:lnTo>
                    <a:lnTo>
                      <a:pt x="28" y="93"/>
                    </a:lnTo>
                    <a:lnTo>
                      <a:pt x="33" y="94"/>
                    </a:lnTo>
                    <a:lnTo>
                      <a:pt x="38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50" y="91"/>
                    </a:lnTo>
                    <a:lnTo>
                      <a:pt x="51" y="90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90"/>
                    </a:lnTo>
                    <a:lnTo>
                      <a:pt x="44" y="89"/>
                    </a:lnTo>
                    <a:lnTo>
                      <a:pt x="40" y="88"/>
                    </a:lnTo>
                    <a:lnTo>
                      <a:pt x="38" y="87"/>
                    </a:lnTo>
                    <a:lnTo>
                      <a:pt x="35" y="84"/>
                    </a:lnTo>
                    <a:lnTo>
                      <a:pt x="34" y="82"/>
                    </a:lnTo>
                    <a:lnTo>
                      <a:pt x="30" y="77"/>
                    </a:lnTo>
                    <a:lnTo>
                      <a:pt x="27" y="73"/>
                    </a:lnTo>
                    <a:lnTo>
                      <a:pt x="22" y="67"/>
                    </a:lnTo>
                    <a:lnTo>
                      <a:pt x="17" y="60"/>
                    </a:lnTo>
                    <a:lnTo>
                      <a:pt x="11" y="53"/>
                    </a:lnTo>
                    <a:lnTo>
                      <a:pt x="8" y="45"/>
                    </a:lnTo>
                    <a:lnTo>
                      <a:pt x="5" y="36"/>
                    </a:lnTo>
                    <a:lnTo>
                      <a:pt x="6" y="27"/>
                    </a:lnTo>
                    <a:lnTo>
                      <a:pt x="8" y="22"/>
                    </a:lnTo>
                    <a:lnTo>
                      <a:pt x="10" y="16"/>
                    </a:lnTo>
                    <a:lnTo>
                      <a:pt x="11" y="13"/>
                    </a:lnTo>
                    <a:lnTo>
                      <a:pt x="12" y="10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4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9" name="Freeform 107"/>
              <p:cNvSpPr>
                <a:spLocks/>
              </p:cNvSpPr>
              <p:nvPr/>
            </p:nvSpPr>
            <p:spPr bwMode="auto">
              <a:xfrm>
                <a:off x="3003" y="1095"/>
                <a:ext cx="183" cy="104"/>
              </a:xfrm>
              <a:custGeom>
                <a:avLst/>
                <a:gdLst>
                  <a:gd name="T0" fmla="*/ 22 w 183"/>
                  <a:gd name="T1" fmla="*/ 78 h 104"/>
                  <a:gd name="T2" fmla="*/ 155 w 183"/>
                  <a:gd name="T3" fmla="*/ 103 h 104"/>
                  <a:gd name="T4" fmla="*/ 156 w 183"/>
                  <a:gd name="T5" fmla="*/ 102 h 104"/>
                  <a:gd name="T6" fmla="*/ 159 w 183"/>
                  <a:gd name="T7" fmla="*/ 99 h 104"/>
                  <a:gd name="T8" fmla="*/ 164 w 183"/>
                  <a:gd name="T9" fmla="*/ 96 h 104"/>
                  <a:gd name="T10" fmla="*/ 170 w 183"/>
                  <a:gd name="T11" fmla="*/ 91 h 104"/>
                  <a:gd name="T12" fmla="*/ 175 w 183"/>
                  <a:gd name="T13" fmla="*/ 86 h 104"/>
                  <a:gd name="T14" fmla="*/ 179 w 183"/>
                  <a:gd name="T15" fmla="*/ 81 h 104"/>
                  <a:gd name="T16" fmla="*/ 182 w 183"/>
                  <a:gd name="T17" fmla="*/ 76 h 104"/>
                  <a:gd name="T18" fmla="*/ 182 w 183"/>
                  <a:gd name="T19" fmla="*/ 72 h 104"/>
                  <a:gd name="T20" fmla="*/ 181 w 183"/>
                  <a:gd name="T21" fmla="*/ 66 h 104"/>
                  <a:gd name="T22" fmla="*/ 180 w 183"/>
                  <a:gd name="T23" fmla="*/ 61 h 104"/>
                  <a:gd name="T24" fmla="*/ 179 w 183"/>
                  <a:gd name="T25" fmla="*/ 57 h 104"/>
                  <a:gd name="T26" fmla="*/ 177 w 183"/>
                  <a:gd name="T27" fmla="*/ 54 h 104"/>
                  <a:gd name="T28" fmla="*/ 176 w 183"/>
                  <a:gd name="T29" fmla="*/ 51 h 104"/>
                  <a:gd name="T30" fmla="*/ 172 w 183"/>
                  <a:gd name="T31" fmla="*/ 48 h 104"/>
                  <a:gd name="T32" fmla="*/ 166 w 183"/>
                  <a:gd name="T33" fmla="*/ 47 h 104"/>
                  <a:gd name="T34" fmla="*/ 158 w 183"/>
                  <a:gd name="T35" fmla="*/ 44 h 104"/>
                  <a:gd name="T36" fmla="*/ 150 w 183"/>
                  <a:gd name="T37" fmla="*/ 42 h 104"/>
                  <a:gd name="T38" fmla="*/ 142 w 183"/>
                  <a:gd name="T39" fmla="*/ 36 h 104"/>
                  <a:gd name="T40" fmla="*/ 135 w 183"/>
                  <a:gd name="T41" fmla="*/ 28 h 104"/>
                  <a:gd name="T42" fmla="*/ 126 w 183"/>
                  <a:gd name="T43" fmla="*/ 20 h 104"/>
                  <a:gd name="T44" fmla="*/ 117 w 183"/>
                  <a:gd name="T45" fmla="*/ 12 h 104"/>
                  <a:gd name="T46" fmla="*/ 109 w 183"/>
                  <a:gd name="T47" fmla="*/ 6 h 104"/>
                  <a:gd name="T48" fmla="*/ 99 w 183"/>
                  <a:gd name="T49" fmla="*/ 1 h 104"/>
                  <a:gd name="T50" fmla="*/ 88 w 183"/>
                  <a:gd name="T51" fmla="*/ 0 h 104"/>
                  <a:gd name="T52" fmla="*/ 76 w 183"/>
                  <a:gd name="T53" fmla="*/ 0 h 104"/>
                  <a:gd name="T54" fmla="*/ 63 w 183"/>
                  <a:gd name="T55" fmla="*/ 4 h 104"/>
                  <a:gd name="T56" fmla="*/ 49 w 183"/>
                  <a:gd name="T57" fmla="*/ 8 h 104"/>
                  <a:gd name="T58" fmla="*/ 36 w 183"/>
                  <a:gd name="T59" fmla="*/ 14 h 104"/>
                  <a:gd name="T60" fmla="*/ 25 w 183"/>
                  <a:gd name="T61" fmla="*/ 20 h 104"/>
                  <a:gd name="T62" fmla="*/ 15 w 183"/>
                  <a:gd name="T63" fmla="*/ 26 h 104"/>
                  <a:gd name="T64" fmla="*/ 8 w 183"/>
                  <a:gd name="T65" fmla="*/ 32 h 104"/>
                  <a:gd name="T66" fmla="*/ 5 w 183"/>
                  <a:gd name="T67" fmla="*/ 36 h 104"/>
                  <a:gd name="T68" fmla="*/ 3 w 183"/>
                  <a:gd name="T69" fmla="*/ 40 h 104"/>
                  <a:gd name="T70" fmla="*/ 2 w 183"/>
                  <a:gd name="T71" fmla="*/ 43 h 104"/>
                  <a:gd name="T72" fmla="*/ 0 w 183"/>
                  <a:gd name="T73" fmla="*/ 47 h 104"/>
                  <a:gd name="T74" fmla="*/ 0 w 183"/>
                  <a:gd name="T75" fmla="*/ 50 h 104"/>
                  <a:gd name="T76" fmla="*/ 0 w 183"/>
                  <a:gd name="T77" fmla="*/ 53 h 104"/>
                  <a:gd name="T78" fmla="*/ 0 w 183"/>
                  <a:gd name="T79" fmla="*/ 55 h 104"/>
                  <a:gd name="T80" fmla="*/ 1 w 183"/>
                  <a:gd name="T81" fmla="*/ 58 h 104"/>
                  <a:gd name="T82" fmla="*/ 3 w 183"/>
                  <a:gd name="T83" fmla="*/ 60 h 104"/>
                  <a:gd name="T84" fmla="*/ 5 w 183"/>
                  <a:gd name="T85" fmla="*/ 64 h 104"/>
                  <a:gd name="T86" fmla="*/ 8 w 183"/>
                  <a:gd name="T87" fmla="*/ 66 h 104"/>
                  <a:gd name="T88" fmla="*/ 11 w 183"/>
                  <a:gd name="T89" fmla="*/ 69 h 104"/>
                  <a:gd name="T90" fmla="*/ 14 w 183"/>
                  <a:gd name="T91" fmla="*/ 72 h 104"/>
                  <a:gd name="T92" fmla="*/ 17 w 183"/>
                  <a:gd name="T93" fmla="*/ 75 h 104"/>
                  <a:gd name="T94" fmla="*/ 19 w 183"/>
                  <a:gd name="T95" fmla="*/ 77 h 104"/>
                  <a:gd name="T96" fmla="*/ 21 w 183"/>
                  <a:gd name="T97" fmla="*/ 78 h 104"/>
                  <a:gd name="T98" fmla="*/ 22 w 183"/>
                  <a:gd name="T99" fmla="*/ 78 h 10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83"/>
                  <a:gd name="T151" fmla="*/ 0 h 104"/>
                  <a:gd name="T152" fmla="*/ 183 w 183"/>
                  <a:gd name="T153" fmla="*/ 104 h 10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83" h="104">
                    <a:moveTo>
                      <a:pt x="22" y="78"/>
                    </a:moveTo>
                    <a:lnTo>
                      <a:pt x="155" y="103"/>
                    </a:lnTo>
                    <a:lnTo>
                      <a:pt x="156" y="102"/>
                    </a:lnTo>
                    <a:lnTo>
                      <a:pt x="159" y="99"/>
                    </a:lnTo>
                    <a:lnTo>
                      <a:pt x="164" y="96"/>
                    </a:lnTo>
                    <a:lnTo>
                      <a:pt x="170" y="91"/>
                    </a:lnTo>
                    <a:lnTo>
                      <a:pt x="175" y="86"/>
                    </a:lnTo>
                    <a:lnTo>
                      <a:pt x="179" y="81"/>
                    </a:lnTo>
                    <a:lnTo>
                      <a:pt x="182" y="76"/>
                    </a:lnTo>
                    <a:lnTo>
                      <a:pt x="182" y="72"/>
                    </a:lnTo>
                    <a:lnTo>
                      <a:pt x="181" y="66"/>
                    </a:lnTo>
                    <a:lnTo>
                      <a:pt x="180" y="61"/>
                    </a:lnTo>
                    <a:lnTo>
                      <a:pt x="179" y="57"/>
                    </a:lnTo>
                    <a:lnTo>
                      <a:pt x="177" y="54"/>
                    </a:lnTo>
                    <a:lnTo>
                      <a:pt x="176" y="51"/>
                    </a:lnTo>
                    <a:lnTo>
                      <a:pt x="172" y="48"/>
                    </a:lnTo>
                    <a:lnTo>
                      <a:pt x="166" y="47"/>
                    </a:lnTo>
                    <a:lnTo>
                      <a:pt x="158" y="44"/>
                    </a:lnTo>
                    <a:lnTo>
                      <a:pt x="150" y="42"/>
                    </a:lnTo>
                    <a:lnTo>
                      <a:pt x="142" y="36"/>
                    </a:lnTo>
                    <a:lnTo>
                      <a:pt x="135" y="28"/>
                    </a:lnTo>
                    <a:lnTo>
                      <a:pt x="126" y="20"/>
                    </a:lnTo>
                    <a:lnTo>
                      <a:pt x="117" y="12"/>
                    </a:lnTo>
                    <a:lnTo>
                      <a:pt x="109" y="6"/>
                    </a:lnTo>
                    <a:lnTo>
                      <a:pt x="99" y="1"/>
                    </a:lnTo>
                    <a:lnTo>
                      <a:pt x="88" y="0"/>
                    </a:lnTo>
                    <a:lnTo>
                      <a:pt x="76" y="0"/>
                    </a:lnTo>
                    <a:lnTo>
                      <a:pt x="63" y="4"/>
                    </a:lnTo>
                    <a:lnTo>
                      <a:pt x="49" y="8"/>
                    </a:lnTo>
                    <a:lnTo>
                      <a:pt x="36" y="14"/>
                    </a:lnTo>
                    <a:lnTo>
                      <a:pt x="25" y="20"/>
                    </a:lnTo>
                    <a:lnTo>
                      <a:pt x="15" y="26"/>
                    </a:lnTo>
                    <a:lnTo>
                      <a:pt x="8" y="32"/>
                    </a:lnTo>
                    <a:lnTo>
                      <a:pt x="5" y="36"/>
                    </a:lnTo>
                    <a:lnTo>
                      <a:pt x="3" y="40"/>
                    </a:lnTo>
                    <a:lnTo>
                      <a:pt x="2" y="43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1" y="58"/>
                    </a:lnTo>
                    <a:lnTo>
                      <a:pt x="3" y="60"/>
                    </a:lnTo>
                    <a:lnTo>
                      <a:pt x="5" y="64"/>
                    </a:lnTo>
                    <a:lnTo>
                      <a:pt x="8" y="66"/>
                    </a:lnTo>
                    <a:lnTo>
                      <a:pt x="11" y="69"/>
                    </a:lnTo>
                    <a:lnTo>
                      <a:pt x="14" y="72"/>
                    </a:lnTo>
                    <a:lnTo>
                      <a:pt x="17" y="75"/>
                    </a:lnTo>
                    <a:lnTo>
                      <a:pt x="19" y="77"/>
                    </a:lnTo>
                    <a:lnTo>
                      <a:pt x="21" y="78"/>
                    </a:lnTo>
                    <a:lnTo>
                      <a:pt x="22" y="78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0" name="Freeform 108"/>
              <p:cNvSpPr>
                <a:spLocks/>
              </p:cNvSpPr>
              <p:nvPr/>
            </p:nvSpPr>
            <p:spPr bwMode="auto">
              <a:xfrm>
                <a:off x="2940" y="972"/>
                <a:ext cx="691" cy="242"/>
              </a:xfrm>
              <a:custGeom>
                <a:avLst/>
                <a:gdLst>
                  <a:gd name="T0" fmla="*/ 485 w 691"/>
                  <a:gd name="T1" fmla="*/ 0 h 242"/>
                  <a:gd name="T2" fmla="*/ 0 w 691"/>
                  <a:gd name="T3" fmla="*/ 133 h 242"/>
                  <a:gd name="T4" fmla="*/ 245 w 691"/>
                  <a:gd name="T5" fmla="*/ 241 h 242"/>
                  <a:gd name="T6" fmla="*/ 690 w 691"/>
                  <a:gd name="T7" fmla="*/ 129 h 242"/>
                  <a:gd name="T8" fmla="*/ 485 w 691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1"/>
                  <a:gd name="T16" fmla="*/ 0 h 242"/>
                  <a:gd name="T17" fmla="*/ 691 w 6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1" h="242">
                    <a:moveTo>
                      <a:pt x="485" y="0"/>
                    </a:moveTo>
                    <a:lnTo>
                      <a:pt x="0" y="133"/>
                    </a:lnTo>
                    <a:lnTo>
                      <a:pt x="245" y="241"/>
                    </a:lnTo>
                    <a:lnTo>
                      <a:pt x="690" y="129"/>
                    </a:lnTo>
                    <a:lnTo>
                      <a:pt x="485" y="0"/>
                    </a:lnTo>
                  </a:path>
                </a:pathLst>
              </a:custGeom>
              <a:solidFill>
                <a:srgbClr val="FFCC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1" name="Freeform 109"/>
              <p:cNvSpPr>
                <a:spLocks/>
              </p:cNvSpPr>
              <p:nvPr/>
            </p:nvSpPr>
            <p:spPr bwMode="auto">
              <a:xfrm>
                <a:off x="3035" y="853"/>
                <a:ext cx="199" cy="215"/>
              </a:xfrm>
              <a:custGeom>
                <a:avLst/>
                <a:gdLst>
                  <a:gd name="T0" fmla="*/ 29 w 199"/>
                  <a:gd name="T1" fmla="*/ 20 h 215"/>
                  <a:gd name="T2" fmla="*/ 36 w 199"/>
                  <a:gd name="T3" fmla="*/ 34 h 215"/>
                  <a:gd name="T4" fmla="*/ 46 w 199"/>
                  <a:gd name="T5" fmla="*/ 54 h 215"/>
                  <a:gd name="T6" fmla="*/ 54 w 199"/>
                  <a:gd name="T7" fmla="*/ 74 h 215"/>
                  <a:gd name="T8" fmla="*/ 58 w 199"/>
                  <a:gd name="T9" fmla="*/ 89 h 215"/>
                  <a:gd name="T10" fmla="*/ 64 w 199"/>
                  <a:gd name="T11" fmla="*/ 104 h 215"/>
                  <a:gd name="T12" fmla="*/ 70 w 199"/>
                  <a:gd name="T13" fmla="*/ 118 h 215"/>
                  <a:gd name="T14" fmla="*/ 77 w 199"/>
                  <a:gd name="T15" fmla="*/ 129 h 215"/>
                  <a:gd name="T16" fmla="*/ 85 w 199"/>
                  <a:gd name="T17" fmla="*/ 134 h 215"/>
                  <a:gd name="T18" fmla="*/ 105 w 199"/>
                  <a:gd name="T19" fmla="*/ 149 h 215"/>
                  <a:gd name="T20" fmla="*/ 129 w 199"/>
                  <a:gd name="T21" fmla="*/ 168 h 215"/>
                  <a:gd name="T22" fmla="*/ 147 w 199"/>
                  <a:gd name="T23" fmla="*/ 183 h 215"/>
                  <a:gd name="T24" fmla="*/ 150 w 199"/>
                  <a:gd name="T25" fmla="*/ 185 h 215"/>
                  <a:gd name="T26" fmla="*/ 153 w 199"/>
                  <a:gd name="T27" fmla="*/ 184 h 215"/>
                  <a:gd name="T28" fmla="*/ 158 w 199"/>
                  <a:gd name="T29" fmla="*/ 184 h 215"/>
                  <a:gd name="T30" fmla="*/ 164 w 199"/>
                  <a:gd name="T31" fmla="*/ 184 h 215"/>
                  <a:gd name="T32" fmla="*/ 170 w 199"/>
                  <a:gd name="T33" fmla="*/ 187 h 215"/>
                  <a:gd name="T34" fmla="*/ 179 w 199"/>
                  <a:gd name="T35" fmla="*/ 191 h 215"/>
                  <a:gd name="T36" fmla="*/ 188 w 199"/>
                  <a:gd name="T37" fmla="*/ 197 h 215"/>
                  <a:gd name="T38" fmla="*/ 196 w 199"/>
                  <a:gd name="T39" fmla="*/ 203 h 215"/>
                  <a:gd name="T40" fmla="*/ 198 w 199"/>
                  <a:gd name="T41" fmla="*/ 208 h 215"/>
                  <a:gd name="T42" fmla="*/ 194 w 199"/>
                  <a:gd name="T43" fmla="*/ 212 h 215"/>
                  <a:gd name="T44" fmla="*/ 185 w 199"/>
                  <a:gd name="T45" fmla="*/ 214 h 215"/>
                  <a:gd name="T46" fmla="*/ 174 w 199"/>
                  <a:gd name="T47" fmla="*/ 213 h 215"/>
                  <a:gd name="T48" fmla="*/ 162 w 199"/>
                  <a:gd name="T49" fmla="*/ 209 h 215"/>
                  <a:gd name="T50" fmla="*/ 154 w 199"/>
                  <a:gd name="T51" fmla="*/ 206 h 215"/>
                  <a:gd name="T52" fmla="*/ 149 w 199"/>
                  <a:gd name="T53" fmla="*/ 204 h 215"/>
                  <a:gd name="T54" fmla="*/ 145 w 199"/>
                  <a:gd name="T55" fmla="*/ 204 h 215"/>
                  <a:gd name="T56" fmla="*/ 140 w 199"/>
                  <a:gd name="T57" fmla="*/ 204 h 215"/>
                  <a:gd name="T58" fmla="*/ 127 w 199"/>
                  <a:gd name="T59" fmla="*/ 199 h 215"/>
                  <a:gd name="T60" fmla="*/ 107 w 199"/>
                  <a:gd name="T61" fmla="*/ 190 h 215"/>
                  <a:gd name="T62" fmla="*/ 89 w 199"/>
                  <a:gd name="T63" fmla="*/ 181 h 215"/>
                  <a:gd name="T64" fmla="*/ 77 w 199"/>
                  <a:gd name="T65" fmla="*/ 172 h 215"/>
                  <a:gd name="T66" fmla="*/ 62 w 199"/>
                  <a:gd name="T67" fmla="*/ 159 h 215"/>
                  <a:gd name="T68" fmla="*/ 45 w 199"/>
                  <a:gd name="T69" fmla="*/ 141 h 215"/>
                  <a:gd name="T70" fmla="*/ 29 w 199"/>
                  <a:gd name="T71" fmla="*/ 120 h 215"/>
                  <a:gd name="T72" fmla="*/ 18 w 199"/>
                  <a:gd name="T73" fmla="*/ 100 h 215"/>
                  <a:gd name="T74" fmla="*/ 12 w 199"/>
                  <a:gd name="T75" fmla="*/ 78 h 215"/>
                  <a:gd name="T76" fmla="*/ 9 w 199"/>
                  <a:gd name="T77" fmla="*/ 59 h 215"/>
                  <a:gd name="T78" fmla="*/ 7 w 199"/>
                  <a:gd name="T79" fmla="*/ 44 h 215"/>
                  <a:gd name="T80" fmla="*/ 6 w 199"/>
                  <a:gd name="T81" fmla="*/ 33 h 215"/>
                  <a:gd name="T82" fmla="*/ 4 w 199"/>
                  <a:gd name="T83" fmla="*/ 22 h 215"/>
                  <a:gd name="T84" fmla="*/ 1 w 199"/>
                  <a:gd name="T85" fmla="*/ 11 h 215"/>
                  <a:gd name="T86" fmla="*/ 0 w 199"/>
                  <a:gd name="T87" fmla="*/ 2 h 215"/>
                  <a:gd name="T88" fmla="*/ 29 w 199"/>
                  <a:gd name="T89" fmla="*/ 17 h 21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9"/>
                  <a:gd name="T136" fmla="*/ 0 h 215"/>
                  <a:gd name="T137" fmla="*/ 199 w 199"/>
                  <a:gd name="T138" fmla="*/ 215 h 21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9" h="215">
                    <a:moveTo>
                      <a:pt x="29" y="17"/>
                    </a:moveTo>
                    <a:lnTo>
                      <a:pt x="29" y="20"/>
                    </a:lnTo>
                    <a:lnTo>
                      <a:pt x="32" y="25"/>
                    </a:lnTo>
                    <a:lnTo>
                      <a:pt x="36" y="34"/>
                    </a:lnTo>
                    <a:lnTo>
                      <a:pt x="40" y="43"/>
                    </a:lnTo>
                    <a:lnTo>
                      <a:pt x="46" y="54"/>
                    </a:lnTo>
                    <a:lnTo>
                      <a:pt x="50" y="65"/>
                    </a:lnTo>
                    <a:lnTo>
                      <a:pt x="54" y="74"/>
                    </a:lnTo>
                    <a:lnTo>
                      <a:pt x="57" y="82"/>
                    </a:lnTo>
                    <a:lnTo>
                      <a:pt x="58" y="89"/>
                    </a:lnTo>
                    <a:lnTo>
                      <a:pt x="61" y="95"/>
                    </a:lnTo>
                    <a:lnTo>
                      <a:pt x="64" y="104"/>
                    </a:lnTo>
                    <a:lnTo>
                      <a:pt x="68" y="112"/>
                    </a:lnTo>
                    <a:lnTo>
                      <a:pt x="70" y="118"/>
                    </a:lnTo>
                    <a:lnTo>
                      <a:pt x="74" y="124"/>
                    </a:lnTo>
                    <a:lnTo>
                      <a:pt x="77" y="129"/>
                    </a:lnTo>
                    <a:lnTo>
                      <a:pt x="80" y="130"/>
                    </a:lnTo>
                    <a:lnTo>
                      <a:pt x="85" y="134"/>
                    </a:lnTo>
                    <a:lnTo>
                      <a:pt x="94" y="141"/>
                    </a:lnTo>
                    <a:lnTo>
                      <a:pt x="105" y="149"/>
                    </a:lnTo>
                    <a:lnTo>
                      <a:pt x="117" y="159"/>
                    </a:lnTo>
                    <a:lnTo>
                      <a:pt x="129" y="168"/>
                    </a:lnTo>
                    <a:lnTo>
                      <a:pt x="139" y="177"/>
                    </a:lnTo>
                    <a:lnTo>
                      <a:pt x="147" y="183"/>
                    </a:lnTo>
                    <a:lnTo>
                      <a:pt x="150" y="185"/>
                    </a:lnTo>
                    <a:lnTo>
                      <a:pt x="151" y="184"/>
                    </a:lnTo>
                    <a:lnTo>
                      <a:pt x="153" y="184"/>
                    </a:lnTo>
                    <a:lnTo>
                      <a:pt x="156" y="184"/>
                    </a:lnTo>
                    <a:lnTo>
                      <a:pt x="158" y="184"/>
                    </a:lnTo>
                    <a:lnTo>
                      <a:pt x="161" y="184"/>
                    </a:lnTo>
                    <a:lnTo>
                      <a:pt x="164" y="184"/>
                    </a:lnTo>
                    <a:lnTo>
                      <a:pt x="167" y="185"/>
                    </a:lnTo>
                    <a:lnTo>
                      <a:pt x="170" y="187"/>
                    </a:lnTo>
                    <a:lnTo>
                      <a:pt x="174" y="189"/>
                    </a:lnTo>
                    <a:lnTo>
                      <a:pt x="179" y="191"/>
                    </a:lnTo>
                    <a:lnTo>
                      <a:pt x="184" y="194"/>
                    </a:lnTo>
                    <a:lnTo>
                      <a:pt x="188" y="197"/>
                    </a:lnTo>
                    <a:lnTo>
                      <a:pt x="192" y="200"/>
                    </a:lnTo>
                    <a:lnTo>
                      <a:pt x="196" y="203"/>
                    </a:lnTo>
                    <a:lnTo>
                      <a:pt x="198" y="207"/>
                    </a:lnTo>
                    <a:lnTo>
                      <a:pt x="198" y="208"/>
                    </a:lnTo>
                    <a:lnTo>
                      <a:pt x="197" y="211"/>
                    </a:lnTo>
                    <a:lnTo>
                      <a:pt x="194" y="212"/>
                    </a:lnTo>
                    <a:lnTo>
                      <a:pt x="190" y="213"/>
                    </a:lnTo>
                    <a:lnTo>
                      <a:pt x="185" y="214"/>
                    </a:lnTo>
                    <a:lnTo>
                      <a:pt x="180" y="214"/>
                    </a:lnTo>
                    <a:lnTo>
                      <a:pt x="174" y="213"/>
                    </a:lnTo>
                    <a:lnTo>
                      <a:pt x="168" y="211"/>
                    </a:lnTo>
                    <a:lnTo>
                      <a:pt x="162" y="209"/>
                    </a:lnTo>
                    <a:lnTo>
                      <a:pt x="157" y="208"/>
                    </a:lnTo>
                    <a:lnTo>
                      <a:pt x="154" y="206"/>
                    </a:lnTo>
                    <a:lnTo>
                      <a:pt x="151" y="205"/>
                    </a:lnTo>
                    <a:lnTo>
                      <a:pt x="149" y="204"/>
                    </a:lnTo>
                    <a:lnTo>
                      <a:pt x="147" y="204"/>
                    </a:lnTo>
                    <a:lnTo>
                      <a:pt x="145" y="204"/>
                    </a:lnTo>
                    <a:lnTo>
                      <a:pt x="144" y="204"/>
                    </a:lnTo>
                    <a:lnTo>
                      <a:pt x="140" y="204"/>
                    </a:lnTo>
                    <a:lnTo>
                      <a:pt x="134" y="202"/>
                    </a:lnTo>
                    <a:lnTo>
                      <a:pt x="127" y="199"/>
                    </a:lnTo>
                    <a:lnTo>
                      <a:pt x="117" y="195"/>
                    </a:lnTo>
                    <a:lnTo>
                      <a:pt x="107" y="190"/>
                    </a:lnTo>
                    <a:lnTo>
                      <a:pt x="98" y="185"/>
                    </a:lnTo>
                    <a:lnTo>
                      <a:pt x="89" y="181"/>
                    </a:lnTo>
                    <a:lnTo>
                      <a:pt x="83" y="177"/>
                    </a:lnTo>
                    <a:lnTo>
                      <a:pt x="77" y="172"/>
                    </a:lnTo>
                    <a:lnTo>
                      <a:pt x="69" y="166"/>
                    </a:lnTo>
                    <a:lnTo>
                      <a:pt x="62" y="159"/>
                    </a:lnTo>
                    <a:lnTo>
                      <a:pt x="53" y="150"/>
                    </a:lnTo>
                    <a:lnTo>
                      <a:pt x="45" y="141"/>
                    </a:lnTo>
                    <a:lnTo>
                      <a:pt x="36" y="130"/>
                    </a:lnTo>
                    <a:lnTo>
                      <a:pt x="29" y="120"/>
                    </a:lnTo>
                    <a:lnTo>
                      <a:pt x="23" y="110"/>
                    </a:lnTo>
                    <a:lnTo>
                      <a:pt x="18" y="100"/>
                    </a:lnTo>
                    <a:lnTo>
                      <a:pt x="15" y="89"/>
                    </a:lnTo>
                    <a:lnTo>
                      <a:pt x="12" y="78"/>
                    </a:lnTo>
                    <a:lnTo>
                      <a:pt x="10" y="69"/>
                    </a:lnTo>
                    <a:lnTo>
                      <a:pt x="9" y="59"/>
                    </a:lnTo>
                    <a:lnTo>
                      <a:pt x="7" y="51"/>
                    </a:lnTo>
                    <a:lnTo>
                      <a:pt x="7" y="44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5" y="28"/>
                    </a:lnTo>
                    <a:lnTo>
                      <a:pt x="4" y="22"/>
                    </a:lnTo>
                    <a:lnTo>
                      <a:pt x="2" y="16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9" y="17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2" name="Freeform 110"/>
              <p:cNvSpPr>
                <a:spLocks/>
              </p:cNvSpPr>
              <p:nvPr/>
            </p:nvSpPr>
            <p:spPr bwMode="auto">
              <a:xfrm>
                <a:off x="3025" y="852"/>
                <a:ext cx="214" cy="212"/>
              </a:xfrm>
              <a:custGeom>
                <a:avLst/>
                <a:gdLst>
                  <a:gd name="T0" fmla="*/ 39 w 214"/>
                  <a:gd name="T1" fmla="*/ 19 h 212"/>
                  <a:gd name="T2" fmla="*/ 44 w 214"/>
                  <a:gd name="T3" fmla="*/ 32 h 212"/>
                  <a:gd name="T4" fmla="*/ 51 w 214"/>
                  <a:gd name="T5" fmla="*/ 52 h 212"/>
                  <a:gd name="T6" fmla="*/ 58 w 214"/>
                  <a:gd name="T7" fmla="*/ 71 h 212"/>
                  <a:gd name="T8" fmla="*/ 62 w 214"/>
                  <a:gd name="T9" fmla="*/ 86 h 212"/>
                  <a:gd name="T10" fmla="*/ 71 w 214"/>
                  <a:gd name="T11" fmla="*/ 101 h 212"/>
                  <a:gd name="T12" fmla="*/ 82 w 214"/>
                  <a:gd name="T13" fmla="*/ 116 h 212"/>
                  <a:gd name="T14" fmla="*/ 91 w 214"/>
                  <a:gd name="T15" fmla="*/ 126 h 212"/>
                  <a:gd name="T16" fmla="*/ 100 w 214"/>
                  <a:gd name="T17" fmla="*/ 131 h 212"/>
                  <a:gd name="T18" fmla="*/ 120 w 214"/>
                  <a:gd name="T19" fmla="*/ 146 h 212"/>
                  <a:gd name="T20" fmla="*/ 144 w 214"/>
                  <a:gd name="T21" fmla="*/ 166 h 212"/>
                  <a:gd name="T22" fmla="*/ 161 w 214"/>
                  <a:gd name="T23" fmla="*/ 181 h 212"/>
                  <a:gd name="T24" fmla="*/ 165 w 214"/>
                  <a:gd name="T25" fmla="*/ 182 h 212"/>
                  <a:gd name="T26" fmla="*/ 168 w 214"/>
                  <a:gd name="T27" fmla="*/ 181 h 212"/>
                  <a:gd name="T28" fmla="*/ 173 w 214"/>
                  <a:gd name="T29" fmla="*/ 181 h 212"/>
                  <a:gd name="T30" fmla="*/ 178 w 214"/>
                  <a:gd name="T31" fmla="*/ 181 h 212"/>
                  <a:gd name="T32" fmla="*/ 185 w 214"/>
                  <a:gd name="T33" fmla="*/ 184 h 212"/>
                  <a:gd name="T34" fmla="*/ 194 w 214"/>
                  <a:gd name="T35" fmla="*/ 188 h 212"/>
                  <a:gd name="T36" fmla="*/ 203 w 214"/>
                  <a:gd name="T37" fmla="*/ 194 h 212"/>
                  <a:gd name="T38" fmla="*/ 211 w 214"/>
                  <a:gd name="T39" fmla="*/ 200 h 212"/>
                  <a:gd name="T40" fmla="*/ 213 w 214"/>
                  <a:gd name="T41" fmla="*/ 206 h 212"/>
                  <a:gd name="T42" fmla="*/ 208 w 214"/>
                  <a:gd name="T43" fmla="*/ 210 h 212"/>
                  <a:gd name="T44" fmla="*/ 200 w 214"/>
                  <a:gd name="T45" fmla="*/ 211 h 212"/>
                  <a:gd name="T46" fmla="*/ 189 w 214"/>
                  <a:gd name="T47" fmla="*/ 210 h 212"/>
                  <a:gd name="T48" fmla="*/ 177 w 214"/>
                  <a:gd name="T49" fmla="*/ 206 h 212"/>
                  <a:gd name="T50" fmla="*/ 169 w 214"/>
                  <a:gd name="T51" fmla="*/ 203 h 212"/>
                  <a:gd name="T52" fmla="*/ 164 w 214"/>
                  <a:gd name="T53" fmla="*/ 201 h 212"/>
                  <a:gd name="T54" fmla="*/ 160 w 214"/>
                  <a:gd name="T55" fmla="*/ 201 h 212"/>
                  <a:gd name="T56" fmla="*/ 155 w 214"/>
                  <a:gd name="T57" fmla="*/ 201 h 212"/>
                  <a:gd name="T58" fmla="*/ 142 w 214"/>
                  <a:gd name="T59" fmla="*/ 197 h 212"/>
                  <a:gd name="T60" fmla="*/ 122 w 214"/>
                  <a:gd name="T61" fmla="*/ 187 h 212"/>
                  <a:gd name="T62" fmla="*/ 104 w 214"/>
                  <a:gd name="T63" fmla="*/ 179 h 212"/>
                  <a:gd name="T64" fmla="*/ 92 w 214"/>
                  <a:gd name="T65" fmla="*/ 170 h 212"/>
                  <a:gd name="T66" fmla="*/ 76 w 214"/>
                  <a:gd name="T67" fmla="*/ 157 h 212"/>
                  <a:gd name="T68" fmla="*/ 59 w 214"/>
                  <a:gd name="T69" fmla="*/ 138 h 212"/>
                  <a:gd name="T70" fmla="*/ 44 w 214"/>
                  <a:gd name="T71" fmla="*/ 118 h 212"/>
                  <a:gd name="T72" fmla="*/ 32 w 214"/>
                  <a:gd name="T73" fmla="*/ 96 h 212"/>
                  <a:gd name="T74" fmla="*/ 19 w 214"/>
                  <a:gd name="T75" fmla="*/ 69 h 212"/>
                  <a:gd name="T76" fmla="*/ 8 w 214"/>
                  <a:gd name="T77" fmla="*/ 41 h 212"/>
                  <a:gd name="T78" fmla="*/ 1 w 214"/>
                  <a:gd name="T79" fmla="*/ 19 h 212"/>
                  <a:gd name="T80" fmla="*/ 0 w 214"/>
                  <a:gd name="T81" fmla="*/ 8 h 212"/>
                  <a:gd name="T82" fmla="*/ 2 w 214"/>
                  <a:gd name="T83" fmla="*/ 4 h 212"/>
                  <a:gd name="T84" fmla="*/ 5 w 214"/>
                  <a:gd name="T85" fmla="*/ 2 h 212"/>
                  <a:gd name="T86" fmla="*/ 10 w 214"/>
                  <a:gd name="T87" fmla="*/ 1 h 212"/>
                  <a:gd name="T88" fmla="*/ 38 w 214"/>
                  <a:gd name="T89" fmla="*/ 17 h 21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4"/>
                  <a:gd name="T136" fmla="*/ 0 h 212"/>
                  <a:gd name="T137" fmla="*/ 214 w 214"/>
                  <a:gd name="T138" fmla="*/ 212 h 21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4" h="212">
                    <a:moveTo>
                      <a:pt x="38" y="17"/>
                    </a:moveTo>
                    <a:lnTo>
                      <a:pt x="39" y="19"/>
                    </a:lnTo>
                    <a:lnTo>
                      <a:pt x="41" y="24"/>
                    </a:lnTo>
                    <a:lnTo>
                      <a:pt x="44" y="32"/>
                    </a:lnTo>
                    <a:lnTo>
                      <a:pt x="47" y="41"/>
                    </a:lnTo>
                    <a:lnTo>
                      <a:pt x="51" y="52"/>
                    </a:lnTo>
                    <a:lnTo>
                      <a:pt x="54" y="62"/>
                    </a:lnTo>
                    <a:lnTo>
                      <a:pt x="58" y="71"/>
                    </a:lnTo>
                    <a:lnTo>
                      <a:pt x="59" y="79"/>
                    </a:lnTo>
                    <a:lnTo>
                      <a:pt x="62" y="86"/>
                    </a:lnTo>
                    <a:lnTo>
                      <a:pt x="66" y="93"/>
                    </a:lnTo>
                    <a:lnTo>
                      <a:pt x="71" y="101"/>
                    </a:lnTo>
                    <a:lnTo>
                      <a:pt x="76" y="109"/>
                    </a:lnTo>
                    <a:lnTo>
                      <a:pt x="82" y="116"/>
                    </a:lnTo>
                    <a:lnTo>
                      <a:pt x="87" y="122"/>
                    </a:lnTo>
                    <a:lnTo>
                      <a:pt x="91" y="126"/>
                    </a:lnTo>
                    <a:lnTo>
                      <a:pt x="94" y="128"/>
                    </a:lnTo>
                    <a:lnTo>
                      <a:pt x="100" y="131"/>
                    </a:lnTo>
                    <a:lnTo>
                      <a:pt x="108" y="138"/>
                    </a:lnTo>
                    <a:lnTo>
                      <a:pt x="120" y="146"/>
                    </a:lnTo>
                    <a:lnTo>
                      <a:pt x="132" y="157"/>
                    </a:lnTo>
                    <a:lnTo>
                      <a:pt x="144" y="166"/>
                    </a:lnTo>
                    <a:lnTo>
                      <a:pt x="154" y="175"/>
                    </a:lnTo>
                    <a:lnTo>
                      <a:pt x="161" y="181"/>
                    </a:lnTo>
                    <a:lnTo>
                      <a:pt x="165" y="182"/>
                    </a:lnTo>
                    <a:lnTo>
                      <a:pt x="166" y="182"/>
                    </a:lnTo>
                    <a:lnTo>
                      <a:pt x="168" y="181"/>
                    </a:lnTo>
                    <a:lnTo>
                      <a:pt x="170" y="181"/>
                    </a:lnTo>
                    <a:lnTo>
                      <a:pt x="173" y="181"/>
                    </a:lnTo>
                    <a:lnTo>
                      <a:pt x="176" y="181"/>
                    </a:lnTo>
                    <a:lnTo>
                      <a:pt x="178" y="181"/>
                    </a:lnTo>
                    <a:lnTo>
                      <a:pt x="182" y="182"/>
                    </a:lnTo>
                    <a:lnTo>
                      <a:pt x="185" y="184"/>
                    </a:lnTo>
                    <a:lnTo>
                      <a:pt x="189" y="187"/>
                    </a:lnTo>
                    <a:lnTo>
                      <a:pt x="194" y="188"/>
                    </a:lnTo>
                    <a:lnTo>
                      <a:pt x="199" y="192"/>
                    </a:lnTo>
                    <a:lnTo>
                      <a:pt x="203" y="194"/>
                    </a:lnTo>
                    <a:lnTo>
                      <a:pt x="207" y="198"/>
                    </a:lnTo>
                    <a:lnTo>
                      <a:pt x="211" y="200"/>
                    </a:lnTo>
                    <a:lnTo>
                      <a:pt x="213" y="204"/>
                    </a:lnTo>
                    <a:lnTo>
                      <a:pt x="213" y="206"/>
                    </a:lnTo>
                    <a:lnTo>
                      <a:pt x="211" y="208"/>
                    </a:lnTo>
                    <a:lnTo>
                      <a:pt x="208" y="210"/>
                    </a:lnTo>
                    <a:lnTo>
                      <a:pt x="205" y="211"/>
                    </a:lnTo>
                    <a:lnTo>
                      <a:pt x="200" y="211"/>
                    </a:lnTo>
                    <a:lnTo>
                      <a:pt x="195" y="211"/>
                    </a:lnTo>
                    <a:lnTo>
                      <a:pt x="189" y="210"/>
                    </a:lnTo>
                    <a:lnTo>
                      <a:pt x="183" y="208"/>
                    </a:lnTo>
                    <a:lnTo>
                      <a:pt x="177" y="206"/>
                    </a:lnTo>
                    <a:lnTo>
                      <a:pt x="172" y="205"/>
                    </a:lnTo>
                    <a:lnTo>
                      <a:pt x="169" y="203"/>
                    </a:lnTo>
                    <a:lnTo>
                      <a:pt x="165" y="202"/>
                    </a:lnTo>
                    <a:lnTo>
                      <a:pt x="164" y="201"/>
                    </a:lnTo>
                    <a:lnTo>
                      <a:pt x="161" y="201"/>
                    </a:lnTo>
                    <a:lnTo>
                      <a:pt x="160" y="201"/>
                    </a:lnTo>
                    <a:lnTo>
                      <a:pt x="159" y="202"/>
                    </a:lnTo>
                    <a:lnTo>
                      <a:pt x="155" y="201"/>
                    </a:lnTo>
                    <a:lnTo>
                      <a:pt x="149" y="199"/>
                    </a:lnTo>
                    <a:lnTo>
                      <a:pt x="142" y="197"/>
                    </a:lnTo>
                    <a:lnTo>
                      <a:pt x="132" y="193"/>
                    </a:lnTo>
                    <a:lnTo>
                      <a:pt x="122" y="187"/>
                    </a:lnTo>
                    <a:lnTo>
                      <a:pt x="112" y="183"/>
                    </a:lnTo>
                    <a:lnTo>
                      <a:pt x="104" y="179"/>
                    </a:lnTo>
                    <a:lnTo>
                      <a:pt x="98" y="175"/>
                    </a:lnTo>
                    <a:lnTo>
                      <a:pt x="92" y="170"/>
                    </a:lnTo>
                    <a:lnTo>
                      <a:pt x="84" y="164"/>
                    </a:lnTo>
                    <a:lnTo>
                      <a:pt x="76" y="157"/>
                    </a:lnTo>
                    <a:lnTo>
                      <a:pt x="68" y="147"/>
                    </a:lnTo>
                    <a:lnTo>
                      <a:pt x="59" y="138"/>
                    </a:lnTo>
                    <a:lnTo>
                      <a:pt x="51" y="128"/>
                    </a:lnTo>
                    <a:lnTo>
                      <a:pt x="44" y="118"/>
                    </a:lnTo>
                    <a:lnTo>
                      <a:pt x="38" y="107"/>
                    </a:lnTo>
                    <a:lnTo>
                      <a:pt x="32" y="96"/>
                    </a:lnTo>
                    <a:lnTo>
                      <a:pt x="26" y="83"/>
                    </a:lnTo>
                    <a:lnTo>
                      <a:pt x="19" y="69"/>
                    </a:lnTo>
                    <a:lnTo>
                      <a:pt x="13" y="54"/>
                    </a:lnTo>
                    <a:lnTo>
                      <a:pt x="8" y="41"/>
                    </a:lnTo>
                    <a:lnTo>
                      <a:pt x="4" y="29"/>
                    </a:lnTo>
                    <a:lnTo>
                      <a:pt x="1" y="19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38" y="17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3" name="Freeform 111"/>
              <p:cNvSpPr>
                <a:spLocks/>
              </p:cNvSpPr>
              <p:nvPr/>
            </p:nvSpPr>
            <p:spPr bwMode="auto">
              <a:xfrm>
                <a:off x="2965" y="1116"/>
                <a:ext cx="221" cy="406"/>
              </a:xfrm>
              <a:custGeom>
                <a:avLst/>
                <a:gdLst>
                  <a:gd name="T0" fmla="*/ 220 w 221"/>
                  <a:gd name="T1" fmla="*/ 405 h 406"/>
                  <a:gd name="T2" fmla="*/ 220 w 221"/>
                  <a:gd name="T3" fmla="*/ 109 h 406"/>
                  <a:gd name="T4" fmla="*/ 0 w 221"/>
                  <a:gd name="T5" fmla="*/ 0 h 406"/>
                  <a:gd name="T6" fmla="*/ 0 w 221"/>
                  <a:gd name="T7" fmla="*/ 276 h 406"/>
                  <a:gd name="T8" fmla="*/ 220 w 221"/>
                  <a:gd name="T9" fmla="*/ 405 h 4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406"/>
                  <a:gd name="T17" fmla="*/ 221 w 221"/>
                  <a:gd name="T18" fmla="*/ 406 h 4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406">
                    <a:moveTo>
                      <a:pt x="220" y="405"/>
                    </a:moveTo>
                    <a:lnTo>
                      <a:pt x="220" y="109"/>
                    </a:lnTo>
                    <a:lnTo>
                      <a:pt x="0" y="0"/>
                    </a:lnTo>
                    <a:lnTo>
                      <a:pt x="0" y="276"/>
                    </a:lnTo>
                    <a:lnTo>
                      <a:pt x="220" y="40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4" name="Freeform 112"/>
              <p:cNvSpPr>
                <a:spLocks/>
              </p:cNvSpPr>
              <p:nvPr/>
            </p:nvSpPr>
            <p:spPr bwMode="auto">
              <a:xfrm>
                <a:off x="2947" y="1367"/>
                <a:ext cx="239" cy="162"/>
              </a:xfrm>
              <a:custGeom>
                <a:avLst/>
                <a:gdLst>
                  <a:gd name="T0" fmla="*/ 238 w 239"/>
                  <a:gd name="T1" fmla="*/ 161 h 162"/>
                  <a:gd name="T2" fmla="*/ 238 w 239"/>
                  <a:gd name="T3" fmla="*/ 130 h 162"/>
                  <a:gd name="T4" fmla="*/ 0 w 239"/>
                  <a:gd name="T5" fmla="*/ 0 h 162"/>
                  <a:gd name="T6" fmla="*/ 0 w 239"/>
                  <a:gd name="T7" fmla="*/ 28 h 162"/>
                  <a:gd name="T8" fmla="*/ 238 w 239"/>
                  <a:gd name="T9" fmla="*/ 161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"/>
                  <a:gd name="T16" fmla="*/ 0 h 162"/>
                  <a:gd name="T17" fmla="*/ 239 w 239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" h="162">
                    <a:moveTo>
                      <a:pt x="238" y="161"/>
                    </a:moveTo>
                    <a:lnTo>
                      <a:pt x="238" y="130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238" y="161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5" name="Freeform 113"/>
              <p:cNvSpPr>
                <a:spLocks/>
              </p:cNvSpPr>
              <p:nvPr/>
            </p:nvSpPr>
            <p:spPr bwMode="auto">
              <a:xfrm>
                <a:off x="2943" y="1100"/>
                <a:ext cx="243" cy="144"/>
              </a:xfrm>
              <a:custGeom>
                <a:avLst/>
                <a:gdLst>
                  <a:gd name="T0" fmla="*/ 242 w 243"/>
                  <a:gd name="T1" fmla="*/ 143 h 144"/>
                  <a:gd name="T2" fmla="*/ 242 w 243"/>
                  <a:gd name="T3" fmla="*/ 113 h 144"/>
                  <a:gd name="T4" fmla="*/ 0 w 243"/>
                  <a:gd name="T5" fmla="*/ 0 h 144"/>
                  <a:gd name="T6" fmla="*/ 0 w 243"/>
                  <a:gd name="T7" fmla="*/ 29 h 144"/>
                  <a:gd name="T8" fmla="*/ 242 w 243"/>
                  <a:gd name="T9" fmla="*/ 143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3"/>
                  <a:gd name="T16" fmla="*/ 0 h 144"/>
                  <a:gd name="T17" fmla="*/ 243 w 24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3" h="144">
                    <a:moveTo>
                      <a:pt x="242" y="143"/>
                    </a:moveTo>
                    <a:lnTo>
                      <a:pt x="242" y="113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242" y="143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6" name="Freeform 114"/>
              <p:cNvSpPr>
                <a:spLocks/>
              </p:cNvSpPr>
              <p:nvPr/>
            </p:nvSpPr>
            <p:spPr bwMode="auto">
              <a:xfrm>
                <a:off x="3185" y="1380"/>
                <a:ext cx="452" cy="149"/>
              </a:xfrm>
              <a:custGeom>
                <a:avLst/>
                <a:gdLst>
                  <a:gd name="T0" fmla="*/ 0 w 452"/>
                  <a:gd name="T1" fmla="*/ 148 h 149"/>
                  <a:gd name="T2" fmla="*/ 0 w 452"/>
                  <a:gd name="T3" fmla="*/ 117 h 149"/>
                  <a:gd name="T4" fmla="*/ 451 w 452"/>
                  <a:gd name="T5" fmla="*/ 0 h 149"/>
                  <a:gd name="T6" fmla="*/ 451 w 452"/>
                  <a:gd name="T7" fmla="*/ 28 h 149"/>
                  <a:gd name="T8" fmla="*/ 0 w 452"/>
                  <a:gd name="T9" fmla="*/ 148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149"/>
                  <a:gd name="T17" fmla="*/ 452 w 452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149">
                    <a:moveTo>
                      <a:pt x="0" y="148"/>
                    </a:moveTo>
                    <a:lnTo>
                      <a:pt x="0" y="117"/>
                    </a:lnTo>
                    <a:lnTo>
                      <a:pt x="451" y="0"/>
                    </a:lnTo>
                    <a:lnTo>
                      <a:pt x="451" y="28"/>
                    </a:lnTo>
                    <a:lnTo>
                      <a:pt x="0" y="148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7" name="Freeform 115"/>
              <p:cNvSpPr>
                <a:spLocks/>
              </p:cNvSpPr>
              <p:nvPr/>
            </p:nvSpPr>
            <p:spPr bwMode="auto">
              <a:xfrm>
                <a:off x="3183" y="1097"/>
                <a:ext cx="451" cy="148"/>
              </a:xfrm>
              <a:custGeom>
                <a:avLst/>
                <a:gdLst>
                  <a:gd name="T0" fmla="*/ 0 w 451"/>
                  <a:gd name="T1" fmla="*/ 147 h 148"/>
                  <a:gd name="T2" fmla="*/ 0 w 451"/>
                  <a:gd name="T3" fmla="*/ 117 h 148"/>
                  <a:gd name="T4" fmla="*/ 450 w 451"/>
                  <a:gd name="T5" fmla="*/ 0 h 148"/>
                  <a:gd name="T6" fmla="*/ 450 w 451"/>
                  <a:gd name="T7" fmla="*/ 27 h 148"/>
                  <a:gd name="T8" fmla="*/ 0 w 451"/>
                  <a:gd name="T9" fmla="*/ 147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1"/>
                  <a:gd name="T16" fmla="*/ 0 h 148"/>
                  <a:gd name="T17" fmla="*/ 451 w 451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1" h="148">
                    <a:moveTo>
                      <a:pt x="0" y="147"/>
                    </a:moveTo>
                    <a:lnTo>
                      <a:pt x="0" y="117"/>
                    </a:lnTo>
                    <a:lnTo>
                      <a:pt x="450" y="0"/>
                    </a:lnTo>
                    <a:lnTo>
                      <a:pt x="450" y="27"/>
                    </a:lnTo>
                    <a:lnTo>
                      <a:pt x="0" y="147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8" name="Freeform 116"/>
              <p:cNvSpPr>
                <a:spLocks/>
              </p:cNvSpPr>
              <p:nvPr/>
            </p:nvSpPr>
            <p:spPr bwMode="auto">
              <a:xfrm>
                <a:off x="3183" y="1131"/>
                <a:ext cx="454" cy="355"/>
              </a:xfrm>
              <a:custGeom>
                <a:avLst/>
                <a:gdLst>
                  <a:gd name="T0" fmla="*/ 0 w 454"/>
                  <a:gd name="T1" fmla="*/ 354 h 355"/>
                  <a:gd name="T2" fmla="*/ 0 w 454"/>
                  <a:gd name="T3" fmla="*/ 122 h 355"/>
                  <a:gd name="T4" fmla="*/ 453 w 454"/>
                  <a:gd name="T5" fmla="*/ 0 h 355"/>
                  <a:gd name="T6" fmla="*/ 453 w 454"/>
                  <a:gd name="T7" fmla="*/ 243 h 355"/>
                  <a:gd name="T8" fmla="*/ 0 w 454"/>
                  <a:gd name="T9" fmla="*/ 354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4"/>
                  <a:gd name="T16" fmla="*/ 0 h 355"/>
                  <a:gd name="T17" fmla="*/ 454 w 454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4" h="355">
                    <a:moveTo>
                      <a:pt x="0" y="354"/>
                    </a:moveTo>
                    <a:lnTo>
                      <a:pt x="0" y="122"/>
                    </a:lnTo>
                    <a:lnTo>
                      <a:pt x="453" y="0"/>
                    </a:lnTo>
                    <a:lnTo>
                      <a:pt x="453" y="243"/>
                    </a:lnTo>
                    <a:lnTo>
                      <a:pt x="0" y="354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9" name="Freeform 117"/>
              <p:cNvSpPr>
                <a:spLocks/>
              </p:cNvSpPr>
              <p:nvPr/>
            </p:nvSpPr>
            <p:spPr bwMode="auto">
              <a:xfrm>
                <a:off x="3126" y="867"/>
                <a:ext cx="130" cy="174"/>
              </a:xfrm>
              <a:custGeom>
                <a:avLst/>
                <a:gdLst>
                  <a:gd name="T0" fmla="*/ 31 w 130"/>
                  <a:gd name="T1" fmla="*/ 17 h 174"/>
                  <a:gd name="T2" fmla="*/ 34 w 130"/>
                  <a:gd name="T3" fmla="*/ 26 h 174"/>
                  <a:gd name="T4" fmla="*/ 39 w 130"/>
                  <a:gd name="T5" fmla="*/ 40 h 174"/>
                  <a:gd name="T6" fmla="*/ 42 w 130"/>
                  <a:gd name="T7" fmla="*/ 53 h 174"/>
                  <a:gd name="T8" fmla="*/ 43 w 130"/>
                  <a:gd name="T9" fmla="*/ 64 h 174"/>
                  <a:gd name="T10" fmla="*/ 47 w 130"/>
                  <a:gd name="T11" fmla="*/ 78 h 174"/>
                  <a:gd name="T12" fmla="*/ 53 w 130"/>
                  <a:gd name="T13" fmla="*/ 93 h 174"/>
                  <a:gd name="T14" fmla="*/ 59 w 130"/>
                  <a:gd name="T15" fmla="*/ 104 h 174"/>
                  <a:gd name="T16" fmla="*/ 64 w 130"/>
                  <a:gd name="T17" fmla="*/ 109 h 174"/>
                  <a:gd name="T18" fmla="*/ 71 w 130"/>
                  <a:gd name="T19" fmla="*/ 122 h 174"/>
                  <a:gd name="T20" fmla="*/ 79 w 130"/>
                  <a:gd name="T21" fmla="*/ 137 h 174"/>
                  <a:gd name="T22" fmla="*/ 84 w 130"/>
                  <a:gd name="T23" fmla="*/ 149 h 174"/>
                  <a:gd name="T24" fmla="*/ 86 w 130"/>
                  <a:gd name="T25" fmla="*/ 150 h 174"/>
                  <a:gd name="T26" fmla="*/ 89 w 130"/>
                  <a:gd name="T27" fmla="*/ 149 h 174"/>
                  <a:gd name="T28" fmla="*/ 95 w 130"/>
                  <a:gd name="T29" fmla="*/ 149 h 174"/>
                  <a:gd name="T30" fmla="*/ 101 w 130"/>
                  <a:gd name="T31" fmla="*/ 149 h 174"/>
                  <a:gd name="T32" fmla="*/ 106 w 130"/>
                  <a:gd name="T33" fmla="*/ 150 h 174"/>
                  <a:gd name="T34" fmla="*/ 113 w 130"/>
                  <a:gd name="T35" fmla="*/ 154 h 174"/>
                  <a:gd name="T36" fmla="*/ 121 w 130"/>
                  <a:gd name="T37" fmla="*/ 159 h 174"/>
                  <a:gd name="T38" fmla="*/ 127 w 130"/>
                  <a:gd name="T39" fmla="*/ 164 h 174"/>
                  <a:gd name="T40" fmla="*/ 128 w 130"/>
                  <a:gd name="T41" fmla="*/ 168 h 174"/>
                  <a:gd name="T42" fmla="*/ 123 w 130"/>
                  <a:gd name="T43" fmla="*/ 171 h 174"/>
                  <a:gd name="T44" fmla="*/ 115 w 130"/>
                  <a:gd name="T45" fmla="*/ 173 h 174"/>
                  <a:gd name="T46" fmla="*/ 106 w 130"/>
                  <a:gd name="T47" fmla="*/ 173 h 174"/>
                  <a:gd name="T48" fmla="*/ 96 w 130"/>
                  <a:gd name="T49" fmla="*/ 171 h 174"/>
                  <a:gd name="T50" fmla="*/ 90 w 130"/>
                  <a:gd name="T51" fmla="*/ 169 h 174"/>
                  <a:gd name="T52" fmla="*/ 87 w 130"/>
                  <a:gd name="T53" fmla="*/ 168 h 174"/>
                  <a:gd name="T54" fmla="*/ 84 w 130"/>
                  <a:gd name="T55" fmla="*/ 167 h 174"/>
                  <a:gd name="T56" fmla="*/ 81 w 130"/>
                  <a:gd name="T57" fmla="*/ 167 h 174"/>
                  <a:gd name="T58" fmla="*/ 70 w 130"/>
                  <a:gd name="T59" fmla="*/ 158 h 174"/>
                  <a:gd name="T60" fmla="*/ 56 w 130"/>
                  <a:gd name="T61" fmla="*/ 143 h 174"/>
                  <a:gd name="T62" fmla="*/ 43 w 130"/>
                  <a:gd name="T63" fmla="*/ 130 h 174"/>
                  <a:gd name="T64" fmla="*/ 36 w 130"/>
                  <a:gd name="T65" fmla="*/ 122 h 174"/>
                  <a:gd name="T66" fmla="*/ 33 w 130"/>
                  <a:gd name="T67" fmla="*/ 115 h 174"/>
                  <a:gd name="T68" fmla="*/ 32 w 130"/>
                  <a:gd name="T69" fmla="*/ 107 h 174"/>
                  <a:gd name="T70" fmla="*/ 30 w 130"/>
                  <a:gd name="T71" fmla="*/ 96 h 174"/>
                  <a:gd name="T72" fmla="*/ 25 w 130"/>
                  <a:gd name="T73" fmla="*/ 80 h 174"/>
                  <a:gd name="T74" fmla="*/ 16 w 130"/>
                  <a:gd name="T75" fmla="*/ 56 h 174"/>
                  <a:gd name="T76" fmla="*/ 5 w 130"/>
                  <a:gd name="T77" fmla="*/ 32 h 174"/>
                  <a:gd name="T78" fmla="*/ 0 w 130"/>
                  <a:gd name="T79" fmla="*/ 13 h 174"/>
                  <a:gd name="T80" fmla="*/ 0 w 130"/>
                  <a:gd name="T81" fmla="*/ 5 h 174"/>
                  <a:gd name="T82" fmla="*/ 4 w 130"/>
                  <a:gd name="T83" fmla="*/ 3 h 174"/>
                  <a:gd name="T84" fmla="*/ 8 w 130"/>
                  <a:gd name="T85" fmla="*/ 1 h 174"/>
                  <a:gd name="T86" fmla="*/ 12 w 130"/>
                  <a:gd name="T87" fmla="*/ 0 h 174"/>
                  <a:gd name="T88" fmla="*/ 31 w 130"/>
                  <a:gd name="T89" fmla="*/ 15 h 17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0"/>
                  <a:gd name="T136" fmla="*/ 0 h 174"/>
                  <a:gd name="T137" fmla="*/ 130 w 130"/>
                  <a:gd name="T138" fmla="*/ 174 h 17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0" h="174">
                    <a:moveTo>
                      <a:pt x="31" y="15"/>
                    </a:moveTo>
                    <a:lnTo>
                      <a:pt x="31" y="17"/>
                    </a:lnTo>
                    <a:lnTo>
                      <a:pt x="33" y="20"/>
                    </a:lnTo>
                    <a:lnTo>
                      <a:pt x="34" y="26"/>
                    </a:lnTo>
                    <a:lnTo>
                      <a:pt x="36" y="32"/>
                    </a:lnTo>
                    <a:lnTo>
                      <a:pt x="39" y="40"/>
                    </a:lnTo>
                    <a:lnTo>
                      <a:pt x="40" y="47"/>
                    </a:lnTo>
                    <a:lnTo>
                      <a:pt x="42" y="53"/>
                    </a:lnTo>
                    <a:lnTo>
                      <a:pt x="43" y="58"/>
                    </a:lnTo>
                    <a:lnTo>
                      <a:pt x="43" y="64"/>
                    </a:lnTo>
                    <a:lnTo>
                      <a:pt x="45" y="71"/>
                    </a:lnTo>
                    <a:lnTo>
                      <a:pt x="47" y="78"/>
                    </a:lnTo>
                    <a:lnTo>
                      <a:pt x="50" y="86"/>
                    </a:lnTo>
                    <a:lnTo>
                      <a:pt x="53" y="93"/>
                    </a:lnTo>
                    <a:lnTo>
                      <a:pt x="56" y="100"/>
                    </a:lnTo>
                    <a:lnTo>
                      <a:pt x="59" y="104"/>
                    </a:lnTo>
                    <a:lnTo>
                      <a:pt x="61" y="107"/>
                    </a:lnTo>
                    <a:lnTo>
                      <a:pt x="64" y="109"/>
                    </a:lnTo>
                    <a:lnTo>
                      <a:pt x="67" y="114"/>
                    </a:lnTo>
                    <a:lnTo>
                      <a:pt x="71" y="122"/>
                    </a:lnTo>
                    <a:lnTo>
                      <a:pt x="75" y="130"/>
                    </a:lnTo>
                    <a:lnTo>
                      <a:pt x="79" y="137"/>
                    </a:lnTo>
                    <a:lnTo>
                      <a:pt x="82" y="143"/>
                    </a:lnTo>
                    <a:lnTo>
                      <a:pt x="84" y="149"/>
                    </a:lnTo>
                    <a:lnTo>
                      <a:pt x="85" y="150"/>
                    </a:lnTo>
                    <a:lnTo>
                      <a:pt x="86" y="150"/>
                    </a:lnTo>
                    <a:lnTo>
                      <a:pt x="87" y="149"/>
                    </a:lnTo>
                    <a:lnTo>
                      <a:pt x="89" y="149"/>
                    </a:lnTo>
                    <a:lnTo>
                      <a:pt x="92" y="149"/>
                    </a:lnTo>
                    <a:lnTo>
                      <a:pt x="95" y="149"/>
                    </a:lnTo>
                    <a:lnTo>
                      <a:pt x="98" y="149"/>
                    </a:lnTo>
                    <a:lnTo>
                      <a:pt x="101" y="149"/>
                    </a:lnTo>
                    <a:lnTo>
                      <a:pt x="103" y="149"/>
                    </a:lnTo>
                    <a:lnTo>
                      <a:pt x="106" y="150"/>
                    </a:lnTo>
                    <a:lnTo>
                      <a:pt x="109" y="152"/>
                    </a:lnTo>
                    <a:lnTo>
                      <a:pt x="113" y="154"/>
                    </a:lnTo>
                    <a:lnTo>
                      <a:pt x="117" y="156"/>
                    </a:lnTo>
                    <a:lnTo>
                      <a:pt x="121" y="159"/>
                    </a:lnTo>
                    <a:lnTo>
                      <a:pt x="123" y="161"/>
                    </a:lnTo>
                    <a:lnTo>
                      <a:pt x="127" y="164"/>
                    </a:lnTo>
                    <a:lnTo>
                      <a:pt x="129" y="167"/>
                    </a:lnTo>
                    <a:lnTo>
                      <a:pt x="128" y="168"/>
                    </a:lnTo>
                    <a:lnTo>
                      <a:pt x="127" y="170"/>
                    </a:lnTo>
                    <a:lnTo>
                      <a:pt x="123" y="171"/>
                    </a:lnTo>
                    <a:lnTo>
                      <a:pt x="120" y="172"/>
                    </a:lnTo>
                    <a:lnTo>
                      <a:pt x="115" y="173"/>
                    </a:lnTo>
                    <a:lnTo>
                      <a:pt x="111" y="173"/>
                    </a:lnTo>
                    <a:lnTo>
                      <a:pt x="106" y="173"/>
                    </a:lnTo>
                    <a:lnTo>
                      <a:pt x="100" y="172"/>
                    </a:lnTo>
                    <a:lnTo>
                      <a:pt x="96" y="171"/>
                    </a:lnTo>
                    <a:lnTo>
                      <a:pt x="93" y="170"/>
                    </a:lnTo>
                    <a:lnTo>
                      <a:pt x="90" y="169"/>
                    </a:lnTo>
                    <a:lnTo>
                      <a:pt x="89" y="168"/>
                    </a:lnTo>
                    <a:lnTo>
                      <a:pt x="87" y="168"/>
                    </a:lnTo>
                    <a:lnTo>
                      <a:pt x="85" y="167"/>
                    </a:lnTo>
                    <a:lnTo>
                      <a:pt x="84" y="167"/>
                    </a:lnTo>
                    <a:lnTo>
                      <a:pt x="84" y="168"/>
                    </a:lnTo>
                    <a:lnTo>
                      <a:pt x="81" y="167"/>
                    </a:lnTo>
                    <a:lnTo>
                      <a:pt x="77" y="163"/>
                    </a:lnTo>
                    <a:lnTo>
                      <a:pt x="70" y="158"/>
                    </a:lnTo>
                    <a:lnTo>
                      <a:pt x="63" y="151"/>
                    </a:lnTo>
                    <a:lnTo>
                      <a:pt x="56" y="143"/>
                    </a:lnTo>
                    <a:lnTo>
                      <a:pt x="49" y="136"/>
                    </a:lnTo>
                    <a:lnTo>
                      <a:pt x="43" y="130"/>
                    </a:lnTo>
                    <a:lnTo>
                      <a:pt x="39" y="125"/>
                    </a:lnTo>
                    <a:lnTo>
                      <a:pt x="36" y="122"/>
                    </a:lnTo>
                    <a:lnTo>
                      <a:pt x="34" y="119"/>
                    </a:lnTo>
                    <a:lnTo>
                      <a:pt x="33" y="115"/>
                    </a:lnTo>
                    <a:lnTo>
                      <a:pt x="33" y="112"/>
                    </a:lnTo>
                    <a:lnTo>
                      <a:pt x="32" y="107"/>
                    </a:lnTo>
                    <a:lnTo>
                      <a:pt x="31" y="102"/>
                    </a:lnTo>
                    <a:lnTo>
                      <a:pt x="30" y="96"/>
                    </a:lnTo>
                    <a:lnTo>
                      <a:pt x="28" y="89"/>
                    </a:lnTo>
                    <a:lnTo>
                      <a:pt x="25" y="80"/>
                    </a:lnTo>
                    <a:lnTo>
                      <a:pt x="21" y="69"/>
                    </a:lnTo>
                    <a:lnTo>
                      <a:pt x="16" y="56"/>
                    </a:lnTo>
                    <a:lnTo>
                      <a:pt x="11" y="44"/>
                    </a:lnTo>
                    <a:lnTo>
                      <a:pt x="5" y="32"/>
                    </a:lnTo>
                    <a:lnTo>
                      <a:pt x="2" y="22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31" y="1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0" name="Freeform 118"/>
              <p:cNvSpPr>
                <a:spLocks/>
              </p:cNvSpPr>
              <p:nvPr/>
            </p:nvSpPr>
            <p:spPr bwMode="auto">
              <a:xfrm>
                <a:off x="3125" y="867"/>
                <a:ext cx="134" cy="170"/>
              </a:xfrm>
              <a:custGeom>
                <a:avLst/>
                <a:gdLst>
                  <a:gd name="T0" fmla="*/ 35 w 134"/>
                  <a:gd name="T1" fmla="*/ 15 h 170"/>
                  <a:gd name="T2" fmla="*/ 38 w 134"/>
                  <a:gd name="T3" fmla="*/ 24 h 170"/>
                  <a:gd name="T4" fmla="*/ 43 w 134"/>
                  <a:gd name="T5" fmla="*/ 36 h 170"/>
                  <a:gd name="T6" fmla="*/ 46 w 134"/>
                  <a:gd name="T7" fmla="*/ 48 h 170"/>
                  <a:gd name="T8" fmla="*/ 48 w 134"/>
                  <a:gd name="T9" fmla="*/ 60 h 170"/>
                  <a:gd name="T10" fmla="*/ 52 w 134"/>
                  <a:gd name="T11" fmla="*/ 74 h 170"/>
                  <a:gd name="T12" fmla="*/ 58 w 134"/>
                  <a:gd name="T13" fmla="*/ 89 h 170"/>
                  <a:gd name="T14" fmla="*/ 64 w 134"/>
                  <a:gd name="T15" fmla="*/ 100 h 170"/>
                  <a:gd name="T16" fmla="*/ 68 w 134"/>
                  <a:gd name="T17" fmla="*/ 105 h 170"/>
                  <a:gd name="T18" fmla="*/ 76 w 134"/>
                  <a:gd name="T19" fmla="*/ 118 h 170"/>
                  <a:gd name="T20" fmla="*/ 83 w 134"/>
                  <a:gd name="T21" fmla="*/ 133 h 170"/>
                  <a:gd name="T22" fmla="*/ 88 w 134"/>
                  <a:gd name="T23" fmla="*/ 144 h 170"/>
                  <a:gd name="T24" fmla="*/ 90 w 134"/>
                  <a:gd name="T25" fmla="*/ 146 h 170"/>
                  <a:gd name="T26" fmla="*/ 94 w 134"/>
                  <a:gd name="T27" fmla="*/ 145 h 170"/>
                  <a:gd name="T28" fmla="*/ 99 w 134"/>
                  <a:gd name="T29" fmla="*/ 144 h 170"/>
                  <a:gd name="T30" fmla="*/ 105 w 134"/>
                  <a:gd name="T31" fmla="*/ 144 h 170"/>
                  <a:gd name="T32" fmla="*/ 110 w 134"/>
                  <a:gd name="T33" fmla="*/ 146 h 170"/>
                  <a:gd name="T34" fmla="*/ 117 w 134"/>
                  <a:gd name="T35" fmla="*/ 150 h 170"/>
                  <a:gd name="T36" fmla="*/ 125 w 134"/>
                  <a:gd name="T37" fmla="*/ 155 h 170"/>
                  <a:gd name="T38" fmla="*/ 131 w 134"/>
                  <a:gd name="T39" fmla="*/ 160 h 170"/>
                  <a:gd name="T40" fmla="*/ 133 w 134"/>
                  <a:gd name="T41" fmla="*/ 164 h 170"/>
                  <a:gd name="T42" fmla="*/ 128 w 134"/>
                  <a:gd name="T43" fmla="*/ 167 h 170"/>
                  <a:gd name="T44" fmla="*/ 120 w 134"/>
                  <a:gd name="T45" fmla="*/ 169 h 170"/>
                  <a:gd name="T46" fmla="*/ 110 w 134"/>
                  <a:gd name="T47" fmla="*/ 169 h 170"/>
                  <a:gd name="T48" fmla="*/ 101 w 134"/>
                  <a:gd name="T49" fmla="*/ 167 h 170"/>
                  <a:gd name="T50" fmla="*/ 95 w 134"/>
                  <a:gd name="T51" fmla="*/ 165 h 170"/>
                  <a:gd name="T52" fmla="*/ 92 w 134"/>
                  <a:gd name="T53" fmla="*/ 164 h 170"/>
                  <a:gd name="T54" fmla="*/ 89 w 134"/>
                  <a:gd name="T55" fmla="*/ 164 h 170"/>
                  <a:gd name="T56" fmla="*/ 86 w 134"/>
                  <a:gd name="T57" fmla="*/ 163 h 170"/>
                  <a:gd name="T58" fmla="*/ 75 w 134"/>
                  <a:gd name="T59" fmla="*/ 154 h 170"/>
                  <a:gd name="T60" fmla="*/ 60 w 134"/>
                  <a:gd name="T61" fmla="*/ 139 h 170"/>
                  <a:gd name="T62" fmla="*/ 48 w 134"/>
                  <a:gd name="T63" fmla="*/ 126 h 170"/>
                  <a:gd name="T64" fmla="*/ 39 w 134"/>
                  <a:gd name="T65" fmla="*/ 117 h 170"/>
                  <a:gd name="T66" fmla="*/ 30 w 134"/>
                  <a:gd name="T67" fmla="*/ 106 h 170"/>
                  <a:gd name="T68" fmla="*/ 19 w 134"/>
                  <a:gd name="T69" fmla="*/ 91 h 170"/>
                  <a:gd name="T70" fmla="*/ 11 w 134"/>
                  <a:gd name="T71" fmla="*/ 76 h 170"/>
                  <a:gd name="T72" fmla="*/ 5 w 134"/>
                  <a:gd name="T73" fmla="*/ 59 h 170"/>
                  <a:gd name="T74" fmla="*/ 2 w 134"/>
                  <a:gd name="T75" fmla="*/ 40 h 170"/>
                  <a:gd name="T76" fmla="*/ 0 w 134"/>
                  <a:gd name="T77" fmla="*/ 21 h 170"/>
                  <a:gd name="T78" fmla="*/ 0 w 134"/>
                  <a:gd name="T79" fmla="*/ 7 h 170"/>
                  <a:gd name="T80" fmla="*/ 1 w 134"/>
                  <a:gd name="T81" fmla="*/ 0 h 170"/>
                  <a:gd name="T82" fmla="*/ 5 w 134"/>
                  <a:gd name="T83" fmla="*/ 0 h 170"/>
                  <a:gd name="T84" fmla="*/ 8 w 134"/>
                  <a:gd name="T85" fmla="*/ 3 h 170"/>
                  <a:gd name="T86" fmla="*/ 11 w 134"/>
                  <a:gd name="T87" fmla="*/ 5 h 170"/>
                  <a:gd name="T88" fmla="*/ 35 w 134"/>
                  <a:gd name="T89" fmla="*/ 14 h 17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4"/>
                  <a:gd name="T136" fmla="*/ 0 h 170"/>
                  <a:gd name="T137" fmla="*/ 134 w 134"/>
                  <a:gd name="T138" fmla="*/ 170 h 17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4" h="170">
                    <a:moveTo>
                      <a:pt x="35" y="14"/>
                    </a:moveTo>
                    <a:lnTo>
                      <a:pt x="35" y="15"/>
                    </a:lnTo>
                    <a:lnTo>
                      <a:pt x="37" y="18"/>
                    </a:lnTo>
                    <a:lnTo>
                      <a:pt x="38" y="24"/>
                    </a:lnTo>
                    <a:lnTo>
                      <a:pt x="41" y="30"/>
                    </a:lnTo>
                    <a:lnTo>
                      <a:pt x="43" y="36"/>
                    </a:lnTo>
                    <a:lnTo>
                      <a:pt x="44" y="42"/>
                    </a:lnTo>
                    <a:lnTo>
                      <a:pt x="46" y="48"/>
                    </a:lnTo>
                    <a:lnTo>
                      <a:pt x="47" y="54"/>
                    </a:lnTo>
                    <a:lnTo>
                      <a:pt x="48" y="60"/>
                    </a:lnTo>
                    <a:lnTo>
                      <a:pt x="49" y="66"/>
                    </a:lnTo>
                    <a:lnTo>
                      <a:pt x="52" y="74"/>
                    </a:lnTo>
                    <a:lnTo>
                      <a:pt x="55" y="82"/>
                    </a:lnTo>
                    <a:lnTo>
                      <a:pt x="58" y="89"/>
                    </a:lnTo>
                    <a:lnTo>
                      <a:pt x="60" y="96"/>
                    </a:lnTo>
                    <a:lnTo>
                      <a:pt x="64" y="100"/>
                    </a:lnTo>
                    <a:lnTo>
                      <a:pt x="66" y="102"/>
                    </a:lnTo>
                    <a:lnTo>
                      <a:pt x="68" y="105"/>
                    </a:lnTo>
                    <a:lnTo>
                      <a:pt x="72" y="110"/>
                    </a:lnTo>
                    <a:lnTo>
                      <a:pt x="76" y="118"/>
                    </a:lnTo>
                    <a:lnTo>
                      <a:pt x="80" y="126"/>
                    </a:lnTo>
                    <a:lnTo>
                      <a:pt x="83" y="133"/>
                    </a:lnTo>
                    <a:lnTo>
                      <a:pt x="87" y="139"/>
                    </a:lnTo>
                    <a:lnTo>
                      <a:pt x="88" y="144"/>
                    </a:lnTo>
                    <a:lnTo>
                      <a:pt x="90" y="146"/>
                    </a:lnTo>
                    <a:lnTo>
                      <a:pt x="92" y="146"/>
                    </a:lnTo>
                    <a:lnTo>
                      <a:pt x="94" y="145"/>
                    </a:lnTo>
                    <a:lnTo>
                      <a:pt x="97" y="144"/>
                    </a:lnTo>
                    <a:lnTo>
                      <a:pt x="99" y="144"/>
                    </a:lnTo>
                    <a:lnTo>
                      <a:pt x="103" y="144"/>
                    </a:lnTo>
                    <a:lnTo>
                      <a:pt x="105" y="144"/>
                    </a:lnTo>
                    <a:lnTo>
                      <a:pt x="108" y="145"/>
                    </a:lnTo>
                    <a:lnTo>
                      <a:pt x="110" y="146"/>
                    </a:lnTo>
                    <a:lnTo>
                      <a:pt x="114" y="148"/>
                    </a:lnTo>
                    <a:lnTo>
                      <a:pt x="117" y="150"/>
                    </a:lnTo>
                    <a:lnTo>
                      <a:pt x="121" y="152"/>
                    </a:lnTo>
                    <a:lnTo>
                      <a:pt x="125" y="155"/>
                    </a:lnTo>
                    <a:lnTo>
                      <a:pt x="128" y="157"/>
                    </a:lnTo>
                    <a:lnTo>
                      <a:pt x="131" y="160"/>
                    </a:lnTo>
                    <a:lnTo>
                      <a:pt x="133" y="162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28" y="167"/>
                    </a:lnTo>
                    <a:lnTo>
                      <a:pt x="124" y="168"/>
                    </a:lnTo>
                    <a:lnTo>
                      <a:pt x="120" y="169"/>
                    </a:lnTo>
                    <a:lnTo>
                      <a:pt x="115" y="169"/>
                    </a:lnTo>
                    <a:lnTo>
                      <a:pt x="110" y="169"/>
                    </a:lnTo>
                    <a:lnTo>
                      <a:pt x="105" y="168"/>
                    </a:lnTo>
                    <a:lnTo>
                      <a:pt x="101" y="167"/>
                    </a:lnTo>
                    <a:lnTo>
                      <a:pt x="98" y="166"/>
                    </a:lnTo>
                    <a:lnTo>
                      <a:pt x="95" y="165"/>
                    </a:lnTo>
                    <a:lnTo>
                      <a:pt x="94" y="164"/>
                    </a:lnTo>
                    <a:lnTo>
                      <a:pt x="92" y="164"/>
                    </a:lnTo>
                    <a:lnTo>
                      <a:pt x="90" y="163"/>
                    </a:lnTo>
                    <a:lnTo>
                      <a:pt x="89" y="164"/>
                    </a:lnTo>
                    <a:lnTo>
                      <a:pt x="88" y="164"/>
                    </a:lnTo>
                    <a:lnTo>
                      <a:pt x="86" y="163"/>
                    </a:lnTo>
                    <a:lnTo>
                      <a:pt x="81" y="160"/>
                    </a:lnTo>
                    <a:lnTo>
                      <a:pt x="75" y="154"/>
                    </a:lnTo>
                    <a:lnTo>
                      <a:pt x="68" y="147"/>
                    </a:lnTo>
                    <a:lnTo>
                      <a:pt x="60" y="139"/>
                    </a:lnTo>
                    <a:lnTo>
                      <a:pt x="54" y="132"/>
                    </a:lnTo>
                    <a:lnTo>
                      <a:pt x="48" y="126"/>
                    </a:lnTo>
                    <a:lnTo>
                      <a:pt x="44" y="121"/>
                    </a:lnTo>
                    <a:lnTo>
                      <a:pt x="39" y="117"/>
                    </a:lnTo>
                    <a:lnTo>
                      <a:pt x="35" y="112"/>
                    </a:lnTo>
                    <a:lnTo>
                      <a:pt x="30" y="106"/>
                    </a:lnTo>
                    <a:lnTo>
                      <a:pt x="24" y="99"/>
                    </a:lnTo>
                    <a:lnTo>
                      <a:pt x="19" y="91"/>
                    </a:lnTo>
                    <a:lnTo>
                      <a:pt x="14" y="84"/>
                    </a:lnTo>
                    <a:lnTo>
                      <a:pt x="11" y="76"/>
                    </a:lnTo>
                    <a:lnTo>
                      <a:pt x="7" y="67"/>
                    </a:lnTo>
                    <a:lnTo>
                      <a:pt x="5" y="59"/>
                    </a:lnTo>
                    <a:lnTo>
                      <a:pt x="4" y="49"/>
                    </a:lnTo>
                    <a:lnTo>
                      <a:pt x="2" y="40"/>
                    </a:lnTo>
                    <a:lnTo>
                      <a:pt x="1" y="30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1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1" y="5"/>
                    </a:lnTo>
                    <a:lnTo>
                      <a:pt x="12" y="5"/>
                    </a:lnTo>
                    <a:lnTo>
                      <a:pt x="35" y="14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1" name="Freeform 119"/>
              <p:cNvSpPr>
                <a:spLocks/>
              </p:cNvSpPr>
              <p:nvPr/>
            </p:nvSpPr>
            <p:spPr bwMode="auto">
              <a:xfrm>
                <a:off x="2946" y="1139"/>
                <a:ext cx="240" cy="347"/>
              </a:xfrm>
              <a:custGeom>
                <a:avLst/>
                <a:gdLst>
                  <a:gd name="T0" fmla="*/ 239 w 240"/>
                  <a:gd name="T1" fmla="*/ 346 h 347"/>
                  <a:gd name="T2" fmla="*/ 239 w 240"/>
                  <a:gd name="T3" fmla="*/ 113 h 347"/>
                  <a:gd name="T4" fmla="*/ 0 w 240"/>
                  <a:gd name="T5" fmla="*/ 0 h 347"/>
                  <a:gd name="T6" fmla="*/ 0 w 240"/>
                  <a:gd name="T7" fmla="*/ 216 h 347"/>
                  <a:gd name="T8" fmla="*/ 239 w 240"/>
                  <a:gd name="T9" fmla="*/ 346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347"/>
                  <a:gd name="T17" fmla="*/ 240 w 240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347">
                    <a:moveTo>
                      <a:pt x="239" y="346"/>
                    </a:moveTo>
                    <a:lnTo>
                      <a:pt x="239" y="113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239" y="346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2" name="Freeform 120"/>
              <p:cNvSpPr>
                <a:spLocks/>
              </p:cNvSpPr>
              <p:nvPr/>
            </p:nvSpPr>
            <p:spPr bwMode="auto">
              <a:xfrm>
                <a:off x="3109" y="1017"/>
                <a:ext cx="194" cy="83"/>
              </a:xfrm>
              <a:custGeom>
                <a:avLst/>
                <a:gdLst>
                  <a:gd name="T0" fmla="*/ 193 w 194"/>
                  <a:gd name="T1" fmla="*/ 14 h 83"/>
                  <a:gd name="T2" fmla="*/ 67 w 194"/>
                  <a:gd name="T3" fmla="*/ 82 h 83"/>
                  <a:gd name="T4" fmla="*/ 0 w 194"/>
                  <a:gd name="T5" fmla="*/ 67 h 83"/>
                  <a:gd name="T6" fmla="*/ 125 w 194"/>
                  <a:gd name="T7" fmla="*/ 0 h 83"/>
                  <a:gd name="T8" fmla="*/ 193 w 194"/>
                  <a:gd name="T9" fmla="*/ 14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83"/>
                  <a:gd name="T17" fmla="*/ 194 w 194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83">
                    <a:moveTo>
                      <a:pt x="193" y="14"/>
                    </a:moveTo>
                    <a:lnTo>
                      <a:pt x="67" y="82"/>
                    </a:lnTo>
                    <a:lnTo>
                      <a:pt x="0" y="67"/>
                    </a:lnTo>
                    <a:lnTo>
                      <a:pt x="125" y="0"/>
                    </a:lnTo>
                    <a:lnTo>
                      <a:pt x="193" y="1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3" name="Freeform 121"/>
              <p:cNvSpPr>
                <a:spLocks/>
              </p:cNvSpPr>
              <p:nvPr/>
            </p:nvSpPr>
            <p:spPr bwMode="auto">
              <a:xfrm>
                <a:off x="3024" y="851"/>
                <a:ext cx="215" cy="214"/>
              </a:xfrm>
              <a:custGeom>
                <a:avLst/>
                <a:gdLst>
                  <a:gd name="T0" fmla="*/ 44 w 215"/>
                  <a:gd name="T1" fmla="*/ 20 h 214"/>
                  <a:gd name="T2" fmla="*/ 50 w 215"/>
                  <a:gd name="T3" fmla="*/ 34 h 214"/>
                  <a:gd name="T4" fmla="*/ 60 w 215"/>
                  <a:gd name="T5" fmla="*/ 54 h 214"/>
                  <a:gd name="T6" fmla="*/ 68 w 215"/>
                  <a:gd name="T7" fmla="*/ 74 h 214"/>
                  <a:gd name="T8" fmla="*/ 73 w 215"/>
                  <a:gd name="T9" fmla="*/ 88 h 214"/>
                  <a:gd name="T10" fmla="*/ 79 w 215"/>
                  <a:gd name="T11" fmla="*/ 103 h 214"/>
                  <a:gd name="T12" fmla="*/ 85 w 215"/>
                  <a:gd name="T13" fmla="*/ 119 h 214"/>
                  <a:gd name="T14" fmla="*/ 91 w 215"/>
                  <a:gd name="T15" fmla="*/ 129 h 214"/>
                  <a:gd name="T16" fmla="*/ 100 w 215"/>
                  <a:gd name="T17" fmla="*/ 134 h 214"/>
                  <a:gd name="T18" fmla="*/ 121 w 215"/>
                  <a:gd name="T19" fmla="*/ 149 h 214"/>
                  <a:gd name="T20" fmla="*/ 145 w 215"/>
                  <a:gd name="T21" fmla="*/ 168 h 214"/>
                  <a:gd name="T22" fmla="*/ 162 w 215"/>
                  <a:gd name="T23" fmla="*/ 183 h 214"/>
                  <a:gd name="T24" fmla="*/ 165 w 215"/>
                  <a:gd name="T25" fmla="*/ 184 h 214"/>
                  <a:gd name="T26" fmla="*/ 169 w 215"/>
                  <a:gd name="T27" fmla="*/ 184 h 214"/>
                  <a:gd name="T28" fmla="*/ 173 w 215"/>
                  <a:gd name="T29" fmla="*/ 184 h 214"/>
                  <a:gd name="T30" fmla="*/ 179 w 215"/>
                  <a:gd name="T31" fmla="*/ 184 h 214"/>
                  <a:gd name="T32" fmla="*/ 186 w 215"/>
                  <a:gd name="T33" fmla="*/ 186 h 214"/>
                  <a:gd name="T34" fmla="*/ 195 w 215"/>
                  <a:gd name="T35" fmla="*/ 190 h 214"/>
                  <a:gd name="T36" fmla="*/ 204 w 215"/>
                  <a:gd name="T37" fmla="*/ 196 h 214"/>
                  <a:gd name="T38" fmla="*/ 211 w 215"/>
                  <a:gd name="T39" fmla="*/ 202 h 214"/>
                  <a:gd name="T40" fmla="*/ 214 w 215"/>
                  <a:gd name="T41" fmla="*/ 208 h 214"/>
                  <a:gd name="T42" fmla="*/ 209 w 215"/>
                  <a:gd name="T43" fmla="*/ 212 h 214"/>
                  <a:gd name="T44" fmla="*/ 201 w 215"/>
                  <a:gd name="T45" fmla="*/ 213 h 214"/>
                  <a:gd name="T46" fmla="*/ 189 w 215"/>
                  <a:gd name="T47" fmla="*/ 212 h 214"/>
                  <a:gd name="T48" fmla="*/ 177 w 215"/>
                  <a:gd name="T49" fmla="*/ 208 h 214"/>
                  <a:gd name="T50" fmla="*/ 170 w 215"/>
                  <a:gd name="T51" fmla="*/ 206 h 214"/>
                  <a:gd name="T52" fmla="*/ 165 w 215"/>
                  <a:gd name="T53" fmla="*/ 204 h 214"/>
                  <a:gd name="T54" fmla="*/ 161 w 215"/>
                  <a:gd name="T55" fmla="*/ 203 h 214"/>
                  <a:gd name="T56" fmla="*/ 156 w 215"/>
                  <a:gd name="T57" fmla="*/ 203 h 214"/>
                  <a:gd name="T58" fmla="*/ 141 w 215"/>
                  <a:gd name="T59" fmla="*/ 199 h 214"/>
                  <a:gd name="T60" fmla="*/ 122 w 215"/>
                  <a:gd name="T61" fmla="*/ 190 h 214"/>
                  <a:gd name="T62" fmla="*/ 104 w 215"/>
                  <a:gd name="T63" fmla="*/ 181 h 214"/>
                  <a:gd name="T64" fmla="*/ 91 w 215"/>
                  <a:gd name="T65" fmla="*/ 172 h 214"/>
                  <a:gd name="T66" fmla="*/ 76 w 215"/>
                  <a:gd name="T67" fmla="*/ 159 h 214"/>
                  <a:gd name="T68" fmla="*/ 59 w 215"/>
                  <a:gd name="T69" fmla="*/ 141 h 214"/>
                  <a:gd name="T70" fmla="*/ 44 w 215"/>
                  <a:gd name="T71" fmla="*/ 120 h 214"/>
                  <a:gd name="T72" fmla="*/ 32 w 215"/>
                  <a:gd name="T73" fmla="*/ 98 h 214"/>
                  <a:gd name="T74" fmla="*/ 19 w 215"/>
                  <a:gd name="T75" fmla="*/ 71 h 214"/>
                  <a:gd name="T76" fmla="*/ 8 w 215"/>
                  <a:gd name="T77" fmla="*/ 43 h 214"/>
                  <a:gd name="T78" fmla="*/ 0 w 215"/>
                  <a:gd name="T79" fmla="*/ 22 h 214"/>
                  <a:gd name="T80" fmla="*/ 0 w 215"/>
                  <a:gd name="T81" fmla="*/ 11 h 214"/>
                  <a:gd name="T82" fmla="*/ 2 w 215"/>
                  <a:gd name="T83" fmla="*/ 5 h 214"/>
                  <a:gd name="T84" fmla="*/ 6 w 215"/>
                  <a:gd name="T85" fmla="*/ 3 h 214"/>
                  <a:gd name="T86" fmla="*/ 11 w 215"/>
                  <a:gd name="T87" fmla="*/ 1 h 214"/>
                  <a:gd name="T88" fmla="*/ 42 w 215"/>
                  <a:gd name="T89" fmla="*/ 18 h 21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5"/>
                  <a:gd name="T136" fmla="*/ 0 h 214"/>
                  <a:gd name="T137" fmla="*/ 215 w 215"/>
                  <a:gd name="T138" fmla="*/ 214 h 21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5" h="214">
                    <a:moveTo>
                      <a:pt x="42" y="18"/>
                    </a:moveTo>
                    <a:lnTo>
                      <a:pt x="44" y="20"/>
                    </a:lnTo>
                    <a:lnTo>
                      <a:pt x="47" y="26"/>
                    </a:lnTo>
                    <a:lnTo>
                      <a:pt x="50" y="34"/>
                    </a:lnTo>
                    <a:lnTo>
                      <a:pt x="55" y="44"/>
                    </a:lnTo>
                    <a:lnTo>
                      <a:pt x="60" y="54"/>
                    </a:lnTo>
                    <a:lnTo>
                      <a:pt x="65" y="65"/>
                    </a:lnTo>
                    <a:lnTo>
                      <a:pt x="68" y="74"/>
                    </a:lnTo>
                    <a:lnTo>
                      <a:pt x="72" y="81"/>
                    </a:lnTo>
                    <a:lnTo>
                      <a:pt x="73" y="88"/>
                    </a:lnTo>
                    <a:lnTo>
                      <a:pt x="76" y="96"/>
                    </a:lnTo>
                    <a:lnTo>
                      <a:pt x="79" y="103"/>
                    </a:lnTo>
                    <a:lnTo>
                      <a:pt x="82" y="111"/>
                    </a:lnTo>
                    <a:lnTo>
                      <a:pt x="85" y="119"/>
                    </a:lnTo>
                    <a:lnTo>
                      <a:pt x="89" y="125"/>
                    </a:lnTo>
                    <a:lnTo>
                      <a:pt x="91" y="129"/>
                    </a:lnTo>
                    <a:lnTo>
                      <a:pt x="95" y="131"/>
                    </a:lnTo>
                    <a:lnTo>
                      <a:pt x="100" y="134"/>
                    </a:lnTo>
                    <a:lnTo>
                      <a:pt x="109" y="140"/>
                    </a:lnTo>
                    <a:lnTo>
                      <a:pt x="121" y="149"/>
                    </a:lnTo>
                    <a:lnTo>
                      <a:pt x="133" y="159"/>
                    </a:lnTo>
                    <a:lnTo>
                      <a:pt x="145" y="168"/>
                    </a:lnTo>
                    <a:lnTo>
                      <a:pt x="155" y="177"/>
                    </a:lnTo>
                    <a:lnTo>
                      <a:pt x="162" y="183"/>
                    </a:lnTo>
                    <a:lnTo>
                      <a:pt x="165" y="184"/>
                    </a:lnTo>
                    <a:lnTo>
                      <a:pt x="166" y="184"/>
                    </a:lnTo>
                    <a:lnTo>
                      <a:pt x="169" y="184"/>
                    </a:lnTo>
                    <a:lnTo>
                      <a:pt x="171" y="184"/>
                    </a:lnTo>
                    <a:lnTo>
                      <a:pt x="173" y="184"/>
                    </a:lnTo>
                    <a:lnTo>
                      <a:pt x="177" y="184"/>
                    </a:lnTo>
                    <a:lnTo>
                      <a:pt x="179" y="184"/>
                    </a:lnTo>
                    <a:lnTo>
                      <a:pt x="183" y="184"/>
                    </a:lnTo>
                    <a:lnTo>
                      <a:pt x="186" y="186"/>
                    </a:lnTo>
                    <a:lnTo>
                      <a:pt x="190" y="189"/>
                    </a:lnTo>
                    <a:lnTo>
                      <a:pt x="195" y="190"/>
                    </a:lnTo>
                    <a:lnTo>
                      <a:pt x="200" y="194"/>
                    </a:lnTo>
                    <a:lnTo>
                      <a:pt x="204" y="196"/>
                    </a:lnTo>
                    <a:lnTo>
                      <a:pt x="208" y="200"/>
                    </a:lnTo>
                    <a:lnTo>
                      <a:pt x="211" y="202"/>
                    </a:lnTo>
                    <a:lnTo>
                      <a:pt x="214" y="206"/>
                    </a:lnTo>
                    <a:lnTo>
                      <a:pt x="214" y="208"/>
                    </a:lnTo>
                    <a:lnTo>
                      <a:pt x="212" y="210"/>
                    </a:lnTo>
                    <a:lnTo>
                      <a:pt x="209" y="212"/>
                    </a:lnTo>
                    <a:lnTo>
                      <a:pt x="206" y="213"/>
                    </a:lnTo>
                    <a:lnTo>
                      <a:pt x="201" y="213"/>
                    </a:lnTo>
                    <a:lnTo>
                      <a:pt x="195" y="213"/>
                    </a:lnTo>
                    <a:lnTo>
                      <a:pt x="189" y="212"/>
                    </a:lnTo>
                    <a:lnTo>
                      <a:pt x="183" y="210"/>
                    </a:lnTo>
                    <a:lnTo>
                      <a:pt x="177" y="208"/>
                    </a:lnTo>
                    <a:lnTo>
                      <a:pt x="173" y="207"/>
                    </a:lnTo>
                    <a:lnTo>
                      <a:pt x="170" y="206"/>
                    </a:lnTo>
                    <a:lnTo>
                      <a:pt x="166" y="204"/>
                    </a:lnTo>
                    <a:lnTo>
                      <a:pt x="165" y="204"/>
                    </a:lnTo>
                    <a:lnTo>
                      <a:pt x="162" y="203"/>
                    </a:lnTo>
                    <a:lnTo>
                      <a:pt x="161" y="203"/>
                    </a:lnTo>
                    <a:lnTo>
                      <a:pt x="159" y="204"/>
                    </a:lnTo>
                    <a:lnTo>
                      <a:pt x="156" y="203"/>
                    </a:lnTo>
                    <a:lnTo>
                      <a:pt x="150" y="201"/>
                    </a:lnTo>
                    <a:lnTo>
                      <a:pt x="141" y="199"/>
                    </a:lnTo>
                    <a:lnTo>
                      <a:pt x="133" y="195"/>
                    </a:lnTo>
                    <a:lnTo>
                      <a:pt x="122" y="190"/>
                    </a:lnTo>
                    <a:lnTo>
                      <a:pt x="113" y="185"/>
                    </a:lnTo>
                    <a:lnTo>
                      <a:pt x="104" y="181"/>
                    </a:lnTo>
                    <a:lnTo>
                      <a:pt x="97" y="177"/>
                    </a:lnTo>
                    <a:lnTo>
                      <a:pt x="91" y="172"/>
                    </a:lnTo>
                    <a:lnTo>
                      <a:pt x="85" y="166"/>
                    </a:lnTo>
                    <a:lnTo>
                      <a:pt x="76" y="159"/>
                    </a:lnTo>
                    <a:lnTo>
                      <a:pt x="67" y="150"/>
                    </a:lnTo>
                    <a:lnTo>
                      <a:pt x="59" y="141"/>
                    </a:lnTo>
                    <a:lnTo>
                      <a:pt x="51" y="131"/>
                    </a:lnTo>
                    <a:lnTo>
                      <a:pt x="44" y="120"/>
                    </a:lnTo>
                    <a:lnTo>
                      <a:pt x="38" y="110"/>
                    </a:lnTo>
                    <a:lnTo>
                      <a:pt x="32" y="98"/>
                    </a:lnTo>
                    <a:lnTo>
                      <a:pt x="26" y="86"/>
                    </a:lnTo>
                    <a:lnTo>
                      <a:pt x="19" y="71"/>
                    </a:lnTo>
                    <a:lnTo>
                      <a:pt x="13" y="57"/>
                    </a:lnTo>
                    <a:lnTo>
                      <a:pt x="8" y="43"/>
                    </a:lnTo>
                    <a:lnTo>
                      <a:pt x="4" y="31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2" y="5"/>
                    </a:lnTo>
                    <a:lnTo>
                      <a:pt x="4" y="4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42" y="18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4" name="Freeform 122"/>
              <p:cNvSpPr>
                <a:spLocks/>
              </p:cNvSpPr>
              <p:nvPr/>
            </p:nvSpPr>
            <p:spPr bwMode="auto">
              <a:xfrm>
                <a:off x="3122" y="865"/>
                <a:ext cx="135" cy="174"/>
              </a:xfrm>
              <a:custGeom>
                <a:avLst/>
                <a:gdLst>
                  <a:gd name="T0" fmla="*/ 36 w 135"/>
                  <a:gd name="T1" fmla="*/ 16 h 174"/>
                  <a:gd name="T2" fmla="*/ 39 w 135"/>
                  <a:gd name="T3" fmla="*/ 25 h 174"/>
                  <a:gd name="T4" fmla="*/ 43 w 135"/>
                  <a:gd name="T5" fmla="*/ 39 h 174"/>
                  <a:gd name="T6" fmla="*/ 46 w 135"/>
                  <a:gd name="T7" fmla="*/ 53 h 174"/>
                  <a:gd name="T8" fmla="*/ 48 w 135"/>
                  <a:gd name="T9" fmla="*/ 63 h 174"/>
                  <a:gd name="T10" fmla="*/ 52 w 135"/>
                  <a:gd name="T11" fmla="*/ 77 h 174"/>
                  <a:gd name="T12" fmla="*/ 58 w 135"/>
                  <a:gd name="T13" fmla="*/ 93 h 174"/>
                  <a:gd name="T14" fmla="*/ 64 w 135"/>
                  <a:gd name="T15" fmla="*/ 104 h 174"/>
                  <a:gd name="T16" fmla="*/ 69 w 135"/>
                  <a:gd name="T17" fmla="*/ 109 h 174"/>
                  <a:gd name="T18" fmla="*/ 76 w 135"/>
                  <a:gd name="T19" fmla="*/ 121 h 174"/>
                  <a:gd name="T20" fmla="*/ 84 w 135"/>
                  <a:gd name="T21" fmla="*/ 137 h 174"/>
                  <a:gd name="T22" fmla="*/ 89 w 135"/>
                  <a:gd name="T23" fmla="*/ 148 h 174"/>
                  <a:gd name="T24" fmla="*/ 91 w 135"/>
                  <a:gd name="T25" fmla="*/ 149 h 174"/>
                  <a:gd name="T26" fmla="*/ 95 w 135"/>
                  <a:gd name="T27" fmla="*/ 149 h 174"/>
                  <a:gd name="T28" fmla="*/ 100 w 135"/>
                  <a:gd name="T29" fmla="*/ 149 h 174"/>
                  <a:gd name="T30" fmla="*/ 106 w 135"/>
                  <a:gd name="T31" fmla="*/ 149 h 174"/>
                  <a:gd name="T32" fmla="*/ 111 w 135"/>
                  <a:gd name="T33" fmla="*/ 150 h 174"/>
                  <a:gd name="T34" fmla="*/ 118 w 135"/>
                  <a:gd name="T35" fmla="*/ 154 h 174"/>
                  <a:gd name="T36" fmla="*/ 126 w 135"/>
                  <a:gd name="T37" fmla="*/ 159 h 174"/>
                  <a:gd name="T38" fmla="*/ 132 w 135"/>
                  <a:gd name="T39" fmla="*/ 164 h 174"/>
                  <a:gd name="T40" fmla="*/ 134 w 135"/>
                  <a:gd name="T41" fmla="*/ 168 h 174"/>
                  <a:gd name="T42" fmla="*/ 129 w 135"/>
                  <a:gd name="T43" fmla="*/ 171 h 174"/>
                  <a:gd name="T44" fmla="*/ 121 w 135"/>
                  <a:gd name="T45" fmla="*/ 173 h 174"/>
                  <a:gd name="T46" fmla="*/ 110 w 135"/>
                  <a:gd name="T47" fmla="*/ 172 h 174"/>
                  <a:gd name="T48" fmla="*/ 102 w 135"/>
                  <a:gd name="T49" fmla="*/ 170 h 174"/>
                  <a:gd name="T50" fmla="*/ 96 w 135"/>
                  <a:gd name="T51" fmla="*/ 168 h 174"/>
                  <a:gd name="T52" fmla="*/ 92 w 135"/>
                  <a:gd name="T53" fmla="*/ 167 h 174"/>
                  <a:gd name="T54" fmla="*/ 90 w 135"/>
                  <a:gd name="T55" fmla="*/ 167 h 174"/>
                  <a:gd name="T56" fmla="*/ 87 w 135"/>
                  <a:gd name="T57" fmla="*/ 167 h 174"/>
                  <a:gd name="T58" fmla="*/ 75 w 135"/>
                  <a:gd name="T59" fmla="*/ 157 h 174"/>
                  <a:gd name="T60" fmla="*/ 61 w 135"/>
                  <a:gd name="T61" fmla="*/ 143 h 174"/>
                  <a:gd name="T62" fmla="*/ 48 w 135"/>
                  <a:gd name="T63" fmla="*/ 130 h 174"/>
                  <a:gd name="T64" fmla="*/ 40 w 135"/>
                  <a:gd name="T65" fmla="*/ 121 h 174"/>
                  <a:gd name="T66" fmla="*/ 29 w 135"/>
                  <a:gd name="T67" fmla="*/ 109 h 174"/>
                  <a:gd name="T68" fmla="*/ 19 w 135"/>
                  <a:gd name="T69" fmla="*/ 95 h 174"/>
                  <a:gd name="T70" fmla="*/ 10 w 135"/>
                  <a:gd name="T71" fmla="*/ 79 h 174"/>
                  <a:gd name="T72" fmla="*/ 5 w 135"/>
                  <a:gd name="T73" fmla="*/ 63 h 174"/>
                  <a:gd name="T74" fmla="*/ 2 w 135"/>
                  <a:gd name="T75" fmla="*/ 43 h 174"/>
                  <a:gd name="T76" fmla="*/ 0 w 135"/>
                  <a:gd name="T77" fmla="*/ 25 h 174"/>
                  <a:gd name="T78" fmla="*/ 0 w 135"/>
                  <a:gd name="T79" fmla="*/ 11 h 174"/>
                  <a:gd name="T80" fmla="*/ 2 w 135"/>
                  <a:gd name="T81" fmla="*/ 4 h 174"/>
                  <a:gd name="T82" fmla="*/ 6 w 135"/>
                  <a:gd name="T83" fmla="*/ 1 h 174"/>
                  <a:gd name="T84" fmla="*/ 11 w 135"/>
                  <a:gd name="T85" fmla="*/ 0 h 174"/>
                  <a:gd name="T86" fmla="*/ 17 w 135"/>
                  <a:gd name="T87" fmla="*/ 0 h 174"/>
                  <a:gd name="T88" fmla="*/ 35 w 135"/>
                  <a:gd name="T89" fmla="*/ 15 h 17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5"/>
                  <a:gd name="T136" fmla="*/ 0 h 174"/>
                  <a:gd name="T137" fmla="*/ 135 w 135"/>
                  <a:gd name="T138" fmla="*/ 174 h 17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5" h="174">
                    <a:moveTo>
                      <a:pt x="35" y="15"/>
                    </a:moveTo>
                    <a:lnTo>
                      <a:pt x="36" y="16"/>
                    </a:lnTo>
                    <a:lnTo>
                      <a:pt x="37" y="20"/>
                    </a:lnTo>
                    <a:lnTo>
                      <a:pt x="39" y="25"/>
                    </a:lnTo>
                    <a:lnTo>
                      <a:pt x="41" y="32"/>
                    </a:lnTo>
                    <a:lnTo>
                      <a:pt x="43" y="39"/>
                    </a:lnTo>
                    <a:lnTo>
                      <a:pt x="45" y="46"/>
                    </a:lnTo>
                    <a:lnTo>
                      <a:pt x="46" y="53"/>
                    </a:lnTo>
                    <a:lnTo>
                      <a:pt x="47" y="58"/>
                    </a:lnTo>
                    <a:lnTo>
                      <a:pt x="48" y="63"/>
                    </a:lnTo>
                    <a:lnTo>
                      <a:pt x="50" y="70"/>
                    </a:lnTo>
                    <a:lnTo>
                      <a:pt x="52" y="77"/>
                    </a:lnTo>
                    <a:lnTo>
                      <a:pt x="55" y="85"/>
                    </a:lnTo>
                    <a:lnTo>
                      <a:pt x="58" y="93"/>
                    </a:lnTo>
                    <a:lnTo>
                      <a:pt x="61" y="99"/>
                    </a:lnTo>
                    <a:lnTo>
                      <a:pt x="64" y="104"/>
                    </a:lnTo>
                    <a:lnTo>
                      <a:pt x="66" y="106"/>
                    </a:lnTo>
                    <a:lnTo>
                      <a:pt x="69" y="109"/>
                    </a:lnTo>
                    <a:lnTo>
                      <a:pt x="72" y="114"/>
                    </a:lnTo>
                    <a:lnTo>
                      <a:pt x="76" y="121"/>
                    </a:lnTo>
                    <a:lnTo>
                      <a:pt x="81" y="129"/>
                    </a:lnTo>
                    <a:lnTo>
                      <a:pt x="84" y="137"/>
                    </a:lnTo>
                    <a:lnTo>
                      <a:pt x="87" y="143"/>
                    </a:lnTo>
                    <a:lnTo>
                      <a:pt x="89" y="148"/>
                    </a:lnTo>
                    <a:lnTo>
                      <a:pt x="90" y="149"/>
                    </a:lnTo>
                    <a:lnTo>
                      <a:pt x="91" y="149"/>
                    </a:lnTo>
                    <a:lnTo>
                      <a:pt x="93" y="149"/>
                    </a:lnTo>
                    <a:lnTo>
                      <a:pt x="95" y="149"/>
                    </a:lnTo>
                    <a:lnTo>
                      <a:pt x="98" y="149"/>
                    </a:lnTo>
                    <a:lnTo>
                      <a:pt x="100" y="149"/>
                    </a:lnTo>
                    <a:lnTo>
                      <a:pt x="104" y="148"/>
                    </a:lnTo>
                    <a:lnTo>
                      <a:pt x="106" y="149"/>
                    </a:lnTo>
                    <a:lnTo>
                      <a:pt x="109" y="149"/>
                    </a:lnTo>
                    <a:lnTo>
                      <a:pt x="111" y="150"/>
                    </a:lnTo>
                    <a:lnTo>
                      <a:pt x="115" y="151"/>
                    </a:lnTo>
                    <a:lnTo>
                      <a:pt x="118" y="154"/>
                    </a:lnTo>
                    <a:lnTo>
                      <a:pt x="122" y="156"/>
                    </a:lnTo>
                    <a:lnTo>
                      <a:pt x="126" y="159"/>
                    </a:lnTo>
                    <a:lnTo>
                      <a:pt x="129" y="161"/>
                    </a:lnTo>
                    <a:lnTo>
                      <a:pt x="132" y="164"/>
                    </a:lnTo>
                    <a:lnTo>
                      <a:pt x="134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29" y="171"/>
                    </a:lnTo>
                    <a:lnTo>
                      <a:pt x="125" y="172"/>
                    </a:lnTo>
                    <a:lnTo>
                      <a:pt x="121" y="173"/>
                    </a:lnTo>
                    <a:lnTo>
                      <a:pt x="116" y="173"/>
                    </a:lnTo>
                    <a:lnTo>
                      <a:pt x="110" y="172"/>
                    </a:lnTo>
                    <a:lnTo>
                      <a:pt x="106" y="172"/>
                    </a:lnTo>
                    <a:lnTo>
                      <a:pt x="102" y="170"/>
                    </a:lnTo>
                    <a:lnTo>
                      <a:pt x="99" y="169"/>
                    </a:lnTo>
                    <a:lnTo>
                      <a:pt x="96" y="168"/>
                    </a:lnTo>
                    <a:lnTo>
                      <a:pt x="93" y="168"/>
                    </a:lnTo>
                    <a:lnTo>
                      <a:pt x="92" y="167"/>
                    </a:lnTo>
                    <a:lnTo>
                      <a:pt x="91" y="167"/>
                    </a:lnTo>
                    <a:lnTo>
                      <a:pt x="90" y="167"/>
                    </a:lnTo>
                    <a:lnTo>
                      <a:pt x="88" y="168"/>
                    </a:lnTo>
                    <a:lnTo>
                      <a:pt x="87" y="167"/>
                    </a:lnTo>
                    <a:lnTo>
                      <a:pt x="81" y="163"/>
                    </a:lnTo>
                    <a:lnTo>
                      <a:pt x="75" y="157"/>
                    </a:lnTo>
                    <a:lnTo>
                      <a:pt x="69" y="150"/>
                    </a:lnTo>
                    <a:lnTo>
                      <a:pt x="61" y="143"/>
                    </a:lnTo>
                    <a:lnTo>
                      <a:pt x="54" y="136"/>
                    </a:lnTo>
                    <a:lnTo>
                      <a:pt x="48" y="130"/>
                    </a:lnTo>
                    <a:lnTo>
                      <a:pt x="44" y="125"/>
                    </a:lnTo>
                    <a:lnTo>
                      <a:pt x="40" y="121"/>
                    </a:lnTo>
                    <a:lnTo>
                      <a:pt x="35" y="115"/>
                    </a:lnTo>
                    <a:lnTo>
                      <a:pt x="29" y="109"/>
                    </a:lnTo>
                    <a:lnTo>
                      <a:pt x="24" y="102"/>
                    </a:lnTo>
                    <a:lnTo>
                      <a:pt x="19" y="95"/>
                    </a:lnTo>
                    <a:lnTo>
                      <a:pt x="14" y="87"/>
                    </a:lnTo>
                    <a:lnTo>
                      <a:pt x="10" y="79"/>
                    </a:lnTo>
                    <a:lnTo>
                      <a:pt x="7" y="71"/>
                    </a:lnTo>
                    <a:lnTo>
                      <a:pt x="5" y="63"/>
                    </a:lnTo>
                    <a:lnTo>
                      <a:pt x="4" y="53"/>
                    </a:lnTo>
                    <a:lnTo>
                      <a:pt x="2" y="43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35" y="15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5" name="Freeform 123"/>
              <p:cNvSpPr>
                <a:spLocks/>
              </p:cNvSpPr>
              <p:nvPr/>
            </p:nvSpPr>
            <p:spPr bwMode="auto">
              <a:xfrm>
                <a:off x="3217" y="1049"/>
                <a:ext cx="192" cy="92"/>
              </a:xfrm>
              <a:custGeom>
                <a:avLst/>
                <a:gdLst>
                  <a:gd name="T0" fmla="*/ 0 w 192"/>
                  <a:gd name="T1" fmla="*/ 0 h 92"/>
                  <a:gd name="T2" fmla="*/ 0 w 192"/>
                  <a:gd name="T3" fmla="*/ 50 h 92"/>
                  <a:gd name="T4" fmla="*/ 191 w 192"/>
                  <a:gd name="T5" fmla="*/ 91 h 92"/>
                  <a:gd name="T6" fmla="*/ 191 w 192"/>
                  <a:gd name="T7" fmla="*/ 40 h 92"/>
                  <a:gd name="T8" fmla="*/ 0 w 19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2"/>
                  <a:gd name="T17" fmla="*/ 192 w 19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2">
                    <a:moveTo>
                      <a:pt x="0" y="0"/>
                    </a:moveTo>
                    <a:lnTo>
                      <a:pt x="0" y="50"/>
                    </a:lnTo>
                    <a:lnTo>
                      <a:pt x="191" y="91"/>
                    </a:lnTo>
                    <a:lnTo>
                      <a:pt x="191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6" name="Freeform 124"/>
              <p:cNvSpPr>
                <a:spLocks/>
              </p:cNvSpPr>
              <p:nvPr/>
            </p:nvSpPr>
            <p:spPr bwMode="auto">
              <a:xfrm>
                <a:off x="3408" y="1042"/>
                <a:ext cx="60" cy="99"/>
              </a:xfrm>
              <a:custGeom>
                <a:avLst/>
                <a:gdLst>
                  <a:gd name="T0" fmla="*/ 0 w 60"/>
                  <a:gd name="T1" fmla="*/ 47 h 99"/>
                  <a:gd name="T2" fmla="*/ 0 w 60"/>
                  <a:gd name="T3" fmla="*/ 98 h 99"/>
                  <a:gd name="T4" fmla="*/ 59 w 60"/>
                  <a:gd name="T5" fmla="*/ 43 h 99"/>
                  <a:gd name="T6" fmla="*/ 59 w 60"/>
                  <a:gd name="T7" fmla="*/ 0 h 99"/>
                  <a:gd name="T8" fmla="*/ 0 w 60"/>
                  <a:gd name="T9" fmla="*/ 4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99"/>
                  <a:gd name="T17" fmla="*/ 60 w 6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99">
                    <a:moveTo>
                      <a:pt x="0" y="47"/>
                    </a:moveTo>
                    <a:lnTo>
                      <a:pt x="0" y="98"/>
                    </a:lnTo>
                    <a:lnTo>
                      <a:pt x="59" y="43"/>
                    </a:lnTo>
                    <a:lnTo>
                      <a:pt x="59" y="0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7" name="Freeform 125"/>
              <p:cNvSpPr>
                <a:spLocks/>
              </p:cNvSpPr>
              <p:nvPr/>
            </p:nvSpPr>
            <p:spPr bwMode="auto">
              <a:xfrm>
                <a:off x="3217" y="1003"/>
                <a:ext cx="250" cy="87"/>
              </a:xfrm>
              <a:custGeom>
                <a:avLst/>
                <a:gdLst>
                  <a:gd name="T0" fmla="*/ 79 w 250"/>
                  <a:gd name="T1" fmla="*/ 0 h 87"/>
                  <a:gd name="T2" fmla="*/ 0 w 250"/>
                  <a:gd name="T3" fmla="*/ 45 h 87"/>
                  <a:gd name="T4" fmla="*/ 191 w 250"/>
                  <a:gd name="T5" fmla="*/ 86 h 87"/>
                  <a:gd name="T6" fmla="*/ 249 w 250"/>
                  <a:gd name="T7" fmla="*/ 39 h 87"/>
                  <a:gd name="T8" fmla="*/ 79 w 25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87"/>
                  <a:gd name="T17" fmla="*/ 250 w 25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87">
                    <a:moveTo>
                      <a:pt x="79" y="0"/>
                    </a:moveTo>
                    <a:lnTo>
                      <a:pt x="0" y="45"/>
                    </a:lnTo>
                    <a:lnTo>
                      <a:pt x="191" y="86"/>
                    </a:lnTo>
                    <a:lnTo>
                      <a:pt x="249" y="39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8" name="Freeform 126"/>
              <p:cNvSpPr>
                <a:spLocks/>
              </p:cNvSpPr>
              <p:nvPr/>
            </p:nvSpPr>
            <p:spPr bwMode="auto">
              <a:xfrm>
                <a:off x="3251" y="884"/>
                <a:ext cx="31" cy="134"/>
              </a:xfrm>
              <a:custGeom>
                <a:avLst/>
                <a:gdLst>
                  <a:gd name="T0" fmla="*/ 30 w 31"/>
                  <a:gd name="T1" fmla="*/ 0 h 134"/>
                  <a:gd name="T2" fmla="*/ 29 w 31"/>
                  <a:gd name="T3" fmla="*/ 0 h 134"/>
                  <a:gd name="T4" fmla="*/ 27 w 31"/>
                  <a:gd name="T5" fmla="*/ 3 h 134"/>
                  <a:gd name="T6" fmla="*/ 24 w 31"/>
                  <a:gd name="T7" fmla="*/ 6 h 134"/>
                  <a:gd name="T8" fmla="*/ 21 w 31"/>
                  <a:gd name="T9" fmla="*/ 12 h 134"/>
                  <a:gd name="T10" fmla="*/ 17 w 31"/>
                  <a:gd name="T11" fmla="*/ 21 h 134"/>
                  <a:gd name="T12" fmla="*/ 13 w 31"/>
                  <a:gd name="T13" fmla="*/ 31 h 134"/>
                  <a:gd name="T14" fmla="*/ 9 w 31"/>
                  <a:gd name="T15" fmla="*/ 44 h 134"/>
                  <a:gd name="T16" fmla="*/ 6 w 31"/>
                  <a:gd name="T17" fmla="*/ 60 h 134"/>
                  <a:gd name="T18" fmla="*/ 2 w 31"/>
                  <a:gd name="T19" fmla="*/ 76 h 134"/>
                  <a:gd name="T20" fmla="*/ 0 w 31"/>
                  <a:gd name="T21" fmla="*/ 91 h 134"/>
                  <a:gd name="T22" fmla="*/ 0 w 31"/>
                  <a:gd name="T23" fmla="*/ 104 h 134"/>
                  <a:gd name="T24" fmla="*/ 0 w 31"/>
                  <a:gd name="T25" fmla="*/ 114 h 134"/>
                  <a:gd name="T26" fmla="*/ 0 w 31"/>
                  <a:gd name="T27" fmla="*/ 122 h 134"/>
                  <a:gd name="T28" fmla="*/ 1 w 31"/>
                  <a:gd name="T29" fmla="*/ 128 h 134"/>
                  <a:gd name="T30" fmla="*/ 2 w 31"/>
                  <a:gd name="T31" fmla="*/ 132 h 134"/>
                  <a:gd name="T32" fmla="*/ 2 w 31"/>
                  <a:gd name="T33" fmla="*/ 133 h 134"/>
                  <a:gd name="T34" fmla="*/ 30 w 31"/>
                  <a:gd name="T35" fmla="*/ 0 h 1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34"/>
                  <a:gd name="T56" fmla="*/ 31 w 31"/>
                  <a:gd name="T57" fmla="*/ 134 h 1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34">
                    <a:moveTo>
                      <a:pt x="30" y="0"/>
                    </a:moveTo>
                    <a:lnTo>
                      <a:pt x="29" y="0"/>
                    </a:lnTo>
                    <a:lnTo>
                      <a:pt x="27" y="3"/>
                    </a:lnTo>
                    <a:lnTo>
                      <a:pt x="24" y="6"/>
                    </a:lnTo>
                    <a:lnTo>
                      <a:pt x="21" y="12"/>
                    </a:lnTo>
                    <a:lnTo>
                      <a:pt x="17" y="21"/>
                    </a:lnTo>
                    <a:lnTo>
                      <a:pt x="13" y="31"/>
                    </a:lnTo>
                    <a:lnTo>
                      <a:pt x="9" y="44"/>
                    </a:lnTo>
                    <a:lnTo>
                      <a:pt x="6" y="60"/>
                    </a:lnTo>
                    <a:lnTo>
                      <a:pt x="2" y="76"/>
                    </a:lnTo>
                    <a:lnTo>
                      <a:pt x="0" y="91"/>
                    </a:lnTo>
                    <a:lnTo>
                      <a:pt x="0" y="104"/>
                    </a:lnTo>
                    <a:lnTo>
                      <a:pt x="0" y="114"/>
                    </a:lnTo>
                    <a:lnTo>
                      <a:pt x="0" y="122"/>
                    </a:lnTo>
                    <a:lnTo>
                      <a:pt x="1" y="128"/>
                    </a:lnTo>
                    <a:lnTo>
                      <a:pt x="2" y="132"/>
                    </a:lnTo>
                    <a:lnTo>
                      <a:pt x="2" y="133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9" name="Freeform 127"/>
              <p:cNvSpPr>
                <a:spLocks/>
              </p:cNvSpPr>
              <p:nvPr/>
            </p:nvSpPr>
            <p:spPr bwMode="auto">
              <a:xfrm>
                <a:off x="3280" y="947"/>
                <a:ext cx="117" cy="117"/>
              </a:xfrm>
              <a:custGeom>
                <a:avLst/>
                <a:gdLst>
                  <a:gd name="T0" fmla="*/ 58 w 117"/>
                  <a:gd name="T1" fmla="*/ 116 h 117"/>
                  <a:gd name="T2" fmla="*/ 69 w 117"/>
                  <a:gd name="T3" fmla="*/ 116 h 117"/>
                  <a:gd name="T4" fmla="*/ 81 w 117"/>
                  <a:gd name="T5" fmla="*/ 113 h 117"/>
                  <a:gd name="T6" fmla="*/ 90 w 117"/>
                  <a:gd name="T7" fmla="*/ 109 h 117"/>
                  <a:gd name="T8" fmla="*/ 98 w 117"/>
                  <a:gd name="T9" fmla="*/ 102 h 117"/>
                  <a:gd name="T10" fmla="*/ 105 w 117"/>
                  <a:gd name="T11" fmla="*/ 94 h 117"/>
                  <a:gd name="T12" fmla="*/ 111 w 117"/>
                  <a:gd name="T13" fmla="*/ 85 h 117"/>
                  <a:gd name="T14" fmla="*/ 115 w 117"/>
                  <a:gd name="T15" fmla="*/ 74 h 117"/>
                  <a:gd name="T16" fmla="*/ 116 w 117"/>
                  <a:gd name="T17" fmla="*/ 63 h 117"/>
                  <a:gd name="T18" fmla="*/ 115 w 117"/>
                  <a:gd name="T19" fmla="*/ 51 h 117"/>
                  <a:gd name="T20" fmla="*/ 111 w 117"/>
                  <a:gd name="T21" fmla="*/ 40 h 117"/>
                  <a:gd name="T22" fmla="*/ 105 w 117"/>
                  <a:gd name="T23" fmla="*/ 29 h 117"/>
                  <a:gd name="T24" fmla="*/ 98 w 117"/>
                  <a:gd name="T25" fmla="*/ 20 h 117"/>
                  <a:gd name="T26" fmla="*/ 90 w 117"/>
                  <a:gd name="T27" fmla="*/ 12 h 117"/>
                  <a:gd name="T28" fmla="*/ 81 w 117"/>
                  <a:gd name="T29" fmla="*/ 6 h 117"/>
                  <a:gd name="T30" fmla="*/ 69 w 117"/>
                  <a:gd name="T31" fmla="*/ 2 h 117"/>
                  <a:gd name="T32" fmla="*/ 58 w 117"/>
                  <a:gd name="T33" fmla="*/ 0 h 117"/>
                  <a:gd name="T34" fmla="*/ 46 w 117"/>
                  <a:gd name="T35" fmla="*/ 0 h 117"/>
                  <a:gd name="T36" fmla="*/ 35 w 117"/>
                  <a:gd name="T37" fmla="*/ 2 h 117"/>
                  <a:gd name="T38" fmla="*/ 25 w 117"/>
                  <a:gd name="T39" fmla="*/ 6 h 117"/>
                  <a:gd name="T40" fmla="*/ 17 w 117"/>
                  <a:gd name="T41" fmla="*/ 13 h 117"/>
                  <a:gd name="T42" fmla="*/ 10 w 117"/>
                  <a:gd name="T43" fmla="*/ 21 h 117"/>
                  <a:gd name="T44" fmla="*/ 5 w 117"/>
                  <a:gd name="T45" fmla="*/ 30 h 117"/>
                  <a:gd name="T46" fmla="*/ 1 w 117"/>
                  <a:gd name="T47" fmla="*/ 41 h 117"/>
                  <a:gd name="T48" fmla="*/ 0 w 117"/>
                  <a:gd name="T49" fmla="*/ 52 h 117"/>
                  <a:gd name="T50" fmla="*/ 1 w 117"/>
                  <a:gd name="T51" fmla="*/ 64 h 117"/>
                  <a:gd name="T52" fmla="*/ 5 w 117"/>
                  <a:gd name="T53" fmla="*/ 75 h 117"/>
                  <a:gd name="T54" fmla="*/ 10 w 117"/>
                  <a:gd name="T55" fmla="*/ 86 h 117"/>
                  <a:gd name="T56" fmla="*/ 17 w 117"/>
                  <a:gd name="T57" fmla="*/ 95 h 117"/>
                  <a:gd name="T58" fmla="*/ 25 w 117"/>
                  <a:gd name="T59" fmla="*/ 103 h 117"/>
                  <a:gd name="T60" fmla="*/ 35 w 117"/>
                  <a:gd name="T61" fmla="*/ 109 h 117"/>
                  <a:gd name="T62" fmla="*/ 46 w 117"/>
                  <a:gd name="T63" fmla="*/ 113 h 117"/>
                  <a:gd name="T64" fmla="*/ 58 w 117"/>
                  <a:gd name="T65" fmla="*/ 116 h 1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7"/>
                  <a:gd name="T100" fmla="*/ 0 h 117"/>
                  <a:gd name="T101" fmla="*/ 117 w 117"/>
                  <a:gd name="T102" fmla="*/ 117 h 1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7" h="117">
                    <a:moveTo>
                      <a:pt x="58" y="116"/>
                    </a:moveTo>
                    <a:lnTo>
                      <a:pt x="69" y="116"/>
                    </a:lnTo>
                    <a:lnTo>
                      <a:pt x="81" y="113"/>
                    </a:lnTo>
                    <a:lnTo>
                      <a:pt x="90" y="109"/>
                    </a:lnTo>
                    <a:lnTo>
                      <a:pt x="98" y="102"/>
                    </a:lnTo>
                    <a:lnTo>
                      <a:pt x="105" y="94"/>
                    </a:lnTo>
                    <a:lnTo>
                      <a:pt x="111" y="85"/>
                    </a:lnTo>
                    <a:lnTo>
                      <a:pt x="115" y="74"/>
                    </a:lnTo>
                    <a:lnTo>
                      <a:pt x="116" y="63"/>
                    </a:lnTo>
                    <a:lnTo>
                      <a:pt x="115" y="51"/>
                    </a:lnTo>
                    <a:lnTo>
                      <a:pt x="111" y="40"/>
                    </a:lnTo>
                    <a:lnTo>
                      <a:pt x="105" y="29"/>
                    </a:lnTo>
                    <a:lnTo>
                      <a:pt x="98" y="20"/>
                    </a:lnTo>
                    <a:lnTo>
                      <a:pt x="90" y="12"/>
                    </a:lnTo>
                    <a:lnTo>
                      <a:pt x="81" y="6"/>
                    </a:lnTo>
                    <a:lnTo>
                      <a:pt x="69" y="2"/>
                    </a:lnTo>
                    <a:lnTo>
                      <a:pt x="58" y="0"/>
                    </a:lnTo>
                    <a:lnTo>
                      <a:pt x="46" y="0"/>
                    </a:lnTo>
                    <a:lnTo>
                      <a:pt x="35" y="2"/>
                    </a:lnTo>
                    <a:lnTo>
                      <a:pt x="25" y="6"/>
                    </a:lnTo>
                    <a:lnTo>
                      <a:pt x="17" y="13"/>
                    </a:lnTo>
                    <a:lnTo>
                      <a:pt x="10" y="21"/>
                    </a:lnTo>
                    <a:lnTo>
                      <a:pt x="5" y="30"/>
                    </a:lnTo>
                    <a:lnTo>
                      <a:pt x="1" y="41"/>
                    </a:lnTo>
                    <a:lnTo>
                      <a:pt x="0" y="52"/>
                    </a:lnTo>
                    <a:lnTo>
                      <a:pt x="1" y="64"/>
                    </a:lnTo>
                    <a:lnTo>
                      <a:pt x="5" y="75"/>
                    </a:lnTo>
                    <a:lnTo>
                      <a:pt x="10" y="86"/>
                    </a:lnTo>
                    <a:lnTo>
                      <a:pt x="17" y="95"/>
                    </a:lnTo>
                    <a:lnTo>
                      <a:pt x="25" y="103"/>
                    </a:lnTo>
                    <a:lnTo>
                      <a:pt x="35" y="109"/>
                    </a:lnTo>
                    <a:lnTo>
                      <a:pt x="46" y="113"/>
                    </a:lnTo>
                    <a:lnTo>
                      <a:pt x="58" y="116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0" name="Freeform 128"/>
              <p:cNvSpPr>
                <a:spLocks/>
              </p:cNvSpPr>
              <p:nvPr/>
            </p:nvSpPr>
            <p:spPr bwMode="auto">
              <a:xfrm>
                <a:off x="3248" y="869"/>
                <a:ext cx="164" cy="191"/>
              </a:xfrm>
              <a:custGeom>
                <a:avLst/>
                <a:gdLst>
                  <a:gd name="T0" fmla="*/ 124 w 164"/>
                  <a:gd name="T1" fmla="*/ 47 h 191"/>
                  <a:gd name="T2" fmla="*/ 73 w 164"/>
                  <a:gd name="T3" fmla="*/ 11 h 191"/>
                  <a:gd name="T4" fmla="*/ 35 w 164"/>
                  <a:gd name="T5" fmla="*/ 0 h 191"/>
                  <a:gd name="T6" fmla="*/ 0 w 164"/>
                  <a:gd name="T7" fmla="*/ 178 h 191"/>
                  <a:gd name="T8" fmla="*/ 38 w 164"/>
                  <a:gd name="T9" fmla="*/ 190 h 191"/>
                  <a:gd name="T10" fmla="*/ 98 w 164"/>
                  <a:gd name="T11" fmla="*/ 174 h 191"/>
                  <a:gd name="T12" fmla="*/ 138 w 164"/>
                  <a:gd name="T13" fmla="*/ 185 h 191"/>
                  <a:gd name="T14" fmla="*/ 163 w 164"/>
                  <a:gd name="T15" fmla="*/ 60 h 191"/>
                  <a:gd name="T16" fmla="*/ 124 w 164"/>
                  <a:gd name="T17" fmla="*/ 47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4"/>
                  <a:gd name="T28" fmla="*/ 0 h 191"/>
                  <a:gd name="T29" fmla="*/ 164 w 164"/>
                  <a:gd name="T30" fmla="*/ 191 h 19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4" h="191">
                    <a:moveTo>
                      <a:pt x="124" y="47"/>
                    </a:moveTo>
                    <a:lnTo>
                      <a:pt x="73" y="11"/>
                    </a:lnTo>
                    <a:lnTo>
                      <a:pt x="35" y="0"/>
                    </a:lnTo>
                    <a:lnTo>
                      <a:pt x="0" y="178"/>
                    </a:lnTo>
                    <a:lnTo>
                      <a:pt x="38" y="190"/>
                    </a:lnTo>
                    <a:lnTo>
                      <a:pt x="98" y="174"/>
                    </a:lnTo>
                    <a:lnTo>
                      <a:pt x="138" y="185"/>
                    </a:lnTo>
                    <a:lnTo>
                      <a:pt x="163" y="60"/>
                    </a:lnTo>
                    <a:lnTo>
                      <a:pt x="124" y="4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1" name="Freeform 129"/>
              <p:cNvSpPr>
                <a:spLocks/>
              </p:cNvSpPr>
              <p:nvPr/>
            </p:nvSpPr>
            <p:spPr bwMode="auto">
              <a:xfrm>
                <a:off x="3386" y="916"/>
                <a:ext cx="60" cy="139"/>
              </a:xfrm>
              <a:custGeom>
                <a:avLst/>
                <a:gdLst>
                  <a:gd name="T0" fmla="*/ 24 w 60"/>
                  <a:gd name="T1" fmla="*/ 13 h 139"/>
                  <a:gd name="T2" fmla="*/ 0 w 60"/>
                  <a:gd name="T3" fmla="*/ 138 h 139"/>
                  <a:gd name="T4" fmla="*/ 40 w 60"/>
                  <a:gd name="T5" fmla="*/ 109 h 139"/>
                  <a:gd name="T6" fmla="*/ 59 w 60"/>
                  <a:gd name="T7" fmla="*/ 0 h 139"/>
                  <a:gd name="T8" fmla="*/ 24 w 60"/>
                  <a:gd name="T9" fmla="*/ 13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39"/>
                  <a:gd name="T17" fmla="*/ 60 w 60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39">
                    <a:moveTo>
                      <a:pt x="24" y="13"/>
                    </a:moveTo>
                    <a:lnTo>
                      <a:pt x="0" y="138"/>
                    </a:lnTo>
                    <a:lnTo>
                      <a:pt x="40" y="109"/>
                    </a:lnTo>
                    <a:lnTo>
                      <a:pt x="59" y="0"/>
                    </a:lnTo>
                    <a:lnTo>
                      <a:pt x="24" y="13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2" name="Freeform 130"/>
              <p:cNvSpPr>
                <a:spLocks/>
              </p:cNvSpPr>
              <p:nvPr/>
            </p:nvSpPr>
            <p:spPr bwMode="auto">
              <a:xfrm>
                <a:off x="3348" y="926"/>
                <a:ext cx="54" cy="123"/>
              </a:xfrm>
              <a:custGeom>
                <a:avLst/>
                <a:gdLst>
                  <a:gd name="T0" fmla="*/ 53 w 54"/>
                  <a:gd name="T1" fmla="*/ 7 h 123"/>
                  <a:gd name="T2" fmla="*/ 24 w 54"/>
                  <a:gd name="T3" fmla="*/ 0 h 123"/>
                  <a:gd name="T4" fmla="*/ 0 w 54"/>
                  <a:gd name="T5" fmla="*/ 111 h 123"/>
                  <a:gd name="T6" fmla="*/ 32 w 54"/>
                  <a:gd name="T7" fmla="*/ 122 h 123"/>
                  <a:gd name="T8" fmla="*/ 53 w 54"/>
                  <a:gd name="T9" fmla="*/ 7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3"/>
                  <a:gd name="T17" fmla="*/ 54 w 5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3">
                    <a:moveTo>
                      <a:pt x="53" y="7"/>
                    </a:moveTo>
                    <a:lnTo>
                      <a:pt x="24" y="0"/>
                    </a:lnTo>
                    <a:lnTo>
                      <a:pt x="0" y="111"/>
                    </a:lnTo>
                    <a:lnTo>
                      <a:pt x="32" y="122"/>
                    </a:lnTo>
                    <a:lnTo>
                      <a:pt x="53" y="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3" name="Freeform 131"/>
              <p:cNvSpPr>
                <a:spLocks/>
              </p:cNvSpPr>
              <p:nvPr/>
            </p:nvSpPr>
            <p:spPr bwMode="auto">
              <a:xfrm>
                <a:off x="3287" y="890"/>
                <a:ext cx="79" cy="160"/>
              </a:xfrm>
              <a:custGeom>
                <a:avLst/>
                <a:gdLst>
                  <a:gd name="T0" fmla="*/ 78 w 79"/>
                  <a:gd name="T1" fmla="*/ 30 h 160"/>
                  <a:gd name="T2" fmla="*/ 35 w 79"/>
                  <a:gd name="T3" fmla="*/ 0 h 160"/>
                  <a:gd name="T4" fmla="*/ 0 w 79"/>
                  <a:gd name="T5" fmla="*/ 159 h 160"/>
                  <a:gd name="T6" fmla="*/ 54 w 79"/>
                  <a:gd name="T7" fmla="*/ 146 h 160"/>
                  <a:gd name="T8" fmla="*/ 78 w 79"/>
                  <a:gd name="T9" fmla="*/ 3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60"/>
                  <a:gd name="T17" fmla="*/ 79 w 79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60">
                    <a:moveTo>
                      <a:pt x="78" y="30"/>
                    </a:moveTo>
                    <a:lnTo>
                      <a:pt x="35" y="0"/>
                    </a:lnTo>
                    <a:lnTo>
                      <a:pt x="0" y="159"/>
                    </a:lnTo>
                    <a:lnTo>
                      <a:pt x="54" y="146"/>
                    </a:lnTo>
                    <a:lnTo>
                      <a:pt x="78" y="3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4" name="Freeform 132"/>
              <p:cNvSpPr>
                <a:spLocks/>
              </p:cNvSpPr>
              <p:nvPr/>
            </p:nvSpPr>
            <p:spPr bwMode="auto">
              <a:xfrm>
                <a:off x="3254" y="877"/>
                <a:ext cx="60" cy="172"/>
              </a:xfrm>
              <a:custGeom>
                <a:avLst/>
                <a:gdLst>
                  <a:gd name="T0" fmla="*/ 59 w 60"/>
                  <a:gd name="T1" fmla="*/ 7 h 172"/>
                  <a:gd name="T2" fmla="*/ 32 w 60"/>
                  <a:gd name="T3" fmla="*/ 0 h 172"/>
                  <a:gd name="T4" fmla="*/ 0 w 60"/>
                  <a:gd name="T5" fmla="*/ 163 h 172"/>
                  <a:gd name="T6" fmla="*/ 26 w 60"/>
                  <a:gd name="T7" fmla="*/ 171 h 172"/>
                  <a:gd name="T8" fmla="*/ 59 w 60"/>
                  <a:gd name="T9" fmla="*/ 7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72"/>
                  <a:gd name="T17" fmla="*/ 60 w 60"/>
                  <a:gd name="T18" fmla="*/ 172 h 1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72">
                    <a:moveTo>
                      <a:pt x="59" y="7"/>
                    </a:moveTo>
                    <a:lnTo>
                      <a:pt x="32" y="0"/>
                    </a:lnTo>
                    <a:lnTo>
                      <a:pt x="0" y="163"/>
                    </a:lnTo>
                    <a:lnTo>
                      <a:pt x="26" y="171"/>
                    </a:lnTo>
                    <a:lnTo>
                      <a:pt x="59" y="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5" name="Freeform 133"/>
              <p:cNvSpPr>
                <a:spLocks/>
              </p:cNvSpPr>
              <p:nvPr/>
            </p:nvSpPr>
            <p:spPr bwMode="auto">
              <a:xfrm>
                <a:off x="3284" y="850"/>
                <a:ext cx="162" cy="79"/>
              </a:xfrm>
              <a:custGeom>
                <a:avLst/>
                <a:gdLst>
                  <a:gd name="T0" fmla="*/ 0 w 162"/>
                  <a:gd name="T1" fmla="*/ 18 h 79"/>
                  <a:gd name="T2" fmla="*/ 41 w 162"/>
                  <a:gd name="T3" fmla="*/ 0 h 79"/>
                  <a:gd name="T4" fmla="*/ 74 w 162"/>
                  <a:gd name="T5" fmla="*/ 11 h 79"/>
                  <a:gd name="T6" fmla="*/ 115 w 162"/>
                  <a:gd name="T7" fmla="*/ 49 h 79"/>
                  <a:gd name="T8" fmla="*/ 161 w 162"/>
                  <a:gd name="T9" fmla="*/ 66 h 79"/>
                  <a:gd name="T10" fmla="*/ 126 w 162"/>
                  <a:gd name="T11" fmla="*/ 78 h 79"/>
                  <a:gd name="T12" fmla="*/ 88 w 162"/>
                  <a:gd name="T13" fmla="*/ 66 h 79"/>
                  <a:gd name="T14" fmla="*/ 38 w 162"/>
                  <a:gd name="T15" fmla="*/ 29 h 79"/>
                  <a:gd name="T16" fmla="*/ 0 w 162"/>
                  <a:gd name="T17" fmla="*/ 18 h 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2"/>
                  <a:gd name="T28" fmla="*/ 0 h 79"/>
                  <a:gd name="T29" fmla="*/ 162 w 162"/>
                  <a:gd name="T30" fmla="*/ 79 h 7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2" h="79">
                    <a:moveTo>
                      <a:pt x="0" y="18"/>
                    </a:moveTo>
                    <a:lnTo>
                      <a:pt x="41" y="0"/>
                    </a:lnTo>
                    <a:lnTo>
                      <a:pt x="74" y="11"/>
                    </a:lnTo>
                    <a:lnTo>
                      <a:pt x="115" y="49"/>
                    </a:lnTo>
                    <a:lnTo>
                      <a:pt x="161" y="66"/>
                    </a:lnTo>
                    <a:lnTo>
                      <a:pt x="126" y="78"/>
                    </a:lnTo>
                    <a:lnTo>
                      <a:pt x="88" y="66"/>
                    </a:lnTo>
                    <a:lnTo>
                      <a:pt x="38" y="29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99" name="Group 134"/>
            <p:cNvGrpSpPr>
              <a:grpSpLocks/>
            </p:cNvGrpSpPr>
            <p:nvPr/>
          </p:nvGrpSpPr>
          <p:grpSpPr bwMode="auto">
            <a:xfrm>
              <a:off x="4018" y="722"/>
              <a:ext cx="697" cy="807"/>
              <a:chOff x="4018" y="722"/>
              <a:chExt cx="697" cy="807"/>
            </a:xfrm>
          </p:grpSpPr>
          <p:sp>
            <p:nvSpPr>
              <p:cNvPr id="24616" name="Freeform 135"/>
              <p:cNvSpPr>
                <a:spLocks/>
              </p:cNvSpPr>
              <p:nvPr/>
            </p:nvSpPr>
            <p:spPr bwMode="auto">
              <a:xfrm>
                <a:off x="4090" y="722"/>
                <a:ext cx="332" cy="624"/>
              </a:xfrm>
              <a:custGeom>
                <a:avLst/>
                <a:gdLst>
                  <a:gd name="T0" fmla="*/ 147 w 332"/>
                  <a:gd name="T1" fmla="*/ 193 h 624"/>
                  <a:gd name="T2" fmla="*/ 139 w 332"/>
                  <a:gd name="T3" fmla="*/ 142 h 624"/>
                  <a:gd name="T4" fmla="*/ 110 w 332"/>
                  <a:gd name="T5" fmla="*/ 126 h 624"/>
                  <a:gd name="T6" fmla="*/ 109 w 332"/>
                  <a:gd name="T7" fmla="*/ 117 h 624"/>
                  <a:gd name="T8" fmla="*/ 110 w 332"/>
                  <a:gd name="T9" fmla="*/ 114 h 624"/>
                  <a:gd name="T10" fmla="*/ 118 w 332"/>
                  <a:gd name="T11" fmla="*/ 115 h 624"/>
                  <a:gd name="T12" fmla="*/ 127 w 332"/>
                  <a:gd name="T13" fmla="*/ 104 h 624"/>
                  <a:gd name="T14" fmla="*/ 131 w 332"/>
                  <a:gd name="T15" fmla="*/ 87 h 624"/>
                  <a:gd name="T16" fmla="*/ 134 w 332"/>
                  <a:gd name="T17" fmla="*/ 86 h 624"/>
                  <a:gd name="T18" fmla="*/ 138 w 332"/>
                  <a:gd name="T19" fmla="*/ 81 h 624"/>
                  <a:gd name="T20" fmla="*/ 131 w 332"/>
                  <a:gd name="T21" fmla="*/ 61 h 624"/>
                  <a:gd name="T22" fmla="*/ 126 w 332"/>
                  <a:gd name="T23" fmla="*/ 42 h 624"/>
                  <a:gd name="T24" fmla="*/ 111 w 332"/>
                  <a:gd name="T25" fmla="*/ 16 h 624"/>
                  <a:gd name="T26" fmla="*/ 87 w 332"/>
                  <a:gd name="T27" fmla="*/ 0 h 624"/>
                  <a:gd name="T28" fmla="*/ 58 w 332"/>
                  <a:gd name="T29" fmla="*/ 5 h 624"/>
                  <a:gd name="T30" fmla="*/ 41 w 332"/>
                  <a:gd name="T31" fmla="*/ 20 h 624"/>
                  <a:gd name="T32" fmla="*/ 40 w 332"/>
                  <a:gd name="T33" fmla="*/ 50 h 624"/>
                  <a:gd name="T34" fmla="*/ 46 w 332"/>
                  <a:gd name="T35" fmla="*/ 71 h 624"/>
                  <a:gd name="T36" fmla="*/ 52 w 332"/>
                  <a:gd name="T37" fmla="*/ 99 h 624"/>
                  <a:gd name="T38" fmla="*/ 40 w 332"/>
                  <a:gd name="T39" fmla="*/ 120 h 624"/>
                  <a:gd name="T40" fmla="*/ 7 w 332"/>
                  <a:gd name="T41" fmla="*/ 142 h 624"/>
                  <a:gd name="T42" fmla="*/ 0 w 332"/>
                  <a:gd name="T43" fmla="*/ 164 h 624"/>
                  <a:gd name="T44" fmla="*/ 13 w 332"/>
                  <a:gd name="T45" fmla="*/ 222 h 624"/>
                  <a:gd name="T46" fmla="*/ 18 w 332"/>
                  <a:gd name="T47" fmla="*/ 291 h 624"/>
                  <a:gd name="T48" fmla="*/ 18 w 332"/>
                  <a:gd name="T49" fmla="*/ 331 h 624"/>
                  <a:gd name="T50" fmla="*/ 37 w 332"/>
                  <a:gd name="T51" fmla="*/ 386 h 624"/>
                  <a:gd name="T52" fmla="*/ 79 w 332"/>
                  <a:gd name="T53" fmla="*/ 403 h 624"/>
                  <a:gd name="T54" fmla="*/ 118 w 332"/>
                  <a:gd name="T55" fmla="*/ 406 h 624"/>
                  <a:gd name="T56" fmla="*/ 170 w 332"/>
                  <a:gd name="T57" fmla="*/ 410 h 624"/>
                  <a:gd name="T58" fmla="*/ 217 w 332"/>
                  <a:gd name="T59" fmla="*/ 426 h 624"/>
                  <a:gd name="T60" fmla="*/ 232 w 332"/>
                  <a:gd name="T61" fmla="*/ 439 h 624"/>
                  <a:gd name="T62" fmla="*/ 228 w 332"/>
                  <a:gd name="T63" fmla="*/ 482 h 624"/>
                  <a:gd name="T64" fmla="*/ 234 w 332"/>
                  <a:gd name="T65" fmla="*/ 532 h 624"/>
                  <a:gd name="T66" fmla="*/ 234 w 332"/>
                  <a:gd name="T67" fmla="*/ 575 h 624"/>
                  <a:gd name="T68" fmla="*/ 232 w 332"/>
                  <a:gd name="T69" fmla="*/ 592 h 624"/>
                  <a:gd name="T70" fmla="*/ 243 w 332"/>
                  <a:gd name="T71" fmla="*/ 611 h 624"/>
                  <a:gd name="T72" fmla="*/ 273 w 332"/>
                  <a:gd name="T73" fmla="*/ 612 h 624"/>
                  <a:gd name="T74" fmla="*/ 300 w 332"/>
                  <a:gd name="T75" fmla="*/ 620 h 624"/>
                  <a:gd name="T76" fmla="*/ 322 w 332"/>
                  <a:gd name="T77" fmla="*/ 621 h 624"/>
                  <a:gd name="T78" fmla="*/ 331 w 332"/>
                  <a:gd name="T79" fmla="*/ 611 h 624"/>
                  <a:gd name="T80" fmla="*/ 301 w 332"/>
                  <a:gd name="T81" fmla="*/ 596 h 624"/>
                  <a:gd name="T82" fmla="*/ 272 w 332"/>
                  <a:gd name="T83" fmla="*/ 574 h 624"/>
                  <a:gd name="T84" fmla="*/ 274 w 332"/>
                  <a:gd name="T85" fmla="*/ 544 h 624"/>
                  <a:gd name="T86" fmla="*/ 282 w 332"/>
                  <a:gd name="T87" fmla="*/ 503 h 624"/>
                  <a:gd name="T88" fmla="*/ 287 w 332"/>
                  <a:gd name="T89" fmla="*/ 459 h 624"/>
                  <a:gd name="T90" fmla="*/ 291 w 332"/>
                  <a:gd name="T91" fmla="*/ 446 h 624"/>
                  <a:gd name="T92" fmla="*/ 294 w 332"/>
                  <a:gd name="T93" fmla="*/ 425 h 624"/>
                  <a:gd name="T94" fmla="*/ 279 w 332"/>
                  <a:gd name="T95" fmla="*/ 399 h 624"/>
                  <a:gd name="T96" fmla="*/ 232 w 332"/>
                  <a:gd name="T97" fmla="*/ 372 h 624"/>
                  <a:gd name="T98" fmla="*/ 203 w 332"/>
                  <a:gd name="T99" fmla="*/ 355 h 624"/>
                  <a:gd name="T100" fmla="*/ 171 w 332"/>
                  <a:gd name="T101" fmla="*/ 339 h 6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2"/>
                  <a:gd name="T154" fmla="*/ 0 h 624"/>
                  <a:gd name="T155" fmla="*/ 332 w 332"/>
                  <a:gd name="T156" fmla="*/ 624 h 6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2" h="624">
                    <a:moveTo>
                      <a:pt x="142" y="232"/>
                    </a:moveTo>
                    <a:lnTo>
                      <a:pt x="143" y="229"/>
                    </a:lnTo>
                    <a:lnTo>
                      <a:pt x="144" y="221"/>
                    </a:lnTo>
                    <a:lnTo>
                      <a:pt x="145" y="208"/>
                    </a:lnTo>
                    <a:lnTo>
                      <a:pt x="147" y="193"/>
                    </a:lnTo>
                    <a:lnTo>
                      <a:pt x="148" y="179"/>
                    </a:lnTo>
                    <a:lnTo>
                      <a:pt x="148" y="165"/>
                    </a:lnTo>
                    <a:lnTo>
                      <a:pt x="147" y="153"/>
                    </a:lnTo>
                    <a:lnTo>
                      <a:pt x="145" y="146"/>
                    </a:lnTo>
                    <a:lnTo>
                      <a:pt x="139" y="142"/>
                    </a:lnTo>
                    <a:lnTo>
                      <a:pt x="133" y="138"/>
                    </a:lnTo>
                    <a:lnTo>
                      <a:pt x="127" y="135"/>
                    </a:lnTo>
                    <a:lnTo>
                      <a:pt x="121" y="131"/>
                    </a:lnTo>
                    <a:lnTo>
                      <a:pt x="115" y="129"/>
                    </a:lnTo>
                    <a:lnTo>
                      <a:pt x="110" y="126"/>
                    </a:lnTo>
                    <a:lnTo>
                      <a:pt x="107" y="123"/>
                    </a:lnTo>
                    <a:lnTo>
                      <a:pt x="106" y="122"/>
                    </a:lnTo>
                    <a:lnTo>
                      <a:pt x="107" y="120"/>
                    </a:lnTo>
                    <a:lnTo>
                      <a:pt x="108" y="118"/>
                    </a:lnTo>
                    <a:lnTo>
                      <a:pt x="109" y="117"/>
                    </a:lnTo>
                    <a:lnTo>
                      <a:pt x="110" y="117"/>
                    </a:lnTo>
                    <a:lnTo>
                      <a:pt x="110" y="116"/>
                    </a:lnTo>
                    <a:lnTo>
                      <a:pt x="110" y="115"/>
                    </a:lnTo>
                    <a:lnTo>
                      <a:pt x="110" y="114"/>
                    </a:lnTo>
                    <a:lnTo>
                      <a:pt x="110" y="115"/>
                    </a:lnTo>
                    <a:lnTo>
                      <a:pt x="111" y="115"/>
                    </a:lnTo>
                    <a:lnTo>
                      <a:pt x="114" y="115"/>
                    </a:lnTo>
                    <a:lnTo>
                      <a:pt x="116" y="115"/>
                    </a:lnTo>
                    <a:lnTo>
                      <a:pt x="118" y="115"/>
                    </a:lnTo>
                    <a:lnTo>
                      <a:pt x="121" y="115"/>
                    </a:lnTo>
                    <a:lnTo>
                      <a:pt x="122" y="113"/>
                    </a:lnTo>
                    <a:lnTo>
                      <a:pt x="124" y="112"/>
                    </a:lnTo>
                    <a:lnTo>
                      <a:pt x="126" y="108"/>
                    </a:lnTo>
                    <a:lnTo>
                      <a:pt x="127" y="104"/>
                    </a:lnTo>
                    <a:lnTo>
                      <a:pt x="128" y="99"/>
                    </a:lnTo>
                    <a:lnTo>
                      <a:pt x="129" y="95"/>
                    </a:lnTo>
                    <a:lnTo>
                      <a:pt x="130" y="92"/>
                    </a:lnTo>
                    <a:lnTo>
                      <a:pt x="131" y="88"/>
                    </a:lnTo>
                    <a:lnTo>
                      <a:pt x="131" y="87"/>
                    </a:lnTo>
                    <a:lnTo>
                      <a:pt x="131" y="86"/>
                    </a:lnTo>
                    <a:lnTo>
                      <a:pt x="132" y="86"/>
                    </a:lnTo>
                    <a:lnTo>
                      <a:pt x="133" y="86"/>
                    </a:lnTo>
                    <a:lnTo>
                      <a:pt x="134" y="86"/>
                    </a:lnTo>
                    <a:lnTo>
                      <a:pt x="135" y="86"/>
                    </a:lnTo>
                    <a:lnTo>
                      <a:pt x="136" y="85"/>
                    </a:lnTo>
                    <a:lnTo>
                      <a:pt x="137" y="84"/>
                    </a:lnTo>
                    <a:lnTo>
                      <a:pt x="138" y="83"/>
                    </a:lnTo>
                    <a:lnTo>
                      <a:pt x="138" y="81"/>
                    </a:lnTo>
                    <a:lnTo>
                      <a:pt x="137" y="77"/>
                    </a:lnTo>
                    <a:lnTo>
                      <a:pt x="136" y="74"/>
                    </a:lnTo>
                    <a:lnTo>
                      <a:pt x="134" y="70"/>
                    </a:lnTo>
                    <a:lnTo>
                      <a:pt x="133" y="65"/>
                    </a:lnTo>
                    <a:lnTo>
                      <a:pt x="131" y="61"/>
                    </a:lnTo>
                    <a:lnTo>
                      <a:pt x="130" y="58"/>
                    </a:lnTo>
                    <a:lnTo>
                      <a:pt x="129" y="55"/>
                    </a:lnTo>
                    <a:lnTo>
                      <a:pt x="128" y="52"/>
                    </a:lnTo>
                    <a:lnTo>
                      <a:pt x="127" y="47"/>
                    </a:lnTo>
                    <a:lnTo>
                      <a:pt x="126" y="42"/>
                    </a:lnTo>
                    <a:lnTo>
                      <a:pt x="124" y="36"/>
                    </a:lnTo>
                    <a:lnTo>
                      <a:pt x="121" y="30"/>
                    </a:lnTo>
                    <a:lnTo>
                      <a:pt x="119" y="24"/>
                    </a:lnTo>
                    <a:lnTo>
                      <a:pt x="116" y="19"/>
                    </a:lnTo>
                    <a:lnTo>
                      <a:pt x="111" y="16"/>
                    </a:lnTo>
                    <a:lnTo>
                      <a:pt x="107" y="12"/>
                    </a:lnTo>
                    <a:lnTo>
                      <a:pt x="102" y="9"/>
                    </a:lnTo>
                    <a:lnTo>
                      <a:pt x="98" y="5"/>
                    </a:lnTo>
                    <a:lnTo>
                      <a:pt x="92" y="3"/>
                    </a:lnTo>
                    <a:lnTo>
                      <a:pt x="87" y="0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1"/>
                    </a:lnTo>
                    <a:lnTo>
                      <a:pt x="63" y="4"/>
                    </a:lnTo>
                    <a:lnTo>
                      <a:pt x="58" y="5"/>
                    </a:lnTo>
                    <a:lnTo>
                      <a:pt x="52" y="7"/>
                    </a:lnTo>
                    <a:lnTo>
                      <a:pt x="49" y="10"/>
                    </a:lnTo>
                    <a:lnTo>
                      <a:pt x="46" y="12"/>
                    </a:lnTo>
                    <a:lnTo>
                      <a:pt x="43" y="16"/>
                    </a:lnTo>
                    <a:lnTo>
                      <a:pt x="41" y="20"/>
                    </a:lnTo>
                    <a:lnTo>
                      <a:pt x="40" y="26"/>
                    </a:lnTo>
                    <a:lnTo>
                      <a:pt x="40" y="32"/>
                    </a:lnTo>
                    <a:lnTo>
                      <a:pt x="40" y="38"/>
                    </a:lnTo>
                    <a:lnTo>
                      <a:pt x="40" y="44"/>
                    </a:lnTo>
                    <a:lnTo>
                      <a:pt x="40" y="50"/>
                    </a:lnTo>
                    <a:lnTo>
                      <a:pt x="40" y="55"/>
                    </a:lnTo>
                    <a:lnTo>
                      <a:pt x="40" y="60"/>
                    </a:lnTo>
                    <a:lnTo>
                      <a:pt x="42" y="64"/>
                    </a:lnTo>
                    <a:lnTo>
                      <a:pt x="44" y="68"/>
                    </a:lnTo>
                    <a:lnTo>
                      <a:pt x="46" y="71"/>
                    </a:lnTo>
                    <a:lnTo>
                      <a:pt x="47" y="76"/>
                    </a:lnTo>
                    <a:lnTo>
                      <a:pt x="49" y="82"/>
                    </a:lnTo>
                    <a:lnTo>
                      <a:pt x="51" y="88"/>
                    </a:lnTo>
                    <a:lnTo>
                      <a:pt x="52" y="94"/>
                    </a:lnTo>
                    <a:lnTo>
                      <a:pt x="52" y="99"/>
                    </a:lnTo>
                    <a:lnTo>
                      <a:pt x="53" y="105"/>
                    </a:lnTo>
                    <a:lnTo>
                      <a:pt x="54" y="108"/>
                    </a:lnTo>
                    <a:lnTo>
                      <a:pt x="52" y="111"/>
                    </a:lnTo>
                    <a:lnTo>
                      <a:pt x="47" y="116"/>
                    </a:lnTo>
                    <a:lnTo>
                      <a:pt x="40" y="120"/>
                    </a:lnTo>
                    <a:lnTo>
                      <a:pt x="31" y="124"/>
                    </a:lnTo>
                    <a:lnTo>
                      <a:pt x="23" y="129"/>
                    </a:lnTo>
                    <a:lnTo>
                      <a:pt x="15" y="134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5" y="146"/>
                    </a:lnTo>
                    <a:lnTo>
                      <a:pt x="4" y="149"/>
                    </a:lnTo>
                    <a:lnTo>
                      <a:pt x="2" y="153"/>
                    </a:lnTo>
                    <a:lnTo>
                      <a:pt x="0" y="158"/>
                    </a:lnTo>
                    <a:lnTo>
                      <a:pt x="0" y="164"/>
                    </a:lnTo>
                    <a:lnTo>
                      <a:pt x="0" y="171"/>
                    </a:lnTo>
                    <a:lnTo>
                      <a:pt x="1" y="181"/>
                    </a:lnTo>
                    <a:lnTo>
                      <a:pt x="5" y="193"/>
                    </a:lnTo>
                    <a:lnTo>
                      <a:pt x="10" y="206"/>
                    </a:lnTo>
                    <a:lnTo>
                      <a:pt x="13" y="222"/>
                    </a:lnTo>
                    <a:lnTo>
                      <a:pt x="16" y="237"/>
                    </a:lnTo>
                    <a:lnTo>
                      <a:pt x="17" y="253"/>
                    </a:lnTo>
                    <a:lnTo>
                      <a:pt x="18" y="268"/>
                    </a:lnTo>
                    <a:lnTo>
                      <a:pt x="18" y="281"/>
                    </a:lnTo>
                    <a:lnTo>
                      <a:pt x="18" y="291"/>
                    </a:lnTo>
                    <a:lnTo>
                      <a:pt x="17" y="298"/>
                    </a:lnTo>
                    <a:lnTo>
                      <a:pt x="17" y="305"/>
                    </a:lnTo>
                    <a:lnTo>
                      <a:pt x="17" y="312"/>
                    </a:lnTo>
                    <a:lnTo>
                      <a:pt x="17" y="321"/>
                    </a:lnTo>
                    <a:lnTo>
                      <a:pt x="18" y="331"/>
                    </a:lnTo>
                    <a:lnTo>
                      <a:pt x="20" y="342"/>
                    </a:lnTo>
                    <a:lnTo>
                      <a:pt x="23" y="353"/>
                    </a:lnTo>
                    <a:lnTo>
                      <a:pt x="26" y="365"/>
                    </a:lnTo>
                    <a:lnTo>
                      <a:pt x="31" y="377"/>
                    </a:lnTo>
                    <a:lnTo>
                      <a:pt x="37" y="386"/>
                    </a:lnTo>
                    <a:lnTo>
                      <a:pt x="45" y="393"/>
                    </a:lnTo>
                    <a:lnTo>
                      <a:pt x="53" y="397"/>
                    </a:lnTo>
                    <a:lnTo>
                      <a:pt x="63" y="399"/>
                    </a:lnTo>
                    <a:lnTo>
                      <a:pt x="71" y="402"/>
                    </a:lnTo>
                    <a:lnTo>
                      <a:pt x="79" y="403"/>
                    </a:lnTo>
                    <a:lnTo>
                      <a:pt x="85" y="403"/>
                    </a:lnTo>
                    <a:lnTo>
                      <a:pt x="89" y="404"/>
                    </a:lnTo>
                    <a:lnTo>
                      <a:pt x="97" y="405"/>
                    </a:lnTo>
                    <a:lnTo>
                      <a:pt x="107" y="405"/>
                    </a:lnTo>
                    <a:lnTo>
                      <a:pt x="118" y="406"/>
                    </a:lnTo>
                    <a:lnTo>
                      <a:pt x="130" y="407"/>
                    </a:lnTo>
                    <a:lnTo>
                      <a:pt x="142" y="407"/>
                    </a:lnTo>
                    <a:lnTo>
                      <a:pt x="153" y="408"/>
                    </a:lnTo>
                    <a:lnTo>
                      <a:pt x="162" y="409"/>
                    </a:lnTo>
                    <a:lnTo>
                      <a:pt x="170" y="410"/>
                    </a:lnTo>
                    <a:lnTo>
                      <a:pt x="178" y="411"/>
                    </a:lnTo>
                    <a:lnTo>
                      <a:pt x="187" y="415"/>
                    </a:lnTo>
                    <a:lnTo>
                      <a:pt x="197" y="418"/>
                    </a:lnTo>
                    <a:lnTo>
                      <a:pt x="208" y="423"/>
                    </a:lnTo>
                    <a:lnTo>
                      <a:pt x="217" y="426"/>
                    </a:lnTo>
                    <a:lnTo>
                      <a:pt x="226" y="429"/>
                    </a:lnTo>
                    <a:lnTo>
                      <a:pt x="231" y="432"/>
                    </a:lnTo>
                    <a:lnTo>
                      <a:pt x="233" y="433"/>
                    </a:lnTo>
                    <a:lnTo>
                      <a:pt x="232" y="434"/>
                    </a:lnTo>
                    <a:lnTo>
                      <a:pt x="232" y="439"/>
                    </a:lnTo>
                    <a:lnTo>
                      <a:pt x="232" y="446"/>
                    </a:lnTo>
                    <a:lnTo>
                      <a:pt x="231" y="454"/>
                    </a:lnTo>
                    <a:lnTo>
                      <a:pt x="230" y="464"/>
                    </a:lnTo>
                    <a:lnTo>
                      <a:pt x="229" y="473"/>
                    </a:lnTo>
                    <a:lnTo>
                      <a:pt x="228" y="482"/>
                    </a:lnTo>
                    <a:lnTo>
                      <a:pt x="228" y="490"/>
                    </a:lnTo>
                    <a:lnTo>
                      <a:pt x="229" y="498"/>
                    </a:lnTo>
                    <a:lnTo>
                      <a:pt x="230" y="509"/>
                    </a:lnTo>
                    <a:lnTo>
                      <a:pt x="232" y="520"/>
                    </a:lnTo>
                    <a:lnTo>
                      <a:pt x="234" y="532"/>
                    </a:lnTo>
                    <a:lnTo>
                      <a:pt x="236" y="544"/>
                    </a:lnTo>
                    <a:lnTo>
                      <a:pt x="237" y="554"/>
                    </a:lnTo>
                    <a:lnTo>
                      <a:pt x="237" y="564"/>
                    </a:lnTo>
                    <a:lnTo>
                      <a:pt x="236" y="570"/>
                    </a:lnTo>
                    <a:lnTo>
                      <a:pt x="234" y="575"/>
                    </a:lnTo>
                    <a:lnTo>
                      <a:pt x="233" y="579"/>
                    </a:lnTo>
                    <a:lnTo>
                      <a:pt x="232" y="583"/>
                    </a:lnTo>
                    <a:lnTo>
                      <a:pt x="232" y="587"/>
                    </a:lnTo>
                    <a:lnTo>
                      <a:pt x="232" y="589"/>
                    </a:lnTo>
                    <a:lnTo>
                      <a:pt x="232" y="592"/>
                    </a:lnTo>
                    <a:lnTo>
                      <a:pt x="232" y="593"/>
                    </a:lnTo>
                    <a:lnTo>
                      <a:pt x="238" y="611"/>
                    </a:lnTo>
                    <a:lnTo>
                      <a:pt x="239" y="611"/>
                    </a:lnTo>
                    <a:lnTo>
                      <a:pt x="243" y="611"/>
                    </a:lnTo>
                    <a:lnTo>
                      <a:pt x="248" y="611"/>
                    </a:lnTo>
                    <a:lnTo>
                      <a:pt x="255" y="611"/>
                    </a:lnTo>
                    <a:lnTo>
                      <a:pt x="261" y="611"/>
                    </a:lnTo>
                    <a:lnTo>
                      <a:pt x="267" y="611"/>
                    </a:lnTo>
                    <a:lnTo>
                      <a:pt x="273" y="612"/>
                    </a:lnTo>
                    <a:lnTo>
                      <a:pt x="278" y="614"/>
                    </a:lnTo>
                    <a:lnTo>
                      <a:pt x="283" y="615"/>
                    </a:lnTo>
                    <a:lnTo>
                      <a:pt x="288" y="617"/>
                    </a:lnTo>
                    <a:lnTo>
                      <a:pt x="294" y="618"/>
                    </a:lnTo>
                    <a:lnTo>
                      <a:pt x="300" y="620"/>
                    </a:lnTo>
                    <a:lnTo>
                      <a:pt x="306" y="621"/>
                    </a:lnTo>
                    <a:lnTo>
                      <a:pt x="312" y="622"/>
                    </a:lnTo>
                    <a:lnTo>
                      <a:pt x="316" y="623"/>
                    </a:lnTo>
                    <a:lnTo>
                      <a:pt x="319" y="622"/>
                    </a:lnTo>
                    <a:lnTo>
                      <a:pt x="322" y="621"/>
                    </a:lnTo>
                    <a:lnTo>
                      <a:pt x="325" y="619"/>
                    </a:lnTo>
                    <a:lnTo>
                      <a:pt x="327" y="617"/>
                    </a:lnTo>
                    <a:lnTo>
                      <a:pt x="330" y="616"/>
                    </a:lnTo>
                    <a:lnTo>
                      <a:pt x="331" y="613"/>
                    </a:lnTo>
                    <a:lnTo>
                      <a:pt x="331" y="611"/>
                    </a:lnTo>
                    <a:lnTo>
                      <a:pt x="328" y="609"/>
                    </a:lnTo>
                    <a:lnTo>
                      <a:pt x="324" y="606"/>
                    </a:lnTo>
                    <a:lnTo>
                      <a:pt x="318" y="603"/>
                    </a:lnTo>
                    <a:lnTo>
                      <a:pt x="309" y="600"/>
                    </a:lnTo>
                    <a:lnTo>
                      <a:pt x="301" y="596"/>
                    </a:lnTo>
                    <a:lnTo>
                      <a:pt x="292" y="592"/>
                    </a:lnTo>
                    <a:lnTo>
                      <a:pt x="284" y="587"/>
                    </a:lnTo>
                    <a:lnTo>
                      <a:pt x="278" y="583"/>
                    </a:lnTo>
                    <a:lnTo>
                      <a:pt x="273" y="578"/>
                    </a:lnTo>
                    <a:lnTo>
                      <a:pt x="272" y="574"/>
                    </a:lnTo>
                    <a:lnTo>
                      <a:pt x="272" y="570"/>
                    </a:lnTo>
                    <a:lnTo>
                      <a:pt x="272" y="564"/>
                    </a:lnTo>
                    <a:lnTo>
                      <a:pt x="272" y="558"/>
                    </a:lnTo>
                    <a:lnTo>
                      <a:pt x="273" y="552"/>
                    </a:lnTo>
                    <a:lnTo>
                      <a:pt x="274" y="544"/>
                    </a:lnTo>
                    <a:lnTo>
                      <a:pt x="275" y="537"/>
                    </a:lnTo>
                    <a:lnTo>
                      <a:pt x="277" y="529"/>
                    </a:lnTo>
                    <a:lnTo>
                      <a:pt x="278" y="521"/>
                    </a:lnTo>
                    <a:lnTo>
                      <a:pt x="280" y="512"/>
                    </a:lnTo>
                    <a:lnTo>
                      <a:pt x="282" y="503"/>
                    </a:lnTo>
                    <a:lnTo>
                      <a:pt x="284" y="493"/>
                    </a:lnTo>
                    <a:lnTo>
                      <a:pt x="284" y="482"/>
                    </a:lnTo>
                    <a:lnTo>
                      <a:pt x="286" y="473"/>
                    </a:lnTo>
                    <a:lnTo>
                      <a:pt x="286" y="465"/>
                    </a:lnTo>
                    <a:lnTo>
                      <a:pt x="287" y="459"/>
                    </a:lnTo>
                    <a:lnTo>
                      <a:pt x="287" y="456"/>
                    </a:lnTo>
                    <a:lnTo>
                      <a:pt x="287" y="454"/>
                    </a:lnTo>
                    <a:lnTo>
                      <a:pt x="288" y="452"/>
                    </a:lnTo>
                    <a:lnTo>
                      <a:pt x="290" y="449"/>
                    </a:lnTo>
                    <a:lnTo>
                      <a:pt x="291" y="446"/>
                    </a:lnTo>
                    <a:lnTo>
                      <a:pt x="293" y="442"/>
                    </a:lnTo>
                    <a:lnTo>
                      <a:pt x="295" y="439"/>
                    </a:lnTo>
                    <a:lnTo>
                      <a:pt x="296" y="434"/>
                    </a:lnTo>
                    <a:lnTo>
                      <a:pt x="295" y="430"/>
                    </a:lnTo>
                    <a:lnTo>
                      <a:pt x="294" y="425"/>
                    </a:lnTo>
                    <a:lnTo>
                      <a:pt x="293" y="420"/>
                    </a:lnTo>
                    <a:lnTo>
                      <a:pt x="291" y="415"/>
                    </a:lnTo>
                    <a:lnTo>
                      <a:pt x="289" y="410"/>
                    </a:lnTo>
                    <a:lnTo>
                      <a:pt x="285" y="404"/>
                    </a:lnTo>
                    <a:lnTo>
                      <a:pt x="279" y="399"/>
                    </a:lnTo>
                    <a:lnTo>
                      <a:pt x="272" y="393"/>
                    </a:lnTo>
                    <a:lnTo>
                      <a:pt x="261" y="387"/>
                    </a:lnTo>
                    <a:lnTo>
                      <a:pt x="249" y="382"/>
                    </a:lnTo>
                    <a:lnTo>
                      <a:pt x="240" y="376"/>
                    </a:lnTo>
                    <a:lnTo>
                      <a:pt x="232" y="372"/>
                    </a:lnTo>
                    <a:lnTo>
                      <a:pt x="226" y="367"/>
                    </a:lnTo>
                    <a:lnTo>
                      <a:pt x="220" y="364"/>
                    </a:lnTo>
                    <a:lnTo>
                      <a:pt x="215" y="359"/>
                    </a:lnTo>
                    <a:lnTo>
                      <a:pt x="210" y="357"/>
                    </a:lnTo>
                    <a:lnTo>
                      <a:pt x="203" y="355"/>
                    </a:lnTo>
                    <a:lnTo>
                      <a:pt x="197" y="352"/>
                    </a:lnTo>
                    <a:lnTo>
                      <a:pt x="190" y="350"/>
                    </a:lnTo>
                    <a:lnTo>
                      <a:pt x="183" y="346"/>
                    </a:lnTo>
                    <a:lnTo>
                      <a:pt x="176" y="342"/>
                    </a:lnTo>
                    <a:lnTo>
                      <a:pt x="171" y="339"/>
                    </a:lnTo>
                    <a:lnTo>
                      <a:pt x="167" y="336"/>
                    </a:lnTo>
                    <a:lnTo>
                      <a:pt x="164" y="334"/>
                    </a:lnTo>
                    <a:lnTo>
                      <a:pt x="163" y="333"/>
                    </a:lnTo>
                    <a:lnTo>
                      <a:pt x="142" y="23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7" name="Freeform 136"/>
              <p:cNvSpPr>
                <a:spLocks/>
              </p:cNvSpPr>
              <p:nvPr/>
            </p:nvSpPr>
            <p:spPr bwMode="auto">
              <a:xfrm>
                <a:off x="4043" y="865"/>
                <a:ext cx="117" cy="201"/>
              </a:xfrm>
              <a:custGeom>
                <a:avLst/>
                <a:gdLst>
                  <a:gd name="T0" fmla="*/ 49 w 117"/>
                  <a:gd name="T1" fmla="*/ 200 h 201"/>
                  <a:gd name="T2" fmla="*/ 64 w 117"/>
                  <a:gd name="T3" fmla="*/ 199 h 201"/>
                  <a:gd name="T4" fmla="*/ 87 w 117"/>
                  <a:gd name="T5" fmla="*/ 194 h 201"/>
                  <a:gd name="T6" fmla="*/ 107 w 117"/>
                  <a:gd name="T7" fmla="*/ 183 h 201"/>
                  <a:gd name="T8" fmla="*/ 116 w 117"/>
                  <a:gd name="T9" fmla="*/ 166 h 201"/>
                  <a:gd name="T10" fmla="*/ 110 w 117"/>
                  <a:gd name="T11" fmla="*/ 146 h 201"/>
                  <a:gd name="T12" fmla="*/ 95 w 117"/>
                  <a:gd name="T13" fmla="*/ 124 h 201"/>
                  <a:gd name="T14" fmla="*/ 80 w 117"/>
                  <a:gd name="T15" fmla="*/ 100 h 201"/>
                  <a:gd name="T16" fmla="*/ 73 w 117"/>
                  <a:gd name="T17" fmla="*/ 72 h 201"/>
                  <a:gd name="T18" fmla="*/ 80 w 117"/>
                  <a:gd name="T19" fmla="*/ 45 h 201"/>
                  <a:gd name="T20" fmla="*/ 92 w 117"/>
                  <a:gd name="T21" fmla="*/ 25 h 201"/>
                  <a:gd name="T22" fmla="*/ 98 w 117"/>
                  <a:gd name="T23" fmla="*/ 11 h 201"/>
                  <a:gd name="T24" fmla="*/ 88 w 117"/>
                  <a:gd name="T25" fmla="*/ 4 h 201"/>
                  <a:gd name="T26" fmla="*/ 63 w 117"/>
                  <a:gd name="T27" fmla="*/ 0 h 201"/>
                  <a:gd name="T28" fmla="*/ 35 w 117"/>
                  <a:gd name="T29" fmla="*/ 0 h 201"/>
                  <a:gd name="T30" fmla="*/ 13 w 117"/>
                  <a:gd name="T31" fmla="*/ 4 h 201"/>
                  <a:gd name="T32" fmla="*/ 5 w 117"/>
                  <a:gd name="T33" fmla="*/ 11 h 201"/>
                  <a:gd name="T34" fmla="*/ 1 w 117"/>
                  <a:gd name="T35" fmla="*/ 18 h 201"/>
                  <a:gd name="T36" fmla="*/ 0 w 117"/>
                  <a:gd name="T37" fmla="*/ 26 h 201"/>
                  <a:gd name="T38" fmla="*/ 2 w 117"/>
                  <a:gd name="T39" fmla="*/ 39 h 201"/>
                  <a:gd name="T40" fmla="*/ 9 w 117"/>
                  <a:gd name="T41" fmla="*/ 57 h 201"/>
                  <a:gd name="T42" fmla="*/ 14 w 117"/>
                  <a:gd name="T43" fmla="*/ 70 h 201"/>
                  <a:gd name="T44" fmla="*/ 17 w 117"/>
                  <a:gd name="T45" fmla="*/ 80 h 201"/>
                  <a:gd name="T46" fmla="*/ 19 w 117"/>
                  <a:gd name="T47" fmla="*/ 94 h 201"/>
                  <a:gd name="T48" fmla="*/ 20 w 117"/>
                  <a:gd name="T49" fmla="*/ 116 h 201"/>
                  <a:gd name="T50" fmla="*/ 19 w 117"/>
                  <a:gd name="T51" fmla="*/ 132 h 201"/>
                  <a:gd name="T52" fmla="*/ 17 w 117"/>
                  <a:gd name="T53" fmla="*/ 144 h 201"/>
                  <a:gd name="T54" fmla="*/ 17 w 117"/>
                  <a:gd name="T55" fmla="*/ 155 h 201"/>
                  <a:gd name="T56" fmla="*/ 17 w 117"/>
                  <a:gd name="T57" fmla="*/ 171 h 201"/>
                  <a:gd name="T58" fmla="*/ 21 w 117"/>
                  <a:gd name="T59" fmla="*/ 182 h 201"/>
                  <a:gd name="T60" fmla="*/ 24 w 117"/>
                  <a:gd name="T61" fmla="*/ 188 h 201"/>
                  <a:gd name="T62" fmla="*/ 29 w 117"/>
                  <a:gd name="T63" fmla="*/ 192 h 201"/>
                  <a:gd name="T64" fmla="*/ 33 w 117"/>
                  <a:gd name="T65" fmla="*/ 195 h 201"/>
                  <a:gd name="T66" fmla="*/ 38 w 117"/>
                  <a:gd name="T67" fmla="*/ 197 h 201"/>
                  <a:gd name="T68" fmla="*/ 43 w 117"/>
                  <a:gd name="T69" fmla="*/ 199 h 201"/>
                  <a:gd name="T70" fmla="*/ 46 w 117"/>
                  <a:gd name="T71" fmla="*/ 200 h 20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7"/>
                  <a:gd name="T109" fmla="*/ 0 h 201"/>
                  <a:gd name="T110" fmla="*/ 117 w 117"/>
                  <a:gd name="T111" fmla="*/ 201 h 20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7" h="201">
                    <a:moveTo>
                      <a:pt x="46" y="200"/>
                    </a:moveTo>
                    <a:lnTo>
                      <a:pt x="49" y="200"/>
                    </a:lnTo>
                    <a:lnTo>
                      <a:pt x="55" y="199"/>
                    </a:lnTo>
                    <a:lnTo>
                      <a:pt x="64" y="199"/>
                    </a:lnTo>
                    <a:lnTo>
                      <a:pt x="75" y="196"/>
                    </a:lnTo>
                    <a:lnTo>
                      <a:pt x="87" y="194"/>
                    </a:lnTo>
                    <a:lnTo>
                      <a:pt x="98" y="189"/>
                    </a:lnTo>
                    <a:lnTo>
                      <a:pt x="107" y="183"/>
                    </a:lnTo>
                    <a:lnTo>
                      <a:pt x="113" y="176"/>
                    </a:lnTo>
                    <a:lnTo>
                      <a:pt x="116" y="166"/>
                    </a:lnTo>
                    <a:lnTo>
                      <a:pt x="114" y="156"/>
                    </a:lnTo>
                    <a:lnTo>
                      <a:pt x="110" y="146"/>
                    </a:lnTo>
                    <a:lnTo>
                      <a:pt x="103" y="135"/>
                    </a:lnTo>
                    <a:lnTo>
                      <a:pt x="95" y="124"/>
                    </a:lnTo>
                    <a:lnTo>
                      <a:pt x="87" y="113"/>
                    </a:lnTo>
                    <a:lnTo>
                      <a:pt x="80" y="100"/>
                    </a:lnTo>
                    <a:lnTo>
                      <a:pt x="75" y="87"/>
                    </a:lnTo>
                    <a:lnTo>
                      <a:pt x="73" y="72"/>
                    </a:lnTo>
                    <a:lnTo>
                      <a:pt x="75" y="58"/>
                    </a:lnTo>
                    <a:lnTo>
                      <a:pt x="80" y="45"/>
                    </a:lnTo>
                    <a:lnTo>
                      <a:pt x="87" y="34"/>
                    </a:lnTo>
                    <a:lnTo>
                      <a:pt x="92" y="25"/>
                    </a:lnTo>
                    <a:lnTo>
                      <a:pt x="97" y="17"/>
                    </a:lnTo>
                    <a:lnTo>
                      <a:pt x="98" y="11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77" y="2"/>
                    </a:lnTo>
                    <a:lnTo>
                      <a:pt x="63" y="0"/>
                    </a:lnTo>
                    <a:lnTo>
                      <a:pt x="49" y="0"/>
                    </a:lnTo>
                    <a:lnTo>
                      <a:pt x="35" y="0"/>
                    </a:lnTo>
                    <a:lnTo>
                      <a:pt x="23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1"/>
                    </a:lnTo>
                    <a:lnTo>
                      <a:pt x="4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2" y="39"/>
                    </a:lnTo>
                    <a:lnTo>
                      <a:pt x="5" y="48"/>
                    </a:lnTo>
                    <a:lnTo>
                      <a:pt x="9" y="57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6" y="74"/>
                    </a:lnTo>
                    <a:lnTo>
                      <a:pt x="17" y="80"/>
                    </a:lnTo>
                    <a:lnTo>
                      <a:pt x="18" y="85"/>
                    </a:lnTo>
                    <a:lnTo>
                      <a:pt x="19" y="94"/>
                    </a:lnTo>
                    <a:lnTo>
                      <a:pt x="20" y="105"/>
                    </a:lnTo>
                    <a:lnTo>
                      <a:pt x="20" y="116"/>
                    </a:lnTo>
                    <a:lnTo>
                      <a:pt x="20" y="125"/>
                    </a:lnTo>
                    <a:lnTo>
                      <a:pt x="19" y="132"/>
                    </a:lnTo>
                    <a:lnTo>
                      <a:pt x="18" y="138"/>
                    </a:lnTo>
                    <a:lnTo>
                      <a:pt x="17" y="144"/>
                    </a:lnTo>
                    <a:lnTo>
                      <a:pt x="17" y="149"/>
                    </a:lnTo>
                    <a:lnTo>
                      <a:pt x="17" y="155"/>
                    </a:lnTo>
                    <a:lnTo>
                      <a:pt x="17" y="163"/>
                    </a:lnTo>
                    <a:lnTo>
                      <a:pt x="17" y="171"/>
                    </a:lnTo>
                    <a:lnTo>
                      <a:pt x="19" y="177"/>
                    </a:lnTo>
                    <a:lnTo>
                      <a:pt x="21" y="182"/>
                    </a:lnTo>
                    <a:lnTo>
                      <a:pt x="23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1" y="194"/>
                    </a:lnTo>
                    <a:lnTo>
                      <a:pt x="33" y="195"/>
                    </a:lnTo>
                    <a:lnTo>
                      <a:pt x="35" y="196"/>
                    </a:lnTo>
                    <a:lnTo>
                      <a:pt x="38" y="197"/>
                    </a:lnTo>
                    <a:lnTo>
                      <a:pt x="40" y="198"/>
                    </a:lnTo>
                    <a:lnTo>
                      <a:pt x="43" y="199"/>
                    </a:lnTo>
                    <a:lnTo>
                      <a:pt x="45" y="200"/>
                    </a:lnTo>
                    <a:lnTo>
                      <a:pt x="46" y="200"/>
                    </a:lnTo>
                  </a:path>
                </a:pathLst>
              </a:custGeom>
              <a:solidFill>
                <a:srgbClr val="00CCC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8" name="Freeform 137"/>
              <p:cNvSpPr>
                <a:spLocks/>
              </p:cNvSpPr>
              <p:nvPr/>
            </p:nvSpPr>
            <p:spPr bwMode="auto">
              <a:xfrm>
                <a:off x="4087" y="724"/>
                <a:ext cx="332" cy="623"/>
              </a:xfrm>
              <a:custGeom>
                <a:avLst/>
                <a:gdLst>
                  <a:gd name="T0" fmla="*/ 147 w 332"/>
                  <a:gd name="T1" fmla="*/ 197 h 623"/>
                  <a:gd name="T2" fmla="*/ 140 w 332"/>
                  <a:gd name="T3" fmla="*/ 142 h 623"/>
                  <a:gd name="T4" fmla="*/ 110 w 332"/>
                  <a:gd name="T5" fmla="*/ 126 h 623"/>
                  <a:gd name="T6" fmla="*/ 109 w 332"/>
                  <a:gd name="T7" fmla="*/ 117 h 623"/>
                  <a:gd name="T8" fmla="*/ 110 w 332"/>
                  <a:gd name="T9" fmla="*/ 115 h 623"/>
                  <a:gd name="T10" fmla="*/ 118 w 332"/>
                  <a:gd name="T11" fmla="*/ 115 h 623"/>
                  <a:gd name="T12" fmla="*/ 127 w 332"/>
                  <a:gd name="T13" fmla="*/ 104 h 623"/>
                  <a:gd name="T14" fmla="*/ 131 w 332"/>
                  <a:gd name="T15" fmla="*/ 87 h 623"/>
                  <a:gd name="T16" fmla="*/ 134 w 332"/>
                  <a:gd name="T17" fmla="*/ 87 h 623"/>
                  <a:gd name="T18" fmla="*/ 138 w 332"/>
                  <a:gd name="T19" fmla="*/ 81 h 623"/>
                  <a:gd name="T20" fmla="*/ 131 w 332"/>
                  <a:gd name="T21" fmla="*/ 61 h 623"/>
                  <a:gd name="T22" fmla="*/ 127 w 332"/>
                  <a:gd name="T23" fmla="*/ 42 h 623"/>
                  <a:gd name="T24" fmla="*/ 111 w 332"/>
                  <a:gd name="T25" fmla="*/ 16 h 623"/>
                  <a:gd name="T26" fmla="*/ 87 w 332"/>
                  <a:gd name="T27" fmla="*/ 0 h 623"/>
                  <a:gd name="T28" fmla="*/ 58 w 332"/>
                  <a:gd name="T29" fmla="*/ 5 h 623"/>
                  <a:gd name="T30" fmla="*/ 42 w 332"/>
                  <a:gd name="T31" fmla="*/ 20 h 623"/>
                  <a:gd name="T32" fmla="*/ 40 w 332"/>
                  <a:gd name="T33" fmla="*/ 50 h 623"/>
                  <a:gd name="T34" fmla="*/ 46 w 332"/>
                  <a:gd name="T35" fmla="*/ 71 h 623"/>
                  <a:gd name="T36" fmla="*/ 53 w 332"/>
                  <a:gd name="T37" fmla="*/ 99 h 623"/>
                  <a:gd name="T38" fmla="*/ 40 w 332"/>
                  <a:gd name="T39" fmla="*/ 120 h 623"/>
                  <a:gd name="T40" fmla="*/ 7 w 332"/>
                  <a:gd name="T41" fmla="*/ 142 h 623"/>
                  <a:gd name="T42" fmla="*/ 0 w 332"/>
                  <a:gd name="T43" fmla="*/ 163 h 623"/>
                  <a:gd name="T44" fmla="*/ 13 w 332"/>
                  <a:gd name="T45" fmla="*/ 221 h 623"/>
                  <a:gd name="T46" fmla="*/ 18 w 332"/>
                  <a:gd name="T47" fmla="*/ 290 h 623"/>
                  <a:gd name="T48" fmla="*/ 18 w 332"/>
                  <a:gd name="T49" fmla="*/ 331 h 623"/>
                  <a:gd name="T50" fmla="*/ 38 w 332"/>
                  <a:gd name="T51" fmla="*/ 386 h 623"/>
                  <a:gd name="T52" fmla="*/ 80 w 332"/>
                  <a:gd name="T53" fmla="*/ 413 h 623"/>
                  <a:gd name="T54" fmla="*/ 119 w 332"/>
                  <a:gd name="T55" fmla="*/ 415 h 623"/>
                  <a:gd name="T56" fmla="*/ 170 w 332"/>
                  <a:gd name="T57" fmla="*/ 409 h 623"/>
                  <a:gd name="T58" fmla="*/ 218 w 332"/>
                  <a:gd name="T59" fmla="*/ 426 h 623"/>
                  <a:gd name="T60" fmla="*/ 232 w 332"/>
                  <a:gd name="T61" fmla="*/ 439 h 623"/>
                  <a:gd name="T62" fmla="*/ 228 w 332"/>
                  <a:gd name="T63" fmla="*/ 482 h 623"/>
                  <a:gd name="T64" fmla="*/ 234 w 332"/>
                  <a:gd name="T65" fmla="*/ 531 h 623"/>
                  <a:gd name="T66" fmla="*/ 234 w 332"/>
                  <a:gd name="T67" fmla="*/ 574 h 623"/>
                  <a:gd name="T68" fmla="*/ 232 w 332"/>
                  <a:gd name="T69" fmla="*/ 591 h 623"/>
                  <a:gd name="T70" fmla="*/ 243 w 332"/>
                  <a:gd name="T71" fmla="*/ 610 h 623"/>
                  <a:gd name="T72" fmla="*/ 274 w 332"/>
                  <a:gd name="T73" fmla="*/ 611 h 623"/>
                  <a:gd name="T74" fmla="*/ 301 w 332"/>
                  <a:gd name="T75" fmla="*/ 619 h 623"/>
                  <a:gd name="T76" fmla="*/ 322 w 332"/>
                  <a:gd name="T77" fmla="*/ 620 h 623"/>
                  <a:gd name="T78" fmla="*/ 331 w 332"/>
                  <a:gd name="T79" fmla="*/ 610 h 623"/>
                  <a:gd name="T80" fmla="*/ 301 w 332"/>
                  <a:gd name="T81" fmla="*/ 595 h 623"/>
                  <a:gd name="T82" fmla="*/ 272 w 332"/>
                  <a:gd name="T83" fmla="*/ 574 h 623"/>
                  <a:gd name="T84" fmla="*/ 274 w 332"/>
                  <a:gd name="T85" fmla="*/ 544 h 623"/>
                  <a:gd name="T86" fmla="*/ 282 w 332"/>
                  <a:gd name="T87" fmla="*/ 502 h 623"/>
                  <a:gd name="T88" fmla="*/ 287 w 332"/>
                  <a:gd name="T89" fmla="*/ 459 h 623"/>
                  <a:gd name="T90" fmla="*/ 292 w 332"/>
                  <a:gd name="T91" fmla="*/ 446 h 623"/>
                  <a:gd name="T92" fmla="*/ 294 w 332"/>
                  <a:gd name="T93" fmla="*/ 424 h 623"/>
                  <a:gd name="T94" fmla="*/ 279 w 332"/>
                  <a:gd name="T95" fmla="*/ 398 h 623"/>
                  <a:gd name="T96" fmla="*/ 233 w 332"/>
                  <a:gd name="T97" fmla="*/ 372 h 623"/>
                  <a:gd name="T98" fmla="*/ 204 w 332"/>
                  <a:gd name="T99" fmla="*/ 354 h 623"/>
                  <a:gd name="T100" fmla="*/ 171 w 332"/>
                  <a:gd name="T101" fmla="*/ 338 h 6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2"/>
                  <a:gd name="T154" fmla="*/ 0 h 623"/>
                  <a:gd name="T155" fmla="*/ 332 w 332"/>
                  <a:gd name="T156" fmla="*/ 623 h 62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2" h="623">
                    <a:moveTo>
                      <a:pt x="143" y="237"/>
                    </a:moveTo>
                    <a:lnTo>
                      <a:pt x="143" y="233"/>
                    </a:lnTo>
                    <a:lnTo>
                      <a:pt x="145" y="225"/>
                    </a:lnTo>
                    <a:lnTo>
                      <a:pt x="145" y="212"/>
                    </a:lnTo>
                    <a:lnTo>
                      <a:pt x="147" y="197"/>
                    </a:lnTo>
                    <a:lnTo>
                      <a:pt x="148" y="180"/>
                    </a:lnTo>
                    <a:lnTo>
                      <a:pt x="148" y="166"/>
                    </a:lnTo>
                    <a:lnTo>
                      <a:pt x="147" y="154"/>
                    </a:lnTo>
                    <a:lnTo>
                      <a:pt x="145" y="146"/>
                    </a:lnTo>
                    <a:lnTo>
                      <a:pt x="140" y="142"/>
                    </a:lnTo>
                    <a:lnTo>
                      <a:pt x="134" y="138"/>
                    </a:lnTo>
                    <a:lnTo>
                      <a:pt x="127" y="134"/>
                    </a:lnTo>
                    <a:lnTo>
                      <a:pt x="121" y="131"/>
                    </a:lnTo>
                    <a:lnTo>
                      <a:pt x="115" y="128"/>
                    </a:lnTo>
                    <a:lnTo>
                      <a:pt x="110" y="126"/>
                    </a:lnTo>
                    <a:lnTo>
                      <a:pt x="107" y="123"/>
                    </a:lnTo>
                    <a:lnTo>
                      <a:pt x="107" y="122"/>
                    </a:lnTo>
                    <a:lnTo>
                      <a:pt x="108" y="120"/>
                    </a:lnTo>
                    <a:lnTo>
                      <a:pt x="109" y="119"/>
                    </a:lnTo>
                    <a:lnTo>
                      <a:pt x="109" y="117"/>
                    </a:lnTo>
                    <a:lnTo>
                      <a:pt x="110" y="116"/>
                    </a:lnTo>
                    <a:lnTo>
                      <a:pt x="110" y="115"/>
                    </a:lnTo>
                    <a:lnTo>
                      <a:pt x="112" y="115"/>
                    </a:lnTo>
                    <a:lnTo>
                      <a:pt x="114" y="115"/>
                    </a:lnTo>
                    <a:lnTo>
                      <a:pt x="116" y="115"/>
                    </a:lnTo>
                    <a:lnTo>
                      <a:pt x="118" y="115"/>
                    </a:lnTo>
                    <a:lnTo>
                      <a:pt x="121" y="115"/>
                    </a:lnTo>
                    <a:lnTo>
                      <a:pt x="123" y="114"/>
                    </a:lnTo>
                    <a:lnTo>
                      <a:pt x="124" y="112"/>
                    </a:lnTo>
                    <a:lnTo>
                      <a:pt x="127" y="109"/>
                    </a:lnTo>
                    <a:lnTo>
                      <a:pt x="127" y="104"/>
                    </a:lnTo>
                    <a:lnTo>
                      <a:pt x="129" y="100"/>
                    </a:lnTo>
                    <a:lnTo>
                      <a:pt x="130" y="95"/>
                    </a:lnTo>
                    <a:lnTo>
                      <a:pt x="131" y="92"/>
                    </a:lnTo>
                    <a:lnTo>
                      <a:pt x="131" y="88"/>
                    </a:lnTo>
                    <a:lnTo>
                      <a:pt x="131" y="87"/>
                    </a:lnTo>
                    <a:lnTo>
                      <a:pt x="131" y="86"/>
                    </a:lnTo>
                    <a:lnTo>
                      <a:pt x="132" y="86"/>
                    </a:lnTo>
                    <a:lnTo>
                      <a:pt x="133" y="86"/>
                    </a:lnTo>
                    <a:lnTo>
                      <a:pt x="133" y="87"/>
                    </a:lnTo>
                    <a:lnTo>
                      <a:pt x="134" y="87"/>
                    </a:lnTo>
                    <a:lnTo>
                      <a:pt x="135" y="86"/>
                    </a:lnTo>
                    <a:lnTo>
                      <a:pt x="137" y="86"/>
                    </a:lnTo>
                    <a:lnTo>
                      <a:pt x="138" y="85"/>
                    </a:lnTo>
                    <a:lnTo>
                      <a:pt x="139" y="83"/>
                    </a:lnTo>
                    <a:lnTo>
                      <a:pt x="138" y="81"/>
                    </a:lnTo>
                    <a:lnTo>
                      <a:pt x="137" y="77"/>
                    </a:lnTo>
                    <a:lnTo>
                      <a:pt x="136" y="74"/>
                    </a:lnTo>
                    <a:lnTo>
                      <a:pt x="134" y="69"/>
                    </a:lnTo>
                    <a:lnTo>
                      <a:pt x="133" y="65"/>
                    </a:lnTo>
                    <a:lnTo>
                      <a:pt x="131" y="61"/>
                    </a:lnTo>
                    <a:lnTo>
                      <a:pt x="130" y="58"/>
                    </a:lnTo>
                    <a:lnTo>
                      <a:pt x="129" y="55"/>
                    </a:lnTo>
                    <a:lnTo>
                      <a:pt x="128" y="52"/>
                    </a:lnTo>
                    <a:lnTo>
                      <a:pt x="127" y="47"/>
                    </a:lnTo>
                    <a:lnTo>
                      <a:pt x="127" y="42"/>
                    </a:lnTo>
                    <a:lnTo>
                      <a:pt x="125" y="36"/>
                    </a:lnTo>
                    <a:lnTo>
                      <a:pt x="122" y="30"/>
                    </a:lnTo>
                    <a:lnTo>
                      <a:pt x="119" y="24"/>
                    </a:lnTo>
                    <a:lnTo>
                      <a:pt x="116" y="19"/>
                    </a:lnTo>
                    <a:lnTo>
                      <a:pt x="111" y="16"/>
                    </a:lnTo>
                    <a:lnTo>
                      <a:pt x="107" y="12"/>
                    </a:lnTo>
                    <a:lnTo>
                      <a:pt x="103" y="9"/>
                    </a:lnTo>
                    <a:lnTo>
                      <a:pt x="98" y="5"/>
                    </a:lnTo>
                    <a:lnTo>
                      <a:pt x="92" y="3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5" y="0"/>
                    </a:lnTo>
                    <a:lnTo>
                      <a:pt x="69" y="1"/>
                    </a:lnTo>
                    <a:lnTo>
                      <a:pt x="63" y="4"/>
                    </a:lnTo>
                    <a:lnTo>
                      <a:pt x="58" y="5"/>
                    </a:lnTo>
                    <a:lnTo>
                      <a:pt x="53" y="8"/>
                    </a:lnTo>
                    <a:lnTo>
                      <a:pt x="49" y="10"/>
                    </a:lnTo>
                    <a:lnTo>
                      <a:pt x="46" y="12"/>
                    </a:lnTo>
                    <a:lnTo>
                      <a:pt x="43" y="16"/>
                    </a:lnTo>
                    <a:lnTo>
                      <a:pt x="42" y="20"/>
                    </a:lnTo>
                    <a:lnTo>
                      <a:pt x="41" y="26"/>
                    </a:lnTo>
                    <a:lnTo>
                      <a:pt x="40" y="32"/>
                    </a:lnTo>
                    <a:lnTo>
                      <a:pt x="40" y="38"/>
                    </a:lnTo>
                    <a:lnTo>
                      <a:pt x="40" y="44"/>
                    </a:lnTo>
                    <a:lnTo>
                      <a:pt x="40" y="50"/>
                    </a:lnTo>
                    <a:lnTo>
                      <a:pt x="40" y="55"/>
                    </a:lnTo>
                    <a:lnTo>
                      <a:pt x="40" y="60"/>
                    </a:lnTo>
                    <a:lnTo>
                      <a:pt x="42" y="64"/>
                    </a:lnTo>
                    <a:lnTo>
                      <a:pt x="44" y="68"/>
                    </a:lnTo>
                    <a:lnTo>
                      <a:pt x="46" y="71"/>
                    </a:lnTo>
                    <a:lnTo>
                      <a:pt x="48" y="76"/>
                    </a:lnTo>
                    <a:lnTo>
                      <a:pt x="50" y="81"/>
                    </a:lnTo>
                    <a:lnTo>
                      <a:pt x="51" y="88"/>
                    </a:lnTo>
                    <a:lnTo>
                      <a:pt x="52" y="94"/>
                    </a:lnTo>
                    <a:lnTo>
                      <a:pt x="53" y="99"/>
                    </a:lnTo>
                    <a:lnTo>
                      <a:pt x="54" y="104"/>
                    </a:lnTo>
                    <a:lnTo>
                      <a:pt x="54" y="108"/>
                    </a:lnTo>
                    <a:lnTo>
                      <a:pt x="52" y="111"/>
                    </a:lnTo>
                    <a:lnTo>
                      <a:pt x="47" y="116"/>
                    </a:lnTo>
                    <a:lnTo>
                      <a:pt x="40" y="120"/>
                    </a:lnTo>
                    <a:lnTo>
                      <a:pt x="31" y="124"/>
                    </a:lnTo>
                    <a:lnTo>
                      <a:pt x="23" y="129"/>
                    </a:lnTo>
                    <a:lnTo>
                      <a:pt x="15" y="133"/>
                    </a:lnTo>
                    <a:lnTo>
                      <a:pt x="10" y="138"/>
                    </a:lnTo>
                    <a:lnTo>
                      <a:pt x="7" y="142"/>
                    </a:lnTo>
                    <a:lnTo>
                      <a:pt x="6" y="145"/>
                    </a:lnTo>
                    <a:lnTo>
                      <a:pt x="5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0" y="163"/>
                    </a:lnTo>
                    <a:lnTo>
                      <a:pt x="0" y="171"/>
                    </a:lnTo>
                    <a:lnTo>
                      <a:pt x="1" y="180"/>
                    </a:lnTo>
                    <a:lnTo>
                      <a:pt x="5" y="192"/>
                    </a:lnTo>
                    <a:lnTo>
                      <a:pt x="10" y="206"/>
                    </a:lnTo>
                    <a:lnTo>
                      <a:pt x="13" y="221"/>
                    </a:lnTo>
                    <a:lnTo>
                      <a:pt x="16" y="238"/>
                    </a:lnTo>
                    <a:lnTo>
                      <a:pt x="17" y="253"/>
                    </a:lnTo>
                    <a:lnTo>
                      <a:pt x="18" y="267"/>
                    </a:lnTo>
                    <a:lnTo>
                      <a:pt x="19" y="280"/>
                    </a:lnTo>
                    <a:lnTo>
                      <a:pt x="18" y="290"/>
                    </a:lnTo>
                    <a:lnTo>
                      <a:pt x="18" y="297"/>
                    </a:lnTo>
                    <a:lnTo>
                      <a:pt x="17" y="304"/>
                    </a:lnTo>
                    <a:lnTo>
                      <a:pt x="17" y="312"/>
                    </a:lnTo>
                    <a:lnTo>
                      <a:pt x="17" y="320"/>
                    </a:lnTo>
                    <a:lnTo>
                      <a:pt x="18" y="331"/>
                    </a:lnTo>
                    <a:lnTo>
                      <a:pt x="20" y="342"/>
                    </a:lnTo>
                    <a:lnTo>
                      <a:pt x="23" y="353"/>
                    </a:lnTo>
                    <a:lnTo>
                      <a:pt x="27" y="365"/>
                    </a:lnTo>
                    <a:lnTo>
                      <a:pt x="32" y="377"/>
                    </a:lnTo>
                    <a:lnTo>
                      <a:pt x="38" y="386"/>
                    </a:lnTo>
                    <a:lnTo>
                      <a:pt x="46" y="394"/>
                    </a:lnTo>
                    <a:lnTo>
                      <a:pt x="54" y="401"/>
                    </a:lnTo>
                    <a:lnTo>
                      <a:pt x="63" y="406"/>
                    </a:lnTo>
                    <a:lnTo>
                      <a:pt x="72" y="410"/>
                    </a:lnTo>
                    <a:lnTo>
                      <a:pt x="80" y="413"/>
                    </a:lnTo>
                    <a:lnTo>
                      <a:pt x="86" y="415"/>
                    </a:lnTo>
                    <a:lnTo>
                      <a:pt x="90" y="416"/>
                    </a:lnTo>
                    <a:lnTo>
                      <a:pt x="98" y="417"/>
                    </a:lnTo>
                    <a:lnTo>
                      <a:pt x="108" y="416"/>
                    </a:lnTo>
                    <a:lnTo>
                      <a:pt x="119" y="415"/>
                    </a:lnTo>
                    <a:lnTo>
                      <a:pt x="131" y="412"/>
                    </a:lnTo>
                    <a:lnTo>
                      <a:pt x="143" y="411"/>
                    </a:lnTo>
                    <a:lnTo>
                      <a:pt x="154" y="410"/>
                    </a:lnTo>
                    <a:lnTo>
                      <a:pt x="163" y="409"/>
                    </a:lnTo>
                    <a:lnTo>
                      <a:pt x="170" y="409"/>
                    </a:lnTo>
                    <a:lnTo>
                      <a:pt x="178" y="412"/>
                    </a:lnTo>
                    <a:lnTo>
                      <a:pt x="187" y="414"/>
                    </a:lnTo>
                    <a:lnTo>
                      <a:pt x="197" y="418"/>
                    </a:lnTo>
                    <a:lnTo>
                      <a:pt x="209" y="422"/>
                    </a:lnTo>
                    <a:lnTo>
                      <a:pt x="218" y="426"/>
                    </a:lnTo>
                    <a:lnTo>
                      <a:pt x="226" y="429"/>
                    </a:lnTo>
                    <a:lnTo>
                      <a:pt x="232" y="431"/>
                    </a:lnTo>
                    <a:lnTo>
                      <a:pt x="233" y="432"/>
                    </a:lnTo>
                    <a:lnTo>
                      <a:pt x="233" y="434"/>
                    </a:lnTo>
                    <a:lnTo>
                      <a:pt x="232" y="439"/>
                    </a:lnTo>
                    <a:lnTo>
                      <a:pt x="232" y="446"/>
                    </a:lnTo>
                    <a:lnTo>
                      <a:pt x="231" y="453"/>
                    </a:lnTo>
                    <a:lnTo>
                      <a:pt x="230" y="463"/>
                    </a:lnTo>
                    <a:lnTo>
                      <a:pt x="229" y="472"/>
                    </a:lnTo>
                    <a:lnTo>
                      <a:pt x="228" y="482"/>
                    </a:lnTo>
                    <a:lnTo>
                      <a:pt x="228" y="489"/>
                    </a:lnTo>
                    <a:lnTo>
                      <a:pt x="229" y="498"/>
                    </a:lnTo>
                    <a:lnTo>
                      <a:pt x="230" y="508"/>
                    </a:lnTo>
                    <a:lnTo>
                      <a:pt x="232" y="519"/>
                    </a:lnTo>
                    <a:lnTo>
                      <a:pt x="234" y="531"/>
                    </a:lnTo>
                    <a:lnTo>
                      <a:pt x="236" y="543"/>
                    </a:lnTo>
                    <a:lnTo>
                      <a:pt x="238" y="554"/>
                    </a:lnTo>
                    <a:lnTo>
                      <a:pt x="238" y="563"/>
                    </a:lnTo>
                    <a:lnTo>
                      <a:pt x="236" y="569"/>
                    </a:lnTo>
                    <a:lnTo>
                      <a:pt x="234" y="574"/>
                    </a:lnTo>
                    <a:lnTo>
                      <a:pt x="233" y="578"/>
                    </a:lnTo>
                    <a:lnTo>
                      <a:pt x="232" y="582"/>
                    </a:lnTo>
                    <a:lnTo>
                      <a:pt x="232" y="586"/>
                    </a:lnTo>
                    <a:lnTo>
                      <a:pt x="232" y="589"/>
                    </a:lnTo>
                    <a:lnTo>
                      <a:pt x="232" y="591"/>
                    </a:lnTo>
                    <a:lnTo>
                      <a:pt x="232" y="592"/>
                    </a:lnTo>
                    <a:lnTo>
                      <a:pt x="238" y="610"/>
                    </a:lnTo>
                    <a:lnTo>
                      <a:pt x="239" y="610"/>
                    </a:lnTo>
                    <a:lnTo>
                      <a:pt x="243" y="610"/>
                    </a:lnTo>
                    <a:lnTo>
                      <a:pt x="249" y="610"/>
                    </a:lnTo>
                    <a:lnTo>
                      <a:pt x="255" y="610"/>
                    </a:lnTo>
                    <a:lnTo>
                      <a:pt x="261" y="610"/>
                    </a:lnTo>
                    <a:lnTo>
                      <a:pt x="268" y="610"/>
                    </a:lnTo>
                    <a:lnTo>
                      <a:pt x="274" y="611"/>
                    </a:lnTo>
                    <a:lnTo>
                      <a:pt x="278" y="613"/>
                    </a:lnTo>
                    <a:lnTo>
                      <a:pt x="283" y="614"/>
                    </a:lnTo>
                    <a:lnTo>
                      <a:pt x="288" y="616"/>
                    </a:lnTo>
                    <a:lnTo>
                      <a:pt x="294" y="617"/>
                    </a:lnTo>
                    <a:lnTo>
                      <a:pt x="301" y="619"/>
                    </a:lnTo>
                    <a:lnTo>
                      <a:pt x="307" y="620"/>
                    </a:lnTo>
                    <a:lnTo>
                      <a:pt x="312" y="621"/>
                    </a:lnTo>
                    <a:lnTo>
                      <a:pt x="317" y="622"/>
                    </a:lnTo>
                    <a:lnTo>
                      <a:pt x="319" y="621"/>
                    </a:lnTo>
                    <a:lnTo>
                      <a:pt x="322" y="620"/>
                    </a:lnTo>
                    <a:lnTo>
                      <a:pt x="325" y="619"/>
                    </a:lnTo>
                    <a:lnTo>
                      <a:pt x="327" y="617"/>
                    </a:lnTo>
                    <a:lnTo>
                      <a:pt x="330" y="615"/>
                    </a:lnTo>
                    <a:lnTo>
                      <a:pt x="331" y="612"/>
                    </a:lnTo>
                    <a:lnTo>
                      <a:pt x="331" y="610"/>
                    </a:lnTo>
                    <a:lnTo>
                      <a:pt x="329" y="608"/>
                    </a:lnTo>
                    <a:lnTo>
                      <a:pt x="325" y="605"/>
                    </a:lnTo>
                    <a:lnTo>
                      <a:pt x="318" y="603"/>
                    </a:lnTo>
                    <a:lnTo>
                      <a:pt x="310" y="599"/>
                    </a:lnTo>
                    <a:lnTo>
                      <a:pt x="301" y="595"/>
                    </a:lnTo>
                    <a:lnTo>
                      <a:pt x="293" y="591"/>
                    </a:lnTo>
                    <a:lnTo>
                      <a:pt x="285" y="587"/>
                    </a:lnTo>
                    <a:lnTo>
                      <a:pt x="278" y="582"/>
                    </a:lnTo>
                    <a:lnTo>
                      <a:pt x="274" y="578"/>
                    </a:lnTo>
                    <a:lnTo>
                      <a:pt x="272" y="574"/>
                    </a:lnTo>
                    <a:lnTo>
                      <a:pt x="272" y="569"/>
                    </a:lnTo>
                    <a:lnTo>
                      <a:pt x="272" y="563"/>
                    </a:lnTo>
                    <a:lnTo>
                      <a:pt x="273" y="558"/>
                    </a:lnTo>
                    <a:lnTo>
                      <a:pt x="273" y="551"/>
                    </a:lnTo>
                    <a:lnTo>
                      <a:pt x="274" y="544"/>
                    </a:lnTo>
                    <a:lnTo>
                      <a:pt x="275" y="536"/>
                    </a:lnTo>
                    <a:lnTo>
                      <a:pt x="277" y="528"/>
                    </a:lnTo>
                    <a:lnTo>
                      <a:pt x="278" y="521"/>
                    </a:lnTo>
                    <a:lnTo>
                      <a:pt x="280" y="512"/>
                    </a:lnTo>
                    <a:lnTo>
                      <a:pt x="282" y="502"/>
                    </a:lnTo>
                    <a:lnTo>
                      <a:pt x="284" y="492"/>
                    </a:lnTo>
                    <a:lnTo>
                      <a:pt x="285" y="482"/>
                    </a:lnTo>
                    <a:lnTo>
                      <a:pt x="286" y="472"/>
                    </a:lnTo>
                    <a:lnTo>
                      <a:pt x="287" y="465"/>
                    </a:lnTo>
                    <a:lnTo>
                      <a:pt x="287" y="459"/>
                    </a:lnTo>
                    <a:lnTo>
                      <a:pt x="287" y="455"/>
                    </a:lnTo>
                    <a:lnTo>
                      <a:pt x="287" y="453"/>
                    </a:lnTo>
                    <a:lnTo>
                      <a:pt x="289" y="452"/>
                    </a:lnTo>
                    <a:lnTo>
                      <a:pt x="290" y="448"/>
                    </a:lnTo>
                    <a:lnTo>
                      <a:pt x="292" y="446"/>
                    </a:lnTo>
                    <a:lnTo>
                      <a:pt x="294" y="441"/>
                    </a:lnTo>
                    <a:lnTo>
                      <a:pt x="295" y="438"/>
                    </a:lnTo>
                    <a:lnTo>
                      <a:pt x="296" y="434"/>
                    </a:lnTo>
                    <a:lnTo>
                      <a:pt x="295" y="430"/>
                    </a:lnTo>
                    <a:lnTo>
                      <a:pt x="294" y="424"/>
                    </a:lnTo>
                    <a:lnTo>
                      <a:pt x="293" y="419"/>
                    </a:lnTo>
                    <a:lnTo>
                      <a:pt x="291" y="414"/>
                    </a:lnTo>
                    <a:lnTo>
                      <a:pt x="290" y="409"/>
                    </a:lnTo>
                    <a:lnTo>
                      <a:pt x="285" y="404"/>
                    </a:lnTo>
                    <a:lnTo>
                      <a:pt x="279" y="398"/>
                    </a:lnTo>
                    <a:lnTo>
                      <a:pt x="272" y="393"/>
                    </a:lnTo>
                    <a:lnTo>
                      <a:pt x="261" y="387"/>
                    </a:lnTo>
                    <a:lnTo>
                      <a:pt x="249" y="382"/>
                    </a:lnTo>
                    <a:lnTo>
                      <a:pt x="240" y="377"/>
                    </a:lnTo>
                    <a:lnTo>
                      <a:pt x="233" y="372"/>
                    </a:lnTo>
                    <a:lnTo>
                      <a:pt x="226" y="366"/>
                    </a:lnTo>
                    <a:lnTo>
                      <a:pt x="221" y="363"/>
                    </a:lnTo>
                    <a:lnTo>
                      <a:pt x="216" y="360"/>
                    </a:lnTo>
                    <a:lnTo>
                      <a:pt x="210" y="356"/>
                    </a:lnTo>
                    <a:lnTo>
                      <a:pt x="204" y="354"/>
                    </a:lnTo>
                    <a:lnTo>
                      <a:pt x="197" y="352"/>
                    </a:lnTo>
                    <a:lnTo>
                      <a:pt x="190" y="349"/>
                    </a:lnTo>
                    <a:lnTo>
                      <a:pt x="183" y="345"/>
                    </a:lnTo>
                    <a:lnTo>
                      <a:pt x="177" y="342"/>
                    </a:lnTo>
                    <a:lnTo>
                      <a:pt x="171" y="338"/>
                    </a:lnTo>
                    <a:lnTo>
                      <a:pt x="167" y="335"/>
                    </a:lnTo>
                    <a:lnTo>
                      <a:pt x="164" y="333"/>
                    </a:lnTo>
                    <a:lnTo>
                      <a:pt x="163" y="332"/>
                    </a:lnTo>
                    <a:lnTo>
                      <a:pt x="143" y="237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9" name="Freeform 138"/>
              <p:cNvSpPr>
                <a:spLocks/>
              </p:cNvSpPr>
              <p:nvPr/>
            </p:nvSpPr>
            <p:spPr bwMode="auto">
              <a:xfrm>
                <a:off x="4058" y="918"/>
                <a:ext cx="33" cy="136"/>
              </a:xfrm>
              <a:custGeom>
                <a:avLst/>
                <a:gdLst>
                  <a:gd name="T0" fmla="*/ 15 w 33"/>
                  <a:gd name="T1" fmla="*/ 112 h 136"/>
                  <a:gd name="T2" fmla="*/ 13 w 33"/>
                  <a:gd name="T3" fmla="*/ 102 h 136"/>
                  <a:gd name="T4" fmla="*/ 12 w 33"/>
                  <a:gd name="T5" fmla="*/ 88 h 136"/>
                  <a:gd name="T6" fmla="*/ 13 w 33"/>
                  <a:gd name="T7" fmla="*/ 72 h 136"/>
                  <a:gd name="T8" fmla="*/ 17 w 33"/>
                  <a:gd name="T9" fmla="*/ 58 h 136"/>
                  <a:gd name="T10" fmla="*/ 18 w 33"/>
                  <a:gd name="T11" fmla="*/ 49 h 136"/>
                  <a:gd name="T12" fmla="*/ 18 w 33"/>
                  <a:gd name="T13" fmla="*/ 39 h 136"/>
                  <a:gd name="T14" fmla="*/ 15 w 33"/>
                  <a:gd name="T15" fmla="*/ 29 h 136"/>
                  <a:gd name="T16" fmla="*/ 12 w 33"/>
                  <a:gd name="T17" fmla="*/ 22 h 136"/>
                  <a:gd name="T18" fmla="*/ 10 w 33"/>
                  <a:gd name="T19" fmla="*/ 17 h 136"/>
                  <a:gd name="T20" fmla="*/ 6 w 33"/>
                  <a:gd name="T21" fmla="*/ 10 h 136"/>
                  <a:gd name="T22" fmla="*/ 2 w 33"/>
                  <a:gd name="T23" fmla="*/ 3 h 136"/>
                  <a:gd name="T24" fmla="*/ 1 w 33"/>
                  <a:gd name="T25" fmla="*/ 6 h 136"/>
                  <a:gd name="T26" fmla="*/ 5 w 33"/>
                  <a:gd name="T27" fmla="*/ 14 h 136"/>
                  <a:gd name="T28" fmla="*/ 7 w 33"/>
                  <a:gd name="T29" fmla="*/ 22 h 136"/>
                  <a:gd name="T30" fmla="*/ 8 w 33"/>
                  <a:gd name="T31" fmla="*/ 35 h 136"/>
                  <a:gd name="T32" fmla="*/ 9 w 33"/>
                  <a:gd name="T33" fmla="*/ 55 h 136"/>
                  <a:gd name="T34" fmla="*/ 8 w 33"/>
                  <a:gd name="T35" fmla="*/ 71 h 136"/>
                  <a:gd name="T36" fmla="*/ 6 w 33"/>
                  <a:gd name="T37" fmla="*/ 82 h 136"/>
                  <a:gd name="T38" fmla="*/ 6 w 33"/>
                  <a:gd name="T39" fmla="*/ 93 h 136"/>
                  <a:gd name="T40" fmla="*/ 7 w 33"/>
                  <a:gd name="T41" fmla="*/ 107 h 136"/>
                  <a:gd name="T42" fmla="*/ 10 w 33"/>
                  <a:gd name="T43" fmla="*/ 117 h 136"/>
                  <a:gd name="T44" fmla="*/ 12 w 33"/>
                  <a:gd name="T45" fmla="*/ 124 h 136"/>
                  <a:gd name="T46" fmla="*/ 16 w 33"/>
                  <a:gd name="T47" fmla="*/ 128 h 136"/>
                  <a:gd name="T48" fmla="*/ 20 w 33"/>
                  <a:gd name="T49" fmla="*/ 130 h 136"/>
                  <a:gd name="T50" fmla="*/ 25 w 33"/>
                  <a:gd name="T51" fmla="*/ 133 h 136"/>
                  <a:gd name="T52" fmla="*/ 28 w 33"/>
                  <a:gd name="T53" fmla="*/ 134 h 136"/>
                  <a:gd name="T54" fmla="*/ 31 w 33"/>
                  <a:gd name="T55" fmla="*/ 135 h 136"/>
                  <a:gd name="T56" fmla="*/ 29 w 33"/>
                  <a:gd name="T57" fmla="*/ 132 h 136"/>
                  <a:gd name="T58" fmla="*/ 24 w 33"/>
                  <a:gd name="T59" fmla="*/ 128 h 136"/>
                  <a:gd name="T60" fmla="*/ 19 w 33"/>
                  <a:gd name="T61" fmla="*/ 122 h 136"/>
                  <a:gd name="T62" fmla="*/ 16 w 33"/>
                  <a:gd name="T63" fmla="*/ 117 h 1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3"/>
                  <a:gd name="T97" fmla="*/ 0 h 136"/>
                  <a:gd name="T98" fmla="*/ 33 w 33"/>
                  <a:gd name="T99" fmla="*/ 136 h 1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3" h="136">
                    <a:moveTo>
                      <a:pt x="16" y="115"/>
                    </a:moveTo>
                    <a:lnTo>
                      <a:pt x="15" y="112"/>
                    </a:lnTo>
                    <a:lnTo>
                      <a:pt x="14" y="108"/>
                    </a:lnTo>
                    <a:lnTo>
                      <a:pt x="13" y="102"/>
                    </a:lnTo>
                    <a:lnTo>
                      <a:pt x="12" y="96"/>
                    </a:lnTo>
                    <a:lnTo>
                      <a:pt x="12" y="88"/>
                    </a:lnTo>
                    <a:lnTo>
                      <a:pt x="12" y="80"/>
                    </a:lnTo>
                    <a:lnTo>
                      <a:pt x="13" y="72"/>
                    </a:lnTo>
                    <a:lnTo>
                      <a:pt x="15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9"/>
                    </a:lnTo>
                    <a:lnTo>
                      <a:pt x="18" y="43"/>
                    </a:lnTo>
                    <a:lnTo>
                      <a:pt x="18" y="39"/>
                    </a:lnTo>
                    <a:lnTo>
                      <a:pt x="17" y="34"/>
                    </a:lnTo>
                    <a:lnTo>
                      <a:pt x="15" y="29"/>
                    </a:lnTo>
                    <a:lnTo>
                      <a:pt x="13" y="24"/>
                    </a:lnTo>
                    <a:lnTo>
                      <a:pt x="12" y="22"/>
                    </a:lnTo>
                    <a:lnTo>
                      <a:pt x="12" y="19"/>
                    </a:lnTo>
                    <a:lnTo>
                      <a:pt x="10" y="17"/>
                    </a:lnTo>
                    <a:lnTo>
                      <a:pt x="8" y="13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4" y="10"/>
                    </a:lnTo>
                    <a:lnTo>
                      <a:pt x="5" y="14"/>
                    </a:lnTo>
                    <a:lnTo>
                      <a:pt x="6" y="18"/>
                    </a:lnTo>
                    <a:lnTo>
                      <a:pt x="7" y="22"/>
                    </a:lnTo>
                    <a:lnTo>
                      <a:pt x="8" y="28"/>
                    </a:lnTo>
                    <a:lnTo>
                      <a:pt x="8" y="35"/>
                    </a:lnTo>
                    <a:lnTo>
                      <a:pt x="9" y="44"/>
                    </a:lnTo>
                    <a:lnTo>
                      <a:pt x="9" y="55"/>
                    </a:lnTo>
                    <a:lnTo>
                      <a:pt x="9" y="64"/>
                    </a:lnTo>
                    <a:lnTo>
                      <a:pt x="8" y="71"/>
                    </a:lnTo>
                    <a:lnTo>
                      <a:pt x="7" y="77"/>
                    </a:lnTo>
                    <a:lnTo>
                      <a:pt x="6" y="82"/>
                    </a:lnTo>
                    <a:lnTo>
                      <a:pt x="6" y="87"/>
                    </a:lnTo>
                    <a:lnTo>
                      <a:pt x="6" y="93"/>
                    </a:lnTo>
                    <a:lnTo>
                      <a:pt x="6" y="100"/>
                    </a:lnTo>
                    <a:lnTo>
                      <a:pt x="7" y="107"/>
                    </a:lnTo>
                    <a:lnTo>
                      <a:pt x="8" y="113"/>
                    </a:lnTo>
                    <a:lnTo>
                      <a:pt x="10" y="117"/>
                    </a:lnTo>
                    <a:lnTo>
                      <a:pt x="11" y="121"/>
                    </a:lnTo>
                    <a:lnTo>
                      <a:pt x="12" y="124"/>
                    </a:lnTo>
                    <a:lnTo>
                      <a:pt x="14" y="126"/>
                    </a:lnTo>
                    <a:lnTo>
                      <a:pt x="16" y="128"/>
                    </a:lnTo>
                    <a:lnTo>
                      <a:pt x="19" y="129"/>
                    </a:lnTo>
                    <a:lnTo>
                      <a:pt x="20" y="130"/>
                    </a:lnTo>
                    <a:lnTo>
                      <a:pt x="22" y="132"/>
                    </a:lnTo>
                    <a:lnTo>
                      <a:pt x="25" y="133"/>
                    </a:lnTo>
                    <a:lnTo>
                      <a:pt x="26" y="133"/>
                    </a:lnTo>
                    <a:lnTo>
                      <a:pt x="28" y="134"/>
                    </a:lnTo>
                    <a:lnTo>
                      <a:pt x="30" y="134"/>
                    </a:lnTo>
                    <a:lnTo>
                      <a:pt x="31" y="135"/>
                    </a:lnTo>
                    <a:lnTo>
                      <a:pt x="32" y="135"/>
                    </a:lnTo>
                    <a:lnTo>
                      <a:pt x="29" y="132"/>
                    </a:lnTo>
                    <a:lnTo>
                      <a:pt x="26" y="130"/>
                    </a:lnTo>
                    <a:lnTo>
                      <a:pt x="24" y="128"/>
                    </a:lnTo>
                    <a:lnTo>
                      <a:pt x="21" y="124"/>
                    </a:lnTo>
                    <a:lnTo>
                      <a:pt x="19" y="122"/>
                    </a:lnTo>
                    <a:lnTo>
                      <a:pt x="18" y="119"/>
                    </a:lnTo>
                    <a:lnTo>
                      <a:pt x="16" y="117"/>
                    </a:lnTo>
                    <a:lnTo>
                      <a:pt x="16" y="115"/>
                    </a:lnTo>
                  </a:path>
                </a:pathLst>
              </a:custGeom>
              <a:solidFill>
                <a:srgbClr val="00808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0" name="Freeform 139"/>
              <p:cNvSpPr>
                <a:spLocks/>
              </p:cNvSpPr>
              <p:nvPr/>
            </p:nvSpPr>
            <p:spPr bwMode="auto">
              <a:xfrm>
                <a:off x="4261" y="1105"/>
                <a:ext cx="447" cy="403"/>
              </a:xfrm>
              <a:custGeom>
                <a:avLst/>
                <a:gdLst>
                  <a:gd name="T0" fmla="*/ 0 w 447"/>
                  <a:gd name="T1" fmla="*/ 402 h 403"/>
                  <a:gd name="T2" fmla="*/ 0 w 447"/>
                  <a:gd name="T3" fmla="*/ 106 h 403"/>
                  <a:gd name="T4" fmla="*/ 446 w 447"/>
                  <a:gd name="T5" fmla="*/ 0 h 403"/>
                  <a:gd name="T6" fmla="*/ 446 w 447"/>
                  <a:gd name="T7" fmla="*/ 303 h 403"/>
                  <a:gd name="T8" fmla="*/ 0 w 447"/>
                  <a:gd name="T9" fmla="*/ 402 h 4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7"/>
                  <a:gd name="T16" fmla="*/ 0 h 403"/>
                  <a:gd name="T17" fmla="*/ 447 w 447"/>
                  <a:gd name="T18" fmla="*/ 403 h 4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7" h="403">
                    <a:moveTo>
                      <a:pt x="0" y="402"/>
                    </a:moveTo>
                    <a:lnTo>
                      <a:pt x="0" y="106"/>
                    </a:lnTo>
                    <a:lnTo>
                      <a:pt x="446" y="0"/>
                    </a:lnTo>
                    <a:lnTo>
                      <a:pt x="446" y="303"/>
                    </a:lnTo>
                    <a:lnTo>
                      <a:pt x="0" y="40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1" name="Freeform 140"/>
              <p:cNvSpPr>
                <a:spLocks/>
              </p:cNvSpPr>
              <p:nvPr/>
            </p:nvSpPr>
            <p:spPr bwMode="auto">
              <a:xfrm>
                <a:off x="4220" y="1221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5 w 24"/>
                  <a:gd name="T5" fmla="*/ 22 h 24"/>
                  <a:gd name="T6" fmla="*/ 17 w 24"/>
                  <a:gd name="T7" fmla="*/ 22 h 24"/>
                  <a:gd name="T8" fmla="*/ 19 w 24"/>
                  <a:gd name="T9" fmla="*/ 20 h 24"/>
                  <a:gd name="T10" fmla="*/ 20 w 24"/>
                  <a:gd name="T11" fmla="*/ 19 h 24"/>
                  <a:gd name="T12" fmla="*/ 22 w 24"/>
                  <a:gd name="T13" fmla="*/ 17 h 24"/>
                  <a:gd name="T14" fmla="*/ 22 w 24"/>
                  <a:gd name="T15" fmla="*/ 15 h 24"/>
                  <a:gd name="T16" fmla="*/ 23 w 24"/>
                  <a:gd name="T17" fmla="*/ 12 h 24"/>
                  <a:gd name="T18" fmla="*/ 22 w 24"/>
                  <a:gd name="T19" fmla="*/ 11 h 24"/>
                  <a:gd name="T20" fmla="*/ 22 w 24"/>
                  <a:gd name="T21" fmla="*/ 8 h 24"/>
                  <a:gd name="T22" fmla="*/ 20 w 24"/>
                  <a:gd name="T23" fmla="*/ 6 h 24"/>
                  <a:gd name="T24" fmla="*/ 19 w 24"/>
                  <a:gd name="T25" fmla="*/ 4 h 24"/>
                  <a:gd name="T26" fmla="*/ 17 w 24"/>
                  <a:gd name="T27" fmla="*/ 2 h 24"/>
                  <a:gd name="T28" fmla="*/ 15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1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6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3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9" y="20"/>
                    </a:lnTo>
                    <a:lnTo>
                      <a:pt x="20" y="19"/>
                    </a:lnTo>
                    <a:lnTo>
                      <a:pt x="22" y="17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2" name="Freeform 141"/>
              <p:cNvSpPr>
                <a:spLocks/>
              </p:cNvSpPr>
              <p:nvPr/>
            </p:nvSpPr>
            <p:spPr bwMode="auto">
              <a:xfrm>
                <a:off x="4132" y="1195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6 w 24"/>
                  <a:gd name="T5" fmla="*/ 23 h 24"/>
                  <a:gd name="T6" fmla="*/ 17 w 24"/>
                  <a:gd name="T7" fmla="*/ 22 h 24"/>
                  <a:gd name="T8" fmla="*/ 19 w 24"/>
                  <a:gd name="T9" fmla="*/ 21 h 24"/>
                  <a:gd name="T10" fmla="*/ 21 w 24"/>
                  <a:gd name="T11" fmla="*/ 19 h 24"/>
                  <a:gd name="T12" fmla="*/ 22 w 24"/>
                  <a:gd name="T13" fmla="*/ 17 h 24"/>
                  <a:gd name="T14" fmla="*/ 23 w 24"/>
                  <a:gd name="T15" fmla="*/ 16 h 24"/>
                  <a:gd name="T16" fmla="*/ 23 w 24"/>
                  <a:gd name="T17" fmla="*/ 13 h 24"/>
                  <a:gd name="T18" fmla="*/ 23 w 24"/>
                  <a:gd name="T19" fmla="*/ 11 h 24"/>
                  <a:gd name="T20" fmla="*/ 22 w 24"/>
                  <a:gd name="T21" fmla="*/ 9 h 24"/>
                  <a:gd name="T22" fmla="*/ 21 w 24"/>
                  <a:gd name="T23" fmla="*/ 6 h 24"/>
                  <a:gd name="T24" fmla="*/ 19 w 24"/>
                  <a:gd name="T25" fmla="*/ 5 h 24"/>
                  <a:gd name="T26" fmla="*/ 17 w 24"/>
                  <a:gd name="T27" fmla="*/ 3 h 24"/>
                  <a:gd name="T28" fmla="*/ 16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2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7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4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2" y="17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Freeform 142"/>
              <p:cNvSpPr>
                <a:spLocks/>
              </p:cNvSpPr>
              <p:nvPr/>
            </p:nvSpPr>
            <p:spPr bwMode="auto">
              <a:xfrm>
                <a:off x="4169" y="1136"/>
                <a:ext cx="17" cy="99"/>
              </a:xfrm>
              <a:custGeom>
                <a:avLst/>
                <a:gdLst>
                  <a:gd name="T0" fmla="*/ 16 w 17"/>
                  <a:gd name="T1" fmla="*/ 98 h 99"/>
                  <a:gd name="T2" fmla="*/ 16 w 17"/>
                  <a:gd name="T3" fmla="*/ 2 h 99"/>
                  <a:gd name="T4" fmla="*/ 0 w 17"/>
                  <a:gd name="T5" fmla="*/ 0 h 99"/>
                  <a:gd name="T6" fmla="*/ 0 w 17"/>
                  <a:gd name="T7" fmla="*/ 95 h 99"/>
                  <a:gd name="T8" fmla="*/ 16 w 17"/>
                  <a:gd name="T9" fmla="*/ 9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9"/>
                  <a:gd name="T17" fmla="*/ 17 w 1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9">
                    <a:moveTo>
                      <a:pt x="16" y="98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16" y="9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Freeform 143"/>
              <p:cNvSpPr>
                <a:spLocks/>
              </p:cNvSpPr>
              <p:nvPr/>
            </p:nvSpPr>
            <p:spPr bwMode="auto">
              <a:xfrm>
                <a:off x="4170" y="1221"/>
                <a:ext cx="69" cy="68"/>
              </a:xfrm>
              <a:custGeom>
                <a:avLst/>
                <a:gdLst>
                  <a:gd name="T0" fmla="*/ 10 w 69"/>
                  <a:gd name="T1" fmla="*/ 0 h 68"/>
                  <a:gd name="T2" fmla="*/ 68 w 69"/>
                  <a:gd name="T3" fmla="*/ 59 h 68"/>
                  <a:gd name="T4" fmla="*/ 68 w 69"/>
                  <a:gd name="T5" fmla="*/ 67 h 68"/>
                  <a:gd name="T6" fmla="*/ 0 w 69"/>
                  <a:gd name="T7" fmla="*/ 13 h 68"/>
                  <a:gd name="T8" fmla="*/ 10 w 69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68"/>
                  <a:gd name="T17" fmla="*/ 69 w 69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68">
                    <a:moveTo>
                      <a:pt x="10" y="0"/>
                    </a:moveTo>
                    <a:lnTo>
                      <a:pt x="68" y="59"/>
                    </a:lnTo>
                    <a:lnTo>
                      <a:pt x="68" y="67"/>
                    </a:lnTo>
                    <a:lnTo>
                      <a:pt x="0" y="13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5" name="Freeform 144"/>
              <p:cNvSpPr>
                <a:spLocks/>
              </p:cNvSpPr>
              <p:nvPr/>
            </p:nvSpPr>
            <p:spPr bwMode="auto">
              <a:xfrm>
                <a:off x="4133" y="1226"/>
                <a:ext cx="47" cy="65"/>
              </a:xfrm>
              <a:custGeom>
                <a:avLst/>
                <a:gdLst>
                  <a:gd name="T0" fmla="*/ 36 w 47"/>
                  <a:gd name="T1" fmla="*/ 0 h 65"/>
                  <a:gd name="T2" fmla="*/ 0 w 47"/>
                  <a:gd name="T3" fmla="*/ 51 h 65"/>
                  <a:gd name="T4" fmla="*/ 0 w 47"/>
                  <a:gd name="T5" fmla="*/ 64 h 65"/>
                  <a:gd name="T6" fmla="*/ 46 w 47"/>
                  <a:gd name="T7" fmla="*/ 13 h 65"/>
                  <a:gd name="T8" fmla="*/ 36 w 47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65"/>
                  <a:gd name="T17" fmla="*/ 47 w 47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65">
                    <a:moveTo>
                      <a:pt x="36" y="0"/>
                    </a:moveTo>
                    <a:lnTo>
                      <a:pt x="0" y="51"/>
                    </a:lnTo>
                    <a:lnTo>
                      <a:pt x="0" y="64"/>
                    </a:lnTo>
                    <a:lnTo>
                      <a:pt x="46" y="13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6" name="Freeform 145"/>
              <p:cNvSpPr>
                <a:spLocks/>
              </p:cNvSpPr>
              <p:nvPr/>
            </p:nvSpPr>
            <p:spPr bwMode="auto">
              <a:xfrm>
                <a:off x="4098" y="1222"/>
                <a:ext cx="74" cy="17"/>
              </a:xfrm>
              <a:custGeom>
                <a:avLst/>
                <a:gdLst>
                  <a:gd name="T0" fmla="*/ 67 w 74"/>
                  <a:gd name="T1" fmla="*/ 2 h 17"/>
                  <a:gd name="T2" fmla="*/ 0 w 74"/>
                  <a:gd name="T3" fmla="*/ 0 h 17"/>
                  <a:gd name="T4" fmla="*/ 0 w 74"/>
                  <a:gd name="T5" fmla="*/ 5 h 17"/>
                  <a:gd name="T6" fmla="*/ 73 w 74"/>
                  <a:gd name="T7" fmla="*/ 16 h 17"/>
                  <a:gd name="T8" fmla="*/ 67 w 74"/>
                  <a:gd name="T9" fmla="*/ 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7"/>
                  <a:gd name="T17" fmla="*/ 74 w 7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7">
                    <a:moveTo>
                      <a:pt x="67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73" y="16"/>
                    </a:lnTo>
                    <a:lnTo>
                      <a:pt x="67" y="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7" name="Freeform 146"/>
              <p:cNvSpPr>
                <a:spLocks/>
              </p:cNvSpPr>
              <p:nvPr/>
            </p:nvSpPr>
            <p:spPr bwMode="auto">
              <a:xfrm>
                <a:off x="4179" y="1217"/>
                <a:ext cx="55" cy="18"/>
              </a:xfrm>
              <a:custGeom>
                <a:avLst/>
                <a:gdLst>
                  <a:gd name="T0" fmla="*/ 0 w 55"/>
                  <a:gd name="T1" fmla="*/ 8 h 18"/>
                  <a:gd name="T2" fmla="*/ 54 w 55"/>
                  <a:gd name="T3" fmla="*/ 0 h 18"/>
                  <a:gd name="T4" fmla="*/ 54 w 55"/>
                  <a:gd name="T5" fmla="*/ 4 h 18"/>
                  <a:gd name="T6" fmla="*/ 0 w 55"/>
                  <a:gd name="T7" fmla="*/ 17 h 18"/>
                  <a:gd name="T8" fmla="*/ 0 w 55"/>
                  <a:gd name="T9" fmla="*/ 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8"/>
                    </a:moveTo>
                    <a:lnTo>
                      <a:pt x="54" y="0"/>
                    </a:lnTo>
                    <a:lnTo>
                      <a:pt x="54" y="4"/>
                    </a:lnTo>
                    <a:lnTo>
                      <a:pt x="0" y="17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8" name="Freeform 147"/>
              <p:cNvSpPr>
                <a:spLocks/>
              </p:cNvSpPr>
              <p:nvPr/>
            </p:nvSpPr>
            <p:spPr bwMode="auto">
              <a:xfrm>
                <a:off x="4145" y="1189"/>
                <a:ext cx="29" cy="43"/>
              </a:xfrm>
              <a:custGeom>
                <a:avLst/>
                <a:gdLst>
                  <a:gd name="T0" fmla="*/ 28 w 29"/>
                  <a:gd name="T1" fmla="*/ 32 h 43"/>
                  <a:gd name="T2" fmla="*/ 0 w 29"/>
                  <a:gd name="T3" fmla="*/ 0 h 43"/>
                  <a:gd name="T4" fmla="*/ 0 w 29"/>
                  <a:gd name="T5" fmla="*/ 5 h 43"/>
                  <a:gd name="T6" fmla="*/ 23 w 29"/>
                  <a:gd name="T7" fmla="*/ 42 h 43"/>
                  <a:gd name="T8" fmla="*/ 28 w 29"/>
                  <a:gd name="T9" fmla="*/ 3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43"/>
                  <a:gd name="T17" fmla="*/ 29 w 2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43">
                    <a:moveTo>
                      <a:pt x="28" y="3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3" y="42"/>
                    </a:lnTo>
                    <a:lnTo>
                      <a:pt x="28" y="3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9" name="Freeform 148"/>
              <p:cNvSpPr>
                <a:spLocks/>
              </p:cNvSpPr>
              <p:nvPr/>
            </p:nvSpPr>
            <p:spPr bwMode="auto">
              <a:xfrm>
                <a:off x="4122" y="1285"/>
                <a:ext cx="29" cy="29"/>
              </a:xfrm>
              <a:custGeom>
                <a:avLst/>
                <a:gdLst>
                  <a:gd name="T0" fmla="*/ 13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1 h 29"/>
                  <a:gd name="T14" fmla="*/ 28 w 29"/>
                  <a:gd name="T15" fmla="*/ 18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7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3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3 h 29"/>
                  <a:gd name="T60" fmla="*/ 8 w 29"/>
                  <a:gd name="T61" fmla="*/ 25 h 29"/>
                  <a:gd name="T62" fmla="*/ 11 w 29"/>
                  <a:gd name="T63" fmla="*/ 27 h 29"/>
                  <a:gd name="T64" fmla="*/ 13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3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7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11" y="27"/>
                    </a:lnTo>
                    <a:lnTo>
                      <a:pt x="13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0" name="Freeform 149"/>
              <p:cNvSpPr>
                <a:spLocks/>
              </p:cNvSpPr>
              <p:nvPr/>
            </p:nvSpPr>
            <p:spPr bwMode="auto">
              <a:xfrm>
                <a:off x="4083" y="1227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1" name="Freeform 150"/>
              <p:cNvSpPr>
                <a:spLocks/>
              </p:cNvSpPr>
              <p:nvPr/>
            </p:nvSpPr>
            <p:spPr bwMode="auto">
              <a:xfrm>
                <a:off x="4225" y="1286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4 h 29"/>
                  <a:gd name="T28" fmla="*/ 19 w 29"/>
                  <a:gd name="T29" fmla="*/ 2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6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2" name="Freeform 151"/>
              <p:cNvSpPr>
                <a:spLocks/>
              </p:cNvSpPr>
              <p:nvPr/>
            </p:nvSpPr>
            <p:spPr bwMode="auto">
              <a:xfrm>
                <a:off x="4220" y="1221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5 w 24"/>
                  <a:gd name="T5" fmla="*/ 22 h 24"/>
                  <a:gd name="T6" fmla="*/ 17 w 24"/>
                  <a:gd name="T7" fmla="*/ 22 h 24"/>
                  <a:gd name="T8" fmla="*/ 19 w 24"/>
                  <a:gd name="T9" fmla="*/ 20 h 24"/>
                  <a:gd name="T10" fmla="*/ 20 w 24"/>
                  <a:gd name="T11" fmla="*/ 19 h 24"/>
                  <a:gd name="T12" fmla="*/ 22 w 24"/>
                  <a:gd name="T13" fmla="*/ 17 h 24"/>
                  <a:gd name="T14" fmla="*/ 22 w 24"/>
                  <a:gd name="T15" fmla="*/ 15 h 24"/>
                  <a:gd name="T16" fmla="*/ 23 w 24"/>
                  <a:gd name="T17" fmla="*/ 12 h 24"/>
                  <a:gd name="T18" fmla="*/ 22 w 24"/>
                  <a:gd name="T19" fmla="*/ 11 h 24"/>
                  <a:gd name="T20" fmla="*/ 22 w 24"/>
                  <a:gd name="T21" fmla="*/ 8 h 24"/>
                  <a:gd name="T22" fmla="*/ 20 w 24"/>
                  <a:gd name="T23" fmla="*/ 6 h 24"/>
                  <a:gd name="T24" fmla="*/ 19 w 24"/>
                  <a:gd name="T25" fmla="*/ 4 h 24"/>
                  <a:gd name="T26" fmla="*/ 17 w 24"/>
                  <a:gd name="T27" fmla="*/ 2 h 24"/>
                  <a:gd name="T28" fmla="*/ 15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1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6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3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9" y="20"/>
                    </a:lnTo>
                    <a:lnTo>
                      <a:pt x="20" y="19"/>
                    </a:lnTo>
                    <a:lnTo>
                      <a:pt x="22" y="17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Freeform 152"/>
              <p:cNvSpPr>
                <a:spLocks/>
              </p:cNvSpPr>
              <p:nvPr/>
            </p:nvSpPr>
            <p:spPr bwMode="auto">
              <a:xfrm>
                <a:off x="4132" y="1195"/>
                <a:ext cx="24" cy="24"/>
              </a:xfrm>
              <a:custGeom>
                <a:avLst/>
                <a:gdLst>
                  <a:gd name="T0" fmla="*/ 11 w 24"/>
                  <a:gd name="T1" fmla="*/ 23 h 24"/>
                  <a:gd name="T2" fmla="*/ 13 w 24"/>
                  <a:gd name="T3" fmla="*/ 23 h 24"/>
                  <a:gd name="T4" fmla="*/ 16 w 24"/>
                  <a:gd name="T5" fmla="*/ 23 h 24"/>
                  <a:gd name="T6" fmla="*/ 17 w 24"/>
                  <a:gd name="T7" fmla="*/ 22 h 24"/>
                  <a:gd name="T8" fmla="*/ 19 w 24"/>
                  <a:gd name="T9" fmla="*/ 21 h 24"/>
                  <a:gd name="T10" fmla="*/ 21 w 24"/>
                  <a:gd name="T11" fmla="*/ 19 h 24"/>
                  <a:gd name="T12" fmla="*/ 22 w 24"/>
                  <a:gd name="T13" fmla="*/ 17 h 24"/>
                  <a:gd name="T14" fmla="*/ 23 w 24"/>
                  <a:gd name="T15" fmla="*/ 16 h 24"/>
                  <a:gd name="T16" fmla="*/ 23 w 24"/>
                  <a:gd name="T17" fmla="*/ 13 h 24"/>
                  <a:gd name="T18" fmla="*/ 23 w 24"/>
                  <a:gd name="T19" fmla="*/ 11 h 24"/>
                  <a:gd name="T20" fmla="*/ 22 w 24"/>
                  <a:gd name="T21" fmla="*/ 9 h 24"/>
                  <a:gd name="T22" fmla="*/ 21 w 24"/>
                  <a:gd name="T23" fmla="*/ 6 h 24"/>
                  <a:gd name="T24" fmla="*/ 19 w 24"/>
                  <a:gd name="T25" fmla="*/ 5 h 24"/>
                  <a:gd name="T26" fmla="*/ 17 w 24"/>
                  <a:gd name="T27" fmla="*/ 3 h 24"/>
                  <a:gd name="T28" fmla="*/ 16 w 24"/>
                  <a:gd name="T29" fmla="*/ 1 h 24"/>
                  <a:gd name="T30" fmla="*/ 13 w 24"/>
                  <a:gd name="T31" fmla="*/ 0 h 24"/>
                  <a:gd name="T32" fmla="*/ 11 w 24"/>
                  <a:gd name="T33" fmla="*/ 0 h 24"/>
                  <a:gd name="T34" fmla="*/ 9 w 24"/>
                  <a:gd name="T35" fmla="*/ 0 h 24"/>
                  <a:gd name="T36" fmla="*/ 6 w 24"/>
                  <a:gd name="T37" fmla="*/ 0 h 24"/>
                  <a:gd name="T38" fmla="*/ 5 w 24"/>
                  <a:gd name="T39" fmla="*/ 0 h 24"/>
                  <a:gd name="T40" fmla="*/ 3 w 24"/>
                  <a:gd name="T41" fmla="*/ 2 h 24"/>
                  <a:gd name="T42" fmla="*/ 1 w 24"/>
                  <a:gd name="T43" fmla="*/ 3 h 24"/>
                  <a:gd name="T44" fmla="*/ 0 w 24"/>
                  <a:gd name="T45" fmla="*/ 5 h 24"/>
                  <a:gd name="T46" fmla="*/ 0 w 24"/>
                  <a:gd name="T47" fmla="*/ 7 h 24"/>
                  <a:gd name="T48" fmla="*/ 0 w 24"/>
                  <a:gd name="T49" fmla="*/ 9 h 24"/>
                  <a:gd name="T50" fmla="*/ 0 w 24"/>
                  <a:gd name="T51" fmla="*/ 11 h 24"/>
                  <a:gd name="T52" fmla="*/ 0 w 24"/>
                  <a:gd name="T53" fmla="*/ 14 h 24"/>
                  <a:gd name="T54" fmla="*/ 1 w 24"/>
                  <a:gd name="T55" fmla="*/ 16 h 24"/>
                  <a:gd name="T56" fmla="*/ 3 w 24"/>
                  <a:gd name="T57" fmla="*/ 17 h 24"/>
                  <a:gd name="T58" fmla="*/ 5 w 24"/>
                  <a:gd name="T59" fmla="*/ 19 h 24"/>
                  <a:gd name="T60" fmla="*/ 6 w 24"/>
                  <a:gd name="T61" fmla="*/ 21 h 24"/>
                  <a:gd name="T62" fmla="*/ 9 w 24"/>
                  <a:gd name="T63" fmla="*/ 22 h 24"/>
                  <a:gd name="T64" fmla="*/ 11 w 24"/>
                  <a:gd name="T65" fmla="*/ 23 h 2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"/>
                  <a:gd name="T100" fmla="*/ 0 h 24"/>
                  <a:gd name="T101" fmla="*/ 24 w 24"/>
                  <a:gd name="T102" fmla="*/ 24 h 2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6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2" y="17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Freeform 153"/>
              <p:cNvSpPr>
                <a:spLocks/>
              </p:cNvSpPr>
              <p:nvPr/>
            </p:nvSpPr>
            <p:spPr bwMode="auto">
              <a:xfrm>
                <a:off x="4169" y="1136"/>
                <a:ext cx="17" cy="99"/>
              </a:xfrm>
              <a:custGeom>
                <a:avLst/>
                <a:gdLst>
                  <a:gd name="T0" fmla="*/ 16 w 17"/>
                  <a:gd name="T1" fmla="*/ 98 h 99"/>
                  <a:gd name="T2" fmla="*/ 16 w 17"/>
                  <a:gd name="T3" fmla="*/ 2 h 99"/>
                  <a:gd name="T4" fmla="*/ 0 w 17"/>
                  <a:gd name="T5" fmla="*/ 0 h 99"/>
                  <a:gd name="T6" fmla="*/ 0 w 17"/>
                  <a:gd name="T7" fmla="*/ 95 h 99"/>
                  <a:gd name="T8" fmla="*/ 16 w 17"/>
                  <a:gd name="T9" fmla="*/ 98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9"/>
                  <a:gd name="T17" fmla="*/ 17 w 1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9">
                    <a:moveTo>
                      <a:pt x="16" y="98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16" y="9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5" name="Freeform 154"/>
              <p:cNvSpPr>
                <a:spLocks/>
              </p:cNvSpPr>
              <p:nvPr/>
            </p:nvSpPr>
            <p:spPr bwMode="auto">
              <a:xfrm>
                <a:off x="4170" y="1221"/>
                <a:ext cx="69" cy="68"/>
              </a:xfrm>
              <a:custGeom>
                <a:avLst/>
                <a:gdLst>
                  <a:gd name="T0" fmla="*/ 10 w 69"/>
                  <a:gd name="T1" fmla="*/ 0 h 68"/>
                  <a:gd name="T2" fmla="*/ 68 w 69"/>
                  <a:gd name="T3" fmla="*/ 59 h 68"/>
                  <a:gd name="T4" fmla="*/ 68 w 69"/>
                  <a:gd name="T5" fmla="*/ 67 h 68"/>
                  <a:gd name="T6" fmla="*/ 0 w 69"/>
                  <a:gd name="T7" fmla="*/ 13 h 68"/>
                  <a:gd name="T8" fmla="*/ 10 w 69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68"/>
                  <a:gd name="T17" fmla="*/ 69 w 69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68">
                    <a:moveTo>
                      <a:pt x="10" y="0"/>
                    </a:moveTo>
                    <a:lnTo>
                      <a:pt x="68" y="59"/>
                    </a:lnTo>
                    <a:lnTo>
                      <a:pt x="68" y="67"/>
                    </a:lnTo>
                    <a:lnTo>
                      <a:pt x="0" y="13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6" name="Freeform 155"/>
              <p:cNvSpPr>
                <a:spLocks/>
              </p:cNvSpPr>
              <p:nvPr/>
            </p:nvSpPr>
            <p:spPr bwMode="auto">
              <a:xfrm>
                <a:off x="4133" y="1226"/>
                <a:ext cx="47" cy="65"/>
              </a:xfrm>
              <a:custGeom>
                <a:avLst/>
                <a:gdLst>
                  <a:gd name="T0" fmla="*/ 36 w 47"/>
                  <a:gd name="T1" fmla="*/ 0 h 65"/>
                  <a:gd name="T2" fmla="*/ 0 w 47"/>
                  <a:gd name="T3" fmla="*/ 51 h 65"/>
                  <a:gd name="T4" fmla="*/ 0 w 47"/>
                  <a:gd name="T5" fmla="*/ 64 h 65"/>
                  <a:gd name="T6" fmla="*/ 46 w 47"/>
                  <a:gd name="T7" fmla="*/ 13 h 65"/>
                  <a:gd name="T8" fmla="*/ 36 w 47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65"/>
                  <a:gd name="T17" fmla="*/ 47 w 47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65">
                    <a:moveTo>
                      <a:pt x="36" y="0"/>
                    </a:moveTo>
                    <a:lnTo>
                      <a:pt x="0" y="51"/>
                    </a:lnTo>
                    <a:lnTo>
                      <a:pt x="0" y="64"/>
                    </a:lnTo>
                    <a:lnTo>
                      <a:pt x="46" y="13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7" name="Freeform 156"/>
              <p:cNvSpPr>
                <a:spLocks/>
              </p:cNvSpPr>
              <p:nvPr/>
            </p:nvSpPr>
            <p:spPr bwMode="auto">
              <a:xfrm>
                <a:off x="4098" y="1222"/>
                <a:ext cx="74" cy="17"/>
              </a:xfrm>
              <a:custGeom>
                <a:avLst/>
                <a:gdLst>
                  <a:gd name="T0" fmla="*/ 67 w 74"/>
                  <a:gd name="T1" fmla="*/ 2 h 17"/>
                  <a:gd name="T2" fmla="*/ 0 w 74"/>
                  <a:gd name="T3" fmla="*/ 0 h 17"/>
                  <a:gd name="T4" fmla="*/ 0 w 74"/>
                  <a:gd name="T5" fmla="*/ 5 h 17"/>
                  <a:gd name="T6" fmla="*/ 73 w 74"/>
                  <a:gd name="T7" fmla="*/ 16 h 17"/>
                  <a:gd name="T8" fmla="*/ 67 w 74"/>
                  <a:gd name="T9" fmla="*/ 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7"/>
                  <a:gd name="T17" fmla="*/ 74 w 7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7">
                    <a:moveTo>
                      <a:pt x="67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73" y="16"/>
                    </a:lnTo>
                    <a:lnTo>
                      <a:pt x="67" y="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8" name="Freeform 157"/>
              <p:cNvSpPr>
                <a:spLocks/>
              </p:cNvSpPr>
              <p:nvPr/>
            </p:nvSpPr>
            <p:spPr bwMode="auto">
              <a:xfrm>
                <a:off x="4179" y="1217"/>
                <a:ext cx="55" cy="18"/>
              </a:xfrm>
              <a:custGeom>
                <a:avLst/>
                <a:gdLst>
                  <a:gd name="T0" fmla="*/ 0 w 55"/>
                  <a:gd name="T1" fmla="*/ 8 h 18"/>
                  <a:gd name="T2" fmla="*/ 54 w 55"/>
                  <a:gd name="T3" fmla="*/ 0 h 18"/>
                  <a:gd name="T4" fmla="*/ 54 w 55"/>
                  <a:gd name="T5" fmla="*/ 4 h 18"/>
                  <a:gd name="T6" fmla="*/ 0 w 55"/>
                  <a:gd name="T7" fmla="*/ 17 h 18"/>
                  <a:gd name="T8" fmla="*/ 0 w 55"/>
                  <a:gd name="T9" fmla="*/ 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8"/>
                    </a:moveTo>
                    <a:lnTo>
                      <a:pt x="54" y="0"/>
                    </a:lnTo>
                    <a:lnTo>
                      <a:pt x="54" y="4"/>
                    </a:lnTo>
                    <a:lnTo>
                      <a:pt x="0" y="17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9" name="Freeform 158"/>
              <p:cNvSpPr>
                <a:spLocks/>
              </p:cNvSpPr>
              <p:nvPr/>
            </p:nvSpPr>
            <p:spPr bwMode="auto">
              <a:xfrm>
                <a:off x="4145" y="1189"/>
                <a:ext cx="29" cy="43"/>
              </a:xfrm>
              <a:custGeom>
                <a:avLst/>
                <a:gdLst>
                  <a:gd name="T0" fmla="*/ 28 w 29"/>
                  <a:gd name="T1" fmla="*/ 32 h 43"/>
                  <a:gd name="T2" fmla="*/ 0 w 29"/>
                  <a:gd name="T3" fmla="*/ 0 h 43"/>
                  <a:gd name="T4" fmla="*/ 0 w 29"/>
                  <a:gd name="T5" fmla="*/ 5 h 43"/>
                  <a:gd name="T6" fmla="*/ 23 w 29"/>
                  <a:gd name="T7" fmla="*/ 42 h 43"/>
                  <a:gd name="T8" fmla="*/ 28 w 29"/>
                  <a:gd name="T9" fmla="*/ 3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43"/>
                  <a:gd name="T17" fmla="*/ 29 w 29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43">
                    <a:moveTo>
                      <a:pt x="28" y="3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3" y="42"/>
                    </a:lnTo>
                    <a:lnTo>
                      <a:pt x="28" y="3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0" name="Freeform 159"/>
              <p:cNvSpPr>
                <a:spLocks/>
              </p:cNvSpPr>
              <p:nvPr/>
            </p:nvSpPr>
            <p:spPr bwMode="auto">
              <a:xfrm>
                <a:off x="4122" y="1285"/>
                <a:ext cx="29" cy="29"/>
              </a:xfrm>
              <a:custGeom>
                <a:avLst/>
                <a:gdLst>
                  <a:gd name="T0" fmla="*/ 13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1 h 29"/>
                  <a:gd name="T14" fmla="*/ 28 w 29"/>
                  <a:gd name="T15" fmla="*/ 18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7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3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3 h 29"/>
                  <a:gd name="T60" fmla="*/ 8 w 29"/>
                  <a:gd name="T61" fmla="*/ 25 h 29"/>
                  <a:gd name="T62" fmla="*/ 11 w 29"/>
                  <a:gd name="T63" fmla="*/ 27 h 29"/>
                  <a:gd name="T64" fmla="*/ 13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3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7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8" y="25"/>
                    </a:lnTo>
                    <a:lnTo>
                      <a:pt x="11" y="27"/>
                    </a:lnTo>
                    <a:lnTo>
                      <a:pt x="13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1" name="Freeform 160"/>
              <p:cNvSpPr>
                <a:spLocks/>
              </p:cNvSpPr>
              <p:nvPr/>
            </p:nvSpPr>
            <p:spPr bwMode="auto">
              <a:xfrm>
                <a:off x="4083" y="1227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3 h 29"/>
                  <a:gd name="T28" fmla="*/ 19 w 29"/>
                  <a:gd name="T29" fmla="*/ 1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5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2" name="Freeform 161"/>
              <p:cNvSpPr>
                <a:spLocks/>
              </p:cNvSpPr>
              <p:nvPr/>
            </p:nvSpPr>
            <p:spPr bwMode="auto">
              <a:xfrm>
                <a:off x="4225" y="1286"/>
                <a:ext cx="29" cy="29"/>
              </a:xfrm>
              <a:custGeom>
                <a:avLst/>
                <a:gdLst>
                  <a:gd name="T0" fmla="*/ 14 w 29"/>
                  <a:gd name="T1" fmla="*/ 28 h 29"/>
                  <a:gd name="T2" fmla="*/ 16 w 29"/>
                  <a:gd name="T3" fmla="*/ 28 h 29"/>
                  <a:gd name="T4" fmla="*/ 19 w 29"/>
                  <a:gd name="T5" fmla="*/ 28 h 29"/>
                  <a:gd name="T6" fmla="*/ 22 w 29"/>
                  <a:gd name="T7" fmla="*/ 27 h 29"/>
                  <a:gd name="T8" fmla="*/ 23 w 29"/>
                  <a:gd name="T9" fmla="*/ 25 h 29"/>
                  <a:gd name="T10" fmla="*/ 25 w 29"/>
                  <a:gd name="T11" fmla="*/ 23 h 29"/>
                  <a:gd name="T12" fmla="*/ 27 w 29"/>
                  <a:gd name="T13" fmla="*/ 22 h 29"/>
                  <a:gd name="T14" fmla="*/ 28 w 29"/>
                  <a:gd name="T15" fmla="*/ 19 h 29"/>
                  <a:gd name="T16" fmla="*/ 28 w 29"/>
                  <a:gd name="T17" fmla="*/ 16 h 29"/>
                  <a:gd name="T18" fmla="*/ 28 w 29"/>
                  <a:gd name="T19" fmla="*/ 13 h 29"/>
                  <a:gd name="T20" fmla="*/ 27 w 29"/>
                  <a:gd name="T21" fmla="*/ 11 h 29"/>
                  <a:gd name="T22" fmla="*/ 25 w 29"/>
                  <a:gd name="T23" fmla="*/ 8 h 29"/>
                  <a:gd name="T24" fmla="*/ 23 w 29"/>
                  <a:gd name="T25" fmla="*/ 5 h 29"/>
                  <a:gd name="T26" fmla="*/ 22 w 29"/>
                  <a:gd name="T27" fmla="*/ 4 h 29"/>
                  <a:gd name="T28" fmla="*/ 19 w 29"/>
                  <a:gd name="T29" fmla="*/ 2 h 29"/>
                  <a:gd name="T30" fmla="*/ 16 w 29"/>
                  <a:gd name="T31" fmla="*/ 0 h 29"/>
                  <a:gd name="T32" fmla="*/ 14 w 29"/>
                  <a:gd name="T33" fmla="*/ 0 h 29"/>
                  <a:gd name="T34" fmla="*/ 11 w 29"/>
                  <a:gd name="T35" fmla="*/ 0 h 29"/>
                  <a:gd name="T36" fmla="*/ 8 w 29"/>
                  <a:gd name="T37" fmla="*/ 0 h 29"/>
                  <a:gd name="T38" fmla="*/ 5 w 29"/>
                  <a:gd name="T39" fmla="*/ 0 h 29"/>
                  <a:gd name="T40" fmla="*/ 4 w 29"/>
                  <a:gd name="T41" fmla="*/ 2 h 29"/>
                  <a:gd name="T42" fmla="*/ 2 w 29"/>
                  <a:gd name="T43" fmla="*/ 4 h 29"/>
                  <a:gd name="T44" fmla="*/ 0 w 29"/>
                  <a:gd name="T45" fmla="*/ 6 h 29"/>
                  <a:gd name="T46" fmla="*/ 0 w 29"/>
                  <a:gd name="T47" fmla="*/ 8 h 29"/>
                  <a:gd name="T48" fmla="*/ 0 w 29"/>
                  <a:gd name="T49" fmla="*/ 11 h 29"/>
                  <a:gd name="T50" fmla="*/ 0 w 29"/>
                  <a:gd name="T51" fmla="*/ 14 h 29"/>
                  <a:gd name="T52" fmla="*/ 0 w 29"/>
                  <a:gd name="T53" fmla="*/ 16 h 29"/>
                  <a:gd name="T54" fmla="*/ 2 w 29"/>
                  <a:gd name="T55" fmla="*/ 19 h 29"/>
                  <a:gd name="T56" fmla="*/ 4 w 29"/>
                  <a:gd name="T57" fmla="*/ 22 h 29"/>
                  <a:gd name="T58" fmla="*/ 5 w 29"/>
                  <a:gd name="T59" fmla="*/ 24 h 29"/>
                  <a:gd name="T60" fmla="*/ 8 w 29"/>
                  <a:gd name="T61" fmla="*/ 26 h 29"/>
                  <a:gd name="T62" fmla="*/ 11 w 29"/>
                  <a:gd name="T63" fmla="*/ 27 h 29"/>
                  <a:gd name="T64" fmla="*/ 14 w 29"/>
                  <a:gd name="T65" fmla="*/ 28 h 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29"/>
                  <a:gd name="T101" fmla="*/ 29 w 29"/>
                  <a:gd name="T102" fmla="*/ 29 h 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29">
                    <a:moveTo>
                      <a:pt x="14" y="28"/>
                    </a:moveTo>
                    <a:lnTo>
                      <a:pt x="16" y="28"/>
                    </a:lnTo>
                    <a:lnTo>
                      <a:pt x="19" y="28"/>
                    </a:lnTo>
                    <a:lnTo>
                      <a:pt x="22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2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1" y="27"/>
                    </a:lnTo>
                    <a:lnTo>
                      <a:pt x="14" y="28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3" name="Freeform 162"/>
              <p:cNvSpPr>
                <a:spLocks/>
              </p:cNvSpPr>
              <p:nvPr/>
            </p:nvSpPr>
            <p:spPr bwMode="auto">
              <a:xfrm>
                <a:off x="4095" y="1038"/>
                <a:ext cx="52" cy="95"/>
              </a:xfrm>
              <a:custGeom>
                <a:avLst/>
                <a:gdLst>
                  <a:gd name="T0" fmla="*/ 9 w 52"/>
                  <a:gd name="T1" fmla="*/ 0 h 95"/>
                  <a:gd name="T2" fmla="*/ 8 w 52"/>
                  <a:gd name="T3" fmla="*/ 0 h 95"/>
                  <a:gd name="T4" fmla="*/ 7 w 52"/>
                  <a:gd name="T5" fmla="*/ 3 h 95"/>
                  <a:gd name="T6" fmla="*/ 6 w 52"/>
                  <a:gd name="T7" fmla="*/ 7 h 95"/>
                  <a:gd name="T8" fmla="*/ 5 w 52"/>
                  <a:gd name="T9" fmla="*/ 12 h 95"/>
                  <a:gd name="T10" fmla="*/ 3 w 52"/>
                  <a:gd name="T11" fmla="*/ 18 h 95"/>
                  <a:gd name="T12" fmla="*/ 1 w 52"/>
                  <a:gd name="T13" fmla="*/ 25 h 95"/>
                  <a:gd name="T14" fmla="*/ 0 w 52"/>
                  <a:gd name="T15" fmla="*/ 33 h 95"/>
                  <a:gd name="T16" fmla="*/ 0 w 52"/>
                  <a:gd name="T17" fmla="*/ 39 h 95"/>
                  <a:gd name="T18" fmla="*/ 0 w 52"/>
                  <a:gd name="T19" fmla="*/ 47 h 95"/>
                  <a:gd name="T20" fmla="*/ 1 w 52"/>
                  <a:gd name="T21" fmla="*/ 54 h 95"/>
                  <a:gd name="T22" fmla="*/ 5 w 52"/>
                  <a:gd name="T23" fmla="*/ 60 h 95"/>
                  <a:gd name="T24" fmla="*/ 9 w 52"/>
                  <a:gd name="T25" fmla="*/ 67 h 95"/>
                  <a:gd name="T26" fmla="*/ 13 w 52"/>
                  <a:gd name="T27" fmla="*/ 73 h 95"/>
                  <a:gd name="T28" fmla="*/ 17 w 52"/>
                  <a:gd name="T29" fmla="*/ 78 h 95"/>
                  <a:gd name="T30" fmla="*/ 20 w 52"/>
                  <a:gd name="T31" fmla="*/ 83 h 95"/>
                  <a:gd name="T32" fmla="*/ 22 w 52"/>
                  <a:gd name="T33" fmla="*/ 88 h 95"/>
                  <a:gd name="T34" fmla="*/ 24 w 52"/>
                  <a:gd name="T35" fmla="*/ 91 h 95"/>
                  <a:gd name="T36" fmla="*/ 28 w 52"/>
                  <a:gd name="T37" fmla="*/ 93 h 95"/>
                  <a:gd name="T38" fmla="*/ 33 w 52"/>
                  <a:gd name="T39" fmla="*/ 94 h 95"/>
                  <a:gd name="T40" fmla="*/ 38 w 52"/>
                  <a:gd name="T41" fmla="*/ 94 h 95"/>
                  <a:gd name="T42" fmla="*/ 43 w 52"/>
                  <a:gd name="T43" fmla="*/ 93 h 95"/>
                  <a:gd name="T44" fmla="*/ 46 w 52"/>
                  <a:gd name="T45" fmla="*/ 92 h 95"/>
                  <a:gd name="T46" fmla="*/ 50 w 52"/>
                  <a:gd name="T47" fmla="*/ 91 h 95"/>
                  <a:gd name="T48" fmla="*/ 51 w 52"/>
                  <a:gd name="T49" fmla="*/ 90 h 95"/>
                  <a:gd name="T50" fmla="*/ 50 w 52"/>
                  <a:gd name="T51" fmla="*/ 90 h 95"/>
                  <a:gd name="T52" fmla="*/ 48 w 52"/>
                  <a:gd name="T53" fmla="*/ 90 h 95"/>
                  <a:gd name="T54" fmla="*/ 46 w 52"/>
                  <a:gd name="T55" fmla="*/ 90 h 95"/>
                  <a:gd name="T56" fmla="*/ 44 w 52"/>
                  <a:gd name="T57" fmla="*/ 89 h 95"/>
                  <a:gd name="T58" fmla="*/ 40 w 52"/>
                  <a:gd name="T59" fmla="*/ 88 h 95"/>
                  <a:gd name="T60" fmla="*/ 38 w 52"/>
                  <a:gd name="T61" fmla="*/ 87 h 95"/>
                  <a:gd name="T62" fmla="*/ 35 w 52"/>
                  <a:gd name="T63" fmla="*/ 84 h 95"/>
                  <a:gd name="T64" fmla="*/ 34 w 52"/>
                  <a:gd name="T65" fmla="*/ 82 h 95"/>
                  <a:gd name="T66" fmla="*/ 30 w 52"/>
                  <a:gd name="T67" fmla="*/ 77 h 95"/>
                  <a:gd name="T68" fmla="*/ 27 w 52"/>
                  <a:gd name="T69" fmla="*/ 73 h 95"/>
                  <a:gd name="T70" fmla="*/ 22 w 52"/>
                  <a:gd name="T71" fmla="*/ 67 h 95"/>
                  <a:gd name="T72" fmla="*/ 17 w 52"/>
                  <a:gd name="T73" fmla="*/ 60 h 95"/>
                  <a:gd name="T74" fmla="*/ 11 w 52"/>
                  <a:gd name="T75" fmla="*/ 53 h 95"/>
                  <a:gd name="T76" fmla="*/ 8 w 52"/>
                  <a:gd name="T77" fmla="*/ 45 h 95"/>
                  <a:gd name="T78" fmla="*/ 5 w 52"/>
                  <a:gd name="T79" fmla="*/ 36 h 95"/>
                  <a:gd name="T80" fmla="*/ 6 w 52"/>
                  <a:gd name="T81" fmla="*/ 27 h 95"/>
                  <a:gd name="T82" fmla="*/ 8 w 52"/>
                  <a:gd name="T83" fmla="*/ 22 h 95"/>
                  <a:gd name="T84" fmla="*/ 10 w 52"/>
                  <a:gd name="T85" fmla="*/ 16 h 95"/>
                  <a:gd name="T86" fmla="*/ 11 w 52"/>
                  <a:gd name="T87" fmla="*/ 13 h 95"/>
                  <a:gd name="T88" fmla="*/ 12 w 52"/>
                  <a:gd name="T89" fmla="*/ 10 h 95"/>
                  <a:gd name="T90" fmla="*/ 13 w 52"/>
                  <a:gd name="T91" fmla="*/ 7 h 95"/>
                  <a:gd name="T92" fmla="*/ 14 w 52"/>
                  <a:gd name="T93" fmla="*/ 5 h 95"/>
                  <a:gd name="T94" fmla="*/ 14 w 52"/>
                  <a:gd name="T95" fmla="*/ 4 h 95"/>
                  <a:gd name="T96" fmla="*/ 15 w 52"/>
                  <a:gd name="T97" fmla="*/ 4 h 95"/>
                  <a:gd name="T98" fmla="*/ 9 w 52"/>
                  <a:gd name="T99" fmla="*/ 0 h 9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2"/>
                  <a:gd name="T151" fmla="*/ 0 h 95"/>
                  <a:gd name="T152" fmla="*/ 52 w 52"/>
                  <a:gd name="T153" fmla="*/ 95 h 9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2" h="95">
                    <a:moveTo>
                      <a:pt x="9" y="0"/>
                    </a:moveTo>
                    <a:lnTo>
                      <a:pt x="8" y="0"/>
                    </a:lnTo>
                    <a:lnTo>
                      <a:pt x="7" y="3"/>
                    </a:lnTo>
                    <a:lnTo>
                      <a:pt x="6" y="7"/>
                    </a:lnTo>
                    <a:lnTo>
                      <a:pt x="5" y="12"/>
                    </a:lnTo>
                    <a:lnTo>
                      <a:pt x="3" y="18"/>
                    </a:lnTo>
                    <a:lnTo>
                      <a:pt x="1" y="25"/>
                    </a:lnTo>
                    <a:lnTo>
                      <a:pt x="0" y="33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1" y="54"/>
                    </a:lnTo>
                    <a:lnTo>
                      <a:pt x="5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0" y="83"/>
                    </a:lnTo>
                    <a:lnTo>
                      <a:pt x="22" y="88"/>
                    </a:lnTo>
                    <a:lnTo>
                      <a:pt x="24" y="91"/>
                    </a:lnTo>
                    <a:lnTo>
                      <a:pt x="28" y="93"/>
                    </a:lnTo>
                    <a:lnTo>
                      <a:pt x="33" y="94"/>
                    </a:lnTo>
                    <a:lnTo>
                      <a:pt x="38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50" y="91"/>
                    </a:lnTo>
                    <a:lnTo>
                      <a:pt x="51" y="90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90"/>
                    </a:lnTo>
                    <a:lnTo>
                      <a:pt x="44" y="89"/>
                    </a:lnTo>
                    <a:lnTo>
                      <a:pt x="40" y="88"/>
                    </a:lnTo>
                    <a:lnTo>
                      <a:pt x="38" y="87"/>
                    </a:lnTo>
                    <a:lnTo>
                      <a:pt x="35" y="84"/>
                    </a:lnTo>
                    <a:lnTo>
                      <a:pt x="34" y="82"/>
                    </a:lnTo>
                    <a:lnTo>
                      <a:pt x="30" y="77"/>
                    </a:lnTo>
                    <a:lnTo>
                      <a:pt x="27" y="73"/>
                    </a:lnTo>
                    <a:lnTo>
                      <a:pt x="22" y="67"/>
                    </a:lnTo>
                    <a:lnTo>
                      <a:pt x="17" y="60"/>
                    </a:lnTo>
                    <a:lnTo>
                      <a:pt x="11" y="53"/>
                    </a:lnTo>
                    <a:lnTo>
                      <a:pt x="8" y="45"/>
                    </a:lnTo>
                    <a:lnTo>
                      <a:pt x="5" y="36"/>
                    </a:lnTo>
                    <a:lnTo>
                      <a:pt x="6" y="27"/>
                    </a:lnTo>
                    <a:lnTo>
                      <a:pt x="8" y="22"/>
                    </a:lnTo>
                    <a:lnTo>
                      <a:pt x="10" y="16"/>
                    </a:lnTo>
                    <a:lnTo>
                      <a:pt x="11" y="13"/>
                    </a:lnTo>
                    <a:lnTo>
                      <a:pt x="12" y="10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4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4" name="Freeform 163"/>
              <p:cNvSpPr>
                <a:spLocks/>
              </p:cNvSpPr>
              <p:nvPr/>
            </p:nvSpPr>
            <p:spPr bwMode="auto">
              <a:xfrm>
                <a:off x="4081" y="1095"/>
                <a:ext cx="183" cy="104"/>
              </a:xfrm>
              <a:custGeom>
                <a:avLst/>
                <a:gdLst>
                  <a:gd name="T0" fmla="*/ 22 w 183"/>
                  <a:gd name="T1" fmla="*/ 78 h 104"/>
                  <a:gd name="T2" fmla="*/ 155 w 183"/>
                  <a:gd name="T3" fmla="*/ 103 h 104"/>
                  <a:gd name="T4" fmla="*/ 156 w 183"/>
                  <a:gd name="T5" fmla="*/ 102 h 104"/>
                  <a:gd name="T6" fmla="*/ 159 w 183"/>
                  <a:gd name="T7" fmla="*/ 99 h 104"/>
                  <a:gd name="T8" fmla="*/ 164 w 183"/>
                  <a:gd name="T9" fmla="*/ 96 h 104"/>
                  <a:gd name="T10" fmla="*/ 170 w 183"/>
                  <a:gd name="T11" fmla="*/ 91 h 104"/>
                  <a:gd name="T12" fmla="*/ 175 w 183"/>
                  <a:gd name="T13" fmla="*/ 86 h 104"/>
                  <a:gd name="T14" fmla="*/ 179 w 183"/>
                  <a:gd name="T15" fmla="*/ 81 h 104"/>
                  <a:gd name="T16" fmla="*/ 182 w 183"/>
                  <a:gd name="T17" fmla="*/ 76 h 104"/>
                  <a:gd name="T18" fmla="*/ 182 w 183"/>
                  <a:gd name="T19" fmla="*/ 72 h 104"/>
                  <a:gd name="T20" fmla="*/ 181 w 183"/>
                  <a:gd name="T21" fmla="*/ 66 h 104"/>
                  <a:gd name="T22" fmla="*/ 180 w 183"/>
                  <a:gd name="T23" fmla="*/ 61 h 104"/>
                  <a:gd name="T24" fmla="*/ 179 w 183"/>
                  <a:gd name="T25" fmla="*/ 57 h 104"/>
                  <a:gd name="T26" fmla="*/ 177 w 183"/>
                  <a:gd name="T27" fmla="*/ 54 h 104"/>
                  <a:gd name="T28" fmla="*/ 176 w 183"/>
                  <a:gd name="T29" fmla="*/ 51 h 104"/>
                  <a:gd name="T30" fmla="*/ 172 w 183"/>
                  <a:gd name="T31" fmla="*/ 48 h 104"/>
                  <a:gd name="T32" fmla="*/ 166 w 183"/>
                  <a:gd name="T33" fmla="*/ 47 h 104"/>
                  <a:gd name="T34" fmla="*/ 158 w 183"/>
                  <a:gd name="T35" fmla="*/ 44 h 104"/>
                  <a:gd name="T36" fmla="*/ 150 w 183"/>
                  <a:gd name="T37" fmla="*/ 42 h 104"/>
                  <a:gd name="T38" fmla="*/ 142 w 183"/>
                  <a:gd name="T39" fmla="*/ 36 h 104"/>
                  <a:gd name="T40" fmla="*/ 135 w 183"/>
                  <a:gd name="T41" fmla="*/ 28 h 104"/>
                  <a:gd name="T42" fmla="*/ 126 w 183"/>
                  <a:gd name="T43" fmla="*/ 20 h 104"/>
                  <a:gd name="T44" fmla="*/ 117 w 183"/>
                  <a:gd name="T45" fmla="*/ 12 h 104"/>
                  <a:gd name="T46" fmla="*/ 109 w 183"/>
                  <a:gd name="T47" fmla="*/ 6 h 104"/>
                  <a:gd name="T48" fmla="*/ 99 w 183"/>
                  <a:gd name="T49" fmla="*/ 1 h 104"/>
                  <a:gd name="T50" fmla="*/ 88 w 183"/>
                  <a:gd name="T51" fmla="*/ 0 h 104"/>
                  <a:gd name="T52" fmla="*/ 76 w 183"/>
                  <a:gd name="T53" fmla="*/ 0 h 104"/>
                  <a:gd name="T54" fmla="*/ 63 w 183"/>
                  <a:gd name="T55" fmla="*/ 4 h 104"/>
                  <a:gd name="T56" fmla="*/ 49 w 183"/>
                  <a:gd name="T57" fmla="*/ 8 h 104"/>
                  <a:gd name="T58" fmla="*/ 36 w 183"/>
                  <a:gd name="T59" fmla="*/ 14 h 104"/>
                  <a:gd name="T60" fmla="*/ 25 w 183"/>
                  <a:gd name="T61" fmla="*/ 20 h 104"/>
                  <a:gd name="T62" fmla="*/ 15 w 183"/>
                  <a:gd name="T63" fmla="*/ 26 h 104"/>
                  <a:gd name="T64" fmla="*/ 8 w 183"/>
                  <a:gd name="T65" fmla="*/ 32 h 104"/>
                  <a:gd name="T66" fmla="*/ 5 w 183"/>
                  <a:gd name="T67" fmla="*/ 36 h 104"/>
                  <a:gd name="T68" fmla="*/ 3 w 183"/>
                  <a:gd name="T69" fmla="*/ 40 h 104"/>
                  <a:gd name="T70" fmla="*/ 2 w 183"/>
                  <a:gd name="T71" fmla="*/ 43 h 104"/>
                  <a:gd name="T72" fmla="*/ 0 w 183"/>
                  <a:gd name="T73" fmla="*/ 47 h 104"/>
                  <a:gd name="T74" fmla="*/ 0 w 183"/>
                  <a:gd name="T75" fmla="*/ 50 h 104"/>
                  <a:gd name="T76" fmla="*/ 0 w 183"/>
                  <a:gd name="T77" fmla="*/ 53 h 104"/>
                  <a:gd name="T78" fmla="*/ 0 w 183"/>
                  <a:gd name="T79" fmla="*/ 55 h 104"/>
                  <a:gd name="T80" fmla="*/ 1 w 183"/>
                  <a:gd name="T81" fmla="*/ 58 h 104"/>
                  <a:gd name="T82" fmla="*/ 3 w 183"/>
                  <a:gd name="T83" fmla="*/ 60 h 104"/>
                  <a:gd name="T84" fmla="*/ 5 w 183"/>
                  <a:gd name="T85" fmla="*/ 64 h 104"/>
                  <a:gd name="T86" fmla="*/ 8 w 183"/>
                  <a:gd name="T87" fmla="*/ 66 h 104"/>
                  <a:gd name="T88" fmla="*/ 11 w 183"/>
                  <a:gd name="T89" fmla="*/ 69 h 104"/>
                  <a:gd name="T90" fmla="*/ 14 w 183"/>
                  <a:gd name="T91" fmla="*/ 72 h 104"/>
                  <a:gd name="T92" fmla="*/ 17 w 183"/>
                  <a:gd name="T93" fmla="*/ 75 h 104"/>
                  <a:gd name="T94" fmla="*/ 19 w 183"/>
                  <a:gd name="T95" fmla="*/ 77 h 104"/>
                  <a:gd name="T96" fmla="*/ 21 w 183"/>
                  <a:gd name="T97" fmla="*/ 78 h 104"/>
                  <a:gd name="T98" fmla="*/ 22 w 183"/>
                  <a:gd name="T99" fmla="*/ 78 h 10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83"/>
                  <a:gd name="T151" fmla="*/ 0 h 104"/>
                  <a:gd name="T152" fmla="*/ 183 w 183"/>
                  <a:gd name="T153" fmla="*/ 104 h 10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83" h="104">
                    <a:moveTo>
                      <a:pt x="22" y="78"/>
                    </a:moveTo>
                    <a:lnTo>
                      <a:pt x="155" y="103"/>
                    </a:lnTo>
                    <a:lnTo>
                      <a:pt x="156" y="102"/>
                    </a:lnTo>
                    <a:lnTo>
                      <a:pt x="159" y="99"/>
                    </a:lnTo>
                    <a:lnTo>
                      <a:pt x="164" y="96"/>
                    </a:lnTo>
                    <a:lnTo>
                      <a:pt x="170" y="91"/>
                    </a:lnTo>
                    <a:lnTo>
                      <a:pt x="175" y="86"/>
                    </a:lnTo>
                    <a:lnTo>
                      <a:pt x="179" y="81"/>
                    </a:lnTo>
                    <a:lnTo>
                      <a:pt x="182" y="76"/>
                    </a:lnTo>
                    <a:lnTo>
                      <a:pt x="182" y="72"/>
                    </a:lnTo>
                    <a:lnTo>
                      <a:pt x="181" y="66"/>
                    </a:lnTo>
                    <a:lnTo>
                      <a:pt x="180" y="61"/>
                    </a:lnTo>
                    <a:lnTo>
                      <a:pt x="179" y="57"/>
                    </a:lnTo>
                    <a:lnTo>
                      <a:pt x="177" y="54"/>
                    </a:lnTo>
                    <a:lnTo>
                      <a:pt x="176" y="51"/>
                    </a:lnTo>
                    <a:lnTo>
                      <a:pt x="172" y="48"/>
                    </a:lnTo>
                    <a:lnTo>
                      <a:pt x="166" y="47"/>
                    </a:lnTo>
                    <a:lnTo>
                      <a:pt x="158" y="44"/>
                    </a:lnTo>
                    <a:lnTo>
                      <a:pt x="150" y="42"/>
                    </a:lnTo>
                    <a:lnTo>
                      <a:pt x="142" y="36"/>
                    </a:lnTo>
                    <a:lnTo>
                      <a:pt x="135" y="28"/>
                    </a:lnTo>
                    <a:lnTo>
                      <a:pt x="126" y="20"/>
                    </a:lnTo>
                    <a:lnTo>
                      <a:pt x="117" y="12"/>
                    </a:lnTo>
                    <a:lnTo>
                      <a:pt x="109" y="6"/>
                    </a:lnTo>
                    <a:lnTo>
                      <a:pt x="99" y="1"/>
                    </a:lnTo>
                    <a:lnTo>
                      <a:pt x="88" y="0"/>
                    </a:lnTo>
                    <a:lnTo>
                      <a:pt x="76" y="0"/>
                    </a:lnTo>
                    <a:lnTo>
                      <a:pt x="63" y="4"/>
                    </a:lnTo>
                    <a:lnTo>
                      <a:pt x="49" y="8"/>
                    </a:lnTo>
                    <a:lnTo>
                      <a:pt x="36" y="14"/>
                    </a:lnTo>
                    <a:lnTo>
                      <a:pt x="25" y="20"/>
                    </a:lnTo>
                    <a:lnTo>
                      <a:pt x="15" y="26"/>
                    </a:lnTo>
                    <a:lnTo>
                      <a:pt x="8" y="32"/>
                    </a:lnTo>
                    <a:lnTo>
                      <a:pt x="5" y="36"/>
                    </a:lnTo>
                    <a:lnTo>
                      <a:pt x="3" y="40"/>
                    </a:lnTo>
                    <a:lnTo>
                      <a:pt x="2" y="43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1" y="58"/>
                    </a:lnTo>
                    <a:lnTo>
                      <a:pt x="3" y="60"/>
                    </a:lnTo>
                    <a:lnTo>
                      <a:pt x="5" y="64"/>
                    </a:lnTo>
                    <a:lnTo>
                      <a:pt x="8" y="66"/>
                    </a:lnTo>
                    <a:lnTo>
                      <a:pt x="11" y="69"/>
                    </a:lnTo>
                    <a:lnTo>
                      <a:pt x="14" y="72"/>
                    </a:lnTo>
                    <a:lnTo>
                      <a:pt x="17" y="75"/>
                    </a:lnTo>
                    <a:lnTo>
                      <a:pt x="19" y="77"/>
                    </a:lnTo>
                    <a:lnTo>
                      <a:pt x="21" y="78"/>
                    </a:lnTo>
                    <a:lnTo>
                      <a:pt x="22" y="78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5" name="Freeform 164"/>
              <p:cNvSpPr>
                <a:spLocks/>
              </p:cNvSpPr>
              <p:nvPr/>
            </p:nvSpPr>
            <p:spPr bwMode="auto">
              <a:xfrm>
                <a:off x="4018" y="972"/>
                <a:ext cx="691" cy="242"/>
              </a:xfrm>
              <a:custGeom>
                <a:avLst/>
                <a:gdLst>
                  <a:gd name="T0" fmla="*/ 485 w 691"/>
                  <a:gd name="T1" fmla="*/ 0 h 242"/>
                  <a:gd name="T2" fmla="*/ 0 w 691"/>
                  <a:gd name="T3" fmla="*/ 133 h 242"/>
                  <a:gd name="T4" fmla="*/ 245 w 691"/>
                  <a:gd name="T5" fmla="*/ 241 h 242"/>
                  <a:gd name="T6" fmla="*/ 690 w 691"/>
                  <a:gd name="T7" fmla="*/ 129 h 242"/>
                  <a:gd name="T8" fmla="*/ 485 w 691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1"/>
                  <a:gd name="T16" fmla="*/ 0 h 242"/>
                  <a:gd name="T17" fmla="*/ 691 w 691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1" h="242">
                    <a:moveTo>
                      <a:pt x="485" y="0"/>
                    </a:moveTo>
                    <a:lnTo>
                      <a:pt x="0" y="133"/>
                    </a:lnTo>
                    <a:lnTo>
                      <a:pt x="245" y="241"/>
                    </a:lnTo>
                    <a:lnTo>
                      <a:pt x="690" y="129"/>
                    </a:lnTo>
                    <a:lnTo>
                      <a:pt x="485" y="0"/>
                    </a:lnTo>
                  </a:path>
                </a:pathLst>
              </a:custGeom>
              <a:solidFill>
                <a:srgbClr val="FFCC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6" name="Freeform 165"/>
              <p:cNvSpPr>
                <a:spLocks/>
              </p:cNvSpPr>
              <p:nvPr/>
            </p:nvSpPr>
            <p:spPr bwMode="auto">
              <a:xfrm>
                <a:off x="4113" y="853"/>
                <a:ext cx="199" cy="215"/>
              </a:xfrm>
              <a:custGeom>
                <a:avLst/>
                <a:gdLst>
                  <a:gd name="T0" fmla="*/ 29 w 199"/>
                  <a:gd name="T1" fmla="*/ 20 h 215"/>
                  <a:gd name="T2" fmla="*/ 36 w 199"/>
                  <a:gd name="T3" fmla="*/ 34 h 215"/>
                  <a:gd name="T4" fmla="*/ 46 w 199"/>
                  <a:gd name="T5" fmla="*/ 54 h 215"/>
                  <a:gd name="T6" fmla="*/ 54 w 199"/>
                  <a:gd name="T7" fmla="*/ 74 h 215"/>
                  <a:gd name="T8" fmla="*/ 58 w 199"/>
                  <a:gd name="T9" fmla="*/ 89 h 215"/>
                  <a:gd name="T10" fmla="*/ 64 w 199"/>
                  <a:gd name="T11" fmla="*/ 104 h 215"/>
                  <a:gd name="T12" fmla="*/ 70 w 199"/>
                  <a:gd name="T13" fmla="*/ 118 h 215"/>
                  <a:gd name="T14" fmla="*/ 77 w 199"/>
                  <a:gd name="T15" fmla="*/ 129 h 215"/>
                  <a:gd name="T16" fmla="*/ 85 w 199"/>
                  <a:gd name="T17" fmla="*/ 134 h 215"/>
                  <a:gd name="T18" fmla="*/ 105 w 199"/>
                  <a:gd name="T19" fmla="*/ 149 h 215"/>
                  <a:gd name="T20" fmla="*/ 129 w 199"/>
                  <a:gd name="T21" fmla="*/ 168 h 215"/>
                  <a:gd name="T22" fmla="*/ 147 w 199"/>
                  <a:gd name="T23" fmla="*/ 183 h 215"/>
                  <a:gd name="T24" fmla="*/ 150 w 199"/>
                  <a:gd name="T25" fmla="*/ 185 h 215"/>
                  <a:gd name="T26" fmla="*/ 153 w 199"/>
                  <a:gd name="T27" fmla="*/ 184 h 215"/>
                  <a:gd name="T28" fmla="*/ 158 w 199"/>
                  <a:gd name="T29" fmla="*/ 184 h 215"/>
                  <a:gd name="T30" fmla="*/ 164 w 199"/>
                  <a:gd name="T31" fmla="*/ 184 h 215"/>
                  <a:gd name="T32" fmla="*/ 170 w 199"/>
                  <a:gd name="T33" fmla="*/ 187 h 215"/>
                  <a:gd name="T34" fmla="*/ 179 w 199"/>
                  <a:gd name="T35" fmla="*/ 191 h 215"/>
                  <a:gd name="T36" fmla="*/ 188 w 199"/>
                  <a:gd name="T37" fmla="*/ 197 h 215"/>
                  <a:gd name="T38" fmla="*/ 196 w 199"/>
                  <a:gd name="T39" fmla="*/ 203 h 215"/>
                  <a:gd name="T40" fmla="*/ 198 w 199"/>
                  <a:gd name="T41" fmla="*/ 208 h 215"/>
                  <a:gd name="T42" fmla="*/ 194 w 199"/>
                  <a:gd name="T43" fmla="*/ 212 h 215"/>
                  <a:gd name="T44" fmla="*/ 185 w 199"/>
                  <a:gd name="T45" fmla="*/ 214 h 215"/>
                  <a:gd name="T46" fmla="*/ 174 w 199"/>
                  <a:gd name="T47" fmla="*/ 213 h 215"/>
                  <a:gd name="T48" fmla="*/ 162 w 199"/>
                  <a:gd name="T49" fmla="*/ 209 h 215"/>
                  <a:gd name="T50" fmla="*/ 154 w 199"/>
                  <a:gd name="T51" fmla="*/ 206 h 215"/>
                  <a:gd name="T52" fmla="*/ 149 w 199"/>
                  <a:gd name="T53" fmla="*/ 204 h 215"/>
                  <a:gd name="T54" fmla="*/ 145 w 199"/>
                  <a:gd name="T55" fmla="*/ 204 h 215"/>
                  <a:gd name="T56" fmla="*/ 140 w 199"/>
                  <a:gd name="T57" fmla="*/ 204 h 215"/>
                  <a:gd name="T58" fmla="*/ 127 w 199"/>
                  <a:gd name="T59" fmla="*/ 199 h 215"/>
                  <a:gd name="T60" fmla="*/ 107 w 199"/>
                  <a:gd name="T61" fmla="*/ 190 h 215"/>
                  <a:gd name="T62" fmla="*/ 89 w 199"/>
                  <a:gd name="T63" fmla="*/ 181 h 215"/>
                  <a:gd name="T64" fmla="*/ 77 w 199"/>
                  <a:gd name="T65" fmla="*/ 172 h 215"/>
                  <a:gd name="T66" fmla="*/ 62 w 199"/>
                  <a:gd name="T67" fmla="*/ 159 h 215"/>
                  <a:gd name="T68" fmla="*/ 45 w 199"/>
                  <a:gd name="T69" fmla="*/ 141 h 215"/>
                  <a:gd name="T70" fmla="*/ 29 w 199"/>
                  <a:gd name="T71" fmla="*/ 120 h 215"/>
                  <a:gd name="T72" fmla="*/ 18 w 199"/>
                  <a:gd name="T73" fmla="*/ 100 h 215"/>
                  <a:gd name="T74" fmla="*/ 12 w 199"/>
                  <a:gd name="T75" fmla="*/ 78 h 215"/>
                  <a:gd name="T76" fmla="*/ 9 w 199"/>
                  <a:gd name="T77" fmla="*/ 59 h 215"/>
                  <a:gd name="T78" fmla="*/ 7 w 199"/>
                  <a:gd name="T79" fmla="*/ 44 h 215"/>
                  <a:gd name="T80" fmla="*/ 6 w 199"/>
                  <a:gd name="T81" fmla="*/ 33 h 215"/>
                  <a:gd name="T82" fmla="*/ 4 w 199"/>
                  <a:gd name="T83" fmla="*/ 22 h 215"/>
                  <a:gd name="T84" fmla="*/ 1 w 199"/>
                  <a:gd name="T85" fmla="*/ 11 h 215"/>
                  <a:gd name="T86" fmla="*/ 0 w 199"/>
                  <a:gd name="T87" fmla="*/ 2 h 215"/>
                  <a:gd name="T88" fmla="*/ 29 w 199"/>
                  <a:gd name="T89" fmla="*/ 17 h 21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99"/>
                  <a:gd name="T136" fmla="*/ 0 h 215"/>
                  <a:gd name="T137" fmla="*/ 199 w 199"/>
                  <a:gd name="T138" fmla="*/ 215 h 21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99" h="215">
                    <a:moveTo>
                      <a:pt x="29" y="17"/>
                    </a:moveTo>
                    <a:lnTo>
                      <a:pt x="29" y="20"/>
                    </a:lnTo>
                    <a:lnTo>
                      <a:pt x="32" y="25"/>
                    </a:lnTo>
                    <a:lnTo>
                      <a:pt x="36" y="34"/>
                    </a:lnTo>
                    <a:lnTo>
                      <a:pt x="40" y="43"/>
                    </a:lnTo>
                    <a:lnTo>
                      <a:pt x="46" y="54"/>
                    </a:lnTo>
                    <a:lnTo>
                      <a:pt x="50" y="65"/>
                    </a:lnTo>
                    <a:lnTo>
                      <a:pt x="54" y="74"/>
                    </a:lnTo>
                    <a:lnTo>
                      <a:pt x="57" y="82"/>
                    </a:lnTo>
                    <a:lnTo>
                      <a:pt x="58" y="89"/>
                    </a:lnTo>
                    <a:lnTo>
                      <a:pt x="61" y="95"/>
                    </a:lnTo>
                    <a:lnTo>
                      <a:pt x="64" y="104"/>
                    </a:lnTo>
                    <a:lnTo>
                      <a:pt x="68" y="112"/>
                    </a:lnTo>
                    <a:lnTo>
                      <a:pt x="70" y="118"/>
                    </a:lnTo>
                    <a:lnTo>
                      <a:pt x="74" y="124"/>
                    </a:lnTo>
                    <a:lnTo>
                      <a:pt x="77" y="129"/>
                    </a:lnTo>
                    <a:lnTo>
                      <a:pt x="80" y="130"/>
                    </a:lnTo>
                    <a:lnTo>
                      <a:pt x="85" y="134"/>
                    </a:lnTo>
                    <a:lnTo>
                      <a:pt x="94" y="141"/>
                    </a:lnTo>
                    <a:lnTo>
                      <a:pt x="105" y="149"/>
                    </a:lnTo>
                    <a:lnTo>
                      <a:pt x="117" y="159"/>
                    </a:lnTo>
                    <a:lnTo>
                      <a:pt x="129" y="168"/>
                    </a:lnTo>
                    <a:lnTo>
                      <a:pt x="139" y="177"/>
                    </a:lnTo>
                    <a:lnTo>
                      <a:pt x="147" y="183"/>
                    </a:lnTo>
                    <a:lnTo>
                      <a:pt x="150" y="185"/>
                    </a:lnTo>
                    <a:lnTo>
                      <a:pt x="151" y="184"/>
                    </a:lnTo>
                    <a:lnTo>
                      <a:pt x="153" y="184"/>
                    </a:lnTo>
                    <a:lnTo>
                      <a:pt x="156" y="184"/>
                    </a:lnTo>
                    <a:lnTo>
                      <a:pt x="158" y="184"/>
                    </a:lnTo>
                    <a:lnTo>
                      <a:pt x="161" y="184"/>
                    </a:lnTo>
                    <a:lnTo>
                      <a:pt x="164" y="184"/>
                    </a:lnTo>
                    <a:lnTo>
                      <a:pt x="167" y="185"/>
                    </a:lnTo>
                    <a:lnTo>
                      <a:pt x="170" y="187"/>
                    </a:lnTo>
                    <a:lnTo>
                      <a:pt x="174" y="189"/>
                    </a:lnTo>
                    <a:lnTo>
                      <a:pt x="179" y="191"/>
                    </a:lnTo>
                    <a:lnTo>
                      <a:pt x="184" y="194"/>
                    </a:lnTo>
                    <a:lnTo>
                      <a:pt x="188" y="197"/>
                    </a:lnTo>
                    <a:lnTo>
                      <a:pt x="192" y="200"/>
                    </a:lnTo>
                    <a:lnTo>
                      <a:pt x="196" y="203"/>
                    </a:lnTo>
                    <a:lnTo>
                      <a:pt x="198" y="207"/>
                    </a:lnTo>
                    <a:lnTo>
                      <a:pt x="198" y="208"/>
                    </a:lnTo>
                    <a:lnTo>
                      <a:pt x="197" y="211"/>
                    </a:lnTo>
                    <a:lnTo>
                      <a:pt x="194" y="212"/>
                    </a:lnTo>
                    <a:lnTo>
                      <a:pt x="190" y="213"/>
                    </a:lnTo>
                    <a:lnTo>
                      <a:pt x="185" y="214"/>
                    </a:lnTo>
                    <a:lnTo>
                      <a:pt x="180" y="214"/>
                    </a:lnTo>
                    <a:lnTo>
                      <a:pt x="174" y="213"/>
                    </a:lnTo>
                    <a:lnTo>
                      <a:pt x="168" y="211"/>
                    </a:lnTo>
                    <a:lnTo>
                      <a:pt x="162" y="209"/>
                    </a:lnTo>
                    <a:lnTo>
                      <a:pt x="157" y="208"/>
                    </a:lnTo>
                    <a:lnTo>
                      <a:pt x="154" y="206"/>
                    </a:lnTo>
                    <a:lnTo>
                      <a:pt x="151" y="205"/>
                    </a:lnTo>
                    <a:lnTo>
                      <a:pt x="149" y="204"/>
                    </a:lnTo>
                    <a:lnTo>
                      <a:pt x="147" y="204"/>
                    </a:lnTo>
                    <a:lnTo>
                      <a:pt x="145" y="204"/>
                    </a:lnTo>
                    <a:lnTo>
                      <a:pt x="144" y="204"/>
                    </a:lnTo>
                    <a:lnTo>
                      <a:pt x="140" y="204"/>
                    </a:lnTo>
                    <a:lnTo>
                      <a:pt x="134" y="202"/>
                    </a:lnTo>
                    <a:lnTo>
                      <a:pt x="127" y="199"/>
                    </a:lnTo>
                    <a:lnTo>
                      <a:pt x="117" y="195"/>
                    </a:lnTo>
                    <a:lnTo>
                      <a:pt x="107" y="190"/>
                    </a:lnTo>
                    <a:lnTo>
                      <a:pt x="98" y="185"/>
                    </a:lnTo>
                    <a:lnTo>
                      <a:pt x="89" y="181"/>
                    </a:lnTo>
                    <a:lnTo>
                      <a:pt x="83" y="177"/>
                    </a:lnTo>
                    <a:lnTo>
                      <a:pt x="77" y="172"/>
                    </a:lnTo>
                    <a:lnTo>
                      <a:pt x="69" y="166"/>
                    </a:lnTo>
                    <a:lnTo>
                      <a:pt x="62" y="159"/>
                    </a:lnTo>
                    <a:lnTo>
                      <a:pt x="53" y="150"/>
                    </a:lnTo>
                    <a:lnTo>
                      <a:pt x="45" y="141"/>
                    </a:lnTo>
                    <a:lnTo>
                      <a:pt x="36" y="130"/>
                    </a:lnTo>
                    <a:lnTo>
                      <a:pt x="29" y="120"/>
                    </a:lnTo>
                    <a:lnTo>
                      <a:pt x="23" y="110"/>
                    </a:lnTo>
                    <a:lnTo>
                      <a:pt x="18" y="100"/>
                    </a:lnTo>
                    <a:lnTo>
                      <a:pt x="15" y="89"/>
                    </a:lnTo>
                    <a:lnTo>
                      <a:pt x="12" y="78"/>
                    </a:lnTo>
                    <a:lnTo>
                      <a:pt x="10" y="69"/>
                    </a:lnTo>
                    <a:lnTo>
                      <a:pt x="9" y="59"/>
                    </a:lnTo>
                    <a:lnTo>
                      <a:pt x="7" y="51"/>
                    </a:lnTo>
                    <a:lnTo>
                      <a:pt x="7" y="44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5" y="28"/>
                    </a:lnTo>
                    <a:lnTo>
                      <a:pt x="4" y="22"/>
                    </a:lnTo>
                    <a:lnTo>
                      <a:pt x="2" y="16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9" y="17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7" name="Freeform 166"/>
              <p:cNvSpPr>
                <a:spLocks/>
              </p:cNvSpPr>
              <p:nvPr/>
            </p:nvSpPr>
            <p:spPr bwMode="auto">
              <a:xfrm>
                <a:off x="4103" y="852"/>
                <a:ext cx="214" cy="212"/>
              </a:xfrm>
              <a:custGeom>
                <a:avLst/>
                <a:gdLst>
                  <a:gd name="T0" fmla="*/ 39 w 214"/>
                  <a:gd name="T1" fmla="*/ 19 h 212"/>
                  <a:gd name="T2" fmla="*/ 44 w 214"/>
                  <a:gd name="T3" fmla="*/ 32 h 212"/>
                  <a:gd name="T4" fmla="*/ 51 w 214"/>
                  <a:gd name="T5" fmla="*/ 52 h 212"/>
                  <a:gd name="T6" fmla="*/ 58 w 214"/>
                  <a:gd name="T7" fmla="*/ 71 h 212"/>
                  <a:gd name="T8" fmla="*/ 62 w 214"/>
                  <a:gd name="T9" fmla="*/ 86 h 212"/>
                  <a:gd name="T10" fmla="*/ 71 w 214"/>
                  <a:gd name="T11" fmla="*/ 101 h 212"/>
                  <a:gd name="T12" fmla="*/ 82 w 214"/>
                  <a:gd name="T13" fmla="*/ 116 h 212"/>
                  <a:gd name="T14" fmla="*/ 91 w 214"/>
                  <a:gd name="T15" fmla="*/ 126 h 212"/>
                  <a:gd name="T16" fmla="*/ 100 w 214"/>
                  <a:gd name="T17" fmla="*/ 131 h 212"/>
                  <a:gd name="T18" fmla="*/ 120 w 214"/>
                  <a:gd name="T19" fmla="*/ 146 h 212"/>
                  <a:gd name="T20" fmla="*/ 144 w 214"/>
                  <a:gd name="T21" fmla="*/ 166 h 212"/>
                  <a:gd name="T22" fmla="*/ 161 w 214"/>
                  <a:gd name="T23" fmla="*/ 181 h 212"/>
                  <a:gd name="T24" fmla="*/ 165 w 214"/>
                  <a:gd name="T25" fmla="*/ 182 h 212"/>
                  <a:gd name="T26" fmla="*/ 168 w 214"/>
                  <a:gd name="T27" fmla="*/ 181 h 212"/>
                  <a:gd name="T28" fmla="*/ 173 w 214"/>
                  <a:gd name="T29" fmla="*/ 181 h 212"/>
                  <a:gd name="T30" fmla="*/ 178 w 214"/>
                  <a:gd name="T31" fmla="*/ 181 h 212"/>
                  <a:gd name="T32" fmla="*/ 185 w 214"/>
                  <a:gd name="T33" fmla="*/ 184 h 212"/>
                  <a:gd name="T34" fmla="*/ 194 w 214"/>
                  <a:gd name="T35" fmla="*/ 188 h 212"/>
                  <a:gd name="T36" fmla="*/ 203 w 214"/>
                  <a:gd name="T37" fmla="*/ 194 h 212"/>
                  <a:gd name="T38" fmla="*/ 211 w 214"/>
                  <a:gd name="T39" fmla="*/ 200 h 212"/>
                  <a:gd name="T40" fmla="*/ 213 w 214"/>
                  <a:gd name="T41" fmla="*/ 206 h 212"/>
                  <a:gd name="T42" fmla="*/ 208 w 214"/>
                  <a:gd name="T43" fmla="*/ 210 h 212"/>
                  <a:gd name="T44" fmla="*/ 200 w 214"/>
                  <a:gd name="T45" fmla="*/ 211 h 212"/>
                  <a:gd name="T46" fmla="*/ 189 w 214"/>
                  <a:gd name="T47" fmla="*/ 210 h 212"/>
                  <a:gd name="T48" fmla="*/ 177 w 214"/>
                  <a:gd name="T49" fmla="*/ 206 h 212"/>
                  <a:gd name="T50" fmla="*/ 169 w 214"/>
                  <a:gd name="T51" fmla="*/ 203 h 212"/>
                  <a:gd name="T52" fmla="*/ 164 w 214"/>
                  <a:gd name="T53" fmla="*/ 201 h 212"/>
                  <a:gd name="T54" fmla="*/ 160 w 214"/>
                  <a:gd name="T55" fmla="*/ 201 h 212"/>
                  <a:gd name="T56" fmla="*/ 155 w 214"/>
                  <a:gd name="T57" fmla="*/ 201 h 212"/>
                  <a:gd name="T58" fmla="*/ 142 w 214"/>
                  <a:gd name="T59" fmla="*/ 197 h 212"/>
                  <a:gd name="T60" fmla="*/ 122 w 214"/>
                  <a:gd name="T61" fmla="*/ 187 h 212"/>
                  <a:gd name="T62" fmla="*/ 104 w 214"/>
                  <a:gd name="T63" fmla="*/ 179 h 212"/>
                  <a:gd name="T64" fmla="*/ 92 w 214"/>
                  <a:gd name="T65" fmla="*/ 170 h 212"/>
                  <a:gd name="T66" fmla="*/ 76 w 214"/>
                  <a:gd name="T67" fmla="*/ 157 h 212"/>
                  <a:gd name="T68" fmla="*/ 59 w 214"/>
                  <a:gd name="T69" fmla="*/ 138 h 212"/>
                  <a:gd name="T70" fmla="*/ 44 w 214"/>
                  <a:gd name="T71" fmla="*/ 118 h 212"/>
                  <a:gd name="T72" fmla="*/ 32 w 214"/>
                  <a:gd name="T73" fmla="*/ 96 h 212"/>
                  <a:gd name="T74" fmla="*/ 19 w 214"/>
                  <a:gd name="T75" fmla="*/ 69 h 212"/>
                  <a:gd name="T76" fmla="*/ 8 w 214"/>
                  <a:gd name="T77" fmla="*/ 41 h 212"/>
                  <a:gd name="T78" fmla="*/ 1 w 214"/>
                  <a:gd name="T79" fmla="*/ 19 h 212"/>
                  <a:gd name="T80" fmla="*/ 0 w 214"/>
                  <a:gd name="T81" fmla="*/ 8 h 212"/>
                  <a:gd name="T82" fmla="*/ 2 w 214"/>
                  <a:gd name="T83" fmla="*/ 4 h 212"/>
                  <a:gd name="T84" fmla="*/ 5 w 214"/>
                  <a:gd name="T85" fmla="*/ 2 h 212"/>
                  <a:gd name="T86" fmla="*/ 10 w 214"/>
                  <a:gd name="T87" fmla="*/ 1 h 212"/>
                  <a:gd name="T88" fmla="*/ 38 w 214"/>
                  <a:gd name="T89" fmla="*/ 17 h 21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4"/>
                  <a:gd name="T136" fmla="*/ 0 h 212"/>
                  <a:gd name="T137" fmla="*/ 214 w 214"/>
                  <a:gd name="T138" fmla="*/ 212 h 21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4" h="212">
                    <a:moveTo>
                      <a:pt x="38" y="17"/>
                    </a:moveTo>
                    <a:lnTo>
                      <a:pt x="39" y="19"/>
                    </a:lnTo>
                    <a:lnTo>
                      <a:pt x="41" y="24"/>
                    </a:lnTo>
                    <a:lnTo>
                      <a:pt x="44" y="32"/>
                    </a:lnTo>
                    <a:lnTo>
                      <a:pt x="47" y="41"/>
                    </a:lnTo>
                    <a:lnTo>
                      <a:pt x="51" y="52"/>
                    </a:lnTo>
                    <a:lnTo>
                      <a:pt x="54" y="62"/>
                    </a:lnTo>
                    <a:lnTo>
                      <a:pt x="58" y="71"/>
                    </a:lnTo>
                    <a:lnTo>
                      <a:pt x="59" y="79"/>
                    </a:lnTo>
                    <a:lnTo>
                      <a:pt x="62" y="86"/>
                    </a:lnTo>
                    <a:lnTo>
                      <a:pt x="66" y="93"/>
                    </a:lnTo>
                    <a:lnTo>
                      <a:pt x="71" y="101"/>
                    </a:lnTo>
                    <a:lnTo>
                      <a:pt x="76" y="109"/>
                    </a:lnTo>
                    <a:lnTo>
                      <a:pt x="82" y="116"/>
                    </a:lnTo>
                    <a:lnTo>
                      <a:pt x="87" y="122"/>
                    </a:lnTo>
                    <a:lnTo>
                      <a:pt x="91" y="126"/>
                    </a:lnTo>
                    <a:lnTo>
                      <a:pt x="94" y="128"/>
                    </a:lnTo>
                    <a:lnTo>
                      <a:pt x="100" y="131"/>
                    </a:lnTo>
                    <a:lnTo>
                      <a:pt x="108" y="138"/>
                    </a:lnTo>
                    <a:lnTo>
                      <a:pt x="120" y="146"/>
                    </a:lnTo>
                    <a:lnTo>
                      <a:pt x="132" y="157"/>
                    </a:lnTo>
                    <a:lnTo>
                      <a:pt x="144" y="166"/>
                    </a:lnTo>
                    <a:lnTo>
                      <a:pt x="154" y="175"/>
                    </a:lnTo>
                    <a:lnTo>
                      <a:pt x="161" y="181"/>
                    </a:lnTo>
                    <a:lnTo>
                      <a:pt x="165" y="182"/>
                    </a:lnTo>
                    <a:lnTo>
                      <a:pt x="166" y="182"/>
                    </a:lnTo>
                    <a:lnTo>
                      <a:pt x="168" y="181"/>
                    </a:lnTo>
                    <a:lnTo>
                      <a:pt x="170" y="181"/>
                    </a:lnTo>
                    <a:lnTo>
                      <a:pt x="173" y="181"/>
                    </a:lnTo>
                    <a:lnTo>
                      <a:pt x="176" y="181"/>
                    </a:lnTo>
                    <a:lnTo>
                      <a:pt x="178" y="181"/>
                    </a:lnTo>
                    <a:lnTo>
                      <a:pt x="182" y="182"/>
                    </a:lnTo>
                    <a:lnTo>
                      <a:pt x="185" y="184"/>
                    </a:lnTo>
                    <a:lnTo>
                      <a:pt x="189" y="187"/>
                    </a:lnTo>
                    <a:lnTo>
                      <a:pt x="194" y="188"/>
                    </a:lnTo>
                    <a:lnTo>
                      <a:pt x="199" y="192"/>
                    </a:lnTo>
                    <a:lnTo>
                      <a:pt x="203" y="194"/>
                    </a:lnTo>
                    <a:lnTo>
                      <a:pt x="207" y="198"/>
                    </a:lnTo>
                    <a:lnTo>
                      <a:pt x="211" y="200"/>
                    </a:lnTo>
                    <a:lnTo>
                      <a:pt x="213" y="204"/>
                    </a:lnTo>
                    <a:lnTo>
                      <a:pt x="213" y="206"/>
                    </a:lnTo>
                    <a:lnTo>
                      <a:pt x="211" y="208"/>
                    </a:lnTo>
                    <a:lnTo>
                      <a:pt x="208" y="210"/>
                    </a:lnTo>
                    <a:lnTo>
                      <a:pt x="205" y="211"/>
                    </a:lnTo>
                    <a:lnTo>
                      <a:pt x="200" y="211"/>
                    </a:lnTo>
                    <a:lnTo>
                      <a:pt x="195" y="211"/>
                    </a:lnTo>
                    <a:lnTo>
                      <a:pt x="189" y="210"/>
                    </a:lnTo>
                    <a:lnTo>
                      <a:pt x="183" y="208"/>
                    </a:lnTo>
                    <a:lnTo>
                      <a:pt x="177" y="206"/>
                    </a:lnTo>
                    <a:lnTo>
                      <a:pt x="172" y="205"/>
                    </a:lnTo>
                    <a:lnTo>
                      <a:pt x="169" y="203"/>
                    </a:lnTo>
                    <a:lnTo>
                      <a:pt x="165" y="202"/>
                    </a:lnTo>
                    <a:lnTo>
                      <a:pt x="164" y="201"/>
                    </a:lnTo>
                    <a:lnTo>
                      <a:pt x="161" y="201"/>
                    </a:lnTo>
                    <a:lnTo>
                      <a:pt x="160" y="201"/>
                    </a:lnTo>
                    <a:lnTo>
                      <a:pt x="159" y="202"/>
                    </a:lnTo>
                    <a:lnTo>
                      <a:pt x="155" y="201"/>
                    </a:lnTo>
                    <a:lnTo>
                      <a:pt x="149" y="199"/>
                    </a:lnTo>
                    <a:lnTo>
                      <a:pt x="142" y="197"/>
                    </a:lnTo>
                    <a:lnTo>
                      <a:pt x="132" y="193"/>
                    </a:lnTo>
                    <a:lnTo>
                      <a:pt x="122" y="187"/>
                    </a:lnTo>
                    <a:lnTo>
                      <a:pt x="112" y="183"/>
                    </a:lnTo>
                    <a:lnTo>
                      <a:pt x="104" y="179"/>
                    </a:lnTo>
                    <a:lnTo>
                      <a:pt x="98" y="175"/>
                    </a:lnTo>
                    <a:lnTo>
                      <a:pt x="92" y="170"/>
                    </a:lnTo>
                    <a:lnTo>
                      <a:pt x="84" y="164"/>
                    </a:lnTo>
                    <a:lnTo>
                      <a:pt x="76" y="157"/>
                    </a:lnTo>
                    <a:lnTo>
                      <a:pt x="68" y="147"/>
                    </a:lnTo>
                    <a:lnTo>
                      <a:pt x="59" y="138"/>
                    </a:lnTo>
                    <a:lnTo>
                      <a:pt x="51" y="128"/>
                    </a:lnTo>
                    <a:lnTo>
                      <a:pt x="44" y="118"/>
                    </a:lnTo>
                    <a:lnTo>
                      <a:pt x="38" y="107"/>
                    </a:lnTo>
                    <a:lnTo>
                      <a:pt x="32" y="96"/>
                    </a:lnTo>
                    <a:lnTo>
                      <a:pt x="26" y="83"/>
                    </a:lnTo>
                    <a:lnTo>
                      <a:pt x="19" y="69"/>
                    </a:lnTo>
                    <a:lnTo>
                      <a:pt x="13" y="54"/>
                    </a:lnTo>
                    <a:lnTo>
                      <a:pt x="8" y="41"/>
                    </a:lnTo>
                    <a:lnTo>
                      <a:pt x="4" y="29"/>
                    </a:lnTo>
                    <a:lnTo>
                      <a:pt x="1" y="19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38" y="17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8" name="Freeform 167"/>
              <p:cNvSpPr>
                <a:spLocks/>
              </p:cNvSpPr>
              <p:nvPr/>
            </p:nvSpPr>
            <p:spPr bwMode="auto">
              <a:xfrm>
                <a:off x="4043" y="1116"/>
                <a:ext cx="221" cy="406"/>
              </a:xfrm>
              <a:custGeom>
                <a:avLst/>
                <a:gdLst>
                  <a:gd name="T0" fmla="*/ 220 w 221"/>
                  <a:gd name="T1" fmla="*/ 405 h 406"/>
                  <a:gd name="T2" fmla="*/ 220 w 221"/>
                  <a:gd name="T3" fmla="*/ 109 h 406"/>
                  <a:gd name="T4" fmla="*/ 0 w 221"/>
                  <a:gd name="T5" fmla="*/ 0 h 406"/>
                  <a:gd name="T6" fmla="*/ 0 w 221"/>
                  <a:gd name="T7" fmla="*/ 276 h 406"/>
                  <a:gd name="T8" fmla="*/ 220 w 221"/>
                  <a:gd name="T9" fmla="*/ 405 h 4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406"/>
                  <a:gd name="T17" fmla="*/ 221 w 221"/>
                  <a:gd name="T18" fmla="*/ 406 h 4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406">
                    <a:moveTo>
                      <a:pt x="220" y="405"/>
                    </a:moveTo>
                    <a:lnTo>
                      <a:pt x="220" y="109"/>
                    </a:lnTo>
                    <a:lnTo>
                      <a:pt x="0" y="0"/>
                    </a:lnTo>
                    <a:lnTo>
                      <a:pt x="0" y="276"/>
                    </a:lnTo>
                    <a:lnTo>
                      <a:pt x="220" y="40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9" name="Freeform 168"/>
              <p:cNvSpPr>
                <a:spLocks/>
              </p:cNvSpPr>
              <p:nvPr/>
            </p:nvSpPr>
            <p:spPr bwMode="auto">
              <a:xfrm>
                <a:off x="4025" y="1367"/>
                <a:ext cx="239" cy="162"/>
              </a:xfrm>
              <a:custGeom>
                <a:avLst/>
                <a:gdLst>
                  <a:gd name="T0" fmla="*/ 238 w 239"/>
                  <a:gd name="T1" fmla="*/ 161 h 162"/>
                  <a:gd name="T2" fmla="*/ 238 w 239"/>
                  <a:gd name="T3" fmla="*/ 130 h 162"/>
                  <a:gd name="T4" fmla="*/ 0 w 239"/>
                  <a:gd name="T5" fmla="*/ 0 h 162"/>
                  <a:gd name="T6" fmla="*/ 0 w 239"/>
                  <a:gd name="T7" fmla="*/ 28 h 162"/>
                  <a:gd name="T8" fmla="*/ 238 w 239"/>
                  <a:gd name="T9" fmla="*/ 161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"/>
                  <a:gd name="T16" fmla="*/ 0 h 162"/>
                  <a:gd name="T17" fmla="*/ 239 w 239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" h="162">
                    <a:moveTo>
                      <a:pt x="238" y="161"/>
                    </a:moveTo>
                    <a:lnTo>
                      <a:pt x="238" y="130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238" y="161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0" name="Freeform 169"/>
              <p:cNvSpPr>
                <a:spLocks/>
              </p:cNvSpPr>
              <p:nvPr/>
            </p:nvSpPr>
            <p:spPr bwMode="auto">
              <a:xfrm>
                <a:off x="4021" y="1100"/>
                <a:ext cx="243" cy="144"/>
              </a:xfrm>
              <a:custGeom>
                <a:avLst/>
                <a:gdLst>
                  <a:gd name="T0" fmla="*/ 242 w 243"/>
                  <a:gd name="T1" fmla="*/ 143 h 144"/>
                  <a:gd name="T2" fmla="*/ 242 w 243"/>
                  <a:gd name="T3" fmla="*/ 113 h 144"/>
                  <a:gd name="T4" fmla="*/ 0 w 243"/>
                  <a:gd name="T5" fmla="*/ 0 h 144"/>
                  <a:gd name="T6" fmla="*/ 0 w 243"/>
                  <a:gd name="T7" fmla="*/ 29 h 144"/>
                  <a:gd name="T8" fmla="*/ 242 w 243"/>
                  <a:gd name="T9" fmla="*/ 143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3"/>
                  <a:gd name="T16" fmla="*/ 0 h 144"/>
                  <a:gd name="T17" fmla="*/ 243 w 24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3" h="144">
                    <a:moveTo>
                      <a:pt x="242" y="143"/>
                    </a:moveTo>
                    <a:lnTo>
                      <a:pt x="242" y="113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242" y="143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1" name="Freeform 170"/>
              <p:cNvSpPr>
                <a:spLocks/>
              </p:cNvSpPr>
              <p:nvPr/>
            </p:nvSpPr>
            <p:spPr bwMode="auto">
              <a:xfrm>
                <a:off x="4263" y="1380"/>
                <a:ext cx="452" cy="149"/>
              </a:xfrm>
              <a:custGeom>
                <a:avLst/>
                <a:gdLst>
                  <a:gd name="T0" fmla="*/ 0 w 452"/>
                  <a:gd name="T1" fmla="*/ 148 h 149"/>
                  <a:gd name="T2" fmla="*/ 0 w 452"/>
                  <a:gd name="T3" fmla="*/ 117 h 149"/>
                  <a:gd name="T4" fmla="*/ 451 w 452"/>
                  <a:gd name="T5" fmla="*/ 0 h 149"/>
                  <a:gd name="T6" fmla="*/ 451 w 452"/>
                  <a:gd name="T7" fmla="*/ 28 h 149"/>
                  <a:gd name="T8" fmla="*/ 0 w 452"/>
                  <a:gd name="T9" fmla="*/ 148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2"/>
                  <a:gd name="T16" fmla="*/ 0 h 149"/>
                  <a:gd name="T17" fmla="*/ 452 w 452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2" h="149">
                    <a:moveTo>
                      <a:pt x="0" y="148"/>
                    </a:moveTo>
                    <a:lnTo>
                      <a:pt x="0" y="117"/>
                    </a:lnTo>
                    <a:lnTo>
                      <a:pt x="451" y="0"/>
                    </a:lnTo>
                    <a:lnTo>
                      <a:pt x="451" y="28"/>
                    </a:lnTo>
                    <a:lnTo>
                      <a:pt x="0" y="148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2" name="Freeform 171"/>
              <p:cNvSpPr>
                <a:spLocks/>
              </p:cNvSpPr>
              <p:nvPr/>
            </p:nvSpPr>
            <p:spPr bwMode="auto">
              <a:xfrm>
                <a:off x="4261" y="1097"/>
                <a:ext cx="451" cy="148"/>
              </a:xfrm>
              <a:custGeom>
                <a:avLst/>
                <a:gdLst>
                  <a:gd name="T0" fmla="*/ 0 w 451"/>
                  <a:gd name="T1" fmla="*/ 147 h 148"/>
                  <a:gd name="T2" fmla="*/ 0 w 451"/>
                  <a:gd name="T3" fmla="*/ 117 h 148"/>
                  <a:gd name="T4" fmla="*/ 450 w 451"/>
                  <a:gd name="T5" fmla="*/ 0 h 148"/>
                  <a:gd name="T6" fmla="*/ 450 w 451"/>
                  <a:gd name="T7" fmla="*/ 27 h 148"/>
                  <a:gd name="T8" fmla="*/ 0 w 451"/>
                  <a:gd name="T9" fmla="*/ 147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1"/>
                  <a:gd name="T16" fmla="*/ 0 h 148"/>
                  <a:gd name="T17" fmla="*/ 451 w 451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1" h="148">
                    <a:moveTo>
                      <a:pt x="0" y="147"/>
                    </a:moveTo>
                    <a:lnTo>
                      <a:pt x="0" y="117"/>
                    </a:lnTo>
                    <a:lnTo>
                      <a:pt x="450" y="0"/>
                    </a:lnTo>
                    <a:lnTo>
                      <a:pt x="450" y="27"/>
                    </a:lnTo>
                    <a:lnTo>
                      <a:pt x="0" y="147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3" name="Freeform 172"/>
              <p:cNvSpPr>
                <a:spLocks/>
              </p:cNvSpPr>
              <p:nvPr/>
            </p:nvSpPr>
            <p:spPr bwMode="auto">
              <a:xfrm>
                <a:off x="4261" y="1131"/>
                <a:ext cx="454" cy="355"/>
              </a:xfrm>
              <a:custGeom>
                <a:avLst/>
                <a:gdLst>
                  <a:gd name="T0" fmla="*/ 0 w 454"/>
                  <a:gd name="T1" fmla="*/ 354 h 355"/>
                  <a:gd name="T2" fmla="*/ 0 w 454"/>
                  <a:gd name="T3" fmla="*/ 122 h 355"/>
                  <a:gd name="T4" fmla="*/ 453 w 454"/>
                  <a:gd name="T5" fmla="*/ 0 h 355"/>
                  <a:gd name="T6" fmla="*/ 453 w 454"/>
                  <a:gd name="T7" fmla="*/ 243 h 355"/>
                  <a:gd name="T8" fmla="*/ 0 w 454"/>
                  <a:gd name="T9" fmla="*/ 354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4"/>
                  <a:gd name="T16" fmla="*/ 0 h 355"/>
                  <a:gd name="T17" fmla="*/ 454 w 454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4" h="355">
                    <a:moveTo>
                      <a:pt x="0" y="354"/>
                    </a:moveTo>
                    <a:lnTo>
                      <a:pt x="0" y="122"/>
                    </a:lnTo>
                    <a:lnTo>
                      <a:pt x="453" y="0"/>
                    </a:lnTo>
                    <a:lnTo>
                      <a:pt x="453" y="243"/>
                    </a:lnTo>
                    <a:lnTo>
                      <a:pt x="0" y="354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4" name="Freeform 173"/>
              <p:cNvSpPr>
                <a:spLocks/>
              </p:cNvSpPr>
              <p:nvPr/>
            </p:nvSpPr>
            <p:spPr bwMode="auto">
              <a:xfrm>
                <a:off x="4204" y="867"/>
                <a:ext cx="130" cy="174"/>
              </a:xfrm>
              <a:custGeom>
                <a:avLst/>
                <a:gdLst>
                  <a:gd name="T0" fmla="*/ 31 w 130"/>
                  <a:gd name="T1" fmla="*/ 17 h 174"/>
                  <a:gd name="T2" fmla="*/ 34 w 130"/>
                  <a:gd name="T3" fmla="*/ 26 h 174"/>
                  <a:gd name="T4" fmla="*/ 39 w 130"/>
                  <a:gd name="T5" fmla="*/ 40 h 174"/>
                  <a:gd name="T6" fmla="*/ 42 w 130"/>
                  <a:gd name="T7" fmla="*/ 53 h 174"/>
                  <a:gd name="T8" fmla="*/ 43 w 130"/>
                  <a:gd name="T9" fmla="*/ 64 h 174"/>
                  <a:gd name="T10" fmla="*/ 47 w 130"/>
                  <a:gd name="T11" fmla="*/ 78 h 174"/>
                  <a:gd name="T12" fmla="*/ 53 w 130"/>
                  <a:gd name="T13" fmla="*/ 93 h 174"/>
                  <a:gd name="T14" fmla="*/ 59 w 130"/>
                  <a:gd name="T15" fmla="*/ 104 h 174"/>
                  <a:gd name="T16" fmla="*/ 64 w 130"/>
                  <a:gd name="T17" fmla="*/ 109 h 174"/>
                  <a:gd name="T18" fmla="*/ 71 w 130"/>
                  <a:gd name="T19" fmla="*/ 122 h 174"/>
                  <a:gd name="T20" fmla="*/ 79 w 130"/>
                  <a:gd name="T21" fmla="*/ 137 h 174"/>
                  <a:gd name="T22" fmla="*/ 84 w 130"/>
                  <a:gd name="T23" fmla="*/ 149 h 174"/>
                  <a:gd name="T24" fmla="*/ 86 w 130"/>
                  <a:gd name="T25" fmla="*/ 150 h 174"/>
                  <a:gd name="T26" fmla="*/ 89 w 130"/>
                  <a:gd name="T27" fmla="*/ 149 h 174"/>
                  <a:gd name="T28" fmla="*/ 95 w 130"/>
                  <a:gd name="T29" fmla="*/ 149 h 174"/>
                  <a:gd name="T30" fmla="*/ 101 w 130"/>
                  <a:gd name="T31" fmla="*/ 149 h 174"/>
                  <a:gd name="T32" fmla="*/ 106 w 130"/>
                  <a:gd name="T33" fmla="*/ 150 h 174"/>
                  <a:gd name="T34" fmla="*/ 113 w 130"/>
                  <a:gd name="T35" fmla="*/ 154 h 174"/>
                  <a:gd name="T36" fmla="*/ 121 w 130"/>
                  <a:gd name="T37" fmla="*/ 159 h 174"/>
                  <a:gd name="T38" fmla="*/ 127 w 130"/>
                  <a:gd name="T39" fmla="*/ 164 h 174"/>
                  <a:gd name="T40" fmla="*/ 128 w 130"/>
                  <a:gd name="T41" fmla="*/ 168 h 174"/>
                  <a:gd name="T42" fmla="*/ 123 w 130"/>
                  <a:gd name="T43" fmla="*/ 171 h 174"/>
                  <a:gd name="T44" fmla="*/ 115 w 130"/>
                  <a:gd name="T45" fmla="*/ 173 h 174"/>
                  <a:gd name="T46" fmla="*/ 106 w 130"/>
                  <a:gd name="T47" fmla="*/ 173 h 174"/>
                  <a:gd name="T48" fmla="*/ 96 w 130"/>
                  <a:gd name="T49" fmla="*/ 171 h 174"/>
                  <a:gd name="T50" fmla="*/ 90 w 130"/>
                  <a:gd name="T51" fmla="*/ 169 h 174"/>
                  <a:gd name="T52" fmla="*/ 87 w 130"/>
                  <a:gd name="T53" fmla="*/ 168 h 174"/>
                  <a:gd name="T54" fmla="*/ 84 w 130"/>
                  <a:gd name="T55" fmla="*/ 167 h 174"/>
                  <a:gd name="T56" fmla="*/ 81 w 130"/>
                  <a:gd name="T57" fmla="*/ 167 h 174"/>
                  <a:gd name="T58" fmla="*/ 70 w 130"/>
                  <a:gd name="T59" fmla="*/ 158 h 174"/>
                  <a:gd name="T60" fmla="*/ 56 w 130"/>
                  <a:gd name="T61" fmla="*/ 143 h 174"/>
                  <a:gd name="T62" fmla="*/ 43 w 130"/>
                  <a:gd name="T63" fmla="*/ 130 h 174"/>
                  <a:gd name="T64" fmla="*/ 36 w 130"/>
                  <a:gd name="T65" fmla="*/ 122 h 174"/>
                  <a:gd name="T66" fmla="*/ 33 w 130"/>
                  <a:gd name="T67" fmla="*/ 115 h 174"/>
                  <a:gd name="T68" fmla="*/ 32 w 130"/>
                  <a:gd name="T69" fmla="*/ 107 h 174"/>
                  <a:gd name="T70" fmla="*/ 30 w 130"/>
                  <a:gd name="T71" fmla="*/ 96 h 174"/>
                  <a:gd name="T72" fmla="*/ 25 w 130"/>
                  <a:gd name="T73" fmla="*/ 80 h 174"/>
                  <a:gd name="T74" fmla="*/ 16 w 130"/>
                  <a:gd name="T75" fmla="*/ 56 h 174"/>
                  <a:gd name="T76" fmla="*/ 5 w 130"/>
                  <a:gd name="T77" fmla="*/ 32 h 174"/>
                  <a:gd name="T78" fmla="*/ 0 w 130"/>
                  <a:gd name="T79" fmla="*/ 13 h 174"/>
                  <a:gd name="T80" fmla="*/ 0 w 130"/>
                  <a:gd name="T81" fmla="*/ 5 h 174"/>
                  <a:gd name="T82" fmla="*/ 4 w 130"/>
                  <a:gd name="T83" fmla="*/ 3 h 174"/>
                  <a:gd name="T84" fmla="*/ 8 w 130"/>
                  <a:gd name="T85" fmla="*/ 1 h 174"/>
                  <a:gd name="T86" fmla="*/ 12 w 130"/>
                  <a:gd name="T87" fmla="*/ 0 h 174"/>
                  <a:gd name="T88" fmla="*/ 31 w 130"/>
                  <a:gd name="T89" fmla="*/ 15 h 17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0"/>
                  <a:gd name="T136" fmla="*/ 0 h 174"/>
                  <a:gd name="T137" fmla="*/ 130 w 130"/>
                  <a:gd name="T138" fmla="*/ 174 h 17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0" h="174">
                    <a:moveTo>
                      <a:pt x="31" y="15"/>
                    </a:moveTo>
                    <a:lnTo>
                      <a:pt x="31" y="17"/>
                    </a:lnTo>
                    <a:lnTo>
                      <a:pt x="33" y="20"/>
                    </a:lnTo>
                    <a:lnTo>
                      <a:pt x="34" y="26"/>
                    </a:lnTo>
                    <a:lnTo>
                      <a:pt x="36" y="32"/>
                    </a:lnTo>
                    <a:lnTo>
                      <a:pt x="39" y="40"/>
                    </a:lnTo>
                    <a:lnTo>
                      <a:pt x="40" y="47"/>
                    </a:lnTo>
                    <a:lnTo>
                      <a:pt x="42" y="53"/>
                    </a:lnTo>
                    <a:lnTo>
                      <a:pt x="43" y="58"/>
                    </a:lnTo>
                    <a:lnTo>
                      <a:pt x="43" y="64"/>
                    </a:lnTo>
                    <a:lnTo>
                      <a:pt x="45" y="71"/>
                    </a:lnTo>
                    <a:lnTo>
                      <a:pt x="47" y="78"/>
                    </a:lnTo>
                    <a:lnTo>
                      <a:pt x="50" y="86"/>
                    </a:lnTo>
                    <a:lnTo>
                      <a:pt x="53" y="93"/>
                    </a:lnTo>
                    <a:lnTo>
                      <a:pt x="56" y="100"/>
                    </a:lnTo>
                    <a:lnTo>
                      <a:pt x="59" y="104"/>
                    </a:lnTo>
                    <a:lnTo>
                      <a:pt x="61" y="107"/>
                    </a:lnTo>
                    <a:lnTo>
                      <a:pt x="64" y="109"/>
                    </a:lnTo>
                    <a:lnTo>
                      <a:pt x="67" y="114"/>
                    </a:lnTo>
                    <a:lnTo>
                      <a:pt x="71" y="122"/>
                    </a:lnTo>
                    <a:lnTo>
                      <a:pt x="75" y="130"/>
                    </a:lnTo>
                    <a:lnTo>
                      <a:pt x="79" y="137"/>
                    </a:lnTo>
                    <a:lnTo>
                      <a:pt x="82" y="143"/>
                    </a:lnTo>
                    <a:lnTo>
                      <a:pt x="84" y="149"/>
                    </a:lnTo>
                    <a:lnTo>
                      <a:pt x="85" y="150"/>
                    </a:lnTo>
                    <a:lnTo>
                      <a:pt x="86" y="150"/>
                    </a:lnTo>
                    <a:lnTo>
                      <a:pt x="87" y="149"/>
                    </a:lnTo>
                    <a:lnTo>
                      <a:pt x="89" y="149"/>
                    </a:lnTo>
                    <a:lnTo>
                      <a:pt x="92" y="149"/>
                    </a:lnTo>
                    <a:lnTo>
                      <a:pt x="95" y="149"/>
                    </a:lnTo>
                    <a:lnTo>
                      <a:pt x="98" y="149"/>
                    </a:lnTo>
                    <a:lnTo>
                      <a:pt x="101" y="149"/>
                    </a:lnTo>
                    <a:lnTo>
                      <a:pt x="103" y="149"/>
                    </a:lnTo>
                    <a:lnTo>
                      <a:pt x="106" y="150"/>
                    </a:lnTo>
                    <a:lnTo>
                      <a:pt x="109" y="152"/>
                    </a:lnTo>
                    <a:lnTo>
                      <a:pt x="113" y="154"/>
                    </a:lnTo>
                    <a:lnTo>
                      <a:pt x="117" y="156"/>
                    </a:lnTo>
                    <a:lnTo>
                      <a:pt x="121" y="159"/>
                    </a:lnTo>
                    <a:lnTo>
                      <a:pt x="123" y="161"/>
                    </a:lnTo>
                    <a:lnTo>
                      <a:pt x="127" y="164"/>
                    </a:lnTo>
                    <a:lnTo>
                      <a:pt x="129" y="167"/>
                    </a:lnTo>
                    <a:lnTo>
                      <a:pt x="128" y="168"/>
                    </a:lnTo>
                    <a:lnTo>
                      <a:pt x="127" y="170"/>
                    </a:lnTo>
                    <a:lnTo>
                      <a:pt x="123" y="171"/>
                    </a:lnTo>
                    <a:lnTo>
                      <a:pt x="120" y="172"/>
                    </a:lnTo>
                    <a:lnTo>
                      <a:pt x="115" y="173"/>
                    </a:lnTo>
                    <a:lnTo>
                      <a:pt x="111" y="173"/>
                    </a:lnTo>
                    <a:lnTo>
                      <a:pt x="106" y="173"/>
                    </a:lnTo>
                    <a:lnTo>
                      <a:pt x="100" y="172"/>
                    </a:lnTo>
                    <a:lnTo>
                      <a:pt x="96" y="171"/>
                    </a:lnTo>
                    <a:lnTo>
                      <a:pt x="93" y="170"/>
                    </a:lnTo>
                    <a:lnTo>
                      <a:pt x="90" y="169"/>
                    </a:lnTo>
                    <a:lnTo>
                      <a:pt x="89" y="168"/>
                    </a:lnTo>
                    <a:lnTo>
                      <a:pt x="87" y="168"/>
                    </a:lnTo>
                    <a:lnTo>
                      <a:pt x="85" y="167"/>
                    </a:lnTo>
                    <a:lnTo>
                      <a:pt x="84" y="167"/>
                    </a:lnTo>
                    <a:lnTo>
                      <a:pt x="84" y="168"/>
                    </a:lnTo>
                    <a:lnTo>
                      <a:pt x="81" y="167"/>
                    </a:lnTo>
                    <a:lnTo>
                      <a:pt x="77" y="163"/>
                    </a:lnTo>
                    <a:lnTo>
                      <a:pt x="70" y="158"/>
                    </a:lnTo>
                    <a:lnTo>
                      <a:pt x="63" y="151"/>
                    </a:lnTo>
                    <a:lnTo>
                      <a:pt x="56" y="143"/>
                    </a:lnTo>
                    <a:lnTo>
                      <a:pt x="49" y="136"/>
                    </a:lnTo>
                    <a:lnTo>
                      <a:pt x="43" y="130"/>
                    </a:lnTo>
                    <a:lnTo>
                      <a:pt x="39" y="125"/>
                    </a:lnTo>
                    <a:lnTo>
                      <a:pt x="36" y="122"/>
                    </a:lnTo>
                    <a:lnTo>
                      <a:pt x="34" y="119"/>
                    </a:lnTo>
                    <a:lnTo>
                      <a:pt x="33" y="115"/>
                    </a:lnTo>
                    <a:lnTo>
                      <a:pt x="33" y="112"/>
                    </a:lnTo>
                    <a:lnTo>
                      <a:pt x="32" y="107"/>
                    </a:lnTo>
                    <a:lnTo>
                      <a:pt x="31" y="102"/>
                    </a:lnTo>
                    <a:lnTo>
                      <a:pt x="30" y="96"/>
                    </a:lnTo>
                    <a:lnTo>
                      <a:pt x="28" y="89"/>
                    </a:lnTo>
                    <a:lnTo>
                      <a:pt x="25" y="80"/>
                    </a:lnTo>
                    <a:lnTo>
                      <a:pt x="21" y="69"/>
                    </a:lnTo>
                    <a:lnTo>
                      <a:pt x="16" y="56"/>
                    </a:lnTo>
                    <a:lnTo>
                      <a:pt x="11" y="44"/>
                    </a:lnTo>
                    <a:lnTo>
                      <a:pt x="5" y="32"/>
                    </a:lnTo>
                    <a:lnTo>
                      <a:pt x="2" y="22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31" y="1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5" name="Freeform 174"/>
              <p:cNvSpPr>
                <a:spLocks/>
              </p:cNvSpPr>
              <p:nvPr/>
            </p:nvSpPr>
            <p:spPr bwMode="auto">
              <a:xfrm>
                <a:off x="4203" y="867"/>
                <a:ext cx="134" cy="170"/>
              </a:xfrm>
              <a:custGeom>
                <a:avLst/>
                <a:gdLst>
                  <a:gd name="T0" fmla="*/ 35 w 134"/>
                  <a:gd name="T1" fmla="*/ 15 h 170"/>
                  <a:gd name="T2" fmla="*/ 38 w 134"/>
                  <a:gd name="T3" fmla="*/ 24 h 170"/>
                  <a:gd name="T4" fmla="*/ 43 w 134"/>
                  <a:gd name="T5" fmla="*/ 36 h 170"/>
                  <a:gd name="T6" fmla="*/ 46 w 134"/>
                  <a:gd name="T7" fmla="*/ 48 h 170"/>
                  <a:gd name="T8" fmla="*/ 48 w 134"/>
                  <a:gd name="T9" fmla="*/ 60 h 170"/>
                  <a:gd name="T10" fmla="*/ 52 w 134"/>
                  <a:gd name="T11" fmla="*/ 74 h 170"/>
                  <a:gd name="T12" fmla="*/ 58 w 134"/>
                  <a:gd name="T13" fmla="*/ 89 h 170"/>
                  <a:gd name="T14" fmla="*/ 64 w 134"/>
                  <a:gd name="T15" fmla="*/ 100 h 170"/>
                  <a:gd name="T16" fmla="*/ 68 w 134"/>
                  <a:gd name="T17" fmla="*/ 105 h 170"/>
                  <a:gd name="T18" fmla="*/ 76 w 134"/>
                  <a:gd name="T19" fmla="*/ 118 h 170"/>
                  <a:gd name="T20" fmla="*/ 83 w 134"/>
                  <a:gd name="T21" fmla="*/ 133 h 170"/>
                  <a:gd name="T22" fmla="*/ 88 w 134"/>
                  <a:gd name="T23" fmla="*/ 144 h 170"/>
                  <a:gd name="T24" fmla="*/ 90 w 134"/>
                  <a:gd name="T25" fmla="*/ 146 h 170"/>
                  <a:gd name="T26" fmla="*/ 94 w 134"/>
                  <a:gd name="T27" fmla="*/ 145 h 170"/>
                  <a:gd name="T28" fmla="*/ 99 w 134"/>
                  <a:gd name="T29" fmla="*/ 144 h 170"/>
                  <a:gd name="T30" fmla="*/ 105 w 134"/>
                  <a:gd name="T31" fmla="*/ 144 h 170"/>
                  <a:gd name="T32" fmla="*/ 110 w 134"/>
                  <a:gd name="T33" fmla="*/ 146 h 170"/>
                  <a:gd name="T34" fmla="*/ 117 w 134"/>
                  <a:gd name="T35" fmla="*/ 150 h 170"/>
                  <a:gd name="T36" fmla="*/ 125 w 134"/>
                  <a:gd name="T37" fmla="*/ 155 h 170"/>
                  <a:gd name="T38" fmla="*/ 131 w 134"/>
                  <a:gd name="T39" fmla="*/ 160 h 170"/>
                  <a:gd name="T40" fmla="*/ 133 w 134"/>
                  <a:gd name="T41" fmla="*/ 164 h 170"/>
                  <a:gd name="T42" fmla="*/ 128 w 134"/>
                  <a:gd name="T43" fmla="*/ 167 h 170"/>
                  <a:gd name="T44" fmla="*/ 120 w 134"/>
                  <a:gd name="T45" fmla="*/ 169 h 170"/>
                  <a:gd name="T46" fmla="*/ 110 w 134"/>
                  <a:gd name="T47" fmla="*/ 169 h 170"/>
                  <a:gd name="T48" fmla="*/ 101 w 134"/>
                  <a:gd name="T49" fmla="*/ 167 h 170"/>
                  <a:gd name="T50" fmla="*/ 95 w 134"/>
                  <a:gd name="T51" fmla="*/ 165 h 170"/>
                  <a:gd name="T52" fmla="*/ 92 w 134"/>
                  <a:gd name="T53" fmla="*/ 164 h 170"/>
                  <a:gd name="T54" fmla="*/ 89 w 134"/>
                  <a:gd name="T55" fmla="*/ 164 h 170"/>
                  <a:gd name="T56" fmla="*/ 86 w 134"/>
                  <a:gd name="T57" fmla="*/ 163 h 170"/>
                  <a:gd name="T58" fmla="*/ 75 w 134"/>
                  <a:gd name="T59" fmla="*/ 154 h 170"/>
                  <a:gd name="T60" fmla="*/ 60 w 134"/>
                  <a:gd name="T61" fmla="*/ 139 h 170"/>
                  <a:gd name="T62" fmla="*/ 48 w 134"/>
                  <a:gd name="T63" fmla="*/ 126 h 170"/>
                  <a:gd name="T64" fmla="*/ 39 w 134"/>
                  <a:gd name="T65" fmla="*/ 117 h 170"/>
                  <a:gd name="T66" fmla="*/ 30 w 134"/>
                  <a:gd name="T67" fmla="*/ 106 h 170"/>
                  <a:gd name="T68" fmla="*/ 19 w 134"/>
                  <a:gd name="T69" fmla="*/ 91 h 170"/>
                  <a:gd name="T70" fmla="*/ 11 w 134"/>
                  <a:gd name="T71" fmla="*/ 76 h 170"/>
                  <a:gd name="T72" fmla="*/ 5 w 134"/>
                  <a:gd name="T73" fmla="*/ 59 h 170"/>
                  <a:gd name="T74" fmla="*/ 2 w 134"/>
                  <a:gd name="T75" fmla="*/ 40 h 170"/>
                  <a:gd name="T76" fmla="*/ 0 w 134"/>
                  <a:gd name="T77" fmla="*/ 21 h 170"/>
                  <a:gd name="T78" fmla="*/ 0 w 134"/>
                  <a:gd name="T79" fmla="*/ 7 h 170"/>
                  <a:gd name="T80" fmla="*/ 1 w 134"/>
                  <a:gd name="T81" fmla="*/ 0 h 170"/>
                  <a:gd name="T82" fmla="*/ 5 w 134"/>
                  <a:gd name="T83" fmla="*/ 0 h 170"/>
                  <a:gd name="T84" fmla="*/ 8 w 134"/>
                  <a:gd name="T85" fmla="*/ 3 h 170"/>
                  <a:gd name="T86" fmla="*/ 11 w 134"/>
                  <a:gd name="T87" fmla="*/ 5 h 170"/>
                  <a:gd name="T88" fmla="*/ 35 w 134"/>
                  <a:gd name="T89" fmla="*/ 14 h 17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4"/>
                  <a:gd name="T136" fmla="*/ 0 h 170"/>
                  <a:gd name="T137" fmla="*/ 134 w 134"/>
                  <a:gd name="T138" fmla="*/ 170 h 17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4" h="170">
                    <a:moveTo>
                      <a:pt x="35" y="14"/>
                    </a:moveTo>
                    <a:lnTo>
                      <a:pt x="35" y="15"/>
                    </a:lnTo>
                    <a:lnTo>
                      <a:pt x="37" y="18"/>
                    </a:lnTo>
                    <a:lnTo>
                      <a:pt x="38" y="24"/>
                    </a:lnTo>
                    <a:lnTo>
                      <a:pt x="41" y="30"/>
                    </a:lnTo>
                    <a:lnTo>
                      <a:pt x="43" y="36"/>
                    </a:lnTo>
                    <a:lnTo>
                      <a:pt x="44" y="42"/>
                    </a:lnTo>
                    <a:lnTo>
                      <a:pt x="46" y="48"/>
                    </a:lnTo>
                    <a:lnTo>
                      <a:pt x="47" y="54"/>
                    </a:lnTo>
                    <a:lnTo>
                      <a:pt x="48" y="60"/>
                    </a:lnTo>
                    <a:lnTo>
                      <a:pt x="49" y="66"/>
                    </a:lnTo>
                    <a:lnTo>
                      <a:pt x="52" y="74"/>
                    </a:lnTo>
                    <a:lnTo>
                      <a:pt x="55" y="82"/>
                    </a:lnTo>
                    <a:lnTo>
                      <a:pt x="58" y="89"/>
                    </a:lnTo>
                    <a:lnTo>
                      <a:pt x="60" y="96"/>
                    </a:lnTo>
                    <a:lnTo>
                      <a:pt x="64" y="100"/>
                    </a:lnTo>
                    <a:lnTo>
                      <a:pt x="66" y="102"/>
                    </a:lnTo>
                    <a:lnTo>
                      <a:pt x="68" y="105"/>
                    </a:lnTo>
                    <a:lnTo>
                      <a:pt x="72" y="110"/>
                    </a:lnTo>
                    <a:lnTo>
                      <a:pt x="76" y="118"/>
                    </a:lnTo>
                    <a:lnTo>
                      <a:pt x="80" y="126"/>
                    </a:lnTo>
                    <a:lnTo>
                      <a:pt x="83" y="133"/>
                    </a:lnTo>
                    <a:lnTo>
                      <a:pt x="87" y="139"/>
                    </a:lnTo>
                    <a:lnTo>
                      <a:pt x="88" y="144"/>
                    </a:lnTo>
                    <a:lnTo>
                      <a:pt x="90" y="146"/>
                    </a:lnTo>
                    <a:lnTo>
                      <a:pt x="92" y="146"/>
                    </a:lnTo>
                    <a:lnTo>
                      <a:pt x="94" y="145"/>
                    </a:lnTo>
                    <a:lnTo>
                      <a:pt x="97" y="144"/>
                    </a:lnTo>
                    <a:lnTo>
                      <a:pt x="99" y="144"/>
                    </a:lnTo>
                    <a:lnTo>
                      <a:pt x="103" y="144"/>
                    </a:lnTo>
                    <a:lnTo>
                      <a:pt x="105" y="144"/>
                    </a:lnTo>
                    <a:lnTo>
                      <a:pt x="108" y="145"/>
                    </a:lnTo>
                    <a:lnTo>
                      <a:pt x="110" y="146"/>
                    </a:lnTo>
                    <a:lnTo>
                      <a:pt x="114" y="148"/>
                    </a:lnTo>
                    <a:lnTo>
                      <a:pt x="117" y="150"/>
                    </a:lnTo>
                    <a:lnTo>
                      <a:pt x="121" y="152"/>
                    </a:lnTo>
                    <a:lnTo>
                      <a:pt x="125" y="155"/>
                    </a:lnTo>
                    <a:lnTo>
                      <a:pt x="128" y="157"/>
                    </a:lnTo>
                    <a:lnTo>
                      <a:pt x="131" y="160"/>
                    </a:lnTo>
                    <a:lnTo>
                      <a:pt x="133" y="162"/>
                    </a:lnTo>
                    <a:lnTo>
                      <a:pt x="133" y="164"/>
                    </a:lnTo>
                    <a:lnTo>
                      <a:pt x="131" y="166"/>
                    </a:lnTo>
                    <a:lnTo>
                      <a:pt x="128" y="167"/>
                    </a:lnTo>
                    <a:lnTo>
                      <a:pt x="124" y="168"/>
                    </a:lnTo>
                    <a:lnTo>
                      <a:pt x="120" y="169"/>
                    </a:lnTo>
                    <a:lnTo>
                      <a:pt x="115" y="169"/>
                    </a:lnTo>
                    <a:lnTo>
                      <a:pt x="110" y="169"/>
                    </a:lnTo>
                    <a:lnTo>
                      <a:pt x="105" y="168"/>
                    </a:lnTo>
                    <a:lnTo>
                      <a:pt x="101" y="167"/>
                    </a:lnTo>
                    <a:lnTo>
                      <a:pt x="98" y="166"/>
                    </a:lnTo>
                    <a:lnTo>
                      <a:pt x="95" y="165"/>
                    </a:lnTo>
                    <a:lnTo>
                      <a:pt x="94" y="164"/>
                    </a:lnTo>
                    <a:lnTo>
                      <a:pt x="92" y="164"/>
                    </a:lnTo>
                    <a:lnTo>
                      <a:pt x="90" y="163"/>
                    </a:lnTo>
                    <a:lnTo>
                      <a:pt x="89" y="164"/>
                    </a:lnTo>
                    <a:lnTo>
                      <a:pt x="88" y="164"/>
                    </a:lnTo>
                    <a:lnTo>
                      <a:pt x="86" y="163"/>
                    </a:lnTo>
                    <a:lnTo>
                      <a:pt x="81" y="160"/>
                    </a:lnTo>
                    <a:lnTo>
                      <a:pt x="75" y="154"/>
                    </a:lnTo>
                    <a:lnTo>
                      <a:pt x="68" y="147"/>
                    </a:lnTo>
                    <a:lnTo>
                      <a:pt x="60" y="139"/>
                    </a:lnTo>
                    <a:lnTo>
                      <a:pt x="54" y="132"/>
                    </a:lnTo>
                    <a:lnTo>
                      <a:pt x="48" y="126"/>
                    </a:lnTo>
                    <a:lnTo>
                      <a:pt x="44" y="121"/>
                    </a:lnTo>
                    <a:lnTo>
                      <a:pt x="39" y="117"/>
                    </a:lnTo>
                    <a:lnTo>
                      <a:pt x="35" y="112"/>
                    </a:lnTo>
                    <a:lnTo>
                      <a:pt x="30" y="106"/>
                    </a:lnTo>
                    <a:lnTo>
                      <a:pt x="24" y="99"/>
                    </a:lnTo>
                    <a:lnTo>
                      <a:pt x="19" y="91"/>
                    </a:lnTo>
                    <a:lnTo>
                      <a:pt x="14" y="84"/>
                    </a:lnTo>
                    <a:lnTo>
                      <a:pt x="11" y="76"/>
                    </a:lnTo>
                    <a:lnTo>
                      <a:pt x="7" y="67"/>
                    </a:lnTo>
                    <a:lnTo>
                      <a:pt x="5" y="59"/>
                    </a:lnTo>
                    <a:lnTo>
                      <a:pt x="4" y="49"/>
                    </a:lnTo>
                    <a:lnTo>
                      <a:pt x="2" y="40"/>
                    </a:lnTo>
                    <a:lnTo>
                      <a:pt x="1" y="30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1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1" y="5"/>
                    </a:lnTo>
                    <a:lnTo>
                      <a:pt x="12" y="5"/>
                    </a:lnTo>
                    <a:lnTo>
                      <a:pt x="35" y="14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6" name="Freeform 175"/>
              <p:cNvSpPr>
                <a:spLocks/>
              </p:cNvSpPr>
              <p:nvPr/>
            </p:nvSpPr>
            <p:spPr bwMode="auto">
              <a:xfrm>
                <a:off x="4024" y="1139"/>
                <a:ext cx="240" cy="347"/>
              </a:xfrm>
              <a:custGeom>
                <a:avLst/>
                <a:gdLst>
                  <a:gd name="T0" fmla="*/ 239 w 240"/>
                  <a:gd name="T1" fmla="*/ 346 h 347"/>
                  <a:gd name="T2" fmla="*/ 239 w 240"/>
                  <a:gd name="T3" fmla="*/ 113 h 347"/>
                  <a:gd name="T4" fmla="*/ 0 w 240"/>
                  <a:gd name="T5" fmla="*/ 0 h 347"/>
                  <a:gd name="T6" fmla="*/ 0 w 240"/>
                  <a:gd name="T7" fmla="*/ 216 h 347"/>
                  <a:gd name="T8" fmla="*/ 239 w 240"/>
                  <a:gd name="T9" fmla="*/ 346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347"/>
                  <a:gd name="T17" fmla="*/ 240 w 240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347">
                    <a:moveTo>
                      <a:pt x="239" y="346"/>
                    </a:moveTo>
                    <a:lnTo>
                      <a:pt x="239" y="113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239" y="346"/>
                    </a:lnTo>
                  </a:path>
                </a:pathLst>
              </a:custGeom>
              <a:solidFill>
                <a:srgbClr val="CC99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7" name="Freeform 176"/>
              <p:cNvSpPr>
                <a:spLocks/>
              </p:cNvSpPr>
              <p:nvPr/>
            </p:nvSpPr>
            <p:spPr bwMode="auto">
              <a:xfrm>
                <a:off x="4187" y="1017"/>
                <a:ext cx="194" cy="83"/>
              </a:xfrm>
              <a:custGeom>
                <a:avLst/>
                <a:gdLst>
                  <a:gd name="T0" fmla="*/ 193 w 194"/>
                  <a:gd name="T1" fmla="*/ 14 h 83"/>
                  <a:gd name="T2" fmla="*/ 67 w 194"/>
                  <a:gd name="T3" fmla="*/ 82 h 83"/>
                  <a:gd name="T4" fmla="*/ 0 w 194"/>
                  <a:gd name="T5" fmla="*/ 67 h 83"/>
                  <a:gd name="T6" fmla="*/ 125 w 194"/>
                  <a:gd name="T7" fmla="*/ 0 h 83"/>
                  <a:gd name="T8" fmla="*/ 193 w 194"/>
                  <a:gd name="T9" fmla="*/ 14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83"/>
                  <a:gd name="T17" fmla="*/ 194 w 194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83">
                    <a:moveTo>
                      <a:pt x="193" y="14"/>
                    </a:moveTo>
                    <a:lnTo>
                      <a:pt x="67" y="82"/>
                    </a:lnTo>
                    <a:lnTo>
                      <a:pt x="0" y="67"/>
                    </a:lnTo>
                    <a:lnTo>
                      <a:pt x="125" y="0"/>
                    </a:lnTo>
                    <a:lnTo>
                      <a:pt x="193" y="1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8" name="Freeform 177"/>
              <p:cNvSpPr>
                <a:spLocks/>
              </p:cNvSpPr>
              <p:nvPr/>
            </p:nvSpPr>
            <p:spPr bwMode="auto">
              <a:xfrm>
                <a:off x="4102" y="851"/>
                <a:ext cx="215" cy="214"/>
              </a:xfrm>
              <a:custGeom>
                <a:avLst/>
                <a:gdLst>
                  <a:gd name="T0" fmla="*/ 44 w 215"/>
                  <a:gd name="T1" fmla="*/ 20 h 214"/>
                  <a:gd name="T2" fmla="*/ 50 w 215"/>
                  <a:gd name="T3" fmla="*/ 34 h 214"/>
                  <a:gd name="T4" fmla="*/ 60 w 215"/>
                  <a:gd name="T5" fmla="*/ 54 h 214"/>
                  <a:gd name="T6" fmla="*/ 68 w 215"/>
                  <a:gd name="T7" fmla="*/ 74 h 214"/>
                  <a:gd name="T8" fmla="*/ 73 w 215"/>
                  <a:gd name="T9" fmla="*/ 88 h 214"/>
                  <a:gd name="T10" fmla="*/ 79 w 215"/>
                  <a:gd name="T11" fmla="*/ 103 h 214"/>
                  <a:gd name="T12" fmla="*/ 85 w 215"/>
                  <a:gd name="T13" fmla="*/ 119 h 214"/>
                  <a:gd name="T14" fmla="*/ 91 w 215"/>
                  <a:gd name="T15" fmla="*/ 129 h 214"/>
                  <a:gd name="T16" fmla="*/ 100 w 215"/>
                  <a:gd name="T17" fmla="*/ 134 h 214"/>
                  <a:gd name="T18" fmla="*/ 121 w 215"/>
                  <a:gd name="T19" fmla="*/ 149 h 214"/>
                  <a:gd name="T20" fmla="*/ 145 w 215"/>
                  <a:gd name="T21" fmla="*/ 168 h 214"/>
                  <a:gd name="T22" fmla="*/ 162 w 215"/>
                  <a:gd name="T23" fmla="*/ 183 h 214"/>
                  <a:gd name="T24" fmla="*/ 165 w 215"/>
                  <a:gd name="T25" fmla="*/ 184 h 214"/>
                  <a:gd name="T26" fmla="*/ 169 w 215"/>
                  <a:gd name="T27" fmla="*/ 184 h 214"/>
                  <a:gd name="T28" fmla="*/ 173 w 215"/>
                  <a:gd name="T29" fmla="*/ 184 h 214"/>
                  <a:gd name="T30" fmla="*/ 179 w 215"/>
                  <a:gd name="T31" fmla="*/ 184 h 214"/>
                  <a:gd name="T32" fmla="*/ 186 w 215"/>
                  <a:gd name="T33" fmla="*/ 186 h 214"/>
                  <a:gd name="T34" fmla="*/ 195 w 215"/>
                  <a:gd name="T35" fmla="*/ 190 h 214"/>
                  <a:gd name="T36" fmla="*/ 204 w 215"/>
                  <a:gd name="T37" fmla="*/ 196 h 214"/>
                  <a:gd name="T38" fmla="*/ 211 w 215"/>
                  <a:gd name="T39" fmla="*/ 202 h 214"/>
                  <a:gd name="T40" fmla="*/ 214 w 215"/>
                  <a:gd name="T41" fmla="*/ 208 h 214"/>
                  <a:gd name="T42" fmla="*/ 209 w 215"/>
                  <a:gd name="T43" fmla="*/ 212 h 214"/>
                  <a:gd name="T44" fmla="*/ 201 w 215"/>
                  <a:gd name="T45" fmla="*/ 213 h 214"/>
                  <a:gd name="T46" fmla="*/ 189 w 215"/>
                  <a:gd name="T47" fmla="*/ 212 h 214"/>
                  <a:gd name="T48" fmla="*/ 177 w 215"/>
                  <a:gd name="T49" fmla="*/ 208 h 214"/>
                  <a:gd name="T50" fmla="*/ 170 w 215"/>
                  <a:gd name="T51" fmla="*/ 206 h 214"/>
                  <a:gd name="T52" fmla="*/ 165 w 215"/>
                  <a:gd name="T53" fmla="*/ 204 h 214"/>
                  <a:gd name="T54" fmla="*/ 161 w 215"/>
                  <a:gd name="T55" fmla="*/ 203 h 214"/>
                  <a:gd name="T56" fmla="*/ 156 w 215"/>
                  <a:gd name="T57" fmla="*/ 203 h 214"/>
                  <a:gd name="T58" fmla="*/ 141 w 215"/>
                  <a:gd name="T59" fmla="*/ 199 h 214"/>
                  <a:gd name="T60" fmla="*/ 122 w 215"/>
                  <a:gd name="T61" fmla="*/ 190 h 214"/>
                  <a:gd name="T62" fmla="*/ 104 w 215"/>
                  <a:gd name="T63" fmla="*/ 181 h 214"/>
                  <a:gd name="T64" fmla="*/ 91 w 215"/>
                  <a:gd name="T65" fmla="*/ 172 h 214"/>
                  <a:gd name="T66" fmla="*/ 76 w 215"/>
                  <a:gd name="T67" fmla="*/ 159 h 214"/>
                  <a:gd name="T68" fmla="*/ 59 w 215"/>
                  <a:gd name="T69" fmla="*/ 141 h 214"/>
                  <a:gd name="T70" fmla="*/ 44 w 215"/>
                  <a:gd name="T71" fmla="*/ 120 h 214"/>
                  <a:gd name="T72" fmla="*/ 32 w 215"/>
                  <a:gd name="T73" fmla="*/ 98 h 214"/>
                  <a:gd name="T74" fmla="*/ 19 w 215"/>
                  <a:gd name="T75" fmla="*/ 71 h 214"/>
                  <a:gd name="T76" fmla="*/ 8 w 215"/>
                  <a:gd name="T77" fmla="*/ 43 h 214"/>
                  <a:gd name="T78" fmla="*/ 0 w 215"/>
                  <a:gd name="T79" fmla="*/ 22 h 214"/>
                  <a:gd name="T80" fmla="*/ 0 w 215"/>
                  <a:gd name="T81" fmla="*/ 11 h 214"/>
                  <a:gd name="T82" fmla="*/ 2 w 215"/>
                  <a:gd name="T83" fmla="*/ 5 h 214"/>
                  <a:gd name="T84" fmla="*/ 6 w 215"/>
                  <a:gd name="T85" fmla="*/ 3 h 214"/>
                  <a:gd name="T86" fmla="*/ 11 w 215"/>
                  <a:gd name="T87" fmla="*/ 1 h 214"/>
                  <a:gd name="T88" fmla="*/ 42 w 215"/>
                  <a:gd name="T89" fmla="*/ 18 h 21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5"/>
                  <a:gd name="T136" fmla="*/ 0 h 214"/>
                  <a:gd name="T137" fmla="*/ 215 w 215"/>
                  <a:gd name="T138" fmla="*/ 214 h 21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5" h="214">
                    <a:moveTo>
                      <a:pt x="42" y="18"/>
                    </a:moveTo>
                    <a:lnTo>
                      <a:pt x="44" y="20"/>
                    </a:lnTo>
                    <a:lnTo>
                      <a:pt x="47" y="26"/>
                    </a:lnTo>
                    <a:lnTo>
                      <a:pt x="50" y="34"/>
                    </a:lnTo>
                    <a:lnTo>
                      <a:pt x="55" y="44"/>
                    </a:lnTo>
                    <a:lnTo>
                      <a:pt x="60" y="54"/>
                    </a:lnTo>
                    <a:lnTo>
                      <a:pt x="65" y="65"/>
                    </a:lnTo>
                    <a:lnTo>
                      <a:pt x="68" y="74"/>
                    </a:lnTo>
                    <a:lnTo>
                      <a:pt x="72" y="81"/>
                    </a:lnTo>
                    <a:lnTo>
                      <a:pt x="73" y="88"/>
                    </a:lnTo>
                    <a:lnTo>
                      <a:pt x="76" y="96"/>
                    </a:lnTo>
                    <a:lnTo>
                      <a:pt x="79" y="103"/>
                    </a:lnTo>
                    <a:lnTo>
                      <a:pt x="82" y="111"/>
                    </a:lnTo>
                    <a:lnTo>
                      <a:pt x="85" y="119"/>
                    </a:lnTo>
                    <a:lnTo>
                      <a:pt x="89" y="125"/>
                    </a:lnTo>
                    <a:lnTo>
                      <a:pt x="91" y="129"/>
                    </a:lnTo>
                    <a:lnTo>
                      <a:pt x="95" y="131"/>
                    </a:lnTo>
                    <a:lnTo>
                      <a:pt x="100" y="134"/>
                    </a:lnTo>
                    <a:lnTo>
                      <a:pt x="109" y="140"/>
                    </a:lnTo>
                    <a:lnTo>
                      <a:pt x="121" y="149"/>
                    </a:lnTo>
                    <a:lnTo>
                      <a:pt x="133" y="159"/>
                    </a:lnTo>
                    <a:lnTo>
                      <a:pt x="145" y="168"/>
                    </a:lnTo>
                    <a:lnTo>
                      <a:pt x="155" y="177"/>
                    </a:lnTo>
                    <a:lnTo>
                      <a:pt x="162" y="183"/>
                    </a:lnTo>
                    <a:lnTo>
                      <a:pt x="165" y="184"/>
                    </a:lnTo>
                    <a:lnTo>
                      <a:pt x="166" y="184"/>
                    </a:lnTo>
                    <a:lnTo>
                      <a:pt x="169" y="184"/>
                    </a:lnTo>
                    <a:lnTo>
                      <a:pt x="171" y="184"/>
                    </a:lnTo>
                    <a:lnTo>
                      <a:pt x="173" y="184"/>
                    </a:lnTo>
                    <a:lnTo>
                      <a:pt x="177" y="184"/>
                    </a:lnTo>
                    <a:lnTo>
                      <a:pt x="179" y="184"/>
                    </a:lnTo>
                    <a:lnTo>
                      <a:pt x="183" y="184"/>
                    </a:lnTo>
                    <a:lnTo>
                      <a:pt x="186" y="186"/>
                    </a:lnTo>
                    <a:lnTo>
                      <a:pt x="190" y="189"/>
                    </a:lnTo>
                    <a:lnTo>
                      <a:pt x="195" y="190"/>
                    </a:lnTo>
                    <a:lnTo>
                      <a:pt x="200" y="194"/>
                    </a:lnTo>
                    <a:lnTo>
                      <a:pt x="204" y="196"/>
                    </a:lnTo>
                    <a:lnTo>
                      <a:pt x="208" y="200"/>
                    </a:lnTo>
                    <a:lnTo>
                      <a:pt x="211" y="202"/>
                    </a:lnTo>
                    <a:lnTo>
                      <a:pt x="214" y="206"/>
                    </a:lnTo>
                    <a:lnTo>
                      <a:pt x="214" y="208"/>
                    </a:lnTo>
                    <a:lnTo>
                      <a:pt x="212" y="210"/>
                    </a:lnTo>
                    <a:lnTo>
                      <a:pt x="209" y="212"/>
                    </a:lnTo>
                    <a:lnTo>
                      <a:pt x="206" y="213"/>
                    </a:lnTo>
                    <a:lnTo>
                      <a:pt x="201" y="213"/>
                    </a:lnTo>
                    <a:lnTo>
                      <a:pt x="195" y="213"/>
                    </a:lnTo>
                    <a:lnTo>
                      <a:pt x="189" y="212"/>
                    </a:lnTo>
                    <a:lnTo>
                      <a:pt x="183" y="210"/>
                    </a:lnTo>
                    <a:lnTo>
                      <a:pt x="177" y="208"/>
                    </a:lnTo>
                    <a:lnTo>
                      <a:pt x="173" y="207"/>
                    </a:lnTo>
                    <a:lnTo>
                      <a:pt x="170" y="206"/>
                    </a:lnTo>
                    <a:lnTo>
                      <a:pt x="166" y="204"/>
                    </a:lnTo>
                    <a:lnTo>
                      <a:pt x="165" y="204"/>
                    </a:lnTo>
                    <a:lnTo>
                      <a:pt x="162" y="203"/>
                    </a:lnTo>
                    <a:lnTo>
                      <a:pt x="161" y="203"/>
                    </a:lnTo>
                    <a:lnTo>
                      <a:pt x="159" y="204"/>
                    </a:lnTo>
                    <a:lnTo>
                      <a:pt x="156" y="203"/>
                    </a:lnTo>
                    <a:lnTo>
                      <a:pt x="150" y="201"/>
                    </a:lnTo>
                    <a:lnTo>
                      <a:pt x="141" y="199"/>
                    </a:lnTo>
                    <a:lnTo>
                      <a:pt x="133" y="195"/>
                    </a:lnTo>
                    <a:lnTo>
                      <a:pt x="122" y="190"/>
                    </a:lnTo>
                    <a:lnTo>
                      <a:pt x="113" y="185"/>
                    </a:lnTo>
                    <a:lnTo>
                      <a:pt x="104" y="181"/>
                    </a:lnTo>
                    <a:lnTo>
                      <a:pt x="97" y="177"/>
                    </a:lnTo>
                    <a:lnTo>
                      <a:pt x="91" y="172"/>
                    </a:lnTo>
                    <a:lnTo>
                      <a:pt x="85" y="166"/>
                    </a:lnTo>
                    <a:lnTo>
                      <a:pt x="76" y="159"/>
                    </a:lnTo>
                    <a:lnTo>
                      <a:pt x="67" y="150"/>
                    </a:lnTo>
                    <a:lnTo>
                      <a:pt x="59" y="141"/>
                    </a:lnTo>
                    <a:lnTo>
                      <a:pt x="51" y="131"/>
                    </a:lnTo>
                    <a:lnTo>
                      <a:pt x="44" y="120"/>
                    </a:lnTo>
                    <a:lnTo>
                      <a:pt x="38" y="110"/>
                    </a:lnTo>
                    <a:lnTo>
                      <a:pt x="32" y="98"/>
                    </a:lnTo>
                    <a:lnTo>
                      <a:pt x="26" y="86"/>
                    </a:lnTo>
                    <a:lnTo>
                      <a:pt x="19" y="71"/>
                    </a:lnTo>
                    <a:lnTo>
                      <a:pt x="13" y="57"/>
                    </a:lnTo>
                    <a:lnTo>
                      <a:pt x="8" y="43"/>
                    </a:lnTo>
                    <a:lnTo>
                      <a:pt x="4" y="31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2" y="5"/>
                    </a:lnTo>
                    <a:lnTo>
                      <a:pt x="4" y="4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42" y="18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9" name="Freeform 178"/>
              <p:cNvSpPr>
                <a:spLocks/>
              </p:cNvSpPr>
              <p:nvPr/>
            </p:nvSpPr>
            <p:spPr bwMode="auto">
              <a:xfrm>
                <a:off x="4200" y="865"/>
                <a:ext cx="135" cy="174"/>
              </a:xfrm>
              <a:custGeom>
                <a:avLst/>
                <a:gdLst>
                  <a:gd name="T0" fmla="*/ 36 w 135"/>
                  <a:gd name="T1" fmla="*/ 16 h 174"/>
                  <a:gd name="T2" fmla="*/ 39 w 135"/>
                  <a:gd name="T3" fmla="*/ 25 h 174"/>
                  <a:gd name="T4" fmla="*/ 43 w 135"/>
                  <a:gd name="T5" fmla="*/ 39 h 174"/>
                  <a:gd name="T6" fmla="*/ 46 w 135"/>
                  <a:gd name="T7" fmla="*/ 53 h 174"/>
                  <a:gd name="T8" fmla="*/ 48 w 135"/>
                  <a:gd name="T9" fmla="*/ 63 h 174"/>
                  <a:gd name="T10" fmla="*/ 52 w 135"/>
                  <a:gd name="T11" fmla="*/ 77 h 174"/>
                  <a:gd name="T12" fmla="*/ 58 w 135"/>
                  <a:gd name="T13" fmla="*/ 93 h 174"/>
                  <a:gd name="T14" fmla="*/ 64 w 135"/>
                  <a:gd name="T15" fmla="*/ 104 h 174"/>
                  <a:gd name="T16" fmla="*/ 69 w 135"/>
                  <a:gd name="T17" fmla="*/ 109 h 174"/>
                  <a:gd name="T18" fmla="*/ 76 w 135"/>
                  <a:gd name="T19" fmla="*/ 121 h 174"/>
                  <a:gd name="T20" fmla="*/ 84 w 135"/>
                  <a:gd name="T21" fmla="*/ 137 h 174"/>
                  <a:gd name="T22" fmla="*/ 89 w 135"/>
                  <a:gd name="T23" fmla="*/ 148 h 174"/>
                  <a:gd name="T24" fmla="*/ 91 w 135"/>
                  <a:gd name="T25" fmla="*/ 149 h 174"/>
                  <a:gd name="T26" fmla="*/ 95 w 135"/>
                  <a:gd name="T27" fmla="*/ 149 h 174"/>
                  <a:gd name="T28" fmla="*/ 100 w 135"/>
                  <a:gd name="T29" fmla="*/ 149 h 174"/>
                  <a:gd name="T30" fmla="*/ 106 w 135"/>
                  <a:gd name="T31" fmla="*/ 149 h 174"/>
                  <a:gd name="T32" fmla="*/ 111 w 135"/>
                  <a:gd name="T33" fmla="*/ 150 h 174"/>
                  <a:gd name="T34" fmla="*/ 118 w 135"/>
                  <a:gd name="T35" fmla="*/ 154 h 174"/>
                  <a:gd name="T36" fmla="*/ 126 w 135"/>
                  <a:gd name="T37" fmla="*/ 159 h 174"/>
                  <a:gd name="T38" fmla="*/ 132 w 135"/>
                  <a:gd name="T39" fmla="*/ 164 h 174"/>
                  <a:gd name="T40" fmla="*/ 134 w 135"/>
                  <a:gd name="T41" fmla="*/ 168 h 174"/>
                  <a:gd name="T42" fmla="*/ 129 w 135"/>
                  <a:gd name="T43" fmla="*/ 171 h 174"/>
                  <a:gd name="T44" fmla="*/ 121 w 135"/>
                  <a:gd name="T45" fmla="*/ 173 h 174"/>
                  <a:gd name="T46" fmla="*/ 110 w 135"/>
                  <a:gd name="T47" fmla="*/ 172 h 174"/>
                  <a:gd name="T48" fmla="*/ 102 w 135"/>
                  <a:gd name="T49" fmla="*/ 170 h 174"/>
                  <a:gd name="T50" fmla="*/ 96 w 135"/>
                  <a:gd name="T51" fmla="*/ 168 h 174"/>
                  <a:gd name="T52" fmla="*/ 92 w 135"/>
                  <a:gd name="T53" fmla="*/ 167 h 174"/>
                  <a:gd name="T54" fmla="*/ 90 w 135"/>
                  <a:gd name="T55" fmla="*/ 167 h 174"/>
                  <a:gd name="T56" fmla="*/ 87 w 135"/>
                  <a:gd name="T57" fmla="*/ 167 h 174"/>
                  <a:gd name="T58" fmla="*/ 75 w 135"/>
                  <a:gd name="T59" fmla="*/ 157 h 174"/>
                  <a:gd name="T60" fmla="*/ 61 w 135"/>
                  <a:gd name="T61" fmla="*/ 143 h 174"/>
                  <a:gd name="T62" fmla="*/ 48 w 135"/>
                  <a:gd name="T63" fmla="*/ 130 h 174"/>
                  <a:gd name="T64" fmla="*/ 40 w 135"/>
                  <a:gd name="T65" fmla="*/ 121 h 174"/>
                  <a:gd name="T66" fmla="*/ 29 w 135"/>
                  <a:gd name="T67" fmla="*/ 109 h 174"/>
                  <a:gd name="T68" fmla="*/ 19 w 135"/>
                  <a:gd name="T69" fmla="*/ 95 h 174"/>
                  <a:gd name="T70" fmla="*/ 10 w 135"/>
                  <a:gd name="T71" fmla="*/ 79 h 174"/>
                  <a:gd name="T72" fmla="*/ 5 w 135"/>
                  <a:gd name="T73" fmla="*/ 63 h 174"/>
                  <a:gd name="T74" fmla="*/ 2 w 135"/>
                  <a:gd name="T75" fmla="*/ 43 h 174"/>
                  <a:gd name="T76" fmla="*/ 0 w 135"/>
                  <a:gd name="T77" fmla="*/ 25 h 174"/>
                  <a:gd name="T78" fmla="*/ 0 w 135"/>
                  <a:gd name="T79" fmla="*/ 11 h 174"/>
                  <a:gd name="T80" fmla="*/ 2 w 135"/>
                  <a:gd name="T81" fmla="*/ 4 h 174"/>
                  <a:gd name="T82" fmla="*/ 6 w 135"/>
                  <a:gd name="T83" fmla="*/ 1 h 174"/>
                  <a:gd name="T84" fmla="*/ 11 w 135"/>
                  <a:gd name="T85" fmla="*/ 0 h 174"/>
                  <a:gd name="T86" fmla="*/ 17 w 135"/>
                  <a:gd name="T87" fmla="*/ 0 h 174"/>
                  <a:gd name="T88" fmla="*/ 35 w 135"/>
                  <a:gd name="T89" fmla="*/ 15 h 17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5"/>
                  <a:gd name="T136" fmla="*/ 0 h 174"/>
                  <a:gd name="T137" fmla="*/ 135 w 135"/>
                  <a:gd name="T138" fmla="*/ 174 h 17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5" h="174">
                    <a:moveTo>
                      <a:pt x="35" y="15"/>
                    </a:moveTo>
                    <a:lnTo>
                      <a:pt x="36" y="16"/>
                    </a:lnTo>
                    <a:lnTo>
                      <a:pt x="37" y="20"/>
                    </a:lnTo>
                    <a:lnTo>
                      <a:pt x="39" y="25"/>
                    </a:lnTo>
                    <a:lnTo>
                      <a:pt x="41" y="32"/>
                    </a:lnTo>
                    <a:lnTo>
                      <a:pt x="43" y="39"/>
                    </a:lnTo>
                    <a:lnTo>
                      <a:pt x="45" y="46"/>
                    </a:lnTo>
                    <a:lnTo>
                      <a:pt x="46" y="53"/>
                    </a:lnTo>
                    <a:lnTo>
                      <a:pt x="47" y="58"/>
                    </a:lnTo>
                    <a:lnTo>
                      <a:pt x="48" y="63"/>
                    </a:lnTo>
                    <a:lnTo>
                      <a:pt x="50" y="70"/>
                    </a:lnTo>
                    <a:lnTo>
                      <a:pt x="52" y="77"/>
                    </a:lnTo>
                    <a:lnTo>
                      <a:pt x="55" y="85"/>
                    </a:lnTo>
                    <a:lnTo>
                      <a:pt x="58" y="93"/>
                    </a:lnTo>
                    <a:lnTo>
                      <a:pt x="61" y="99"/>
                    </a:lnTo>
                    <a:lnTo>
                      <a:pt x="64" y="104"/>
                    </a:lnTo>
                    <a:lnTo>
                      <a:pt x="66" y="106"/>
                    </a:lnTo>
                    <a:lnTo>
                      <a:pt x="69" y="109"/>
                    </a:lnTo>
                    <a:lnTo>
                      <a:pt x="72" y="114"/>
                    </a:lnTo>
                    <a:lnTo>
                      <a:pt x="76" y="121"/>
                    </a:lnTo>
                    <a:lnTo>
                      <a:pt x="81" y="129"/>
                    </a:lnTo>
                    <a:lnTo>
                      <a:pt x="84" y="137"/>
                    </a:lnTo>
                    <a:lnTo>
                      <a:pt x="87" y="143"/>
                    </a:lnTo>
                    <a:lnTo>
                      <a:pt x="89" y="148"/>
                    </a:lnTo>
                    <a:lnTo>
                      <a:pt x="90" y="149"/>
                    </a:lnTo>
                    <a:lnTo>
                      <a:pt x="91" y="149"/>
                    </a:lnTo>
                    <a:lnTo>
                      <a:pt x="93" y="149"/>
                    </a:lnTo>
                    <a:lnTo>
                      <a:pt x="95" y="149"/>
                    </a:lnTo>
                    <a:lnTo>
                      <a:pt x="98" y="149"/>
                    </a:lnTo>
                    <a:lnTo>
                      <a:pt x="100" y="149"/>
                    </a:lnTo>
                    <a:lnTo>
                      <a:pt x="104" y="148"/>
                    </a:lnTo>
                    <a:lnTo>
                      <a:pt x="106" y="149"/>
                    </a:lnTo>
                    <a:lnTo>
                      <a:pt x="109" y="149"/>
                    </a:lnTo>
                    <a:lnTo>
                      <a:pt x="111" y="150"/>
                    </a:lnTo>
                    <a:lnTo>
                      <a:pt x="115" y="151"/>
                    </a:lnTo>
                    <a:lnTo>
                      <a:pt x="118" y="154"/>
                    </a:lnTo>
                    <a:lnTo>
                      <a:pt x="122" y="156"/>
                    </a:lnTo>
                    <a:lnTo>
                      <a:pt x="126" y="159"/>
                    </a:lnTo>
                    <a:lnTo>
                      <a:pt x="129" y="161"/>
                    </a:lnTo>
                    <a:lnTo>
                      <a:pt x="132" y="164"/>
                    </a:lnTo>
                    <a:lnTo>
                      <a:pt x="134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29" y="171"/>
                    </a:lnTo>
                    <a:lnTo>
                      <a:pt x="125" y="172"/>
                    </a:lnTo>
                    <a:lnTo>
                      <a:pt x="121" y="173"/>
                    </a:lnTo>
                    <a:lnTo>
                      <a:pt x="116" y="173"/>
                    </a:lnTo>
                    <a:lnTo>
                      <a:pt x="110" y="172"/>
                    </a:lnTo>
                    <a:lnTo>
                      <a:pt x="106" y="172"/>
                    </a:lnTo>
                    <a:lnTo>
                      <a:pt x="102" y="170"/>
                    </a:lnTo>
                    <a:lnTo>
                      <a:pt x="99" y="169"/>
                    </a:lnTo>
                    <a:lnTo>
                      <a:pt x="96" y="168"/>
                    </a:lnTo>
                    <a:lnTo>
                      <a:pt x="93" y="168"/>
                    </a:lnTo>
                    <a:lnTo>
                      <a:pt x="92" y="167"/>
                    </a:lnTo>
                    <a:lnTo>
                      <a:pt x="91" y="167"/>
                    </a:lnTo>
                    <a:lnTo>
                      <a:pt x="90" y="167"/>
                    </a:lnTo>
                    <a:lnTo>
                      <a:pt x="88" y="168"/>
                    </a:lnTo>
                    <a:lnTo>
                      <a:pt x="87" y="167"/>
                    </a:lnTo>
                    <a:lnTo>
                      <a:pt x="81" y="163"/>
                    </a:lnTo>
                    <a:lnTo>
                      <a:pt x="75" y="157"/>
                    </a:lnTo>
                    <a:lnTo>
                      <a:pt x="69" y="150"/>
                    </a:lnTo>
                    <a:lnTo>
                      <a:pt x="61" y="143"/>
                    </a:lnTo>
                    <a:lnTo>
                      <a:pt x="54" y="136"/>
                    </a:lnTo>
                    <a:lnTo>
                      <a:pt x="48" y="130"/>
                    </a:lnTo>
                    <a:lnTo>
                      <a:pt x="44" y="125"/>
                    </a:lnTo>
                    <a:lnTo>
                      <a:pt x="40" y="121"/>
                    </a:lnTo>
                    <a:lnTo>
                      <a:pt x="35" y="115"/>
                    </a:lnTo>
                    <a:lnTo>
                      <a:pt x="29" y="109"/>
                    </a:lnTo>
                    <a:lnTo>
                      <a:pt x="24" y="102"/>
                    </a:lnTo>
                    <a:lnTo>
                      <a:pt x="19" y="95"/>
                    </a:lnTo>
                    <a:lnTo>
                      <a:pt x="14" y="87"/>
                    </a:lnTo>
                    <a:lnTo>
                      <a:pt x="10" y="79"/>
                    </a:lnTo>
                    <a:lnTo>
                      <a:pt x="7" y="71"/>
                    </a:lnTo>
                    <a:lnTo>
                      <a:pt x="5" y="63"/>
                    </a:lnTo>
                    <a:lnTo>
                      <a:pt x="4" y="53"/>
                    </a:lnTo>
                    <a:lnTo>
                      <a:pt x="2" y="43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35" y="15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0" name="Freeform 179"/>
              <p:cNvSpPr>
                <a:spLocks/>
              </p:cNvSpPr>
              <p:nvPr/>
            </p:nvSpPr>
            <p:spPr bwMode="auto">
              <a:xfrm>
                <a:off x="4295" y="1049"/>
                <a:ext cx="192" cy="92"/>
              </a:xfrm>
              <a:custGeom>
                <a:avLst/>
                <a:gdLst>
                  <a:gd name="T0" fmla="*/ 0 w 192"/>
                  <a:gd name="T1" fmla="*/ 0 h 92"/>
                  <a:gd name="T2" fmla="*/ 0 w 192"/>
                  <a:gd name="T3" fmla="*/ 50 h 92"/>
                  <a:gd name="T4" fmla="*/ 191 w 192"/>
                  <a:gd name="T5" fmla="*/ 91 h 92"/>
                  <a:gd name="T6" fmla="*/ 191 w 192"/>
                  <a:gd name="T7" fmla="*/ 40 h 92"/>
                  <a:gd name="T8" fmla="*/ 0 w 19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2"/>
                  <a:gd name="T17" fmla="*/ 192 w 19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2">
                    <a:moveTo>
                      <a:pt x="0" y="0"/>
                    </a:moveTo>
                    <a:lnTo>
                      <a:pt x="0" y="50"/>
                    </a:lnTo>
                    <a:lnTo>
                      <a:pt x="191" y="91"/>
                    </a:lnTo>
                    <a:lnTo>
                      <a:pt x="191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1" name="Freeform 180"/>
              <p:cNvSpPr>
                <a:spLocks/>
              </p:cNvSpPr>
              <p:nvPr/>
            </p:nvSpPr>
            <p:spPr bwMode="auto">
              <a:xfrm>
                <a:off x="4486" y="1042"/>
                <a:ext cx="60" cy="99"/>
              </a:xfrm>
              <a:custGeom>
                <a:avLst/>
                <a:gdLst>
                  <a:gd name="T0" fmla="*/ 0 w 60"/>
                  <a:gd name="T1" fmla="*/ 47 h 99"/>
                  <a:gd name="T2" fmla="*/ 0 w 60"/>
                  <a:gd name="T3" fmla="*/ 98 h 99"/>
                  <a:gd name="T4" fmla="*/ 59 w 60"/>
                  <a:gd name="T5" fmla="*/ 43 h 99"/>
                  <a:gd name="T6" fmla="*/ 59 w 60"/>
                  <a:gd name="T7" fmla="*/ 0 h 99"/>
                  <a:gd name="T8" fmla="*/ 0 w 60"/>
                  <a:gd name="T9" fmla="*/ 4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99"/>
                  <a:gd name="T17" fmla="*/ 60 w 60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99">
                    <a:moveTo>
                      <a:pt x="0" y="47"/>
                    </a:moveTo>
                    <a:lnTo>
                      <a:pt x="0" y="98"/>
                    </a:lnTo>
                    <a:lnTo>
                      <a:pt x="59" y="43"/>
                    </a:lnTo>
                    <a:lnTo>
                      <a:pt x="59" y="0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2" name="Freeform 181"/>
              <p:cNvSpPr>
                <a:spLocks/>
              </p:cNvSpPr>
              <p:nvPr/>
            </p:nvSpPr>
            <p:spPr bwMode="auto">
              <a:xfrm>
                <a:off x="4295" y="1003"/>
                <a:ext cx="250" cy="87"/>
              </a:xfrm>
              <a:custGeom>
                <a:avLst/>
                <a:gdLst>
                  <a:gd name="T0" fmla="*/ 79 w 250"/>
                  <a:gd name="T1" fmla="*/ 0 h 87"/>
                  <a:gd name="T2" fmla="*/ 0 w 250"/>
                  <a:gd name="T3" fmla="*/ 45 h 87"/>
                  <a:gd name="T4" fmla="*/ 191 w 250"/>
                  <a:gd name="T5" fmla="*/ 86 h 87"/>
                  <a:gd name="T6" fmla="*/ 249 w 250"/>
                  <a:gd name="T7" fmla="*/ 39 h 87"/>
                  <a:gd name="T8" fmla="*/ 79 w 25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87"/>
                  <a:gd name="T17" fmla="*/ 250 w 25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87">
                    <a:moveTo>
                      <a:pt x="79" y="0"/>
                    </a:moveTo>
                    <a:lnTo>
                      <a:pt x="0" y="45"/>
                    </a:lnTo>
                    <a:lnTo>
                      <a:pt x="191" y="86"/>
                    </a:lnTo>
                    <a:lnTo>
                      <a:pt x="249" y="39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3" name="Freeform 182"/>
              <p:cNvSpPr>
                <a:spLocks/>
              </p:cNvSpPr>
              <p:nvPr/>
            </p:nvSpPr>
            <p:spPr bwMode="auto">
              <a:xfrm>
                <a:off x="4329" y="884"/>
                <a:ext cx="31" cy="134"/>
              </a:xfrm>
              <a:custGeom>
                <a:avLst/>
                <a:gdLst>
                  <a:gd name="T0" fmla="*/ 30 w 31"/>
                  <a:gd name="T1" fmla="*/ 0 h 134"/>
                  <a:gd name="T2" fmla="*/ 29 w 31"/>
                  <a:gd name="T3" fmla="*/ 0 h 134"/>
                  <a:gd name="T4" fmla="*/ 27 w 31"/>
                  <a:gd name="T5" fmla="*/ 3 h 134"/>
                  <a:gd name="T6" fmla="*/ 24 w 31"/>
                  <a:gd name="T7" fmla="*/ 6 h 134"/>
                  <a:gd name="T8" fmla="*/ 21 w 31"/>
                  <a:gd name="T9" fmla="*/ 12 h 134"/>
                  <a:gd name="T10" fmla="*/ 17 w 31"/>
                  <a:gd name="T11" fmla="*/ 21 h 134"/>
                  <a:gd name="T12" fmla="*/ 13 w 31"/>
                  <a:gd name="T13" fmla="*/ 31 h 134"/>
                  <a:gd name="T14" fmla="*/ 9 w 31"/>
                  <a:gd name="T15" fmla="*/ 44 h 134"/>
                  <a:gd name="T16" fmla="*/ 6 w 31"/>
                  <a:gd name="T17" fmla="*/ 60 h 134"/>
                  <a:gd name="T18" fmla="*/ 2 w 31"/>
                  <a:gd name="T19" fmla="*/ 76 h 134"/>
                  <a:gd name="T20" fmla="*/ 0 w 31"/>
                  <a:gd name="T21" fmla="*/ 91 h 134"/>
                  <a:gd name="T22" fmla="*/ 0 w 31"/>
                  <a:gd name="T23" fmla="*/ 104 h 134"/>
                  <a:gd name="T24" fmla="*/ 0 w 31"/>
                  <a:gd name="T25" fmla="*/ 114 h 134"/>
                  <a:gd name="T26" fmla="*/ 0 w 31"/>
                  <a:gd name="T27" fmla="*/ 122 h 134"/>
                  <a:gd name="T28" fmla="*/ 1 w 31"/>
                  <a:gd name="T29" fmla="*/ 128 h 134"/>
                  <a:gd name="T30" fmla="*/ 2 w 31"/>
                  <a:gd name="T31" fmla="*/ 132 h 134"/>
                  <a:gd name="T32" fmla="*/ 2 w 31"/>
                  <a:gd name="T33" fmla="*/ 133 h 134"/>
                  <a:gd name="T34" fmla="*/ 30 w 31"/>
                  <a:gd name="T35" fmla="*/ 0 h 1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34"/>
                  <a:gd name="T56" fmla="*/ 31 w 31"/>
                  <a:gd name="T57" fmla="*/ 134 h 1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34">
                    <a:moveTo>
                      <a:pt x="30" y="0"/>
                    </a:moveTo>
                    <a:lnTo>
                      <a:pt x="29" y="0"/>
                    </a:lnTo>
                    <a:lnTo>
                      <a:pt x="27" y="3"/>
                    </a:lnTo>
                    <a:lnTo>
                      <a:pt x="24" y="6"/>
                    </a:lnTo>
                    <a:lnTo>
                      <a:pt x="21" y="12"/>
                    </a:lnTo>
                    <a:lnTo>
                      <a:pt x="17" y="21"/>
                    </a:lnTo>
                    <a:lnTo>
                      <a:pt x="13" y="31"/>
                    </a:lnTo>
                    <a:lnTo>
                      <a:pt x="9" y="44"/>
                    </a:lnTo>
                    <a:lnTo>
                      <a:pt x="6" y="60"/>
                    </a:lnTo>
                    <a:lnTo>
                      <a:pt x="2" y="76"/>
                    </a:lnTo>
                    <a:lnTo>
                      <a:pt x="0" y="91"/>
                    </a:lnTo>
                    <a:lnTo>
                      <a:pt x="0" y="104"/>
                    </a:lnTo>
                    <a:lnTo>
                      <a:pt x="0" y="114"/>
                    </a:lnTo>
                    <a:lnTo>
                      <a:pt x="0" y="122"/>
                    </a:lnTo>
                    <a:lnTo>
                      <a:pt x="1" y="128"/>
                    </a:lnTo>
                    <a:lnTo>
                      <a:pt x="2" y="132"/>
                    </a:lnTo>
                    <a:lnTo>
                      <a:pt x="2" y="133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4" name="Freeform 183"/>
              <p:cNvSpPr>
                <a:spLocks/>
              </p:cNvSpPr>
              <p:nvPr/>
            </p:nvSpPr>
            <p:spPr bwMode="auto">
              <a:xfrm>
                <a:off x="4358" y="947"/>
                <a:ext cx="117" cy="117"/>
              </a:xfrm>
              <a:custGeom>
                <a:avLst/>
                <a:gdLst>
                  <a:gd name="T0" fmla="*/ 58 w 117"/>
                  <a:gd name="T1" fmla="*/ 116 h 117"/>
                  <a:gd name="T2" fmla="*/ 69 w 117"/>
                  <a:gd name="T3" fmla="*/ 116 h 117"/>
                  <a:gd name="T4" fmla="*/ 81 w 117"/>
                  <a:gd name="T5" fmla="*/ 113 h 117"/>
                  <a:gd name="T6" fmla="*/ 90 w 117"/>
                  <a:gd name="T7" fmla="*/ 109 h 117"/>
                  <a:gd name="T8" fmla="*/ 98 w 117"/>
                  <a:gd name="T9" fmla="*/ 102 h 117"/>
                  <a:gd name="T10" fmla="*/ 105 w 117"/>
                  <a:gd name="T11" fmla="*/ 94 h 117"/>
                  <a:gd name="T12" fmla="*/ 111 w 117"/>
                  <a:gd name="T13" fmla="*/ 85 h 117"/>
                  <a:gd name="T14" fmla="*/ 115 w 117"/>
                  <a:gd name="T15" fmla="*/ 74 h 117"/>
                  <a:gd name="T16" fmla="*/ 116 w 117"/>
                  <a:gd name="T17" fmla="*/ 63 h 117"/>
                  <a:gd name="T18" fmla="*/ 115 w 117"/>
                  <a:gd name="T19" fmla="*/ 51 h 117"/>
                  <a:gd name="T20" fmla="*/ 111 w 117"/>
                  <a:gd name="T21" fmla="*/ 40 h 117"/>
                  <a:gd name="T22" fmla="*/ 105 w 117"/>
                  <a:gd name="T23" fmla="*/ 29 h 117"/>
                  <a:gd name="T24" fmla="*/ 98 w 117"/>
                  <a:gd name="T25" fmla="*/ 20 h 117"/>
                  <a:gd name="T26" fmla="*/ 90 w 117"/>
                  <a:gd name="T27" fmla="*/ 12 h 117"/>
                  <a:gd name="T28" fmla="*/ 81 w 117"/>
                  <a:gd name="T29" fmla="*/ 6 h 117"/>
                  <a:gd name="T30" fmla="*/ 69 w 117"/>
                  <a:gd name="T31" fmla="*/ 2 h 117"/>
                  <a:gd name="T32" fmla="*/ 58 w 117"/>
                  <a:gd name="T33" fmla="*/ 0 h 117"/>
                  <a:gd name="T34" fmla="*/ 46 w 117"/>
                  <a:gd name="T35" fmla="*/ 0 h 117"/>
                  <a:gd name="T36" fmla="*/ 35 w 117"/>
                  <a:gd name="T37" fmla="*/ 2 h 117"/>
                  <a:gd name="T38" fmla="*/ 25 w 117"/>
                  <a:gd name="T39" fmla="*/ 6 h 117"/>
                  <a:gd name="T40" fmla="*/ 17 w 117"/>
                  <a:gd name="T41" fmla="*/ 13 h 117"/>
                  <a:gd name="T42" fmla="*/ 10 w 117"/>
                  <a:gd name="T43" fmla="*/ 21 h 117"/>
                  <a:gd name="T44" fmla="*/ 5 w 117"/>
                  <a:gd name="T45" fmla="*/ 30 h 117"/>
                  <a:gd name="T46" fmla="*/ 1 w 117"/>
                  <a:gd name="T47" fmla="*/ 41 h 117"/>
                  <a:gd name="T48" fmla="*/ 0 w 117"/>
                  <a:gd name="T49" fmla="*/ 52 h 117"/>
                  <a:gd name="T50" fmla="*/ 1 w 117"/>
                  <a:gd name="T51" fmla="*/ 64 h 117"/>
                  <a:gd name="T52" fmla="*/ 5 w 117"/>
                  <a:gd name="T53" fmla="*/ 75 h 117"/>
                  <a:gd name="T54" fmla="*/ 10 w 117"/>
                  <a:gd name="T55" fmla="*/ 86 h 117"/>
                  <a:gd name="T56" fmla="*/ 17 w 117"/>
                  <a:gd name="T57" fmla="*/ 95 h 117"/>
                  <a:gd name="T58" fmla="*/ 25 w 117"/>
                  <a:gd name="T59" fmla="*/ 103 h 117"/>
                  <a:gd name="T60" fmla="*/ 35 w 117"/>
                  <a:gd name="T61" fmla="*/ 109 h 117"/>
                  <a:gd name="T62" fmla="*/ 46 w 117"/>
                  <a:gd name="T63" fmla="*/ 113 h 117"/>
                  <a:gd name="T64" fmla="*/ 58 w 117"/>
                  <a:gd name="T65" fmla="*/ 116 h 1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7"/>
                  <a:gd name="T100" fmla="*/ 0 h 117"/>
                  <a:gd name="T101" fmla="*/ 117 w 117"/>
                  <a:gd name="T102" fmla="*/ 117 h 1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7" h="117">
                    <a:moveTo>
                      <a:pt x="58" y="116"/>
                    </a:moveTo>
                    <a:lnTo>
                      <a:pt x="69" y="116"/>
                    </a:lnTo>
                    <a:lnTo>
                      <a:pt x="81" y="113"/>
                    </a:lnTo>
                    <a:lnTo>
                      <a:pt x="90" y="109"/>
                    </a:lnTo>
                    <a:lnTo>
                      <a:pt x="98" y="102"/>
                    </a:lnTo>
                    <a:lnTo>
                      <a:pt x="105" y="94"/>
                    </a:lnTo>
                    <a:lnTo>
                      <a:pt x="111" y="85"/>
                    </a:lnTo>
                    <a:lnTo>
                      <a:pt x="115" y="74"/>
                    </a:lnTo>
                    <a:lnTo>
                      <a:pt x="116" y="63"/>
                    </a:lnTo>
                    <a:lnTo>
                      <a:pt x="115" y="51"/>
                    </a:lnTo>
                    <a:lnTo>
                      <a:pt x="111" y="40"/>
                    </a:lnTo>
                    <a:lnTo>
                      <a:pt x="105" y="29"/>
                    </a:lnTo>
                    <a:lnTo>
                      <a:pt x="98" y="20"/>
                    </a:lnTo>
                    <a:lnTo>
                      <a:pt x="90" y="12"/>
                    </a:lnTo>
                    <a:lnTo>
                      <a:pt x="81" y="6"/>
                    </a:lnTo>
                    <a:lnTo>
                      <a:pt x="69" y="2"/>
                    </a:lnTo>
                    <a:lnTo>
                      <a:pt x="58" y="0"/>
                    </a:lnTo>
                    <a:lnTo>
                      <a:pt x="46" y="0"/>
                    </a:lnTo>
                    <a:lnTo>
                      <a:pt x="35" y="2"/>
                    </a:lnTo>
                    <a:lnTo>
                      <a:pt x="25" y="6"/>
                    </a:lnTo>
                    <a:lnTo>
                      <a:pt x="17" y="13"/>
                    </a:lnTo>
                    <a:lnTo>
                      <a:pt x="10" y="21"/>
                    </a:lnTo>
                    <a:lnTo>
                      <a:pt x="5" y="30"/>
                    </a:lnTo>
                    <a:lnTo>
                      <a:pt x="1" y="41"/>
                    </a:lnTo>
                    <a:lnTo>
                      <a:pt x="0" y="52"/>
                    </a:lnTo>
                    <a:lnTo>
                      <a:pt x="1" y="64"/>
                    </a:lnTo>
                    <a:lnTo>
                      <a:pt x="5" y="75"/>
                    </a:lnTo>
                    <a:lnTo>
                      <a:pt x="10" y="86"/>
                    </a:lnTo>
                    <a:lnTo>
                      <a:pt x="17" y="95"/>
                    </a:lnTo>
                    <a:lnTo>
                      <a:pt x="25" y="103"/>
                    </a:lnTo>
                    <a:lnTo>
                      <a:pt x="35" y="109"/>
                    </a:lnTo>
                    <a:lnTo>
                      <a:pt x="46" y="113"/>
                    </a:lnTo>
                    <a:lnTo>
                      <a:pt x="58" y="116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5" name="Freeform 184"/>
              <p:cNvSpPr>
                <a:spLocks/>
              </p:cNvSpPr>
              <p:nvPr/>
            </p:nvSpPr>
            <p:spPr bwMode="auto">
              <a:xfrm>
                <a:off x="4326" y="869"/>
                <a:ext cx="164" cy="191"/>
              </a:xfrm>
              <a:custGeom>
                <a:avLst/>
                <a:gdLst>
                  <a:gd name="T0" fmla="*/ 124 w 164"/>
                  <a:gd name="T1" fmla="*/ 47 h 191"/>
                  <a:gd name="T2" fmla="*/ 73 w 164"/>
                  <a:gd name="T3" fmla="*/ 11 h 191"/>
                  <a:gd name="T4" fmla="*/ 35 w 164"/>
                  <a:gd name="T5" fmla="*/ 0 h 191"/>
                  <a:gd name="T6" fmla="*/ 0 w 164"/>
                  <a:gd name="T7" fmla="*/ 178 h 191"/>
                  <a:gd name="T8" fmla="*/ 38 w 164"/>
                  <a:gd name="T9" fmla="*/ 190 h 191"/>
                  <a:gd name="T10" fmla="*/ 98 w 164"/>
                  <a:gd name="T11" fmla="*/ 174 h 191"/>
                  <a:gd name="T12" fmla="*/ 138 w 164"/>
                  <a:gd name="T13" fmla="*/ 185 h 191"/>
                  <a:gd name="T14" fmla="*/ 163 w 164"/>
                  <a:gd name="T15" fmla="*/ 60 h 191"/>
                  <a:gd name="T16" fmla="*/ 124 w 164"/>
                  <a:gd name="T17" fmla="*/ 47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4"/>
                  <a:gd name="T28" fmla="*/ 0 h 191"/>
                  <a:gd name="T29" fmla="*/ 164 w 164"/>
                  <a:gd name="T30" fmla="*/ 191 h 19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4" h="191">
                    <a:moveTo>
                      <a:pt x="124" y="47"/>
                    </a:moveTo>
                    <a:lnTo>
                      <a:pt x="73" y="11"/>
                    </a:lnTo>
                    <a:lnTo>
                      <a:pt x="35" y="0"/>
                    </a:lnTo>
                    <a:lnTo>
                      <a:pt x="0" y="178"/>
                    </a:lnTo>
                    <a:lnTo>
                      <a:pt x="38" y="190"/>
                    </a:lnTo>
                    <a:lnTo>
                      <a:pt x="98" y="174"/>
                    </a:lnTo>
                    <a:lnTo>
                      <a:pt x="138" y="185"/>
                    </a:lnTo>
                    <a:lnTo>
                      <a:pt x="163" y="60"/>
                    </a:lnTo>
                    <a:lnTo>
                      <a:pt x="124" y="47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6" name="Freeform 185"/>
              <p:cNvSpPr>
                <a:spLocks/>
              </p:cNvSpPr>
              <p:nvPr/>
            </p:nvSpPr>
            <p:spPr bwMode="auto">
              <a:xfrm>
                <a:off x="4464" y="916"/>
                <a:ext cx="60" cy="139"/>
              </a:xfrm>
              <a:custGeom>
                <a:avLst/>
                <a:gdLst>
                  <a:gd name="T0" fmla="*/ 24 w 60"/>
                  <a:gd name="T1" fmla="*/ 13 h 139"/>
                  <a:gd name="T2" fmla="*/ 0 w 60"/>
                  <a:gd name="T3" fmla="*/ 138 h 139"/>
                  <a:gd name="T4" fmla="*/ 40 w 60"/>
                  <a:gd name="T5" fmla="*/ 109 h 139"/>
                  <a:gd name="T6" fmla="*/ 59 w 60"/>
                  <a:gd name="T7" fmla="*/ 0 h 139"/>
                  <a:gd name="T8" fmla="*/ 24 w 60"/>
                  <a:gd name="T9" fmla="*/ 13 h 1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39"/>
                  <a:gd name="T17" fmla="*/ 60 w 60"/>
                  <a:gd name="T18" fmla="*/ 139 h 1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39">
                    <a:moveTo>
                      <a:pt x="24" y="13"/>
                    </a:moveTo>
                    <a:lnTo>
                      <a:pt x="0" y="138"/>
                    </a:lnTo>
                    <a:lnTo>
                      <a:pt x="40" y="109"/>
                    </a:lnTo>
                    <a:lnTo>
                      <a:pt x="59" y="0"/>
                    </a:lnTo>
                    <a:lnTo>
                      <a:pt x="24" y="13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7" name="Freeform 186"/>
              <p:cNvSpPr>
                <a:spLocks/>
              </p:cNvSpPr>
              <p:nvPr/>
            </p:nvSpPr>
            <p:spPr bwMode="auto">
              <a:xfrm>
                <a:off x="4426" y="926"/>
                <a:ext cx="54" cy="123"/>
              </a:xfrm>
              <a:custGeom>
                <a:avLst/>
                <a:gdLst>
                  <a:gd name="T0" fmla="*/ 53 w 54"/>
                  <a:gd name="T1" fmla="*/ 7 h 123"/>
                  <a:gd name="T2" fmla="*/ 24 w 54"/>
                  <a:gd name="T3" fmla="*/ 0 h 123"/>
                  <a:gd name="T4" fmla="*/ 0 w 54"/>
                  <a:gd name="T5" fmla="*/ 111 h 123"/>
                  <a:gd name="T6" fmla="*/ 32 w 54"/>
                  <a:gd name="T7" fmla="*/ 122 h 123"/>
                  <a:gd name="T8" fmla="*/ 53 w 54"/>
                  <a:gd name="T9" fmla="*/ 7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3"/>
                  <a:gd name="T17" fmla="*/ 54 w 5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3">
                    <a:moveTo>
                      <a:pt x="53" y="7"/>
                    </a:moveTo>
                    <a:lnTo>
                      <a:pt x="24" y="0"/>
                    </a:lnTo>
                    <a:lnTo>
                      <a:pt x="0" y="111"/>
                    </a:lnTo>
                    <a:lnTo>
                      <a:pt x="32" y="122"/>
                    </a:lnTo>
                    <a:lnTo>
                      <a:pt x="53" y="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8" name="Freeform 187"/>
              <p:cNvSpPr>
                <a:spLocks/>
              </p:cNvSpPr>
              <p:nvPr/>
            </p:nvSpPr>
            <p:spPr bwMode="auto">
              <a:xfrm>
                <a:off x="4365" y="890"/>
                <a:ext cx="79" cy="160"/>
              </a:xfrm>
              <a:custGeom>
                <a:avLst/>
                <a:gdLst>
                  <a:gd name="T0" fmla="*/ 78 w 79"/>
                  <a:gd name="T1" fmla="*/ 30 h 160"/>
                  <a:gd name="T2" fmla="*/ 35 w 79"/>
                  <a:gd name="T3" fmla="*/ 0 h 160"/>
                  <a:gd name="T4" fmla="*/ 0 w 79"/>
                  <a:gd name="T5" fmla="*/ 159 h 160"/>
                  <a:gd name="T6" fmla="*/ 54 w 79"/>
                  <a:gd name="T7" fmla="*/ 146 h 160"/>
                  <a:gd name="T8" fmla="*/ 78 w 79"/>
                  <a:gd name="T9" fmla="*/ 3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60"/>
                  <a:gd name="T17" fmla="*/ 79 w 79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60">
                    <a:moveTo>
                      <a:pt x="78" y="30"/>
                    </a:moveTo>
                    <a:lnTo>
                      <a:pt x="35" y="0"/>
                    </a:lnTo>
                    <a:lnTo>
                      <a:pt x="0" y="159"/>
                    </a:lnTo>
                    <a:lnTo>
                      <a:pt x="54" y="146"/>
                    </a:lnTo>
                    <a:lnTo>
                      <a:pt x="78" y="3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9" name="Freeform 188"/>
              <p:cNvSpPr>
                <a:spLocks/>
              </p:cNvSpPr>
              <p:nvPr/>
            </p:nvSpPr>
            <p:spPr bwMode="auto">
              <a:xfrm>
                <a:off x="4332" y="877"/>
                <a:ext cx="60" cy="172"/>
              </a:xfrm>
              <a:custGeom>
                <a:avLst/>
                <a:gdLst>
                  <a:gd name="T0" fmla="*/ 59 w 60"/>
                  <a:gd name="T1" fmla="*/ 7 h 172"/>
                  <a:gd name="T2" fmla="*/ 32 w 60"/>
                  <a:gd name="T3" fmla="*/ 0 h 172"/>
                  <a:gd name="T4" fmla="*/ 0 w 60"/>
                  <a:gd name="T5" fmla="*/ 163 h 172"/>
                  <a:gd name="T6" fmla="*/ 26 w 60"/>
                  <a:gd name="T7" fmla="*/ 171 h 172"/>
                  <a:gd name="T8" fmla="*/ 59 w 60"/>
                  <a:gd name="T9" fmla="*/ 7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72"/>
                  <a:gd name="T17" fmla="*/ 60 w 60"/>
                  <a:gd name="T18" fmla="*/ 172 h 1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72">
                    <a:moveTo>
                      <a:pt x="59" y="7"/>
                    </a:moveTo>
                    <a:lnTo>
                      <a:pt x="32" y="0"/>
                    </a:lnTo>
                    <a:lnTo>
                      <a:pt x="0" y="163"/>
                    </a:lnTo>
                    <a:lnTo>
                      <a:pt x="26" y="171"/>
                    </a:lnTo>
                    <a:lnTo>
                      <a:pt x="59" y="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0" name="Freeform 189"/>
              <p:cNvSpPr>
                <a:spLocks/>
              </p:cNvSpPr>
              <p:nvPr/>
            </p:nvSpPr>
            <p:spPr bwMode="auto">
              <a:xfrm>
                <a:off x="4362" y="850"/>
                <a:ext cx="162" cy="79"/>
              </a:xfrm>
              <a:custGeom>
                <a:avLst/>
                <a:gdLst>
                  <a:gd name="T0" fmla="*/ 0 w 162"/>
                  <a:gd name="T1" fmla="*/ 18 h 79"/>
                  <a:gd name="T2" fmla="*/ 41 w 162"/>
                  <a:gd name="T3" fmla="*/ 0 h 79"/>
                  <a:gd name="T4" fmla="*/ 74 w 162"/>
                  <a:gd name="T5" fmla="*/ 11 h 79"/>
                  <a:gd name="T6" fmla="*/ 115 w 162"/>
                  <a:gd name="T7" fmla="*/ 49 h 79"/>
                  <a:gd name="T8" fmla="*/ 161 w 162"/>
                  <a:gd name="T9" fmla="*/ 66 h 79"/>
                  <a:gd name="T10" fmla="*/ 126 w 162"/>
                  <a:gd name="T11" fmla="*/ 78 h 79"/>
                  <a:gd name="T12" fmla="*/ 88 w 162"/>
                  <a:gd name="T13" fmla="*/ 66 h 79"/>
                  <a:gd name="T14" fmla="*/ 38 w 162"/>
                  <a:gd name="T15" fmla="*/ 29 h 79"/>
                  <a:gd name="T16" fmla="*/ 0 w 162"/>
                  <a:gd name="T17" fmla="*/ 18 h 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2"/>
                  <a:gd name="T28" fmla="*/ 0 h 79"/>
                  <a:gd name="T29" fmla="*/ 162 w 162"/>
                  <a:gd name="T30" fmla="*/ 79 h 7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2" h="79">
                    <a:moveTo>
                      <a:pt x="0" y="18"/>
                    </a:moveTo>
                    <a:lnTo>
                      <a:pt x="41" y="0"/>
                    </a:lnTo>
                    <a:lnTo>
                      <a:pt x="74" y="11"/>
                    </a:lnTo>
                    <a:lnTo>
                      <a:pt x="115" y="49"/>
                    </a:lnTo>
                    <a:lnTo>
                      <a:pt x="161" y="66"/>
                    </a:lnTo>
                    <a:lnTo>
                      <a:pt x="126" y="78"/>
                    </a:lnTo>
                    <a:lnTo>
                      <a:pt x="88" y="66"/>
                    </a:lnTo>
                    <a:lnTo>
                      <a:pt x="38" y="29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0" name="AutoShape 190"/>
            <p:cNvSpPr>
              <a:spLocks noChangeArrowheads="1"/>
            </p:cNvSpPr>
            <p:nvPr/>
          </p:nvSpPr>
          <p:spPr bwMode="blackWhite">
            <a:xfrm>
              <a:off x="4211" y="3114"/>
              <a:ext cx="1201" cy="822"/>
            </a:xfrm>
            <a:prstGeom prst="diamond">
              <a:avLst/>
            </a:prstGeom>
            <a:solidFill>
              <a:srgbClr val="95CA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601" name="Rectangle 191"/>
            <p:cNvSpPr>
              <a:spLocks noChangeArrowheads="1"/>
            </p:cNvSpPr>
            <p:nvPr/>
          </p:nvSpPr>
          <p:spPr bwMode="blackWhite">
            <a:xfrm>
              <a:off x="4370" y="3320"/>
              <a:ext cx="886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UPDATE</a:t>
              </a:r>
              <a:r>
                <a:rPr lang="en-US" altLang="zh-CN" sz="160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ON </a:t>
              </a:r>
            </a:p>
            <a:p>
              <a:pPr algn="ctr"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JOBS</a:t>
              </a:r>
            </a:p>
          </p:txBody>
        </p:sp>
        <p:sp>
          <p:nvSpPr>
            <p:cNvPr id="24602" name="AutoShape 192"/>
            <p:cNvSpPr>
              <a:spLocks noChangeArrowheads="1"/>
            </p:cNvSpPr>
            <p:nvPr/>
          </p:nvSpPr>
          <p:spPr bwMode="blackWhite">
            <a:xfrm>
              <a:off x="3441" y="2575"/>
              <a:ext cx="1201" cy="833"/>
            </a:xfrm>
            <a:prstGeom prst="diamond">
              <a:avLst/>
            </a:prstGeom>
            <a:solidFill>
              <a:srgbClr val="95CA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603" name="Rectangle 193"/>
            <p:cNvSpPr>
              <a:spLocks noChangeArrowheads="1"/>
            </p:cNvSpPr>
            <p:nvPr/>
          </p:nvSpPr>
          <p:spPr bwMode="blackWhite">
            <a:xfrm>
              <a:off x="3568" y="2830"/>
              <a:ext cx="950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INSERT ON</a:t>
              </a:r>
            </a:p>
            <a:p>
              <a:pPr algn="ctr"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JOBS </a:t>
              </a:r>
            </a:p>
          </p:txBody>
        </p:sp>
        <p:sp>
          <p:nvSpPr>
            <p:cNvPr id="24604" name="AutoShape 194"/>
            <p:cNvSpPr>
              <a:spLocks noChangeArrowheads="1"/>
            </p:cNvSpPr>
            <p:nvPr/>
          </p:nvSpPr>
          <p:spPr bwMode="blackWhite">
            <a:xfrm>
              <a:off x="1872" y="2592"/>
              <a:ext cx="1201" cy="833"/>
            </a:xfrm>
            <a:prstGeom prst="diamond">
              <a:avLst/>
            </a:prstGeom>
            <a:solidFill>
              <a:srgbClr val="95CA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605" name="Rectangle 195"/>
            <p:cNvSpPr>
              <a:spLocks noChangeArrowheads="1"/>
            </p:cNvSpPr>
            <p:nvPr/>
          </p:nvSpPr>
          <p:spPr bwMode="blackWhite">
            <a:xfrm>
              <a:off x="1991" y="2830"/>
              <a:ext cx="950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822325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SELECT</a:t>
              </a:r>
              <a:r>
                <a:rPr lang="en-US" altLang="zh-CN" sz="160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ON</a:t>
              </a:r>
            </a:p>
            <a:p>
              <a:pPr algn="ctr" defTabSz="822325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JOBS</a:t>
              </a:r>
            </a:p>
            <a:p>
              <a:pPr algn="ctr" defTabSz="822325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2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4606" name="AutoShape 196"/>
            <p:cNvSpPr>
              <a:spLocks noChangeArrowheads="1"/>
            </p:cNvSpPr>
            <p:nvPr/>
          </p:nvSpPr>
          <p:spPr bwMode="blackWhite">
            <a:xfrm>
              <a:off x="1080" y="3114"/>
              <a:ext cx="1201" cy="778"/>
            </a:xfrm>
            <a:prstGeom prst="diamond">
              <a:avLst/>
            </a:prstGeom>
            <a:solidFill>
              <a:srgbClr val="95CA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607" name="Rectangle 197"/>
            <p:cNvSpPr>
              <a:spLocks noChangeArrowheads="1"/>
            </p:cNvSpPr>
            <p:nvPr/>
          </p:nvSpPr>
          <p:spPr bwMode="blackWhite">
            <a:xfrm>
              <a:off x="1239" y="3320"/>
              <a:ext cx="88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CREATE TABLE</a:t>
              </a:r>
            </a:p>
          </p:txBody>
        </p:sp>
        <p:sp>
          <p:nvSpPr>
            <p:cNvPr id="24608" name="AutoShape 198"/>
            <p:cNvSpPr>
              <a:spLocks noChangeArrowheads="1"/>
            </p:cNvSpPr>
            <p:nvPr/>
          </p:nvSpPr>
          <p:spPr bwMode="blackWhite">
            <a:xfrm>
              <a:off x="2664" y="3114"/>
              <a:ext cx="1201" cy="778"/>
            </a:xfrm>
            <a:prstGeom prst="diamond">
              <a:avLst/>
            </a:prstGeom>
            <a:solidFill>
              <a:srgbClr val="95CA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609" name="Rectangle 199"/>
            <p:cNvSpPr>
              <a:spLocks noChangeArrowheads="1"/>
            </p:cNvSpPr>
            <p:nvPr/>
          </p:nvSpPr>
          <p:spPr bwMode="blackWhite">
            <a:xfrm>
              <a:off x="2823" y="3320"/>
              <a:ext cx="88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CREATE SESSION</a:t>
              </a:r>
            </a:p>
          </p:txBody>
        </p:sp>
        <p:sp>
          <p:nvSpPr>
            <p:cNvPr id="24610" name="Rectangle 200"/>
            <p:cNvSpPr>
              <a:spLocks noChangeArrowheads="1"/>
            </p:cNvSpPr>
            <p:nvPr/>
          </p:nvSpPr>
          <p:spPr bwMode="blackWhite">
            <a:xfrm>
              <a:off x="3567" y="1916"/>
              <a:ext cx="1096" cy="223"/>
            </a:xfrm>
            <a:prstGeom prst="rect">
              <a:avLst/>
            </a:prstGeom>
            <a:gradFill rotWithShape="0">
              <a:gsLst>
                <a:gs pos="0">
                  <a:srgbClr val="89E5B7"/>
                </a:gs>
                <a:gs pos="50000">
                  <a:srgbClr val="99FFCC"/>
                </a:gs>
                <a:gs pos="100000">
                  <a:srgbClr val="89E5B7"/>
                </a:gs>
              </a:gsLst>
              <a:lin ang="27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sz="1800" b="1">
                  <a:solidFill>
                    <a:srgbClr val="0070C0"/>
                  </a:solidFill>
                  <a:latin typeface="Courier New" pitchFamily="49" charset="0"/>
                  <a:ea typeface="宋体" pitchFamily="2" charset="-122"/>
                </a:rPr>
                <a:t>职员</a:t>
              </a:r>
            </a:p>
          </p:txBody>
        </p:sp>
        <p:sp>
          <p:nvSpPr>
            <p:cNvPr id="24611" name="Rectangle 201"/>
            <p:cNvSpPr>
              <a:spLocks noChangeArrowheads="1"/>
            </p:cNvSpPr>
            <p:nvPr/>
          </p:nvSpPr>
          <p:spPr bwMode="blackWhite">
            <a:xfrm>
              <a:off x="2008" y="1916"/>
              <a:ext cx="1096" cy="223"/>
            </a:xfrm>
            <a:prstGeom prst="rect">
              <a:avLst/>
            </a:prstGeom>
            <a:gradFill rotWithShape="0">
              <a:gsLst>
                <a:gs pos="0">
                  <a:srgbClr val="89E5B7"/>
                </a:gs>
                <a:gs pos="50000">
                  <a:srgbClr val="99FFCC"/>
                </a:gs>
                <a:gs pos="100000">
                  <a:srgbClr val="89E5B7"/>
                </a:gs>
              </a:gsLst>
              <a:lin ang="27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sz="1800" b="1">
                  <a:solidFill>
                    <a:srgbClr val="0070C0"/>
                  </a:solidFill>
                  <a:latin typeface="Courier New" pitchFamily="49" charset="0"/>
                  <a:ea typeface="宋体" pitchFamily="2" charset="-122"/>
                </a:rPr>
                <a:t>经理</a:t>
              </a:r>
              <a:endParaRPr lang="en-US" altLang="zh-CN" sz="1800" b="1">
                <a:solidFill>
                  <a:srgbClr val="0070C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171210" name="Rectangle 202"/>
            <p:cNvSpPr>
              <a:spLocks noChangeArrowheads="1"/>
            </p:cNvSpPr>
            <p:nvPr/>
          </p:nvSpPr>
          <p:spPr bwMode="auto">
            <a:xfrm>
              <a:off x="4876" y="207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822325">
                <a:spcBef>
                  <a:spcPct val="50000"/>
                </a:spcBef>
                <a:defRPr/>
              </a:pPr>
              <a:endParaRPr lang="zh-CN" alt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613" name="Rectangle 203"/>
            <p:cNvSpPr>
              <a:spLocks noChangeArrowheads="1"/>
            </p:cNvSpPr>
            <p:nvPr/>
          </p:nvSpPr>
          <p:spPr bwMode="auto">
            <a:xfrm>
              <a:off x="2186" y="1225"/>
              <a:ext cx="20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2"/>
                  </a:solidFill>
                  <a:latin typeface="Arial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4614" name="Rectangle 204"/>
            <p:cNvSpPr>
              <a:spLocks noChangeArrowheads="1"/>
            </p:cNvSpPr>
            <p:nvPr/>
          </p:nvSpPr>
          <p:spPr bwMode="auto">
            <a:xfrm>
              <a:off x="3295" y="1242"/>
              <a:ext cx="20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2"/>
                  </a:solidFill>
                  <a:latin typeface="Arial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615" name="Rectangle 205"/>
            <p:cNvSpPr>
              <a:spLocks noChangeArrowheads="1"/>
            </p:cNvSpPr>
            <p:nvPr/>
          </p:nvSpPr>
          <p:spPr bwMode="auto">
            <a:xfrm>
              <a:off x="4349" y="1215"/>
              <a:ext cx="20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2"/>
                  </a:solidFill>
                  <a:latin typeface="Arial" pitchFamily="34" charset="0"/>
                  <a:ea typeface="宋体" pitchFamily="2" charset="-122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92138"/>
            <a:ext cx="8229600" cy="1143000"/>
          </a:xfrm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角色 </a:t>
            </a:r>
            <a:r>
              <a:rPr lang="en-US" altLang="zh-CN" dirty="0">
                <a:ea typeface="宋体" pitchFamily="2" charset="-122"/>
              </a:rPr>
              <a:t>Roles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创建、删除角色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blackWhite">
          <a:xfrm>
            <a:off x="1593850" y="1895475"/>
            <a:ext cx="5765800" cy="33972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defTabSz="400050">
              <a:spcBef>
                <a:spcPct val="50000"/>
              </a:spcBef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CREATE ROLE </a:t>
            </a:r>
            <a:r>
              <a:rPr lang="en-US" altLang="zh-CN" sz="16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oe_clerk</a:t>
            </a: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;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blackWhite">
          <a:xfrm>
            <a:off x="1600200" y="2590800"/>
            <a:ext cx="5778500" cy="70802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defTabSz="400050">
              <a:spcBef>
                <a:spcPct val="50000"/>
              </a:spcBef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CREATE ROLE hr_clerk</a:t>
            </a:r>
          </a:p>
          <a:p>
            <a:pPr defTabSz="400050">
              <a:spcBef>
                <a:spcPct val="50000"/>
              </a:spcBef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			IDENTIFIED BY bonus;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blackWhite">
          <a:xfrm>
            <a:off x="1587500" y="3543300"/>
            <a:ext cx="5791200" cy="70802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defTabSz="400050">
              <a:spcBef>
                <a:spcPct val="50000"/>
              </a:spcBef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CREATE ROLE hr_manager</a:t>
            </a:r>
          </a:p>
          <a:p>
            <a:pPr defTabSz="400050">
              <a:spcBef>
                <a:spcPct val="50000"/>
              </a:spcBef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			IDENTIFIED EXTERNALLY;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blackWhite">
          <a:xfrm>
            <a:off x="1612900" y="4521200"/>
            <a:ext cx="5791200" cy="33972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defTabSz="400050">
              <a:spcBef>
                <a:spcPct val="50000"/>
              </a:spcBef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SQL&gt; DROP ROLE oe_clerk;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41338"/>
            <a:ext cx="8229600" cy="1143000"/>
          </a:xfrm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用户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创建、删除用户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68300" y="1774825"/>
            <a:ext cx="8229600" cy="28257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CREATE USER </a:t>
            </a:r>
            <a:r>
              <a:rPr lang="en-US" altLang="zh-CN" sz="1600" b="1" dirty="0" err="1">
                <a:solidFill>
                  <a:schemeClr val="bg1"/>
                </a:solidFill>
                <a:ea typeface="宋体" pitchFamily="2" charset="-122"/>
              </a:rPr>
              <a:t>user_name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</a:endParaRPr>
          </a:p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IDENTIFIED BY password</a:t>
            </a:r>
          </a:p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[DEFAULT TABLESPACE </a:t>
            </a:r>
            <a:r>
              <a:rPr lang="en-US" altLang="zh-CN" sz="1600" b="1" dirty="0" err="1">
                <a:solidFill>
                  <a:schemeClr val="bg1"/>
                </a:solidFill>
                <a:ea typeface="宋体" pitchFamily="2" charset="-122"/>
              </a:rPr>
              <a:t>tablespace_name</a:t>
            </a: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]</a:t>
            </a:r>
          </a:p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[TEMPORARY TABLESPACE </a:t>
            </a:r>
            <a:r>
              <a:rPr lang="en-US" altLang="zh-CN" sz="1600" b="1" dirty="0" err="1">
                <a:solidFill>
                  <a:schemeClr val="bg1"/>
                </a:solidFill>
                <a:ea typeface="宋体" pitchFamily="2" charset="-122"/>
              </a:rPr>
              <a:t>tablespace_name</a:t>
            </a: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]</a:t>
            </a:r>
          </a:p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[QUOTA </a:t>
            </a:r>
            <a:r>
              <a:rPr lang="en-US" altLang="zh-CN" sz="1600" b="1" dirty="0" err="1">
                <a:solidFill>
                  <a:schemeClr val="bg1"/>
                </a:solidFill>
                <a:ea typeface="宋体" pitchFamily="2" charset="-122"/>
              </a:rPr>
              <a:t>quota_number</a:t>
            </a: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 [K | M] | UNLIMITED ON </a:t>
            </a:r>
            <a:r>
              <a:rPr lang="en-US" altLang="zh-CN" sz="1600" b="1" dirty="0" err="1">
                <a:solidFill>
                  <a:schemeClr val="bg1"/>
                </a:solidFill>
                <a:ea typeface="宋体" pitchFamily="2" charset="-122"/>
              </a:rPr>
              <a:t>tablespace_name</a:t>
            </a: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]</a:t>
            </a:r>
          </a:p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[PROFILE </a:t>
            </a:r>
            <a:r>
              <a:rPr lang="en-US" altLang="zh-CN" sz="1600" b="1" dirty="0" err="1">
                <a:solidFill>
                  <a:schemeClr val="bg1"/>
                </a:solidFill>
                <a:ea typeface="宋体" pitchFamily="2" charset="-122"/>
              </a:rPr>
              <a:t>profile_name</a:t>
            </a: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]</a:t>
            </a:r>
          </a:p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[PASSWORD expire]</a:t>
            </a:r>
          </a:p>
          <a:p>
            <a:pPr marL="404813" indent="-404813" defTabSz="400050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400050" algn="r"/>
                <a:tab pos="673100" algn="l"/>
              </a:tabLst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宋体" pitchFamily="2" charset="-122"/>
              </a:rPr>
              <a:t>[ACCOUNT lock| unlock] </a:t>
            </a:r>
            <a:endParaRPr lang="zh-CN" altLang="en-US" sz="1600" b="1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54500" y="1879600"/>
            <a:ext cx="1752600" cy="571500"/>
            <a:chOff x="4224" y="1200"/>
            <a:chExt cx="912" cy="680"/>
          </a:xfrm>
        </p:grpSpPr>
        <p:sp>
          <p:nvSpPr>
            <p:cNvPr id="12" name="AutoShape 5"/>
            <p:cNvSpPr>
              <a:spLocks/>
            </p:cNvSpPr>
            <p:nvPr/>
          </p:nvSpPr>
          <p:spPr bwMode="auto">
            <a:xfrm>
              <a:off x="4224" y="1200"/>
              <a:ext cx="48" cy="623"/>
            </a:xfrm>
            <a:prstGeom prst="rightBrace">
              <a:avLst>
                <a:gd name="adj1" fmla="val 108333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7113" name="Text Box 6"/>
            <p:cNvSpPr txBox="1">
              <a:spLocks noChangeArrowheads="1"/>
            </p:cNvSpPr>
            <p:nvPr/>
          </p:nvSpPr>
          <p:spPr bwMode="auto">
            <a:xfrm>
              <a:off x="4368" y="1440"/>
              <a:ext cx="768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宋体" pitchFamily="2" charset="-122"/>
                </a:rPr>
                <a:t>必须的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867400" y="2501900"/>
            <a:ext cx="1752600" cy="1943100"/>
            <a:chOff x="4224" y="1200"/>
            <a:chExt cx="912" cy="624"/>
          </a:xfrm>
        </p:grpSpPr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4224" y="1200"/>
              <a:ext cx="48" cy="624"/>
            </a:xfrm>
            <a:prstGeom prst="rightBrace">
              <a:avLst>
                <a:gd name="adj1" fmla="val 108333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4368" y="1473"/>
              <a:ext cx="76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宋体" pitchFamily="2" charset="-122"/>
                </a:rPr>
                <a:t>可选的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CREATE USER username ---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用户名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IDENTIFIED BY password----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用户口令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[DEFAULT TABLESPACE </a:t>
            </a:r>
            <a:r>
              <a:rPr lang="en-US" altLang="zh-CN" dirty="0" err="1">
                <a:latin typeface="Verdana" pitchFamily="34" charset="0"/>
                <a:ea typeface="宋体" pitchFamily="2" charset="-122"/>
              </a:rPr>
              <a:t>tablespace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 ]---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缺省的表空间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该用户创建的对象默认存在此。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06413"/>
            <a:ext cx="8229600" cy="7127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Verdana,Bold" charset="0"/>
                <a:ea typeface="宋体" pitchFamily="2" charset="-122"/>
              </a:rPr>
              <a:t>CREATE  USER </a:t>
            </a:r>
            <a:r>
              <a:rPr lang="zh-CN" altLang="en-US" dirty="0">
                <a:latin typeface="宋体,Bold" charset="-122"/>
                <a:ea typeface="宋体,Bold" charset="-122"/>
              </a:rPr>
              <a:t>命令解释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en-US" altLang="zh-CN" sz="20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6131" name="Line 3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874713" y="1814513"/>
            <a:ext cx="7385050" cy="409575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>
                <a:ea typeface="宋体" pitchFamily="2" charset="-122"/>
              </a:rPr>
              <a:t>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xfrm>
            <a:off x="863600" y="7080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课程内容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874713" y="1814513"/>
            <a:ext cx="73850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Oracle</a:t>
            </a:r>
            <a:r>
              <a:rPr lang="zh-CN" altLang="en-US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服务器的方案对象和非方案对象概念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表、视图、索引、序列等数据库对象的声明和创建方法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2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数据库对象在数据库中的存储结构。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7338"/>
            <a:ext cx="8915400" cy="2740025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[TEMPORARY TABLESPACE 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tablespace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] ---</a:t>
            </a:r>
            <a:r>
              <a:rPr lang="zh-CN" altLang="en-US" sz="2000" dirty="0">
                <a:latin typeface="Verdana" pitchFamily="34" charset="0"/>
                <a:ea typeface="宋体" pitchFamily="2" charset="-122"/>
              </a:rPr>
              <a:t>该用户使用的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缺省的临时表空间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[QUOTA [integer K[M]][UNLIMITED] ON 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tablespace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 ---</a:t>
            </a:r>
            <a:r>
              <a:rPr lang="zh-CN" altLang="en-US" sz="2000" dirty="0">
                <a:latin typeface="Verdana" pitchFamily="34" charset="0"/>
                <a:ea typeface="宋体" pitchFamily="2" charset="-122"/>
              </a:rPr>
              <a:t>用户在该表空间中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允许使用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k[m]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字节</a:t>
            </a:r>
            <a:endParaRPr lang="zh-CN" altLang="en-US" sz="2000" dirty="0">
              <a:latin typeface="Verdan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[PROFILES </a:t>
            </a:r>
            <a:r>
              <a:rPr lang="en-US" altLang="zh-CN" sz="2000" dirty="0" err="1">
                <a:latin typeface="Verdana" pitchFamily="34" charset="0"/>
                <a:ea typeface="宋体" pitchFamily="2" charset="-122"/>
              </a:rPr>
              <a:t>profile_name</a:t>
            </a: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] ---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概要文件的名字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[PASSWORD EXPIRE] ---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立即将口令设成过期状态，用户在登录进入前必须修改口令。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altLang="zh-CN" sz="2000" dirty="0">
                <a:latin typeface="Verdana" pitchFamily="34" charset="0"/>
                <a:ea typeface="宋体" pitchFamily="2" charset="-122"/>
              </a:rPr>
              <a:t>[ACCOUNT LOCK or ACCOUNT UNLOCK] ---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用户是否被加锁。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7143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Verdana,Bold" charset="0"/>
                <a:ea typeface="宋体" pitchFamily="2" charset="-122"/>
              </a:rPr>
              <a:t>CREATE  USER </a:t>
            </a:r>
            <a:r>
              <a:rPr lang="zh-CN" altLang="en-US" dirty="0">
                <a:latin typeface="宋体,Bold" charset="-122"/>
                <a:ea typeface="宋体,Bold" charset="-122"/>
              </a:rPr>
              <a:t>命令解释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571500"/>
            <a:ext cx="8204200" cy="292100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ea typeface="宋体" pitchFamily="2" charset="-122"/>
              </a:rPr>
              <a:t>例</a:t>
            </a:r>
            <a:r>
              <a:rPr lang="en-US" altLang="zh-CN" sz="2000" b="1" dirty="0">
                <a:ea typeface="宋体" pitchFamily="2" charset="-122"/>
              </a:rPr>
              <a:t>1  </a:t>
            </a:r>
            <a:r>
              <a:rPr lang="zh-CN" altLang="en-US" sz="2000" b="1" dirty="0">
                <a:ea typeface="宋体" pitchFamily="2" charset="-122"/>
              </a:rPr>
              <a:t>创建新用户</a:t>
            </a:r>
            <a:r>
              <a:rPr lang="en-US" altLang="zh-CN" sz="2000" b="1" dirty="0" err="1">
                <a:ea typeface="宋体" pitchFamily="2" charset="-122"/>
              </a:rPr>
              <a:t>zhangsan</a:t>
            </a:r>
            <a:r>
              <a:rPr lang="zh-CN" altLang="en-US" sz="2000" b="1" dirty="0">
                <a:ea typeface="宋体" pitchFamily="2" charset="-122"/>
              </a:rPr>
              <a:t>，密码为</a:t>
            </a:r>
            <a:r>
              <a:rPr lang="en-US" altLang="zh-CN" sz="2000" b="1" dirty="0" err="1">
                <a:ea typeface="宋体" pitchFamily="2" charset="-122"/>
              </a:rPr>
              <a:t>abcdef</a:t>
            </a:r>
            <a:r>
              <a:rPr lang="zh-CN" altLang="en-US" sz="2000" b="1" dirty="0">
                <a:ea typeface="宋体" pitchFamily="2" charset="-122"/>
              </a:rPr>
              <a:t>，命令如下。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endParaRPr lang="zh-CN" altLang="en-US" sz="2000" b="1" kern="0" dirty="0">
              <a:latin typeface="+mn-lt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98513" y="950913"/>
            <a:ext cx="7385050" cy="830262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CREATE USER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zhangsan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IDENTIFIED BY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abcdef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903413"/>
            <a:ext cx="7942263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latin typeface="+mn-lt"/>
                <a:ea typeface="宋体" pitchFamily="2" charset="-122"/>
              </a:rPr>
              <a:t>例</a:t>
            </a:r>
            <a:r>
              <a:rPr lang="en-US" altLang="zh-CN" sz="2000" b="1" kern="0" dirty="0">
                <a:latin typeface="+mn-lt"/>
                <a:ea typeface="宋体" pitchFamily="2" charset="-122"/>
              </a:rPr>
              <a:t>2  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创建新用户</a:t>
            </a:r>
            <a:r>
              <a:rPr lang="en-US" altLang="zh-CN" sz="2000" b="1" kern="0" dirty="0" err="1">
                <a:latin typeface="+mn-lt"/>
                <a:ea typeface="宋体" pitchFamily="2" charset="-122"/>
              </a:rPr>
              <a:t>lisi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，密码为</a:t>
            </a:r>
            <a:r>
              <a:rPr lang="en-US" altLang="zh-CN" sz="2000" b="1" kern="0" dirty="0" err="1">
                <a:latin typeface="+mn-lt"/>
                <a:ea typeface="宋体" pitchFamily="2" charset="-122"/>
              </a:rPr>
              <a:t>abcdef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，表空间为</a:t>
            </a:r>
            <a:r>
              <a:rPr lang="en-US" altLang="zh-CN" sz="2000" b="1" kern="0" dirty="0">
                <a:latin typeface="+mn-lt"/>
                <a:ea typeface="宋体" pitchFamily="2" charset="-122"/>
              </a:rPr>
              <a:t>users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，并且在</a:t>
            </a:r>
            <a:r>
              <a:rPr lang="en-US" altLang="zh-CN" sz="2000" b="1" kern="0" dirty="0">
                <a:latin typeface="+mn-lt"/>
                <a:ea typeface="宋体" pitchFamily="2" charset="-122"/>
              </a:rPr>
              <a:t>users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表空间上可以使用</a:t>
            </a:r>
            <a:r>
              <a:rPr lang="en-US" altLang="zh-CN" sz="2000" b="1" kern="0" dirty="0">
                <a:latin typeface="+mn-lt"/>
                <a:ea typeface="宋体" pitchFamily="2" charset="-122"/>
              </a:rPr>
              <a:t>10M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的磁盘空间。</a:t>
            </a:r>
            <a:endParaRPr lang="zh-CN" altLang="en-US" sz="2000" b="1" kern="0" dirty="0">
              <a:solidFill>
                <a:schemeClr val="accent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23913" y="2563813"/>
            <a:ext cx="7385050" cy="1322387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CREATE USER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lisi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IDENTIFIED BY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abcdef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DEFAULT TABLESPACE users</a:t>
            </a:r>
          </a:p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QUOTA 10M ON users; 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908425"/>
            <a:ext cx="80391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latin typeface="+mn-lt"/>
                <a:ea typeface="宋体" pitchFamily="2" charset="-122"/>
              </a:rPr>
              <a:t>例</a:t>
            </a:r>
            <a:r>
              <a:rPr lang="en-US" altLang="zh-CN" sz="2000" b="1" kern="0" dirty="0">
                <a:latin typeface="+mn-lt"/>
                <a:ea typeface="宋体" pitchFamily="2" charset="-122"/>
              </a:rPr>
              <a:t>3  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创建新用户</a:t>
            </a:r>
            <a:r>
              <a:rPr lang="en-US" altLang="zh-CN" sz="2000" b="1" kern="0" dirty="0" err="1">
                <a:latin typeface="+mn-lt"/>
                <a:ea typeface="宋体" pitchFamily="2" charset="-122"/>
              </a:rPr>
              <a:t>allen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，密码为</a:t>
            </a:r>
            <a:r>
              <a:rPr lang="en-US" altLang="zh-CN" sz="2000" b="1" kern="0" dirty="0" err="1">
                <a:latin typeface="+mn-lt"/>
                <a:ea typeface="宋体" pitchFamily="2" charset="-122"/>
              </a:rPr>
              <a:t>abcdef</a:t>
            </a:r>
            <a:r>
              <a:rPr lang="zh-CN" altLang="en-US" sz="2000" b="1" kern="0" dirty="0">
                <a:latin typeface="+mn-lt"/>
                <a:ea typeface="宋体" pitchFamily="2" charset="-122"/>
              </a:rPr>
              <a:t>，并且设置密码已过期，用户的状态为加锁。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2000" y="4556125"/>
            <a:ext cx="7759700" cy="172402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CREATE USER allen</a:t>
            </a:r>
          </a:p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IDENTIFIED BY abcdef</a:t>
            </a:r>
          </a:p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PASSWORD expire</a:t>
            </a:r>
          </a:p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ACCOUNT lock; 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6340" y="67874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-5260" y="550474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74713" y="1814513"/>
            <a:ext cx="7906680" cy="2495550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>
                <a:ea typeface="宋体" pitchFamily="2" charset="-122"/>
              </a:rPr>
              <a:t>为新用户授予和数据库建立会话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登录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系统权限</a:t>
            </a:r>
            <a:r>
              <a:rPr lang="zh-CN" altLang="en-US" dirty="0">
                <a:ea typeface="宋体" pitchFamily="2" charset="-122"/>
              </a:rPr>
              <a:t>：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>
                <a:ea typeface="宋体" pitchFamily="2" charset="-122"/>
              </a:rPr>
              <a:t>GRANT CREATE SESSION TO </a:t>
            </a:r>
            <a:r>
              <a:rPr lang="en-US" altLang="zh-CN" dirty="0" err="1">
                <a:ea typeface="宋体" pitchFamily="2" charset="-122"/>
              </a:rPr>
              <a:t>user_name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>
                <a:ea typeface="宋体" pitchFamily="2" charset="-122"/>
              </a:rPr>
              <a:t>为新用户授予创建数据表的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系统权限</a:t>
            </a:r>
            <a:r>
              <a:rPr lang="zh-CN" altLang="en-US" dirty="0">
                <a:ea typeface="宋体" pitchFamily="2" charset="-122"/>
              </a:rPr>
              <a:t>：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>
                <a:ea typeface="宋体" pitchFamily="2" charset="-122"/>
              </a:rPr>
              <a:t>GRANT CREATE table TO </a:t>
            </a:r>
            <a:r>
              <a:rPr lang="en-US" altLang="zh-CN" dirty="0" err="1">
                <a:ea typeface="宋体" pitchFamily="2" charset="-122"/>
              </a:rPr>
              <a:t>user_name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>
                <a:ea typeface="宋体" pitchFamily="2" charset="-122"/>
              </a:rPr>
              <a:t>为新用户授权和数据库建立连接的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角色</a:t>
            </a:r>
            <a:r>
              <a:rPr lang="zh-CN" altLang="en-US" dirty="0">
                <a:ea typeface="宋体" pitchFamily="2" charset="-122"/>
              </a:rPr>
              <a:t>：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>
                <a:ea typeface="宋体" pitchFamily="2" charset="-122"/>
              </a:rPr>
              <a:t>GRANT CONNECT TO </a:t>
            </a:r>
            <a:r>
              <a:rPr lang="en-US" altLang="zh-CN" dirty="0" err="1">
                <a:ea typeface="宋体" pitchFamily="2" charset="-122"/>
              </a:rPr>
              <a:t>user_name</a:t>
            </a:r>
            <a:r>
              <a:rPr lang="en-US" altLang="zh-CN" dirty="0">
                <a:ea typeface="宋体" pitchFamily="2" charset="-122"/>
              </a:rPr>
              <a:t>;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8426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使用新用户连接数据库</a:t>
            </a:r>
          </a:p>
        </p:txBody>
      </p:sp>
      <p:sp>
        <p:nvSpPr>
          <p:cNvPr id="6" name="矩形 5"/>
          <p:cNvSpPr/>
          <p:nvPr/>
        </p:nvSpPr>
        <p:spPr>
          <a:xfrm>
            <a:off x="825500" y="4813300"/>
            <a:ext cx="7721600" cy="830263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select grantee,privilege from dba_sys_privs </a:t>
            </a:r>
          </a:p>
          <a:p>
            <a:pPr marL="404813" indent="-404813" defTabSz="346075">
              <a:lnSpc>
                <a:spcPct val="95000"/>
              </a:lnSpc>
              <a:spcBef>
                <a:spcPct val="500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where grantee='CONNECT' order by privilege;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665820" y="690180"/>
            <a:ext cx="7385050" cy="413407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itchFamily="2" charset="-122"/>
              </a:rPr>
              <a:t>CONNECT</a:t>
            </a:r>
            <a:r>
              <a:rPr lang="zh-CN" altLang="en-US" sz="2000" dirty="0">
                <a:ea typeface="宋体" pitchFamily="2" charset="-122"/>
              </a:rPr>
              <a:t>角色： </a:t>
            </a:r>
            <a:r>
              <a:rPr lang="en-US" altLang="zh-CN" sz="2000" dirty="0">
                <a:ea typeface="宋体" pitchFamily="2" charset="-122"/>
              </a:rPr>
              <a:t>--</a:t>
            </a:r>
            <a:r>
              <a:rPr lang="zh-CN" altLang="en-US" sz="2000" dirty="0">
                <a:ea typeface="宋体" pitchFamily="2" charset="-122"/>
              </a:rPr>
              <a:t>是授予最终用户的典型权利，最基本</a:t>
            </a:r>
            <a:endParaRPr lang="zh-CN" altLang="en-US" sz="1800" dirty="0">
              <a:ea typeface="宋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3213" y="2837792"/>
            <a:ext cx="7385050" cy="102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RESOURCE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角色：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是授予开发人员的 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89" y="3123316"/>
            <a:ext cx="7400269" cy="3403608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195" y="1039046"/>
            <a:ext cx="7547577" cy="1788585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0" y="720725"/>
            <a:ext cx="9144000" cy="7366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>
                <a:ea typeface="宋体" pitchFamily="2" charset="-122"/>
              </a:rPr>
              <a:t>例</a:t>
            </a:r>
            <a:r>
              <a:rPr lang="en-US" altLang="zh-CN" dirty="0">
                <a:ea typeface="宋体" pitchFamily="2" charset="-122"/>
              </a:rPr>
              <a:t>4  </a:t>
            </a:r>
            <a:r>
              <a:rPr lang="zh-CN" altLang="en-US" dirty="0">
                <a:ea typeface="宋体" pitchFamily="2" charset="-122"/>
              </a:rPr>
              <a:t>为新用户</a:t>
            </a:r>
            <a:r>
              <a:rPr lang="en-US" altLang="zh-CN" dirty="0" err="1">
                <a:ea typeface="宋体" pitchFamily="2" charset="-122"/>
              </a:rPr>
              <a:t>zhangsan</a:t>
            </a:r>
            <a:r>
              <a:rPr lang="zh-CN" altLang="en-US" dirty="0">
                <a:ea typeface="宋体" pitchFamily="2" charset="-122"/>
              </a:rPr>
              <a:t>授予和数据库建立会话的权限，并用</a:t>
            </a:r>
            <a:r>
              <a:rPr lang="en-US" altLang="zh-CN" dirty="0" err="1">
                <a:ea typeface="宋体" pitchFamily="2" charset="-122"/>
              </a:rPr>
              <a:t>zhangsan</a:t>
            </a:r>
            <a:r>
              <a:rPr lang="zh-CN" altLang="en-US" dirty="0">
                <a:ea typeface="宋体" pitchFamily="2" charset="-122"/>
              </a:rPr>
              <a:t>连接数据库。</a:t>
            </a:r>
            <a:endParaRPr lang="zh-CN" altLang="en-US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3700" y="1470025"/>
            <a:ext cx="7772400" cy="265747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--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在授权之前，用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zhangsan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连接数据库的操作失败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CONNECT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zhangsan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/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abcdef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; 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--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以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system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连接数据库，并使用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GRANT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命令为新用户授权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CONNECT system/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abcdef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;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GRANT CREATE SESSION TO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zhangsan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;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--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授权后，再用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zhangsan</a:t>
            </a:r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连接数据库，操作成功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CONNECT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zhangsan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/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abcdef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; 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7800" y="4368800"/>
            <a:ext cx="86868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latin typeface="+mn-lt"/>
                <a:ea typeface="宋体" pitchFamily="2" charset="-122"/>
              </a:rPr>
              <a:t>例</a:t>
            </a:r>
            <a:r>
              <a:rPr lang="en-US" altLang="zh-CN" sz="2200" b="1" kern="0" dirty="0">
                <a:latin typeface="+mn-lt"/>
                <a:ea typeface="宋体" pitchFamily="2" charset="-122"/>
              </a:rPr>
              <a:t>5  </a:t>
            </a:r>
            <a:r>
              <a:rPr lang="zh-CN" altLang="en-US" sz="2200" b="1" kern="0" dirty="0">
                <a:latin typeface="+mn-lt"/>
                <a:ea typeface="宋体" pitchFamily="2" charset="-122"/>
              </a:rPr>
              <a:t>为新用户</a:t>
            </a:r>
            <a:r>
              <a:rPr lang="en-US" altLang="zh-CN" sz="2200" b="1" kern="0" dirty="0" err="1">
                <a:latin typeface="+mn-lt"/>
                <a:ea typeface="宋体" pitchFamily="2" charset="-122"/>
              </a:rPr>
              <a:t>lisi</a:t>
            </a:r>
            <a:r>
              <a:rPr lang="zh-CN" altLang="en-US" sz="2200" b="1" kern="0" dirty="0">
                <a:latin typeface="+mn-lt"/>
                <a:ea typeface="宋体" pitchFamily="2" charset="-122"/>
              </a:rPr>
              <a:t>授予</a:t>
            </a:r>
            <a:r>
              <a:rPr lang="en-US" altLang="zh-CN" sz="2200" b="1" kern="0" dirty="0">
                <a:latin typeface="+mn-lt"/>
                <a:ea typeface="宋体" pitchFamily="2" charset="-122"/>
              </a:rPr>
              <a:t>CONNECT</a:t>
            </a:r>
            <a:r>
              <a:rPr lang="zh-CN" altLang="en-US" sz="2200" b="1" kern="0" dirty="0">
                <a:latin typeface="+mn-lt"/>
                <a:ea typeface="宋体" pitchFamily="2" charset="-122"/>
              </a:rPr>
              <a:t>的角色。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4775200"/>
            <a:ext cx="7937500" cy="754063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GRANT CONNECT TO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lisi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;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CONNECT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lisi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/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abcdef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811213"/>
            <a:ext cx="7764463" cy="1057275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>
                <a:ea typeface="宋体" pitchFamily="2" charset="-122"/>
              </a:rPr>
              <a:t>例</a:t>
            </a:r>
            <a:r>
              <a:rPr lang="en-US" altLang="zh-CN" dirty="0">
                <a:ea typeface="宋体" pitchFamily="2" charset="-122"/>
              </a:rPr>
              <a:t>6  </a:t>
            </a:r>
            <a:r>
              <a:rPr lang="zh-CN" altLang="en-US" dirty="0">
                <a:ea typeface="宋体" pitchFamily="2" charset="-122"/>
              </a:rPr>
              <a:t>修改用户</a:t>
            </a:r>
            <a:r>
              <a:rPr lang="en-US" altLang="zh-CN" dirty="0" err="1">
                <a:ea typeface="宋体" pitchFamily="2" charset="-122"/>
              </a:rPr>
              <a:t>zhangsan</a:t>
            </a:r>
            <a:r>
              <a:rPr lang="zh-CN" altLang="en-US" dirty="0">
                <a:ea typeface="宋体" pitchFamily="2" charset="-122"/>
              </a:rPr>
              <a:t>的密码为</a:t>
            </a:r>
            <a:r>
              <a:rPr lang="en-US" altLang="zh-CN" dirty="0" err="1">
                <a:ea typeface="宋体" pitchFamily="2" charset="-122"/>
              </a:rPr>
              <a:t>ora</a:t>
            </a:r>
            <a:r>
              <a:rPr lang="zh-CN" altLang="en-US" dirty="0">
                <a:ea typeface="宋体" pitchFamily="2" charset="-122"/>
              </a:rPr>
              <a:t>，并设置默认表空间为</a:t>
            </a:r>
            <a:r>
              <a:rPr lang="en-US" altLang="zh-CN" dirty="0">
                <a:ea typeface="宋体" pitchFamily="2" charset="-122"/>
              </a:rPr>
              <a:t>users</a:t>
            </a:r>
            <a:r>
              <a:rPr lang="zh-CN" altLang="en-US" dirty="0">
                <a:ea typeface="宋体" pitchFamily="2" charset="-122"/>
              </a:rPr>
              <a:t>表空间，在该表空间中可以使用无限大的磁盘空间。</a:t>
            </a:r>
            <a:endParaRPr lang="zh-CN" altLang="en-US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2313" y="2093913"/>
            <a:ext cx="7385050" cy="155257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ALTER USER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zhangsan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IDENTIFIED BY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ora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DEFAULT TABLESPACE users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QUOTA UNLIMITED ON users; 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9825"/>
            <a:ext cx="8445500" cy="1735138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>
                <a:ea typeface="宋体" pitchFamily="2" charset="-122"/>
              </a:rPr>
              <a:t>禁用用户账户</a:t>
            </a:r>
            <a:endParaRPr lang="en-US" altLang="zh-CN" dirty="0">
              <a:ea typeface="宋体" pitchFamily="2" charset="-122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ea typeface="宋体" pitchFamily="2" charset="-122"/>
              </a:rPr>
              <a:t>ALTER USER </a:t>
            </a:r>
            <a:r>
              <a:rPr lang="en-US" altLang="zh-CN" dirty="0" err="1">
                <a:ea typeface="宋体" pitchFamily="2" charset="-122"/>
              </a:rPr>
              <a:t>user_name</a:t>
            </a:r>
            <a:r>
              <a:rPr lang="en-US" altLang="zh-CN" dirty="0">
                <a:ea typeface="宋体" pitchFamily="2" charset="-122"/>
              </a:rPr>
              <a:t> ACCOUNT LOCK;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>
                <a:ea typeface="宋体" pitchFamily="2" charset="-122"/>
              </a:rPr>
              <a:t>启用用户账户。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>
                <a:ea typeface="宋体" pitchFamily="2" charset="-122"/>
              </a:rPr>
              <a:t>ALTER USER </a:t>
            </a:r>
            <a:r>
              <a:rPr lang="en-US" altLang="zh-CN" dirty="0" err="1">
                <a:ea typeface="宋体" pitchFamily="2" charset="-122"/>
              </a:rPr>
              <a:t>user_name</a:t>
            </a:r>
            <a:r>
              <a:rPr lang="en-US" altLang="zh-CN" dirty="0">
                <a:ea typeface="宋体" pitchFamily="2" charset="-122"/>
              </a:rPr>
              <a:t> ACCOUNT UNLOCK;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defRPr/>
            </a:pPr>
            <a:r>
              <a:rPr lang="zh-CN" altLang="en-US" sz="2800" b="1" kern="0" dirty="0">
                <a:latin typeface="+mj-lt"/>
                <a:ea typeface="宋体" pitchFamily="2" charset="-122"/>
                <a:cs typeface="+mj-cs"/>
              </a:rPr>
              <a:t>启用与禁用用户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5900" y="3160713"/>
            <a:ext cx="8445500" cy="623887"/>
          </a:xfrm>
          <a:prstGeom prst="rect">
            <a:avLst/>
          </a:prstGeom>
        </p:spPr>
        <p:txBody>
          <a:bodyPr/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latin typeface="+mn-lt"/>
                <a:ea typeface="宋体" pitchFamily="2" charset="-122"/>
              </a:rPr>
              <a:t>例</a:t>
            </a:r>
            <a:r>
              <a:rPr lang="en-US" altLang="zh-CN" sz="2200" b="1" kern="0" dirty="0">
                <a:latin typeface="+mn-lt"/>
                <a:ea typeface="宋体" pitchFamily="2" charset="-122"/>
              </a:rPr>
              <a:t>7  </a:t>
            </a:r>
            <a:r>
              <a:rPr lang="zh-CN" altLang="en-US" sz="2200" b="1" kern="0" dirty="0">
                <a:latin typeface="+mn-lt"/>
                <a:ea typeface="宋体" pitchFamily="2" charset="-122"/>
              </a:rPr>
              <a:t>为数据库中用户账号</a:t>
            </a:r>
            <a:r>
              <a:rPr lang="en-US" altLang="zh-CN" sz="2200" b="1" kern="0" dirty="0" err="1">
                <a:latin typeface="+mn-lt"/>
                <a:ea typeface="宋体" pitchFamily="2" charset="-122"/>
              </a:rPr>
              <a:t>scott</a:t>
            </a:r>
            <a:r>
              <a:rPr lang="zh-CN" altLang="en-US" sz="2200" b="1" kern="0" dirty="0">
                <a:latin typeface="+mn-lt"/>
                <a:ea typeface="宋体" pitchFamily="2" charset="-122"/>
              </a:rPr>
              <a:t>解锁，启用该账号。</a:t>
            </a:r>
            <a:endParaRPr lang="zh-CN" altLang="en-US" sz="2200" b="1" kern="0" dirty="0">
              <a:solidFill>
                <a:schemeClr val="accent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8013" y="4037013"/>
            <a:ext cx="7385050" cy="11239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ALTER USER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scott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 ACCOUNT UNLOCK;</a:t>
            </a: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CONNECT </a:t>
            </a:r>
            <a:r>
              <a:rPr lang="en-US" altLang="zh-CN" sz="2000" b="1" dirty="0" err="1">
                <a:solidFill>
                  <a:schemeClr val="bg1"/>
                </a:solidFill>
                <a:ea typeface="宋体" pitchFamily="2" charset="-122"/>
              </a:rPr>
              <a:t>scott</a:t>
            </a:r>
            <a:r>
              <a:rPr lang="en-US" altLang="zh-CN" sz="2000" b="1" dirty="0">
                <a:solidFill>
                  <a:schemeClr val="bg1"/>
                </a:solidFill>
                <a:ea typeface="宋体" pitchFamily="2" charset="-122"/>
              </a:rPr>
              <a:t>/tiger;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306513"/>
            <a:ext cx="7385050" cy="1176337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altLang="zh-CN">
                <a:ea typeface="宋体" pitchFamily="2" charset="-122"/>
              </a:rPr>
              <a:t>DROP USER user_name [CASCADE]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>
                <a:ea typeface="宋体" pitchFamily="2" charset="-122"/>
              </a:rPr>
              <a:t>如果该用户方案中已存在方案对象，则需要带有</a:t>
            </a:r>
            <a:r>
              <a:rPr lang="en-US" altLang="zh-CN">
                <a:ea typeface="宋体" pitchFamily="2" charset="-122"/>
              </a:rPr>
              <a:t>CASCADE</a:t>
            </a:r>
            <a:r>
              <a:rPr lang="zh-CN" altLang="en-US">
                <a:ea typeface="宋体" pitchFamily="2" charset="-122"/>
              </a:rPr>
              <a:t>子句。 </a:t>
            </a:r>
            <a:endParaRPr lang="pt-BR" altLang="zh-CN">
              <a:ea typeface="宋体" pitchFamily="2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ea typeface="宋体" pitchFamily="2" charset="-122"/>
              </a:rPr>
              <a:t>删除用户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7913" y="3300413"/>
            <a:ext cx="6326187" cy="388937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04813" lvl="1" indent="-404813" defTabSz="34607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25000"/>
              <a:buFont typeface="Wingdings" pitchFamily="2" charset="2"/>
              <a:buNone/>
              <a:tabLst>
                <a:tab pos="571500" algn="l"/>
              </a:tabLst>
              <a:defRPr/>
            </a:pPr>
            <a:r>
              <a:rPr lang="pt-BR" altLang="zh-CN" sz="2000" b="1" dirty="0">
                <a:solidFill>
                  <a:schemeClr val="bg1"/>
                </a:solidFill>
                <a:ea typeface="宋体" pitchFamily="2" charset="-122"/>
              </a:rPr>
              <a:t>DROP USER zhangsan;</a:t>
            </a:r>
            <a:endParaRPr lang="zh-CN" altLang="en-US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3913" y="2868613"/>
            <a:ext cx="73850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pt-BR" sz="2200" b="1" kern="0" dirty="0">
                <a:latin typeface="+mn-lt"/>
                <a:ea typeface="宋体" pitchFamily="2" charset="-122"/>
              </a:rPr>
              <a:t>例</a:t>
            </a:r>
            <a:r>
              <a:rPr lang="pt-BR" altLang="zh-CN" sz="2200" b="1" kern="0" dirty="0">
                <a:latin typeface="+mn-lt"/>
                <a:ea typeface="宋体" pitchFamily="2" charset="-122"/>
              </a:rPr>
              <a:t>8  </a:t>
            </a:r>
            <a:r>
              <a:rPr lang="zh-CN" altLang="pt-BR" sz="2200" b="1" kern="0" dirty="0">
                <a:latin typeface="+mn-lt"/>
                <a:ea typeface="宋体" pitchFamily="2" charset="-122"/>
              </a:rPr>
              <a:t>删除用户</a:t>
            </a:r>
            <a:r>
              <a:rPr lang="pt-BR" altLang="zh-CN" sz="2200" b="1" kern="0" dirty="0">
                <a:latin typeface="+mn-lt"/>
                <a:ea typeface="宋体" pitchFamily="2" charset="-122"/>
              </a:rPr>
              <a:t>zhangsan</a:t>
            </a:r>
            <a:r>
              <a:rPr lang="zh-CN" altLang="pt-BR" sz="2200" b="1" kern="0" dirty="0">
                <a:latin typeface="+mn-lt"/>
                <a:ea typeface="宋体" pitchFamily="2" charset="-122"/>
              </a:rPr>
              <a:t>。</a:t>
            </a:r>
            <a:endParaRPr lang="zh-CN" altLang="en-US" sz="2200" b="1" kern="0" dirty="0">
              <a:solidFill>
                <a:schemeClr val="accent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ea typeface="宋体" pitchFamily="2" charset="-122"/>
              </a:rPr>
              <a:t>修改系统管理员密码和解锁</a:t>
            </a:r>
          </a:p>
        </p:txBody>
      </p:sp>
      <p:sp>
        <p:nvSpPr>
          <p:cNvPr id="5734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013" y="1330325"/>
            <a:ext cx="8789987" cy="5045075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ea typeface="宋体" pitchFamily="2" charset="-122"/>
              </a:rPr>
              <a:t>Scott</a:t>
            </a:r>
            <a:r>
              <a:rPr lang="zh-CN" altLang="en-US" sz="2800" dirty="0">
                <a:ea typeface="宋体" pitchFamily="2" charset="-122"/>
              </a:rPr>
              <a:t>用户方案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0002" y="3063079"/>
          <a:ext cx="8190592" cy="2880521"/>
        </p:xfrm>
        <a:graphic>
          <a:graphicData uri="http://schemas.openxmlformats.org/drawingml/2006/table">
            <a:tbl>
              <a:tblPr/>
              <a:tblGrid>
                <a:gridCol w="6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2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序号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字段名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类型（长度）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约束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EMPNO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NUMBER(4)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PK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员工编号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ENAME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VARCHAR2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(10)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NOT NULL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JOB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VARCHAR2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altLang="zh-CN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工作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MGR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NUMBER(4)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上级员工编号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HIREDATE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DATE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默认系统日期</a:t>
                      </a:r>
                      <a:r>
                        <a:rPr lang="en-US" alt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600" kern="100" baseline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altLang="zh-CN" sz="1600" kern="100" baseline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NOT NULL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聘用日期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SAL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NUMBER(7,2)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NOT NULL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工资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COMM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NUMBER(7,2)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奖金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DEPTNO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NUMBER(2)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FK</a:t>
                      </a:r>
                      <a:r>
                        <a:rPr lang="zh-CN" alt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约束名为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FK_DEPTNO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NOT NULL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所属部门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2896" y="1475136"/>
          <a:ext cx="8144540" cy="1097280"/>
        </p:xfrm>
        <a:graphic>
          <a:graphicData uri="http://schemas.openxmlformats.org/drawingml/2006/table">
            <a:tbl>
              <a:tblPr/>
              <a:tblGrid>
                <a:gridCol w="71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序号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字段名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类型（长度）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约束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DEPTNO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NUMBER(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PK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部门编号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DNAME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/>
                          <a:ea typeface="宋体"/>
                          <a:cs typeface="Times New Roman"/>
                        </a:rPr>
                        <a:t>VARCHAR2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(14)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NOT NULL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部门名称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ea typeface="宋体"/>
                          <a:cs typeface="Times New Roman"/>
                        </a:rPr>
                        <a:t>LOC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ea typeface="宋体"/>
                          <a:cs typeface="Times New Roman"/>
                        </a:rPr>
                        <a:t>VARCHAR2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13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所在地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15311" y="2693771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员</a:t>
            </a:r>
            <a:r>
              <a:rPr kumimoji="0" lang="zh-CN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工信息表</a:t>
            </a:r>
            <a:r>
              <a:rPr kumimoji="0" lang="en-US" altLang="zh-CN" sz="1800" b="0" i="0" u="none" strike="noStrike" cap="none" normalizeH="0" baseline="0" dirty="0" bmk="_Toc374453763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(EMP)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5670" y="1122336"/>
            <a:ext cx="25620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部门信息表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(DEPT)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874713" y="2360613"/>
            <a:ext cx="7385050" cy="2062162"/>
          </a:xfrm>
        </p:spPr>
        <p:txBody>
          <a:bodyPr/>
          <a:lstStyle/>
          <a:p>
            <a:pPr eaLnBrk="1" hangingPunct="1"/>
            <a:r>
              <a:rPr lang="zh-CN" altLang="en-US" sz="2000">
                <a:ea typeface="宋体" pitchFamily="2" charset="-122"/>
              </a:rPr>
              <a:t>方案：是一系列逻辑数据结构或对象的集合。一个方案只能够被一个数据库用户所拥有，并且方案的名称与这个用户的名称相同。</a:t>
            </a:r>
          </a:p>
          <a:p>
            <a:pPr eaLnBrk="1" hangingPunct="1"/>
            <a:r>
              <a:rPr lang="en-US" altLang="zh-CN" sz="2000">
                <a:ea typeface="宋体" pitchFamily="2" charset="-122"/>
              </a:rPr>
              <a:t>Oracle</a:t>
            </a:r>
            <a:r>
              <a:rPr lang="zh-CN" altLang="en-US" sz="2000">
                <a:ea typeface="宋体" pitchFamily="2" charset="-122"/>
              </a:rPr>
              <a:t>数据库中的每一个用户都拥有一个唯一的方案，他所创建的所有方案对象都保存在自己的方案中</a:t>
            </a:r>
          </a:p>
          <a:p>
            <a:pPr eaLnBrk="1" hangingPunct="1"/>
            <a:endParaRPr lang="zh-CN" altLang="en-US" sz="2000">
              <a:ea typeface="宋体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7715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方案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762000" y="1524000"/>
            <a:ext cx="7607300" cy="7874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Oracle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通过方案来组织和维护表、视图、索引等数据库对象。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ea typeface="宋体" pitchFamily="2" charset="-122"/>
              </a:rPr>
              <a:t>Scott</a:t>
            </a:r>
            <a:r>
              <a:rPr lang="zh-CN" altLang="en-US" sz="2800" dirty="0">
                <a:ea typeface="宋体" pitchFamily="2" charset="-122"/>
              </a:rPr>
              <a:t>用户方案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69797" y="1214363"/>
          <a:ext cx="5649979" cy="1066800"/>
        </p:xfrm>
        <a:graphic>
          <a:graphicData uri="http://schemas.openxmlformats.org/drawingml/2006/table">
            <a:tbl>
              <a:tblPr/>
              <a:tblGrid>
                <a:gridCol w="147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DEPTNO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DNAME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LOC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ACCOUNTING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NEW YORK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RESEARCH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DALLAS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SALES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CHICAGO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OPERATIONS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BOSTON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595423" y="871862"/>
            <a:ext cx="17224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表内容：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21327"/>
              </p:ext>
            </p:extLst>
          </p:nvPr>
        </p:nvGraphicFramePr>
        <p:xfrm>
          <a:off x="786810" y="2604134"/>
          <a:ext cx="8208334" cy="3657600"/>
        </p:xfrm>
        <a:graphic>
          <a:graphicData uri="http://schemas.openxmlformats.org/drawingml/2006/table">
            <a:tbl>
              <a:tblPr/>
              <a:tblGrid>
                <a:gridCol w="874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7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EMPNO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ENAME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JOB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MGR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HIREDATE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SAL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COMM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DEPTNO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7369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SMITH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CLERK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7902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17-12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-80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7499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ALLEN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SALESMAN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7698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20-2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1600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7521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WARD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SALESMAN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7698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22-2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1250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7566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JONES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MANAGER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7839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02-4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2975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7654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MARTIN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SALESMAN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7698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28-9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1250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1400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7698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BLAKE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MANAGER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7839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01-5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2850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7782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CLARK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MANAGER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7839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09-6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2450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7788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SCOTT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ANALYST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7566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19-4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7839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KING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PRESIDENT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17-11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5000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7844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TURNER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SALESMAN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7698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08-9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1500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7876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ADAMS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CLERK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7788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23-5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1100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7900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JAMES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CLERK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7698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03-12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950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7902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FORD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ANALYST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7566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03-12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-81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3000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7934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MILLER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CLERK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7782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23-1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-82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1300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91117" y="2328527"/>
            <a:ext cx="2498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EMP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表内容：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ea typeface="宋体" pitchFamily="2" charset="-122"/>
              </a:rPr>
              <a:t>Scott</a:t>
            </a:r>
            <a:r>
              <a:rPr lang="zh-CN" altLang="en-US" sz="2800" dirty="0">
                <a:ea typeface="宋体" pitchFamily="2" charset="-122"/>
              </a:rPr>
              <a:t>用户方案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6122" y="1154740"/>
            <a:ext cx="63912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ea typeface="宋体" pitchFamily="2" charset="-122"/>
              </a:rPr>
              <a:t>课后要求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284163" y="1387475"/>
            <a:ext cx="8323262" cy="1938992"/>
          </a:xfrm>
          <a:ln w="25400" cap="flat"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indent="266700">
              <a:spcBef>
                <a:spcPct val="0"/>
              </a:spcBef>
              <a:buClrTx/>
              <a:buSzTx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安装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Oracle12c</a:t>
            </a:r>
          </a:p>
          <a:p>
            <a:pPr marL="0" indent="266700">
              <a:spcBef>
                <a:spcPct val="0"/>
              </a:spcBef>
              <a:buClrTx/>
              <a:buSzTx/>
              <a:defRPr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0" indent="266700">
              <a:spcBef>
                <a:spcPct val="0"/>
              </a:spcBef>
              <a:buClrTx/>
              <a:buSzTx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熟悉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SCOTT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用户方案的数据表结构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0" indent="266700">
              <a:spcBef>
                <a:spcPct val="0"/>
              </a:spcBef>
              <a:buClrTx/>
              <a:buSzTx/>
              <a:defRPr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0" indent="266700">
              <a:spcBef>
                <a:spcPct val="0"/>
              </a:spcBef>
              <a:buClrTx/>
              <a:buSzTx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通过运行脚本文件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utlsampl.sql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生成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SCOTT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用户方案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ltGray">
          <a:xfrm>
            <a:off x="558800" y="95250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</a:pPr>
            <a:r>
              <a:rPr lang="en-US" altLang="zh-CN" sz="27700" b="1">
                <a:latin typeface="Times"/>
                <a:ea typeface="宋体" pitchFamily="2" charset="-122"/>
              </a:rPr>
              <a:t>2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74700" y="977900"/>
            <a:ext cx="75184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27100" y="2667000"/>
            <a:ext cx="7302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altLang="zh-CN" sz="4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20713" y="1827213"/>
            <a:ext cx="4349750" cy="3441700"/>
          </a:xfrm>
        </p:spPr>
        <p:txBody>
          <a:bodyPr/>
          <a:lstStyle/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表 </a:t>
            </a:r>
            <a:r>
              <a:rPr lang="en-US" altLang="zh-CN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Tables</a:t>
            </a:r>
            <a:endParaRPr lang="zh-CN" altLang="en-US" sz="1600" b="1">
              <a:solidFill>
                <a:schemeClr val="hlink"/>
              </a:solidFill>
              <a:latin typeface="ZapfDingbats" charset="0"/>
              <a:ea typeface="宋体" pitchFamily="2" charset="-122"/>
            </a:endParaRP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视图 </a:t>
            </a:r>
            <a:r>
              <a:rPr lang="en-US" altLang="zh-CN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Views</a:t>
            </a: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索引 </a:t>
            </a:r>
            <a:r>
              <a:rPr lang="en-US" altLang="zh-CN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Indexes</a:t>
            </a: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触发器 </a:t>
            </a:r>
            <a:r>
              <a:rPr lang="en-US" altLang="zh-CN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T</a:t>
            </a:r>
            <a:r>
              <a:rPr lang="en-US" altLang="zh-CN" sz="16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riggers</a:t>
            </a: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同义词 </a:t>
            </a:r>
            <a:r>
              <a:rPr lang="en-US" altLang="zh-CN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Synonyms</a:t>
            </a: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序列 </a:t>
            </a:r>
            <a:r>
              <a:rPr lang="en-US" altLang="zh-CN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Sequences</a:t>
            </a: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函数、过程和包 </a:t>
            </a:r>
            <a:r>
              <a:rPr lang="en-US" altLang="zh-CN" sz="1600" b="1">
                <a:solidFill>
                  <a:schemeClr val="hlink"/>
                </a:solidFill>
                <a:latin typeface="ZapfDingbats" charset="0"/>
                <a:ea typeface="宋体" pitchFamily="2" charset="-122"/>
              </a:rPr>
              <a:t>F</a:t>
            </a:r>
            <a:r>
              <a:rPr lang="en-US" altLang="zh-CN" sz="16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unctions, Procedures , Packages</a:t>
            </a:r>
            <a:endParaRPr lang="zh-CN" altLang="en-US" sz="1600" b="1">
              <a:solidFill>
                <a:schemeClr val="hlink"/>
              </a:solidFill>
              <a:latin typeface="ZapfDingbats" charset="0"/>
              <a:ea typeface="宋体" pitchFamily="2" charset="-122"/>
            </a:endParaRPr>
          </a:p>
          <a:p>
            <a:pPr eaLnBrk="1" hangingPunct="1"/>
            <a:r>
              <a:rPr lang="zh-CN" altLang="en-US" sz="1600">
                <a:latin typeface="ZapfDingbats" charset="0"/>
                <a:ea typeface="宋体" pitchFamily="2" charset="-122"/>
              </a:rPr>
              <a:t>簇或聚集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Clusters</a:t>
            </a:r>
          </a:p>
          <a:p>
            <a:pPr eaLnBrk="1" hangingPunct="1"/>
            <a:r>
              <a:rPr lang="zh-CN" altLang="en-US" sz="1600">
                <a:latin typeface="Times New Roman" pitchFamily="18" charset="0"/>
                <a:ea typeface="宋体" pitchFamily="2" charset="-122"/>
              </a:rPr>
              <a:t>数据库链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Database links</a:t>
            </a:r>
          </a:p>
          <a:p>
            <a:pPr eaLnBrk="1" hangingPunct="1"/>
            <a:r>
              <a:rPr lang="zh-CN" altLang="en-US" sz="1600">
                <a:latin typeface="Times New Roman" pitchFamily="18" charset="0"/>
                <a:ea typeface="宋体" pitchFamily="2" charset="-122"/>
              </a:rPr>
              <a:t>扩展程序库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External procedure libraries</a:t>
            </a:r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937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方案对象的类型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965200" y="1295400"/>
            <a:ext cx="7721600" cy="381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数据库中不是所有的对象都是方案。方案对象有：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4794250" y="1903413"/>
            <a:ext cx="434975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ea typeface="宋体" pitchFamily="2" charset="-122"/>
              </a:rPr>
              <a:t>操作符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Operators</a:t>
            </a:r>
            <a:endParaRPr lang="zh-CN" altLang="en-US" sz="16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ea typeface="宋体" pitchFamily="2" charset="-122"/>
              </a:rPr>
              <a:t>维 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Dimensions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latin typeface="ZapfDingbats" charset="0"/>
                <a:ea typeface="宋体" pitchFamily="2" charset="-122"/>
              </a:rPr>
              <a:t>索引组织表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Index-organized tables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latin typeface="ZapfDingbats" charset="0"/>
                <a:ea typeface="宋体" pitchFamily="2" charset="-122"/>
              </a:rPr>
              <a:t>索引类型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Indextypes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Java classes, Java resources, Java sources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latin typeface="ZapfDingbats" charset="0"/>
                <a:ea typeface="宋体" pitchFamily="2" charset="-122"/>
              </a:rPr>
              <a:t>实体化视图 </a:t>
            </a:r>
            <a:r>
              <a:rPr lang="en-US" altLang="zh-CN" sz="1600" b="1">
                <a:solidFill>
                  <a:schemeClr val="tx1"/>
                </a:solidFill>
                <a:latin typeface="ZapfDingbats" charset="0"/>
                <a:ea typeface="宋体" pitchFamily="2" charset="-122"/>
              </a:rPr>
              <a:t>Materialized views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ea typeface="宋体" pitchFamily="2" charset="-122"/>
              </a:rPr>
              <a:t>实体化视图日志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Materialized view logs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latin typeface="ZapfDingbats" charset="0"/>
                <a:ea typeface="宋体" pitchFamily="2" charset="-122"/>
              </a:rPr>
              <a:t>对象表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Object tables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latin typeface="ZapfDingbats" charset="0"/>
                <a:ea typeface="宋体" pitchFamily="2" charset="-122"/>
              </a:rPr>
              <a:t>对象类型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Object types</a:t>
            </a:r>
          </a:p>
          <a:p>
            <a:pPr marL="404813" indent="-404813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</a:pPr>
            <a:r>
              <a:rPr lang="zh-CN" altLang="en-US" sz="1600" b="1">
                <a:solidFill>
                  <a:schemeClr val="tx1"/>
                </a:solidFill>
                <a:latin typeface="ZapfDingbats" charset="0"/>
                <a:ea typeface="宋体" pitchFamily="2" charset="-122"/>
              </a:rPr>
              <a:t>对象视图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Object views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217613" y="2043113"/>
            <a:ext cx="6711950" cy="1962150"/>
          </a:xfrm>
        </p:spPr>
        <p:txBody>
          <a:bodyPr/>
          <a:lstStyle/>
          <a:p>
            <a:pPr eaLnBrk="1" hangingPunct="1"/>
            <a:r>
              <a:rPr lang="zh-CN" altLang="en-US" sz="2000">
                <a:ea typeface="宋体" pitchFamily="2" charset="-122"/>
              </a:rPr>
              <a:t>表空间 </a:t>
            </a:r>
            <a:r>
              <a:rPr lang="en-US" altLang="zh-CN" sz="2000">
                <a:ea typeface="宋体" pitchFamily="2" charset="-122"/>
              </a:rPr>
              <a:t>Tablespaces</a:t>
            </a:r>
            <a:endParaRPr lang="zh-CN" altLang="en-US" sz="2000">
              <a:ea typeface="宋体" pitchFamily="2" charset="-122"/>
            </a:endParaRPr>
          </a:p>
          <a:p>
            <a:pPr eaLnBrk="1" hangingPunct="1"/>
            <a:r>
              <a:rPr lang="zh-CN" altLang="en-US" sz="2000">
                <a:ea typeface="宋体" pitchFamily="2" charset="-122"/>
              </a:rPr>
              <a:t>用户 </a:t>
            </a:r>
            <a:r>
              <a:rPr lang="en-US" altLang="zh-CN" sz="2000">
                <a:ea typeface="宋体" pitchFamily="2" charset="-122"/>
              </a:rPr>
              <a:t>Users</a:t>
            </a:r>
            <a:endParaRPr lang="zh-CN" altLang="en-US" sz="2000">
              <a:ea typeface="宋体" pitchFamily="2" charset="-122"/>
            </a:endParaRPr>
          </a:p>
          <a:p>
            <a:pPr eaLnBrk="1" hangingPunct="1"/>
            <a:r>
              <a:rPr lang="zh-CN" altLang="en-US" sz="2000">
                <a:ea typeface="宋体" pitchFamily="2" charset="-122"/>
              </a:rPr>
              <a:t>角色  </a:t>
            </a:r>
            <a:r>
              <a:rPr lang="en-US" altLang="zh-CN" sz="2000">
                <a:ea typeface="宋体" pitchFamily="2" charset="-122"/>
              </a:rPr>
              <a:t>Roles</a:t>
            </a:r>
            <a:endParaRPr lang="zh-CN" altLang="en-US" sz="2000">
              <a:ea typeface="宋体" pitchFamily="2" charset="-122"/>
            </a:endParaRPr>
          </a:p>
          <a:p>
            <a:pPr eaLnBrk="1" hangingPunct="1"/>
            <a:r>
              <a:rPr lang="zh-CN" altLang="en-US" sz="2000">
                <a:ea typeface="宋体" pitchFamily="2" charset="-122"/>
              </a:rPr>
              <a:t>回退段 </a:t>
            </a:r>
            <a:r>
              <a:rPr lang="en-US" altLang="zh-CN" sz="2000">
                <a:ea typeface="宋体" pitchFamily="2" charset="-122"/>
              </a:rPr>
              <a:t>Rollback segments</a:t>
            </a:r>
          </a:p>
          <a:p>
            <a:pPr eaLnBrk="1" hangingPunct="1"/>
            <a:r>
              <a:rPr lang="zh-CN" altLang="en-US" sz="2000">
                <a:ea typeface="宋体" pitchFamily="2" charset="-122"/>
              </a:rPr>
              <a:t>目录 </a:t>
            </a:r>
            <a:r>
              <a:rPr lang="en-US" altLang="zh-CN" sz="2000">
                <a:ea typeface="宋体" pitchFamily="2" charset="-122"/>
              </a:rPr>
              <a:t>Directories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937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非方案对象的类型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65200" y="1295400"/>
            <a:ext cx="7721600" cy="6778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数据库中不是所有的对象都是方案，还有一些数据库对象不属于任何方案，这些对象称为非方案对象，其类型有：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93725"/>
            <a:ext cx="7408863" cy="8810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对象、表空间和数据文件的关系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370013"/>
            <a:ext cx="6838950" cy="48037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429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表 </a:t>
            </a:r>
            <a:r>
              <a:rPr lang="en-US" altLang="zh-CN" dirty="0">
                <a:ea typeface="宋体" pitchFamily="2" charset="-122"/>
              </a:rPr>
              <a:t>Tables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965200" y="1231900"/>
            <a:ext cx="7721600" cy="6699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表是</a:t>
            </a: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Oracle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数据库中基本的数据库存储结构。在定义表时为表建立多个字段，数据以行的纪录的形式存储在表中。</a:t>
            </a:r>
          </a:p>
        </p:txBody>
      </p:sp>
      <p:pic>
        <p:nvPicPr>
          <p:cNvPr id="15366" name="Picture 2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2190750"/>
            <a:ext cx="6911975" cy="24003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6"/>
          <p:cNvSpPr>
            <a:spLocks noGrp="1" noChangeArrowheads="1"/>
          </p:cNvSpPr>
          <p:nvPr>
            <p:ph idx="1"/>
          </p:nvPr>
        </p:nvSpPr>
        <p:spPr>
          <a:xfrm>
            <a:off x="1128713" y="1204913"/>
            <a:ext cx="7410450" cy="47434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1600">
                <a:ea typeface="宋体" pitchFamily="2" charset="-122"/>
              </a:rPr>
              <a:t>字段约束：在创建表时，可对表的各个字段设置约束，强制规定表中的数据必须满足的条件。通过使用约束可以保证关系数据库中的三类完整性规则：</a:t>
            </a:r>
          </a:p>
          <a:p>
            <a:pPr lvl="1" eaLnBrk="1" hangingPunct="1"/>
            <a:r>
              <a:rPr lang="zh-CN" altLang="en-US" sz="1600">
                <a:ea typeface="宋体" pitchFamily="2" charset="-122"/>
              </a:rPr>
              <a:t>实体完整性</a:t>
            </a:r>
          </a:p>
          <a:p>
            <a:pPr lvl="1" eaLnBrk="1" hangingPunct="1"/>
            <a:r>
              <a:rPr lang="zh-CN" altLang="en-US" sz="1600">
                <a:ea typeface="宋体" pitchFamily="2" charset="-122"/>
              </a:rPr>
              <a:t>参照完整性</a:t>
            </a:r>
          </a:p>
          <a:p>
            <a:pPr lvl="1" eaLnBrk="1" hangingPunct="1"/>
            <a:r>
              <a:rPr lang="zh-CN" altLang="en-US" sz="1600">
                <a:ea typeface="宋体" pitchFamily="2" charset="-122"/>
              </a:rPr>
              <a:t>用户定义完整性</a:t>
            </a:r>
          </a:p>
          <a:p>
            <a:pPr eaLnBrk="1" hangingPunct="1">
              <a:buFontTx/>
              <a:buChar char="•"/>
            </a:pPr>
            <a:r>
              <a:rPr lang="en-US" altLang="zh-CN" sz="1600">
                <a:ea typeface="宋体" pitchFamily="2" charset="-122"/>
              </a:rPr>
              <a:t>NULL</a:t>
            </a:r>
            <a:r>
              <a:rPr lang="zh-CN" altLang="en-US" sz="1600">
                <a:ea typeface="宋体" pitchFamily="2" charset="-122"/>
              </a:rPr>
              <a:t>值：在</a:t>
            </a:r>
            <a:r>
              <a:rPr lang="en-US" altLang="zh-CN" sz="1600">
                <a:ea typeface="宋体" pitchFamily="2" charset="-122"/>
              </a:rPr>
              <a:t>Oracle</a:t>
            </a:r>
            <a:r>
              <a:rPr lang="zh-CN" altLang="en-US" sz="1600">
                <a:ea typeface="宋体" pitchFamily="2" charset="-122"/>
              </a:rPr>
              <a:t>的表中，某个字段可以不包含任何值，则称该字段具有“</a:t>
            </a:r>
            <a:r>
              <a:rPr lang="en-US" altLang="zh-CN" sz="1600">
                <a:ea typeface="宋体" pitchFamily="2" charset="-122"/>
              </a:rPr>
              <a:t>NULL”</a:t>
            </a:r>
            <a:r>
              <a:rPr lang="zh-CN" altLang="en-US" sz="1600">
                <a:ea typeface="宋体" pitchFamily="2" charset="-122"/>
              </a:rPr>
              <a:t>值</a:t>
            </a:r>
          </a:p>
          <a:p>
            <a:pPr eaLnBrk="1" hangingPunct="1">
              <a:buFontTx/>
              <a:buChar char="•"/>
            </a:pPr>
            <a:r>
              <a:rPr lang="zh-CN" altLang="en-US" sz="1600">
                <a:ea typeface="宋体" pitchFamily="2" charset="-122"/>
              </a:rPr>
              <a:t>字段默认值</a:t>
            </a:r>
          </a:p>
          <a:p>
            <a:pPr eaLnBrk="1" hangingPunct="1">
              <a:buFontTx/>
              <a:buChar char="•"/>
            </a:pPr>
            <a:r>
              <a:rPr lang="zh-CN" altLang="en-US" sz="1600">
                <a:ea typeface="宋体" pitchFamily="2" charset="-122"/>
              </a:rPr>
              <a:t>数据完整性约束：数据完整性约束使用户定义的一系列规则，用于防止错误的或无效的数据被插入或删除。在</a:t>
            </a:r>
            <a:r>
              <a:rPr lang="en-US" altLang="zh-CN" sz="1600">
                <a:ea typeface="宋体" pitchFamily="2" charset="-122"/>
              </a:rPr>
              <a:t>Oracle</a:t>
            </a:r>
            <a:r>
              <a:rPr lang="zh-CN" altLang="en-US" sz="1600">
                <a:ea typeface="宋体" pitchFamily="2" charset="-122"/>
              </a:rPr>
              <a:t>中，一共可以为表中的字段定义如下五种类型的约束：</a:t>
            </a:r>
          </a:p>
          <a:p>
            <a:pPr lvl="1" eaLnBrk="1" hangingPunct="1"/>
            <a:r>
              <a:rPr lang="en-US" altLang="zh-CN" sz="1600">
                <a:ea typeface="宋体" pitchFamily="2" charset="-122"/>
              </a:rPr>
              <a:t>PRIMARY KEY （</a:t>
            </a:r>
            <a:r>
              <a:rPr lang="zh-CN" altLang="en-US" sz="1600">
                <a:ea typeface="宋体" pitchFamily="2" charset="-122"/>
              </a:rPr>
              <a:t>主码）约束</a:t>
            </a:r>
          </a:p>
          <a:p>
            <a:pPr lvl="1" eaLnBrk="1" hangingPunct="1"/>
            <a:r>
              <a:rPr lang="en-US" altLang="zh-CN" sz="1600">
                <a:ea typeface="宋体" pitchFamily="2" charset="-122"/>
              </a:rPr>
              <a:t>NOT NULL （</a:t>
            </a:r>
            <a:r>
              <a:rPr lang="zh-CN" altLang="en-US" sz="1600">
                <a:ea typeface="宋体" pitchFamily="2" charset="-122"/>
              </a:rPr>
              <a:t>非空）约束</a:t>
            </a:r>
            <a:endParaRPr lang="en-US" altLang="zh-CN" sz="1600">
              <a:ea typeface="宋体" pitchFamily="2" charset="-122"/>
            </a:endParaRPr>
          </a:p>
          <a:p>
            <a:pPr lvl="1" eaLnBrk="1" hangingPunct="1"/>
            <a:r>
              <a:rPr lang="en-US" altLang="zh-CN" sz="1600">
                <a:ea typeface="宋体" pitchFamily="2" charset="-122"/>
              </a:rPr>
              <a:t>UNIQUE （</a:t>
            </a:r>
            <a:r>
              <a:rPr lang="zh-CN" altLang="en-US" sz="1600">
                <a:ea typeface="宋体" pitchFamily="2" charset="-122"/>
              </a:rPr>
              <a:t>唯一码）约束</a:t>
            </a:r>
            <a:endParaRPr lang="en-US" altLang="zh-CN" sz="1600">
              <a:ea typeface="宋体" pitchFamily="2" charset="-122"/>
            </a:endParaRPr>
          </a:p>
          <a:p>
            <a:pPr lvl="1" eaLnBrk="1" hangingPunct="1"/>
            <a:r>
              <a:rPr lang="en-US" altLang="zh-CN" sz="1600">
                <a:ea typeface="宋体" pitchFamily="2" charset="-122"/>
              </a:rPr>
              <a:t>FOREIGN KEY （</a:t>
            </a:r>
            <a:r>
              <a:rPr lang="zh-CN" altLang="en-US" sz="1600">
                <a:ea typeface="宋体" pitchFamily="2" charset="-122"/>
              </a:rPr>
              <a:t>外部码）约束</a:t>
            </a:r>
            <a:endParaRPr lang="en-US" altLang="zh-CN" sz="1600">
              <a:ea typeface="宋体" pitchFamily="2" charset="-122"/>
            </a:endParaRPr>
          </a:p>
          <a:p>
            <a:pPr lvl="1" eaLnBrk="1" hangingPunct="1"/>
            <a:r>
              <a:rPr lang="en-US" altLang="zh-CN" sz="1600">
                <a:ea typeface="宋体" pitchFamily="2" charset="-122"/>
              </a:rPr>
              <a:t>CHECK </a:t>
            </a:r>
            <a:r>
              <a:rPr lang="zh-CN" altLang="en-US" sz="1600">
                <a:ea typeface="宋体" pitchFamily="2" charset="-122"/>
              </a:rPr>
              <a:t>约束</a:t>
            </a:r>
            <a:endParaRPr lang="en-US" altLang="zh-CN" sz="1600">
              <a:ea typeface="宋体" pitchFamily="2" charset="-12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17525"/>
            <a:ext cx="7408863" cy="5762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表 </a:t>
            </a:r>
            <a:r>
              <a:rPr lang="en-US" altLang="zh-CN" dirty="0">
                <a:ea typeface="宋体" pitchFamily="2" charset="-122"/>
              </a:rPr>
              <a:t>Tables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42925"/>
            <a:ext cx="7408863" cy="881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视图 </a:t>
            </a:r>
            <a:r>
              <a:rPr lang="en-US" altLang="zh-CN" dirty="0">
                <a:ea typeface="宋体" pitchFamily="2" charset="-122"/>
              </a:rPr>
              <a:t>Views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01600" y="88900"/>
            <a:ext cx="50927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Oracle</a:t>
            </a:r>
            <a:r>
              <a:rPr lang="zh-CN" altLang="en-US" sz="2000" b="1">
                <a:solidFill>
                  <a:schemeClr val="tx1"/>
                </a:solidFill>
                <a:ea typeface="宋体" pitchFamily="2" charset="-122"/>
              </a:rPr>
              <a:t>数据库对象</a:t>
            </a:r>
            <a:endParaRPr lang="zh-CN" altLang="en-US" sz="16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>
            <a:off x="0" y="5715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965200" y="1231900"/>
            <a:ext cx="7721600" cy="4657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视图是由一个或多个表（或其他视图）中的数据的一种定制的表示，是用一个查询定义，所以可认为是一个存储的查询（</a:t>
            </a:r>
            <a:r>
              <a:rPr lang="en-US" altLang="zh-CN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stored query）</a:t>
            </a: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或是一个虚表(</a:t>
            </a:r>
            <a:r>
              <a:rPr lang="en-US" altLang="zh-CN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virtual table)。</a:t>
            </a: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视图可在使用表的许多地方使用。</a:t>
            </a:r>
            <a:endParaRPr lang="zh-CN" altLang="en-US" sz="16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由于视图是由表导出的，视图和表存在许多类似。视图可以被查询，而在修改、插入或删除时具有一定的限制，在视图上执行的全部操作真正地影响视图的基本表中的数据，受到基本表的完整性约束和触发器的限制。</a:t>
            </a:r>
          </a:p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视图与表不同，一个视图不分配任何存储空间，视图不真正地包含数据。由查询定义的视图相应于视图引用表中的数据。视图只在数据字典中存储其定义。</a:t>
            </a:r>
          </a:p>
          <a:p>
            <a:pPr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引入视图有下列好处：</a:t>
            </a:r>
          </a:p>
          <a:p>
            <a:pPr lvl="1"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通过限制对表的行预定义集合的存取，为表提供附加的安全性。</a:t>
            </a:r>
          </a:p>
          <a:p>
            <a:pPr lvl="1"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隐藏数据复杂性。</a:t>
            </a:r>
          </a:p>
          <a:p>
            <a:pPr lvl="1"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为用户简化命令。</a:t>
            </a:r>
          </a:p>
          <a:p>
            <a:pPr lvl="1"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为基本表的数据提供另一种观点。</a:t>
            </a:r>
          </a:p>
          <a:p>
            <a:pPr lvl="1"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可将应用隔离基本表定义的修改。</a:t>
            </a:r>
          </a:p>
          <a:p>
            <a:pPr lvl="1"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用于不用视图无法表示的查询。</a:t>
            </a:r>
          </a:p>
          <a:p>
            <a:pPr lvl="1" algn="just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–"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可用于保存复杂查询。</a:t>
            </a:r>
            <a:endParaRPr lang="zh-CN" altLang="en-US" sz="16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10077</TotalTime>
  <Words>2590</Words>
  <Application>Microsoft Office PowerPoint</Application>
  <PresentationFormat>全屏显示(4:3)</PresentationFormat>
  <Paragraphs>496</Paragraphs>
  <Slides>33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Courier</vt:lpstr>
      <vt:lpstr>Verdana,Bold</vt:lpstr>
      <vt:lpstr>ZapfDingbats</vt:lpstr>
      <vt:lpstr>黑体</vt:lpstr>
      <vt:lpstr>华文行楷</vt:lpstr>
      <vt:lpstr>宋体</vt:lpstr>
      <vt:lpstr>宋体,Bold</vt:lpstr>
      <vt:lpstr>Arial</vt:lpstr>
      <vt:lpstr>Calibri</vt:lpstr>
      <vt:lpstr>Courier New</vt:lpstr>
      <vt:lpstr>Lucida Sans Unicode</vt:lpstr>
      <vt:lpstr>Times</vt:lpstr>
      <vt:lpstr>Times New Roman</vt:lpstr>
      <vt:lpstr>Verdana</vt:lpstr>
      <vt:lpstr>Wingdings</vt:lpstr>
      <vt:lpstr>Wingdings 2</vt:lpstr>
      <vt:lpstr>Wingdings 3</vt:lpstr>
      <vt:lpstr>聚合</vt:lpstr>
      <vt:lpstr>Oracle数据库对象</vt:lpstr>
      <vt:lpstr>课程内容</vt:lpstr>
      <vt:lpstr>方案</vt:lpstr>
      <vt:lpstr>方案对象的类型</vt:lpstr>
      <vt:lpstr>非方案对象的类型</vt:lpstr>
      <vt:lpstr>对象、表空间和数据文件的关系</vt:lpstr>
      <vt:lpstr>表 Tables</vt:lpstr>
      <vt:lpstr>表 Tables</vt:lpstr>
      <vt:lpstr>视图 Views</vt:lpstr>
      <vt:lpstr>视图 Views</vt:lpstr>
      <vt:lpstr>视图 Views</vt:lpstr>
      <vt:lpstr>视图 Views</vt:lpstr>
      <vt:lpstr>索引 Indexs</vt:lpstr>
      <vt:lpstr>序列 Sequences</vt:lpstr>
      <vt:lpstr>同义词 Synonyms </vt:lpstr>
      <vt:lpstr>角色 Roles </vt:lpstr>
      <vt:lpstr>角色 Roles 创建、删除角色</vt:lpstr>
      <vt:lpstr>用户 创建、删除用户</vt:lpstr>
      <vt:lpstr>CREATE  USER 命令解释</vt:lpstr>
      <vt:lpstr>CREATE  USER 命令解释</vt:lpstr>
      <vt:lpstr>PowerPoint 演示文稿</vt:lpstr>
      <vt:lpstr>使用新用户连接数据库</vt:lpstr>
      <vt:lpstr>PowerPoint 演示文稿</vt:lpstr>
      <vt:lpstr>PowerPoint 演示文稿</vt:lpstr>
      <vt:lpstr>PowerPoint 演示文稿</vt:lpstr>
      <vt:lpstr>PowerPoint 演示文稿</vt:lpstr>
      <vt:lpstr>删除用户</vt:lpstr>
      <vt:lpstr>修改系统管理员密码和解锁</vt:lpstr>
      <vt:lpstr>Scott用户方案</vt:lpstr>
      <vt:lpstr>Scott用户方案</vt:lpstr>
      <vt:lpstr>Scott用户方案</vt:lpstr>
      <vt:lpstr>课后要求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王燮</dc:creator>
  <cp:lastModifiedBy>Hu Daohai</cp:lastModifiedBy>
  <cp:revision>787</cp:revision>
  <cp:lastPrinted>2001-04-18T03:10:35Z</cp:lastPrinted>
  <dcterms:created xsi:type="dcterms:W3CDTF">1995-06-17T23:31:02Z</dcterms:created>
  <dcterms:modified xsi:type="dcterms:W3CDTF">2018-09-07T00:40:10Z</dcterms:modified>
</cp:coreProperties>
</file>