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8" r:id="rId3"/>
    <p:sldId id="284" r:id="rId4"/>
    <p:sldId id="292" r:id="rId5"/>
    <p:sldId id="299" r:id="rId6"/>
    <p:sldId id="297" r:id="rId7"/>
    <p:sldId id="300" r:id="rId8"/>
    <p:sldId id="303" r:id="rId9"/>
    <p:sldId id="302" r:id="rId10"/>
    <p:sldId id="301" r:id="rId11"/>
    <p:sldId id="304" r:id="rId12"/>
    <p:sldId id="305" r:id="rId13"/>
    <p:sldId id="313" r:id="rId14"/>
    <p:sldId id="307" r:id="rId15"/>
    <p:sldId id="308" r:id="rId16"/>
    <p:sldId id="309" r:id="rId17"/>
    <p:sldId id="310" r:id="rId18"/>
    <p:sldId id="311" r:id="rId19"/>
    <p:sldId id="312" r:id="rId20"/>
    <p:sldId id="314" r:id="rId21"/>
    <p:sldId id="315" r:id="rId22"/>
    <p:sldId id="316" r:id="rId23"/>
    <p:sldId id="318" r:id="rId24"/>
    <p:sldId id="320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61" r:id="rId34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8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  <a:srgbClr val="FFFF99"/>
    <a:srgbClr val="FFFF00"/>
    <a:srgbClr val="FFFFCC"/>
    <a:srgbClr val="FFC217"/>
    <a:srgbClr val="FF99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91837" autoAdjust="0"/>
  </p:normalViewPr>
  <p:slideViewPr>
    <p:cSldViewPr snapToGrid="0">
      <p:cViewPr>
        <p:scale>
          <a:sx n="100" d="100"/>
          <a:sy n="100" d="100"/>
        </p:scale>
        <p:origin x="78" y="72"/>
      </p:cViewPr>
      <p:guideLst>
        <p:guide orient="horz" pos="2988"/>
        <p:guide pos="2268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4"/>
    </p:cViewPr>
  </p:sorterViewPr>
  <p:notesViewPr>
    <p:cSldViewPr snapToGrid="0">
      <p:cViewPr>
        <p:scale>
          <a:sx n="100" d="100"/>
          <a:sy n="100" d="100"/>
        </p:scale>
        <p:origin x="-1890" y="-60"/>
      </p:cViewPr>
      <p:guideLst>
        <p:guide orient="horz" pos="287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9938" y="8704263"/>
            <a:ext cx="53101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8063">
              <a:spcBef>
                <a:spcPct val="50000"/>
              </a:spcBef>
              <a:defRPr/>
            </a:pPr>
            <a:r>
              <a:rPr lang="zh-CN" altLang="en-US" sz="1000" b="1">
                <a:solidFill>
                  <a:schemeClr val="tx1"/>
                </a:solidFill>
                <a:latin typeface="Arial" pitchFamily="34" charset="0"/>
              </a:rPr>
              <a:t>&lt;</a:t>
            </a:r>
            <a:r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t>Course name&gt; &lt;Lesson number&gt;</a:t>
            </a:r>
            <a:r>
              <a:rPr lang="en-US" altLang="zh-CN" sz="1000" b="1">
                <a:solidFill>
                  <a:schemeClr val="tx1"/>
                </a:solidFill>
              </a:rPr>
              <a:t>-</a:t>
            </a:r>
            <a:fld id="{BD5CDCB7-5C03-49E9-A727-2B5212B4375A}" type="slidenum"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pPr algn="ctr" defTabSz="1008063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5300" y="153988"/>
            <a:ext cx="5867400" cy="440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2750" y="4759325"/>
            <a:ext cx="602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6" tIns="45658" rIns="91316" bIns="45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Heading (Level 1) Arial 11pt Bold</a:t>
            </a:r>
          </a:p>
          <a:p>
            <a:pPr lvl="1"/>
            <a:r>
              <a:rPr lang="en-US" altLang="zh-CN" noProof="0"/>
              <a:t>Body Text (Level 2) Times New Roman 11pt</a:t>
            </a:r>
          </a:p>
          <a:p>
            <a:pPr lvl="2"/>
            <a:r>
              <a:rPr lang="en-US" altLang="zh-CN" noProof="0"/>
              <a:t>Bullet 1 (Level 3) Times New Roman 11pt</a:t>
            </a:r>
          </a:p>
          <a:p>
            <a:pPr lvl="3"/>
            <a:r>
              <a:rPr lang="en-US" altLang="zh-CN" noProof="0"/>
              <a:t>Bullet 2 (Level 4) Times New Roman 11pt</a:t>
            </a:r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r>
              <a:rPr lang="en-US" altLang="zh-CN" noProof="0"/>
              <a:t>Technical Note (Level 1) Arial 11pt Bold (CHANGE TO BLUE)</a:t>
            </a:r>
          </a:p>
          <a:p>
            <a:pPr lvl="0"/>
            <a:r>
              <a:rPr lang="en-US" altLang="zh-CN" noProof="0"/>
              <a:t>Instructor Note (Level 1) Arial 11pt Bold (CHANGE TO BLUE)</a:t>
            </a:r>
          </a:p>
          <a:p>
            <a:pPr lvl="1"/>
            <a:r>
              <a:rPr lang="en-US" altLang="zh-CN" noProof="0"/>
              <a:t>Body Text (Level 2) Times New Roman 11pt (CHANGE TO BLUE)</a:t>
            </a:r>
          </a:p>
          <a:p>
            <a:pPr lvl="2"/>
            <a:r>
              <a:rPr lang="en-US" altLang="zh-CN" noProof="0"/>
              <a:t>Bullet 1 (Level 3) Times New Roman 11pt (CHANGE TO BLUE)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15963" y="8582025"/>
            <a:ext cx="5302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8063">
              <a:spcBef>
                <a:spcPct val="50000"/>
              </a:spcBef>
              <a:defRPr/>
            </a:pPr>
            <a:r>
              <a:rPr lang="en-US" altLang="zh-CN" sz="1100" b="1">
                <a:solidFill>
                  <a:schemeClr val="tx1"/>
                </a:solidFill>
                <a:latin typeface="Arial" pitchFamily="34" charset="0"/>
              </a:rPr>
              <a:t>Introduction to Oracle9</a:t>
            </a:r>
            <a:r>
              <a:rPr lang="en-US" altLang="zh-CN" sz="1100" b="1" i="1">
                <a:solidFill>
                  <a:schemeClr val="tx1"/>
                </a:solidFill>
              </a:rPr>
              <a:t>i</a:t>
            </a:r>
            <a:r>
              <a:rPr lang="en-US" altLang="zh-CN" sz="1100" b="1">
                <a:solidFill>
                  <a:schemeClr val="tx1"/>
                </a:solidFill>
                <a:latin typeface="Arial" pitchFamily="34" charset="0"/>
              </a:rPr>
              <a:t>: SQL </a:t>
            </a:r>
            <a:r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en-US" altLang="zh-CN" sz="1000" b="1">
                <a:solidFill>
                  <a:schemeClr val="tx1"/>
                </a:solidFill>
              </a:rPr>
              <a:t>-</a:t>
            </a:r>
            <a:fld id="{3B918018-DAF6-4D72-9ECC-C1B1E28A0488}" type="slidenum"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pPr algn="ctr" defTabSz="1008063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9063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65138" indent="-225425" algn="l" defTabSz="425450" rtl="0" eaLnBrk="0" fontAlgn="base" hangingPunct="0">
      <a:spcBef>
        <a:spcPct val="30000"/>
      </a:spcBef>
      <a:spcAft>
        <a:spcPct val="0"/>
      </a:spcAft>
      <a:buChar char="•"/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76300" indent="-222250" algn="l" defTabSz="425450" rtl="0" eaLnBrk="0" fontAlgn="base" hangingPunct="0">
      <a:spcBef>
        <a:spcPct val="30000"/>
      </a:spcBef>
      <a:spcAft>
        <a:spcPct val="0"/>
      </a:spcAft>
      <a:buChar char="–"/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4506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5427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5530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5632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573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5837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593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604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614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624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634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4608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6451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655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665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4710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481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4915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5018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512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522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029325" cy="3744913"/>
          </a:xfrm>
          <a:noFill/>
          <a:ln/>
        </p:spPr>
        <p:txBody>
          <a:bodyPr lIns="92075" tIns="46038" rIns="92075" bIns="46038"/>
          <a:lstStyle/>
          <a:p>
            <a:pPr defTabSz="401638">
              <a:tabLst>
                <a:tab pos="457200" algn="l"/>
              </a:tabLst>
            </a:pPr>
            <a:endParaRPr lang="en-US" altLang="zh-CN"/>
          </a:p>
        </p:txBody>
      </p:sp>
      <p:sp>
        <p:nvSpPr>
          <p:cNvPr id="532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3713" y="155575"/>
            <a:ext cx="5865812" cy="4398963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ea typeface="宋体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1E27B5-8C17-4094-A5A5-76488CA6B56C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D1E0EA3-03AF-4758-8F92-45B1F22B32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DD4A9-5C47-4856-8B2A-98428126EE7B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06DA2-1E29-4939-99F3-5B5AF2C65F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F4DC-06C4-40A4-8115-014C95598CF7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5C618-F1CC-475F-A289-0C01A3A622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101600" y="88900"/>
            <a:ext cx="509270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>
                <a:solidFill>
                  <a:schemeClr val="tx1"/>
                </a:solidFill>
                <a:ea typeface="宋体" pitchFamily="2" charset="-122"/>
              </a:rPr>
              <a:t>表的创建和管理</a:t>
            </a:r>
            <a:endParaRPr lang="en-US" altLang="zh-CN" sz="1800" b="1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32351-A0B1-49BE-B089-E9E506B75A7E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D0CA8-6C83-45C7-9A52-E571DA668B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792A6-6E2E-4E80-82F4-2D9C5D68BB52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F8B11-E457-41AD-A2DC-DED2A47033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5941B-B8A4-4F74-A8C2-465547B38995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1819-C144-40A6-90EF-3D01FD9B47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BD5AC-60A5-427A-9E29-C5EE5D5A3755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26929-0A81-469C-88C7-6DD60AAE30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8329D-85F7-4B54-A025-3506E72BCE5D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86FD-672C-4D96-B507-8EC2CC76C9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81C4A-E9CC-4594-9B0E-2D9E6F3F0778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BD218-0F80-4C02-BB09-9E5355968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02CE9-E450-4572-9792-5DB6DEA98789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3F165-EAB9-4136-BB85-198C1FA5BA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5A951-F220-451B-AB0D-1241001C2B95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0D0D8-C6E2-4DA6-A03D-2960E58634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EC0F7501-2AE2-459A-93E2-DE5D06359D58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DE12AA7C-9EDC-49FA-BE26-90214BF222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2362200" y="6223000"/>
            <a:ext cx="364490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成都信息工程大学    软件工程学院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47" r:id="rId7"/>
    <p:sldLayoutId id="2147483856" r:id="rId8"/>
    <p:sldLayoutId id="2147483857" r:id="rId9"/>
    <p:sldLayoutId id="2147483848" r:id="rId10"/>
    <p:sldLayoutId id="21474838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ltGray">
          <a:xfrm>
            <a:off x="558800" y="952500"/>
            <a:ext cx="80264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822325">
              <a:spcBef>
                <a:spcPct val="50000"/>
              </a:spcBef>
            </a:pPr>
            <a:r>
              <a:rPr lang="en-US" altLang="zh-CN" sz="27700" b="1">
                <a:latin typeface="Times" charset="0"/>
                <a:ea typeface="宋体" pitchFamily="2" charset="-122"/>
              </a:rPr>
              <a:t>2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905" y="1621051"/>
            <a:ext cx="7874000" cy="30861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900" dirty="0">
                <a:ea typeface="宋体" pitchFamily="2" charset="-122"/>
              </a:rPr>
              <a:t> Oracle</a:t>
            </a:r>
            <a:r>
              <a:rPr lang="zh-CN" altLang="en-US" sz="4900" dirty="0">
                <a:ea typeface="宋体" pitchFamily="2" charset="-122"/>
              </a:rPr>
              <a:t>数据库对象</a:t>
            </a:r>
            <a:br>
              <a:rPr lang="en-US" altLang="zh-CN" sz="4900" dirty="0">
                <a:ea typeface="宋体" pitchFamily="2" charset="-122"/>
              </a:rPr>
            </a:br>
            <a:br>
              <a:rPr lang="en-US" altLang="zh-CN" sz="4900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—</a:t>
            </a:r>
            <a:r>
              <a:rPr lang="zh-CN" altLang="en-US" dirty="0">
                <a:ea typeface="宋体" pitchFamily="2" charset="-122"/>
              </a:rPr>
              <a:t>表的创建和管理</a:t>
            </a:r>
            <a:br>
              <a:rPr lang="en-US" altLang="zh-CN" sz="3200" dirty="0">
                <a:ea typeface="宋体" pitchFamily="2" charset="-122"/>
              </a:rPr>
            </a:b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362200" y="6223000"/>
            <a:ext cx="364490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成都信息工程大学    软件工程学院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使用子查询创建表</a:t>
            </a:r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1131888" y="1277938"/>
            <a:ext cx="7385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782638" y="1611313"/>
            <a:ext cx="76358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创建表同时插入数据行</a:t>
            </a:r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blackWhite">
          <a:xfrm>
            <a:off x="939800" y="2020888"/>
            <a:ext cx="7104063" cy="12588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92150" algn="l"/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语法：</a:t>
            </a:r>
          </a:p>
          <a:p>
            <a:pPr>
              <a:tabLst>
                <a:tab pos="692150" algn="l"/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CREATE TABLE 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	  [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(, 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...)]</a:t>
            </a:r>
          </a:p>
          <a:p>
            <a:pPr>
              <a:tabLst>
                <a:tab pos="692150" algn="l"/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AS 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subquery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</p:txBody>
      </p:sp>
      <p:sp>
        <p:nvSpPr>
          <p:cNvPr id="136215" name="Rectangle 23"/>
          <p:cNvSpPr>
            <a:spLocks noChangeArrowheads="1"/>
          </p:cNvSpPr>
          <p:nvPr/>
        </p:nvSpPr>
        <p:spPr bwMode="blackWhite">
          <a:xfrm>
            <a:off x="950913" y="3541713"/>
            <a:ext cx="751205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692150" algn="l"/>
                <a:tab pos="1200150" algn="l"/>
              </a:tabLst>
              <a:defRPr/>
            </a:pPr>
            <a:endParaRPr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692150" algn="l"/>
                <a:tab pos="1200150" algn="l"/>
              </a:tabLst>
              <a:defRPr/>
            </a:pPr>
            <a:endParaRPr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692150" algn="l"/>
                <a:tab pos="1200150" algn="l"/>
              </a:tabLst>
              <a:defRPr/>
            </a:pPr>
            <a:endParaRPr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692150" algn="l"/>
                <a:tab pos="1200150" algn="l"/>
              </a:tabLst>
              <a:defRPr/>
            </a:pPr>
            <a:endParaRPr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692150" algn="l"/>
                <a:tab pos="1200150" algn="l"/>
              </a:tabLst>
              <a:defRPr/>
            </a:pPr>
            <a:endParaRPr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692150" algn="l"/>
                <a:tab pos="1200150" algn="l"/>
              </a:tabLst>
              <a:defRPr/>
            </a:pPr>
            <a:endParaRPr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692150" algn="l"/>
                <a:tab pos="1200150" algn="l"/>
              </a:tabLst>
              <a:defRPr/>
            </a:pPr>
            <a:endParaRPr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464" name="Rectangle 27"/>
          <p:cNvSpPr>
            <a:spLocks noChangeArrowheads="1"/>
          </p:cNvSpPr>
          <p:nvPr/>
        </p:nvSpPr>
        <p:spPr bwMode="auto">
          <a:xfrm>
            <a:off x="1943100" y="4119563"/>
            <a:ext cx="6457950" cy="846137"/>
          </a:xfrm>
          <a:prstGeom prst="rect">
            <a:avLst/>
          </a:prstGeom>
          <a:gradFill rotWithShape="0">
            <a:gsLst>
              <a:gs pos="0">
                <a:srgbClr val="FF9966"/>
              </a:gs>
              <a:gs pos="100000">
                <a:srgbClr val="FF99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6220" name="Rectangle 28"/>
          <p:cNvSpPr>
            <a:spLocks noChangeArrowheads="1"/>
          </p:cNvSpPr>
          <p:nvPr/>
        </p:nvSpPr>
        <p:spPr bwMode="blackWhite">
          <a:xfrm>
            <a:off x="935038" y="3529013"/>
            <a:ext cx="7573962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692150" algn="l"/>
                <a:tab pos="9715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CREATE TABLE 	dept30</a:t>
            </a:r>
          </a:p>
          <a:p>
            <a:pPr>
              <a:tabLst>
                <a:tab pos="692150" algn="l"/>
                <a:tab pos="9715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	AS </a:t>
            </a:r>
            <a:b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		SELECT	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*12 ANNSAL,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hiredate</a:t>
            </a:r>
            <a:b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		FROM	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</a:t>
            </a:r>
            <a:b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		WHERE	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= 30;</a:t>
            </a:r>
          </a:p>
          <a:p>
            <a:pPr>
              <a:tabLst>
                <a:tab pos="692150" algn="l"/>
                <a:tab pos="971550" algn="l"/>
              </a:tabLst>
              <a:defRPr/>
            </a:pPr>
            <a:r>
              <a:rPr kumimoji="1"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Table created.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blackWhite">
          <a:xfrm>
            <a:off x="896938" y="3643313"/>
            <a:ext cx="7527925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92150" algn="l"/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blackWhite">
          <a:xfrm>
            <a:off x="904875" y="4660900"/>
            <a:ext cx="75199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92150" algn="l"/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blackWhite">
          <a:xfrm>
            <a:off x="931863" y="3630613"/>
            <a:ext cx="7300912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692150" algn="l"/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ALTER TABLE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</a:t>
            </a:r>
            <a:endParaRPr kumimoji="1" lang="en-US" altLang="zh-CN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92150" algn="l"/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ADD		   (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 datatype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[DEFAULT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expr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</a:t>
            </a:r>
          </a:p>
          <a:p>
            <a:pPr>
              <a:tabLst>
                <a:tab pos="692150" algn="l"/>
                <a:tab pos="12001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   [,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 datatype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]...);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blackWhite">
          <a:xfrm>
            <a:off x="949325" y="4657725"/>
            <a:ext cx="7300913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692150" algn="l"/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ALTER TABLE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</a:t>
            </a:r>
            <a:endParaRPr kumimoji="1" lang="en-US" altLang="zh-CN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92150" algn="l"/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MODIFY	   (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 datatype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[DEFAULT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expr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</a:t>
            </a:r>
          </a:p>
          <a:p>
            <a:pPr>
              <a:tabLst>
                <a:tab pos="692150" algn="l"/>
                <a:tab pos="12001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   [,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 datatype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]...);</a:t>
            </a:r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43" name="标题 10"/>
          <p:cNvSpPr>
            <a:spLocks noGrp="1"/>
          </p:cNvSpPr>
          <p:nvPr>
            <p:ph type="title"/>
          </p:nvPr>
        </p:nvSpPr>
        <p:spPr>
          <a:xfrm>
            <a:off x="876300" y="542925"/>
            <a:ext cx="74088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更改表</a:t>
            </a:r>
          </a:p>
        </p:txBody>
      </p:sp>
      <p:sp>
        <p:nvSpPr>
          <p:cNvPr id="20488" name="矩形 11"/>
          <p:cNvSpPr>
            <a:spLocks noChangeArrowheads="1"/>
          </p:cNvSpPr>
          <p:nvPr/>
        </p:nvSpPr>
        <p:spPr bwMode="auto">
          <a:xfrm>
            <a:off x="1143000" y="1222375"/>
            <a:ext cx="65786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95300" lvl="1" indent="-381000"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sz="2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ALTER TABLE</a:t>
            </a:r>
            <a:r>
              <a:rPr lang="zh-CN" altLang="en-US" sz="2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语句</a:t>
            </a:r>
            <a:r>
              <a:rPr lang="en-US" altLang="zh-CN" sz="2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marL="836613" lvl="2" indent="-381000" algn="just">
              <a:buClr>
                <a:srgbClr val="FF0000"/>
              </a:buClr>
              <a:buFontTx/>
              <a:buAutoNum type="arabicPeriod"/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增加或删除列</a:t>
            </a:r>
          </a:p>
          <a:p>
            <a:pPr marL="836613" lvl="2" indent="-381000" algn="just">
              <a:buClr>
                <a:srgbClr val="FF0000"/>
              </a:buClr>
              <a:buFontTx/>
              <a:buAutoNum type="arabicPeriod"/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增加完整性约束</a:t>
            </a:r>
          </a:p>
          <a:p>
            <a:pPr marL="836613" lvl="2" indent="-381000" algn="just">
              <a:buClr>
                <a:srgbClr val="FF0000"/>
              </a:buClr>
              <a:buFontTx/>
              <a:buAutoNum type="arabicPeriod"/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重新定义列（数据类型、长度、缺省值）</a:t>
            </a:r>
          </a:p>
          <a:p>
            <a:pPr marL="836613" lvl="2" indent="-381000" algn="just">
              <a:buClr>
                <a:srgbClr val="FF0000"/>
              </a:buClr>
              <a:buFontTx/>
              <a:buAutoNum type="arabicPeriod"/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修改存储参数或其它参数</a:t>
            </a:r>
          </a:p>
          <a:p>
            <a:pPr marL="836613" lvl="2" indent="-381000" algn="just">
              <a:buClr>
                <a:srgbClr val="FF0000"/>
              </a:buClr>
              <a:buFontTx/>
              <a:buAutoNum type="arabicPeriod"/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使能、使不能或删除一完整性约束或触发器</a:t>
            </a:r>
          </a:p>
          <a:p>
            <a:pPr marL="836613" lvl="2" indent="-381000" algn="just">
              <a:buClr>
                <a:srgbClr val="FF0000"/>
              </a:buClr>
              <a:buFontTx/>
              <a:buAutoNum type="arabicPeriod"/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显式地分配一个范围</a:t>
            </a:r>
            <a:endParaRPr lang="en-US" altLang="zh-CN" sz="1800" b="1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83"/>
          <p:cNvGrpSpPr>
            <a:grpSpLocks/>
          </p:cNvGrpSpPr>
          <p:nvPr/>
        </p:nvGrpSpPr>
        <p:grpSpPr bwMode="auto">
          <a:xfrm>
            <a:off x="2762250" y="4446588"/>
            <a:ext cx="6108700" cy="1743075"/>
            <a:chOff x="884" y="2601"/>
            <a:chExt cx="3848" cy="1209"/>
          </a:xfrm>
        </p:grpSpPr>
        <p:sp>
          <p:nvSpPr>
            <p:cNvPr id="141475" name="Rectangle 163"/>
            <p:cNvSpPr>
              <a:spLocks noChangeArrowheads="1"/>
            </p:cNvSpPr>
            <p:nvPr/>
          </p:nvSpPr>
          <p:spPr bwMode="blackWhite">
            <a:xfrm>
              <a:off x="887" y="2601"/>
              <a:ext cx="3359" cy="1207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kumimoji="1" lang="zh-CN" altLang="en-US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21538" name="Rectangle 165"/>
            <p:cNvSpPr>
              <a:spLocks noChangeArrowheads="1"/>
            </p:cNvSpPr>
            <p:nvPr/>
          </p:nvSpPr>
          <p:spPr bwMode="blackWhite">
            <a:xfrm>
              <a:off x="910" y="2621"/>
              <a:ext cx="3470" cy="1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886200" algn="l"/>
                </a:tabLst>
              </a:pPr>
              <a:r>
                <a:rPr kumimoji="1" lang="zh-CN" altLang="en-US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EMPNO ENAME     	  ANNSAL	 HIREDATE     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886200" algn="l"/>
                </a:tabLst>
              </a:pP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------ ----------	--------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886200" algn="l"/>
                </a:tabLst>
              </a:pP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7698	BLAKE	   	   34200	01-MAY-81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886200" algn="l"/>
                </a:tabLst>
              </a:pP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7654	MARTIN	   	   15000	28-SEP-81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886200" algn="l"/>
                </a:tabLst>
              </a:pPr>
              <a:r>
                <a:rPr kumimoji="1" lang="zh-CN" altLang="en-US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7499	</a:t>
              </a: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ALLEN		   19200	20-FEB-81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886200" algn="l"/>
                </a:tabLst>
              </a:pP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7844	TURNER	   	   18000	08-SEP-81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886200" algn="l"/>
                </a:tabLst>
              </a:pP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...</a:t>
              </a:r>
            </a:p>
          </p:txBody>
        </p:sp>
        <p:sp>
          <p:nvSpPr>
            <p:cNvPr id="21539" name="Line 166"/>
            <p:cNvSpPr>
              <a:spLocks noChangeShapeType="1"/>
            </p:cNvSpPr>
            <p:nvPr/>
          </p:nvSpPr>
          <p:spPr bwMode="auto">
            <a:xfrm>
              <a:off x="888" y="2893"/>
              <a:ext cx="3366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Line 167"/>
            <p:cNvSpPr>
              <a:spLocks noChangeShapeType="1"/>
            </p:cNvSpPr>
            <p:nvPr/>
          </p:nvSpPr>
          <p:spPr bwMode="auto">
            <a:xfrm>
              <a:off x="884" y="3141"/>
              <a:ext cx="338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1" name="Line 168"/>
            <p:cNvSpPr>
              <a:spLocks noChangeShapeType="1"/>
            </p:cNvSpPr>
            <p:nvPr/>
          </p:nvSpPr>
          <p:spPr bwMode="auto">
            <a:xfrm>
              <a:off x="884" y="3305"/>
              <a:ext cx="338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Line 169"/>
            <p:cNvSpPr>
              <a:spLocks noChangeShapeType="1"/>
            </p:cNvSpPr>
            <p:nvPr/>
          </p:nvSpPr>
          <p:spPr bwMode="auto">
            <a:xfrm>
              <a:off x="884" y="3469"/>
              <a:ext cx="337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Line 172"/>
            <p:cNvSpPr>
              <a:spLocks noChangeShapeType="1"/>
            </p:cNvSpPr>
            <p:nvPr/>
          </p:nvSpPr>
          <p:spPr bwMode="auto">
            <a:xfrm>
              <a:off x="884" y="3643"/>
              <a:ext cx="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44" name="Group 174"/>
            <p:cNvGrpSpPr>
              <a:grpSpLocks/>
            </p:cNvGrpSpPr>
            <p:nvPr/>
          </p:nvGrpSpPr>
          <p:grpSpPr bwMode="auto">
            <a:xfrm>
              <a:off x="4260" y="2601"/>
              <a:ext cx="472" cy="1207"/>
              <a:chOff x="4884" y="2601"/>
              <a:chExt cx="472" cy="1207"/>
            </a:xfrm>
          </p:grpSpPr>
          <p:sp>
            <p:nvSpPr>
              <p:cNvPr id="141487" name="Rectangle 175"/>
              <p:cNvSpPr>
                <a:spLocks noChangeArrowheads="1"/>
              </p:cNvSpPr>
              <p:nvPr/>
            </p:nvSpPr>
            <p:spPr bwMode="blackWhite">
              <a:xfrm>
                <a:off x="4887" y="2601"/>
                <a:ext cx="449" cy="1207"/>
              </a:xfrm>
              <a:prstGeom prst="rect">
                <a:avLst/>
              </a:prstGeom>
              <a:solidFill>
                <a:srgbClr val="FF99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0000"/>
                </a:outerShdw>
              </a:effectLst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  <a:defRPr/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Courier New" pitchFamily="49" charset="0"/>
                    <a:ea typeface="宋体" pitchFamily="2" charset="-122"/>
                  </a:rPr>
                  <a:t> </a:t>
                </a:r>
              </a:p>
              <a:p>
                <a:pPr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  <a:defRPr/>
                </a:pPr>
                <a:endParaRPr kumimoji="1" lang="zh-CN" altLang="en-US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endParaRPr>
              </a:p>
              <a:p>
                <a:pPr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  <a:defRPr/>
                </a:pPr>
                <a:endParaRPr kumimoji="1" lang="zh-CN" altLang="en-US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endParaRPr>
              </a:p>
              <a:p>
                <a:pPr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  <a:defRPr/>
                </a:pPr>
                <a:endParaRPr kumimoji="1" lang="zh-CN" altLang="en-US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endParaRPr>
              </a:p>
              <a:p>
                <a:pPr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  <a:defRPr/>
                </a:pPr>
                <a:endParaRPr kumimoji="1" lang="zh-CN" altLang="en-US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endParaRPr>
              </a:p>
              <a:p>
                <a:pPr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  <a:defRPr/>
                </a:pPr>
                <a:endParaRPr kumimoji="1" lang="zh-CN" altLang="en-US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endParaRPr>
              </a:p>
              <a:p>
                <a:pPr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  <a:defRPr/>
                </a:pPr>
                <a:endParaRPr kumimoji="1" lang="zh-CN" altLang="en-US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21546" name="Rectangle 176"/>
              <p:cNvSpPr>
                <a:spLocks noChangeArrowheads="1"/>
              </p:cNvSpPr>
              <p:nvPr/>
            </p:nvSpPr>
            <p:spPr bwMode="blackWhite">
              <a:xfrm>
                <a:off x="4910" y="2621"/>
                <a:ext cx="418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  <a:tab pos="3886200" algn="l"/>
                  </a:tabLst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Courier New" pitchFamily="49" charset="0"/>
                    <a:ea typeface="宋体" pitchFamily="2" charset="-122"/>
                  </a:rPr>
                  <a:t>JOB</a:t>
                </a:r>
              </a:p>
            </p:txBody>
          </p:sp>
          <p:grpSp>
            <p:nvGrpSpPr>
              <p:cNvPr id="21547" name="Group 177"/>
              <p:cNvGrpSpPr>
                <a:grpSpLocks/>
              </p:cNvGrpSpPr>
              <p:nvPr/>
            </p:nvGrpSpPr>
            <p:grpSpPr bwMode="auto">
              <a:xfrm>
                <a:off x="4884" y="2893"/>
                <a:ext cx="472" cy="750"/>
                <a:chOff x="4884" y="2893"/>
                <a:chExt cx="472" cy="750"/>
              </a:xfrm>
            </p:grpSpPr>
            <p:sp>
              <p:nvSpPr>
                <p:cNvPr id="21548" name="Line 178"/>
                <p:cNvSpPr>
                  <a:spLocks noChangeShapeType="1"/>
                </p:cNvSpPr>
                <p:nvPr/>
              </p:nvSpPr>
              <p:spPr bwMode="auto">
                <a:xfrm>
                  <a:off x="4885" y="2893"/>
                  <a:ext cx="467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49" name="Line 179"/>
                <p:cNvSpPr>
                  <a:spLocks noChangeShapeType="1"/>
                </p:cNvSpPr>
                <p:nvPr/>
              </p:nvSpPr>
              <p:spPr bwMode="auto">
                <a:xfrm>
                  <a:off x="4884" y="3141"/>
                  <a:ext cx="47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0" name="Line 180"/>
                <p:cNvSpPr>
                  <a:spLocks noChangeShapeType="1"/>
                </p:cNvSpPr>
                <p:nvPr/>
              </p:nvSpPr>
              <p:spPr bwMode="auto">
                <a:xfrm>
                  <a:off x="4884" y="3305"/>
                  <a:ext cx="47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1" name="Line 181"/>
                <p:cNvSpPr>
                  <a:spLocks noChangeShapeType="1"/>
                </p:cNvSpPr>
                <p:nvPr/>
              </p:nvSpPr>
              <p:spPr bwMode="auto">
                <a:xfrm>
                  <a:off x="4884" y="3469"/>
                  <a:ext cx="46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2" name="Line 182"/>
                <p:cNvSpPr>
                  <a:spLocks noChangeShapeType="1"/>
                </p:cNvSpPr>
                <p:nvPr/>
              </p:nvSpPr>
              <p:spPr bwMode="auto">
                <a:xfrm>
                  <a:off x="4884" y="3643"/>
                  <a:ext cx="472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1321" name="Line 9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1455" name="Rectangle 143"/>
          <p:cNvSpPr>
            <a:spLocks noChangeArrowheads="1"/>
          </p:cNvSpPr>
          <p:nvPr/>
        </p:nvSpPr>
        <p:spPr bwMode="auto">
          <a:xfrm>
            <a:off x="508000" y="2112963"/>
            <a:ext cx="949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DEPT30</a:t>
            </a:r>
          </a:p>
        </p:txBody>
      </p:sp>
      <p:sp>
        <p:nvSpPr>
          <p:cNvPr id="21509" name="Line 149"/>
          <p:cNvSpPr>
            <a:spLocks noChangeShapeType="1"/>
          </p:cNvSpPr>
          <p:nvPr/>
        </p:nvSpPr>
        <p:spPr bwMode="auto">
          <a:xfrm>
            <a:off x="1479550" y="2260600"/>
            <a:ext cx="0" cy="198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510" name="Group 162"/>
          <p:cNvGrpSpPr>
            <a:grpSpLocks/>
          </p:cNvGrpSpPr>
          <p:nvPr/>
        </p:nvGrpSpPr>
        <p:grpSpPr bwMode="auto">
          <a:xfrm>
            <a:off x="476250" y="2501900"/>
            <a:ext cx="6223000" cy="1743075"/>
            <a:chOff x="668" y="1592"/>
            <a:chExt cx="3920" cy="1251"/>
          </a:xfrm>
        </p:grpSpPr>
        <p:sp>
          <p:nvSpPr>
            <p:cNvPr id="141454" name="Rectangle 142"/>
            <p:cNvSpPr>
              <a:spLocks noChangeArrowheads="1"/>
            </p:cNvSpPr>
            <p:nvPr/>
          </p:nvSpPr>
          <p:spPr bwMode="blackWhite">
            <a:xfrm>
              <a:off x="671" y="1592"/>
              <a:ext cx="3359" cy="1249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kumimoji="1" lang="zh-CN" altLang="en-US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21521" name="Rectangle 144"/>
            <p:cNvSpPr>
              <a:spLocks noChangeArrowheads="1"/>
            </p:cNvSpPr>
            <p:nvPr/>
          </p:nvSpPr>
          <p:spPr bwMode="blackWhite">
            <a:xfrm>
              <a:off x="694" y="1613"/>
              <a:ext cx="3470" cy="1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886200" algn="l"/>
                </a:tabLst>
              </a:pPr>
              <a:r>
                <a:rPr kumimoji="1" lang="zh-CN" altLang="en-US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EMPNO ENAME     	  ANNSAL	 HIREDATE     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886200" algn="l"/>
                </a:tabLst>
              </a:pP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------ ----------	--------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886200" algn="l"/>
                </a:tabLst>
              </a:pP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7698	BLAKE	   	   34200	01-MAY-81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886200" algn="l"/>
                </a:tabLst>
              </a:pP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7654	MARTIN	   	   15000	28-SEP-81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886200" algn="l"/>
                </a:tabLst>
              </a:pPr>
              <a:r>
                <a:rPr kumimoji="1" lang="zh-CN" altLang="en-US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7499	</a:t>
              </a: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ALLEN		   19200	20-FEB-81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886200" algn="l"/>
                </a:tabLst>
              </a:pP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7844	TURNER	   	   18000	08-SEP-81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886200" algn="l"/>
                </a:tabLst>
              </a:pP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...</a:t>
              </a:r>
            </a:p>
          </p:txBody>
        </p:sp>
        <p:sp>
          <p:nvSpPr>
            <p:cNvPr id="21522" name="Line 145"/>
            <p:cNvSpPr>
              <a:spLocks noChangeShapeType="1"/>
            </p:cNvSpPr>
            <p:nvPr/>
          </p:nvSpPr>
          <p:spPr bwMode="auto">
            <a:xfrm>
              <a:off x="672" y="1884"/>
              <a:ext cx="3366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Line 146"/>
            <p:cNvSpPr>
              <a:spLocks noChangeShapeType="1"/>
            </p:cNvSpPr>
            <p:nvPr/>
          </p:nvSpPr>
          <p:spPr bwMode="auto">
            <a:xfrm>
              <a:off x="668" y="2132"/>
              <a:ext cx="338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Line 147"/>
            <p:cNvSpPr>
              <a:spLocks noChangeShapeType="1"/>
            </p:cNvSpPr>
            <p:nvPr/>
          </p:nvSpPr>
          <p:spPr bwMode="auto">
            <a:xfrm>
              <a:off x="668" y="2296"/>
              <a:ext cx="338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148"/>
            <p:cNvSpPr>
              <a:spLocks noChangeShapeType="1"/>
            </p:cNvSpPr>
            <p:nvPr/>
          </p:nvSpPr>
          <p:spPr bwMode="auto">
            <a:xfrm>
              <a:off x="668" y="2460"/>
              <a:ext cx="337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Line 150"/>
            <p:cNvSpPr>
              <a:spLocks noChangeShapeType="1"/>
            </p:cNvSpPr>
            <p:nvPr/>
          </p:nvSpPr>
          <p:spPr bwMode="auto">
            <a:xfrm>
              <a:off x="2244" y="1592"/>
              <a:ext cx="0" cy="12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151"/>
            <p:cNvSpPr>
              <a:spLocks noChangeShapeType="1"/>
            </p:cNvSpPr>
            <p:nvPr/>
          </p:nvSpPr>
          <p:spPr bwMode="auto">
            <a:xfrm>
              <a:off x="668" y="2634"/>
              <a:ext cx="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152"/>
            <p:cNvSpPr>
              <a:spLocks noChangeShapeType="1"/>
            </p:cNvSpPr>
            <p:nvPr/>
          </p:nvSpPr>
          <p:spPr bwMode="auto">
            <a:xfrm>
              <a:off x="3108" y="1592"/>
              <a:ext cx="0" cy="12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65" name="Rectangle 153"/>
            <p:cNvSpPr>
              <a:spLocks noChangeArrowheads="1"/>
            </p:cNvSpPr>
            <p:nvPr/>
          </p:nvSpPr>
          <p:spPr bwMode="blackWhite">
            <a:xfrm>
              <a:off x="4119" y="1593"/>
              <a:ext cx="449" cy="1249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kumimoji="1" lang="zh-CN" altLang="en-US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21530" name="Rectangle 154"/>
            <p:cNvSpPr>
              <a:spLocks noChangeArrowheads="1"/>
            </p:cNvSpPr>
            <p:nvPr/>
          </p:nvSpPr>
          <p:spPr bwMode="blackWhite">
            <a:xfrm>
              <a:off x="4142" y="1613"/>
              <a:ext cx="41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886200" algn="l"/>
                </a:tabLst>
              </a:pP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JOB</a:t>
              </a:r>
            </a:p>
          </p:txBody>
        </p:sp>
        <p:grpSp>
          <p:nvGrpSpPr>
            <p:cNvPr id="21531" name="Group 155"/>
            <p:cNvGrpSpPr>
              <a:grpSpLocks/>
            </p:cNvGrpSpPr>
            <p:nvPr/>
          </p:nvGrpSpPr>
          <p:grpSpPr bwMode="auto">
            <a:xfrm>
              <a:off x="4116" y="1885"/>
              <a:ext cx="472" cy="750"/>
              <a:chOff x="3876" y="1309"/>
              <a:chExt cx="472" cy="750"/>
            </a:xfrm>
          </p:grpSpPr>
          <p:sp>
            <p:nvSpPr>
              <p:cNvPr id="21532" name="Line 156"/>
              <p:cNvSpPr>
                <a:spLocks noChangeShapeType="1"/>
              </p:cNvSpPr>
              <p:nvPr/>
            </p:nvSpPr>
            <p:spPr bwMode="auto">
              <a:xfrm>
                <a:off x="3877" y="1309"/>
                <a:ext cx="467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3" name="Line 157"/>
              <p:cNvSpPr>
                <a:spLocks noChangeShapeType="1"/>
              </p:cNvSpPr>
              <p:nvPr/>
            </p:nvSpPr>
            <p:spPr bwMode="auto">
              <a:xfrm>
                <a:off x="3876" y="1557"/>
                <a:ext cx="4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4" name="Line 158"/>
              <p:cNvSpPr>
                <a:spLocks noChangeShapeType="1"/>
              </p:cNvSpPr>
              <p:nvPr/>
            </p:nvSpPr>
            <p:spPr bwMode="auto">
              <a:xfrm>
                <a:off x="3876" y="1721"/>
                <a:ext cx="4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5" name="Line 159"/>
              <p:cNvSpPr>
                <a:spLocks noChangeShapeType="1"/>
              </p:cNvSpPr>
              <p:nvPr/>
            </p:nvSpPr>
            <p:spPr bwMode="auto">
              <a:xfrm>
                <a:off x="3876" y="1885"/>
                <a:ext cx="46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6" name="Line 160"/>
              <p:cNvSpPr>
                <a:spLocks noChangeShapeType="1"/>
              </p:cNvSpPr>
              <p:nvPr/>
            </p:nvSpPr>
            <p:spPr bwMode="auto">
              <a:xfrm>
                <a:off x="3876" y="2059"/>
                <a:ext cx="4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1473" name="Rectangle 161"/>
          <p:cNvSpPr>
            <a:spLocks noChangeArrowheads="1"/>
          </p:cNvSpPr>
          <p:nvPr/>
        </p:nvSpPr>
        <p:spPr bwMode="auto">
          <a:xfrm>
            <a:off x="5969000" y="2112963"/>
            <a:ext cx="593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zh-CN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新列</a:t>
            </a:r>
          </a:p>
        </p:txBody>
      </p:sp>
      <p:sp>
        <p:nvSpPr>
          <p:cNvPr id="141476" name="Rectangle 164"/>
          <p:cNvSpPr>
            <a:spLocks noChangeArrowheads="1"/>
          </p:cNvSpPr>
          <p:nvPr/>
        </p:nvSpPr>
        <p:spPr bwMode="auto">
          <a:xfrm>
            <a:off x="1727200" y="4972050"/>
            <a:ext cx="949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DEPT30</a:t>
            </a:r>
          </a:p>
        </p:txBody>
      </p:sp>
      <p:sp>
        <p:nvSpPr>
          <p:cNvPr id="21513" name="Line 170"/>
          <p:cNvSpPr>
            <a:spLocks noChangeShapeType="1"/>
          </p:cNvSpPr>
          <p:nvPr/>
        </p:nvSpPr>
        <p:spPr bwMode="auto">
          <a:xfrm flipH="1">
            <a:off x="4886325" y="4429125"/>
            <a:ext cx="44450" cy="1808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171"/>
          <p:cNvSpPr>
            <a:spLocks noChangeShapeType="1"/>
          </p:cNvSpPr>
          <p:nvPr/>
        </p:nvSpPr>
        <p:spPr bwMode="auto">
          <a:xfrm flipH="1">
            <a:off x="6602413" y="4435475"/>
            <a:ext cx="46037" cy="1801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5" name="Rectangle 185"/>
          <p:cNvSpPr>
            <a:spLocks noChangeArrowheads="1"/>
          </p:cNvSpPr>
          <p:nvPr/>
        </p:nvSpPr>
        <p:spPr bwMode="auto">
          <a:xfrm>
            <a:off x="6869113" y="2546350"/>
            <a:ext cx="195103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</a:pPr>
            <a:r>
              <a:rPr kumimoji="1" lang="zh-CN" altLang="en-US" sz="1800" b="1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增加新列到</a:t>
            </a:r>
            <a:r>
              <a:rPr kumimoji="1" lang="en-US" altLang="zh-CN" sz="1800" b="1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DEPT30</a:t>
            </a:r>
            <a:r>
              <a:rPr kumimoji="1" lang="zh-CN" altLang="en-US" sz="1800" b="1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表中</a:t>
            </a:r>
            <a:endParaRPr kumimoji="1" lang="en-US" altLang="zh-CN" sz="1800" b="1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1498" name="Arc 186"/>
          <p:cNvSpPr>
            <a:spLocks/>
          </p:cNvSpPr>
          <p:nvPr/>
        </p:nvSpPr>
        <p:spPr bwMode="auto">
          <a:xfrm>
            <a:off x="6740525" y="2994025"/>
            <a:ext cx="1724025" cy="1322388"/>
          </a:xfrm>
          <a:custGeom>
            <a:avLst/>
            <a:gdLst>
              <a:gd name="G0" fmla="+- 32 0 0"/>
              <a:gd name="G1" fmla="+- 21600 0 0"/>
              <a:gd name="G2" fmla="+- 21600 0 0"/>
              <a:gd name="T0" fmla="*/ 0 w 21632"/>
              <a:gd name="T1" fmla="*/ 0 h 25060"/>
              <a:gd name="T2" fmla="*/ 21353 w 21632"/>
              <a:gd name="T3" fmla="*/ 25060 h 25060"/>
              <a:gd name="T4" fmla="*/ 32 w 21632"/>
              <a:gd name="T5" fmla="*/ 21600 h 25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32" h="2506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cubicBezTo>
                  <a:pt x="21632" y="22758"/>
                  <a:pt x="21538" y="23916"/>
                  <a:pt x="21353" y="25060"/>
                </a:cubicBezTo>
              </a:path>
              <a:path w="21632" h="2506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cubicBezTo>
                  <a:pt x="21632" y="22758"/>
                  <a:pt x="21538" y="23916"/>
                  <a:pt x="21353" y="25060"/>
                </a:cubicBezTo>
                <a:lnTo>
                  <a:pt x="32" y="21600"/>
                </a:lnTo>
                <a:close/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374" name="标题 52"/>
          <p:cNvSpPr>
            <a:spLocks noGrp="1"/>
          </p:cNvSpPr>
          <p:nvPr>
            <p:ph type="title"/>
          </p:nvPr>
        </p:nvSpPr>
        <p:spPr>
          <a:xfrm>
            <a:off x="863600" y="530225"/>
            <a:ext cx="7408863" cy="70167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更改表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sz="2400" dirty="0">
                <a:ea typeface="宋体" pitchFamily="2" charset="-122"/>
              </a:rPr>
              <a:t>增加列</a:t>
            </a: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blackWhite">
          <a:xfrm>
            <a:off x="584200" y="1163638"/>
            <a:ext cx="7523163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92150" algn="l"/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blackWhite">
          <a:xfrm>
            <a:off x="598488" y="1169988"/>
            <a:ext cx="7205662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692150" algn="l"/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ALTER TABLE dept30</a:t>
            </a:r>
          </a:p>
          <a:p>
            <a:pPr>
              <a:tabLst>
                <a:tab pos="692150" algn="l"/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ADD		   (job VARCHAR2(9));</a:t>
            </a:r>
          </a:p>
          <a:p>
            <a:pPr>
              <a:tabLst>
                <a:tab pos="692150" algn="l"/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Table altered.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1" name="Line 5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2253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138" y="4149725"/>
            <a:ext cx="6410325" cy="19716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6389" name="标题 7"/>
          <p:cNvSpPr>
            <a:spLocks noGrp="1"/>
          </p:cNvSpPr>
          <p:nvPr>
            <p:ph type="title"/>
          </p:nvPr>
        </p:nvSpPr>
        <p:spPr>
          <a:xfrm>
            <a:off x="876300" y="492125"/>
            <a:ext cx="7408863" cy="61277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ea typeface="宋体" pitchFamily="2" charset="-122"/>
              </a:rPr>
              <a:t>更改表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sz="2400" dirty="0">
                <a:ea typeface="宋体" pitchFamily="2" charset="-122"/>
              </a:rPr>
              <a:t>删除</a:t>
            </a:r>
            <a:r>
              <a:rPr lang="zh-CN" altLang="zh-CN" sz="2400" dirty="0">
                <a:ea typeface="宋体" pitchFamily="2" charset="-122"/>
              </a:rPr>
              <a:t>列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5800" y="1262063"/>
            <a:ext cx="7594600" cy="25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495300" lvl="1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删除列：</a:t>
            </a:r>
            <a:r>
              <a:rPr lang="zh-CN" altLang="en-US" sz="1800" b="1" kern="0" dirty="0">
                <a:solidFill>
                  <a:srgbClr val="FFFFFF"/>
                </a:solidFill>
                <a:latin typeface="+mn-lt"/>
                <a:ea typeface="宋体" pitchFamily="2" charset="-122"/>
              </a:rPr>
              <a:t>使用</a:t>
            </a:r>
            <a:r>
              <a:rPr lang="en-US" altLang="zh-CN" sz="1800" b="1" kern="0" dirty="0">
                <a:solidFill>
                  <a:srgbClr val="FFFFFF"/>
                </a:solidFill>
                <a:latin typeface="+mn-lt"/>
                <a:ea typeface="宋体" pitchFamily="2" charset="-122"/>
              </a:rPr>
              <a:t>ALTER TABLE</a:t>
            </a:r>
            <a:r>
              <a:rPr lang="zh-CN" altLang="en-US" sz="1800" b="1" kern="0" dirty="0">
                <a:solidFill>
                  <a:srgbClr val="FFFFFF"/>
                </a:solidFill>
                <a:latin typeface="+mn-lt"/>
                <a:ea typeface="宋体" pitchFamily="2" charset="-122"/>
              </a:rPr>
              <a:t>命令的</a:t>
            </a:r>
            <a:r>
              <a:rPr lang="en-US" altLang="zh-CN" sz="1800" b="1" kern="0" dirty="0">
                <a:solidFill>
                  <a:srgbClr val="FFFFFF"/>
                </a:solidFill>
                <a:latin typeface="+mn-lt"/>
                <a:ea typeface="宋体" pitchFamily="2" charset="-122"/>
              </a:rPr>
              <a:t>SET UNUSED</a:t>
            </a:r>
            <a:r>
              <a:rPr lang="zh-CN" altLang="en-US" sz="1800" b="1" kern="0" dirty="0">
                <a:solidFill>
                  <a:srgbClr val="FFFFFF"/>
                </a:solidFill>
                <a:latin typeface="+mn-lt"/>
                <a:ea typeface="宋体" pitchFamily="2" charset="-122"/>
              </a:rPr>
              <a:t>或</a:t>
            </a:r>
            <a:r>
              <a:rPr lang="en-US" altLang="zh-CN" sz="1800" b="1" kern="0" dirty="0">
                <a:solidFill>
                  <a:srgbClr val="FFFFFF"/>
                </a:solidFill>
                <a:latin typeface="+mn-lt"/>
                <a:ea typeface="宋体" pitchFamily="2" charset="-122"/>
              </a:rPr>
              <a:t>DROP</a:t>
            </a:r>
            <a:r>
              <a:rPr lang="zh-CN" altLang="en-US" sz="1800" b="1" kern="0" dirty="0">
                <a:solidFill>
                  <a:srgbClr val="FFFFFF"/>
                </a:solidFill>
                <a:latin typeface="+mn-lt"/>
                <a:ea typeface="宋体" pitchFamily="2" charset="-122"/>
              </a:rPr>
              <a:t>子句删除列。</a:t>
            </a:r>
          </a:p>
          <a:p>
            <a:pPr marL="836613" lvl="2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Tx/>
              <a:buAutoNum type="arabicPeriod"/>
              <a:tabLst>
                <a:tab pos="571500" algn="l"/>
              </a:tabLst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使用</a:t>
            </a:r>
            <a:r>
              <a:rPr lang="en-US" altLang="zh-CN" sz="1600" b="1" kern="0" dirty="0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SET UNUSED </a:t>
            </a:r>
            <a:r>
              <a:rPr lang="en-US" altLang="zh-CN" sz="1600" b="1" kern="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(</a:t>
            </a:r>
            <a:r>
              <a:rPr lang="zh-CN" altLang="en-US" sz="1600" b="1" i="1" kern="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列1，列2，…</a:t>
            </a:r>
            <a:r>
              <a:rPr lang="zh-CN" altLang="en-US" sz="1600" b="1" kern="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)</a:t>
            </a:r>
            <a:r>
              <a:rPr lang="zh-CN" altLang="en-US" sz="1600" b="1" kern="0" dirty="0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子句标记一列或多列为“未使用”</a:t>
            </a:r>
            <a:r>
              <a:rPr lang="zh-CN" altLang="en-US" sz="1600" b="1" kern="0" dirty="0">
                <a:solidFill>
                  <a:srgbClr val="FFFFFF"/>
                </a:solidFill>
                <a:latin typeface="Courier" charset="0"/>
                <a:ea typeface="宋体" pitchFamily="2" charset="-122"/>
              </a:rPr>
              <a:t>。</a:t>
            </a:r>
          </a:p>
          <a:p>
            <a:pPr marL="836613" lvl="2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Tx/>
              <a:buAutoNum type="arabicPeriod"/>
              <a:tabLst>
                <a:tab pos="571500" algn="l"/>
              </a:tabLst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使用</a:t>
            </a:r>
            <a:r>
              <a:rPr lang="en-US" altLang="zh-CN" sz="1600" b="1" kern="0" dirty="0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SET UNUSED COLUMN </a:t>
            </a:r>
            <a:r>
              <a:rPr lang="zh-CN" altLang="en-US" sz="1600" b="1" i="1" kern="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列1</a:t>
            </a:r>
            <a:r>
              <a:rPr lang="zh-CN" altLang="en-US" sz="1600" b="1" kern="0" dirty="0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子句标记一列为“未使用”。</a:t>
            </a:r>
          </a:p>
          <a:p>
            <a:pPr marL="836613" lvl="2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Tx/>
              <a:buAutoNum type="arabicPeriod"/>
              <a:tabLst>
                <a:tab pos="571500" algn="l"/>
              </a:tabLst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使用</a:t>
            </a:r>
            <a:r>
              <a:rPr lang="en-US" altLang="zh-CN" sz="1600" b="1" kern="0" dirty="0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DROP UNUSED COLUMN </a:t>
            </a:r>
            <a:r>
              <a:rPr lang="zh-CN" altLang="en-US" sz="1600" b="1" i="1" kern="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列1</a:t>
            </a:r>
            <a:r>
              <a:rPr lang="zh-CN" altLang="en-US" sz="1600" b="1" kern="0" dirty="0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子句删除标记为“未使用”的一列。</a:t>
            </a:r>
          </a:p>
          <a:p>
            <a:pPr marL="836613" lvl="2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Tx/>
              <a:buAutoNum type="arabicPeriod"/>
              <a:tabLst>
                <a:tab pos="571500" algn="l"/>
              </a:tabLst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使用</a:t>
            </a:r>
            <a:r>
              <a:rPr lang="en-US" altLang="zh-CN" sz="1600" b="1" kern="0" dirty="0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DROP UNUSED COLUMNS</a:t>
            </a:r>
            <a:r>
              <a:rPr lang="zh-CN" altLang="en-US" sz="1600" b="1" kern="0" dirty="0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子句删除所有标记为“未使用”的列。</a:t>
            </a:r>
          </a:p>
          <a:p>
            <a:pPr marL="836613" lvl="2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Tx/>
              <a:buAutoNum type="arabicPeriod"/>
              <a:tabLst>
                <a:tab pos="571500" algn="l"/>
              </a:tabLst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使用</a:t>
            </a:r>
            <a:r>
              <a:rPr lang="en-US" altLang="zh-CN" sz="1600" b="1" kern="0" dirty="0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DROP COLUMN </a:t>
            </a:r>
            <a:r>
              <a:rPr lang="zh-CN" altLang="en-US" sz="1600" b="1" i="1" kern="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列1</a:t>
            </a:r>
            <a:r>
              <a:rPr lang="zh-CN" altLang="en-US" sz="1600" b="1" kern="0" dirty="0">
                <a:solidFill>
                  <a:srgbClr val="FFFFFF"/>
                </a:solidFill>
                <a:latin typeface="Courier" charset="0"/>
                <a:ea typeface="宋体" pitchFamily="2" charset="-122"/>
              </a:rPr>
              <a:t> </a:t>
            </a:r>
            <a:r>
              <a:rPr lang="zh-CN" altLang="en-US" sz="1600" b="1" kern="0" dirty="0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子句删除一列。</a:t>
            </a:r>
          </a:p>
          <a:p>
            <a:pPr marL="836613" lvl="2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Tx/>
              <a:buAutoNum type="arabicPeriod"/>
              <a:tabLst>
                <a:tab pos="571500" algn="l"/>
              </a:tabLst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使用</a:t>
            </a:r>
            <a:r>
              <a:rPr lang="en-US" altLang="zh-CN" sz="1600" b="1" kern="0" dirty="0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DROP </a:t>
            </a:r>
            <a:r>
              <a:rPr lang="en-US" altLang="zh-CN" sz="1600" b="1" kern="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(</a:t>
            </a:r>
            <a:r>
              <a:rPr lang="zh-CN" altLang="en-US" sz="1600" b="1" i="1" kern="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列1，列2 ，…</a:t>
            </a:r>
            <a:r>
              <a:rPr lang="zh-CN" altLang="en-US" sz="1600" b="1" kern="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)</a:t>
            </a:r>
            <a:r>
              <a:rPr lang="zh-CN" altLang="en-US" sz="1600" b="1" kern="0" dirty="0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子句删除一列或多列。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7" name="Rectangle 9"/>
          <p:cNvSpPr>
            <a:spLocks noChangeArrowheads="1"/>
          </p:cNvSpPr>
          <p:nvPr/>
        </p:nvSpPr>
        <p:spPr bwMode="blackWhite">
          <a:xfrm>
            <a:off x="914400" y="2557463"/>
            <a:ext cx="7510463" cy="9461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95000"/>
              </a:lnSpc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blackWhite">
          <a:xfrm>
            <a:off x="995363" y="2609850"/>
            <a:ext cx="65786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ALTER TABLE	dept30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MODIFY		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VARCHAR2(15));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Table altered.</a:t>
            </a:r>
          </a:p>
        </p:txBody>
      </p:sp>
      <p:sp>
        <p:nvSpPr>
          <p:cNvPr id="1741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ea typeface="宋体" pitchFamily="2" charset="-122"/>
              </a:rPr>
              <a:t>更改表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sz="2400" dirty="0">
                <a:ea typeface="宋体" pitchFamily="2" charset="-122"/>
              </a:rPr>
              <a:t>修改</a:t>
            </a:r>
            <a:r>
              <a:rPr lang="zh-CN" altLang="zh-CN" sz="2400" dirty="0">
                <a:ea typeface="宋体" pitchFamily="2" charset="-122"/>
              </a:rPr>
              <a:t>列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Rectangle 9"/>
          <p:cNvSpPr>
            <a:spLocks noChangeArrowheads="1"/>
          </p:cNvSpPr>
          <p:nvPr/>
        </p:nvSpPr>
        <p:spPr bwMode="blackWhite">
          <a:xfrm>
            <a:off x="857250" y="3063875"/>
            <a:ext cx="7529513" cy="7588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blackWhite">
          <a:xfrm>
            <a:off x="1001713" y="2960688"/>
            <a:ext cx="6446837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DROP TABLE dept30;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Table dropped.</a:t>
            </a:r>
          </a:p>
        </p:txBody>
      </p:sp>
      <p:sp>
        <p:nvSpPr>
          <p:cNvPr id="18436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删除表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27100" y="1687513"/>
            <a:ext cx="738505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95300" lvl="1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删除表的所有数据和结构。</a:t>
            </a:r>
          </a:p>
          <a:p>
            <a:pPr marL="495300" lvl="1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删除表的所有索引。</a:t>
            </a:r>
          </a:p>
          <a:p>
            <a:pPr marL="495300" lvl="1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表的删除操作不能回退。</a:t>
            </a:r>
            <a:endParaRPr lang="zh-CN" altLang="en-US" sz="2200" b="1" dirty="0">
              <a:solidFill>
                <a:schemeClr val="hlink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033463" y="3965575"/>
            <a:ext cx="7475537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495300" lvl="1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如果在要删除的表中包含有被其它表的外部码引用的主码或唯一码，并且希望在删除这个表的同时删除其它表中的相关的外部码约束，可以在</a:t>
            </a:r>
            <a:r>
              <a:rPr lang="en-US" altLang="zh-CN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DROP TABLE</a:t>
            </a: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语句中指定</a:t>
            </a:r>
            <a:r>
              <a:rPr lang="en-US" altLang="zh-CN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CASCADE</a:t>
            </a: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字句。</a:t>
            </a:r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blackWhite">
          <a:xfrm>
            <a:off x="1206500" y="5048250"/>
            <a:ext cx="6553200" cy="447675"/>
          </a:xfrm>
          <a:prstGeom prst="rect">
            <a:avLst/>
          </a:prstGeom>
          <a:solidFill>
            <a:srgbClr val="00B0F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0005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altLang="zh-CN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DROP TABLE department </a:t>
            </a:r>
            <a:r>
              <a:rPr lang="en-US" altLang="zh-CN" sz="1800" b="1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CASCADE CONSTRAINTS</a:t>
            </a:r>
            <a:r>
              <a:rPr lang="en-US" altLang="zh-CN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3" name="Rectangle 9"/>
          <p:cNvSpPr>
            <a:spLocks noChangeArrowheads="1"/>
          </p:cNvSpPr>
          <p:nvPr/>
        </p:nvSpPr>
        <p:spPr bwMode="blackWhite">
          <a:xfrm>
            <a:off x="971550" y="3206750"/>
            <a:ext cx="7453313" cy="7048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blackWhite">
          <a:xfrm>
            <a:off x="1146175" y="3128963"/>
            <a:ext cx="5422900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RENAME dept TO department;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Table renamed.</a:t>
            </a:r>
          </a:p>
        </p:txBody>
      </p:sp>
      <p:sp>
        <p:nvSpPr>
          <p:cNvPr id="19460" name="标题 8"/>
          <p:cNvSpPr>
            <a:spLocks noGrp="1"/>
          </p:cNvSpPr>
          <p:nvPr>
            <p:ph type="title"/>
          </p:nvPr>
        </p:nvSpPr>
        <p:spPr>
          <a:xfrm>
            <a:off x="635000" y="530225"/>
            <a:ext cx="7408863" cy="54927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ea typeface="宋体" pitchFamily="2" charset="-122"/>
              </a:rPr>
              <a:t>改变表名称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79500" y="1446213"/>
            <a:ext cx="73850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95300" lvl="1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执行</a:t>
            </a:r>
            <a:r>
              <a:rPr lang="en-US" altLang="zh-CN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RENAME</a:t>
            </a: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语句，将改变表、视图、序列和同义词的名称。</a:t>
            </a:r>
          </a:p>
          <a:p>
            <a:pPr marL="495300" lvl="1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操作者必须是对象的拥有者。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endParaRPr lang="zh-CN" altLang="en-US" sz="2200" b="1" dirty="0">
              <a:solidFill>
                <a:schemeClr val="hlink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1" name="Rectangle 9"/>
          <p:cNvSpPr>
            <a:spLocks noChangeArrowheads="1"/>
          </p:cNvSpPr>
          <p:nvPr/>
        </p:nvSpPr>
        <p:spPr bwMode="blackWhite">
          <a:xfrm>
            <a:off x="914400" y="3278188"/>
            <a:ext cx="7510463" cy="7667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blackWhite">
          <a:xfrm>
            <a:off x="1039813" y="3184525"/>
            <a:ext cx="5957887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TRUNCATE TABLE department;</a:t>
            </a:r>
            <a:endParaRPr kumimoji="1" lang="en-US" altLang="zh-CN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Table truncated.</a:t>
            </a:r>
          </a:p>
        </p:txBody>
      </p:sp>
      <p:sp>
        <p:nvSpPr>
          <p:cNvPr id="20484" name="标题 8"/>
          <p:cNvSpPr>
            <a:spLocks noGrp="1"/>
          </p:cNvSpPr>
          <p:nvPr>
            <p:ph type="title"/>
          </p:nvPr>
        </p:nvSpPr>
        <p:spPr>
          <a:xfrm>
            <a:off x="939800" y="568325"/>
            <a:ext cx="7408863" cy="75247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截断表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54125" y="1427163"/>
            <a:ext cx="64262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495300" lvl="1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删除表的所有数据。</a:t>
            </a:r>
          </a:p>
          <a:p>
            <a:pPr marL="495300" lvl="1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释放被表使用的存储空间。</a:t>
            </a:r>
          </a:p>
          <a:p>
            <a:pPr marL="495300" lvl="1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截断操作不能回退。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9" name="Rectangle 9"/>
          <p:cNvSpPr>
            <a:spLocks noChangeArrowheads="1"/>
          </p:cNvSpPr>
          <p:nvPr/>
        </p:nvSpPr>
        <p:spPr bwMode="blackWhite">
          <a:xfrm>
            <a:off x="914400" y="2451100"/>
            <a:ext cx="7510463" cy="9667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blackWhite">
          <a:xfrm>
            <a:off x="979488" y="2474913"/>
            <a:ext cx="5978525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COMMENT ON TABLE emp 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IS 'Employee Information';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Comment created.</a:t>
            </a:r>
          </a:p>
        </p:txBody>
      </p:sp>
      <p:sp>
        <p:nvSpPr>
          <p:cNvPr id="21508" name="标题 8"/>
          <p:cNvSpPr>
            <a:spLocks noGrp="1"/>
          </p:cNvSpPr>
          <p:nvPr>
            <p:ph type="title"/>
          </p:nvPr>
        </p:nvSpPr>
        <p:spPr>
          <a:xfrm>
            <a:off x="876300" y="454025"/>
            <a:ext cx="74088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增加注释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85825" y="1909763"/>
            <a:ext cx="64262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495300" lvl="1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为表或列增加注释。</a:t>
            </a:r>
            <a:r>
              <a:rPr lang="zh-CN" altLang="en-US" sz="2000" b="1" kern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lang="en-US" altLang="zh-CN" sz="2000" b="1" kern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COMMENT ）</a:t>
            </a:r>
            <a:endParaRPr lang="zh-CN" altLang="en-US" sz="2000" b="1" kern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95300" lvl="1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endParaRPr lang="zh-CN" altLang="en-US" sz="2000" b="1" kern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95300" lvl="1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endParaRPr lang="zh-CN" altLang="en-US" sz="2000" b="1" kern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95300" lvl="1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endParaRPr lang="zh-CN" altLang="en-US" sz="2000" b="1" kern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95300" lvl="1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注释可以通过下面的数据字典视图察看</a:t>
            </a:r>
          </a:p>
          <a:p>
            <a:pPr marL="836613" lvl="2" indent="-381000" defTabSz="346075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ALL_COL_COMMENTS</a:t>
            </a:r>
          </a:p>
          <a:p>
            <a:pPr marL="836613" lvl="2" indent="-381000" defTabSz="346075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USER_COL_COMMENTS</a:t>
            </a:r>
          </a:p>
          <a:p>
            <a:pPr marL="836613" lvl="2" indent="-381000" defTabSz="346075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ALL_TAB_COMMENTS</a:t>
            </a:r>
          </a:p>
          <a:p>
            <a:pPr marL="836613" lvl="2" indent="-381000" defTabSz="346075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USER_TAB_COMMENTS</a:t>
            </a:r>
            <a:endParaRPr lang="zh-CN" altLang="en-US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6"/>
          <p:cNvSpPr>
            <a:spLocks noGrp="1"/>
          </p:cNvSpPr>
          <p:nvPr>
            <p:ph type="title"/>
          </p:nvPr>
        </p:nvSpPr>
        <p:spPr>
          <a:xfrm>
            <a:off x="520700" y="542925"/>
            <a:ext cx="7408863" cy="7143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ea typeface="宋体" pitchFamily="2" charset="-122"/>
              </a:rPr>
              <a:t>创建和管理约束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7425" y="1592263"/>
            <a:ext cx="6426200" cy="197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495300" lvl="1" indent="-3810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在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Oracle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中的约束类型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:</a:t>
            </a:r>
          </a:p>
          <a:p>
            <a:pPr marL="836613" lvl="2" indent="-381000" defTabSz="346075">
              <a:lnSpc>
                <a:spcPct val="95000"/>
              </a:lnSpc>
              <a:spcBef>
                <a:spcPct val="10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NOT NULL</a:t>
            </a:r>
          </a:p>
          <a:p>
            <a:pPr marL="836613" lvl="2" indent="-381000" defTabSz="346075">
              <a:lnSpc>
                <a:spcPct val="95000"/>
              </a:lnSpc>
              <a:spcBef>
                <a:spcPct val="10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UNIQUE Key</a:t>
            </a:r>
          </a:p>
          <a:p>
            <a:pPr marL="836613" lvl="2" indent="-381000" defTabSz="346075">
              <a:lnSpc>
                <a:spcPct val="95000"/>
              </a:lnSpc>
              <a:spcBef>
                <a:spcPct val="10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PRIMARY KEY</a:t>
            </a:r>
          </a:p>
          <a:p>
            <a:pPr marL="836613" lvl="2" indent="-381000" defTabSz="346075">
              <a:lnSpc>
                <a:spcPct val="95000"/>
              </a:lnSpc>
              <a:spcBef>
                <a:spcPct val="10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FOREIGN KEY</a:t>
            </a:r>
          </a:p>
          <a:p>
            <a:pPr marL="836613" lvl="2" indent="-381000" defTabSz="346075">
              <a:lnSpc>
                <a:spcPct val="95000"/>
              </a:lnSpc>
              <a:spcBef>
                <a:spcPct val="10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CHECK</a:t>
            </a:r>
            <a:endParaRPr lang="zh-CN" altLang="en-US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pitchFamily="2" charset="-122"/>
              </a:rPr>
              <a:t>Oracle SQL </a:t>
            </a:r>
            <a:r>
              <a:rPr lang="zh-CN" altLang="en-US" dirty="0">
                <a:ea typeface="宋体" pitchFamily="2" charset="-122"/>
              </a:rPr>
              <a:t>种类</a:t>
            </a:r>
          </a:p>
        </p:txBody>
      </p:sp>
      <p:sp>
        <p:nvSpPr>
          <p:cNvPr id="101381" name="Line 5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85813" y="1560513"/>
            <a:ext cx="73850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数据定义语言 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Data Definition Language </a:t>
            </a:r>
            <a:r>
              <a:rPr lang="en-US" altLang="zh-CN" sz="2200" b="1" kern="0" dirty="0" err="1">
                <a:solidFill>
                  <a:schemeClr val="tx1"/>
                </a:solidFill>
                <a:latin typeface="+mn-lt"/>
                <a:ea typeface="宋体" pitchFamily="2" charset="-122"/>
              </a:rPr>
              <a:t>Statements（DDL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）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数据操纵语言 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Data Manipulation </a:t>
            </a:r>
            <a:r>
              <a:rPr lang="en-US" altLang="zh-CN" sz="2200" b="1" kern="0" dirty="0" err="1">
                <a:solidFill>
                  <a:schemeClr val="tx1"/>
                </a:solidFill>
                <a:latin typeface="+mn-lt"/>
                <a:ea typeface="宋体" pitchFamily="2" charset="-122"/>
              </a:rPr>
              <a:t>Language（DML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） Statements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事务控制 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Transaction Control Statements 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会话控制 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Session Control Statements 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系统控制 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System Control Statements 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嵌入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SQL</a:t>
            </a: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Embedded SQL Statements </a:t>
            </a:r>
            <a:endParaRPr lang="zh-CN" altLang="en-US" sz="22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1155700" y="1331913"/>
            <a:ext cx="7385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2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创建和管理约束：</a:t>
            </a:r>
            <a:r>
              <a:rPr lang="zh-CN" altLang="en-US" sz="22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定义约束</a:t>
            </a:r>
            <a:endParaRPr lang="en-US" altLang="zh-CN" sz="2200" b="1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9699" name="Group 8"/>
          <p:cNvGrpSpPr>
            <a:grpSpLocks/>
          </p:cNvGrpSpPr>
          <p:nvPr/>
        </p:nvGrpSpPr>
        <p:grpSpPr bwMode="auto">
          <a:xfrm>
            <a:off x="968375" y="1860550"/>
            <a:ext cx="7756525" cy="1606550"/>
            <a:chOff x="610" y="956"/>
            <a:chExt cx="4886" cy="1012"/>
          </a:xfrm>
        </p:grpSpPr>
        <p:sp>
          <p:nvSpPr>
            <p:cNvPr id="159753" name="Rectangle 9"/>
            <p:cNvSpPr>
              <a:spLocks noChangeArrowheads="1"/>
            </p:cNvSpPr>
            <p:nvPr/>
          </p:nvSpPr>
          <p:spPr bwMode="blackWhite">
            <a:xfrm>
              <a:off x="610" y="957"/>
              <a:ext cx="4766" cy="99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tabLst>
                  <a:tab pos="1200150" algn="l"/>
                </a:tabLst>
                <a:defRPr/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tabLst>
                  <a:tab pos="1200150" algn="l"/>
                </a:tabLst>
                <a:defRPr/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tabLst>
                  <a:tab pos="1200150" algn="l"/>
                </a:tabLst>
                <a:defRPr/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29705" name="Rectangle 10"/>
            <p:cNvSpPr>
              <a:spLocks noChangeArrowheads="1"/>
            </p:cNvSpPr>
            <p:nvPr/>
          </p:nvSpPr>
          <p:spPr bwMode="blackWhite">
            <a:xfrm>
              <a:off x="687" y="956"/>
              <a:ext cx="4809" cy="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tabLst>
                  <a:tab pos="1200150" algn="l"/>
                </a:tabLst>
              </a:pPr>
              <a:r>
                <a:rPr kumimoji="1" lang="en-US" altLang="zh-CN" sz="1800" b="1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CREATE TABLE [</a:t>
              </a:r>
              <a:r>
                <a:rPr kumimoji="1" lang="en-US" altLang="zh-CN" sz="1800" b="1" i="1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schema</a:t>
              </a:r>
              <a:r>
                <a:rPr kumimoji="1" lang="en-US" altLang="zh-CN" sz="1800" b="1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.]</a:t>
              </a:r>
              <a:r>
                <a:rPr kumimoji="1" lang="en-US" altLang="zh-CN" sz="1800" b="1" i="1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table</a:t>
              </a:r>
            </a:p>
            <a:p>
              <a:pPr>
                <a:tabLst>
                  <a:tab pos="1200150" algn="l"/>
                </a:tabLst>
              </a:pPr>
              <a:r>
                <a:rPr kumimoji="1" lang="zh-CN" altLang="en-US" sz="1800" b="1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	    (</a:t>
              </a:r>
              <a:r>
                <a:rPr kumimoji="1" lang="en-US" altLang="zh-CN" sz="1800" b="1" i="1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column</a:t>
              </a:r>
              <a:r>
                <a:rPr kumimoji="1" lang="en-US" altLang="zh-CN" sz="1800" b="1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  <a:r>
                <a:rPr kumimoji="1" lang="en-US" altLang="zh-CN" sz="1800" b="1" i="1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datatype</a:t>
              </a:r>
              <a:r>
                <a:rPr kumimoji="1" lang="en-US" altLang="zh-CN" sz="1800" b="1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[DEFAULT </a:t>
              </a:r>
              <a:r>
                <a:rPr kumimoji="1" lang="en-US" altLang="zh-CN" sz="1800" b="1" i="1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expr</a:t>
              </a:r>
              <a:r>
                <a:rPr kumimoji="1" lang="en-US" altLang="zh-CN" sz="1800" b="1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]</a:t>
              </a:r>
            </a:p>
            <a:p>
              <a:pPr>
                <a:tabLst>
                  <a:tab pos="1200150" algn="l"/>
                </a:tabLst>
              </a:pPr>
              <a:r>
                <a:rPr kumimoji="1" lang="zh-CN" altLang="en-US" sz="1800" b="1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		[</a:t>
              </a:r>
              <a:r>
                <a:rPr kumimoji="1" lang="en-US" altLang="zh-CN" sz="1800" b="1" i="1" dirty="0" err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column_constraint</a:t>
              </a:r>
              <a:r>
                <a:rPr kumimoji="1" lang="en-US" altLang="zh-CN" sz="1800" b="1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],</a:t>
              </a:r>
            </a:p>
            <a:p>
              <a:pPr>
                <a:tabLst>
                  <a:tab pos="1200150" algn="l"/>
                </a:tabLst>
              </a:pPr>
              <a:r>
                <a:rPr kumimoji="1" lang="zh-CN" altLang="en-US" sz="1800" b="1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		</a:t>
              </a:r>
              <a:r>
                <a:rPr kumimoji="1" lang="zh-CN" altLang="en-US" sz="1800" b="1" dirty="0">
                  <a:solidFill>
                    <a:srgbClr val="000000"/>
                  </a:solidFill>
                  <a:ea typeface="宋体" pitchFamily="2" charset="-122"/>
                </a:rPr>
                <a:t>…</a:t>
              </a:r>
              <a:endPara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tabLst>
                  <a:tab pos="1200150" algn="l"/>
                </a:tabLst>
              </a:pPr>
              <a:r>
                <a:rPr kumimoji="1" lang="zh-CN" altLang="en-US" sz="1800" b="1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		[</a:t>
              </a:r>
              <a:r>
                <a:rPr kumimoji="1" lang="en-US" altLang="zh-CN" sz="1800" b="1" i="1" dirty="0" err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table_constraint</a:t>
              </a:r>
              <a:r>
                <a:rPr kumimoji="1" lang="en-US" altLang="zh-CN" sz="1800" b="1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]);</a:t>
              </a:r>
            </a:p>
          </p:txBody>
        </p:sp>
      </p:grpSp>
      <p:grpSp>
        <p:nvGrpSpPr>
          <p:cNvPr id="29700" name="Group 11"/>
          <p:cNvGrpSpPr>
            <a:grpSpLocks/>
          </p:cNvGrpSpPr>
          <p:nvPr/>
        </p:nvGrpSpPr>
        <p:grpSpPr bwMode="auto">
          <a:xfrm>
            <a:off x="987425" y="3822700"/>
            <a:ext cx="7737475" cy="2254250"/>
            <a:chOff x="622" y="2192"/>
            <a:chExt cx="4874" cy="1420"/>
          </a:xfrm>
        </p:grpSpPr>
        <p:sp>
          <p:nvSpPr>
            <p:cNvPr id="159756" name="Rectangle 12"/>
            <p:cNvSpPr>
              <a:spLocks noChangeArrowheads="1"/>
            </p:cNvSpPr>
            <p:nvPr/>
          </p:nvSpPr>
          <p:spPr bwMode="blackWhite">
            <a:xfrm>
              <a:off x="622" y="2192"/>
              <a:ext cx="4754" cy="140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tabLst>
                  <a:tab pos="1200150" algn="l"/>
                </a:tabLst>
                <a:defRPr/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tabLst>
                  <a:tab pos="1200150" algn="l"/>
                </a:tabLst>
                <a:defRPr/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tabLst>
                  <a:tab pos="1200150" algn="l"/>
                </a:tabLst>
                <a:defRPr/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29703" name="Rectangle 13"/>
            <p:cNvSpPr>
              <a:spLocks noChangeArrowheads="1"/>
            </p:cNvSpPr>
            <p:nvPr/>
          </p:nvSpPr>
          <p:spPr bwMode="blackWhite">
            <a:xfrm>
              <a:off x="698" y="2193"/>
              <a:ext cx="4798" cy="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tabLst>
                  <a:tab pos="1200150" algn="l"/>
                </a:tabLst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CREATE TABLE emp(</a:t>
              </a:r>
            </a:p>
            <a:p>
              <a:pPr>
                <a:tabLst>
                  <a:tab pos="1200150" algn="l"/>
                </a:tabLst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	     empno  NUMBER(4),</a:t>
              </a:r>
            </a:p>
            <a:p>
              <a:pPr>
                <a:tabLst>
                  <a:tab pos="1200150" algn="l"/>
                </a:tabLst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  	     ename  VARCHAR2(10),</a:t>
              </a:r>
            </a:p>
            <a:p>
              <a:pPr>
                <a:tabLst>
                  <a:tab pos="1200150" algn="l"/>
                </a:tabLst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	     </a:t>
              </a:r>
              <a:r>
                <a:rPr kumimoji="1" lang="en-US" altLang="zh-CN" sz="1800" b="1">
                  <a:solidFill>
                    <a:srgbClr val="000000"/>
                  </a:solidFill>
                  <a:ea typeface="宋体" pitchFamily="2" charset="-122"/>
                </a:rPr>
                <a:t>…</a:t>
              </a:r>
              <a:endPara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tabLst>
                  <a:tab pos="1200150" algn="l"/>
                </a:tabLst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	     deptno  NUMBER(7,2) NOT NULL,</a:t>
              </a:r>
            </a:p>
            <a:p>
              <a:pPr>
                <a:tabLst>
                  <a:tab pos="1200150" algn="l"/>
                </a:tabLst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	     CONSTRAINT emp_empno_pk </a:t>
              </a:r>
            </a:p>
            <a:p>
              <a:pPr>
                <a:tabLst>
                  <a:tab pos="1200150" algn="l"/>
                </a:tabLst>
              </a:pPr>
              <a:r>
                <a: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		           	</a:t>
              </a: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PRIMARY KEY (EMPNO));	</a:t>
              </a:r>
            </a:p>
          </p:txBody>
        </p:sp>
      </p:grpSp>
      <p:sp>
        <p:nvSpPr>
          <p:cNvPr id="23557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ea typeface="宋体" pitchFamily="2" charset="-122"/>
              </a:rPr>
              <a:t>创建和管理约束</a:t>
            </a:r>
            <a:r>
              <a:rPr lang="en-US" altLang="zh-CN" sz="2400">
                <a:ea typeface="宋体" pitchFamily="2" charset="-122"/>
              </a:rPr>
              <a:t>-</a:t>
            </a:r>
            <a:r>
              <a:rPr lang="zh-CN" altLang="en-US" sz="2400">
                <a:ea typeface="宋体" pitchFamily="2" charset="-122"/>
              </a:rPr>
              <a:t>定义约束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5" name="Rectangle 13"/>
          <p:cNvSpPr>
            <a:spLocks noChangeArrowheads="1"/>
          </p:cNvSpPr>
          <p:nvPr/>
        </p:nvSpPr>
        <p:spPr bwMode="blackWhite">
          <a:xfrm>
            <a:off x="1506538" y="2430463"/>
            <a:ext cx="7496175" cy="4333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[CONSTRAINT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constraint_name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constraint_type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</a:t>
            </a: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blackWhite">
          <a:xfrm>
            <a:off x="1547813" y="3916363"/>
            <a:ext cx="747395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column,...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[CONSTRAINT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constraint_name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constraint_type</a:t>
            </a:r>
            <a:endParaRPr kumimoji="1" lang="en-US" altLang="zh-CN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(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...),</a:t>
            </a:r>
          </a:p>
        </p:txBody>
      </p:sp>
      <p:sp>
        <p:nvSpPr>
          <p:cNvPr id="24580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ea typeface="宋体" pitchFamily="2" charset="-122"/>
              </a:rPr>
              <a:t>定义</a:t>
            </a:r>
            <a:r>
              <a:rPr lang="zh-CN" altLang="zh-CN">
                <a:ea typeface="宋体" pitchFamily="2" charset="-122"/>
              </a:rPr>
              <a:t>约束</a:t>
            </a:r>
            <a:r>
              <a:rPr lang="en-US" altLang="zh-CN" sz="2400">
                <a:ea typeface="宋体" pitchFamily="2" charset="-122"/>
              </a:rPr>
              <a:t>-</a:t>
            </a:r>
            <a:r>
              <a:rPr lang="zh-CN" altLang="en-US" sz="2400">
                <a:ea typeface="宋体" pitchFamily="2" charset="-122"/>
              </a:rPr>
              <a:t>列</a:t>
            </a:r>
            <a:r>
              <a:rPr lang="zh-CN" altLang="zh-CN" sz="2400">
                <a:ea typeface="宋体" pitchFamily="2" charset="-122"/>
              </a:rPr>
              <a:t>约束</a:t>
            </a:r>
            <a:r>
              <a:rPr lang="zh-CN" altLang="en-US" sz="2400">
                <a:ea typeface="宋体" pitchFamily="2" charset="-122"/>
              </a:rPr>
              <a:t>和表约束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1381125" y="1947863"/>
            <a:ext cx="73850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列约束</a:t>
            </a:r>
          </a:p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tabLst>
                <a:tab pos="571500" algn="l"/>
              </a:tabLst>
              <a:defRPr/>
            </a:pPr>
            <a:endParaRPr lang="en-US" altLang="zh-CN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endParaRPr lang="en-US" altLang="zh-CN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endParaRPr lang="en-US" altLang="zh-CN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表约束</a:t>
            </a:r>
            <a:endParaRPr lang="en-US" altLang="zh-CN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927100" y="1174750"/>
          <a:ext cx="7137400" cy="1533525"/>
        </p:xfrm>
        <a:graphic>
          <a:graphicData uri="http://schemas.openxmlformats.org/drawingml/2006/table">
            <a:tbl>
              <a:tblPr/>
              <a:tblGrid>
                <a:gridCol w="118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EMPNO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ENAME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JOB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...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COMM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DEPTNO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7839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KING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PRESIDENT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7698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BLAKE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MANAGER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...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152400" y="159385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EMP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30275" y="2357438"/>
            <a:ext cx="7889875" cy="866775"/>
            <a:chOff x="946" y="2953"/>
            <a:chExt cx="4970" cy="546"/>
          </a:xfrm>
        </p:grpSpPr>
        <p:grpSp>
          <p:nvGrpSpPr>
            <p:cNvPr id="31793" name="Group 24"/>
            <p:cNvGrpSpPr>
              <a:grpSpLocks/>
            </p:cNvGrpSpPr>
            <p:nvPr/>
          </p:nvGrpSpPr>
          <p:grpSpPr bwMode="auto">
            <a:xfrm>
              <a:off x="946" y="2953"/>
              <a:ext cx="2030" cy="543"/>
              <a:chOff x="946" y="2953"/>
              <a:chExt cx="2030" cy="543"/>
            </a:xfrm>
          </p:grpSpPr>
          <p:sp>
            <p:nvSpPr>
              <p:cNvPr id="31798" name="Rectangle 25"/>
              <p:cNvSpPr>
                <a:spLocks noChangeArrowheads="1"/>
              </p:cNvSpPr>
              <p:nvPr/>
            </p:nvSpPr>
            <p:spPr bwMode="auto">
              <a:xfrm>
                <a:off x="946" y="3196"/>
                <a:ext cx="203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NOT NULL </a:t>
                </a:r>
                <a:r>
                  <a:rPr kumimoji="1" lang="zh-CN" altLang="en-US" sz="1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约束</a:t>
                </a:r>
              </a:p>
              <a:p>
                <a:pPr algn="ctr">
                  <a:lnSpc>
                    <a:spcPct val="90000"/>
                  </a:lnSpc>
                </a:pPr>
                <a:r>
                  <a:rPr kumimoji="1" lang="en-US" altLang="zh-CN" sz="1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  (</a:t>
                </a:r>
                <a:r>
                  <a:rPr kumimoji="1" lang="zh-CN" altLang="en-US" sz="1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这列每一行都不能包含空值)</a:t>
                </a:r>
              </a:p>
            </p:txBody>
          </p:sp>
          <p:sp>
            <p:nvSpPr>
              <p:cNvPr id="163866" name="Line 26"/>
              <p:cNvSpPr>
                <a:spLocks noChangeShapeType="1"/>
              </p:cNvSpPr>
              <p:nvPr/>
            </p:nvSpPr>
            <p:spPr bwMode="auto">
              <a:xfrm>
                <a:off x="1943" y="2953"/>
                <a:ext cx="1" cy="263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1794" name="Rectangle 27"/>
            <p:cNvSpPr>
              <a:spLocks noChangeArrowheads="1"/>
            </p:cNvSpPr>
            <p:nvPr/>
          </p:nvSpPr>
          <p:spPr bwMode="auto">
            <a:xfrm>
              <a:off x="2686" y="3196"/>
              <a:ext cx="1810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没有</a:t>
              </a:r>
              <a:r>
                <a:rPr kumimoji="1" lang="en-US" altLang="zh-CN" sz="1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NOT NULL</a:t>
              </a:r>
              <a:r>
                <a:rPr kumimoji="1" lang="zh-CN" altLang="en-US" sz="1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约束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 (</a:t>
              </a:r>
              <a:r>
                <a:rPr kumimoji="1" lang="zh-CN" altLang="en-US" sz="1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这列的任何一行都可以包含空值)</a:t>
              </a:r>
            </a:p>
          </p:txBody>
        </p:sp>
        <p:sp>
          <p:nvSpPr>
            <p:cNvPr id="163868" name="Line 28"/>
            <p:cNvSpPr>
              <a:spLocks noChangeShapeType="1"/>
            </p:cNvSpPr>
            <p:nvPr/>
          </p:nvSpPr>
          <p:spPr bwMode="auto">
            <a:xfrm>
              <a:off x="3827" y="2953"/>
              <a:ext cx="1" cy="263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96" name="Rectangle 29"/>
            <p:cNvSpPr>
              <a:spLocks noChangeArrowheads="1"/>
            </p:cNvSpPr>
            <p:nvPr/>
          </p:nvSpPr>
          <p:spPr bwMode="auto">
            <a:xfrm>
              <a:off x="4461" y="3244"/>
              <a:ext cx="145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1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NOT NULL</a:t>
              </a:r>
              <a:r>
                <a:rPr kumimoji="1" lang="zh-CN" altLang="en-US" sz="1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约束</a:t>
              </a:r>
            </a:p>
          </p:txBody>
        </p:sp>
        <p:sp>
          <p:nvSpPr>
            <p:cNvPr id="163870" name="Line 30"/>
            <p:cNvSpPr>
              <a:spLocks noChangeShapeType="1"/>
            </p:cNvSpPr>
            <p:nvPr/>
          </p:nvSpPr>
          <p:spPr bwMode="auto">
            <a:xfrm>
              <a:off x="4995" y="2961"/>
              <a:ext cx="1" cy="263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5641" name="标题 28"/>
          <p:cNvSpPr>
            <a:spLocks noGrp="1"/>
          </p:cNvSpPr>
          <p:nvPr>
            <p:ph type="title"/>
          </p:nvPr>
        </p:nvSpPr>
        <p:spPr>
          <a:xfrm>
            <a:off x="863600" y="530225"/>
            <a:ext cx="7408863" cy="676275"/>
          </a:xfrm>
        </p:spPr>
        <p:txBody>
          <a:bodyPr/>
          <a:lstStyle/>
          <a:p>
            <a:pPr marL="342900" indent="-342900" algn="ctr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ea typeface="宋体" pitchFamily="2" charset="-122"/>
              </a:rPr>
              <a:t>定义</a:t>
            </a:r>
            <a:r>
              <a:rPr lang="zh-CN" altLang="zh-CN" sz="3200" dirty="0">
                <a:ea typeface="宋体" pitchFamily="2" charset="-122"/>
              </a:rPr>
              <a:t>约束</a:t>
            </a:r>
            <a:r>
              <a:rPr lang="en-US" altLang="zh-CN" sz="2400" dirty="0">
                <a:ea typeface="宋体" pitchFamily="2" charset="-122"/>
              </a:rPr>
              <a:t>-</a:t>
            </a:r>
            <a:r>
              <a:rPr lang="zh-CN" altLang="en-US" sz="2400" dirty="0">
                <a:ea typeface="宋体" pitchFamily="2" charset="-122"/>
              </a:rPr>
              <a:t>非空</a:t>
            </a:r>
            <a:r>
              <a:rPr lang="zh-CN" altLang="zh-CN" sz="2400" dirty="0">
                <a:ea typeface="宋体" pitchFamily="2" charset="-122"/>
              </a:rPr>
              <a:t>约束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428625" y="3243263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定义在列上的非空约束（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NOT NULL）</a:t>
            </a:r>
          </a:p>
        </p:txBody>
      </p:sp>
      <p:sp>
        <p:nvSpPr>
          <p:cNvPr id="31787" name="Rectangle 13"/>
          <p:cNvSpPr>
            <a:spLocks noChangeArrowheads="1"/>
          </p:cNvSpPr>
          <p:nvPr/>
        </p:nvSpPr>
        <p:spPr bwMode="blackWhite">
          <a:xfrm>
            <a:off x="1096963" y="3944938"/>
            <a:ext cx="7361237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EMPNO 	ENAME 	JOB		 ...  COMM  DEPTNO    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endParaRPr kumimoji="1" lang="en-US" altLang="zh-CN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7839	KING	PRESIDENT		      10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7698	BLAKE	MANAGER		      30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7782	CLARK	MANAGER		      10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7566	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JONES	MANAGER		      20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...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blackWhite">
          <a:xfrm>
            <a:off x="806450" y="3606800"/>
            <a:ext cx="6794500" cy="2692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060575" y="4279900"/>
            <a:ext cx="4429125" cy="1924050"/>
            <a:chOff x="1554" y="1800"/>
            <a:chExt cx="2790" cy="1212"/>
          </a:xfrm>
        </p:grpSpPr>
        <p:sp>
          <p:nvSpPr>
            <p:cNvPr id="31791" name="Rectangle 35"/>
            <p:cNvSpPr>
              <a:spLocks noChangeArrowheads="1"/>
            </p:cNvSpPr>
            <p:nvPr/>
          </p:nvSpPr>
          <p:spPr bwMode="ltGray">
            <a:xfrm>
              <a:off x="1554" y="1800"/>
              <a:ext cx="2790" cy="18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792" name="Rectangle 36"/>
            <p:cNvSpPr>
              <a:spLocks noChangeArrowheads="1"/>
            </p:cNvSpPr>
            <p:nvPr/>
          </p:nvSpPr>
          <p:spPr bwMode="ltGray">
            <a:xfrm>
              <a:off x="1554" y="2832"/>
              <a:ext cx="2627" cy="18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1790" name="Rectangle 37"/>
          <p:cNvSpPr>
            <a:spLocks noChangeArrowheads="1"/>
          </p:cNvSpPr>
          <p:nvPr/>
        </p:nvSpPr>
        <p:spPr bwMode="blackWhite">
          <a:xfrm>
            <a:off x="831850" y="4543425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CREATE TABLE emp(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	empno 	NUMBER(4),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	ename	VARCHAR2(10) NOT NULL,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	job	VARCHAR2(9),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	mgr	NUMBER(4),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6	hiredate	DATE,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7	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sal	NUMBER(7,2),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8 	comm	NUMBER(7,2),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9	deptno	NUMBER(7,2) NOT NULL);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9" name="Rectangle 13"/>
          <p:cNvSpPr>
            <a:spLocks noChangeArrowheads="1"/>
          </p:cNvSpPr>
          <p:nvPr/>
        </p:nvSpPr>
        <p:spPr bwMode="blackWhite">
          <a:xfrm>
            <a:off x="1268413" y="3355975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7950" name="Rectangle 14"/>
          <p:cNvSpPr>
            <a:spLocks noChangeArrowheads="1"/>
          </p:cNvSpPr>
          <p:nvPr/>
        </p:nvSpPr>
        <p:spPr bwMode="auto">
          <a:xfrm>
            <a:off x="292100" y="3449638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DEPT </a:t>
            </a:r>
          </a:p>
        </p:txBody>
      </p:sp>
      <p:sp>
        <p:nvSpPr>
          <p:cNvPr id="32772" name="Rectangle 15"/>
          <p:cNvSpPr>
            <a:spLocks noChangeArrowheads="1"/>
          </p:cNvSpPr>
          <p:nvPr/>
        </p:nvSpPr>
        <p:spPr bwMode="blackWhite">
          <a:xfrm>
            <a:off x="1281113" y="3387725"/>
            <a:ext cx="3836987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 DNAME     	LOC    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 ----------	--------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10	ACCOUNTING	NEW YORK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20	RESEARCH	DALLAS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30	SALES		CHICAGO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40	OPERATIONS	BOSTON</a:t>
            </a:r>
          </a:p>
        </p:txBody>
      </p:sp>
      <p:sp>
        <p:nvSpPr>
          <p:cNvPr id="32773" name="Line 16"/>
          <p:cNvSpPr>
            <a:spLocks noChangeShapeType="1"/>
          </p:cNvSpPr>
          <p:nvPr/>
        </p:nvSpPr>
        <p:spPr bwMode="auto">
          <a:xfrm>
            <a:off x="1270000" y="3819525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4" name="Line 17"/>
          <p:cNvSpPr>
            <a:spLocks noChangeShapeType="1"/>
          </p:cNvSpPr>
          <p:nvPr/>
        </p:nvSpPr>
        <p:spPr bwMode="auto">
          <a:xfrm>
            <a:off x="1263650" y="42132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18"/>
          <p:cNvSpPr>
            <a:spLocks noChangeShapeType="1"/>
          </p:cNvSpPr>
          <p:nvPr/>
        </p:nvSpPr>
        <p:spPr bwMode="auto">
          <a:xfrm>
            <a:off x="1263650" y="447357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19"/>
          <p:cNvSpPr>
            <a:spLocks noChangeShapeType="1"/>
          </p:cNvSpPr>
          <p:nvPr/>
        </p:nvSpPr>
        <p:spPr bwMode="auto">
          <a:xfrm>
            <a:off x="1263650" y="47339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7" name="Line 20"/>
          <p:cNvSpPr>
            <a:spLocks noChangeShapeType="1"/>
          </p:cNvSpPr>
          <p:nvPr/>
        </p:nvSpPr>
        <p:spPr bwMode="auto">
          <a:xfrm>
            <a:off x="2266950" y="3355975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21"/>
          <p:cNvSpPr>
            <a:spLocks noChangeShapeType="1"/>
          </p:cNvSpPr>
          <p:nvPr/>
        </p:nvSpPr>
        <p:spPr bwMode="auto">
          <a:xfrm>
            <a:off x="3765550" y="3355975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263650" y="5016500"/>
            <a:ext cx="4767263" cy="1384300"/>
            <a:chOff x="740" y="2584"/>
            <a:chExt cx="3003" cy="872"/>
          </a:xfrm>
        </p:grpSpPr>
        <p:sp>
          <p:nvSpPr>
            <p:cNvPr id="167961" name="AutoShape 25"/>
            <p:cNvSpPr>
              <a:spLocks noChangeArrowheads="1"/>
            </p:cNvSpPr>
            <p:nvPr/>
          </p:nvSpPr>
          <p:spPr bwMode="auto">
            <a:xfrm>
              <a:off x="1764" y="2584"/>
              <a:ext cx="396" cy="296"/>
            </a:xfrm>
            <a:prstGeom prst="upArrow">
              <a:avLst>
                <a:gd name="adj1" fmla="val 50000"/>
                <a:gd name="adj2" fmla="val 5605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7962" name="Rectangle 26"/>
            <p:cNvSpPr>
              <a:spLocks noChangeArrowheads="1"/>
            </p:cNvSpPr>
            <p:nvPr/>
          </p:nvSpPr>
          <p:spPr bwMode="blackWhite">
            <a:xfrm>
              <a:off x="743" y="2874"/>
              <a:ext cx="2433" cy="56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32792" name="Rectangle 27"/>
            <p:cNvSpPr>
              <a:spLocks noChangeArrowheads="1"/>
            </p:cNvSpPr>
            <p:nvPr/>
          </p:nvSpPr>
          <p:spPr bwMode="blackWhite">
            <a:xfrm>
              <a:off x="751" y="2894"/>
              <a:ext cx="2417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  50	</a:t>
              </a:r>
              <a:r>
                <a:rPr kumimoji="1" lang="en-US" altLang="zh-CN" sz="1800" b="1">
                  <a:solidFill>
                    <a:schemeClr val="hlink"/>
                  </a:solidFill>
                  <a:latin typeface="Courier New" pitchFamily="49" charset="0"/>
                  <a:ea typeface="宋体" pitchFamily="2" charset="-122"/>
                </a:rPr>
                <a:t>SALES</a:t>
              </a: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		DETROIT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  60			BOSTON</a:t>
              </a:r>
            </a:p>
          </p:txBody>
        </p:sp>
        <p:grpSp>
          <p:nvGrpSpPr>
            <p:cNvPr id="32793" name="Group 28"/>
            <p:cNvGrpSpPr>
              <a:grpSpLocks/>
            </p:cNvGrpSpPr>
            <p:nvPr/>
          </p:nvGrpSpPr>
          <p:grpSpPr bwMode="auto">
            <a:xfrm>
              <a:off x="1372" y="2874"/>
              <a:ext cx="944" cy="582"/>
              <a:chOff x="1372" y="2874"/>
              <a:chExt cx="944" cy="582"/>
            </a:xfrm>
          </p:grpSpPr>
          <p:sp>
            <p:nvSpPr>
              <p:cNvPr id="32796" name="Line 29"/>
              <p:cNvSpPr>
                <a:spLocks noChangeShapeType="1"/>
              </p:cNvSpPr>
              <p:nvPr/>
            </p:nvSpPr>
            <p:spPr bwMode="auto">
              <a:xfrm>
                <a:off x="1372" y="2874"/>
                <a:ext cx="0" cy="58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7" name="Line 30"/>
              <p:cNvSpPr>
                <a:spLocks noChangeShapeType="1"/>
              </p:cNvSpPr>
              <p:nvPr/>
            </p:nvSpPr>
            <p:spPr bwMode="auto">
              <a:xfrm>
                <a:off x="2316" y="2874"/>
                <a:ext cx="0" cy="58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7967" name="Rectangle 31"/>
            <p:cNvSpPr>
              <a:spLocks noChangeArrowheads="1"/>
            </p:cNvSpPr>
            <p:nvPr/>
          </p:nvSpPr>
          <p:spPr bwMode="auto">
            <a:xfrm>
              <a:off x="2109" y="2656"/>
              <a:ext cx="163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kumimoji="1" lang="zh-CN" altLang="en-US" sz="1800" b="1">
                  <a:solidFill>
                    <a:srgbClr val="FFFFC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插入到</a:t>
              </a:r>
            </a:p>
          </p:txBody>
        </p:sp>
        <p:sp>
          <p:nvSpPr>
            <p:cNvPr id="32795" name="Line 32"/>
            <p:cNvSpPr>
              <a:spLocks noChangeShapeType="1"/>
            </p:cNvSpPr>
            <p:nvPr/>
          </p:nvSpPr>
          <p:spPr bwMode="auto">
            <a:xfrm>
              <a:off x="740" y="3154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154613" y="5187950"/>
            <a:ext cx="3530600" cy="1196975"/>
            <a:chOff x="3191" y="2692"/>
            <a:chExt cx="2224" cy="754"/>
          </a:xfrm>
        </p:grpSpPr>
        <p:sp>
          <p:nvSpPr>
            <p:cNvPr id="167970" name="Rectangle 34"/>
            <p:cNvSpPr>
              <a:spLocks noChangeArrowheads="1"/>
            </p:cNvSpPr>
            <p:nvPr/>
          </p:nvSpPr>
          <p:spPr bwMode="auto">
            <a:xfrm>
              <a:off x="3694" y="2692"/>
              <a:ext cx="1721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kumimoji="1" lang="zh-CN" altLang="en-US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不允许插入</a:t>
              </a:r>
            </a:p>
            <a:p>
              <a:pPr>
                <a:lnSpc>
                  <a:spcPct val="90000"/>
                </a:lnSpc>
                <a:defRPr/>
              </a:pPr>
              <a:r>
                <a:rPr kumimoji="1" lang="zh-CN" altLang="en-US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(</a:t>
              </a:r>
              <a:r>
                <a:rPr kumimoji="1" lang="en-US" altLang="zh-CN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DNAME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Symbol" pitchFamily="18" charset="2"/>
                  <a:ea typeface="宋体" pitchFamily="2" charset="-122"/>
                </a:rPr>
                <a:t>-</a:t>
              </a:r>
              <a:r>
                <a:rPr kumimoji="1" lang="en-US" altLang="zh-CN" sz="1800" b="1" dirty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SALES</a:t>
              </a:r>
              <a:r>
                <a:rPr kumimoji="1" lang="en-US" altLang="zh-CN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 </a:t>
              </a:r>
              <a:r>
                <a:rPr kumimoji="1" lang="zh-CN" altLang="en-US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已经存在</a:t>
              </a:r>
              <a:r>
                <a:rPr kumimoji="1" lang="en-US" altLang="zh-CN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167971" name="Line 35"/>
            <p:cNvSpPr>
              <a:spLocks noChangeShapeType="1"/>
            </p:cNvSpPr>
            <p:nvPr/>
          </p:nvSpPr>
          <p:spPr bwMode="auto">
            <a:xfrm flipV="1">
              <a:off x="3191" y="2988"/>
              <a:ext cx="431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7972" name="Rectangle 36"/>
            <p:cNvSpPr>
              <a:spLocks noChangeArrowheads="1"/>
            </p:cNvSpPr>
            <p:nvPr/>
          </p:nvSpPr>
          <p:spPr bwMode="auto">
            <a:xfrm>
              <a:off x="3694" y="3232"/>
              <a:ext cx="172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kumimoji="1" lang="zh-CN" altLang="en-US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允许</a:t>
              </a:r>
            </a:p>
          </p:txBody>
        </p:sp>
        <p:sp>
          <p:nvSpPr>
            <p:cNvPr id="167973" name="Line 37"/>
            <p:cNvSpPr>
              <a:spLocks noChangeShapeType="1"/>
            </p:cNvSpPr>
            <p:nvPr/>
          </p:nvSpPr>
          <p:spPr bwMode="auto">
            <a:xfrm flipV="1">
              <a:off x="3191" y="3324"/>
              <a:ext cx="431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6637" name="标题 31"/>
          <p:cNvSpPr>
            <a:spLocks noGrp="1"/>
          </p:cNvSpPr>
          <p:nvPr>
            <p:ph type="title"/>
          </p:nvPr>
        </p:nvSpPr>
        <p:spPr>
          <a:xfrm>
            <a:off x="939800" y="584200"/>
            <a:ext cx="7924800" cy="612775"/>
          </a:xfrm>
        </p:spPr>
        <p:txBody>
          <a:bodyPr/>
          <a:lstStyle/>
          <a:p>
            <a:pPr marL="342900" indent="-342900" eaLnBrk="1" fontAlgn="auto" hangingPunct="1">
              <a:spcAft>
                <a:spcPts val="0"/>
              </a:spcAft>
              <a:defRPr/>
            </a:pPr>
            <a:r>
              <a:rPr lang="zh-CN" altLang="en-US" sz="3200">
                <a:ea typeface="宋体" pitchFamily="2" charset="-122"/>
              </a:rPr>
              <a:t>定义</a:t>
            </a:r>
            <a:r>
              <a:rPr lang="zh-CN" altLang="zh-CN" sz="3200">
                <a:ea typeface="宋体" pitchFamily="2" charset="-122"/>
              </a:rPr>
              <a:t>约束</a:t>
            </a:r>
            <a:r>
              <a:rPr lang="en-US" altLang="zh-CN" sz="2200">
                <a:ea typeface="宋体" pitchFamily="2" charset="-122"/>
              </a:rPr>
              <a:t>-</a:t>
            </a:r>
            <a:r>
              <a:rPr lang="zh-CN" altLang="en-US" sz="2200">
                <a:ea typeface="宋体" pitchFamily="2" charset="-122"/>
              </a:rPr>
              <a:t>唯一码约束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4" name="Rectangle 6"/>
          <p:cNvSpPr txBox="1">
            <a:spLocks noChangeArrowheads="1"/>
          </p:cNvSpPr>
          <p:nvPr/>
        </p:nvSpPr>
        <p:spPr bwMode="auto">
          <a:xfrm>
            <a:off x="822325" y="1274763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唯一码约束可以定义在列或表上（ 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UNIQUE ）</a:t>
            </a: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blackWhite">
          <a:xfrm>
            <a:off x="908050" y="1733550"/>
            <a:ext cx="6794500" cy="15113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ltGray">
          <a:xfrm>
            <a:off x="2162175" y="2882900"/>
            <a:ext cx="5419725" cy="32385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blackWhite">
          <a:xfrm>
            <a:off x="933450" y="2041525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CREATE TABLE   dept(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	  NUMBER(2),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  VARCHAR2(14),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	loc	  VARCHAR2(13),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dept_dname_uk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UNIQUE(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64" name="Rectangle 32"/>
          <p:cNvSpPr>
            <a:spLocks noChangeArrowheads="1"/>
          </p:cNvSpPr>
          <p:nvPr/>
        </p:nvSpPr>
        <p:spPr bwMode="blackWhite">
          <a:xfrm>
            <a:off x="1179513" y="3140075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2065" name="Rectangle 33"/>
          <p:cNvSpPr>
            <a:spLocks noChangeArrowheads="1"/>
          </p:cNvSpPr>
          <p:nvPr/>
        </p:nvSpPr>
        <p:spPr bwMode="auto">
          <a:xfrm>
            <a:off x="215900" y="3208338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DEPT </a:t>
            </a:r>
          </a:p>
        </p:txBody>
      </p:sp>
      <p:sp>
        <p:nvSpPr>
          <p:cNvPr id="33796" name="Rectangle 34"/>
          <p:cNvSpPr>
            <a:spLocks noChangeArrowheads="1"/>
          </p:cNvSpPr>
          <p:nvPr/>
        </p:nvSpPr>
        <p:spPr bwMode="blackWhite">
          <a:xfrm>
            <a:off x="1192213" y="3171825"/>
            <a:ext cx="3836987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 DNAME     	LOC    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 ----------	--------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10	ACCOUNTING	NEW YORK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20	RESEARCH	DALLAS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30	SALES		CHICAGO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40	OPERATIONS	BOSTON</a:t>
            </a:r>
          </a:p>
        </p:txBody>
      </p:sp>
      <p:sp>
        <p:nvSpPr>
          <p:cNvPr id="33797" name="Line 35"/>
          <p:cNvSpPr>
            <a:spLocks noChangeShapeType="1"/>
          </p:cNvSpPr>
          <p:nvPr/>
        </p:nvSpPr>
        <p:spPr bwMode="auto">
          <a:xfrm>
            <a:off x="1181100" y="3603625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8" name="Line 36"/>
          <p:cNvSpPr>
            <a:spLocks noChangeShapeType="1"/>
          </p:cNvSpPr>
          <p:nvPr/>
        </p:nvSpPr>
        <p:spPr bwMode="auto">
          <a:xfrm>
            <a:off x="1174750" y="39973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9" name="Line 37"/>
          <p:cNvSpPr>
            <a:spLocks noChangeShapeType="1"/>
          </p:cNvSpPr>
          <p:nvPr/>
        </p:nvSpPr>
        <p:spPr bwMode="auto">
          <a:xfrm>
            <a:off x="1174750" y="425767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Line 38"/>
          <p:cNvSpPr>
            <a:spLocks noChangeShapeType="1"/>
          </p:cNvSpPr>
          <p:nvPr/>
        </p:nvSpPr>
        <p:spPr bwMode="auto">
          <a:xfrm>
            <a:off x="1174750" y="45180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1" name="Line 39"/>
          <p:cNvSpPr>
            <a:spLocks noChangeShapeType="1"/>
          </p:cNvSpPr>
          <p:nvPr/>
        </p:nvSpPr>
        <p:spPr bwMode="auto">
          <a:xfrm>
            <a:off x="2178050" y="3140075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2" name="Line 40"/>
          <p:cNvSpPr>
            <a:spLocks noChangeShapeType="1"/>
          </p:cNvSpPr>
          <p:nvPr/>
        </p:nvSpPr>
        <p:spPr bwMode="auto">
          <a:xfrm>
            <a:off x="3676650" y="3140075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174750" y="4889500"/>
            <a:ext cx="4843463" cy="1409700"/>
            <a:chOff x="740" y="2568"/>
            <a:chExt cx="3051" cy="888"/>
          </a:xfrm>
        </p:grpSpPr>
        <p:sp>
          <p:nvSpPr>
            <p:cNvPr id="172076" name="Rectangle 44"/>
            <p:cNvSpPr>
              <a:spLocks noChangeArrowheads="1"/>
            </p:cNvSpPr>
            <p:nvPr/>
          </p:nvSpPr>
          <p:spPr bwMode="auto">
            <a:xfrm>
              <a:off x="2157" y="2668"/>
              <a:ext cx="163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kumimoji="1" lang="zh-CN" altLang="en-US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插入到</a:t>
              </a:r>
            </a:p>
          </p:txBody>
        </p:sp>
        <p:grpSp>
          <p:nvGrpSpPr>
            <p:cNvPr id="33815" name="Group 45"/>
            <p:cNvGrpSpPr>
              <a:grpSpLocks/>
            </p:cNvGrpSpPr>
            <p:nvPr/>
          </p:nvGrpSpPr>
          <p:grpSpPr bwMode="auto">
            <a:xfrm>
              <a:off x="740" y="2568"/>
              <a:ext cx="2448" cy="888"/>
              <a:chOff x="740" y="2568"/>
              <a:chExt cx="2448" cy="888"/>
            </a:xfrm>
          </p:grpSpPr>
          <p:sp>
            <p:nvSpPr>
              <p:cNvPr id="172078" name="AutoShape 46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420" cy="312"/>
              </a:xfrm>
              <a:prstGeom prst="upArrow">
                <a:avLst>
                  <a:gd name="adj1" fmla="val 50000"/>
                  <a:gd name="adj2" fmla="val 54281"/>
                </a:avLst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2079" name="Rectangle 47"/>
              <p:cNvSpPr>
                <a:spLocks noChangeArrowheads="1"/>
              </p:cNvSpPr>
              <p:nvPr/>
            </p:nvSpPr>
            <p:spPr bwMode="blackWhite">
              <a:xfrm>
                <a:off x="743" y="2874"/>
                <a:ext cx="2433" cy="56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0000"/>
                </a:outerShdw>
              </a:effectLst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  <a:defRPr/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Courier New" pitchFamily="49" charset="0"/>
                    <a:ea typeface="宋体" pitchFamily="2" charset="-122"/>
                  </a:rPr>
                  <a:t> </a:t>
                </a:r>
              </a:p>
              <a:p>
                <a:pPr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  <a:defRPr/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endParaRPr>
              </a:p>
              <a:p>
                <a:pPr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  <a:defRPr/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3818" name="Rectangle 48"/>
              <p:cNvSpPr>
                <a:spLocks noChangeArrowheads="1"/>
              </p:cNvSpPr>
              <p:nvPr/>
            </p:nvSpPr>
            <p:spPr bwMode="blackWhite">
              <a:xfrm>
                <a:off x="751" y="2894"/>
                <a:ext cx="2417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Courier New" pitchFamily="49" charset="0"/>
                    <a:ea typeface="宋体" pitchFamily="2" charset="-122"/>
                  </a:rPr>
                  <a:t>    </a:t>
                </a:r>
                <a:r>
                  <a:rPr kumimoji="1" lang="zh-CN" altLang="en-US" sz="1800" b="1">
                    <a:solidFill>
                      <a:schemeClr val="hlink"/>
                    </a:solidFill>
                    <a:latin typeface="Courier New" pitchFamily="49" charset="0"/>
                    <a:ea typeface="宋体" pitchFamily="2" charset="-122"/>
                  </a:rPr>
                  <a:t>20</a:t>
                </a:r>
                <a:r>
                  <a:rPr kumimoji="1" lang="zh-CN" altLang="en-US" sz="1800" b="1">
                    <a:solidFill>
                      <a:srgbClr val="000000"/>
                    </a:solidFill>
                    <a:latin typeface="Courier New" pitchFamily="49" charset="0"/>
                    <a:ea typeface="宋体" pitchFamily="2" charset="-122"/>
                  </a:rPr>
                  <a:t>	</a:t>
                </a: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pitchFamily="2" charset="-122"/>
                  </a:rPr>
                  <a:t>MARKETING	DALLAS</a:t>
                </a:r>
              </a:p>
              <a:p>
                <a:pPr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pitchFamily="2" charset="-122"/>
                  </a:rPr>
                  <a:t> </a:t>
                </a:r>
              </a:p>
              <a:p>
                <a:pPr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pitchFamily="2" charset="-122"/>
                  </a:rPr>
                  <a:t>	FINANCE	NEW YORK</a:t>
                </a:r>
              </a:p>
            </p:txBody>
          </p:sp>
          <p:grpSp>
            <p:nvGrpSpPr>
              <p:cNvPr id="33819" name="Group 49"/>
              <p:cNvGrpSpPr>
                <a:grpSpLocks/>
              </p:cNvGrpSpPr>
              <p:nvPr/>
            </p:nvGrpSpPr>
            <p:grpSpPr bwMode="auto">
              <a:xfrm>
                <a:off x="1372" y="2874"/>
                <a:ext cx="944" cy="582"/>
                <a:chOff x="1372" y="2874"/>
                <a:chExt cx="944" cy="582"/>
              </a:xfrm>
            </p:grpSpPr>
            <p:sp>
              <p:nvSpPr>
                <p:cNvPr id="33821" name="Line 50"/>
                <p:cNvSpPr>
                  <a:spLocks noChangeShapeType="1"/>
                </p:cNvSpPr>
                <p:nvPr/>
              </p:nvSpPr>
              <p:spPr bwMode="auto">
                <a:xfrm>
                  <a:off x="1372" y="2874"/>
                  <a:ext cx="0" cy="58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22" name="Line 51"/>
                <p:cNvSpPr>
                  <a:spLocks noChangeShapeType="1"/>
                </p:cNvSpPr>
                <p:nvPr/>
              </p:nvSpPr>
              <p:spPr bwMode="auto">
                <a:xfrm>
                  <a:off x="2316" y="2874"/>
                  <a:ext cx="0" cy="58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820" name="Line 52"/>
              <p:cNvSpPr>
                <a:spLocks noChangeShapeType="1"/>
              </p:cNvSpPr>
              <p:nvPr/>
            </p:nvSpPr>
            <p:spPr bwMode="auto">
              <a:xfrm>
                <a:off x="740" y="3154"/>
                <a:ext cx="244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5065713" y="5219700"/>
            <a:ext cx="3352800" cy="1139825"/>
            <a:chOff x="3191" y="2728"/>
            <a:chExt cx="2112" cy="718"/>
          </a:xfrm>
        </p:grpSpPr>
        <p:sp>
          <p:nvSpPr>
            <p:cNvPr id="172086" name="Rectangle 54"/>
            <p:cNvSpPr>
              <a:spLocks noChangeArrowheads="1"/>
            </p:cNvSpPr>
            <p:nvPr/>
          </p:nvSpPr>
          <p:spPr bwMode="auto">
            <a:xfrm>
              <a:off x="3669" y="2728"/>
              <a:ext cx="1634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kumimoji="1" lang="zh-CN" altLang="en-US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不允许 (</a:t>
              </a:r>
              <a:r>
                <a:rPr kumimoji="1" lang="en-US" altLang="zh-CN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DEPTNO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Symbol" pitchFamily="18" charset="2"/>
                  <a:ea typeface="宋体" pitchFamily="2" charset="-122"/>
                </a:rPr>
                <a:t>-</a:t>
              </a:r>
              <a:r>
                <a:rPr kumimoji="1" lang="en-US" altLang="zh-CN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20</a:t>
              </a:r>
              <a:r>
                <a:rPr kumimoji="1" lang="zh-CN" altLang="en-US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已经存在</a:t>
              </a:r>
              <a:r>
                <a:rPr kumimoji="1" lang="en-US" altLang="zh-CN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172087" name="Line 55"/>
            <p:cNvSpPr>
              <a:spLocks noChangeShapeType="1"/>
            </p:cNvSpPr>
            <p:nvPr/>
          </p:nvSpPr>
          <p:spPr bwMode="auto">
            <a:xfrm flipV="1">
              <a:off x="3191" y="2988"/>
              <a:ext cx="409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2088" name="Rectangle 56"/>
            <p:cNvSpPr>
              <a:spLocks noChangeArrowheads="1"/>
            </p:cNvSpPr>
            <p:nvPr/>
          </p:nvSpPr>
          <p:spPr bwMode="auto">
            <a:xfrm>
              <a:off x="3669" y="3232"/>
              <a:ext cx="163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kumimoji="1" lang="zh-CN" altLang="en-US" sz="18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不允许</a:t>
              </a:r>
              <a:r>
                <a:rPr kumimoji="1" lang="en-US" altLang="zh-CN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(DEPTNO is null)</a:t>
              </a:r>
            </a:p>
          </p:txBody>
        </p:sp>
        <p:sp>
          <p:nvSpPr>
            <p:cNvPr id="172089" name="Line 57"/>
            <p:cNvSpPr>
              <a:spLocks noChangeShapeType="1"/>
            </p:cNvSpPr>
            <p:nvPr/>
          </p:nvSpPr>
          <p:spPr bwMode="auto">
            <a:xfrm flipV="1">
              <a:off x="3191" y="3324"/>
              <a:ext cx="409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7661" name="标题 32"/>
          <p:cNvSpPr>
            <a:spLocks noGrp="1"/>
          </p:cNvSpPr>
          <p:nvPr>
            <p:ph type="title"/>
          </p:nvPr>
        </p:nvSpPr>
        <p:spPr>
          <a:xfrm>
            <a:off x="863600" y="34925"/>
            <a:ext cx="7408863" cy="61277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ea typeface="宋体" pitchFamily="2" charset="-122"/>
              </a:rPr>
              <a:t>定义</a:t>
            </a:r>
            <a:r>
              <a:rPr lang="zh-CN" altLang="zh-CN" sz="3200" dirty="0">
                <a:ea typeface="宋体" pitchFamily="2" charset="-122"/>
              </a:rPr>
              <a:t>约束</a:t>
            </a:r>
            <a:r>
              <a:rPr lang="en-US" altLang="zh-CN" sz="2200" dirty="0">
                <a:ea typeface="宋体" pitchFamily="2" charset="-122"/>
              </a:rPr>
              <a:t>-</a:t>
            </a:r>
            <a:r>
              <a:rPr lang="zh-CN" altLang="en-US" sz="2200" dirty="0">
                <a:ea typeface="宋体" pitchFamily="2" charset="-122"/>
              </a:rPr>
              <a:t>主键约束</a:t>
            </a:r>
          </a:p>
        </p:txBody>
      </p:sp>
      <p:sp>
        <p:nvSpPr>
          <p:cNvPr id="35" name="Rectangle 6"/>
          <p:cNvSpPr txBox="1">
            <a:spLocks noChangeArrowheads="1"/>
          </p:cNvSpPr>
          <p:nvPr/>
        </p:nvSpPr>
        <p:spPr bwMode="auto">
          <a:xfrm>
            <a:off x="1025525" y="728663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主码或主键约束可以定义在列或表上（ 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PRIMARY KEY ）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blackWhite">
          <a:xfrm>
            <a:off x="749300" y="1130300"/>
            <a:ext cx="7823200" cy="1898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ltGray">
          <a:xfrm>
            <a:off x="2003425" y="2622550"/>
            <a:ext cx="6334125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3809" name="Rectangle 12"/>
          <p:cNvSpPr>
            <a:spLocks noChangeArrowheads="1"/>
          </p:cNvSpPr>
          <p:nvPr/>
        </p:nvSpPr>
        <p:spPr bwMode="blackWhite">
          <a:xfrm>
            <a:off x="774700" y="1628775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CREATE TABLE   dept(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	  NUMBER(2),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  VARCHAR2(14),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	loc	  VARCHAR2(13),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dept_dname_uk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UNIQUE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6	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dept_deptno_pk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PRIMARY KEY(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 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07" name="Rectangle 79"/>
          <p:cNvSpPr>
            <a:spLocks noChangeArrowheads="1"/>
          </p:cNvSpPr>
          <p:nvPr/>
        </p:nvSpPr>
        <p:spPr bwMode="blackWhite">
          <a:xfrm>
            <a:off x="3081338" y="2235200"/>
            <a:ext cx="3700462" cy="12763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r>
              <a: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6208" name="Rectangle 80"/>
          <p:cNvSpPr>
            <a:spLocks noChangeArrowheads="1"/>
          </p:cNvSpPr>
          <p:nvPr/>
        </p:nvSpPr>
        <p:spPr bwMode="auto">
          <a:xfrm>
            <a:off x="2962275" y="1919288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DEPT </a:t>
            </a:r>
          </a:p>
        </p:txBody>
      </p:sp>
      <p:sp>
        <p:nvSpPr>
          <p:cNvPr id="34820" name="Rectangle 81"/>
          <p:cNvSpPr>
            <a:spLocks noChangeArrowheads="1"/>
          </p:cNvSpPr>
          <p:nvPr/>
        </p:nvSpPr>
        <p:spPr bwMode="blackWhite">
          <a:xfrm>
            <a:off x="3057525" y="2263775"/>
            <a:ext cx="36766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 DNAME     	LOC    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 ----------	--------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10	ACCOUNTING	NEW YORK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20	RESEARCH	DALLAS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...</a:t>
            </a:r>
          </a:p>
        </p:txBody>
      </p:sp>
      <p:sp>
        <p:nvSpPr>
          <p:cNvPr id="34821" name="Line 82"/>
          <p:cNvSpPr>
            <a:spLocks noChangeShapeType="1"/>
          </p:cNvSpPr>
          <p:nvPr/>
        </p:nvSpPr>
        <p:spPr bwMode="auto">
          <a:xfrm>
            <a:off x="3065463" y="2640013"/>
            <a:ext cx="3716337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2" name="Line 83"/>
          <p:cNvSpPr>
            <a:spLocks noChangeShapeType="1"/>
          </p:cNvSpPr>
          <p:nvPr/>
        </p:nvSpPr>
        <p:spPr bwMode="auto">
          <a:xfrm>
            <a:off x="3059113" y="2982913"/>
            <a:ext cx="37226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84"/>
          <p:cNvSpPr>
            <a:spLocks noChangeShapeType="1"/>
          </p:cNvSpPr>
          <p:nvPr/>
        </p:nvSpPr>
        <p:spPr bwMode="auto">
          <a:xfrm>
            <a:off x="3059113" y="3209925"/>
            <a:ext cx="37226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24" name="Group 85"/>
          <p:cNvGrpSpPr>
            <a:grpSpLocks/>
          </p:cNvGrpSpPr>
          <p:nvPr/>
        </p:nvGrpSpPr>
        <p:grpSpPr bwMode="auto">
          <a:xfrm>
            <a:off x="4002088" y="2235200"/>
            <a:ext cx="1435100" cy="1252538"/>
            <a:chOff x="2344" y="942"/>
            <a:chExt cx="944" cy="906"/>
          </a:xfrm>
        </p:grpSpPr>
        <p:sp>
          <p:nvSpPr>
            <p:cNvPr id="34862" name="Line 86"/>
            <p:cNvSpPr>
              <a:spLocks noChangeShapeType="1"/>
            </p:cNvSpPr>
            <p:nvPr/>
          </p:nvSpPr>
          <p:spPr bwMode="auto">
            <a:xfrm>
              <a:off x="2344" y="942"/>
              <a:ext cx="0" cy="9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3" name="Line 87"/>
            <p:cNvSpPr>
              <a:spLocks noChangeShapeType="1"/>
            </p:cNvSpPr>
            <p:nvPr/>
          </p:nvSpPr>
          <p:spPr bwMode="auto">
            <a:xfrm>
              <a:off x="3288" y="942"/>
              <a:ext cx="0" cy="9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6216" name="Rectangle 88"/>
          <p:cNvSpPr>
            <a:spLocks noChangeArrowheads="1"/>
          </p:cNvSpPr>
          <p:nvPr/>
        </p:nvSpPr>
        <p:spPr bwMode="auto">
          <a:xfrm>
            <a:off x="838200" y="2252663"/>
            <a:ext cx="127793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主键</a:t>
            </a:r>
          </a:p>
        </p:txBody>
      </p:sp>
      <p:sp>
        <p:nvSpPr>
          <p:cNvPr id="176217" name="Rectangle 89"/>
          <p:cNvSpPr>
            <a:spLocks noChangeArrowheads="1"/>
          </p:cNvSpPr>
          <p:nvPr/>
        </p:nvSpPr>
        <p:spPr bwMode="blackWhite">
          <a:xfrm>
            <a:off x="1128713" y="3824288"/>
            <a:ext cx="5665787" cy="12763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r>
              <a: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6218" name="Rectangle 90"/>
          <p:cNvSpPr>
            <a:spLocks noChangeArrowheads="1"/>
          </p:cNvSpPr>
          <p:nvPr/>
        </p:nvSpPr>
        <p:spPr bwMode="auto">
          <a:xfrm>
            <a:off x="1042988" y="349885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EMP</a:t>
            </a:r>
          </a:p>
        </p:txBody>
      </p:sp>
      <p:sp>
        <p:nvSpPr>
          <p:cNvPr id="34828" name="Rectangle 91"/>
          <p:cNvSpPr>
            <a:spLocks noChangeArrowheads="1"/>
          </p:cNvSpPr>
          <p:nvPr/>
        </p:nvSpPr>
        <p:spPr bwMode="blackWhite">
          <a:xfrm>
            <a:off x="1120775" y="3860800"/>
            <a:ext cx="7053263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EMPNO 	ENAME 	JOB		 ...  COMM  DEPTNO    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endParaRPr kumimoji="1" lang="en-US" altLang="zh-CN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7839	KING	PRESIDENT		      10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7698	BLAKE	MANAGER		      30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...</a:t>
            </a:r>
          </a:p>
        </p:txBody>
      </p:sp>
      <p:sp>
        <p:nvSpPr>
          <p:cNvPr id="34829" name="Line 92"/>
          <p:cNvSpPr>
            <a:spLocks noChangeShapeType="1"/>
          </p:cNvSpPr>
          <p:nvPr/>
        </p:nvSpPr>
        <p:spPr bwMode="auto">
          <a:xfrm>
            <a:off x="1128713" y="4219575"/>
            <a:ext cx="565626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0" name="Line 93"/>
          <p:cNvSpPr>
            <a:spLocks noChangeShapeType="1"/>
          </p:cNvSpPr>
          <p:nvPr/>
        </p:nvSpPr>
        <p:spPr bwMode="auto">
          <a:xfrm>
            <a:off x="1122363" y="4562475"/>
            <a:ext cx="5683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1" name="Line 94"/>
          <p:cNvSpPr>
            <a:spLocks noChangeShapeType="1"/>
          </p:cNvSpPr>
          <p:nvPr/>
        </p:nvSpPr>
        <p:spPr bwMode="auto">
          <a:xfrm>
            <a:off x="1122363" y="4778375"/>
            <a:ext cx="5683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32" name="Group 95"/>
          <p:cNvGrpSpPr>
            <a:grpSpLocks/>
          </p:cNvGrpSpPr>
          <p:nvPr/>
        </p:nvGrpSpPr>
        <p:grpSpPr bwMode="auto">
          <a:xfrm>
            <a:off x="2084388" y="3816350"/>
            <a:ext cx="3662362" cy="1281113"/>
            <a:chOff x="1083" y="2085"/>
            <a:chExt cx="2408" cy="927"/>
          </a:xfrm>
        </p:grpSpPr>
        <p:sp>
          <p:nvSpPr>
            <p:cNvPr id="34857" name="Line 96"/>
            <p:cNvSpPr>
              <a:spLocks noChangeShapeType="1"/>
            </p:cNvSpPr>
            <p:nvPr/>
          </p:nvSpPr>
          <p:spPr bwMode="auto">
            <a:xfrm>
              <a:off x="1083" y="2085"/>
              <a:ext cx="0" cy="9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Line 97"/>
            <p:cNvSpPr>
              <a:spLocks noChangeShapeType="1"/>
            </p:cNvSpPr>
            <p:nvPr/>
          </p:nvSpPr>
          <p:spPr bwMode="auto">
            <a:xfrm>
              <a:off x="1619" y="2085"/>
              <a:ext cx="0" cy="9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Line 98"/>
            <p:cNvSpPr>
              <a:spLocks noChangeShapeType="1"/>
            </p:cNvSpPr>
            <p:nvPr/>
          </p:nvSpPr>
          <p:spPr bwMode="auto">
            <a:xfrm>
              <a:off x="2561" y="2085"/>
              <a:ext cx="0" cy="9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Line 99"/>
            <p:cNvSpPr>
              <a:spLocks noChangeShapeType="1"/>
            </p:cNvSpPr>
            <p:nvPr/>
          </p:nvSpPr>
          <p:spPr bwMode="auto">
            <a:xfrm>
              <a:off x="2951" y="2085"/>
              <a:ext cx="0" cy="9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Line 100"/>
            <p:cNvSpPr>
              <a:spLocks noChangeShapeType="1"/>
            </p:cNvSpPr>
            <p:nvPr/>
          </p:nvSpPr>
          <p:spPr bwMode="auto">
            <a:xfrm>
              <a:off x="3491" y="2085"/>
              <a:ext cx="0" cy="9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6229" name="Line 101"/>
          <p:cNvSpPr>
            <a:spLocks noChangeShapeType="1"/>
          </p:cNvSpPr>
          <p:nvPr/>
        </p:nvSpPr>
        <p:spPr bwMode="auto">
          <a:xfrm>
            <a:off x="2116138" y="2376488"/>
            <a:ext cx="876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6230" name="Freeform 102"/>
          <p:cNvSpPr>
            <a:spLocks/>
          </p:cNvSpPr>
          <p:nvPr/>
        </p:nvSpPr>
        <p:spPr bwMode="auto">
          <a:xfrm>
            <a:off x="3759200" y="3322638"/>
            <a:ext cx="2482850" cy="565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4"/>
              </a:cxn>
              <a:cxn ang="0">
                <a:pos x="1632" y="204"/>
              </a:cxn>
              <a:cxn ang="0">
                <a:pos x="1632" y="408"/>
              </a:cxn>
            </a:cxnLst>
            <a:rect l="0" t="0" r="r" b="b"/>
            <a:pathLst>
              <a:path w="1633" h="409">
                <a:moveTo>
                  <a:pt x="0" y="0"/>
                </a:moveTo>
                <a:lnTo>
                  <a:pt x="0" y="204"/>
                </a:lnTo>
                <a:lnTo>
                  <a:pt x="1632" y="204"/>
                </a:lnTo>
                <a:lnTo>
                  <a:pt x="1632" y="408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stealth" w="med" len="lg"/>
            <a:tailEnd type="stealth" w="med" len="lg"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76231" name="Line 103"/>
          <p:cNvSpPr>
            <a:spLocks noChangeShapeType="1"/>
          </p:cNvSpPr>
          <p:nvPr/>
        </p:nvSpPr>
        <p:spPr bwMode="auto">
          <a:xfrm flipH="1">
            <a:off x="6734175" y="4019550"/>
            <a:ext cx="4365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6232" name="Rectangle 104"/>
          <p:cNvSpPr>
            <a:spLocks noChangeArrowheads="1"/>
          </p:cNvSpPr>
          <p:nvPr/>
        </p:nvSpPr>
        <p:spPr bwMode="auto">
          <a:xfrm>
            <a:off x="7188200" y="3879850"/>
            <a:ext cx="127793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外键</a:t>
            </a:r>
          </a:p>
        </p:txBody>
      </p: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1120775" y="5164138"/>
            <a:ext cx="7053263" cy="1041400"/>
            <a:chOff x="450" y="3060"/>
            <a:chExt cx="4637" cy="754"/>
          </a:xfrm>
        </p:grpSpPr>
        <p:sp>
          <p:nvSpPr>
            <p:cNvPr id="176235" name="AutoShape 107"/>
            <p:cNvSpPr>
              <a:spLocks noChangeArrowheads="1"/>
            </p:cNvSpPr>
            <p:nvPr/>
          </p:nvSpPr>
          <p:spPr bwMode="auto">
            <a:xfrm>
              <a:off x="2124" y="3060"/>
              <a:ext cx="384" cy="324"/>
            </a:xfrm>
            <a:prstGeom prst="upArrow">
              <a:avLst>
                <a:gd name="adj1" fmla="val 50000"/>
                <a:gd name="adj2" fmla="val 4999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6236" name="Rectangle 108"/>
            <p:cNvSpPr>
              <a:spLocks noChangeArrowheads="1"/>
            </p:cNvSpPr>
            <p:nvPr/>
          </p:nvSpPr>
          <p:spPr bwMode="blackWhite">
            <a:xfrm>
              <a:off x="455" y="3380"/>
              <a:ext cx="3725" cy="423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kumimoji="1" lang="zh-CN" altLang="en-US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34854" name="Rectangle 109"/>
            <p:cNvSpPr>
              <a:spLocks noChangeArrowheads="1"/>
            </p:cNvSpPr>
            <p:nvPr/>
          </p:nvSpPr>
          <p:spPr bwMode="blackWhite">
            <a:xfrm>
              <a:off x="450" y="3077"/>
              <a:ext cx="4637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200400" algn="l"/>
                  <a:tab pos="4572000" algn="l"/>
                </a:tabLst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200400" algn="l"/>
                  <a:tab pos="4572000" algn="l"/>
                </a:tabLst>
              </a:pPr>
              <a:endParaRPr kumimoji="1" lang="zh-CN" altLang="en-US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200400" algn="l"/>
                  <a:tab pos="4572000" algn="l"/>
                </a:tabLst>
              </a:pPr>
              <a:r>
                <a:rPr kumimoji="1" lang="zh-CN" altLang="en-US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7571	</a:t>
              </a: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FORD	MANAGER	 ...  200	      </a:t>
              </a:r>
              <a:r>
                <a:rPr kumimoji="1" lang="en-US" altLang="zh-CN" sz="1600" b="1">
                  <a:solidFill>
                    <a:schemeClr val="hlink"/>
                  </a:solidFill>
                  <a:latin typeface="Courier New" pitchFamily="49" charset="0"/>
                  <a:ea typeface="宋体" pitchFamily="2" charset="-122"/>
                </a:rPr>
                <a:t>9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  <a:tab pos="3200400" algn="l"/>
                  <a:tab pos="4572000" algn="l"/>
                </a:tabLst>
              </a:pPr>
              <a:r>
                <a:rPr kumimoji="1" lang="en-US" altLang="zh-CN" sz="16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7571	FORD	MANAGER	 ...  200</a:t>
              </a:r>
            </a:p>
          </p:txBody>
        </p:sp>
        <p:sp>
          <p:nvSpPr>
            <p:cNvPr id="34855" name="Line 110"/>
            <p:cNvSpPr>
              <a:spLocks noChangeShapeType="1"/>
            </p:cNvSpPr>
            <p:nvPr/>
          </p:nvSpPr>
          <p:spPr bwMode="auto">
            <a:xfrm>
              <a:off x="451" y="3585"/>
              <a:ext cx="37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39" name="Rectangle 111"/>
            <p:cNvSpPr>
              <a:spLocks noChangeArrowheads="1"/>
            </p:cNvSpPr>
            <p:nvPr/>
          </p:nvSpPr>
          <p:spPr bwMode="auto">
            <a:xfrm>
              <a:off x="2529" y="3101"/>
              <a:ext cx="163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kumimoji="1" lang="zh-CN" alt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插入到</a:t>
              </a:r>
            </a:p>
          </p:txBody>
        </p:sp>
      </p:grpSp>
      <p:grpSp>
        <p:nvGrpSpPr>
          <p:cNvPr id="34838" name="Group 112"/>
          <p:cNvGrpSpPr>
            <a:grpSpLocks/>
          </p:cNvGrpSpPr>
          <p:nvPr/>
        </p:nvGrpSpPr>
        <p:grpSpPr bwMode="auto">
          <a:xfrm>
            <a:off x="2084388" y="5607050"/>
            <a:ext cx="3662362" cy="601663"/>
            <a:chOff x="1083" y="3381"/>
            <a:chExt cx="2408" cy="435"/>
          </a:xfrm>
        </p:grpSpPr>
        <p:sp>
          <p:nvSpPr>
            <p:cNvPr id="34847" name="Line 113"/>
            <p:cNvSpPr>
              <a:spLocks noChangeShapeType="1"/>
            </p:cNvSpPr>
            <p:nvPr/>
          </p:nvSpPr>
          <p:spPr bwMode="auto">
            <a:xfrm>
              <a:off x="1083" y="3381"/>
              <a:ext cx="0" cy="4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Line 114"/>
            <p:cNvSpPr>
              <a:spLocks noChangeShapeType="1"/>
            </p:cNvSpPr>
            <p:nvPr/>
          </p:nvSpPr>
          <p:spPr bwMode="auto">
            <a:xfrm>
              <a:off x="1619" y="3381"/>
              <a:ext cx="0" cy="4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Line 115"/>
            <p:cNvSpPr>
              <a:spLocks noChangeShapeType="1"/>
            </p:cNvSpPr>
            <p:nvPr/>
          </p:nvSpPr>
          <p:spPr bwMode="auto">
            <a:xfrm>
              <a:off x="2561" y="3381"/>
              <a:ext cx="0" cy="4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Line 116"/>
            <p:cNvSpPr>
              <a:spLocks noChangeShapeType="1"/>
            </p:cNvSpPr>
            <p:nvPr/>
          </p:nvSpPr>
          <p:spPr bwMode="auto">
            <a:xfrm>
              <a:off x="2951" y="3381"/>
              <a:ext cx="0" cy="4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Line 117"/>
            <p:cNvSpPr>
              <a:spLocks noChangeShapeType="1"/>
            </p:cNvSpPr>
            <p:nvPr/>
          </p:nvSpPr>
          <p:spPr bwMode="auto">
            <a:xfrm>
              <a:off x="3491" y="3381"/>
              <a:ext cx="0" cy="4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25"/>
          <p:cNvGrpSpPr>
            <a:grpSpLocks/>
          </p:cNvGrpSpPr>
          <p:nvPr/>
        </p:nvGrpSpPr>
        <p:grpSpPr bwMode="auto">
          <a:xfrm>
            <a:off x="6732588" y="5200650"/>
            <a:ext cx="2246312" cy="1060450"/>
            <a:chOff x="4241" y="3276"/>
            <a:chExt cx="1415" cy="668"/>
          </a:xfrm>
        </p:grpSpPr>
        <p:sp>
          <p:nvSpPr>
            <p:cNvPr id="176247" name="Rectangle 119"/>
            <p:cNvSpPr>
              <a:spLocks noChangeArrowheads="1"/>
            </p:cNvSpPr>
            <p:nvPr/>
          </p:nvSpPr>
          <p:spPr bwMode="auto">
            <a:xfrm>
              <a:off x="4526" y="3276"/>
              <a:ext cx="1130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kumimoji="1" lang="zh-CN" alt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不允许</a:t>
              </a:r>
            </a:p>
            <a:p>
              <a:pPr>
                <a:lnSpc>
                  <a:spcPct val="90000"/>
                </a:lnSpc>
                <a:defRPr/>
              </a:pPr>
              <a:r>
                <a:rPr kumimoji="1" lang="en-US" altLang="zh-CN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(DEPTNO</a:t>
              </a:r>
              <a:r>
                <a:rPr kumimoji="1" lang="en-US" altLang="zh-CN" sz="1400" b="1" dirty="0">
                  <a:solidFill>
                    <a:schemeClr val="tx1"/>
                  </a:solidFill>
                  <a:latin typeface="Symbol" pitchFamily="18" charset="2"/>
                  <a:ea typeface="宋体" pitchFamily="2" charset="-122"/>
                </a:rPr>
                <a:t>-</a:t>
              </a:r>
              <a:r>
                <a:rPr kumimoji="1" lang="en-US" altLang="zh-CN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9</a:t>
              </a:r>
              <a:r>
                <a:rPr kumimoji="1" lang="en-US" altLang="zh-CN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 </a:t>
              </a:r>
              <a:r>
                <a:rPr kumimoji="1" lang="zh-CN" altLang="en-US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在</a:t>
              </a:r>
              <a:r>
                <a:rPr kumimoji="1" lang="en-US" altLang="zh-CN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DEPT</a:t>
              </a:r>
              <a:r>
                <a:rPr kumimoji="1" lang="zh-CN" altLang="en-US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表中不存在)</a:t>
              </a:r>
            </a:p>
          </p:txBody>
        </p:sp>
        <p:grpSp>
          <p:nvGrpSpPr>
            <p:cNvPr id="34843" name="Group 120"/>
            <p:cNvGrpSpPr>
              <a:grpSpLocks/>
            </p:cNvGrpSpPr>
            <p:nvPr/>
          </p:nvGrpSpPr>
          <p:grpSpPr bwMode="auto">
            <a:xfrm>
              <a:off x="4241" y="3629"/>
              <a:ext cx="977" cy="315"/>
              <a:chOff x="4139" y="3492"/>
              <a:chExt cx="1020" cy="361"/>
            </a:xfrm>
          </p:grpSpPr>
          <p:sp>
            <p:nvSpPr>
              <p:cNvPr id="176249" name="Rectangle 121"/>
              <p:cNvSpPr>
                <a:spLocks noChangeArrowheads="1"/>
              </p:cNvSpPr>
              <p:nvPr/>
            </p:nvSpPr>
            <p:spPr bwMode="auto">
              <a:xfrm>
                <a:off x="4435" y="3627"/>
                <a:ext cx="724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  <a:ea typeface="宋体" pitchFamily="2" charset="-122"/>
                  </a:rPr>
                  <a:t>允许</a:t>
                </a:r>
              </a:p>
            </p:txBody>
          </p:sp>
          <p:sp>
            <p:nvSpPr>
              <p:cNvPr id="176250" name="Line 122"/>
              <p:cNvSpPr>
                <a:spLocks noChangeShapeType="1"/>
              </p:cNvSpPr>
              <p:nvPr/>
            </p:nvSpPr>
            <p:spPr bwMode="auto">
              <a:xfrm flipV="1">
                <a:off x="4139" y="3707"/>
                <a:ext cx="277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251" name="Line 123"/>
              <p:cNvSpPr>
                <a:spLocks noChangeShapeType="1"/>
              </p:cNvSpPr>
              <p:nvPr/>
            </p:nvSpPr>
            <p:spPr bwMode="auto">
              <a:xfrm flipV="1">
                <a:off x="4139" y="3492"/>
                <a:ext cx="277" cy="1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696" name="标题 50"/>
          <p:cNvSpPr>
            <a:spLocks noGrp="1"/>
          </p:cNvSpPr>
          <p:nvPr>
            <p:ph type="title"/>
          </p:nvPr>
        </p:nvSpPr>
        <p:spPr>
          <a:xfrm>
            <a:off x="723900" y="546100"/>
            <a:ext cx="7408863" cy="5461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ea typeface="宋体" pitchFamily="2" charset="-122"/>
              </a:rPr>
              <a:t>定义</a:t>
            </a:r>
            <a:r>
              <a:rPr lang="zh-CN" altLang="zh-CN" sz="3200" dirty="0">
                <a:ea typeface="宋体" pitchFamily="2" charset="-122"/>
              </a:rPr>
              <a:t>约束</a:t>
            </a:r>
            <a:r>
              <a:rPr lang="en-US" altLang="zh-CN" sz="2200" dirty="0">
                <a:ea typeface="宋体" pitchFamily="2" charset="-122"/>
              </a:rPr>
              <a:t>-</a:t>
            </a:r>
            <a:r>
              <a:rPr lang="zh-CN" altLang="en-US" sz="2200" dirty="0">
                <a:ea typeface="宋体" pitchFamily="2" charset="-122"/>
              </a:rPr>
              <a:t>外</a:t>
            </a:r>
            <a:r>
              <a:rPr lang="zh-CN" altLang="zh-CN" sz="2200" dirty="0">
                <a:ea typeface="宋体" pitchFamily="2" charset="-122"/>
              </a:rPr>
              <a:t>键约束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" name="Rectangle 6"/>
          <p:cNvSpPr txBox="1">
            <a:spLocks noChangeArrowheads="1"/>
          </p:cNvSpPr>
          <p:nvPr/>
        </p:nvSpPr>
        <p:spPr bwMode="auto">
          <a:xfrm>
            <a:off x="936625" y="1477963"/>
            <a:ext cx="738505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外键约束（ 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FOREIGN KEY） 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引用父表的主键或唯一性字段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6" name="Rectangle 10"/>
          <p:cNvSpPr>
            <a:spLocks noChangeArrowheads="1"/>
          </p:cNvSpPr>
          <p:nvPr/>
        </p:nvSpPr>
        <p:spPr bwMode="blackWhite">
          <a:xfrm>
            <a:off x="812800" y="2273300"/>
            <a:ext cx="7537450" cy="31178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8187" name="Rectangle 11"/>
          <p:cNvSpPr>
            <a:spLocks noChangeArrowheads="1"/>
          </p:cNvSpPr>
          <p:nvPr/>
        </p:nvSpPr>
        <p:spPr bwMode="ltGray">
          <a:xfrm>
            <a:off x="2047875" y="4813300"/>
            <a:ext cx="6238875" cy="5334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4" name="Rectangle 12"/>
          <p:cNvSpPr>
            <a:spLocks noChangeArrowheads="1"/>
          </p:cNvSpPr>
          <p:nvPr/>
        </p:nvSpPr>
        <p:spPr bwMode="blackWhite">
          <a:xfrm>
            <a:off x="838200" y="3419475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CREATE TABLE emp(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	empno 	NUMBER(4),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	ename	VARCHAR2(10) NOT NULL,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	job	VARCHAR2(9),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	mgr	NUMBER(4),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6	hiredate	DATE,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7	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sal	NUMBER(7,2),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8 	comm	NUMBER(7,2),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9	deptno	NUMBER(7,2) NOT NULL,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10	CONSTRAINT emp_deptno_fk FOREIGN KEY (deptno)</a:t>
            </a:r>
          </a:p>
          <a:p>
            <a:pPr>
              <a:tabLst>
                <a:tab pos="12001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11			REFERENCES dept (deptno));</a:t>
            </a:r>
          </a:p>
        </p:txBody>
      </p:sp>
      <p:sp>
        <p:nvSpPr>
          <p:cNvPr id="29701" name="标题 9"/>
          <p:cNvSpPr>
            <a:spLocks noGrp="1"/>
          </p:cNvSpPr>
          <p:nvPr>
            <p:ph type="title"/>
          </p:nvPr>
        </p:nvSpPr>
        <p:spPr>
          <a:xfrm>
            <a:off x="1028700" y="504825"/>
            <a:ext cx="74088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zh-CN" sz="3200" dirty="0">
                <a:ea typeface="宋体" pitchFamily="2" charset="-122"/>
              </a:rPr>
              <a:t>定义约束</a:t>
            </a:r>
            <a:r>
              <a:rPr lang="en-US" altLang="zh-CN" sz="2200" dirty="0">
                <a:ea typeface="宋体" pitchFamily="2" charset="-122"/>
              </a:rPr>
              <a:t>-</a:t>
            </a:r>
            <a:r>
              <a:rPr lang="zh-CN" altLang="zh-CN" sz="2200" dirty="0">
                <a:ea typeface="宋体" pitchFamily="2" charset="-122"/>
              </a:rPr>
              <a:t>外键约束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911225" y="1350963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外键约束可以定义在列或表上（ 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FOREIGN KEY 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4" name="Rectangle 10"/>
          <p:cNvSpPr>
            <a:spLocks noChangeArrowheads="1"/>
          </p:cNvSpPr>
          <p:nvPr/>
        </p:nvSpPr>
        <p:spPr bwMode="blackWhite">
          <a:xfrm>
            <a:off x="931863" y="3979863"/>
            <a:ext cx="7473950" cy="8350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ltGray">
          <a:xfrm>
            <a:off x="1755775" y="4273550"/>
            <a:ext cx="5932488" cy="5207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68" name="Rectangle 12"/>
          <p:cNvSpPr>
            <a:spLocks noChangeArrowheads="1"/>
          </p:cNvSpPr>
          <p:nvPr/>
        </p:nvSpPr>
        <p:spPr bwMode="blackWhite">
          <a:xfrm>
            <a:off x="900113" y="3986213"/>
            <a:ext cx="7910512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...,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	NUMBER(2),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CONSTRAINT emp_deptno_ck  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CHECK (DEPTNO BETWEEN 10 AND 99),...</a:t>
            </a:r>
          </a:p>
        </p:txBody>
      </p:sp>
      <p:sp>
        <p:nvSpPr>
          <p:cNvPr id="30725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zh-CN" sz="3200" dirty="0">
                <a:ea typeface="宋体" pitchFamily="2" charset="-122"/>
              </a:rPr>
              <a:t>定义约束</a:t>
            </a:r>
            <a:r>
              <a:rPr lang="en-US" altLang="zh-CN" sz="2200" dirty="0">
                <a:ea typeface="宋体" pitchFamily="2" charset="-122"/>
              </a:rPr>
              <a:t>-CHECK</a:t>
            </a:r>
            <a:r>
              <a:rPr lang="zh-CN" altLang="zh-CN" sz="2200" dirty="0">
                <a:ea typeface="宋体" pitchFamily="2" charset="-122"/>
              </a:rPr>
              <a:t>约束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152525" y="1566863"/>
            <a:ext cx="738505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CHECK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约束：定义表的每一行必须满足的条件</a:t>
            </a:r>
          </a:p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CHECK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表达不允许:</a:t>
            </a:r>
          </a:p>
          <a:p>
            <a:pPr marL="741363" lvl="2" indent="-285750" defTabSz="346075">
              <a:lnSpc>
                <a:spcPct val="85000"/>
              </a:lnSpc>
              <a:spcBef>
                <a:spcPct val="10000"/>
              </a:spcBef>
              <a:buClr>
                <a:schemeClr val="hlink"/>
              </a:buClr>
              <a:buSzPct val="90000"/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引用伪列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CURRVAL, NEXTVAL, LEVEL, 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和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ROWNUM</a:t>
            </a:r>
          </a:p>
          <a:p>
            <a:pPr marL="741363" lvl="2" indent="-285750" defTabSz="346075">
              <a:lnSpc>
                <a:spcPct val="85000"/>
              </a:lnSpc>
              <a:spcBef>
                <a:spcPct val="10000"/>
              </a:spcBef>
              <a:buClr>
                <a:schemeClr val="hlink"/>
              </a:buClr>
              <a:buSzPct val="90000"/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调用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SYSDATE, UID, USER,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和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USERENV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函数</a:t>
            </a:r>
            <a:endParaRPr lang="en-US" altLang="zh-CN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741363" lvl="2" indent="-285750" defTabSz="346075">
              <a:lnSpc>
                <a:spcPct val="85000"/>
              </a:lnSpc>
              <a:spcBef>
                <a:spcPct val="10000"/>
              </a:spcBef>
              <a:buClr>
                <a:schemeClr val="hlink"/>
              </a:buClr>
              <a:buSzPct val="90000"/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参照其它行的查询结果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2" name="Rectangle 10"/>
          <p:cNvSpPr>
            <a:spLocks noChangeArrowheads="1"/>
          </p:cNvSpPr>
          <p:nvPr/>
        </p:nvSpPr>
        <p:spPr bwMode="blackWhite">
          <a:xfrm>
            <a:off x="931863" y="2566988"/>
            <a:ext cx="7493000" cy="6905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ALTER TABLE	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</a:t>
            </a:r>
            <a:endParaRPr kumimoji="1" lang="en-US" altLang="zh-CN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ADD [CONSTRAINT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constraint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type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blackWhite">
          <a:xfrm>
            <a:off x="930275" y="3389313"/>
            <a:ext cx="7494588" cy="12842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blackWhite">
          <a:xfrm>
            <a:off x="993775" y="3300413"/>
            <a:ext cx="748030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ALTER TABLE     emp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ADD CONSTRAINT  emp_mgr_fk 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		FOREIGN KEY(mgr) REFERENCES emp(empno);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Table altered.</a:t>
            </a:r>
          </a:p>
        </p:txBody>
      </p:sp>
      <p:sp>
        <p:nvSpPr>
          <p:cNvPr id="31749" name="标题 9"/>
          <p:cNvSpPr>
            <a:spLocks noGrp="1"/>
          </p:cNvSpPr>
          <p:nvPr>
            <p:ph type="title"/>
          </p:nvPr>
        </p:nvSpPr>
        <p:spPr>
          <a:xfrm>
            <a:off x="762000" y="530225"/>
            <a:ext cx="74088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ea typeface="宋体" pitchFamily="2" charset="-122"/>
              </a:rPr>
              <a:t>创建和管理约束</a:t>
            </a:r>
            <a:r>
              <a:rPr lang="en-US" altLang="zh-CN" sz="2400" dirty="0">
                <a:ea typeface="宋体" pitchFamily="2" charset="-122"/>
              </a:rPr>
              <a:t>-</a:t>
            </a:r>
            <a:r>
              <a:rPr lang="zh-CN" altLang="en-US" sz="2400" dirty="0">
                <a:ea typeface="宋体" pitchFamily="2" charset="-122"/>
              </a:rPr>
              <a:t>增加</a:t>
            </a:r>
            <a:r>
              <a:rPr lang="zh-CN" altLang="zh-CN" sz="2400" dirty="0">
                <a:ea typeface="宋体" pitchFamily="2" charset="-122"/>
              </a:rPr>
              <a:t>约束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279525" y="1414463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可以增加或删除约束但是不能修改约束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1" name="Rectangle 11"/>
          <p:cNvSpPr>
            <a:spLocks noChangeArrowheads="1"/>
          </p:cNvSpPr>
          <p:nvPr/>
        </p:nvSpPr>
        <p:spPr bwMode="blackWhite">
          <a:xfrm>
            <a:off x="901700" y="2092325"/>
            <a:ext cx="7496175" cy="828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ALTER TABLE	  emp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DROP CONSTRAINT  emp_mgr_fk;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Table altered.</a:t>
            </a:r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blackWhite">
          <a:xfrm>
            <a:off x="901700" y="4568825"/>
            <a:ext cx="7470775" cy="828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ALTER TABLE	dept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DROP PRIMARY KEY CASCADE;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Table altered.</a:t>
            </a: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1014413" y="3270250"/>
            <a:ext cx="73850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100000"/>
              <a:buFontTx/>
              <a:buChar char="•"/>
              <a:tabLst>
                <a:tab pos="571500" algn="l"/>
              </a:tabLst>
              <a:defRPr/>
            </a:pPr>
            <a:r>
              <a:rPr kumimoji="1"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删除在表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DEPT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上的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PRIMARY KEY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约束并且删除在表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EMP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DEPTNO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列上的 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FOREIGN KEY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约束。</a:t>
            </a:r>
          </a:p>
        </p:txBody>
      </p:sp>
      <p:sp>
        <p:nvSpPr>
          <p:cNvPr id="32773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ea typeface="宋体" pitchFamily="2" charset="-122"/>
              </a:rPr>
              <a:t>创建和管理约束</a:t>
            </a:r>
            <a:r>
              <a:rPr lang="en-US" altLang="zh-CN" sz="2400" dirty="0">
                <a:ea typeface="宋体" pitchFamily="2" charset="-122"/>
              </a:rPr>
              <a:t>-</a:t>
            </a:r>
            <a:r>
              <a:rPr lang="zh-CN" altLang="en-US" sz="2400" dirty="0">
                <a:ea typeface="宋体" pitchFamily="2" charset="-122"/>
              </a:rPr>
              <a:t>删除</a:t>
            </a:r>
            <a:r>
              <a:rPr lang="zh-CN" altLang="zh-CN" sz="2400" dirty="0">
                <a:ea typeface="宋体" pitchFamily="2" charset="-122"/>
              </a:rPr>
              <a:t>约束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数据定义语言 (</a:t>
            </a:r>
            <a:r>
              <a:rPr lang="en-US" altLang="zh-CN" dirty="0">
                <a:ea typeface="宋体" pitchFamily="2" charset="-122"/>
              </a:rPr>
              <a:t>DDL)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22313" y="1420813"/>
            <a:ext cx="7385050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altLang="zh-CN" sz="2200" b="1" kern="0" dirty="0" err="1">
                <a:solidFill>
                  <a:schemeClr val="tx1"/>
                </a:solidFill>
                <a:latin typeface="+mn-lt"/>
                <a:ea typeface="宋体" pitchFamily="2" charset="-122"/>
              </a:rPr>
              <a:t>Create、alter</a:t>
            </a: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和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drop </a:t>
            </a: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方案对象与数据库结构 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(CREATE, ALTER, DROP) 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改变方案对象名称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(RENAME) 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TRUNCATE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权限和角色的授予与回收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(GRANT, REVOKE) 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打开与关闭审计操作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(AUDIT, NOAUDIT)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增加注释到数据字典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(COMMENT)  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当用户执行</a:t>
            </a:r>
            <a:r>
              <a:rPr lang="en-US" altLang="zh-CN" sz="2200" b="1" kern="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DDL</a:t>
            </a:r>
            <a:r>
              <a:rPr lang="zh-CN" altLang="en-US" sz="2200" b="1" kern="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语句时，在每一条</a:t>
            </a:r>
            <a:r>
              <a:rPr lang="en-US" altLang="zh-CN" sz="2200" b="1" kern="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DDL</a:t>
            </a:r>
            <a:r>
              <a:rPr lang="zh-CN" altLang="en-US" sz="2200" b="1" kern="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语句执行前后，</a:t>
            </a:r>
            <a:r>
              <a:rPr lang="en-US" altLang="zh-CN" sz="2200" b="1" kern="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Oracle</a:t>
            </a:r>
            <a:r>
              <a:rPr lang="zh-CN" altLang="en-US" sz="2200" b="1" kern="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都将提交当前的事务，理解这一点很重要。</a:t>
            </a:r>
            <a:endParaRPr lang="en-US" altLang="zh-CN" sz="2200" b="1" kern="0" dirty="0">
              <a:solidFill>
                <a:schemeClr val="hlink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ChangeArrowheads="1"/>
          </p:cNvSpPr>
          <p:nvPr/>
        </p:nvSpPr>
        <p:spPr bwMode="auto">
          <a:xfrm>
            <a:off x="1155700" y="1331913"/>
            <a:ext cx="7385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2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创建和管理约束：</a:t>
            </a:r>
            <a:r>
              <a:rPr lang="zh-CN" altLang="en-US" sz="22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约束使能或使不能</a:t>
            </a:r>
            <a:endParaRPr lang="en-US" altLang="zh-CN" sz="2200" b="1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6379" name="Rectangle 11"/>
          <p:cNvSpPr>
            <a:spLocks noChangeArrowheads="1"/>
          </p:cNvSpPr>
          <p:nvPr/>
        </p:nvSpPr>
        <p:spPr bwMode="blackWhite">
          <a:xfrm>
            <a:off x="931863" y="2238375"/>
            <a:ext cx="7483475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ALTER TABLE		emp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ENABLE CONSTRAINT	emp_empno_pk;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Table altered.</a:t>
            </a:r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blackWhite">
          <a:xfrm>
            <a:off x="931863" y="3844925"/>
            <a:ext cx="7493000" cy="1133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ALTER TABLE		emp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DISABLE CONSTRAINT	emp_empno_pk CASCADE;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Table altered.</a:t>
            </a:r>
          </a:p>
        </p:txBody>
      </p:sp>
      <p:sp>
        <p:nvSpPr>
          <p:cNvPr id="33797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ea typeface="宋体" pitchFamily="2" charset="-122"/>
              </a:rPr>
              <a:t>创建和管理约束</a:t>
            </a:r>
            <a:r>
              <a:rPr lang="en-US" altLang="zh-CN" sz="2400" dirty="0">
                <a:ea typeface="宋体" pitchFamily="2" charset="-122"/>
              </a:rPr>
              <a:t>-</a:t>
            </a:r>
            <a:r>
              <a:rPr lang="zh-CN" altLang="en-US" sz="2400" dirty="0">
                <a:ea typeface="宋体" pitchFamily="2" charset="-122"/>
              </a:rPr>
              <a:t>禁用</a:t>
            </a:r>
            <a:r>
              <a:rPr lang="zh-CN" altLang="zh-CN" sz="2400" dirty="0">
                <a:ea typeface="宋体" pitchFamily="2" charset="-122"/>
              </a:rPr>
              <a:t>约束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6" name="Rectangle 10"/>
          <p:cNvSpPr>
            <a:spLocks noChangeArrowheads="1"/>
          </p:cNvSpPr>
          <p:nvPr/>
        </p:nvSpPr>
        <p:spPr bwMode="blackWhite">
          <a:xfrm>
            <a:off x="915988" y="2479675"/>
            <a:ext cx="7502525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8427" name="Rectangle 11"/>
          <p:cNvSpPr>
            <a:spLocks noChangeArrowheads="1"/>
          </p:cNvSpPr>
          <p:nvPr/>
        </p:nvSpPr>
        <p:spPr bwMode="blackWhite">
          <a:xfrm>
            <a:off x="931863" y="3848100"/>
            <a:ext cx="74930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CONSTRAINT_NAME          C SEARCH_CONDITION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------------------------ - ------------------------- 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SYS_C00674               C EMPNO IS NOT NULL  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SYS_C00675               C DEPTNO IS NOT NULL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EMP_EMPNO_PK		     P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...</a:t>
            </a: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ltGray">
          <a:xfrm>
            <a:off x="2813050" y="3116263"/>
            <a:ext cx="2268538" cy="2460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65" name="Rectangle 13"/>
          <p:cNvSpPr>
            <a:spLocks noChangeArrowheads="1"/>
          </p:cNvSpPr>
          <p:nvPr/>
        </p:nvSpPr>
        <p:spPr bwMode="blackWhite">
          <a:xfrm>
            <a:off x="895350" y="2479675"/>
            <a:ext cx="752792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 SELECT	constraint_name, constraint_type,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		search_condition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 FROM	user_constraints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   WHERE	table_name = 'EMP';</a:t>
            </a:r>
          </a:p>
        </p:txBody>
      </p:sp>
      <p:sp>
        <p:nvSpPr>
          <p:cNvPr id="34822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ea typeface="宋体" pitchFamily="2" charset="-122"/>
              </a:rPr>
              <a:t>创建和管理约束</a:t>
            </a:r>
            <a:r>
              <a:rPr lang="en-US" altLang="zh-CN" sz="2400" dirty="0">
                <a:ea typeface="宋体" pitchFamily="2" charset="-122"/>
              </a:rPr>
              <a:t>-</a:t>
            </a:r>
            <a:r>
              <a:rPr lang="zh-CN" altLang="en-US" sz="2400" dirty="0">
                <a:ea typeface="宋体" pitchFamily="2" charset="-122"/>
              </a:rPr>
              <a:t>查看</a:t>
            </a:r>
            <a:r>
              <a:rPr lang="zh-CN" altLang="zh-CN" sz="2400" dirty="0">
                <a:ea typeface="宋体" pitchFamily="2" charset="-122"/>
              </a:rPr>
              <a:t>约束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1063625" y="1477963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查询表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USER_CONSTRAINTS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可以察看所有的约束和名称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ChangeArrowheads="1"/>
          </p:cNvSpPr>
          <p:nvPr/>
        </p:nvSpPr>
        <p:spPr bwMode="blackWhite">
          <a:xfrm>
            <a:off x="925513" y="2586038"/>
            <a:ext cx="7489825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0476" name="Rectangle 12"/>
          <p:cNvSpPr>
            <a:spLocks noChangeArrowheads="1"/>
          </p:cNvSpPr>
          <p:nvPr/>
        </p:nvSpPr>
        <p:spPr bwMode="blackWhite">
          <a:xfrm>
            <a:off x="935038" y="3706813"/>
            <a:ext cx="7489825" cy="203993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CONSTRAINT_NAME           COLUMN_NAME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------------------------- ----------------------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EMP_DEPTNO_FK             DEPTNO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EMP_EMPNO_PK              EMPNO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EMP_MGR_FK                MGR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SYS_C00674                EMPNO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SYS_C00675                DEPTNO</a:t>
            </a:r>
          </a:p>
        </p:txBody>
      </p:sp>
      <p:sp>
        <p:nvSpPr>
          <p:cNvPr id="190477" name="Rectangle 13"/>
          <p:cNvSpPr>
            <a:spLocks noChangeArrowheads="1"/>
          </p:cNvSpPr>
          <p:nvPr/>
        </p:nvSpPr>
        <p:spPr bwMode="ltGray">
          <a:xfrm>
            <a:off x="2809875" y="2909888"/>
            <a:ext cx="2492375" cy="268287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0478" name="Rectangle 14"/>
          <p:cNvSpPr>
            <a:spLocks noChangeArrowheads="1"/>
          </p:cNvSpPr>
          <p:nvPr/>
        </p:nvSpPr>
        <p:spPr bwMode="blackWhite">
          <a:xfrm>
            <a:off x="904875" y="2565400"/>
            <a:ext cx="75152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	constraint_name, column_name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</a:t>
            </a:r>
            <a: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user_cons_columns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WHERE	table_name = 'EMP';</a:t>
            </a:r>
          </a:p>
        </p:txBody>
      </p:sp>
      <p:sp>
        <p:nvSpPr>
          <p:cNvPr id="35846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ea typeface="宋体" pitchFamily="2" charset="-122"/>
              </a:rPr>
              <a:t>创建和管理约束</a:t>
            </a:r>
            <a:r>
              <a:rPr lang="en-US" altLang="zh-CN" sz="2400" dirty="0">
                <a:ea typeface="宋体" pitchFamily="2" charset="-122"/>
              </a:rPr>
              <a:t>-</a:t>
            </a:r>
            <a:r>
              <a:rPr lang="zh-CN" altLang="zh-CN" sz="2400" dirty="0">
                <a:ea typeface="宋体" pitchFamily="2" charset="-122"/>
              </a:rPr>
              <a:t>查看约束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1025525" y="1693863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查询表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USER_CONS_COLUMNS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可以察看列上的约束名称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ltGray">
          <a:xfrm>
            <a:off x="558800" y="952500"/>
            <a:ext cx="80264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822325">
              <a:spcBef>
                <a:spcPct val="50000"/>
              </a:spcBef>
            </a:pPr>
            <a:r>
              <a:rPr lang="en-US" altLang="zh-CN" sz="27700" b="1">
                <a:latin typeface="Times" charset="0"/>
                <a:ea typeface="宋体" pitchFamily="2" charset="-122"/>
              </a:rPr>
              <a:t>2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4039" y="2312159"/>
            <a:ext cx="7772400" cy="1829761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pitchFamily="2" charset="-122"/>
              </a:rPr>
              <a:t>Thank You!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sz="3200" b="0" dirty="0">
                <a:solidFill>
                  <a:srgbClr val="0000FF"/>
                </a:solidFill>
                <a:ea typeface="宋体" pitchFamily="2" charset="-122"/>
              </a:rPr>
              <a:t>to be continued</a:t>
            </a:r>
            <a:br>
              <a:rPr lang="en-US" altLang="zh-CN" sz="4000" dirty="0">
                <a:solidFill>
                  <a:srgbClr val="0000FF"/>
                </a:solidFill>
                <a:ea typeface="宋体" pitchFamily="2" charset="-122"/>
              </a:rPr>
            </a:br>
            <a:endParaRPr lang="zh-CN" altLang="en-US" sz="4000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61277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数据定义语言 (</a:t>
            </a:r>
            <a:r>
              <a:rPr lang="en-US" altLang="zh-CN" dirty="0">
                <a:ea typeface="宋体" pitchFamily="2" charset="-122"/>
              </a:rPr>
              <a:t>DDL)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425450" y="1403350"/>
          <a:ext cx="819150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8191805" imgH="4610405" progId="Excel.Sheet.8">
                  <p:embed/>
                </p:oleObj>
              </mc:Choice>
              <mc:Fallback>
                <p:oleObj name="Worksheet" r:id="rId3" imgW="8191805" imgH="4610405" progId="Excel.Shee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403350"/>
                        <a:ext cx="8191500" cy="461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013" y="1027113"/>
            <a:ext cx="7385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altLang="zh-CN" sz="2200" b="1" kern="0">
                <a:solidFill>
                  <a:schemeClr val="tx1"/>
                </a:solidFill>
                <a:latin typeface="+mn-lt"/>
                <a:ea typeface="宋体" pitchFamily="2" charset="-122"/>
              </a:rPr>
              <a:t>DDL</a:t>
            </a:r>
            <a:r>
              <a:rPr lang="zh-CN" altLang="en-US" sz="2200" b="1" kern="0">
                <a:solidFill>
                  <a:schemeClr val="tx1"/>
                </a:solidFill>
                <a:latin typeface="+mn-lt"/>
                <a:ea typeface="宋体" pitchFamily="2" charset="-122"/>
              </a:rPr>
              <a:t>语句列表</a:t>
            </a:r>
            <a:endParaRPr lang="zh-CN" altLang="en-US" sz="22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表的命名约定</a:t>
            </a:r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1217613" y="1984375"/>
            <a:ext cx="5251450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571500" lvl="1" indent="-4572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AutoNum type="arabicPeriod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必须是以字母开头</a:t>
            </a: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571500" lvl="1" indent="-4572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AutoNum type="arabicPeriod"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1–30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个字符长度</a:t>
            </a:r>
          </a:p>
          <a:p>
            <a:pPr marL="571500" lvl="1" indent="-4572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AutoNum type="arabicPeriod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仅能包含</a:t>
            </a: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A–Z, a–z, 0–9, _，$ 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和 #</a:t>
            </a:r>
          </a:p>
          <a:p>
            <a:pPr marL="571500" lvl="1" indent="-4572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AutoNum type="arabicPeriod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在同一个用户下表名不能重复</a:t>
            </a: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。</a:t>
            </a:r>
          </a:p>
          <a:p>
            <a:pPr marL="571500" lvl="1" indent="-45720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AutoNum type="arabicPeriod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不能是</a:t>
            </a: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保留字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6"/>
            <a:ext cx="8310563" cy="425118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ea typeface="宋体" pitchFamily="2" charset="-122"/>
              </a:rPr>
              <a:t>数据类型</a:t>
            </a: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68288" y="987425"/>
          <a:ext cx="8343333" cy="484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02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800" b="1" dirty="0">
                          <a:solidFill>
                            <a:schemeClr val="bg1"/>
                          </a:solidFill>
                          <a:latin typeface="Arial" pitchFamily="34" charset="0"/>
                          <a:ea typeface="宋体" pitchFamily="2" charset="-122"/>
                        </a:rPr>
                        <a:t>数据类型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800" b="1" dirty="0">
                          <a:solidFill>
                            <a:schemeClr val="bg1"/>
                          </a:solidFill>
                          <a:latin typeface="Arial" pitchFamily="34" charset="0"/>
                          <a:ea typeface="宋体" pitchFamily="2" charset="-122"/>
                        </a:rPr>
                        <a:t>说明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02">
                <a:tc>
                  <a:txBody>
                    <a:bodyPr/>
                    <a:lstStyle/>
                    <a:p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VARCHAR2(</a:t>
                      </a:r>
                      <a:r>
                        <a:rPr kumimoji="1" lang="en-US" altLang="zh-CN" sz="1800" b="1" i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size</a:t>
                      </a:r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ea typeface="仿宋_GB2312" pitchFamily="49" charset="-122"/>
                        </a:rPr>
                        <a:t>存放可变长字符数据，最大长度为</a:t>
                      </a:r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4000</a:t>
                      </a:r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ea typeface="仿宋_GB2312" pitchFamily="49" charset="-122"/>
                        </a:rPr>
                        <a:t>字符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02">
                <a:tc>
                  <a:txBody>
                    <a:bodyPr/>
                    <a:lstStyle/>
                    <a:p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CHAR(</a:t>
                      </a:r>
                      <a:r>
                        <a:rPr kumimoji="1" lang="en-US" altLang="zh-CN" sz="1800" b="1" i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size</a:t>
                      </a:r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ea typeface="仿宋_GB2312" pitchFamily="49" charset="-122"/>
                        </a:rPr>
                        <a:t>存放定长字符数据，最长</a:t>
                      </a:r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2000</a:t>
                      </a:r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ea typeface="仿宋_GB2312" pitchFamily="49" charset="-122"/>
                        </a:rPr>
                        <a:t>个字符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02">
                <a:tc>
                  <a:txBody>
                    <a:bodyPr/>
                    <a:lstStyle/>
                    <a:p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NUMBER(</a:t>
                      </a:r>
                      <a:r>
                        <a:rPr kumimoji="1" lang="en-US" altLang="zh-CN" sz="1800" b="1" i="1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800" b="1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en-US" altLang="zh-CN" sz="1800" b="1" i="1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800" b="1" i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ea typeface="仿宋_GB2312" pitchFamily="49" charset="-122"/>
                        </a:rPr>
                        <a:t>存放数值型数据，</a:t>
                      </a:r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仿宋_GB2312" pitchFamily="49" charset="-122"/>
                        </a:rPr>
                        <a:t>p</a:t>
                      </a:r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ea typeface="仿宋_GB2312" pitchFamily="49" charset="-122"/>
                        </a:rPr>
                        <a:t>代表总位数，</a:t>
                      </a:r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仿宋_GB2312" pitchFamily="49" charset="-122"/>
                        </a:rPr>
                        <a:t>s</a:t>
                      </a:r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ea typeface="仿宋_GB2312" pitchFamily="49" charset="-122"/>
                        </a:rPr>
                        <a:t>代表小数点后位数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02">
                <a:tc>
                  <a:txBody>
                    <a:bodyPr/>
                    <a:lstStyle/>
                    <a:p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LONG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ea typeface="仿宋_GB2312" pitchFamily="49" charset="-122"/>
                        </a:rPr>
                        <a:t>存放可变长字符数据，最大为</a:t>
                      </a:r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仿宋_GB2312" pitchFamily="49" charset="-122"/>
                        </a:rPr>
                        <a:t>2</a:t>
                      </a:r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仿宋_GB2312" pitchFamily="49" charset="-122"/>
                        </a:rPr>
                        <a:t>GB(gigabytes)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802">
                <a:tc>
                  <a:txBody>
                    <a:bodyPr/>
                    <a:lstStyle/>
                    <a:p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ct val="60000"/>
                        </a:spcBef>
                        <a:tabLst>
                          <a:tab pos="2684463" algn="l"/>
                        </a:tabLst>
                      </a:pPr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ea typeface="仿宋_GB2312" pitchFamily="49" charset="-122"/>
                        </a:rPr>
                        <a:t>存放日期，范围从公元前4712年的1月1日到 公元后9999年的12月31日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802">
                <a:tc>
                  <a:txBody>
                    <a:bodyPr/>
                    <a:lstStyle/>
                    <a:p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CLOB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存放单字节字符数据，最大为</a:t>
                      </a:r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4GB(gigabytes)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802">
                <a:tc>
                  <a:txBody>
                    <a:bodyPr/>
                    <a:lstStyle/>
                    <a:p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RAW and LONG RAW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ea typeface="仿宋_GB2312" pitchFamily="49" charset="-122"/>
                        </a:rPr>
                        <a:t>纯(</a:t>
                      </a:r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ea typeface="仿宋_GB2312" pitchFamily="49" charset="-122"/>
                        </a:rPr>
                        <a:t>Raw)</a:t>
                      </a:r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ea typeface="仿宋_GB2312" pitchFamily="49" charset="-122"/>
                        </a:rPr>
                        <a:t>二进制数据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802">
                <a:tc>
                  <a:txBody>
                    <a:bodyPr/>
                    <a:lstStyle/>
                    <a:p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BLOB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600" b="1" dirty="0">
                          <a:solidFill>
                            <a:schemeClr val="tx1"/>
                          </a:solidFill>
                          <a:ea typeface="仿宋_GB2312" pitchFamily="49" charset="-122"/>
                        </a:rPr>
                        <a:t>二进制大对象，其最大长度为</a:t>
                      </a:r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 4GB(gigabytes)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0802">
                <a:tc>
                  <a:txBody>
                    <a:bodyPr/>
                    <a:lstStyle/>
                    <a:p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BFILE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ct val="60000"/>
                        </a:spcBef>
                        <a:tabLst>
                          <a:tab pos="2684463" algn="l"/>
                        </a:tabLst>
                      </a:pPr>
                      <a:r>
                        <a:rPr kumimoji="1" lang="zh-CN" altLang="en-US" sz="1600" b="1" dirty="0">
                          <a:solidFill>
                            <a:schemeClr val="tx1"/>
                          </a:solidFill>
                          <a:ea typeface="仿宋_GB2312" pitchFamily="49" charset="-122"/>
                        </a:rPr>
                        <a:t>二进制大对象，</a:t>
                      </a:r>
                      <a:r>
                        <a:rPr kumimoji="1" lang="en-US" altLang="zh-CN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存放在外部文件中。</a:t>
                      </a:r>
                      <a:r>
                        <a:rPr kumimoji="1" lang="zh-CN" altLang="en-US" sz="1600" b="1" dirty="0">
                          <a:solidFill>
                            <a:schemeClr val="tx1"/>
                          </a:solidFill>
                          <a:ea typeface="仿宋_GB2312" pitchFamily="49" charset="-122"/>
                        </a:rPr>
                        <a:t>最大长度为</a:t>
                      </a:r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rPr>
                        <a:t>4GB(gigabytes)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7525"/>
            <a:ext cx="83105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创建表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sz="2200" dirty="0">
                <a:ea typeface="宋体" pitchFamily="2" charset="-122"/>
              </a:rPr>
              <a:t>条件</a:t>
            </a:r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1289050" y="1771650"/>
            <a:ext cx="63436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创建者必须具有 :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CREATE TABLE 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权限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一个存储区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endParaRPr lang="zh-CN" altLang="en-US" sz="2000" b="1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endParaRPr lang="zh-CN" altLang="en-US" sz="2000" b="1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Arial" pitchFamily="34" charset="0"/>
              <a:buChar char="–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创建者必须定义：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kumimoji="1"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数据库表名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kumimoji="1"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定义列（名称、数据类型、长度和</a:t>
            </a:r>
            <a:r>
              <a:rPr kumimoji="1" lang="zh-CN" altLang="en-US" sz="2000" b="1" dirty="0">
                <a:solidFill>
                  <a:schemeClr val="tx1"/>
                </a:solidFill>
                <a:ea typeface="宋体" pitchFamily="2" charset="-122"/>
              </a:rPr>
              <a:t>缺省值）</a:t>
            </a:r>
            <a:endParaRPr kumimoji="1" lang="zh-CN" altLang="en-US" sz="2000" b="1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endParaRPr lang="zh-CN" altLang="en-US" sz="2000" b="1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1282700" y="2971800"/>
            <a:ext cx="7861300" cy="1061829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Courier" charset="0"/>
                <a:ea typeface="宋体" pitchFamily="2" charset="-122"/>
              </a:rPr>
              <a:t>CREATE TABLE [</a:t>
            </a:r>
            <a:r>
              <a:rPr lang="en-US" altLang="zh-CN" sz="1800" b="1" i="1" dirty="0">
                <a:solidFill>
                  <a:schemeClr val="bg1"/>
                </a:solidFill>
                <a:latin typeface="Courier" charset="0"/>
                <a:ea typeface="宋体" pitchFamily="2" charset="-122"/>
              </a:rPr>
              <a:t>schema</a:t>
            </a:r>
            <a:r>
              <a:rPr lang="en-US" altLang="zh-CN" sz="1800" b="1" dirty="0">
                <a:solidFill>
                  <a:schemeClr val="bg1"/>
                </a:solidFill>
                <a:latin typeface="Courier" charset="0"/>
                <a:ea typeface="宋体" pitchFamily="2" charset="-122"/>
              </a:rPr>
              <a:t>.]</a:t>
            </a:r>
            <a:r>
              <a:rPr lang="en-US" altLang="zh-CN" sz="1800" b="1" i="1" dirty="0" err="1">
                <a:solidFill>
                  <a:schemeClr val="bg1"/>
                </a:solidFill>
                <a:latin typeface="Courier" charset="0"/>
                <a:ea typeface="宋体" pitchFamily="2" charset="-122"/>
              </a:rPr>
              <a:t>tablename</a:t>
            </a:r>
            <a:r>
              <a:rPr lang="zh-CN" altLang="en-US" sz="1800" b="1" i="1" dirty="0">
                <a:solidFill>
                  <a:schemeClr val="bg1"/>
                </a:solidFill>
                <a:latin typeface="Courier" charset="0"/>
                <a:ea typeface="宋体" pitchFamily="2" charset="-122"/>
              </a:rPr>
              <a:t>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800" b="1" i="1" dirty="0">
                <a:solidFill>
                  <a:schemeClr val="bg1"/>
                </a:solidFill>
                <a:latin typeface="Courier" charset="0"/>
                <a:ea typeface="宋体" pitchFamily="2" charset="-122"/>
              </a:rPr>
              <a:t>             </a:t>
            </a:r>
            <a:r>
              <a:rPr lang="en-US" altLang="zh-CN" sz="1800" b="1" dirty="0">
                <a:solidFill>
                  <a:schemeClr val="bg1"/>
                </a:solidFill>
                <a:latin typeface="Courier" charset="0"/>
                <a:ea typeface="宋体" pitchFamily="2" charset="-122"/>
              </a:rPr>
              <a:t>(</a:t>
            </a:r>
            <a:r>
              <a:rPr lang="en-US" altLang="zh-CN" sz="1800" b="1" i="1" dirty="0" err="1">
                <a:solidFill>
                  <a:schemeClr val="bg1"/>
                </a:solidFill>
                <a:latin typeface="Courier" charset="0"/>
                <a:ea typeface="宋体" pitchFamily="2" charset="-122"/>
              </a:rPr>
              <a:t>columnname</a:t>
            </a:r>
            <a:r>
              <a:rPr lang="en-US" altLang="zh-CN" sz="1800" b="1" i="1" dirty="0">
                <a:solidFill>
                  <a:schemeClr val="bg1"/>
                </a:solidFill>
                <a:latin typeface="Courier" charset="0"/>
                <a:ea typeface="宋体" pitchFamily="2" charset="-122"/>
              </a:rPr>
              <a:t> </a:t>
            </a:r>
            <a:r>
              <a:rPr lang="en-US" altLang="zh-CN" sz="1800" b="1" i="1" dirty="0" err="1">
                <a:solidFill>
                  <a:schemeClr val="bg1"/>
                </a:solidFill>
                <a:latin typeface="Courier" charset="0"/>
                <a:ea typeface="宋体" pitchFamily="2" charset="-122"/>
              </a:rPr>
              <a:t>datatype</a:t>
            </a:r>
            <a:r>
              <a:rPr lang="en-US" altLang="zh-CN" sz="1800" b="1" i="1" dirty="0">
                <a:solidFill>
                  <a:schemeClr val="bg1"/>
                </a:solidFill>
                <a:latin typeface="Courier" charset="0"/>
                <a:ea typeface="宋体" pitchFamily="2" charset="-122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Courier" charset="0"/>
                <a:ea typeface="宋体" pitchFamily="2" charset="-122"/>
              </a:rPr>
              <a:t>[DEFAULT </a:t>
            </a:r>
            <a:r>
              <a:rPr lang="en-US" altLang="zh-CN" sz="1800" b="1" i="1" dirty="0" err="1">
                <a:solidFill>
                  <a:schemeClr val="bg1"/>
                </a:solidFill>
                <a:latin typeface="Courier" charset="0"/>
                <a:ea typeface="宋体" pitchFamily="2" charset="-122"/>
              </a:rPr>
              <a:t>expr</a:t>
            </a:r>
            <a:r>
              <a:rPr lang="en-US" altLang="zh-CN" sz="1800" b="1" dirty="0">
                <a:solidFill>
                  <a:schemeClr val="bg1"/>
                </a:solidFill>
                <a:latin typeface="Courier" charset="0"/>
                <a:ea typeface="宋体" pitchFamily="2" charset="-122"/>
              </a:rPr>
              <a:t>][, ...]);</a:t>
            </a:r>
            <a:endParaRPr lang="zh-CN" altLang="en-US" sz="18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创建表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sz="2200" dirty="0">
                <a:ea typeface="宋体" pitchFamily="2" charset="-122"/>
              </a:rPr>
              <a:t>列的缺省值 </a:t>
            </a:r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412" name="Line 6"/>
          <p:cNvSpPr>
            <a:spLocks noChangeShapeType="1"/>
          </p:cNvSpPr>
          <p:nvPr/>
        </p:nvSpPr>
        <p:spPr bwMode="auto">
          <a:xfrm>
            <a:off x="1289050" y="5156200"/>
            <a:ext cx="6816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1289050" y="1771650"/>
            <a:ext cx="680085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列的缺省值 :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指定列的缺省值，在以后的</a:t>
            </a: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INSERT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语句中忽略该列值时，将此缺省值赋给该列。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默认值的数据类型必须和列的数据类型匹配。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表达式、</a:t>
            </a: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SQL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函数和数值都是合法的值。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  <a:tabLst>
                <a:tab pos="571500" algn="l"/>
              </a:tabLs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不能包含其它列和伪列的引用（</a:t>
            </a: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ROWNUM，NEXTVAL，LEVEL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CURRVAL）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blackWhite">
          <a:xfrm>
            <a:off x="1123950" y="4554538"/>
            <a:ext cx="74930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193800" y="4567238"/>
            <a:ext cx="522287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ea typeface="宋体" pitchFamily="2" charset="-122"/>
              </a:rPr>
              <a:t>…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hiredate DATE DEFAULT SYSDATE, </a:t>
            </a:r>
            <a:r>
              <a:rPr kumimoji="1" lang="en-US" altLang="zh-CN" sz="1800" b="1">
                <a:solidFill>
                  <a:srgbClr val="000000"/>
                </a:solidFill>
                <a:ea typeface="宋体" pitchFamily="2" charset="-122"/>
              </a:rPr>
              <a:t>…</a:t>
            </a:r>
            <a:r>
              <a:rPr kumimoji="1" lang="en-US" altLang="zh-CN" sz="2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marL="342900" indent="-342900"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创建表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kumimoji="1" lang="zh-CN" altLang="en-US" sz="2200" dirty="0">
                <a:ea typeface="宋体" pitchFamily="2" charset="-122"/>
              </a:rPr>
              <a:t>确认表被创建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436" name="Line 6"/>
          <p:cNvSpPr>
            <a:spLocks noChangeShapeType="1"/>
          </p:cNvSpPr>
          <p:nvPr/>
        </p:nvSpPr>
        <p:spPr bwMode="auto">
          <a:xfrm>
            <a:off x="1289050" y="5156200"/>
            <a:ext cx="6816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flipV="1">
            <a:off x="2879725" y="2019300"/>
            <a:ext cx="0" cy="361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blackWhite">
          <a:xfrm>
            <a:off x="1136650" y="4676775"/>
            <a:ext cx="7491413" cy="14779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Name                        Null?    Type</a:t>
            </a:r>
          </a:p>
          <a:p>
            <a:pPr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--------------------------- -------- ---------</a:t>
            </a:r>
          </a:p>
          <a:p>
            <a:pPr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DEPTNO                      NOT NULL NUMBER(2)</a:t>
            </a:r>
          </a:p>
          <a:p>
            <a:pPr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DNAME                                VARCHAR2(14)</a:t>
            </a:r>
          </a:p>
          <a:p>
            <a:pPr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LOC                                  VARCHAR2(13)</a:t>
            </a:r>
          </a:p>
        </p:txBody>
      </p:sp>
      <p:sp>
        <p:nvSpPr>
          <p:cNvPr id="137227" name="Rectangle 11"/>
          <p:cNvSpPr>
            <a:spLocks noChangeArrowheads="1"/>
          </p:cNvSpPr>
          <p:nvPr/>
        </p:nvSpPr>
        <p:spPr bwMode="blackWhite">
          <a:xfrm>
            <a:off x="1123950" y="1835150"/>
            <a:ext cx="7516813" cy="15509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601788" algn="l"/>
                <a:tab pos="1717675" algn="l"/>
              </a:tabLst>
              <a:defRPr/>
            </a:pP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CREATE TABLE dept</a:t>
            </a:r>
            <a:b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	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	NUMBER(2),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	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	VARCHAR2(14),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  		loc 	VARCHAR2(13));</a:t>
            </a:r>
          </a:p>
          <a:p>
            <a:pPr>
              <a:tabLst>
                <a:tab pos="1601788" algn="l"/>
                <a:tab pos="1717675" algn="l"/>
              </a:tabLst>
              <a:defRPr/>
            </a:pPr>
            <a:r>
              <a:rPr kumimoji="1"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Table created.</a:t>
            </a: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blackWhite">
          <a:xfrm>
            <a:off x="1123950" y="4025900"/>
            <a:ext cx="7516813" cy="425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DESCRIBE dept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9627</TotalTime>
  <Words>1542</Words>
  <Application>Microsoft Office PowerPoint</Application>
  <PresentationFormat>全屏显示(4:3)</PresentationFormat>
  <Paragraphs>452</Paragraphs>
  <Slides>33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Courier</vt:lpstr>
      <vt:lpstr>仿宋_GB2312</vt:lpstr>
      <vt:lpstr>黑体</vt:lpstr>
      <vt:lpstr>华文行楷</vt:lpstr>
      <vt:lpstr>宋体</vt:lpstr>
      <vt:lpstr>Arial</vt:lpstr>
      <vt:lpstr>Courier New</vt:lpstr>
      <vt:lpstr>Lucida Sans Unicode</vt:lpstr>
      <vt:lpstr>Symbol</vt:lpstr>
      <vt:lpstr>Times</vt:lpstr>
      <vt:lpstr>Times New Roman</vt:lpstr>
      <vt:lpstr>Verdana</vt:lpstr>
      <vt:lpstr>Wingdings</vt:lpstr>
      <vt:lpstr>Wingdings 2</vt:lpstr>
      <vt:lpstr>Wingdings 3</vt:lpstr>
      <vt:lpstr>聚合</vt:lpstr>
      <vt:lpstr>Worksheet</vt:lpstr>
      <vt:lpstr> Oracle数据库对象  —表的创建和管理 </vt:lpstr>
      <vt:lpstr>Oracle SQL 种类</vt:lpstr>
      <vt:lpstr>数据定义语言 (DDL)</vt:lpstr>
      <vt:lpstr>数据定义语言 (DDL)</vt:lpstr>
      <vt:lpstr>表的命名约定</vt:lpstr>
      <vt:lpstr>数据类型</vt:lpstr>
      <vt:lpstr>创建表-条件</vt:lpstr>
      <vt:lpstr>创建表-列的缺省值 </vt:lpstr>
      <vt:lpstr>创建表-确认表被创建</vt:lpstr>
      <vt:lpstr>使用子查询创建表</vt:lpstr>
      <vt:lpstr>更改表</vt:lpstr>
      <vt:lpstr>更改表-增加列</vt:lpstr>
      <vt:lpstr>更改表-删除列</vt:lpstr>
      <vt:lpstr>更改表-修改列</vt:lpstr>
      <vt:lpstr>删除表</vt:lpstr>
      <vt:lpstr>改变表名称</vt:lpstr>
      <vt:lpstr>截断表</vt:lpstr>
      <vt:lpstr>增加注释</vt:lpstr>
      <vt:lpstr>创建和管理约束</vt:lpstr>
      <vt:lpstr>创建和管理约束-定义约束</vt:lpstr>
      <vt:lpstr>定义约束-列约束和表约束</vt:lpstr>
      <vt:lpstr>定义约束-非空约束</vt:lpstr>
      <vt:lpstr>定义约束-唯一码约束</vt:lpstr>
      <vt:lpstr>定义约束-主键约束</vt:lpstr>
      <vt:lpstr>定义约束-外键约束</vt:lpstr>
      <vt:lpstr>定义约束-外键约束</vt:lpstr>
      <vt:lpstr>定义约束-CHECK约束</vt:lpstr>
      <vt:lpstr>创建和管理约束-增加约束</vt:lpstr>
      <vt:lpstr>创建和管理约束-删除约束</vt:lpstr>
      <vt:lpstr>创建和管理约束-禁用约束</vt:lpstr>
      <vt:lpstr>创建和管理约束-查看约束</vt:lpstr>
      <vt:lpstr>创建和管理约束-查看约束</vt:lpstr>
      <vt:lpstr>Thank You! to be continued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creator>Julie Rose</dc:creator>
  <cp:lastModifiedBy>Hu Daohai</cp:lastModifiedBy>
  <cp:revision>903</cp:revision>
  <cp:lastPrinted>2001-04-18T03:10:35Z</cp:lastPrinted>
  <dcterms:created xsi:type="dcterms:W3CDTF">1995-06-17T23:31:02Z</dcterms:created>
  <dcterms:modified xsi:type="dcterms:W3CDTF">2018-09-07T01:36:50Z</dcterms:modified>
</cp:coreProperties>
</file>