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</p:sldMasterIdLst>
  <p:notesMasterIdLst>
    <p:notesMasterId r:id="rId22"/>
  </p:notesMasterIdLst>
  <p:handoutMasterIdLst>
    <p:handoutMasterId r:id="rId23"/>
  </p:handoutMasterIdLst>
  <p:sldIdLst>
    <p:sldId id="256" r:id="rId2"/>
    <p:sldId id="330" r:id="rId3"/>
    <p:sldId id="331" r:id="rId4"/>
    <p:sldId id="332" r:id="rId5"/>
    <p:sldId id="333" r:id="rId6"/>
    <p:sldId id="336" r:id="rId7"/>
    <p:sldId id="334" r:id="rId8"/>
    <p:sldId id="335" r:id="rId9"/>
    <p:sldId id="337" r:id="rId10"/>
    <p:sldId id="338" r:id="rId11"/>
    <p:sldId id="362" r:id="rId12"/>
    <p:sldId id="363" r:id="rId13"/>
    <p:sldId id="364" r:id="rId14"/>
    <p:sldId id="365" r:id="rId15"/>
    <p:sldId id="366" r:id="rId16"/>
    <p:sldId id="368" r:id="rId17"/>
    <p:sldId id="369" r:id="rId18"/>
    <p:sldId id="370" r:id="rId19"/>
    <p:sldId id="371" r:id="rId20"/>
    <p:sldId id="361" r:id="rId21"/>
  </p:sldIdLst>
  <p:sldSz cx="9144000" cy="6858000" type="screen4x3"/>
  <p:notesSz cx="6858000" cy="91170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accent2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accent2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accent2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accent2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88">
          <p15:clr>
            <a:srgbClr val="A4A3A4"/>
          </p15:clr>
        </p15:guide>
        <p15:guide id="2" pos="22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2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66FF"/>
    <a:srgbClr val="FFFF99"/>
    <a:srgbClr val="FFFF00"/>
    <a:srgbClr val="FFFFCC"/>
    <a:srgbClr val="FFC217"/>
    <a:srgbClr val="FF990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82" autoAdjust="0"/>
    <p:restoredTop sz="91262" autoAdjust="0"/>
  </p:normalViewPr>
  <p:slideViewPr>
    <p:cSldViewPr snapToGrid="0">
      <p:cViewPr varScale="1">
        <p:scale>
          <a:sx n="82" d="100"/>
          <a:sy n="82" d="100"/>
        </p:scale>
        <p:origin x="1143" y="54"/>
      </p:cViewPr>
      <p:guideLst>
        <p:guide orient="horz" pos="2988"/>
        <p:guide pos="22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34"/>
    </p:cViewPr>
  </p:sorterViewPr>
  <p:notesViewPr>
    <p:cSldViewPr snapToGrid="0">
      <p:cViewPr>
        <p:scale>
          <a:sx n="100" d="100"/>
          <a:sy n="100" d="100"/>
        </p:scale>
        <p:origin x="-1890" y="-60"/>
      </p:cViewPr>
      <p:guideLst>
        <p:guide orient="horz" pos="2872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769938" y="8704263"/>
            <a:ext cx="5310187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defTabSz="1008063">
              <a:spcBef>
                <a:spcPct val="50000"/>
              </a:spcBef>
              <a:defRPr/>
            </a:pPr>
            <a:r>
              <a:rPr lang="zh-CN" altLang="en-US" sz="1000" b="1">
                <a:solidFill>
                  <a:schemeClr val="tx1"/>
                </a:solidFill>
                <a:latin typeface="Arial" pitchFamily="34" charset="0"/>
              </a:rPr>
              <a:t>&lt;</a:t>
            </a:r>
            <a:r>
              <a:rPr lang="en-US" altLang="zh-CN" sz="1000" b="1">
                <a:solidFill>
                  <a:schemeClr val="tx1"/>
                </a:solidFill>
                <a:latin typeface="Arial" pitchFamily="34" charset="0"/>
              </a:rPr>
              <a:t>Course name&gt; &lt;Lesson number&gt;</a:t>
            </a:r>
            <a:r>
              <a:rPr lang="en-US" altLang="zh-CN" sz="1000" b="1">
                <a:solidFill>
                  <a:schemeClr val="tx1"/>
                </a:solidFill>
              </a:rPr>
              <a:t>-</a:t>
            </a:r>
            <a:fld id="{FC32B6F8-CD14-4653-9955-75742CD8F67D}" type="slidenum">
              <a:rPr lang="en-US" altLang="zh-CN" sz="1000" b="1">
                <a:solidFill>
                  <a:schemeClr val="tx1"/>
                </a:solidFill>
                <a:latin typeface="Arial" pitchFamily="34" charset="0"/>
              </a:rPr>
              <a:pPr algn="ctr" defTabSz="1008063">
                <a:spcBef>
                  <a:spcPct val="50000"/>
                </a:spcBef>
                <a:defRPr/>
              </a:pPr>
              <a:t>‹#›</a:t>
            </a:fld>
            <a:endParaRPr lang="en-US" altLang="zh-CN" sz="1000" b="1">
              <a:solidFill>
                <a:schemeClr val="tx1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95300" y="153988"/>
            <a:ext cx="5867400" cy="4400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12750" y="4759325"/>
            <a:ext cx="6029325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6" tIns="45658" rIns="91316" bIns="456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Heading (Level 1) Arial 11pt Bold</a:t>
            </a:r>
          </a:p>
          <a:p>
            <a:pPr lvl="1"/>
            <a:r>
              <a:rPr lang="en-US" altLang="zh-CN" noProof="0"/>
              <a:t>Body Text (Level 2) Times New Roman 11pt</a:t>
            </a:r>
          </a:p>
          <a:p>
            <a:pPr lvl="2"/>
            <a:r>
              <a:rPr lang="en-US" altLang="zh-CN" noProof="0"/>
              <a:t>Bullet 1 (Level 3) Times New Roman 11pt</a:t>
            </a:r>
          </a:p>
          <a:p>
            <a:pPr lvl="3"/>
            <a:r>
              <a:rPr lang="en-US" altLang="zh-CN" noProof="0"/>
              <a:t>Bullet 2 (Level 4) Times New Roman 11pt</a:t>
            </a:r>
          </a:p>
          <a:p>
            <a:pPr lvl="0"/>
            <a:endParaRPr lang="en-US" altLang="zh-CN" noProof="0"/>
          </a:p>
          <a:p>
            <a:pPr lvl="0"/>
            <a:endParaRPr lang="en-US" altLang="zh-CN" noProof="0"/>
          </a:p>
          <a:p>
            <a:pPr lvl="0"/>
            <a:endParaRPr lang="en-US" altLang="zh-CN" noProof="0"/>
          </a:p>
          <a:p>
            <a:pPr lvl="0"/>
            <a:endParaRPr lang="en-US" altLang="zh-CN" noProof="0"/>
          </a:p>
          <a:p>
            <a:pPr lvl="0"/>
            <a:endParaRPr lang="en-US" altLang="zh-CN" noProof="0"/>
          </a:p>
          <a:p>
            <a:pPr lvl="0"/>
            <a:endParaRPr lang="en-US" altLang="zh-CN" noProof="0"/>
          </a:p>
          <a:p>
            <a:pPr lvl="0"/>
            <a:endParaRPr lang="en-US" altLang="zh-CN" noProof="0"/>
          </a:p>
          <a:p>
            <a:pPr lvl="0"/>
            <a:endParaRPr lang="en-US" altLang="zh-CN" noProof="0"/>
          </a:p>
          <a:p>
            <a:pPr lvl="0"/>
            <a:r>
              <a:rPr lang="en-US" altLang="zh-CN" noProof="0"/>
              <a:t>Technical Note (Level 1) Arial 11pt Bold (CHANGE TO BLUE)</a:t>
            </a:r>
          </a:p>
          <a:p>
            <a:pPr lvl="0"/>
            <a:r>
              <a:rPr lang="en-US" altLang="zh-CN" noProof="0"/>
              <a:t>Instructor Note (Level 1) Arial 11pt Bold (CHANGE TO BLUE)</a:t>
            </a:r>
          </a:p>
          <a:p>
            <a:pPr lvl="1"/>
            <a:r>
              <a:rPr lang="en-US" altLang="zh-CN" noProof="0"/>
              <a:t>Body Text (Level 2) Times New Roman 11pt (CHANGE TO BLUE)</a:t>
            </a:r>
          </a:p>
          <a:p>
            <a:pPr lvl="2"/>
            <a:r>
              <a:rPr lang="en-US" altLang="zh-CN" noProof="0"/>
              <a:t>Bullet 1 (Level 3) Times New Roman 11pt (CHANGE TO BLUE)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715963" y="8582025"/>
            <a:ext cx="530225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defTabSz="1008063">
              <a:spcBef>
                <a:spcPct val="50000"/>
              </a:spcBef>
              <a:defRPr/>
            </a:pPr>
            <a:r>
              <a:rPr lang="en-US" altLang="zh-CN" sz="1100" b="1">
                <a:solidFill>
                  <a:schemeClr val="tx1"/>
                </a:solidFill>
                <a:latin typeface="Arial" pitchFamily="34" charset="0"/>
              </a:rPr>
              <a:t>Introduction to Oracle9</a:t>
            </a:r>
            <a:r>
              <a:rPr lang="en-US" altLang="zh-CN" sz="1100" b="1" i="1">
                <a:solidFill>
                  <a:schemeClr val="tx1"/>
                </a:solidFill>
              </a:rPr>
              <a:t>i</a:t>
            </a:r>
            <a:r>
              <a:rPr lang="en-US" altLang="zh-CN" sz="1100" b="1">
                <a:solidFill>
                  <a:schemeClr val="tx1"/>
                </a:solidFill>
                <a:latin typeface="Arial" pitchFamily="34" charset="0"/>
              </a:rPr>
              <a:t>: SQL </a:t>
            </a:r>
            <a:r>
              <a:rPr lang="en-US" altLang="zh-CN" sz="1000" b="1">
                <a:solidFill>
                  <a:schemeClr val="tx1"/>
                </a:solidFill>
                <a:latin typeface="Arial" pitchFamily="34" charset="0"/>
              </a:rPr>
              <a:t>1</a:t>
            </a:r>
            <a:r>
              <a:rPr lang="en-US" altLang="zh-CN" sz="1000" b="1">
                <a:solidFill>
                  <a:schemeClr val="tx1"/>
                </a:solidFill>
              </a:rPr>
              <a:t>-</a:t>
            </a:r>
            <a:fld id="{0C0623A7-E241-47C7-97EB-79138E1B56E7}" type="slidenum">
              <a:rPr lang="en-US" altLang="zh-CN" sz="1000" b="1">
                <a:solidFill>
                  <a:schemeClr val="tx1"/>
                </a:solidFill>
                <a:latin typeface="Arial" pitchFamily="34" charset="0"/>
              </a:rPr>
              <a:pPr algn="ctr" defTabSz="1008063">
                <a:spcBef>
                  <a:spcPct val="50000"/>
                </a:spcBef>
                <a:defRPr/>
              </a:pPr>
              <a:t>‹#›</a:t>
            </a:fld>
            <a:endParaRPr lang="en-US" altLang="zh-CN" sz="1000" b="1">
              <a:solidFill>
                <a:schemeClr val="tx1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25450" rtl="0" eaLnBrk="0" fontAlgn="base" hangingPunct="0">
      <a:spcBef>
        <a:spcPct val="30000"/>
      </a:spcBef>
      <a:spcAft>
        <a:spcPct val="0"/>
      </a:spcAft>
      <a:tabLst>
        <a:tab pos="471488" algn="l"/>
      </a:tabLst>
      <a:defRPr sz="1100"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119063" algn="l" defTabSz="425450" rtl="0" eaLnBrk="0" fontAlgn="base" hangingPunct="0">
      <a:spcBef>
        <a:spcPct val="30000"/>
      </a:spcBef>
      <a:spcAft>
        <a:spcPct val="0"/>
      </a:spcAft>
      <a:tabLst>
        <a:tab pos="471488" algn="l"/>
      </a:tabLs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465138" indent="-225425" algn="l" defTabSz="425450" rtl="0" eaLnBrk="0" fontAlgn="base" hangingPunct="0">
      <a:spcBef>
        <a:spcPct val="30000"/>
      </a:spcBef>
      <a:spcAft>
        <a:spcPct val="0"/>
      </a:spcAft>
      <a:buChar char="•"/>
      <a:tabLst>
        <a:tab pos="471488" algn="l"/>
      </a:tabLs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876300" indent="-222250" algn="l" defTabSz="425450" rtl="0" eaLnBrk="0" fontAlgn="base" hangingPunct="0">
      <a:spcBef>
        <a:spcPct val="30000"/>
      </a:spcBef>
      <a:spcAft>
        <a:spcPct val="0"/>
      </a:spcAft>
      <a:buChar char="–"/>
      <a:tabLst>
        <a:tab pos="471488" algn="l"/>
      </a:tabLs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defTabSz="425450" rtl="0" eaLnBrk="0" fontAlgn="base" hangingPunct="0">
      <a:spcBef>
        <a:spcPct val="30000"/>
      </a:spcBef>
      <a:spcAft>
        <a:spcPct val="0"/>
      </a:spcAft>
      <a:tabLst>
        <a:tab pos="471488" algn="l"/>
      </a:tabLs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83025" y="0"/>
            <a:ext cx="2976563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-3175" y="0"/>
            <a:ext cx="29733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12750" y="4759325"/>
            <a:ext cx="6029325" cy="3744913"/>
          </a:xfrm>
          <a:noFill/>
          <a:ln/>
        </p:spPr>
        <p:txBody>
          <a:bodyPr lIns="92075" tIns="46038" rIns="92075" bIns="46038"/>
          <a:lstStyle/>
          <a:p>
            <a:pPr defTabSz="401638">
              <a:tabLst>
                <a:tab pos="457200" algn="l"/>
              </a:tabLst>
            </a:pPr>
            <a:endParaRPr lang="en-US" altLang="zh-CN">
              <a:latin typeface="Arial" charset="0"/>
            </a:endParaRPr>
          </a:p>
        </p:txBody>
      </p:sp>
      <p:sp>
        <p:nvSpPr>
          <p:cNvPr id="3072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3713" y="155575"/>
            <a:ext cx="5865812" cy="4398963"/>
          </a:xfrm>
          <a:ln cap="flat"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3883025" y="0"/>
            <a:ext cx="2976563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-3175" y="0"/>
            <a:ext cx="29733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12750" y="4759325"/>
            <a:ext cx="6029325" cy="3744913"/>
          </a:xfrm>
          <a:noFill/>
          <a:ln/>
        </p:spPr>
        <p:txBody>
          <a:bodyPr lIns="92075" tIns="46038" rIns="92075" bIns="46038"/>
          <a:lstStyle/>
          <a:p>
            <a:pPr defTabSz="401638">
              <a:tabLst>
                <a:tab pos="457200" algn="l"/>
              </a:tabLst>
            </a:pPr>
            <a:endParaRPr lang="en-US" altLang="zh-CN">
              <a:latin typeface="Arial" charset="0"/>
            </a:endParaRPr>
          </a:p>
        </p:txBody>
      </p:sp>
      <p:sp>
        <p:nvSpPr>
          <p:cNvPr id="39941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3713" y="155575"/>
            <a:ext cx="5865812" cy="4398963"/>
          </a:xfrm>
          <a:ln cap="flat"/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3883025" y="0"/>
            <a:ext cx="2976563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-3175" y="0"/>
            <a:ext cx="29733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12750" y="4759325"/>
            <a:ext cx="6029325" cy="3744913"/>
          </a:xfrm>
          <a:noFill/>
          <a:ln/>
        </p:spPr>
        <p:txBody>
          <a:bodyPr lIns="92075" tIns="46038" rIns="92075" bIns="46038"/>
          <a:lstStyle/>
          <a:p>
            <a:pPr defTabSz="401638">
              <a:tabLst>
                <a:tab pos="457200" algn="l"/>
              </a:tabLst>
            </a:pPr>
            <a:endParaRPr lang="en-US" altLang="zh-CN">
              <a:latin typeface="Arial" charset="0"/>
            </a:endParaRPr>
          </a:p>
        </p:txBody>
      </p:sp>
      <p:sp>
        <p:nvSpPr>
          <p:cNvPr id="4096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3713" y="155575"/>
            <a:ext cx="5865812" cy="4398963"/>
          </a:xfrm>
          <a:ln cap="flat"/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3883025" y="0"/>
            <a:ext cx="2976563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-3175" y="0"/>
            <a:ext cx="29733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12750" y="4759325"/>
            <a:ext cx="6029325" cy="3744913"/>
          </a:xfrm>
          <a:noFill/>
          <a:ln/>
        </p:spPr>
        <p:txBody>
          <a:bodyPr lIns="92075" tIns="46038" rIns="92075" bIns="46038"/>
          <a:lstStyle/>
          <a:p>
            <a:pPr defTabSz="401638">
              <a:tabLst>
                <a:tab pos="457200" algn="l"/>
              </a:tabLst>
            </a:pPr>
            <a:endParaRPr lang="en-US" altLang="zh-CN">
              <a:latin typeface="Arial" charset="0"/>
            </a:endParaRPr>
          </a:p>
        </p:txBody>
      </p:sp>
      <p:sp>
        <p:nvSpPr>
          <p:cNvPr id="41989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3713" y="155575"/>
            <a:ext cx="5865812" cy="4398963"/>
          </a:xfrm>
          <a:ln cap="flat"/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3883025" y="0"/>
            <a:ext cx="2976563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-3175" y="0"/>
            <a:ext cx="29733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12750" y="4759325"/>
            <a:ext cx="6029325" cy="3744913"/>
          </a:xfrm>
          <a:noFill/>
          <a:ln/>
        </p:spPr>
        <p:txBody>
          <a:bodyPr lIns="92075" tIns="46038" rIns="92075" bIns="46038"/>
          <a:lstStyle/>
          <a:p>
            <a:pPr defTabSz="401638">
              <a:tabLst>
                <a:tab pos="457200" algn="l"/>
              </a:tabLst>
            </a:pPr>
            <a:endParaRPr lang="en-US" altLang="zh-CN">
              <a:latin typeface="Arial" charset="0"/>
            </a:endParaRPr>
          </a:p>
        </p:txBody>
      </p:sp>
      <p:sp>
        <p:nvSpPr>
          <p:cNvPr id="43013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3713" y="155575"/>
            <a:ext cx="5865812" cy="4398963"/>
          </a:xfrm>
          <a:ln cap="flat"/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3883025" y="0"/>
            <a:ext cx="2976563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-3175" y="0"/>
            <a:ext cx="29733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12750" y="4759325"/>
            <a:ext cx="6029325" cy="3744913"/>
          </a:xfrm>
          <a:noFill/>
          <a:ln/>
        </p:spPr>
        <p:txBody>
          <a:bodyPr lIns="92075" tIns="46038" rIns="92075" bIns="46038"/>
          <a:lstStyle/>
          <a:p>
            <a:pPr defTabSz="401638">
              <a:tabLst>
                <a:tab pos="457200" algn="l"/>
              </a:tabLst>
            </a:pPr>
            <a:endParaRPr lang="en-US" altLang="zh-CN">
              <a:latin typeface="Arial" charset="0"/>
            </a:endParaRPr>
          </a:p>
        </p:txBody>
      </p:sp>
      <p:sp>
        <p:nvSpPr>
          <p:cNvPr id="44037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3713" y="155575"/>
            <a:ext cx="5865812" cy="4398963"/>
          </a:xfrm>
          <a:ln cap="flat"/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3883025" y="0"/>
            <a:ext cx="2976563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-3175" y="0"/>
            <a:ext cx="29733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12750" y="4759325"/>
            <a:ext cx="6029325" cy="3744913"/>
          </a:xfrm>
          <a:noFill/>
          <a:ln/>
        </p:spPr>
        <p:txBody>
          <a:bodyPr lIns="92075" tIns="46038" rIns="92075" bIns="46038"/>
          <a:lstStyle/>
          <a:p>
            <a:pPr defTabSz="401638">
              <a:tabLst>
                <a:tab pos="457200" algn="l"/>
              </a:tabLst>
            </a:pPr>
            <a:endParaRPr lang="en-US" altLang="zh-CN">
              <a:latin typeface="Arial" charset="0"/>
            </a:endParaRPr>
          </a:p>
        </p:txBody>
      </p:sp>
      <p:sp>
        <p:nvSpPr>
          <p:cNvPr id="45061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3713" y="155575"/>
            <a:ext cx="5865812" cy="4398963"/>
          </a:xfrm>
          <a:ln cap="flat"/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3883025" y="0"/>
            <a:ext cx="2976563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-3175" y="0"/>
            <a:ext cx="29733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12750" y="4759325"/>
            <a:ext cx="6029325" cy="3744913"/>
          </a:xfrm>
          <a:noFill/>
          <a:ln/>
        </p:spPr>
        <p:txBody>
          <a:bodyPr lIns="92075" tIns="46038" rIns="92075" bIns="46038"/>
          <a:lstStyle/>
          <a:p>
            <a:pPr defTabSz="401638">
              <a:tabLst>
                <a:tab pos="457200" algn="l"/>
              </a:tabLst>
            </a:pPr>
            <a:endParaRPr lang="en-US" altLang="zh-CN">
              <a:latin typeface="Arial" charset="0"/>
            </a:endParaRPr>
          </a:p>
        </p:txBody>
      </p:sp>
      <p:sp>
        <p:nvSpPr>
          <p:cNvPr id="4608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3713" y="155575"/>
            <a:ext cx="5865812" cy="4398963"/>
          </a:xfrm>
          <a:ln cap="flat"/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3883025" y="0"/>
            <a:ext cx="2976563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-3175" y="0"/>
            <a:ext cx="29733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12750" y="4759325"/>
            <a:ext cx="6029325" cy="3744913"/>
          </a:xfrm>
          <a:noFill/>
          <a:ln/>
        </p:spPr>
        <p:txBody>
          <a:bodyPr lIns="92075" tIns="46038" rIns="92075" bIns="46038"/>
          <a:lstStyle/>
          <a:p>
            <a:pPr defTabSz="401638">
              <a:tabLst>
                <a:tab pos="457200" algn="l"/>
              </a:tabLst>
            </a:pPr>
            <a:endParaRPr lang="en-US" altLang="zh-CN">
              <a:latin typeface="Arial" charset="0"/>
            </a:endParaRPr>
          </a:p>
        </p:txBody>
      </p:sp>
      <p:sp>
        <p:nvSpPr>
          <p:cNvPr id="47109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3713" y="155575"/>
            <a:ext cx="5865812" cy="4398963"/>
          </a:xfrm>
          <a:ln cap="flat"/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3883025" y="0"/>
            <a:ext cx="2976563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-3175" y="0"/>
            <a:ext cx="29733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12750" y="4759325"/>
            <a:ext cx="6029325" cy="3744913"/>
          </a:xfrm>
          <a:noFill/>
          <a:ln/>
        </p:spPr>
        <p:txBody>
          <a:bodyPr lIns="92075" tIns="46038" rIns="92075" bIns="46038"/>
          <a:lstStyle/>
          <a:p>
            <a:pPr defTabSz="401638">
              <a:tabLst>
                <a:tab pos="457200" algn="l"/>
              </a:tabLst>
            </a:pPr>
            <a:endParaRPr lang="en-US" altLang="zh-CN">
              <a:latin typeface="Arial" charset="0"/>
            </a:endParaRPr>
          </a:p>
        </p:txBody>
      </p:sp>
      <p:sp>
        <p:nvSpPr>
          <p:cNvPr id="47109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3713" y="155575"/>
            <a:ext cx="5865812" cy="4398963"/>
          </a:xfrm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3883025" y="0"/>
            <a:ext cx="2976563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-3175" y="0"/>
            <a:ext cx="29733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12750" y="4759325"/>
            <a:ext cx="6029325" cy="3744913"/>
          </a:xfrm>
          <a:noFill/>
          <a:ln/>
        </p:spPr>
        <p:txBody>
          <a:bodyPr lIns="92075" tIns="46038" rIns="92075" bIns="46038"/>
          <a:lstStyle/>
          <a:p>
            <a:pPr defTabSz="401638">
              <a:tabLst>
                <a:tab pos="457200" algn="l"/>
              </a:tabLst>
            </a:pPr>
            <a:endParaRPr lang="en-US" altLang="zh-CN">
              <a:latin typeface="Arial" charset="0"/>
            </a:endParaRPr>
          </a:p>
        </p:txBody>
      </p:sp>
      <p:sp>
        <p:nvSpPr>
          <p:cNvPr id="31749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3713" y="155575"/>
            <a:ext cx="5865812" cy="4398963"/>
          </a:xfrm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3883025" y="0"/>
            <a:ext cx="2976563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-3175" y="0"/>
            <a:ext cx="29733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12750" y="4759325"/>
            <a:ext cx="6029325" cy="3744913"/>
          </a:xfrm>
          <a:noFill/>
          <a:ln/>
        </p:spPr>
        <p:txBody>
          <a:bodyPr lIns="92075" tIns="46038" rIns="92075" bIns="46038"/>
          <a:lstStyle/>
          <a:p>
            <a:pPr defTabSz="401638">
              <a:tabLst>
                <a:tab pos="457200" algn="l"/>
              </a:tabLst>
            </a:pPr>
            <a:endParaRPr lang="en-US" altLang="zh-CN">
              <a:latin typeface="Arial" charset="0"/>
            </a:endParaRPr>
          </a:p>
        </p:txBody>
      </p:sp>
      <p:sp>
        <p:nvSpPr>
          <p:cNvPr id="32773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3713" y="155575"/>
            <a:ext cx="5865812" cy="4398963"/>
          </a:xfrm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3883025" y="0"/>
            <a:ext cx="2976563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-3175" y="0"/>
            <a:ext cx="29733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12750" y="4759325"/>
            <a:ext cx="6029325" cy="3744913"/>
          </a:xfrm>
          <a:noFill/>
          <a:ln/>
        </p:spPr>
        <p:txBody>
          <a:bodyPr lIns="92075" tIns="46038" rIns="92075" bIns="46038"/>
          <a:lstStyle/>
          <a:p>
            <a:pPr defTabSz="401638">
              <a:tabLst>
                <a:tab pos="457200" algn="l"/>
              </a:tabLst>
            </a:pPr>
            <a:endParaRPr lang="en-US" altLang="zh-CN">
              <a:latin typeface="Arial" charset="0"/>
            </a:endParaRPr>
          </a:p>
        </p:txBody>
      </p:sp>
      <p:sp>
        <p:nvSpPr>
          <p:cNvPr id="33797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3713" y="155575"/>
            <a:ext cx="5865812" cy="4398963"/>
          </a:xfrm>
          <a:ln cap="flat"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3883025" y="0"/>
            <a:ext cx="2976563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-3175" y="0"/>
            <a:ext cx="29733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12750" y="4759325"/>
            <a:ext cx="6029325" cy="3744913"/>
          </a:xfrm>
          <a:noFill/>
          <a:ln/>
        </p:spPr>
        <p:txBody>
          <a:bodyPr lIns="92075" tIns="46038" rIns="92075" bIns="46038"/>
          <a:lstStyle/>
          <a:p>
            <a:pPr defTabSz="401638">
              <a:tabLst>
                <a:tab pos="457200" algn="l"/>
              </a:tabLst>
            </a:pPr>
            <a:endParaRPr lang="en-US" altLang="zh-CN">
              <a:latin typeface="Arial" charset="0"/>
            </a:endParaRPr>
          </a:p>
        </p:txBody>
      </p:sp>
      <p:sp>
        <p:nvSpPr>
          <p:cNvPr id="34821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3713" y="155575"/>
            <a:ext cx="5865812" cy="4398963"/>
          </a:xfrm>
          <a:ln cap="flat"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3883025" y="0"/>
            <a:ext cx="2976563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-3175" y="0"/>
            <a:ext cx="29733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12750" y="4759325"/>
            <a:ext cx="6029325" cy="3744913"/>
          </a:xfrm>
          <a:noFill/>
          <a:ln/>
        </p:spPr>
        <p:txBody>
          <a:bodyPr lIns="92075" tIns="46038" rIns="92075" bIns="46038"/>
          <a:lstStyle/>
          <a:p>
            <a:pPr defTabSz="401638">
              <a:tabLst>
                <a:tab pos="457200" algn="l"/>
              </a:tabLst>
            </a:pPr>
            <a:endParaRPr lang="en-US" altLang="zh-CN">
              <a:latin typeface="Arial" charset="0"/>
            </a:endParaRPr>
          </a:p>
        </p:txBody>
      </p:sp>
      <p:sp>
        <p:nvSpPr>
          <p:cNvPr id="3584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3713" y="155575"/>
            <a:ext cx="5865812" cy="4398963"/>
          </a:xfrm>
          <a:ln cap="flat"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3883025" y="0"/>
            <a:ext cx="2976563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-3175" y="0"/>
            <a:ext cx="29733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12750" y="4759325"/>
            <a:ext cx="6029325" cy="3744913"/>
          </a:xfrm>
          <a:noFill/>
          <a:ln/>
        </p:spPr>
        <p:txBody>
          <a:bodyPr lIns="92075" tIns="46038" rIns="92075" bIns="46038"/>
          <a:lstStyle/>
          <a:p>
            <a:pPr defTabSz="401638">
              <a:tabLst>
                <a:tab pos="457200" algn="l"/>
              </a:tabLst>
            </a:pPr>
            <a:endParaRPr lang="en-US" altLang="zh-CN">
              <a:latin typeface="Arial" charset="0"/>
            </a:endParaRPr>
          </a:p>
        </p:txBody>
      </p:sp>
      <p:sp>
        <p:nvSpPr>
          <p:cNvPr id="36869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3713" y="155575"/>
            <a:ext cx="5865812" cy="4398963"/>
          </a:xfrm>
          <a:ln cap="flat"/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3883025" y="0"/>
            <a:ext cx="2976563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-3175" y="0"/>
            <a:ext cx="29733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12750" y="4759325"/>
            <a:ext cx="6029325" cy="3744913"/>
          </a:xfrm>
          <a:noFill/>
          <a:ln/>
        </p:spPr>
        <p:txBody>
          <a:bodyPr lIns="92075" tIns="46038" rIns="92075" bIns="46038"/>
          <a:lstStyle/>
          <a:p>
            <a:pPr defTabSz="401638">
              <a:tabLst>
                <a:tab pos="457200" algn="l"/>
              </a:tabLst>
            </a:pPr>
            <a:endParaRPr lang="en-US" altLang="zh-CN">
              <a:latin typeface="Arial" charset="0"/>
            </a:endParaRPr>
          </a:p>
        </p:txBody>
      </p:sp>
      <p:sp>
        <p:nvSpPr>
          <p:cNvPr id="37893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3713" y="155575"/>
            <a:ext cx="5865812" cy="4398963"/>
          </a:xfrm>
          <a:ln cap="flat"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3883025" y="0"/>
            <a:ext cx="2976563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-3175" y="0"/>
            <a:ext cx="29733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12750" y="4759325"/>
            <a:ext cx="6029325" cy="3744913"/>
          </a:xfrm>
          <a:noFill/>
          <a:ln/>
        </p:spPr>
        <p:txBody>
          <a:bodyPr lIns="92075" tIns="46038" rIns="92075" bIns="46038"/>
          <a:lstStyle/>
          <a:p>
            <a:pPr defTabSz="401638">
              <a:tabLst>
                <a:tab pos="457200" algn="l"/>
              </a:tabLst>
            </a:pPr>
            <a:endParaRPr lang="en-US" altLang="zh-CN">
              <a:latin typeface="Arial" charset="0"/>
            </a:endParaRPr>
          </a:p>
        </p:txBody>
      </p:sp>
      <p:sp>
        <p:nvSpPr>
          <p:cNvPr id="38917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3713" y="155575"/>
            <a:ext cx="5865812" cy="4398963"/>
          </a:xfrm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  <p:grpSp>
        <p:nvGrpSpPr>
          <p:cNvPr id="5" name="组合 16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  <a:ea typeface="宋体" pitchFamily="2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Box 7"/>
          <p:cNvSpPr txBox="1">
            <a:spLocks noChangeArrowheads="1"/>
          </p:cNvSpPr>
          <p:nvPr userDrawn="1"/>
        </p:nvSpPr>
        <p:spPr bwMode="auto">
          <a:xfrm>
            <a:off x="2867025" y="6097588"/>
            <a:ext cx="3644900" cy="366712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1800" dirty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成都信息工程大学    软件工程学院</a:t>
            </a:r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12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1732CD7-C638-423A-A530-2D020E8CE4E2}" type="datetimeFigureOut">
              <a:rPr lang="en-US" altLang="zh-CN"/>
              <a:pPr>
                <a:defRPr/>
              </a:pPr>
              <a:t>8/22/2019</a:t>
            </a:fld>
            <a:endParaRPr lang="en-US" altLang="zh-CN"/>
          </a:p>
        </p:txBody>
      </p:sp>
      <p:sp>
        <p:nvSpPr>
          <p:cNvPr id="13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E8F0F4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AA554AB-D0A8-46F9-928B-1D0A8FD85C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08EC47-6B45-416D-829B-7AC3968EA0D7}" type="datetimeFigureOut">
              <a:rPr lang="en-US" altLang="zh-CN"/>
              <a:pPr>
                <a:defRPr/>
              </a:pPr>
              <a:t>8/22/2019</a:t>
            </a:fld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0658FA-CF50-4A78-A931-E950C7E5E6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977612-F70E-4F29-80FD-4EBC237889F6}" type="datetimeFigureOut">
              <a:rPr lang="en-US" altLang="zh-CN"/>
              <a:pPr>
                <a:defRPr/>
              </a:pPr>
              <a:t>8/22/2019</a:t>
            </a:fld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0256EF-9055-4580-B1B3-9910959878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01600" y="88900"/>
            <a:ext cx="5092700" cy="36988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1800" b="1" dirty="0">
                <a:solidFill>
                  <a:schemeClr val="tx1"/>
                </a:solidFill>
                <a:ea typeface="宋体" pitchFamily="2" charset="-122"/>
              </a:rPr>
              <a:t>视图、序列、索引、同义词</a:t>
            </a:r>
            <a:endParaRPr lang="en-US" altLang="zh-CN" sz="1800" b="1" dirty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0" y="520700"/>
            <a:ext cx="91440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D4C9F3-8FEC-4C67-90BB-8AA4D3418BC6}" type="datetimeFigureOut">
              <a:rPr lang="en-US" altLang="zh-CN"/>
              <a:pPr>
                <a:defRPr/>
              </a:pPr>
              <a:t>8/22/2019</a:t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FC282F-AD02-4A24-AC8D-5D89607E3C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5" name="燕尾形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50AF8B-E1F9-4814-8D8B-033EE7CC163D}" type="datetimeFigureOut">
              <a:rPr lang="en-US" altLang="zh-CN"/>
              <a:pPr>
                <a:defRPr/>
              </a:pPr>
              <a:t>8/22/2019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9C74B3-5F17-44DB-97F7-4A871E03B3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853725-19A1-42F4-96A8-E83C4EC18C11}" type="datetimeFigureOut">
              <a:rPr lang="en-US" altLang="zh-CN"/>
              <a:pPr>
                <a:defRPr/>
              </a:pPr>
              <a:t>8/22/2019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D134D7-E7D0-4064-A0B4-02BE495913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856B2F-0A6C-4867-AC61-34063605380B}" type="datetimeFigureOut">
              <a:rPr lang="en-US" altLang="zh-CN"/>
              <a:pPr>
                <a:defRPr/>
              </a:pPr>
              <a:t>8/22/2019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42433A-217C-4307-A67E-54F80D4CE6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2D1B6-56AE-4C4B-936F-4931A5B8E8FF}" type="datetimeFigureOut">
              <a:rPr lang="en-US" altLang="zh-CN"/>
              <a:pPr>
                <a:defRPr/>
              </a:pPr>
              <a:t>8/22/2019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1ABDE4-A84D-4FD2-B0C5-EF5A61EC44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535E4A-407E-4FE8-B0A1-D801CAB49355}" type="datetimeFigureOut">
              <a:rPr lang="en-US" altLang="zh-CN"/>
              <a:pPr>
                <a:defRPr/>
              </a:pPr>
              <a:t>8/22/2019</a:t>
            </a:fld>
            <a:endParaRPr lang="en-US" altLang="zh-CN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7F44B1-739E-4563-8E96-CCF007FC2F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0C9722-B736-4E37-95E0-57266487633E}" type="datetimeFigureOut">
              <a:rPr lang="en-US" altLang="zh-CN"/>
              <a:pPr>
                <a:defRPr/>
              </a:pPr>
              <a:t>8/22/2019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715BF4-EBF3-4046-B817-68E0FF2D01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ea typeface="宋体" pitchFamily="2" charset="-122"/>
            </a:endParaRPr>
          </a:p>
        </p:txBody>
      </p:sp>
      <p:sp>
        <p:nvSpPr>
          <p:cNvPr id="6" name="任意多边形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ea typeface="宋体" pitchFamily="2" charset="-122"/>
            </a:endParaRPr>
          </a:p>
        </p:txBody>
      </p:sp>
      <p:sp>
        <p:nvSpPr>
          <p:cNvPr id="7" name="直角三角形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燕尾形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10" name="燕尾形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99F80-5661-4093-805E-AB92728AAB78}" type="datetimeFigureOut">
              <a:rPr lang="en-US" altLang="zh-CN"/>
              <a:pPr>
                <a:defRPr/>
              </a:pPr>
              <a:t>8/22/2019</a:t>
            </a:fld>
            <a:endParaRPr lang="en-US" altLang="zh-CN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D558B4-1A4F-4072-8766-9C56D05DFE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ea typeface="宋体" pitchFamily="2" charset="-122"/>
            </a:endParaRPr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ea typeface="宋体" pitchFamily="2" charset="-122"/>
            </a:endParaRPr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033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60EF0531-532B-4F23-AB54-996F47A72500}" type="datetimeFigureOut">
              <a:rPr lang="en-US" altLang="zh-CN"/>
              <a:pPr>
                <a:defRPr/>
              </a:pPr>
              <a:t>8/22/2019</a:t>
            </a:fld>
            <a:endParaRPr lang="en-US" altLang="zh-CN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32CB021B-2DF6-49D5-8F6D-0AC054C774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6" name="Text Box 7"/>
          <p:cNvSpPr txBox="1">
            <a:spLocks noChangeArrowheads="1"/>
          </p:cNvSpPr>
          <p:nvPr userDrawn="1"/>
        </p:nvSpPr>
        <p:spPr bwMode="auto">
          <a:xfrm>
            <a:off x="2787650" y="6238875"/>
            <a:ext cx="3644900" cy="366713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1800" dirty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成都信息工程大学    软件工程学院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29" r:id="rId7"/>
    <p:sldLayoutId id="2147483838" r:id="rId8"/>
    <p:sldLayoutId id="2147483839" r:id="rId9"/>
    <p:sldLayoutId id="2147483830" r:id="rId10"/>
    <p:sldLayoutId id="214748383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ltGray">
          <a:xfrm>
            <a:off x="531813" y="1031875"/>
            <a:ext cx="8026400" cy="435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defTabSz="822325">
              <a:spcBef>
                <a:spcPct val="50000"/>
              </a:spcBef>
            </a:pPr>
            <a:r>
              <a:rPr lang="en-US" altLang="zh-CN" sz="27700" b="1">
                <a:latin typeface="Times" charset="0"/>
                <a:ea typeface="宋体" pitchFamily="2" charset="-122"/>
              </a:rPr>
              <a:t>2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0256" y="1389038"/>
            <a:ext cx="7874000" cy="30861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4900" dirty="0">
                <a:ea typeface="宋体" pitchFamily="2" charset="-122"/>
              </a:rPr>
              <a:t>Oracle</a:t>
            </a:r>
            <a:r>
              <a:rPr lang="zh-CN" altLang="en-US" sz="4900" dirty="0">
                <a:ea typeface="宋体" pitchFamily="2" charset="-122"/>
              </a:rPr>
              <a:t>数据库对象</a:t>
            </a:r>
            <a:br>
              <a:rPr lang="en-US" altLang="zh-CN" sz="4900" dirty="0">
                <a:ea typeface="宋体" pitchFamily="2" charset="-122"/>
              </a:rPr>
            </a:br>
            <a:br>
              <a:rPr lang="en-US" altLang="zh-CN" sz="4900" dirty="0">
                <a:ea typeface="宋体" pitchFamily="2" charset="-122"/>
              </a:rPr>
            </a:br>
            <a:r>
              <a:rPr lang="en-US" altLang="zh-CN" sz="4000" dirty="0">
                <a:ea typeface="宋体" pitchFamily="2" charset="-122"/>
              </a:rPr>
              <a:t>—</a:t>
            </a:r>
            <a:r>
              <a:rPr lang="zh-CN" altLang="en-US" sz="4000" dirty="0">
                <a:ea typeface="宋体" pitchFamily="2" charset="-122"/>
              </a:rPr>
              <a:t>视图、序列、索引、同义词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05" name="Rectangle 9"/>
          <p:cNvSpPr>
            <a:spLocks noChangeArrowheads="1"/>
          </p:cNvSpPr>
          <p:nvPr/>
        </p:nvSpPr>
        <p:spPr bwMode="auto">
          <a:xfrm>
            <a:off x="1381125" y="2278063"/>
            <a:ext cx="7623175" cy="123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lIns="92075" tIns="46038" rIns="92075" bIns="46038">
            <a:spAutoFit/>
          </a:bodyPr>
          <a:lstStyle/>
          <a:p>
            <a:pPr marL="571500" lvl="1" indent="-457200" defTabSz="346075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FontTx/>
              <a:buAutoNum type="arabicPeriod"/>
              <a:tabLst>
                <a:tab pos="571500" algn="l"/>
              </a:tabLst>
              <a:defRPr/>
            </a:pPr>
            <a:r>
              <a:rPr lang="zh-CN" altLang="en-US" sz="1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在简单视图上能执行</a:t>
            </a:r>
            <a:r>
              <a:rPr lang="en-US" altLang="zh-CN" sz="1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DML</a:t>
            </a:r>
            <a:r>
              <a:rPr lang="zh-CN" altLang="en-US" sz="1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操作。</a:t>
            </a:r>
          </a:p>
          <a:p>
            <a:pPr marL="571500" lvl="1" indent="-457200" defTabSz="346075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FontTx/>
              <a:buAutoNum type="arabicPeriod"/>
              <a:tabLst>
                <a:tab pos="571500" algn="l"/>
              </a:tabLst>
              <a:defRPr/>
            </a:pPr>
            <a:r>
              <a:rPr lang="zh-CN" altLang="en-US" sz="1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当视图包含分组（</a:t>
            </a:r>
            <a:r>
              <a:rPr lang="en-US" altLang="zh-CN" sz="1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Group</a:t>
            </a:r>
            <a:r>
              <a:rPr lang="zh-CN" altLang="en-US" sz="1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）函数、</a:t>
            </a:r>
            <a:r>
              <a:rPr lang="en-US" altLang="zh-CN" sz="1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A GROUP BY</a:t>
            </a:r>
            <a:r>
              <a:rPr lang="zh-CN" altLang="en-US" sz="1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子句、</a:t>
            </a:r>
            <a:r>
              <a:rPr lang="en-US" altLang="zh-CN" sz="1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DISTINCT</a:t>
            </a:r>
            <a:r>
              <a:rPr lang="zh-CN" altLang="en-US" sz="1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关键字、伪劣（</a:t>
            </a:r>
            <a:r>
              <a:rPr lang="en-US" altLang="zh-CN" sz="1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ROWNUM）</a:t>
            </a:r>
            <a:r>
              <a:rPr lang="zh-CN" altLang="en-US" sz="1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和由表达式定义的列时，不能通过视图修改基表数据。</a:t>
            </a:r>
          </a:p>
        </p:txBody>
      </p:sp>
      <p:sp>
        <p:nvSpPr>
          <p:cNvPr id="13315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zh-CN" altLang="en-US" dirty="0">
                <a:ea typeface="宋体" pitchFamily="2" charset="-122"/>
              </a:rPr>
              <a:t>视图的</a:t>
            </a:r>
            <a:r>
              <a:rPr lang="en-US" altLang="zh-CN" dirty="0">
                <a:ea typeface="宋体" pitchFamily="2" charset="-122"/>
              </a:rPr>
              <a:t>DML</a:t>
            </a:r>
            <a:r>
              <a:rPr lang="zh-CN" altLang="en-US" dirty="0">
                <a:ea typeface="宋体" pitchFamily="2" charset="-122"/>
              </a:rPr>
              <a:t>操作</a:t>
            </a:r>
          </a:p>
        </p:txBody>
      </p:sp>
      <p:sp>
        <p:nvSpPr>
          <p:cNvPr id="11" name="Rectangle 6"/>
          <p:cNvSpPr txBox="1">
            <a:spLocks noChangeArrowheads="1"/>
          </p:cNvSpPr>
          <p:nvPr/>
        </p:nvSpPr>
        <p:spPr bwMode="auto">
          <a:xfrm>
            <a:off x="1112838" y="1754188"/>
            <a:ext cx="73850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lIns="92075" tIns="46038" rIns="92075" bIns="46038">
            <a:spAutoFit/>
          </a:bodyPr>
          <a:lstStyle/>
          <a:p>
            <a:pPr marL="341313" lvl="1" indent="-227013" defTabSz="346075" eaLnBrk="1" hangingPunct="1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FontTx/>
              <a:buChar char="–"/>
              <a:tabLst>
                <a:tab pos="571500" algn="l"/>
              </a:tabLst>
              <a:defRPr/>
            </a:pPr>
            <a:r>
              <a:rPr lang="zh-CN" altLang="en-US" sz="2000" b="1" kern="0">
                <a:solidFill>
                  <a:schemeClr val="tx1"/>
                </a:solidFill>
                <a:latin typeface="+mn-lt"/>
                <a:ea typeface="宋体" pitchFamily="2" charset="-122"/>
              </a:rPr>
              <a:t>在视图上进行</a:t>
            </a:r>
            <a:r>
              <a:rPr lang="en-US" altLang="zh-CN" sz="2000" b="1" kern="0">
                <a:solidFill>
                  <a:schemeClr val="tx1"/>
                </a:solidFill>
                <a:latin typeface="+mn-lt"/>
                <a:ea typeface="宋体" pitchFamily="2" charset="-122"/>
              </a:rPr>
              <a:t>DML</a:t>
            </a:r>
            <a:r>
              <a:rPr lang="zh-CN" altLang="en-US" sz="2000" b="1" kern="0">
                <a:solidFill>
                  <a:schemeClr val="tx1"/>
                </a:solidFill>
                <a:latin typeface="+mn-lt"/>
                <a:ea typeface="宋体" pitchFamily="2" charset="-122"/>
              </a:rPr>
              <a:t>操作的规则：</a:t>
            </a:r>
            <a:endParaRPr lang="zh-CN" altLang="en-US" sz="2000" b="1" kern="0" dirty="0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52" name="Rectangle 8"/>
          <p:cNvSpPr>
            <a:spLocks noChangeArrowheads="1"/>
          </p:cNvSpPr>
          <p:nvPr/>
        </p:nvSpPr>
        <p:spPr bwMode="blackWhite">
          <a:xfrm>
            <a:off x="0" y="1643063"/>
            <a:ext cx="4446588" cy="201453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CREATE SEQUENCE </a:t>
            </a:r>
            <a:r>
              <a:rPr kumimoji="1" lang="en-US" altLang="zh-CN" sz="1800" b="1" i="1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sequence</a:t>
            </a:r>
            <a:endParaRPr kumimoji="1" lang="en-US" altLang="zh-CN" sz="1800" b="1" dirty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tabLst>
                <a:tab pos="1200150" algn="l"/>
              </a:tabLst>
              <a:defRPr/>
            </a:pP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 [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INCREMENT BY </a:t>
            </a:r>
            <a:r>
              <a:rPr kumimoji="1" lang="en-US" altLang="zh-CN" sz="1800" b="1" i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n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]</a:t>
            </a:r>
          </a:p>
          <a:p>
            <a:pPr>
              <a:tabLst>
                <a:tab pos="1200150" algn="l"/>
              </a:tabLst>
              <a:defRPr/>
            </a:pP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 [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START WITH </a:t>
            </a:r>
            <a:r>
              <a:rPr kumimoji="1" lang="en-US" altLang="zh-CN" sz="1800" b="1" i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n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]</a:t>
            </a:r>
          </a:p>
          <a:p>
            <a:pPr>
              <a:tabLst>
                <a:tab pos="1200150" algn="l"/>
              </a:tabLst>
              <a:defRPr/>
            </a:pP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 [{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MAXVALUE </a:t>
            </a:r>
            <a:r>
              <a:rPr kumimoji="1" lang="en-US" altLang="zh-CN" sz="1800" b="1" i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n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| </a:t>
            </a:r>
            <a:r>
              <a:rPr kumimoji="1" lang="en-US" altLang="zh-CN" sz="1800" b="1" u="sng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NOMAXVALUE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}]</a:t>
            </a:r>
          </a:p>
          <a:p>
            <a:pPr>
              <a:tabLst>
                <a:tab pos="1200150" algn="l"/>
              </a:tabLst>
              <a:defRPr/>
            </a:pP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 [{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MINVALUE </a:t>
            </a:r>
            <a:r>
              <a:rPr kumimoji="1" lang="en-US" altLang="zh-CN" sz="1800" b="1" i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n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| </a:t>
            </a:r>
            <a:r>
              <a:rPr kumimoji="1" lang="en-US" altLang="zh-CN" sz="1800" b="1" u="sng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NOMINVALUE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}]</a:t>
            </a:r>
          </a:p>
          <a:p>
            <a:pPr>
              <a:tabLst>
                <a:tab pos="1200150" algn="l"/>
              </a:tabLst>
              <a:defRPr/>
            </a:pP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 [{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CYCLE | </a:t>
            </a:r>
            <a:r>
              <a:rPr kumimoji="1" lang="en-US" altLang="zh-CN" sz="1800" b="1" u="sng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NOCYCLE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}]</a:t>
            </a:r>
          </a:p>
          <a:p>
            <a:pPr>
              <a:tabLst>
                <a:tab pos="1200150" algn="l"/>
              </a:tabLst>
              <a:defRPr/>
            </a:pP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 [{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CACHE </a:t>
            </a:r>
            <a:r>
              <a:rPr kumimoji="1" lang="en-US" altLang="zh-CN" sz="1800" b="1" i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n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| NOCACHE}];</a:t>
            </a:r>
          </a:p>
        </p:txBody>
      </p:sp>
      <p:sp>
        <p:nvSpPr>
          <p:cNvPr id="14339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zh-CN" altLang="en-US" dirty="0">
                <a:ea typeface="宋体" pitchFamily="2" charset="-122"/>
              </a:rPr>
              <a:t>创建序列</a:t>
            </a:r>
            <a:r>
              <a:rPr lang="zh-CN" altLang="en-US" sz="3200" dirty="0">
                <a:ea typeface="宋体" pitchFamily="2" charset="-122"/>
              </a:rPr>
              <a:t>(</a:t>
            </a:r>
            <a:r>
              <a:rPr kumimoji="1" lang="en-US" altLang="zh-CN" sz="3200" dirty="0">
                <a:ea typeface="宋体" pitchFamily="2" charset="-122"/>
              </a:rPr>
              <a:t>SEQUENCE</a:t>
            </a:r>
            <a:r>
              <a:rPr lang="zh-CN" altLang="en-US" sz="3200" dirty="0">
                <a:ea typeface="宋体" pitchFamily="2" charset="-122"/>
              </a:rPr>
              <a:t>)</a:t>
            </a:r>
          </a:p>
        </p:txBody>
      </p:sp>
      <p:sp>
        <p:nvSpPr>
          <p:cNvPr id="9" name="Rectangle 6"/>
          <p:cNvSpPr txBox="1">
            <a:spLocks noChangeArrowheads="1"/>
          </p:cNvSpPr>
          <p:nvPr/>
        </p:nvSpPr>
        <p:spPr bwMode="auto">
          <a:xfrm>
            <a:off x="950913" y="1258888"/>
            <a:ext cx="7385050" cy="38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lIns="92075" tIns="46038" rIns="92075" bIns="46038">
            <a:spAutoFit/>
          </a:bodyPr>
          <a:lstStyle/>
          <a:p>
            <a:pPr marL="341313" lvl="1" indent="-227013" defTabSz="346075" eaLnBrk="1" hangingPunct="1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FontTx/>
              <a:buChar char="–"/>
              <a:tabLst>
                <a:tab pos="571500" algn="l"/>
              </a:tabLst>
              <a:defRPr/>
            </a:pPr>
            <a:r>
              <a:rPr lang="zh-CN" altLang="en-US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定义一个序列，自动产生连续的整数。</a:t>
            </a:r>
            <a:endParaRPr lang="zh-CN" altLang="en-US" sz="2400" b="1" i="1" kern="0" dirty="0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blackWhite">
          <a:xfrm>
            <a:off x="4681538" y="1852613"/>
            <a:ext cx="4462462" cy="178276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SQL&gt; CREATE SEQUENCE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dept_sequence</a:t>
            </a:r>
            <a:endParaRPr kumimoji="1" lang="en-US" altLang="zh-CN" sz="1600" b="1" dirty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tabLst>
                <a:tab pos="1200150" algn="l"/>
              </a:tabLs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2	INCREMENT BY 1</a:t>
            </a:r>
          </a:p>
          <a:p>
            <a:pPr>
              <a:tabLst>
                <a:tab pos="1200150" algn="l"/>
              </a:tabLs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3	START WITH 91</a:t>
            </a:r>
          </a:p>
          <a:p>
            <a:pPr>
              <a:tabLst>
                <a:tab pos="1200150" algn="l"/>
              </a:tabLs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4	MAXVALUE 100</a:t>
            </a:r>
          </a:p>
          <a:p>
            <a:pPr>
              <a:tabLst>
                <a:tab pos="1200150" algn="l"/>
              </a:tabLs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5	NOCACHE</a:t>
            </a:r>
          </a:p>
          <a:p>
            <a:pPr>
              <a:tabLst>
                <a:tab pos="1200150" algn="l"/>
              </a:tabLs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6	NOCYCLE;</a:t>
            </a:r>
          </a:p>
          <a:p>
            <a:pPr>
              <a:tabLst>
                <a:tab pos="1200150" algn="l"/>
              </a:tabLst>
              <a:defRPr/>
            </a:pPr>
            <a:r>
              <a:rPr kumimoji="1" lang="en-US" altLang="zh-CN" sz="16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Sequence created.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801688" y="4283075"/>
            <a:ext cx="7385050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lIns="92075" tIns="46038" rIns="92075" bIns="46038">
            <a:spAutoFit/>
          </a:bodyPr>
          <a:lstStyle/>
          <a:p>
            <a:pPr marL="341313" lvl="1" indent="-227013" defTabSz="346075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FontTx/>
              <a:buChar char="–"/>
              <a:tabLst>
                <a:tab pos="571500" algn="l"/>
              </a:tabLst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查看序列： 使用</a:t>
            </a:r>
            <a:r>
              <a:rPr lang="zh-CN" altLang="en-US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数据字典</a:t>
            </a:r>
            <a:r>
              <a:rPr lang="zh-CN" altLang="en-US" sz="2000" b="1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表</a:t>
            </a:r>
            <a:r>
              <a:rPr kumimoji="1" lang="en-US" altLang="zh-CN" sz="2000" b="1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USER_SEQUENCES</a:t>
            </a:r>
            <a:endParaRPr kumimoji="1" lang="zh-CN" altLang="en-US" sz="2000" b="1" dirty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blackWhite">
          <a:xfrm>
            <a:off x="771525" y="4778375"/>
            <a:ext cx="7518400" cy="10541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SQL&gt; SELECT	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sequence_name</a:t>
            </a:r>
            <a:r>
              <a:rPr kumimoji="1" lang="en-US" altLang="zh-CN" sz="16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,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min_value</a:t>
            </a:r>
            <a:r>
              <a:rPr kumimoji="1" lang="en-US" altLang="zh-CN" sz="16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,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max_value</a:t>
            </a:r>
            <a:r>
              <a:rPr kumimoji="1" lang="en-US" altLang="zh-CN" sz="16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, </a:t>
            </a:r>
          </a:p>
          <a:p>
            <a:pPr>
              <a:tabLst>
                <a:tab pos="1200150" algn="l"/>
              </a:tabLs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2  		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increment_by</a:t>
            </a:r>
            <a:r>
              <a:rPr kumimoji="1" lang="en-US" altLang="zh-CN" sz="16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,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last_number</a:t>
            </a:r>
            <a:endParaRPr kumimoji="1" lang="en-US" altLang="zh-CN" sz="1600" b="1" dirty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tabLst>
                <a:tab pos="1200150" algn="l"/>
              </a:tabLs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3  FROM	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dept_sequence</a:t>
            </a:r>
            <a:r>
              <a:rPr kumimoji="1" lang="en-US" altLang="zh-CN" sz="16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;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7"/>
          <p:cNvSpPr>
            <a:spLocks noGrp="1"/>
          </p:cNvSpPr>
          <p:nvPr>
            <p:ph type="title"/>
          </p:nvPr>
        </p:nvSpPr>
        <p:spPr>
          <a:xfrm>
            <a:off x="815975" y="514350"/>
            <a:ext cx="7408863" cy="700088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zh-CN" altLang="en-US" dirty="0">
                <a:ea typeface="宋体" pitchFamily="2" charset="-122"/>
              </a:rPr>
              <a:t>序列的使用</a:t>
            </a:r>
          </a:p>
        </p:txBody>
      </p:sp>
      <p:sp>
        <p:nvSpPr>
          <p:cNvPr id="9" name="Rectangle 6"/>
          <p:cNvSpPr txBox="1">
            <a:spLocks noChangeArrowheads="1"/>
          </p:cNvSpPr>
          <p:nvPr/>
        </p:nvSpPr>
        <p:spPr bwMode="auto">
          <a:xfrm>
            <a:off x="839788" y="1382713"/>
            <a:ext cx="7385050" cy="187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lIns="92075" tIns="46038" rIns="92075" bIns="46038">
            <a:spAutoFit/>
          </a:bodyPr>
          <a:lstStyle/>
          <a:p>
            <a:pPr marL="341313" lvl="1" indent="-227013" defTabSz="346075" eaLnBrk="1" hangingPunct="1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FontTx/>
              <a:buChar char="–"/>
              <a:tabLst>
                <a:tab pos="571500" algn="l"/>
              </a:tabLst>
              <a:defRPr/>
            </a:pPr>
            <a:r>
              <a:rPr lang="zh-CN" altLang="en-US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序列伪列： </a:t>
            </a:r>
            <a:r>
              <a:rPr lang="en-US" altLang="zh-CN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NEXTVAL</a:t>
            </a:r>
            <a:r>
              <a:rPr lang="zh-CN" altLang="en-US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和 </a:t>
            </a:r>
            <a:r>
              <a:rPr lang="en-US" altLang="zh-CN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CURRVAL</a:t>
            </a:r>
          </a:p>
          <a:p>
            <a:pPr marL="1028700" lvl="2" indent="-457200" defTabSz="346075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FontTx/>
              <a:buAutoNum type="arabicPeriod"/>
              <a:tabLst>
                <a:tab pos="571500" algn="l"/>
              </a:tabLst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NEXTVAL</a:t>
            </a:r>
            <a:r>
              <a:rPr lang="zh-CN" altLang="en-US" sz="2000" b="1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返回下一个有效的序列值。</a:t>
            </a:r>
          </a:p>
          <a:p>
            <a:pPr marL="1028700" lvl="2" indent="-457200" defTabSz="346075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FontTx/>
              <a:buAutoNum type="arabicPeriod"/>
              <a:tabLst>
                <a:tab pos="571500" algn="l"/>
              </a:tabLst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CURRVAL</a:t>
            </a:r>
            <a:r>
              <a:rPr lang="zh-CN" altLang="en-US" sz="2000" b="1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得到当前的序列值。</a:t>
            </a:r>
          </a:p>
          <a:p>
            <a:pPr marL="1028700" lvl="2" indent="-457200" defTabSz="346075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FontTx/>
              <a:buAutoNum type="arabicPeriod"/>
              <a:tabLst>
                <a:tab pos="571500" algn="l"/>
              </a:tabLst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第一次使用序列时必须首先调用</a:t>
            </a:r>
            <a:r>
              <a:rPr lang="en-US" altLang="zh-CN" sz="2000" b="1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NEXTVAL，</a:t>
            </a:r>
            <a:r>
              <a:rPr lang="zh-CN" altLang="en-US" sz="2000" b="1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否则</a:t>
            </a:r>
            <a:r>
              <a:rPr lang="en-US" altLang="zh-CN" sz="2000" b="1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CURRVAL </a:t>
            </a:r>
            <a:r>
              <a:rPr lang="zh-CN" altLang="en-US" sz="2000" b="1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不会包含任何值。</a:t>
            </a:r>
            <a:r>
              <a:rPr lang="en-US" altLang="zh-CN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 </a:t>
            </a:r>
            <a:endParaRPr lang="zh-CN" altLang="en-US" sz="2000" b="1" kern="0" dirty="0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blackWhite">
          <a:xfrm>
            <a:off x="912813" y="3802063"/>
            <a:ext cx="7518400" cy="11906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SQL&gt; INSERT INTO	dept(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deptno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, 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dname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, loc)</a:t>
            </a:r>
          </a:p>
          <a:p>
            <a:pPr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2  VALUES		(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dept_sequence.NEXTVAL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, </a:t>
            </a:r>
          </a:p>
          <a:p>
            <a:pPr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3	 	       'MARKETING', 'SAN DIEGO');</a:t>
            </a:r>
          </a:p>
          <a:p>
            <a:pPr>
              <a:tabLst>
                <a:tab pos="1200150" algn="l"/>
              </a:tabLst>
              <a:defRPr/>
            </a:pPr>
            <a:r>
              <a:rPr kumimoji="1" lang="zh-CN" altLang="en-US" sz="1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1 </a:t>
            </a:r>
            <a:r>
              <a:rPr kumimoji="1" lang="en-US" altLang="zh-CN" sz="1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row created.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906463" y="5065713"/>
            <a:ext cx="73850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lIns="92075" tIns="46038" rIns="92075" bIns="46038">
            <a:spAutoFit/>
          </a:bodyPr>
          <a:lstStyle/>
          <a:p>
            <a:pPr marL="341313" lvl="1" indent="-227013" defTabSz="346075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FontTx/>
              <a:buChar char="–"/>
              <a:tabLst>
                <a:tab pos="571500" algn="l"/>
              </a:tabLst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查看序列的当前值：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blackWhite">
          <a:xfrm>
            <a:off x="912813" y="5505450"/>
            <a:ext cx="7518400" cy="6413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SQL&gt; SELECT	 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dept_sequence.CURRVAL</a:t>
            </a:r>
            <a:endParaRPr kumimoji="1" lang="en-US" altLang="zh-CN" sz="1800" b="1" dirty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2  FROM	dual;</a:t>
            </a:r>
          </a:p>
        </p:txBody>
      </p:sp>
      <p:sp>
        <p:nvSpPr>
          <p:cNvPr id="15" name="Rectangle 6"/>
          <p:cNvSpPr txBox="1">
            <a:spLocks noChangeArrowheads="1"/>
          </p:cNvSpPr>
          <p:nvPr/>
        </p:nvSpPr>
        <p:spPr bwMode="auto">
          <a:xfrm>
            <a:off x="871538" y="3400425"/>
            <a:ext cx="73850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lIns="92075" tIns="46038" rIns="92075" bIns="46038">
            <a:spAutoFit/>
          </a:bodyPr>
          <a:lstStyle/>
          <a:p>
            <a:pPr marL="341313" lvl="1" indent="-227013" defTabSz="346075" eaLnBrk="1" hangingPunct="1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FontTx/>
              <a:buChar char="–"/>
              <a:tabLst>
                <a:tab pos="571500" algn="l"/>
              </a:tabLst>
              <a:defRPr/>
            </a:pPr>
            <a:r>
              <a:rPr lang="zh-CN" altLang="en-US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序列的使用：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46" name="Rectangle 10"/>
          <p:cNvSpPr>
            <a:spLocks noChangeArrowheads="1"/>
          </p:cNvSpPr>
          <p:nvPr/>
        </p:nvSpPr>
        <p:spPr bwMode="blackWhite">
          <a:xfrm>
            <a:off x="912813" y="3062288"/>
            <a:ext cx="7518400" cy="190341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SQL&gt; ALTER SEQUENCE 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dept_sequence</a:t>
            </a:r>
            <a:endParaRPr kumimoji="1" lang="en-US" altLang="zh-CN" sz="1800" b="1" dirty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2	  INCREMENT BY 1</a:t>
            </a:r>
          </a:p>
          <a:p>
            <a:pPr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3	  MAXVALUE 999999</a:t>
            </a:r>
          </a:p>
          <a:p>
            <a:pPr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4	  NOCACHE</a:t>
            </a:r>
          </a:p>
          <a:p>
            <a:pPr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5	  NOCYCLE;</a:t>
            </a:r>
          </a:p>
          <a:p>
            <a:pPr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Sequence altered.</a:t>
            </a:r>
          </a:p>
        </p:txBody>
      </p:sp>
      <p:sp>
        <p:nvSpPr>
          <p:cNvPr id="16387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zh-CN" altLang="en-US" dirty="0">
                <a:ea typeface="宋体" pitchFamily="2" charset="-122"/>
              </a:rPr>
              <a:t>更改序列</a:t>
            </a:r>
          </a:p>
        </p:txBody>
      </p:sp>
      <p:sp>
        <p:nvSpPr>
          <p:cNvPr id="9" name="Rectangle 6"/>
          <p:cNvSpPr txBox="1">
            <a:spLocks noChangeArrowheads="1"/>
          </p:cNvSpPr>
          <p:nvPr/>
        </p:nvSpPr>
        <p:spPr bwMode="auto">
          <a:xfrm>
            <a:off x="793750" y="1744663"/>
            <a:ext cx="7385050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lIns="92075" tIns="46038" rIns="92075" bIns="46038">
            <a:spAutoFit/>
          </a:bodyPr>
          <a:lstStyle/>
          <a:p>
            <a:pPr marL="341313" lvl="1" indent="-227013" defTabSz="346075" eaLnBrk="1" hangingPunct="1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FontTx/>
              <a:buChar char="–"/>
              <a:tabLst>
                <a:tab pos="571500" algn="l"/>
              </a:tabLst>
              <a:defRPr/>
            </a:pPr>
            <a:r>
              <a:rPr lang="zh-CN" altLang="en-US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更改序列：可以改变</a:t>
            </a:r>
            <a:r>
              <a:rPr lang="en-US" altLang="zh-CN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increment value, maximum value, minimum value, cycle option, </a:t>
            </a:r>
            <a:r>
              <a:rPr lang="zh-CN" altLang="en-US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或</a:t>
            </a:r>
            <a:r>
              <a:rPr lang="en-US" altLang="zh-CN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cache </a:t>
            </a:r>
            <a:r>
              <a:rPr lang="zh-CN" altLang="en-US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选项。操作者必须是序列的拥有者。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92" name="Rectangle 8"/>
          <p:cNvSpPr>
            <a:spLocks noChangeArrowheads="1"/>
          </p:cNvSpPr>
          <p:nvPr/>
        </p:nvSpPr>
        <p:spPr bwMode="blackWhite">
          <a:xfrm>
            <a:off x="976313" y="2649538"/>
            <a:ext cx="7518400" cy="6413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SQL&gt; DROP SEQUENCE 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dept_sequence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;</a:t>
            </a:r>
          </a:p>
          <a:p>
            <a:pPr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Sequence dropped.</a:t>
            </a:r>
          </a:p>
        </p:txBody>
      </p:sp>
      <p:sp>
        <p:nvSpPr>
          <p:cNvPr id="17411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zh-CN" altLang="en-US" dirty="0">
                <a:ea typeface="宋体" pitchFamily="2" charset="-122"/>
              </a:rPr>
              <a:t>删除序列</a:t>
            </a:r>
          </a:p>
        </p:txBody>
      </p:sp>
      <p:sp>
        <p:nvSpPr>
          <p:cNvPr id="9" name="Rectangle 6"/>
          <p:cNvSpPr txBox="1">
            <a:spLocks noChangeArrowheads="1"/>
          </p:cNvSpPr>
          <p:nvPr/>
        </p:nvSpPr>
        <p:spPr bwMode="auto">
          <a:xfrm>
            <a:off x="950913" y="1885950"/>
            <a:ext cx="73850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lIns="92075" tIns="46038" rIns="92075" bIns="46038">
            <a:spAutoFit/>
          </a:bodyPr>
          <a:lstStyle/>
          <a:p>
            <a:pPr marL="341313" lvl="1" indent="-227013" defTabSz="346075" eaLnBrk="1" hangingPunct="1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FontTx/>
              <a:buChar char="–"/>
              <a:tabLst>
                <a:tab pos="571500" algn="l"/>
              </a:tabLst>
              <a:defRPr/>
            </a:pPr>
            <a:r>
              <a:rPr lang="zh-CN" altLang="en-US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删除序列：操作者必须是序列的拥有者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4"/>
          <p:cNvSpPr>
            <a:spLocks noGrp="1"/>
          </p:cNvSpPr>
          <p:nvPr>
            <p:ph type="title"/>
          </p:nvPr>
        </p:nvSpPr>
        <p:spPr>
          <a:xfrm>
            <a:off x="836613" y="530225"/>
            <a:ext cx="7408862" cy="642938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zh-CN" altLang="en-US" dirty="0">
                <a:ea typeface="宋体" pitchFamily="2" charset="-122"/>
              </a:rPr>
              <a:t>创建索引(</a:t>
            </a:r>
            <a:r>
              <a:rPr kumimoji="1" lang="en-US" altLang="zh-CN" dirty="0">
                <a:ea typeface="宋体" pitchFamily="2" charset="-122"/>
              </a:rPr>
              <a:t>INDEX</a:t>
            </a:r>
            <a:r>
              <a:rPr lang="zh-CN" altLang="en-US" dirty="0">
                <a:ea typeface="宋体" pitchFamily="2" charset="-122"/>
              </a:rPr>
              <a:t>)</a:t>
            </a: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757238" y="1225550"/>
            <a:ext cx="7385050" cy="225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lIns="92075" tIns="46038" rIns="92075" bIns="46038">
            <a:spAutoFit/>
          </a:bodyPr>
          <a:lstStyle/>
          <a:p>
            <a:pPr marL="341313" lvl="1" indent="-227013" defTabSz="346075" eaLnBrk="1" hangingPunct="1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FontTx/>
              <a:buChar char="–"/>
              <a:tabLst>
                <a:tab pos="571500" algn="l"/>
              </a:tabLst>
              <a:defRPr/>
            </a:pPr>
            <a:r>
              <a:rPr lang="zh-CN" altLang="en-US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创建索引的方法：</a:t>
            </a:r>
          </a:p>
          <a:p>
            <a:pPr marL="741363" lvl="2" indent="-285750" defTabSz="346075" eaLnBrk="1" hangingPunct="1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90000"/>
              <a:buFont typeface="Wingdings" pitchFamily="2" charset="2"/>
              <a:buChar char="§"/>
              <a:tabLst>
                <a:tab pos="571500" algn="l"/>
              </a:tabLst>
              <a:defRPr/>
            </a:pPr>
            <a:r>
              <a:rPr lang="zh-CN" altLang="en-US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自动</a:t>
            </a:r>
          </a:p>
          <a:p>
            <a:pPr marL="741363" lvl="2" indent="-285750" defTabSz="346075" eaLnBrk="1" hangingPunct="1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90000"/>
              <a:buFont typeface="Wingdings" pitchFamily="2" charset="2"/>
              <a:buNone/>
              <a:tabLst>
                <a:tab pos="571500" algn="l"/>
              </a:tabLst>
              <a:defRPr/>
            </a:pPr>
            <a:r>
              <a:rPr lang="en-US" altLang="zh-CN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    </a:t>
            </a:r>
            <a:r>
              <a:rPr lang="zh-CN" altLang="en-US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当用户在表上定义了</a:t>
            </a:r>
            <a:r>
              <a:rPr lang="en-US" altLang="zh-CN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PRIMARY KEY</a:t>
            </a:r>
            <a:r>
              <a:rPr lang="zh-CN" altLang="en-US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或</a:t>
            </a:r>
            <a:r>
              <a:rPr lang="en-US" altLang="zh-CN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UNIQUE</a:t>
            </a:r>
            <a:r>
              <a:rPr lang="zh-CN" altLang="en-US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约束时，一个唯一索引将回被自动创建。</a:t>
            </a:r>
          </a:p>
          <a:p>
            <a:pPr marL="741363" lvl="2" indent="-285750" defTabSz="346075" eaLnBrk="1" hangingPunct="1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90000"/>
              <a:buFont typeface="Wingdings" pitchFamily="2" charset="2"/>
              <a:buChar char="§"/>
              <a:tabLst>
                <a:tab pos="571500" algn="l"/>
              </a:tabLst>
              <a:defRPr/>
            </a:pPr>
            <a:r>
              <a:rPr lang="zh-CN" altLang="en-US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手工</a:t>
            </a:r>
          </a:p>
          <a:p>
            <a:pPr marL="741363" lvl="2" indent="-285750" defTabSz="346075" eaLnBrk="1" hangingPunct="1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90000"/>
              <a:buFont typeface="Wingdings" pitchFamily="2" charset="2"/>
              <a:buNone/>
              <a:tabLst>
                <a:tab pos="571500" algn="l"/>
              </a:tabLst>
              <a:defRPr/>
            </a:pPr>
            <a:r>
              <a:rPr lang="zh-CN" altLang="en-US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     用户为了加快查询速度，在列上创建索引。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blackWhite">
          <a:xfrm>
            <a:off x="557213" y="4116388"/>
            <a:ext cx="7518400" cy="6413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CREATE INDEX </a:t>
            </a:r>
            <a:r>
              <a:rPr kumimoji="1" lang="en-US" altLang="zh-CN" sz="1800" b="1" i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index</a:t>
            </a:r>
            <a:endParaRPr kumimoji="1" lang="en-US" altLang="zh-CN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tabLst>
                <a:tab pos="1200150" algn="l"/>
              </a:tabLst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ON </a:t>
            </a:r>
            <a:r>
              <a:rPr kumimoji="1" lang="en-US" altLang="zh-CN" sz="1800" b="1" i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table</a:t>
            </a: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(</a:t>
            </a:r>
            <a:r>
              <a:rPr kumimoji="1" lang="en-US" altLang="zh-CN" sz="1800" b="1" i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column</a:t>
            </a: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[, </a:t>
            </a:r>
            <a:r>
              <a:rPr kumimoji="1" lang="en-US" altLang="zh-CN" sz="1800" b="1" i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column</a:t>
            </a: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]...);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744538" y="4846638"/>
            <a:ext cx="73850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lIns="92075" tIns="46038" rIns="92075" bIns="46038">
            <a:spAutoFit/>
          </a:bodyPr>
          <a:lstStyle/>
          <a:p>
            <a:pPr marL="341313" lvl="1" indent="-227013" defTabSz="346075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FontTx/>
              <a:buChar char="–"/>
              <a:tabLst>
                <a:tab pos="571500" algn="l"/>
              </a:tabLst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创建索引：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blackWhite">
          <a:xfrm>
            <a:off x="595313" y="5280025"/>
            <a:ext cx="7518400" cy="9159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SQL&gt; CREATE INDEX 	emp_ename_idx</a:t>
            </a:r>
          </a:p>
          <a:p>
            <a:pPr>
              <a:tabLst>
                <a:tab pos="1200150" algn="l"/>
              </a:tabLst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2  ON 			emp(ename);</a:t>
            </a:r>
          </a:p>
          <a:p>
            <a:pPr>
              <a:tabLst>
                <a:tab pos="1200150" algn="l"/>
              </a:tabLst>
              <a:defRPr/>
            </a:pPr>
            <a:r>
              <a:rPr kumimoji="1" lang="en-US" altLang="zh-CN" sz="1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Index created.</a:t>
            </a:r>
          </a:p>
        </p:txBody>
      </p:sp>
      <p:sp>
        <p:nvSpPr>
          <p:cNvPr id="12" name="Rectangle 6"/>
          <p:cNvSpPr txBox="1">
            <a:spLocks noChangeArrowheads="1"/>
          </p:cNvSpPr>
          <p:nvPr/>
        </p:nvSpPr>
        <p:spPr bwMode="auto">
          <a:xfrm>
            <a:off x="688975" y="3668713"/>
            <a:ext cx="73850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lIns="92075" tIns="46038" rIns="92075" bIns="46038">
            <a:spAutoFit/>
          </a:bodyPr>
          <a:lstStyle/>
          <a:p>
            <a:pPr marL="341313" lvl="1" indent="-227013" defTabSz="346075" eaLnBrk="1" hangingPunct="1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FontTx/>
              <a:buChar char="–"/>
              <a:tabLst>
                <a:tab pos="571500" algn="l"/>
              </a:tabLst>
              <a:defRPr/>
            </a:pPr>
            <a:r>
              <a:rPr lang="zh-CN" altLang="en-US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创建索引的语法：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8" name="Rectangle 10"/>
          <p:cNvSpPr>
            <a:spLocks noChangeArrowheads="1"/>
          </p:cNvSpPr>
          <p:nvPr/>
        </p:nvSpPr>
        <p:spPr bwMode="blackWhite">
          <a:xfrm>
            <a:off x="912813" y="3067050"/>
            <a:ext cx="7518400" cy="17399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tabLst>
                <a:tab pos="12001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227339" name="Rectangle 11"/>
          <p:cNvSpPr>
            <a:spLocks noChangeArrowheads="1"/>
          </p:cNvSpPr>
          <p:nvPr/>
        </p:nvSpPr>
        <p:spPr bwMode="ltGray">
          <a:xfrm>
            <a:off x="1614488" y="3816350"/>
            <a:ext cx="6265862" cy="263525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5604" name="Rectangle 12"/>
          <p:cNvSpPr>
            <a:spLocks noChangeArrowheads="1"/>
          </p:cNvSpPr>
          <p:nvPr/>
        </p:nvSpPr>
        <p:spPr bwMode="blackWhite">
          <a:xfrm>
            <a:off x="922338" y="3054350"/>
            <a:ext cx="7607300" cy="176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SQL&gt; SELECT	ic.index_name, ic.column_name,</a:t>
            </a:r>
          </a:p>
          <a:p>
            <a:pPr>
              <a:tabLst>
                <a:tab pos="12001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2		ic.column_position col_pos,ix.uniqueness</a:t>
            </a:r>
          </a:p>
          <a:p>
            <a:pPr>
              <a:tabLst>
                <a:tab pos="12001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3  FROM	user_indexes ix, user_ind_columns ic</a:t>
            </a:r>
          </a:p>
          <a:p>
            <a:pPr>
              <a:tabLst>
                <a:tab pos="1200150" algn="l"/>
              </a:tabLst>
            </a:pPr>
            <a:r>
              <a:rPr kumimoji="1" lang="zh-CN" altLang="en-US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4  </a:t>
            </a: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WHERE	ic.index_name = ix.index_name</a:t>
            </a:r>
          </a:p>
          <a:p>
            <a:pPr>
              <a:tabLst>
                <a:tab pos="12001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5  AND		ic.table_name = 'EMP';</a:t>
            </a:r>
          </a:p>
        </p:txBody>
      </p:sp>
      <p:sp>
        <p:nvSpPr>
          <p:cNvPr id="19461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zh-CN" altLang="en-US" dirty="0">
                <a:ea typeface="宋体" pitchFamily="2" charset="-122"/>
              </a:rPr>
              <a:t>查看索引</a:t>
            </a:r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 bwMode="auto">
          <a:xfrm>
            <a:off x="558800" y="1990725"/>
            <a:ext cx="7761288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lIns="92075" tIns="46038" rIns="92075" bIns="46038">
            <a:spAutoFit/>
          </a:bodyPr>
          <a:lstStyle/>
          <a:p>
            <a:pPr marL="341313" lvl="1" indent="-227013" defTabSz="346075" eaLnBrk="1" hangingPunct="1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FontTx/>
              <a:buChar char="–"/>
              <a:tabLst>
                <a:tab pos="571500" algn="l"/>
              </a:tabLst>
              <a:defRPr/>
            </a:pPr>
            <a:r>
              <a:rPr lang="zh-CN" altLang="en-US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查看索引：使用数据字典中的</a:t>
            </a:r>
            <a:r>
              <a:rPr lang="en-US" altLang="zh-CN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USER_INDEXES</a:t>
            </a:r>
            <a:r>
              <a:rPr lang="zh-CN" altLang="en-US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和</a:t>
            </a:r>
            <a:r>
              <a:rPr lang="en-US" altLang="zh-CN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USER_IND_COLUMNS</a:t>
            </a:r>
            <a:r>
              <a:rPr lang="zh-CN" altLang="en-US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查询表和列上的索引名称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7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86" name="Rectangle 10"/>
          <p:cNvSpPr>
            <a:spLocks noChangeArrowheads="1"/>
          </p:cNvSpPr>
          <p:nvPr/>
        </p:nvSpPr>
        <p:spPr bwMode="blackWhite">
          <a:xfrm>
            <a:off x="912813" y="3167063"/>
            <a:ext cx="7518400" cy="6413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SQL&gt; DROP INDEX emp_ename_idx;</a:t>
            </a:r>
          </a:p>
          <a:p>
            <a:pPr>
              <a:tabLst>
                <a:tab pos="1200150" algn="l"/>
              </a:tabLst>
              <a:defRPr/>
            </a:pPr>
            <a:r>
              <a:rPr kumimoji="1" lang="en-US" altLang="zh-CN" sz="1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Index dropped.</a:t>
            </a:r>
          </a:p>
        </p:txBody>
      </p:sp>
      <p:sp>
        <p:nvSpPr>
          <p:cNvPr id="20483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zh-CN" altLang="en-US" dirty="0">
                <a:ea typeface="宋体" pitchFamily="2" charset="-122"/>
              </a:rPr>
              <a:t>删除索引</a:t>
            </a: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1003300" y="1854200"/>
            <a:ext cx="7385050" cy="77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lIns="92075" tIns="46038" rIns="92075" bIns="46038">
            <a:spAutoFit/>
          </a:bodyPr>
          <a:lstStyle/>
          <a:p>
            <a:pPr marL="341313" lvl="1" indent="-227013" defTabSz="346075" eaLnBrk="1" hangingPunct="1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FontTx/>
              <a:buChar char="–"/>
              <a:tabLst>
                <a:tab pos="571500" algn="l"/>
              </a:tabLst>
              <a:defRPr/>
            </a:pPr>
            <a:r>
              <a:rPr lang="zh-CN" altLang="en-US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删除索引: </a:t>
            </a:r>
          </a:p>
          <a:p>
            <a:pPr marL="341313" lvl="1" indent="-227013" defTabSz="346075" eaLnBrk="1" hangingPunct="1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tabLst>
                <a:tab pos="571500" algn="l"/>
              </a:tabLst>
              <a:defRPr/>
            </a:pPr>
            <a:r>
              <a:rPr lang="zh-CN" altLang="en-US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   语法 </a:t>
            </a:r>
            <a:r>
              <a:rPr kumimoji="1" lang="en-US" altLang="zh-CN" sz="1800" b="1" kern="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DROP INDEX </a:t>
            </a:r>
            <a:r>
              <a:rPr kumimoji="1" lang="en-US" altLang="zh-CN" sz="1800" b="1" i="1" kern="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indexname</a:t>
            </a:r>
            <a:r>
              <a:rPr kumimoji="1" lang="zh-CN" altLang="en-US" sz="1800" b="1" kern="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;</a:t>
            </a: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32" name="Rectangle 8"/>
          <p:cNvSpPr>
            <a:spLocks noChangeArrowheads="1"/>
          </p:cNvSpPr>
          <p:nvPr/>
        </p:nvSpPr>
        <p:spPr bwMode="blackWhite">
          <a:xfrm>
            <a:off x="1065213" y="2898775"/>
            <a:ext cx="7518400" cy="11906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SQL&gt; CREATE SYNONYM	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d_sum</a:t>
            </a:r>
            <a:endParaRPr kumimoji="1" lang="en-US" altLang="zh-CN" sz="1800" b="1" dirty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2  FOR			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dept_sum_vu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;</a:t>
            </a:r>
          </a:p>
          <a:p>
            <a:pPr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Synonym Created.</a:t>
            </a:r>
          </a:p>
        </p:txBody>
      </p:sp>
      <p:sp>
        <p:nvSpPr>
          <p:cNvPr id="231433" name="Rectangle 9"/>
          <p:cNvSpPr>
            <a:spLocks noChangeArrowheads="1"/>
          </p:cNvSpPr>
          <p:nvPr/>
        </p:nvSpPr>
        <p:spPr bwMode="blackWhite">
          <a:xfrm>
            <a:off x="1065213" y="5062538"/>
            <a:ext cx="7526337" cy="6413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SQL&gt; DROP SYNONYM d_sum;</a:t>
            </a:r>
          </a:p>
          <a:p>
            <a:pPr>
              <a:tabLst>
                <a:tab pos="1200150" algn="l"/>
              </a:tabLst>
              <a:defRPr/>
            </a:pPr>
            <a:r>
              <a:rPr kumimoji="1" lang="en-US" altLang="zh-CN" sz="1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Synonym dropped.</a:t>
            </a:r>
          </a:p>
        </p:txBody>
      </p:sp>
      <p:sp>
        <p:nvSpPr>
          <p:cNvPr id="231435" name="Rectangle 11"/>
          <p:cNvSpPr>
            <a:spLocks noChangeArrowheads="1"/>
          </p:cNvSpPr>
          <p:nvPr/>
        </p:nvSpPr>
        <p:spPr bwMode="auto">
          <a:xfrm>
            <a:off x="1139825" y="4284663"/>
            <a:ext cx="73850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lIns="92075" tIns="46038" rIns="92075" bIns="46038">
            <a:spAutoFit/>
          </a:bodyPr>
          <a:lstStyle/>
          <a:p>
            <a:pPr marL="341313" lvl="1" indent="-227013" defTabSz="346075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FontTx/>
              <a:buChar char="–"/>
              <a:tabLst>
                <a:tab pos="571500" algn="l"/>
              </a:tabLst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删</a:t>
            </a:r>
            <a:r>
              <a:rPr kumimoji="1" lang="zh-CN" altLang="en-US" sz="2000" b="1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除同义词</a:t>
            </a:r>
            <a:endParaRPr kumimoji="1" lang="zh-CN" altLang="en-US" sz="2000" b="1" dirty="0">
              <a:solidFill>
                <a:schemeClr val="tx1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21509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zh-CN" altLang="en-US" dirty="0">
                <a:ea typeface="宋体" pitchFamily="2" charset="-122"/>
              </a:rPr>
              <a:t>创建</a:t>
            </a:r>
            <a:r>
              <a:rPr lang="zh-CN" altLang="zh-CN" dirty="0">
                <a:ea typeface="宋体" pitchFamily="2" charset="-122"/>
              </a:rPr>
              <a:t>同义词(</a:t>
            </a:r>
            <a:r>
              <a:rPr kumimoji="1" lang="en-US" altLang="zh-CN" dirty="0">
                <a:ea typeface="宋体" pitchFamily="2" charset="-122"/>
              </a:rPr>
              <a:t>Synonyms</a:t>
            </a:r>
            <a:r>
              <a:rPr lang="zh-CN" altLang="zh-CN" dirty="0">
                <a:ea typeface="宋体" pitchFamily="2" charset="-122"/>
              </a:rPr>
              <a:t>)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 bwMode="auto">
          <a:xfrm>
            <a:off x="1030288" y="1771650"/>
            <a:ext cx="7385050" cy="10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lIns="92075" tIns="46038" rIns="92075" bIns="46038">
            <a:spAutoFit/>
          </a:bodyPr>
          <a:lstStyle/>
          <a:p>
            <a:pPr marL="341313" lvl="1" indent="-227013" defTabSz="346075" eaLnBrk="1" hangingPunct="1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FontTx/>
              <a:buChar char="–"/>
              <a:tabLst>
                <a:tab pos="571500" algn="l"/>
              </a:tabLst>
              <a:defRPr/>
            </a:pPr>
            <a:r>
              <a:rPr lang="zh-CN" altLang="en-US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创建同义词: </a:t>
            </a:r>
          </a:p>
          <a:p>
            <a:pPr marL="341313" lvl="1" indent="-227013" defTabSz="346075" eaLnBrk="1" hangingPunct="1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tabLst>
                <a:tab pos="571500" algn="l"/>
              </a:tabLst>
              <a:defRPr/>
            </a:pPr>
            <a:r>
              <a:rPr lang="zh-CN" altLang="en-US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   语法    </a:t>
            </a:r>
            <a:r>
              <a:rPr kumimoji="1" lang="en-US" altLang="zh-CN" sz="1800" b="1" kern="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CREATE [PUBLIC] SYNONYM </a:t>
            </a:r>
            <a:r>
              <a:rPr kumimoji="1" lang="en-US" altLang="zh-CN" sz="1800" b="1" i="1" kern="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synonym</a:t>
            </a:r>
            <a:endParaRPr kumimoji="1" lang="en-US" altLang="zh-CN" sz="1800" b="1" i="1" kern="0" dirty="0">
              <a:solidFill>
                <a:schemeClr val="tx1"/>
              </a:solidFill>
              <a:latin typeface="Courier New" pitchFamily="49" charset="0"/>
              <a:ea typeface="宋体" pitchFamily="2" charset="-122"/>
            </a:endParaRPr>
          </a:p>
          <a:p>
            <a:pPr defTabSz="346075" eaLnBrk="1" hangingPunct="1">
              <a:tabLst>
                <a:tab pos="571500" algn="l"/>
              </a:tabLst>
              <a:defRPr/>
            </a:pPr>
            <a:r>
              <a:rPr kumimoji="1" lang="en-US" altLang="zh-CN" sz="1800" b="1" kern="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      FOR    </a:t>
            </a:r>
            <a:r>
              <a:rPr kumimoji="1" lang="en-US" altLang="zh-CN" sz="1800" b="1" i="1" kern="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object</a:t>
            </a:r>
            <a:r>
              <a:rPr kumimoji="1" lang="en-US" altLang="zh-CN" sz="1800" b="1" kern="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;</a:t>
            </a:r>
            <a:endParaRPr kumimoji="1" lang="zh-CN" altLang="en-US" sz="2000" b="1" kern="0" dirty="0">
              <a:solidFill>
                <a:schemeClr val="tx1"/>
              </a:solidFill>
              <a:latin typeface="Courier New" pitchFamily="49" charset="0"/>
              <a:ea typeface="宋体" pitchFamily="2" charset="-122"/>
            </a:endParaRP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标题 6"/>
          <p:cNvSpPr>
            <a:spLocks noGrp="1"/>
          </p:cNvSpPr>
          <p:nvPr>
            <p:ph type="title"/>
          </p:nvPr>
        </p:nvSpPr>
        <p:spPr>
          <a:xfrm>
            <a:off x="472965" y="479590"/>
            <a:ext cx="8229600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dirty="0">
                <a:ea typeface="宋体" pitchFamily="2" charset="-122"/>
              </a:rPr>
              <a:t>课后要求</a:t>
            </a:r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 bwMode="auto">
          <a:xfrm>
            <a:off x="1030288" y="1771650"/>
            <a:ext cx="7385050" cy="38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lIns="92075" tIns="46038" rIns="92075" bIns="46038">
            <a:spAutoFit/>
          </a:bodyPr>
          <a:lstStyle/>
          <a:p>
            <a:pPr marL="341313" lvl="1" indent="-227013" defTabSz="346075" eaLnBrk="1" hangingPunct="1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FontTx/>
              <a:buChar char="–"/>
              <a:tabLst>
                <a:tab pos="571500" algn="l"/>
              </a:tabLst>
              <a:defRPr/>
            </a:pPr>
            <a:r>
              <a:rPr lang="zh-CN" altLang="en-US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完成课后作业</a:t>
            </a:r>
            <a:r>
              <a:rPr lang="en-US" altLang="zh-CN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1——</a:t>
            </a:r>
            <a:r>
              <a:rPr lang="zh-CN" altLang="en-US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创建用户方案（具体参见实践指导书） 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914400" y="1192213"/>
            <a:ext cx="738505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404813" indent="-404813" defTabSz="346075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charset="0"/>
              <a:buChar char="•"/>
              <a:tabLst>
                <a:tab pos="571500" algn="l"/>
              </a:tabLst>
            </a:pPr>
            <a:r>
              <a:rPr lang="zh-CN" altLang="en-US" sz="1800" b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视图：</a:t>
            </a:r>
            <a:r>
              <a:rPr kumimoji="1" lang="zh-CN" altLang="en-US" sz="1800" b="1">
                <a:solidFill>
                  <a:schemeClr val="tx1"/>
                </a:solidFill>
                <a:latin typeface="仿宋_GB2312" pitchFamily="49" charset="-122"/>
                <a:ea typeface="宋体" pitchFamily="2" charset="-122"/>
              </a:rPr>
              <a:t>视图可看作一个或多个表的子集，是特殊的数据库对象，用于限制对表中指定的表列或数据行的访问。</a:t>
            </a:r>
          </a:p>
        </p:txBody>
      </p:sp>
      <p:pic>
        <p:nvPicPr>
          <p:cNvPr id="11267" name="Picture 3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7463" y="1878013"/>
            <a:ext cx="7153275" cy="435927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</p:pic>
      <p:sp>
        <p:nvSpPr>
          <p:cNvPr id="5124" name="标题 6"/>
          <p:cNvSpPr>
            <a:spLocks noGrp="1"/>
          </p:cNvSpPr>
          <p:nvPr>
            <p:ph type="title"/>
          </p:nvPr>
        </p:nvSpPr>
        <p:spPr>
          <a:xfrm>
            <a:off x="457200" y="472966"/>
            <a:ext cx="8229600" cy="630620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zh-CN" altLang="en-US" dirty="0">
                <a:ea typeface="宋体" pitchFamily="2" charset="-122"/>
              </a:rPr>
              <a:t>视图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ltGray">
          <a:xfrm>
            <a:off x="422275" y="431800"/>
            <a:ext cx="8026400" cy="435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defTabSz="822325">
              <a:spcBef>
                <a:spcPct val="50000"/>
              </a:spcBef>
            </a:pPr>
            <a:r>
              <a:rPr lang="en-US" altLang="zh-CN" sz="27700" b="1">
                <a:latin typeface="Times" charset="0"/>
                <a:ea typeface="宋体" pitchFamily="2" charset="-122"/>
              </a:rPr>
              <a:t>2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US" altLang="zh-CN" dirty="0">
                <a:ea typeface="宋体" pitchFamily="2" charset="-122"/>
              </a:rPr>
              <a:t>Thank You!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sz="3200" b="0" dirty="0">
                <a:solidFill>
                  <a:srgbClr val="0000FF"/>
                </a:solidFill>
                <a:ea typeface="宋体" pitchFamily="2" charset="-122"/>
              </a:rPr>
              <a:t>to be continued</a:t>
            </a:r>
            <a:br>
              <a:rPr lang="en-US" altLang="zh-CN" sz="4000" dirty="0">
                <a:solidFill>
                  <a:srgbClr val="0000FF"/>
                </a:solidFill>
                <a:ea typeface="宋体" pitchFamily="2" charset="-122"/>
              </a:rPr>
            </a:br>
            <a:endParaRPr lang="zh-CN" altLang="en-US" sz="4000" dirty="0">
              <a:solidFill>
                <a:srgbClr val="0000FF"/>
              </a:solidFill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rc 32"/>
          <p:cNvSpPr>
            <a:spLocks/>
          </p:cNvSpPr>
          <p:nvPr/>
        </p:nvSpPr>
        <p:spPr bwMode="ltGray">
          <a:xfrm>
            <a:off x="8932863" y="4438650"/>
            <a:ext cx="211137" cy="225425"/>
          </a:xfrm>
          <a:custGeom>
            <a:avLst/>
            <a:gdLst>
              <a:gd name="T0" fmla="*/ 2147483647 w 21600"/>
              <a:gd name="T1" fmla="*/ 2147483647 h 21600"/>
              <a:gd name="T2" fmla="*/ 0 w 21600"/>
              <a:gd name="T3" fmla="*/ 0 h 21600"/>
              <a:gd name="T4" fmla="*/ 2147483647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1020763" y="1798638"/>
          <a:ext cx="7167562" cy="2579690"/>
        </p:xfrm>
        <a:graphic>
          <a:graphicData uri="http://schemas.openxmlformats.org/drawingml/2006/table">
            <a:tbl>
              <a:tblPr/>
              <a:tblGrid>
                <a:gridCol w="2389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9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9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5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特点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简单视图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复杂视图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表的个数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个或多个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是否包含函数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是否包含数据分组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是否允许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DML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操作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否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标题 6"/>
          <p:cNvSpPr txBox="1">
            <a:spLocks/>
          </p:cNvSpPr>
          <p:nvPr/>
        </p:nvSpPr>
        <p:spPr>
          <a:xfrm>
            <a:off x="472965" y="646386"/>
            <a:ext cx="8229600" cy="630620"/>
          </a:xfrm>
          <a:prstGeom prst="rect">
            <a:avLst/>
          </a:prstGeom>
        </p:spPr>
        <p:txBody>
          <a:bodyPr anchor="ctr">
            <a:normAutofit fontScale="900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ctr" eaLnBrk="1" hangingPunct="1">
              <a:defRPr/>
            </a:pPr>
            <a:r>
              <a:rPr lang="zh-CN" altLang="en-US" sz="4400" b="1" dirty="0">
                <a:solidFill>
                  <a:schemeClr val="tx1"/>
                </a:solidFill>
                <a:ea typeface="宋体" pitchFamily="2" charset="-122"/>
              </a:rPr>
              <a:t>简单与复杂视图</a:t>
            </a:r>
            <a:endParaRPr lang="zh-CN" altLang="en-US" sz="4100" b="1" dirty="0">
              <a:solidFill>
                <a:schemeClr val="tx1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宋体" pitchFamily="2" charset="-122"/>
              <a:cs typeface="+mj-cs"/>
            </a:endParaRP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9" name="Rectangle 11"/>
          <p:cNvSpPr>
            <a:spLocks noChangeArrowheads="1"/>
          </p:cNvSpPr>
          <p:nvPr/>
        </p:nvSpPr>
        <p:spPr bwMode="auto">
          <a:xfrm>
            <a:off x="1343025" y="3978275"/>
            <a:ext cx="73850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457200" indent="-457200" defTabSz="346075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None/>
              <a:tabLst>
                <a:tab pos="571500" algn="l"/>
              </a:tabLst>
              <a:defRPr/>
            </a:pPr>
            <a:r>
              <a:rPr lang="zh-CN" altLang="en-US" sz="2400" b="1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注：</a:t>
            </a:r>
          </a:p>
          <a:p>
            <a:pPr marL="912813" lvl="2" indent="-457200" defTabSz="346075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AutoNum type="arabicPeriod"/>
              <a:tabLst>
                <a:tab pos="571500" algn="l"/>
              </a:tabLst>
              <a:defRPr/>
            </a:pPr>
            <a:r>
              <a:rPr lang="zh-CN" altLang="en-US" sz="1800" b="1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子查询可以包含复杂的</a:t>
            </a:r>
            <a:r>
              <a:rPr lang="en-US" altLang="zh-CN" sz="1800" b="1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SELECT</a:t>
            </a:r>
            <a:r>
              <a:rPr lang="zh-CN" altLang="en-US" sz="1800" b="1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语句。</a:t>
            </a:r>
          </a:p>
          <a:p>
            <a:pPr marL="912813" lvl="2" indent="-457200" defTabSz="346075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AutoNum type="arabicPeriod"/>
              <a:tabLst>
                <a:tab pos="571500" algn="l"/>
              </a:tabLst>
              <a:defRPr/>
            </a:pPr>
            <a:r>
              <a:rPr lang="zh-CN" altLang="en-US" sz="1800" b="1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子查询不能包含</a:t>
            </a:r>
            <a:r>
              <a:rPr lang="en-US" altLang="zh-CN" sz="1800" b="1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ORDER BY</a:t>
            </a:r>
            <a:r>
              <a:rPr lang="zh-CN" altLang="en-US" sz="1800" b="1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子句。</a:t>
            </a:r>
          </a:p>
        </p:txBody>
      </p:sp>
      <p:sp>
        <p:nvSpPr>
          <p:cNvPr id="196620" name="Rectangle 12"/>
          <p:cNvSpPr>
            <a:spLocks noChangeArrowheads="1"/>
          </p:cNvSpPr>
          <p:nvPr/>
        </p:nvSpPr>
        <p:spPr bwMode="blackWhite">
          <a:xfrm>
            <a:off x="1304925" y="2319338"/>
            <a:ext cx="7497763" cy="146526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CREATE [OR REPLACE] [FORCE|NOFORCE] VIEW </a:t>
            </a:r>
            <a:r>
              <a:rPr kumimoji="1" lang="en-US" altLang="zh-CN" sz="1800" b="1" i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view</a:t>
            </a:r>
          </a:p>
          <a:p>
            <a:pPr>
              <a:tabLst>
                <a:tab pos="1200150" algn="l"/>
              </a:tabLst>
              <a:defRPr/>
            </a:pPr>
            <a:r>
              <a:rPr kumimoji="1" lang="zh-CN" altLang="en-US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[(</a:t>
            </a:r>
            <a:r>
              <a:rPr kumimoji="1" lang="en-US" altLang="zh-CN" sz="1800" b="1" i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alias</a:t>
            </a: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[, </a:t>
            </a:r>
            <a:r>
              <a:rPr kumimoji="1" lang="en-US" altLang="zh-CN" sz="1800" b="1" i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alias</a:t>
            </a: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]...)]</a:t>
            </a:r>
          </a:p>
          <a:p>
            <a:pPr>
              <a:tabLst>
                <a:tab pos="1200150" algn="l"/>
              </a:tabLst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AS </a:t>
            </a:r>
            <a:r>
              <a:rPr kumimoji="1" lang="en-US" altLang="zh-CN" sz="1800" b="1" i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subquery</a:t>
            </a:r>
            <a:endParaRPr kumimoji="1" lang="en-US" altLang="zh-CN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tabLst>
                <a:tab pos="1200150" algn="l"/>
              </a:tabLst>
              <a:defRPr/>
            </a:pPr>
            <a:r>
              <a:rPr kumimoji="1" lang="zh-CN" altLang="en-US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[</a:t>
            </a: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WITH CHECK OPTION [CONSTRAINT </a:t>
            </a:r>
            <a:r>
              <a:rPr kumimoji="1" lang="en-US" altLang="zh-CN" sz="1800" b="1" i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constraint</a:t>
            </a: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]]</a:t>
            </a:r>
          </a:p>
          <a:p>
            <a:pPr>
              <a:tabLst>
                <a:tab pos="1200150" algn="l"/>
              </a:tabLst>
              <a:defRPr/>
            </a:pPr>
            <a:r>
              <a:rPr kumimoji="1" lang="zh-CN" altLang="en-US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[</a:t>
            </a: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WITH READ ONLY]</a:t>
            </a:r>
          </a:p>
        </p:txBody>
      </p:sp>
      <p:sp>
        <p:nvSpPr>
          <p:cNvPr id="7172" name="标题 8"/>
          <p:cNvSpPr>
            <a:spLocks noGrp="1"/>
          </p:cNvSpPr>
          <p:nvPr>
            <p:ph type="title"/>
          </p:nvPr>
        </p:nvSpPr>
        <p:spPr>
          <a:xfrm>
            <a:off x="795338" y="488950"/>
            <a:ext cx="7408862" cy="881063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dirty="0">
                <a:ea typeface="宋体" pitchFamily="2" charset="-122"/>
              </a:rPr>
              <a:t>创建视图</a:t>
            </a:r>
            <a:r>
              <a:rPr lang="en-US" altLang="zh-CN" dirty="0">
                <a:ea typeface="宋体" pitchFamily="2" charset="-122"/>
              </a:rPr>
              <a:t>-</a:t>
            </a:r>
            <a:r>
              <a:rPr lang="zh-CN" altLang="en-US" sz="2200" dirty="0">
                <a:ea typeface="宋体" pitchFamily="2" charset="-122"/>
              </a:rPr>
              <a:t>语法</a:t>
            </a:r>
          </a:p>
        </p:txBody>
      </p:sp>
      <p:sp>
        <p:nvSpPr>
          <p:cNvPr id="10" name="Rectangle 6"/>
          <p:cNvSpPr txBox="1">
            <a:spLocks noChangeArrowheads="1"/>
          </p:cNvSpPr>
          <p:nvPr/>
        </p:nvSpPr>
        <p:spPr bwMode="auto">
          <a:xfrm>
            <a:off x="1116013" y="1371600"/>
            <a:ext cx="73850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lIns="92075" tIns="46038" rIns="92075" bIns="46038">
            <a:spAutoFit/>
          </a:bodyPr>
          <a:lstStyle/>
          <a:p>
            <a:pPr marL="341313" lvl="1" indent="-227013" defTabSz="346075" eaLnBrk="1" hangingPunct="1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FontTx/>
              <a:buChar char="–"/>
              <a:tabLst>
                <a:tab pos="571500" algn="l"/>
              </a:tabLst>
              <a:defRPr/>
            </a:pPr>
            <a:r>
              <a:rPr lang="zh-CN" altLang="en-US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创建视图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65" name="Rectangle 9"/>
          <p:cNvSpPr>
            <a:spLocks noChangeArrowheads="1"/>
          </p:cNvSpPr>
          <p:nvPr/>
        </p:nvSpPr>
        <p:spPr bwMode="blackWhite">
          <a:xfrm>
            <a:off x="1154113" y="1481138"/>
            <a:ext cx="7496175" cy="110331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  <a:defRPr/>
            </a:pPr>
            <a:endParaRPr kumimoji="1" lang="zh-CN" altLang="en-US" sz="14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tabLst>
                <a:tab pos="1200150" algn="l"/>
              </a:tabLst>
              <a:defRPr/>
            </a:pPr>
            <a:endParaRPr kumimoji="1" lang="zh-CN" altLang="en-US" sz="14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98666" name="Rectangle 10"/>
          <p:cNvSpPr>
            <a:spLocks noChangeArrowheads="1"/>
          </p:cNvSpPr>
          <p:nvPr/>
        </p:nvSpPr>
        <p:spPr bwMode="blackWhite">
          <a:xfrm>
            <a:off x="1163638" y="1468438"/>
            <a:ext cx="7231062" cy="1122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tabLst>
                <a:tab pos="1601788" algn="l"/>
                <a:tab pos="1717675" algn="l"/>
                <a:tab pos="2743200" algn="l"/>
              </a:tabLst>
              <a:defRPr/>
            </a:pPr>
            <a:r>
              <a:rPr kumimoji="1" lang="en-US" altLang="zh-CN" sz="14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SQL&gt; CREATE VIEW 	empvu10</a:t>
            </a:r>
          </a:p>
          <a:p>
            <a:pPr>
              <a:tabLst>
                <a:tab pos="1601788" algn="l"/>
                <a:tab pos="1717675" algn="l"/>
                <a:tab pos="2743200" algn="l"/>
              </a:tabLst>
              <a:defRPr/>
            </a:pPr>
            <a:r>
              <a:rPr kumimoji="1" lang="en-US" altLang="zh-CN" sz="14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2  AS SELECT	 empno, ename, job</a:t>
            </a:r>
          </a:p>
          <a:p>
            <a:pPr>
              <a:tabLst>
                <a:tab pos="1601788" algn="l"/>
                <a:tab pos="1717675" algn="l"/>
                <a:tab pos="2743200" algn="l"/>
              </a:tabLst>
              <a:defRPr/>
            </a:pPr>
            <a:r>
              <a:rPr kumimoji="1" lang="en-US" altLang="zh-CN" sz="14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3  FROM			emp</a:t>
            </a:r>
          </a:p>
          <a:p>
            <a:pPr>
              <a:tabLst>
                <a:tab pos="1601788" algn="l"/>
                <a:tab pos="1717675" algn="l"/>
                <a:tab pos="2743200" algn="l"/>
              </a:tabLst>
              <a:defRPr/>
            </a:pPr>
            <a:r>
              <a:rPr kumimoji="1" lang="en-US" altLang="zh-CN" sz="14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4  WHERE			deptno = 10;</a:t>
            </a:r>
          </a:p>
          <a:p>
            <a:pPr>
              <a:tabLst>
                <a:tab pos="1601788" algn="l"/>
                <a:tab pos="1717675" algn="l"/>
                <a:tab pos="2743200" algn="l"/>
              </a:tabLst>
              <a:defRPr/>
            </a:pPr>
            <a:r>
              <a:rPr kumimoji="1" lang="en-US" altLang="zh-CN" sz="1400" b="1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View created.</a:t>
            </a:r>
          </a:p>
        </p:txBody>
      </p:sp>
      <p:sp>
        <p:nvSpPr>
          <p:cNvPr id="198667" name="Rectangle 11"/>
          <p:cNvSpPr>
            <a:spLocks noChangeArrowheads="1"/>
          </p:cNvSpPr>
          <p:nvPr/>
        </p:nvSpPr>
        <p:spPr bwMode="blackWhite">
          <a:xfrm>
            <a:off x="1169988" y="3108325"/>
            <a:ext cx="7497762" cy="1300163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  <a:defRPr/>
            </a:pPr>
            <a:endParaRPr kumimoji="1" lang="zh-CN" altLang="en-US" sz="14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tabLst>
                <a:tab pos="1200150" algn="l"/>
              </a:tabLst>
              <a:defRPr/>
            </a:pPr>
            <a:endParaRPr kumimoji="1" lang="zh-CN" altLang="en-US" sz="14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98668" name="Rectangle 12"/>
          <p:cNvSpPr>
            <a:spLocks noChangeArrowheads="1"/>
          </p:cNvSpPr>
          <p:nvPr/>
        </p:nvSpPr>
        <p:spPr bwMode="blackWhite">
          <a:xfrm>
            <a:off x="1152525" y="3095625"/>
            <a:ext cx="7523163" cy="131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tabLst>
                <a:tab pos="1601788" algn="l"/>
                <a:tab pos="1717675" algn="l"/>
              </a:tabLst>
              <a:defRPr/>
            </a:pPr>
            <a:r>
              <a:rPr kumimoji="1" lang="en-US" altLang="zh-CN" sz="14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SQL&gt; CREATE VIEW 	salvu30</a:t>
            </a:r>
          </a:p>
          <a:p>
            <a:pPr>
              <a:tabLst>
                <a:tab pos="1601788" algn="l"/>
                <a:tab pos="1717675" algn="l"/>
              </a:tabLst>
              <a:defRPr/>
            </a:pPr>
            <a:r>
              <a:rPr kumimoji="1" lang="en-US" altLang="zh-CN" sz="14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2  AS SELECT	 empno EMPLOYEE_NUMBER, ename NAME,</a:t>
            </a:r>
          </a:p>
          <a:p>
            <a:pPr>
              <a:tabLst>
                <a:tab pos="1601788" algn="l"/>
                <a:tab pos="1717675" algn="l"/>
              </a:tabLst>
              <a:defRPr/>
            </a:pPr>
            <a:r>
              <a:rPr kumimoji="1" lang="en-US" altLang="zh-CN" sz="14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3				sal SALARY</a:t>
            </a:r>
          </a:p>
          <a:p>
            <a:pPr>
              <a:tabLst>
                <a:tab pos="1601788" algn="l"/>
                <a:tab pos="1717675" algn="l"/>
              </a:tabLst>
              <a:defRPr/>
            </a:pPr>
            <a:r>
              <a:rPr kumimoji="1" lang="en-US" altLang="zh-CN" sz="14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4  FROM				emp</a:t>
            </a:r>
          </a:p>
          <a:p>
            <a:pPr>
              <a:tabLst>
                <a:tab pos="1601788" algn="l"/>
                <a:tab pos="1717675" algn="l"/>
              </a:tabLst>
              <a:defRPr/>
            </a:pPr>
            <a:r>
              <a:rPr kumimoji="1" lang="en-US" altLang="zh-CN" sz="14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5  WHERE				deptno = 30;</a:t>
            </a:r>
          </a:p>
          <a:p>
            <a:pPr>
              <a:tabLst>
                <a:tab pos="1601788" algn="l"/>
                <a:tab pos="1717675" algn="l"/>
              </a:tabLst>
              <a:defRPr/>
            </a:pPr>
            <a:r>
              <a:rPr kumimoji="1" lang="en-US" altLang="zh-CN" sz="1400" b="1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View created.</a:t>
            </a:r>
          </a:p>
        </p:txBody>
      </p:sp>
      <p:sp>
        <p:nvSpPr>
          <p:cNvPr id="198670" name="Rectangle 14"/>
          <p:cNvSpPr>
            <a:spLocks noChangeArrowheads="1"/>
          </p:cNvSpPr>
          <p:nvPr/>
        </p:nvSpPr>
        <p:spPr bwMode="auto">
          <a:xfrm>
            <a:off x="1254125" y="2771775"/>
            <a:ext cx="738505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lIns="92075" tIns="46038" rIns="92075" bIns="46038">
            <a:spAutoFit/>
          </a:bodyPr>
          <a:lstStyle/>
          <a:p>
            <a:pPr marL="341313" lvl="1" indent="-227013" defTabSz="346075" eaLnBrk="1" hangingPunct="1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FontTx/>
              <a:buChar char="–"/>
              <a:tabLst>
                <a:tab pos="571500" algn="l"/>
              </a:tabLst>
              <a:defRPr/>
            </a:pPr>
            <a:r>
              <a:rPr lang="zh-CN" altLang="en-US" sz="18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在子查询中使用列别名创建视图</a:t>
            </a:r>
          </a:p>
        </p:txBody>
      </p:sp>
      <p:sp>
        <p:nvSpPr>
          <p:cNvPr id="198671" name="Rectangle 15"/>
          <p:cNvSpPr>
            <a:spLocks noChangeArrowheads="1"/>
          </p:cNvSpPr>
          <p:nvPr/>
        </p:nvSpPr>
        <p:spPr bwMode="auto">
          <a:xfrm>
            <a:off x="1254125" y="4525963"/>
            <a:ext cx="738505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lIns="92075" tIns="46038" rIns="92075" bIns="46038">
            <a:spAutoFit/>
          </a:bodyPr>
          <a:lstStyle/>
          <a:p>
            <a:pPr marL="341313" lvl="1" indent="-227013" defTabSz="346075" eaLnBrk="1" hangingPunct="1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FontTx/>
              <a:buChar char="–"/>
              <a:tabLst>
                <a:tab pos="571500" algn="l"/>
              </a:tabLst>
              <a:defRPr/>
            </a:pPr>
            <a:r>
              <a:rPr lang="zh-CN" altLang="en-US" sz="18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创建复杂视图</a:t>
            </a:r>
          </a:p>
        </p:txBody>
      </p:sp>
      <p:sp>
        <p:nvSpPr>
          <p:cNvPr id="198672" name="Rectangle 16"/>
          <p:cNvSpPr>
            <a:spLocks noChangeArrowheads="1"/>
          </p:cNvSpPr>
          <p:nvPr/>
        </p:nvSpPr>
        <p:spPr bwMode="blackWhite">
          <a:xfrm>
            <a:off x="1127125" y="4875213"/>
            <a:ext cx="7373938" cy="12223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  <a:defRPr/>
            </a:pPr>
            <a:endParaRPr kumimoji="1" lang="zh-CN" altLang="en-US" sz="14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tabLst>
                <a:tab pos="1200150" algn="l"/>
              </a:tabLst>
              <a:defRPr/>
            </a:pPr>
            <a:endParaRPr kumimoji="1" lang="zh-CN" altLang="en-US" sz="14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98673" name="Rectangle 17"/>
          <p:cNvSpPr>
            <a:spLocks noChangeArrowheads="1"/>
          </p:cNvSpPr>
          <p:nvPr/>
        </p:nvSpPr>
        <p:spPr bwMode="blackWhite">
          <a:xfrm>
            <a:off x="1200150" y="4843463"/>
            <a:ext cx="7399338" cy="132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tabLst>
                <a:tab pos="1601788" algn="l"/>
                <a:tab pos="1717675" algn="l"/>
              </a:tabLst>
              <a:defRPr/>
            </a:pPr>
            <a:r>
              <a:rPr kumimoji="1" lang="en-US" altLang="zh-CN" sz="14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SQL&gt; CREATE VIEW 	dept_sum_vu(name, minsal, maxsal, avgsal)</a:t>
            </a:r>
          </a:p>
          <a:p>
            <a:pPr>
              <a:tabLst>
                <a:tab pos="1601788" algn="l"/>
                <a:tab pos="1717675" algn="l"/>
              </a:tabLst>
              <a:defRPr/>
            </a:pPr>
            <a:r>
              <a:rPr kumimoji="1" lang="en-US" altLang="zh-CN" sz="14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3  AS SELECT	d.dname, MIN(e.sal), MAX(e.sal),AVG(e.sal)</a:t>
            </a:r>
          </a:p>
          <a:p>
            <a:pPr>
              <a:tabLst>
                <a:tab pos="1601788" algn="l"/>
                <a:tab pos="1717675" algn="l"/>
              </a:tabLst>
              <a:defRPr/>
            </a:pPr>
            <a:r>
              <a:rPr kumimoji="1" lang="zh-CN" altLang="en-US" sz="14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5  </a:t>
            </a:r>
            <a:r>
              <a:rPr kumimoji="1" lang="en-US" altLang="zh-CN" sz="14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FROM  emp e, dept d</a:t>
            </a:r>
          </a:p>
          <a:p>
            <a:pPr>
              <a:tabLst>
                <a:tab pos="1601788" algn="l"/>
                <a:tab pos="1717675" algn="l"/>
              </a:tabLst>
              <a:defRPr/>
            </a:pPr>
            <a:r>
              <a:rPr kumimoji="1" lang="en-US" altLang="zh-CN" sz="14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6  WHERE e.deptno = d.deptno GROUP BY d.dname;</a:t>
            </a:r>
          </a:p>
          <a:p>
            <a:pPr>
              <a:tabLst>
                <a:tab pos="1601788" algn="l"/>
                <a:tab pos="1717675" algn="l"/>
              </a:tabLst>
              <a:defRPr/>
            </a:pPr>
            <a:r>
              <a:rPr kumimoji="1" lang="en-US" altLang="zh-CN" sz="1400" b="1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View created.</a:t>
            </a:r>
          </a:p>
        </p:txBody>
      </p:sp>
      <p:sp>
        <p:nvSpPr>
          <p:cNvPr id="8202" name="标题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zh-CN" altLang="zh-CN" dirty="0">
                <a:ea typeface="宋体" pitchFamily="2" charset="-122"/>
              </a:rPr>
              <a:t>创建视图</a:t>
            </a:r>
            <a:r>
              <a:rPr lang="en-US" altLang="zh-CN" dirty="0">
                <a:ea typeface="宋体" pitchFamily="2" charset="-122"/>
              </a:rPr>
              <a:t>-</a:t>
            </a:r>
            <a:r>
              <a:rPr lang="zh-CN" altLang="en-US" sz="2200" dirty="0">
                <a:ea typeface="宋体" pitchFamily="2" charset="-122"/>
              </a:rPr>
              <a:t>示例</a:t>
            </a:r>
          </a:p>
        </p:txBody>
      </p:sp>
      <p:sp>
        <p:nvSpPr>
          <p:cNvPr id="16" name="Rectangle 6"/>
          <p:cNvSpPr txBox="1">
            <a:spLocks noChangeArrowheads="1"/>
          </p:cNvSpPr>
          <p:nvPr/>
        </p:nvSpPr>
        <p:spPr bwMode="auto">
          <a:xfrm>
            <a:off x="1252538" y="1176338"/>
            <a:ext cx="73850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lIns="92075" tIns="46038" rIns="92075" bIns="46038">
            <a:spAutoFit/>
          </a:bodyPr>
          <a:lstStyle/>
          <a:p>
            <a:pPr marL="341313" lvl="1" indent="-227013" defTabSz="346075" eaLnBrk="1" hangingPunct="1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FontTx/>
              <a:buChar char="–"/>
              <a:tabLst>
                <a:tab pos="571500" algn="l"/>
              </a:tabLst>
              <a:defRPr/>
            </a:pPr>
            <a:r>
              <a:rPr lang="zh-CN" altLang="en-US" sz="18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创建视图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9" name="Rectangle 9"/>
          <p:cNvSpPr>
            <a:spLocks noChangeArrowheads="1"/>
          </p:cNvSpPr>
          <p:nvPr/>
        </p:nvSpPr>
        <p:spPr bwMode="blackWhite">
          <a:xfrm>
            <a:off x="928688" y="2132013"/>
            <a:ext cx="7493000" cy="14763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  <a:defRPr/>
            </a:pPr>
            <a:endParaRPr kumimoji="1" lang="zh-CN" altLang="en-US" sz="16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tabLst>
                <a:tab pos="1200150" algn="l"/>
              </a:tabLst>
              <a:defRPr/>
            </a:pPr>
            <a:endParaRPr kumimoji="1" lang="zh-CN" altLang="en-US" sz="16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204810" name="Rectangle 10"/>
          <p:cNvSpPr>
            <a:spLocks noChangeArrowheads="1"/>
          </p:cNvSpPr>
          <p:nvPr/>
        </p:nvSpPr>
        <p:spPr bwMode="ltGray">
          <a:xfrm>
            <a:off x="1582738" y="3135313"/>
            <a:ext cx="5583237" cy="242887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04811" name="Rectangle 11"/>
          <p:cNvSpPr>
            <a:spLocks noChangeArrowheads="1"/>
          </p:cNvSpPr>
          <p:nvPr/>
        </p:nvSpPr>
        <p:spPr bwMode="blackWhite">
          <a:xfrm>
            <a:off x="911225" y="2119313"/>
            <a:ext cx="7142163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tabLst>
                <a:tab pos="1601788" algn="l"/>
                <a:tab pos="1717675" algn="l"/>
              </a:tabLst>
              <a:defRPr/>
            </a:pPr>
            <a:r>
              <a:rPr kumimoji="1" lang="en-US" altLang="zh-CN" sz="16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SQL&gt; CREATE OR REPLACE VIEW empvu20</a:t>
            </a:r>
          </a:p>
          <a:p>
            <a:pPr>
              <a:tabLst>
                <a:tab pos="1601788" algn="l"/>
                <a:tab pos="1717675" algn="l"/>
              </a:tabLst>
              <a:defRPr/>
            </a:pPr>
            <a:r>
              <a:rPr kumimoji="1" lang="en-US" altLang="zh-CN" sz="16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2  AS SELECT	*</a:t>
            </a:r>
          </a:p>
          <a:p>
            <a:pPr>
              <a:tabLst>
                <a:tab pos="1601788" algn="l"/>
                <a:tab pos="1717675" algn="l"/>
              </a:tabLst>
              <a:defRPr/>
            </a:pPr>
            <a:r>
              <a:rPr kumimoji="1" lang="en-US" altLang="zh-CN" sz="16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3  FROM	        emp</a:t>
            </a:r>
          </a:p>
          <a:p>
            <a:pPr>
              <a:tabLst>
                <a:tab pos="1601788" algn="l"/>
                <a:tab pos="1717675" algn="l"/>
              </a:tabLst>
              <a:defRPr/>
            </a:pPr>
            <a:r>
              <a:rPr kumimoji="1" lang="en-US" altLang="zh-CN" sz="16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4  WHERE	        deptno = 20</a:t>
            </a:r>
          </a:p>
          <a:p>
            <a:pPr>
              <a:tabLst>
                <a:tab pos="1601788" algn="l"/>
                <a:tab pos="1717675" algn="l"/>
              </a:tabLst>
              <a:defRPr/>
            </a:pPr>
            <a:r>
              <a:rPr kumimoji="1" lang="en-US" altLang="zh-CN" sz="16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5  WITH CHECK OPTION CONSTRAINT empvu20_ck;</a:t>
            </a:r>
          </a:p>
          <a:p>
            <a:pPr>
              <a:tabLst>
                <a:tab pos="1601788" algn="l"/>
                <a:tab pos="1717675" algn="l"/>
              </a:tabLst>
              <a:defRPr/>
            </a:pPr>
            <a:r>
              <a:rPr kumimoji="1" lang="en-US" altLang="zh-CN" sz="1600" b="1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View created.</a:t>
            </a:r>
          </a:p>
        </p:txBody>
      </p:sp>
      <p:sp>
        <p:nvSpPr>
          <p:cNvPr id="204812" name="Rectangle 12"/>
          <p:cNvSpPr>
            <a:spLocks noChangeArrowheads="1"/>
          </p:cNvSpPr>
          <p:nvPr/>
        </p:nvSpPr>
        <p:spPr bwMode="auto">
          <a:xfrm>
            <a:off x="1279525" y="3713163"/>
            <a:ext cx="73850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lIns="92075" tIns="46038" rIns="92075" bIns="46038">
            <a:spAutoFit/>
          </a:bodyPr>
          <a:lstStyle/>
          <a:p>
            <a:pPr marL="341313" lvl="1" indent="-227013" defTabSz="346075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FontTx/>
              <a:buChar char="–"/>
              <a:tabLst>
                <a:tab pos="571500" algn="l"/>
              </a:tabLst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创建视图：使用</a:t>
            </a:r>
            <a:r>
              <a:rPr kumimoji="1" lang="en-US" altLang="zh-CN" sz="2000" b="1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WITH READ ONLY</a:t>
            </a:r>
            <a:r>
              <a:rPr lang="zh-CN" altLang="en-US" sz="2200" b="1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选项</a:t>
            </a:r>
          </a:p>
        </p:txBody>
      </p:sp>
      <p:sp>
        <p:nvSpPr>
          <p:cNvPr id="204813" name="Rectangle 13"/>
          <p:cNvSpPr>
            <a:spLocks noChangeArrowheads="1"/>
          </p:cNvSpPr>
          <p:nvPr/>
        </p:nvSpPr>
        <p:spPr bwMode="blackWhite">
          <a:xfrm>
            <a:off x="911225" y="4192588"/>
            <a:ext cx="7497763" cy="17018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  <a:defRPr/>
            </a:pPr>
            <a:endParaRPr kumimoji="1" lang="zh-CN" altLang="en-US" sz="16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tabLst>
                <a:tab pos="1200150" algn="l"/>
              </a:tabLst>
              <a:defRPr/>
            </a:pPr>
            <a:endParaRPr kumimoji="1" lang="zh-CN" altLang="en-US" sz="16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204814" name="Rectangle 14"/>
          <p:cNvSpPr>
            <a:spLocks noChangeArrowheads="1"/>
          </p:cNvSpPr>
          <p:nvPr/>
        </p:nvSpPr>
        <p:spPr bwMode="blackWhite">
          <a:xfrm>
            <a:off x="923925" y="4179888"/>
            <a:ext cx="7497763" cy="172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tabLst>
                <a:tab pos="1601788" algn="l"/>
                <a:tab pos="1717675" algn="l"/>
              </a:tabLst>
              <a:defRPr/>
            </a:pPr>
            <a:r>
              <a:rPr kumimoji="1" lang="en-US" altLang="zh-CN" sz="16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SQL&gt; CREATE OR REPLACE VIEW empvu10</a:t>
            </a:r>
          </a:p>
          <a:p>
            <a:pPr>
              <a:tabLst>
                <a:tab pos="1601788" algn="l"/>
                <a:tab pos="1717675" algn="l"/>
              </a:tabLst>
              <a:defRPr/>
            </a:pPr>
            <a:r>
              <a:rPr kumimoji="1" lang="en-US" altLang="zh-CN" sz="16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2        (employee_number, employee_name, job_title)</a:t>
            </a:r>
          </a:p>
          <a:p>
            <a:pPr>
              <a:tabLst>
                <a:tab pos="1601788" algn="l"/>
                <a:tab pos="1717675" algn="l"/>
              </a:tabLst>
              <a:defRPr/>
            </a:pPr>
            <a:r>
              <a:rPr kumimoji="1" lang="en-US" altLang="zh-CN" sz="16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3  AS SELECT	empno, ename, job</a:t>
            </a:r>
          </a:p>
          <a:p>
            <a:pPr>
              <a:tabLst>
                <a:tab pos="1601788" algn="l"/>
                <a:tab pos="1717675" algn="l"/>
              </a:tabLst>
              <a:defRPr/>
            </a:pPr>
            <a:r>
              <a:rPr kumimoji="1" lang="en-US" altLang="zh-CN" sz="16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4  FROM				emp</a:t>
            </a:r>
          </a:p>
          <a:p>
            <a:pPr>
              <a:tabLst>
                <a:tab pos="1601788" algn="l"/>
                <a:tab pos="1717675" algn="l"/>
              </a:tabLst>
              <a:defRPr/>
            </a:pPr>
            <a:r>
              <a:rPr kumimoji="1" lang="zh-CN" altLang="en-US" sz="16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5  </a:t>
            </a:r>
            <a:r>
              <a:rPr kumimoji="1" lang="en-US" altLang="zh-CN" sz="16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WHERE				deptno = 10</a:t>
            </a:r>
          </a:p>
          <a:p>
            <a:pPr>
              <a:tabLst>
                <a:tab pos="1601788" algn="l"/>
                <a:tab pos="1717675" algn="l"/>
              </a:tabLst>
              <a:defRPr/>
            </a:pPr>
            <a:r>
              <a:rPr kumimoji="1" lang="en-US" altLang="zh-CN" sz="16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6  WITH READ ONLY;</a:t>
            </a:r>
          </a:p>
          <a:p>
            <a:pPr>
              <a:tabLst>
                <a:tab pos="1601788" algn="l"/>
                <a:tab pos="1717675" algn="l"/>
              </a:tabLst>
              <a:defRPr/>
            </a:pPr>
            <a:r>
              <a:rPr kumimoji="1" lang="en-US" altLang="zh-CN" sz="1600" b="1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View created.</a:t>
            </a:r>
          </a:p>
        </p:txBody>
      </p:sp>
      <p:sp>
        <p:nvSpPr>
          <p:cNvPr id="9224" name="标题 12"/>
          <p:cNvSpPr>
            <a:spLocks noGrp="1"/>
          </p:cNvSpPr>
          <p:nvPr>
            <p:ph type="title"/>
          </p:nvPr>
        </p:nvSpPr>
        <p:spPr>
          <a:xfrm>
            <a:off x="863600" y="530225"/>
            <a:ext cx="7408863" cy="657225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zh-CN" altLang="zh-CN" dirty="0">
                <a:ea typeface="宋体" pitchFamily="2" charset="-122"/>
              </a:rPr>
              <a:t>创建视图</a:t>
            </a:r>
            <a:r>
              <a:rPr lang="en-US" altLang="zh-CN" dirty="0">
                <a:ea typeface="宋体" pitchFamily="2" charset="-122"/>
              </a:rPr>
              <a:t>-</a:t>
            </a:r>
            <a:r>
              <a:rPr lang="zh-CN" altLang="en-US" sz="2200" dirty="0">
                <a:ea typeface="宋体" pitchFamily="2" charset="-122"/>
              </a:rPr>
              <a:t>使用选项</a:t>
            </a:r>
          </a:p>
        </p:txBody>
      </p:sp>
      <p:sp>
        <p:nvSpPr>
          <p:cNvPr id="14" name="Rectangle 6"/>
          <p:cNvSpPr txBox="1">
            <a:spLocks noChangeArrowheads="1"/>
          </p:cNvSpPr>
          <p:nvPr/>
        </p:nvSpPr>
        <p:spPr bwMode="auto">
          <a:xfrm>
            <a:off x="1265238" y="1639888"/>
            <a:ext cx="73850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lIns="92075" tIns="46038" rIns="92075" bIns="46038">
            <a:spAutoFit/>
          </a:bodyPr>
          <a:lstStyle/>
          <a:p>
            <a:pPr marL="341313" lvl="1" indent="-227013" defTabSz="346075" eaLnBrk="1" hangingPunct="1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FontTx/>
              <a:buChar char="–"/>
              <a:tabLst>
                <a:tab pos="571500" algn="l"/>
              </a:tabLst>
              <a:defRPr/>
            </a:pPr>
            <a:r>
              <a:rPr lang="zh-CN" altLang="en-US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创建视图：使用</a:t>
            </a:r>
            <a:r>
              <a:rPr lang="en-US" altLang="zh-CN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WITH CHECK OPTION</a:t>
            </a:r>
            <a:r>
              <a:rPr lang="zh-CN" altLang="en-US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选项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4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16" name="AutoShape 12"/>
          <p:cNvSpPr>
            <a:spLocks noChangeArrowheads="1"/>
          </p:cNvSpPr>
          <p:nvPr/>
        </p:nvSpPr>
        <p:spPr bwMode="blackWhite">
          <a:xfrm>
            <a:off x="765175" y="3001963"/>
            <a:ext cx="3533775" cy="2859087"/>
          </a:xfrm>
          <a:prstGeom prst="roundRect">
            <a:avLst>
              <a:gd name="adj" fmla="val 12495"/>
            </a:avLst>
          </a:prstGeom>
          <a:gradFill rotWithShape="0">
            <a:gsLst>
              <a:gs pos="0">
                <a:srgbClr val="FF9966">
                  <a:gamma/>
                  <a:shade val="89804"/>
                  <a:invGamma/>
                </a:srgbClr>
              </a:gs>
              <a:gs pos="50000">
                <a:srgbClr val="FF9966"/>
              </a:gs>
              <a:gs pos="100000">
                <a:srgbClr val="FF9966">
                  <a:gamma/>
                  <a:shade val="89804"/>
                  <a:invGamma/>
                </a:srgbClr>
              </a:gs>
            </a:gsLst>
            <a:lin ang="2700000" scaled="1"/>
          </a:gradFill>
          <a:ln w="12700">
            <a:solidFill>
              <a:srgbClr val="000000"/>
            </a:solidFill>
            <a:round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3325813" y="1790700"/>
            <a:ext cx="5303837" cy="4114800"/>
            <a:chOff x="2095" y="1128"/>
            <a:chExt cx="3341" cy="2592"/>
          </a:xfrm>
        </p:grpSpPr>
        <p:grpSp>
          <p:nvGrpSpPr>
            <p:cNvPr id="16398" name="Group 14"/>
            <p:cNvGrpSpPr>
              <a:grpSpLocks/>
            </p:cNvGrpSpPr>
            <p:nvPr/>
          </p:nvGrpSpPr>
          <p:grpSpPr bwMode="auto">
            <a:xfrm>
              <a:off x="3336" y="1128"/>
              <a:ext cx="2100" cy="2592"/>
              <a:chOff x="3336" y="1128"/>
              <a:chExt cx="2100" cy="2592"/>
            </a:xfrm>
          </p:grpSpPr>
          <p:sp>
            <p:nvSpPr>
              <p:cNvPr id="16401" name="Rectangle 15"/>
              <p:cNvSpPr>
                <a:spLocks noChangeArrowheads="1"/>
              </p:cNvSpPr>
              <p:nvPr/>
            </p:nvSpPr>
            <p:spPr bwMode="ltGray">
              <a:xfrm>
                <a:off x="3336" y="1654"/>
                <a:ext cx="2100" cy="1553"/>
              </a:xfrm>
              <a:prstGeom prst="rect">
                <a:avLst/>
              </a:prstGeom>
              <a:gradFill rotWithShape="0">
                <a:gsLst>
                  <a:gs pos="0">
                    <a:srgbClr val="8E8E8E"/>
                  </a:gs>
                  <a:gs pos="50000">
                    <a:srgbClr val="B2B2B2"/>
                  </a:gs>
                  <a:gs pos="100000">
                    <a:srgbClr val="8E8E8E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6402" name="Oval 16"/>
              <p:cNvSpPr>
                <a:spLocks noChangeArrowheads="1"/>
              </p:cNvSpPr>
              <p:nvPr/>
            </p:nvSpPr>
            <p:spPr bwMode="ltGray">
              <a:xfrm>
                <a:off x="3336" y="1128"/>
                <a:ext cx="2100" cy="995"/>
              </a:xfrm>
              <a:prstGeom prst="ellipse">
                <a:avLst/>
              </a:prstGeom>
              <a:gradFill rotWithShape="0">
                <a:gsLst>
                  <a:gs pos="0">
                    <a:srgbClr val="A0A0A0"/>
                  </a:gs>
                  <a:gs pos="100000">
                    <a:srgbClr val="B2B2B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6403" name="Oval 17"/>
              <p:cNvSpPr>
                <a:spLocks noChangeArrowheads="1"/>
              </p:cNvSpPr>
              <p:nvPr/>
            </p:nvSpPr>
            <p:spPr bwMode="ltGray">
              <a:xfrm>
                <a:off x="3336" y="2725"/>
                <a:ext cx="2100" cy="995"/>
              </a:xfrm>
              <a:prstGeom prst="ellipse">
                <a:avLst/>
              </a:prstGeom>
              <a:gradFill rotWithShape="0">
                <a:gsLst>
                  <a:gs pos="0">
                    <a:srgbClr val="8E8E8E"/>
                  </a:gs>
                  <a:gs pos="50000">
                    <a:srgbClr val="B2B2B2"/>
                  </a:gs>
                  <a:gs pos="100000">
                    <a:srgbClr val="8E8E8E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200722" name="Line 18"/>
            <p:cNvSpPr>
              <a:spLocks noChangeShapeType="1"/>
            </p:cNvSpPr>
            <p:nvPr/>
          </p:nvSpPr>
          <p:spPr bwMode="auto">
            <a:xfrm>
              <a:off x="2095" y="2493"/>
              <a:ext cx="1325" cy="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none" w="sm" len="sm"/>
              <a:tailEnd type="stealth" w="med" len="lg"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0723" name="AutoShape 19"/>
            <p:cNvSpPr>
              <a:spLocks noChangeArrowheads="1"/>
            </p:cNvSpPr>
            <p:nvPr/>
          </p:nvSpPr>
          <p:spPr bwMode="blackWhite">
            <a:xfrm>
              <a:off x="3436" y="2124"/>
              <a:ext cx="1928" cy="972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00CC66">
                    <a:gamma/>
                    <a:shade val="89804"/>
                    <a:invGamma/>
                  </a:srgbClr>
                </a:gs>
                <a:gs pos="50000">
                  <a:srgbClr val="00CC66"/>
                </a:gs>
                <a:gs pos="100000">
                  <a:srgbClr val="00CC66">
                    <a:gamma/>
                    <a:shade val="89804"/>
                    <a:invGamma/>
                  </a:srgb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 wrap="none" lIns="92075" tIns="46038" rIns="92075" bIns="46038" anchor="ctr"/>
            <a:lstStyle/>
            <a:p>
              <a:pPr>
                <a:lnSpc>
                  <a:spcPct val="70000"/>
                </a:lnSpc>
                <a:tabLst>
                  <a:tab pos="1077913" algn="l"/>
                  <a:tab pos="1779588" algn="l"/>
                </a:tabLst>
                <a:defRPr/>
              </a:pPr>
              <a:r>
                <a:rPr kumimoji="1" lang="zh-CN" altLang="en-US" sz="1600" b="1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  </a:t>
              </a:r>
              <a:r>
                <a:rPr kumimoji="1" lang="zh-CN" altLang="en-US" sz="16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  <a:ea typeface="宋体" pitchFamily="2" charset="-122"/>
                </a:rPr>
                <a:t>             </a:t>
              </a:r>
              <a:r>
                <a:rPr kumimoji="1" lang="en-US" altLang="zh-CN" sz="2200" b="1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ea typeface="宋体" pitchFamily="2" charset="-122"/>
                </a:rPr>
                <a:t>USER_VIEWS</a:t>
              </a:r>
              <a:r>
                <a:rPr kumimoji="1" lang="en-US" altLang="zh-CN" sz="1600" b="1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     </a:t>
              </a:r>
            </a:p>
            <a:p>
              <a:pPr>
                <a:lnSpc>
                  <a:spcPct val="70000"/>
                </a:lnSpc>
                <a:tabLst>
                  <a:tab pos="1077913" algn="l"/>
                  <a:tab pos="1779588" algn="l"/>
                </a:tabLst>
                <a:defRPr/>
              </a:pPr>
              <a:r>
                <a:rPr kumimoji="1" lang="zh-CN" altLang="en-US" sz="1600" b="1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                 </a:t>
              </a:r>
            </a:p>
            <a:p>
              <a:pPr>
                <a:lnSpc>
                  <a:spcPct val="70000"/>
                </a:lnSpc>
                <a:tabLst>
                  <a:tab pos="1077913" algn="l"/>
                  <a:tab pos="1779588" algn="l"/>
                </a:tabLst>
                <a:defRPr/>
              </a:pPr>
              <a:r>
                <a:rPr kumimoji="1" lang="zh-CN" altLang="en-US" sz="1600" b="1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                  </a:t>
              </a:r>
              <a:r>
                <a:rPr kumimoji="1" lang="en-US" altLang="zh-CN" sz="1800" b="1">
                  <a:solidFill>
                    <a:srgbClr val="DDDDDD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ea typeface="宋体" pitchFamily="2" charset="-122"/>
                </a:rPr>
                <a:t>EMPVU10</a:t>
              </a:r>
              <a:endParaRPr kumimoji="1" lang="en-US" altLang="zh-CN" sz="18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endParaRPr>
            </a:p>
            <a:p>
              <a:pPr>
                <a:tabLst>
                  <a:tab pos="1077913" algn="l"/>
                  <a:tab pos="1779588" algn="l"/>
                </a:tabLst>
                <a:defRPr/>
              </a:pPr>
              <a:r>
                <a:rPr kumimoji="1" lang="en-US" altLang="zh-CN" sz="1600" b="1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SELECT	empno, ename, job</a:t>
              </a:r>
            </a:p>
            <a:p>
              <a:pPr>
                <a:tabLst>
                  <a:tab pos="1077913" algn="l"/>
                  <a:tab pos="1779588" algn="l"/>
                </a:tabLst>
                <a:defRPr/>
              </a:pPr>
              <a:r>
                <a:rPr kumimoji="1" lang="en-US" altLang="zh-CN" sz="1600" b="1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FROM	emp</a:t>
              </a:r>
            </a:p>
            <a:p>
              <a:pPr>
                <a:tabLst>
                  <a:tab pos="1077913" algn="l"/>
                  <a:tab pos="1779588" algn="l"/>
                </a:tabLst>
                <a:defRPr/>
              </a:pPr>
              <a:r>
                <a:rPr kumimoji="1" lang="en-US" altLang="zh-CN" sz="1600" b="1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WHERE	deptno = 10;</a:t>
              </a:r>
            </a:p>
          </p:txBody>
        </p:sp>
      </p:grpSp>
      <p:sp>
        <p:nvSpPr>
          <p:cNvPr id="200724" name="AutoShape 20"/>
          <p:cNvSpPr>
            <a:spLocks noChangeArrowheads="1"/>
          </p:cNvSpPr>
          <p:nvPr/>
        </p:nvSpPr>
        <p:spPr bwMode="blackWhite">
          <a:xfrm>
            <a:off x="758825" y="2195513"/>
            <a:ext cx="3546475" cy="2871787"/>
          </a:xfrm>
          <a:prstGeom prst="roundRect">
            <a:avLst>
              <a:gd name="adj" fmla="val 12495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tabLst>
                <a:tab pos="682625" algn="l"/>
                <a:tab pos="1779588" algn="l"/>
              </a:tabLst>
              <a:defRPr/>
            </a:pPr>
            <a:r>
              <a:rPr kumimoji="1" lang="zh-CN" altLang="en-US" sz="2200" b="1">
                <a:solidFill>
                  <a:srgbClr val="DDDDDD"/>
                </a:solidFill>
                <a:latin typeface="Arial" pitchFamily="34" charset="0"/>
                <a:ea typeface="宋体" pitchFamily="2" charset="-122"/>
              </a:rPr>
              <a:t>          </a:t>
            </a:r>
            <a:r>
              <a:rPr kumimoji="1" lang="en-US" altLang="zh-CN" sz="2200" b="1">
                <a:solidFill>
                  <a:srgbClr val="FFFFCC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ea typeface="宋体" pitchFamily="2" charset="-122"/>
              </a:rPr>
              <a:t>SQL*Plus</a:t>
            </a:r>
            <a:endParaRPr kumimoji="1" lang="en-US" altLang="zh-CN" sz="1800" b="1">
              <a:solidFill>
                <a:srgbClr val="DDDDDD"/>
              </a:solidFill>
              <a:latin typeface="Arial" pitchFamily="34" charset="0"/>
              <a:ea typeface="宋体" pitchFamily="2" charset="-122"/>
            </a:endParaRPr>
          </a:p>
          <a:p>
            <a:pPr>
              <a:tabLst>
                <a:tab pos="682625" algn="l"/>
                <a:tab pos="1779588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  <a:p>
            <a:pPr>
              <a:tabLst>
                <a:tab pos="682625" algn="l"/>
                <a:tab pos="1779588" algn="l"/>
              </a:tabLst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SELECT   *</a:t>
            </a:r>
          </a:p>
          <a:p>
            <a:pPr>
              <a:tabLst>
                <a:tab pos="682625" algn="l"/>
                <a:tab pos="1779588" algn="l"/>
              </a:tabLst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FROM       empvu10;</a:t>
            </a:r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854075" y="4262438"/>
            <a:ext cx="6975475" cy="1465262"/>
            <a:chOff x="538" y="2685"/>
            <a:chExt cx="4394" cy="923"/>
          </a:xfrm>
        </p:grpSpPr>
        <p:grpSp>
          <p:nvGrpSpPr>
            <p:cNvPr id="16392" name="Group 22"/>
            <p:cNvGrpSpPr>
              <a:grpSpLocks/>
            </p:cNvGrpSpPr>
            <p:nvPr/>
          </p:nvGrpSpPr>
          <p:grpSpPr bwMode="auto">
            <a:xfrm>
              <a:off x="538" y="2685"/>
              <a:ext cx="4394" cy="923"/>
              <a:chOff x="538" y="2685"/>
              <a:chExt cx="4394" cy="923"/>
            </a:xfrm>
          </p:grpSpPr>
          <p:sp>
            <p:nvSpPr>
              <p:cNvPr id="200727" name="Line 23"/>
              <p:cNvSpPr>
                <a:spLocks noChangeShapeType="1"/>
              </p:cNvSpPr>
              <p:nvPr/>
            </p:nvSpPr>
            <p:spPr bwMode="auto">
              <a:xfrm>
                <a:off x="2509" y="3327"/>
                <a:ext cx="1401" cy="0"/>
              </a:xfrm>
              <a:prstGeom prst="line">
                <a:avLst/>
              </a:prstGeom>
              <a:noFill/>
              <a:ln w="50800">
                <a:solidFill>
                  <a:srgbClr val="FFCC00"/>
                </a:solidFill>
                <a:round/>
                <a:headEnd type="stealth" w="med" len="lg"/>
                <a:tailEnd type="none" w="sm" len="sm"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00728" name="Rectangle 24"/>
              <p:cNvSpPr>
                <a:spLocks noChangeArrowheads="1"/>
              </p:cNvSpPr>
              <p:nvPr/>
            </p:nvSpPr>
            <p:spPr bwMode="blackWhite">
              <a:xfrm>
                <a:off x="3786" y="3216"/>
                <a:ext cx="1146" cy="232"/>
              </a:xfrm>
              <a:prstGeom prst="rect">
                <a:avLst/>
              </a:prstGeom>
              <a:gradFill rotWithShape="0">
                <a:gsLst>
                  <a:gs pos="0">
                    <a:srgbClr val="6666FF">
                      <a:gamma/>
                      <a:shade val="89804"/>
                      <a:invGamma/>
                    </a:srgbClr>
                  </a:gs>
                  <a:gs pos="50000">
                    <a:srgbClr val="6666FF"/>
                  </a:gs>
                  <a:gs pos="100000">
                    <a:srgbClr val="6666FF">
                      <a:gamma/>
                      <a:shade val="89804"/>
                      <a:invGamma/>
                    </a:srgbClr>
                  </a:gs>
                </a:gsLst>
                <a:lin ang="2700000" scaled="1"/>
              </a:gradFill>
              <a:ln w="9525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6396" name="Rectangle 25"/>
              <p:cNvSpPr>
                <a:spLocks noChangeArrowheads="1"/>
              </p:cNvSpPr>
              <p:nvPr/>
            </p:nvSpPr>
            <p:spPr bwMode="auto">
              <a:xfrm>
                <a:off x="4098" y="3208"/>
                <a:ext cx="428" cy="2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60000"/>
                  </a:spcBef>
                </a:pPr>
                <a:r>
                  <a:rPr kumimoji="1" lang="en-US" altLang="zh-CN" sz="18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rPr>
                  <a:t>EMP</a:t>
                </a:r>
              </a:p>
            </p:txBody>
          </p:sp>
          <p:sp>
            <p:nvSpPr>
              <p:cNvPr id="16397" name="Rectangle 26"/>
              <p:cNvSpPr>
                <a:spLocks noChangeArrowheads="1"/>
              </p:cNvSpPr>
              <p:nvPr/>
            </p:nvSpPr>
            <p:spPr bwMode="auto">
              <a:xfrm>
                <a:off x="538" y="2685"/>
                <a:ext cx="2092" cy="9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endParaRPr kumimoji="1" lang="zh-CN" altLang="en-US" sz="1800" b="1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  <a:p>
                <a:endParaRPr kumimoji="1" lang="zh-CN" altLang="en-US" sz="1800" b="1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  <a:p>
                <a:r>
                  <a:rPr kumimoji="1" lang="zh-CN" altLang="en-US" sz="18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rPr>
                  <a:t>7839	</a:t>
                </a:r>
                <a:r>
                  <a:rPr kumimoji="1" lang="en-US" altLang="zh-CN" sz="18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rPr>
                  <a:t>KING	PRESIDENT</a:t>
                </a:r>
              </a:p>
              <a:p>
                <a:r>
                  <a:rPr kumimoji="1" lang="en-US" altLang="zh-CN" sz="18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rPr>
                  <a:t>7782	CLARK	MANAGER</a:t>
                </a:r>
              </a:p>
              <a:p>
                <a:r>
                  <a:rPr kumimoji="1" lang="en-US" altLang="zh-CN" sz="18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rPr>
                  <a:t>7934	MILLER	CLERK</a:t>
                </a:r>
              </a:p>
            </p:txBody>
          </p:sp>
        </p:grpSp>
        <p:sp>
          <p:nvSpPr>
            <p:cNvPr id="200731" name="Line 27"/>
            <p:cNvSpPr>
              <a:spLocks noChangeShapeType="1"/>
            </p:cNvSpPr>
            <p:nvPr/>
          </p:nvSpPr>
          <p:spPr bwMode="auto">
            <a:xfrm flipV="1">
              <a:off x="4304" y="3060"/>
              <a:ext cx="0" cy="211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 type="stealth" w="med" len="lg"/>
              <a:tailEnd type="none" w="sm" len="sm"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6390" name="Text Box 29"/>
          <p:cNvSpPr txBox="1">
            <a:spLocks noChangeArrowheads="1"/>
          </p:cNvSpPr>
          <p:nvPr/>
        </p:nvSpPr>
        <p:spPr bwMode="auto">
          <a:xfrm>
            <a:off x="6108700" y="2374900"/>
            <a:ext cx="1701800" cy="4572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chemeClr val="bg1"/>
                </a:solidFill>
                <a:latin typeface="Arial" charset="0"/>
                <a:ea typeface="宋体" pitchFamily="2" charset="-122"/>
              </a:rPr>
              <a:t>Database</a:t>
            </a:r>
          </a:p>
        </p:txBody>
      </p:sp>
      <p:sp>
        <p:nvSpPr>
          <p:cNvPr id="10247" name="标题 23"/>
          <p:cNvSpPr>
            <a:spLocks noGrp="1"/>
          </p:cNvSpPr>
          <p:nvPr>
            <p:ph type="title"/>
          </p:nvPr>
        </p:nvSpPr>
        <p:spPr>
          <a:xfrm>
            <a:off x="781050" y="530225"/>
            <a:ext cx="7408863" cy="881063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dirty="0">
                <a:ea typeface="宋体" pitchFamily="2" charset="-122"/>
              </a:rPr>
              <a:t>查询视图处理过程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64" name="Rectangle 12"/>
          <p:cNvSpPr>
            <a:spLocks noChangeArrowheads="1"/>
          </p:cNvSpPr>
          <p:nvPr/>
        </p:nvSpPr>
        <p:spPr bwMode="blackWhite">
          <a:xfrm>
            <a:off x="933450" y="2560638"/>
            <a:ext cx="7645400" cy="18557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  <a:tab pos="212090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tabLst>
                <a:tab pos="1200150" algn="l"/>
                <a:tab pos="212090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202765" name="Rectangle 13"/>
          <p:cNvSpPr>
            <a:spLocks noChangeArrowheads="1"/>
          </p:cNvSpPr>
          <p:nvPr/>
        </p:nvSpPr>
        <p:spPr bwMode="blackWhite">
          <a:xfrm>
            <a:off x="906463" y="2547938"/>
            <a:ext cx="7442200" cy="188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tabLst>
                <a:tab pos="1601788" algn="l"/>
                <a:tab pos="1717675" algn="l"/>
              </a:tabLst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SQL&gt; CREATE OR REPLACE VIEW empvu10</a:t>
            </a:r>
          </a:p>
          <a:p>
            <a:pPr>
              <a:tabLst>
                <a:tab pos="1601788" algn="l"/>
                <a:tab pos="1717675" algn="l"/>
              </a:tabLst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2    	(employee_number, employee_name, job_title)</a:t>
            </a:r>
          </a:p>
          <a:p>
            <a:pPr>
              <a:tabLst>
                <a:tab pos="1601788" algn="l"/>
                <a:tab pos="1717675" algn="l"/>
              </a:tabLst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3  AS SELECT 	empno, ename, job</a:t>
            </a:r>
          </a:p>
          <a:p>
            <a:pPr>
              <a:tabLst>
                <a:tab pos="1601788" algn="l"/>
                <a:tab pos="1717675" algn="l"/>
              </a:tabLst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4  FROM				emp</a:t>
            </a:r>
          </a:p>
          <a:p>
            <a:pPr>
              <a:tabLst>
                <a:tab pos="1601788" algn="l"/>
                <a:tab pos="1717675" algn="l"/>
              </a:tabLst>
              <a:defRPr/>
            </a:pPr>
            <a:r>
              <a:rPr kumimoji="1" lang="zh-CN" altLang="en-US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5  </a:t>
            </a: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WHERE				deptno = 10;</a:t>
            </a:r>
          </a:p>
          <a:p>
            <a:pPr>
              <a:tabLst>
                <a:tab pos="1601788" algn="l"/>
                <a:tab pos="1717675" algn="l"/>
              </a:tabLst>
              <a:defRPr/>
            </a:pPr>
            <a:r>
              <a:rPr kumimoji="1" lang="en-US" altLang="zh-CN" sz="1800" b="1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View created.</a:t>
            </a:r>
          </a:p>
        </p:txBody>
      </p:sp>
      <p:sp>
        <p:nvSpPr>
          <p:cNvPr id="11268" name="标题 8"/>
          <p:cNvSpPr>
            <a:spLocks noGrp="1"/>
          </p:cNvSpPr>
          <p:nvPr>
            <p:ph type="title"/>
          </p:nvPr>
        </p:nvSpPr>
        <p:spPr>
          <a:xfrm>
            <a:off x="754063" y="515938"/>
            <a:ext cx="7408862" cy="881062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dirty="0">
                <a:ea typeface="宋体" pitchFamily="2" charset="-122"/>
              </a:rPr>
              <a:t>更改视图</a:t>
            </a:r>
          </a:p>
        </p:txBody>
      </p:sp>
      <p:sp>
        <p:nvSpPr>
          <p:cNvPr id="10" name="Rectangle 6"/>
          <p:cNvSpPr txBox="1">
            <a:spLocks noChangeArrowheads="1"/>
          </p:cNvSpPr>
          <p:nvPr/>
        </p:nvSpPr>
        <p:spPr bwMode="auto">
          <a:xfrm>
            <a:off x="1020763" y="1890713"/>
            <a:ext cx="73850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lIns="92075" tIns="46038" rIns="92075" bIns="46038">
            <a:spAutoFit/>
          </a:bodyPr>
          <a:lstStyle/>
          <a:p>
            <a:pPr marL="341313" lvl="1" indent="-227013" defTabSz="346075" eaLnBrk="1" hangingPunct="1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FontTx/>
              <a:buChar char="–"/>
              <a:tabLst>
                <a:tab pos="571500" algn="l"/>
              </a:tabLst>
              <a:defRPr/>
            </a:pPr>
            <a:r>
              <a:rPr lang="zh-CN" altLang="en-US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更改视图： 使用</a:t>
            </a:r>
            <a:r>
              <a:rPr lang="en-US" altLang="zh-CN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CREATE OR REPLACE VIEW</a:t>
            </a:r>
            <a:r>
              <a:rPr lang="zh-CN" altLang="en-US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语句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7" name="Rectangle 9"/>
          <p:cNvSpPr>
            <a:spLocks noChangeArrowheads="1"/>
          </p:cNvSpPr>
          <p:nvPr/>
        </p:nvSpPr>
        <p:spPr bwMode="blackWhite">
          <a:xfrm>
            <a:off x="923925" y="2924175"/>
            <a:ext cx="7493000" cy="59213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tabLst>
                <a:tab pos="12001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206858" name="Rectangle 10"/>
          <p:cNvSpPr>
            <a:spLocks noChangeArrowheads="1"/>
          </p:cNvSpPr>
          <p:nvPr/>
        </p:nvSpPr>
        <p:spPr bwMode="blackWhite">
          <a:xfrm>
            <a:off x="915988" y="2911475"/>
            <a:ext cx="7518400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tabLst>
                <a:tab pos="1601788" algn="l"/>
                <a:tab pos="1717675" algn="l"/>
              </a:tabLst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SQL&gt; DROP VIEW empvu10; </a:t>
            </a:r>
          </a:p>
          <a:p>
            <a:pPr>
              <a:tabLst>
                <a:tab pos="1601788" algn="l"/>
                <a:tab pos="1717675" algn="l"/>
              </a:tabLst>
              <a:defRPr/>
            </a:pPr>
            <a:r>
              <a:rPr kumimoji="1" lang="en-US" altLang="zh-CN" sz="1800" b="1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View dropped.</a:t>
            </a:r>
          </a:p>
        </p:txBody>
      </p:sp>
      <p:sp>
        <p:nvSpPr>
          <p:cNvPr id="9" name="Rectangle 6"/>
          <p:cNvSpPr txBox="1">
            <a:spLocks noChangeArrowheads="1"/>
          </p:cNvSpPr>
          <p:nvPr/>
        </p:nvSpPr>
        <p:spPr bwMode="auto">
          <a:xfrm>
            <a:off x="1293813" y="2341563"/>
            <a:ext cx="73850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lIns="92075" tIns="46038" rIns="92075" bIns="46038">
            <a:spAutoFit/>
          </a:bodyPr>
          <a:lstStyle/>
          <a:p>
            <a:pPr marL="341313" lvl="1" indent="-227013" defTabSz="346075" eaLnBrk="1" hangingPunct="1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FontTx/>
              <a:buChar char="–"/>
              <a:tabLst>
                <a:tab pos="571500" algn="l"/>
              </a:tabLst>
              <a:defRPr/>
            </a:pPr>
            <a:r>
              <a:rPr lang="zh-CN" altLang="en-US" sz="2000" b="1" kern="0">
                <a:solidFill>
                  <a:schemeClr val="tx1"/>
                </a:solidFill>
                <a:latin typeface="+mn-lt"/>
                <a:ea typeface="宋体" pitchFamily="2" charset="-122"/>
              </a:rPr>
              <a:t>删除视图： 使用</a:t>
            </a:r>
            <a:r>
              <a:rPr lang="en-US" altLang="zh-CN" sz="2000" b="1" kern="0">
                <a:solidFill>
                  <a:schemeClr val="tx1"/>
                </a:solidFill>
                <a:latin typeface="+mn-lt"/>
                <a:ea typeface="宋体" pitchFamily="2" charset="-122"/>
              </a:rPr>
              <a:t>DROP VIEW </a:t>
            </a:r>
            <a:r>
              <a:rPr lang="en-US" altLang="zh-CN" sz="2000" b="1" i="1" kern="0">
                <a:solidFill>
                  <a:schemeClr val="tx1"/>
                </a:solidFill>
                <a:latin typeface="+mn-lt"/>
                <a:ea typeface="宋体" pitchFamily="2" charset="-122"/>
              </a:rPr>
              <a:t>viewname</a:t>
            </a:r>
            <a:r>
              <a:rPr lang="zh-CN" altLang="en-US" sz="2000" b="1" kern="0">
                <a:solidFill>
                  <a:schemeClr val="tx1"/>
                </a:solidFill>
                <a:latin typeface="+mn-lt"/>
                <a:ea typeface="宋体" pitchFamily="2" charset="-122"/>
              </a:rPr>
              <a:t>语句</a:t>
            </a:r>
            <a:endParaRPr lang="zh-CN" altLang="en-US" sz="2000" b="1" kern="0" dirty="0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12293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zh-CN" altLang="en-US" dirty="0">
                <a:ea typeface="宋体" pitchFamily="2" charset="-122"/>
              </a:rPr>
              <a:t>删除视图</a:t>
            </a:r>
          </a:p>
        </p:txBody>
      </p:sp>
    </p:spTree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02 Oracle数据库对象 - 2 表</Template>
  <TotalTime>9550</TotalTime>
  <Words>726</Words>
  <Application>Microsoft Office PowerPoint</Application>
  <PresentationFormat>全屏显示(4:3)</PresentationFormat>
  <Paragraphs>184</Paragraphs>
  <Slides>20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仿宋_GB2312</vt:lpstr>
      <vt:lpstr>华文行楷</vt:lpstr>
      <vt:lpstr>Arial</vt:lpstr>
      <vt:lpstr>Courier New</vt:lpstr>
      <vt:lpstr>Lucida Sans Unicode</vt:lpstr>
      <vt:lpstr>Times</vt:lpstr>
      <vt:lpstr>Times New Roman</vt:lpstr>
      <vt:lpstr>Verdana</vt:lpstr>
      <vt:lpstr>Wingdings</vt:lpstr>
      <vt:lpstr>Wingdings 2</vt:lpstr>
      <vt:lpstr>Wingdings 3</vt:lpstr>
      <vt:lpstr>聚合</vt:lpstr>
      <vt:lpstr>Oracle数据库对象  —视图、序列、索引、同义词</vt:lpstr>
      <vt:lpstr>视图</vt:lpstr>
      <vt:lpstr>PowerPoint 演示文稿</vt:lpstr>
      <vt:lpstr>创建视图-语法</vt:lpstr>
      <vt:lpstr>创建视图-示例</vt:lpstr>
      <vt:lpstr>创建视图-使用选项</vt:lpstr>
      <vt:lpstr>查询视图处理过程</vt:lpstr>
      <vt:lpstr>更改视图</vt:lpstr>
      <vt:lpstr>删除视图</vt:lpstr>
      <vt:lpstr>视图的DML操作</vt:lpstr>
      <vt:lpstr>创建序列(SEQUENCE)</vt:lpstr>
      <vt:lpstr>序列的使用</vt:lpstr>
      <vt:lpstr>更改序列</vt:lpstr>
      <vt:lpstr>删除序列</vt:lpstr>
      <vt:lpstr>创建索引(INDEX)</vt:lpstr>
      <vt:lpstr>查看索引</vt:lpstr>
      <vt:lpstr>删除索引</vt:lpstr>
      <vt:lpstr>创建同义词(Synonyms)</vt:lpstr>
      <vt:lpstr>课后要求</vt:lpstr>
      <vt:lpstr>Thank You! to be continued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&lt;Lesson Title&gt;</dc:title>
  <dc:creator>Julie Rose</dc:creator>
  <cp:lastModifiedBy>Daohai Hu</cp:lastModifiedBy>
  <cp:revision>867</cp:revision>
  <cp:lastPrinted>2001-04-18T03:10:35Z</cp:lastPrinted>
  <dcterms:created xsi:type="dcterms:W3CDTF">1995-06-17T23:31:02Z</dcterms:created>
  <dcterms:modified xsi:type="dcterms:W3CDTF">2019-08-22T02:57:39Z</dcterms:modified>
</cp:coreProperties>
</file>