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482" r:id="rId11"/>
    <p:sldId id="369" r:id="rId12"/>
    <p:sldId id="423" r:id="rId13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0066FF"/>
    <a:srgbClr val="FFFF99"/>
    <a:srgbClr val="FFFF00"/>
    <a:srgbClr val="E3E822"/>
    <a:srgbClr val="F8F808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59" autoAdjust="0"/>
    <p:restoredTop sz="86456" autoAdjust="0"/>
  </p:normalViewPr>
  <p:slideViewPr>
    <p:cSldViewPr snapToGrid="0">
      <p:cViewPr>
        <p:scale>
          <a:sx n="60" d="100"/>
          <a:sy n="60" d="100"/>
        </p:scale>
        <p:origin x="582" y="-846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58"/>
    </p:cViewPr>
  </p:sorter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66010E1E-6786-4DD8-82DB-3DD38756FDFF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Heading (Level 1) Arial 11pt Bold</a:t>
            </a:r>
          </a:p>
          <a:p>
            <a:pPr lvl="1"/>
            <a:r>
              <a:rPr lang="en-US" altLang="zh-CN" noProof="0" smtClean="0"/>
              <a:t>Body Text (Level 2) Times New Roman 11pt</a:t>
            </a:r>
          </a:p>
          <a:p>
            <a:pPr lvl="2"/>
            <a:r>
              <a:rPr lang="en-US" altLang="zh-CN" noProof="0" smtClean="0"/>
              <a:t>Bullet 1 (Level 3) Times New Roman 11pt</a:t>
            </a:r>
          </a:p>
          <a:p>
            <a:pPr lvl="3"/>
            <a:r>
              <a:rPr lang="en-US" altLang="zh-CN" noProof="0" smtClean="0"/>
              <a:t>Bullet 2 (Level 4) Times New Roman 11pt</a:t>
            </a:r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endParaRPr lang="en-US" altLang="zh-CN" noProof="0" smtClean="0"/>
          </a:p>
          <a:p>
            <a:pPr lvl="0"/>
            <a:r>
              <a:rPr lang="en-US" altLang="zh-CN" noProof="0" smtClean="0"/>
              <a:t>Technical Note (Level 1) Arial 11pt Bold (CHANGE TO BLUE)</a:t>
            </a:r>
          </a:p>
          <a:p>
            <a:pPr lvl="0"/>
            <a:r>
              <a:rPr lang="en-US" altLang="zh-CN" noProof="0" smtClean="0"/>
              <a:t>Instructor Note (Level 1) Arial 11pt Bold (CHANGE TO BLUE)</a:t>
            </a:r>
          </a:p>
          <a:p>
            <a:pPr lvl="1"/>
            <a:r>
              <a:rPr lang="en-US" altLang="zh-CN" noProof="0" smtClean="0"/>
              <a:t>Body Text (Level 2) Times New Roman 11pt (CHANGE TO BLUE)</a:t>
            </a:r>
          </a:p>
          <a:p>
            <a:pPr lvl="2"/>
            <a:r>
              <a:rPr lang="en-US" altLang="zh-CN" noProof="0" smtClean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A343281C-EF8E-43BD-A367-A27A6DD9F3D2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ltGray">
          <a:xfrm>
            <a:off x="558800" y="125095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defTabSz="822325">
              <a:spcBef>
                <a:spcPct val="50000"/>
              </a:spcBef>
              <a:defRPr/>
            </a:pPr>
            <a:r>
              <a:rPr lang="en-US" altLang="zh-CN" sz="27700" b="1" dirty="0" smtClean="0">
                <a:latin typeface="Times" charset="0"/>
                <a:ea typeface="宋体" pitchFamily="2" charset="-122"/>
              </a:rPr>
              <a:t>3</a:t>
            </a:r>
            <a:endParaRPr lang="en-US" altLang="zh-CN" sz="27700" b="1" dirty="0">
              <a:latin typeface="Times" charset="0"/>
              <a:ea typeface="宋体" pitchFamily="2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67025" y="6097588"/>
            <a:ext cx="36449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5BC813-ED88-46FF-8F51-DB873554A150}" type="datetimeFigureOut">
              <a:rPr lang="en-US"/>
              <a:pPr>
                <a:defRPr/>
              </a:pPr>
              <a:t>8/23/2017</a:t>
            </a:fld>
            <a:endParaRPr lang="en-US" dirty="0"/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02AB6E-D357-4DAC-B67D-CE7EDDDD0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58A67-CD9D-44A2-88FA-505600063B7F}" type="datetimeFigureOut">
              <a:rPr lang="en-US"/>
              <a:pPr>
                <a:defRPr/>
              </a:pPr>
              <a:t>8/23/2017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91DF-9194-408A-A7FC-DC92CFF14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6C47-8248-4B8D-8DF1-5614B3C88B30}" type="datetimeFigureOut">
              <a:rPr lang="en-US"/>
              <a:pPr>
                <a:defRPr/>
              </a:pPr>
              <a:t>8/23/2017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74850-94F1-4C6E-ABE7-3C4868722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DML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ED6BA-F275-4241-B935-184B4985F168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D708-CA17-4642-BB6D-D8735F3D3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D38E-9A48-421F-896D-6CA0A9EB1A51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E0138-2451-4E16-A29D-3E4386550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813A7-0B2B-4549-8DC0-58CAB1323CCE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0F135-DBBF-4BCA-B03D-F3AD41757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5728-CFB5-4137-A228-077921BC5784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29C00-0061-4506-9573-ECD509240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0D46-132D-4449-85EC-8D340186C4A5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8B2F-F200-4D0B-AB39-6B9B5AC1F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A625E-B0F2-40C7-A282-1C75FCA2F030}" type="datetimeFigureOut">
              <a:rPr lang="en-US"/>
              <a:pPr>
                <a:defRPr/>
              </a:pPr>
              <a:t>8/23/2017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41F2-069F-42E7-8DB7-C56F81F50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2197F-0918-4581-9FFF-6BF5CC14D9B5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1065-F533-4219-AA5A-CF834A1B6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32615-737C-49E4-BC1F-8DACCD91DD29}" type="datetimeFigureOut">
              <a:rPr lang="en-US"/>
              <a:pPr>
                <a:defRPr/>
              </a:pPr>
              <a:t>8/23/2017</a:t>
            </a:fld>
            <a:endParaRPr 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8B05-C1AF-46D2-A351-69E710BED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D19EB7A-9768-45AD-B08B-F0FDB11802FE}" type="datetimeFigureOut">
              <a:rPr lang="en-US"/>
              <a:pPr>
                <a:defRPr/>
              </a:pPr>
              <a:t>8/23/2017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ECB39BD-1527-429A-AFBC-96AF2FF47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787650" y="6238875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33" r:id="rId7"/>
    <p:sldLayoutId id="2147483842" r:id="rId8"/>
    <p:sldLayoutId id="2147483843" r:id="rId9"/>
    <p:sldLayoutId id="2147483834" r:id="rId10"/>
    <p:sldLayoutId id="21474838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2413000"/>
            <a:ext cx="7302500" cy="2768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200" dirty="0" smtClean="0">
                <a:ea typeface="宋体" pitchFamily="2" charset="-122"/>
              </a:rPr>
              <a:t>数据查询与事务控制</a:t>
            </a:r>
            <a:r>
              <a:rPr lang="en-US" altLang="zh-CN" sz="8800" dirty="0" smtClean="0">
                <a:ea typeface="宋体" pitchFamily="2" charset="-122"/>
              </a:rPr>
              <a:t/>
            </a:r>
            <a:br>
              <a:rPr lang="en-US" altLang="zh-CN" sz="8800" dirty="0" smtClean="0">
                <a:ea typeface="宋体" pitchFamily="2" charset="-122"/>
              </a:rPr>
            </a:br>
            <a:r>
              <a:rPr lang="en-US" altLang="zh-CN" sz="8800" dirty="0" smtClean="0">
                <a:ea typeface="宋体" pitchFamily="2" charset="-122"/>
              </a:rPr>
              <a:t/>
            </a:r>
            <a:br>
              <a:rPr lang="en-US" altLang="zh-CN" sz="88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—DML</a:t>
            </a:r>
            <a:endParaRPr lang="zh-CN" altLang="en-US" sz="3200" dirty="0" smtClean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2.2</a:t>
            </a:r>
            <a:r>
              <a:rPr lang="zh-CN" altLang="en-US" dirty="0" smtClean="0">
                <a:ea typeface="宋体" pitchFamily="2" charset="-122"/>
              </a:rPr>
              <a:t> 改变表中数据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96913" y="18526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使用子查询更新行数据</a:t>
            </a: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blackWhite">
          <a:xfrm>
            <a:off x="935038" y="2844800"/>
            <a:ext cx="7497762" cy="2355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UPDATE	employee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SET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 (SELECT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FROM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	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WHERE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7788)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WHERE	job    =  (SELECT	job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			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FROM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		WHERE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7788);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2 </a:t>
            </a: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rows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DELETE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blackWhite">
          <a:xfrm>
            <a:off x="627063" y="1776413"/>
            <a:ext cx="3862387" cy="24606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4203" name="Arc 11"/>
          <p:cNvSpPr>
            <a:spLocks/>
          </p:cNvSpPr>
          <p:nvPr/>
        </p:nvSpPr>
        <p:spPr bwMode="auto">
          <a:xfrm>
            <a:off x="4598988" y="3235325"/>
            <a:ext cx="714375" cy="46038"/>
          </a:xfrm>
          <a:custGeom>
            <a:avLst/>
            <a:gdLst>
              <a:gd name="G0" fmla="+- 13 0 0"/>
              <a:gd name="G1" fmla="+- 21600 0 0"/>
              <a:gd name="G2" fmla="+- 21600 0 0"/>
              <a:gd name="T0" fmla="*/ 0 w 20501"/>
              <a:gd name="T1" fmla="*/ 0 h 21600"/>
              <a:gd name="T2" fmla="*/ 20501 w 20501"/>
              <a:gd name="T3" fmla="*/ 14759 h 21600"/>
              <a:gd name="T4" fmla="*/ 13 w 2050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1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</a:path>
              <a:path w="20501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ltGray">
          <a:xfrm>
            <a:off x="638175" y="3394075"/>
            <a:ext cx="3838575" cy="23812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0" y="1458913"/>
            <a:ext cx="78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20487" name="Rectangle 14"/>
          <p:cNvSpPr>
            <a:spLocks noChangeArrowheads="1"/>
          </p:cNvSpPr>
          <p:nvPr/>
        </p:nvSpPr>
        <p:spPr bwMode="blackWhite">
          <a:xfrm>
            <a:off x="639763" y="1790700"/>
            <a:ext cx="3836987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50	</a:t>
            </a:r>
            <a:r>
              <a:rPr kumimoji="1" lang="en-US" altLang="zh-CN" sz="17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DEVELOPMENT</a:t>
            </a:r>
            <a:r>
              <a:rPr kumimoji="1" lang="en-US" altLang="zh-CN" sz="16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DETROIT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60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MIS		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...</a:t>
            </a:r>
          </a:p>
        </p:txBody>
      </p:sp>
      <p:sp>
        <p:nvSpPr>
          <p:cNvPr id="20488" name="Line 15"/>
          <p:cNvSpPr>
            <a:spLocks noChangeShapeType="1"/>
          </p:cNvSpPr>
          <p:nvPr/>
        </p:nvSpPr>
        <p:spPr bwMode="auto">
          <a:xfrm>
            <a:off x="628650" y="22225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6"/>
          <p:cNvSpPr>
            <a:spLocks noChangeShapeType="1"/>
          </p:cNvSpPr>
          <p:nvPr/>
        </p:nvSpPr>
        <p:spPr bwMode="auto">
          <a:xfrm>
            <a:off x="622300" y="2616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7"/>
          <p:cNvSpPr>
            <a:spLocks noChangeShapeType="1"/>
          </p:cNvSpPr>
          <p:nvPr/>
        </p:nvSpPr>
        <p:spPr bwMode="auto">
          <a:xfrm>
            <a:off x="622300" y="2876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>
            <a:off x="622300" y="31369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9"/>
          <p:cNvSpPr>
            <a:spLocks noChangeShapeType="1"/>
          </p:cNvSpPr>
          <p:nvPr/>
        </p:nvSpPr>
        <p:spPr bwMode="auto">
          <a:xfrm>
            <a:off x="1625600" y="1768475"/>
            <a:ext cx="0" cy="2482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3124200" y="1768475"/>
            <a:ext cx="0" cy="2511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>
            <a:off x="622300" y="3384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>
            <a:off x="622300" y="36417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>
            <a:off x="622300" y="39179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75250" y="1265238"/>
            <a:ext cx="3968750" cy="2655887"/>
            <a:chOff x="2923" y="2107"/>
            <a:chExt cx="2500" cy="1673"/>
          </a:xfrm>
        </p:grpSpPr>
        <p:sp>
          <p:nvSpPr>
            <p:cNvPr id="264217" name="Rectangle 25"/>
            <p:cNvSpPr>
              <a:spLocks noChangeArrowheads="1"/>
            </p:cNvSpPr>
            <p:nvPr/>
          </p:nvSpPr>
          <p:spPr bwMode="blackWhite">
            <a:xfrm>
              <a:off x="2978" y="2347"/>
              <a:ext cx="2433" cy="138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  <p:sp>
          <p:nvSpPr>
            <p:cNvPr id="264218" name="Rectangle 26"/>
            <p:cNvSpPr>
              <a:spLocks noChangeArrowheads="1"/>
            </p:cNvSpPr>
            <p:nvPr/>
          </p:nvSpPr>
          <p:spPr bwMode="auto">
            <a:xfrm>
              <a:off x="2923" y="2107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DEPT </a:t>
              </a:r>
            </a:p>
          </p:txBody>
        </p:sp>
        <p:sp>
          <p:nvSpPr>
            <p:cNvPr id="20502" name="Rectangle 27"/>
            <p:cNvSpPr>
              <a:spLocks noChangeArrowheads="1"/>
            </p:cNvSpPr>
            <p:nvPr/>
          </p:nvSpPr>
          <p:spPr bwMode="blackWhite">
            <a:xfrm>
              <a:off x="2986" y="2356"/>
              <a:ext cx="2417" cy="1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DEPTNO DNAME     	LOC     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------ ----------	--------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10	ACCOUNTING	NEW YORK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20	RESEARCH	DALLAS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30	SALES		CHICAGO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40	OPERATIONS	BOSTON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60	</a:t>
              </a: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MIS		</a:t>
              </a: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...</a:t>
              </a:r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2979" y="2628"/>
              <a:ext cx="244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9"/>
            <p:cNvSpPr>
              <a:spLocks noChangeShapeType="1"/>
            </p:cNvSpPr>
            <p:nvPr/>
          </p:nvSpPr>
          <p:spPr bwMode="auto">
            <a:xfrm>
              <a:off x="2975" y="2876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30"/>
            <p:cNvSpPr>
              <a:spLocks noChangeShapeType="1"/>
            </p:cNvSpPr>
            <p:nvPr/>
          </p:nvSpPr>
          <p:spPr bwMode="auto">
            <a:xfrm>
              <a:off x="2975" y="304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31"/>
            <p:cNvSpPr>
              <a:spLocks noChangeShapeType="1"/>
            </p:cNvSpPr>
            <p:nvPr/>
          </p:nvSpPr>
          <p:spPr bwMode="auto">
            <a:xfrm>
              <a:off x="2975" y="320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32"/>
            <p:cNvSpPr>
              <a:spLocks noChangeShapeType="1"/>
            </p:cNvSpPr>
            <p:nvPr/>
          </p:nvSpPr>
          <p:spPr bwMode="auto">
            <a:xfrm>
              <a:off x="3607" y="2342"/>
              <a:ext cx="0" cy="14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3"/>
            <p:cNvSpPr>
              <a:spLocks noChangeShapeType="1"/>
            </p:cNvSpPr>
            <p:nvPr/>
          </p:nvSpPr>
          <p:spPr bwMode="auto">
            <a:xfrm>
              <a:off x="4551" y="2342"/>
              <a:ext cx="0" cy="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34"/>
            <p:cNvSpPr>
              <a:spLocks noChangeShapeType="1"/>
            </p:cNvSpPr>
            <p:nvPr/>
          </p:nvSpPr>
          <p:spPr bwMode="auto">
            <a:xfrm>
              <a:off x="2975" y="336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35"/>
            <p:cNvSpPr>
              <a:spLocks noChangeShapeType="1"/>
            </p:cNvSpPr>
            <p:nvPr/>
          </p:nvSpPr>
          <p:spPr bwMode="auto">
            <a:xfrm>
              <a:off x="2975" y="3522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719138" y="1228725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从表中删除数据(</a:t>
            </a:r>
            <a:r>
              <a:rPr lang="en-US" altLang="zh-CN" sz="22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DELETE)</a:t>
            </a:r>
            <a:endParaRPr lang="zh-CN" altLang="en-US" sz="2200" b="1" ker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blackWhite">
          <a:xfrm>
            <a:off x="603250" y="4248150"/>
            <a:ext cx="7497763" cy="11747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	 DELETE FROM dept WHERE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20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=50; 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rows deleted.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Thank You!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b="0" dirty="0" smtClean="0">
                <a:solidFill>
                  <a:srgbClr val="0066FF"/>
                </a:solidFill>
                <a:ea typeface="宋体" pitchFamily="2" charset="-122"/>
              </a:rPr>
              <a:t>to be continued</a:t>
            </a:r>
            <a:r>
              <a:rPr lang="en-US" altLang="zh-CN" sz="4000" dirty="0" smtClean="0">
                <a:solidFill>
                  <a:srgbClr val="0000FF"/>
                </a:solidFill>
                <a:ea typeface="宋体" pitchFamily="2" charset="-122"/>
              </a:rPr>
              <a:t/>
            </a:r>
            <a:br>
              <a:rPr lang="en-US" altLang="zh-CN" sz="4000" dirty="0" smtClean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INSERT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blackWhite">
          <a:xfrm>
            <a:off x="709613" y="294005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22300" y="2576513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blackWhite">
          <a:xfrm>
            <a:off x="722313" y="2971800"/>
            <a:ext cx="38369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711200" y="34036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704850" y="37973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704850" y="40576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704850" y="43180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1708150" y="29400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3206750" y="29400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76" name="Group 15"/>
          <p:cNvGrpSpPr>
            <a:grpSpLocks/>
          </p:cNvGrpSpPr>
          <p:nvPr/>
        </p:nvGrpSpPr>
        <p:grpSpPr bwMode="auto">
          <a:xfrm>
            <a:off x="622300" y="1492250"/>
            <a:ext cx="3949700" cy="1028700"/>
            <a:chOff x="328" y="836"/>
            <a:chExt cx="2488" cy="648"/>
          </a:xfrm>
        </p:grpSpPr>
        <p:sp>
          <p:nvSpPr>
            <p:cNvPr id="256016" name="Rectangle 16"/>
            <p:cNvSpPr>
              <a:spLocks noChangeArrowheads="1"/>
            </p:cNvSpPr>
            <p:nvPr/>
          </p:nvSpPr>
          <p:spPr bwMode="blackWhite">
            <a:xfrm>
              <a:off x="383" y="972"/>
              <a:ext cx="2433" cy="238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6017" name="Rectangle 17"/>
            <p:cNvSpPr>
              <a:spLocks noChangeArrowheads="1"/>
            </p:cNvSpPr>
            <p:nvPr/>
          </p:nvSpPr>
          <p:spPr bwMode="auto">
            <a:xfrm>
              <a:off x="328" y="1253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宋体" pitchFamily="2" charset="-122"/>
                </a:rPr>
                <a:t>新行</a:t>
              </a:r>
            </a:p>
          </p:txBody>
        </p:sp>
        <p:sp>
          <p:nvSpPr>
            <p:cNvPr id="11297" name="Rectangle 18"/>
            <p:cNvSpPr>
              <a:spLocks noChangeArrowheads="1"/>
            </p:cNvSpPr>
            <p:nvPr/>
          </p:nvSpPr>
          <p:spPr bwMode="blackWhite">
            <a:xfrm>
              <a:off x="391" y="836"/>
              <a:ext cx="241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50	</a:t>
              </a:r>
              <a:r>
                <a:rPr kumimoji="1" lang="en-US" altLang="zh-CN" sz="17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DEVELOPMENT</a:t>
              </a: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DETROIT</a:t>
              </a:r>
            </a:p>
          </p:txBody>
        </p:sp>
        <p:sp>
          <p:nvSpPr>
            <p:cNvPr id="11298" name="Line 19"/>
            <p:cNvSpPr>
              <a:spLocks noChangeShapeType="1"/>
            </p:cNvSpPr>
            <p:nvPr/>
          </p:nvSpPr>
          <p:spPr bwMode="auto">
            <a:xfrm>
              <a:off x="1012" y="97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20"/>
            <p:cNvSpPr>
              <a:spLocks noChangeShapeType="1"/>
            </p:cNvSpPr>
            <p:nvPr/>
          </p:nvSpPr>
          <p:spPr bwMode="auto">
            <a:xfrm>
              <a:off x="1956" y="97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21" name="Rectangle 21"/>
          <p:cNvSpPr>
            <a:spLocks noChangeArrowheads="1"/>
          </p:cNvSpPr>
          <p:nvPr/>
        </p:nvSpPr>
        <p:spPr bwMode="blackWhite">
          <a:xfrm>
            <a:off x="4843463" y="407670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56022" name="Rectangle 22"/>
          <p:cNvSpPr>
            <a:spLocks noChangeArrowheads="1"/>
          </p:cNvSpPr>
          <p:nvPr/>
        </p:nvSpPr>
        <p:spPr bwMode="auto">
          <a:xfrm>
            <a:off x="4756150" y="3713163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DEPT </a:t>
            </a:r>
          </a:p>
        </p:txBody>
      </p:sp>
      <p:sp>
        <p:nvSpPr>
          <p:cNvPr id="11279" name="Rectangle 23"/>
          <p:cNvSpPr>
            <a:spLocks noChangeArrowheads="1"/>
          </p:cNvSpPr>
          <p:nvPr/>
        </p:nvSpPr>
        <p:spPr bwMode="blackWhite">
          <a:xfrm>
            <a:off x="4856163" y="4108450"/>
            <a:ext cx="3836987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 DNAME     	LOC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------ ----------	--------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10	ACCOUNTING	NEW YORK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20	RESEARCH	DALLAS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30	SALES		CHICAGO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  40	OPERATIONS	BOSTON</a:t>
            </a:r>
          </a:p>
        </p:txBody>
      </p:sp>
      <p:sp>
        <p:nvSpPr>
          <p:cNvPr id="11280" name="Line 24"/>
          <p:cNvSpPr>
            <a:spLocks noChangeShapeType="1"/>
          </p:cNvSpPr>
          <p:nvPr/>
        </p:nvSpPr>
        <p:spPr bwMode="auto">
          <a:xfrm>
            <a:off x="4845050" y="454025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4838700" y="49339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26"/>
          <p:cNvSpPr>
            <a:spLocks noChangeShapeType="1"/>
          </p:cNvSpPr>
          <p:nvPr/>
        </p:nvSpPr>
        <p:spPr bwMode="auto">
          <a:xfrm>
            <a:off x="4838700" y="51943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7"/>
          <p:cNvSpPr>
            <a:spLocks noChangeShapeType="1"/>
          </p:cNvSpPr>
          <p:nvPr/>
        </p:nvSpPr>
        <p:spPr bwMode="auto">
          <a:xfrm>
            <a:off x="4838700" y="54546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8"/>
          <p:cNvSpPr>
            <a:spLocks noChangeShapeType="1"/>
          </p:cNvSpPr>
          <p:nvPr/>
        </p:nvSpPr>
        <p:spPr bwMode="auto">
          <a:xfrm>
            <a:off x="5842000" y="40767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9"/>
          <p:cNvSpPr>
            <a:spLocks noChangeShapeType="1"/>
          </p:cNvSpPr>
          <p:nvPr/>
        </p:nvSpPr>
        <p:spPr bwMode="auto">
          <a:xfrm>
            <a:off x="7340600" y="40767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616450" y="2327275"/>
            <a:ext cx="3770313" cy="1458913"/>
            <a:chOff x="2844" y="1426"/>
            <a:chExt cx="2375" cy="855"/>
          </a:xfrm>
        </p:grpSpPr>
        <p:sp>
          <p:nvSpPr>
            <p:cNvPr id="11293" name="Rectangle 31"/>
            <p:cNvSpPr>
              <a:spLocks noChangeArrowheads="1"/>
            </p:cNvSpPr>
            <p:nvPr/>
          </p:nvSpPr>
          <p:spPr bwMode="auto">
            <a:xfrm>
              <a:off x="2844" y="1426"/>
              <a:ext cx="23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000" b="1">
                  <a:solidFill>
                    <a:schemeClr val="tx1"/>
                  </a:solidFill>
                  <a:ea typeface="宋体" pitchFamily="2" charset="-122"/>
                </a:rPr>
                <a:t>“…</a:t>
              </a:r>
              <a:r>
                <a:rPr kumimoji="1" lang="zh-CN" altLang="en-US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插入新行到</a:t>
              </a:r>
              <a:r>
                <a:rPr kumimoji="1" lang="en-US" altLang="zh-CN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DEPT</a:t>
              </a:r>
              <a:r>
                <a:rPr kumimoji="1" lang="zh-CN" altLang="en-US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表中</a:t>
              </a:r>
              <a:r>
                <a:rPr kumimoji="1" lang="zh-CN" altLang="en-US" sz="2000" b="1">
                  <a:solidFill>
                    <a:schemeClr val="tx1"/>
                  </a:solidFill>
                  <a:ea typeface="宋体" pitchFamily="2" charset="-122"/>
                </a:rPr>
                <a:t>…”</a:t>
              </a:r>
              <a:endParaRPr kumimoji="1"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032" name="Arc 32"/>
            <p:cNvSpPr>
              <a:spLocks/>
            </p:cNvSpPr>
            <p:nvPr/>
          </p:nvSpPr>
          <p:spPr bwMode="auto">
            <a:xfrm>
              <a:off x="3155" y="1909"/>
              <a:ext cx="1272" cy="372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04"/>
                <a:gd name="T1" fmla="*/ 0 h 21600"/>
                <a:gd name="T2" fmla="*/ 21604 w 21604"/>
                <a:gd name="T3" fmla="*/ 20845 h 21600"/>
                <a:gd name="T4" fmla="*/ 17 w 2160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</a:path>
                <a:path w="2160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845050" y="5540375"/>
            <a:ext cx="3862388" cy="641350"/>
            <a:chOff x="2988" y="3386"/>
            <a:chExt cx="2433" cy="404"/>
          </a:xfrm>
        </p:grpSpPr>
        <p:sp>
          <p:nvSpPr>
            <p:cNvPr id="256034" name="Rectangle 34"/>
            <p:cNvSpPr>
              <a:spLocks noChangeArrowheads="1"/>
            </p:cNvSpPr>
            <p:nvPr/>
          </p:nvSpPr>
          <p:spPr bwMode="blackWhite">
            <a:xfrm>
              <a:off x="2988" y="3522"/>
              <a:ext cx="2433" cy="238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1290" name="Rectangle 35"/>
            <p:cNvSpPr>
              <a:spLocks noChangeArrowheads="1"/>
            </p:cNvSpPr>
            <p:nvPr/>
          </p:nvSpPr>
          <p:spPr bwMode="blackWhite">
            <a:xfrm>
              <a:off x="2996" y="3386"/>
              <a:ext cx="241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95000"/>
                </a:lnSpc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50	</a:t>
              </a:r>
              <a:r>
                <a:rPr kumimoji="1" lang="en-US" altLang="zh-CN" sz="17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DEVELOPMENT</a:t>
              </a:r>
              <a:r>
                <a:rPr kumimoji="1" lang="en-US" altLang="zh-CN" sz="1800" b="1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	DETROIT</a:t>
              </a:r>
            </a:p>
          </p:txBody>
        </p:sp>
        <p:sp>
          <p:nvSpPr>
            <p:cNvPr id="11291" name="Line 36"/>
            <p:cNvSpPr>
              <a:spLocks noChangeShapeType="1"/>
            </p:cNvSpPr>
            <p:nvPr/>
          </p:nvSpPr>
          <p:spPr bwMode="auto">
            <a:xfrm>
              <a:off x="3617" y="352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37"/>
            <p:cNvSpPr>
              <a:spLocks noChangeShapeType="1"/>
            </p:cNvSpPr>
            <p:nvPr/>
          </p:nvSpPr>
          <p:spPr bwMode="auto">
            <a:xfrm>
              <a:off x="4561" y="352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09600" y="1182688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增加新行到表中(</a:t>
            </a:r>
            <a:r>
              <a:rPr lang="en-US" altLang="zh-CN" sz="2200" b="1" ker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INSERT)</a:t>
            </a:r>
            <a:endParaRPr lang="en-US" altLang="zh-CN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1.1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INSERT</a:t>
            </a:r>
            <a:r>
              <a:rPr lang="zh-CN" altLang="en-US" dirty="0" smtClean="0">
                <a:ea typeface="宋体" pitchFamily="2" charset="-122"/>
              </a:rPr>
              <a:t>语法</a:t>
            </a: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blackWhite">
          <a:xfrm>
            <a:off x="925513" y="2271713"/>
            <a:ext cx="75009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INSERT INTO	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[(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column...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])]</a:t>
            </a:r>
            <a:endParaRPr kumimoji="1" lang="en-US" altLang="zh-CN" sz="1800" b="1" i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VALUES		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(value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, value...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])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blackWhite">
          <a:xfrm>
            <a:off x="923925" y="3730625"/>
            <a:ext cx="7502525" cy="879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7064" name="Rectangle 40"/>
          <p:cNvSpPr>
            <a:spLocks noChangeArrowheads="1"/>
          </p:cNvSpPr>
          <p:nvPr/>
        </p:nvSpPr>
        <p:spPr bwMode="blackWhite">
          <a:xfrm>
            <a:off x="903288" y="3730625"/>
            <a:ext cx="73136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 INTO	dept (deptno, dname, loc)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VALUES		(50, 'DEVELOPMENT', 'DETROIT');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 created.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5175" y="1804988"/>
            <a:ext cx="738505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INSERT</a:t>
            </a:r>
            <a:r>
              <a:rPr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语法：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使用上面的语法仅仅只能插入一行数据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1.2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INSERT</a:t>
            </a:r>
            <a:r>
              <a:rPr lang="zh-CN" altLang="zh-CN" dirty="0" smtClean="0">
                <a:ea typeface="宋体" pitchFamily="2" charset="-122"/>
              </a:rPr>
              <a:t>插入</a:t>
            </a:r>
            <a:r>
              <a:rPr lang="en-US" altLang="zh-CN" dirty="0" smtClean="0">
                <a:ea typeface="宋体" pitchFamily="2" charset="-122"/>
              </a:rPr>
              <a:t>NULL</a:t>
            </a:r>
            <a:r>
              <a:rPr lang="zh-CN" altLang="zh-CN" dirty="0" smtClean="0">
                <a:ea typeface="宋体" pitchFamily="2" charset="-122"/>
              </a:rPr>
              <a:t>值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blackWhite">
          <a:xfrm>
            <a:off x="923925" y="2405063"/>
            <a:ext cx="75025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ltGray">
          <a:xfrm>
            <a:off x="5895975" y="2714625"/>
            <a:ext cx="600075" cy="3460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blackWhite">
          <a:xfrm>
            <a:off x="922338" y="2384425"/>
            <a:ext cx="72993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 INTO	dept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VALUES		(70, 'FINANCE', NULL);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 created.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blackWhite">
          <a:xfrm>
            <a:off x="925513" y="4164013"/>
            <a:ext cx="7481887" cy="208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ltGray">
          <a:xfrm>
            <a:off x="4391025" y="4487863"/>
            <a:ext cx="1236663" cy="3254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ltGray">
          <a:xfrm>
            <a:off x="4391025" y="5318125"/>
            <a:ext cx="1236663" cy="32543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blackWhite">
          <a:xfrm>
            <a:off x="884238" y="4143375"/>
            <a:ext cx="731361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 INTO	emp (empno, ename, job,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			mgr, hiredate, sal, comm,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		deptno)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VALUES		(7196, 'GREEN', 'SALESMAN',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			7782,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SYSDATE, 2000, NULL,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			10);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 created.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30263" y="1836738"/>
            <a:ext cx="73850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插入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NULL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值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插入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SYSDATE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函数值， 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SYSDATE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函数返回当前的日期和时间。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8" grpId="0" animBg="1"/>
      <p:bldP spid="258061" grpId="0" animBg="1"/>
      <p:bldP spid="2580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1.3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INSERT</a:t>
            </a:r>
            <a:r>
              <a:rPr lang="zh-CN" altLang="zh-CN" dirty="0" smtClean="0">
                <a:ea typeface="宋体" pitchFamily="2" charset="-122"/>
              </a:rPr>
              <a:t>插入</a:t>
            </a:r>
            <a:r>
              <a:rPr lang="zh-CN" altLang="en-US" dirty="0" smtClean="0">
                <a:ea typeface="宋体" pitchFamily="2" charset="-122"/>
              </a:rPr>
              <a:t>多行</a:t>
            </a:r>
          </a:p>
        </p:txBody>
      </p:sp>
      <p:sp>
        <p:nvSpPr>
          <p:cNvPr id="259088" name="Rectangle 16"/>
          <p:cNvSpPr>
            <a:spLocks noChangeArrowheads="1"/>
          </p:cNvSpPr>
          <p:nvPr/>
        </p:nvSpPr>
        <p:spPr bwMode="blackWhite">
          <a:xfrm>
            <a:off x="915988" y="2673350"/>
            <a:ext cx="7510462" cy="1530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12001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340" name="Rectangle 17"/>
          <p:cNvSpPr>
            <a:spLocks noChangeArrowheads="1"/>
          </p:cNvSpPr>
          <p:nvPr/>
        </p:nvSpPr>
        <p:spPr bwMode="auto">
          <a:xfrm>
            <a:off x="3695700" y="3054350"/>
            <a:ext cx="4686300" cy="8763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9090" name="Rectangle 18"/>
          <p:cNvSpPr>
            <a:spLocks noChangeArrowheads="1"/>
          </p:cNvSpPr>
          <p:nvPr/>
        </p:nvSpPr>
        <p:spPr bwMode="blackWhite">
          <a:xfrm>
            <a:off x="903288" y="2660650"/>
            <a:ext cx="753586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 INTO managers(id, name, salary, hiredate)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        		SELECT	empno, ename, sal, hiredate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        		FROM   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        	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	job = 'MANAGER';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3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rows created.</a:t>
            </a:r>
          </a:p>
        </p:txBody>
      </p:sp>
      <p:sp>
        <p:nvSpPr>
          <p:cNvPr id="259091" name="Text Box 19"/>
          <p:cNvSpPr txBox="1">
            <a:spLocks noChangeArrowheads="1"/>
          </p:cNvSpPr>
          <p:nvPr/>
        </p:nvSpPr>
        <p:spPr bwMode="auto">
          <a:xfrm>
            <a:off x="1028700" y="4495800"/>
            <a:ext cx="7378700" cy="396875"/>
          </a:xfrm>
          <a:prstGeom prst="rect">
            <a:avLst/>
          </a:prstGeom>
          <a:solidFill>
            <a:srgbClr val="FFFFCC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i="1" dirty="0">
                <a:solidFill>
                  <a:schemeClr val="hlink"/>
                </a:solidFill>
                <a:ea typeface="宋体" pitchFamily="2" charset="-122"/>
              </a:rPr>
              <a:t>注：不能使用</a:t>
            </a:r>
            <a:r>
              <a:rPr lang="en-US" altLang="zh-CN" sz="2000" b="1" i="1" dirty="0">
                <a:solidFill>
                  <a:schemeClr val="hlink"/>
                </a:solidFill>
                <a:ea typeface="宋体" pitchFamily="2" charset="-122"/>
              </a:rPr>
              <a:t>VALUES</a:t>
            </a:r>
            <a:r>
              <a:rPr lang="zh-CN" altLang="en-US" sz="2000" b="1" i="1" dirty="0">
                <a:solidFill>
                  <a:schemeClr val="hlink"/>
                </a:solidFill>
                <a:ea typeface="宋体" pitchFamily="2" charset="-122"/>
              </a:rPr>
              <a:t>子句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98513" y="1884363"/>
            <a:ext cx="73850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在插入多行数据。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2303463" y="4191000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EMP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blackWhite">
          <a:xfrm>
            <a:off x="3101975" y="4144963"/>
            <a:ext cx="5237163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364" name="Rectangle 11"/>
          <p:cNvSpPr>
            <a:spLocks noChangeArrowheads="1"/>
          </p:cNvSpPr>
          <p:nvPr/>
        </p:nvSpPr>
        <p:spPr bwMode="ltGray">
          <a:xfrm>
            <a:off x="3111500" y="5264150"/>
            <a:ext cx="5216525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65" name="Rectangle 28"/>
          <p:cNvSpPr>
            <a:spLocks noChangeArrowheads="1"/>
          </p:cNvSpPr>
          <p:nvPr/>
        </p:nvSpPr>
        <p:spPr bwMode="blackWhite">
          <a:xfrm>
            <a:off x="3133725" y="4186238"/>
            <a:ext cx="562768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7566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JONES	MANAGER		      20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15366" name="Line 29"/>
          <p:cNvSpPr>
            <a:spLocks noChangeShapeType="1"/>
          </p:cNvSpPr>
          <p:nvPr/>
        </p:nvSpPr>
        <p:spPr bwMode="auto">
          <a:xfrm>
            <a:off x="3103563" y="4598988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30"/>
          <p:cNvSpPr>
            <a:spLocks noChangeShapeType="1"/>
          </p:cNvSpPr>
          <p:nvPr/>
        </p:nvSpPr>
        <p:spPr bwMode="auto">
          <a:xfrm>
            <a:off x="3097213" y="4992688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31"/>
          <p:cNvSpPr>
            <a:spLocks noChangeShapeType="1"/>
          </p:cNvSpPr>
          <p:nvPr/>
        </p:nvSpPr>
        <p:spPr bwMode="auto">
          <a:xfrm>
            <a:off x="3097213" y="5253038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32"/>
          <p:cNvSpPr>
            <a:spLocks noChangeShapeType="1"/>
          </p:cNvSpPr>
          <p:nvPr/>
        </p:nvSpPr>
        <p:spPr bwMode="auto">
          <a:xfrm>
            <a:off x="3097213" y="5513388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33"/>
          <p:cNvSpPr>
            <a:spLocks noChangeShapeType="1"/>
          </p:cNvSpPr>
          <p:nvPr/>
        </p:nvSpPr>
        <p:spPr bwMode="auto">
          <a:xfrm>
            <a:off x="4100513" y="4135438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>
            <a:off x="4951413" y="4135438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35"/>
          <p:cNvSpPr>
            <a:spLocks noChangeShapeType="1"/>
          </p:cNvSpPr>
          <p:nvPr/>
        </p:nvSpPr>
        <p:spPr bwMode="auto">
          <a:xfrm>
            <a:off x="6446838" y="4135438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>
            <a:off x="7065963" y="4135438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37"/>
          <p:cNvSpPr>
            <a:spLocks noChangeShapeType="1"/>
          </p:cNvSpPr>
          <p:nvPr/>
        </p:nvSpPr>
        <p:spPr bwMode="auto">
          <a:xfrm>
            <a:off x="3097213" y="5799138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blackWhite">
          <a:xfrm>
            <a:off x="684213" y="1922463"/>
            <a:ext cx="5237162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ltGray">
          <a:xfrm>
            <a:off x="698500" y="2952750"/>
            <a:ext cx="5213350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391150" y="2965450"/>
            <a:ext cx="2813050" cy="2636838"/>
            <a:chOff x="3396" y="1692"/>
            <a:chExt cx="1772" cy="1823"/>
          </a:xfrm>
        </p:grpSpPr>
        <p:sp>
          <p:nvSpPr>
            <p:cNvPr id="15394" name="Rectangle 39"/>
            <p:cNvSpPr>
              <a:spLocks noChangeArrowheads="1"/>
            </p:cNvSpPr>
            <p:nvPr/>
          </p:nvSpPr>
          <p:spPr bwMode="blackWhite">
            <a:xfrm>
              <a:off x="3396" y="1692"/>
              <a:ext cx="181" cy="14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395" name="Group 40"/>
            <p:cNvGrpSpPr>
              <a:grpSpLocks/>
            </p:cNvGrpSpPr>
            <p:nvPr/>
          </p:nvGrpSpPr>
          <p:grpSpPr bwMode="auto">
            <a:xfrm>
              <a:off x="4880" y="3224"/>
              <a:ext cx="288" cy="291"/>
              <a:chOff x="4880" y="3224"/>
              <a:chExt cx="288" cy="291"/>
            </a:xfrm>
          </p:grpSpPr>
          <p:sp>
            <p:nvSpPr>
              <p:cNvPr id="15396" name="Rectangle 41"/>
              <p:cNvSpPr>
                <a:spLocks noChangeArrowheads="1"/>
              </p:cNvSpPr>
              <p:nvPr/>
            </p:nvSpPr>
            <p:spPr bwMode="blackWhite">
              <a:xfrm>
                <a:off x="4924" y="3294"/>
                <a:ext cx="181" cy="14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97" name="Rectangle 42"/>
              <p:cNvSpPr>
                <a:spLocks noChangeArrowheads="1"/>
              </p:cNvSpPr>
              <p:nvPr/>
            </p:nvSpPr>
            <p:spPr bwMode="blackWhite">
              <a:xfrm>
                <a:off x="4880" y="3224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kumimoji="1" lang="zh-CN" altLang="en-US" sz="1800" b="1">
                    <a:solidFill>
                      <a:srgbClr val="000000"/>
                    </a:solidFill>
                    <a:latin typeface="Courier New" pitchFamily="49" charset="0"/>
                    <a:ea typeface="宋体" pitchFamily="2" charset="-122"/>
                  </a:rPr>
                  <a:t>20</a:t>
                </a:r>
              </a:p>
            </p:txBody>
          </p:sp>
        </p:grpSp>
      </p:grp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596900" y="1549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EMP</a:t>
            </a:r>
          </a:p>
        </p:txBody>
      </p:sp>
      <p:sp>
        <p:nvSpPr>
          <p:cNvPr id="15379" name="Line 15"/>
          <p:cNvSpPr>
            <a:spLocks noChangeShapeType="1"/>
          </p:cNvSpPr>
          <p:nvPr/>
        </p:nvSpPr>
        <p:spPr bwMode="auto">
          <a:xfrm>
            <a:off x="685800" y="2287588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16"/>
          <p:cNvSpPr>
            <a:spLocks noChangeShapeType="1"/>
          </p:cNvSpPr>
          <p:nvPr/>
        </p:nvSpPr>
        <p:spPr bwMode="auto">
          <a:xfrm>
            <a:off x="679450" y="2681288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17"/>
          <p:cNvSpPr>
            <a:spLocks noChangeShapeType="1"/>
          </p:cNvSpPr>
          <p:nvPr/>
        </p:nvSpPr>
        <p:spPr bwMode="auto">
          <a:xfrm>
            <a:off x="679450" y="2941638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18"/>
          <p:cNvSpPr>
            <a:spLocks noChangeShapeType="1"/>
          </p:cNvSpPr>
          <p:nvPr/>
        </p:nvSpPr>
        <p:spPr bwMode="auto">
          <a:xfrm>
            <a:off x="679450" y="3201988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19"/>
          <p:cNvSpPr>
            <a:spLocks noChangeShapeType="1"/>
          </p:cNvSpPr>
          <p:nvPr/>
        </p:nvSpPr>
        <p:spPr bwMode="auto">
          <a:xfrm>
            <a:off x="1682750" y="1824038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0"/>
          <p:cNvSpPr>
            <a:spLocks noChangeShapeType="1"/>
          </p:cNvSpPr>
          <p:nvPr/>
        </p:nvSpPr>
        <p:spPr bwMode="auto">
          <a:xfrm>
            <a:off x="2533650" y="1824038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>
            <a:off x="4029075" y="1824038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4648200" y="1824038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7" name="Line 26"/>
          <p:cNvSpPr>
            <a:spLocks noChangeShapeType="1"/>
          </p:cNvSpPr>
          <p:nvPr/>
        </p:nvSpPr>
        <p:spPr bwMode="auto">
          <a:xfrm>
            <a:off x="679450" y="3487738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8" name="Rectangle 43"/>
          <p:cNvSpPr>
            <a:spLocks noChangeArrowheads="1"/>
          </p:cNvSpPr>
          <p:nvPr/>
        </p:nvSpPr>
        <p:spPr bwMode="blackWhite">
          <a:xfrm>
            <a:off x="715963" y="1874838"/>
            <a:ext cx="5627687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EMPNO 	ENAME 	JOB		 ...  DEPTNO     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7839	KING	PRESIDENT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7698	BLAKE	MANAGER		      30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7782	CLARK	MANAGER		      10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7566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JONES	MANAGER		      20</a:t>
            </a:r>
          </a:p>
          <a:p>
            <a:pPr>
              <a:lnSpc>
                <a:spcPct val="95000"/>
              </a:lnSpc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...</a:t>
            </a:r>
          </a:p>
        </p:txBody>
      </p:sp>
      <p:sp>
        <p:nvSpPr>
          <p:cNvPr id="9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UPDATE</a:t>
            </a: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467350" y="2263775"/>
            <a:ext cx="3579813" cy="1865313"/>
            <a:chOff x="3444" y="1426"/>
            <a:chExt cx="2255" cy="1175"/>
          </a:xfrm>
        </p:grpSpPr>
        <p:sp>
          <p:nvSpPr>
            <p:cNvPr id="15392" name="Rectangle 22"/>
            <p:cNvSpPr>
              <a:spLocks noChangeArrowheads="1"/>
            </p:cNvSpPr>
            <p:nvPr/>
          </p:nvSpPr>
          <p:spPr bwMode="auto">
            <a:xfrm>
              <a:off x="3444" y="1426"/>
              <a:ext cx="225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000" b="1">
                  <a:solidFill>
                    <a:schemeClr val="tx1"/>
                  </a:solidFill>
                  <a:ea typeface="宋体" pitchFamily="2" charset="-122"/>
                </a:rPr>
                <a:t>“…</a:t>
              </a:r>
              <a:r>
                <a:rPr kumimoji="1" lang="zh-CN" altLang="en-US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更新</a:t>
              </a:r>
              <a:r>
                <a:rPr kumimoji="1" lang="en-US" altLang="zh-CN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EMP</a:t>
              </a:r>
              <a:r>
                <a:rPr kumimoji="1" lang="zh-CN" altLang="en-US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表中</a:t>
              </a:r>
            </a:p>
            <a:p>
              <a:pPr algn="ctr" defTabSz="346075">
                <a:lnSpc>
                  <a:spcPct val="65000"/>
                </a:lnSpc>
                <a:spcBef>
                  <a:spcPct val="35000"/>
                </a:spcBef>
                <a:tabLst>
                  <a:tab pos="576263" algn="l"/>
                </a:tabLst>
              </a:pPr>
              <a:r>
                <a:rPr kumimoji="1" lang="zh-CN" altLang="en-US" sz="2000" b="1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的数据</a:t>
              </a:r>
              <a:r>
                <a:rPr kumimoji="1" lang="zh-CN" altLang="en-US" sz="2000" b="1">
                  <a:solidFill>
                    <a:schemeClr val="tx1"/>
                  </a:solidFill>
                  <a:ea typeface="宋体" pitchFamily="2" charset="-122"/>
                </a:rPr>
                <a:t>…”</a:t>
              </a:r>
              <a:endParaRPr kumimoji="1" lang="zh-CN" altLang="en-US" sz="2000" b="1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0119" name="Arc 23"/>
            <p:cNvSpPr>
              <a:spLocks/>
            </p:cNvSpPr>
            <p:nvPr/>
          </p:nvSpPr>
          <p:spPr bwMode="auto">
            <a:xfrm>
              <a:off x="3899" y="1918"/>
              <a:ext cx="997" cy="683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750888" y="1179513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改变表中数据(</a:t>
            </a:r>
            <a:r>
              <a:rPr lang="en-US" altLang="zh-CN" sz="2200" b="1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UPDATE)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3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2.1</a:t>
            </a: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UPDATE</a:t>
            </a:r>
            <a:r>
              <a:rPr lang="zh-CN" altLang="en-US" dirty="0" smtClean="0">
                <a:ea typeface="宋体" pitchFamily="2" charset="-122"/>
              </a:rPr>
              <a:t>语法</a:t>
            </a:r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blackWhite">
          <a:xfrm>
            <a:off x="935038" y="2714625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UPDATE		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table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SET		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[,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column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= 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value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[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 		</a:t>
            </a:r>
            <a:r>
              <a:rPr kumimoji="1" lang="en-US" altLang="zh-CN" sz="1800" b="1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condition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2.2</a:t>
            </a:r>
            <a:r>
              <a:rPr lang="zh-CN" altLang="en-US" dirty="0" smtClean="0">
                <a:ea typeface="宋体" pitchFamily="2" charset="-122"/>
              </a:rPr>
              <a:t> 改变表中数据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696913" y="18526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更新所有行的数据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blackWhite">
          <a:xfrm>
            <a:off x="933450" y="2463800"/>
            <a:ext cx="7499350" cy="9350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= 20;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rows updated.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696913" y="35925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更新指定行的数据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blackWhite">
          <a:xfrm>
            <a:off x="936625" y="4191000"/>
            <a:ext cx="7504113" cy="11747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ltGray">
          <a:xfrm>
            <a:off x="1633538" y="4770438"/>
            <a:ext cx="3441700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blackWhite">
          <a:xfrm>
            <a:off x="915988" y="4232275"/>
            <a:ext cx="752951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UPDATE 	emp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SET    	deptno = 20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  	empno = 7782;</a:t>
            </a:r>
          </a:p>
          <a:p>
            <a:pPr>
              <a:tabLst>
                <a:tab pos="1200150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2.2</a:t>
            </a:r>
            <a:r>
              <a:rPr lang="zh-CN" altLang="en-US" dirty="0" smtClean="0">
                <a:ea typeface="宋体" pitchFamily="2" charset="-122"/>
              </a:rPr>
              <a:t> 改变表中数据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696913" y="1852613"/>
            <a:ext cx="738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19163" lvl="1" indent="-400050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–"/>
              <a:tabLst>
                <a:tab pos="571500" algn="l"/>
              </a:tabLst>
            </a:pPr>
            <a:r>
              <a:rPr lang="zh-CN" altLang="en-US" sz="2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使用子查询更新行的多列数据</a:t>
            </a:r>
          </a:p>
        </p:txBody>
      </p:sp>
      <p:sp>
        <p:nvSpPr>
          <p:cNvPr id="263183" name="Rectangle 15"/>
          <p:cNvSpPr>
            <a:spLocks noChangeArrowheads="1"/>
          </p:cNvSpPr>
          <p:nvPr/>
        </p:nvSpPr>
        <p:spPr bwMode="blackWhite">
          <a:xfrm>
            <a:off x="935038" y="2844800"/>
            <a:ext cx="7497762" cy="2355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UPDATE  emp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SET     (job, deptno) = 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	 		    (SELECT job, deptno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4                          FROM    emp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5                          WHERE   empno = 7499)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6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WHERE   empno = 7698;</a:t>
            </a:r>
          </a:p>
          <a:p>
            <a:pPr>
              <a:tabLst>
                <a:tab pos="688975" algn="l"/>
                <a:tab pos="1824038" algn="l"/>
                <a:tab pos="3324225" algn="l"/>
                <a:tab pos="4579938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ltGray">
          <a:xfrm>
            <a:off x="4857750" y="3514725"/>
            <a:ext cx="3143250" cy="9429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03 数据查询和事务控制 - 3 SELECT进阶高级查询</Template>
  <TotalTime>2114277</TotalTime>
  <Words>239</Words>
  <Application>Microsoft Office PowerPoint</Application>
  <PresentationFormat>全屏显示(4:3)</PresentationFormat>
  <Paragraphs>168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数据查询与事务控制  —DML</vt:lpstr>
      <vt:lpstr>1 INSERT</vt:lpstr>
      <vt:lpstr>1.1 INSERT语法</vt:lpstr>
      <vt:lpstr>1.2 INSERT插入NULL值</vt:lpstr>
      <vt:lpstr>1.3 INSERT插入多行</vt:lpstr>
      <vt:lpstr>2 UPDATE</vt:lpstr>
      <vt:lpstr>2.1 UPDATE语法</vt:lpstr>
      <vt:lpstr>2.2 改变表中数据</vt:lpstr>
      <vt:lpstr>2.2 改变表中数据</vt:lpstr>
      <vt:lpstr>2.2 改变表中数据</vt:lpstr>
      <vt:lpstr>3 DELETE</vt:lpstr>
      <vt:lpstr>Thank You! to be continued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yj</cp:lastModifiedBy>
  <cp:revision>993</cp:revision>
  <cp:lastPrinted>2001-04-18T03:10:35Z</cp:lastPrinted>
  <dcterms:created xsi:type="dcterms:W3CDTF">1995-06-17T23:31:02Z</dcterms:created>
  <dcterms:modified xsi:type="dcterms:W3CDTF">2017-08-22T16:03:11Z</dcterms:modified>
</cp:coreProperties>
</file>