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9" r:id="rId3"/>
    <p:sldId id="370" r:id="rId4"/>
    <p:sldId id="378" r:id="rId5"/>
    <p:sldId id="379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7" r:id="rId14"/>
    <p:sldId id="389" r:id="rId15"/>
    <p:sldId id="390" r:id="rId16"/>
    <p:sldId id="391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23" r:id="rId25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  <a:srgbClr val="0066FF"/>
    <a:srgbClr val="FFFF99"/>
    <a:srgbClr val="FFFF00"/>
    <a:srgbClr val="E3E822"/>
    <a:srgbClr val="F8F80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6" autoAdjust="0"/>
    <p:restoredTop sz="95040" autoAdjust="0"/>
  </p:normalViewPr>
  <p:slideViewPr>
    <p:cSldViewPr snapToGrid="0">
      <p:cViewPr>
        <p:scale>
          <a:sx n="130" d="100"/>
          <a:sy n="130" d="100"/>
        </p:scale>
        <p:origin x="-642" y="-1506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58"/>
    </p:cViewPr>
  </p:sorterViewPr>
  <p:notesViewPr>
    <p:cSldViewPr snapToGrid="0">
      <p:cViewPr>
        <p:scale>
          <a:sx n="100" d="100"/>
          <a:sy n="100" d="100"/>
        </p:scale>
        <p:origin x="-780" y="-6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012E6238-1F69-4C9C-80A1-5B42A24582AF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Heading (Level 1) Arial 11pt Bold</a:t>
            </a:r>
          </a:p>
          <a:p>
            <a:pPr lvl="1"/>
            <a:r>
              <a:rPr lang="en-US" altLang="zh-CN" noProof="0"/>
              <a:t>Body Text (Level 2) Times New Roman 11pt</a:t>
            </a:r>
          </a:p>
          <a:p>
            <a:pPr lvl="2"/>
            <a:r>
              <a:rPr lang="en-US" altLang="zh-CN" noProof="0"/>
              <a:t>Bullet 1 (Level 3) Times New Roman 11pt</a:t>
            </a:r>
          </a:p>
          <a:p>
            <a:pPr lvl="3"/>
            <a:r>
              <a:rPr lang="en-US" altLang="zh-CN" noProof="0"/>
              <a:t>Bullet 2 (Level 4) Times New Roman 11pt</a:t>
            </a:r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r>
              <a:rPr lang="en-US" altLang="zh-CN" noProof="0"/>
              <a:t>Technical Note (Level 1) Arial 11pt Bold (CHANGE TO BLUE)</a:t>
            </a:r>
          </a:p>
          <a:p>
            <a:pPr lvl="0"/>
            <a:r>
              <a:rPr lang="en-US" altLang="zh-CN" noProof="0"/>
              <a:t>Instructor Note (Level 1) Arial 11pt Bold (CHANGE TO BLUE)</a:t>
            </a:r>
          </a:p>
          <a:p>
            <a:pPr lvl="1"/>
            <a:r>
              <a:rPr lang="en-US" altLang="zh-CN" noProof="0"/>
              <a:t>Body Text (Level 2) Times New Roman 11pt (CHANGE TO BLUE)</a:t>
            </a:r>
          </a:p>
          <a:p>
            <a:pPr lvl="2"/>
            <a:r>
              <a:rPr lang="en-US" altLang="zh-CN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6CBBA85C-6033-4B3C-8EA1-040B9CD3C67D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867025" y="6097588"/>
            <a:ext cx="364490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2E1F8E-1541-42B7-928B-A1DD9912C979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000E92C-AAB0-41F0-AEEF-E288AF5DD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8DA3-5A0C-480E-BC06-F2F6D7A93C4F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F351B-B87D-4376-A2D6-FDD000892F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91F9-CE48-4A19-9FCF-EB8A87BEBA55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A7FED-F490-4F5D-9CE2-BC85347F8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宋体" pitchFamily="2" charset="-122"/>
              </a:rPr>
              <a:t>SQL</a:t>
            </a:r>
            <a:r>
              <a:rPr lang="zh-CN" altLang="en-US" sz="1800" b="1" dirty="0">
                <a:solidFill>
                  <a:schemeClr val="tx1"/>
                </a:solidFill>
                <a:ea typeface="宋体" pitchFamily="2" charset="-122"/>
              </a:rPr>
              <a:t>基本查询</a:t>
            </a:r>
            <a:endParaRPr lang="en-US" altLang="zh-CN" sz="1800" b="1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33B6-D3C4-4016-9C74-5A2DA008FB36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8873-6C00-4965-B352-E9CBE1371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0BC4-F2BC-48D8-A934-234B9EB12F9E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F276-BDBE-49FE-931F-F8A65DE0E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FB417-BF5A-46A3-A781-9B3C4B85F470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E0EEF-72FD-49B7-8C1C-4AE6DFA6A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CF404-A4DA-44B8-89BB-149CFE531965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AC7F-28E8-4F1F-AE89-5360AB8C31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DDAC-B5E5-4FEB-9360-41FBE9F087B4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567E2-DFFD-4A80-8EAF-BCEF1AE4B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9CFD5-FEB3-4BB3-837E-2A7CA77A5FBA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B69A-CA8F-4B5C-B39D-E96B3AB3F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8AD6-61CD-43DF-BF94-8BB5D3BB27D2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794-55E4-418B-BDEA-CAFFEDC55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AC156-11D2-4FDC-81B5-F3671931FB92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792CC-55D0-44BC-9875-E15B81BB5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6AC0A2D-349E-4C1F-A6E0-686CF28D0E7C}" type="datetimeFigureOut">
              <a:rPr lang="en-US" altLang="zh-CN"/>
              <a:pPr>
                <a:defRPr/>
              </a:pPr>
              <a:t>9/11/2019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69A2DE0-53CB-4314-BEF6-CC47A14C8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787650" y="6238875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34" r:id="rId7"/>
    <p:sldLayoutId id="2147483843" r:id="rId8"/>
    <p:sldLayoutId id="214748384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531813" y="1031875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 charset="0"/>
                <a:ea typeface="宋体" pitchFamily="2" charset="-122"/>
              </a:rPr>
              <a:t>3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8273" y="1941786"/>
            <a:ext cx="7302500" cy="2768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900" dirty="0">
                <a:ea typeface="宋体" pitchFamily="2" charset="-122"/>
              </a:rPr>
              <a:t>数据查询与事务控制</a:t>
            </a:r>
            <a:br>
              <a:rPr lang="en-US" altLang="zh-CN" sz="4900" dirty="0">
                <a:ea typeface="宋体" pitchFamily="2" charset="-122"/>
              </a:rPr>
            </a:br>
            <a:br>
              <a:rPr lang="en-US" altLang="zh-CN" sz="49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—SQL</a:t>
            </a:r>
            <a:r>
              <a:rPr lang="zh-CN" altLang="en-US" sz="3200" dirty="0">
                <a:ea typeface="宋体" pitchFamily="2" charset="-122"/>
              </a:rPr>
              <a:t>基本查询</a:t>
            </a:r>
            <a:endParaRPr lang="zh-CN" altLang="en-US" sz="32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10" name="Rectangle 34"/>
          <p:cNvSpPr>
            <a:spLocks noChangeArrowheads="1"/>
          </p:cNvSpPr>
          <p:nvPr/>
        </p:nvSpPr>
        <p:spPr bwMode="blackWhite">
          <a:xfrm>
            <a:off x="1144588" y="2436813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2688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  <a:tab pos="2452688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459" name="Rectangle 40"/>
          <p:cNvSpPr>
            <a:spLocks noChangeArrowheads="1"/>
          </p:cNvSpPr>
          <p:nvPr/>
        </p:nvSpPr>
        <p:spPr bwMode="blackWhite">
          <a:xfrm>
            <a:off x="1112838" y="2424113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452688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||' '||'is a'||' '||job </a:t>
            </a:r>
          </a:p>
          <a:p>
            <a:pPr>
              <a:tabLst>
                <a:tab pos="1200150" algn="l"/>
                <a:tab pos="2452688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         	AS "Employee Details"</a:t>
            </a:r>
          </a:p>
          <a:p>
            <a:pPr>
              <a:tabLst>
                <a:tab pos="1200150" algn="l"/>
                <a:tab pos="2452688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FROM   emp;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连接符（||）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blackWhite">
          <a:xfrm>
            <a:off x="1138238" y="3559175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Employee Details</a:t>
            </a:r>
          </a:p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-------------------------</a:t>
            </a:r>
          </a:p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KING is a PRESIDENT</a:t>
            </a:r>
          </a:p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BLAKE is a MANAGER</a:t>
            </a:r>
          </a:p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CLARK is a MANAGER</a:t>
            </a:r>
          </a:p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JONES is a MANAGER</a:t>
            </a:r>
          </a:p>
          <a:p>
            <a:pPr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MARTIN is a SALESMAN</a:t>
            </a:r>
          </a:p>
          <a:p>
            <a:pPr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  <a:p>
            <a:pPr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rows selected.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6313" y="1722438"/>
            <a:ext cx="816768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将两个串结合在一起，两个串可以是列名或直接量     </a:t>
            </a:r>
            <a:endParaRPr lang="en-US" altLang="zh-CN" sz="1800" b="1" kern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7</a:t>
            </a: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en-US" altLang="zh-CN" dirty="0">
                <a:ea typeface="宋体" pitchFamily="2" charset="-122"/>
              </a:rPr>
              <a:t>DISTINCT</a:t>
            </a:r>
            <a:r>
              <a:rPr kumimoji="1" lang="zh-CN" altLang="en-US" dirty="0">
                <a:ea typeface="宋体" pitchFamily="2" charset="-122"/>
              </a:rPr>
              <a:t>关键字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blackWhite">
          <a:xfrm>
            <a:off x="960438" y="27305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blackWhite">
          <a:xfrm>
            <a:off x="935038" y="388302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6950" y="2759075"/>
            <a:ext cx="2871788" cy="2587625"/>
            <a:chOff x="612" y="1514"/>
            <a:chExt cx="1809" cy="1630"/>
          </a:xfrm>
        </p:grpSpPr>
        <p:sp>
          <p:nvSpPr>
            <p:cNvPr id="20489" name="Rectangle 12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90" name="Rectangle 13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486" name="Rectangle 14"/>
          <p:cNvSpPr>
            <a:spLocks noChangeArrowheads="1"/>
          </p:cNvSpPr>
          <p:nvPr/>
        </p:nvSpPr>
        <p:spPr bwMode="blackWhite">
          <a:xfrm>
            <a:off x="966788" y="271780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DISTINCT deptno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emp;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blackWhite">
          <a:xfrm>
            <a:off x="966788" y="389572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10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20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30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520700" y="1785938"/>
            <a:ext cx="77152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kumimoji="1"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使用</a:t>
            </a:r>
            <a:r>
              <a:rPr kumimoji="1"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DISTINCT</a:t>
            </a:r>
            <a:r>
              <a:rPr kumimoji="1"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关键字消除所选择的重复行，只返回一行。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3184525" y="1295400"/>
            <a:ext cx="5060950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举例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WHERE EMPNO = 7788</a:t>
            </a:r>
            <a:endParaRPr kumimoji="1" lang="zh-CN" altLang="en-US" sz="18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WHERE JOB = 'CLERK'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WHERE SAL &gt;=1500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WHERE ENAME &lt;'SCOTT'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WHERE SAL &lt;=COMM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WHERE JOB &lt;&gt; 'CLEARK'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598323"/>
          </a:xfrm>
        </p:spPr>
        <p:txBody>
          <a:bodyPr>
            <a:normAutofit fontScale="90000"/>
          </a:bodyPr>
          <a:lstStyle/>
          <a:p>
            <a:pPr marL="342900" indent="-342900"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8.1</a:t>
            </a:r>
            <a:r>
              <a:rPr kumimoji="1" lang="zh-CN" altLang="en-US" dirty="0">
                <a:ea typeface="宋体" pitchFamily="2" charset="-122"/>
              </a:rPr>
              <a:t> 条件（</a:t>
            </a:r>
            <a:r>
              <a:rPr kumimoji="1" lang="en-US" altLang="zh-CN" dirty="0">
                <a:ea typeface="宋体" pitchFamily="2" charset="-122"/>
              </a:rPr>
              <a:t>WHERE）:</a:t>
            </a:r>
            <a:r>
              <a:rPr kumimoji="1" lang="zh-CN" altLang="en-US" dirty="0">
                <a:ea typeface="宋体" pitchFamily="2" charset="-122"/>
              </a:rPr>
              <a:t>比较符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blackWhite">
          <a:xfrm>
            <a:off x="628650" y="1295400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操作符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=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&gt;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&gt;=	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&lt;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&lt;=	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&lt;&gt;,!=,^=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blackWhite">
          <a:xfrm>
            <a:off x="1914525" y="1295400"/>
            <a:ext cx="1270000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说明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等于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大于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大于等于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小于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小于等于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不等于</a:t>
            </a: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 flipV="1">
            <a:off x="641350" y="2697163"/>
            <a:ext cx="75819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 flipV="1">
            <a:off x="627063" y="1709738"/>
            <a:ext cx="7608887" cy="476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>
            <a:off x="642938" y="2205038"/>
            <a:ext cx="7637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12"/>
          <p:cNvSpPr>
            <a:spLocks noChangeShapeType="1"/>
          </p:cNvSpPr>
          <p:nvPr/>
        </p:nvSpPr>
        <p:spPr bwMode="auto">
          <a:xfrm flipV="1">
            <a:off x="641350" y="3248025"/>
            <a:ext cx="7572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3"/>
          <p:cNvSpPr>
            <a:spLocks noChangeShapeType="1"/>
          </p:cNvSpPr>
          <p:nvPr/>
        </p:nvSpPr>
        <p:spPr bwMode="auto">
          <a:xfrm flipV="1">
            <a:off x="612775" y="3760788"/>
            <a:ext cx="7623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 flipV="1">
            <a:off x="615950" y="4262438"/>
            <a:ext cx="7616825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8.1</a:t>
            </a:r>
            <a:r>
              <a:rPr kumimoji="1" lang="zh-CN" altLang="en-US" dirty="0">
                <a:ea typeface="宋体" pitchFamily="2" charset="-122"/>
              </a:rPr>
              <a:t> 条件（</a:t>
            </a:r>
            <a:r>
              <a:rPr kumimoji="1" lang="en-US" altLang="zh-CN" dirty="0">
                <a:ea typeface="宋体" pitchFamily="2" charset="-122"/>
              </a:rPr>
              <a:t>WHERE）:</a:t>
            </a:r>
            <a:r>
              <a:rPr kumimoji="1" lang="zh-CN" altLang="en-US" dirty="0">
                <a:ea typeface="宋体" pitchFamily="2" charset="-122"/>
              </a:rPr>
              <a:t>比较符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531" name="Rectangle 46"/>
          <p:cNvSpPr>
            <a:spLocks noChangeArrowheads="1"/>
          </p:cNvSpPr>
          <p:nvPr/>
        </p:nvSpPr>
        <p:spPr bwMode="blackWhite">
          <a:xfrm>
            <a:off x="1568450" y="2659063"/>
            <a:ext cx="1673225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操作符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BETWEEN</a:t>
            </a:r>
            <a:b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...AND...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IN(list)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LIKE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IS NULL</a:t>
            </a:r>
          </a:p>
        </p:txBody>
      </p:sp>
      <p:sp>
        <p:nvSpPr>
          <p:cNvPr id="22532" name="Rectangle 47"/>
          <p:cNvSpPr>
            <a:spLocks noChangeArrowheads="1"/>
          </p:cNvSpPr>
          <p:nvPr/>
        </p:nvSpPr>
        <p:spPr bwMode="blackWhite">
          <a:xfrm>
            <a:off x="3224213" y="2659063"/>
            <a:ext cx="4090987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说明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在两个值之间指定上下限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	</a:t>
            </a:r>
            <a:b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endParaRPr kumimoji="1" lang="en-US" altLang="zh-CN" sz="18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匹配任何一个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list</a:t>
            </a: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中列出的成员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字符模式匹配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检查是否是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NULL </a:t>
            </a:r>
          </a:p>
        </p:txBody>
      </p:sp>
      <p:sp>
        <p:nvSpPr>
          <p:cNvPr id="22533" name="Line 48"/>
          <p:cNvSpPr>
            <a:spLocks noChangeShapeType="1"/>
          </p:cNvSpPr>
          <p:nvPr/>
        </p:nvSpPr>
        <p:spPr bwMode="auto">
          <a:xfrm>
            <a:off x="1568450" y="3078163"/>
            <a:ext cx="5735638" cy="793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49"/>
          <p:cNvSpPr>
            <a:spLocks noChangeShapeType="1"/>
          </p:cNvSpPr>
          <p:nvPr/>
        </p:nvSpPr>
        <p:spPr bwMode="auto">
          <a:xfrm>
            <a:off x="1549400" y="3940175"/>
            <a:ext cx="576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50"/>
          <p:cNvSpPr>
            <a:spLocks noChangeShapeType="1"/>
          </p:cNvSpPr>
          <p:nvPr/>
        </p:nvSpPr>
        <p:spPr bwMode="auto">
          <a:xfrm>
            <a:off x="1562100" y="4440238"/>
            <a:ext cx="5746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51"/>
          <p:cNvSpPr>
            <a:spLocks noChangeShapeType="1"/>
          </p:cNvSpPr>
          <p:nvPr/>
        </p:nvSpPr>
        <p:spPr bwMode="auto">
          <a:xfrm>
            <a:off x="1562100" y="4933950"/>
            <a:ext cx="5746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693738"/>
            <a:ext cx="8577263" cy="881062"/>
          </a:xfrm>
        </p:spPr>
        <p:txBody>
          <a:bodyPr/>
          <a:lstStyle/>
          <a:p>
            <a:pPr marL="342900" indent="-342900"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8.1.1 </a:t>
            </a:r>
            <a:r>
              <a:rPr kumimoji="1" lang="zh-CN" altLang="en-US" dirty="0">
                <a:ea typeface="宋体" pitchFamily="2" charset="-122"/>
              </a:rPr>
              <a:t>比较符,</a:t>
            </a:r>
            <a:r>
              <a:rPr kumimoji="1" lang="en-US" altLang="zh-CN" dirty="0">
                <a:ea typeface="宋体" pitchFamily="2" charset="-122"/>
              </a:rPr>
              <a:t>BETWEEN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4700" name="Rectangle 28"/>
          <p:cNvSpPr>
            <a:spLocks noChangeArrowheads="1"/>
          </p:cNvSpPr>
          <p:nvPr/>
        </p:nvSpPr>
        <p:spPr bwMode="blackWhite">
          <a:xfrm>
            <a:off x="925513" y="2393950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4701" name="Rectangle 29"/>
          <p:cNvSpPr>
            <a:spLocks noChangeArrowheads="1"/>
          </p:cNvSpPr>
          <p:nvPr/>
        </p:nvSpPr>
        <p:spPr bwMode="blackWhite">
          <a:xfrm>
            <a:off x="925513" y="3487738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06663" y="2968625"/>
            <a:ext cx="3932237" cy="2536825"/>
            <a:chOff x="1579" y="1870"/>
            <a:chExt cx="2477" cy="1598"/>
          </a:xfrm>
        </p:grpSpPr>
        <p:sp>
          <p:nvSpPr>
            <p:cNvPr id="23570" name="Rectangle 31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1" name="Rectangle 32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558" name="Rectangle 33"/>
          <p:cNvSpPr>
            <a:spLocks noChangeArrowheads="1"/>
          </p:cNvSpPr>
          <p:nvPr/>
        </p:nvSpPr>
        <p:spPr bwMode="blackWhite">
          <a:xfrm>
            <a:off x="925513" y="3246438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     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MARTIN          1250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TURNER          1500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WARD            1250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ADAMS           1100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MILLER          1300</a:t>
            </a:r>
          </a:p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365500" y="2971800"/>
            <a:ext cx="2311400" cy="307975"/>
            <a:chOff x="2120" y="1872"/>
            <a:chExt cx="1456" cy="194"/>
          </a:xfrm>
        </p:grpSpPr>
        <p:sp>
          <p:nvSpPr>
            <p:cNvPr id="23568" name="Rectangle 35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69" name="Rectangle 36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560" name="Rectangle 37"/>
          <p:cNvSpPr>
            <a:spLocks noChangeArrowheads="1"/>
          </p:cNvSpPr>
          <p:nvPr/>
        </p:nvSpPr>
        <p:spPr bwMode="blackWhite">
          <a:xfrm>
            <a:off x="925513" y="2381250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ename,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	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	sal BETWEEN 1000 AND 1500;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16413" y="3200400"/>
            <a:ext cx="2139950" cy="1212850"/>
            <a:chOff x="2719" y="2016"/>
            <a:chExt cx="1348" cy="764"/>
          </a:xfrm>
        </p:grpSpPr>
        <p:grpSp>
          <p:nvGrpSpPr>
            <p:cNvPr id="23562" name="Group 39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3566" name="Rectangle 40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60000"/>
                  </a:spcBef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Lower</a:t>
                </a:r>
                <a:b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</a:br>
                <a:endParaRPr kumimoji="1"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84713" name="Line 41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563" name="Group 42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23564" name="Rectangle 43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60000"/>
                  </a:spcBef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  <a:t>Higher</a:t>
                </a:r>
                <a:b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rPr>
                </a:br>
                <a:endParaRPr kumimoji="1" lang="en-US" altLang="zh-CN" sz="1800" b="1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84716" name="Line 44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8.1.2 </a:t>
            </a:r>
            <a:r>
              <a:rPr kumimoji="1" lang="zh-CN" altLang="en-US" dirty="0">
                <a:ea typeface="宋体" pitchFamily="2" charset="-122"/>
              </a:rPr>
              <a:t>比较符，</a:t>
            </a:r>
            <a:r>
              <a:rPr kumimoji="1" lang="en-US" altLang="zh-CN" dirty="0">
                <a:ea typeface="宋体" pitchFamily="2" charset="-122"/>
              </a:rPr>
              <a:t>IN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4579" name="Rectangle 11"/>
          <p:cNvSpPr>
            <a:spLocks noChangeArrowheads="1"/>
          </p:cNvSpPr>
          <p:nvPr/>
        </p:nvSpPr>
        <p:spPr bwMode="blackWhite">
          <a:xfrm>
            <a:off x="925513" y="3043238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     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MARTIN          1250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TURNER          1500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WARD            1250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ADAMS           1100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MILLER          1300</a:t>
            </a:r>
          </a:p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5719" name="Rectangle 23"/>
          <p:cNvSpPr>
            <a:spLocks noChangeArrowheads="1"/>
          </p:cNvSpPr>
          <p:nvPr/>
        </p:nvSpPr>
        <p:spPr bwMode="blackWhite">
          <a:xfrm>
            <a:off x="977900" y="231457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5720" name="Rectangle 24"/>
          <p:cNvSpPr>
            <a:spLocks noChangeArrowheads="1"/>
          </p:cNvSpPr>
          <p:nvPr/>
        </p:nvSpPr>
        <p:spPr bwMode="blackWhite">
          <a:xfrm>
            <a:off x="977900" y="38893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773363" y="2947988"/>
            <a:ext cx="3843337" cy="2640012"/>
            <a:chOff x="1747" y="2073"/>
            <a:chExt cx="2421" cy="1575"/>
          </a:xfrm>
        </p:grpSpPr>
        <p:sp>
          <p:nvSpPr>
            <p:cNvPr id="24585" name="Rectangle 2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586" name="Rectangle 2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4583" name="Rectangle 28"/>
          <p:cNvSpPr>
            <a:spLocks noChangeArrowheads="1"/>
          </p:cNvSpPr>
          <p:nvPr/>
        </p:nvSpPr>
        <p:spPr bwMode="blackWhite">
          <a:xfrm>
            <a:off x="952500" y="23018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empno, ename, sal, mgr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	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	mgr IN (7902, 7566, 7788);</a:t>
            </a:r>
          </a:p>
        </p:txBody>
      </p:sp>
      <p:sp>
        <p:nvSpPr>
          <p:cNvPr id="24584" name="Rectangle 29"/>
          <p:cNvSpPr>
            <a:spLocks noChangeArrowheads="1"/>
          </p:cNvSpPr>
          <p:nvPr/>
        </p:nvSpPr>
        <p:spPr bwMode="blackWhite">
          <a:xfrm>
            <a:off x="952500" y="38766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ENAME            SAL       MGR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---------- 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7902 FORD            3000      7566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7369 SMITH            800      7902</a:t>
            </a:r>
          </a:p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7788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SCOTT           3000      7566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7876 ADAMS           1100      7788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8.1.3 </a:t>
            </a:r>
            <a:r>
              <a:rPr kumimoji="1" lang="zh-CN" altLang="en-US" dirty="0">
                <a:ea typeface="宋体" pitchFamily="2" charset="-122"/>
              </a:rPr>
              <a:t>比较符，</a:t>
            </a:r>
            <a:r>
              <a:rPr kumimoji="1" lang="en-US" altLang="zh-CN" dirty="0">
                <a:ea typeface="宋体" pitchFamily="2" charset="-122"/>
              </a:rPr>
              <a:t>LIKE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6737" name="Rectangle 17"/>
          <p:cNvSpPr>
            <a:spLocks noChangeArrowheads="1"/>
          </p:cNvSpPr>
          <p:nvPr/>
        </p:nvSpPr>
        <p:spPr bwMode="blackWhite">
          <a:xfrm>
            <a:off x="1128713" y="2600325"/>
            <a:ext cx="7278687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blackWhite">
          <a:xfrm>
            <a:off x="1128713" y="3968750"/>
            <a:ext cx="7278687" cy="1217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54125" y="3344863"/>
            <a:ext cx="4237038" cy="1784350"/>
            <a:chOff x="702" y="2175"/>
            <a:chExt cx="2669" cy="1124"/>
          </a:xfrm>
        </p:grpSpPr>
        <p:sp>
          <p:nvSpPr>
            <p:cNvPr id="25610" name="Rectangle 20"/>
            <p:cNvSpPr>
              <a:spLocks noChangeArrowheads="1"/>
            </p:cNvSpPr>
            <p:nvPr/>
          </p:nvSpPr>
          <p:spPr bwMode="ltGray">
            <a:xfrm>
              <a:off x="2326" y="2175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611" name="Rectangle 21"/>
            <p:cNvSpPr>
              <a:spLocks noChangeArrowheads="1"/>
            </p:cNvSpPr>
            <p:nvPr/>
          </p:nvSpPr>
          <p:spPr bwMode="ltGray">
            <a:xfrm>
              <a:off x="702" y="2629"/>
              <a:ext cx="914" cy="67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5606" name="Rectangle 22"/>
          <p:cNvSpPr>
            <a:spLocks noChangeArrowheads="1"/>
          </p:cNvSpPr>
          <p:nvPr/>
        </p:nvSpPr>
        <p:spPr bwMode="auto">
          <a:xfrm>
            <a:off x="1168400" y="2770188"/>
            <a:ext cx="43338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	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LIKE '_A%';</a:t>
            </a:r>
          </a:p>
        </p:txBody>
      </p:sp>
      <p:sp>
        <p:nvSpPr>
          <p:cNvPr id="25607" name="Rectangle 23"/>
          <p:cNvSpPr>
            <a:spLocks noChangeArrowheads="1"/>
          </p:cNvSpPr>
          <p:nvPr/>
        </p:nvSpPr>
        <p:spPr bwMode="auto">
          <a:xfrm>
            <a:off x="1233488" y="4002088"/>
            <a:ext cx="1685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JAMES   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WARD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92188" y="1560513"/>
            <a:ext cx="7385050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kumimoji="1"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Oracle</a:t>
            </a:r>
            <a:r>
              <a:rPr kumimoji="1"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支持两种匹配符号：「 </a:t>
            </a:r>
            <a:r>
              <a:rPr kumimoji="1" lang="zh-CN" altLang="en-US" sz="22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%</a:t>
            </a:r>
            <a:r>
              <a:rPr kumimoji="1"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」 和「 </a:t>
            </a:r>
            <a:r>
              <a:rPr kumimoji="1" lang="zh-CN" altLang="en-US" sz="22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_</a:t>
            </a:r>
            <a:r>
              <a:rPr kumimoji="1"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」 ，符号「 </a:t>
            </a:r>
            <a:r>
              <a:rPr kumimoji="1" lang="zh-CN" altLang="en-US" sz="22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%</a:t>
            </a:r>
            <a:r>
              <a:rPr kumimoji="1"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」可匹配0个或 多个字符 ，符号「 </a:t>
            </a:r>
            <a:r>
              <a:rPr kumimoji="1" lang="zh-CN" altLang="en-US" sz="2200" b="1" kern="0" dirty="0">
                <a:solidFill>
                  <a:srgbClr val="FF0000"/>
                </a:solidFill>
                <a:latin typeface="+mn-lt"/>
                <a:ea typeface="宋体" pitchFamily="2" charset="-122"/>
              </a:rPr>
              <a:t>_</a:t>
            </a:r>
            <a:r>
              <a:rPr kumimoji="1"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」可匹配任何单一字符 。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16000" y="5407025"/>
            <a:ext cx="7607300" cy="733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使用</a:t>
            </a:r>
            <a:r>
              <a:rPr kumimoji="1" lang="en-US" altLang="zh-CN" sz="1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ESCAPE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定义查找</a:t>
            </a:r>
            <a:r>
              <a:rPr kumimoji="1" lang="en-US" altLang="zh-CN" sz="1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「 % 」 </a:t>
            </a:r>
            <a:r>
              <a:rPr kumimoji="1" lang="zh-CN" altLang="en-US" sz="1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和「 _ 」字符</a:t>
            </a:r>
            <a:r>
              <a:rPr kumimoji="1" lang="en-US" altLang="zh-CN" sz="1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16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SELECT ENAME FROM EMP WHERE ENAME LIKE '%A\_B%' ESCAPE '\'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8.1.4 </a:t>
            </a:r>
            <a:r>
              <a:rPr kumimoji="1" lang="zh-CN" altLang="en-US" dirty="0">
                <a:ea typeface="宋体" pitchFamily="2" charset="-122"/>
              </a:rPr>
              <a:t>比较符，</a:t>
            </a:r>
            <a:r>
              <a:rPr kumimoji="1" lang="en-US" altLang="zh-CN" dirty="0">
                <a:ea typeface="宋体" pitchFamily="2" charset="-122"/>
              </a:rPr>
              <a:t>IS NULL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blackWhite">
          <a:xfrm>
            <a:off x="1027113" y="29273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blackWhite">
          <a:xfrm>
            <a:off x="1027113" y="437832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57463" y="3519488"/>
            <a:ext cx="2027237" cy="1712912"/>
            <a:chOff x="1579" y="2297"/>
            <a:chExt cx="1277" cy="1079"/>
          </a:xfrm>
        </p:grpSpPr>
        <p:sp>
          <p:nvSpPr>
            <p:cNvPr id="26632" name="Rectangle 17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633" name="Rectangle 18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6630" name="Rectangle 19"/>
          <p:cNvSpPr>
            <a:spLocks noChangeArrowheads="1"/>
          </p:cNvSpPr>
          <p:nvPr/>
        </p:nvSpPr>
        <p:spPr bwMode="blackWhite">
          <a:xfrm>
            <a:off x="1001713" y="29146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mgr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mgr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IS NULL;</a:t>
            </a:r>
          </a:p>
        </p:txBody>
      </p:sp>
      <p:sp>
        <p:nvSpPr>
          <p:cNvPr id="26631" name="Rectangle 20"/>
          <p:cNvSpPr>
            <a:spLocks noChangeArrowheads="1"/>
          </p:cNvSpPr>
          <p:nvPr/>
        </p:nvSpPr>
        <p:spPr bwMode="blackWhite">
          <a:xfrm>
            <a:off x="1001713" y="43656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      MGR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marL="342900" indent="-342900"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8.2 </a:t>
            </a:r>
            <a:r>
              <a:rPr kumimoji="1" lang="zh-CN" altLang="en-US" dirty="0">
                <a:ea typeface="宋体" pitchFamily="2" charset="-122"/>
              </a:rPr>
              <a:t>条件（</a:t>
            </a:r>
            <a:r>
              <a:rPr kumimoji="1" lang="en-US" altLang="zh-CN" dirty="0">
                <a:ea typeface="宋体" pitchFamily="2" charset="-122"/>
              </a:rPr>
              <a:t>WHERE）:</a:t>
            </a:r>
            <a:r>
              <a:rPr kumimoji="1" lang="zh-CN" altLang="en-US" dirty="0">
                <a:ea typeface="宋体" pitchFamily="2" charset="-122"/>
              </a:rPr>
              <a:t>逻辑操作符</a:t>
            </a:r>
          </a:p>
        </p:txBody>
      </p:sp>
      <p:sp>
        <p:nvSpPr>
          <p:cNvPr id="27651" name="Rectangle 13"/>
          <p:cNvSpPr>
            <a:spLocks noChangeArrowheads="1"/>
          </p:cNvSpPr>
          <p:nvPr/>
        </p:nvSpPr>
        <p:spPr bwMode="blackWhite">
          <a:xfrm>
            <a:off x="1473200" y="2443163"/>
            <a:ext cx="1758950" cy="275748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操作符</a:t>
            </a:r>
            <a:endParaRPr kumimoji="1" lang="en-US" altLang="zh-CN" sz="18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AND</a:t>
            </a:r>
            <a:b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b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OR</a:t>
            </a:r>
          </a:p>
          <a:p>
            <a:pPr>
              <a:lnSpc>
                <a:spcPct val="130000"/>
              </a:lnSpc>
              <a:spcBef>
                <a:spcPct val="60000"/>
              </a:spcBef>
            </a:pPr>
            <a:b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NOT</a:t>
            </a:r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blackWhite">
          <a:xfrm>
            <a:off x="3213100" y="2443163"/>
            <a:ext cx="4298950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说明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逻辑与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                                                              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逻辑或                                                                  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                                                                       逻辑非                                        </a:t>
            </a:r>
          </a:p>
        </p:txBody>
      </p:sp>
      <p:sp>
        <p:nvSpPr>
          <p:cNvPr id="27653" name="Line 15"/>
          <p:cNvSpPr>
            <a:spLocks noChangeShapeType="1"/>
          </p:cNvSpPr>
          <p:nvPr/>
        </p:nvSpPr>
        <p:spPr bwMode="auto">
          <a:xfrm>
            <a:off x="1471613" y="2862263"/>
            <a:ext cx="6032500" cy="793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16"/>
          <p:cNvSpPr>
            <a:spLocks noChangeShapeType="1"/>
          </p:cNvSpPr>
          <p:nvPr/>
        </p:nvSpPr>
        <p:spPr bwMode="auto">
          <a:xfrm>
            <a:off x="1470025" y="3730625"/>
            <a:ext cx="6035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7"/>
          <p:cNvSpPr>
            <a:spLocks noChangeShapeType="1"/>
          </p:cNvSpPr>
          <p:nvPr/>
        </p:nvSpPr>
        <p:spPr bwMode="auto">
          <a:xfrm>
            <a:off x="1470025" y="4560888"/>
            <a:ext cx="6048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8.2.1 </a:t>
            </a:r>
            <a:r>
              <a:rPr kumimoji="1" lang="zh-CN" altLang="en-US" dirty="0">
                <a:ea typeface="宋体" pitchFamily="2" charset="-122"/>
              </a:rPr>
              <a:t>逻辑操作符，</a:t>
            </a:r>
            <a:r>
              <a:rPr kumimoji="1" lang="en-US" altLang="zh-CN" dirty="0">
                <a:ea typeface="宋体" pitchFamily="2" charset="-122"/>
              </a:rPr>
              <a:t>AND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blackWhite">
          <a:xfrm>
            <a:off x="990600" y="2346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blackWhite">
          <a:xfrm>
            <a:off x="990600" y="3938588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01800" y="2967038"/>
            <a:ext cx="4940300" cy="2138362"/>
            <a:chOff x="1072" y="1869"/>
            <a:chExt cx="3112" cy="1347"/>
          </a:xfrm>
        </p:grpSpPr>
        <p:sp>
          <p:nvSpPr>
            <p:cNvPr id="28680" name="Rectangle 14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681" name="Rectangle 15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682" name="Rectangle 16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8678" name="Rectangle 17"/>
          <p:cNvSpPr>
            <a:spLocks noChangeArrowheads="1"/>
          </p:cNvSpPr>
          <p:nvPr/>
        </p:nvSpPr>
        <p:spPr bwMode="blackWhite">
          <a:xfrm>
            <a:off x="9652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empno, ename, job,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sal&gt;=1100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AND    job='CLERK';</a:t>
            </a:r>
          </a:p>
        </p:txBody>
      </p:sp>
      <p:sp>
        <p:nvSpPr>
          <p:cNvPr id="28679" name="Rectangle 18"/>
          <p:cNvSpPr>
            <a:spLocks noChangeArrowheads="1"/>
          </p:cNvSpPr>
          <p:nvPr/>
        </p:nvSpPr>
        <p:spPr bwMode="blackWhite">
          <a:xfrm>
            <a:off x="965200" y="39258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ENAME      JOB            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---------- 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7876 ADAMS      CLERK          1100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7934 MILLER     CLERK          1300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数据操纵语言 (</a:t>
            </a:r>
            <a:r>
              <a:rPr lang="en-US" altLang="zh-CN" dirty="0">
                <a:ea typeface="宋体" pitchFamily="2" charset="-122"/>
              </a:rPr>
              <a:t>DML)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2175" y="1477963"/>
            <a:ext cx="73850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数据库操纵语言（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en-US" altLang="zh-CN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用于查询和操纵方案对象中的数据，它不隐式地提交当前事务。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SELECT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INSERT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UPDATE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DELETE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CALL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EXPLAIN PLAN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LOCK TABLE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MERGE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5" name="Rectangle 15"/>
          <p:cNvSpPr>
            <a:spLocks noChangeArrowheads="1"/>
          </p:cNvSpPr>
          <p:nvPr/>
        </p:nvSpPr>
        <p:spPr bwMode="blackWhite">
          <a:xfrm>
            <a:off x="990600" y="3354388"/>
            <a:ext cx="7289800" cy="28384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699" name="Rectangle 21"/>
          <p:cNvSpPr>
            <a:spLocks noChangeArrowheads="1"/>
          </p:cNvSpPr>
          <p:nvPr/>
        </p:nvSpPr>
        <p:spPr bwMode="blackWhite">
          <a:xfrm>
            <a:off x="969963" y="3341688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ENAME      JOB            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---------- 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7839 KING       PRESIDENT      5000</a:t>
            </a:r>
          </a:p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7698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BLAKE      MANAGER        2850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7782 CLARK      MANAGER        2450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7566 JONES      MANAGER        2975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7654 MARTIN     SALESMAN       1250</a:t>
            </a:r>
          </a:p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  <a:p>
            <a:pPr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rows selected.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8.2.2 </a:t>
            </a:r>
            <a:r>
              <a:rPr kumimoji="1" lang="zh-CN" altLang="en-US" dirty="0">
                <a:ea typeface="宋体" pitchFamily="2" charset="-122"/>
              </a:rPr>
              <a:t>操作符，</a:t>
            </a:r>
            <a:r>
              <a:rPr kumimoji="1" lang="en-US" altLang="zh-CN" dirty="0">
                <a:ea typeface="宋体" pitchFamily="2" charset="-122"/>
              </a:rPr>
              <a:t>OR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blackWhite">
          <a:xfrm>
            <a:off x="990600" y="210343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702" name="Rectangle 17"/>
          <p:cNvSpPr>
            <a:spLocks noChangeArrowheads="1"/>
          </p:cNvSpPr>
          <p:nvPr/>
        </p:nvSpPr>
        <p:spPr bwMode="ltGray">
          <a:xfrm>
            <a:off x="1643063" y="2703513"/>
            <a:ext cx="2687637" cy="5445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3" name="Rectangle 18"/>
          <p:cNvSpPr>
            <a:spLocks noChangeArrowheads="1"/>
          </p:cNvSpPr>
          <p:nvPr/>
        </p:nvSpPr>
        <p:spPr bwMode="ltGray">
          <a:xfrm>
            <a:off x="3890963" y="3433763"/>
            <a:ext cx="1341437" cy="21923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4" name="Rectangle 19"/>
          <p:cNvSpPr>
            <a:spLocks noChangeArrowheads="1"/>
          </p:cNvSpPr>
          <p:nvPr/>
        </p:nvSpPr>
        <p:spPr bwMode="ltGray">
          <a:xfrm>
            <a:off x="5326063" y="3421063"/>
            <a:ext cx="1341437" cy="21923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5" name="Rectangle 20"/>
          <p:cNvSpPr>
            <a:spLocks noChangeArrowheads="1"/>
          </p:cNvSpPr>
          <p:nvPr/>
        </p:nvSpPr>
        <p:spPr bwMode="blackWhite">
          <a:xfrm>
            <a:off x="969963" y="20907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empno, ename, job, sal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sal&gt;=1100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OR     job='CLERK';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8.2.3 </a:t>
            </a:r>
            <a:r>
              <a:rPr kumimoji="1" lang="zh-CN" altLang="en-US" dirty="0">
                <a:ea typeface="宋体" pitchFamily="2" charset="-122"/>
              </a:rPr>
              <a:t>逻辑操作符，</a:t>
            </a:r>
            <a:r>
              <a:rPr kumimoji="1" lang="en-US" altLang="zh-CN" dirty="0">
                <a:ea typeface="宋体" pitchFamily="2" charset="-122"/>
              </a:rPr>
              <a:t>NOT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blackWhite">
          <a:xfrm>
            <a:off x="1009650" y="2376488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blackWhite">
          <a:xfrm>
            <a:off x="1009650" y="3965575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93863" y="2960688"/>
            <a:ext cx="6688137" cy="2957512"/>
            <a:chOff x="971" y="1449"/>
            <a:chExt cx="4213" cy="1863"/>
          </a:xfrm>
        </p:grpSpPr>
        <p:sp>
          <p:nvSpPr>
            <p:cNvPr id="30728" name="Rectangle 17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729" name="Rectangle 18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0726" name="Rectangle 19"/>
          <p:cNvSpPr>
            <a:spLocks noChangeArrowheads="1"/>
          </p:cNvSpPr>
          <p:nvPr/>
        </p:nvSpPr>
        <p:spPr bwMode="blackWhite">
          <a:xfrm>
            <a:off x="971550" y="2363788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ename, job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job NOT IN ('CLERK','MANAGER','ANALYST');</a:t>
            </a:r>
          </a:p>
        </p:txBody>
      </p:sp>
      <p:sp>
        <p:nvSpPr>
          <p:cNvPr id="30727" name="Rectangle 20"/>
          <p:cNvSpPr>
            <a:spLocks noChangeArrowheads="1"/>
          </p:cNvSpPr>
          <p:nvPr/>
        </p:nvSpPr>
        <p:spPr bwMode="blackWhite">
          <a:xfrm>
            <a:off x="971550" y="3952875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JOB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KING       PRESIDENT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MARTIN     SALESMAN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ALLEN      SALESMAN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TURNER     SALESMAN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WARD       SALESMAN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marL="342900" indent="-342900"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8.3 </a:t>
            </a:r>
            <a:r>
              <a:rPr kumimoji="1" lang="zh-CN" altLang="en-US" dirty="0">
                <a:ea typeface="宋体" pitchFamily="2" charset="-122"/>
              </a:rPr>
              <a:t>条件（</a:t>
            </a:r>
            <a:r>
              <a:rPr kumimoji="1" lang="en-US" altLang="zh-CN" dirty="0">
                <a:ea typeface="宋体" pitchFamily="2" charset="-122"/>
              </a:rPr>
              <a:t>WHERE）:  </a:t>
            </a:r>
            <a:r>
              <a:rPr kumimoji="1" lang="zh-CN" altLang="en-US" dirty="0">
                <a:ea typeface="宋体" pitchFamily="2" charset="-122"/>
              </a:rPr>
              <a:t>优先规则</a:t>
            </a:r>
          </a:p>
        </p:txBody>
      </p:sp>
      <p:sp>
        <p:nvSpPr>
          <p:cNvPr id="31747" name="Rectangle 20"/>
          <p:cNvSpPr>
            <a:spLocks noChangeArrowheads="1"/>
          </p:cNvSpPr>
          <p:nvPr/>
        </p:nvSpPr>
        <p:spPr bwMode="blackWhite">
          <a:xfrm>
            <a:off x="1333500" y="1347788"/>
            <a:ext cx="4881563" cy="14541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48" name="Line 21"/>
          <p:cNvSpPr>
            <a:spLocks noChangeShapeType="1"/>
          </p:cNvSpPr>
          <p:nvPr/>
        </p:nvSpPr>
        <p:spPr bwMode="auto">
          <a:xfrm>
            <a:off x="1333500" y="1695450"/>
            <a:ext cx="487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22"/>
          <p:cNvSpPr>
            <a:spLocks noChangeShapeType="1"/>
          </p:cNvSpPr>
          <p:nvPr/>
        </p:nvSpPr>
        <p:spPr bwMode="auto">
          <a:xfrm>
            <a:off x="1333500" y="2246313"/>
            <a:ext cx="4889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23"/>
          <p:cNvSpPr>
            <a:spLocks noChangeShapeType="1"/>
          </p:cNvSpPr>
          <p:nvPr/>
        </p:nvSpPr>
        <p:spPr bwMode="auto">
          <a:xfrm flipH="1">
            <a:off x="3384550" y="1339850"/>
            <a:ext cx="12700" cy="1449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Rectangle 24"/>
          <p:cNvSpPr>
            <a:spLocks noChangeArrowheads="1"/>
          </p:cNvSpPr>
          <p:nvPr/>
        </p:nvSpPr>
        <p:spPr bwMode="auto">
          <a:xfrm>
            <a:off x="1492250" y="1433513"/>
            <a:ext cx="467995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kumimoji="1" lang="zh-CN" altLang="en-US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优先级                                             操作符</a:t>
            </a:r>
            <a:endParaRPr kumimoji="1" lang="en-US" altLang="zh-CN" sz="1600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	1                                            </a:t>
            </a:r>
            <a:r>
              <a:rPr kumimoji="1" lang="zh-CN" altLang="en-US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所有比较操作符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2                          	NOT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3                         	AND</a:t>
            </a: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4                            	OR</a:t>
            </a:r>
          </a:p>
        </p:txBody>
      </p:sp>
      <p:sp>
        <p:nvSpPr>
          <p:cNvPr id="31752" name="Line 25"/>
          <p:cNvSpPr>
            <a:spLocks noChangeShapeType="1"/>
          </p:cNvSpPr>
          <p:nvPr/>
        </p:nvSpPr>
        <p:spPr bwMode="auto">
          <a:xfrm>
            <a:off x="1330325" y="1971675"/>
            <a:ext cx="48799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26"/>
          <p:cNvSpPr>
            <a:spLocks noChangeShapeType="1"/>
          </p:cNvSpPr>
          <p:nvPr/>
        </p:nvSpPr>
        <p:spPr bwMode="auto">
          <a:xfrm>
            <a:off x="1320800" y="2520950"/>
            <a:ext cx="4889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3917" name="Rectangle 29"/>
          <p:cNvSpPr>
            <a:spLocks noChangeArrowheads="1"/>
          </p:cNvSpPr>
          <p:nvPr/>
        </p:nvSpPr>
        <p:spPr bwMode="blackWhite">
          <a:xfrm>
            <a:off x="1255713" y="3006725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22463" y="4043363"/>
            <a:ext cx="1062037" cy="374650"/>
            <a:chOff x="1003" y="1587"/>
            <a:chExt cx="669" cy="236"/>
          </a:xfrm>
        </p:grpSpPr>
        <p:sp>
          <p:nvSpPr>
            <p:cNvPr id="31765" name="Rectangle 32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3921" name="Freeform 33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3922" name="Line 34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3923" name="Rectangle 35"/>
          <p:cNvSpPr>
            <a:spLocks noChangeArrowheads="1"/>
          </p:cNvSpPr>
          <p:nvPr/>
        </p:nvSpPr>
        <p:spPr bwMode="ltGray">
          <a:xfrm>
            <a:off x="1922463" y="3870325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7" name="Rectangle 36"/>
          <p:cNvSpPr>
            <a:spLocks noChangeArrowheads="1"/>
          </p:cNvSpPr>
          <p:nvPr/>
        </p:nvSpPr>
        <p:spPr bwMode="blackWhite">
          <a:xfrm>
            <a:off x="1243013" y="2994025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*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job='SALESMAN'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OR     job='PRESIDENT'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AND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&gt;1500;</a:t>
            </a:r>
          </a:p>
        </p:txBody>
      </p:sp>
      <p:sp>
        <p:nvSpPr>
          <p:cNvPr id="293925" name="Rectangle 37"/>
          <p:cNvSpPr>
            <a:spLocks noChangeArrowheads="1"/>
          </p:cNvSpPr>
          <p:nvPr/>
        </p:nvSpPr>
        <p:spPr bwMode="blackWhite">
          <a:xfrm>
            <a:off x="1255713" y="4527550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951038" y="5280025"/>
            <a:ext cx="1208087" cy="374650"/>
            <a:chOff x="1029" y="1750"/>
            <a:chExt cx="761" cy="236"/>
          </a:xfrm>
        </p:grpSpPr>
        <p:sp>
          <p:nvSpPr>
            <p:cNvPr id="31762" name="Rectangle 40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3929" name="Freeform 41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3930" name="Line 42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3931" name="Rectangle 43"/>
          <p:cNvSpPr>
            <a:spLocks noChangeArrowheads="1"/>
          </p:cNvSpPr>
          <p:nvPr/>
        </p:nvSpPr>
        <p:spPr bwMode="ltGray">
          <a:xfrm>
            <a:off x="1949450" y="5657850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61" name="Rectangle 44"/>
          <p:cNvSpPr>
            <a:spLocks noChangeArrowheads="1"/>
          </p:cNvSpPr>
          <p:nvPr/>
        </p:nvSpPr>
        <p:spPr bwMode="blackWhite">
          <a:xfrm>
            <a:off x="1255713" y="45148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SELECT   *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  (job='SALESMAN'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OR       job='PRESIDENT')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AND  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&gt;1500;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3" grpId="0" animBg="1"/>
      <p:bldP spid="293925" grpId="0" animBg="1" autoUpdateAnimBg="0"/>
      <p:bldP spid="2939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40" name="Rectangle 28"/>
          <p:cNvSpPr>
            <a:spLocks noChangeArrowheads="1"/>
          </p:cNvSpPr>
          <p:nvPr/>
        </p:nvSpPr>
        <p:spPr bwMode="blackWhite">
          <a:xfrm>
            <a:off x="1041400" y="36036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6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dirty="0">
                <a:ea typeface="宋体" pitchFamily="2" charset="-122"/>
              </a:rPr>
              <a:t>9 </a:t>
            </a:r>
            <a:r>
              <a:rPr kumimoji="1" lang="zh-CN" altLang="en-US" dirty="0">
                <a:ea typeface="宋体" pitchFamily="2" charset="-122"/>
              </a:rPr>
              <a:t>排序（</a:t>
            </a:r>
            <a:r>
              <a:rPr kumimoji="1" lang="en-US" altLang="zh-CN" dirty="0">
                <a:ea typeface="宋体" pitchFamily="2" charset="-122"/>
              </a:rPr>
              <a:t>ORDER BY</a:t>
            </a:r>
            <a:r>
              <a:rPr kumimoji="1" lang="zh-CN" altLang="en-US" dirty="0">
                <a:ea typeface="宋体" pitchFamily="2" charset="-122"/>
              </a:rPr>
              <a:t>子句）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1800225" y="2640013"/>
            <a:ext cx="65468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marL="571500" lvl="1" indent="-457200" defTabSz="346075">
              <a:lnSpc>
                <a:spcPct val="7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ASC: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从小到大排序（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default）</a:t>
            </a:r>
          </a:p>
          <a:p>
            <a:pPr marL="571500" lvl="1" indent="-457200" defTabSz="346075">
              <a:lnSpc>
                <a:spcPct val="7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DESC: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从大到小排序</a:t>
            </a:r>
          </a:p>
          <a:p>
            <a:pPr marL="571500" lvl="1" indent="-457200" defTabSz="346075">
              <a:lnSpc>
                <a:spcPct val="75000"/>
              </a:lnSpc>
              <a:spcBef>
                <a:spcPct val="35000"/>
              </a:spcBef>
              <a:buClr>
                <a:schemeClr val="hlink"/>
              </a:buClr>
              <a:buFontTx/>
              <a:buAutoNum type="arabicPeriod"/>
              <a:tabLst>
                <a:tab pos="571500" algn="l"/>
              </a:tabLst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ORDER BY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子句在</a:t>
            </a: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SELECT</a:t>
            </a:r>
            <a:r>
              <a:rPr lang="zh-CN" altLang="en-US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语句的最后</a:t>
            </a:r>
          </a:p>
        </p:txBody>
      </p:sp>
      <p:sp>
        <p:nvSpPr>
          <p:cNvPr id="294941" name="Rectangle 29"/>
          <p:cNvSpPr>
            <a:spLocks noChangeArrowheads="1"/>
          </p:cNvSpPr>
          <p:nvPr/>
        </p:nvSpPr>
        <p:spPr bwMode="blackWhite">
          <a:xfrm>
            <a:off x="1046163" y="4606925"/>
            <a:ext cx="7289800" cy="1550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774" name="Rectangle 31"/>
          <p:cNvSpPr>
            <a:spLocks noChangeArrowheads="1"/>
          </p:cNvSpPr>
          <p:nvPr/>
        </p:nvSpPr>
        <p:spPr bwMode="ltGray">
          <a:xfrm>
            <a:off x="3898900" y="4129088"/>
            <a:ext cx="792163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5" name="Rectangle 33"/>
          <p:cNvSpPr>
            <a:spLocks noChangeArrowheads="1"/>
          </p:cNvSpPr>
          <p:nvPr/>
        </p:nvSpPr>
        <p:spPr bwMode="blackWhite">
          <a:xfrm>
            <a:off x="1054100" y="35909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ename,job,deptno,hiredate 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 	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ORDER BY hiredate DESC;</a:t>
            </a:r>
          </a:p>
        </p:txBody>
      </p:sp>
      <p:sp>
        <p:nvSpPr>
          <p:cNvPr id="32776" name="Rectangle 32"/>
          <p:cNvSpPr>
            <a:spLocks noChangeArrowheads="1"/>
          </p:cNvSpPr>
          <p:nvPr/>
        </p:nvSpPr>
        <p:spPr bwMode="ltGray">
          <a:xfrm>
            <a:off x="4465638" y="4713288"/>
            <a:ext cx="1058862" cy="11287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7" name="Rectangle 34"/>
          <p:cNvSpPr>
            <a:spLocks noChangeArrowheads="1"/>
          </p:cNvSpPr>
          <p:nvPr/>
        </p:nvSpPr>
        <p:spPr bwMode="blackWhite">
          <a:xfrm>
            <a:off x="1109663" y="4772025"/>
            <a:ext cx="7264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JOB          DEPTNO HIREDATE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 --------- ---------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ADAMS      CLERK            20 12-JAN-83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SCOTT      ANALYST          20 09-DEC-82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MILLER     CLERK            10 23-JAN-82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4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14 rows selected.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9113" y="1422400"/>
            <a:ext cx="779145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kumimoji="1"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排序（</a:t>
            </a:r>
            <a:r>
              <a:rPr kumimoji="1" lang="en-US" altLang="zh-CN" sz="2000" b="1" kern="0" dirty="0">
                <a:solidFill>
                  <a:schemeClr val="tx1"/>
                </a:solidFill>
                <a:ea typeface="宋体" pitchFamily="2" charset="-122"/>
              </a:rPr>
              <a:t>ORDER BY</a:t>
            </a:r>
            <a:r>
              <a:rPr kumimoji="1"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子句）：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使得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SQL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在显示查询结果时将各返回行按顺序排列，返回行的排列顺序由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ORDER BY 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子句指定的表达式的值确定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531813" y="1031875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 charset="0"/>
                <a:ea typeface="宋体" pitchFamily="2" charset="-122"/>
              </a:rPr>
              <a:t>3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4628" y="2225566"/>
            <a:ext cx="7772400" cy="182976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dirty="0">
                <a:ea typeface="宋体" pitchFamily="2" charset="-122"/>
              </a:rPr>
              <a:t>Thank You!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b="0" dirty="0">
                <a:solidFill>
                  <a:srgbClr val="0066FF"/>
                </a:solidFill>
                <a:ea typeface="宋体" pitchFamily="2" charset="-122"/>
              </a:rPr>
              <a:t>to be continued</a:t>
            </a:r>
            <a:br>
              <a:rPr lang="en-US" altLang="zh-CN" sz="4000" dirty="0">
                <a:solidFill>
                  <a:srgbClr val="0000FF"/>
                </a:solidFill>
                <a:ea typeface="宋体" pitchFamily="2" charset="-122"/>
              </a:rPr>
            </a:br>
            <a:endParaRPr lang="zh-CN" altLang="en-US" sz="40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基本查询语句(</a:t>
            </a:r>
            <a:r>
              <a:rPr lang="en-US" altLang="zh-CN" dirty="0">
                <a:ea typeface="宋体" pitchFamily="2" charset="-122"/>
              </a:rPr>
              <a:t>SELECT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291" name="Rectangle 43"/>
          <p:cNvSpPr>
            <a:spLocks noChangeArrowheads="1"/>
          </p:cNvSpPr>
          <p:nvPr/>
        </p:nvSpPr>
        <p:spPr bwMode="auto">
          <a:xfrm>
            <a:off x="1381125" y="2994025"/>
            <a:ext cx="68516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en-US" altLang="zh-CN" sz="20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后定义用户需要检索的信息。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en-US" altLang="zh-CN" sz="20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FROM</a:t>
            </a:r>
            <a:r>
              <a:rPr lang="en-US" altLang="zh-CN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后定义检索的对象。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en-US" altLang="zh-CN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SQL</a:t>
            </a:r>
            <a:r>
              <a:rPr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语句不区分大小写。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en-US" altLang="zh-CN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SQL</a:t>
            </a:r>
            <a:r>
              <a:rPr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语句可以是一行或多行。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子句通常单独一行。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使用缩近提高可读性。</a:t>
            </a:r>
            <a:endParaRPr lang="en-US" altLang="zh-CN" sz="2000" b="1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5260" name="Rectangle 44"/>
          <p:cNvSpPr>
            <a:spLocks noChangeArrowheads="1"/>
          </p:cNvSpPr>
          <p:nvPr/>
        </p:nvSpPr>
        <p:spPr bwMode="blackWhite">
          <a:xfrm>
            <a:off x="960438" y="1689100"/>
            <a:ext cx="7197725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293" name="Rectangle 46"/>
          <p:cNvSpPr>
            <a:spLocks noChangeArrowheads="1"/>
          </p:cNvSpPr>
          <p:nvPr/>
        </p:nvSpPr>
        <p:spPr bwMode="blackWhite">
          <a:xfrm>
            <a:off x="947738" y="1676400"/>
            <a:ext cx="72231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SELECT		[DISTINCT] {*, 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alias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], ...}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FROM 		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		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condition(s)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tabLst>
                <a:tab pos="1200150" algn="l"/>
              </a:tabLst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ORDER BY	{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column, expr, alias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 [ASC|DESC]];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47738" y="1204913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基本查询语句(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SELECT</a:t>
            </a:r>
            <a:r>
              <a:rPr lang="en-US" altLang="zh-CN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查询所有的列和行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blackWhite">
          <a:xfrm>
            <a:off x="1108075" y="33686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blackWhite">
          <a:xfrm>
            <a:off x="1103313" y="22510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1658938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55700" y="2305050"/>
            <a:ext cx="5314950" cy="2781300"/>
            <a:chOff x="600" y="1188"/>
            <a:chExt cx="3348" cy="1752"/>
          </a:xfrm>
        </p:grpSpPr>
        <p:sp>
          <p:nvSpPr>
            <p:cNvPr id="13321" name="Rectangle 11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2" name="Rectangle 12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3318" name="Rectangle 13"/>
          <p:cNvSpPr>
            <a:spLocks noChangeArrowheads="1"/>
          </p:cNvSpPr>
          <p:nvPr/>
        </p:nvSpPr>
        <p:spPr bwMode="blackWhite">
          <a:xfrm>
            <a:off x="1116013" y="33813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     LOC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-------------- -------------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10 ACCOUNTING     NEW YORK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20 RESEARCH       DALLAS</a:t>
            </a:r>
          </a:p>
          <a:p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30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SALES          CHICAGO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40 OPERATIONS     BOSTON</a:t>
            </a: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blackWhite">
          <a:xfrm>
            <a:off x="1128713" y="22415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1658938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*</a:t>
            </a:r>
          </a:p>
          <a:p>
            <a:pPr>
              <a:tabLst>
                <a:tab pos="1200150" algn="l"/>
                <a:tab pos="1658938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	dept;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60438" y="1344613"/>
            <a:ext cx="738505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基本查询语句(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SELECT</a:t>
            </a:r>
            <a:r>
              <a:rPr lang="en-US" altLang="zh-CN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查询所有的列和行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查询指定的列和所有行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blackWhite">
          <a:xfrm>
            <a:off x="973138" y="34591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blackWhite">
          <a:xfrm>
            <a:off x="965200" y="2403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1658938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52513" y="2454275"/>
            <a:ext cx="3268662" cy="2727325"/>
            <a:chOff x="639" y="1186"/>
            <a:chExt cx="2059" cy="1718"/>
          </a:xfrm>
        </p:grpSpPr>
        <p:sp>
          <p:nvSpPr>
            <p:cNvPr id="14344" name="Rectangle 16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45" name="Rectangle 17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4342" name="Rectangle 18"/>
          <p:cNvSpPr>
            <a:spLocks noChangeArrowheads="1"/>
          </p:cNvSpPr>
          <p:nvPr/>
        </p:nvSpPr>
        <p:spPr bwMode="blackWhite">
          <a:xfrm>
            <a:off x="966788" y="34718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LOC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-------------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10 NEW YORK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20 DALLAS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30 CHICAGO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40 BOSTON</a:t>
            </a:r>
          </a:p>
        </p:txBody>
      </p:sp>
      <p:sp>
        <p:nvSpPr>
          <p:cNvPr id="14343" name="Rectangle 19"/>
          <p:cNvSpPr>
            <a:spLocks noChangeArrowheads="1"/>
          </p:cNvSpPr>
          <p:nvPr/>
        </p:nvSpPr>
        <p:spPr bwMode="blackWhite">
          <a:xfrm>
            <a:off x="952500" y="2363788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1658938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deptno, loc</a:t>
            </a:r>
          </a:p>
          <a:p>
            <a:pPr>
              <a:tabLst>
                <a:tab pos="1200150" algn="l"/>
                <a:tab pos="1658938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dept;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6"/>
            <a:ext cx="8310563" cy="708682"/>
          </a:xfrm>
        </p:spPr>
        <p:txBody>
          <a:bodyPr>
            <a:normAutofit fontScale="90000"/>
          </a:bodyPr>
          <a:lstStyle/>
          <a:p>
            <a:pPr marL="342900" indent="-342900"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算术操作符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35025" y="1155700"/>
            <a:ext cx="7385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算术操作符（在数值型数据上使用）</a:t>
            </a:r>
            <a:endParaRPr lang="en-US" altLang="zh-CN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1376363" lvl="2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加 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–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减  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乘   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除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blackWhite">
          <a:xfrm>
            <a:off x="922338" y="2187575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1658938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15365" name="Arc 13"/>
          <p:cNvSpPr>
            <a:spLocks/>
          </p:cNvSpPr>
          <p:nvPr/>
        </p:nvSpPr>
        <p:spPr bwMode="ltGray">
          <a:xfrm>
            <a:off x="5461000" y="3079750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blackWhite">
          <a:xfrm>
            <a:off x="885825" y="326707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89363" y="2282825"/>
            <a:ext cx="1590675" cy="3260725"/>
            <a:chOff x="2387" y="1078"/>
            <a:chExt cx="1002" cy="2054"/>
          </a:xfrm>
        </p:grpSpPr>
        <p:sp>
          <p:nvSpPr>
            <p:cNvPr id="15370" name="Rectangle 1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371" name="Rectangle 1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368" name="Rectangle 18"/>
          <p:cNvSpPr>
            <a:spLocks noChangeArrowheads="1"/>
          </p:cNvSpPr>
          <p:nvPr/>
        </p:nvSpPr>
        <p:spPr bwMode="blackWhite">
          <a:xfrm>
            <a:off x="925513" y="2174875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1658938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sal+300</a:t>
            </a:r>
          </a:p>
          <a:p>
            <a:pPr>
              <a:tabLst>
                <a:tab pos="1200150" algn="l"/>
                <a:tab pos="1658938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	emp;</a:t>
            </a:r>
          </a:p>
        </p:txBody>
      </p:sp>
      <p:sp>
        <p:nvSpPr>
          <p:cNvPr id="15369" name="Rectangle 19"/>
          <p:cNvSpPr>
            <a:spLocks noChangeArrowheads="1"/>
          </p:cNvSpPr>
          <p:nvPr/>
        </p:nvSpPr>
        <p:spPr bwMode="blackWhite">
          <a:xfrm>
            <a:off x="889000" y="3254375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      SAL   SAL+300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 ---------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KING            5000      5300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BLAKE           2850      3150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CLARK           2450      2750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JONES           2975      3275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MARTIN          1250      1550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ALLEN           1600      1900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14 rows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值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blackWhite">
          <a:xfrm>
            <a:off x="1077913" y="2120900"/>
            <a:ext cx="7265987" cy="779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blackWhite">
          <a:xfrm>
            <a:off x="1065213" y="3173413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/>
          <a:lstStyle/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005263" y="2281238"/>
            <a:ext cx="1312862" cy="2689225"/>
            <a:chOff x="2423" y="1894"/>
            <a:chExt cx="827" cy="1694"/>
          </a:xfrm>
        </p:grpSpPr>
        <p:sp>
          <p:nvSpPr>
            <p:cNvPr id="16393" name="Rectangle 17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94" name="Rectangle 18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6390" name="Rectangle 19"/>
          <p:cNvSpPr>
            <a:spLocks noChangeArrowheads="1"/>
          </p:cNvSpPr>
          <p:nvPr/>
        </p:nvSpPr>
        <p:spPr bwMode="blackWhite">
          <a:xfrm>
            <a:off x="1103313" y="2108200"/>
            <a:ext cx="7291387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601788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	ename, job, comm</a:t>
            </a:r>
          </a:p>
          <a:p>
            <a:pPr>
              <a:tabLst>
                <a:tab pos="1601788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		emp;</a:t>
            </a:r>
          </a:p>
        </p:txBody>
      </p:sp>
      <p:sp>
        <p:nvSpPr>
          <p:cNvPr id="16391" name="Rectangle 20"/>
          <p:cNvSpPr>
            <a:spLocks noChangeArrowheads="1"/>
          </p:cNvSpPr>
          <p:nvPr/>
        </p:nvSpPr>
        <p:spPr bwMode="blackWhite">
          <a:xfrm>
            <a:off x="1077913" y="3206750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      JOB            COMM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 ---------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KING       PRESIDENT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BLAKE      MANAGER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TURNER     SALESMAN          0</a:t>
            </a:r>
          </a:p>
          <a:p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  <a:p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rows selected.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08063" y="1722438"/>
            <a:ext cx="7385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值：</a:t>
            </a:r>
            <a:r>
              <a:rPr lang="en-US" altLang="zh-CN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是一个值，它和</a:t>
            </a:r>
            <a:r>
              <a:rPr lang="zh-CN" altLang="en-US" sz="2000" b="1" kern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zh-CN" altLang="en-US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kern="0">
                <a:solidFill>
                  <a:schemeClr val="tx1"/>
                </a:solidFill>
                <a:ea typeface="宋体" pitchFamily="2" charset="-122"/>
              </a:rPr>
              <a:t>”</a:t>
            </a:r>
            <a:r>
              <a:rPr lang="zh-CN" altLang="en-US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 b="1" kern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zh-CN" altLang="en-US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空白</a:t>
            </a:r>
            <a:r>
              <a:rPr lang="zh-CN" altLang="en-US" sz="2000" b="1" kern="0">
                <a:solidFill>
                  <a:schemeClr val="tx1"/>
                </a:solidFill>
                <a:ea typeface="宋体" pitchFamily="2" charset="-122"/>
              </a:rPr>
              <a:t>”</a:t>
            </a:r>
            <a:r>
              <a:rPr lang="zh-CN" altLang="en-US" sz="20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不一样。</a:t>
            </a: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683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值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blackWhite">
          <a:xfrm>
            <a:off x="1049338" y="27940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blackWhite">
          <a:xfrm>
            <a:off x="1068388" y="45386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647950" y="2898775"/>
            <a:ext cx="3370263" cy="2530475"/>
            <a:chOff x="1548" y="1898"/>
            <a:chExt cx="2123" cy="1594"/>
          </a:xfrm>
        </p:grpSpPr>
        <p:sp>
          <p:nvSpPr>
            <p:cNvPr id="17417" name="Rectangle 16"/>
            <p:cNvSpPr>
              <a:spLocks noChangeArrowheads="1"/>
            </p:cNvSpPr>
            <p:nvPr/>
          </p:nvSpPr>
          <p:spPr bwMode="ltGray">
            <a:xfrm>
              <a:off x="263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18" name="Rectangle 1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7414" name="Rectangle 18"/>
          <p:cNvSpPr>
            <a:spLocks noChangeArrowheads="1"/>
          </p:cNvSpPr>
          <p:nvPr/>
        </p:nvSpPr>
        <p:spPr bwMode="blackWhite">
          <a:xfrm>
            <a:off x="1055688" y="27813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ename NAME, 12*sal+comm 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ename='KING';</a:t>
            </a:r>
          </a:p>
        </p:txBody>
      </p:sp>
      <p:sp>
        <p:nvSpPr>
          <p:cNvPr id="17415" name="Rectangle 19"/>
          <p:cNvSpPr>
            <a:spLocks noChangeArrowheads="1"/>
          </p:cNvSpPr>
          <p:nvPr/>
        </p:nvSpPr>
        <p:spPr bwMode="blackWhite">
          <a:xfrm>
            <a:off x="1074738" y="45259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NAME       12*SAL+COMM 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 -----------</a:t>
            </a:r>
          </a:p>
          <a:p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KING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39813" y="1801813"/>
            <a:ext cx="73850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在算术表达式中的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值</a:t>
            </a:r>
            <a:endParaRPr lang="zh-CN" altLang="en-US" sz="2000" b="1" kern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如果算术表达式中包含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值，则表达式的值也为</a:t>
            </a: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NULL。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04825"/>
            <a:ext cx="8310563" cy="7254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 定义列的别名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9608" name="Rectangle 56"/>
          <p:cNvSpPr>
            <a:spLocks noChangeArrowheads="1"/>
          </p:cNvSpPr>
          <p:nvPr/>
        </p:nvSpPr>
        <p:spPr bwMode="blackWhite">
          <a:xfrm>
            <a:off x="1155700" y="2574925"/>
            <a:ext cx="7226300" cy="4889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279609" name="Rectangle 57"/>
          <p:cNvSpPr>
            <a:spLocks noChangeArrowheads="1"/>
          </p:cNvSpPr>
          <p:nvPr/>
        </p:nvSpPr>
        <p:spPr bwMode="blackWhite">
          <a:xfrm>
            <a:off x="1150938" y="3284538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216025" y="2609850"/>
            <a:ext cx="5240338" cy="985838"/>
            <a:chOff x="614" y="848"/>
            <a:chExt cx="3301" cy="892"/>
          </a:xfrm>
        </p:grpSpPr>
        <p:sp>
          <p:nvSpPr>
            <p:cNvPr id="18453" name="Rectangle 61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4" name="Rectangle 62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5" name="Rectangle 63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6" name="Rectangle 64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79622" name="Rectangle 70"/>
          <p:cNvSpPr>
            <a:spLocks noChangeArrowheads="1"/>
          </p:cNvSpPr>
          <p:nvPr/>
        </p:nvSpPr>
        <p:spPr bwMode="blackWhite">
          <a:xfrm>
            <a:off x="1201738" y="3292475"/>
            <a:ext cx="7221537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18439" name="Rectangle 71"/>
          <p:cNvSpPr>
            <a:spLocks noChangeArrowheads="1"/>
          </p:cNvSpPr>
          <p:nvPr/>
        </p:nvSpPr>
        <p:spPr bwMode="blackWhite">
          <a:xfrm>
            <a:off x="1181100" y="2565400"/>
            <a:ext cx="72517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ename AS name, sal salary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FROM   emp;</a:t>
            </a:r>
          </a:p>
        </p:txBody>
      </p:sp>
      <p:sp>
        <p:nvSpPr>
          <p:cNvPr id="18440" name="Rectangle 72"/>
          <p:cNvSpPr>
            <a:spLocks noChangeArrowheads="1"/>
          </p:cNvSpPr>
          <p:nvPr/>
        </p:nvSpPr>
        <p:spPr bwMode="blackWhite">
          <a:xfrm>
            <a:off x="1219200" y="3271838"/>
            <a:ext cx="33242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NAME             SALARY</a:t>
            </a:r>
          </a:p>
          <a:p>
            <a:pPr>
              <a:lnSpc>
                <a:spcPct val="125000"/>
              </a:lnSpc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------------- ---------</a:t>
            </a:r>
            <a:b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...</a:t>
            </a:r>
          </a:p>
        </p:txBody>
      </p:sp>
      <p:sp>
        <p:nvSpPr>
          <p:cNvPr id="279610" name="Rectangle 58"/>
          <p:cNvSpPr>
            <a:spLocks noChangeArrowheads="1"/>
          </p:cNvSpPr>
          <p:nvPr/>
        </p:nvSpPr>
        <p:spPr bwMode="blackWhite">
          <a:xfrm>
            <a:off x="1149350" y="4479925"/>
            <a:ext cx="7264400" cy="854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279611" name="Rectangle 59"/>
          <p:cNvSpPr>
            <a:spLocks noChangeArrowheads="1"/>
          </p:cNvSpPr>
          <p:nvPr/>
        </p:nvSpPr>
        <p:spPr bwMode="blackWhite">
          <a:xfrm>
            <a:off x="1150938" y="5603875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235075" y="4540250"/>
            <a:ext cx="4800600" cy="1446213"/>
            <a:chOff x="626" y="2396"/>
            <a:chExt cx="3024" cy="1072"/>
          </a:xfrm>
        </p:grpSpPr>
        <p:sp>
          <p:nvSpPr>
            <p:cNvPr id="18449" name="Rectangle 66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0" name="Rectangle 67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1" name="Rectangle 68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52" name="Rectangle 69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8444" name="Rectangle 73"/>
          <p:cNvSpPr>
            <a:spLocks noChangeArrowheads="1"/>
          </p:cNvSpPr>
          <p:nvPr/>
        </p:nvSpPr>
        <p:spPr bwMode="blackWhite">
          <a:xfrm>
            <a:off x="1174750" y="4468813"/>
            <a:ext cx="7289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SELECT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"Name",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   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*12 "Annual Salary"</a:t>
            </a:r>
          </a:p>
          <a:p>
            <a:pPr>
              <a:tabLst>
                <a:tab pos="12001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FROM   emp;</a:t>
            </a:r>
          </a:p>
        </p:txBody>
      </p:sp>
      <p:grpSp>
        <p:nvGrpSpPr>
          <p:cNvPr id="18445" name="Group 74"/>
          <p:cNvGrpSpPr>
            <a:grpSpLocks/>
          </p:cNvGrpSpPr>
          <p:nvPr/>
        </p:nvGrpSpPr>
        <p:grpSpPr bwMode="auto">
          <a:xfrm>
            <a:off x="1201738" y="5578475"/>
            <a:ext cx="7221537" cy="1120775"/>
            <a:chOff x="605" y="3166"/>
            <a:chExt cx="4549" cy="830"/>
          </a:xfrm>
        </p:grpSpPr>
        <p:sp>
          <p:nvSpPr>
            <p:cNvPr id="18447" name="Rectangle 75"/>
            <p:cNvSpPr>
              <a:spLocks noChangeArrowheads="1"/>
            </p:cNvSpPr>
            <p:nvPr/>
          </p:nvSpPr>
          <p:spPr bwMode="blackWhite">
            <a:xfrm>
              <a:off x="605" y="3191"/>
              <a:ext cx="4549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8448" name="Rectangle 76"/>
            <p:cNvSpPr>
              <a:spLocks noChangeArrowheads="1"/>
            </p:cNvSpPr>
            <p:nvPr/>
          </p:nvSpPr>
          <p:spPr bwMode="blackWhite">
            <a:xfrm>
              <a:off x="616" y="3166"/>
              <a:ext cx="2438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Name          Annual Salary</a:t>
              </a:r>
            </a:p>
            <a:p>
              <a:pPr>
                <a:lnSpc>
                  <a:spcPct val="125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------------- -------------</a:t>
              </a:r>
              <a:b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...</a:t>
              </a: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-268288" y="1328738"/>
            <a:ext cx="9648826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150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定义列的别名：给列表达式提供一个不同的名字，该别名在列标题中使用。</a:t>
            </a:r>
            <a:endParaRPr lang="en-US" altLang="zh-CN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如果别名中包含空格或特定的字符或需要区分大小写时，需要使用双引号。</a:t>
            </a:r>
            <a:endParaRPr lang="en-US" altLang="zh-CN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62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02 Oracle数据库对象 - 3 视图</Template>
  <TotalTime>2114572</TotalTime>
  <Words>1159</Words>
  <Application>Microsoft Office PowerPoint</Application>
  <PresentationFormat>全屏显示(4:3)</PresentationFormat>
  <Paragraphs>323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华文行楷</vt:lpstr>
      <vt:lpstr>宋体</vt:lpstr>
      <vt:lpstr>Arial</vt:lpstr>
      <vt:lpstr>Courier New</vt:lpstr>
      <vt:lpstr>Lucida Sans Unicode</vt:lpstr>
      <vt:lpstr>Times</vt:lpstr>
      <vt:lpstr>Times New Roman</vt:lpstr>
      <vt:lpstr>Verdana</vt:lpstr>
      <vt:lpstr>Wingdings 2</vt:lpstr>
      <vt:lpstr>Wingdings 3</vt:lpstr>
      <vt:lpstr>聚合</vt:lpstr>
      <vt:lpstr>数据查询与事务控制  —SQL基本查询</vt:lpstr>
      <vt:lpstr>数据操纵语言 (DML)</vt:lpstr>
      <vt:lpstr>基本查询语句(SELECT)</vt:lpstr>
      <vt:lpstr>1 查询所有的列和行</vt:lpstr>
      <vt:lpstr>2 查询指定的列和所有行</vt:lpstr>
      <vt:lpstr>3 算术操作符</vt:lpstr>
      <vt:lpstr>4 NULL值</vt:lpstr>
      <vt:lpstr>4 NULL值</vt:lpstr>
      <vt:lpstr>5 定义列的别名</vt:lpstr>
      <vt:lpstr>6 连接符（||）</vt:lpstr>
      <vt:lpstr>7 DISTINCT关键字</vt:lpstr>
      <vt:lpstr>8.1 条件（WHERE）:比较符</vt:lpstr>
      <vt:lpstr>8.1 条件（WHERE）:比较符</vt:lpstr>
      <vt:lpstr>8.1.1 比较符,BETWEEN</vt:lpstr>
      <vt:lpstr>8.1.2 比较符，IN</vt:lpstr>
      <vt:lpstr>8.1.3 比较符，LIKE</vt:lpstr>
      <vt:lpstr>8.1.4 比较符，IS NULL</vt:lpstr>
      <vt:lpstr>8.2 条件（WHERE）:逻辑操作符</vt:lpstr>
      <vt:lpstr>8.2.1 逻辑操作符，AND</vt:lpstr>
      <vt:lpstr>8.2.2 操作符，OR</vt:lpstr>
      <vt:lpstr>8.2.3 逻辑操作符，NOT</vt:lpstr>
      <vt:lpstr>8.3 条件（WHERE）:  优先规则</vt:lpstr>
      <vt:lpstr>9 排序（ORDER BY子句）</vt:lpstr>
      <vt:lpstr>Thank You! to be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Daohai Hu</cp:lastModifiedBy>
  <cp:revision>1033</cp:revision>
  <cp:lastPrinted>2001-04-18T03:10:35Z</cp:lastPrinted>
  <dcterms:created xsi:type="dcterms:W3CDTF">1995-06-17T23:31:02Z</dcterms:created>
  <dcterms:modified xsi:type="dcterms:W3CDTF">2019-09-11T03:44:57Z</dcterms:modified>
</cp:coreProperties>
</file>