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33"/>
  </p:notesMasterIdLst>
  <p:handoutMasterIdLst>
    <p:handoutMasterId r:id="rId34"/>
  </p:handoutMasterIdLst>
  <p:sldIdLst>
    <p:sldId id="256"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7" r:id="rId19"/>
    <p:sldId id="419" r:id="rId20"/>
    <p:sldId id="418" r:id="rId21"/>
    <p:sldId id="421" r:id="rId22"/>
    <p:sldId id="420" r:id="rId23"/>
    <p:sldId id="426" r:id="rId24"/>
    <p:sldId id="427" r:id="rId25"/>
    <p:sldId id="429" r:id="rId26"/>
    <p:sldId id="430" r:id="rId27"/>
    <p:sldId id="431" r:id="rId28"/>
    <p:sldId id="433" r:id="rId29"/>
    <p:sldId id="435" r:id="rId30"/>
    <p:sldId id="425" r:id="rId31"/>
    <p:sldId id="423" r:id="rId32"/>
  </p:sldIdLst>
  <p:sldSz cx="9144000" cy="6858000" type="screen4x3"/>
  <p:notesSz cx="6858000" cy="9117013"/>
  <p:defaultTex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3300"/>
    <a:srgbClr val="0066FF"/>
    <a:srgbClr val="FFFF99"/>
    <a:srgbClr val="FFFF00"/>
    <a:srgbClr val="E3E822"/>
    <a:srgbClr val="F8F80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0" autoAdjust="0"/>
    <p:restoredTop sz="93692" autoAdjust="0"/>
  </p:normalViewPr>
  <p:slideViewPr>
    <p:cSldViewPr snapToGrid="0">
      <p:cViewPr varScale="1">
        <p:scale>
          <a:sx n="85" d="100"/>
          <a:sy n="85" d="100"/>
        </p:scale>
        <p:origin x="1248" y="30"/>
      </p:cViewPr>
      <p:guideLst>
        <p:guide orient="horz" pos="2988"/>
        <p:guide pos="2268"/>
      </p:guideLst>
    </p:cSldViewPr>
  </p:slideViewPr>
  <p:outlineViewPr>
    <p:cViewPr>
      <p:scale>
        <a:sx n="33" d="100"/>
        <a:sy n="33" d="100"/>
      </p:scale>
      <p:origin x="0" y="3486"/>
    </p:cViewPr>
  </p:outlineViewPr>
  <p:notesTextViewPr>
    <p:cViewPr>
      <p:scale>
        <a:sx n="100" d="100"/>
        <a:sy n="100" d="100"/>
      </p:scale>
      <p:origin x="0" y="0"/>
    </p:cViewPr>
  </p:notesTextViewPr>
  <p:sorterViewPr>
    <p:cViewPr>
      <p:scale>
        <a:sx n="66" d="100"/>
        <a:sy n="66" d="100"/>
      </p:scale>
      <p:origin x="0" y="6858"/>
    </p:cViewPr>
  </p:sorterViewPr>
  <p:notesViewPr>
    <p:cSldViewPr snapToGrid="0">
      <p:cViewPr>
        <p:scale>
          <a:sx n="100" d="100"/>
          <a:sy n="100" d="100"/>
        </p:scale>
        <p:origin x="-780" y="-60"/>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zh-CN" altLang="en-US" sz="1000" b="1">
                <a:solidFill>
                  <a:schemeClr val="tx1"/>
                </a:solidFill>
                <a:latin typeface="Arial" pitchFamily="34" charset="0"/>
              </a:rPr>
              <a:t>&lt;</a:t>
            </a:r>
            <a:r>
              <a:rPr lang="en-US" altLang="zh-CN" sz="1000" b="1">
                <a:solidFill>
                  <a:schemeClr val="tx1"/>
                </a:solidFill>
                <a:latin typeface="Arial" pitchFamily="34" charset="0"/>
              </a:rPr>
              <a:t>Course name&gt; &lt;Lesson number&gt;</a:t>
            </a:r>
            <a:r>
              <a:rPr lang="en-US" altLang="zh-CN" sz="1000" b="1">
                <a:solidFill>
                  <a:schemeClr val="tx1"/>
                </a:solidFill>
              </a:rPr>
              <a:t>-</a:t>
            </a:r>
            <a:fld id="{D1055C0E-8449-42DC-A44B-FF4C97949EFD}"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a:t>Heading (Level 1) Arial 11pt Bold</a:t>
            </a:r>
          </a:p>
          <a:p>
            <a:pPr lvl="1"/>
            <a:r>
              <a:rPr lang="en-US" altLang="zh-CN" noProof="0"/>
              <a:t>Body Text (Level 2) Times New Roman 11pt</a:t>
            </a:r>
          </a:p>
          <a:p>
            <a:pPr lvl="2"/>
            <a:r>
              <a:rPr lang="en-US" altLang="zh-CN" noProof="0"/>
              <a:t>Bullet 1 (Level 3) Times New Roman 11pt</a:t>
            </a:r>
          </a:p>
          <a:p>
            <a:pPr lvl="3"/>
            <a:r>
              <a:rPr lang="en-US" altLang="zh-CN" noProof="0"/>
              <a:t>Bullet 2 (Level 4) Times New Roman 11pt</a:t>
            </a:r>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r>
              <a:rPr lang="en-US" altLang="zh-CN" noProof="0"/>
              <a:t>Technical Note (Level 1) Arial 11pt Bold (CHANGE TO BLUE)</a:t>
            </a:r>
          </a:p>
          <a:p>
            <a:pPr lvl="0"/>
            <a:r>
              <a:rPr lang="en-US" altLang="zh-CN" noProof="0"/>
              <a:t>Instructor Note (Level 1) Arial 11pt Bold (CHANGE TO BLUE)</a:t>
            </a:r>
          </a:p>
          <a:p>
            <a:pPr lvl="1"/>
            <a:r>
              <a:rPr lang="en-US" altLang="zh-CN" noProof="0"/>
              <a:t>Body Text (Level 2) Times New Roman 11pt (CHANGE TO BLUE)</a:t>
            </a:r>
          </a:p>
          <a:p>
            <a:pPr lvl="2"/>
            <a:r>
              <a:rPr lang="en-US" altLang="zh-CN"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altLang="zh-CN" sz="1100" b="1">
                <a:solidFill>
                  <a:schemeClr val="tx1"/>
                </a:solidFill>
                <a:latin typeface="Arial" pitchFamily="34" charset="0"/>
              </a:rPr>
              <a:t>Introduction to Oracle9</a:t>
            </a:r>
            <a:r>
              <a:rPr lang="en-US" altLang="zh-CN" sz="1100" b="1" i="1">
                <a:solidFill>
                  <a:schemeClr val="tx1"/>
                </a:solidFill>
              </a:rPr>
              <a:t>i</a:t>
            </a:r>
            <a:r>
              <a:rPr lang="en-US" altLang="zh-CN" sz="1100" b="1">
                <a:solidFill>
                  <a:schemeClr val="tx1"/>
                </a:solidFill>
                <a:latin typeface="Arial" pitchFamily="34" charset="0"/>
              </a:rPr>
              <a:t>: SQL </a:t>
            </a:r>
            <a:r>
              <a:rPr lang="en-US" altLang="zh-CN" sz="1000" b="1">
                <a:solidFill>
                  <a:schemeClr val="tx1"/>
                </a:solidFill>
                <a:latin typeface="Arial" pitchFamily="34" charset="0"/>
              </a:rPr>
              <a:t>1</a:t>
            </a:r>
            <a:r>
              <a:rPr lang="en-US" altLang="zh-CN" sz="1000" b="1">
                <a:solidFill>
                  <a:schemeClr val="tx1"/>
                </a:solidFill>
              </a:rPr>
              <a:t>-</a:t>
            </a:r>
            <a:fld id="{BA0C4C59-26C5-4D98-B7CB-D02B373358BC}"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US" altLang="zh-CN"/>
              <a:t>Arithmetic with Dates</a:t>
            </a:r>
          </a:p>
          <a:p>
            <a:pPr lvl="1"/>
            <a:r>
              <a:rPr lang="en-US" altLang="zh-CN"/>
              <a:t>Since the database stores dates as numbers, you can perform calculations using arithmetic operators such as addition and subtraction. You can add and subtract number constants as well as dates. </a:t>
            </a:r>
          </a:p>
          <a:p>
            <a:pPr lvl="1"/>
            <a:r>
              <a:rPr lang="en-US" altLang="zh-CN"/>
              <a:t>You can perform the following operations:</a:t>
            </a:r>
          </a:p>
          <a:p>
            <a:endParaRPr lang="zh-CN" altLang="en-US" b="0">
              <a:latin typeface="Times New Roman" pitchFamily="18" charset="0"/>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solidFill>
            <a:srgbClr val="FFFFFF"/>
          </a:solidFill>
          <a:ln/>
        </p:spPr>
      </p:sp>
      <p:sp>
        <p:nvSpPr>
          <p:cNvPr id="53251"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solidFill>
            <a:srgbClr val="FFFFFF"/>
          </a:solidFill>
          <a:ln/>
        </p:spPr>
      </p:sp>
      <p:sp>
        <p:nvSpPr>
          <p:cNvPr id="55299" name="Rectangle 3"/>
          <p:cNvSpPr>
            <a:spLocks noGrp="1" noChangeArrowheads="1"/>
          </p:cNvSpPr>
          <p:nvPr>
            <p:ph type="body" idx="1"/>
          </p:nvPr>
        </p:nvSpPr>
        <p:spPr>
          <a:solidFill>
            <a:srgbClr val="FFFFFF"/>
          </a:solidFill>
          <a:ln>
            <a:solidFill>
              <a:srgbClr val="000000"/>
            </a:solidFill>
          </a:ln>
        </p:spPr>
        <p:txBody>
          <a:bodyPr/>
          <a:lstStyle/>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a:t>
            </a:r>
          </a:p>
          <a:p>
            <a:pPr lvl="1"/>
            <a:r>
              <a:rPr lang="en-US" altLang="zh-CN"/>
              <a:t>You may want to convert a character string to either a number or a date. To accomplish this task, use the </a:t>
            </a:r>
            <a:r>
              <a:rPr lang="en-US" altLang="zh-CN">
                <a:solidFill>
                  <a:srgbClr val="FC0128"/>
                </a:solidFill>
                <a:latin typeface="Courier New" pitchFamily="49" charset="0"/>
              </a:rPr>
              <a:t>TO_NUMBER</a:t>
            </a:r>
            <a:r>
              <a:rPr lang="en-US" altLang="zh-CN"/>
              <a:t> or </a:t>
            </a:r>
            <a:r>
              <a:rPr lang="en-US" altLang="zh-CN">
                <a:solidFill>
                  <a:srgbClr val="FC0128"/>
                </a:solidFill>
                <a:latin typeface="Courier New" pitchFamily="49" charset="0"/>
              </a:rPr>
              <a:t>TO_DATE</a:t>
            </a:r>
            <a:r>
              <a:rPr lang="en-US" altLang="zh-CN">
                <a:solidFill>
                  <a:srgbClr val="FC0128"/>
                </a:solidFill>
              </a:rPr>
              <a:t> functions</a:t>
            </a:r>
            <a:r>
              <a:rPr lang="en-US" altLang="zh-CN"/>
              <a:t>. The format model you choose is based on the previously demonstrated format elements.</a:t>
            </a:r>
          </a:p>
          <a:p>
            <a:pPr lvl="1"/>
            <a:r>
              <a:rPr lang="en-US" altLang="zh-CN"/>
              <a:t>The “</a:t>
            </a:r>
            <a:r>
              <a:rPr lang="en-US" altLang="zh-CN">
                <a:solidFill>
                  <a:srgbClr val="FC0128"/>
                </a:solidFill>
                <a:latin typeface="Courier New" pitchFamily="49" charset="0"/>
              </a:rPr>
              <a:t>fx</a:t>
            </a:r>
            <a:r>
              <a:rPr lang="en-US" altLang="zh-CN">
                <a:solidFill>
                  <a:srgbClr val="FC0128"/>
                </a:solidFill>
              </a:rPr>
              <a:t>” modifier</a:t>
            </a:r>
            <a:r>
              <a:rPr lang="en-US" altLang="zh-CN"/>
              <a:t> specifies exact matching for the character argument and date format model of a </a:t>
            </a:r>
            <a:r>
              <a:rPr lang="en-US" altLang="zh-CN">
                <a:latin typeface="Courier New" pitchFamily="49" charset="0"/>
              </a:rPr>
              <a:t>TO_DATE</a:t>
            </a:r>
            <a:r>
              <a:rPr lang="en-US" altLang="zh-CN"/>
              <a:t> function: </a:t>
            </a:r>
          </a:p>
          <a:p>
            <a:pPr lvl="2">
              <a:spcBef>
                <a:spcPct val="10000"/>
              </a:spcBef>
            </a:pPr>
            <a:r>
              <a:rPr lang="en-US" altLang="zh-CN"/>
              <a:t>Punctuation and quoted text in the character argument must exactly match (except for case) the corresponding parts of the format model. </a:t>
            </a:r>
          </a:p>
          <a:p>
            <a:pPr lvl="2">
              <a:spcBef>
                <a:spcPct val="10000"/>
              </a:spcBef>
            </a:pPr>
            <a:r>
              <a:rPr lang="en-US" altLang="zh-CN"/>
              <a:t>The character argument cannot have extra blanks. Without </a:t>
            </a:r>
            <a:r>
              <a:rPr lang="en-US" altLang="zh-CN">
                <a:latin typeface="Courier New" pitchFamily="49" charset="0"/>
              </a:rPr>
              <a:t>fx</a:t>
            </a:r>
            <a:r>
              <a:rPr lang="en-US" altLang="zh-CN"/>
              <a:t>, Oracle ignores extra blanks. </a:t>
            </a:r>
          </a:p>
          <a:p>
            <a:pPr lvl="2">
              <a:spcBef>
                <a:spcPct val="10000"/>
              </a:spcBef>
            </a:pPr>
            <a:r>
              <a:rPr lang="en-US" altLang="zh-CN"/>
              <a:t>Numeric data in the character argument must have the same number of digits as the corresponding element in the format model. Without </a:t>
            </a:r>
            <a:r>
              <a:rPr lang="en-US" altLang="zh-CN">
                <a:latin typeface="Courier New" pitchFamily="49" charset="0"/>
              </a:rPr>
              <a:t>fx</a:t>
            </a:r>
            <a:r>
              <a:rPr lang="en-US" altLang="zh-CN"/>
              <a:t>, numbers in the character argument can omit leading zeroes.</a:t>
            </a:r>
          </a:p>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 (continued)</a:t>
            </a:r>
          </a:p>
          <a:p>
            <a:r>
              <a:rPr lang="en-US" altLang="zh-CN"/>
              <a:t>Example</a:t>
            </a:r>
          </a:p>
          <a:p>
            <a:pPr lvl="1"/>
            <a:r>
              <a:rPr lang="en-US" altLang="zh-CN"/>
              <a:t>Display the names and hire dates of all the employees who joined on May 24, 1999. Because the </a:t>
            </a:r>
            <a:r>
              <a:rPr lang="en-US" altLang="zh-CN">
                <a:latin typeface="Courier New" pitchFamily="49" charset="0"/>
              </a:rPr>
              <a:t>fx</a:t>
            </a:r>
            <a:r>
              <a:rPr lang="en-US" altLang="zh-CN"/>
              <a:t> modifier is used, an exact match is required and the spaces after the word ‘May’ are not recognized.</a:t>
            </a:r>
          </a:p>
          <a:p>
            <a:pPr lvl="1"/>
            <a:endParaRPr lang="en-US" altLang="zh-CN" sz="500"/>
          </a:p>
          <a:p>
            <a:pPr lvl="1">
              <a:spcBef>
                <a:spcPct val="0"/>
              </a:spcBef>
            </a:pPr>
            <a:r>
              <a:rPr lang="en-US" altLang="zh-CN">
                <a:latin typeface="Courier New" pitchFamily="49" charset="0"/>
              </a:rPr>
              <a:t>   SELECT last_name, hire_date</a:t>
            </a:r>
          </a:p>
          <a:p>
            <a:pPr lvl="1">
              <a:spcBef>
                <a:spcPct val="0"/>
              </a:spcBef>
            </a:pPr>
            <a:r>
              <a:rPr lang="en-US" altLang="zh-CN">
                <a:latin typeface="Courier New" pitchFamily="49" charset="0"/>
              </a:rPr>
              <a:t>   FROM   employees</a:t>
            </a:r>
          </a:p>
          <a:p>
            <a:pPr lvl="1">
              <a:spcBef>
                <a:spcPct val="0"/>
              </a:spcBef>
            </a:pPr>
            <a:r>
              <a:rPr lang="en-US" altLang="zh-CN">
                <a:latin typeface="Courier New" pitchFamily="49" charset="0"/>
              </a:rPr>
              <a:t>   WHERE  hire_date = TO_DATE('May 24, 1999', 'fxMonth DD, YYYY');</a:t>
            </a:r>
            <a:endParaRPr lang="en-US" altLang="zh-CN" sz="500">
              <a:latin typeface="Courier New" pitchFamily="49" charset="0"/>
            </a:endParaRPr>
          </a:p>
          <a:p>
            <a:pPr lvl="1">
              <a:spcBef>
                <a:spcPct val="0"/>
              </a:spcBef>
            </a:pPr>
            <a:r>
              <a:rPr lang="en-US" altLang="zh-CN">
                <a:latin typeface="Courier New" pitchFamily="49" charset="0"/>
              </a:rPr>
              <a:t>   </a:t>
            </a:r>
          </a:p>
          <a:p>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a:t>
            </a:r>
          </a:p>
          <a:p>
            <a:pPr lvl="1"/>
            <a:r>
              <a:rPr lang="en-US" altLang="zh-CN"/>
              <a:t>You may want to convert a character string to either a number or a date. To accomplish this task, use the </a:t>
            </a:r>
            <a:r>
              <a:rPr lang="en-US" altLang="zh-CN">
                <a:solidFill>
                  <a:srgbClr val="FC0128"/>
                </a:solidFill>
                <a:latin typeface="Courier New" pitchFamily="49" charset="0"/>
              </a:rPr>
              <a:t>TO_NUMBER</a:t>
            </a:r>
            <a:r>
              <a:rPr lang="en-US" altLang="zh-CN"/>
              <a:t> or </a:t>
            </a:r>
            <a:r>
              <a:rPr lang="en-US" altLang="zh-CN">
                <a:solidFill>
                  <a:srgbClr val="FC0128"/>
                </a:solidFill>
                <a:latin typeface="Courier New" pitchFamily="49" charset="0"/>
              </a:rPr>
              <a:t>TO_DATE</a:t>
            </a:r>
            <a:r>
              <a:rPr lang="en-US" altLang="zh-CN">
                <a:solidFill>
                  <a:srgbClr val="FC0128"/>
                </a:solidFill>
              </a:rPr>
              <a:t> functions</a:t>
            </a:r>
            <a:r>
              <a:rPr lang="en-US" altLang="zh-CN"/>
              <a:t>. The format model you choose is based on the previously demonstrated format elements.</a:t>
            </a:r>
          </a:p>
          <a:p>
            <a:pPr lvl="1"/>
            <a:r>
              <a:rPr lang="en-US" altLang="zh-CN"/>
              <a:t>The “</a:t>
            </a:r>
            <a:r>
              <a:rPr lang="en-US" altLang="zh-CN">
                <a:solidFill>
                  <a:srgbClr val="FC0128"/>
                </a:solidFill>
                <a:latin typeface="Courier New" pitchFamily="49" charset="0"/>
              </a:rPr>
              <a:t>fx</a:t>
            </a:r>
            <a:r>
              <a:rPr lang="en-US" altLang="zh-CN">
                <a:solidFill>
                  <a:srgbClr val="FC0128"/>
                </a:solidFill>
              </a:rPr>
              <a:t>” modifier</a:t>
            </a:r>
            <a:r>
              <a:rPr lang="en-US" altLang="zh-CN"/>
              <a:t> specifies exact matching for the character argument and date format model of a </a:t>
            </a:r>
            <a:r>
              <a:rPr lang="en-US" altLang="zh-CN">
                <a:latin typeface="Courier New" pitchFamily="49" charset="0"/>
              </a:rPr>
              <a:t>TO_DATE</a:t>
            </a:r>
            <a:r>
              <a:rPr lang="en-US" altLang="zh-CN"/>
              <a:t> function: </a:t>
            </a:r>
          </a:p>
          <a:p>
            <a:pPr lvl="2">
              <a:spcBef>
                <a:spcPct val="10000"/>
              </a:spcBef>
            </a:pPr>
            <a:r>
              <a:rPr lang="en-US" altLang="zh-CN"/>
              <a:t>Punctuation and quoted text in the character argument must exactly match (except for case) the corresponding parts of the format model. </a:t>
            </a:r>
          </a:p>
          <a:p>
            <a:pPr lvl="2">
              <a:spcBef>
                <a:spcPct val="10000"/>
              </a:spcBef>
            </a:pPr>
            <a:r>
              <a:rPr lang="en-US" altLang="zh-CN"/>
              <a:t>The character argument cannot have extra blanks. Without </a:t>
            </a:r>
            <a:r>
              <a:rPr lang="en-US" altLang="zh-CN">
                <a:latin typeface="Courier New" pitchFamily="49" charset="0"/>
              </a:rPr>
              <a:t>fx</a:t>
            </a:r>
            <a:r>
              <a:rPr lang="en-US" altLang="zh-CN"/>
              <a:t>, Oracle ignores extra blanks. </a:t>
            </a:r>
          </a:p>
          <a:p>
            <a:pPr lvl="2">
              <a:spcBef>
                <a:spcPct val="10000"/>
              </a:spcBef>
            </a:pPr>
            <a:r>
              <a:rPr lang="en-US" altLang="zh-CN"/>
              <a:t>Numeric data in the character argument must have the same number of digits as the corresponding element in the format model. Without </a:t>
            </a:r>
            <a:r>
              <a:rPr lang="en-US" altLang="zh-CN">
                <a:latin typeface="Courier New" pitchFamily="49" charset="0"/>
              </a:rPr>
              <a:t>fx</a:t>
            </a:r>
            <a:r>
              <a:rPr lang="en-US" altLang="zh-CN"/>
              <a:t>, numbers in the character argument can omit leading zeroes.</a:t>
            </a:r>
          </a:p>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 (continued)</a:t>
            </a:r>
          </a:p>
          <a:p>
            <a:r>
              <a:rPr lang="en-US" altLang="zh-CN"/>
              <a:t>Example</a:t>
            </a:r>
          </a:p>
          <a:p>
            <a:pPr lvl="1"/>
            <a:r>
              <a:rPr lang="en-US" altLang="zh-CN"/>
              <a:t>Display the names and hire dates of all the employees who joined on May 24, 1999. Because the </a:t>
            </a:r>
            <a:r>
              <a:rPr lang="en-US" altLang="zh-CN">
                <a:latin typeface="Courier New" pitchFamily="49" charset="0"/>
              </a:rPr>
              <a:t>fx</a:t>
            </a:r>
            <a:r>
              <a:rPr lang="en-US" altLang="zh-CN"/>
              <a:t> modifier is used, an exact match is required and the spaces after the word ‘May’ are not recognized.</a:t>
            </a:r>
          </a:p>
          <a:p>
            <a:pPr lvl="1"/>
            <a:endParaRPr lang="en-US" altLang="zh-CN" sz="500"/>
          </a:p>
          <a:p>
            <a:pPr lvl="1">
              <a:spcBef>
                <a:spcPct val="0"/>
              </a:spcBef>
            </a:pPr>
            <a:r>
              <a:rPr lang="en-US" altLang="zh-CN">
                <a:latin typeface="Courier New" pitchFamily="49" charset="0"/>
              </a:rPr>
              <a:t>   SELECT last_name, hire_date</a:t>
            </a:r>
          </a:p>
          <a:p>
            <a:pPr lvl="1">
              <a:spcBef>
                <a:spcPct val="0"/>
              </a:spcBef>
            </a:pPr>
            <a:r>
              <a:rPr lang="en-US" altLang="zh-CN">
                <a:latin typeface="Courier New" pitchFamily="49" charset="0"/>
              </a:rPr>
              <a:t>   FROM   employees</a:t>
            </a:r>
          </a:p>
          <a:p>
            <a:pPr lvl="1">
              <a:spcBef>
                <a:spcPct val="0"/>
              </a:spcBef>
            </a:pPr>
            <a:r>
              <a:rPr lang="en-US" altLang="zh-CN">
                <a:latin typeface="Courier New" pitchFamily="49" charset="0"/>
              </a:rPr>
              <a:t>   WHERE  hire_date = TO_DATE('May 24, 1999', 'fxMonth DD, YYYY');</a:t>
            </a:r>
            <a:endParaRPr lang="en-US" altLang="zh-CN" sz="500">
              <a:latin typeface="Courier New" pitchFamily="49" charset="0"/>
            </a:endParaRPr>
          </a:p>
          <a:p>
            <a:pPr lvl="1">
              <a:spcBef>
                <a:spcPct val="0"/>
              </a:spcBef>
            </a:pPr>
            <a:r>
              <a:rPr lang="en-US" altLang="zh-CN">
                <a:latin typeface="Courier New" pitchFamily="49" charset="0"/>
              </a:rPr>
              <a:t>   </a:t>
            </a:r>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solidFill>
            <a:srgbClr val="FFFFFF"/>
          </a:solidFill>
          <a:ln/>
        </p:spPr>
      </p:sp>
      <p:sp>
        <p:nvSpPr>
          <p:cNvPr id="57347" name="Rectangle 3"/>
          <p:cNvSpPr>
            <a:spLocks noGrp="1" noChangeArrowheads="1"/>
          </p:cNvSpPr>
          <p:nvPr>
            <p:ph type="body" idx="1"/>
          </p:nvPr>
        </p:nvSpPr>
        <p:spPr>
          <a:solidFill>
            <a:srgbClr val="FFFFFF"/>
          </a:solidFill>
          <a:ln>
            <a:solidFill>
              <a:srgbClr val="000000"/>
            </a:solidFill>
          </a:ln>
        </p:spPr>
        <p:txBody>
          <a:bodyPr/>
          <a:lstStyle/>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a:t>
            </a:r>
          </a:p>
          <a:p>
            <a:pPr lvl="1"/>
            <a:r>
              <a:rPr lang="en-US" altLang="zh-CN"/>
              <a:t>You may want to convert a character string to either a number or a date. To accomplish this task, use the </a:t>
            </a:r>
            <a:r>
              <a:rPr lang="en-US" altLang="zh-CN">
                <a:solidFill>
                  <a:srgbClr val="FC0128"/>
                </a:solidFill>
                <a:latin typeface="Courier New" pitchFamily="49" charset="0"/>
              </a:rPr>
              <a:t>TO_NUMBER</a:t>
            </a:r>
            <a:r>
              <a:rPr lang="en-US" altLang="zh-CN"/>
              <a:t> or </a:t>
            </a:r>
            <a:r>
              <a:rPr lang="en-US" altLang="zh-CN">
                <a:solidFill>
                  <a:srgbClr val="FC0128"/>
                </a:solidFill>
                <a:latin typeface="Courier New" pitchFamily="49" charset="0"/>
              </a:rPr>
              <a:t>TO_DATE</a:t>
            </a:r>
            <a:r>
              <a:rPr lang="en-US" altLang="zh-CN">
                <a:solidFill>
                  <a:srgbClr val="FC0128"/>
                </a:solidFill>
              </a:rPr>
              <a:t> functions</a:t>
            </a:r>
            <a:r>
              <a:rPr lang="en-US" altLang="zh-CN"/>
              <a:t>. The format model you choose is based on the previously demonstrated format elements.</a:t>
            </a:r>
          </a:p>
          <a:p>
            <a:pPr lvl="1"/>
            <a:r>
              <a:rPr lang="en-US" altLang="zh-CN"/>
              <a:t>The “</a:t>
            </a:r>
            <a:r>
              <a:rPr lang="en-US" altLang="zh-CN">
                <a:solidFill>
                  <a:srgbClr val="FC0128"/>
                </a:solidFill>
                <a:latin typeface="Courier New" pitchFamily="49" charset="0"/>
              </a:rPr>
              <a:t>fx</a:t>
            </a:r>
            <a:r>
              <a:rPr lang="en-US" altLang="zh-CN">
                <a:solidFill>
                  <a:srgbClr val="FC0128"/>
                </a:solidFill>
              </a:rPr>
              <a:t>” modifier</a:t>
            </a:r>
            <a:r>
              <a:rPr lang="en-US" altLang="zh-CN"/>
              <a:t> specifies exact matching for the character argument and date format model of a </a:t>
            </a:r>
            <a:r>
              <a:rPr lang="en-US" altLang="zh-CN">
                <a:latin typeface="Courier New" pitchFamily="49" charset="0"/>
              </a:rPr>
              <a:t>TO_DATE</a:t>
            </a:r>
            <a:r>
              <a:rPr lang="en-US" altLang="zh-CN"/>
              <a:t> function: </a:t>
            </a:r>
          </a:p>
          <a:p>
            <a:pPr lvl="2">
              <a:spcBef>
                <a:spcPct val="10000"/>
              </a:spcBef>
            </a:pPr>
            <a:r>
              <a:rPr lang="en-US" altLang="zh-CN"/>
              <a:t>Punctuation and quoted text in the character argument must exactly match (except for case) the corresponding parts of the format model. </a:t>
            </a:r>
          </a:p>
          <a:p>
            <a:pPr lvl="2">
              <a:spcBef>
                <a:spcPct val="10000"/>
              </a:spcBef>
            </a:pPr>
            <a:r>
              <a:rPr lang="en-US" altLang="zh-CN"/>
              <a:t>The character argument cannot have extra blanks. Without </a:t>
            </a:r>
            <a:r>
              <a:rPr lang="en-US" altLang="zh-CN">
                <a:latin typeface="Courier New" pitchFamily="49" charset="0"/>
              </a:rPr>
              <a:t>fx</a:t>
            </a:r>
            <a:r>
              <a:rPr lang="en-US" altLang="zh-CN"/>
              <a:t>, Oracle ignores extra blanks. </a:t>
            </a:r>
          </a:p>
          <a:p>
            <a:pPr lvl="2">
              <a:spcBef>
                <a:spcPct val="10000"/>
              </a:spcBef>
            </a:pPr>
            <a:r>
              <a:rPr lang="en-US" altLang="zh-CN"/>
              <a:t>Numeric data in the character argument must have the same number of digits as the corresponding element in the format model. Without </a:t>
            </a:r>
            <a:r>
              <a:rPr lang="en-US" altLang="zh-CN">
                <a:latin typeface="Courier New" pitchFamily="49" charset="0"/>
              </a:rPr>
              <a:t>fx</a:t>
            </a:r>
            <a:r>
              <a:rPr lang="en-US" altLang="zh-CN"/>
              <a:t>, numbers in the character argument can omit leading zeroes.</a:t>
            </a:r>
          </a:p>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 (continued)</a:t>
            </a:r>
          </a:p>
          <a:p>
            <a:r>
              <a:rPr lang="en-US" altLang="zh-CN"/>
              <a:t>Example</a:t>
            </a:r>
          </a:p>
          <a:p>
            <a:pPr lvl="1"/>
            <a:r>
              <a:rPr lang="en-US" altLang="zh-CN"/>
              <a:t>Display the names and hire dates of all the employees who joined on May 24, 1999. Because the </a:t>
            </a:r>
            <a:r>
              <a:rPr lang="en-US" altLang="zh-CN">
                <a:latin typeface="Courier New" pitchFamily="49" charset="0"/>
              </a:rPr>
              <a:t>fx</a:t>
            </a:r>
            <a:r>
              <a:rPr lang="en-US" altLang="zh-CN"/>
              <a:t> modifier is used, an exact match is required and the spaces after the word ‘May’ are not recognized.</a:t>
            </a:r>
          </a:p>
          <a:p>
            <a:pPr lvl="1"/>
            <a:endParaRPr lang="en-US" altLang="zh-CN" sz="500"/>
          </a:p>
          <a:p>
            <a:pPr lvl="1">
              <a:spcBef>
                <a:spcPct val="0"/>
              </a:spcBef>
            </a:pPr>
            <a:r>
              <a:rPr lang="en-US" altLang="zh-CN">
                <a:latin typeface="Courier New" pitchFamily="49" charset="0"/>
              </a:rPr>
              <a:t>   SELECT last_name, hire_date</a:t>
            </a:r>
          </a:p>
          <a:p>
            <a:pPr lvl="1">
              <a:spcBef>
                <a:spcPct val="0"/>
              </a:spcBef>
            </a:pPr>
            <a:r>
              <a:rPr lang="en-US" altLang="zh-CN">
                <a:latin typeface="Courier New" pitchFamily="49" charset="0"/>
              </a:rPr>
              <a:t>   FROM   employees</a:t>
            </a:r>
          </a:p>
          <a:p>
            <a:pPr lvl="1">
              <a:spcBef>
                <a:spcPct val="0"/>
              </a:spcBef>
            </a:pPr>
            <a:r>
              <a:rPr lang="en-US" altLang="zh-CN">
                <a:latin typeface="Courier New" pitchFamily="49" charset="0"/>
              </a:rPr>
              <a:t>   WHERE  hire_date = TO_DATE('May 24, 1999', 'fxMonth DD, YYYY');</a:t>
            </a:r>
            <a:endParaRPr lang="en-US" altLang="zh-CN" sz="500">
              <a:latin typeface="Courier New" pitchFamily="49" charset="0"/>
            </a:endParaRPr>
          </a:p>
          <a:p>
            <a:pPr lvl="1">
              <a:spcBef>
                <a:spcPct val="0"/>
              </a:spcBef>
            </a:pPr>
            <a:r>
              <a:rPr lang="en-US" altLang="zh-CN">
                <a:latin typeface="Courier New" pitchFamily="49" charset="0"/>
              </a:rPr>
              <a:t>   </a:t>
            </a:r>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p:spPr>
        <p:txBody>
          <a:bodyPr/>
          <a:lstStyle/>
          <a:p>
            <a:r>
              <a:rPr lang="en-US" altLang="zh-CN"/>
              <a:t>The </a:t>
            </a:r>
            <a:r>
              <a:rPr lang="en-US" altLang="zh-CN">
                <a:latin typeface="Courier New" pitchFamily="49" charset="0"/>
              </a:rPr>
              <a:t>NVL2</a:t>
            </a:r>
            <a:r>
              <a:rPr lang="en-US" altLang="zh-CN"/>
              <a:t> Function</a:t>
            </a:r>
          </a:p>
          <a:p>
            <a:pPr lvl="1"/>
            <a:r>
              <a:rPr lang="en-US" altLang="zh-CN"/>
              <a:t>The </a:t>
            </a:r>
            <a:r>
              <a:rPr lang="en-US" altLang="zh-CN">
                <a:solidFill>
                  <a:srgbClr val="FC0128"/>
                </a:solidFill>
                <a:latin typeface="Courier New" pitchFamily="49" charset="0"/>
              </a:rPr>
              <a:t>NVL2</a:t>
            </a:r>
            <a:r>
              <a:rPr lang="en-US" altLang="zh-CN">
                <a:solidFill>
                  <a:srgbClr val="FC0128"/>
                </a:solidFill>
              </a:rPr>
              <a:t> function</a:t>
            </a:r>
            <a:r>
              <a:rPr lang="en-US" altLang="zh-CN"/>
              <a:t> examines the first expression. If the first expression is not null, then the </a:t>
            </a:r>
            <a:r>
              <a:rPr lang="en-US" altLang="zh-CN">
                <a:latin typeface="Courier New" pitchFamily="49" charset="0"/>
              </a:rPr>
              <a:t>NVL2</a:t>
            </a:r>
            <a:r>
              <a:rPr lang="en-US" altLang="zh-CN"/>
              <a:t> function returns the second expression. If the first expression is null, then the third expression is returned. </a:t>
            </a:r>
          </a:p>
          <a:p>
            <a:pPr lvl="1"/>
            <a:r>
              <a:rPr lang="en-US" altLang="zh-CN" b="1"/>
              <a:t>Syntax</a:t>
            </a:r>
          </a:p>
          <a:p>
            <a:pPr lvl="1"/>
            <a:r>
              <a:rPr lang="en-US" altLang="zh-CN">
                <a:latin typeface="Courier New" pitchFamily="49" charset="0"/>
              </a:rPr>
              <a:t>	NVL(</a:t>
            </a:r>
            <a:r>
              <a:rPr lang="en-US" altLang="zh-CN" i="1">
                <a:latin typeface="Courier New" pitchFamily="49" charset="0"/>
              </a:rPr>
              <a:t>expr1</a:t>
            </a:r>
            <a:r>
              <a:rPr lang="en-US" altLang="zh-CN">
                <a:latin typeface="Courier New" pitchFamily="49" charset="0"/>
              </a:rPr>
              <a:t>, </a:t>
            </a:r>
            <a:r>
              <a:rPr lang="en-US" altLang="zh-CN" i="1">
                <a:latin typeface="Courier New" pitchFamily="49" charset="0"/>
              </a:rPr>
              <a:t>expr2, expr3</a:t>
            </a:r>
            <a:r>
              <a:rPr lang="en-US" altLang="zh-CN">
                <a:latin typeface="Courier New" pitchFamily="49" charset="0"/>
              </a:rPr>
              <a:t>)</a:t>
            </a:r>
            <a:endParaRPr lang="en-US" altLang="zh-CN" b="1">
              <a:latin typeface="Courier New" pitchFamily="49" charset="0"/>
            </a:endParaRPr>
          </a:p>
          <a:p>
            <a:pPr lvl="1"/>
            <a:r>
              <a:rPr lang="en-US" altLang="zh-CN">
                <a:solidFill>
                  <a:srgbClr val="000000"/>
                </a:solidFill>
              </a:rPr>
              <a:t>In the syntax:</a:t>
            </a:r>
          </a:p>
          <a:p>
            <a:pPr lvl="1"/>
            <a:r>
              <a:rPr lang="en-US" altLang="zh-CN"/>
              <a:t>	</a:t>
            </a:r>
            <a:r>
              <a:rPr lang="en-US" altLang="zh-CN" i="1">
                <a:latin typeface="Courier New" pitchFamily="49" charset="0"/>
              </a:rPr>
              <a:t>expr1</a:t>
            </a:r>
            <a:r>
              <a:rPr lang="en-US" altLang="zh-CN"/>
              <a:t> 		is the source value or expression that may contain null</a:t>
            </a:r>
          </a:p>
          <a:p>
            <a:pPr lvl="2">
              <a:buFontTx/>
              <a:buNone/>
            </a:pPr>
            <a:r>
              <a:rPr lang="en-US" altLang="zh-CN" i="1"/>
              <a:t>		</a:t>
            </a:r>
            <a:r>
              <a:rPr lang="en-US" altLang="zh-CN" i="1">
                <a:latin typeface="Courier New" pitchFamily="49" charset="0"/>
              </a:rPr>
              <a:t>expr2</a:t>
            </a:r>
            <a:r>
              <a:rPr lang="en-US" altLang="zh-CN"/>
              <a:t> 		is the value returned if </a:t>
            </a:r>
            <a:r>
              <a:rPr lang="en-US" altLang="zh-CN" i="1">
                <a:latin typeface="Courier New" pitchFamily="49" charset="0"/>
              </a:rPr>
              <a:t>expr1</a:t>
            </a:r>
            <a:r>
              <a:rPr lang="en-US" altLang="zh-CN"/>
              <a:t> is not null</a:t>
            </a:r>
          </a:p>
          <a:p>
            <a:pPr lvl="2">
              <a:buFontTx/>
              <a:buNone/>
            </a:pPr>
            <a:r>
              <a:rPr lang="en-US" altLang="zh-CN"/>
              <a:t>		</a:t>
            </a:r>
            <a:r>
              <a:rPr lang="en-US" altLang="zh-CN" i="1">
                <a:latin typeface="Courier New" pitchFamily="49" charset="0"/>
              </a:rPr>
              <a:t>expr3</a:t>
            </a:r>
            <a:r>
              <a:rPr lang="en-US" altLang="zh-CN"/>
              <a:t>		is the value returned if </a:t>
            </a:r>
            <a:r>
              <a:rPr lang="en-US" altLang="zh-CN" i="1">
                <a:latin typeface="Courier New" pitchFamily="49" charset="0"/>
              </a:rPr>
              <a:t>expr2</a:t>
            </a:r>
            <a:r>
              <a:rPr lang="en-US" altLang="zh-CN"/>
              <a:t> is null</a:t>
            </a:r>
          </a:p>
          <a:p>
            <a:pPr lvl="1"/>
            <a:r>
              <a:rPr lang="en-US" altLang="zh-CN"/>
              <a:t>In the example shown, the </a:t>
            </a:r>
            <a:r>
              <a:rPr lang="en-US" altLang="zh-CN">
                <a:latin typeface="Courier New" pitchFamily="49" charset="0"/>
              </a:rPr>
              <a:t>COMMISSION_PCT</a:t>
            </a:r>
            <a:r>
              <a:rPr lang="en-US" altLang="zh-CN"/>
              <a:t> column is examined. If a value is detected, the second expression of  </a:t>
            </a:r>
            <a:r>
              <a:rPr lang="en-US" altLang="zh-CN">
                <a:latin typeface="Courier New" pitchFamily="49" charset="0"/>
              </a:rPr>
              <a:t>SAL+COMM</a:t>
            </a:r>
            <a:r>
              <a:rPr lang="en-US" altLang="zh-CN"/>
              <a:t> is returned. If the </a:t>
            </a:r>
            <a:r>
              <a:rPr lang="en-US" altLang="zh-CN">
                <a:latin typeface="Courier New" pitchFamily="49" charset="0"/>
              </a:rPr>
              <a:t>COMMISSION_PCT</a:t>
            </a:r>
            <a:r>
              <a:rPr lang="en-US" altLang="zh-CN"/>
              <a:t> column holds a null values, the third expression of </a:t>
            </a:r>
            <a:r>
              <a:rPr lang="en-US" altLang="zh-CN">
                <a:latin typeface="Courier New" pitchFamily="49" charset="0"/>
              </a:rPr>
              <a:t>SAL</a:t>
            </a:r>
            <a:r>
              <a:rPr lang="en-US" altLang="zh-CN"/>
              <a:t> is returned.</a:t>
            </a:r>
          </a:p>
          <a:p>
            <a:pPr lvl="1"/>
            <a:r>
              <a:rPr lang="en-US" altLang="zh-CN"/>
              <a:t>The argument </a:t>
            </a:r>
            <a:r>
              <a:rPr lang="en-US" altLang="zh-CN" i="1">
                <a:latin typeface="Courier New" pitchFamily="49" charset="0"/>
              </a:rPr>
              <a:t>expr1</a:t>
            </a:r>
            <a:r>
              <a:rPr lang="en-US" altLang="zh-CN"/>
              <a:t> can have any data type. The arguments </a:t>
            </a:r>
            <a:r>
              <a:rPr lang="en-US" altLang="zh-CN" i="1">
                <a:latin typeface="Courier New" pitchFamily="49" charset="0"/>
              </a:rPr>
              <a:t>expr2</a:t>
            </a:r>
            <a:r>
              <a:rPr lang="en-US" altLang="zh-CN"/>
              <a:t> and </a:t>
            </a:r>
            <a:r>
              <a:rPr lang="en-US" altLang="zh-CN" i="1">
                <a:latin typeface="Courier New" pitchFamily="49" charset="0"/>
              </a:rPr>
              <a:t>expr3</a:t>
            </a:r>
            <a:r>
              <a:rPr lang="en-US" altLang="zh-CN"/>
              <a:t> can have any data types except </a:t>
            </a:r>
            <a:r>
              <a:rPr lang="en-US" altLang="zh-CN">
                <a:latin typeface="Courier New" pitchFamily="49" charset="0"/>
              </a:rPr>
              <a:t>LONG</a:t>
            </a:r>
            <a:r>
              <a:rPr lang="en-US" altLang="zh-CN"/>
              <a:t>. If the data types of </a:t>
            </a:r>
            <a:r>
              <a:rPr lang="en-US" altLang="zh-CN" i="1">
                <a:latin typeface="Courier New" pitchFamily="49" charset="0"/>
              </a:rPr>
              <a:t>expr2</a:t>
            </a:r>
            <a:r>
              <a:rPr lang="en-US" altLang="zh-CN"/>
              <a:t> and </a:t>
            </a:r>
            <a:r>
              <a:rPr lang="en-US" altLang="zh-CN" i="1">
                <a:latin typeface="Courier New" pitchFamily="49" charset="0"/>
              </a:rPr>
              <a:t>expr3</a:t>
            </a:r>
            <a:r>
              <a:rPr lang="en-US" altLang="zh-CN"/>
              <a:t> are different, The Oracle server converts </a:t>
            </a:r>
            <a:r>
              <a:rPr lang="en-US" altLang="zh-CN" i="1">
                <a:latin typeface="Courier New" pitchFamily="49" charset="0"/>
              </a:rPr>
              <a:t>expr3</a:t>
            </a:r>
            <a:r>
              <a:rPr lang="en-US" altLang="zh-CN"/>
              <a:t> to the data type of </a:t>
            </a:r>
            <a:r>
              <a:rPr lang="en-US" altLang="zh-CN" i="1">
                <a:latin typeface="Courier New" pitchFamily="49" charset="0"/>
              </a:rPr>
              <a:t>expr2</a:t>
            </a:r>
            <a:r>
              <a:rPr lang="en-US" altLang="zh-CN"/>
              <a:t> before comparing them unless </a:t>
            </a:r>
            <a:r>
              <a:rPr lang="en-US" altLang="zh-CN" i="1">
                <a:latin typeface="Courier New" pitchFamily="49" charset="0"/>
              </a:rPr>
              <a:t>expr3</a:t>
            </a:r>
            <a:r>
              <a:rPr lang="en-US" altLang="zh-CN"/>
              <a:t> is a null constant. In that case, a data type conversion is not necessary.</a:t>
            </a:r>
          </a:p>
          <a:p>
            <a:pPr lvl="1"/>
            <a:r>
              <a:rPr lang="en-US" altLang="zh-CN"/>
              <a:t>The data type of the return value is always the same as the data type of </a:t>
            </a:r>
            <a:r>
              <a:rPr lang="en-US" altLang="zh-CN" i="1">
                <a:latin typeface="Courier New" pitchFamily="49" charset="0"/>
              </a:rPr>
              <a:t>expr2</a:t>
            </a:r>
            <a:r>
              <a:rPr lang="en-US" altLang="zh-CN"/>
              <a:t>, unless </a:t>
            </a:r>
            <a:r>
              <a:rPr lang="en-US" altLang="zh-CN" i="1">
                <a:latin typeface="Courier New" pitchFamily="49" charset="0"/>
              </a:rPr>
              <a:t>expr2</a:t>
            </a:r>
            <a:r>
              <a:rPr lang="en-US" altLang="zh-CN"/>
              <a:t> is character data, in which case the return value’s data type is </a:t>
            </a:r>
            <a:r>
              <a:rPr lang="en-US" altLang="zh-CN">
                <a:latin typeface="Courier New" pitchFamily="49" charset="0"/>
              </a:rPr>
              <a:t>VARCHAR2</a:t>
            </a:r>
            <a:r>
              <a:rPr lang="en-US" altLang="zh-CN"/>
              <a:t>.</a:t>
            </a: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501650" y="163513"/>
            <a:ext cx="5853113" cy="4389437"/>
          </a:xfrm>
          <a:ln cap="flat"/>
        </p:spPr>
      </p:sp>
      <p:sp>
        <p:nvSpPr>
          <p:cNvPr id="59395" name="Rectangle 3"/>
          <p:cNvSpPr>
            <a:spLocks noGrp="1" noChangeArrowheads="1"/>
          </p:cNvSpPr>
          <p:nvPr>
            <p:ph type="body" idx="1"/>
          </p:nvPr>
        </p:nvSpPr>
        <p:spPr>
          <a:noFill/>
          <a:ln/>
        </p:spPr>
        <p:txBody>
          <a:bodyPr lIns="91164" tIns="42543" rIns="91164" bIns="42543"/>
          <a:lstStyle/>
          <a:p>
            <a:r>
              <a:rPr lang="en-US" altLang="zh-CN"/>
              <a:t>Conditional Expressions</a:t>
            </a:r>
          </a:p>
          <a:p>
            <a:pPr lvl="1"/>
            <a:r>
              <a:rPr lang="en-US" altLang="zh-CN"/>
              <a:t>Two methods used to implement </a:t>
            </a:r>
            <a:r>
              <a:rPr lang="en-US" altLang="zh-CN">
                <a:solidFill>
                  <a:srgbClr val="FC0128"/>
                </a:solidFill>
              </a:rPr>
              <a:t>conditional processing</a:t>
            </a:r>
            <a:r>
              <a:rPr lang="en-US" altLang="zh-CN"/>
              <a:t> (</a:t>
            </a:r>
            <a:r>
              <a:rPr lang="en-US" altLang="zh-CN">
                <a:solidFill>
                  <a:srgbClr val="FC0128"/>
                </a:solidFill>
              </a:rPr>
              <a:t>IF-THEN-ELSE logic</a:t>
            </a:r>
            <a:r>
              <a:rPr lang="en-US" altLang="zh-CN"/>
              <a:t>) within a SQL statement are the </a:t>
            </a:r>
            <a:r>
              <a:rPr lang="en-US" altLang="zh-CN">
                <a:latin typeface="Courier New" pitchFamily="49" charset="0"/>
              </a:rPr>
              <a:t>CASE</a:t>
            </a:r>
            <a:r>
              <a:rPr lang="en-US" altLang="zh-CN"/>
              <a:t> expression and the </a:t>
            </a:r>
            <a:r>
              <a:rPr lang="en-US" altLang="zh-CN">
                <a:latin typeface="Courier New" pitchFamily="49" charset="0"/>
              </a:rPr>
              <a:t>DECODE</a:t>
            </a:r>
            <a:r>
              <a:rPr lang="en-US" altLang="zh-CN"/>
              <a:t> function.</a:t>
            </a:r>
          </a:p>
          <a:p>
            <a:pPr lvl="1"/>
            <a:r>
              <a:rPr lang="en-US" altLang="zh-CN" b="1"/>
              <a:t>Note: </a:t>
            </a:r>
            <a:r>
              <a:rPr lang="en-US" altLang="zh-CN"/>
              <a:t>The </a:t>
            </a:r>
            <a:r>
              <a:rPr lang="en-US" altLang="zh-CN">
                <a:solidFill>
                  <a:srgbClr val="FC0128"/>
                </a:solidFill>
                <a:latin typeface="Courier New" pitchFamily="49" charset="0"/>
              </a:rPr>
              <a:t>CASE</a:t>
            </a:r>
            <a:r>
              <a:rPr lang="en-US" altLang="zh-CN">
                <a:solidFill>
                  <a:srgbClr val="FC0128"/>
                </a:solidFill>
              </a:rPr>
              <a:t> expression</a:t>
            </a:r>
            <a:r>
              <a:rPr lang="en-US" altLang="zh-CN"/>
              <a:t> is new in the Oracle9</a:t>
            </a:r>
            <a:r>
              <a:rPr lang="en-US" altLang="zh-CN" i="1"/>
              <a:t>i</a:t>
            </a:r>
            <a:r>
              <a:rPr lang="en-US" altLang="zh-CN"/>
              <a:t> Server release. The </a:t>
            </a:r>
            <a:r>
              <a:rPr lang="en-US" altLang="zh-CN">
                <a:latin typeface="Courier New" pitchFamily="49" charset="0"/>
              </a:rPr>
              <a:t>CASE</a:t>
            </a:r>
            <a:r>
              <a:rPr lang="en-US" altLang="zh-CN"/>
              <a:t> expression complies with ANSI SQL; </a:t>
            </a:r>
            <a:r>
              <a:rPr lang="en-US" altLang="zh-CN">
                <a:solidFill>
                  <a:srgbClr val="FC0128"/>
                </a:solidFill>
                <a:latin typeface="Courier New" pitchFamily="49" charset="0"/>
              </a:rPr>
              <a:t>DECODE</a:t>
            </a:r>
            <a:r>
              <a:rPr lang="en-US" altLang="zh-CN"/>
              <a:t> is specific to Oracle syntax.</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501650" y="163513"/>
            <a:ext cx="5853113" cy="4389437"/>
          </a:xfrm>
          <a:ln cap="flat"/>
        </p:spPr>
      </p:sp>
      <p:sp>
        <p:nvSpPr>
          <p:cNvPr id="60419" name="Rectangle 3"/>
          <p:cNvSpPr>
            <a:spLocks noGrp="1" noChangeArrowheads="1"/>
          </p:cNvSpPr>
          <p:nvPr>
            <p:ph type="body" idx="1"/>
          </p:nvPr>
        </p:nvSpPr>
        <p:spPr>
          <a:noFill/>
          <a:ln/>
        </p:spPr>
        <p:txBody>
          <a:bodyPr lIns="91164" tIns="42543" rIns="91164" bIns="42543"/>
          <a:lstStyle/>
          <a:p>
            <a:r>
              <a:rPr lang="en-US" altLang="zh-CN"/>
              <a:t>The </a:t>
            </a:r>
            <a:r>
              <a:rPr lang="en-US" altLang="zh-CN">
                <a:latin typeface="Courier New" pitchFamily="49" charset="0"/>
              </a:rPr>
              <a:t>CASE</a:t>
            </a:r>
            <a:r>
              <a:rPr lang="en-US" altLang="zh-CN"/>
              <a:t> Expression</a:t>
            </a:r>
          </a:p>
          <a:p>
            <a:pPr lvl="1"/>
            <a:r>
              <a:rPr lang="en-US" altLang="zh-CN">
                <a:solidFill>
                  <a:srgbClr val="FC0128"/>
                </a:solidFill>
                <a:latin typeface="Courier New" pitchFamily="49" charset="0"/>
              </a:rPr>
              <a:t>CASE</a:t>
            </a:r>
            <a:r>
              <a:rPr lang="en-US" altLang="zh-CN">
                <a:solidFill>
                  <a:srgbClr val="FC0128"/>
                </a:solidFill>
              </a:rPr>
              <a:t> expressions</a:t>
            </a:r>
            <a:r>
              <a:rPr lang="en-US" altLang="zh-CN"/>
              <a:t> let you use IF-THEN-ELSE logic in SQL statements without having to invoke procedures.</a:t>
            </a:r>
          </a:p>
          <a:p>
            <a:pPr lvl="1"/>
            <a:r>
              <a:rPr lang="en-US" altLang="zh-CN"/>
              <a:t>In a simple </a:t>
            </a:r>
            <a:r>
              <a:rPr lang="en-US" altLang="zh-CN">
                <a:latin typeface="Courier New" pitchFamily="49" charset="0"/>
              </a:rPr>
              <a:t>CASE</a:t>
            </a:r>
            <a:r>
              <a:rPr lang="en-US" altLang="zh-CN"/>
              <a:t> expression, Oracle searches for the first </a:t>
            </a:r>
            <a:r>
              <a:rPr lang="en-US" altLang="zh-CN">
                <a:latin typeface="Courier New" pitchFamily="49" charset="0"/>
              </a:rPr>
              <a:t>WHEN ... THEN</a:t>
            </a:r>
            <a:r>
              <a:rPr lang="en-US" altLang="zh-CN"/>
              <a:t> pair for which </a:t>
            </a:r>
            <a:r>
              <a:rPr lang="en-US" altLang="zh-CN">
                <a:latin typeface="Courier New" pitchFamily="49" charset="0"/>
              </a:rPr>
              <a:t>expr</a:t>
            </a:r>
            <a:r>
              <a:rPr lang="en-US" altLang="zh-CN"/>
              <a:t> is equal to </a:t>
            </a:r>
            <a:r>
              <a:rPr lang="en-US" altLang="zh-CN">
                <a:latin typeface="Courier New" pitchFamily="49" charset="0"/>
              </a:rPr>
              <a:t>comparison_expr</a:t>
            </a:r>
            <a:r>
              <a:rPr lang="en-US" altLang="zh-CN"/>
              <a:t> and returns </a:t>
            </a:r>
            <a:r>
              <a:rPr lang="en-US" altLang="zh-CN">
                <a:latin typeface="Courier New" pitchFamily="49" charset="0"/>
              </a:rPr>
              <a:t>return_expr</a:t>
            </a:r>
            <a:r>
              <a:rPr lang="en-US" altLang="zh-CN"/>
              <a:t>. If none of the </a:t>
            </a:r>
            <a:r>
              <a:rPr lang="en-US" altLang="zh-CN">
                <a:latin typeface="Courier New" pitchFamily="49" charset="0"/>
              </a:rPr>
              <a:t>WHEN ... THEN</a:t>
            </a:r>
            <a:r>
              <a:rPr lang="en-US" altLang="zh-CN"/>
              <a:t> pairs meet this condition, and an </a:t>
            </a:r>
            <a:r>
              <a:rPr lang="en-US" altLang="zh-CN">
                <a:latin typeface="Courier New" pitchFamily="49" charset="0"/>
              </a:rPr>
              <a:t>ELSE</a:t>
            </a:r>
            <a:r>
              <a:rPr lang="en-US" altLang="zh-CN"/>
              <a:t> clause exists, then Oracle returns </a:t>
            </a:r>
            <a:r>
              <a:rPr lang="en-US" altLang="zh-CN">
                <a:latin typeface="Courier New" pitchFamily="49" charset="0"/>
              </a:rPr>
              <a:t>else_expr</a:t>
            </a:r>
            <a:r>
              <a:rPr lang="en-US" altLang="zh-CN"/>
              <a:t>. Otherwise, Oracle returns null. You cannot specify the literal NULL for all the </a:t>
            </a:r>
            <a:r>
              <a:rPr lang="en-US" altLang="zh-CN">
                <a:latin typeface="Courier New" pitchFamily="49" charset="0"/>
              </a:rPr>
              <a:t>return_expr</a:t>
            </a:r>
            <a:r>
              <a:rPr lang="en-US" altLang="zh-CN"/>
              <a:t>s and the </a:t>
            </a:r>
            <a:r>
              <a:rPr lang="en-US" altLang="zh-CN">
                <a:latin typeface="Courier New" pitchFamily="49" charset="0"/>
              </a:rPr>
              <a:t>else_expr</a:t>
            </a:r>
            <a:r>
              <a:rPr lang="en-US" altLang="zh-CN"/>
              <a:t>. </a:t>
            </a:r>
          </a:p>
          <a:p>
            <a:pPr lvl="1"/>
            <a:r>
              <a:rPr lang="en-US" altLang="zh-CN"/>
              <a:t>All of the expressions ( </a:t>
            </a:r>
            <a:r>
              <a:rPr lang="en-US" altLang="zh-CN">
                <a:latin typeface="Courier New" pitchFamily="49" charset="0"/>
              </a:rPr>
              <a:t>expr</a:t>
            </a:r>
            <a:r>
              <a:rPr lang="en-US" altLang="zh-CN"/>
              <a:t>, </a:t>
            </a:r>
            <a:r>
              <a:rPr lang="en-US" altLang="zh-CN">
                <a:latin typeface="Courier New" pitchFamily="49" charset="0"/>
              </a:rPr>
              <a:t>comparison_expr</a:t>
            </a:r>
            <a:r>
              <a:rPr lang="en-US" altLang="zh-CN"/>
              <a:t>, and </a:t>
            </a:r>
            <a:r>
              <a:rPr lang="en-US" altLang="zh-CN">
                <a:latin typeface="Courier New" pitchFamily="49" charset="0"/>
              </a:rPr>
              <a:t>return_expr</a:t>
            </a:r>
            <a:r>
              <a:rPr lang="en-US" altLang="zh-CN"/>
              <a:t>) must be of the same data type, which can be </a:t>
            </a:r>
            <a:r>
              <a:rPr lang="en-US" altLang="zh-CN">
                <a:latin typeface="Courier New" pitchFamily="49" charset="0"/>
              </a:rPr>
              <a:t>CHAR</a:t>
            </a:r>
            <a:r>
              <a:rPr lang="en-US" altLang="zh-CN"/>
              <a:t>, </a:t>
            </a:r>
            <a:r>
              <a:rPr lang="en-US" altLang="zh-CN">
                <a:latin typeface="Courier New" pitchFamily="49" charset="0"/>
              </a:rPr>
              <a:t>VARCHAR2</a:t>
            </a:r>
            <a:r>
              <a:rPr lang="en-US" altLang="zh-CN"/>
              <a:t>, </a:t>
            </a:r>
            <a:r>
              <a:rPr lang="en-US" altLang="zh-CN">
                <a:latin typeface="Courier New" pitchFamily="49" charset="0"/>
              </a:rPr>
              <a:t>NCHAR</a:t>
            </a:r>
            <a:r>
              <a:rPr lang="en-US" altLang="zh-CN"/>
              <a:t>, or </a:t>
            </a:r>
            <a:r>
              <a:rPr lang="en-US" altLang="zh-CN">
                <a:latin typeface="Courier New" pitchFamily="49" charset="0"/>
              </a:rPr>
              <a:t>NVARCHAR2</a:t>
            </a:r>
            <a:r>
              <a:rPr lang="en-US" altLang="zh-CN"/>
              <a:t>.</a:t>
            </a:r>
            <a:endParaRPr lang="en-US" altLang="zh-CN" b="1"/>
          </a:p>
          <a:p>
            <a:endParaRPr lang="en-US" altLang="zh-CN" b="0">
              <a:latin typeface="Times New Roman" pitchFamily="18" charset="0"/>
            </a:endParaRPr>
          </a:p>
          <a:p>
            <a:endParaRPr lang="en-US" altLang="zh-CN" b="0">
              <a:latin typeface="Times New Roman" pitchFamily="18" charset="0"/>
            </a:endParaRPr>
          </a:p>
          <a:p>
            <a:endParaRPr lang="en-US" altLang="zh-CN" b="0">
              <a:latin typeface="Times New Roman" pitchFamily="18" charset="0"/>
            </a:endParaRPr>
          </a:p>
          <a:p>
            <a:endParaRPr lang="en-US" altLang="zh-CN" b="0">
              <a:latin typeface="Times New Roman" pitchFamily="18" charset="0"/>
            </a:endParaRPr>
          </a:p>
          <a:p>
            <a:endParaRPr lang="en-US" altLang="zh-CN" b="0">
              <a:latin typeface="Times New Roman" pitchFamily="18" charset="0"/>
            </a:endParaRPr>
          </a:p>
          <a:p>
            <a:endParaRPr lang="en-US" altLang="zh-CN" b="0">
              <a:latin typeface="Times New Roman" pitchFamily="18" charset="0"/>
            </a:endParaRPr>
          </a:p>
          <a:p>
            <a:r>
              <a:rPr lang="en-US" altLang="zh-CN">
                <a:solidFill>
                  <a:srgbClr val="0000FF"/>
                </a:solidFill>
              </a:rPr>
              <a:t>Instructor Note</a:t>
            </a:r>
          </a:p>
          <a:p>
            <a:pPr lvl="1"/>
            <a:r>
              <a:rPr lang="en-US" altLang="zh-CN">
                <a:solidFill>
                  <a:srgbClr val="0000FF"/>
                </a:solidFill>
              </a:rPr>
              <a:t>There is also a searched </a:t>
            </a:r>
            <a:r>
              <a:rPr lang="en-US" altLang="zh-CN">
                <a:solidFill>
                  <a:srgbClr val="0000FF"/>
                </a:solidFill>
                <a:latin typeface="Courier New" pitchFamily="49" charset="0"/>
              </a:rPr>
              <a:t>CASE</a:t>
            </a:r>
            <a:r>
              <a:rPr lang="en-US" altLang="zh-CN">
                <a:solidFill>
                  <a:srgbClr val="0000FF"/>
                </a:solidFill>
              </a:rPr>
              <a:t> expression. Oracle searches from left to right until it finds an occurrence of a condition that is true, and then returns </a:t>
            </a:r>
            <a:r>
              <a:rPr lang="en-US" altLang="zh-CN">
                <a:solidFill>
                  <a:srgbClr val="0000FF"/>
                </a:solidFill>
                <a:latin typeface="Courier New" pitchFamily="49" charset="0"/>
              </a:rPr>
              <a:t>return_expr</a:t>
            </a:r>
            <a:r>
              <a:rPr lang="en-US" altLang="zh-CN">
                <a:solidFill>
                  <a:srgbClr val="0000FF"/>
                </a:solidFill>
              </a:rPr>
              <a:t>. If no condition is found to be true, and an </a:t>
            </a:r>
            <a:r>
              <a:rPr lang="en-US" altLang="zh-CN">
                <a:solidFill>
                  <a:srgbClr val="0000FF"/>
                </a:solidFill>
                <a:latin typeface="Courier New" pitchFamily="49" charset="0"/>
              </a:rPr>
              <a:t>ELSE</a:t>
            </a:r>
            <a:r>
              <a:rPr lang="en-US" altLang="zh-CN">
                <a:solidFill>
                  <a:srgbClr val="0000FF"/>
                </a:solidFill>
              </a:rPr>
              <a:t> clause exists, Oracle returns </a:t>
            </a:r>
            <a:r>
              <a:rPr lang="en-US" altLang="zh-CN">
                <a:solidFill>
                  <a:srgbClr val="0000FF"/>
                </a:solidFill>
                <a:latin typeface="Courier New" pitchFamily="49" charset="0"/>
              </a:rPr>
              <a:t>else_expr</a:t>
            </a:r>
            <a:r>
              <a:rPr lang="en-US" altLang="zh-CN">
                <a:solidFill>
                  <a:srgbClr val="0000FF"/>
                </a:solidFill>
              </a:rPr>
              <a:t>. Otherwise Oracle returns null. For more information, see </a:t>
            </a:r>
            <a:r>
              <a:rPr lang="en-US" altLang="zh-CN" i="1">
                <a:solidFill>
                  <a:srgbClr val="0000FF"/>
                </a:solidFill>
              </a:rPr>
              <a:t>Oracle9i SQL Reference</a:t>
            </a:r>
            <a:r>
              <a:rPr lang="en-US" altLang="zh-CN">
                <a:solidFill>
                  <a:srgbClr val="0000FF"/>
                </a:solidFill>
              </a:rPr>
              <a:t>, “Expressions.”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501650" y="163513"/>
            <a:ext cx="5853113" cy="4389437"/>
          </a:xfrm>
          <a:ln cap="flat"/>
        </p:spPr>
      </p:sp>
      <p:sp>
        <p:nvSpPr>
          <p:cNvPr id="61443" name="Rectangle 3"/>
          <p:cNvSpPr>
            <a:spLocks noGrp="1" noChangeArrowheads="1"/>
          </p:cNvSpPr>
          <p:nvPr>
            <p:ph type="body" idx="1"/>
          </p:nvPr>
        </p:nvSpPr>
        <p:spPr>
          <a:noFill/>
          <a:ln/>
        </p:spPr>
        <p:txBody>
          <a:bodyPr lIns="91164" tIns="42543" rIns="91164" bIns="42543"/>
          <a:lstStyle/>
          <a:p>
            <a:r>
              <a:rPr lang="en-US" altLang="zh-CN"/>
              <a:t>The </a:t>
            </a:r>
            <a:r>
              <a:rPr lang="en-US" altLang="zh-CN">
                <a:latin typeface="Courier New" pitchFamily="49" charset="0"/>
              </a:rPr>
              <a:t>DECODE</a:t>
            </a:r>
            <a:r>
              <a:rPr lang="en-US" altLang="zh-CN"/>
              <a:t> Function</a:t>
            </a:r>
          </a:p>
          <a:p>
            <a:pPr lvl="1"/>
            <a:r>
              <a:rPr lang="en-US" altLang="zh-CN"/>
              <a:t>The </a:t>
            </a:r>
            <a:r>
              <a:rPr lang="en-US" altLang="zh-CN">
                <a:solidFill>
                  <a:srgbClr val="FC0128"/>
                </a:solidFill>
                <a:latin typeface="Courier New" pitchFamily="49" charset="0"/>
              </a:rPr>
              <a:t>DECODE</a:t>
            </a:r>
            <a:r>
              <a:rPr lang="en-US" altLang="zh-CN">
                <a:solidFill>
                  <a:srgbClr val="FC0128"/>
                </a:solidFill>
              </a:rPr>
              <a:t> function</a:t>
            </a:r>
            <a:r>
              <a:rPr lang="en-US" altLang="zh-CN"/>
              <a:t> decodes an expression in a way similar to the IF-THEN-ELSE logic used in various languages. The </a:t>
            </a:r>
            <a:r>
              <a:rPr lang="en-US" altLang="zh-CN">
                <a:latin typeface="Courier New" pitchFamily="49" charset="0"/>
              </a:rPr>
              <a:t>DECODE</a:t>
            </a:r>
            <a:r>
              <a:rPr lang="en-US" altLang="zh-CN"/>
              <a:t> function decodes </a:t>
            </a:r>
            <a:r>
              <a:rPr lang="en-US" altLang="zh-CN" i="1">
                <a:latin typeface="Courier New" pitchFamily="49" charset="0"/>
              </a:rPr>
              <a:t>expression</a:t>
            </a:r>
            <a:r>
              <a:rPr lang="en-US" altLang="zh-CN"/>
              <a:t> after comparing it to each </a:t>
            </a:r>
            <a:r>
              <a:rPr lang="en-US" altLang="zh-CN" i="1">
                <a:latin typeface="Courier New" pitchFamily="49" charset="0"/>
              </a:rPr>
              <a:t>search</a:t>
            </a:r>
            <a:r>
              <a:rPr lang="en-US" altLang="zh-CN"/>
              <a:t> value. If the expression is the same as </a:t>
            </a:r>
            <a:r>
              <a:rPr lang="en-US" altLang="zh-CN" i="1">
                <a:latin typeface="Courier New" pitchFamily="49" charset="0"/>
              </a:rPr>
              <a:t>search</a:t>
            </a:r>
            <a:r>
              <a:rPr lang="en-US" altLang="zh-CN"/>
              <a:t>, </a:t>
            </a:r>
            <a:r>
              <a:rPr lang="en-US" altLang="zh-CN" i="1">
                <a:latin typeface="Courier New" pitchFamily="49" charset="0"/>
              </a:rPr>
              <a:t>result</a:t>
            </a:r>
            <a:r>
              <a:rPr lang="en-US" altLang="zh-CN"/>
              <a:t> is returned. </a:t>
            </a:r>
          </a:p>
          <a:p>
            <a:pPr lvl="1"/>
            <a:r>
              <a:rPr lang="en-US" altLang="zh-CN"/>
              <a:t>If the default value is omitted, a null value is returned where a search value does not match any of the result values.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501650" y="163513"/>
            <a:ext cx="5853113" cy="4389437"/>
          </a:xfrm>
          <a:ln cap="flat"/>
        </p:spPr>
      </p:sp>
      <p:sp>
        <p:nvSpPr>
          <p:cNvPr id="62467" name="Rectangle 3"/>
          <p:cNvSpPr>
            <a:spLocks noGrp="1" noChangeArrowheads="1"/>
          </p:cNvSpPr>
          <p:nvPr>
            <p:ph type="body" idx="1"/>
          </p:nvPr>
        </p:nvSpPr>
        <p:spPr>
          <a:noFill/>
          <a:ln/>
        </p:spPr>
        <p:txBody>
          <a:bodyPr lIns="91164" tIns="42543" rIns="91164" bIns="42543"/>
          <a:lstStyle/>
          <a:p>
            <a:r>
              <a:rPr lang="en-US" altLang="zh-CN"/>
              <a:t>Example</a:t>
            </a:r>
          </a:p>
          <a:p>
            <a:pPr lvl="1"/>
            <a:r>
              <a:rPr lang="en-US" altLang="zh-CN"/>
              <a:t>This slide shows another example using the </a:t>
            </a:r>
            <a:r>
              <a:rPr lang="en-US" altLang="zh-CN">
                <a:latin typeface="Courier New" pitchFamily="49" charset="0"/>
              </a:rPr>
              <a:t>DECODE</a:t>
            </a:r>
            <a:r>
              <a:rPr lang="en-US" altLang="zh-CN"/>
              <a:t> function. In this example, we determine the tax rate for each employee in department 80 based on the monthly salary. The tax rates are as per the values mentioned in the following data. </a:t>
            </a:r>
            <a:endParaRPr lang="en-US" altLang="zh-CN">
              <a:latin typeface="Courier New" pitchFamily="49" charset="0"/>
            </a:endParaRPr>
          </a:p>
          <a:p>
            <a:pPr lvl="1"/>
            <a:r>
              <a:rPr lang="en-US" altLang="zh-CN" b="1" i="1"/>
              <a:t>Monthly Salary Range		Rate	</a:t>
            </a:r>
            <a:endParaRPr lang="en-US" altLang="zh-CN"/>
          </a:p>
          <a:p>
            <a:pPr lvl="1"/>
            <a:r>
              <a:rPr lang="en-US" altLang="zh-CN"/>
              <a:t>$0.00 - 1999.99			00%	</a:t>
            </a:r>
          </a:p>
          <a:p>
            <a:pPr lvl="1"/>
            <a:r>
              <a:rPr lang="en-US" altLang="zh-CN"/>
              <a:t>$2,000.00 - 3,999.99		09%	</a:t>
            </a:r>
          </a:p>
          <a:p>
            <a:pPr lvl="1"/>
            <a:r>
              <a:rPr lang="en-US" altLang="zh-CN"/>
              <a:t>$4,000.00 - 5,999.99		20%	</a:t>
            </a:r>
          </a:p>
          <a:p>
            <a:pPr lvl="1"/>
            <a:r>
              <a:rPr lang="en-US" altLang="zh-CN"/>
              <a:t>$6,000.00 - 7,999.99		30%	</a:t>
            </a:r>
          </a:p>
          <a:p>
            <a:pPr lvl="1"/>
            <a:r>
              <a:rPr lang="en-US" altLang="zh-CN"/>
              <a:t>$8,000.00 - 9,999.99		40%	</a:t>
            </a:r>
          </a:p>
          <a:p>
            <a:pPr lvl="1"/>
            <a:r>
              <a:rPr lang="en-US" altLang="zh-CN"/>
              <a:t>$10,000.00 - 11,999.99		42%	</a:t>
            </a:r>
          </a:p>
          <a:p>
            <a:pPr lvl="1"/>
            <a:r>
              <a:rPr lang="en-US" altLang="zh-CN"/>
              <a:t>$12,200.00 - 13,999.99		44%	</a:t>
            </a:r>
          </a:p>
          <a:p>
            <a:pPr lvl="1"/>
            <a:r>
              <a:rPr lang="en-US" altLang="zh-CN"/>
              <a:t>$14,000.00 or greater		45%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solidFill>
            <a:srgbClr val="FFFFFF"/>
          </a:solidFill>
          <a:ln/>
        </p:spPr>
      </p:sp>
      <p:sp>
        <p:nvSpPr>
          <p:cNvPr id="45059"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solidFill>
            <a:srgbClr val="FFFFFF"/>
          </a:solidFill>
          <a:ln/>
        </p:spPr>
      </p:sp>
      <p:sp>
        <p:nvSpPr>
          <p:cNvPr id="63491" name="Rectangle 3"/>
          <p:cNvSpPr>
            <a:spLocks noGrp="1" noChangeArrowheads="1"/>
          </p:cNvSpPr>
          <p:nvPr>
            <p:ph type="body" idx="1"/>
          </p:nvPr>
        </p:nvSpPr>
        <p:spPr>
          <a:solidFill>
            <a:srgbClr val="FFFFFF"/>
          </a:solidFill>
          <a:ln>
            <a:solidFill>
              <a:srgbClr val="000000"/>
            </a:solidFill>
          </a:ln>
        </p:spPr>
        <p:txBody>
          <a:bodyPr/>
          <a:lstStyle/>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a:t>
            </a:r>
          </a:p>
          <a:p>
            <a:pPr lvl="1"/>
            <a:r>
              <a:rPr lang="en-US" altLang="zh-CN"/>
              <a:t>You may want to convert a character string to either a number or a date. To accomplish this task, use the </a:t>
            </a:r>
            <a:r>
              <a:rPr lang="en-US" altLang="zh-CN">
                <a:solidFill>
                  <a:srgbClr val="FC0128"/>
                </a:solidFill>
                <a:latin typeface="Courier New" pitchFamily="49" charset="0"/>
              </a:rPr>
              <a:t>TO_NUMBER</a:t>
            </a:r>
            <a:r>
              <a:rPr lang="en-US" altLang="zh-CN"/>
              <a:t> or </a:t>
            </a:r>
            <a:r>
              <a:rPr lang="en-US" altLang="zh-CN">
                <a:solidFill>
                  <a:srgbClr val="FC0128"/>
                </a:solidFill>
                <a:latin typeface="Courier New" pitchFamily="49" charset="0"/>
              </a:rPr>
              <a:t>TO_DATE</a:t>
            </a:r>
            <a:r>
              <a:rPr lang="en-US" altLang="zh-CN">
                <a:solidFill>
                  <a:srgbClr val="FC0128"/>
                </a:solidFill>
              </a:rPr>
              <a:t> functions</a:t>
            </a:r>
            <a:r>
              <a:rPr lang="en-US" altLang="zh-CN"/>
              <a:t>. The format model you choose is based on the previously demonstrated format elements.</a:t>
            </a:r>
          </a:p>
          <a:p>
            <a:pPr lvl="1"/>
            <a:r>
              <a:rPr lang="en-US" altLang="zh-CN"/>
              <a:t>The “</a:t>
            </a:r>
            <a:r>
              <a:rPr lang="en-US" altLang="zh-CN">
                <a:solidFill>
                  <a:srgbClr val="FC0128"/>
                </a:solidFill>
                <a:latin typeface="Courier New" pitchFamily="49" charset="0"/>
              </a:rPr>
              <a:t>fx</a:t>
            </a:r>
            <a:r>
              <a:rPr lang="en-US" altLang="zh-CN">
                <a:solidFill>
                  <a:srgbClr val="FC0128"/>
                </a:solidFill>
              </a:rPr>
              <a:t>” modifier</a:t>
            </a:r>
            <a:r>
              <a:rPr lang="en-US" altLang="zh-CN"/>
              <a:t> specifies exact matching for the character argument and date format model of a </a:t>
            </a:r>
            <a:r>
              <a:rPr lang="en-US" altLang="zh-CN">
                <a:latin typeface="Courier New" pitchFamily="49" charset="0"/>
              </a:rPr>
              <a:t>TO_DATE</a:t>
            </a:r>
            <a:r>
              <a:rPr lang="en-US" altLang="zh-CN"/>
              <a:t> function: </a:t>
            </a:r>
          </a:p>
          <a:p>
            <a:pPr lvl="2">
              <a:spcBef>
                <a:spcPct val="10000"/>
              </a:spcBef>
            </a:pPr>
            <a:r>
              <a:rPr lang="en-US" altLang="zh-CN"/>
              <a:t>Punctuation and quoted text in the character argument must exactly match (except for case) the corresponding parts of the format model. </a:t>
            </a:r>
          </a:p>
          <a:p>
            <a:pPr lvl="2">
              <a:spcBef>
                <a:spcPct val="10000"/>
              </a:spcBef>
            </a:pPr>
            <a:r>
              <a:rPr lang="en-US" altLang="zh-CN"/>
              <a:t>The character argument cannot have extra blanks. Without </a:t>
            </a:r>
            <a:r>
              <a:rPr lang="en-US" altLang="zh-CN">
                <a:latin typeface="Courier New" pitchFamily="49" charset="0"/>
              </a:rPr>
              <a:t>fx</a:t>
            </a:r>
            <a:r>
              <a:rPr lang="en-US" altLang="zh-CN"/>
              <a:t>, Oracle ignores extra blanks. </a:t>
            </a:r>
          </a:p>
          <a:p>
            <a:pPr lvl="2">
              <a:spcBef>
                <a:spcPct val="10000"/>
              </a:spcBef>
            </a:pPr>
            <a:r>
              <a:rPr lang="en-US" altLang="zh-CN"/>
              <a:t>Numeric data in the character argument must have the same number of digits as the corresponding element in the format model. Without </a:t>
            </a:r>
            <a:r>
              <a:rPr lang="en-US" altLang="zh-CN">
                <a:latin typeface="Courier New" pitchFamily="49" charset="0"/>
              </a:rPr>
              <a:t>fx</a:t>
            </a:r>
            <a:r>
              <a:rPr lang="en-US" altLang="zh-CN"/>
              <a:t>, numbers in the character argument can omit leading zeroes.</a:t>
            </a:r>
          </a:p>
          <a:p>
            <a:r>
              <a:rPr lang="en-US" altLang="zh-CN"/>
              <a:t>The </a:t>
            </a:r>
            <a:r>
              <a:rPr lang="en-US" altLang="zh-CN">
                <a:latin typeface="Courier New" pitchFamily="49" charset="0"/>
              </a:rPr>
              <a:t>TO_NUMBER</a:t>
            </a:r>
            <a:r>
              <a:rPr lang="en-US" altLang="zh-CN"/>
              <a:t> and </a:t>
            </a:r>
            <a:r>
              <a:rPr lang="en-US" altLang="zh-CN">
                <a:latin typeface="Courier New" pitchFamily="49" charset="0"/>
              </a:rPr>
              <a:t>TO_DATE</a:t>
            </a:r>
            <a:r>
              <a:rPr lang="en-US" altLang="zh-CN"/>
              <a:t> Functions (continued)</a:t>
            </a:r>
          </a:p>
          <a:p>
            <a:r>
              <a:rPr lang="en-US" altLang="zh-CN"/>
              <a:t>Example</a:t>
            </a:r>
          </a:p>
          <a:p>
            <a:pPr lvl="1"/>
            <a:r>
              <a:rPr lang="en-US" altLang="zh-CN"/>
              <a:t>Display the names and hire dates of all the employees who joined on May 24, 1999. Because the </a:t>
            </a:r>
            <a:r>
              <a:rPr lang="en-US" altLang="zh-CN">
                <a:latin typeface="Courier New" pitchFamily="49" charset="0"/>
              </a:rPr>
              <a:t>fx</a:t>
            </a:r>
            <a:r>
              <a:rPr lang="en-US" altLang="zh-CN"/>
              <a:t> modifier is used, an exact match is required and the spaces after the word ‘May’ are not recognized.</a:t>
            </a:r>
          </a:p>
          <a:p>
            <a:pPr lvl="1"/>
            <a:endParaRPr lang="en-US" altLang="zh-CN" sz="500"/>
          </a:p>
          <a:p>
            <a:pPr lvl="1">
              <a:spcBef>
                <a:spcPct val="0"/>
              </a:spcBef>
            </a:pPr>
            <a:r>
              <a:rPr lang="en-US" altLang="zh-CN">
                <a:latin typeface="Courier New" pitchFamily="49" charset="0"/>
              </a:rPr>
              <a:t>   SELECT last_name, hire_date</a:t>
            </a:r>
          </a:p>
          <a:p>
            <a:pPr lvl="1">
              <a:spcBef>
                <a:spcPct val="0"/>
              </a:spcBef>
            </a:pPr>
            <a:r>
              <a:rPr lang="en-US" altLang="zh-CN">
                <a:latin typeface="Courier New" pitchFamily="49" charset="0"/>
              </a:rPr>
              <a:t>   FROM   employees</a:t>
            </a:r>
          </a:p>
          <a:p>
            <a:pPr lvl="1">
              <a:spcBef>
                <a:spcPct val="0"/>
              </a:spcBef>
            </a:pPr>
            <a:r>
              <a:rPr lang="en-US" altLang="zh-CN">
                <a:latin typeface="Courier New" pitchFamily="49" charset="0"/>
              </a:rPr>
              <a:t>   WHERE  hire_date = TO_DATE('May 24, 1999', 'fxMonth DD, YYYY');</a:t>
            </a:r>
            <a:endParaRPr lang="en-US" altLang="zh-CN" sz="500">
              <a:latin typeface="Courier New" pitchFamily="49" charset="0"/>
            </a:endParaRPr>
          </a:p>
          <a:p>
            <a:pPr lvl="1">
              <a:spcBef>
                <a:spcPct val="0"/>
              </a:spcBef>
            </a:pPr>
            <a:r>
              <a:rPr lang="en-US" altLang="zh-CN">
                <a:latin typeface="Courier New" pitchFamily="49" charset="0"/>
              </a:rPr>
              <a:t>   </a:t>
            </a:r>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solidFill>
            <a:srgbClr val="FFFFFF"/>
          </a:solidFill>
          <a:ln/>
        </p:spPr>
      </p:sp>
      <p:sp>
        <p:nvSpPr>
          <p:cNvPr id="46083"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a:solidFill>
              <a:srgbClr val="000000"/>
            </a:solidFill>
          </a:ln>
        </p:spPr>
        <p:txBody>
          <a:bodyPr/>
          <a:lstStyle/>
          <a:p>
            <a:r>
              <a:rPr lang="en-US" altLang="zh-CN"/>
              <a:t>Conversion Functions</a:t>
            </a:r>
          </a:p>
          <a:p>
            <a:pPr lvl="1"/>
            <a:r>
              <a:rPr lang="en-US" altLang="zh-CN"/>
              <a:t>In addition to Oracle data types, columns of tables in an Oracle9</a:t>
            </a:r>
            <a:r>
              <a:rPr lang="en-US" altLang="zh-CN" i="1"/>
              <a:t>i</a:t>
            </a:r>
            <a:r>
              <a:rPr lang="en-US" altLang="zh-CN"/>
              <a:t> database can be defined using ANSI, DB2, and SQL/DS </a:t>
            </a:r>
            <a:r>
              <a:rPr lang="en-US" altLang="zh-CN">
                <a:solidFill>
                  <a:srgbClr val="FC0128"/>
                </a:solidFill>
              </a:rPr>
              <a:t>data types</a:t>
            </a:r>
            <a:r>
              <a:rPr lang="en-US" altLang="zh-CN"/>
              <a:t>. However, the Oracle server internally converts such data types to Oracle data types. </a:t>
            </a:r>
          </a:p>
          <a:p>
            <a:pPr lvl="1"/>
            <a:r>
              <a:rPr lang="en-US" altLang="zh-CN"/>
              <a:t>In some cases, Oracle server uses data of one data type where it expects data of a different data type. When this happens, Oracle server can automatically convert the data to the expected data type. This data type conversion</a:t>
            </a:r>
            <a:r>
              <a:rPr lang="en-US" altLang="zh-CN">
                <a:solidFill>
                  <a:srgbClr val="FC0128"/>
                </a:solidFill>
              </a:rPr>
              <a:t> </a:t>
            </a:r>
            <a:r>
              <a:rPr lang="en-US" altLang="zh-CN"/>
              <a:t>can be done </a:t>
            </a:r>
            <a:r>
              <a:rPr lang="en-US" altLang="zh-CN" i="1">
                <a:solidFill>
                  <a:srgbClr val="FC0128"/>
                </a:solidFill>
              </a:rPr>
              <a:t>implicitly</a:t>
            </a:r>
            <a:r>
              <a:rPr lang="en-US" altLang="zh-CN">
                <a:solidFill>
                  <a:srgbClr val="FC0128"/>
                </a:solidFill>
              </a:rPr>
              <a:t> </a:t>
            </a:r>
            <a:r>
              <a:rPr lang="en-US" altLang="zh-CN"/>
              <a:t>by Oracle server, or </a:t>
            </a:r>
            <a:r>
              <a:rPr lang="en-US" altLang="zh-CN" i="1">
                <a:solidFill>
                  <a:srgbClr val="FC0128"/>
                </a:solidFill>
              </a:rPr>
              <a:t>explicitly</a:t>
            </a:r>
            <a:r>
              <a:rPr lang="en-US" altLang="zh-CN"/>
              <a:t> by the user.</a:t>
            </a:r>
          </a:p>
          <a:p>
            <a:pPr lvl="1"/>
            <a:r>
              <a:rPr lang="en-US" altLang="zh-CN"/>
              <a:t>Implicit data type conversions work according to the rules explained in the next two slides.</a:t>
            </a:r>
          </a:p>
          <a:p>
            <a:pPr lvl="1"/>
            <a:r>
              <a:rPr lang="en-US" altLang="zh-CN"/>
              <a:t>Explicit data type conversions are done by using the conversion functions. Conversion functions convert a value from one data type to another. Generally, the form of the function names follows the convention </a:t>
            </a:r>
            <a:r>
              <a:rPr lang="en-US" altLang="zh-CN" i="1">
                <a:latin typeface="Courier New" pitchFamily="49" charset="0"/>
              </a:rPr>
              <a:t>data type </a:t>
            </a:r>
            <a:r>
              <a:rPr lang="en-US" altLang="zh-CN">
                <a:latin typeface="Courier New" pitchFamily="49" charset="0"/>
              </a:rPr>
              <a:t>TO </a:t>
            </a:r>
            <a:r>
              <a:rPr lang="en-US" altLang="zh-CN" i="1">
                <a:latin typeface="Courier New" pitchFamily="49" charset="0"/>
              </a:rPr>
              <a:t>data type</a:t>
            </a:r>
            <a:r>
              <a:rPr lang="en-US" altLang="zh-CN"/>
              <a:t>. The first data type is the input data type; the last data type is the output.</a:t>
            </a:r>
          </a:p>
          <a:p>
            <a:pPr lvl="1"/>
            <a:r>
              <a:rPr lang="en-US" altLang="zh-CN" b="1"/>
              <a:t>Note:</a:t>
            </a:r>
            <a:r>
              <a:rPr lang="en-US" altLang="zh-CN"/>
              <a:t> Although </a:t>
            </a:r>
            <a:r>
              <a:rPr lang="en-US" altLang="zh-CN">
                <a:solidFill>
                  <a:srgbClr val="FC0128"/>
                </a:solidFill>
              </a:rPr>
              <a:t>implicit data type conversion</a:t>
            </a:r>
            <a:r>
              <a:rPr lang="en-US" altLang="zh-CN"/>
              <a:t> is available, it is recommended that you do </a:t>
            </a:r>
            <a:r>
              <a:rPr lang="en-US" altLang="zh-CN">
                <a:solidFill>
                  <a:srgbClr val="FC0128"/>
                </a:solidFill>
              </a:rPr>
              <a:t>explicit data type conversion</a:t>
            </a:r>
            <a:r>
              <a:rPr lang="en-US" altLang="zh-CN"/>
              <a:t> to ensure the reliability of your SQL statements.</a:t>
            </a: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grpSp>
        <p:nvGrpSpPr>
          <p:cNvPr id="5" name="组合 16"/>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Text Box 7"/>
          <p:cNvSpPr txBox="1">
            <a:spLocks noChangeArrowheads="1"/>
          </p:cNvSpPr>
          <p:nvPr/>
        </p:nvSpPr>
        <p:spPr bwMode="auto">
          <a:xfrm>
            <a:off x="2867025" y="6097588"/>
            <a:ext cx="3644900" cy="366712"/>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2" name="日期占位符 29"/>
          <p:cNvSpPr>
            <a:spLocks noGrp="1"/>
          </p:cNvSpPr>
          <p:nvPr>
            <p:ph type="dt" sz="half" idx="10"/>
          </p:nvPr>
        </p:nvSpPr>
        <p:spPr/>
        <p:txBody>
          <a:bodyPr/>
          <a:lstStyle>
            <a:lvl1pPr>
              <a:defRPr>
                <a:solidFill>
                  <a:srgbClr val="FFFFFF"/>
                </a:solidFill>
              </a:defRPr>
            </a:lvl1pPr>
          </a:lstStyle>
          <a:p>
            <a:pPr>
              <a:defRPr/>
            </a:pPr>
            <a:fld id="{F21DA27B-C0BD-4F13-9786-FA922294F29F}" type="datetimeFigureOut">
              <a:rPr lang="en-US" altLang="zh-CN"/>
              <a:pPr>
                <a:defRPr/>
              </a:pPr>
              <a:t>8/22/2019</a:t>
            </a:fld>
            <a:endParaRPr lang="en-US" altLang="zh-CN"/>
          </a:p>
        </p:txBody>
      </p:sp>
      <p:sp>
        <p:nvSpPr>
          <p:cNvPr id="13"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4" name="灯片编号占位符 26"/>
          <p:cNvSpPr>
            <a:spLocks noGrp="1"/>
          </p:cNvSpPr>
          <p:nvPr>
            <p:ph type="sldNum" sz="quarter" idx="12"/>
          </p:nvPr>
        </p:nvSpPr>
        <p:spPr/>
        <p:txBody>
          <a:bodyPr/>
          <a:lstStyle>
            <a:lvl1pPr>
              <a:defRPr>
                <a:solidFill>
                  <a:srgbClr val="FFFFFF"/>
                </a:solidFill>
              </a:defRPr>
            </a:lvl1pPr>
          </a:lstStyle>
          <a:p>
            <a:pPr>
              <a:defRPr/>
            </a:pPr>
            <a:fld id="{F4297204-8A40-4424-9958-AE8E899CACE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7007F75B-0FB3-41F9-A2E2-1EE7FADDB7C9}" type="datetimeFigureOut">
              <a:rPr lang="en-US" altLang="zh-CN"/>
              <a:pPr>
                <a:defRPr/>
              </a:pPr>
              <a:t>8/22/2019</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544D171-F5A0-4A03-96F0-97CC7C8C661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DDF40F5-B349-4C9E-AEE1-08E197B22E5C}" type="datetimeFigureOut">
              <a:rPr lang="en-US" altLang="zh-CN"/>
              <a:pPr>
                <a:defRPr/>
              </a:pPr>
              <a:t>8/22/2019</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08D1A2D7-2E0B-44C4-82EB-CD6B8B35DAE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1600" y="88900"/>
            <a:ext cx="5092700" cy="366713"/>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r>
              <a:rPr lang="en-US" altLang="zh-CN" sz="1800" b="1" dirty="0">
                <a:solidFill>
                  <a:schemeClr val="tx1"/>
                </a:solidFill>
                <a:latin typeface="Arial" pitchFamily="34" charset="0"/>
                <a:ea typeface="宋体" pitchFamily="2" charset="-122"/>
              </a:rPr>
              <a:t>SELECT</a:t>
            </a:r>
            <a:r>
              <a:rPr lang="zh-CN" altLang="en-US" sz="1800" b="1" dirty="0">
                <a:solidFill>
                  <a:schemeClr val="tx1"/>
                </a:solidFill>
                <a:latin typeface="Arial" pitchFamily="34" charset="0"/>
                <a:ea typeface="宋体" pitchFamily="2" charset="-122"/>
              </a:rPr>
              <a:t>进阶单行函数</a:t>
            </a:r>
            <a:endParaRPr lang="en-US" altLang="zh-CN" sz="1800" b="1" dirty="0">
              <a:solidFill>
                <a:schemeClr val="tx1"/>
              </a:solidFill>
              <a:latin typeface="Arial" pitchFamily="34" charset="0"/>
              <a:ea typeface="宋体" pitchFamily="2" charset="-122"/>
            </a:endParaRPr>
          </a:p>
        </p:txBody>
      </p:sp>
      <p:sp>
        <p:nvSpPr>
          <p:cNvPr id="5" name="Line 5"/>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6" name="日期占位符 3"/>
          <p:cNvSpPr>
            <a:spLocks noGrp="1"/>
          </p:cNvSpPr>
          <p:nvPr>
            <p:ph type="dt" sz="half" idx="10"/>
          </p:nvPr>
        </p:nvSpPr>
        <p:spPr/>
        <p:txBody>
          <a:bodyPr/>
          <a:lstStyle>
            <a:lvl1pPr>
              <a:defRPr/>
            </a:lvl1pPr>
          </a:lstStyle>
          <a:p>
            <a:pPr>
              <a:defRPr/>
            </a:pPr>
            <a:fld id="{BDA72128-7A00-4EB4-B48E-2ACF95F2D17B}" type="datetimeFigureOut">
              <a:rPr lang="en-US" altLang="zh-CN"/>
              <a:pPr>
                <a:defRPr/>
              </a:pPr>
              <a:t>8/22/2019</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7AE55C8D-F941-48C9-B33D-66ABA35396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B7AB8F4-8077-43C9-97BE-1391BE2B9E04}" type="datetimeFigureOut">
              <a:rPr lang="en-US" altLang="zh-CN"/>
              <a:pPr>
                <a:defRPr/>
              </a:pPr>
              <a:t>8/22/2019</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CB14714D-E205-4920-82C8-737E4C132AF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047CA6E5-6F37-4351-BF22-11E2C585B073}" type="datetimeFigureOut">
              <a:rPr lang="en-US" altLang="zh-CN"/>
              <a:pPr>
                <a:defRPr/>
              </a:pPr>
              <a:t>8/22/2019</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AB075C5-5488-4E92-AB58-7A172F784499}"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D90FE300-F634-4CE5-A7BA-335597200D42}" type="datetimeFigureOut">
              <a:rPr lang="en-US" altLang="zh-CN"/>
              <a:pPr>
                <a:defRPr/>
              </a:pPr>
              <a:t>8/22/2019</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7CCB6025-158B-4FA8-9266-66AFB779479E}"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8AEEE80-A432-4B92-B5D5-C54BA6505907}" type="datetimeFigureOut">
              <a:rPr lang="en-US" altLang="zh-CN"/>
              <a:pPr>
                <a:defRPr/>
              </a:pPr>
              <a:t>8/22/2019</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DA6A2121-6771-4682-85B0-83CCD23C1D8A}"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337EF84-6C4F-4E2F-BC8D-FB7FCA7E5D3B}" type="datetimeFigureOut">
              <a:rPr lang="en-US" altLang="zh-CN"/>
              <a:pPr>
                <a:defRPr/>
              </a:pPr>
              <a:t>8/22/2019</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62E5972-7D27-4AF1-A757-BF0AB2A9E00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A66CD2B2-F006-43A1-8C06-E75571CAFD0A}" type="datetimeFigureOut">
              <a:rPr lang="en-US" altLang="zh-CN"/>
              <a:pPr>
                <a:defRPr/>
              </a:pPr>
              <a:t>8/22/2019</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65D9F77-31E1-47FD-A95A-D29F9C73A6B0}"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7355DCEC-5D6D-4AC5-96DA-8934B545C32D}" type="datetimeFigureOut">
              <a:rPr lang="en-US" altLang="zh-CN"/>
              <a:pPr>
                <a:defRPr/>
              </a:pPr>
              <a:t>8/22/2019</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60010998-8178-4FE2-B9E2-2A8EA658578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5129"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chemeClr val="tx1"/>
                </a:solidFill>
                <a:ea typeface="宋体" pitchFamily="2" charset="-122"/>
              </a:defRPr>
            </a:lvl1pPr>
          </a:lstStyle>
          <a:p>
            <a:pPr>
              <a:defRPr/>
            </a:pPr>
            <a:fld id="{507D4423-5CB3-46E5-BD8C-F5F0D1B44BAB}" type="datetimeFigureOut">
              <a:rPr lang="en-US" altLang="zh-CN"/>
              <a:pPr>
                <a:defRPr/>
              </a:pPr>
              <a:t>8/22/2019</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fld id="{9A2AE40F-15A1-47FB-841D-609B590AB574}" type="slidenum">
              <a:rPr lang="en-US" altLang="zh-CN"/>
              <a:pPr>
                <a:defRPr/>
              </a:pPr>
              <a:t>‹#›</a:t>
            </a:fld>
            <a:endParaRPr lang="en-US" altLang="zh-CN"/>
          </a:p>
        </p:txBody>
      </p:sp>
      <p:sp>
        <p:nvSpPr>
          <p:cNvPr id="16" name="Text Box 7"/>
          <p:cNvSpPr txBox="1">
            <a:spLocks noChangeArrowheads="1"/>
          </p:cNvSpPr>
          <p:nvPr/>
        </p:nvSpPr>
        <p:spPr bwMode="auto">
          <a:xfrm>
            <a:off x="2787650" y="6238875"/>
            <a:ext cx="3644900" cy="366713"/>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04" r:id="rId7"/>
    <p:sldLayoutId id="2147483913" r:id="rId8"/>
    <p:sldLayoutId id="2147483914" r:id="rId9"/>
    <p:sldLayoutId id="2147483905" r:id="rId10"/>
    <p:sldLayoutId id="2147483906"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altLang="zh-CN" sz="27700" b="1">
                <a:latin typeface="Times" charset="0"/>
                <a:ea typeface="宋体" pitchFamily="2" charset="-122"/>
              </a:rPr>
              <a:t>3</a:t>
            </a:r>
          </a:p>
        </p:txBody>
      </p:sp>
      <p:sp>
        <p:nvSpPr>
          <p:cNvPr id="8194" name="Rectangle 2"/>
          <p:cNvSpPr>
            <a:spLocks noGrp="1" noChangeArrowheads="1"/>
          </p:cNvSpPr>
          <p:nvPr>
            <p:ph type="ctrTitle"/>
          </p:nvPr>
        </p:nvSpPr>
        <p:spPr>
          <a:xfrm>
            <a:off x="911335" y="2099441"/>
            <a:ext cx="7302500" cy="2768600"/>
          </a:xfrm>
        </p:spPr>
        <p:txBody>
          <a:bodyPr/>
          <a:lstStyle/>
          <a:p>
            <a:pPr algn="ctr" eaLnBrk="1" hangingPunct="1">
              <a:defRPr/>
            </a:pPr>
            <a:r>
              <a:rPr lang="zh-CN" altLang="en-US" sz="4900" dirty="0">
                <a:ea typeface="宋体" pitchFamily="2" charset="-122"/>
              </a:rPr>
              <a:t>数据查询与事务控制</a:t>
            </a:r>
            <a:br>
              <a:rPr lang="en-US" altLang="zh-CN" sz="4900" dirty="0">
                <a:ea typeface="宋体" pitchFamily="2" charset="-122"/>
              </a:rPr>
            </a:br>
            <a:br>
              <a:rPr lang="en-US" altLang="zh-CN" sz="4900" dirty="0">
                <a:ea typeface="宋体" pitchFamily="2" charset="-122"/>
              </a:rPr>
            </a:br>
            <a:r>
              <a:rPr lang="en-US" altLang="zh-CN" sz="3200" dirty="0">
                <a:ea typeface="宋体" pitchFamily="2" charset="-122"/>
              </a:rPr>
              <a:t>—SELECT</a:t>
            </a:r>
            <a:r>
              <a:rPr lang="zh-CN" altLang="en-US" sz="3200" dirty="0">
                <a:ea typeface="宋体" pitchFamily="2" charset="-122"/>
              </a:rPr>
              <a:t>进阶单行函数</a:t>
            </a:r>
            <a:endParaRPr lang="zh-CN" altLang="en-US" sz="3200" dirty="0">
              <a:solidFill>
                <a:srgbClr val="FFFFFF"/>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3.1</a:t>
            </a:r>
            <a:r>
              <a:rPr kumimoji="1" lang="zh-CN" altLang="en-US" dirty="0">
                <a:ea typeface="宋体" pitchFamily="2" charset="-122"/>
              </a:rPr>
              <a:t>日期类型</a:t>
            </a:r>
            <a:endParaRPr lang="zh-CN" altLang="en-US" dirty="0">
              <a:ea typeface="宋体" pitchFamily="2" charset="-122"/>
            </a:endParaRPr>
          </a:p>
        </p:txBody>
      </p:sp>
      <p:sp>
        <p:nvSpPr>
          <p:cNvPr id="6" name="Rectangle 3"/>
          <p:cNvSpPr txBox="1">
            <a:spLocks noChangeArrowheads="1"/>
          </p:cNvSpPr>
          <p:nvPr/>
        </p:nvSpPr>
        <p:spPr bwMode="auto">
          <a:xfrm>
            <a:off x="811213" y="1344613"/>
            <a:ext cx="7791450" cy="2921000"/>
          </a:xfrm>
          <a:prstGeom prst="rect">
            <a:avLst/>
          </a:prstGeom>
          <a:noFill/>
          <a:ln w="9525">
            <a:noFill/>
            <a:miter lim="800000"/>
            <a:headEnd/>
            <a:tailEnd/>
          </a:ln>
        </p:spPr>
        <p:txBody>
          <a:bodyPr lIns="92075" tIns="46038" rIns="92075" bIns="46038">
            <a:spAutoFit/>
          </a:bodyPr>
          <a:lstStyle/>
          <a:p>
            <a:pPr marL="919163" lvl="1" indent="-400050" defTabSz="346075" eaLnBrk="1" hangingPunct="1">
              <a:lnSpc>
                <a:spcPct val="95000"/>
              </a:lnSpc>
              <a:spcBef>
                <a:spcPct val="35000"/>
              </a:spcBef>
              <a:buClr>
                <a:schemeClr val="hlink"/>
              </a:buClr>
              <a:buFontTx/>
              <a:buChar char="–"/>
              <a:tabLst>
                <a:tab pos="571500" algn="l"/>
              </a:tabLst>
              <a:defRPr/>
            </a:pPr>
            <a:r>
              <a:rPr kumimoji="1" lang="zh-CN" altLang="en-US" sz="2400" b="1" kern="0" dirty="0">
                <a:solidFill>
                  <a:schemeClr val="tx1"/>
                </a:solidFill>
                <a:latin typeface="+mn-lt"/>
                <a:ea typeface="宋体" pitchFamily="2" charset="-122"/>
              </a:rPr>
              <a:t>日期类型</a:t>
            </a:r>
            <a:r>
              <a:rPr kumimoji="1" lang="en-US" altLang="zh-CN" sz="2400" b="1" kern="0" dirty="0">
                <a:solidFill>
                  <a:schemeClr val="tx1"/>
                </a:solidFill>
                <a:latin typeface="+mn-lt"/>
                <a:ea typeface="宋体" pitchFamily="2" charset="-122"/>
              </a:rPr>
              <a:t>：</a:t>
            </a:r>
          </a:p>
          <a:p>
            <a:pPr marL="1414463" lvl="2" indent="-381000" defTabSz="346075" eaLnBrk="1" hangingPunct="1">
              <a:lnSpc>
                <a:spcPct val="95000"/>
              </a:lnSpc>
              <a:spcBef>
                <a:spcPct val="35000"/>
              </a:spcBef>
              <a:buClr>
                <a:schemeClr val="hlink"/>
              </a:buClr>
              <a:buSzPct val="90000"/>
              <a:buFontTx/>
              <a:buAutoNum type="arabicPeriod"/>
              <a:tabLst>
                <a:tab pos="571500" algn="l"/>
              </a:tabLst>
              <a:defRPr/>
            </a:pPr>
            <a:r>
              <a:rPr kumimoji="1" lang="en-US" altLang="zh-CN" sz="2000" b="1" kern="0" dirty="0">
                <a:solidFill>
                  <a:schemeClr val="tx1"/>
                </a:solidFill>
                <a:latin typeface="+mn-lt"/>
                <a:ea typeface="宋体" pitchFamily="2" charset="-122"/>
              </a:rPr>
              <a:t>Oracle</a:t>
            </a:r>
            <a:r>
              <a:rPr kumimoji="1" lang="zh-CN" altLang="en-US" sz="2000" b="1" kern="0" dirty="0">
                <a:solidFill>
                  <a:schemeClr val="tx1"/>
                </a:solidFill>
                <a:latin typeface="+mn-lt"/>
                <a:ea typeface="宋体" pitchFamily="2" charset="-122"/>
              </a:rPr>
              <a:t>是用数字来存储日期信息，数字的整数部分代表与</a:t>
            </a:r>
            <a:r>
              <a:rPr kumimoji="1" lang="en-US" altLang="zh-CN" sz="2000" b="1" kern="0" dirty="0">
                <a:solidFill>
                  <a:schemeClr val="tx1"/>
                </a:solidFill>
                <a:latin typeface="+mn-lt"/>
                <a:ea typeface="宋体" pitchFamily="2" charset="-122"/>
              </a:rPr>
              <a:t>Julian Calendar（</a:t>
            </a:r>
            <a:r>
              <a:rPr kumimoji="1" lang="zh-CN" altLang="en-US" sz="2000" b="1" kern="0" dirty="0">
                <a:solidFill>
                  <a:schemeClr val="tx1"/>
                </a:solidFill>
                <a:latin typeface="+mn-lt"/>
                <a:ea typeface="宋体" pitchFamily="2" charset="-122"/>
              </a:rPr>
              <a:t>罗马儒略历，公历）相距的天数 （由公元前4712年1月1日开始），而小数部分代表时、分和秒。</a:t>
            </a:r>
          </a:p>
          <a:p>
            <a:pPr marL="1414463" lvl="2" indent="-381000" defTabSz="346075" eaLnBrk="1" hangingPunct="1">
              <a:lnSpc>
                <a:spcPct val="95000"/>
              </a:lnSpc>
              <a:spcBef>
                <a:spcPct val="35000"/>
              </a:spcBef>
              <a:buClr>
                <a:schemeClr val="hlink"/>
              </a:buClr>
              <a:buSzPct val="90000"/>
              <a:buFontTx/>
              <a:buAutoNum type="arabicPeriod"/>
              <a:tabLst>
                <a:tab pos="571500" algn="l"/>
              </a:tabLst>
              <a:defRPr/>
            </a:pPr>
            <a:r>
              <a:rPr kumimoji="1" lang="en-US" altLang="zh-CN" sz="2000" b="1" kern="0" dirty="0">
                <a:solidFill>
                  <a:schemeClr val="tx1"/>
                </a:solidFill>
                <a:latin typeface="+mn-lt"/>
                <a:ea typeface="宋体" pitchFamily="2" charset="-122"/>
              </a:rPr>
              <a:t>Oracle</a:t>
            </a:r>
            <a:r>
              <a:rPr lang="zh-CN" altLang="en-US" sz="2000" b="1" kern="0" dirty="0">
                <a:solidFill>
                  <a:schemeClr val="tx1"/>
                </a:solidFill>
                <a:latin typeface="+mn-lt"/>
                <a:ea typeface="宋体" pitchFamily="2" charset="-122"/>
              </a:rPr>
              <a:t>默认日期格式：</a:t>
            </a:r>
            <a:r>
              <a:rPr lang="en-US" altLang="zh-CN" sz="2000" b="1" kern="0" dirty="0">
                <a:solidFill>
                  <a:schemeClr val="tx1"/>
                </a:solidFill>
                <a:latin typeface="+mn-lt"/>
                <a:ea typeface="宋体" pitchFamily="2" charset="-122"/>
              </a:rPr>
              <a:t>DD-MON-YY</a:t>
            </a:r>
          </a:p>
          <a:p>
            <a:pPr marL="1414463" lvl="2" indent="-381000" defTabSz="346075" eaLnBrk="1" hangingPunct="1">
              <a:lnSpc>
                <a:spcPct val="95000"/>
              </a:lnSpc>
              <a:spcBef>
                <a:spcPct val="35000"/>
              </a:spcBef>
              <a:buClr>
                <a:schemeClr val="hlink"/>
              </a:buClr>
              <a:buSzPct val="90000"/>
              <a:buFontTx/>
              <a:buAutoNum type="arabicPeriod"/>
              <a:tabLst>
                <a:tab pos="571500" algn="l"/>
              </a:tabLst>
              <a:defRPr/>
            </a:pPr>
            <a:r>
              <a:rPr lang="en-US" altLang="zh-CN" sz="2000" b="1" kern="0" dirty="0">
                <a:solidFill>
                  <a:srgbClr val="FF0000"/>
                </a:solidFill>
                <a:latin typeface="+mn-lt"/>
                <a:ea typeface="宋体" pitchFamily="2" charset="-122"/>
              </a:rPr>
              <a:t>SYSDATE</a:t>
            </a:r>
            <a:r>
              <a:rPr lang="zh-CN" altLang="en-US" sz="2000" b="1" kern="0" dirty="0">
                <a:solidFill>
                  <a:srgbClr val="FF0000"/>
                </a:solidFill>
                <a:latin typeface="+mn-lt"/>
                <a:ea typeface="宋体" pitchFamily="2" charset="-122"/>
              </a:rPr>
              <a:t>函数</a:t>
            </a:r>
            <a:r>
              <a:rPr lang="zh-CN" altLang="en-US" sz="2000" b="1" kern="0" dirty="0">
                <a:solidFill>
                  <a:schemeClr val="tx1"/>
                </a:solidFill>
                <a:latin typeface="+mn-lt"/>
                <a:ea typeface="宋体" pitchFamily="2" charset="-122"/>
              </a:rPr>
              <a:t>返回系统当前的日期和时间。</a:t>
            </a:r>
          </a:p>
          <a:p>
            <a:pPr marL="1414463" lvl="2" indent="-381000" defTabSz="346075" eaLnBrk="1" hangingPunct="1">
              <a:lnSpc>
                <a:spcPct val="95000"/>
              </a:lnSpc>
              <a:spcBef>
                <a:spcPct val="35000"/>
              </a:spcBef>
              <a:buClr>
                <a:schemeClr val="hlink"/>
              </a:buClr>
              <a:buSzPct val="90000"/>
              <a:buFontTx/>
              <a:buAutoNum type="arabicPeriod"/>
              <a:tabLst>
                <a:tab pos="571500" algn="l"/>
              </a:tabLst>
              <a:defRPr/>
            </a:pPr>
            <a:r>
              <a:rPr lang="en-US" altLang="zh-CN" sz="2000" b="1" kern="0" dirty="0">
                <a:solidFill>
                  <a:schemeClr val="tx1"/>
                </a:solidFill>
                <a:latin typeface="+mn-lt"/>
                <a:ea typeface="宋体" pitchFamily="2" charset="-122"/>
              </a:rPr>
              <a:t>DUAL</a:t>
            </a:r>
            <a:r>
              <a:rPr lang="zh-CN" altLang="en-US" sz="2000" b="1" kern="0" dirty="0">
                <a:solidFill>
                  <a:schemeClr val="tx1"/>
                </a:solidFill>
                <a:latin typeface="+mn-lt"/>
                <a:ea typeface="宋体" pitchFamily="2" charset="-122"/>
              </a:rPr>
              <a:t>是</a:t>
            </a:r>
            <a:r>
              <a:rPr lang="en-US" altLang="zh-CN" sz="2000" b="1" kern="0" dirty="0">
                <a:solidFill>
                  <a:schemeClr val="tx1"/>
                </a:solidFill>
                <a:latin typeface="+mn-lt"/>
                <a:ea typeface="宋体" pitchFamily="2" charset="-122"/>
              </a:rPr>
              <a:t>Oracle</a:t>
            </a:r>
            <a:r>
              <a:rPr lang="zh-CN" altLang="en-US" sz="2000" b="1" kern="0" dirty="0">
                <a:solidFill>
                  <a:schemeClr val="tx1"/>
                </a:solidFill>
                <a:latin typeface="+mn-lt"/>
                <a:ea typeface="宋体" pitchFamily="2" charset="-122"/>
              </a:rPr>
              <a:t>内置的虚拟表，只有一行一列。</a:t>
            </a:r>
          </a:p>
        </p:txBody>
      </p:sp>
      <p:sp>
        <p:nvSpPr>
          <p:cNvPr id="5" name="Rectangle 6"/>
          <p:cNvSpPr>
            <a:spLocks noChangeArrowheads="1"/>
          </p:cNvSpPr>
          <p:nvPr/>
        </p:nvSpPr>
        <p:spPr bwMode="blackWhite">
          <a:xfrm>
            <a:off x="227013" y="4298950"/>
            <a:ext cx="8113712" cy="619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r>
              <a:rPr lang="en-US" altLang="zh-CN" sz="2000" dirty="0">
                <a:solidFill>
                  <a:schemeClr val="tx1"/>
                </a:solidFill>
              </a:rPr>
              <a:t>SELECT  SYSDATE  FROM  DUAL;</a:t>
            </a:r>
            <a:endParaRPr lang="zh-CN" altLang="en-US" sz="2000" dirty="0">
              <a:solidFill>
                <a:schemeClr val="tx1"/>
              </a:solidFill>
            </a:endParaRPr>
          </a:p>
        </p:txBody>
      </p:sp>
      <p:sp>
        <p:nvSpPr>
          <p:cNvPr id="7" name="Rectangle 6"/>
          <p:cNvSpPr>
            <a:spLocks noChangeArrowheads="1"/>
          </p:cNvSpPr>
          <p:nvPr/>
        </p:nvSpPr>
        <p:spPr bwMode="blackWhite">
          <a:xfrm>
            <a:off x="188913" y="5056188"/>
            <a:ext cx="8782050" cy="619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r>
              <a:rPr lang="en-US" altLang="zh-CN" sz="2000" dirty="0">
                <a:solidFill>
                  <a:schemeClr val="tx1"/>
                </a:solidFill>
              </a:rPr>
              <a:t>SELECT  TO_CHAR(SYSDATE,'YYYY-MM-DD HH24:MI:SS') FROM DUAL;</a:t>
            </a:r>
            <a:endParaRPr lang="zh-CN" altLang="en-US"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3.2</a:t>
            </a:r>
            <a:r>
              <a:rPr kumimoji="1" lang="zh-CN" altLang="en-US" dirty="0">
                <a:ea typeface="宋体" pitchFamily="2" charset="-122"/>
              </a:rPr>
              <a:t>日期运算</a:t>
            </a:r>
            <a:endParaRPr lang="zh-CN" altLang="en-US" dirty="0">
              <a:ea typeface="宋体" pitchFamily="2" charset="-122"/>
            </a:endParaRPr>
          </a:p>
        </p:txBody>
      </p:sp>
      <p:sp>
        <p:nvSpPr>
          <p:cNvPr id="305158" name="Rectangle 6"/>
          <p:cNvSpPr>
            <a:spLocks noChangeArrowheads="1"/>
          </p:cNvSpPr>
          <p:nvPr/>
        </p:nvSpPr>
        <p:spPr bwMode="blackWhite">
          <a:xfrm>
            <a:off x="936625" y="251777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05159" name="Rectangle 7"/>
          <p:cNvSpPr>
            <a:spLocks noChangeArrowheads="1"/>
          </p:cNvSpPr>
          <p:nvPr/>
        </p:nvSpPr>
        <p:spPr bwMode="blackWhite">
          <a:xfrm>
            <a:off x="936625" y="4016375"/>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8"/>
          <p:cNvGrpSpPr>
            <a:grpSpLocks/>
          </p:cNvGrpSpPr>
          <p:nvPr/>
        </p:nvGrpSpPr>
        <p:grpSpPr bwMode="auto">
          <a:xfrm>
            <a:off x="2387600" y="2554288"/>
            <a:ext cx="4076700" cy="2759075"/>
            <a:chOff x="1512" y="1538"/>
            <a:chExt cx="2568" cy="1738"/>
          </a:xfrm>
        </p:grpSpPr>
        <p:sp>
          <p:nvSpPr>
            <p:cNvPr id="24585" name="Rectangle 9"/>
            <p:cNvSpPr>
              <a:spLocks noChangeArrowheads="1"/>
            </p:cNvSpPr>
            <p:nvPr/>
          </p:nvSpPr>
          <p:spPr bwMode="ltGray">
            <a:xfrm>
              <a:off x="2292" y="1538"/>
              <a:ext cx="1788" cy="214"/>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4586" name="Rectangle 10"/>
            <p:cNvSpPr>
              <a:spLocks noChangeArrowheads="1"/>
            </p:cNvSpPr>
            <p:nvPr/>
          </p:nvSpPr>
          <p:spPr bwMode="ltGray">
            <a:xfrm>
              <a:off x="1512" y="2474"/>
              <a:ext cx="996" cy="802"/>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grpSp>
      <p:sp>
        <p:nvSpPr>
          <p:cNvPr id="24582" name="Rectangle 11"/>
          <p:cNvSpPr>
            <a:spLocks noChangeArrowheads="1"/>
          </p:cNvSpPr>
          <p:nvPr/>
        </p:nvSpPr>
        <p:spPr bwMode="blackWhite">
          <a:xfrm>
            <a:off x="936625" y="2268538"/>
            <a:ext cx="7315200" cy="1436687"/>
          </a:xfrm>
          <a:prstGeom prst="rect">
            <a:avLst/>
          </a:prstGeom>
          <a:noFill/>
          <a:ln w="9525">
            <a:noFill/>
            <a:miter lim="800000"/>
            <a:headEnd/>
            <a:tailEnd/>
          </a:ln>
        </p:spPr>
        <p:txBody>
          <a:bodyPr wrap="none" lIns="92075" tIns="46038" rIns="92075" bIns="46038" anchor="ctr"/>
          <a:lstStyle/>
          <a:p>
            <a:pPr>
              <a:tabLst>
                <a:tab pos="1200150" algn="l"/>
              </a:tabLst>
            </a:pPr>
            <a:r>
              <a:rPr kumimoji="1" lang="en-US" altLang="zh-CN" sz="1800" b="1">
                <a:solidFill>
                  <a:srgbClr val="000000"/>
                </a:solidFill>
                <a:latin typeface="Courier New" pitchFamily="49" charset="0"/>
                <a:ea typeface="宋体" pitchFamily="2" charset="-122"/>
              </a:rPr>
              <a:t>SQL&gt; SELECT ename, (SYSDATE-hiredate)/7 WEEKS</a:t>
            </a:r>
          </a:p>
          <a:p>
            <a:pPr>
              <a:tabLst>
                <a:tab pos="1200150" algn="l"/>
              </a:tabLst>
            </a:pPr>
            <a:r>
              <a:rPr kumimoji="1" lang="en-US" altLang="zh-CN" sz="1800" b="1">
                <a:solidFill>
                  <a:srgbClr val="000000"/>
                </a:solidFill>
                <a:latin typeface="Courier New" pitchFamily="49" charset="0"/>
                <a:ea typeface="宋体" pitchFamily="2" charset="-122"/>
              </a:rPr>
              <a:t>  2  FROM   emp</a:t>
            </a:r>
          </a:p>
          <a:p>
            <a:pPr>
              <a:tabLst>
                <a:tab pos="1200150" algn="l"/>
              </a:tabLst>
            </a:pPr>
            <a:r>
              <a:rPr kumimoji="1" lang="en-US" altLang="zh-CN" sz="1800" b="1">
                <a:solidFill>
                  <a:srgbClr val="000000"/>
                </a:solidFill>
                <a:latin typeface="Courier New" pitchFamily="49" charset="0"/>
                <a:ea typeface="宋体" pitchFamily="2" charset="-122"/>
              </a:rPr>
              <a:t>  3  WHERE  deptno = 10;</a:t>
            </a:r>
          </a:p>
        </p:txBody>
      </p:sp>
      <p:sp>
        <p:nvSpPr>
          <p:cNvPr id="24583" name="Rectangle 12"/>
          <p:cNvSpPr>
            <a:spLocks noChangeArrowheads="1"/>
          </p:cNvSpPr>
          <p:nvPr/>
        </p:nvSpPr>
        <p:spPr bwMode="blackWhite">
          <a:xfrm>
            <a:off x="938213" y="4021138"/>
            <a:ext cx="7289800" cy="1330325"/>
          </a:xfrm>
          <a:prstGeom prst="rect">
            <a:avLst/>
          </a:prstGeom>
          <a:noFill/>
          <a:ln w="9525">
            <a:noFill/>
            <a:miter lim="800000"/>
            <a:headEnd/>
            <a:tailEnd/>
          </a:ln>
        </p:spPr>
        <p:txBody>
          <a:bodyPr lIns="92075" tIns="46038" rIns="92075" bIns="46038">
            <a:spAutoFit/>
          </a:bodyPr>
          <a:lstStyle/>
          <a:p>
            <a:pPr>
              <a:lnSpc>
                <a:spcPct val="90000"/>
              </a:lnSpc>
              <a:tabLst>
                <a:tab pos="1200150" algn="l"/>
              </a:tabLst>
            </a:pPr>
            <a:r>
              <a:rPr kumimoji="1" lang="en-US" altLang="zh-CN" sz="1800" b="1">
                <a:solidFill>
                  <a:srgbClr val="000000"/>
                </a:solidFill>
                <a:latin typeface="Courier New" pitchFamily="49" charset="0"/>
                <a:ea typeface="宋体" pitchFamily="2" charset="-122"/>
              </a:rPr>
              <a:t>ENAME          WEEKS</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 ---------</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KING       830.93709</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CLARK      853.93709</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MILLER     821.36566</a:t>
            </a:r>
          </a:p>
        </p:txBody>
      </p:sp>
      <p:sp>
        <p:nvSpPr>
          <p:cNvPr id="13" name="Rectangle 3"/>
          <p:cNvSpPr txBox="1">
            <a:spLocks noChangeArrowheads="1"/>
          </p:cNvSpPr>
          <p:nvPr/>
        </p:nvSpPr>
        <p:spPr bwMode="auto">
          <a:xfrm>
            <a:off x="912813" y="1636713"/>
            <a:ext cx="7791450" cy="385762"/>
          </a:xfrm>
          <a:prstGeom prst="rect">
            <a:avLst/>
          </a:prstGeom>
          <a:noFill/>
          <a:ln w="9525">
            <a:noFill/>
            <a:miter lim="800000"/>
            <a:headEnd/>
            <a:tailEnd/>
          </a:ln>
        </p:spPr>
        <p:txBody>
          <a:bodyPr lIns="92075" tIns="46038" rIns="92075" bIns="46038">
            <a:spAutoFit/>
          </a:bodyPr>
          <a:lstStyle/>
          <a:p>
            <a:pPr marL="919163" lvl="1" indent="-400050" defTabSz="346075" eaLnBrk="1" hangingPunct="1">
              <a:lnSpc>
                <a:spcPct val="95000"/>
              </a:lnSpc>
              <a:spcBef>
                <a:spcPct val="35000"/>
              </a:spcBef>
              <a:buClr>
                <a:schemeClr val="hlink"/>
              </a:buClr>
              <a:buFontTx/>
              <a:buChar char="–"/>
              <a:tabLst>
                <a:tab pos="571500" algn="l"/>
              </a:tabLst>
              <a:defRPr/>
            </a:pPr>
            <a:r>
              <a:rPr kumimoji="1" lang="zh-CN" altLang="en-US" sz="2000" b="1" kern="0">
                <a:solidFill>
                  <a:schemeClr val="tx1"/>
                </a:solidFill>
                <a:latin typeface="+mn-lt"/>
                <a:ea typeface="宋体" pitchFamily="2" charset="-122"/>
              </a:rPr>
              <a:t>日期运算：</a:t>
            </a:r>
            <a:r>
              <a:rPr kumimoji="1" lang="zh-CN" altLang="en-US" sz="2000" b="1" kern="0">
                <a:solidFill>
                  <a:schemeClr val="hlink"/>
                </a:solidFill>
                <a:latin typeface="+mn-lt"/>
                <a:ea typeface="宋体" pitchFamily="2" charset="-122"/>
              </a:rPr>
              <a:t>不允许日期加日期</a:t>
            </a:r>
            <a:endParaRPr kumimoji="1" lang="zh-CN" altLang="en-US" sz="2000" b="1" kern="0" dirty="0">
              <a:solidFill>
                <a:schemeClr val="hlink"/>
              </a:solidFill>
              <a:latin typeface="+mn-l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3.3 </a:t>
            </a:r>
            <a:r>
              <a:rPr kumimoji="1" lang="zh-CN" altLang="en-US" dirty="0">
                <a:ea typeface="宋体" pitchFamily="2" charset="-122"/>
              </a:rPr>
              <a:t>日期函数</a:t>
            </a:r>
            <a:endParaRPr lang="zh-CN" altLang="en-US" dirty="0">
              <a:ea typeface="宋体" pitchFamily="2" charset="-122"/>
            </a:endParaRPr>
          </a:p>
        </p:txBody>
      </p:sp>
      <p:sp>
        <p:nvSpPr>
          <p:cNvPr id="25603" name="Rectangle 33"/>
          <p:cNvSpPr>
            <a:spLocks noChangeArrowheads="1"/>
          </p:cNvSpPr>
          <p:nvPr/>
        </p:nvSpPr>
        <p:spPr bwMode="blackWhite">
          <a:xfrm>
            <a:off x="900113" y="2311400"/>
            <a:ext cx="3475037" cy="3451225"/>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25604" name="Rectangle 34"/>
          <p:cNvSpPr>
            <a:spLocks noChangeArrowheads="1"/>
          </p:cNvSpPr>
          <p:nvPr/>
        </p:nvSpPr>
        <p:spPr bwMode="blackWhite">
          <a:xfrm>
            <a:off x="4378325" y="2311400"/>
            <a:ext cx="3643313" cy="3451225"/>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25605" name="Rectangle 35"/>
          <p:cNvSpPr>
            <a:spLocks noChangeArrowheads="1"/>
          </p:cNvSpPr>
          <p:nvPr/>
        </p:nvSpPr>
        <p:spPr bwMode="auto">
          <a:xfrm>
            <a:off x="4406900" y="2870200"/>
            <a:ext cx="3617913" cy="312738"/>
          </a:xfrm>
          <a:prstGeom prst="rect">
            <a:avLst/>
          </a:prstGeom>
          <a:noFill/>
          <a:ln w="9525">
            <a:noFill/>
            <a:miter lim="800000"/>
            <a:headEnd/>
            <a:tailEnd/>
          </a:ln>
        </p:spPr>
        <p:txBody>
          <a:bodyPr lIns="92075" tIns="46038" rIns="92075" bIns="46038">
            <a:spAutoFit/>
          </a:bodyPr>
          <a:lstStyle/>
          <a:p>
            <a:pPr>
              <a:lnSpc>
                <a:spcPct val="90000"/>
              </a:lnSpc>
            </a:pPr>
            <a:r>
              <a:rPr lang="zh-CN" altLang="en-US" sz="1600" b="1">
                <a:solidFill>
                  <a:srgbClr val="000000"/>
                </a:solidFill>
                <a:latin typeface="Arial" pitchFamily="34" charset="0"/>
                <a:ea typeface="宋体" pitchFamily="2" charset="-122"/>
              </a:rPr>
              <a:t>两个日期间相差的月数</a:t>
            </a:r>
          </a:p>
        </p:txBody>
      </p:sp>
      <p:sp>
        <p:nvSpPr>
          <p:cNvPr id="25606" name="Rectangle 36"/>
          <p:cNvSpPr>
            <a:spLocks noChangeArrowheads="1"/>
          </p:cNvSpPr>
          <p:nvPr/>
        </p:nvSpPr>
        <p:spPr bwMode="auto">
          <a:xfrm>
            <a:off x="925513" y="2870200"/>
            <a:ext cx="4002087" cy="312738"/>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600" b="1">
                <a:solidFill>
                  <a:srgbClr val="000000"/>
                </a:solidFill>
                <a:latin typeface="Courier New" pitchFamily="49" charset="0"/>
                <a:ea typeface="宋体" pitchFamily="2" charset="-122"/>
              </a:rPr>
              <a:t>MONTHS_BETWEEN(date1,date2)</a:t>
            </a:r>
          </a:p>
        </p:txBody>
      </p:sp>
      <p:sp>
        <p:nvSpPr>
          <p:cNvPr id="25607" name="Rectangle 37"/>
          <p:cNvSpPr>
            <a:spLocks noChangeArrowheads="1"/>
          </p:cNvSpPr>
          <p:nvPr/>
        </p:nvSpPr>
        <p:spPr bwMode="auto">
          <a:xfrm>
            <a:off x="938213" y="3343275"/>
            <a:ext cx="3621087" cy="339725"/>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800" b="1">
                <a:solidFill>
                  <a:srgbClr val="000000"/>
                </a:solidFill>
                <a:latin typeface="Courier New" pitchFamily="49" charset="0"/>
                <a:ea typeface="宋体" pitchFamily="2" charset="-122"/>
              </a:rPr>
              <a:t>ADD_MONTHS(</a:t>
            </a:r>
            <a:r>
              <a:rPr lang="en-US" altLang="zh-CN" sz="1600" b="1">
                <a:solidFill>
                  <a:srgbClr val="000000"/>
                </a:solidFill>
                <a:latin typeface="Courier New" pitchFamily="49" charset="0"/>
                <a:ea typeface="宋体" pitchFamily="2" charset="-122"/>
              </a:rPr>
              <a:t>date</a:t>
            </a:r>
            <a:r>
              <a:rPr lang="en-US" altLang="zh-CN" sz="1800" b="1">
                <a:solidFill>
                  <a:srgbClr val="000000"/>
                </a:solidFill>
                <a:latin typeface="Courier New" pitchFamily="49" charset="0"/>
                <a:ea typeface="宋体" pitchFamily="2" charset="-122"/>
              </a:rPr>
              <a:t>,number)</a:t>
            </a:r>
          </a:p>
        </p:txBody>
      </p:sp>
      <p:sp>
        <p:nvSpPr>
          <p:cNvPr id="25608" name="Rectangle 38"/>
          <p:cNvSpPr>
            <a:spLocks noChangeArrowheads="1"/>
          </p:cNvSpPr>
          <p:nvPr/>
        </p:nvSpPr>
        <p:spPr bwMode="auto">
          <a:xfrm>
            <a:off x="950913" y="3921125"/>
            <a:ext cx="3621087" cy="339725"/>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800" b="1">
                <a:solidFill>
                  <a:srgbClr val="000000"/>
                </a:solidFill>
                <a:latin typeface="Courier New" pitchFamily="49" charset="0"/>
                <a:ea typeface="宋体" pitchFamily="2" charset="-122"/>
              </a:rPr>
              <a:t>NEXT_DAY(</a:t>
            </a:r>
            <a:r>
              <a:rPr lang="en-US" altLang="zh-CN" sz="1600" b="1">
                <a:solidFill>
                  <a:srgbClr val="000000"/>
                </a:solidFill>
                <a:latin typeface="Courier New" pitchFamily="49" charset="0"/>
                <a:ea typeface="宋体" pitchFamily="2" charset="-122"/>
              </a:rPr>
              <a:t>date</a:t>
            </a:r>
            <a:r>
              <a:rPr lang="en-US" altLang="zh-CN" sz="1800" b="1">
                <a:solidFill>
                  <a:srgbClr val="000000"/>
                </a:solidFill>
                <a:latin typeface="Courier New" pitchFamily="49" charset="0"/>
                <a:ea typeface="宋体" pitchFamily="2" charset="-122"/>
              </a:rPr>
              <a:t>,day)	</a:t>
            </a:r>
          </a:p>
        </p:txBody>
      </p:sp>
      <p:sp>
        <p:nvSpPr>
          <p:cNvPr id="25609" name="Rectangle 39"/>
          <p:cNvSpPr>
            <a:spLocks noChangeArrowheads="1"/>
          </p:cNvSpPr>
          <p:nvPr/>
        </p:nvSpPr>
        <p:spPr bwMode="auto">
          <a:xfrm>
            <a:off x="976313" y="4503738"/>
            <a:ext cx="3621087" cy="339725"/>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800" b="1">
                <a:solidFill>
                  <a:srgbClr val="000000"/>
                </a:solidFill>
                <a:latin typeface="Courier New" pitchFamily="49" charset="0"/>
                <a:ea typeface="宋体" pitchFamily="2" charset="-122"/>
              </a:rPr>
              <a:t>LAST_DAY(</a:t>
            </a:r>
            <a:r>
              <a:rPr lang="en-US" altLang="zh-CN" sz="1600" b="1">
                <a:solidFill>
                  <a:srgbClr val="000000"/>
                </a:solidFill>
                <a:latin typeface="Courier New" pitchFamily="49" charset="0"/>
                <a:ea typeface="宋体" pitchFamily="2" charset="-122"/>
              </a:rPr>
              <a:t>date</a:t>
            </a:r>
            <a:r>
              <a:rPr lang="en-US" altLang="zh-CN" sz="1800" b="1">
                <a:solidFill>
                  <a:srgbClr val="000000"/>
                </a:solidFill>
                <a:latin typeface="Courier New" pitchFamily="49" charset="0"/>
                <a:ea typeface="宋体" pitchFamily="2" charset="-122"/>
              </a:rPr>
              <a:t>)</a:t>
            </a:r>
          </a:p>
        </p:txBody>
      </p:sp>
      <p:sp>
        <p:nvSpPr>
          <p:cNvPr id="25610" name="Rectangle 40"/>
          <p:cNvSpPr>
            <a:spLocks noChangeArrowheads="1"/>
          </p:cNvSpPr>
          <p:nvPr/>
        </p:nvSpPr>
        <p:spPr bwMode="auto">
          <a:xfrm>
            <a:off x="963613" y="4962525"/>
            <a:ext cx="3621087" cy="339725"/>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800" b="1">
                <a:solidFill>
                  <a:srgbClr val="000000"/>
                </a:solidFill>
                <a:latin typeface="Courier New" pitchFamily="49" charset="0"/>
                <a:ea typeface="宋体" pitchFamily="2" charset="-122"/>
              </a:rPr>
              <a:t>ROUND(</a:t>
            </a:r>
            <a:r>
              <a:rPr lang="en-US" altLang="zh-CN" sz="1600" b="1">
                <a:solidFill>
                  <a:srgbClr val="000000"/>
                </a:solidFill>
                <a:latin typeface="Courier New" pitchFamily="49" charset="0"/>
                <a:ea typeface="宋体" pitchFamily="2" charset="-122"/>
              </a:rPr>
              <a:t>date [,fmt]</a:t>
            </a:r>
            <a:r>
              <a:rPr lang="en-US" altLang="zh-CN" sz="1800" b="1">
                <a:solidFill>
                  <a:srgbClr val="000000"/>
                </a:solidFill>
                <a:latin typeface="Courier New" pitchFamily="49" charset="0"/>
                <a:ea typeface="宋体" pitchFamily="2" charset="-122"/>
              </a:rPr>
              <a:t>)	</a:t>
            </a:r>
          </a:p>
        </p:txBody>
      </p:sp>
      <p:sp>
        <p:nvSpPr>
          <p:cNvPr id="25611" name="Rectangle 41"/>
          <p:cNvSpPr>
            <a:spLocks noChangeArrowheads="1"/>
          </p:cNvSpPr>
          <p:nvPr/>
        </p:nvSpPr>
        <p:spPr bwMode="auto">
          <a:xfrm>
            <a:off x="1001713" y="5383213"/>
            <a:ext cx="3621087" cy="339725"/>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800" b="1">
                <a:solidFill>
                  <a:srgbClr val="000000"/>
                </a:solidFill>
                <a:latin typeface="Courier New" pitchFamily="49" charset="0"/>
                <a:ea typeface="宋体" pitchFamily="2" charset="-122"/>
              </a:rPr>
              <a:t>TRUNC(d [,fmt])	</a:t>
            </a:r>
          </a:p>
        </p:txBody>
      </p:sp>
      <p:sp>
        <p:nvSpPr>
          <p:cNvPr id="25612" name="Rectangle 42"/>
          <p:cNvSpPr>
            <a:spLocks noChangeArrowheads="1"/>
          </p:cNvSpPr>
          <p:nvPr/>
        </p:nvSpPr>
        <p:spPr bwMode="auto">
          <a:xfrm>
            <a:off x="4406900" y="3355975"/>
            <a:ext cx="3617913" cy="312738"/>
          </a:xfrm>
          <a:prstGeom prst="rect">
            <a:avLst/>
          </a:prstGeom>
          <a:noFill/>
          <a:ln w="9525">
            <a:noFill/>
            <a:miter lim="800000"/>
            <a:headEnd/>
            <a:tailEnd/>
          </a:ln>
        </p:spPr>
        <p:txBody>
          <a:bodyPr lIns="92075" tIns="46038" rIns="92075" bIns="46038">
            <a:spAutoFit/>
          </a:bodyPr>
          <a:lstStyle/>
          <a:p>
            <a:pPr>
              <a:lnSpc>
                <a:spcPct val="90000"/>
              </a:lnSpc>
            </a:pPr>
            <a:r>
              <a:rPr lang="zh-CN" altLang="en-US" sz="1600" b="1">
                <a:solidFill>
                  <a:srgbClr val="000000"/>
                </a:solidFill>
                <a:latin typeface="Arial" pitchFamily="34" charset="0"/>
                <a:ea typeface="宋体" pitchFamily="2" charset="-122"/>
              </a:rPr>
              <a:t>增加</a:t>
            </a:r>
            <a:r>
              <a:rPr lang="en-US" altLang="zh-CN" sz="1600" b="1">
                <a:solidFill>
                  <a:srgbClr val="000000"/>
                </a:solidFill>
                <a:latin typeface="Arial" pitchFamily="34" charset="0"/>
                <a:ea typeface="宋体" pitchFamily="2" charset="-122"/>
              </a:rPr>
              <a:t>number</a:t>
            </a:r>
            <a:r>
              <a:rPr lang="zh-CN" altLang="en-US" sz="1600" b="1">
                <a:solidFill>
                  <a:srgbClr val="000000"/>
                </a:solidFill>
                <a:latin typeface="Arial" pitchFamily="34" charset="0"/>
                <a:ea typeface="宋体" pitchFamily="2" charset="-122"/>
              </a:rPr>
              <a:t>月的日期</a:t>
            </a:r>
            <a:endParaRPr lang="en-US" altLang="zh-CN" sz="1600" b="1">
              <a:solidFill>
                <a:srgbClr val="000000"/>
              </a:solidFill>
              <a:latin typeface="Arial" pitchFamily="34" charset="0"/>
              <a:ea typeface="宋体" pitchFamily="2" charset="-122"/>
            </a:endParaRPr>
          </a:p>
        </p:txBody>
      </p:sp>
      <p:sp>
        <p:nvSpPr>
          <p:cNvPr id="25613" name="Rectangle 43"/>
          <p:cNvSpPr>
            <a:spLocks noChangeArrowheads="1"/>
          </p:cNvSpPr>
          <p:nvPr/>
        </p:nvSpPr>
        <p:spPr bwMode="auto">
          <a:xfrm>
            <a:off x="4406900" y="3857625"/>
            <a:ext cx="3617913" cy="533400"/>
          </a:xfrm>
          <a:prstGeom prst="rect">
            <a:avLst/>
          </a:prstGeom>
          <a:noFill/>
          <a:ln w="9525">
            <a:noFill/>
            <a:miter lim="800000"/>
            <a:headEnd/>
            <a:tailEnd/>
          </a:ln>
        </p:spPr>
        <p:txBody>
          <a:bodyPr lIns="92075" tIns="46038" rIns="92075" bIns="46038">
            <a:spAutoFit/>
          </a:bodyPr>
          <a:lstStyle/>
          <a:p>
            <a:pPr>
              <a:lnSpc>
                <a:spcPct val="90000"/>
              </a:lnSpc>
            </a:pPr>
            <a:r>
              <a:rPr lang="zh-CN" altLang="en-US" sz="1600" b="1">
                <a:solidFill>
                  <a:srgbClr val="000000"/>
                </a:solidFill>
                <a:latin typeface="Arial" pitchFamily="34" charset="0"/>
                <a:ea typeface="宋体" pitchFamily="2" charset="-122"/>
              </a:rPr>
              <a:t>返回指定</a:t>
            </a:r>
            <a:r>
              <a:rPr lang="en-US" altLang="zh-CN" sz="1600" b="1">
                <a:solidFill>
                  <a:srgbClr val="000000"/>
                </a:solidFill>
                <a:latin typeface="Arial" pitchFamily="34" charset="0"/>
                <a:ea typeface="宋体" pitchFamily="2" charset="-122"/>
              </a:rPr>
              <a:t>date</a:t>
            </a:r>
            <a:r>
              <a:rPr lang="zh-CN" altLang="en-US" sz="1600" b="1">
                <a:solidFill>
                  <a:srgbClr val="000000"/>
                </a:solidFill>
                <a:latin typeface="Arial" pitchFamily="34" charset="0"/>
                <a:ea typeface="宋体" pitchFamily="2" charset="-122"/>
              </a:rPr>
              <a:t>后，由</a:t>
            </a:r>
            <a:r>
              <a:rPr lang="en-US" altLang="zh-CN" sz="1600" b="1">
                <a:solidFill>
                  <a:srgbClr val="000000"/>
                </a:solidFill>
                <a:latin typeface="Arial" pitchFamily="34" charset="0"/>
                <a:ea typeface="宋体" pitchFamily="2" charset="-122"/>
              </a:rPr>
              <a:t>day</a:t>
            </a:r>
            <a:r>
              <a:rPr lang="zh-CN" altLang="en-US" sz="1600" b="1">
                <a:solidFill>
                  <a:srgbClr val="000000"/>
                </a:solidFill>
                <a:latin typeface="Arial" pitchFamily="34" charset="0"/>
                <a:ea typeface="宋体" pitchFamily="2" charset="-122"/>
              </a:rPr>
              <a:t>命名的第一周的日期</a:t>
            </a:r>
            <a:endParaRPr lang="en-US" altLang="zh-CN" sz="1600" b="1">
              <a:solidFill>
                <a:srgbClr val="000000"/>
              </a:solidFill>
              <a:latin typeface="Arial" pitchFamily="34" charset="0"/>
              <a:ea typeface="宋体" pitchFamily="2" charset="-122"/>
            </a:endParaRPr>
          </a:p>
        </p:txBody>
      </p:sp>
      <p:sp>
        <p:nvSpPr>
          <p:cNvPr id="25614" name="Rectangle 44"/>
          <p:cNvSpPr>
            <a:spLocks noChangeArrowheads="1"/>
          </p:cNvSpPr>
          <p:nvPr/>
        </p:nvSpPr>
        <p:spPr bwMode="auto">
          <a:xfrm>
            <a:off x="4406900" y="4503738"/>
            <a:ext cx="3617913" cy="312737"/>
          </a:xfrm>
          <a:prstGeom prst="rect">
            <a:avLst/>
          </a:prstGeom>
          <a:noFill/>
          <a:ln w="9525">
            <a:noFill/>
            <a:miter lim="800000"/>
            <a:headEnd/>
            <a:tailEnd/>
          </a:ln>
        </p:spPr>
        <p:txBody>
          <a:bodyPr lIns="92075" tIns="46038" rIns="92075" bIns="46038">
            <a:spAutoFit/>
          </a:bodyPr>
          <a:lstStyle/>
          <a:p>
            <a:pPr>
              <a:lnSpc>
                <a:spcPct val="90000"/>
              </a:lnSpc>
            </a:pPr>
            <a:r>
              <a:rPr lang="zh-CN" altLang="en-US" sz="1600" b="1">
                <a:solidFill>
                  <a:srgbClr val="000000"/>
                </a:solidFill>
                <a:latin typeface="Arial" pitchFamily="34" charset="0"/>
                <a:ea typeface="宋体" pitchFamily="2" charset="-122"/>
              </a:rPr>
              <a:t>返回</a:t>
            </a:r>
            <a:r>
              <a:rPr lang="en-US" altLang="zh-CN" sz="1600" b="1">
                <a:solidFill>
                  <a:srgbClr val="000000"/>
                </a:solidFill>
                <a:latin typeface="Arial" pitchFamily="34" charset="0"/>
                <a:ea typeface="宋体" pitchFamily="2" charset="-122"/>
              </a:rPr>
              <a:t>date</a:t>
            </a:r>
            <a:r>
              <a:rPr lang="zh-CN" altLang="en-US" sz="1600" b="1">
                <a:solidFill>
                  <a:srgbClr val="000000"/>
                </a:solidFill>
                <a:latin typeface="Arial" pitchFamily="34" charset="0"/>
                <a:ea typeface="宋体" pitchFamily="2" charset="-122"/>
              </a:rPr>
              <a:t>所在月份最后一天的日期</a:t>
            </a:r>
          </a:p>
        </p:txBody>
      </p:sp>
      <p:sp>
        <p:nvSpPr>
          <p:cNvPr id="25615" name="Rectangle 45"/>
          <p:cNvSpPr>
            <a:spLocks noChangeArrowheads="1"/>
          </p:cNvSpPr>
          <p:nvPr/>
        </p:nvSpPr>
        <p:spPr bwMode="auto">
          <a:xfrm>
            <a:off x="4406900" y="4987925"/>
            <a:ext cx="3617913" cy="312738"/>
          </a:xfrm>
          <a:prstGeom prst="rect">
            <a:avLst/>
          </a:prstGeom>
          <a:noFill/>
          <a:ln w="9525">
            <a:noFill/>
            <a:miter lim="800000"/>
            <a:headEnd/>
            <a:tailEnd/>
          </a:ln>
        </p:spPr>
        <p:txBody>
          <a:bodyPr lIns="92075" tIns="46038" rIns="92075" bIns="46038">
            <a:spAutoFit/>
          </a:bodyPr>
          <a:lstStyle/>
          <a:p>
            <a:pPr>
              <a:lnSpc>
                <a:spcPct val="90000"/>
              </a:lnSpc>
            </a:pPr>
            <a:r>
              <a:rPr lang="en-US" altLang="zh-CN" sz="1600" b="1">
                <a:solidFill>
                  <a:srgbClr val="000000"/>
                </a:solidFill>
                <a:latin typeface="Arial" pitchFamily="34" charset="0"/>
                <a:ea typeface="宋体" pitchFamily="2" charset="-122"/>
              </a:rPr>
              <a:t>Round date 	</a:t>
            </a:r>
          </a:p>
        </p:txBody>
      </p:sp>
      <p:sp>
        <p:nvSpPr>
          <p:cNvPr id="25616" name="Rectangle 46"/>
          <p:cNvSpPr>
            <a:spLocks noChangeArrowheads="1"/>
          </p:cNvSpPr>
          <p:nvPr/>
        </p:nvSpPr>
        <p:spPr bwMode="auto">
          <a:xfrm>
            <a:off x="4406900" y="5383213"/>
            <a:ext cx="3617913" cy="312737"/>
          </a:xfrm>
          <a:prstGeom prst="rect">
            <a:avLst/>
          </a:prstGeom>
          <a:noFill/>
          <a:ln w="9525">
            <a:noFill/>
            <a:miter lim="800000"/>
            <a:headEnd/>
            <a:tailEnd/>
          </a:ln>
        </p:spPr>
        <p:txBody>
          <a:bodyPr lIns="92075" tIns="46038" rIns="92075" bIns="46038">
            <a:spAutoFit/>
          </a:bodyPr>
          <a:lstStyle/>
          <a:p>
            <a:pPr>
              <a:lnSpc>
                <a:spcPct val="90000"/>
              </a:lnSpc>
            </a:pPr>
            <a:r>
              <a:rPr lang="en-US" altLang="zh-CN" sz="1600" b="1">
                <a:solidFill>
                  <a:srgbClr val="000000"/>
                </a:solidFill>
                <a:latin typeface="Arial" pitchFamily="34" charset="0"/>
                <a:ea typeface="宋体" pitchFamily="2" charset="-122"/>
              </a:rPr>
              <a:t>Truncate date</a:t>
            </a:r>
          </a:p>
        </p:txBody>
      </p:sp>
      <p:sp>
        <p:nvSpPr>
          <p:cNvPr id="25617" name="Line 47"/>
          <p:cNvSpPr>
            <a:spLocks noChangeShapeType="1"/>
          </p:cNvSpPr>
          <p:nvPr/>
        </p:nvSpPr>
        <p:spPr bwMode="auto">
          <a:xfrm>
            <a:off x="908050" y="3254375"/>
            <a:ext cx="7097713" cy="1588"/>
          </a:xfrm>
          <a:prstGeom prst="line">
            <a:avLst/>
          </a:prstGeom>
          <a:noFill/>
          <a:ln w="25400">
            <a:solidFill>
              <a:srgbClr val="000000"/>
            </a:solidFill>
            <a:round/>
            <a:headEnd type="none" w="sm" len="sm"/>
            <a:tailEnd type="none" w="sm" len="sm"/>
          </a:ln>
        </p:spPr>
        <p:txBody>
          <a:bodyPr/>
          <a:lstStyle/>
          <a:p>
            <a:endParaRPr lang="zh-CN" altLang="en-US"/>
          </a:p>
        </p:txBody>
      </p:sp>
      <p:sp>
        <p:nvSpPr>
          <p:cNvPr id="25618" name="Line 48"/>
          <p:cNvSpPr>
            <a:spLocks noChangeShapeType="1"/>
          </p:cNvSpPr>
          <p:nvPr/>
        </p:nvSpPr>
        <p:spPr bwMode="auto">
          <a:xfrm>
            <a:off x="882650" y="3781425"/>
            <a:ext cx="7123113" cy="1588"/>
          </a:xfrm>
          <a:prstGeom prst="line">
            <a:avLst/>
          </a:prstGeom>
          <a:noFill/>
          <a:ln w="25400">
            <a:solidFill>
              <a:srgbClr val="000000"/>
            </a:solidFill>
            <a:round/>
            <a:headEnd type="none" w="sm" len="sm"/>
            <a:tailEnd type="none" w="sm" len="sm"/>
          </a:ln>
        </p:spPr>
        <p:txBody>
          <a:bodyPr/>
          <a:lstStyle/>
          <a:p>
            <a:endParaRPr lang="zh-CN" altLang="en-US"/>
          </a:p>
        </p:txBody>
      </p:sp>
      <p:sp>
        <p:nvSpPr>
          <p:cNvPr id="25619" name="Line 49"/>
          <p:cNvSpPr>
            <a:spLocks noChangeShapeType="1"/>
          </p:cNvSpPr>
          <p:nvPr/>
        </p:nvSpPr>
        <p:spPr bwMode="auto">
          <a:xfrm>
            <a:off x="920750" y="4410075"/>
            <a:ext cx="7085013" cy="14288"/>
          </a:xfrm>
          <a:prstGeom prst="line">
            <a:avLst/>
          </a:prstGeom>
          <a:noFill/>
          <a:ln w="25400">
            <a:solidFill>
              <a:srgbClr val="000000"/>
            </a:solidFill>
            <a:round/>
            <a:headEnd type="none" w="sm" len="sm"/>
            <a:tailEnd type="none" w="sm" len="sm"/>
          </a:ln>
        </p:spPr>
        <p:txBody>
          <a:bodyPr/>
          <a:lstStyle/>
          <a:p>
            <a:endParaRPr lang="zh-CN" altLang="en-US"/>
          </a:p>
        </p:txBody>
      </p:sp>
      <p:sp>
        <p:nvSpPr>
          <p:cNvPr id="25620" name="Line 50"/>
          <p:cNvSpPr>
            <a:spLocks noChangeShapeType="1"/>
          </p:cNvSpPr>
          <p:nvPr/>
        </p:nvSpPr>
        <p:spPr bwMode="auto">
          <a:xfrm>
            <a:off x="895350" y="4892675"/>
            <a:ext cx="7110413" cy="1588"/>
          </a:xfrm>
          <a:prstGeom prst="line">
            <a:avLst/>
          </a:prstGeom>
          <a:noFill/>
          <a:ln w="25400">
            <a:solidFill>
              <a:srgbClr val="000000"/>
            </a:solidFill>
            <a:round/>
            <a:headEnd type="none" w="sm" len="sm"/>
            <a:tailEnd type="none" w="sm" len="sm"/>
          </a:ln>
        </p:spPr>
        <p:txBody>
          <a:bodyPr/>
          <a:lstStyle/>
          <a:p>
            <a:endParaRPr lang="zh-CN" altLang="en-US"/>
          </a:p>
        </p:txBody>
      </p:sp>
      <p:sp>
        <p:nvSpPr>
          <p:cNvPr id="25621" name="Line 51"/>
          <p:cNvSpPr>
            <a:spLocks noChangeShapeType="1"/>
          </p:cNvSpPr>
          <p:nvPr/>
        </p:nvSpPr>
        <p:spPr bwMode="auto">
          <a:xfrm>
            <a:off x="882650" y="5316538"/>
            <a:ext cx="7148513" cy="14287"/>
          </a:xfrm>
          <a:prstGeom prst="line">
            <a:avLst/>
          </a:prstGeom>
          <a:noFill/>
          <a:ln w="25400">
            <a:solidFill>
              <a:srgbClr val="000000"/>
            </a:solidFill>
            <a:round/>
            <a:headEnd type="none" w="sm" len="sm"/>
            <a:tailEnd type="none" w="sm" len="sm"/>
          </a:ln>
        </p:spPr>
        <p:txBody>
          <a:bodyPr/>
          <a:lstStyle/>
          <a:p>
            <a:endParaRPr lang="zh-CN" altLang="en-US"/>
          </a:p>
        </p:txBody>
      </p:sp>
      <p:sp>
        <p:nvSpPr>
          <p:cNvPr id="25622" name="Line 52"/>
          <p:cNvSpPr>
            <a:spLocks noChangeShapeType="1"/>
          </p:cNvSpPr>
          <p:nvPr/>
        </p:nvSpPr>
        <p:spPr bwMode="auto">
          <a:xfrm>
            <a:off x="895350" y="2714625"/>
            <a:ext cx="7110413"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25623" name="Rectangle 53"/>
          <p:cNvSpPr>
            <a:spLocks noChangeArrowheads="1"/>
          </p:cNvSpPr>
          <p:nvPr/>
        </p:nvSpPr>
        <p:spPr bwMode="auto">
          <a:xfrm>
            <a:off x="1547813" y="2400300"/>
            <a:ext cx="3621087" cy="339725"/>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800" b="1">
                <a:solidFill>
                  <a:srgbClr val="000000"/>
                </a:solidFill>
                <a:latin typeface="Arial" pitchFamily="34" charset="0"/>
                <a:ea typeface="宋体" pitchFamily="2" charset="-122"/>
              </a:rPr>
              <a:t>Function</a:t>
            </a:r>
          </a:p>
        </p:txBody>
      </p:sp>
      <p:sp>
        <p:nvSpPr>
          <p:cNvPr id="25624" name="Rectangle 54"/>
          <p:cNvSpPr>
            <a:spLocks noChangeArrowheads="1"/>
          </p:cNvSpPr>
          <p:nvPr/>
        </p:nvSpPr>
        <p:spPr bwMode="auto">
          <a:xfrm>
            <a:off x="4424363" y="2400300"/>
            <a:ext cx="3621087" cy="339725"/>
          </a:xfrm>
          <a:prstGeom prst="rect">
            <a:avLst/>
          </a:prstGeom>
          <a:noFill/>
          <a:ln w="9525">
            <a:noFill/>
            <a:miter lim="800000"/>
            <a:headEnd/>
            <a:tailEnd/>
          </a:ln>
        </p:spPr>
        <p:txBody>
          <a:bodyPr lIns="92075" tIns="46038" rIns="92075" bIns="46038">
            <a:spAutoFit/>
          </a:bodyPr>
          <a:lstStyle/>
          <a:p>
            <a:pPr>
              <a:lnSpc>
                <a:spcPct val="90000"/>
              </a:lnSpc>
              <a:spcBef>
                <a:spcPct val="35000"/>
              </a:spcBef>
            </a:pPr>
            <a:r>
              <a:rPr lang="en-US" altLang="zh-CN" sz="1800" b="1">
                <a:solidFill>
                  <a:srgbClr val="000000"/>
                </a:solidFill>
                <a:latin typeface="Arial" pitchFamily="34" charset="0"/>
                <a:ea typeface="宋体" pitchFamily="2" charset="-122"/>
              </a:rPr>
              <a:t>Description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30200" y="568325"/>
            <a:ext cx="8310563" cy="881063"/>
          </a:xfrm>
        </p:spPr>
        <p:txBody>
          <a:bodyPr/>
          <a:lstStyle/>
          <a:p>
            <a:pPr marL="342900" indent="-342900" algn="ctr" eaLnBrk="1" hangingPunct="1">
              <a:defRPr/>
            </a:pPr>
            <a:r>
              <a:rPr kumimoji="1" lang="en-US" altLang="zh-CN" dirty="0">
                <a:ea typeface="宋体" pitchFamily="2" charset="-122"/>
              </a:rPr>
              <a:t>3.4 </a:t>
            </a:r>
            <a:r>
              <a:rPr kumimoji="1" lang="zh-CN" altLang="en-US" dirty="0">
                <a:ea typeface="宋体" pitchFamily="2" charset="-122"/>
              </a:rPr>
              <a:t>日期函数：应用举例</a:t>
            </a:r>
            <a:endParaRPr kumimoji="1" lang="en-US" altLang="zh-CN" dirty="0">
              <a:solidFill>
                <a:schemeClr val="hlink"/>
              </a:solidFill>
              <a:ea typeface="宋体" pitchFamily="2" charset="-122"/>
            </a:endParaRPr>
          </a:p>
        </p:txBody>
      </p:sp>
      <p:sp>
        <p:nvSpPr>
          <p:cNvPr id="26627" name="Rectangle 28"/>
          <p:cNvSpPr>
            <a:spLocks noChangeArrowheads="1"/>
          </p:cNvSpPr>
          <p:nvPr/>
        </p:nvSpPr>
        <p:spPr bwMode="auto">
          <a:xfrm>
            <a:off x="595313" y="2249488"/>
            <a:ext cx="7826375" cy="349250"/>
          </a:xfrm>
          <a:prstGeom prst="rect">
            <a:avLst/>
          </a:prstGeom>
          <a:solidFill>
            <a:schemeClr val="bg2"/>
          </a:solidFill>
          <a:ln w="9525">
            <a:noFill/>
            <a:miter lim="800000"/>
            <a:headEnd/>
            <a:tailEnd/>
          </a:ln>
        </p:spPr>
        <p:txBody>
          <a:bodyPr lIns="92075" tIns="46038" rIns="92075" bIns="46038">
            <a:spAutoFit/>
          </a:bodyPr>
          <a:lstStyle/>
          <a:p>
            <a:pPr marL="285750" indent="-285750">
              <a:lnSpc>
                <a:spcPct val="90000"/>
              </a:lnSpc>
              <a:spcBef>
                <a:spcPct val="35000"/>
              </a:spcBef>
              <a:buClr>
                <a:schemeClr val="hlink"/>
              </a:buClr>
              <a:buFont typeface="Wingdings" pitchFamily="2" charset="2"/>
              <a:buNone/>
            </a:pPr>
            <a:r>
              <a:rPr lang="en-US" altLang="zh-CN" sz="1800" b="1">
                <a:solidFill>
                  <a:schemeClr val="tx1"/>
                </a:solidFill>
                <a:latin typeface="Courier New" pitchFamily="49" charset="0"/>
                <a:ea typeface="宋体" pitchFamily="2" charset="-122"/>
              </a:rPr>
              <a:t>MONTHS_BETWEEN ('01-SEP-95','11-JAN-94')</a:t>
            </a:r>
          </a:p>
        </p:txBody>
      </p:sp>
      <p:sp>
        <p:nvSpPr>
          <p:cNvPr id="26628" name="Rectangle 29"/>
          <p:cNvSpPr>
            <a:spLocks noChangeArrowheads="1"/>
          </p:cNvSpPr>
          <p:nvPr/>
        </p:nvSpPr>
        <p:spPr bwMode="auto">
          <a:xfrm>
            <a:off x="595313" y="2616200"/>
            <a:ext cx="7754937" cy="366713"/>
          </a:xfrm>
          <a:prstGeom prst="rect">
            <a:avLst/>
          </a:prstGeom>
          <a:solidFill>
            <a:schemeClr val="bg2"/>
          </a:solidFill>
          <a:ln w="9525">
            <a:noFill/>
            <a:miter lim="800000"/>
            <a:headEnd/>
            <a:tailEnd/>
          </a:ln>
        </p:spPr>
        <p:txBody>
          <a:bodyPr lIns="92075" tIns="46038" rIns="92075" bIns="46038">
            <a:spAutoFit/>
          </a:bodyPr>
          <a:lstStyle/>
          <a:p>
            <a:pPr marL="285750" indent="-285750">
              <a:buClr>
                <a:schemeClr val="hlink"/>
              </a:buClr>
              <a:buFont typeface="Wingdings" pitchFamily="2" charset="2"/>
              <a:buNone/>
            </a:pPr>
            <a:r>
              <a:rPr lang="en-US" altLang="zh-CN" sz="1800" b="1">
                <a:solidFill>
                  <a:schemeClr val="tx1"/>
                </a:solidFill>
                <a:latin typeface="Courier New" pitchFamily="49" charset="0"/>
                <a:ea typeface="宋体" pitchFamily="2" charset="-122"/>
              </a:rPr>
              <a:t>ADD_MONTHS ('11-JAN-94',6)</a:t>
            </a:r>
          </a:p>
        </p:txBody>
      </p:sp>
      <p:sp>
        <p:nvSpPr>
          <p:cNvPr id="26629" name="Rectangle 30"/>
          <p:cNvSpPr>
            <a:spLocks noChangeArrowheads="1"/>
          </p:cNvSpPr>
          <p:nvPr/>
        </p:nvSpPr>
        <p:spPr bwMode="auto">
          <a:xfrm>
            <a:off x="576263" y="3065463"/>
            <a:ext cx="7916862" cy="366712"/>
          </a:xfrm>
          <a:prstGeom prst="rect">
            <a:avLst/>
          </a:prstGeom>
          <a:solidFill>
            <a:schemeClr val="bg2"/>
          </a:solidFill>
          <a:ln w="9525">
            <a:noFill/>
            <a:miter lim="800000"/>
            <a:headEnd/>
            <a:tailEnd/>
          </a:ln>
        </p:spPr>
        <p:txBody>
          <a:bodyPr lIns="92075" tIns="46038" rIns="92075" bIns="46038">
            <a:spAutoFit/>
          </a:bodyPr>
          <a:lstStyle/>
          <a:p>
            <a:pPr marL="285750" indent="-285750">
              <a:buClr>
                <a:schemeClr val="hlink"/>
              </a:buClr>
              <a:buFont typeface="Wingdings" pitchFamily="2" charset="2"/>
              <a:buNone/>
            </a:pPr>
            <a:r>
              <a:rPr lang="en-US" altLang="zh-CN" sz="1800" b="1">
                <a:solidFill>
                  <a:schemeClr val="tx1"/>
                </a:solidFill>
                <a:latin typeface="Courier New" pitchFamily="49" charset="0"/>
                <a:ea typeface="宋体" pitchFamily="2" charset="-122"/>
              </a:rPr>
              <a:t>NEXT_DAY ('01-SEP-95','FRIDAY') </a:t>
            </a:r>
          </a:p>
        </p:txBody>
      </p:sp>
      <p:sp>
        <p:nvSpPr>
          <p:cNvPr id="26630" name="Rectangle 31"/>
          <p:cNvSpPr>
            <a:spLocks noChangeArrowheads="1"/>
          </p:cNvSpPr>
          <p:nvPr/>
        </p:nvSpPr>
        <p:spPr bwMode="auto">
          <a:xfrm>
            <a:off x="595313" y="3508375"/>
            <a:ext cx="6764337" cy="366713"/>
          </a:xfrm>
          <a:prstGeom prst="rect">
            <a:avLst/>
          </a:prstGeom>
          <a:solidFill>
            <a:schemeClr val="bg2"/>
          </a:solidFill>
          <a:ln w="9525">
            <a:noFill/>
            <a:miter lim="800000"/>
            <a:headEnd/>
            <a:tailEnd/>
          </a:ln>
        </p:spPr>
        <p:txBody>
          <a:bodyPr lIns="92075" tIns="46038" rIns="92075" bIns="46038">
            <a:spAutoFit/>
          </a:bodyPr>
          <a:lstStyle/>
          <a:p>
            <a:pPr marL="285750" indent="-285750">
              <a:buClr>
                <a:schemeClr val="hlink"/>
              </a:buClr>
              <a:buFont typeface="Wingdings" pitchFamily="2" charset="2"/>
              <a:buNone/>
            </a:pPr>
            <a:r>
              <a:rPr lang="en-US" altLang="zh-CN" sz="1800" b="1">
                <a:solidFill>
                  <a:schemeClr val="tx1"/>
                </a:solidFill>
                <a:latin typeface="Courier New" pitchFamily="49" charset="0"/>
                <a:ea typeface="宋体" pitchFamily="2" charset="-122"/>
              </a:rPr>
              <a:t>LAST_DAY('01-FEB-95')</a:t>
            </a:r>
          </a:p>
        </p:txBody>
      </p:sp>
      <p:sp>
        <p:nvSpPr>
          <p:cNvPr id="26631" name="Rectangle 32"/>
          <p:cNvSpPr>
            <a:spLocks noChangeArrowheads="1"/>
          </p:cNvSpPr>
          <p:nvPr/>
        </p:nvSpPr>
        <p:spPr bwMode="auto">
          <a:xfrm>
            <a:off x="6965950" y="2235200"/>
            <a:ext cx="2324100" cy="366713"/>
          </a:xfrm>
          <a:prstGeom prst="rect">
            <a:avLst/>
          </a:prstGeom>
          <a:noFill/>
          <a:ln w="9525">
            <a:noFill/>
            <a:miter lim="800000"/>
            <a:headEnd/>
            <a:tailEnd/>
          </a:ln>
        </p:spPr>
        <p:txBody>
          <a:bodyPr lIns="92075" tIns="46038" rIns="92075" bIns="46038">
            <a:spAutoFit/>
          </a:bodyPr>
          <a:lstStyle/>
          <a:p>
            <a:r>
              <a:rPr lang="zh-CN" altLang="en-US" sz="1800" b="1">
                <a:solidFill>
                  <a:schemeClr val="tx1"/>
                </a:solidFill>
                <a:latin typeface="Courier New" pitchFamily="49" charset="0"/>
                <a:ea typeface="宋体" pitchFamily="2" charset="-122"/>
              </a:rPr>
              <a:t> 19.6774194</a:t>
            </a:r>
          </a:p>
        </p:txBody>
      </p:sp>
      <p:sp>
        <p:nvSpPr>
          <p:cNvPr id="26632" name="Rectangle 33"/>
          <p:cNvSpPr>
            <a:spLocks noChangeArrowheads="1"/>
          </p:cNvSpPr>
          <p:nvPr/>
        </p:nvSpPr>
        <p:spPr bwMode="auto">
          <a:xfrm>
            <a:off x="6972300" y="2641600"/>
            <a:ext cx="2324100" cy="366713"/>
          </a:xfrm>
          <a:prstGeom prst="rect">
            <a:avLst/>
          </a:prstGeom>
          <a:noFill/>
          <a:ln w="9525">
            <a:noFill/>
            <a:miter lim="800000"/>
            <a:headEnd/>
            <a:tailEnd/>
          </a:ln>
        </p:spPr>
        <p:txBody>
          <a:bodyPr lIns="92075" tIns="46038" rIns="92075" bIns="46038">
            <a:spAutoFit/>
          </a:bodyPr>
          <a:lstStyle/>
          <a:p>
            <a:r>
              <a:rPr lang="zh-CN" altLang="en-US" sz="1800" b="1">
                <a:solidFill>
                  <a:schemeClr val="tx1"/>
                </a:solidFill>
                <a:latin typeface="Courier New" pitchFamily="49" charset="0"/>
                <a:ea typeface="宋体" pitchFamily="2" charset="-122"/>
              </a:rPr>
              <a:t>'11-</a:t>
            </a:r>
            <a:r>
              <a:rPr lang="en-US" altLang="zh-CN" sz="1800" b="1">
                <a:solidFill>
                  <a:schemeClr val="tx1"/>
                </a:solidFill>
                <a:latin typeface="Courier New" pitchFamily="49" charset="0"/>
                <a:ea typeface="宋体" pitchFamily="2" charset="-122"/>
              </a:rPr>
              <a:t>JUL-94'</a:t>
            </a:r>
          </a:p>
        </p:txBody>
      </p:sp>
      <p:sp>
        <p:nvSpPr>
          <p:cNvPr id="26633" name="Rectangle 34"/>
          <p:cNvSpPr>
            <a:spLocks noChangeArrowheads="1"/>
          </p:cNvSpPr>
          <p:nvPr/>
        </p:nvSpPr>
        <p:spPr bwMode="auto">
          <a:xfrm>
            <a:off x="6972300" y="3046413"/>
            <a:ext cx="2324100" cy="366712"/>
          </a:xfrm>
          <a:prstGeom prst="rect">
            <a:avLst/>
          </a:prstGeom>
          <a:noFill/>
          <a:ln w="9525">
            <a:noFill/>
            <a:miter lim="800000"/>
            <a:headEnd/>
            <a:tailEnd/>
          </a:ln>
        </p:spPr>
        <p:txBody>
          <a:bodyPr lIns="92075" tIns="46038" rIns="92075" bIns="46038">
            <a:spAutoFit/>
          </a:bodyPr>
          <a:lstStyle/>
          <a:p>
            <a:r>
              <a:rPr lang="zh-CN" altLang="en-US" sz="1800" b="1">
                <a:solidFill>
                  <a:schemeClr val="tx1"/>
                </a:solidFill>
                <a:latin typeface="Courier New" pitchFamily="49" charset="0"/>
                <a:ea typeface="宋体" pitchFamily="2" charset="-122"/>
              </a:rPr>
              <a:t>'08-</a:t>
            </a:r>
            <a:r>
              <a:rPr lang="en-US" altLang="zh-CN" sz="1800" b="1">
                <a:solidFill>
                  <a:schemeClr val="tx1"/>
                </a:solidFill>
                <a:latin typeface="Courier New" pitchFamily="49" charset="0"/>
                <a:ea typeface="宋体" pitchFamily="2" charset="-122"/>
              </a:rPr>
              <a:t>SEP-95'</a:t>
            </a:r>
          </a:p>
        </p:txBody>
      </p:sp>
      <p:sp>
        <p:nvSpPr>
          <p:cNvPr id="26634" name="Rectangle 35"/>
          <p:cNvSpPr>
            <a:spLocks noChangeArrowheads="1"/>
          </p:cNvSpPr>
          <p:nvPr/>
        </p:nvSpPr>
        <p:spPr bwMode="auto">
          <a:xfrm>
            <a:off x="6972300" y="3533775"/>
            <a:ext cx="2324100" cy="366713"/>
          </a:xfrm>
          <a:prstGeom prst="rect">
            <a:avLst/>
          </a:prstGeom>
          <a:noFill/>
          <a:ln w="9525">
            <a:noFill/>
            <a:miter lim="800000"/>
            <a:headEnd/>
            <a:tailEnd/>
          </a:ln>
        </p:spPr>
        <p:txBody>
          <a:bodyPr lIns="92075" tIns="46038" rIns="92075" bIns="46038">
            <a:spAutoFit/>
          </a:bodyPr>
          <a:lstStyle/>
          <a:p>
            <a:r>
              <a:rPr lang="zh-CN" altLang="en-US" sz="1800" b="1">
                <a:solidFill>
                  <a:schemeClr val="tx1"/>
                </a:solidFill>
                <a:latin typeface="Courier New" pitchFamily="49" charset="0"/>
                <a:ea typeface="宋体" pitchFamily="2" charset="-122"/>
              </a:rPr>
              <a:t>'28-</a:t>
            </a:r>
            <a:r>
              <a:rPr lang="en-US" altLang="zh-CN" sz="1800" b="1">
                <a:solidFill>
                  <a:schemeClr val="tx1"/>
                </a:solidFill>
                <a:latin typeface="Courier New" pitchFamily="49" charset="0"/>
                <a:ea typeface="宋体" pitchFamily="2" charset="-122"/>
              </a:rPr>
              <a:t>FEB-95'</a:t>
            </a:r>
          </a:p>
        </p:txBody>
      </p:sp>
      <p:sp>
        <p:nvSpPr>
          <p:cNvPr id="26635" name="Line 36"/>
          <p:cNvSpPr>
            <a:spLocks noChangeShapeType="1"/>
          </p:cNvSpPr>
          <p:nvPr/>
        </p:nvSpPr>
        <p:spPr bwMode="auto">
          <a:xfrm>
            <a:off x="6467475" y="3213100"/>
            <a:ext cx="495300"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26636" name="Line 37"/>
          <p:cNvSpPr>
            <a:spLocks noChangeShapeType="1"/>
          </p:cNvSpPr>
          <p:nvPr/>
        </p:nvSpPr>
        <p:spPr bwMode="auto">
          <a:xfrm>
            <a:off x="6467475" y="2825750"/>
            <a:ext cx="495300"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26637" name="Line 38"/>
          <p:cNvSpPr>
            <a:spLocks noChangeShapeType="1"/>
          </p:cNvSpPr>
          <p:nvPr/>
        </p:nvSpPr>
        <p:spPr bwMode="auto">
          <a:xfrm>
            <a:off x="6467475" y="3727450"/>
            <a:ext cx="495300"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26638" name="Line 39"/>
          <p:cNvSpPr>
            <a:spLocks noChangeShapeType="1"/>
          </p:cNvSpPr>
          <p:nvPr/>
        </p:nvSpPr>
        <p:spPr bwMode="auto">
          <a:xfrm>
            <a:off x="6480175" y="2417763"/>
            <a:ext cx="495300"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26639" name="Rectangle 40"/>
          <p:cNvSpPr>
            <a:spLocks noChangeArrowheads="1"/>
          </p:cNvSpPr>
          <p:nvPr/>
        </p:nvSpPr>
        <p:spPr bwMode="auto">
          <a:xfrm>
            <a:off x="569913" y="4527550"/>
            <a:ext cx="8493125" cy="349250"/>
          </a:xfrm>
          <a:prstGeom prst="rect">
            <a:avLst/>
          </a:prstGeom>
          <a:solidFill>
            <a:schemeClr val="bg2"/>
          </a:solidFill>
          <a:ln w="9525">
            <a:noFill/>
            <a:miter lim="800000"/>
            <a:headEnd/>
            <a:tailEnd/>
          </a:ln>
        </p:spPr>
        <p:txBody>
          <a:bodyPr lIns="92075" tIns="46038" rIns="92075" bIns="46038">
            <a:spAutoFit/>
          </a:bodyPr>
          <a:lstStyle/>
          <a:p>
            <a:pPr marL="285750" indent="-285750">
              <a:lnSpc>
                <a:spcPct val="90000"/>
              </a:lnSpc>
              <a:spcBef>
                <a:spcPct val="35000"/>
              </a:spcBef>
              <a:buClr>
                <a:schemeClr val="hlink"/>
              </a:buClr>
            </a:pPr>
            <a:r>
              <a:rPr lang="en-US" altLang="zh-CN" sz="1800" b="1">
                <a:solidFill>
                  <a:schemeClr val="tx1"/>
                </a:solidFill>
                <a:latin typeface="Courier New" pitchFamily="49" charset="0"/>
                <a:ea typeface="宋体" pitchFamily="2" charset="-122"/>
              </a:rPr>
              <a:t>ROUND(SYSDATE,'MONTH')                          01-AUG-95</a:t>
            </a:r>
          </a:p>
        </p:txBody>
      </p:sp>
      <p:sp>
        <p:nvSpPr>
          <p:cNvPr id="26640" name="Rectangle 42"/>
          <p:cNvSpPr>
            <a:spLocks noChangeArrowheads="1"/>
          </p:cNvSpPr>
          <p:nvPr/>
        </p:nvSpPr>
        <p:spPr bwMode="auto">
          <a:xfrm>
            <a:off x="569913" y="4945063"/>
            <a:ext cx="8472487" cy="366712"/>
          </a:xfrm>
          <a:prstGeom prst="rect">
            <a:avLst/>
          </a:prstGeom>
          <a:solidFill>
            <a:schemeClr val="bg2"/>
          </a:solidFill>
          <a:ln w="9525">
            <a:noFill/>
            <a:miter lim="800000"/>
            <a:headEnd/>
            <a:tailEnd/>
          </a:ln>
        </p:spPr>
        <p:txBody>
          <a:bodyPr lIns="92075" tIns="46038" rIns="92075" bIns="46038">
            <a:spAutoFit/>
          </a:bodyPr>
          <a:lstStyle/>
          <a:p>
            <a:pPr marL="285750" indent="-285750">
              <a:buClr>
                <a:schemeClr val="hlink"/>
              </a:buClr>
            </a:pPr>
            <a:r>
              <a:rPr lang="en-US" altLang="zh-CN" sz="1800" b="1">
                <a:solidFill>
                  <a:schemeClr val="tx1"/>
                </a:solidFill>
                <a:latin typeface="Courier New" pitchFamily="49" charset="0"/>
                <a:ea typeface="宋体" pitchFamily="2" charset="-122"/>
              </a:rPr>
              <a:t>ROUND(SYSDATE ,'YEAR')                          01-JAN-96</a:t>
            </a:r>
          </a:p>
        </p:txBody>
      </p:sp>
      <p:sp>
        <p:nvSpPr>
          <p:cNvPr id="26641" name="Rectangle 44"/>
          <p:cNvSpPr>
            <a:spLocks noChangeArrowheads="1"/>
          </p:cNvSpPr>
          <p:nvPr/>
        </p:nvSpPr>
        <p:spPr bwMode="auto">
          <a:xfrm>
            <a:off x="569913" y="5316538"/>
            <a:ext cx="8455025" cy="366712"/>
          </a:xfrm>
          <a:prstGeom prst="rect">
            <a:avLst/>
          </a:prstGeom>
          <a:solidFill>
            <a:schemeClr val="bg2"/>
          </a:solidFill>
          <a:ln w="9525">
            <a:noFill/>
            <a:miter lim="800000"/>
            <a:headEnd/>
            <a:tailEnd/>
          </a:ln>
        </p:spPr>
        <p:txBody>
          <a:bodyPr lIns="92075" tIns="46038" rIns="92075" bIns="46038">
            <a:spAutoFit/>
          </a:bodyPr>
          <a:lstStyle/>
          <a:p>
            <a:pPr marL="285750" indent="-285750">
              <a:buClr>
                <a:schemeClr val="hlink"/>
              </a:buClr>
            </a:pPr>
            <a:r>
              <a:rPr lang="en-US" altLang="zh-CN" sz="1800" b="1">
                <a:solidFill>
                  <a:schemeClr val="tx1"/>
                </a:solidFill>
                <a:latin typeface="Courier New" pitchFamily="49" charset="0"/>
                <a:ea typeface="宋体" pitchFamily="2" charset="-122"/>
              </a:rPr>
              <a:t>TRUNC(SYSDATE ,'MONTH')                         01-JUL-95 </a:t>
            </a:r>
          </a:p>
        </p:txBody>
      </p:sp>
      <p:sp>
        <p:nvSpPr>
          <p:cNvPr id="26642" name="Rectangle 46"/>
          <p:cNvSpPr>
            <a:spLocks noChangeArrowheads="1"/>
          </p:cNvSpPr>
          <p:nvPr/>
        </p:nvSpPr>
        <p:spPr bwMode="auto">
          <a:xfrm>
            <a:off x="569913" y="5765800"/>
            <a:ext cx="8485187" cy="366713"/>
          </a:xfrm>
          <a:prstGeom prst="rect">
            <a:avLst/>
          </a:prstGeom>
          <a:solidFill>
            <a:schemeClr val="bg2"/>
          </a:solidFill>
          <a:ln w="9525">
            <a:noFill/>
            <a:miter lim="800000"/>
            <a:headEnd/>
            <a:tailEnd/>
          </a:ln>
        </p:spPr>
        <p:txBody>
          <a:bodyPr lIns="92075" tIns="46038" rIns="92075" bIns="46038">
            <a:spAutoFit/>
          </a:bodyPr>
          <a:lstStyle/>
          <a:p>
            <a:pPr marL="285750" indent="-285750">
              <a:buClr>
                <a:schemeClr val="hlink"/>
              </a:buClr>
            </a:pPr>
            <a:r>
              <a:rPr lang="en-US" altLang="zh-CN" sz="1800" b="1">
                <a:solidFill>
                  <a:schemeClr val="tx1"/>
                </a:solidFill>
                <a:latin typeface="Courier New" pitchFamily="49" charset="0"/>
                <a:ea typeface="宋体" pitchFamily="2" charset="-122"/>
              </a:rPr>
              <a:t>TRUNC(SYSDATE ,'YEAR')                          01-JAN-95</a:t>
            </a:r>
          </a:p>
        </p:txBody>
      </p:sp>
      <p:sp>
        <p:nvSpPr>
          <p:cNvPr id="26643" name="Rectangle 48"/>
          <p:cNvSpPr>
            <a:spLocks noChangeArrowheads="1"/>
          </p:cNvSpPr>
          <p:nvPr/>
        </p:nvSpPr>
        <p:spPr bwMode="auto">
          <a:xfrm>
            <a:off x="531813" y="4154488"/>
            <a:ext cx="7350125" cy="339725"/>
          </a:xfrm>
          <a:prstGeom prst="rect">
            <a:avLst/>
          </a:prstGeom>
          <a:noFill/>
          <a:ln w="9525">
            <a:noFill/>
            <a:miter lim="800000"/>
            <a:headEnd/>
            <a:tailEnd/>
          </a:ln>
        </p:spPr>
        <p:txBody>
          <a:bodyPr lIns="92075" tIns="46038" rIns="92075" bIns="46038">
            <a:spAutoFit/>
          </a:bodyPr>
          <a:lstStyle/>
          <a:p>
            <a:pPr marL="285750" indent="-285750">
              <a:lnSpc>
                <a:spcPct val="90000"/>
              </a:lnSpc>
              <a:spcBef>
                <a:spcPct val="35000"/>
              </a:spcBef>
            </a:pPr>
            <a:r>
              <a:rPr lang="zh-CN" altLang="en-US" sz="1800" b="1">
                <a:solidFill>
                  <a:schemeClr val="tx1"/>
                </a:solidFill>
                <a:latin typeface="Arial" pitchFamily="34" charset="0"/>
                <a:ea typeface="宋体" pitchFamily="2" charset="-122"/>
              </a:rPr>
              <a:t>设 </a:t>
            </a:r>
            <a:r>
              <a:rPr lang="en-US" altLang="zh-CN" sz="1800" b="1">
                <a:solidFill>
                  <a:schemeClr val="tx1"/>
                </a:solidFill>
                <a:latin typeface="Courier New" pitchFamily="49" charset="0"/>
                <a:ea typeface="宋体" pitchFamily="2" charset="-122"/>
              </a:rPr>
              <a:t>SYSDATE = '25-JUL-95'</a:t>
            </a:r>
            <a:r>
              <a:rPr lang="en-US" altLang="zh-CN" sz="1800" b="1">
                <a:solidFill>
                  <a:schemeClr val="tx1"/>
                </a:solidFill>
                <a:latin typeface="Arial" pitchFamily="34" charset="0"/>
                <a:ea typeface="宋体" pitchFamily="2" charset="-122"/>
              </a:rPr>
              <a:t>:</a:t>
            </a:r>
          </a:p>
        </p:txBody>
      </p:sp>
      <p:sp>
        <p:nvSpPr>
          <p:cNvPr id="26644" name="Line 53"/>
          <p:cNvSpPr>
            <a:spLocks noChangeShapeType="1"/>
          </p:cNvSpPr>
          <p:nvPr/>
        </p:nvSpPr>
        <p:spPr bwMode="auto">
          <a:xfrm>
            <a:off x="6467475" y="5486400"/>
            <a:ext cx="495300"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26645" name="Line 54"/>
          <p:cNvSpPr>
            <a:spLocks noChangeShapeType="1"/>
          </p:cNvSpPr>
          <p:nvPr/>
        </p:nvSpPr>
        <p:spPr bwMode="auto">
          <a:xfrm>
            <a:off x="6467475" y="5099050"/>
            <a:ext cx="495300"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26646" name="Line 55"/>
          <p:cNvSpPr>
            <a:spLocks noChangeShapeType="1"/>
          </p:cNvSpPr>
          <p:nvPr/>
        </p:nvSpPr>
        <p:spPr bwMode="auto">
          <a:xfrm>
            <a:off x="6467475" y="5911850"/>
            <a:ext cx="495300"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26647" name="Line 56"/>
          <p:cNvSpPr>
            <a:spLocks noChangeShapeType="1"/>
          </p:cNvSpPr>
          <p:nvPr/>
        </p:nvSpPr>
        <p:spPr bwMode="auto">
          <a:xfrm>
            <a:off x="6480175" y="4691063"/>
            <a:ext cx="495300" cy="0"/>
          </a:xfrm>
          <a:prstGeom prst="line">
            <a:avLst/>
          </a:prstGeom>
          <a:noFill/>
          <a:ln w="50800">
            <a:solidFill>
              <a:srgbClr val="FFCC00"/>
            </a:solidFill>
            <a:round/>
            <a:headEnd type="none" w="sm" len="sm"/>
            <a:tailEnd type="stealth" w="med" len="lg"/>
          </a:ln>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4 </a:t>
            </a:r>
            <a:r>
              <a:rPr kumimoji="1" lang="zh-CN" altLang="en-US" dirty="0">
                <a:ea typeface="宋体" pitchFamily="2" charset="-122"/>
              </a:rPr>
              <a:t>转换函数</a:t>
            </a:r>
            <a:endParaRPr lang="zh-CN" altLang="en-US" dirty="0">
              <a:ea typeface="宋体" pitchFamily="2" charset="-122"/>
            </a:endParaRPr>
          </a:p>
        </p:txBody>
      </p:sp>
      <p:sp>
        <p:nvSpPr>
          <p:cNvPr id="27651" name="Line 27"/>
          <p:cNvSpPr>
            <a:spLocks noChangeShapeType="1"/>
          </p:cNvSpPr>
          <p:nvPr/>
        </p:nvSpPr>
        <p:spPr bwMode="auto">
          <a:xfrm flipV="1">
            <a:off x="4610100" y="3327400"/>
            <a:ext cx="0" cy="590550"/>
          </a:xfrm>
          <a:prstGeom prst="line">
            <a:avLst/>
          </a:prstGeom>
          <a:noFill/>
          <a:ln w="50800">
            <a:solidFill>
              <a:srgbClr val="FFCC00"/>
            </a:solidFill>
            <a:round/>
            <a:headEnd type="none" w="sm" len="sm"/>
            <a:tailEnd type="none" w="sm" len="sm"/>
          </a:ln>
        </p:spPr>
        <p:txBody>
          <a:bodyPr/>
          <a:lstStyle/>
          <a:p>
            <a:endParaRPr lang="zh-CN" altLang="en-US"/>
          </a:p>
        </p:txBody>
      </p:sp>
      <p:sp>
        <p:nvSpPr>
          <p:cNvPr id="27652" name="Freeform 28"/>
          <p:cNvSpPr>
            <a:spLocks/>
          </p:cNvSpPr>
          <p:nvPr/>
        </p:nvSpPr>
        <p:spPr bwMode="auto">
          <a:xfrm>
            <a:off x="2952750" y="3917950"/>
            <a:ext cx="3221038" cy="573088"/>
          </a:xfrm>
          <a:custGeom>
            <a:avLst/>
            <a:gdLst>
              <a:gd name="T0" fmla="*/ 0 w 2029"/>
              <a:gd name="T1" fmla="*/ 2147483647 h 361"/>
              <a:gd name="T2" fmla="*/ 0 w 2029"/>
              <a:gd name="T3" fmla="*/ 0 h 361"/>
              <a:gd name="T4" fmla="*/ 2147483647 w 2029"/>
              <a:gd name="T5" fmla="*/ 0 h 361"/>
              <a:gd name="T6" fmla="*/ 2147483647 w 2029"/>
              <a:gd name="T7" fmla="*/ 2147483647 h 361"/>
              <a:gd name="T8" fmla="*/ 0 60000 65536"/>
              <a:gd name="T9" fmla="*/ 0 60000 65536"/>
              <a:gd name="T10" fmla="*/ 0 60000 65536"/>
              <a:gd name="T11" fmla="*/ 0 60000 65536"/>
              <a:gd name="T12" fmla="*/ 0 w 2029"/>
              <a:gd name="T13" fmla="*/ 0 h 361"/>
              <a:gd name="T14" fmla="*/ 2029 w 2029"/>
              <a:gd name="T15" fmla="*/ 361 h 361"/>
            </a:gdLst>
            <a:ahLst/>
            <a:cxnLst>
              <a:cxn ang="T8">
                <a:pos x="T0" y="T1"/>
              </a:cxn>
              <a:cxn ang="T9">
                <a:pos x="T2" y="T3"/>
              </a:cxn>
              <a:cxn ang="T10">
                <a:pos x="T4" y="T5"/>
              </a:cxn>
              <a:cxn ang="T11">
                <a:pos x="T6" y="T7"/>
              </a:cxn>
            </a:cxnLst>
            <a:rect l="T12" t="T13" r="T14" b="T15"/>
            <a:pathLst>
              <a:path w="2029" h="361">
                <a:moveTo>
                  <a:pt x="0" y="360"/>
                </a:moveTo>
                <a:lnTo>
                  <a:pt x="0" y="0"/>
                </a:lnTo>
                <a:lnTo>
                  <a:pt x="2028" y="0"/>
                </a:lnTo>
                <a:lnTo>
                  <a:pt x="2028" y="300"/>
                </a:lnTo>
              </a:path>
            </a:pathLst>
          </a:custGeom>
          <a:noFill/>
          <a:ln w="50800" cap="rnd">
            <a:solidFill>
              <a:srgbClr val="FFCC00"/>
            </a:solidFill>
            <a:round/>
            <a:headEnd type="none" w="sm" len="sm"/>
            <a:tailEnd type="none" w="sm" len="sm"/>
          </a:ln>
        </p:spPr>
        <p:txBody>
          <a:bodyPr/>
          <a:lstStyle/>
          <a:p>
            <a:endParaRPr lang="zh-CN" altLang="en-US"/>
          </a:p>
        </p:txBody>
      </p:sp>
      <p:sp>
        <p:nvSpPr>
          <p:cNvPr id="311325" name="Rectangle 29"/>
          <p:cNvSpPr>
            <a:spLocks noChangeArrowheads="1"/>
          </p:cNvSpPr>
          <p:nvPr/>
        </p:nvSpPr>
        <p:spPr bwMode="blackWhite">
          <a:xfrm>
            <a:off x="1600200" y="42370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lang="zh-CN" altLang="en-US" sz="2200" b="1">
                <a:solidFill>
                  <a:srgbClr val="FFFFCC"/>
                </a:solidFill>
                <a:effectLst>
                  <a:outerShdw blurRad="38100" dist="38100" dir="2700000" algn="tl">
                    <a:srgbClr val="000000"/>
                  </a:outerShdw>
                </a:effectLst>
                <a:latin typeface="Arial" pitchFamily="34" charset="0"/>
                <a:ea typeface="宋体" pitchFamily="2" charset="-122"/>
              </a:rPr>
              <a:t>隐式转换</a:t>
            </a:r>
            <a:endParaRPr lang="en-US" altLang="zh-CN" sz="2200" b="1">
              <a:solidFill>
                <a:srgbClr val="FFFFCC"/>
              </a:solidFill>
              <a:effectLst>
                <a:outerShdw blurRad="38100" dist="38100" dir="2700000" algn="tl">
                  <a:srgbClr val="000000"/>
                </a:outerShdw>
              </a:effectLst>
              <a:latin typeface="Arial" pitchFamily="34" charset="0"/>
              <a:ea typeface="宋体" pitchFamily="2" charset="-122"/>
            </a:endParaRPr>
          </a:p>
        </p:txBody>
      </p:sp>
      <p:sp>
        <p:nvSpPr>
          <p:cNvPr id="311326" name="Rectangle 30"/>
          <p:cNvSpPr>
            <a:spLocks noChangeArrowheads="1"/>
          </p:cNvSpPr>
          <p:nvPr/>
        </p:nvSpPr>
        <p:spPr bwMode="blackWhite">
          <a:xfrm>
            <a:off x="4800600" y="42370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lang="zh-CN" altLang="en-US" sz="2200" b="1">
                <a:solidFill>
                  <a:srgbClr val="FFFFCC"/>
                </a:solidFill>
                <a:effectLst>
                  <a:outerShdw blurRad="38100" dist="38100" dir="2700000" algn="tl">
                    <a:srgbClr val="000000"/>
                  </a:outerShdw>
                </a:effectLst>
                <a:latin typeface="Arial" pitchFamily="34" charset="0"/>
                <a:ea typeface="宋体" pitchFamily="2" charset="-122"/>
              </a:rPr>
              <a:t>显示转换</a:t>
            </a:r>
          </a:p>
        </p:txBody>
      </p:sp>
      <p:sp>
        <p:nvSpPr>
          <p:cNvPr id="311327" name="Rectangle 31"/>
          <p:cNvSpPr>
            <a:spLocks noChangeArrowheads="1"/>
          </p:cNvSpPr>
          <p:nvPr/>
        </p:nvSpPr>
        <p:spPr bwMode="blackWhite">
          <a:xfrm>
            <a:off x="3217863" y="2351088"/>
            <a:ext cx="2768600" cy="1254125"/>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lang="zh-CN" altLang="en-US" sz="2200" b="1">
                <a:solidFill>
                  <a:srgbClr val="FFFFCC"/>
                </a:solidFill>
                <a:effectLst>
                  <a:outerShdw blurRad="38100" dist="38100" dir="2700000" algn="tl">
                    <a:srgbClr val="000000"/>
                  </a:outerShdw>
                </a:effectLst>
                <a:latin typeface="Arial" pitchFamily="34" charset="0"/>
                <a:ea typeface="宋体" pitchFamily="2" charset="-122"/>
              </a:rPr>
              <a:t>数据类型</a:t>
            </a:r>
          </a:p>
          <a:p>
            <a:pPr algn="ctr">
              <a:defRPr/>
            </a:pPr>
            <a:r>
              <a:rPr lang="zh-CN" altLang="en-US" sz="2200" b="1">
                <a:solidFill>
                  <a:srgbClr val="FFFFCC"/>
                </a:solidFill>
                <a:effectLst>
                  <a:outerShdw blurRad="38100" dist="38100" dir="2700000" algn="tl">
                    <a:srgbClr val="000000"/>
                  </a:outerShdw>
                </a:effectLst>
                <a:latin typeface="Arial" pitchFamily="34" charset="0"/>
                <a:ea typeface="宋体" pitchFamily="2" charset="-122"/>
              </a:rPr>
              <a:t>转换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4.1 </a:t>
            </a:r>
            <a:r>
              <a:rPr kumimoji="1" lang="zh-CN" altLang="en-US" dirty="0">
                <a:ea typeface="宋体" pitchFamily="2" charset="-122"/>
              </a:rPr>
              <a:t>隐式转换</a:t>
            </a:r>
            <a:r>
              <a:rPr kumimoji="1" lang="en-US" altLang="zh-CN" dirty="0">
                <a:ea typeface="宋体" pitchFamily="2" charset="-122"/>
              </a:rPr>
              <a:t>-</a:t>
            </a:r>
            <a:r>
              <a:rPr lang="zh-CN" altLang="en-US" dirty="0">
                <a:ea typeface="宋体" pitchFamily="2" charset="-122"/>
              </a:rPr>
              <a:t>赋值</a:t>
            </a:r>
          </a:p>
        </p:txBody>
      </p:sp>
      <p:sp>
        <p:nvSpPr>
          <p:cNvPr id="28675" name="Rectangle 11"/>
          <p:cNvSpPr>
            <a:spLocks noChangeArrowheads="1"/>
          </p:cNvSpPr>
          <p:nvPr/>
        </p:nvSpPr>
        <p:spPr bwMode="auto">
          <a:xfrm>
            <a:off x="1206500" y="1490663"/>
            <a:ext cx="7232650" cy="350837"/>
          </a:xfrm>
          <a:prstGeom prst="rect">
            <a:avLst/>
          </a:prstGeom>
          <a:noFill/>
          <a:ln w="9525">
            <a:noFill/>
            <a:miter lim="800000"/>
            <a:headEnd/>
            <a:tailEnd/>
          </a:ln>
        </p:spPr>
        <p:txBody>
          <a:bodyPr lIns="92075" tIns="46038" rIns="92075" bIns="46038">
            <a:spAutoFit/>
          </a:bodyPr>
          <a:lstStyle/>
          <a:p>
            <a:pPr marL="393700" indent="-393700" defTabSz="346075">
              <a:lnSpc>
                <a:spcPct val="85000"/>
              </a:lnSpc>
              <a:buClr>
                <a:schemeClr val="hlink"/>
              </a:buClr>
              <a:buSzPct val="125000"/>
              <a:buFont typeface="Arial" pitchFamily="34" charset="0"/>
              <a:buNone/>
              <a:tabLst>
                <a:tab pos="571500" algn="l"/>
              </a:tabLst>
            </a:pPr>
            <a:r>
              <a:rPr lang="zh-CN" altLang="en-US" sz="2000" b="1">
                <a:solidFill>
                  <a:schemeClr val="tx1"/>
                </a:solidFill>
                <a:latin typeface="Arial" pitchFamily="34" charset="0"/>
                <a:ea typeface="宋体" pitchFamily="2" charset="-122"/>
              </a:rPr>
              <a:t>在赋值时，</a:t>
            </a:r>
            <a:r>
              <a:rPr lang="en-US" altLang="zh-CN" sz="2000" b="1">
                <a:solidFill>
                  <a:schemeClr val="tx1"/>
                </a:solidFill>
                <a:latin typeface="Arial" pitchFamily="34" charset="0"/>
                <a:ea typeface="宋体" pitchFamily="2" charset="-122"/>
              </a:rPr>
              <a:t>Oracle</a:t>
            </a:r>
            <a:r>
              <a:rPr lang="zh-CN" altLang="en-US" sz="2000" b="1">
                <a:solidFill>
                  <a:schemeClr val="tx1"/>
                </a:solidFill>
                <a:latin typeface="Arial" pitchFamily="34" charset="0"/>
                <a:ea typeface="宋体" pitchFamily="2" charset="-122"/>
              </a:rPr>
              <a:t>服务器能够进行自动转换的数据类型列表：</a:t>
            </a:r>
            <a:endParaRPr lang="en-US" altLang="zh-CN" sz="2000" b="1">
              <a:solidFill>
                <a:schemeClr val="tx1"/>
              </a:solidFill>
              <a:latin typeface="Arial" pitchFamily="34" charset="0"/>
              <a:ea typeface="宋体" pitchFamily="2" charset="-122"/>
            </a:endParaRPr>
          </a:p>
        </p:txBody>
      </p:sp>
      <p:sp>
        <p:nvSpPr>
          <p:cNvPr id="28676" name="Rectangle 27"/>
          <p:cNvSpPr>
            <a:spLocks noChangeArrowheads="1"/>
          </p:cNvSpPr>
          <p:nvPr/>
        </p:nvSpPr>
        <p:spPr bwMode="blackWhite">
          <a:xfrm>
            <a:off x="1219200" y="1917700"/>
            <a:ext cx="3633788" cy="3276600"/>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28677" name="Rectangle 28"/>
          <p:cNvSpPr>
            <a:spLocks noChangeArrowheads="1"/>
          </p:cNvSpPr>
          <p:nvPr/>
        </p:nvSpPr>
        <p:spPr bwMode="blackWhite">
          <a:xfrm>
            <a:off x="4875213" y="1917700"/>
            <a:ext cx="3614737" cy="3276600"/>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28678" name="Rectangle 29"/>
          <p:cNvSpPr>
            <a:spLocks noChangeArrowheads="1"/>
          </p:cNvSpPr>
          <p:nvPr/>
        </p:nvSpPr>
        <p:spPr bwMode="auto">
          <a:xfrm>
            <a:off x="1206500" y="2482850"/>
            <a:ext cx="3662363"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VARCHAR2 or CHAR</a:t>
            </a:r>
          </a:p>
        </p:txBody>
      </p:sp>
      <p:sp>
        <p:nvSpPr>
          <p:cNvPr id="28679" name="Rectangle 30"/>
          <p:cNvSpPr>
            <a:spLocks noChangeArrowheads="1"/>
          </p:cNvSpPr>
          <p:nvPr/>
        </p:nvSpPr>
        <p:spPr bwMode="auto">
          <a:xfrm>
            <a:off x="1206500" y="1895475"/>
            <a:ext cx="3962400"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Arial" pitchFamily="34" charset="0"/>
                <a:ea typeface="宋体" pitchFamily="2" charset="-122"/>
              </a:rPr>
              <a:t>From</a:t>
            </a:r>
          </a:p>
        </p:txBody>
      </p:sp>
      <p:sp>
        <p:nvSpPr>
          <p:cNvPr id="28680" name="Rectangle 31"/>
          <p:cNvSpPr>
            <a:spLocks noChangeArrowheads="1"/>
          </p:cNvSpPr>
          <p:nvPr/>
        </p:nvSpPr>
        <p:spPr bwMode="auto">
          <a:xfrm>
            <a:off x="4964113" y="1895475"/>
            <a:ext cx="3633787"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Arial" pitchFamily="34" charset="0"/>
                <a:ea typeface="宋体" pitchFamily="2" charset="-122"/>
              </a:rPr>
              <a:t>To</a:t>
            </a:r>
          </a:p>
        </p:txBody>
      </p:sp>
      <p:sp>
        <p:nvSpPr>
          <p:cNvPr id="28681" name="Rectangle 32"/>
          <p:cNvSpPr>
            <a:spLocks noChangeArrowheads="1"/>
          </p:cNvSpPr>
          <p:nvPr/>
        </p:nvSpPr>
        <p:spPr bwMode="auto">
          <a:xfrm>
            <a:off x="1206500" y="3216275"/>
            <a:ext cx="3662363"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VARCHAR2 or CHAR</a:t>
            </a:r>
          </a:p>
        </p:txBody>
      </p:sp>
      <p:sp>
        <p:nvSpPr>
          <p:cNvPr id="28682" name="Rectangle 33"/>
          <p:cNvSpPr>
            <a:spLocks noChangeArrowheads="1"/>
          </p:cNvSpPr>
          <p:nvPr/>
        </p:nvSpPr>
        <p:spPr bwMode="auto">
          <a:xfrm>
            <a:off x="1206500" y="3908425"/>
            <a:ext cx="3662363"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NUMBER</a:t>
            </a:r>
          </a:p>
        </p:txBody>
      </p:sp>
      <p:grpSp>
        <p:nvGrpSpPr>
          <p:cNvPr id="28683" name="Group 34"/>
          <p:cNvGrpSpPr>
            <a:grpSpLocks/>
          </p:cNvGrpSpPr>
          <p:nvPr/>
        </p:nvGrpSpPr>
        <p:grpSpPr bwMode="auto">
          <a:xfrm>
            <a:off x="1206500" y="2305050"/>
            <a:ext cx="7278688" cy="2201863"/>
            <a:chOff x="599" y="1952"/>
            <a:chExt cx="4585" cy="1387"/>
          </a:xfrm>
        </p:grpSpPr>
        <p:sp>
          <p:nvSpPr>
            <p:cNvPr id="28689" name="Line 35"/>
            <p:cNvSpPr>
              <a:spLocks noChangeShapeType="1"/>
            </p:cNvSpPr>
            <p:nvPr/>
          </p:nvSpPr>
          <p:spPr bwMode="auto">
            <a:xfrm>
              <a:off x="599" y="2402"/>
              <a:ext cx="4585" cy="0"/>
            </a:xfrm>
            <a:prstGeom prst="line">
              <a:avLst/>
            </a:prstGeom>
            <a:noFill/>
            <a:ln w="25400">
              <a:solidFill>
                <a:srgbClr val="000000"/>
              </a:solidFill>
              <a:round/>
              <a:headEnd type="none" w="sm" len="sm"/>
              <a:tailEnd type="none" w="sm" len="sm"/>
            </a:ln>
          </p:spPr>
          <p:txBody>
            <a:bodyPr/>
            <a:lstStyle/>
            <a:p>
              <a:endParaRPr lang="zh-CN" altLang="en-US"/>
            </a:p>
          </p:txBody>
        </p:sp>
        <p:sp>
          <p:nvSpPr>
            <p:cNvPr id="28690" name="Line 36"/>
            <p:cNvSpPr>
              <a:spLocks noChangeShapeType="1"/>
            </p:cNvSpPr>
            <p:nvPr/>
          </p:nvSpPr>
          <p:spPr bwMode="auto">
            <a:xfrm>
              <a:off x="599" y="1952"/>
              <a:ext cx="4585" cy="0"/>
            </a:xfrm>
            <a:prstGeom prst="line">
              <a:avLst/>
            </a:prstGeom>
            <a:noFill/>
            <a:ln w="50800">
              <a:solidFill>
                <a:srgbClr val="000000"/>
              </a:solidFill>
              <a:round/>
              <a:headEnd type="none" w="sm" len="sm"/>
              <a:tailEnd type="none" w="sm" len="sm"/>
            </a:ln>
          </p:spPr>
          <p:txBody>
            <a:bodyPr/>
            <a:lstStyle/>
            <a:p>
              <a:endParaRPr lang="zh-CN" altLang="en-US"/>
            </a:p>
          </p:txBody>
        </p:sp>
        <p:sp>
          <p:nvSpPr>
            <p:cNvPr id="28691" name="Line 37"/>
            <p:cNvSpPr>
              <a:spLocks noChangeShapeType="1"/>
            </p:cNvSpPr>
            <p:nvPr/>
          </p:nvSpPr>
          <p:spPr bwMode="auto">
            <a:xfrm>
              <a:off x="599" y="2877"/>
              <a:ext cx="4585" cy="0"/>
            </a:xfrm>
            <a:prstGeom prst="line">
              <a:avLst/>
            </a:prstGeom>
            <a:noFill/>
            <a:ln w="25400">
              <a:solidFill>
                <a:srgbClr val="000000"/>
              </a:solidFill>
              <a:round/>
              <a:headEnd type="none" w="sm" len="sm"/>
              <a:tailEnd type="none" w="sm" len="sm"/>
            </a:ln>
          </p:spPr>
          <p:txBody>
            <a:bodyPr/>
            <a:lstStyle/>
            <a:p>
              <a:endParaRPr lang="zh-CN" altLang="en-US"/>
            </a:p>
          </p:txBody>
        </p:sp>
        <p:sp>
          <p:nvSpPr>
            <p:cNvPr id="28692" name="Line 38"/>
            <p:cNvSpPr>
              <a:spLocks noChangeShapeType="1"/>
            </p:cNvSpPr>
            <p:nvPr/>
          </p:nvSpPr>
          <p:spPr bwMode="auto">
            <a:xfrm>
              <a:off x="599" y="3339"/>
              <a:ext cx="4585" cy="0"/>
            </a:xfrm>
            <a:prstGeom prst="line">
              <a:avLst/>
            </a:prstGeom>
            <a:noFill/>
            <a:ln w="25400">
              <a:solidFill>
                <a:srgbClr val="000000"/>
              </a:solidFill>
              <a:round/>
              <a:headEnd type="none" w="sm" len="sm"/>
              <a:tailEnd type="none" w="sm" len="sm"/>
            </a:ln>
          </p:spPr>
          <p:txBody>
            <a:bodyPr/>
            <a:lstStyle/>
            <a:p>
              <a:endParaRPr lang="zh-CN" altLang="en-US"/>
            </a:p>
          </p:txBody>
        </p:sp>
      </p:grpSp>
      <p:sp>
        <p:nvSpPr>
          <p:cNvPr id="28684" name="Rectangle 39"/>
          <p:cNvSpPr>
            <a:spLocks noChangeArrowheads="1"/>
          </p:cNvSpPr>
          <p:nvPr/>
        </p:nvSpPr>
        <p:spPr bwMode="auto">
          <a:xfrm>
            <a:off x="1206500" y="4600575"/>
            <a:ext cx="3662363"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DATE</a:t>
            </a:r>
          </a:p>
        </p:txBody>
      </p:sp>
      <p:sp>
        <p:nvSpPr>
          <p:cNvPr id="28685" name="Rectangle 40"/>
          <p:cNvSpPr>
            <a:spLocks noChangeArrowheads="1"/>
          </p:cNvSpPr>
          <p:nvPr/>
        </p:nvSpPr>
        <p:spPr bwMode="auto">
          <a:xfrm>
            <a:off x="4935538" y="2482850"/>
            <a:ext cx="3471862"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NUMBER</a:t>
            </a:r>
          </a:p>
        </p:txBody>
      </p:sp>
      <p:sp>
        <p:nvSpPr>
          <p:cNvPr id="28686" name="Rectangle 41"/>
          <p:cNvSpPr>
            <a:spLocks noChangeArrowheads="1"/>
          </p:cNvSpPr>
          <p:nvPr/>
        </p:nvSpPr>
        <p:spPr bwMode="auto">
          <a:xfrm>
            <a:off x="4935538" y="3216275"/>
            <a:ext cx="3471862"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DATE</a:t>
            </a:r>
          </a:p>
        </p:txBody>
      </p:sp>
      <p:sp>
        <p:nvSpPr>
          <p:cNvPr id="28687" name="Rectangle 42"/>
          <p:cNvSpPr>
            <a:spLocks noChangeArrowheads="1"/>
          </p:cNvSpPr>
          <p:nvPr/>
        </p:nvSpPr>
        <p:spPr bwMode="auto">
          <a:xfrm>
            <a:off x="4935538" y="3908425"/>
            <a:ext cx="3471862"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VARCHAR2</a:t>
            </a:r>
          </a:p>
        </p:txBody>
      </p:sp>
      <p:sp>
        <p:nvSpPr>
          <p:cNvPr id="28688" name="Rectangle 43"/>
          <p:cNvSpPr>
            <a:spLocks noChangeArrowheads="1"/>
          </p:cNvSpPr>
          <p:nvPr/>
        </p:nvSpPr>
        <p:spPr bwMode="auto">
          <a:xfrm>
            <a:off x="4935538" y="4600575"/>
            <a:ext cx="3471862"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VARCHAR2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4.1 </a:t>
            </a:r>
            <a:r>
              <a:rPr kumimoji="1" lang="zh-CN" altLang="en-US" dirty="0">
                <a:ea typeface="宋体" pitchFamily="2" charset="-122"/>
              </a:rPr>
              <a:t>隐式转换</a:t>
            </a:r>
            <a:r>
              <a:rPr kumimoji="1" lang="en-US" altLang="zh-CN" dirty="0">
                <a:ea typeface="宋体" pitchFamily="2" charset="-122"/>
              </a:rPr>
              <a:t>-</a:t>
            </a:r>
            <a:r>
              <a:rPr lang="zh-CN" altLang="en-US" dirty="0">
                <a:ea typeface="宋体" pitchFamily="2" charset="-122"/>
              </a:rPr>
              <a:t>表达式运算</a:t>
            </a:r>
          </a:p>
        </p:txBody>
      </p:sp>
      <p:sp>
        <p:nvSpPr>
          <p:cNvPr id="29699" name="Rectangle 6"/>
          <p:cNvSpPr>
            <a:spLocks noChangeArrowheads="1"/>
          </p:cNvSpPr>
          <p:nvPr/>
        </p:nvSpPr>
        <p:spPr bwMode="auto">
          <a:xfrm>
            <a:off x="635000" y="2373313"/>
            <a:ext cx="8026400" cy="354012"/>
          </a:xfrm>
          <a:prstGeom prst="rect">
            <a:avLst/>
          </a:prstGeom>
          <a:noFill/>
          <a:ln w="9525">
            <a:noFill/>
            <a:miter lim="800000"/>
            <a:headEnd/>
            <a:tailEnd/>
          </a:ln>
        </p:spPr>
        <p:txBody>
          <a:bodyPr lIns="92075" tIns="46038" rIns="92075" bIns="46038">
            <a:spAutoFit/>
          </a:bodyPr>
          <a:lstStyle/>
          <a:p>
            <a:pPr marL="393700" indent="-393700" defTabSz="346075">
              <a:lnSpc>
                <a:spcPct val="85000"/>
              </a:lnSpc>
              <a:buClr>
                <a:schemeClr val="hlink"/>
              </a:buClr>
              <a:buSzPct val="125000"/>
              <a:buFont typeface="Arial" pitchFamily="34" charset="0"/>
              <a:buNone/>
              <a:tabLst>
                <a:tab pos="571500" algn="l"/>
              </a:tabLst>
            </a:pPr>
            <a:r>
              <a:rPr lang="zh-CN" altLang="en-US" sz="2000" b="1">
                <a:solidFill>
                  <a:schemeClr val="tx1"/>
                </a:solidFill>
                <a:latin typeface="Arial" pitchFamily="34" charset="0"/>
                <a:ea typeface="宋体" pitchFamily="2" charset="-122"/>
              </a:rPr>
              <a:t>在表达式运算时，</a:t>
            </a:r>
            <a:r>
              <a:rPr lang="en-US" altLang="zh-CN" sz="2000" b="1">
                <a:solidFill>
                  <a:schemeClr val="tx1"/>
                </a:solidFill>
                <a:latin typeface="Arial" pitchFamily="34" charset="0"/>
                <a:ea typeface="宋体" pitchFamily="2" charset="-122"/>
              </a:rPr>
              <a:t>Oracle</a:t>
            </a:r>
            <a:r>
              <a:rPr lang="zh-CN" altLang="en-US" sz="2000" b="1">
                <a:solidFill>
                  <a:schemeClr val="tx1"/>
                </a:solidFill>
                <a:latin typeface="Arial" pitchFamily="34" charset="0"/>
                <a:ea typeface="宋体" pitchFamily="2" charset="-122"/>
              </a:rPr>
              <a:t>服务器能够进行自动转换的数据类型列表：</a:t>
            </a:r>
            <a:endParaRPr lang="en-US" altLang="zh-CN" sz="2000" b="1">
              <a:solidFill>
                <a:schemeClr val="tx1"/>
              </a:solidFill>
              <a:latin typeface="Arial" pitchFamily="34" charset="0"/>
              <a:ea typeface="宋体" pitchFamily="2" charset="-122"/>
            </a:endParaRPr>
          </a:p>
        </p:txBody>
      </p:sp>
      <p:sp>
        <p:nvSpPr>
          <p:cNvPr id="29700" name="Rectangle 24"/>
          <p:cNvSpPr>
            <a:spLocks noChangeArrowheads="1"/>
          </p:cNvSpPr>
          <p:nvPr/>
        </p:nvSpPr>
        <p:spPr bwMode="blackWhite">
          <a:xfrm>
            <a:off x="927100" y="3063875"/>
            <a:ext cx="3670300" cy="1839913"/>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29701" name="Rectangle 25"/>
          <p:cNvSpPr>
            <a:spLocks noChangeArrowheads="1"/>
          </p:cNvSpPr>
          <p:nvPr/>
        </p:nvSpPr>
        <p:spPr bwMode="blackWhite">
          <a:xfrm>
            <a:off x="4619625" y="3063875"/>
            <a:ext cx="3614738" cy="1839913"/>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29702" name="Rectangle 26"/>
          <p:cNvSpPr>
            <a:spLocks noChangeArrowheads="1"/>
          </p:cNvSpPr>
          <p:nvPr/>
        </p:nvSpPr>
        <p:spPr bwMode="auto">
          <a:xfrm>
            <a:off x="950913" y="3629025"/>
            <a:ext cx="3662362"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VARCHAR2 or CHAR</a:t>
            </a:r>
          </a:p>
        </p:txBody>
      </p:sp>
      <p:sp>
        <p:nvSpPr>
          <p:cNvPr id="29703" name="Rectangle 27"/>
          <p:cNvSpPr>
            <a:spLocks noChangeArrowheads="1"/>
          </p:cNvSpPr>
          <p:nvPr/>
        </p:nvSpPr>
        <p:spPr bwMode="auto">
          <a:xfrm>
            <a:off x="950913" y="3041650"/>
            <a:ext cx="3962400"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Arial" pitchFamily="34" charset="0"/>
                <a:ea typeface="宋体" pitchFamily="2" charset="-122"/>
              </a:rPr>
              <a:t>From</a:t>
            </a:r>
          </a:p>
        </p:txBody>
      </p:sp>
      <p:sp>
        <p:nvSpPr>
          <p:cNvPr id="29704" name="Rectangle 28"/>
          <p:cNvSpPr>
            <a:spLocks noChangeArrowheads="1"/>
          </p:cNvSpPr>
          <p:nvPr/>
        </p:nvSpPr>
        <p:spPr bwMode="auto">
          <a:xfrm>
            <a:off x="4708525" y="3041650"/>
            <a:ext cx="3633788"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Arial" pitchFamily="34" charset="0"/>
                <a:ea typeface="宋体" pitchFamily="2" charset="-122"/>
              </a:rPr>
              <a:t>To</a:t>
            </a:r>
          </a:p>
        </p:txBody>
      </p:sp>
      <p:grpSp>
        <p:nvGrpSpPr>
          <p:cNvPr id="29705" name="Group 29"/>
          <p:cNvGrpSpPr>
            <a:grpSpLocks/>
          </p:cNvGrpSpPr>
          <p:nvPr/>
        </p:nvGrpSpPr>
        <p:grpSpPr bwMode="auto">
          <a:xfrm>
            <a:off x="927100" y="3451225"/>
            <a:ext cx="7315200" cy="714375"/>
            <a:chOff x="584" y="2062"/>
            <a:chExt cx="4608" cy="450"/>
          </a:xfrm>
        </p:grpSpPr>
        <p:sp>
          <p:nvSpPr>
            <p:cNvPr id="29709" name="Line 30"/>
            <p:cNvSpPr>
              <a:spLocks noChangeShapeType="1"/>
            </p:cNvSpPr>
            <p:nvPr/>
          </p:nvSpPr>
          <p:spPr bwMode="auto">
            <a:xfrm>
              <a:off x="584" y="2512"/>
              <a:ext cx="4608" cy="0"/>
            </a:xfrm>
            <a:prstGeom prst="line">
              <a:avLst/>
            </a:prstGeom>
            <a:noFill/>
            <a:ln w="25400">
              <a:solidFill>
                <a:srgbClr val="000000"/>
              </a:solidFill>
              <a:round/>
              <a:headEnd type="none" w="sm" len="sm"/>
              <a:tailEnd type="none" w="sm" len="sm"/>
            </a:ln>
          </p:spPr>
          <p:txBody>
            <a:bodyPr/>
            <a:lstStyle/>
            <a:p>
              <a:endParaRPr lang="zh-CN" altLang="en-US"/>
            </a:p>
          </p:txBody>
        </p:sp>
        <p:sp>
          <p:nvSpPr>
            <p:cNvPr id="29710" name="Line 31"/>
            <p:cNvSpPr>
              <a:spLocks noChangeShapeType="1"/>
            </p:cNvSpPr>
            <p:nvPr/>
          </p:nvSpPr>
          <p:spPr bwMode="auto">
            <a:xfrm>
              <a:off x="584" y="2062"/>
              <a:ext cx="4608" cy="0"/>
            </a:xfrm>
            <a:prstGeom prst="line">
              <a:avLst/>
            </a:prstGeom>
            <a:noFill/>
            <a:ln w="50800">
              <a:solidFill>
                <a:srgbClr val="000000"/>
              </a:solidFill>
              <a:round/>
              <a:headEnd type="none" w="sm" len="sm"/>
              <a:tailEnd type="none" w="sm" len="sm"/>
            </a:ln>
          </p:spPr>
          <p:txBody>
            <a:bodyPr/>
            <a:lstStyle/>
            <a:p>
              <a:endParaRPr lang="zh-CN" altLang="en-US"/>
            </a:p>
          </p:txBody>
        </p:sp>
      </p:grpSp>
      <p:sp>
        <p:nvSpPr>
          <p:cNvPr id="29706" name="Rectangle 32"/>
          <p:cNvSpPr>
            <a:spLocks noChangeArrowheads="1"/>
          </p:cNvSpPr>
          <p:nvPr/>
        </p:nvSpPr>
        <p:spPr bwMode="auto">
          <a:xfrm>
            <a:off x="950913" y="4362450"/>
            <a:ext cx="3662362"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VARCHAR2 or CHAR</a:t>
            </a:r>
          </a:p>
        </p:txBody>
      </p:sp>
      <p:sp>
        <p:nvSpPr>
          <p:cNvPr id="29707" name="Rectangle 33"/>
          <p:cNvSpPr>
            <a:spLocks noChangeArrowheads="1"/>
          </p:cNvSpPr>
          <p:nvPr/>
        </p:nvSpPr>
        <p:spPr bwMode="auto">
          <a:xfrm>
            <a:off x="4679950" y="3629025"/>
            <a:ext cx="3471863"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NUMBER</a:t>
            </a:r>
          </a:p>
        </p:txBody>
      </p:sp>
      <p:sp>
        <p:nvSpPr>
          <p:cNvPr id="29708" name="Rectangle 34"/>
          <p:cNvSpPr>
            <a:spLocks noChangeArrowheads="1"/>
          </p:cNvSpPr>
          <p:nvPr/>
        </p:nvSpPr>
        <p:spPr bwMode="auto">
          <a:xfrm>
            <a:off x="4679950" y="4362450"/>
            <a:ext cx="3471863" cy="427038"/>
          </a:xfrm>
          <a:prstGeom prst="rect">
            <a:avLst/>
          </a:prstGeom>
          <a:noFill/>
          <a:ln w="9525">
            <a:noFill/>
            <a:miter lim="800000"/>
            <a:headEnd/>
            <a:tailEnd/>
          </a:ln>
        </p:spPr>
        <p:txBody>
          <a:bodyPr lIns="92075" tIns="46038" rIns="92075" bIns="46038">
            <a:spAutoFit/>
          </a:bodyPr>
          <a:lstStyle/>
          <a:p>
            <a:r>
              <a:rPr lang="en-US" altLang="zh-CN" sz="2200" b="1">
                <a:solidFill>
                  <a:srgbClr val="000000"/>
                </a:solidFill>
                <a:latin typeface="Courier New" pitchFamily="49" charset="0"/>
                <a:ea typeface="宋体" pitchFamily="2" charset="-122"/>
              </a:rPr>
              <a:t>DATE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30200" y="568325"/>
            <a:ext cx="8310563" cy="881063"/>
          </a:xfrm>
        </p:spPr>
        <p:txBody>
          <a:bodyPr/>
          <a:lstStyle/>
          <a:p>
            <a:pPr marL="342900" indent="-342900" algn="ctr" eaLnBrk="1" hangingPunct="1">
              <a:defRPr/>
            </a:pPr>
            <a:r>
              <a:rPr kumimoji="1" lang="en-US" altLang="zh-CN" dirty="0">
                <a:ea typeface="宋体" pitchFamily="2" charset="-122"/>
              </a:rPr>
              <a:t>4.2 </a:t>
            </a:r>
            <a:r>
              <a:rPr kumimoji="1" lang="zh-CN" altLang="en-US" dirty="0">
                <a:ea typeface="宋体" pitchFamily="2" charset="-122"/>
              </a:rPr>
              <a:t>显示转换</a:t>
            </a:r>
            <a:endParaRPr kumimoji="1" lang="en-US" altLang="zh-CN" dirty="0">
              <a:solidFill>
                <a:schemeClr val="hlink"/>
              </a:solidFill>
              <a:ea typeface="宋体" pitchFamily="2" charset="-122"/>
            </a:endParaRPr>
          </a:p>
        </p:txBody>
      </p:sp>
      <p:sp>
        <p:nvSpPr>
          <p:cNvPr id="30723" name="Rectangle 18"/>
          <p:cNvSpPr>
            <a:spLocks noChangeArrowheads="1"/>
          </p:cNvSpPr>
          <p:nvPr/>
        </p:nvSpPr>
        <p:spPr bwMode="auto">
          <a:xfrm>
            <a:off x="687388" y="3976688"/>
            <a:ext cx="2609850" cy="431800"/>
          </a:xfrm>
          <a:prstGeom prst="rect">
            <a:avLst/>
          </a:prstGeom>
          <a:noFill/>
          <a:ln w="9525">
            <a:noFill/>
            <a:miter lim="800000"/>
            <a:headEnd/>
            <a:tailEnd/>
          </a:ln>
        </p:spPr>
        <p:txBody>
          <a:bodyPr lIns="92075" tIns="46038" rIns="92075" bIns="46038">
            <a:spAutoFit/>
          </a:bodyPr>
          <a:lstStyle/>
          <a:p>
            <a:pPr algn="ctr"/>
            <a:r>
              <a:rPr lang="en-US" altLang="zh-CN" sz="2200" b="1">
                <a:solidFill>
                  <a:schemeClr val="tx1"/>
                </a:solidFill>
                <a:latin typeface="Courier New" pitchFamily="49" charset="0"/>
                <a:ea typeface="宋体" pitchFamily="2" charset="-122"/>
              </a:rPr>
              <a:t>NUMBER</a:t>
            </a:r>
          </a:p>
        </p:txBody>
      </p:sp>
      <p:sp>
        <p:nvSpPr>
          <p:cNvPr id="30724" name="Rectangle 19"/>
          <p:cNvSpPr>
            <a:spLocks noChangeArrowheads="1"/>
          </p:cNvSpPr>
          <p:nvPr/>
        </p:nvSpPr>
        <p:spPr bwMode="auto">
          <a:xfrm>
            <a:off x="3584575" y="3976688"/>
            <a:ext cx="2609850" cy="431800"/>
          </a:xfrm>
          <a:prstGeom prst="rect">
            <a:avLst/>
          </a:prstGeom>
          <a:noFill/>
          <a:ln w="9525">
            <a:noFill/>
            <a:miter lim="800000"/>
            <a:headEnd/>
            <a:tailEnd/>
          </a:ln>
        </p:spPr>
        <p:txBody>
          <a:bodyPr lIns="92075" tIns="46038" rIns="92075" bIns="46038">
            <a:spAutoFit/>
          </a:bodyPr>
          <a:lstStyle/>
          <a:p>
            <a:pPr algn="ctr"/>
            <a:r>
              <a:rPr lang="en-US" altLang="zh-CN" sz="2200" b="1">
                <a:solidFill>
                  <a:schemeClr val="tx1"/>
                </a:solidFill>
                <a:latin typeface="Arial" pitchFamily="34" charset="0"/>
                <a:ea typeface="宋体" pitchFamily="2" charset="-122"/>
              </a:rPr>
              <a:t>CHARACTER</a:t>
            </a:r>
          </a:p>
        </p:txBody>
      </p:sp>
      <p:grpSp>
        <p:nvGrpSpPr>
          <p:cNvPr id="30725" name="Group 20"/>
          <p:cNvGrpSpPr>
            <a:grpSpLocks/>
          </p:cNvGrpSpPr>
          <p:nvPr/>
        </p:nvGrpSpPr>
        <p:grpSpPr bwMode="auto">
          <a:xfrm>
            <a:off x="1993900" y="4373563"/>
            <a:ext cx="2632075" cy="1182687"/>
            <a:chOff x="1256" y="2363"/>
            <a:chExt cx="1658" cy="745"/>
          </a:xfrm>
        </p:grpSpPr>
        <p:sp>
          <p:nvSpPr>
            <p:cNvPr id="30743" name="Arc 21"/>
            <p:cNvSpPr>
              <a:spLocks/>
            </p:cNvSpPr>
            <p:nvPr/>
          </p:nvSpPr>
          <p:spPr bwMode="auto">
            <a:xfrm>
              <a:off x="2074" y="2363"/>
              <a:ext cx="840" cy="745"/>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50800" cap="rnd">
              <a:solidFill>
                <a:srgbClr val="FFCC00"/>
              </a:solidFill>
              <a:round/>
              <a:headEnd type="stealth" w="med" len="lg"/>
              <a:tailEnd type="none" w="sm" len="sm"/>
            </a:ln>
          </p:spPr>
          <p:txBody>
            <a:bodyPr/>
            <a:lstStyle/>
            <a:p>
              <a:endParaRPr lang="zh-CN" altLang="en-US">
                <a:solidFill>
                  <a:schemeClr val="tx1"/>
                </a:solidFill>
              </a:endParaRPr>
            </a:p>
          </p:txBody>
        </p:sp>
        <p:sp>
          <p:nvSpPr>
            <p:cNvPr id="30744" name="Arc 22"/>
            <p:cNvSpPr>
              <a:spLocks/>
            </p:cNvSpPr>
            <p:nvPr/>
          </p:nvSpPr>
          <p:spPr bwMode="auto">
            <a:xfrm>
              <a:off x="1256" y="2363"/>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50800" cap="rnd">
              <a:solidFill>
                <a:srgbClr val="FFCC00"/>
              </a:solidFill>
              <a:round/>
              <a:headEnd type="none" w="sm" len="sm"/>
              <a:tailEnd type="none" w="sm" len="sm"/>
            </a:ln>
          </p:spPr>
          <p:txBody>
            <a:bodyPr/>
            <a:lstStyle/>
            <a:p>
              <a:endParaRPr lang="zh-CN" altLang="en-US">
                <a:solidFill>
                  <a:schemeClr val="tx1"/>
                </a:solidFill>
              </a:endParaRPr>
            </a:p>
          </p:txBody>
        </p:sp>
      </p:grpSp>
      <p:sp>
        <p:nvSpPr>
          <p:cNvPr id="30726" name="Rectangle 23"/>
          <p:cNvSpPr>
            <a:spLocks noChangeArrowheads="1"/>
          </p:cNvSpPr>
          <p:nvPr/>
        </p:nvSpPr>
        <p:spPr bwMode="auto">
          <a:xfrm>
            <a:off x="1843088" y="5656263"/>
            <a:ext cx="2609850" cy="431800"/>
          </a:xfrm>
          <a:prstGeom prst="rect">
            <a:avLst/>
          </a:prstGeom>
          <a:noFill/>
          <a:ln w="9525">
            <a:noFill/>
            <a:miter lim="800000"/>
            <a:headEnd/>
            <a:tailEnd/>
          </a:ln>
        </p:spPr>
        <p:txBody>
          <a:bodyPr lIns="92075" tIns="46038" rIns="92075" bIns="46038">
            <a:spAutoFit/>
          </a:bodyPr>
          <a:lstStyle/>
          <a:p>
            <a:pPr algn="ctr"/>
            <a:r>
              <a:rPr lang="en-US" altLang="zh-CN" sz="2200" b="1">
                <a:solidFill>
                  <a:schemeClr val="tx1"/>
                </a:solidFill>
                <a:latin typeface="Courier New" pitchFamily="49" charset="0"/>
                <a:ea typeface="宋体" pitchFamily="2" charset="-122"/>
              </a:rPr>
              <a:t>TO_CHAR</a:t>
            </a:r>
          </a:p>
        </p:txBody>
      </p:sp>
      <p:grpSp>
        <p:nvGrpSpPr>
          <p:cNvPr id="30727" name="Group 24"/>
          <p:cNvGrpSpPr>
            <a:grpSpLocks/>
          </p:cNvGrpSpPr>
          <p:nvPr/>
        </p:nvGrpSpPr>
        <p:grpSpPr bwMode="auto">
          <a:xfrm>
            <a:off x="1900238" y="2189163"/>
            <a:ext cx="2752725" cy="1725612"/>
            <a:chOff x="1197" y="987"/>
            <a:chExt cx="1734" cy="1087"/>
          </a:xfrm>
        </p:grpSpPr>
        <p:grpSp>
          <p:nvGrpSpPr>
            <p:cNvPr id="30739" name="Group 25"/>
            <p:cNvGrpSpPr>
              <a:grpSpLocks/>
            </p:cNvGrpSpPr>
            <p:nvPr/>
          </p:nvGrpSpPr>
          <p:grpSpPr bwMode="auto">
            <a:xfrm>
              <a:off x="1257" y="1329"/>
              <a:ext cx="1674" cy="745"/>
              <a:chOff x="1257" y="1329"/>
              <a:chExt cx="1674" cy="745"/>
            </a:xfrm>
          </p:grpSpPr>
          <p:sp>
            <p:nvSpPr>
              <p:cNvPr id="30741" name="Arc 26"/>
              <p:cNvSpPr>
                <a:spLocks/>
              </p:cNvSpPr>
              <p:nvPr/>
            </p:nvSpPr>
            <p:spPr bwMode="auto">
              <a:xfrm rot="10800000">
                <a:off x="2099" y="1329"/>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50800" cap="rnd">
                <a:solidFill>
                  <a:srgbClr val="FFCC00"/>
                </a:solidFill>
                <a:round/>
                <a:headEnd type="none" w="sm" len="sm"/>
                <a:tailEnd type="none" w="sm" len="sm"/>
              </a:ln>
            </p:spPr>
            <p:txBody>
              <a:bodyPr/>
              <a:lstStyle/>
              <a:p>
                <a:endParaRPr lang="zh-CN" altLang="en-US">
                  <a:solidFill>
                    <a:schemeClr val="tx1"/>
                  </a:solidFill>
                </a:endParaRPr>
              </a:p>
            </p:txBody>
          </p:sp>
          <p:sp>
            <p:nvSpPr>
              <p:cNvPr id="30742" name="Arc 27"/>
              <p:cNvSpPr>
                <a:spLocks/>
              </p:cNvSpPr>
              <p:nvPr/>
            </p:nvSpPr>
            <p:spPr bwMode="auto">
              <a:xfrm rot="10800000">
                <a:off x="1257" y="1329"/>
                <a:ext cx="832" cy="745"/>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CC00"/>
                </a:solidFill>
                <a:round/>
                <a:headEnd type="stealth" w="med" len="lg"/>
                <a:tailEnd type="none" w="sm" len="sm"/>
              </a:ln>
            </p:spPr>
            <p:txBody>
              <a:bodyPr/>
              <a:lstStyle/>
              <a:p>
                <a:endParaRPr lang="zh-CN" altLang="en-US">
                  <a:solidFill>
                    <a:schemeClr val="tx1"/>
                  </a:solidFill>
                </a:endParaRPr>
              </a:p>
            </p:txBody>
          </p:sp>
        </p:grpSp>
        <p:sp>
          <p:nvSpPr>
            <p:cNvPr id="30740" name="Rectangle 28"/>
            <p:cNvSpPr>
              <a:spLocks noChangeArrowheads="1"/>
            </p:cNvSpPr>
            <p:nvPr/>
          </p:nvSpPr>
          <p:spPr bwMode="auto">
            <a:xfrm>
              <a:off x="1197" y="987"/>
              <a:ext cx="1644" cy="272"/>
            </a:xfrm>
            <a:prstGeom prst="rect">
              <a:avLst/>
            </a:prstGeom>
            <a:noFill/>
            <a:ln w="9525">
              <a:noFill/>
              <a:miter lim="800000"/>
              <a:headEnd/>
              <a:tailEnd/>
            </a:ln>
          </p:spPr>
          <p:txBody>
            <a:bodyPr lIns="92075" tIns="46038" rIns="92075" bIns="46038">
              <a:spAutoFit/>
            </a:bodyPr>
            <a:lstStyle/>
            <a:p>
              <a:pPr algn="ctr"/>
              <a:r>
                <a:rPr lang="en-US" altLang="zh-CN" sz="2200" b="1">
                  <a:solidFill>
                    <a:schemeClr val="tx1"/>
                  </a:solidFill>
                  <a:latin typeface="Courier New" pitchFamily="49" charset="0"/>
                  <a:ea typeface="宋体" pitchFamily="2" charset="-122"/>
                </a:rPr>
                <a:t>TO_NUMBER</a:t>
              </a:r>
            </a:p>
          </p:txBody>
        </p:sp>
      </p:grpSp>
      <p:grpSp>
        <p:nvGrpSpPr>
          <p:cNvPr id="30728" name="Group 29"/>
          <p:cNvGrpSpPr>
            <a:grpSpLocks/>
          </p:cNvGrpSpPr>
          <p:nvPr/>
        </p:nvGrpSpPr>
        <p:grpSpPr bwMode="auto">
          <a:xfrm>
            <a:off x="4721225" y="3976688"/>
            <a:ext cx="3554413" cy="2111375"/>
            <a:chOff x="2974" y="2113"/>
            <a:chExt cx="2239" cy="1330"/>
          </a:xfrm>
        </p:grpSpPr>
        <p:grpSp>
          <p:nvGrpSpPr>
            <p:cNvPr id="30734" name="Group 30"/>
            <p:cNvGrpSpPr>
              <a:grpSpLocks/>
            </p:cNvGrpSpPr>
            <p:nvPr/>
          </p:nvGrpSpPr>
          <p:grpSpPr bwMode="auto">
            <a:xfrm>
              <a:off x="3000" y="2363"/>
              <a:ext cx="1658" cy="745"/>
              <a:chOff x="3000" y="2363"/>
              <a:chExt cx="1658" cy="745"/>
            </a:xfrm>
          </p:grpSpPr>
          <p:sp>
            <p:nvSpPr>
              <p:cNvPr id="30737" name="Arc 31"/>
              <p:cNvSpPr>
                <a:spLocks/>
              </p:cNvSpPr>
              <p:nvPr/>
            </p:nvSpPr>
            <p:spPr bwMode="auto">
              <a:xfrm>
                <a:off x="3818" y="2363"/>
                <a:ext cx="840" cy="745"/>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50800" cap="rnd">
                <a:solidFill>
                  <a:srgbClr val="FF3300"/>
                </a:solidFill>
                <a:round/>
                <a:headEnd type="none" w="sm" len="sm"/>
                <a:tailEnd type="none" w="sm" len="sm"/>
              </a:ln>
            </p:spPr>
            <p:txBody>
              <a:bodyPr/>
              <a:lstStyle/>
              <a:p>
                <a:endParaRPr lang="zh-CN" altLang="en-US">
                  <a:solidFill>
                    <a:schemeClr val="tx1"/>
                  </a:solidFill>
                </a:endParaRPr>
              </a:p>
            </p:txBody>
          </p:sp>
          <p:sp>
            <p:nvSpPr>
              <p:cNvPr id="30738" name="Arc 32"/>
              <p:cNvSpPr>
                <a:spLocks/>
              </p:cNvSpPr>
              <p:nvPr/>
            </p:nvSpPr>
            <p:spPr bwMode="auto">
              <a:xfrm>
                <a:off x="3000" y="2363"/>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50800" cap="rnd">
                <a:solidFill>
                  <a:srgbClr val="FF3300"/>
                </a:solidFill>
                <a:round/>
                <a:headEnd type="none" w="sm" len="sm"/>
                <a:tailEnd type="stealth" w="med" len="lg"/>
              </a:ln>
            </p:spPr>
            <p:txBody>
              <a:bodyPr/>
              <a:lstStyle/>
              <a:p>
                <a:endParaRPr lang="zh-CN" altLang="en-US">
                  <a:solidFill>
                    <a:schemeClr val="tx1"/>
                  </a:solidFill>
                </a:endParaRPr>
              </a:p>
            </p:txBody>
          </p:sp>
        </p:grpSp>
        <p:sp>
          <p:nvSpPr>
            <p:cNvPr id="30735" name="Rectangle 33"/>
            <p:cNvSpPr>
              <a:spLocks noChangeArrowheads="1"/>
            </p:cNvSpPr>
            <p:nvPr/>
          </p:nvSpPr>
          <p:spPr bwMode="auto">
            <a:xfrm>
              <a:off x="4121" y="2113"/>
              <a:ext cx="1092" cy="272"/>
            </a:xfrm>
            <a:prstGeom prst="rect">
              <a:avLst/>
            </a:prstGeom>
            <a:noFill/>
            <a:ln w="9525">
              <a:noFill/>
              <a:miter lim="800000"/>
              <a:headEnd/>
              <a:tailEnd/>
            </a:ln>
          </p:spPr>
          <p:txBody>
            <a:bodyPr lIns="92075" tIns="46038" rIns="92075" bIns="46038">
              <a:spAutoFit/>
            </a:bodyPr>
            <a:lstStyle/>
            <a:p>
              <a:pPr algn="ctr"/>
              <a:r>
                <a:rPr lang="en-US" altLang="zh-CN" sz="2200" b="1">
                  <a:solidFill>
                    <a:schemeClr val="tx1"/>
                  </a:solidFill>
                  <a:latin typeface="Courier New" pitchFamily="49" charset="0"/>
                  <a:ea typeface="宋体" pitchFamily="2" charset="-122"/>
                </a:rPr>
                <a:t>DATE</a:t>
              </a:r>
            </a:p>
          </p:txBody>
        </p:sp>
        <p:sp>
          <p:nvSpPr>
            <p:cNvPr id="30736" name="Rectangle 34"/>
            <p:cNvSpPr>
              <a:spLocks noChangeArrowheads="1"/>
            </p:cNvSpPr>
            <p:nvPr/>
          </p:nvSpPr>
          <p:spPr bwMode="auto">
            <a:xfrm>
              <a:off x="2974" y="3171"/>
              <a:ext cx="1644" cy="272"/>
            </a:xfrm>
            <a:prstGeom prst="rect">
              <a:avLst/>
            </a:prstGeom>
            <a:noFill/>
            <a:ln w="9525">
              <a:noFill/>
              <a:miter lim="800000"/>
              <a:headEnd/>
              <a:tailEnd/>
            </a:ln>
          </p:spPr>
          <p:txBody>
            <a:bodyPr lIns="92075" tIns="46038" rIns="92075" bIns="46038">
              <a:spAutoFit/>
            </a:bodyPr>
            <a:lstStyle/>
            <a:p>
              <a:pPr algn="ctr"/>
              <a:r>
                <a:rPr lang="en-US" altLang="zh-CN" sz="2200" b="1">
                  <a:solidFill>
                    <a:schemeClr val="tx1"/>
                  </a:solidFill>
                  <a:latin typeface="Courier New" pitchFamily="49" charset="0"/>
                  <a:ea typeface="宋体" pitchFamily="2" charset="-122"/>
                </a:rPr>
                <a:t>TO_CHAR</a:t>
              </a:r>
            </a:p>
          </p:txBody>
        </p:sp>
      </p:grpSp>
      <p:grpSp>
        <p:nvGrpSpPr>
          <p:cNvPr id="30729" name="Group 35"/>
          <p:cNvGrpSpPr>
            <a:grpSpLocks/>
          </p:cNvGrpSpPr>
          <p:nvPr/>
        </p:nvGrpSpPr>
        <p:grpSpPr bwMode="auto">
          <a:xfrm>
            <a:off x="4695825" y="2189163"/>
            <a:ext cx="2686050" cy="1725612"/>
            <a:chOff x="2958" y="987"/>
            <a:chExt cx="1692" cy="1087"/>
          </a:xfrm>
        </p:grpSpPr>
        <p:grpSp>
          <p:nvGrpSpPr>
            <p:cNvPr id="30730" name="Group 36"/>
            <p:cNvGrpSpPr>
              <a:grpSpLocks/>
            </p:cNvGrpSpPr>
            <p:nvPr/>
          </p:nvGrpSpPr>
          <p:grpSpPr bwMode="auto">
            <a:xfrm>
              <a:off x="2976" y="1329"/>
              <a:ext cx="1674" cy="745"/>
              <a:chOff x="2976" y="1329"/>
              <a:chExt cx="1674" cy="745"/>
            </a:xfrm>
          </p:grpSpPr>
          <p:sp>
            <p:nvSpPr>
              <p:cNvPr id="30732" name="Arc 37"/>
              <p:cNvSpPr>
                <a:spLocks/>
              </p:cNvSpPr>
              <p:nvPr/>
            </p:nvSpPr>
            <p:spPr bwMode="auto">
              <a:xfrm rot="10800000">
                <a:off x="3818" y="1329"/>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50800" cap="rnd">
                <a:solidFill>
                  <a:srgbClr val="FF3300"/>
                </a:solidFill>
                <a:round/>
                <a:headEnd type="none" w="sm" len="sm"/>
                <a:tailEnd type="stealth" w="med" len="lg"/>
              </a:ln>
            </p:spPr>
            <p:txBody>
              <a:bodyPr/>
              <a:lstStyle/>
              <a:p>
                <a:endParaRPr lang="zh-CN" altLang="en-US">
                  <a:solidFill>
                    <a:schemeClr val="tx1"/>
                  </a:solidFill>
                </a:endParaRPr>
              </a:p>
            </p:txBody>
          </p:sp>
          <p:sp>
            <p:nvSpPr>
              <p:cNvPr id="30733" name="Arc 38"/>
              <p:cNvSpPr>
                <a:spLocks/>
              </p:cNvSpPr>
              <p:nvPr/>
            </p:nvSpPr>
            <p:spPr bwMode="auto">
              <a:xfrm rot="10800000">
                <a:off x="2976" y="1329"/>
                <a:ext cx="832" cy="745"/>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3300"/>
                </a:solidFill>
                <a:round/>
                <a:headEnd type="none" w="sm" len="sm"/>
                <a:tailEnd type="none" w="sm" len="sm"/>
              </a:ln>
            </p:spPr>
            <p:txBody>
              <a:bodyPr/>
              <a:lstStyle/>
              <a:p>
                <a:endParaRPr lang="zh-CN" altLang="en-US">
                  <a:solidFill>
                    <a:schemeClr val="tx1"/>
                  </a:solidFill>
                </a:endParaRPr>
              </a:p>
            </p:txBody>
          </p:sp>
        </p:grpSp>
        <p:sp>
          <p:nvSpPr>
            <p:cNvPr id="30731" name="Rectangle 39"/>
            <p:cNvSpPr>
              <a:spLocks noChangeArrowheads="1"/>
            </p:cNvSpPr>
            <p:nvPr/>
          </p:nvSpPr>
          <p:spPr bwMode="auto">
            <a:xfrm>
              <a:off x="2958" y="987"/>
              <a:ext cx="1644" cy="272"/>
            </a:xfrm>
            <a:prstGeom prst="rect">
              <a:avLst/>
            </a:prstGeom>
            <a:noFill/>
            <a:ln w="9525">
              <a:noFill/>
              <a:miter lim="800000"/>
              <a:headEnd/>
              <a:tailEnd/>
            </a:ln>
          </p:spPr>
          <p:txBody>
            <a:bodyPr lIns="92075" tIns="46038" rIns="92075" bIns="46038">
              <a:spAutoFit/>
            </a:bodyPr>
            <a:lstStyle/>
            <a:p>
              <a:pPr algn="ctr"/>
              <a:r>
                <a:rPr lang="en-US" altLang="zh-CN" sz="2200" b="1">
                  <a:solidFill>
                    <a:schemeClr val="tx1"/>
                  </a:solidFill>
                  <a:latin typeface="Courier New" pitchFamily="49" charset="0"/>
                  <a:ea typeface="宋体" pitchFamily="2" charset="-122"/>
                </a:rPr>
                <a:t>TO_DATE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30200" y="568325"/>
            <a:ext cx="8310563" cy="881063"/>
          </a:xfrm>
        </p:spPr>
        <p:txBody>
          <a:bodyPr/>
          <a:lstStyle/>
          <a:p>
            <a:pPr marL="342900" indent="-342900" algn="ctr" eaLnBrk="1" hangingPunct="1">
              <a:defRPr/>
            </a:pPr>
            <a:r>
              <a:rPr kumimoji="1" lang="en-US" altLang="zh-CN" dirty="0">
                <a:ea typeface="宋体" pitchFamily="2" charset="-122"/>
              </a:rPr>
              <a:t>4.2.1 </a:t>
            </a:r>
            <a:r>
              <a:rPr kumimoji="1" lang="zh-CN" altLang="en-US" dirty="0">
                <a:ea typeface="宋体" pitchFamily="2" charset="-122"/>
              </a:rPr>
              <a:t>函数</a:t>
            </a:r>
            <a:r>
              <a:rPr lang="en-US" altLang="zh-CN" dirty="0">
                <a:latin typeface="Courier New" pitchFamily="49" charset="0"/>
                <a:ea typeface="宋体" pitchFamily="2" charset="-122"/>
              </a:rPr>
              <a:t>TO_CHAR</a:t>
            </a:r>
            <a:r>
              <a:rPr lang="zh-CN" altLang="en-US" dirty="0">
                <a:latin typeface="Courier New" pitchFamily="49" charset="0"/>
                <a:ea typeface="宋体" pitchFamily="2" charset="-122"/>
              </a:rPr>
              <a:t> (日期</a:t>
            </a:r>
            <a:r>
              <a:rPr lang="en-US" altLang="zh-CN" dirty="0">
                <a:latin typeface="Courier New" pitchFamily="49" charset="0"/>
                <a:ea typeface="宋体" pitchFamily="2" charset="-122"/>
              </a:rPr>
              <a:t>)</a:t>
            </a:r>
            <a:endParaRPr kumimoji="1" lang="zh-CN" altLang="en-US" dirty="0">
              <a:ea typeface="宋体" pitchFamily="2" charset="-122"/>
            </a:endParaRPr>
          </a:p>
        </p:txBody>
      </p:sp>
      <p:sp>
        <p:nvSpPr>
          <p:cNvPr id="321542" name="Rectangle 6"/>
          <p:cNvSpPr>
            <a:spLocks noChangeArrowheads="1"/>
          </p:cNvSpPr>
          <p:nvPr/>
        </p:nvSpPr>
        <p:spPr bwMode="blackWhite">
          <a:xfrm>
            <a:off x="520700" y="1563688"/>
            <a:ext cx="8181975"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defRPr/>
            </a:pPr>
            <a:r>
              <a:rPr lang="en-US" altLang="zh-CN" sz="1800" b="1" dirty="0">
                <a:solidFill>
                  <a:srgbClr val="000000"/>
                </a:solidFill>
                <a:latin typeface="Courier New" pitchFamily="49" charset="0"/>
                <a:ea typeface="宋体" pitchFamily="2" charset="-122"/>
              </a:rPr>
              <a:t>TO_CHAR(</a:t>
            </a:r>
            <a:r>
              <a:rPr lang="en-US" altLang="zh-CN" sz="1800" b="1" i="1" dirty="0">
                <a:solidFill>
                  <a:srgbClr val="000000"/>
                </a:solidFill>
                <a:latin typeface="Courier New" pitchFamily="49" charset="0"/>
                <a:ea typeface="宋体" pitchFamily="2" charset="-122"/>
              </a:rPr>
              <a:t>date, </a:t>
            </a:r>
            <a:r>
              <a:rPr lang="en-US" altLang="zh-CN" sz="1800" b="1" dirty="0">
                <a:solidFill>
                  <a:srgbClr val="000000"/>
                </a:solidFill>
                <a:latin typeface="Courier New" pitchFamily="49" charset="0"/>
                <a:ea typeface="宋体" pitchFamily="2" charset="-122"/>
              </a:rPr>
              <a:t>'</a:t>
            </a:r>
            <a:r>
              <a:rPr lang="en-US" altLang="zh-CN" sz="1800" b="1" i="1" dirty="0" err="1">
                <a:solidFill>
                  <a:srgbClr val="000000"/>
                </a:solidFill>
                <a:latin typeface="Courier New" pitchFamily="49" charset="0"/>
                <a:ea typeface="宋体" pitchFamily="2" charset="-122"/>
              </a:rPr>
              <a:t>format_model</a:t>
            </a:r>
            <a:r>
              <a:rPr lang="en-US" altLang="zh-CN" sz="1800" b="1" dirty="0">
                <a:solidFill>
                  <a:srgbClr val="000000"/>
                </a:solidFill>
                <a:latin typeface="Courier New" pitchFamily="49" charset="0"/>
                <a:ea typeface="宋体" pitchFamily="2" charset="-122"/>
              </a:rPr>
              <a:t>')    ‘YYYY-MM-DD HH24:MI:SS’</a:t>
            </a:r>
          </a:p>
        </p:txBody>
      </p:sp>
      <p:sp>
        <p:nvSpPr>
          <p:cNvPr id="9" name="Rectangle 3"/>
          <p:cNvSpPr txBox="1">
            <a:spLocks noChangeArrowheads="1"/>
          </p:cNvSpPr>
          <p:nvPr/>
        </p:nvSpPr>
        <p:spPr bwMode="auto">
          <a:xfrm>
            <a:off x="341313" y="2233613"/>
            <a:ext cx="7791450" cy="355600"/>
          </a:xfrm>
          <a:prstGeom prst="rect">
            <a:avLst/>
          </a:prstGeom>
          <a:noFill/>
          <a:ln w="9525">
            <a:noFill/>
            <a:miter lim="800000"/>
            <a:headEnd/>
            <a:tailEnd/>
          </a:ln>
        </p:spPr>
        <p:txBody>
          <a:bodyPr lIns="0" tIns="46038" rIns="0" bIns="46038">
            <a:spAutoFit/>
          </a:bodyPr>
          <a:lstStyle/>
          <a:p>
            <a:pPr marL="1414463" lvl="2" indent="-381000" defTabSz="346075" eaLnBrk="1" hangingPunct="1">
              <a:lnSpc>
                <a:spcPct val="95000"/>
              </a:lnSpc>
              <a:spcBef>
                <a:spcPct val="35000"/>
              </a:spcBef>
              <a:buClr>
                <a:schemeClr val="hlink"/>
              </a:buClr>
              <a:buSzPct val="90000"/>
              <a:buFont typeface="Wingdings" pitchFamily="2" charset="2"/>
              <a:buChar char="§"/>
              <a:tabLst>
                <a:tab pos="571500" algn="l"/>
              </a:tabLst>
              <a:defRPr/>
            </a:pPr>
            <a:r>
              <a:rPr kumimoji="1" lang="zh-CN" altLang="en-US" sz="1800" b="1" kern="0" dirty="0">
                <a:solidFill>
                  <a:schemeClr val="tx1"/>
                </a:solidFill>
                <a:latin typeface="+mn-lt"/>
                <a:ea typeface="宋体" pitchFamily="2" charset="-122"/>
              </a:rPr>
              <a:t>函数</a:t>
            </a:r>
            <a:r>
              <a:rPr lang="en-US" altLang="zh-CN" sz="1800" b="1" kern="0" dirty="0">
                <a:solidFill>
                  <a:schemeClr val="tx1"/>
                </a:solidFill>
                <a:latin typeface="Courier New" pitchFamily="49" charset="0"/>
                <a:ea typeface="宋体" pitchFamily="2" charset="-122"/>
              </a:rPr>
              <a:t>TO_CHAR</a:t>
            </a:r>
            <a:r>
              <a:rPr lang="zh-CN" altLang="en-US" sz="1800" b="1" kern="0" dirty="0">
                <a:solidFill>
                  <a:schemeClr val="tx1"/>
                </a:solidFill>
                <a:latin typeface="Courier New" pitchFamily="49" charset="0"/>
                <a:ea typeface="宋体" pitchFamily="2" charset="-122"/>
              </a:rPr>
              <a:t>的第二个参数的转换格式(日期</a:t>
            </a:r>
            <a:r>
              <a:rPr lang="en-US" altLang="zh-CN" sz="1800" b="1" kern="0" dirty="0">
                <a:solidFill>
                  <a:schemeClr val="tx1"/>
                </a:solidFill>
                <a:latin typeface="Courier New" pitchFamily="49" charset="0"/>
                <a:ea typeface="宋体" pitchFamily="2" charset="-122"/>
              </a:rPr>
              <a:t>)： </a:t>
            </a:r>
            <a:r>
              <a:rPr lang="en-US" altLang="zh-CN" sz="1800" b="1" kern="0" dirty="0">
                <a:solidFill>
                  <a:schemeClr val="tx1"/>
                </a:solidFill>
                <a:latin typeface="+mn-lt"/>
                <a:ea typeface="宋体" pitchFamily="2" charset="-122"/>
              </a:rPr>
              <a:t> </a:t>
            </a:r>
          </a:p>
        </p:txBody>
      </p:sp>
      <p:pic>
        <p:nvPicPr>
          <p:cNvPr id="31749" name="Picture 8"/>
          <p:cNvPicPr>
            <a:picLocks noChangeAspect="1" noChangeArrowheads="1"/>
          </p:cNvPicPr>
          <p:nvPr/>
        </p:nvPicPr>
        <p:blipFill>
          <a:blip r:embed="rId3"/>
          <a:srcRect/>
          <a:stretch>
            <a:fillRect/>
          </a:stretch>
        </p:blipFill>
        <p:spPr bwMode="auto">
          <a:xfrm>
            <a:off x="1323975" y="2630488"/>
            <a:ext cx="7094538" cy="36290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68" name="Rectangle 36"/>
          <p:cNvSpPr>
            <a:spLocks noChangeArrowheads="1"/>
          </p:cNvSpPr>
          <p:nvPr/>
        </p:nvSpPr>
        <p:spPr bwMode="blackWhite">
          <a:xfrm>
            <a:off x="652463" y="3476625"/>
            <a:ext cx="7926387" cy="259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p:txBody>
      </p:sp>
      <p:sp>
        <p:nvSpPr>
          <p:cNvPr id="325671" name="Rectangle 39"/>
          <p:cNvSpPr>
            <a:spLocks noChangeArrowheads="1"/>
          </p:cNvSpPr>
          <p:nvPr/>
        </p:nvSpPr>
        <p:spPr bwMode="ltGray">
          <a:xfrm>
            <a:off x="2200275" y="3552825"/>
            <a:ext cx="2714625" cy="2020888"/>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32772" name="Rectangle 41"/>
          <p:cNvSpPr>
            <a:spLocks noChangeArrowheads="1"/>
          </p:cNvSpPr>
          <p:nvPr/>
        </p:nvSpPr>
        <p:spPr bwMode="blackWhite">
          <a:xfrm>
            <a:off x="657225" y="3481388"/>
            <a:ext cx="7262813" cy="2568575"/>
          </a:xfrm>
          <a:prstGeom prst="rect">
            <a:avLst/>
          </a:prstGeom>
          <a:noFill/>
          <a:ln w="9525">
            <a:noFill/>
            <a:miter lim="800000"/>
            <a:headEnd/>
            <a:tailEnd/>
          </a:ln>
        </p:spPr>
        <p:txBody>
          <a:bodyPr lIns="92075" tIns="46038" rIns="92075" bIns="46038">
            <a:spAutoFit/>
          </a:bodyPr>
          <a:lstStyle/>
          <a:p>
            <a:pPr>
              <a:lnSpc>
                <a:spcPct val="90000"/>
              </a:lnSpc>
              <a:tabLst>
                <a:tab pos="1200150" algn="l"/>
              </a:tabLst>
            </a:pPr>
            <a:r>
              <a:rPr kumimoji="1" lang="en-US" altLang="zh-CN" sz="1800" b="1">
                <a:solidFill>
                  <a:srgbClr val="000000"/>
                </a:solidFill>
                <a:latin typeface="Courier New" pitchFamily="49" charset="0"/>
                <a:ea typeface="宋体" pitchFamily="2" charset="-122"/>
              </a:rPr>
              <a:t>ENAME      HIREDATE</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 -----------------</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KING       17 November 1981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BLAKE      1 May 1981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CLARK      9 June 1981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JONES      2 April 1981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MARTIN     28 September 1981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ALLEN      20 February 1981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14 rows selected.</a:t>
            </a:r>
          </a:p>
        </p:txBody>
      </p:sp>
      <p:sp>
        <p:nvSpPr>
          <p:cNvPr id="26629"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4.2.2 </a:t>
            </a:r>
            <a:r>
              <a:rPr kumimoji="1" lang="zh-CN" altLang="en-US" dirty="0">
                <a:ea typeface="宋体" pitchFamily="2" charset="-122"/>
              </a:rPr>
              <a:t>函数</a:t>
            </a:r>
            <a:r>
              <a:rPr lang="en-US" altLang="zh-CN" dirty="0">
                <a:latin typeface="Courier New" pitchFamily="49" charset="0"/>
                <a:ea typeface="宋体" pitchFamily="2" charset="-122"/>
              </a:rPr>
              <a:t>TO_CHAR</a:t>
            </a:r>
            <a:r>
              <a:rPr lang="zh-CN" altLang="en-US" dirty="0">
                <a:latin typeface="Courier New" pitchFamily="49" charset="0"/>
                <a:ea typeface="宋体" pitchFamily="2" charset="-122"/>
              </a:rPr>
              <a:t> (日期</a:t>
            </a:r>
            <a:r>
              <a:rPr lang="en-US" altLang="zh-CN" dirty="0">
                <a:latin typeface="Courier New" pitchFamily="49" charset="0"/>
                <a:ea typeface="宋体" pitchFamily="2" charset="-122"/>
              </a:rPr>
              <a:t>)</a:t>
            </a:r>
            <a:endParaRPr lang="zh-CN" altLang="en-US" dirty="0">
              <a:ea typeface="宋体" pitchFamily="2" charset="-122"/>
            </a:endParaRPr>
          </a:p>
        </p:txBody>
      </p:sp>
      <p:sp>
        <p:nvSpPr>
          <p:cNvPr id="325667" name="Rectangle 35"/>
          <p:cNvSpPr>
            <a:spLocks noChangeArrowheads="1"/>
          </p:cNvSpPr>
          <p:nvPr/>
        </p:nvSpPr>
        <p:spPr bwMode="blackWhite">
          <a:xfrm>
            <a:off x="652463" y="2373313"/>
            <a:ext cx="7918450" cy="9794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25670" name="Rectangle 38"/>
          <p:cNvSpPr>
            <a:spLocks noChangeArrowheads="1"/>
          </p:cNvSpPr>
          <p:nvPr/>
        </p:nvSpPr>
        <p:spPr bwMode="ltGray">
          <a:xfrm>
            <a:off x="2220913" y="2673350"/>
            <a:ext cx="6276975" cy="327025"/>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32776" name="Rectangle 40"/>
          <p:cNvSpPr>
            <a:spLocks noChangeArrowheads="1"/>
          </p:cNvSpPr>
          <p:nvPr/>
        </p:nvSpPr>
        <p:spPr bwMode="blackWhite">
          <a:xfrm>
            <a:off x="631825" y="2176463"/>
            <a:ext cx="7346950" cy="1357312"/>
          </a:xfrm>
          <a:prstGeom prst="rect">
            <a:avLst/>
          </a:prstGeom>
          <a:noFill/>
          <a:ln w="9525">
            <a:noFill/>
            <a:miter lim="800000"/>
            <a:headEnd/>
            <a:tailEnd/>
          </a:ln>
        </p:spPr>
        <p:txBody>
          <a:bodyPr wrap="none" lIns="92075" tIns="46038" rIns="92075" bIns="46038" anchor="ctr"/>
          <a:lstStyle/>
          <a:p>
            <a:pPr>
              <a:tabLst>
                <a:tab pos="1600200" algn="l"/>
              </a:tabLst>
            </a:pPr>
            <a:r>
              <a:rPr kumimoji="1" lang="en-US" altLang="zh-CN" sz="1800" b="1">
                <a:solidFill>
                  <a:srgbClr val="000000"/>
                </a:solidFill>
                <a:latin typeface="Courier New" pitchFamily="49" charset="0"/>
                <a:ea typeface="宋体" pitchFamily="2" charset="-122"/>
              </a:rPr>
              <a:t>SQL&gt; SELECT	ename, 	</a:t>
            </a:r>
          </a:p>
          <a:p>
            <a:pPr>
              <a:tabLst>
                <a:tab pos="1600200" algn="l"/>
              </a:tabLst>
            </a:pPr>
            <a:r>
              <a:rPr kumimoji="1" lang="en-US" altLang="zh-CN" sz="1800" b="1">
                <a:solidFill>
                  <a:srgbClr val="000000"/>
                </a:solidFill>
                <a:latin typeface="Courier New" pitchFamily="49" charset="0"/>
                <a:ea typeface="宋体" pitchFamily="2" charset="-122"/>
              </a:rPr>
              <a:t>  2    	TO_CHAR(hiredate, ‘DD Month YYYY') HIREDATE</a:t>
            </a:r>
          </a:p>
          <a:p>
            <a:pPr>
              <a:tabLst>
                <a:tab pos="1600200" algn="l"/>
              </a:tabLst>
            </a:pPr>
            <a:r>
              <a:rPr kumimoji="1" lang="en-US" altLang="zh-CN" sz="1800" b="1">
                <a:solidFill>
                  <a:srgbClr val="000000"/>
                </a:solidFill>
                <a:latin typeface="Courier New" pitchFamily="49" charset="0"/>
                <a:ea typeface="宋体" pitchFamily="2" charset="-122"/>
              </a:rPr>
              <a:t>  3  FROM  	emp;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5670"/>
                                        </p:tgtEl>
                                        <p:attrNameLst>
                                          <p:attrName>style.visibility</p:attrName>
                                        </p:attrNameLst>
                                      </p:cBhvr>
                                      <p:to>
                                        <p:strVal val="visible"/>
                                      </p:to>
                                    </p:set>
                                    <p:animEffect transition="in" filter="wipe(up)">
                                      <p:cBhvr>
                                        <p:cTn id="7" dur="500"/>
                                        <p:tgtEl>
                                          <p:spTgt spid="32567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5671"/>
                                        </p:tgtEl>
                                        <p:attrNameLst>
                                          <p:attrName>style.visibility</p:attrName>
                                        </p:attrNameLst>
                                      </p:cBhvr>
                                      <p:to>
                                        <p:strVal val="visible"/>
                                      </p:to>
                                    </p:set>
                                    <p:animEffect transition="in" filter="wipe(up)">
                                      <p:cBhvr>
                                        <p:cTn id="11" dur="500"/>
                                        <p:tgtEl>
                                          <p:spTgt spid="32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71" grpId="0" animBg="1"/>
      <p:bldP spid="3256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330200" y="568325"/>
            <a:ext cx="8310563" cy="881063"/>
          </a:xfrm>
        </p:spPr>
        <p:txBody>
          <a:bodyPr/>
          <a:lstStyle/>
          <a:p>
            <a:pPr algn="ctr" eaLnBrk="1" hangingPunct="1">
              <a:defRPr/>
            </a:pPr>
            <a:r>
              <a:rPr kumimoji="1" lang="zh-CN" altLang="en-US" dirty="0">
                <a:ea typeface="宋体" pitchFamily="2" charset="-122"/>
              </a:rPr>
              <a:t>单行函数</a:t>
            </a:r>
            <a:endParaRPr lang="zh-CN" altLang="en-US" dirty="0">
              <a:ea typeface="宋体" pitchFamily="2" charset="-122"/>
            </a:endParaRPr>
          </a:p>
        </p:txBody>
      </p:sp>
      <p:sp>
        <p:nvSpPr>
          <p:cNvPr id="295962" name="Line 26"/>
          <p:cNvSpPr>
            <a:spLocks noChangeShapeType="1"/>
          </p:cNvSpPr>
          <p:nvPr/>
        </p:nvSpPr>
        <p:spPr bwMode="auto">
          <a:xfrm flipV="1">
            <a:off x="4589463" y="2616200"/>
            <a:ext cx="0" cy="141922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295963" name="Line 27"/>
          <p:cNvSpPr>
            <a:spLocks noChangeShapeType="1"/>
          </p:cNvSpPr>
          <p:nvPr/>
        </p:nvSpPr>
        <p:spPr bwMode="auto">
          <a:xfrm flipH="1" flipV="1">
            <a:off x="2647950" y="3532188"/>
            <a:ext cx="1960563" cy="503237"/>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295964" name="Line 28"/>
          <p:cNvSpPr>
            <a:spLocks noChangeShapeType="1"/>
          </p:cNvSpPr>
          <p:nvPr/>
        </p:nvSpPr>
        <p:spPr bwMode="auto">
          <a:xfrm flipV="1">
            <a:off x="4608513" y="3514725"/>
            <a:ext cx="2012950" cy="5207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295965" name="Line 29"/>
          <p:cNvSpPr>
            <a:spLocks noChangeShapeType="1"/>
          </p:cNvSpPr>
          <p:nvPr/>
        </p:nvSpPr>
        <p:spPr bwMode="auto">
          <a:xfrm flipH="1">
            <a:off x="2863850" y="4035425"/>
            <a:ext cx="1744663" cy="1598613"/>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295966" name="Line 30"/>
          <p:cNvSpPr>
            <a:spLocks noChangeShapeType="1"/>
          </p:cNvSpPr>
          <p:nvPr/>
        </p:nvSpPr>
        <p:spPr bwMode="auto">
          <a:xfrm>
            <a:off x="4608513" y="4035425"/>
            <a:ext cx="1671637" cy="1652588"/>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295967" name="Rectangle 31"/>
          <p:cNvSpPr>
            <a:spLocks noChangeArrowheads="1"/>
          </p:cNvSpPr>
          <p:nvPr/>
        </p:nvSpPr>
        <p:spPr bwMode="blackWhite">
          <a:xfrm>
            <a:off x="2012950" y="5194300"/>
            <a:ext cx="1785938"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zh-CN" altLang="en-US" sz="2400" b="1">
                <a:solidFill>
                  <a:srgbClr val="FFFFCC"/>
                </a:solidFill>
                <a:effectLst>
                  <a:outerShdw blurRad="38100" dist="38100" dir="2700000" algn="tl">
                    <a:srgbClr val="000000"/>
                  </a:outerShdw>
                </a:effectLst>
                <a:latin typeface="Arial" pitchFamily="34" charset="0"/>
                <a:ea typeface="宋体" pitchFamily="2" charset="-122"/>
              </a:rPr>
              <a:t>转换</a:t>
            </a:r>
          </a:p>
        </p:txBody>
      </p:sp>
      <p:sp>
        <p:nvSpPr>
          <p:cNvPr id="295968" name="Rectangle 32"/>
          <p:cNvSpPr>
            <a:spLocks noChangeArrowheads="1"/>
          </p:cNvSpPr>
          <p:nvPr/>
        </p:nvSpPr>
        <p:spPr bwMode="blackWhite">
          <a:xfrm>
            <a:off x="3740150" y="1912938"/>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zh-CN" altLang="en-US" sz="2400" b="1">
                <a:solidFill>
                  <a:srgbClr val="FFFFCC"/>
                </a:solidFill>
                <a:effectLst>
                  <a:outerShdw blurRad="38100" dist="38100" dir="2700000" algn="tl">
                    <a:srgbClr val="000000"/>
                  </a:outerShdw>
                </a:effectLst>
                <a:latin typeface="Arial" pitchFamily="34" charset="0"/>
                <a:ea typeface="宋体" pitchFamily="2" charset="-122"/>
              </a:rPr>
              <a:t>字符</a:t>
            </a:r>
          </a:p>
        </p:txBody>
      </p:sp>
      <p:sp>
        <p:nvSpPr>
          <p:cNvPr id="295969" name="Rectangle 33"/>
          <p:cNvSpPr>
            <a:spLocks noChangeArrowheads="1"/>
          </p:cNvSpPr>
          <p:nvPr/>
        </p:nvSpPr>
        <p:spPr bwMode="blackWhite">
          <a:xfrm>
            <a:off x="6216650" y="3100388"/>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a:defRPr/>
            </a:pPr>
            <a:r>
              <a:rPr kumimoji="1" lang="zh-CN" altLang="en-US" sz="2400" b="1">
                <a:solidFill>
                  <a:srgbClr val="FFFFCC"/>
                </a:solidFill>
                <a:effectLst>
                  <a:outerShdw blurRad="38100" dist="38100" dir="2700000" algn="tl">
                    <a:srgbClr val="000000"/>
                  </a:outerShdw>
                </a:effectLst>
                <a:latin typeface="Arial" pitchFamily="34" charset="0"/>
                <a:ea typeface="宋体" pitchFamily="2" charset="-122"/>
              </a:rPr>
              <a:t>数字</a:t>
            </a:r>
          </a:p>
        </p:txBody>
      </p:sp>
      <p:sp>
        <p:nvSpPr>
          <p:cNvPr id="295970" name="Rectangle 34"/>
          <p:cNvSpPr>
            <a:spLocks noChangeArrowheads="1"/>
          </p:cNvSpPr>
          <p:nvPr/>
        </p:nvSpPr>
        <p:spPr bwMode="blackWhite">
          <a:xfrm>
            <a:off x="5360988" y="5214938"/>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zh-CN" altLang="en-US" sz="2400" b="1">
                <a:solidFill>
                  <a:srgbClr val="FFFFCC"/>
                </a:solidFill>
                <a:effectLst>
                  <a:outerShdw blurRad="38100" dist="38100" dir="2700000" algn="tl">
                    <a:srgbClr val="000000"/>
                  </a:outerShdw>
                </a:effectLst>
                <a:latin typeface="Arial" pitchFamily="34" charset="0"/>
                <a:ea typeface="宋体" pitchFamily="2" charset="-122"/>
              </a:rPr>
              <a:t>日期(</a:t>
            </a:r>
            <a:r>
              <a:rPr kumimoji="1" lang="en-US" altLang="zh-CN" sz="2400" b="1">
                <a:solidFill>
                  <a:srgbClr val="FFFFCC"/>
                </a:solidFill>
                <a:effectLst>
                  <a:outerShdw blurRad="38100" dist="38100" dir="2700000" algn="tl">
                    <a:srgbClr val="000000"/>
                  </a:outerShdw>
                </a:effectLst>
                <a:latin typeface="Arial" pitchFamily="34" charset="0"/>
                <a:ea typeface="宋体" pitchFamily="2" charset="-122"/>
              </a:rPr>
              <a:t>Date)</a:t>
            </a:r>
          </a:p>
        </p:txBody>
      </p:sp>
      <p:sp>
        <p:nvSpPr>
          <p:cNvPr id="295971" name="Rectangle 35"/>
          <p:cNvSpPr>
            <a:spLocks noChangeArrowheads="1"/>
          </p:cNvSpPr>
          <p:nvPr/>
        </p:nvSpPr>
        <p:spPr bwMode="blackWhite">
          <a:xfrm>
            <a:off x="1227138" y="3100388"/>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zh-CN" altLang="en-US" sz="2400" b="1">
                <a:solidFill>
                  <a:srgbClr val="FFFFCC"/>
                </a:solidFill>
                <a:effectLst>
                  <a:outerShdw blurRad="38100" dist="38100" dir="2700000" algn="tl">
                    <a:srgbClr val="000000"/>
                  </a:outerShdw>
                </a:effectLst>
                <a:latin typeface="Arial" pitchFamily="34" charset="0"/>
                <a:ea typeface="宋体" pitchFamily="2" charset="-122"/>
              </a:rPr>
              <a:t>其它</a:t>
            </a:r>
          </a:p>
        </p:txBody>
      </p:sp>
      <p:sp>
        <p:nvSpPr>
          <p:cNvPr id="295972" name="Rectangle 36"/>
          <p:cNvSpPr>
            <a:spLocks noChangeArrowheads="1"/>
          </p:cNvSpPr>
          <p:nvPr/>
        </p:nvSpPr>
        <p:spPr bwMode="blackWhite">
          <a:xfrm>
            <a:off x="3533775" y="3552825"/>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en-US" altLang="zh-CN" sz="2400" b="1">
                <a:solidFill>
                  <a:srgbClr val="FFFFCC"/>
                </a:solidFill>
                <a:effectLst>
                  <a:outerShdw blurRad="38100" dist="38100" dir="2700000" algn="tl">
                    <a:srgbClr val="000000"/>
                  </a:outerShdw>
                </a:effectLst>
                <a:latin typeface="Arial" pitchFamily="34" charset="0"/>
                <a:ea typeface="宋体" pitchFamily="2" charset="-122"/>
              </a:rPr>
              <a:t>Single-row </a:t>
            </a:r>
          </a:p>
          <a:p>
            <a:pPr algn="ctr">
              <a:defRPr/>
            </a:pPr>
            <a:r>
              <a:rPr kumimoji="1" lang="en-US" altLang="zh-CN" sz="2400" b="1">
                <a:solidFill>
                  <a:srgbClr val="FFFFCC"/>
                </a:solidFill>
                <a:effectLst>
                  <a:outerShdw blurRad="38100" dist="38100" dir="2700000" algn="tl">
                    <a:srgbClr val="000000"/>
                  </a:outerShdw>
                </a:effectLst>
                <a:latin typeface="Arial" pitchFamily="34" charset="0"/>
                <a:ea typeface="宋体" pitchFamily="2" charset="-122"/>
              </a:rPr>
              <a:t>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4.2.3 </a:t>
            </a:r>
            <a:r>
              <a:rPr kumimoji="1" lang="zh-CN" altLang="en-US" dirty="0">
                <a:ea typeface="宋体" pitchFamily="2" charset="-122"/>
              </a:rPr>
              <a:t>函数</a:t>
            </a:r>
            <a:r>
              <a:rPr lang="en-US" altLang="zh-CN" dirty="0">
                <a:latin typeface="Courier New" pitchFamily="49" charset="0"/>
                <a:ea typeface="宋体" pitchFamily="2" charset="-122"/>
              </a:rPr>
              <a:t>TO_CHAR</a:t>
            </a:r>
            <a:r>
              <a:rPr lang="zh-CN" altLang="en-US" dirty="0">
                <a:latin typeface="Courier New" pitchFamily="49" charset="0"/>
                <a:ea typeface="宋体" pitchFamily="2" charset="-122"/>
              </a:rPr>
              <a:t> (数值</a:t>
            </a:r>
            <a:r>
              <a:rPr lang="en-US" altLang="zh-CN" dirty="0">
                <a:latin typeface="Courier New" pitchFamily="49" charset="0"/>
                <a:ea typeface="宋体" pitchFamily="2" charset="-122"/>
              </a:rPr>
              <a:t>)</a:t>
            </a:r>
            <a:endParaRPr lang="zh-CN" altLang="en-US" dirty="0">
              <a:ea typeface="宋体" pitchFamily="2" charset="-122"/>
            </a:endParaRPr>
          </a:p>
        </p:txBody>
      </p:sp>
      <p:sp>
        <p:nvSpPr>
          <p:cNvPr id="33795" name="Rectangle 7"/>
          <p:cNvSpPr>
            <a:spLocks noChangeArrowheads="1"/>
          </p:cNvSpPr>
          <p:nvPr/>
        </p:nvSpPr>
        <p:spPr bwMode="blackWhite">
          <a:xfrm>
            <a:off x="1063625" y="2635250"/>
            <a:ext cx="3633788" cy="2749550"/>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33796" name="Rectangle 8"/>
          <p:cNvSpPr>
            <a:spLocks noChangeArrowheads="1"/>
          </p:cNvSpPr>
          <p:nvPr/>
        </p:nvSpPr>
        <p:spPr bwMode="blackWhite">
          <a:xfrm>
            <a:off x="2328863" y="2635250"/>
            <a:ext cx="6022975" cy="2749550"/>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33797" name="Rectangle 9"/>
          <p:cNvSpPr>
            <a:spLocks noChangeArrowheads="1"/>
          </p:cNvSpPr>
          <p:nvPr/>
        </p:nvSpPr>
        <p:spPr bwMode="auto">
          <a:xfrm>
            <a:off x="1050925" y="2663825"/>
            <a:ext cx="1265238" cy="427038"/>
          </a:xfrm>
          <a:prstGeom prst="rect">
            <a:avLst/>
          </a:prstGeom>
          <a:noFill/>
          <a:ln w="9525">
            <a:noFill/>
            <a:miter lim="800000"/>
            <a:headEnd/>
            <a:tailEnd/>
          </a:ln>
        </p:spPr>
        <p:txBody>
          <a:bodyPr lIns="92075" tIns="46038" rIns="92075" bIns="46038">
            <a:spAutoFit/>
          </a:bodyPr>
          <a:lstStyle/>
          <a:p>
            <a:pPr algn="ctr"/>
            <a:r>
              <a:rPr lang="zh-CN" altLang="en-US" sz="2200" b="1">
                <a:solidFill>
                  <a:srgbClr val="000000"/>
                </a:solidFill>
                <a:latin typeface="Arial" pitchFamily="34" charset="0"/>
                <a:ea typeface="宋体" pitchFamily="2" charset="-122"/>
              </a:rPr>
              <a:t>9</a:t>
            </a:r>
          </a:p>
        </p:txBody>
      </p:sp>
      <p:sp>
        <p:nvSpPr>
          <p:cNvPr id="33798" name="Rectangle 10"/>
          <p:cNvSpPr>
            <a:spLocks noChangeArrowheads="1"/>
          </p:cNvSpPr>
          <p:nvPr/>
        </p:nvSpPr>
        <p:spPr bwMode="auto">
          <a:xfrm>
            <a:off x="1050925" y="3103563"/>
            <a:ext cx="1265238" cy="427037"/>
          </a:xfrm>
          <a:prstGeom prst="rect">
            <a:avLst/>
          </a:prstGeom>
          <a:noFill/>
          <a:ln w="9525">
            <a:noFill/>
            <a:miter lim="800000"/>
            <a:headEnd/>
            <a:tailEnd/>
          </a:ln>
        </p:spPr>
        <p:txBody>
          <a:bodyPr lIns="92075" tIns="46038" rIns="92075" bIns="46038">
            <a:spAutoFit/>
          </a:bodyPr>
          <a:lstStyle/>
          <a:p>
            <a:pPr algn="ctr"/>
            <a:r>
              <a:rPr lang="zh-CN" altLang="en-US" sz="2200" b="1">
                <a:solidFill>
                  <a:srgbClr val="000000"/>
                </a:solidFill>
                <a:latin typeface="Arial" pitchFamily="34" charset="0"/>
                <a:ea typeface="宋体" pitchFamily="2" charset="-122"/>
              </a:rPr>
              <a:t>0</a:t>
            </a:r>
          </a:p>
        </p:txBody>
      </p:sp>
      <p:sp>
        <p:nvSpPr>
          <p:cNvPr id="33799" name="Rectangle 11"/>
          <p:cNvSpPr>
            <a:spLocks noChangeArrowheads="1"/>
          </p:cNvSpPr>
          <p:nvPr/>
        </p:nvSpPr>
        <p:spPr bwMode="auto">
          <a:xfrm>
            <a:off x="1050925" y="3587750"/>
            <a:ext cx="1265238" cy="427038"/>
          </a:xfrm>
          <a:prstGeom prst="rect">
            <a:avLst/>
          </a:prstGeom>
          <a:noFill/>
          <a:ln w="9525">
            <a:noFill/>
            <a:miter lim="800000"/>
            <a:headEnd/>
            <a:tailEnd/>
          </a:ln>
        </p:spPr>
        <p:txBody>
          <a:bodyPr lIns="92075" tIns="46038" rIns="92075" bIns="46038">
            <a:spAutoFit/>
          </a:bodyPr>
          <a:lstStyle/>
          <a:p>
            <a:pPr algn="ctr"/>
            <a:r>
              <a:rPr lang="zh-CN" altLang="en-US" sz="2200" b="1">
                <a:solidFill>
                  <a:srgbClr val="000000"/>
                </a:solidFill>
                <a:latin typeface="Arial" pitchFamily="34" charset="0"/>
                <a:ea typeface="宋体" pitchFamily="2" charset="-122"/>
              </a:rPr>
              <a:t>$</a:t>
            </a:r>
          </a:p>
        </p:txBody>
      </p:sp>
      <p:sp>
        <p:nvSpPr>
          <p:cNvPr id="33800" name="Rectangle 12"/>
          <p:cNvSpPr>
            <a:spLocks noChangeArrowheads="1"/>
          </p:cNvSpPr>
          <p:nvPr/>
        </p:nvSpPr>
        <p:spPr bwMode="auto">
          <a:xfrm>
            <a:off x="1050925" y="4068763"/>
            <a:ext cx="1265238" cy="427037"/>
          </a:xfrm>
          <a:prstGeom prst="rect">
            <a:avLst/>
          </a:prstGeom>
          <a:noFill/>
          <a:ln w="9525">
            <a:noFill/>
            <a:miter lim="800000"/>
            <a:headEnd/>
            <a:tailEnd/>
          </a:ln>
        </p:spPr>
        <p:txBody>
          <a:bodyPr lIns="92075" tIns="46038" rIns="92075" bIns="46038">
            <a:spAutoFit/>
          </a:bodyPr>
          <a:lstStyle/>
          <a:p>
            <a:pPr algn="ctr"/>
            <a:r>
              <a:rPr lang="en-US" altLang="zh-CN" sz="2200" b="1">
                <a:solidFill>
                  <a:srgbClr val="000000"/>
                </a:solidFill>
                <a:latin typeface="Arial" pitchFamily="34" charset="0"/>
                <a:ea typeface="宋体" pitchFamily="2" charset="-122"/>
              </a:rPr>
              <a:t>L</a:t>
            </a:r>
          </a:p>
        </p:txBody>
      </p:sp>
      <p:sp>
        <p:nvSpPr>
          <p:cNvPr id="33801" name="Line 13"/>
          <p:cNvSpPr>
            <a:spLocks noChangeShapeType="1"/>
          </p:cNvSpPr>
          <p:nvPr/>
        </p:nvSpPr>
        <p:spPr bwMode="auto">
          <a:xfrm>
            <a:off x="1050925" y="3086100"/>
            <a:ext cx="73152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2" name="Line 14"/>
          <p:cNvSpPr>
            <a:spLocks noChangeShapeType="1"/>
          </p:cNvSpPr>
          <p:nvPr/>
        </p:nvSpPr>
        <p:spPr bwMode="auto">
          <a:xfrm>
            <a:off x="1050925" y="3552825"/>
            <a:ext cx="73152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3" name="Line 15"/>
          <p:cNvSpPr>
            <a:spLocks noChangeShapeType="1"/>
          </p:cNvSpPr>
          <p:nvPr/>
        </p:nvSpPr>
        <p:spPr bwMode="auto">
          <a:xfrm>
            <a:off x="1050925" y="5008563"/>
            <a:ext cx="73152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4" name="Rectangle 16"/>
          <p:cNvSpPr>
            <a:spLocks noChangeArrowheads="1"/>
          </p:cNvSpPr>
          <p:nvPr/>
        </p:nvSpPr>
        <p:spPr bwMode="auto">
          <a:xfrm>
            <a:off x="1050925" y="4514850"/>
            <a:ext cx="1265238" cy="427038"/>
          </a:xfrm>
          <a:prstGeom prst="rect">
            <a:avLst/>
          </a:prstGeom>
          <a:noFill/>
          <a:ln w="9525">
            <a:noFill/>
            <a:miter lim="800000"/>
            <a:headEnd/>
            <a:tailEnd/>
          </a:ln>
        </p:spPr>
        <p:txBody>
          <a:bodyPr lIns="92075" tIns="46038" rIns="92075" bIns="46038">
            <a:spAutoFit/>
          </a:bodyPr>
          <a:lstStyle/>
          <a:p>
            <a:pPr algn="ctr"/>
            <a:r>
              <a:rPr lang="zh-CN" altLang="en-US" sz="2200" b="1">
                <a:solidFill>
                  <a:srgbClr val="000000"/>
                </a:solidFill>
                <a:latin typeface="Arial" pitchFamily="34" charset="0"/>
                <a:ea typeface="宋体" pitchFamily="2" charset="-122"/>
              </a:rPr>
              <a:t>.</a:t>
            </a:r>
          </a:p>
        </p:txBody>
      </p:sp>
      <p:sp>
        <p:nvSpPr>
          <p:cNvPr id="33805" name="Rectangle 17"/>
          <p:cNvSpPr>
            <a:spLocks noChangeArrowheads="1"/>
          </p:cNvSpPr>
          <p:nvPr/>
        </p:nvSpPr>
        <p:spPr bwMode="auto">
          <a:xfrm>
            <a:off x="1050925" y="4940300"/>
            <a:ext cx="1265238" cy="427038"/>
          </a:xfrm>
          <a:prstGeom prst="rect">
            <a:avLst/>
          </a:prstGeom>
          <a:noFill/>
          <a:ln w="9525">
            <a:noFill/>
            <a:miter lim="800000"/>
            <a:headEnd/>
            <a:tailEnd/>
          </a:ln>
        </p:spPr>
        <p:txBody>
          <a:bodyPr lIns="92075" tIns="46038" rIns="92075" bIns="46038">
            <a:spAutoFit/>
          </a:bodyPr>
          <a:lstStyle/>
          <a:p>
            <a:pPr algn="ctr"/>
            <a:r>
              <a:rPr lang="zh-CN" altLang="en-US" sz="2200" b="1">
                <a:solidFill>
                  <a:srgbClr val="000000"/>
                </a:solidFill>
                <a:latin typeface="Arial" pitchFamily="34" charset="0"/>
                <a:ea typeface="宋体" pitchFamily="2" charset="-122"/>
              </a:rPr>
              <a:t>,</a:t>
            </a:r>
          </a:p>
        </p:txBody>
      </p:sp>
      <p:sp>
        <p:nvSpPr>
          <p:cNvPr id="33806" name="Line 18"/>
          <p:cNvSpPr>
            <a:spLocks noChangeShapeType="1"/>
          </p:cNvSpPr>
          <p:nvPr/>
        </p:nvSpPr>
        <p:spPr bwMode="auto">
          <a:xfrm>
            <a:off x="1050925" y="4040188"/>
            <a:ext cx="73152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7" name="Line 19"/>
          <p:cNvSpPr>
            <a:spLocks noChangeShapeType="1"/>
          </p:cNvSpPr>
          <p:nvPr/>
        </p:nvSpPr>
        <p:spPr bwMode="auto">
          <a:xfrm>
            <a:off x="1050925" y="4548188"/>
            <a:ext cx="73152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8" name="Rectangle 20"/>
          <p:cNvSpPr>
            <a:spLocks noChangeArrowheads="1"/>
          </p:cNvSpPr>
          <p:nvPr/>
        </p:nvSpPr>
        <p:spPr bwMode="auto">
          <a:xfrm>
            <a:off x="2408238" y="2663825"/>
            <a:ext cx="5956300" cy="427038"/>
          </a:xfrm>
          <a:prstGeom prst="rect">
            <a:avLst/>
          </a:prstGeom>
          <a:noFill/>
          <a:ln w="9525">
            <a:noFill/>
            <a:miter lim="800000"/>
            <a:headEnd/>
            <a:tailEnd/>
          </a:ln>
        </p:spPr>
        <p:txBody>
          <a:bodyPr lIns="92075" tIns="46038" rIns="92075" bIns="46038">
            <a:spAutoFit/>
          </a:bodyPr>
          <a:lstStyle/>
          <a:p>
            <a:r>
              <a:rPr lang="zh-CN" altLang="en-US" sz="2200" b="1">
                <a:solidFill>
                  <a:srgbClr val="000000"/>
                </a:solidFill>
                <a:latin typeface="Arial" pitchFamily="34" charset="0"/>
                <a:ea typeface="宋体" pitchFamily="2" charset="-122"/>
              </a:rPr>
              <a:t>返回指定位数的数值</a:t>
            </a:r>
            <a:endParaRPr lang="en-US" altLang="zh-CN" sz="2200" b="1">
              <a:solidFill>
                <a:srgbClr val="000000"/>
              </a:solidFill>
              <a:latin typeface="Arial" pitchFamily="34" charset="0"/>
              <a:ea typeface="宋体" pitchFamily="2" charset="-122"/>
            </a:endParaRPr>
          </a:p>
        </p:txBody>
      </p:sp>
      <p:sp>
        <p:nvSpPr>
          <p:cNvPr id="33809" name="Rectangle 21"/>
          <p:cNvSpPr>
            <a:spLocks noChangeArrowheads="1"/>
          </p:cNvSpPr>
          <p:nvPr/>
        </p:nvSpPr>
        <p:spPr bwMode="auto">
          <a:xfrm>
            <a:off x="2408238" y="3128963"/>
            <a:ext cx="5956300" cy="366712"/>
          </a:xfrm>
          <a:prstGeom prst="rect">
            <a:avLst/>
          </a:prstGeom>
          <a:noFill/>
          <a:ln w="9525">
            <a:noFill/>
            <a:miter lim="800000"/>
            <a:headEnd/>
            <a:tailEnd/>
          </a:ln>
        </p:spPr>
        <p:txBody>
          <a:bodyPr lIns="92075" tIns="46038" rIns="92075" bIns="46038">
            <a:spAutoFit/>
          </a:bodyPr>
          <a:lstStyle/>
          <a:p>
            <a:r>
              <a:rPr lang="zh-CN" altLang="en-US" sz="1800" b="1">
                <a:solidFill>
                  <a:srgbClr val="000000"/>
                </a:solidFill>
                <a:latin typeface="Arial" pitchFamily="34" charset="0"/>
                <a:ea typeface="宋体" pitchFamily="2" charset="-122"/>
              </a:rPr>
              <a:t>在0的位置，对0值或值的前面的0以0表示，而不用空格</a:t>
            </a:r>
          </a:p>
        </p:txBody>
      </p:sp>
      <p:sp>
        <p:nvSpPr>
          <p:cNvPr id="33810" name="Rectangle 22"/>
          <p:cNvSpPr>
            <a:spLocks noChangeArrowheads="1"/>
          </p:cNvSpPr>
          <p:nvPr/>
        </p:nvSpPr>
        <p:spPr bwMode="auto">
          <a:xfrm>
            <a:off x="2408238" y="3587750"/>
            <a:ext cx="5956300" cy="427038"/>
          </a:xfrm>
          <a:prstGeom prst="rect">
            <a:avLst/>
          </a:prstGeom>
          <a:noFill/>
          <a:ln w="9525">
            <a:noFill/>
            <a:miter lim="800000"/>
            <a:headEnd/>
            <a:tailEnd/>
          </a:ln>
        </p:spPr>
        <p:txBody>
          <a:bodyPr lIns="92075" tIns="46038" rIns="92075" bIns="46038">
            <a:spAutoFit/>
          </a:bodyPr>
          <a:lstStyle/>
          <a:p>
            <a:r>
              <a:rPr lang="zh-CN" altLang="en-US" sz="2200" b="1">
                <a:solidFill>
                  <a:srgbClr val="000000"/>
                </a:solidFill>
                <a:latin typeface="Arial" pitchFamily="34" charset="0"/>
                <a:ea typeface="宋体" pitchFamily="2" charset="-122"/>
              </a:rPr>
              <a:t>在返回值前添加$符号</a:t>
            </a:r>
          </a:p>
        </p:txBody>
      </p:sp>
      <p:sp>
        <p:nvSpPr>
          <p:cNvPr id="33811" name="Rectangle 23"/>
          <p:cNvSpPr>
            <a:spLocks noChangeArrowheads="1"/>
          </p:cNvSpPr>
          <p:nvPr/>
        </p:nvSpPr>
        <p:spPr bwMode="auto">
          <a:xfrm>
            <a:off x="2408238" y="4068763"/>
            <a:ext cx="5956300" cy="427037"/>
          </a:xfrm>
          <a:prstGeom prst="rect">
            <a:avLst/>
          </a:prstGeom>
          <a:noFill/>
          <a:ln w="9525">
            <a:noFill/>
            <a:miter lim="800000"/>
            <a:headEnd/>
            <a:tailEnd/>
          </a:ln>
        </p:spPr>
        <p:txBody>
          <a:bodyPr lIns="92075" tIns="46038" rIns="92075" bIns="46038">
            <a:spAutoFit/>
          </a:bodyPr>
          <a:lstStyle/>
          <a:p>
            <a:r>
              <a:rPr lang="zh-CN" altLang="en-US" sz="2200" b="1">
                <a:solidFill>
                  <a:srgbClr val="000000"/>
                </a:solidFill>
                <a:latin typeface="Arial" pitchFamily="34" charset="0"/>
                <a:ea typeface="宋体" pitchFamily="2" charset="-122"/>
              </a:rPr>
              <a:t>在指定的位置返回国家货币符号</a:t>
            </a:r>
          </a:p>
        </p:txBody>
      </p:sp>
      <p:sp>
        <p:nvSpPr>
          <p:cNvPr id="33812" name="Rectangle 24"/>
          <p:cNvSpPr>
            <a:spLocks noChangeArrowheads="1"/>
          </p:cNvSpPr>
          <p:nvPr/>
        </p:nvSpPr>
        <p:spPr bwMode="auto">
          <a:xfrm>
            <a:off x="2408238" y="4514850"/>
            <a:ext cx="5956300" cy="427038"/>
          </a:xfrm>
          <a:prstGeom prst="rect">
            <a:avLst/>
          </a:prstGeom>
          <a:noFill/>
          <a:ln w="9525">
            <a:noFill/>
            <a:miter lim="800000"/>
            <a:headEnd/>
            <a:tailEnd/>
          </a:ln>
        </p:spPr>
        <p:txBody>
          <a:bodyPr lIns="92075" tIns="46038" rIns="92075" bIns="46038">
            <a:spAutoFit/>
          </a:bodyPr>
          <a:lstStyle/>
          <a:p>
            <a:r>
              <a:rPr lang="zh-CN" altLang="en-US" sz="2200" b="1">
                <a:solidFill>
                  <a:srgbClr val="000000"/>
                </a:solidFill>
                <a:latin typeface="Arial" pitchFamily="34" charset="0"/>
                <a:ea typeface="宋体" pitchFamily="2" charset="-122"/>
              </a:rPr>
              <a:t>插入小数点</a:t>
            </a:r>
          </a:p>
        </p:txBody>
      </p:sp>
      <p:sp>
        <p:nvSpPr>
          <p:cNvPr id="33813" name="Rectangle 25"/>
          <p:cNvSpPr>
            <a:spLocks noChangeArrowheads="1"/>
          </p:cNvSpPr>
          <p:nvPr/>
        </p:nvSpPr>
        <p:spPr bwMode="auto">
          <a:xfrm>
            <a:off x="2408238" y="5002213"/>
            <a:ext cx="5956300" cy="427037"/>
          </a:xfrm>
          <a:prstGeom prst="rect">
            <a:avLst/>
          </a:prstGeom>
          <a:noFill/>
          <a:ln w="9525">
            <a:noFill/>
            <a:miter lim="800000"/>
            <a:headEnd/>
            <a:tailEnd/>
          </a:ln>
        </p:spPr>
        <p:txBody>
          <a:bodyPr lIns="92075" tIns="46038" rIns="92075" bIns="46038">
            <a:spAutoFit/>
          </a:bodyPr>
          <a:lstStyle/>
          <a:p>
            <a:r>
              <a:rPr lang="zh-CN" altLang="en-US" sz="2200" b="1">
                <a:solidFill>
                  <a:srgbClr val="000000"/>
                </a:solidFill>
                <a:latin typeface="Arial" pitchFamily="34" charset="0"/>
                <a:ea typeface="宋体" pitchFamily="2" charset="-122"/>
              </a:rPr>
              <a:t>在指定的位置插入逗号</a:t>
            </a:r>
          </a:p>
        </p:txBody>
      </p:sp>
      <p:sp>
        <p:nvSpPr>
          <p:cNvPr id="25" name="Rectangle 3"/>
          <p:cNvSpPr txBox="1">
            <a:spLocks noChangeArrowheads="1"/>
          </p:cNvSpPr>
          <p:nvPr/>
        </p:nvSpPr>
        <p:spPr bwMode="auto">
          <a:xfrm>
            <a:off x="900113" y="2093913"/>
            <a:ext cx="7791450" cy="355600"/>
          </a:xfrm>
          <a:prstGeom prst="rect">
            <a:avLst/>
          </a:prstGeom>
          <a:noFill/>
          <a:ln w="9525">
            <a:noFill/>
            <a:miter lim="800000"/>
            <a:headEnd/>
            <a:tailEnd/>
          </a:ln>
        </p:spPr>
        <p:txBody>
          <a:bodyPr lIns="92075" tIns="46038" rIns="92075" bIns="46038">
            <a:spAutoFit/>
          </a:bodyPr>
          <a:lstStyle/>
          <a:p>
            <a:pPr marL="919163" lvl="1" indent="-400050" defTabSz="346075" eaLnBrk="1" hangingPunct="1">
              <a:lnSpc>
                <a:spcPct val="95000"/>
              </a:lnSpc>
              <a:spcBef>
                <a:spcPct val="35000"/>
              </a:spcBef>
              <a:buClr>
                <a:schemeClr val="hlink"/>
              </a:buClr>
              <a:buFontTx/>
              <a:buChar char="–"/>
              <a:tabLst>
                <a:tab pos="571500" algn="l"/>
              </a:tabLst>
              <a:defRPr/>
            </a:pPr>
            <a:r>
              <a:rPr kumimoji="1" lang="zh-CN" altLang="en-US" sz="1800" b="1" kern="0" dirty="0">
                <a:solidFill>
                  <a:schemeClr val="tx1"/>
                </a:solidFill>
                <a:latin typeface="+mn-lt"/>
                <a:ea typeface="宋体" pitchFamily="2" charset="-122"/>
              </a:rPr>
              <a:t>函数</a:t>
            </a:r>
            <a:r>
              <a:rPr lang="en-US" altLang="zh-CN" sz="1800" b="1" kern="0" dirty="0">
                <a:solidFill>
                  <a:schemeClr val="tx1"/>
                </a:solidFill>
                <a:latin typeface="Courier New" pitchFamily="49" charset="0"/>
                <a:ea typeface="宋体" pitchFamily="2" charset="-122"/>
              </a:rPr>
              <a:t>TO_CHAR</a:t>
            </a:r>
            <a:r>
              <a:rPr lang="zh-CN" altLang="en-US" sz="1800" b="1" kern="0" dirty="0">
                <a:solidFill>
                  <a:schemeClr val="tx1"/>
                </a:solidFill>
                <a:latin typeface="Courier New" pitchFamily="49" charset="0"/>
                <a:ea typeface="宋体" pitchFamily="2" charset="-122"/>
              </a:rPr>
              <a:t>的第二个参数的转换格式（数值）</a:t>
            </a:r>
            <a:endParaRPr lang="en-US" altLang="zh-CN" sz="1800" b="1" kern="0" dirty="0">
              <a:solidFill>
                <a:schemeClr val="tx1"/>
              </a:solidFill>
              <a:latin typeface="+mn-lt"/>
              <a:ea typeface="宋体" pitchFamily="2" charset="-122"/>
            </a:endParaRPr>
          </a:p>
        </p:txBody>
      </p:sp>
      <p:sp>
        <p:nvSpPr>
          <p:cNvPr id="27" name="Rectangle 6"/>
          <p:cNvSpPr>
            <a:spLocks noChangeArrowheads="1"/>
          </p:cNvSpPr>
          <p:nvPr/>
        </p:nvSpPr>
        <p:spPr bwMode="blackWhite">
          <a:xfrm>
            <a:off x="1114425" y="1423988"/>
            <a:ext cx="7273925"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defRPr/>
            </a:pPr>
            <a:r>
              <a:rPr lang="en-US" altLang="zh-CN" sz="1800" b="1" dirty="0">
                <a:solidFill>
                  <a:srgbClr val="000000"/>
                </a:solidFill>
                <a:latin typeface="Courier New" pitchFamily="49" charset="0"/>
                <a:ea typeface="宋体" pitchFamily="2" charset="-122"/>
              </a:rPr>
              <a:t>TO_CHAR(number</a:t>
            </a:r>
            <a:r>
              <a:rPr lang="en-US" altLang="zh-CN" sz="1800" b="1" i="1" dirty="0">
                <a:solidFill>
                  <a:srgbClr val="000000"/>
                </a:solidFill>
                <a:latin typeface="Courier New" pitchFamily="49" charset="0"/>
                <a:ea typeface="宋体" pitchFamily="2" charset="-122"/>
              </a:rPr>
              <a:t>, </a:t>
            </a:r>
            <a:r>
              <a:rPr lang="en-US" altLang="zh-CN" sz="1800" b="1" dirty="0">
                <a:solidFill>
                  <a:srgbClr val="000000"/>
                </a:solidFill>
                <a:latin typeface="Courier New" pitchFamily="49" charset="0"/>
                <a:ea typeface="宋体" pitchFamily="2" charset="-122"/>
              </a:rPr>
              <a:t>'</a:t>
            </a:r>
            <a:r>
              <a:rPr lang="en-US" altLang="zh-CN" sz="1800" b="1" i="1" dirty="0" err="1">
                <a:solidFill>
                  <a:srgbClr val="000000"/>
                </a:solidFill>
                <a:latin typeface="Courier New" pitchFamily="49" charset="0"/>
                <a:ea typeface="宋体" pitchFamily="2" charset="-122"/>
              </a:rPr>
              <a:t>format_model</a:t>
            </a:r>
            <a:r>
              <a:rPr lang="en-US" altLang="zh-CN" sz="1800" b="1" dirty="0">
                <a:solidFill>
                  <a:srgbClr val="000000"/>
                </a:solidFill>
                <a:latin typeface="Courier New" pitchFamily="49" charset="0"/>
                <a:ea typeface="宋体" pitchFamily="2"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927100" y="5321300"/>
            <a:ext cx="7099300" cy="869950"/>
          </a:xfrm>
          <a:prstGeom prst="rect">
            <a:avLst/>
          </a:prstGeom>
          <a:solidFill>
            <a:schemeClr val="accent1"/>
          </a:solidFill>
          <a:ln w="25400">
            <a:noFill/>
            <a:miter lim="800000"/>
            <a:headEnd type="none" w="sm" len="sm"/>
            <a:tailEnd type="none" w="sm" len="sm"/>
          </a:ln>
        </p:spPr>
        <p:txBody>
          <a:bodyPr>
            <a:spAutoFit/>
          </a:bodyPr>
          <a:lstStyle/>
          <a:p>
            <a:pPr>
              <a:lnSpc>
                <a:spcPct val="70000"/>
              </a:lnSpc>
              <a:spcBef>
                <a:spcPct val="50000"/>
              </a:spcBef>
            </a:pPr>
            <a:r>
              <a:rPr lang="en-US" altLang="zh-CN" sz="1800" b="1">
                <a:solidFill>
                  <a:srgbClr val="000000"/>
                </a:solidFill>
                <a:latin typeface="Courier New" pitchFamily="49" charset="0"/>
                <a:ea typeface="宋体" pitchFamily="2" charset="-122"/>
              </a:rPr>
              <a:t>SALAR</a:t>
            </a:r>
          </a:p>
          <a:p>
            <a:pPr>
              <a:lnSpc>
                <a:spcPct val="70000"/>
              </a:lnSpc>
              <a:spcBef>
                <a:spcPct val="50000"/>
              </a:spcBef>
            </a:pPr>
            <a:r>
              <a:rPr lang="zh-CN" altLang="en-US" sz="1800" b="1">
                <a:solidFill>
                  <a:srgbClr val="000000"/>
                </a:solidFill>
                <a:latin typeface="Courier New" pitchFamily="49" charset="0"/>
                <a:ea typeface="宋体" pitchFamily="2" charset="-122"/>
              </a:rPr>
              <a:t>--------------------------</a:t>
            </a:r>
            <a:endParaRPr lang="zh-CN" altLang="en-US" sz="1400" b="1">
              <a:solidFill>
                <a:schemeClr val="bg1"/>
              </a:solidFill>
              <a:ea typeface="宋体" pitchFamily="2" charset="-122"/>
            </a:endParaRPr>
          </a:p>
          <a:p>
            <a:pPr>
              <a:lnSpc>
                <a:spcPct val="70000"/>
              </a:lnSpc>
              <a:spcBef>
                <a:spcPct val="50000"/>
              </a:spcBef>
            </a:pPr>
            <a:r>
              <a:rPr lang="zh-CN" altLang="en-US" sz="1400" b="1">
                <a:solidFill>
                  <a:schemeClr val="bg1"/>
                </a:solidFill>
                <a:ea typeface="宋体" pitchFamily="2" charset="-122"/>
              </a:rPr>
              <a:t>0123.12</a:t>
            </a:r>
          </a:p>
        </p:txBody>
      </p:sp>
      <p:sp>
        <p:nvSpPr>
          <p:cNvPr id="28675" name="Rectangle 3"/>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4.2.4 </a:t>
            </a:r>
            <a:r>
              <a:rPr kumimoji="1" lang="zh-CN" altLang="en-US" dirty="0">
                <a:ea typeface="宋体" pitchFamily="2" charset="-122"/>
              </a:rPr>
              <a:t>函数</a:t>
            </a:r>
            <a:r>
              <a:rPr lang="en-US" altLang="zh-CN" dirty="0">
                <a:latin typeface="Courier New" pitchFamily="49" charset="0"/>
                <a:ea typeface="宋体" pitchFamily="2" charset="-122"/>
              </a:rPr>
              <a:t>TO_CHAR</a:t>
            </a:r>
            <a:r>
              <a:rPr lang="zh-CN" altLang="en-US" dirty="0">
                <a:latin typeface="Courier New" pitchFamily="49" charset="0"/>
                <a:ea typeface="宋体" pitchFamily="2" charset="-122"/>
              </a:rPr>
              <a:t> (数值</a:t>
            </a:r>
            <a:r>
              <a:rPr lang="en-US" altLang="zh-CN" dirty="0">
                <a:latin typeface="Courier New" pitchFamily="49" charset="0"/>
                <a:ea typeface="宋体" pitchFamily="2" charset="-122"/>
              </a:rPr>
              <a:t>)</a:t>
            </a:r>
            <a:endParaRPr lang="zh-CN" altLang="en-US" dirty="0">
              <a:ea typeface="宋体" pitchFamily="2" charset="-122"/>
            </a:endParaRPr>
          </a:p>
        </p:txBody>
      </p:sp>
      <p:sp>
        <p:nvSpPr>
          <p:cNvPr id="329735" name="Rectangle 7"/>
          <p:cNvSpPr>
            <a:spLocks noChangeArrowheads="1"/>
          </p:cNvSpPr>
          <p:nvPr/>
        </p:nvSpPr>
        <p:spPr bwMode="blackWhite">
          <a:xfrm>
            <a:off x="931863" y="2403475"/>
            <a:ext cx="7118350" cy="9175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4821" name="Rectangle 8"/>
          <p:cNvSpPr>
            <a:spLocks noChangeArrowheads="1"/>
          </p:cNvSpPr>
          <p:nvPr/>
        </p:nvSpPr>
        <p:spPr bwMode="blackWhite">
          <a:xfrm>
            <a:off x="915988" y="2409825"/>
            <a:ext cx="7334250" cy="923925"/>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800" b="1">
                <a:solidFill>
                  <a:srgbClr val="000000"/>
                </a:solidFill>
                <a:latin typeface="Courier New" pitchFamily="49" charset="0"/>
                <a:ea typeface="宋体" pitchFamily="2" charset="-122"/>
              </a:rPr>
              <a:t>SELECT TO_CHAR(sal, '$99,999.00') SALARY</a:t>
            </a:r>
          </a:p>
          <a:p>
            <a:pPr>
              <a:tabLst>
                <a:tab pos="1200150" algn="l"/>
              </a:tabLst>
            </a:pPr>
            <a:r>
              <a:rPr lang="en-US" altLang="zh-CN" sz="1800" b="1">
                <a:solidFill>
                  <a:srgbClr val="000000"/>
                </a:solidFill>
                <a:latin typeface="Courier New" pitchFamily="49" charset="0"/>
                <a:ea typeface="宋体" pitchFamily="2" charset="-122"/>
              </a:rPr>
              <a:t>FROM   emp;</a:t>
            </a:r>
          </a:p>
        </p:txBody>
      </p:sp>
      <p:sp>
        <p:nvSpPr>
          <p:cNvPr id="34822" name="Rectangle 9"/>
          <p:cNvSpPr>
            <a:spLocks noChangeArrowheads="1"/>
          </p:cNvSpPr>
          <p:nvPr/>
        </p:nvSpPr>
        <p:spPr bwMode="ltGray">
          <a:xfrm>
            <a:off x="1897063" y="2586038"/>
            <a:ext cx="5064125" cy="325437"/>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pic>
        <p:nvPicPr>
          <p:cNvPr id="34823" name="Picture 10"/>
          <p:cNvPicPr>
            <a:picLocks noChangeAspect="1" noChangeArrowheads="1"/>
          </p:cNvPicPr>
          <p:nvPr/>
        </p:nvPicPr>
        <p:blipFill>
          <a:blip r:embed="rId3"/>
          <a:srcRect/>
          <a:stretch>
            <a:fillRect/>
          </a:stretch>
        </p:blipFill>
        <p:spPr bwMode="auto">
          <a:xfrm>
            <a:off x="931863" y="3549650"/>
            <a:ext cx="7162800" cy="542925"/>
          </a:xfrm>
          <a:prstGeom prst="rect">
            <a:avLst/>
          </a:prstGeom>
          <a:noFill/>
          <a:ln w="25400">
            <a:noFill/>
            <a:miter lim="800000"/>
            <a:headEnd type="none" w="sm" len="sm"/>
            <a:tailEnd type="none" w="sm" len="sm"/>
          </a:ln>
        </p:spPr>
      </p:pic>
      <p:sp>
        <p:nvSpPr>
          <p:cNvPr id="34824" name="Rectangle 11"/>
          <p:cNvSpPr>
            <a:spLocks noChangeArrowheads="1"/>
          </p:cNvSpPr>
          <p:nvPr/>
        </p:nvSpPr>
        <p:spPr bwMode="blackWhite">
          <a:xfrm>
            <a:off x="919163" y="4359275"/>
            <a:ext cx="7118350" cy="917575"/>
          </a:xfrm>
          <a:prstGeom prst="rect">
            <a:avLst/>
          </a:prstGeom>
          <a:solidFill>
            <a:srgbClr val="FFFFCC"/>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34825" name="Rectangle 12"/>
          <p:cNvSpPr>
            <a:spLocks noChangeArrowheads="1"/>
          </p:cNvSpPr>
          <p:nvPr/>
        </p:nvSpPr>
        <p:spPr bwMode="blackWhite">
          <a:xfrm>
            <a:off x="903288" y="4365625"/>
            <a:ext cx="7334250" cy="923925"/>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800" b="1">
                <a:solidFill>
                  <a:srgbClr val="000000"/>
                </a:solidFill>
                <a:latin typeface="Courier New" pitchFamily="49" charset="0"/>
                <a:ea typeface="宋体" pitchFamily="2" charset="-122"/>
              </a:rPr>
              <a:t>SELECT TO_CHAR(0123.12, ‘0999.00') SALARY</a:t>
            </a:r>
          </a:p>
          <a:p>
            <a:pPr>
              <a:tabLst>
                <a:tab pos="1200150" algn="l"/>
              </a:tabLst>
            </a:pPr>
            <a:r>
              <a:rPr lang="en-US" altLang="zh-CN" sz="1800" b="1">
                <a:solidFill>
                  <a:srgbClr val="000000"/>
                </a:solidFill>
                <a:latin typeface="Courier New" pitchFamily="49" charset="0"/>
                <a:ea typeface="宋体" pitchFamily="2" charset="-122"/>
              </a:rPr>
              <a:t>FROM   DUAL;</a:t>
            </a:r>
          </a:p>
        </p:txBody>
      </p:sp>
      <p:sp>
        <p:nvSpPr>
          <p:cNvPr id="34826" name="Rectangle 13"/>
          <p:cNvSpPr>
            <a:spLocks noChangeArrowheads="1"/>
          </p:cNvSpPr>
          <p:nvPr/>
        </p:nvSpPr>
        <p:spPr bwMode="ltGray">
          <a:xfrm>
            <a:off x="1884363" y="4502150"/>
            <a:ext cx="5064125" cy="325438"/>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4.2.5 </a:t>
            </a:r>
            <a:r>
              <a:rPr kumimoji="1" lang="zh-CN" altLang="en-US" dirty="0">
                <a:ea typeface="宋体" pitchFamily="2" charset="-122"/>
              </a:rPr>
              <a:t>函数</a:t>
            </a:r>
            <a:r>
              <a:rPr lang="en-US" altLang="zh-CN" dirty="0">
                <a:latin typeface="Courier New" pitchFamily="49" charset="0"/>
                <a:ea typeface="宋体" pitchFamily="2" charset="-122"/>
              </a:rPr>
              <a:t>TO_NUMBER TO_DATE</a:t>
            </a:r>
            <a:endParaRPr lang="zh-CN" altLang="en-US" dirty="0">
              <a:ea typeface="宋体" pitchFamily="2" charset="-122"/>
            </a:endParaRPr>
          </a:p>
        </p:txBody>
      </p:sp>
      <p:sp>
        <p:nvSpPr>
          <p:cNvPr id="327694" name="Rectangle 14"/>
          <p:cNvSpPr>
            <a:spLocks noChangeArrowheads="1"/>
          </p:cNvSpPr>
          <p:nvPr/>
        </p:nvSpPr>
        <p:spPr bwMode="blackWhite">
          <a:xfrm>
            <a:off x="1114425" y="1619250"/>
            <a:ext cx="7116763" cy="482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defRPr/>
            </a:pPr>
            <a:r>
              <a:rPr lang="en-US" altLang="zh-CN" sz="1800" b="1">
                <a:solidFill>
                  <a:srgbClr val="000000"/>
                </a:solidFill>
                <a:latin typeface="Courier New" pitchFamily="49" charset="0"/>
                <a:ea typeface="宋体" pitchFamily="2" charset="-122"/>
              </a:rPr>
              <a:t>TO_NUMBER(</a:t>
            </a:r>
            <a:r>
              <a:rPr lang="en-US" altLang="zh-CN" sz="1800" b="1" i="1">
                <a:solidFill>
                  <a:srgbClr val="000000"/>
                </a:solidFill>
                <a:latin typeface="Courier New" pitchFamily="49" charset="0"/>
                <a:ea typeface="宋体" pitchFamily="2" charset="-122"/>
              </a:rPr>
              <a:t>char</a:t>
            </a:r>
            <a:r>
              <a:rPr lang="en-US" altLang="zh-CN" sz="1800" b="1">
                <a:solidFill>
                  <a:srgbClr val="000000"/>
                </a:solidFill>
                <a:latin typeface="Courier New" pitchFamily="49" charset="0"/>
                <a:ea typeface="宋体" pitchFamily="2" charset="-122"/>
              </a:rPr>
              <a:t>[</a:t>
            </a:r>
            <a:r>
              <a:rPr lang="en-US" altLang="zh-CN" sz="1800" b="1" i="1">
                <a:solidFill>
                  <a:srgbClr val="000000"/>
                </a:solidFill>
                <a:latin typeface="Courier New" pitchFamily="49" charset="0"/>
                <a:ea typeface="宋体" pitchFamily="2" charset="-122"/>
              </a:rPr>
              <a:t>, </a:t>
            </a:r>
            <a:r>
              <a:rPr lang="en-US" altLang="zh-CN" sz="1800" b="1">
                <a:solidFill>
                  <a:srgbClr val="000000"/>
                </a:solidFill>
                <a:latin typeface="Courier New" pitchFamily="49" charset="0"/>
                <a:ea typeface="宋体" pitchFamily="2" charset="-122"/>
              </a:rPr>
              <a:t>'</a:t>
            </a:r>
            <a:r>
              <a:rPr lang="en-US" altLang="zh-CN" sz="1800" b="1" i="1">
                <a:solidFill>
                  <a:srgbClr val="000000"/>
                </a:solidFill>
                <a:latin typeface="Courier New" pitchFamily="49" charset="0"/>
                <a:ea typeface="宋体" pitchFamily="2" charset="-122"/>
              </a:rPr>
              <a:t>format_model</a:t>
            </a:r>
            <a:r>
              <a:rPr lang="en-US" altLang="zh-CN" sz="1800" b="1">
                <a:solidFill>
                  <a:srgbClr val="000000"/>
                </a:solidFill>
                <a:latin typeface="Courier New" pitchFamily="49" charset="0"/>
                <a:ea typeface="宋体" pitchFamily="2" charset="-122"/>
              </a:rPr>
              <a:t>'])</a:t>
            </a:r>
          </a:p>
        </p:txBody>
      </p:sp>
      <p:sp>
        <p:nvSpPr>
          <p:cNvPr id="327695" name="Rectangle 15"/>
          <p:cNvSpPr>
            <a:spLocks noChangeArrowheads="1"/>
          </p:cNvSpPr>
          <p:nvPr/>
        </p:nvSpPr>
        <p:spPr bwMode="blackWhite">
          <a:xfrm>
            <a:off x="1127125" y="2497138"/>
            <a:ext cx="7078663"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defRPr/>
            </a:pPr>
            <a:r>
              <a:rPr lang="en-US" altLang="zh-CN" sz="1800" b="1">
                <a:solidFill>
                  <a:srgbClr val="000000"/>
                </a:solidFill>
                <a:latin typeface="Courier New" pitchFamily="49" charset="0"/>
                <a:ea typeface="宋体" pitchFamily="2" charset="-122"/>
              </a:rPr>
              <a:t>TO_DATE(</a:t>
            </a:r>
            <a:r>
              <a:rPr lang="en-US" altLang="zh-CN" sz="1800" b="1" i="1">
                <a:solidFill>
                  <a:srgbClr val="000000"/>
                </a:solidFill>
                <a:latin typeface="Courier New" pitchFamily="49" charset="0"/>
                <a:ea typeface="宋体" pitchFamily="2" charset="-122"/>
              </a:rPr>
              <a:t>char</a:t>
            </a:r>
            <a:r>
              <a:rPr lang="en-US" altLang="zh-CN" sz="1800" b="1">
                <a:solidFill>
                  <a:srgbClr val="000000"/>
                </a:solidFill>
                <a:latin typeface="Courier New" pitchFamily="49" charset="0"/>
                <a:ea typeface="宋体" pitchFamily="2" charset="-122"/>
              </a:rPr>
              <a:t>[, '</a:t>
            </a:r>
            <a:r>
              <a:rPr lang="en-US" altLang="zh-CN" sz="1800" b="1" i="1">
                <a:solidFill>
                  <a:srgbClr val="000000"/>
                </a:solidFill>
                <a:latin typeface="Courier New" pitchFamily="49" charset="0"/>
                <a:ea typeface="宋体" pitchFamily="2" charset="-122"/>
              </a:rPr>
              <a:t>format_model</a:t>
            </a:r>
            <a:r>
              <a:rPr lang="en-US" altLang="zh-CN" sz="1800" b="1">
                <a:solidFill>
                  <a:srgbClr val="000000"/>
                </a:solidFill>
                <a:latin typeface="Courier New" pitchFamily="49" charset="0"/>
                <a:ea typeface="宋体" pitchFamily="2"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30200" y="568325"/>
            <a:ext cx="8310563" cy="881063"/>
          </a:xfrm>
        </p:spPr>
        <p:txBody>
          <a:bodyPr/>
          <a:lstStyle/>
          <a:p>
            <a:pPr algn="ctr" eaLnBrk="1" hangingPunct="1">
              <a:defRPr/>
            </a:pPr>
            <a:r>
              <a:rPr lang="en-US" altLang="zh-CN" dirty="0">
                <a:ea typeface="宋体" pitchFamily="2" charset="-122"/>
              </a:rPr>
              <a:t>4.3 </a:t>
            </a:r>
            <a:r>
              <a:rPr lang="zh-CN" altLang="en-US" dirty="0">
                <a:ea typeface="宋体" pitchFamily="2" charset="-122"/>
              </a:rPr>
              <a:t>空值置换函数</a:t>
            </a:r>
          </a:p>
        </p:txBody>
      </p:sp>
      <p:sp>
        <p:nvSpPr>
          <p:cNvPr id="338963" name="Rectangle 19"/>
          <p:cNvSpPr>
            <a:spLocks noChangeArrowheads="1"/>
          </p:cNvSpPr>
          <p:nvPr/>
        </p:nvSpPr>
        <p:spPr bwMode="auto">
          <a:xfrm>
            <a:off x="1905000" y="2432050"/>
            <a:ext cx="6692900" cy="2170113"/>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marL="457200" indent="-457200">
              <a:lnSpc>
                <a:spcPct val="95000"/>
              </a:lnSpc>
              <a:spcBef>
                <a:spcPct val="50000"/>
              </a:spcBef>
              <a:buClr>
                <a:schemeClr val="hlink"/>
              </a:buClr>
              <a:buSzPct val="125000"/>
              <a:buFont typeface="+mj-lt"/>
              <a:buAutoNum type="arabicPeriod"/>
              <a:defRPr/>
            </a:pPr>
            <a:r>
              <a:rPr lang="en-US" altLang="zh-CN" sz="2000" b="1" dirty="0">
                <a:solidFill>
                  <a:schemeClr val="tx1"/>
                </a:solidFill>
                <a:latin typeface="Arial" pitchFamily="34" charset="0"/>
                <a:ea typeface="宋体" pitchFamily="2" charset="-122"/>
              </a:rPr>
              <a:t>NVL (expr1, expr2)</a:t>
            </a:r>
          </a:p>
          <a:p>
            <a:pPr marL="457200" indent="-457200">
              <a:lnSpc>
                <a:spcPct val="95000"/>
              </a:lnSpc>
              <a:spcBef>
                <a:spcPct val="50000"/>
              </a:spcBef>
              <a:buClr>
                <a:schemeClr val="hlink"/>
              </a:buClr>
              <a:buSzPct val="125000"/>
              <a:buFont typeface="Arial" pitchFamily="34" charset="0"/>
              <a:buAutoNum type="arabicPeriod"/>
              <a:defRPr/>
            </a:pPr>
            <a:endParaRPr lang="en-US" altLang="zh-CN" sz="2000" b="1" dirty="0">
              <a:solidFill>
                <a:schemeClr val="tx1"/>
              </a:solidFill>
              <a:latin typeface="Arial" pitchFamily="34" charset="0"/>
              <a:ea typeface="宋体" pitchFamily="2" charset="-122"/>
            </a:endParaRPr>
          </a:p>
          <a:p>
            <a:pPr marL="457200" indent="-457200">
              <a:lnSpc>
                <a:spcPct val="95000"/>
              </a:lnSpc>
              <a:spcBef>
                <a:spcPct val="50000"/>
              </a:spcBef>
              <a:buClr>
                <a:schemeClr val="hlink"/>
              </a:buClr>
              <a:buSzPct val="125000"/>
              <a:buFont typeface="Arial" pitchFamily="34" charset="0"/>
              <a:buAutoNum type="arabicPeriod"/>
              <a:defRPr/>
            </a:pPr>
            <a:endParaRPr lang="en-US" altLang="zh-CN" sz="2000" b="1" dirty="0">
              <a:solidFill>
                <a:schemeClr val="tx1"/>
              </a:solidFill>
              <a:latin typeface="Arial" pitchFamily="34" charset="0"/>
              <a:ea typeface="宋体" pitchFamily="2" charset="-122"/>
            </a:endParaRPr>
          </a:p>
          <a:p>
            <a:pPr marL="457200" indent="-457200">
              <a:lnSpc>
                <a:spcPct val="95000"/>
              </a:lnSpc>
              <a:spcBef>
                <a:spcPct val="50000"/>
              </a:spcBef>
              <a:buClr>
                <a:schemeClr val="hlink"/>
              </a:buClr>
              <a:buSzPct val="125000"/>
              <a:buFont typeface="Arial" pitchFamily="34" charset="0"/>
              <a:buAutoNum type="arabicPeriod"/>
              <a:defRPr/>
            </a:pPr>
            <a:endParaRPr lang="en-US" altLang="zh-CN" sz="2000" b="1" dirty="0">
              <a:solidFill>
                <a:schemeClr val="tx1"/>
              </a:solidFill>
              <a:latin typeface="Arial" pitchFamily="34" charset="0"/>
              <a:ea typeface="宋体" pitchFamily="2" charset="-122"/>
            </a:endParaRPr>
          </a:p>
          <a:p>
            <a:pPr marL="457200" indent="-457200">
              <a:lnSpc>
                <a:spcPct val="95000"/>
              </a:lnSpc>
              <a:spcBef>
                <a:spcPct val="50000"/>
              </a:spcBef>
              <a:buClr>
                <a:schemeClr val="hlink"/>
              </a:buClr>
              <a:buSzPct val="125000"/>
              <a:buFont typeface="Arial" pitchFamily="34" charset="0"/>
              <a:buAutoNum type="arabicPeriod"/>
              <a:defRPr/>
            </a:pPr>
            <a:r>
              <a:rPr lang="en-US" altLang="zh-CN" sz="2000" b="1" dirty="0">
                <a:solidFill>
                  <a:schemeClr val="tx1"/>
                </a:solidFill>
                <a:latin typeface="Arial" pitchFamily="34" charset="0"/>
                <a:ea typeface="宋体" pitchFamily="2" charset="-122"/>
              </a:rPr>
              <a:t>NVL2 (expr1, expr2, expr3)</a:t>
            </a:r>
          </a:p>
        </p:txBody>
      </p:sp>
      <p:sp>
        <p:nvSpPr>
          <p:cNvPr id="7" name="Rectangle 3"/>
          <p:cNvSpPr txBox="1">
            <a:spLocks noChangeArrowheads="1"/>
          </p:cNvSpPr>
          <p:nvPr/>
        </p:nvSpPr>
        <p:spPr bwMode="auto">
          <a:xfrm>
            <a:off x="887413" y="1522413"/>
            <a:ext cx="7791450" cy="677862"/>
          </a:xfrm>
          <a:prstGeom prst="rect">
            <a:avLst/>
          </a:prstGeom>
          <a:noFill/>
          <a:ln w="9525">
            <a:noFill/>
            <a:miter lim="800000"/>
            <a:headEnd/>
            <a:tailEnd/>
          </a:ln>
        </p:spPr>
        <p:txBody>
          <a:bodyPr lIns="92075" tIns="46038" rIns="92075" bIns="46038">
            <a:spAutoFit/>
          </a:bodyPr>
          <a:lstStyle/>
          <a:p>
            <a:pPr marL="919163" lvl="1" indent="-40005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空值置换函数</a:t>
            </a:r>
            <a:r>
              <a:rPr lang="en-US" altLang="zh-CN" sz="1800" b="1" dirty="0">
                <a:solidFill>
                  <a:schemeClr val="tx1"/>
                </a:solidFill>
                <a:latin typeface="Arial" pitchFamily="34" charset="0"/>
                <a:ea typeface="宋体" pitchFamily="2" charset="-122"/>
              </a:rPr>
              <a:t>NVL </a:t>
            </a:r>
            <a:r>
              <a:rPr kumimoji="1" lang="en-US" altLang="zh-CN" sz="1800" b="1" kern="0" dirty="0">
                <a:solidFill>
                  <a:schemeClr val="tx1"/>
                </a:solidFill>
                <a:latin typeface="+mn-lt"/>
                <a:ea typeface="宋体" pitchFamily="2" charset="-122"/>
              </a:rPr>
              <a:t>：</a:t>
            </a:r>
            <a:r>
              <a:rPr kumimoji="1" lang="zh-CN" altLang="en-US" sz="1800" b="1" kern="0" dirty="0">
                <a:solidFill>
                  <a:schemeClr val="tx1"/>
                </a:solidFill>
                <a:latin typeface="+mn-lt"/>
                <a:ea typeface="宋体" pitchFamily="2" charset="-122"/>
              </a:rPr>
              <a:t>如果表达式</a:t>
            </a:r>
            <a:r>
              <a:rPr lang="en-US" altLang="zh-CN" sz="1800" b="1" dirty="0">
                <a:solidFill>
                  <a:schemeClr val="tx1"/>
                </a:solidFill>
                <a:latin typeface="Arial" pitchFamily="34" charset="0"/>
                <a:ea typeface="宋体" pitchFamily="2" charset="-122"/>
              </a:rPr>
              <a:t>expr1</a:t>
            </a:r>
            <a:r>
              <a:rPr kumimoji="1" lang="zh-CN" altLang="en-US" sz="1800" b="1" kern="0" dirty="0">
                <a:solidFill>
                  <a:schemeClr val="tx1"/>
                </a:solidFill>
                <a:ea typeface="宋体" pitchFamily="2" charset="-122"/>
              </a:rPr>
              <a:t>为</a:t>
            </a:r>
            <a:r>
              <a:rPr kumimoji="1" lang="en-US" altLang="zh-CN" sz="1800" b="1" kern="0" dirty="0">
                <a:solidFill>
                  <a:schemeClr val="tx1"/>
                </a:solidFill>
                <a:ea typeface="宋体" pitchFamily="2" charset="-122"/>
              </a:rPr>
              <a:t>NULL </a:t>
            </a:r>
            <a:r>
              <a:rPr lang="zh-CN" altLang="en-US" sz="1800" b="1" kern="0" dirty="0">
                <a:solidFill>
                  <a:schemeClr val="tx1"/>
                </a:solidFill>
                <a:latin typeface="+mn-lt"/>
                <a:ea typeface="宋体" pitchFamily="2" charset="-122"/>
              </a:rPr>
              <a:t>，就返回</a:t>
            </a:r>
            <a:r>
              <a:rPr lang="en-US" altLang="zh-CN" sz="1800" b="1" dirty="0">
                <a:solidFill>
                  <a:schemeClr val="tx1"/>
                </a:solidFill>
                <a:latin typeface="Arial" pitchFamily="34" charset="0"/>
                <a:ea typeface="宋体" pitchFamily="2" charset="-122"/>
              </a:rPr>
              <a:t>expr2</a:t>
            </a:r>
            <a:r>
              <a:rPr lang="zh-CN" altLang="en-US" sz="1800" b="1" kern="0" dirty="0">
                <a:solidFill>
                  <a:schemeClr val="tx1"/>
                </a:solidFill>
                <a:latin typeface="+mn-lt"/>
                <a:ea typeface="宋体" pitchFamily="2" charset="-122"/>
              </a:rPr>
              <a:t>的值</a:t>
            </a:r>
            <a:r>
              <a:rPr kumimoji="1" lang="en-US" altLang="zh-CN" sz="1800" b="1" kern="0" dirty="0">
                <a:solidFill>
                  <a:schemeClr val="tx1"/>
                </a:solidFill>
                <a:latin typeface="+mn-lt"/>
                <a:ea typeface="宋体" pitchFamily="2" charset="-122"/>
              </a:rPr>
              <a:t>.</a:t>
            </a:r>
            <a:r>
              <a:rPr kumimoji="1" lang="zh-CN" altLang="en-US" sz="1800" b="1" kern="0" dirty="0">
                <a:solidFill>
                  <a:schemeClr val="tx1"/>
                </a:solidFill>
                <a:latin typeface="+mn-lt"/>
                <a:ea typeface="宋体" pitchFamily="2" charset="-122"/>
              </a:rPr>
              <a:t>否则</a:t>
            </a:r>
            <a:r>
              <a:rPr kumimoji="1" lang="en-US" altLang="zh-CN" sz="1800" b="1" kern="0" dirty="0">
                <a:solidFill>
                  <a:schemeClr val="tx1"/>
                </a:solidFill>
                <a:latin typeface="+mn-lt"/>
                <a:ea typeface="宋体" pitchFamily="2" charset="-122"/>
              </a:rPr>
              <a:t>，</a:t>
            </a:r>
            <a:r>
              <a:rPr lang="zh-CN" altLang="en-US" sz="2000" b="1" kern="0" dirty="0">
                <a:solidFill>
                  <a:schemeClr val="tx1"/>
                </a:solidFill>
                <a:latin typeface="+mn-lt"/>
                <a:ea typeface="宋体" pitchFamily="2" charset="-122"/>
              </a:rPr>
              <a:t>函数就返回表达式</a:t>
            </a:r>
            <a:r>
              <a:rPr lang="en-US" altLang="zh-CN" sz="2000" b="1" dirty="0">
                <a:solidFill>
                  <a:schemeClr val="tx1"/>
                </a:solidFill>
                <a:latin typeface="Arial" pitchFamily="34" charset="0"/>
                <a:ea typeface="宋体" pitchFamily="2" charset="-122"/>
              </a:rPr>
              <a:t>expr1</a:t>
            </a:r>
            <a:r>
              <a:rPr lang="zh-CN" altLang="en-US" sz="2000" b="1" kern="0" dirty="0">
                <a:solidFill>
                  <a:schemeClr val="tx1"/>
                </a:solidFill>
                <a:latin typeface="+mn-lt"/>
                <a:ea typeface="宋体" pitchFamily="2" charset="-122"/>
              </a:rPr>
              <a:t>的值。</a:t>
            </a:r>
            <a:endParaRPr lang="en-US" altLang="zh-CN" sz="2000" b="1" kern="0" dirty="0">
              <a:solidFill>
                <a:schemeClr val="tx1"/>
              </a:solidFill>
              <a:latin typeface="+mn-lt"/>
              <a:ea typeface="宋体" pitchFamily="2" charset="-122"/>
            </a:endParaRPr>
          </a:p>
        </p:txBody>
      </p:sp>
      <p:sp>
        <p:nvSpPr>
          <p:cNvPr id="5" name="Rectangle 3"/>
          <p:cNvSpPr txBox="1">
            <a:spLocks noChangeArrowheads="1"/>
          </p:cNvSpPr>
          <p:nvPr/>
        </p:nvSpPr>
        <p:spPr bwMode="auto">
          <a:xfrm>
            <a:off x="887413" y="3430588"/>
            <a:ext cx="7791450" cy="677862"/>
          </a:xfrm>
          <a:prstGeom prst="rect">
            <a:avLst/>
          </a:prstGeom>
          <a:noFill/>
          <a:ln w="9525">
            <a:noFill/>
            <a:miter lim="800000"/>
            <a:headEnd/>
            <a:tailEnd/>
          </a:ln>
        </p:spPr>
        <p:txBody>
          <a:bodyPr lIns="92075" tIns="46038" rIns="92075" bIns="46038">
            <a:spAutoFit/>
          </a:bodyPr>
          <a:lstStyle/>
          <a:p>
            <a:pPr marL="919163" lvl="1" indent="-40005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空值置换函数</a:t>
            </a:r>
            <a:r>
              <a:rPr lang="en-US" altLang="zh-CN" sz="1800" b="1" dirty="0">
                <a:solidFill>
                  <a:schemeClr val="tx1"/>
                </a:solidFill>
                <a:latin typeface="Arial" pitchFamily="34" charset="0"/>
                <a:ea typeface="宋体" pitchFamily="2" charset="-122"/>
              </a:rPr>
              <a:t>NVL2 </a:t>
            </a:r>
            <a:r>
              <a:rPr kumimoji="1" lang="en-US" altLang="zh-CN" sz="1800" b="1" kern="0" dirty="0">
                <a:solidFill>
                  <a:schemeClr val="tx1"/>
                </a:solidFill>
                <a:latin typeface="+mn-lt"/>
                <a:ea typeface="宋体" pitchFamily="2" charset="-122"/>
              </a:rPr>
              <a:t>：</a:t>
            </a:r>
            <a:r>
              <a:rPr kumimoji="1" lang="zh-CN" altLang="en-US" sz="1800" b="1" kern="0" dirty="0">
                <a:solidFill>
                  <a:schemeClr val="tx1"/>
                </a:solidFill>
                <a:latin typeface="+mn-lt"/>
                <a:ea typeface="宋体" pitchFamily="2" charset="-122"/>
              </a:rPr>
              <a:t>如果表达式</a:t>
            </a:r>
            <a:r>
              <a:rPr lang="en-US" altLang="zh-CN" sz="1800" b="1" dirty="0">
                <a:solidFill>
                  <a:schemeClr val="tx1"/>
                </a:solidFill>
                <a:latin typeface="Arial" pitchFamily="34" charset="0"/>
                <a:ea typeface="宋体" pitchFamily="2" charset="-122"/>
              </a:rPr>
              <a:t>expr1</a:t>
            </a:r>
            <a:r>
              <a:rPr kumimoji="1" lang="zh-CN" altLang="en-US" sz="1800" b="1" kern="0" dirty="0">
                <a:solidFill>
                  <a:schemeClr val="tx1"/>
                </a:solidFill>
                <a:ea typeface="宋体" pitchFamily="2" charset="-122"/>
              </a:rPr>
              <a:t>为</a:t>
            </a:r>
            <a:r>
              <a:rPr kumimoji="1" lang="en-US" altLang="zh-CN" sz="1800" b="1" kern="0" dirty="0">
                <a:solidFill>
                  <a:schemeClr val="tx1"/>
                </a:solidFill>
                <a:ea typeface="宋体" pitchFamily="2" charset="-122"/>
              </a:rPr>
              <a:t>NULL </a:t>
            </a:r>
            <a:r>
              <a:rPr lang="zh-CN" altLang="en-US" sz="1800" b="1" kern="0" dirty="0">
                <a:solidFill>
                  <a:schemeClr val="tx1"/>
                </a:solidFill>
                <a:latin typeface="+mn-lt"/>
                <a:ea typeface="宋体" pitchFamily="2" charset="-122"/>
              </a:rPr>
              <a:t>，就返回</a:t>
            </a:r>
            <a:r>
              <a:rPr lang="en-US" altLang="zh-CN" sz="1800" b="1" dirty="0">
                <a:solidFill>
                  <a:schemeClr val="tx1"/>
                </a:solidFill>
                <a:latin typeface="Arial" pitchFamily="34" charset="0"/>
                <a:ea typeface="宋体" pitchFamily="2" charset="-122"/>
              </a:rPr>
              <a:t>expr3</a:t>
            </a:r>
            <a:r>
              <a:rPr lang="zh-CN" altLang="en-US" sz="1800" b="1" kern="0" dirty="0">
                <a:solidFill>
                  <a:schemeClr val="tx1"/>
                </a:solidFill>
                <a:latin typeface="+mn-lt"/>
                <a:ea typeface="宋体" pitchFamily="2" charset="-122"/>
              </a:rPr>
              <a:t>的值</a:t>
            </a:r>
            <a:r>
              <a:rPr kumimoji="1" lang="en-US" altLang="zh-CN" sz="1800" b="1" kern="0" dirty="0">
                <a:solidFill>
                  <a:schemeClr val="tx1"/>
                </a:solidFill>
                <a:latin typeface="+mn-lt"/>
                <a:ea typeface="宋体" pitchFamily="2" charset="-122"/>
              </a:rPr>
              <a:t>.</a:t>
            </a:r>
            <a:r>
              <a:rPr kumimoji="1" lang="zh-CN" altLang="en-US" sz="1800" b="1" kern="0" dirty="0">
                <a:solidFill>
                  <a:schemeClr val="tx1"/>
                </a:solidFill>
                <a:latin typeface="+mn-lt"/>
                <a:ea typeface="宋体" pitchFamily="2" charset="-122"/>
              </a:rPr>
              <a:t>否则</a:t>
            </a:r>
            <a:r>
              <a:rPr kumimoji="1" lang="en-US" altLang="zh-CN" sz="1800" b="1" kern="0" dirty="0">
                <a:solidFill>
                  <a:schemeClr val="tx1"/>
                </a:solidFill>
                <a:latin typeface="+mn-lt"/>
                <a:ea typeface="宋体" pitchFamily="2" charset="-122"/>
              </a:rPr>
              <a:t>，</a:t>
            </a:r>
            <a:r>
              <a:rPr lang="zh-CN" altLang="en-US" sz="2000" b="1" kern="0" dirty="0">
                <a:solidFill>
                  <a:schemeClr val="tx1"/>
                </a:solidFill>
                <a:latin typeface="+mn-lt"/>
                <a:ea typeface="宋体" pitchFamily="2" charset="-122"/>
              </a:rPr>
              <a:t>函数就返回表达式</a:t>
            </a:r>
            <a:r>
              <a:rPr lang="en-US" altLang="zh-CN" sz="2000" b="1" dirty="0">
                <a:solidFill>
                  <a:schemeClr val="tx1"/>
                </a:solidFill>
                <a:latin typeface="Arial" pitchFamily="34" charset="0"/>
                <a:ea typeface="宋体" pitchFamily="2" charset="-122"/>
              </a:rPr>
              <a:t>expr2</a:t>
            </a:r>
            <a:r>
              <a:rPr lang="zh-CN" altLang="en-US" sz="2000" b="1" kern="0" dirty="0">
                <a:solidFill>
                  <a:schemeClr val="tx1"/>
                </a:solidFill>
                <a:latin typeface="+mn-lt"/>
                <a:ea typeface="宋体" pitchFamily="2" charset="-122"/>
              </a:rPr>
              <a:t>的值。</a:t>
            </a:r>
            <a:endParaRPr lang="en-US" altLang="zh-CN" sz="2000" b="1" kern="0" dirty="0">
              <a:solidFill>
                <a:schemeClr val="tx1"/>
              </a:solidFill>
              <a:latin typeface="+mn-lt"/>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30200" y="568325"/>
            <a:ext cx="8310563" cy="661988"/>
          </a:xfrm>
        </p:spPr>
        <p:txBody>
          <a:bodyPr>
            <a:normAutofit fontScale="90000"/>
          </a:bodyPr>
          <a:lstStyle/>
          <a:p>
            <a:pPr algn="ctr" eaLnBrk="1" hangingPunct="1">
              <a:defRPr/>
            </a:pPr>
            <a:r>
              <a:rPr lang="en-US" altLang="zh-CN" dirty="0">
                <a:ea typeface="宋体" pitchFamily="2" charset="-122"/>
              </a:rPr>
              <a:t>4.3.1 </a:t>
            </a:r>
            <a:r>
              <a:rPr lang="zh-CN" altLang="en-US" dirty="0">
                <a:ea typeface="宋体" pitchFamily="2" charset="-122"/>
              </a:rPr>
              <a:t>空值置换函数</a:t>
            </a:r>
            <a:r>
              <a:rPr lang="en-US" altLang="zh-CN" dirty="0">
                <a:ea typeface="宋体" pitchFamily="2" charset="-122"/>
              </a:rPr>
              <a:t>: NVL</a:t>
            </a:r>
            <a:r>
              <a:rPr lang="zh-CN" altLang="en-US" dirty="0">
                <a:ea typeface="宋体" pitchFamily="2" charset="-122"/>
              </a:rPr>
              <a:t>函数</a:t>
            </a:r>
          </a:p>
        </p:txBody>
      </p:sp>
      <p:sp>
        <p:nvSpPr>
          <p:cNvPr id="1028" name="Rectangle 7"/>
          <p:cNvSpPr>
            <a:spLocks noChangeArrowheads="1"/>
          </p:cNvSpPr>
          <p:nvPr/>
        </p:nvSpPr>
        <p:spPr bwMode="auto">
          <a:xfrm>
            <a:off x="569913" y="1179513"/>
            <a:ext cx="7385050" cy="1847850"/>
          </a:xfrm>
          <a:prstGeom prst="rect">
            <a:avLst/>
          </a:prstGeom>
          <a:noFill/>
          <a:ln w="9525">
            <a:noFill/>
            <a:miter lim="800000"/>
            <a:headEnd/>
            <a:tailEnd/>
          </a:ln>
        </p:spPr>
        <p:txBody>
          <a:bodyPr lIns="92075" tIns="46038" rIns="92075" bIns="46038">
            <a:spAutoFit/>
          </a:bodyPr>
          <a:lstStyle/>
          <a:p>
            <a:pPr marL="919163" lvl="1" indent="-400050" defTabSz="346075">
              <a:lnSpc>
                <a:spcPct val="95000"/>
              </a:lnSpc>
              <a:spcBef>
                <a:spcPct val="35000"/>
              </a:spcBef>
              <a:buClr>
                <a:schemeClr val="hlink"/>
              </a:buClr>
              <a:buSzPct val="125000"/>
              <a:buFont typeface="Wingdings" pitchFamily="2" charset="2"/>
              <a:buChar char="§"/>
              <a:tabLst>
                <a:tab pos="571500" algn="l"/>
              </a:tabLst>
            </a:pPr>
            <a:r>
              <a:rPr lang="zh-CN" altLang="en-US" sz="2000" b="1" dirty="0">
                <a:solidFill>
                  <a:schemeClr val="tx1"/>
                </a:solidFill>
                <a:latin typeface="Arial" pitchFamily="34" charset="0"/>
                <a:ea typeface="宋体" pitchFamily="2" charset="-122"/>
              </a:rPr>
              <a:t>函数可以使用</a:t>
            </a:r>
            <a:r>
              <a:rPr lang="en-US" altLang="zh-CN" sz="2000" b="1" dirty="0">
                <a:solidFill>
                  <a:schemeClr val="tx1"/>
                </a:solidFill>
                <a:latin typeface="Arial" pitchFamily="34" charset="0"/>
                <a:ea typeface="宋体" pitchFamily="2" charset="-122"/>
              </a:rPr>
              <a:t>date, character, </a:t>
            </a:r>
            <a:r>
              <a:rPr lang="zh-CN" altLang="en-US" sz="2000" b="1" dirty="0">
                <a:solidFill>
                  <a:schemeClr val="tx1"/>
                </a:solidFill>
                <a:latin typeface="Arial" pitchFamily="34" charset="0"/>
                <a:ea typeface="宋体" pitchFamily="2" charset="-122"/>
              </a:rPr>
              <a:t>和</a:t>
            </a:r>
            <a:r>
              <a:rPr lang="en-US" altLang="zh-CN" sz="2000" b="1" dirty="0">
                <a:solidFill>
                  <a:schemeClr val="tx1"/>
                </a:solidFill>
                <a:latin typeface="Arial" pitchFamily="34" charset="0"/>
                <a:ea typeface="宋体" pitchFamily="2" charset="-122"/>
              </a:rPr>
              <a:t>number</a:t>
            </a:r>
            <a:r>
              <a:rPr lang="zh-CN" altLang="en-US" sz="2000" b="1" dirty="0">
                <a:solidFill>
                  <a:schemeClr val="tx1"/>
                </a:solidFill>
                <a:latin typeface="Arial" pitchFamily="34" charset="0"/>
                <a:ea typeface="宋体" pitchFamily="2" charset="-122"/>
              </a:rPr>
              <a:t>数据类型。</a:t>
            </a:r>
          </a:p>
          <a:p>
            <a:pPr marL="919163" lvl="1" indent="-400050" defTabSz="346075">
              <a:lnSpc>
                <a:spcPct val="95000"/>
              </a:lnSpc>
              <a:spcBef>
                <a:spcPct val="35000"/>
              </a:spcBef>
              <a:buClr>
                <a:schemeClr val="hlink"/>
              </a:buClr>
              <a:buSzPct val="125000"/>
              <a:buFont typeface="Wingdings" pitchFamily="2" charset="2"/>
              <a:buChar char="§"/>
              <a:tabLst>
                <a:tab pos="571500" algn="l"/>
              </a:tabLst>
            </a:pPr>
            <a:r>
              <a:rPr lang="zh-CN" altLang="en-US" sz="2000" b="1" dirty="0">
                <a:solidFill>
                  <a:schemeClr val="tx1"/>
                </a:solidFill>
                <a:latin typeface="Arial" pitchFamily="34" charset="0"/>
                <a:ea typeface="宋体" pitchFamily="2" charset="-122"/>
              </a:rPr>
              <a:t>表达式的值和替换值类型必须匹配</a:t>
            </a:r>
            <a:r>
              <a:rPr lang="en-US" altLang="zh-CN" sz="2000" b="1" dirty="0">
                <a:solidFill>
                  <a:schemeClr val="tx1"/>
                </a:solidFill>
                <a:latin typeface="Arial" pitchFamily="34" charset="0"/>
                <a:ea typeface="宋体" pitchFamily="2" charset="-122"/>
              </a:rPr>
              <a:t>:</a:t>
            </a:r>
          </a:p>
          <a:p>
            <a:pPr marL="919163" lvl="1" indent="-400050" defTabSz="346075">
              <a:lnSpc>
                <a:spcPct val="95000"/>
              </a:lnSpc>
              <a:spcBef>
                <a:spcPct val="35000"/>
              </a:spcBef>
              <a:buClr>
                <a:schemeClr val="hlink"/>
              </a:buClr>
              <a:tabLst>
                <a:tab pos="571500" algn="l"/>
              </a:tabLst>
            </a:pPr>
            <a:r>
              <a:rPr lang="en-US" altLang="zh-CN" sz="1800" b="1" dirty="0">
                <a:solidFill>
                  <a:schemeClr val="tx1"/>
                </a:solidFill>
                <a:latin typeface="Arial" pitchFamily="34" charset="0"/>
                <a:ea typeface="宋体" pitchFamily="2" charset="-122"/>
              </a:rPr>
              <a:t>      NVL(comm,0)</a:t>
            </a:r>
          </a:p>
          <a:p>
            <a:pPr marL="919163" lvl="1" indent="-400050" defTabSz="346075">
              <a:lnSpc>
                <a:spcPct val="95000"/>
              </a:lnSpc>
              <a:spcBef>
                <a:spcPct val="35000"/>
              </a:spcBef>
              <a:buClr>
                <a:schemeClr val="hlink"/>
              </a:buClr>
              <a:tabLst>
                <a:tab pos="571500" algn="l"/>
              </a:tabLst>
            </a:pPr>
            <a:r>
              <a:rPr lang="en-US" altLang="zh-CN" sz="1800" b="1" dirty="0">
                <a:solidFill>
                  <a:schemeClr val="tx1"/>
                </a:solidFill>
                <a:latin typeface="Arial" pitchFamily="34" charset="0"/>
                <a:ea typeface="宋体" pitchFamily="2" charset="-122"/>
              </a:rPr>
              <a:t>      NVL(hiredate,'01-JAN-97')</a:t>
            </a:r>
          </a:p>
          <a:p>
            <a:pPr marL="919163" lvl="1" indent="-400050" defTabSz="346075">
              <a:lnSpc>
                <a:spcPct val="95000"/>
              </a:lnSpc>
              <a:spcBef>
                <a:spcPct val="35000"/>
              </a:spcBef>
              <a:buClr>
                <a:schemeClr val="hlink"/>
              </a:buClr>
              <a:tabLst>
                <a:tab pos="571500" algn="l"/>
              </a:tabLst>
            </a:pPr>
            <a:r>
              <a:rPr lang="en-US" altLang="zh-CN" sz="1800" b="1" dirty="0">
                <a:solidFill>
                  <a:schemeClr val="tx1"/>
                </a:solidFill>
                <a:latin typeface="Arial" pitchFamily="34" charset="0"/>
                <a:ea typeface="宋体" pitchFamily="2" charset="-122"/>
              </a:rPr>
              <a:t>      NVL(</a:t>
            </a:r>
            <a:r>
              <a:rPr lang="en-US" altLang="zh-CN" sz="1800" b="1" dirty="0" err="1">
                <a:solidFill>
                  <a:schemeClr val="tx1"/>
                </a:solidFill>
                <a:latin typeface="Arial" pitchFamily="34" charset="0"/>
                <a:ea typeface="宋体" pitchFamily="2" charset="-122"/>
              </a:rPr>
              <a:t>job,'No</a:t>
            </a:r>
            <a:r>
              <a:rPr lang="en-US" altLang="zh-CN" sz="1800" b="1" dirty="0">
                <a:solidFill>
                  <a:schemeClr val="tx1"/>
                </a:solidFill>
                <a:latin typeface="Arial" pitchFamily="34" charset="0"/>
                <a:ea typeface="宋体" pitchFamily="2" charset="-122"/>
              </a:rPr>
              <a:t> Job Yet')</a:t>
            </a:r>
          </a:p>
        </p:txBody>
      </p:sp>
      <p:graphicFrame>
        <p:nvGraphicFramePr>
          <p:cNvPr id="1026" name="Object 26"/>
          <p:cNvGraphicFramePr>
            <a:graphicFrameLocks noChangeAspect="1"/>
          </p:cNvGraphicFramePr>
          <p:nvPr/>
        </p:nvGraphicFramePr>
        <p:xfrm>
          <a:off x="379413" y="4035425"/>
          <a:ext cx="8437562" cy="1876425"/>
        </p:xfrm>
        <a:graphic>
          <a:graphicData uri="http://schemas.openxmlformats.org/presentationml/2006/ole">
            <mc:AlternateContent xmlns:mc="http://schemas.openxmlformats.org/markup-compatibility/2006">
              <mc:Choice xmlns:v="urn:schemas-microsoft-com:vml" Requires="v">
                <p:oleObj spid="_x0000_s1028" name="BMP 图像" r:id="rId4" imgW="8438095" imgH="1952898" progId="Paint.Picture">
                  <p:embed/>
                </p:oleObj>
              </mc:Choice>
              <mc:Fallback>
                <p:oleObj name="BMP 图像" r:id="rId4" imgW="8438095" imgH="1952898" progId="Paint.Picture">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3" y="4035425"/>
                        <a:ext cx="843756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9" name="Rectangle 9"/>
          <p:cNvSpPr>
            <a:spLocks noChangeArrowheads="1"/>
          </p:cNvSpPr>
          <p:nvPr/>
        </p:nvSpPr>
        <p:spPr bwMode="blackWhite">
          <a:xfrm>
            <a:off x="1020763" y="3063875"/>
            <a:ext cx="7289800" cy="8112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defRPr/>
            </a:pPr>
            <a:endParaRPr lang="zh-CN" altLang="en-US" sz="1800" b="1">
              <a:solidFill>
                <a:srgbClr val="000000"/>
              </a:solidFill>
              <a:latin typeface="Courier New" pitchFamily="49" charset="0"/>
              <a:ea typeface="宋体" pitchFamily="2" charset="-122"/>
            </a:endParaRPr>
          </a:p>
          <a:p>
            <a:pPr>
              <a:lnSpc>
                <a:spcPct val="160000"/>
              </a:lnSpc>
              <a:tabLst>
                <a:tab pos="1200150" algn="l"/>
              </a:tabLst>
              <a:defRPr/>
            </a:pPr>
            <a:endParaRPr lang="zh-CN" altLang="en-US" sz="1800" b="1">
              <a:solidFill>
                <a:srgbClr val="000000"/>
              </a:solidFill>
              <a:latin typeface="Courier New" pitchFamily="49" charset="0"/>
              <a:ea typeface="宋体" pitchFamily="2" charset="-122"/>
            </a:endParaRPr>
          </a:p>
        </p:txBody>
      </p:sp>
      <p:sp>
        <p:nvSpPr>
          <p:cNvPr id="1030" name="Rectangle 10"/>
          <p:cNvSpPr>
            <a:spLocks noChangeArrowheads="1"/>
          </p:cNvSpPr>
          <p:nvPr/>
        </p:nvSpPr>
        <p:spPr bwMode="blackWhite">
          <a:xfrm>
            <a:off x="1062038" y="3122613"/>
            <a:ext cx="7150100" cy="765175"/>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600" b="1">
                <a:solidFill>
                  <a:srgbClr val="000000"/>
                </a:solidFill>
                <a:latin typeface="Courier New" pitchFamily="49" charset="0"/>
                <a:ea typeface="宋体" pitchFamily="2" charset="-122"/>
              </a:rPr>
              <a:t>SELECT Ename, sal, NVL(comm, 0),</a:t>
            </a:r>
          </a:p>
          <a:p>
            <a:pPr>
              <a:tabLst>
                <a:tab pos="1200150" algn="l"/>
              </a:tabLst>
            </a:pPr>
            <a:r>
              <a:rPr lang="en-US" altLang="zh-CN" sz="1600" b="1">
                <a:solidFill>
                  <a:srgbClr val="000000"/>
                </a:solidFill>
                <a:latin typeface="Courier New" pitchFamily="49" charset="0"/>
                <a:ea typeface="宋体" pitchFamily="2" charset="-122"/>
              </a:rPr>
              <a:t>   (sal*12) + NVL(comm, 0) AN_SAL</a:t>
            </a:r>
          </a:p>
          <a:p>
            <a:pPr>
              <a:tabLst>
                <a:tab pos="1200150" algn="l"/>
              </a:tabLst>
            </a:pPr>
            <a:r>
              <a:rPr lang="en-US" altLang="zh-CN" sz="1600" b="1">
                <a:solidFill>
                  <a:srgbClr val="000000"/>
                </a:solidFill>
                <a:latin typeface="Courier New" pitchFamily="49" charset="0"/>
                <a:ea typeface="宋体" pitchFamily="2" charset="-122"/>
              </a:rPr>
              <a:t>FROM emp;</a:t>
            </a:r>
          </a:p>
        </p:txBody>
      </p:sp>
      <p:sp>
        <p:nvSpPr>
          <p:cNvPr id="1031" name="Rectangle 11"/>
          <p:cNvSpPr>
            <a:spLocks noChangeArrowheads="1"/>
          </p:cNvSpPr>
          <p:nvPr/>
        </p:nvSpPr>
        <p:spPr bwMode="ltGray">
          <a:xfrm>
            <a:off x="3454400" y="3092450"/>
            <a:ext cx="2689225" cy="26670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1032" name="Rectangle 13"/>
          <p:cNvSpPr>
            <a:spLocks noChangeArrowheads="1"/>
          </p:cNvSpPr>
          <p:nvPr/>
        </p:nvSpPr>
        <p:spPr bwMode="ltGray">
          <a:xfrm>
            <a:off x="3556000" y="4019550"/>
            <a:ext cx="3246438" cy="1939925"/>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1033" name="Rectangle 15"/>
          <p:cNvSpPr>
            <a:spLocks noChangeArrowheads="1"/>
          </p:cNvSpPr>
          <p:nvPr/>
        </p:nvSpPr>
        <p:spPr bwMode="ltGray">
          <a:xfrm>
            <a:off x="1465263" y="3394075"/>
            <a:ext cx="5848350" cy="22860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1034" name="Rectangle 16"/>
          <p:cNvSpPr>
            <a:spLocks noChangeArrowheads="1"/>
          </p:cNvSpPr>
          <p:nvPr/>
        </p:nvSpPr>
        <p:spPr bwMode="ltGray">
          <a:xfrm>
            <a:off x="6853238" y="4067175"/>
            <a:ext cx="1949450" cy="186055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1035" name="Oval 17"/>
          <p:cNvSpPr>
            <a:spLocks noChangeArrowheads="1"/>
          </p:cNvSpPr>
          <p:nvPr/>
        </p:nvSpPr>
        <p:spPr bwMode="auto">
          <a:xfrm>
            <a:off x="5846763" y="6207125"/>
            <a:ext cx="493712" cy="493713"/>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1</a:t>
            </a:r>
          </a:p>
        </p:txBody>
      </p:sp>
      <p:sp>
        <p:nvSpPr>
          <p:cNvPr id="1036" name="Oval 18"/>
          <p:cNvSpPr>
            <a:spLocks noChangeArrowheads="1"/>
          </p:cNvSpPr>
          <p:nvPr/>
        </p:nvSpPr>
        <p:spPr bwMode="auto">
          <a:xfrm>
            <a:off x="7799388" y="6197600"/>
            <a:ext cx="504825" cy="503238"/>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2</a:t>
            </a:r>
          </a:p>
        </p:txBody>
      </p:sp>
      <p:sp>
        <p:nvSpPr>
          <p:cNvPr id="1037" name="Line 19"/>
          <p:cNvSpPr>
            <a:spLocks noChangeShapeType="1"/>
          </p:cNvSpPr>
          <p:nvPr/>
        </p:nvSpPr>
        <p:spPr bwMode="auto">
          <a:xfrm rot="10798585">
            <a:off x="6107113" y="5868988"/>
            <a:ext cx="1587" cy="327025"/>
          </a:xfrm>
          <a:prstGeom prst="line">
            <a:avLst/>
          </a:prstGeom>
          <a:noFill/>
          <a:ln w="25400">
            <a:solidFill>
              <a:srgbClr val="FF3300"/>
            </a:solidFill>
            <a:round/>
            <a:headEnd type="none" w="sm" len="sm"/>
            <a:tailEnd type="stealth" w="med" len="lg"/>
          </a:ln>
        </p:spPr>
        <p:txBody>
          <a:bodyPr/>
          <a:lstStyle/>
          <a:p>
            <a:endParaRPr lang="zh-CN" altLang="en-US"/>
          </a:p>
        </p:txBody>
      </p:sp>
      <p:sp>
        <p:nvSpPr>
          <p:cNvPr id="1038" name="Line 20"/>
          <p:cNvSpPr>
            <a:spLocks noChangeShapeType="1"/>
          </p:cNvSpPr>
          <p:nvPr/>
        </p:nvSpPr>
        <p:spPr bwMode="auto">
          <a:xfrm rot="10798585">
            <a:off x="8050213" y="5889625"/>
            <a:ext cx="1587" cy="301625"/>
          </a:xfrm>
          <a:prstGeom prst="line">
            <a:avLst/>
          </a:prstGeom>
          <a:noFill/>
          <a:ln w="25400">
            <a:solidFill>
              <a:srgbClr val="FF3300"/>
            </a:solidFill>
            <a:round/>
            <a:headEnd type="none" w="sm" len="sm"/>
            <a:tailEnd type="stealth" w="med" len="lg"/>
          </a:ln>
        </p:spPr>
        <p:txBody>
          <a:bodyPr/>
          <a:lstStyle/>
          <a:p>
            <a:endParaRPr lang="zh-CN" altLang="en-US"/>
          </a:p>
        </p:txBody>
      </p:sp>
      <p:sp>
        <p:nvSpPr>
          <p:cNvPr id="1039" name="Oval 22"/>
          <p:cNvSpPr>
            <a:spLocks noChangeArrowheads="1"/>
          </p:cNvSpPr>
          <p:nvPr/>
        </p:nvSpPr>
        <p:spPr bwMode="auto">
          <a:xfrm>
            <a:off x="7534275" y="3268663"/>
            <a:ext cx="504825" cy="503237"/>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2</a:t>
            </a:r>
          </a:p>
        </p:txBody>
      </p:sp>
      <p:sp>
        <p:nvSpPr>
          <p:cNvPr id="1040" name="Line 23"/>
          <p:cNvSpPr>
            <a:spLocks noChangeShapeType="1"/>
          </p:cNvSpPr>
          <p:nvPr/>
        </p:nvSpPr>
        <p:spPr bwMode="auto">
          <a:xfrm>
            <a:off x="7313613" y="3514725"/>
            <a:ext cx="292100" cy="0"/>
          </a:xfrm>
          <a:prstGeom prst="line">
            <a:avLst/>
          </a:prstGeom>
          <a:noFill/>
          <a:ln w="25400">
            <a:solidFill>
              <a:srgbClr val="FF3300"/>
            </a:solidFill>
            <a:round/>
            <a:headEnd type="stealth" w="med" len="lg"/>
            <a:tailEnd type="none" w="sm" len="sm"/>
          </a:ln>
        </p:spPr>
        <p:txBody>
          <a:bodyPr/>
          <a:lstStyle/>
          <a:p>
            <a:endParaRPr lang="zh-CN" altLang="en-US"/>
          </a:p>
        </p:txBody>
      </p:sp>
      <p:sp>
        <p:nvSpPr>
          <p:cNvPr id="1041" name="Line 24"/>
          <p:cNvSpPr>
            <a:spLocks noChangeShapeType="1"/>
          </p:cNvSpPr>
          <p:nvPr/>
        </p:nvSpPr>
        <p:spPr bwMode="auto">
          <a:xfrm>
            <a:off x="6329363" y="3157538"/>
            <a:ext cx="292100" cy="0"/>
          </a:xfrm>
          <a:prstGeom prst="line">
            <a:avLst/>
          </a:prstGeom>
          <a:noFill/>
          <a:ln w="25400">
            <a:solidFill>
              <a:srgbClr val="FF3300"/>
            </a:solidFill>
            <a:round/>
            <a:headEnd type="stealth" w="med" len="lg"/>
            <a:tailEnd type="none" w="sm" len="sm"/>
          </a:ln>
        </p:spPr>
        <p:txBody>
          <a:bodyPr/>
          <a:lstStyle/>
          <a:p>
            <a:endParaRPr lang="zh-CN" altLang="en-US"/>
          </a:p>
        </p:txBody>
      </p:sp>
      <p:sp>
        <p:nvSpPr>
          <p:cNvPr id="1042" name="Oval 17"/>
          <p:cNvSpPr>
            <a:spLocks noChangeArrowheads="1"/>
          </p:cNvSpPr>
          <p:nvPr/>
        </p:nvSpPr>
        <p:spPr bwMode="auto">
          <a:xfrm>
            <a:off x="6650038" y="2895600"/>
            <a:ext cx="493712" cy="493713"/>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7"/>
          <p:cNvGraphicFramePr>
            <a:graphicFrameLocks noChangeAspect="1"/>
          </p:cNvGraphicFramePr>
          <p:nvPr/>
        </p:nvGraphicFramePr>
        <p:xfrm>
          <a:off x="363538" y="2878138"/>
          <a:ext cx="8418512" cy="2168525"/>
        </p:xfrm>
        <a:graphic>
          <a:graphicData uri="http://schemas.openxmlformats.org/presentationml/2006/ole">
            <mc:AlternateContent xmlns:mc="http://schemas.openxmlformats.org/markup-compatibility/2006">
              <mc:Choice xmlns:v="urn:schemas-microsoft-com:vml" Requires="v">
                <p:oleObj spid="_x0000_s2052" name="位图图像" r:id="rId4" imgW="8419048" imgH="2905531" progId="Paint.Picture">
                  <p:embed/>
                </p:oleObj>
              </mc:Choice>
              <mc:Fallback>
                <p:oleObj name="位图图像" r:id="rId4" imgW="8419048" imgH="2905531" progId="Paint.Picture">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8" y="2878138"/>
                        <a:ext cx="8418512"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a:xfrm>
            <a:off x="330200" y="568325"/>
            <a:ext cx="8310563" cy="881063"/>
          </a:xfrm>
        </p:spPr>
        <p:txBody>
          <a:bodyPr/>
          <a:lstStyle/>
          <a:p>
            <a:pPr algn="ctr" eaLnBrk="1" hangingPunct="1">
              <a:defRPr/>
            </a:pPr>
            <a:r>
              <a:rPr lang="en-US" altLang="zh-CN" dirty="0">
                <a:ea typeface="宋体" pitchFamily="2" charset="-122"/>
              </a:rPr>
              <a:t>4.3.2 </a:t>
            </a:r>
            <a:r>
              <a:rPr lang="zh-CN" altLang="en-US" dirty="0">
                <a:ea typeface="宋体" pitchFamily="2" charset="-122"/>
              </a:rPr>
              <a:t>空值置换函数</a:t>
            </a:r>
            <a:r>
              <a:rPr lang="en-US" altLang="zh-CN" dirty="0">
                <a:ea typeface="宋体" pitchFamily="2" charset="-122"/>
              </a:rPr>
              <a:t>: NVL2</a:t>
            </a:r>
            <a:r>
              <a:rPr lang="zh-CN" altLang="en-US" dirty="0">
                <a:ea typeface="宋体" pitchFamily="2" charset="-122"/>
              </a:rPr>
              <a:t>函数</a:t>
            </a:r>
          </a:p>
        </p:txBody>
      </p:sp>
      <p:sp>
        <p:nvSpPr>
          <p:cNvPr id="345111" name="Rectangle 23"/>
          <p:cNvSpPr>
            <a:spLocks noChangeArrowheads="1"/>
          </p:cNvSpPr>
          <p:nvPr/>
        </p:nvSpPr>
        <p:spPr bwMode="blackWhite">
          <a:xfrm>
            <a:off x="955675" y="1511300"/>
            <a:ext cx="7229475"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defRPr/>
            </a:pPr>
            <a:endParaRPr lang="zh-CN" altLang="en-US" sz="1800" b="1">
              <a:solidFill>
                <a:schemeClr val="tx1"/>
              </a:solidFill>
              <a:latin typeface="Courier New" pitchFamily="49" charset="0"/>
              <a:ea typeface="宋体" pitchFamily="2" charset="-122"/>
            </a:endParaRPr>
          </a:p>
          <a:p>
            <a:pPr>
              <a:lnSpc>
                <a:spcPct val="160000"/>
              </a:lnSpc>
              <a:tabLst>
                <a:tab pos="1200150" algn="l"/>
              </a:tabLst>
              <a:defRPr/>
            </a:pPr>
            <a:endParaRPr lang="zh-CN" altLang="en-US" sz="1800" b="1">
              <a:solidFill>
                <a:schemeClr val="tx1"/>
              </a:solidFill>
              <a:latin typeface="Courier New" pitchFamily="49" charset="0"/>
              <a:ea typeface="宋体" pitchFamily="2" charset="-122"/>
            </a:endParaRPr>
          </a:p>
        </p:txBody>
      </p:sp>
      <p:sp>
        <p:nvSpPr>
          <p:cNvPr id="2053" name="Rectangle 24"/>
          <p:cNvSpPr>
            <a:spLocks noChangeArrowheads="1"/>
          </p:cNvSpPr>
          <p:nvPr/>
        </p:nvSpPr>
        <p:spPr bwMode="blackWhite">
          <a:xfrm>
            <a:off x="935038" y="1676400"/>
            <a:ext cx="7208837" cy="947738"/>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600" b="1">
                <a:solidFill>
                  <a:schemeClr val="tx1"/>
                </a:solidFill>
                <a:latin typeface="Courier New" pitchFamily="49" charset="0"/>
                <a:ea typeface="宋体" pitchFamily="2" charset="-122"/>
              </a:rPr>
              <a:t>SELECT ename,  sal, comm,</a:t>
            </a:r>
          </a:p>
          <a:p>
            <a:pPr>
              <a:tabLst>
                <a:tab pos="1200150" algn="l"/>
              </a:tabLst>
            </a:pPr>
            <a:r>
              <a:rPr lang="en-US" altLang="zh-CN" sz="1600" b="1">
                <a:solidFill>
                  <a:schemeClr val="tx1"/>
                </a:solidFill>
                <a:latin typeface="Courier New" pitchFamily="49" charset="0"/>
                <a:ea typeface="宋体" pitchFamily="2" charset="-122"/>
              </a:rPr>
              <a:t>       NVL2(comm, </a:t>
            </a:r>
          </a:p>
          <a:p>
            <a:pPr>
              <a:tabLst>
                <a:tab pos="1200150" algn="l"/>
              </a:tabLst>
            </a:pPr>
            <a:r>
              <a:rPr lang="en-US" altLang="zh-CN" sz="1600" b="1">
                <a:solidFill>
                  <a:schemeClr val="tx1"/>
                </a:solidFill>
                <a:latin typeface="Courier New" pitchFamily="49" charset="0"/>
                <a:ea typeface="宋体" pitchFamily="2" charset="-122"/>
              </a:rPr>
              <a:t>            'SAL+COMM', 'SAL') income</a:t>
            </a:r>
          </a:p>
          <a:p>
            <a:pPr>
              <a:tabLst>
                <a:tab pos="1200150" algn="l"/>
              </a:tabLst>
            </a:pPr>
            <a:r>
              <a:rPr lang="en-US" altLang="zh-CN" sz="1600" b="1">
                <a:solidFill>
                  <a:schemeClr val="tx1"/>
                </a:solidFill>
                <a:latin typeface="Courier New" pitchFamily="49" charset="0"/>
                <a:ea typeface="宋体" pitchFamily="2" charset="-122"/>
              </a:rPr>
              <a:t>FROM   emp;</a:t>
            </a:r>
            <a:endParaRPr lang="zh-CN" altLang="en-US" sz="1600" b="1">
              <a:solidFill>
                <a:schemeClr val="tx1"/>
              </a:solidFill>
              <a:latin typeface="Courier New" pitchFamily="49" charset="0"/>
              <a:ea typeface="宋体" pitchFamily="2" charset="-122"/>
            </a:endParaRPr>
          </a:p>
        </p:txBody>
      </p:sp>
      <p:sp>
        <p:nvSpPr>
          <p:cNvPr id="2054" name="Rectangle 25"/>
          <p:cNvSpPr>
            <a:spLocks noChangeArrowheads="1"/>
          </p:cNvSpPr>
          <p:nvPr/>
        </p:nvSpPr>
        <p:spPr bwMode="ltGray">
          <a:xfrm>
            <a:off x="3387725" y="1689100"/>
            <a:ext cx="1797050" cy="206375"/>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2055" name="Rectangle 26"/>
          <p:cNvSpPr>
            <a:spLocks noChangeArrowheads="1"/>
          </p:cNvSpPr>
          <p:nvPr/>
        </p:nvSpPr>
        <p:spPr bwMode="ltGray">
          <a:xfrm>
            <a:off x="3929063" y="3074988"/>
            <a:ext cx="1701800" cy="1973262"/>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2056" name="Oval 27"/>
          <p:cNvSpPr>
            <a:spLocks noChangeArrowheads="1"/>
          </p:cNvSpPr>
          <p:nvPr/>
        </p:nvSpPr>
        <p:spPr bwMode="auto">
          <a:xfrm>
            <a:off x="4902200" y="5265738"/>
            <a:ext cx="493713" cy="493712"/>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1</a:t>
            </a:r>
          </a:p>
        </p:txBody>
      </p:sp>
      <p:sp>
        <p:nvSpPr>
          <p:cNvPr id="2057" name="Oval 28"/>
          <p:cNvSpPr>
            <a:spLocks noChangeArrowheads="1"/>
          </p:cNvSpPr>
          <p:nvPr/>
        </p:nvSpPr>
        <p:spPr bwMode="auto">
          <a:xfrm>
            <a:off x="6183313" y="5253038"/>
            <a:ext cx="504825" cy="503237"/>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2</a:t>
            </a:r>
          </a:p>
        </p:txBody>
      </p:sp>
      <p:sp>
        <p:nvSpPr>
          <p:cNvPr id="2058" name="Line 29"/>
          <p:cNvSpPr>
            <a:spLocks noChangeShapeType="1"/>
          </p:cNvSpPr>
          <p:nvPr/>
        </p:nvSpPr>
        <p:spPr bwMode="auto">
          <a:xfrm rot="10798585" flipH="1">
            <a:off x="5151438" y="4946650"/>
            <a:ext cx="9525" cy="330200"/>
          </a:xfrm>
          <a:prstGeom prst="line">
            <a:avLst/>
          </a:prstGeom>
          <a:noFill/>
          <a:ln w="25400">
            <a:solidFill>
              <a:srgbClr val="FF3300"/>
            </a:solidFill>
            <a:round/>
            <a:headEnd type="none" w="sm" len="sm"/>
            <a:tailEnd type="stealth" w="med" len="lg"/>
          </a:ln>
        </p:spPr>
        <p:txBody>
          <a:bodyPr/>
          <a:lstStyle/>
          <a:p>
            <a:endParaRPr lang="zh-CN" altLang="en-US"/>
          </a:p>
        </p:txBody>
      </p:sp>
      <p:sp>
        <p:nvSpPr>
          <p:cNvPr id="2059" name="Line 30"/>
          <p:cNvSpPr>
            <a:spLocks noChangeShapeType="1"/>
          </p:cNvSpPr>
          <p:nvPr/>
        </p:nvSpPr>
        <p:spPr bwMode="auto">
          <a:xfrm rot="10798585" flipH="1">
            <a:off x="6421438" y="4895850"/>
            <a:ext cx="9525" cy="330200"/>
          </a:xfrm>
          <a:prstGeom prst="line">
            <a:avLst/>
          </a:prstGeom>
          <a:noFill/>
          <a:ln w="25400">
            <a:solidFill>
              <a:srgbClr val="FF3300"/>
            </a:solidFill>
            <a:round/>
            <a:headEnd type="none" w="sm" len="sm"/>
            <a:tailEnd type="stealth" w="med" len="lg"/>
          </a:ln>
        </p:spPr>
        <p:txBody>
          <a:bodyPr/>
          <a:lstStyle/>
          <a:p>
            <a:endParaRPr lang="zh-CN" altLang="en-US"/>
          </a:p>
        </p:txBody>
      </p:sp>
      <p:sp>
        <p:nvSpPr>
          <p:cNvPr id="2060" name="Rectangle 31"/>
          <p:cNvSpPr>
            <a:spLocks noChangeArrowheads="1"/>
          </p:cNvSpPr>
          <p:nvPr/>
        </p:nvSpPr>
        <p:spPr bwMode="ltGray">
          <a:xfrm>
            <a:off x="5659438" y="3062288"/>
            <a:ext cx="1511300" cy="198755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2061" name="Rectangle 32"/>
          <p:cNvSpPr>
            <a:spLocks noChangeArrowheads="1"/>
          </p:cNvSpPr>
          <p:nvPr/>
        </p:nvSpPr>
        <p:spPr bwMode="ltGray">
          <a:xfrm>
            <a:off x="1765300" y="1936750"/>
            <a:ext cx="3898900" cy="44450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2062" name="Oval 33"/>
          <p:cNvSpPr>
            <a:spLocks noChangeArrowheads="1"/>
          </p:cNvSpPr>
          <p:nvPr/>
        </p:nvSpPr>
        <p:spPr bwMode="auto">
          <a:xfrm>
            <a:off x="5437188" y="1454150"/>
            <a:ext cx="493712" cy="493713"/>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1</a:t>
            </a:r>
          </a:p>
        </p:txBody>
      </p:sp>
      <p:sp>
        <p:nvSpPr>
          <p:cNvPr id="2063" name="Oval 34"/>
          <p:cNvSpPr>
            <a:spLocks noChangeArrowheads="1"/>
          </p:cNvSpPr>
          <p:nvPr/>
        </p:nvSpPr>
        <p:spPr bwMode="auto">
          <a:xfrm>
            <a:off x="6253163" y="1825625"/>
            <a:ext cx="504825" cy="503238"/>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zh-CN" altLang="en-US" sz="2400" b="1">
                <a:solidFill>
                  <a:schemeClr val="bg2"/>
                </a:solidFill>
                <a:latin typeface="Arial" pitchFamily="34" charset="0"/>
                <a:ea typeface="宋体" pitchFamily="2" charset="-122"/>
              </a:rPr>
              <a:t>2</a:t>
            </a:r>
          </a:p>
        </p:txBody>
      </p:sp>
      <p:sp>
        <p:nvSpPr>
          <p:cNvPr id="2064" name="Line 35"/>
          <p:cNvSpPr>
            <a:spLocks noChangeShapeType="1"/>
          </p:cNvSpPr>
          <p:nvPr/>
        </p:nvSpPr>
        <p:spPr bwMode="auto">
          <a:xfrm>
            <a:off x="5568950" y="2060575"/>
            <a:ext cx="755650" cy="11113"/>
          </a:xfrm>
          <a:prstGeom prst="line">
            <a:avLst/>
          </a:prstGeom>
          <a:noFill/>
          <a:ln w="25400">
            <a:solidFill>
              <a:srgbClr val="FF3300"/>
            </a:solidFill>
            <a:round/>
            <a:headEnd type="stealth" w="med" len="lg"/>
            <a:tailEnd type="none" w="sm" len="sm"/>
          </a:ln>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ChangeArrowheads="1"/>
          </p:cNvSpPr>
          <p:nvPr/>
        </p:nvSpPr>
        <p:spPr bwMode="auto">
          <a:xfrm>
            <a:off x="676275" y="1520825"/>
            <a:ext cx="7791450" cy="2338388"/>
          </a:xfrm>
          <a:prstGeom prst="rect">
            <a:avLst/>
          </a:prstGeom>
          <a:noFill/>
          <a:ln w="9525">
            <a:noFill/>
            <a:miter lim="800000"/>
            <a:headEnd/>
            <a:tailEnd/>
          </a:ln>
        </p:spPr>
        <p:txBody>
          <a:bodyPr lIns="92075" tIns="46038" rIns="92075" bIns="46038">
            <a:spAutoFit/>
          </a:bodyPr>
          <a:lstStyle/>
          <a:p>
            <a:pPr marL="919163" lvl="1" indent="-400050" defTabSz="346075">
              <a:lnSpc>
                <a:spcPct val="150000"/>
              </a:lnSpc>
              <a:spcBef>
                <a:spcPct val="35000"/>
              </a:spcBef>
              <a:buClr>
                <a:schemeClr val="hlink"/>
              </a:buClr>
              <a:buFontTx/>
              <a:buChar char="–"/>
              <a:tabLst>
                <a:tab pos="571500" algn="l"/>
              </a:tabLst>
            </a:pPr>
            <a:r>
              <a:rPr lang="zh-CN" altLang="en-US" sz="2000" b="1" dirty="0">
                <a:solidFill>
                  <a:schemeClr val="tx1"/>
                </a:solidFill>
                <a:latin typeface="Arial" pitchFamily="34" charset="0"/>
                <a:ea typeface="宋体" pitchFamily="2" charset="-122"/>
              </a:rPr>
              <a:t>条件表达式</a:t>
            </a:r>
            <a:r>
              <a:rPr kumimoji="1" lang="zh-CN" altLang="en-US" sz="2000" b="1" dirty="0">
                <a:solidFill>
                  <a:schemeClr val="tx1"/>
                </a:solidFill>
                <a:latin typeface="Arial" pitchFamily="34" charset="0"/>
                <a:ea typeface="宋体" pitchFamily="2" charset="-122"/>
              </a:rPr>
              <a:t>：在</a:t>
            </a:r>
            <a:r>
              <a:rPr kumimoji="1" lang="en-US" altLang="zh-CN" sz="2000" b="1" dirty="0">
                <a:solidFill>
                  <a:schemeClr val="tx1"/>
                </a:solidFill>
                <a:latin typeface="Arial" pitchFamily="34" charset="0"/>
                <a:ea typeface="宋体" pitchFamily="2" charset="-122"/>
              </a:rPr>
              <a:t>SQL</a:t>
            </a:r>
            <a:r>
              <a:rPr kumimoji="1" lang="zh-CN" altLang="en-US" sz="2000" b="1" dirty="0">
                <a:solidFill>
                  <a:schemeClr val="tx1"/>
                </a:solidFill>
                <a:latin typeface="Arial" pitchFamily="34" charset="0"/>
                <a:ea typeface="宋体" pitchFamily="2" charset="-122"/>
              </a:rPr>
              <a:t>语句内，提供的</a:t>
            </a:r>
            <a:r>
              <a:rPr lang="en-US" altLang="zh-CN" sz="2000" b="1" dirty="0">
                <a:solidFill>
                  <a:schemeClr val="tx1"/>
                </a:solidFill>
                <a:latin typeface="Arial" pitchFamily="34" charset="0"/>
                <a:ea typeface="宋体" pitchFamily="2" charset="-122"/>
              </a:rPr>
              <a:t>IF-THEN-ELSE</a:t>
            </a:r>
            <a:r>
              <a:rPr lang="zh-CN" altLang="en-US" sz="2000" b="1" dirty="0">
                <a:solidFill>
                  <a:schemeClr val="tx1"/>
                </a:solidFill>
                <a:latin typeface="Arial" pitchFamily="34" charset="0"/>
                <a:ea typeface="宋体" pitchFamily="2" charset="-122"/>
              </a:rPr>
              <a:t>逻辑表达式。有两种方法</a:t>
            </a:r>
            <a:r>
              <a:rPr lang="en-US" altLang="zh-CN" sz="2000" b="1" dirty="0">
                <a:solidFill>
                  <a:schemeClr val="tx1"/>
                </a:solidFill>
                <a:latin typeface="Arial" pitchFamily="34" charset="0"/>
                <a:ea typeface="宋体" pitchFamily="2" charset="-122"/>
              </a:rPr>
              <a:t>:</a:t>
            </a:r>
          </a:p>
          <a:p>
            <a:pPr lvl="2" defTabSz="346075">
              <a:lnSpc>
                <a:spcPct val="150000"/>
              </a:lnSpc>
              <a:buClr>
                <a:srgbClr val="FF0000"/>
              </a:buClr>
              <a:buFont typeface="Wingdings" pitchFamily="2" charset="2"/>
              <a:buChar char="§"/>
              <a:tabLst>
                <a:tab pos="571500" algn="l"/>
              </a:tabLst>
            </a:pPr>
            <a:r>
              <a:rPr lang="en-US" altLang="zh-CN" sz="2000" b="1" dirty="0">
                <a:solidFill>
                  <a:schemeClr val="tx1"/>
                </a:solidFill>
                <a:ea typeface="宋体" pitchFamily="2" charset="-122"/>
              </a:rPr>
              <a:t>CASE</a:t>
            </a:r>
            <a:r>
              <a:rPr lang="zh-CN" altLang="en-US" sz="2000" b="1" dirty="0">
                <a:solidFill>
                  <a:schemeClr val="tx1"/>
                </a:solidFill>
                <a:ea typeface="宋体" pitchFamily="2" charset="-122"/>
              </a:rPr>
              <a:t>表达式</a:t>
            </a:r>
            <a:endParaRPr lang="en-US" altLang="zh-CN" sz="2000" b="1" dirty="0">
              <a:solidFill>
                <a:schemeClr val="tx1"/>
              </a:solidFill>
              <a:ea typeface="宋体" pitchFamily="2" charset="-122"/>
            </a:endParaRPr>
          </a:p>
          <a:p>
            <a:pPr lvl="2" defTabSz="346075">
              <a:lnSpc>
                <a:spcPct val="150000"/>
              </a:lnSpc>
              <a:buClr>
                <a:srgbClr val="FF0000"/>
              </a:buClr>
              <a:buFont typeface="Wingdings" pitchFamily="2" charset="2"/>
              <a:buChar char="§"/>
              <a:tabLst>
                <a:tab pos="571500" algn="l"/>
              </a:tabLst>
            </a:pPr>
            <a:r>
              <a:rPr lang="en-US" altLang="zh-CN" sz="2000" b="1" dirty="0">
                <a:solidFill>
                  <a:schemeClr val="tx1"/>
                </a:solidFill>
                <a:ea typeface="宋体" pitchFamily="2" charset="-122"/>
              </a:rPr>
              <a:t>DECODE</a:t>
            </a:r>
            <a:r>
              <a:rPr lang="zh-CN" altLang="en-US" sz="2000" b="1" dirty="0">
                <a:solidFill>
                  <a:schemeClr val="tx1"/>
                </a:solidFill>
                <a:ea typeface="宋体" pitchFamily="2" charset="-122"/>
              </a:rPr>
              <a:t>函数</a:t>
            </a:r>
            <a:endParaRPr lang="en-US" altLang="zh-CN" sz="2000" b="1" dirty="0">
              <a:solidFill>
                <a:schemeClr val="tx1"/>
              </a:solidFill>
              <a:ea typeface="宋体" pitchFamily="2" charset="-122"/>
            </a:endParaRPr>
          </a:p>
          <a:p>
            <a:pPr marL="919163" lvl="1" indent="-400050" defTabSz="346075">
              <a:lnSpc>
                <a:spcPct val="95000"/>
              </a:lnSpc>
              <a:spcBef>
                <a:spcPct val="35000"/>
              </a:spcBef>
              <a:buClr>
                <a:schemeClr val="hlink"/>
              </a:buClr>
              <a:buFontTx/>
              <a:buChar char="–"/>
              <a:tabLst>
                <a:tab pos="571500" algn="l"/>
              </a:tabLst>
            </a:pPr>
            <a:endParaRPr lang="zh-CN" altLang="en-US" sz="2000" b="1" dirty="0">
              <a:solidFill>
                <a:schemeClr val="tx1"/>
              </a:solidFill>
              <a:latin typeface="Arial" pitchFamily="34" charset="0"/>
              <a:ea typeface="宋体" pitchFamily="2" charset="-122"/>
            </a:endParaRPr>
          </a:p>
        </p:txBody>
      </p:sp>
      <p:sp>
        <p:nvSpPr>
          <p:cNvPr id="31747" name="标题 8"/>
          <p:cNvSpPr>
            <a:spLocks noGrp="1"/>
          </p:cNvSpPr>
          <p:nvPr>
            <p:ph type="title"/>
          </p:nvPr>
        </p:nvSpPr>
        <p:spPr/>
        <p:txBody>
          <a:bodyPr/>
          <a:lstStyle/>
          <a:p>
            <a:pPr algn="ctr" eaLnBrk="1" hangingPunct="1">
              <a:defRPr/>
            </a:pPr>
            <a:r>
              <a:rPr lang="en-US" altLang="zh-CN" dirty="0">
                <a:ea typeface="宋体" pitchFamily="2" charset="-122"/>
              </a:rPr>
              <a:t>4.4 </a:t>
            </a:r>
            <a:r>
              <a:rPr lang="zh-CN" altLang="zh-CN" dirty="0">
                <a:ea typeface="宋体" pitchFamily="2" charset="-122"/>
              </a:rPr>
              <a:t>条件表达式</a:t>
            </a:r>
            <a:endParaRPr lang="zh-CN" altLang="en-US" dirty="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2" name="Rectangle 8"/>
          <p:cNvSpPr>
            <a:spLocks noChangeArrowheads="1"/>
          </p:cNvSpPr>
          <p:nvPr/>
        </p:nvSpPr>
        <p:spPr bwMode="blackWhite">
          <a:xfrm>
            <a:off x="925513" y="1219200"/>
            <a:ext cx="7267575" cy="15890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05000"/>
              </a:lnSpc>
              <a:tabLst>
                <a:tab pos="1200150" algn="l"/>
              </a:tabLst>
              <a:defRPr/>
            </a:pPr>
            <a:r>
              <a:rPr lang="en-US" altLang="zh-CN" sz="1800" b="1">
                <a:solidFill>
                  <a:srgbClr val="000000"/>
                </a:solidFill>
                <a:latin typeface="Courier New" pitchFamily="49" charset="0"/>
                <a:ea typeface="宋体" pitchFamily="2" charset="-122"/>
              </a:rPr>
              <a:t>CASE </a:t>
            </a:r>
            <a:r>
              <a:rPr lang="en-US" altLang="zh-CN" sz="1800" b="1" i="1">
                <a:solidFill>
                  <a:srgbClr val="000000"/>
                </a:solidFill>
                <a:latin typeface="Courier New" pitchFamily="49" charset="0"/>
                <a:ea typeface="宋体" pitchFamily="2" charset="-122"/>
              </a:rPr>
              <a:t>expr</a:t>
            </a:r>
            <a:r>
              <a:rPr lang="en-US" altLang="zh-CN" sz="1800" b="1">
                <a:solidFill>
                  <a:srgbClr val="000000"/>
                </a:solidFill>
                <a:latin typeface="Courier New" pitchFamily="49" charset="0"/>
                <a:ea typeface="宋体" pitchFamily="2" charset="-122"/>
              </a:rPr>
              <a:t> WHEN </a:t>
            </a:r>
            <a:r>
              <a:rPr lang="en-US" altLang="zh-CN" sz="1800" b="1" i="1">
                <a:solidFill>
                  <a:srgbClr val="000000"/>
                </a:solidFill>
                <a:latin typeface="Courier New" pitchFamily="49" charset="0"/>
                <a:ea typeface="宋体" pitchFamily="2" charset="-122"/>
              </a:rPr>
              <a:t>comparison_expr1</a:t>
            </a:r>
            <a:r>
              <a:rPr lang="en-US" altLang="zh-CN" sz="1800" b="1">
                <a:solidFill>
                  <a:srgbClr val="000000"/>
                </a:solidFill>
                <a:latin typeface="Courier New" pitchFamily="49" charset="0"/>
                <a:ea typeface="宋体" pitchFamily="2" charset="-122"/>
              </a:rPr>
              <a:t> THEN </a:t>
            </a:r>
            <a:r>
              <a:rPr lang="en-US" altLang="zh-CN" sz="1800" b="1" i="1">
                <a:solidFill>
                  <a:srgbClr val="000000"/>
                </a:solidFill>
                <a:latin typeface="Courier New" pitchFamily="49" charset="0"/>
                <a:ea typeface="宋体" pitchFamily="2" charset="-122"/>
              </a:rPr>
              <a:t>return_expr1</a:t>
            </a:r>
          </a:p>
          <a:p>
            <a:pPr>
              <a:lnSpc>
                <a:spcPct val="105000"/>
              </a:lnSpc>
              <a:tabLst>
                <a:tab pos="1200150" algn="l"/>
              </a:tabLst>
              <a:defRPr/>
            </a:pPr>
            <a:r>
              <a:rPr lang="en-US" altLang="zh-CN" sz="1800" b="1" i="1">
                <a:solidFill>
                  <a:srgbClr val="000000"/>
                </a:solidFill>
                <a:latin typeface="Courier New" pitchFamily="49" charset="0"/>
                <a:ea typeface="宋体" pitchFamily="2" charset="-122"/>
              </a:rPr>
              <a:t>         </a:t>
            </a:r>
            <a:r>
              <a:rPr lang="en-US" altLang="zh-CN" sz="1800" b="1">
                <a:solidFill>
                  <a:srgbClr val="000000"/>
                </a:solidFill>
                <a:latin typeface="Courier New" pitchFamily="49" charset="0"/>
                <a:ea typeface="宋体" pitchFamily="2" charset="-122"/>
              </a:rPr>
              <a:t>[WHEN</a:t>
            </a:r>
            <a:r>
              <a:rPr lang="en-US" altLang="zh-CN" sz="1800" b="1" i="1">
                <a:solidFill>
                  <a:srgbClr val="000000"/>
                </a:solidFill>
                <a:latin typeface="Courier New" pitchFamily="49" charset="0"/>
                <a:ea typeface="宋体" pitchFamily="2" charset="-122"/>
              </a:rPr>
              <a:t> comparison_expr2 </a:t>
            </a:r>
            <a:r>
              <a:rPr lang="en-US" altLang="zh-CN" sz="1800" b="1">
                <a:solidFill>
                  <a:srgbClr val="000000"/>
                </a:solidFill>
                <a:latin typeface="Courier New" pitchFamily="49" charset="0"/>
                <a:ea typeface="宋体" pitchFamily="2" charset="-122"/>
              </a:rPr>
              <a:t>THEN</a:t>
            </a:r>
            <a:r>
              <a:rPr lang="en-US" altLang="zh-CN" sz="1800" b="1" i="1">
                <a:solidFill>
                  <a:srgbClr val="000000"/>
                </a:solidFill>
                <a:latin typeface="Courier New" pitchFamily="49" charset="0"/>
                <a:ea typeface="宋体" pitchFamily="2" charset="-122"/>
              </a:rPr>
              <a:t> return_expr2</a:t>
            </a:r>
          </a:p>
          <a:p>
            <a:pPr>
              <a:lnSpc>
                <a:spcPct val="105000"/>
              </a:lnSpc>
              <a:tabLst>
                <a:tab pos="1200150" algn="l"/>
              </a:tabLst>
              <a:defRPr/>
            </a:pPr>
            <a:r>
              <a:rPr lang="en-US" altLang="zh-CN" sz="1800" b="1">
                <a:solidFill>
                  <a:srgbClr val="000000"/>
                </a:solidFill>
                <a:latin typeface="Courier New" pitchFamily="49" charset="0"/>
                <a:ea typeface="宋体" pitchFamily="2" charset="-122"/>
              </a:rPr>
              <a:t>          WHEN</a:t>
            </a:r>
            <a:r>
              <a:rPr lang="en-US" altLang="zh-CN" sz="1800" b="1" i="1">
                <a:solidFill>
                  <a:srgbClr val="000000"/>
                </a:solidFill>
                <a:latin typeface="Courier New" pitchFamily="49" charset="0"/>
                <a:ea typeface="宋体" pitchFamily="2" charset="-122"/>
              </a:rPr>
              <a:t> comparison_exprn </a:t>
            </a:r>
            <a:r>
              <a:rPr lang="en-US" altLang="zh-CN" sz="1800" b="1">
                <a:solidFill>
                  <a:srgbClr val="000000"/>
                </a:solidFill>
                <a:latin typeface="Courier New" pitchFamily="49" charset="0"/>
                <a:ea typeface="宋体" pitchFamily="2" charset="-122"/>
              </a:rPr>
              <a:t>THEN</a:t>
            </a:r>
            <a:r>
              <a:rPr lang="en-US" altLang="zh-CN" sz="1800" b="1" i="1">
                <a:solidFill>
                  <a:srgbClr val="000000"/>
                </a:solidFill>
                <a:latin typeface="Courier New" pitchFamily="49" charset="0"/>
                <a:ea typeface="宋体" pitchFamily="2" charset="-122"/>
              </a:rPr>
              <a:t> return_exprn</a:t>
            </a:r>
          </a:p>
          <a:p>
            <a:pPr>
              <a:lnSpc>
                <a:spcPct val="105000"/>
              </a:lnSpc>
              <a:tabLst>
                <a:tab pos="1200150" algn="l"/>
              </a:tabLst>
              <a:defRPr/>
            </a:pPr>
            <a:r>
              <a:rPr lang="en-US" altLang="zh-CN" sz="1800" b="1">
                <a:solidFill>
                  <a:srgbClr val="000000"/>
                </a:solidFill>
                <a:latin typeface="Courier New" pitchFamily="49" charset="0"/>
                <a:ea typeface="宋体" pitchFamily="2" charset="-122"/>
              </a:rPr>
              <a:t>          ELSE </a:t>
            </a:r>
            <a:r>
              <a:rPr lang="en-US" altLang="zh-CN" sz="1800" b="1" i="1">
                <a:solidFill>
                  <a:srgbClr val="000000"/>
                </a:solidFill>
                <a:latin typeface="Courier New" pitchFamily="49" charset="0"/>
                <a:ea typeface="宋体" pitchFamily="2" charset="-122"/>
              </a:rPr>
              <a:t>else_expr</a:t>
            </a:r>
            <a:r>
              <a:rPr lang="en-US" altLang="zh-CN" sz="1800" b="1">
                <a:solidFill>
                  <a:srgbClr val="000000"/>
                </a:solidFill>
                <a:latin typeface="Courier New" pitchFamily="49" charset="0"/>
                <a:ea typeface="宋体" pitchFamily="2" charset="-122"/>
              </a:rPr>
              <a:t>]</a:t>
            </a:r>
          </a:p>
          <a:p>
            <a:pPr>
              <a:lnSpc>
                <a:spcPct val="105000"/>
              </a:lnSpc>
              <a:tabLst>
                <a:tab pos="1200150" algn="l"/>
              </a:tabLst>
              <a:defRPr/>
            </a:pPr>
            <a:r>
              <a:rPr lang="en-US" altLang="zh-CN" sz="1800" b="1">
                <a:solidFill>
                  <a:srgbClr val="000000"/>
                </a:solidFill>
                <a:latin typeface="Courier New" pitchFamily="49" charset="0"/>
                <a:ea typeface="宋体" pitchFamily="2" charset="-122"/>
              </a:rPr>
              <a:t>END</a:t>
            </a:r>
          </a:p>
        </p:txBody>
      </p:sp>
      <p:sp>
        <p:nvSpPr>
          <p:cNvPr id="3076" name="标题 7"/>
          <p:cNvSpPr>
            <a:spLocks noGrp="1"/>
          </p:cNvSpPr>
          <p:nvPr>
            <p:ph type="title"/>
          </p:nvPr>
        </p:nvSpPr>
        <p:spPr>
          <a:xfrm>
            <a:off x="1068388" y="577850"/>
            <a:ext cx="7408862" cy="881063"/>
          </a:xfrm>
        </p:spPr>
        <p:txBody>
          <a:bodyPr>
            <a:normAutofit fontScale="90000"/>
          </a:bodyPr>
          <a:lstStyle/>
          <a:p>
            <a:pPr marL="342900" indent="-342900" eaLnBrk="1" hangingPunct="1">
              <a:defRPr/>
            </a:pPr>
            <a:r>
              <a:rPr lang="en-US" altLang="zh-CN" dirty="0">
                <a:ea typeface="宋体" pitchFamily="2" charset="-122"/>
              </a:rPr>
              <a:t>4.4.1 </a:t>
            </a:r>
            <a:r>
              <a:rPr lang="zh-CN" altLang="en-US" dirty="0">
                <a:ea typeface="宋体" pitchFamily="2" charset="-122"/>
              </a:rPr>
              <a:t>条件表达式</a:t>
            </a:r>
            <a:r>
              <a:rPr kumimoji="1" lang="zh-CN" altLang="en-US" dirty="0">
                <a:ea typeface="宋体" pitchFamily="2" charset="-122"/>
              </a:rPr>
              <a:t>： </a:t>
            </a:r>
            <a:r>
              <a:rPr lang="en-US" altLang="zh-CN" dirty="0">
                <a:ea typeface="宋体" pitchFamily="2" charset="-122"/>
              </a:rPr>
              <a:t>CASE</a:t>
            </a:r>
            <a:r>
              <a:rPr lang="zh-CN" altLang="en-US" dirty="0">
                <a:ea typeface="宋体" pitchFamily="2" charset="-122"/>
              </a:rPr>
              <a:t>表达式</a:t>
            </a:r>
          </a:p>
        </p:txBody>
      </p:sp>
      <p:graphicFrame>
        <p:nvGraphicFramePr>
          <p:cNvPr id="3074" name="Object 20"/>
          <p:cNvGraphicFramePr>
            <a:graphicFrameLocks noChangeAspect="1"/>
          </p:cNvGraphicFramePr>
          <p:nvPr/>
        </p:nvGraphicFramePr>
        <p:xfrm>
          <a:off x="417513" y="4960938"/>
          <a:ext cx="8456612" cy="1479550"/>
        </p:xfrm>
        <a:graphic>
          <a:graphicData uri="http://schemas.openxmlformats.org/presentationml/2006/ole">
            <mc:AlternateContent xmlns:mc="http://schemas.openxmlformats.org/markup-compatibility/2006">
              <mc:Choice xmlns:v="urn:schemas-microsoft-com:vml" Requires="v">
                <p:oleObj spid="_x0000_s3076" name="BMP 图像" r:id="rId4" imgW="8457143" imgH="1371429" progId="Paint.Picture">
                  <p:embed/>
                </p:oleObj>
              </mc:Choice>
              <mc:Fallback>
                <p:oleObj name="BMP 图像" r:id="rId4" imgW="8457143" imgH="1371429" progId="Paint.Picture">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3" y="4960938"/>
                        <a:ext cx="8456612"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10" name="Rectangle 7"/>
          <p:cNvSpPr>
            <a:spLocks noChangeArrowheads="1"/>
          </p:cNvSpPr>
          <p:nvPr/>
        </p:nvSpPr>
        <p:spPr bwMode="blackWhite">
          <a:xfrm>
            <a:off x="949325" y="2857500"/>
            <a:ext cx="7053263" cy="19954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078" name="Rectangle 8"/>
          <p:cNvSpPr>
            <a:spLocks noChangeArrowheads="1"/>
          </p:cNvSpPr>
          <p:nvPr/>
        </p:nvSpPr>
        <p:spPr bwMode="blackWhite">
          <a:xfrm>
            <a:off x="962025" y="2895600"/>
            <a:ext cx="6413500" cy="1960563"/>
          </a:xfrm>
          <a:prstGeom prst="rect">
            <a:avLst/>
          </a:prstGeom>
          <a:noFill/>
          <a:ln w="9525">
            <a:noFill/>
            <a:miter lim="800000"/>
            <a:headEnd/>
            <a:tailEnd/>
          </a:ln>
        </p:spPr>
        <p:txBody>
          <a:bodyPr wrap="none" lIns="92075" tIns="46038" rIns="92075" bIns="46038" anchor="ctr"/>
          <a:lstStyle/>
          <a:p>
            <a:pPr>
              <a:lnSpc>
                <a:spcPct val="105000"/>
              </a:lnSpc>
              <a:tabLst>
                <a:tab pos="1200150" algn="l"/>
              </a:tabLst>
            </a:pPr>
            <a:r>
              <a:rPr lang="en-US" altLang="zh-CN" sz="1600" b="1">
                <a:solidFill>
                  <a:srgbClr val="000000"/>
                </a:solidFill>
                <a:latin typeface="Courier New" pitchFamily="49" charset="0"/>
                <a:ea typeface="宋体" pitchFamily="2" charset="-122"/>
              </a:rPr>
              <a:t>SELECT ename, job, sal,</a:t>
            </a:r>
          </a:p>
          <a:p>
            <a:pPr>
              <a:lnSpc>
                <a:spcPct val="105000"/>
              </a:lnSpc>
              <a:tabLst>
                <a:tab pos="1200150" algn="l"/>
              </a:tabLst>
            </a:pPr>
            <a:r>
              <a:rPr lang="en-US" altLang="zh-CN" sz="1600" b="1">
                <a:solidFill>
                  <a:srgbClr val="000000"/>
                </a:solidFill>
                <a:latin typeface="Courier New" pitchFamily="49" charset="0"/>
                <a:ea typeface="宋体" pitchFamily="2" charset="-122"/>
              </a:rPr>
              <a:t>       CASE job WHEN 'ANALYST'  THEN  1.10*sal</a:t>
            </a:r>
          </a:p>
          <a:p>
            <a:pPr>
              <a:lnSpc>
                <a:spcPct val="105000"/>
              </a:lnSpc>
              <a:tabLst>
                <a:tab pos="1200150" algn="l"/>
              </a:tabLst>
            </a:pPr>
            <a:r>
              <a:rPr lang="en-US" altLang="zh-CN" sz="1600" b="1">
                <a:solidFill>
                  <a:srgbClr val="000000"/>
                </a:solidFill>
                <a:latin typeface="Courier New" pitchFamily="49" charset="0"/>
                <a:ea typeface="宋体" pitchFamily="2" charset="-122"/>
              </a:rPr>
              <a:t>                   WHEN 'CLERK' THEN  1.15*sal</a:t>
            </a:r>
          </a:p>
          <a:p>
            <a:pPr>
              <a:lnSpc>
                <a:spcPct val="105000"/>
              </a:lnSpc>
              <a:tabLst>
                <a:tab pos="1200150" algn="l"/>
              </a:tabLst>
            </a:pPr>
            <a:r>
              <a:rPr lang="en-US" altLang="zh-CN" sz="1600" b="1">
                <a:solidFill>
                  <a:srgbClr val="000000"/>
                </a:solidFill>
                <a:latin typeface="Courier New" pitchFamily="49" charset="0"/>
                <a:ea typeface="宋体" pitchFamily="2" charset="-122"/>
              </a:rPr>
              <a:t>                   WHEN 'SALESMAN'   THEN  1.20*sal</a:t>
            </a:r>
          </a:p>
          <a:p>
            <a:pPr>
              <a:lnSpc>
                <a:spcPct val="105000"/>
              </a:lnSpc>
              <a:tabLst>
                <a:tab pos="1200150" algn="l"/>
              </a:tabLst>
            </a:pPr>
            <a:r>
              <a:rPr lang="en-US" altLang="zh-CN" sz="1600" b="1">
                <a:solidFill>
                  <a:srgbClr val="000000"/>
                </a:solidFill>
                <a:latin typeface="Courier New" pitchFamily="49" charset="0"/>
                <a:ea typeface="宋体" pitchFamily="2" charset="-122"/>
              </a:rPr>
              <a:t>       ELSE  sal </a:t>
            </a:r>
          </a:p>
          <a:p>
            <a:pPr>
              <a:lnSpc>
                <a:spcPct val="105000"/>
              </a:lnSpc>
              <a:tabLst>
                <a:tab pos="1200150" algn="l"/>
              </a:tabLst>
            </a:pPr>
            <a:r>
              <a:rPr lang="en-US" altLang="zh-CN" sz="1600" b="1">
                <a:solidFill>
                  <a:srgbClr val="000000"/>
                </a:solidFill>
                <a:latin typeface="Courier New" pitchFamily="49" charset="0"/>
                <a:ea typeface="宋体" pitchFamily="2" charset="-122"/>
              </a:rPr>
              <a:t>       END </a:t>
            </a:r>
          </a:p>
          <a:p>
            <a:pPr>
              <a:lnSpc>
                <a:spcPct val="105000"/>
              </a:lnSpc>
              <a:tabLst>
                <a:tab pos="1200150" algn="l"/>
              </a:tabLst>
            </a:pPr>
            <a:r>
              <a:rPr lang="en-US" altLang="zh-CN" sz="1600" b="1">
                <a:solidFill>
                  <a:srgbClr val="000000"/>
                </a:solidFill>
                <a:latin typeface="Courier New" pitchFamily="49" charset="0"/>
                <a:ea typeface="宋体" pitchFamily="2" charset="-122"/>
              </a:rPr>
              <a:t>REVISED_SALARY</a:t>
            </a:r>
          </a:p>
          <a:p>
            <a:pPr>
              <a:lnSpc>
                <a:spcPct val="105000"/>
              </a:lnSpc>
              <a:tabLst>
                <a:tab pos="1200150" algn="l"/>
              </a:tabLst>
            </a:pPr>
            <a:r>
              <a:rPr lang="en-US" altLang="zh-CN" sz="1600" b="1">
                <a:solidFill>
                  <a:srgbClr val="000000"/>
                </a:solidFill>
                <a:latin typeface="Courier New" pitchFamily="49" charset="0"/>
                <a:ea typeface="宋体" pitchFamily="2" charset="-122"/>
              </a:rPr>
              <a:t>FROM   emp;</a:t>
            </a:r>
          </a:p>
        </p:txBody>
      </p:sp>
      <p:sp>
        <p:nvSpPr>
          <p:cNvPr id="3079" name="Rectangle 10"/>
          <p:cNvSpPr>
            <a:spLocks noChangeArrowheads="1"/>
          </p:cNvSpPr>
          <p:nvPr/>
        </p:nvSpPr>
        <p:spPr bwMode="ltGray">
          <a:xfrm>
            <a:off x="1900238" y="3149600"/>
            <a:ext cx="5668962" cy="121920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3080" name="Rectangle 17"/>
          <p:cNvSpPr>
            <a:spLocks noChangeArrowheads="1"/>
          </p:cNvSpPr>
          <p:nvPr/>
        </p:nvSpPr>
        <p:spPr bwMode="ltGray">
          <a:xfrm>
            <a:off x="5348288" y="5199063"/>
            <a:ext cx="3522662" cy="1249362"/>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91" name="Rectangle 11"/>
          <p:cNvSpPr>
            <a:spLocks noChangeArrowheads="1"/>
          </p:cNvSpPr>
          <p:nvPr/>
        </p:nvSpPr>
        <p:spPr bwMode="blackWhite">
          <a:xfrm>
            <a:off x="917575" y="1168400"/>
            <a:ext cx="7267575" cy="1060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05000"/>
              </a:lnSpc>
              <a:tabLst>
                <a:tab pos="1200150" algn="l"/>
              </a:tabLst>
              <a:defRPr/>
            </a:pPr>
            <a:r>
              <a:rPr lang="en-US" altLang="zh-CN" sz="1800" b="1">
                <a:solidFill>
                  <a:srgbClr val="000000"/>
                </a:solidFill>
                <a:latin typeface="Courier New" pitchFamily="49" charset="0"/>
                <a:ea typeface="宋体" pitchFamily="2" charset="-122"/>
              </a:rPr>
              <a:t>DECODE(</a:t>
            </a:r>
            <a:r>
              <a:rPr lang="en-US" altLang="zh-CN" sz="1800" b="1" i="1">
                <a:solidFill>
                  <a:srgbClr val="000000"/>
                </a:solidFill>
                <a:latin typeface="Courier New" pitchFamily="49" charset="0"/>
                <a:ea typeface="宋体" pitchFamily="2" charset="-122"/>
              </a:rPr>
              <a:t>col|expression, search1, result1 </a:t>
            </a:r>
          </a:p>
          <a:p>
            <a:pPr>
              <a:lnSpc>
                <a:spcPct val="105000"/>
              </a:lnSpc>
              <a:tabLst>
                <a:tab pos="1200150" algn="l"/>
              </a:tabLst>
              <a:defRPr/>
            </a:pPr>
            <a:r>
              <a:rPr lang="en-US" altLang="zh-CN" sz="1800" b="1" i="1">
                <a:solidFill>
                  <a:srgbClr val="000000"/>
                </a:solidFill>
                <a:latin typeface="Courier New" pitchFamily="49" charset="0"/>
                <a:ea typeface="宋体" pitchFamily="2" charset="-122"/>
              </a:rPr>
              <a:t>      			   </a:t>
            </a:r>
            <a:r>
              <a:rPr lang="en-US" altLang="zh-CN" sz="1800" b="1">
                <a:solidFill>
                  <a:srgbClr val="000000"/>
                </a:solidFill>
                <a:latin typeface="Courier New" pitchFamily="49" charset="0"/>
                <a:ea typeface="宋体" pitchFamily="2" charset="-122"/>
              </a:rPr>
              <a:t>[</a:t>
            </a:r>
            <a:r>
              <a:rPr lang="en-US" altLang="zh-CN" sz="1800" b="1" i="1">
                <a:solidFill>
                  <a:srgbClr val="000000"/>
                </a:solidFill>
                <a:latin typeface="Courier New" pitchFamily="49" charset="0"/>
                <a:ea typeface="宋体" pitchFamily="2" charset="-122"/>
              </a:rPr>
              <a:t>, search2, result2,...,</a:t>
            </a:r>
            <a:r>
              <a:rPr lang="en-US" altLang="zh-CN" sz="1800" b="1">
                <a:solidFill>
                  <a:srgbClr val="000000"/>
                </a:solidFill>
                <a:latin typeface="Courier New" pitchFamily="49" charset="0"/>
                <a:ea typeface="宋体" pitchFamily="2" charset="-122"/>
              </a:rPr>
              <a:t>]</a:t>
            </a:r>
          </a:p>
          <a:p>
            <a:pPr>
              <a:lnSpc>
                <a:spcPct val="105000"/>
              </a:lnSpc>
              <a:tabLst>
                <a:tab pos="1200150" algn="l"/>
              </a:tabLst>
              <a:defRPr/>
            </a:pPr>
            <a:r>
              <a:rPr lang="en-US" altLang="zh-CN" sz="1800" b="1" i="1">
                <a:solidFill>
                  <a:srgbClr val="000000"/>
                </a:solidFill>
                <a:latin typeface="Courier New" pitchFamily="49" charset="0"/>
                <a:ea typeface="宋体" pitchFamily="2" charset="-122"/>
              </a:rPr>
              <a:t>      			   </a:t>
            </a:r>
            <a:r>
              <a:rPr lang="en-US" altLang="zh-CN" sz="1800" b="1">
                <a:solidFill>
                  <a:srgbClr val="000000"/>
                </a:solidFill>
                <a:latin typeface="Courier New" pitchFamily="49" charset="0"/>
                <a:ea typeface="宋体" pitchFamily="2" charset="-122"/>
              </a:rPr>
              <a:t>[</a:t>
            </a:r>
            <a:r>
              <a:rPr lang="en-US" altLang="zh-CN" sz="1800" b="1" i="1">
                <a:solidFill>
                  <a:srgbClr val="000000"/>
                </a:solidFill>
                <a:latin typeface="Courier New" pitchFamily="49" charset="0"/>
                <a:ea typeface="宋体" pitchFamily="2" charset="-122"/>
              </a:rPr>
              <a:t>, default</a:t>
            </a:r>
            <a:r>
              <a:rPr lang="en-US" altLang="zh-CN" sz="1800" b="1">
                <a:solidFill>
                  <a:srgbClr val="000000"/>
                </a:solidFill>
                <a:latin typeface="Courier New" pitchFamily="49" charset="0"/>
                <a:ea typeface="宋体" pitchFamily="2" charset="-122"/>
              </a:rPr>
              <a:t>])</a:t>
            </a:r>
          </a:p>
        </p:txBody>
      </p:sp>
      <p:sp>
        <p:nvSpPr>
          <p:cNvPr id="32771" name="标题 6"/>
          <p:cNvSpPr>
            <a:spLocks noGrp="1"/>
          </p:cNvSpPr>
          <p:nvPr>
            <p:ph type="title"/>
          </p:nvPr>
        </p:nvSpPr>
        <p:spPr>
          <a:xfrm>
            <a:off x="863600" y="530225"/>
            <a:ext cx="7408863" cy="652463"/>
          </a:xfrm>
        </p:spPr>
        <p:txBody>
          <a:bodyPr>
            <a:normAutofit fontScale="90000"/>
          </a:bodyPr>
          <a:lstStyle/>
          <a:p>
            <a:pPr eaLnBrk="1" hangingPunct="1">
              <a:defRPr/>
            </a:pPr>
            <a:r>
              <a:rPr lang="en-US" altLang="zh-CN" dirty="0">
                <a:ea typeface="宋体" pitchFamily="2" charset="-122"/>
              </a:rPr>
              <a:t>4.4.2 </a:t>
            </a:r>
            <a:r>
              <a:rPr lang="zh-CN" altLang="zh-CN" dirty="0">
                <a:ea typeface="宋体" pitchFamily="2" charset="-122"/>
              </a:rPr>
              <a:t>条件表达式</a:t>
            </a:r>
            <a:r>
              <a:rPr kumimoji="1" lang="zh-CN" altLang="zh-CN" dirty="0">
                <a:ea typeface="宋体" pitchFamily="2" charset="-122"/>
              </a:rPr>
              <a:t>： </a:t>
            </a:r>
            <a:r>
              <a:rPr lang="en-US" altLang="zh-CN" dirty="0">
                <a:ea typeface="宋体" pitchFamily="2" charset="-122"/>
              </a:rPr>
              <a:t>DECODE</a:t>
            </a:r>
            <a:r>
              <a:rPr lang="zh-CN" altLang="zh-CN" dirty="0">
                <a:ea typeface="宋体" pitchFamily="2" charset="-122"/>
              </a:rPr>
              <a:t>函数</a:t>
            </a:r>
            <a:endParaRPr lang="zh-CN" altLang="en-US" dirty="0">
              <a:ea typeface="宋体" pitchFamily="2" charset="-122"/>
            </a:endParaRPr>
          </a:p>
        </p:txBody>
      </p:sp>
      <p:sp>
        <p:nvSpPr>
          <p:cNvPr id="8" name="Rectangle 7"/>
          <p:cNvSpPr>
            <a:spLocks noChangeArrowheads="1"/>
          </p:cNvSpPr>
          <p:nvPr/>
        </p:nvSpPr>
        <p:spPr bwMode="blackWhite">
          <a:xfrm>
            <a:off x="947738" y="2278063"/>
            <a:ext cx="7102475" cy="19954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8917" name="Rectangle 8"/>
          <p:cNvSpPr>
            <a:spLocks noChangeArrowheads="1"/>
          </p:cNvSpPr>
          <p:nvPr/>
        </p:nvSpPr>
        <p:spPr bwMode="blackWhite">
          <a:xfrm>
            <a:off x="962025" y="2214563"/>
            <a:ext cx="6210300" cy="2119312"/>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600" b="1" dirty="0">
                <a:solidFill>
                  <a:srgbClr val="000000"/>
                </a:solidFill>
                <a:latin typeface="Courier New" pitchFamily="49" charset="0"/>
                <a:ea typeface="宋体" pitchFamily="2" charset="-122"/>
              </a:rPr>
              <a:t>SELECT </a:t>
            </a:r>
            <a:r>
              <a:rPr lang="en-US" altLang="zh-CN" sz="1600" b="1" dirty="0" err="1">
                <a:solidFill>
                  <a:srgbClr val="000000"/>
                </a:solidFill>
                <a:latin typeface="Courier New" pitchFamily="49" charset="0"/>
                <a:ea typeface="宋体" pitchFamily="2" charset="-122"/>
              </a:rPr>
              <a:t>ename</a:t>
            </a:r>
            <a:r>
              <a:rPr lang="en-US" altLang="zh-CN" sz="1600" b="1" dirty="0">
                <a:solidFill>
                  <a:srgbClr val="000000"/>
                </a:solidFill>
                <a:latin typeface="Courier New" pitchFamily="49" charset="0"/>
                <a:ea typeface="宋体" pitchFamily="2" charset="-122"/>
              </a:rPr>
              <a:t>, job, </a:t>
            </a:r>
            <a:r>
              <a:rPr lang="en-US" altLang="zh-CN" sz="1600" b="1" dirty="0" err="1">
                <a:solidFill>
                  <a:srgbClr val="000000"/>
                </a:solidFill>
                <a:latin typeface="Courier New" pitchFamily="49" charset="0"/>
                <a:ea typeface="宋体" pitchFamily="2" charset="-122"/>
              </a:rPr>
              <a:t>sal</a:t>
            </a:r>
            <a:r>
              <a:rPr lang="en-US" altLang="zh-CN" sz="1600" b="1" dirty="0">
                <a:solidFill>
                  <a:srgbClr val="000000"/>
                </a:solidFill>
                <a:latin typeface="Courier New" pitchFamily="49" charset="0"/>
                <a:ea typeface="宋体" pitchFamily="2" charset="-122"/>
              </a:rPr>
              <a:t>,</a:t>
            </a:r>
          </a:p>
          <a:p>
            <a:pPr>
              <a:tabLst>
                <a:tab pos="1200150" algn="l"/>
              </a:tabLst>
            </a:pPr>
            <a:r>
              <a:rPr lang="en-US" altLang="zh-CN" sz="1600" b="1" dirty="0">
                <a:solidFill>
                  <a:srgbClr val="000000"/>
                </a:solidFill>
                <a:latin typeface="Courier New" pitchFamily="49" charset="0"/>
                <a:ea typeface="宋体" pitchFamily="2" charset="-122"/>
              </a:rPr>
              <a:t>       DECODE(job, 'ANALYST',  1.10*</a:t>
            </a:r>
            <a:r>
              <a:rPr lang="en-US" altLang="zh-CN" sz="1600" b="1" dirty="0" err="1">
                <a:solidFill>
                  <a:srgbClr val="000000"/>
                </a:solidFill>
                <a:latin typeface="Courier New" pitchFamily="49" charset="0"/>
                <a:ea typeface="宋体" pitchFamily="2" charset="-122"/>
              </a:rPr>
              <a:t>sal</a:t>
            </a:r>
            <a:r>
              <a:rPr lang="en-US" altLang="zh-CN" sz="1600" b="1" dirty="0">
                <a:solidFill>
                  <a:srgbClr val="000000"/>
                </a:solidFill>
                <a:latin typeface="Courier New" pitchFamily="49" charset="0"/>
                <a:ea typeface="宋体" pitchFamily="2" charset="-122"/>
              </a:rPr>
              <a:t>,</a:t>
            </a:r>
          </a:p>
          <a:p>
            <a:pPr>
              <a:tabLst>
                <a:tab pos="1200150" algn="l"/>
              </a:tabLst>
            </a:pPr>
            <a:r>
              <a:rPr lang="en-US" altLang="zh-CN" sz="1600" b="1" dirty="0">
                <a:solidFill>
                  <a:srgbClr val="000000"/>
                </a:solidFill>
                <a:latin typeface="Courier New" pitchFamily="49" charset="0"/>
                <a:ea typeface="宋体" pitchFamily="2" charset="-122"/>
              </a:rPr>
              <a:t>                      'CLERK', 1.15*</a:t>
            </a:r>
            <a:r>
              <a:rPr lang="en-US" altLang="zh-CN" sz="1600" b="1" dirty="0" err="1">
                <a:solidFill>
                  <a:srgbClr val="000000"/>
                </a:solidFill>
                <a:latin typeface="Courier New" pitchFamily="49" charset="0"/>
                <a:ea typeface="宋体" pitchFamily="2" charset="-122"/>
              </a:rPr>
              <a:t>sal</a:t>
            </a:r>
            <a:r>
              <a:rPr lang="en-US" altLang="zh-CN" sz="1600" b="1" dirty="0">
                <a:solidFill>
                  <a:srgbClr val="000000"/>
                </a:solidFill>
                <a:latin typeface="Courier New" pitchFamily="49" charset="0"/>
                <a:ea typeface="宋体" pitchFamily="2" charset="-122"/>
              </a:rPr>
              <a:t>,</a:t>
            </a:r>
          </a:p>
          <a:p>
            <a:pPr>
              <a:tabLst>
                <a:tab pos="1200150" algn="l"/>
              </a:tabLst>
            </a:pPr>
            <a:r>
              <a:rPr lang="en-US" altLang="zh-CN" sz="1600" b="1" dirty="0">
                <a:solidFill>
                  <a:srgbClr val="000000"/>
                </a:solidFill>
                <a:latin typeface="Courier New" pitchFamily="49" charset="0"/>
                <a:ea typeface="宋体" pitchFamily="2" charset="-122"/>
              </a:rPr>
              <a:t>                      'SALESMAN',   1.20*</a:t>
            </a:r>
            <a:r>
              <a:rPr lang="en-US" altLang="zh-CN" sz="1600" b="1" dirty="0" err="1">
                <a:solidFill>
                  <a:srgbClr val="000000"/>
                </a:solidFill>
                <a:latin typeface="Courier New" pitchFamily="49" charset="0"/>
                <a:ea typeface="宋体" pitchFamily="2" charset="-122"/>
              </a:rPr>
              <a:t>sal</a:t>
            </a:r>
            <a:r>
              <a:rPr lang="en-US" altLang="zh-CN" sz="1600" b="1" dirty="0">
                <a:solidFill>
                  <a:srgbClr val="000000"/>
                </a:solidFill>
                <a:latin typeface="Courier New" pitchFamily="49" charset="0"/>
                <a:ea typeface="宋体" pitchFamily="2" charset="-122"/>
              </a:rPr>
              <a:t>,</a:t>
            </a:r>
          </a:p>
          <a:p>
            <a:pPr>
              <a:tabLst>
                <a:tab pos="1200150" algn="l"/>
              </a:tabLst>
            </a:pPr>
            <a:r>
              <a:rPr lang="en-US" altLang="zh-CN" sz="1600" b="1" dirty="0">
                <a:solidFill>
                  <a:srgbClr val="000000"/>
                </a:solidFill>
                <a:latin typeface="Courier New" pitchFamily="49" charset="0"/>
                <a:ea typeface="宋体" pitchFamily="2" charset="-122"/>
              </a:rPr>
              <a:t>                                  </a:t>
            </a:r>
            <a:r>
              <a:rPr lang="en-US" altLang="zh-CN" sz="1600" b="1" dirty="0" err="1">
                <a:solidFill>
                  <a:srgbClr val="000000"/>
                </a:solidFill>
                <a:latin typeface="Courier New" pitchFamily="49" charset="0"/>
                <a:ea typeface="宋体" pitchFamily="2" charset="-122"/>
              </a:rPr>
              <a:t>sal</a:t>
            </a:r>
            <a:r>
              <a:rPr lang="en-US" altLang="zh-CN" sz="1600" b="1" dirty="0">
                <a:solidFill>
                  <a:srgbClr val="000000"/>
                </a:solidFill>
                <a:latin typeface="Courier New" pitchFamily="49" charset="0"/>
                <a:ea typeface="宋体" pitchFamily="2" charset="-122"/>
              </a:rPr>
              <a:t>)</a:t>
            </a:r>
          </a:p>
          <a:p>
            <a:pPr>
              <a:tabLst>
                <a:tab pos="1200150" algn="l"/>
              </a:tabLst>
            </a:pPr>
            <a:r>
              <a:rPr lang="en-US" altLang="zh-CN" sz="1600" b="1" dirty="0">
                <a:solidFill>
                  <a:srgbClr val="000000"/>
                </a:solidFill>
                <a:latin typeface="Courier New" pitchFamily="49" charset="0"/>
                <a:ea typeface="宋体" pitchFamily="2" charset="-122"/>
              </a:rPr>
              <a:t>       REVISED_SALARY</a:t>
            </a:r>
          </a:p>
          <a:p>
            <a:pPr>
              <a:tabLst>
                <a:tab pos="1200150" algn="l"/>
              </a:tabLst>
            </a:pPr>
            <a:r>
              <a:rPr lang="en-US" altLang="zh-CN" sz="1600" b="1" dirty="0">
                <a:solidFill>
                  <a:srgbClr val="000000"/>
                </a:solidFill>
                <a:latin typeface="Courier New" pitchFamily="49" charset="0"/>
                <a:ea typeface="宋体" pitchFamily="2" charset="-122"/>
              </a:rPr>
              <a:t>FROM   emp;</a:t>
            </a:r>
          </a:p>
        </p:txBody>
      </p:sp>
      <p:sp>
        <p:nvSpPr>
          <p:cNvPr id="38918" name="Rectangle 9"/>
          <p:cNvSpPr>
            <a:spLocks noChangeArrowheads="1"/>
          </p:cNvSpPr>
          <p:nvPr/>
        </p:nvSpPr>
        <p:spPr bwMode="ltGray">
          <a:xfrm>
            <a:off x="1827213" y="2649538"/>
            <a:ext cx="4895850" cy="126365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38919" name="矩形 6"/>
          <p:cNvSpPr>
            <a:spLocks noChangeArrowheads="1"/>
          </p:cNvSpPr>
          <p:nvPr/>
        </p:nvSpPr>
        <p:spPr bwMode="auto">
          <a:xfrm>
            <a:off x="1827213" y="4474369"/>
            <a:ext cx="8655050" cy="461962"/>
          </a:xfrm>
          <a:prstGeom prst="rect">
            <a:avLst/>
          </a:prstGeom>
          <a:noFill/>
          <a:ln w="9525">
            <a:noFill/>
            <a:miter lim="800000"/>
            <a:headEnd/>
            <a:tailEnd/>
          </a:ln>
        </p:spPr>
        <p:txBody>
          <a:bodyPr>
            <a:spAutoFit/>
          </a:bodyPr>
          <a:lstStyle/>
          <a:p>
            <a:pPr>
              <a:tabLst>
                <a:tab pos="1200150" algn="l"/>
              </a:tabLst>
            </a:pPr>
            <a:r>
              <a:rPr lang="en-US" altLang="zh-CN" sz="2400" b="1">
                <a:solidFill>
                  <a:schemeClr val="tx1"/>
                </a:solidFill>
                <a:latin typeface="Courier New" pitchFamily="49" charset="0"/>
                <a:ea typeface="宋体" pitchFamily="2" charset="-122"/>
              </a:rPr>
              <a:t>NVL2(comm, 'SAL+COMM', 'SAL‘)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7" name="Rectangle 11"/>
          <p:cNvSpPr>
            <a:spLocks noChangeArrowheads="1"/>
          </p:cNvSpPr>
          <p:nvPr/>
        </p:nvSpPr>
        <p:spPr bwMode="blackWhite">
          <a:xfrm>
            <a:off x="949325" y="2400300"/>
            <a:ext cx="7292975" cy="340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9939" name="Rectangle 12"/>
          <p:cNvSpPr>
            <a:spLocks noChangeArrowheads="1"/>
          </p:cNvSpPr>
          <p:nvPr/>
        </p:nvSpPr>
        <p:spPr bwMode="blackWhite">
          <a:xfrm>
            <a:off x="931863" y="2322513"/>
            <a:ext cx="6569075" cy="3544887"/>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800" b="1">
                <a:solidFill>
                  <a:srgbClr val="000000"/>
                </a:solidFill>
                <a:latin typeface="Courier New" pitchFamily="49" charset="0"/>
                <a:ea typeface="宋体" pitchFamily="2" charset="-122"/>
              </a:rPr>
              <a:t>SELECT ename, sal,</a:t>
            </a:r>
          </a:p>
          <a:p>
            <a:pPr>
              <a:tabLst>
                <a:tab pos="1200150" algn="l"/>
              </a:tabLst>
            </a:pPr>
            <a:r>
              <a:rPr lang="en-US" altLang="zh-CN" sz="1800" b="1">
                <a:solidFill>
                  <a:srgbClr val="000000"/>
                </a:solidFill>
                <a:latin typeface="Courier New" pitchFamily="49" charset="0"/>
                <a:ea typeface="宋体" pitchFamily="2" charset="-122"/>
              </a:rPr>
              <a:t>       DECODE (TRUNC(sal/2000, 0),</a:t>
            </a:r>
          </a:p>
          <a:p>
            <a:pPr>
              <a:tabLst>
                <a:tab pos="1200150" algn="l"/>
              </a:tabLst>
            </a:pPr>
            <a:r>
              <a:rPr lang="en-US" altLang="zh-CN" sz="1800" b="1">
                <a:solidFill>
                  <a:srgbClr val="000000"/>
                </a:solidFill>
                <a:latin typeface="Courier New" pitchFamily="49" charset="0"/>
                <a:ea typeface="宋体" pitchFamily="2" charset="-122"/>
              </a:rPr>
              <a:t>                         0, 0.00,</a:t>
            </a:r>
          </a:p>
          <a:p>
            <a:pPr>
              <a:tabLst>
                <a:tab pos="1200150" algn="l"/>
              </a:tabLst>
            </a:pPr>
            <a:r>
              <a:rPr lang="en-US" altLang="zh-CN" sz="1800" b="1">
                <a:solidFill>
                  <a:srgbClr val="000000"/>
                </a:solidFill>
                <a:latin typeface="Courier New" pitchFamily="49" charset="0"/>
                <a:ea typeface="宋体" pitchFamily="2" charset="-122"/>
              </a:rPr>
              <a:t>                         1, 0.09,</a:t>
            </a:r>
          </a:p>
          <a:p>
            <a:pPr>
              <a:tabLst>
                <a:tab pos="1200150" algn="l"/>
              </a:tabLst>
            </a:pPr>
            <a:r>
              <a:rPr lang="en-US" altLang="zh-CN" sz="1800" b="1">
                <a:solidFill>
                  <a:srgbClr val="000000"/>
                </a:solidFill>
                <a:latin typeface="Courier New" pitchFamily="49" charset="0"/>
                <a:ea typeface="宋体" pitchFamily="2" charset="-122"/>
              </a:rPr>
              <a:t>                         2, 0.20,</a:t>
            </a:r>
          </a:p>
          <a:p>
            <a:pPr>
              <a:tabLst>
                <a:tab pos="1200150" algn="l"/>
              </a:tabLst>
            </a:pPr>
            <a:r>
              <a:rPr lang="en-US" altLang="zh-CN" sz="1800" b="1">
                <a:solidFill>
                  <a:srgbClr val="000000"/>
                </a:solidFill>
                <a:latin typeface="Courier New" pitchFamily="49" charset="0"/>
                <a:ea typeface="宋体" pitchFamily="2" charset="-122"/>
              </a:rPr>
              <a:t>                         3, 0.30,</a:t>
            </a:r>
          </a:p>
          <a:p>
            <a:pPr>
              <a:tabLst>
                <a:tab pos="1200150" algn="l"/>
              </a:tabLst>
            </a:pPr>
            <a:r>
              <a:rPr lang="en-US" altLang="zh-CN" sz="1800" b="1">
                <a:solidFill>
                  <a:srgbClr val="000000"/>
                </a:solidFill>
                <a:latin typeface="Courier New" pitchFamily="49" charset="0"/>
                <a:ea typeface="宋体" pitchFamily="2" charset="-122"/>
              </a:rPr>
              <a:t>                         4, 0.40,</a:t>
            </a:r>
          </a:p>
          <a:p>
            <a:pPr>
              <a:tabLst>
                <a:tab pos="1200150" algn="l"/>
              </a:tabLst>
            </a:pPr>
            <a:r>
              <a:rPr lang="en-US" altLang="zh-CN" sz="1800" b="1">
                <a:solidFill>
                  <a:srgbClr val="000000"/>
                </a:solidFill>
                <a:latin typeface="Courier New" pitchFamily="49" charset="0"/>
                <a:ea typeface="宋体" pitchFamily="2" charset="-122"/>
              </a:rPr>
              <a:t>                         5, 0.42,</a:t>
            </a:r>
          </a:p>
          <a:p>
            <a:pPr>
              <a:tabLst>
                <a:tab pos="1200150" algn="l"/>
              </a:tabLst>
            </a:pPr>
            <a:r>
              <a:rPr lang="en-US" altLang="zh-CN" sz="1800" b="1">
                <a:solidFill>
                  <a:srgbClr val="000000"/>
                </a:solidFill>
                <a:latin typeface="Courier New" pitchFamily="49" charset="0"/>
                <a:ea typeface="宋体" pitchFamily="2" charset="-122"/>
              </a:rPr>
              <a:t>                         6, 0.44,</a:t>
            </a:r>
          </a:p>
          <a:p>
            <a:pPr>
              <a:tabLst>
                <a:tab pos="1200150" algn="l"/>
              </a:tabLst>
            </a:pPr>
            <a:r>
              <a:rPr lang="en-US" altLang="zh-CN" sz="1800" b="1">
                <a:solidFill>
                  <a:srgbClr val="000000"/>
                </a:solidFill>
                <a:latin typeface="Courier New" pitchFamily="49" charset="0"/>
                <a:ea typeface="宋体" pitchFamily="2" charset="-122"/>
              </a:rPr>
              <a:t>                            0.45) TAX_RATE</a:t>
            </a:r>
          </a:p>
          <a:p>
            <a:pPr>
              <a:tabLst>
                <a:tab pos="1200150" algn="l"/>
              </a:tabLst>
            </a:pPr>
            <a:r>
              <a:rPr lang="en-US" altLang="zh-CN" sz="1800" b="1">
                <a:solidFill>
                  <a:srgbClr val="000000"/>
                </a:solidFill>
                <a:latin typeface="Courier New" pitchFamily="49" charset="0"/>
                <a:ea typeface="宋体" pitchFamily="2" charset="-122"/>
              </a:rPr>
              <a:t>FROM   emp</a:t>
            </a:r>
          </a:p>
          <a:p>
            <a:pPr>
              <a:tabLst>
                <a:tab pos="1200150" algn="l"/>
              </a:tabLst>
            </a:pPr>
            <a:r>
              <a:rPr lang="en-US" altLang="zh-CN" sz="1800" b="1">
                <a:solidFill>
                  <a:srgbClr val="000000"/>
                </a:solidFill>
                <a:latin typeface="Courier New" pitchFamily="49" charset="0"/>
                <a:ea typeface="宋体" pitchFamily="2" charset="-122"/>
              </a:rPr>
              <a:t>WHERE  deptno = 30;</a:t>
            </a:r>
          </a:p>
        </p:txBody>
      </p:sp>
      <p:sp>
        <p:nvSpPr>
          <p:cNvPr id="39940" name="Rectangle 13"/>
          <p:cNvSpPr>
            <a:spLocks noChangeArrowheads="1"/>
          </p:cNvSpPr>
          <p:nvPr/>
        </p:nvSpPr>
        <p:spPr bwMode="ltGray">
          <a:xfrm>
            <a:off x="1884363" y="2705100"/>
            <a:ext cx="5051425" cy="2511425"/>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33797" name="标题 8"/>
          <p:cNvSpPr>
            <a:spLocks noGrp="1"/>
          </p:cNvSpPr>
          <p:nvPr>
            <p:ph type="title"/>
          </p:nvPr>
        </p:nvSpPr>
        <p:spPr>
          <a:xfrm>
            <a:off x="815975" y="971550"/>
            <a:ext cx="7408863" cy="881063"/>
          </a:xfrm>
        </p:spPr>
        <p:txBody>
          <a:bodyPr>
            <a:normAutofit fontScale="90000"/>
          </a:bodyPr>
          <a:lstStyle/>
          <a:p>
            <a:pPr eaLnBrk="1" hangingPunct="1">
              <a:defRPr/>
            </a:pPr>
            <a:r>
              <a:rPr lang="en-US" altLang="zh-CN">
                <a:ea typeface="宋体" pitchFamily="2" charset="-122"/>
              </a:rPr>
              <a:t>4.4.2 </a:t>
            </a:r>
            <a:r>
              <a:rPr lang="zh-CN" altLang="zh-CN">
                <a:ea typeface="宋体" pitchFamily="2" charset="-122"/>
              </a:rPr>
              <a:t>条件表达式</a:t>
            </a:r>
            <a:r>
              <a:rPr kumimoji="1" lang="zh-CN" altLang="zh-CN">
                <a:ea typeface="宋体" pitchFamily="2" charset="-122"/>
              </a:rPr>
              <a:t>： </a:t>
            </a:r>
            <a:r>
              <a:rPr lang="en-US" altLang="zh-CN">
                <a:ea typeface="宋体" pitchFamily="2" charset="-122"/>
              </a:rPr>
              <a:t>DECODE</a:t>
            </a:r>
            <a:r>
              <a:rPr lang="zh-CN" altLang="zh-CN">
                <a:ea typeface="宋体" pitchFamily="2" charset="-122"/>
              </a:rPr>
              <a:t>函数</a:t>
            </a:r>
            <a:endParaRPr lang="zh-CN" altLang="en-US">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30200" y="568325"/>
            <a:ext cx="8310563" cy="881063"/>
          </a:xfrm>
        </p:spPr>
        <p:txBody>
          <a:bodyPr/>
          <a:lstStyle/>
          <a:p>
            <a:pPr marL="342900" indent="-342900" algn="ctr" eaLnBrk="1" hangingPunct="1">
              <a:defRPr/>
            </a:pPr>
            <a:r>
              <a:rPr kumimoji="1" lang="en-US" altLang="zh-CN" sz="2400" dirty="0">
                <a:ea typeface="宋体" pitchFamily="2" charset="-122"/>
              </a:rPr>
              <a:t>1.1 </a:t>
            </a:r>
            <a:r>
              <a:rPr kumimoji="1" lang="zh-CN" altLang="en-US" sz="2400" dirty="0">
                <a:ea typeface="宋体" pitchFamily="2" charset="-122"/>
              </a:rPr>
              <a:t>字符函数</a:t>
            </a:r>
            <a:r>
              <a:rPr kumimoji="1" lang="en-US" altLang="zh-CN" sz="2400" dirty="0">
                <a:ea typeface="宋体" pitchFamily="2" charset="-122"/>
              </a:rPr>
              <a:t>:</a:t>
            </a:r>
            <a:r>
              <a:rPr kumimoji="1" lang="zh-CN" altLang="en-US" sz="2400" dirty="0">
                <a:ea typeface="宋体" pitchFamily="2" charset="-122"/>
              </a:rPr>
              <a:t>分类</a:t>
            </a:r>
            <a:endParaRPr lang="zh-CN" altLang="en-US" dirty="0">
              <a:ea typeface="宋体" pitchFamily="2" charset="-122"/>
            </a:endParaRPr>
          </a:p>
        </p:txBody>
      </p:sp>
      <p:sp>
        <p:nvSpPr>
          <p:cNvPr id="296977" name="Rectangle 17"/>
          <p:cNvSpPr>
            <a:spLocks noChangeArrowheads="1"/>
          </p:cNvSpPr>
          <p:nvPr/>
        </p:nvSpPr>
        <p:spPr bwMode="blackWhite">
          <a:xfrm>
            <a:off x="3340100" y="1506538"/>
            <a:ext cx="2311400" cy="7667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zh-CN" altLang="en-US" sz="2400" b="1">
                <a:solidFill>
                  <a:srgbClr val="FFFFCC"/>
                </a:solidFill>
                <a:effectLst>
                  <a:outerShdw blurRad="38100" dist="38100" dir="2700000" algn="tl">
                    <a:srgbClr val="000000"/>
                  </a:outerShdw>
                </a:effectLst>
                <a:latin typeface="Arial" pitchFamily="34" charset="0"/>
                <a:ea typeface="宋体" pitchFamily="2" charset="-122"/>
              </a:rPr>
              <a:t>字符函数</a:t>
            </a:r>
          </a:p>
        </p:txBody>
      </p:sp>
      <p:sp>
        <p:nvSpPr>
          <p:cNvPr id="296978" name="Rectangle 18"/>
          <p:cNvSpPr>
            <a:spLocks noChangeArrowheads="1"/>
          </p:cNvSpPr>
          <p:nvPr/>
        </p:nvSpPr>
        <p:spPr bwMode="auto">
          <a:xfrm>
            <a:off x="1984375" y="3678238"/>
            <a:ext cx="1098550" cy="1028700"/>
          </a:xfrm>
          <a:prstGeom prst="rect">
            <a:avLst/>
          </a:prstGeom>
          <a:noFill/>
          <a:ln w="9525">
            <a:noFill/>
            <a:miter lim="800000"/>
            <a:headEnd/>
            <a:tailEnd/>
          </a:ln>
          <a:effectLst/>
        </p:spPr>
        <p:txBody>
          <a:bodyPr wrap="none" lIns="92075" tIns="46038" rIns="92075" bIns="46038">
            <a:spAutoFit/>
          </a:bodyPr>
          <a:lstStyle/>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LOWER</a:t>
            </a:r>
          </a:p>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UPPER</a:t>
            </a:r>
          </a:p>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INITCAP</a:t>
            </a:r>
          </a:p>
        </p:txBody>
      </p:sp>
      <p:sp>
        <p:nvSpPr>
          <p:cNvPr id="296979" name="Rectangle 19"/>
          <p:cNvSpPr>
            <a:spLocks noChangeArrowheads="1"/>
          </p:cNvSpPr>
          <p:nvPr/>
        </p:nvSpPr>
        <p:spPr bwMode="auto">
          <a:xfrm>
            <a:off x="5849938" y="3652838"/>
            <a:ext cx="1162050" cy="1717675"/>
          </a:xfrm>
          <a:prstGeom prst="rect">
            <a:avLst/>
          </a:prstGeom>
          <a:noFill/>
          <a:ln w="9525">
            <a:noFill/>
            <a:miter lim="800000"/>
            <a:headEnd/>
            <a:tailEnd/>
          </a:ln>
          <a:effectLst/>
        </p:spPr>
        <p:txBody>
          <a:bodyPr wrap="none" lIns="92075" tIns="46038" rIns="92075" bIns="46038">
            <a:spAutoFit/>
          </a:bodyPr>
          <a:lstStyle/>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CONCAT</a:t>
            </a:r>
          </a:p>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SUBSTR</a:t>
            </a:r>
          </a:p>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LENGTH</a:t>
            </a:r>
          </a:p>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INSTR</a:t>
            </a:r>
          </a:p>
          <a:p>
            <a:pPr defTabSz="822325">
              <a:lnSpc>
                <a:spcPct val="90000"/>
              </a:lnSpc>
              <a:spcBef>
                <a:spcPct val="35000"/>
              </a:spcBef>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LPAD</a:t>
            </a:r>
          </a:p>
        </p:txBody>
      </p:sp>
      <p:sp>
        <p:nvSpPr>
          <p:cNvPr id="296980" name="Line 20"/>
          <p:cNvSpPr>
            <a:spLocks noChangeShapeType="1"/>
          </p:cNvSpPr>
          <p:nvPr/>
        </p:nvSpPr>
        <p:spPr bwMode="auto">
          <a:xfrm flipV="1">
            <a:off x="4495800" y="2284413"/>
            <a:ext cx="0" cy="32067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296981" name="Freeform 21"/>
          <p:cNvSpPr>
            <a:spLocks/>
          </p:cNvSpPr>
          <p:nvPr/>
        </p:nvSpPr>
        <p:spPr bwMode="auto">
          <a:xfrm>
            <a:off x="2536825" y="2624138"/>
            <a:ext cx="3848100" cy="53498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296982" name="Rectangle 22"/>
          <p:cNvSpPr>
            <a:spLocks noChangeArrowheads="1"/>
          </p:cNvSpPr>
          <p:nvPr/>
        </p:nvSpPr>
        <p:spPr bwMode="blackWhite">
          <a:xfrm>
            <a:off x="1047750" y="2905125"/>
            <a:ext cx="2992438" cy="768350"/>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zh-CN" altLang="en-US" sz="2000" b="1">
                <a:solidFill>
                  <a:srgbClr val="FFFFCC"/>
                </a:solidFill>
                <a:effectLst>
                  <a:outerShdw blurRad="38100" dist="38100" dir="2700000" algn="tl">
                    <a:srgbClr val="000000"/>
                  </a:outerShdw>
                </a:effectLst>
                <a:latin typeface="Arial" pitchFamily="34" charset="0"/>
                <a:ea typeface="宋体" pitchFamily="2" charset="-122"/>
              </a:rPr>
              <a:t>字符大小写转换函数</a:t>
            </a:r>
            <a:endParaRPr kumimoji="1" lang="en-US" altLang="zh-CN" sz="2000" b="1">
              <a:solidFill>
                <a:srgbClr val="FFFFCC"/>
              </a:solidFill>
              <a:effectLst>
                <a:outerShdw blurRad="38100" dist="38100" dir="2700000" algn="tl">
                  <a:srgbClr val="000000"/>
                </a:outerShdw>
              </a:effectLst>
              <a:latin typeface="Arial" pitchFamily="34" charset="0"/>
              <a:ea typeface="宋体" pitchFamily="2" charset="-122"/>
            </a:endParaRPr>
          </a:p>
        </p:txBody>
      </p:sp>
      <p:sp>
        <p:nvSpPr>
          <p:cNvPr id="296983" name="Rectangle 23"/>
          <p:cNvSpPr>
            <a:spLocks noChangeArrowheads="1"/>
          </p:cNvSpPr>
          <p:nvPr/>
        </p:nvSpPr>
        <p:spPr bwMode="blackWhite">
          <a:xfrm>
            <a:off x="4908550" y="2890838"/>
            <a:ext cx="2957513" cy="773112"/>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defRPr/>
            </a:pPr>
            <a:r>
              <a:rPr kumimoji="1" lang="zh-CN" altLang="en-US" sz="2000" b="1">
                <a:solidFill>
                  <a:srgbClr val="FFFFCC"/>
                </a:solidFill>
                <a:effectLst>
                  <a:outerShdw blurRad="38100" dist="38100" dir="2700000" algn="tl">
                    <a:srgbClr val="000000"/>
                  </a:outerShdw>
                </a:effectLst>
                <a:latin typeface="Arial" pitchFamily="34" charset="0"/>
                <a:ea typeface="宋体" pitchFamily="2" charset="-122"/>
              </a:rPr>
              <a:t>字符处理函数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78"/>
                                        </p:tgtEl>
                                        <p:attrNameLst>
                                          <p:attrName>style.visibility</p:attrName>
                                        </p:attrNameLst>
                                      </p:cBhvr>
                                      <p:to>
                                        <p:strVal val="visible"/>
                                      </p:to>
                                    </p:set>
                                    <p:anim calcmode="lin" valueType="num">
                                      <p:cBhvr additive="base">
                                        <p:cTn id="7" dur="500" fill="hold"/>
                                        <p:tgtEl>
                                          <p:spTgt spid="296978"/>
                                        </p:tgtEl>
                                        <p:attrNameLst>
                                          <p:attrName>ppt_x</p:attrName>
                                        </p:attrNameLst>
                                      </p:cBhvr>
                                      <p:tavLst>
                                        <p:tav tm="0">
                                          <p:val>
                                            <p:strVal val="#ppt_x"/>
                                          </p:val>
                                        </p:tav>
                                        <p:tav tm="100000">
                                          <p:val>
                                            <p:strVal val="#ppt_x"/>
                                          </p:val>
                                        </p:tav>
                                      </p:tavLst>
                                    </p:anim>
                                    <p:anim calcmode="lin" valueType="num">
                                      <p:cBhvr additive="base">
                                        <p:cTn id="8" dur="500" fill="hold"/>
                                        <p:tgtEl>
                                          <p:spTgt spid="2969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79"/>
                                        </p:tgtEl>
                                        <p:attrNameLst>
                                          <p:attrName>style.visibility</p:attrName>
                                        </p:attrNameLst>
                                      </p:cBhvr>
                                      <p:to>
                                        <p:strVal val="visible"/>
                                      </p:to>
                                    </p:set>
                                    <p:anim calcmode="lin" valueType="num">
                                      <p:cBhvr additive="base">
                                        <p:cTn id="13" dur="500" fill="hold"/>
                                        <p:tgtEl>
                                          <p:spTgt spid="296979"/>
                                        </p:tgtEl>
                                        <p:attrNameLst>
                                          <p:attrName>ppt_x</p:attrName>
                                        </p:attrNameLst>
                                      </p:cBhvr>
                                      <p:tavLst>
                                        <p:tav tm="0">
                                          <p:val>
                                            <p:strVal val="#ppt_x"/>
                                          </p:val>
                                        </p:tav>
                                        <p:tav tm="100000">
                                          <p:val>
                                            <p:strVal val="#ppt_x"/>
                                          </p:val>
                                        </p:tav>
                                      </p:tavLst>
                                    </p:anim>
                                    <p:anim calcmode="lin" valueType="num">
                                      <p:cBhvr additive="base">
                                        <p:cTn id="14" dur="500" fill="hold"/>
                                        <p:tgtEl>
                                          <p:spTgt spid="296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8" grpId="0" autoUpdateAnimBg="0"/>
      <p:bldP spid="29697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0"/>
          <p:cNvGraphicFramePr>
            <a:graphicFrameLocks noChangeAspect="1"/>
          </p:cNvGraphicFramePr>
          <p:nvPr/>
        </p:nvGraphicFramePr>
        <p:xfrm>
          <a:off x="347663" y="5645150"/>
          <a:ext cx="8450262" cy="419100"/>
        </p:xfrm>
        <a:graphic>
          <a:graphicData uri="http://schemas.openxmlformats.org/presentationml/2006/ole">
            <mc:AlternateContent xmlns:mc="http://schemas.openxmlformats.org/markup-compatibility/2006">
              <mc:Choice xmlns:v="urn:schemas-microsoft-com:vml" Requires="v">
                <p:oleObj spid="_x0000_s4100" name="位图图像" r:id="rId4" imgW="8449854" imgH="419048" progId="Paint.Picture">
                  <p:embed/>
                </p:oleObj>
              </mc:Choice>
              <mc:Fallback>
                <p:oleObj name="位图图像" r:id="rId4" imgW="8449854" imgH="419048" progId="Paint.Picture">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3" y="5645150"/>
                        <a:ext cx="845026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4099"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5 </a:t>
            </a:r>
            <a:r>
              <a:rPr kumimoji="1" lang="zh-CN" altLang="en-US" dirty="0">
                <a:ea typeface="宋体" pitchFamily="2" charset="-122"/>
              </a:rPr>
              <a:t>函数的嵌套</a:t>
            </a:r>
            <a:endParaRPr lang="zh-CN" altLang="en-US" dirty="0">
              <a:ea typeface="宋体" pitchFamily="2" charset="-122"/>
            </a:endParaRPr>
          </a:p>
        </p:txBody>
      </p:sp>
      <p:grpSp>
        <p:nvGrpSpPr>
          <p:cNvPr id="4100" name="Group 19"/>
          <p:cNvGrpSpPr>
            <a:grpSpLocks/>
          </p:cNvGrpSpPr>
          <p:nvPr/>
        </p:nvGrpSpPr>
        <p:grpSpPr bwMode="auto">
          <a:xfrm>
            <a:off x="942975" y="2119313"/>
            <a:ext cx="7300913" cy="1890712"/>
            <a:chOff x="594" y="1335"/>
            <a:chExt cx="4599" cy="1444"/>
          </a:xfrm>
        </p:grpSpPr>
        <p:sp>
          <p:nvSpPr>
            <p:cNvPr id="4106" name="Freeform 6"/>
            <p:cNvSpPr>
              <a:spLocks/>
            </p:cNvSpPr>
            <p:nvPr/>
          </p:nvSpPr>
          <p:spPr bwMode="auto">
            <a:xfrm>
              <a:off x="953" y="1776"/>
              <a:ext cx="3549" cy="972"/>
            </a:xfrm>
            <a:custGeom>
              <a:avLst/>
              <a:gdLst>
                <a:gd name="T0" fmla="*/ 0 w 3549"/>
                <a:gd name="T1" fmla="*/ 0 h 972"/>
                <a:gd name="T2" fmla="*/ 0 w 3549"/>
                <a:gd name="T3" fmla="*/ 971 h 972"/>
                <a:gd name="T4" fmla="*/ 3548 w 3549"/>
                <a:gd name="T5" fmla="*/ 971 h 972"/>
                <a:gd name="T6" fmla="*/ 3548 w 3549"/>
                <a:gd name="T7" fmla="*/ 0 h 972"/>
                <a:gd name="T8" fmla="*/ 0 60000 65536"/>
                <a:gd name="T9" fmla="*/ 0 60000 65536"/>
                <a:gd name="T10" fmla="*/ 0 60000 65536"/>
                <a:gd name="T11" fmla="*/ 0 60000 65536"/>
                <a:gd name="T12" fmla="*/ 0 w 3549"/>
                <a:gd name="T13" fmla="*/ 0 h 972"/>
                <a:gd name="T14" fmla="*/ 3549 w 3549"/>
                <a:gd name="T15" fmla="*/ 972 h 972"/>
              </a:gdLst>
              <a:ahLst/>
              <a:cxnLst>
                <a:cxn ang="T8">
                  <a:pos x="T0" y="T1"/>
                </a:cxn>
                <a:cxn ang="T9">
                  <a:pos x="T2" y="T3"/>
                </a:cxn>
                <a:cxn ang="T10">
                  <a:pos x="T4" y="T5"/>
                </a:cxn>
                <a:cxn ang="T11">
                  <a:pos x="T6" y="T7"/>
                </a:cxn>
              </a:cxnLst>
              <a:rect l="T12" t="T13" r="T14" b="T15"/>
              <a:pathLst>
                <a:path w="3549" h="972">
                  <a:moveTo>
                    <a:pt x="0" y="0"/>
                  </a:moveTo>
                  <a:lnTo>
                    <a:pt x="0" y="971"/>
                  </a:lnTo>
                  <a:lnTo>
                    <a:pt x="3548" y="971"/>
                  </a:lnTo>
                  <a:lnTo>
                    <a:pt x="3548" y="0"/>
                  </a:lnTo>
                </a:path>
              </a:pathLst>
            </a:custGeom>
            <a:noFill/>
            <a:ln w="50800" cap="rnd">
              <a:solidFill>
                <a:srgbClr val="FFCC00"/>
              </a:solidFill>
              <a:round/>
              <a:headEnd type="stealth" w="med" len="lg"/>
              <a:tailEnd type="stealth" w="med" len="lg"/>
            </a:ln>
          </p:spPr>
          <p:txBody>
            <a:bodyPr/>
            <a:lstStyle/>
            <a:p>
              <a:endParaRPr lang="zh-CN" altLang="en-US"/>
            </a:p>
          </p:txBody>
        </p:sp>
        <p:sp>
          <p:nvSpPr>
            <p:cNvPr id="4107" name="Rectangle 7"/>
            <p:cNvSpPr>
              <a:spLocks noChangeArrowheads="1"/>
            </p:cNvSpPr>
            <p:nvPr/>
          </p:nvSpPr>
          <p:spPr bwMode="blackWhite">
            <a:xfrm>
              <a:off x="594" y="1335"/>
              <a:ext cx="4599" cy="429"/>
            </a:xfrm>
            <a:prstGeom prst="rect">
              <a:avLst/>
            </a:prstGeom>
            <a:gradFill rotWithShape="0">
              <a:gsLst>
                <a:gs pos="0">
                  <a:srgbClr val="0066CC"/>
                </a:gs>
                <a:gs pos="100000">
                  <a:srgbClr val="005CB7"/>
                </a:gs>
              </a:gsLst>
              <a:lin ang="2700000" scaled="1"/>
            </a:gradFill>
            <a:ln w="12700">
              <a:solidFill>
                <a:srgbClr val="000000"/>
              </a:solidFill>
              <a:miter lim="800000"/>
              <a:headEnd/>
              <a:tailEnd/>
            </a:ln>
          </p:spPr>
          <p:txBody>
            <a:bodyPr wrap="none" anchor="ctr"/>
            <a:lstStyle/>
            <a:p>
              <a:endParaRPr lang="zh-CN" altLang="en-US">
                <a:ea typeface="宋体" pitchFamily="2" charset="-122"/>
              </a:endParaRPr>
            </a:p>
          </p:txBody>
        </p:sp>
        <p:sp>
          <p:nvSpPr>
            <p:cNvPr id="4108" name="Rectangle 8"/>
            <p:cNvSpPr>
              <a:spLocks noChangeArrowheads="1"/>
            </p:cNvSpPr>
            <p:nvPr/>
          </p:nvSpPr>
          <p:spPr bwMode="auto">
            <a:xfrm>
              <a:off x="781" y="1440"/>
              <a:ext cx="4136" cy="284"/>
            </a:xfrm>
            <a:prstGeom prst="rect">
              <a:avLst/>
            </a:prstGeom>
            <a:noFill/>
            <a:ln w="9525">
              <a:noFill/>
              <a:miter lim="800000"/>
              <a:headEnd/>
              <a:tailEnd/>
            </a:ln>
          </p:spPr>
          <p:txBody>
            <a:bodyPr wrap="none" lIns="92075" tIns="46038" rIns="92075" bIns="46038">
              <a:spAutoFit/>
            </a:bodyPr>
            <a:lstStyle/>
            <a:p>
              <a:pPr>
                <a:lnSpc>
                  <a:spcPts val="2200"/>
                </a:lnSpc>
                <a:spcBef>
                  <a:spcPct val="50000"/>
                </a:spcBef>
                <a:tabLst>
                  <a:tab pos="1200150" algn="l"/>
                </a:tabLst>
              </a:pPr>
              <a:r>
                <a:rPr lang="en-US" altLang="zh-CN" sz="2800" b="1">
                  <a:solidFill>
                    <a:srgbClr val="FFCC00"/>
                  </a:solidFill>
                  <a:latin typeface="Courier New" pitchFamily="49" charset="0"/>
                  <a:ea typeface="宋体" pitchFamily="2" charset="-122"/>
                </a:rPr>
                <a:t>F3</a:t>
              </a:r>
              <a:r>
                <a:rPr lang="en-US" altLang="zh-CN" sz="2800" b="1">
                  <a:solidFill>
                    <a:srgbClr val="8CF4EA"/>
                  </a:solidFill>
                  <a:latin typeface="Courier New" pitchFamily="49" charset="0"/>
                  <a:ea typeface="宋体" pitchFamily="2" charset="-122"/>
                </a:rPr>
                <a:t>(F2</a:t>
              </a:r>
              <a:r>
                <a:rPr lang="en-US" altLang="zh-CN" sz="2800" b="1">
                  <a:solidFill>
                    <a:srgbClr val="FFFFFF"/>
                  </a:solidFill>
                  <a:latin typeface="Courier New" pitchFamily="49" charset="0"/>
                  <a:ea typeface="宋体" pitchFamily="2" charset="-122"/>
                </a:rPr>
                <a:t>(F1(col,arg1)</a:t>
              </a:r>
              <a:r>
                <a:rPr lang="en-US" altLang="zh-CN" sz="2800" b="1">
                  <a:solidFill>
                    <a:srgbClr val="8CF4EA"/>
                  </a:solidFill>
                  <a:latin typeface="Courier New" pitchFamily="49" charset="0"/>
                  <a:ea typeface="宋体" pitchFamily="2" charset="-122"/>
                </a:rPr>
                <a:t>,arg2)</a:t>
              </a:r>
              <a:r>
                <a:rPr lang="en-US" altLang="zh-CN" sz="2800" b="1">
                  <a:solidFill>
                    <a:srgbClr val="FAFD00"/>
                  </a:solidFill>
                  <a:latin typeface="Courier New" pitchFamily="49" charset="0"/>
                  <a:ea typeface="宋体" pitchFamily="2" charset="-122"/>
                </a:rPr>
                <a:t>,</a:t>
              </a:r>
              <a:r>
                <a:rPr lang="en-US" altLang="zh-CN" sz="2800" b="1">
                  <a:solidFill>
                    <a:srgbClr val="FFCC00"/>
                  </a:solidFill>
                  <a:latin typeface="Courier New" pitchFamily="49" charset="0"/>
                  <a:ea typeface="宋体" pitchFamily="2" charset="-122"/>
                </a:rPr>
                <a:t>arg3)</a:t>
              </a:r>
            </a:p>
          </p:txBody>
        </p:sp>
        <p:sp>
          <p:nvSpPr>
            <p:cNvPr id="4109" name="Rectangle 9"/>
            <p:cNvSpPr>
              <a:spLocks noChangeArrowheads="1"/>
            </p:cNvSpPr>
            <p:nvPr/>
          </p:nvSpPr>
          <p:spPr bwMode="auto">
            <a:xfrm>
              <a:off x="1716" y="1866"/>
              <a:ext cx="1264" cy="303"/>
            </a:xfrm>
            <a:prstGeom prst="rect">
              <a:avLst/>
            </a:prstGeom>
            <a:noFill/>
            <a:ln w="9525">
              <a:noFill/>
              <a:miter lim="800000"/>
              <a:headEnd/>
              <a:tailEnd/>
            </a:ln>
          </p:spPr>
          <p:txBody>
            <a:bodyPr wrap="none" lIns="92075" tIns="46038" rIns="92075" bIns="46038">
              <a:spAutoFit/>
            </a:bodyPr>
            <a:lstStyle/>
            <a:p>
              <a:r>
                <a:rPr lang="en-US" altLang="zh-CN" sz="2000" b="1">
                  <a:solidFill>
                    <a:schemeClr val="tx1"/>
                  </a:solidFill>
                  <a:latin typeface="Helvetica" charset="0"/>
                  <a:ea typeface="宋体" pitchFamily="2" charset="-122"/>
                </a:rPr>
                <a:t>Step 1 = Result 1</a:t>
              </a:r>
            </a:p>
          </p:txBody>
        </p:sp>
        <p:sp>
          <p:nvSpPr>
            <p:cNvPr id="4110" name="Rectangle 10"/>
            <p:cNvSpPr>
              <a:spLocks noChangeArrowheads="1"/>
            </p:cNvSpPr>
            <p:nvPr/>
          </p:nvSpPr>
          <p:spPr bwMode="auto">
            <a:xfrm>
              <a:off x="1716" y="2166"/>
              <a:ext cx="1264" cy="303"/>
            </a:xfrm>
            <a:prstGeom prst="rect">
              <a:avLst/>
            </a:prstGeom>
            <a:noFill/>
            <a:ln w="9525">
              <a:noFill/>
              <a:miter lim="800000"/>
              <a:headEnd/>
              <a:tailEnd/>
            </a:ln>
          </p:spPr>
          <p:txBody>
            <a:bodyPr wrap="none" lIns="92075" tIns="46038" rIns="92075" bIns="46038">
              <a:spAutoFit/>
            </a:bodyPr>
            <a:lstStyle/>
            <a:p>
              <a:r>
                <a:rPr lang="en-US" altLang="zh-CN" sz="2000" b="1">
                  <a:solidFill>
                    <a:schemeClr val="tx2"/>
                  </a:solidFill>
                  <a:latin typeface="Helvetica" charset="0"/>
                  <a:ea typeface="宋体" pitchFamily="2" charset="-122"/>
                </a:rPr>
                <a:t>Step 2 = Result 2</a:t>
              </a:r>
            </a:p>
          </p:txBody>
        </p:sp>
        <p:sp>
          <p:nvSpPr>
            <p:cNvPr id="4111" name="Rectangle 11"/>
            <p:cNvSpPr>
              <a:spLocks noChangeArrowheads="1"/>
            </p:cNvSpPr>
            <p:nvPr/>
          </p:nvSpPr>
          <p:spPr bwMode="auto">
            <a:xfrm>
              <a:off x="1716" y="2476"/>
              <a:ext cx="1264" cy="303"/>
            </a:xfrm>
            <a:prstGeom prst="rect">
              <a:avLst/>
            </a:prstGeom>
            <a:noFill/>
            <a:ln w="9525">
              <a:noFill/>
              <a:miter lim="800000"/>
              <a:headEnd/>
              <a:tailEnd/>
            </a:ln>
          </p:spPr>
          <p:txBody>
            <a:bodyPr wrap="none" lIns="92075" tIns="46038" rIns="92075" bIns="46038">
              <a:spAutoFit/>
            </a:bodyPr>
            <a:lstStyle/>
            <a:p>
              <a:r>
                <a:rPr lang="en-US" altLang="zh-CN" sz="2000" b="1">
                  <a:solidFill>
                    <a:srgbClr val="FFCC00"/>
                  </a:solidFill>
                  <a:latin typeface="Helvetica" charset="0"/>
                  <a:ea typeface="宋体" pitchFamily="2" charset="-122"/>
                </a:rPr>
                <a:t>Step 3 = Result 3</a:t>
              </a:r>
            </a:p>
          </p:txBody>
        </p:sp>
        <p:sp>
          <p:nvSpPr>
            <p:cNvPr id="4112" name="Freeform 12"/>
            <p:cNvSpPr>
              <a:spLocks/>
            </p:cNvSpPr>
            <p:nvPr/>
          </p:nvSpPr>
          <p:spPr bwMode="auto">
            <a:xfrm>
              <a:off x="1336" y="1763"/>
              <a:ext cx="2400" cy="665"/>
            </a:xfrm>
            <a:custGeom>
              <a:avLst/>
              <a:gdLst>
                <a:gd name="T0" fmla="*/ 0 w 2400"/>
                <a:gd name="T1" fmla="*/ 0 h 665"/>
                <a:gd name="T2" fmla="*/ 0 w 2400"/>
                <a:gd name="T3" fmla="*/ 664 h 665"/>
                <a:gd name="T4" fmla="*/ 2399 w 2400"/>
                <a:gd name="T5" fmla="*/ 664 h 665"/>
                <a:gd name="T6" fmla="*/ 2399 w 2400"/>
                <a:gd name="T7" fmla="*/ 0 h 665"/>
                <a:gd name="T8" fmla="*/ 0 60000 65536"/>
                <a:gd name="T9" fmla="*/ 0 60000 65536"/>
                <a:gd name="T10" fmla="*/ 0 60000 65536"/>
                <a:gd name="T11" fmla="*/ 0 60000 65536"/>
                <a:gd name="T12" fmla="*/ 0 w 2400"/>
                <a:gd name="T13" fmla="*/ 0 h 665"/>
                <a:gd name="T14" fmla="*/ 2400 w 2400"/>
                <a:gd name="T15" fmla="*/ 665 h 665"/>
              </a:gdLst>
              <a:ahLst/>
              <a:cxnLst>
                <a:cxn ang="T8">
                  <a:pos x="T0" y="T1"/>
                </a:cxn>
                <a:cxn ang="T9">
                  <a:pos x="T2" y="T3"/>
                </a:cxn>
                <a:cxn ang="T10">
                  <a:pos x="T4" y="T5"/>
                </a:cxn>
                <a:cxn ang="T11">
                  <a:pos x="T6" y="T7"/>
                </a:cxn>
              </a:cxnLst>
              <a:rect l="T12" t="T13" r="T14" b="T15"/>
              <a:pathLst>
                <a:path w="2400" h="665">
                  <a:moveTo>
                    <a:pt x="0" y="0"/>
                  </a:moveTo>
                  <a:lnTo>
                    <a:pt x="0" y="664"/>
                  </a:lnTo>
                  <a:lnTo>
                    <a:pt x="2399" y="664"/>
                  </a:lnTo>
                  <a:lnTo>
                    <a:pt x="2399" y="0"/>
                  </a:lnTo>
                </a:path>
              </a:pathLst>
            </a:custGeom>
            <a:noFill/>
            <a:ln w="50800" cap="rnd">
              <a:solidFill>
                <a:schemeClr val="hlink"/>
              </a:solidFill>
              <a:round/>
              <a:headEnd type="stealth" w="med" len="lg"/>
              <a:tailEnd type="stealth" w="med" len="lg"/>
            </a:ln>
          </p:spPr>
          <p:txBody>
            <a:bodyPr/>
            <a:lstStyle/>
            <a:p>
              <a:endParaRPr lang="zh-CN" altLang="en-US"/>
            </a:p>
          </p:txBody>
        </p:sp>
        <p:sp>
          <p:nvSpPr>
            <p:cNvPr id="4113" name="Freeform 13"/>
            <p:cNvSpPr>
              <a:spLocks/>
            </p:cNvSpPr>
            <p:nvPr/>
          </p:nvSpPr>
          <p:spPr bwMode="auto">
            <a:xfrm>
              <a:off x="1629" y="1775"/>
              <a:ext cx="1558" cy="359"/>
            </a:xfrm>
            <a:custGeom>
              <a:avLst/>
              <a:gdLst>
                <a:gd name="T0" fmla="*/ 0 w 1558"/>
                <a:gd name="T1" fmla="*/ 0 h 359"/>
                <a:gd name="T2" fmla="*/ 0 w 1558"/>
                <a:gd name="T3" fmla="*/ 358 h 359"/>
                <a:gd name="T4" fmla="*/ 1557 w 1558"/>
                <a:gd name="T5" fmla="*/ 358 h 359"/>
                <a:gd name="T6" fmla="*/ 1557 w 1558"/>
                <a:gd name="T7" fmla="*/ 0 h 359"/>
                <a:gd name="T8" fmla="*/ 0 60000 65536"/>
                <a:gd name="T9" fmla="*/ 0 60000 65536"/>
                <a:gd name="T10" fmla="*/ 0 60000 65536"/>
                <a:gd name="T11" fmla="*/ 0 60000 65536"/>
                <a:gd name="T12" fmla="*/ 0 w 1558"/>
                <a:gd name="T13" fmla="*/ 0 h 359"/>
                <a:gd name="T14" fmla="*/ 1558 w 1558"/>
                <a:gd name="T15" fmla="*/ 359 h 359"/>
              </a:gdLst>
              <a:ahLst/>
              <a:cxnLst>
                <a:cxn ang="T8">
                  <a:pos x="T0" y="T1"/>
                </a:cxn>
                <a:cxn ang="T9">
                  <a:pos x="T2" y="T3"/>
                </a:cxn>
                <a:cxn ang="T10">
                  <a:pos x="T4" y="T5"/>
                </a:cxn>
                <a:cxn ang="T11">
                  <a:pos x="T6" y="T7"/>
                </a:cxn>
              </a:cxnLst>
              <a:rect l="T12" t="T13" r="T14" b="T15"/>
              <a:pathLst>
                <a:path w="1558" h="359">
                  <a:moveTo>
                    <a:pt x="0" y="0"/>
                  </a:moveTo>
                  <a:lnTo>
                    <a:pt x="0" y="358"/>
                  </a:lnTo>
                  <a:lnTo>
                    <a:pt x="1557" y="358"/>
                  </a:lnTo>
                  <a:lnTo>
                    <a:pt x="1557" y="0"/>
                  </a:lnTo>
                </a:path>
              </a:pathLst>
            </a:custGeom>
            <a:noFill/>
            <a:ln w="50800" cap="rnd">
              <a:solidFill>
                <a:schemeClr val="accent1"/>
              </a:solidFill>
              <a:round/>
              <a:headEnd type="stealth" w="med" len="lg"/>
              <a:tailEnd type="stealth" w="med" len="lg"/>
            </a:ln>
          </p:spPr>
          <p:txBody>
            <a:bodyPr/>
            <a:lstStyle/>
            <a:p>
              <a:endParaRPr lang="zh-CN" altLang="en-US"/>
            </a:p>
          </p:txBody>
        </p:sp>
      </p:grpSp>
      <p:sp>
        <p:nvSpPr>
          <p:cNvPr id="336910" name="Rectangle 14"/>
          <p:cNvSpPr>
            <a:spLocks noChangeArrowheads="1"/>
          </p:cNvSpPr>
          <p:nvPr/>
        </p:nvSpPr>
        <p:spPr bwMode="blackWhite">
          <a:xfrm>
            <a:off x="733425" y="4219575"/>
            <a:ext cx="7121525" cy="1211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15000"/>
              </a:lnSpc>
              <a:tabLst>
                <a:tab pos="1200150" algn="l"/>
              </a:tabLst>
              <a:defRPr/>
            </a:pPr>
            <a:endParaRPr lang="zh-CN" altLang="en-US" sz="1800" b="1">
              <a:solidFill>
                <a:srgbClr val="000000"/>
              </a:solidFill>
              <a:latin typeface="Courier New" pitchFamily="49" charset="0"/>
              <a:ea typeface="宋体" pitchFamily="2" charset="-122"/>
            </a:endParaRPr>
          </a:p>
          <a:p>
            <a:pPr>
              <a:lnSpc>
                <a:spcPct val="115000"/>
              </a:lnSpc>
              <a:tabLst>
                <a:tab pos="1200150" algn="l"/>
              </a:tabLst>
              <a:defRPr/>
            </a:pPr>
            <a:endParaRPr lang="zh-CN" altLang="en-US" sz="1800" b="1">
              <a:solidFill>
                <a:srgbClr val="000000"/>
              </a:solidFill>
              <a:latin typeface="Courier New" pitchFamily="49" charset="0"/>
              <a:ea typeface="宋体" pitchFamily="2" charset="-122"/>
            </a:endParaRPr>
          </a:p>
        </p:txBody>
      </p:sp>
      <p:sp>
        <p:nvSpPr>
          <p:cNvPr id="4102" name="Rectangle 15"/>
          <p:cNvSpPr>
            <a:spLocks noChangeArrowheads="1"/>
          </p:cNvSpPr>
          <p:nvPr/>
        </p:nvSpPr>
        <p:spPr bwMode="blackWhite">
          <a:xfrm>
            <a:off x="779463" y="4321175"/>
            <a:ext cx="6351587" cy="1062038"/>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800" b="1">
                <a:solidFill>
                  <a:srgbClr val="000000"/>
                </a:solidFill>
                <a:latin typeface="Courier New" pitchFamily="49" charset="0"/>
                <a:ea typeface="宋体" pitchFamily="2" charset="-122"/>
              </a:rPr>
              <a:t>SELECT Ename,</a:t>
            </a:r>
          </a:p>
          <a:p>
            <a:pPr>
              <a:tabLst>
                <a:tab pos="1200150" algn="l"/>
              </a:tabLst>
            </a:pPr>
            <a:r>
              <a:rPr lang="en-US" altLang="zh-CN" sz="1800" b="1">
                <a:solidFill>
                  <a:srgbClr val="000000"/>
                </a:solidFill>
                <a:latin typeface="Courier New" pitchFamily="49" charset="0"/>
                <a:ea typeface="宋体" pitchFamily="2" charset="-122"/>
              </a:rPr>
              <a:t>       NVL(TO_CHAR(mgr), 'No Manager')</a:t>
            </a:r>
          </a:p>
          <a:p>
            <a:pPr>
              <a:tabLst>
                <a:tab pos="1200150" algn="l"/>
              </a:tabLst>
            </a:pPr>
            <a:r>
              <a:rPr lang="en-US" altLang="zh-CN" sz="1800" b="1">
                <a:solidFill>
                  <a:srgbClr val="000000"/>
                </a:solidFill>
                <a:latin typeface="Courier New" pitchFamily="49" charset="0"/>
                <a:ea typeface="宋体" pitchFamily="2" charset="-122"/>
              </a:rPr>
              <a:t>FROM   emp</a:t>
            </a:r>
          </a:p>
          <a:p>
            <a:pPr>
              <a:tabLst>
                <a:tab pos="1200150" algn="l"/>
              </a:tabLst>
            </a:pPr>
            <a:r>
              <a:rPr lang="en-US" altLang="zh-CN" sz="1800" b="1">
                <a:solidFill>
                  <a:srgbClr val="000000"/>
                </a:solidFill>
                <a:latin typeface="Courier New" pitchFamily="49" charset="0"/>
                <a:ea typeface="宋体" pitchFamily="2" charset="-122"/>
              </a:rPr>
              <a:t>WHERE  mgr IS NULL;</a:t>
            </a:r>
          </a:p>
        </p:txBody>
      </p:sp>
      <p:sp>
        <p:nvSpPr>
          <p:cNvPr id="4103" name="Rectangle 16"/>
          <p:cNvSpPr>
            <a:spLocks noChangeArrowheads="1"/>
          </p:cNvSpPr>
          <p:nvPr/>
        </p:nvSpPr>
        <p:spPr bwMode="ltGray">
          <a:xfrm>
            <a:off x="1719263" y="4541838"/>
            <a:ext cx="5314950" cy="325437"/>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4104" name="Rectangle 18"/>
          <p:cNvSpPr>
            <a:spLocks noChangeArrowheads="1"/>
          </p:cNvSpPr>
          <p:nvPr/>
        </p:nvSpPr>
        <p:spPr bwMode="ltGray">
          <a:xfrm>
            <a:off x="1785938" y="5653088"/>
            <a:ext cx="7005637" cy="431800"/>
          </a:xfrm>
          <a:prstGeom prst="rect">
            <a:avLst/>
          </a:prstGeom>
          <a:noFill/>
          <a:ln w="25400">
            <a:solidFill>
              <a:schemeClr val="hlink"/>
            </a:solidFill>
            <a:miter lim="800000"/>
            <a:headEnd/>
            <a:tailEnd/>
          </a:ln>
        </p:spPr>
        <p:txBody>
          <a:bodyPr wrap="none" anchor="ctr"/>
          <a:lstStyle/>
          <a:p>
            <a:endParaRPr lang="zh-CN" altLang="en-US">
              <a:ea typeface="宋体" pitchFamily="2" charset="-122"/>
            </a:endParaRPr>
          </a:p>
        </p:txBody>
      </p:sp>
      <p:sp>
        <p:nvSpPr>
          <p:cNvPr id="20" name="Rectangle 3"/>
          <p:cNvSpPr txBox="1">
            <a:spLocks noChangeArrowheads="1"/>
          </p:cNvSpPr>
          <p:nvPr/>
        </p:nvSpPr>
        <p:spPr bwMode="auto">
          <a:xfrm>
            <a:off x="992188" y="1425575"/>
            <a:ext cx="7791450" cy="385763"/>
          </a:xfrm>
          <a:prstGeom prst="rect">
            <a:avLst/>
          </a:prstGeom>
          <a:noFill/>
          <a:ln w="9525">
            <a:noFill/>
            <a:miter lim="800000"/>
            <a:headEnd/>
            <a:tailEnd/>
          </a:ln>
        </p:spPr>
        <p:txBody>
          <a:bodyPr lIns="92075" tIns="46038" rIns="92075" bIns="46038">
            <a:spAutoFit/>
          </a:bodyPr>
          <a:lstStyle/>
          <a:p>
            <a:pPr marL="419100" indent="-419100"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单行函数能够在任何一个层次嵌套。</a:t>
            </a:r>
            <a:endParaRPr kumimoji="1" lang="en-US" altLang="zh-CN" sz="1800" b="1" kern="0" dirty="0">
              <a:solidFill>
                <a:schemeClr val="tx1"/>
              </a:solidFill>
              <a:latin typeface="+mn-lt"/>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altLang="zh-CN" sz="27700" b="1">
                <a:latin typeface="Times" charset="0"/>
                <a:ea typeface="宋体" pitchFamily="2" charset="-122"/>
              </a:rPr>
              <a:t>3</a:t>
            </a:r>
          </a:p>
        </p:txBody>
      </p:sp>
      <p:sp>
        <p:nvSpPr>
          <p:cNvPr id="34818" name="Rectangle 2"/>
          <p:cNvSpPr>
            <a:spLocks noGrp="1" noChangeArrowheads="1"/>
          </p:cNvSpPr>
          <p:nvPr>
            <p:ph type="ctrTitle"/>
          </p:nvPr>
        </p:nvSpPr>
        <p:spPr>
          <a:xfrm>
            <a:off x="654269" y="2052146"/>
            <a:ext cx="7772400" cy="1829761"/>
          </a:xfrm>
        </p:spPr>
        <p:txBody>
          <a:bodyPr>
            <a:normAutofit fontScale="90000"/>
          </a:bodyPr>
          <a:lstStyle/>
          <a:p>
            <a:pPr algn="ctr" eaLnBrk="1" hangingPunct="1">
              <a:defRPr/>
            </a:pPr>
            <a:r>
              <a:rPr lang="en-US" altLang="zh-CN" dirty="0">
                <a:ea typeface="宋体" pitchFamily="2" charset="-122"/>
              </a:rPr>
              <a:t>Thank You!</a:t>
            </a:r>
            <a:br>
              <a:rPr lang="en-US" altLang="zh-CN" dirty="0">
                <a:ea typeface="宋体" pitchFamily="2" charset="-122"/>
              </a:rPr>
            </a:br>
            <a:r>
              <a:rPr lang="en-US" altLang="zh-CN" b="0" dirty="0">
                <a:solidFill>
                  <a:srgbClr val="0066FF"/>
                </a:solidFill>
                <a:ea typeface="宋体" pitchFamily="2" charset="-122"/>
              </a:rPr>
              <a:t>to be continued</a:t>
            </a:r>
            <a:br>
              <a:rPr lang="en-US" altLang="zh-CN" sz="4000" dirty="0">
                <a:solidFill>
                  <a:srgbClr val="0000FF"/>
                </a:solidFill>
                <a:ea typeface="宋体" pitchFamily="2" charset="-122"/>
              </a:rPr>
            </a:br>
            <a:endParaRPr lang="zh-CN" altLang="en-US" sz="4000" dirty="0">
              <a:solidFill>
                <a:srgbClr val="0000FF"/>
              </a:solidFill>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1.2 </a:t>
            </a:r>
            <a:r>
              <a:rPr kumimoji="1" lang="zh-CN" altLang="en-US" dirty="0">
                <a:ea typeface="宋体" pitchFamily="2" charset="-122"/>
              </a:rPr>
              <a:t>字符函数</a:t>
            </a:r>
            <a:r>
              <a:rPr kumimoji="1" lang="en-US" altLang="zh-CN" dirty="0">
                <a:ea typeface="宋体" pitchFamily="2" charset="-122"/>
              </a:rPr>
              <a:t>:</a:t>
            </a:r>
            <a:r>
              <a:rPr kumimoji="1" lang="zh-CN" altLang="en-US" dirty="0">
                <a:ea typeface="宋体" pitchFamily="2" charset="-122"/>
              </a:rPr>
              <a:t>常用函数列表</a:t>
            </a:r>
            <a:endParaRPr lang="zh-CN" altLang="en-US" dirty="0">
              <a:ea typeface="宋体" pitchFamily="2" charset="-122"/>
            </a:endParaRPr>
          </a:p>
        </p:txBody>
      </p:sp>
      <p:graphicFrame>
        <p:nvGraphicFramePr>
          <p:cNvPr id="9" name="表格 8"/>
          <p:cNvGraphicFramePr>
            <a:graphicFrameLocks noGrp="1"/>
          </p:cNvGraphicFramePr>
          <p:nvPr/>
        </p:nvGraphicFramePr>
        <p:xfrm>
          <a:off x="952500" y="1346200"/>
          <a:ext cx="7429500" cy="4679952"/>
        </p:xfrm>
        <a:graphic>
          <a:graphicData uri="http://schemas.openxmlformats.org/drawingml/2006/table">
            <a:tbl>
              <a:tblPr/>
              <a:tblGrid>
                <a:gridCol w="1981200">
                  <a:extLst>
                    <a:ext uri="{9D8B030D-6E8A-4147-A177-3AD203B41FA5}">
                      <a16:colId xmlns:a16="http://schemas.microsoft.com/office/drawing/2014/main" val="20000"/>
                    </a:ext>
                  </a:extLst>
                </a:gridCol>
                <a:gridCol w="5448300">
                  <a:extLst>
                    <a:ext uri="{9D8B030D-6E8A-4147-A177-3AD203B41FA5}">
                      <a16:colId xmlns:a16="http://schemas.microsoft.com/office/drawing/2014/main" val="20001"/>
                    </a:ext>
                  </a:extLst>
                </a:gridCol>
              </a:tblGrid>
              <a:tr h="3810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宋体" pitchFamily="2" charset="-122"/>
                          <a:ea typeface="宋体" pitchFamily="2" charset="-122"/>
                        </a:rPr>
                        <a:t>函数</a:t>
                      </a:r>
                    </a:p>
                  </a:txBody>
                  <a:tcPr marL="6938" marR="6938" marT="693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宋体" pitchFamily="2" charset="-122"/>
                          <a:ea typeface="宋体" pitchFamily="2" charset="-122"/>
                        </a:rPr>
                        <a:t>说</a:t>
                      </a:r>
                      <a:r>
                        <a:rPr kumimoji="0" lang="zh-CN" altLang="en-US" sz="1800" b="1" i="0" u="none" strike="noStrike" cap="none" normalizeH="0" baseline="0">
                          <a:ln>
                            <a:noFill/>
                          </a:ln>
                          <a:solidFill>
                            <a:srgbClr val="000000"/>
                          </a:solidFill>
                          <a:effectLst/>
                          <a:latin typeface="PMingLiU" pitchFamily="18" charset="-120"/>
                          <a:ea typeface="宋体" pitchFamily="2" charset="-122"/>
                        </a:rPr>
                        <a:t>  </a:t>
                      </a:r>
                      <a:r>
                        <a:rPr kumimoji="0" lang="zh-CN" altLang="en-US" sz="1800" b="1" i="0" u="none" strike="noStrike" cap="none" normalizeH="0" baseline="0">
                          <a:ln>
                            <a:noFill/>
                          </a:ln>
                          <a:solidFill>
                            <a:srgbClr val="000000"/>
                          </a:solidFill>
                          <a:effectLst/>
                          <a:latin typeface="宋体" pitchFamily="2" charset="-122"/>
                          <a:ea typeface="宋体" pitchFamily="2" charset="-122"/>
                        </a:rPr>
                        <a:t>明</a:t>
                      </a:r>
                    </a:p>
                  </a:txBody>
                  <a:tcPr marL="6938" marR="6938" marT="693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984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PMingLiU" pitchFamily="18" charset="-120"/>
                          <a:ea typeface="宋体" pitchFamily="2" charset="-122"/>
                        </a:rPr>
                        <a:t>LPAD(X, Y [,Z])</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在字符串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的左边加入字符</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Z</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（默认的字符是空格），加入字符的个数为</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Y</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a:t>
                      </a:r>
                      <a:r>
                        <a:rPr kumimoji="0" lang="zh-CN" altLang="en-US" sz="1800" b="0" i="0" u="none" strike="noStrike" cap="none" normalizeH="0" baseline="0" dirty="0">
                          <a:ln>
                            <a:noFill/>
                          </a:ln>
                          <a:solidFill>
                            <a:srgbClr val="000000"/>
                          </a:solidFill>
                          <a:effectLst/>
                          <a:latin typeface="PMingLiU" pitchFamily="18" charset="-120"/>
                          <a:ea typeface="宋体" pitchFamily="2" charset="-122"/>
                        </a:rPr>
                        <a:t> </a:t>
                      </a:r>
                      <a:endParaRPr kumimoji="0" lang="zh-CN" altLang="en-US" sz="1800" b="0" i="0" u="none" strike="noStrike" cap="none" normalizeH="0" baseline="0" dirty="0">
                        <a:ln>
                          <a:noFill/>
                        </a:ln>
                        <a:solidFill>
                          <a:srgbClr val="000000"/>
                        </a:solidFill>
                        <a:effectLst/>
                        <a:latin typeface="宋体" pitchFamily="2" charset="-122"/>
                        <a:ea typeface="宋体" pitchFamily="2" charset="-122"/>
                      </a:endParaRP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984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PMingLiU" pitchFamily="18" charset="-120"/>
                          <a:ea typeface="宋体" pitchFamily="2" charset="-122"/>
                        </a:rPr>
                        <a:t>RPAD(X, Y [,Z])</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在字符串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的右边加入字符</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Z</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（默认的字符是空格），加入字符的个数为</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Y</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810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PMingLiU" pitchFamily="18" charset="-120"/>
                          <a:ea typeface="宋体" pitchFamily="2" charset="-122"/>
                        </a:rPr>
                        <a:t>LOWER(X)</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把字符串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所有的字符转换成小写。</a:t>
                      </a:r>
                      <a:r>
                        <a:rPr kumimoji="0" lang="zh-CN" altLang="en-US" sz="1800" b="0" i="0" u="none" strike="noStrike" cap="none" normalizeH="0" baseline="0" dirty="0">
                          <a:ln>
                            <a:noFill/>
                          </a:ln>
                          <a:solidFill>
                            <a:srgbClr val="000000"/>
                          </a:solidFill>
                          <a:effectLst/>
                          <a:latin typeface="PMingLiU" pitchFamily="18" charset="-120"/>
                          <a:ea typeface="宋体" pitchFamily="2" charset="-122"/>
                        </a:rPr>
                        <a:t> </a:t>
                      </a:r>
                      <a:endParaRPr kumimoji="0" lang="zh-CN" altLang="en-US" sz="1800" b="0" i="0" u="none" strike="noStrike" cap="none" normalizeH="0" baseline="0" dirty="0">
                        <a:ln>
                          <a:noFill/>
                        </a:ln>
                        <a:solidFill>
                          <a:srgbClr val="000000"/>
                        </a:solidFill>
                        <a:effectLst/>
                        <a:latin typeface="宋体" pitchFamily="2" charset="-122"/>
                        <a:ea typeface="宋体" pitchFamily="2" charset="-122"/>
                      </a:endParaRP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810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PMingLiU" pitchFamily="18" charset="-120"/>
                          <a:ea typeface="宋体" pitchFamily="2" charset="-122"/>
                        </a:rPr>
                        <a:t>UPPER(X)</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把字符串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所有的字符转换成大写</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984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PMingLiU" pitchFamily="18" charset="-120"/>
                          <a:ea typeface="宋体" pitchFamily="2" charset="-122"/>
                        </a:rPr>
                        <a:t>INITCAP(X)</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把字符串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的每个英文单词的第一个字符转换成大写，其它字符转换的成小写。</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810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PMingLiU" pitchFamily="18" charset="-120"/>
                          <a:ea typeface="宋体" pitchFamily="2" charset="-122"/>
                        </a:rPr>
                        <a:t>LENGTH(X)</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返回字符串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的长度。</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5984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PMingLiU" pitchFamily="18" charset="-120"/>
                          <a:ea typeface="宋体" pitchFamily="2" charset="-122"/>
                        </a:rPr>
                        <a:t>SUBSTR(X, Y [,Z])</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从字符串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的第</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Y</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个字符开始，取出</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Z</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个字符（默认取出所有字符）。</a:t>
                      </a:r>
                      <a:r>
                        <a:rPr kumimoji="0" lang="zh-CN" altLang="en-US" sz="1800" b="0" i="0" u="none" strike="noStrike" cap="none" normalizeH="0" baseline="0" dirty="0">
                          <a:ln>
                            <a:noFill/>
                          </a:ln>
                          <a:solidFill>
                            <a:srgbClr val="000000"/>
                          </a:solidFill>
                          <a:effectLst/>
                          <a:latin typeface="PMingLiU" pitchFamily="18" charset="-120"/>
                          <a:ea typeface="宋体" pitchFamily="2" charset="-122"/>
                        </a:rPr>
                        <a:t> </a:t>
                      </a:r>
                      <a:endParaRPr kumimoji="0" lang="zh-CN" altLang="en-US" sz="1800" b="0" i="0" u="none" strike="noStrike" cap="none" normalizeH="0" baseline="0" dirty="0">
                        <a:ln>
                          <a:noFill/>
                        </a:ln>
                        <a:solidFill>
                          <a:srgbClr val="000000"/>
                        </a:solidFill>
                        <a:effectLst/>
                        <a:latin typeface="宋体" pitchFamily="2" charset="-122"/>
                        <a:ea typeface="宋体" pitchFamily="2" charset="-122"/>
                      </a:endParaRP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810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PMingLiU" pitchFamily="18" charset="-120"/>
                          <a:ea typeface="宋体" pitchFamily="2" charset="-122"/>
                        </a:rPr>
                        <a:t>INSTR(X, Y)</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Y</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在字符串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中的位置。</a:t>
                      </a:r>
                      <a:r>
                        <a:rPr kumimoji="0" lang="zh-CN" altLang="en-US" sz="1800" b="0" i="0" u="none" strike="noStrike" cap="none" normalizeH="0" baseline="0" dirty="0">
                          <a:ln>
                            <a:noFill/>
                          </a:ln>
                          <a:solidFill>
                            <a:srgbClr val="000000"/>
                          </a:solidFill>
                          <a:effectLst/>
                          <a:latin typeface="PMingLiU" pitchFamily="18" charset="-120"/>
                          <a:ea typeface="宋体" pitchFamily="2" charset="-122"/>
                        </a:rPr>
                        <a:t> </a:t>
                      </a:r>
                      <a:endParaRPr kumimoji="0" lang="zh-CN" altLang="en-US" sz="1800" b="0" i="0" u="none" strike="noStrike" cap="none" normalizeH="0" baseline="0" dirty="0">
                        <a:ln>
                          <a:noFill/>
                        </a:ln>
                        <a:solidFill>
                          <a:srgbClr val="000000"/>
                        </a:solidFill>
                        <a:effectLst/>
                        <a:latin typeface="宋体" pitchFamily="2" charset="-122"/>
                        <a:ea typeface="宋体" pitchFamily="2" charset="-122"/>
                      </a:endParaRP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810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PMingLiU" pitchFamily="18" charset="-120"/>
                          <a:ea typeface="宋体" pitchFamily="2" charset="-122"/>
                        </a:rPr>
                        <a:t>CONCAT(X, Y)</a:t>
                      </a: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宋体" pitchFamily="2" charset="-122"/>
                          <a:ea typeface="宋体" pitchFamily="2" charset="-122"/>
                        </a:rPr>
                        <a:t>把字符串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X</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和字符串</a:t>
                      </a:r>
                      <a:r>
                        <a:rPr kumimoji="0" lang="en-US" altLang="zh-CN" sz="1800" b="0" i="0" u="none" strike="noStrike" cap="none" normalizeH="0" baseline="0" dirty="0">
                          <a:ln>
                            <a:noFill/>
                          </a:ln>
                          <a:solidFill>
                            <a:srgbClr val="000000"/>
                          </a:solidFill>
                          <a:effectLst/>
                          <a:latin typeface="PMingLiU" pitchFamily="18" charset="-120"/>
                          <a:ea typeface="宋体" pitchFamily="2" charset="-122"/>
                        </a:rPr>
                        <a:t>Y</a:t>
                      </a:r>
                      <a:r>
                        <a:rPr kumimoji="0" lang="zh-CN" altLang="en-US" sz="1800" b="0" i="0" u="none" strike="noStrike" cap="none" normalizeH="0" baseline="0" dirty="0">
                          <a:ln>
                            <a:noFill/>
                          </a:ln>
                          <a:solidFill>
                            <a:srgbClr val="000000"/>
                          </a:solidFill>
                          <a:effectLst/>
                          <a:latin typeface="宋体" pitchFamily="2" charset="-122"/>
                          <a:ea typeface="宋体" pitchFamily="2" charset="-122"/>
                        </a:rPr>
                        <a:t>连接在一起。</a:t>
                      </a:r>
                      <a:r>
                        <a:rPr kumimoji="0" lang="zh-CN" altLang="en-US" sz="1800" b="0" i="0" u="none" strike="noStrike" cap="none" normalizeH="0" baseline="0" dirty="0">
                          <a:ln>
                            <a:noFill/>
                          </a:ln>
                          <a:solidFill>
                            <a:srgbClr val="000000"/>
                          </a:solidFill>
                          <a:effectLst/>
                          <a:latin typeface="PMingLiU" pitchFamily="18" charset="-120"/>
                          <a:ea typeface="宋体" pitchFamily="2" charset="-122"/>
                        </a:rPr>
                        <a:t> </a:t>
                      </a:r>
                      <a:endParaRPr kumimoji="0" lang="zh-CN" altLang="en-US" sz="1800" b="0" i="0" u="none" strike="noStrike" cap="none" normalizeH="0" baseline="0" dirty="0">
                        <a:ln>
                          <a:noFill/>
                        </a:ln>
                        <a:solidFill>
                          <a:srgbClr val="000000"/>
                        </a:solidFill>
                        <a:effectLst/>
                        <a:latin typeface="宋体" pitchFamily="2" charset="-122"/>
                        <a:ea typeface="宋体" pitchFamily="2" charset="-122"/>
                      </a:endParaRPr>
                    </a:p>
                  </a:txBody>
                  <a:tcPr marL="36000" marR="6938" marT="69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1.3 </a:t>
            </a:r>
            <a:r>
              <a:rPr kumimoji="1" lang="zh-CN" altLang="zh-CN" dirty="0">
                <a:ea typeface="宋体" pitchFamily="2" charset="-122"/>
              </a:rPr>
              <a:t>字符函数</a:t>
            </a:r>
            <a:r>
              <a:rPr kumimoji="1" lang="zh-CN" altLang="en-US" dirty="0">
                <a:ea typeface="宋体" pitchFamily="2" charset="-122"/>
              </a:rPr>
              <a:t>：用例</a:t>
            </a:r>
            <a:endParaRPr lang="zh-CN" altLang="en-US" dirty="0">
              <a:ea typeface="宋体" pitchFamily="2" charset="-122"/>
            </a:endParaRPr>
          </a:p>
        </p:txBody>
      </p:sp>
      <p:sp>
        <p:nvSpPr>
          <p:cNvPr id="299016" name="Rectangle 8"/>
          <p:cNvSpPr>
            <a:spLocks noChangeArrowheads="1"/>
          </p:cNvSpPr>
          <p:nvPr/>
        </p:nvSpPr>
        <p:spPr bwMode="blackWhite">
          <a:xfrm>
            <a:off x="963613" y="4116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endParaRPr kumimoji="1" lang="zh-CN" altLang="en-US" sz="1800" b="1">
              <a:solidFill>
                <a:srgbClr val="000000"/>
              </a:solidFill>
              <a:latin typeface="Courier New" pitchFamily="49" charset="0"/>
              <a:ea typeface="宋体" pitchFamily="2" charset="-122"/>
            </a:endParaRPr>
          </a:p>
          <a:p>
            <a:pPr>
              <a:tabLst>
                <a:tab pos="1200150" algn="l"/>
              </a:tabLst>
              <a:defRPr/>
            </a:pPr>
            <a:endParaRPr kumimoji="1" lang="zh-CN" altLang="en-US" sz="1800" b="1">
              <a:solidFill>
                <a:srgbClr val="000000"/>
              </a:solidFill>
              <a:latin typeface="Courier New" pitchFamily="49" charset="0"/>
              <a:ea typeface="宋体" pitchFamily="2" charset="-122"/>
            </a:endParaRPr>
          </a:p>
          <a:p>
            <a:pPr>
              <a:tabLst>
                <a:tab pos="1200150" algn="l"/>
              </a:tabLst>
              <a:defRPr/>
            </a:pPr>
            <a:endParaRPr kumimoji="1" lang="zh-CN" altLang="en-US" sz="1800" b="1">
              <a:solidFill>
                <a:srgbClr val="000000"/>
              </a:solidFill>
              <a:latin typeface="Courier New" pitchFamily="49" charset="0"/>
              <a:ea typeface="宋体" pitchFamily="2" charset="-122"/>
            </a:endParaRPr>
          </a:p>
          <a:p>
            <a:pPr>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p:txBody>
      </p:sp>
      <p:sp>
        <p:nvSpPr>
          <p:cNvPr id="299017" name="Rectangle 9"/>
          <p:cNvSpPr>
            <a:spLocks noChangeArrowheads="1"/>
          </p:cNvSpPr>
          <p:nvPr/>
        </p:nvSpPr>
        <p:spPr bwMode="blackWhite">
          <a:xfrm>
            <a:off x="963613" y="2549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grpSp>
        <p:nvGrpSpPr>
          <p:cNvPr id="2" name="Group 10"/>
          <p:cNvGrpSpPr>
            <a:grpSpLocks/>
          </p:cNvGrpSpPr>
          <p:nvPr/>
        </p:nvGrpSpPr>
        <p:grpSpPr bwMode="auto">
          <a:xfrm>
            <a:off x="2374900" y="2573338"/>
            <a:ext cx="3860800" cy="2976562"/>
            <a:chOff x="1496" y="1381"/>
            <a:chExt cx="2432" cy="1875"/>
          </a:xfrm>
        </p:grpSpPr>
        <p:sp>
          <p:nvSpPr>
            <p:cNvPr id="18448" name="Rectangle 11"/>
            <p:cNvSpPr>
              <a:spLocks noChangeArrowheads="1"/>
            </p:cNvSpPr>
            <p:nvPr/>
          </p:nvSpPr>
          <p:spPr bwMode="ltGray">
            <a:xfrm>
              <a:off x="2256" y="1381"/>
              <a:ext cx="1672" cy="224"/>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18449" name="Rectangle 12"/>
            <p:cNvSpPr>
              <a:spLocks noChangeArrowheads="1"/>
            </p:cNvSpPr>
            <p:nvPr/>
          </p:nvSpPr>
          <p:spPr bwMode="ltGray">
            <a:xfrm>
              <a:off x="1496" y="2377"/>
              <a:ext cx="1519" cy="879"/>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grpSp>
      <p:grpSp>
        <p:nvGrpSpPr>
          <p:cNvPr id="3" name="Group 13"/>
          <p:cNvGrpSpPr>
            <a:grpSpLocks/>
          </p:cNvGrpSpPr>
          <p:nvPr/>
        </p:nvGrpSpPr>
        <p:grpSpPr bwMode="auto">
          <a:xfrm>
            <a:off x="4838700" y="2571750"/>
            <a:ext cx="3479800" cy="2978150"/>
            <a:chOff x="3048" y="1380"/>
            <a:chExt cx="2192" cy="1876"/>
          </a:xfrm>
        </p:grpSpPr>
        <p:sp>
          <p:nvSpPr>
            <p:cNvPr id="18446" name="Rectangle 14"/>
            <p:cNvSpPr>
              <a:spLocks noChangeArrowheads="1"/>
            </p:cNvSpPr>
            <p:nvPr/>
          </p:nvSpPr>
          <p:spPr bwMode="ltGray">
            <a:xfrm>
              <a:off x="4048" y="1380"/>
              <a:ext cx="1192" cy="226"/>
            </a:xfrm>
            <a:prstGeom prst="rect">
              <a:avLst/>
            </a:prstGeom>
            <a:solidFill>
              <a:srgbClr val="009900">
                <a:alpha val="50195"/>
              </a:srgbClr>
            </a:solidFill>
            <a:ln w="9525">
              <a:noFill/>
              <a:miter lim="800000"/>
              <a:headEnd/>
              <a:tailEnd/>
            </a:ln>
          </p:spPr>
          <p:txBody>
            <a:bodyPr wrap="none" anchor="ctr"/>
            <a:lstStyle/>
            <a:p>
              <a:endParaRPr lang="zh-CN" altLang="en-US">
                <a:ea typeface="宋体" pitchFamily="2" charset="-122"/>
              </a:endParaRPr>
            </a:p>
          </p:txBody>
        </p:sp>
        <p:sp>
          <p:nvSpPr>
            <p:cNvPr id="18447" name="Rectangle 15"/>
            <p:cNvSpPr>
              <a:spLocks noChangeArrowheads="1"/>
            </p:cNvSpPr>
            <p:nvPr/>
          </p:nvSpPr>
          <p:spPr bwMode="ltGray">
            <a:xfrm>
              <a:off x="3048" y="2376"/>
              <a:ext cx="1040" cy="880"/>
            </a:xfrm>
            <a:prstGeom prst="rect">
              <a:avLst/>
            </a:prstGeom>
            <a:solidFill>
              <a:srgbClr val="009900">
                <a:alpha val="50195"/>
              </a:srgbClr>
            </a:solidFill>
            <a:ln w="9525">
              <a:noFill/>
              <a:miter lim="800000"/>
              <a:headEnd/>
              <a:tailEnd/>
            </a:ln>
          </p:spPr>
          <p:txBody>
            <a:bodyPr wrap="none" anchor="ctr"/>
            <a:lstStyle/>
            <a:p>
              <a:endParaRPr lang="zh-CN" altLang="en-US">
                <a:ea typeface="宋体" pitchFamily="2" charset="-122"/>
              </a:endParaRPr>
            </a:p>
          </p:txBody>
        </p:sp>
      </p:grpSp>
      <p:grpSp>
        <p:nvGrpSpPr>
          <p:cNvPr id="4" name="Group 16"/>
          <p:cNvGrpSpPr>
            <a:grpSpLocks/>
          </p:cNvGrpSpPr>
          <p:nvPr/>
        </p:nvGrpSpPr>
        <p:grpSpPr bwMode="auto">
          <a:xfrm>
            <a:off x="2654300" y="2968625"/>
            <a:ext cx="5918200" cy="2581275"/>
            <a:chOff x="1672" y="1630"/>
            <a:chExt cx="3728" cy="1626"/>
          </a:xfrm>
        </p:grpSpPr>
        <p:sp>
          <p:nvSpPr>
            <p:cNvPr id="18444" name="Rectangle 17"/>
            <p:cNvSpPr>
              <a:spLocks noChangeArrowheads="1"/>
            </p:cNvSpPr>
            <p:nvPr/>
          </p:nvSpPr>
          <p:spPr bwMode="ltGray">
            <a:xfrm>
              <a:off x="1672" y="1630"/>
              <a:ext cx="1512" cy="180"/>
            </a:xfrm>
            <a:prstGeom prst="rect">
              <a:avLst/>
            </a:prstGeom>
            <a:solidFill>
              <a:srgbClr val="0066CC">
                <a:alpha val="50195"/>
              </a:srgbClr>
            </a:solidFill>
            <a:ln w="9525">
              <a:noFill/>
              <a:miter lim="800000"/>
              <a:headEnd/>
              <a:tailEnd/>
            </a:ln>
          </p:spPr>
          <p:txBody>
            <a:bodyPr wrap="none" anchor="ctr"/>
            <a:lstStyle/>
            <a:p>
              <a:endParaRPr lang="zh-CN" altLang="en-US">
                <a:ea typeface="宋体" pitchFamily="2" charset="-122"/>
              </a:endParaRPr>
            </a:p>
          </p:txBody>
        </p:sp>
        <p:sp>
          <p:nvSpPr>
            <p:cNvPr id="18445" name="Rectangle 18"/>
            <p:cNvSpPr>
              <a:spLocks noChangeArrowheads="1"/>
            </p:cNvSpPr>
            <p:nvPr/>
          </p:nvSpPr>
          <p:spPr bwMode="ltGray">
            <a:xfrm>
              <a:off x="4120" y="2376"/>
              <a:ext cx="1280" cy="880"/>
            </a:xfrm>
            <a:prstGeom prst="rect">
              <a:avLst/>
            </a:prstGeom>
            <a:solidFill>
              <a:srgbClr val="0066CC">
                <a:alpha val="50195"/>
              </a:srgbClr>
            </a:solidFill>
            <a:ln w="9525">
              <a:noFill/>
              <a:miter lim="800000"/>
              <a:headEnd/>
              <a:tailEnd/>
            </a:ln>
          </p:spPr>
          <p:txBody>
            <a:bodyPr wrap="none" anchor="ctr"/>
            <a:lstStyle/>
            <a:p>
              <a:endParaRPr lang="zh-CN" altLang="en-US">
                <a:ea typeface="宋体" pitchFamily="2" charset="-122"/>
              </a:endParaRPr>
            </a:p>
          </p:txBody>
        </p:sp>
      </p:grpSp>
      <p:sp>
        <p:nvSpPr>
          <p:cNvPr id="18440" name="Rectangle 19"/>
          <p:cNvSpPr>
            <a:spLocks noChangeArrowheads="1"/>
          </p:cNvSpPr>
          <p:nvPr/>
        </p:nvSpPr>
        <p:spPr bwMode="blackWhite">
          <a:xfrm>
            <a:off x="950913" y="2536825"/>
            <a:ext cx="7315200" cy="1355725"/>
          </a:xfrm>
          <a:prstGeom prst="rect">
            <a:avLst/>
          </a:prstGeom>
          <a:noFill/>
          <a:ln w="9525">
            <a:noFill/>
            <a:miter lim="800000"/>
            <a:headEnd/>
            <a:tailEnd/>
          </a:ln>
        </p:spPr>
        <p:txBody>
          <a:bodyPr wrap="none" lIns="92075" tIns="46038" rIns="92075" bIns="46038" anchor="ctr"/>
          <a:lstStyle/>
          <a:p>
            <a:pPr>
              <a:lnSpc>
                <a:spcPct val="110000"/>
              </a:lnSpc>
              <a:tabLst>
                <a:tab pos="1663700" algn="l"/>
              </a:tabLst>
            </a:pPr>
            <a:r>
              <a:rPr kumimoji="1" lang="en-US" altLang="zh-CN" sz="1800" b="1">
                <a:solidFill>
                  <a:srgbClr val="000000"/>
                </a:solidFill>
                <a:latin typeface="Courier New" pitchFamily="49" charset="0"/>
                <a:ea typeface="宋体" pitchFamily="2" charset="-122"/>
              </a:rPr>
              <a:t>SQL&gt; SELECT ename, CONCAT (ename, job), LENGTH(ename),</a:t>
            </a:r>
          </a:p>
          <a:p>
            <a:pPr>
              <a:lnSpc>
                <a:spcPct val="110000"/>
              </a:lnSpc>
              <a:tabLst>
                <a:tab pos="1663700" algn="l"/>
              </a:tabLst>
            </a:pPr>
            <a:r>
              <a:rPr kumimoji="1" lang="en-US" altLang="zh-CN" sz="1800" b="1">
                <a:solidFill>
                  <a:srgbClr val="000000"/>
                </a:solidFill>
                <a:latin typeface="Courier New" pitchFamily="49" charset="0"/>
                <a:ea typeface="宋体" pitchFamily="2" charset="-122"/>
              </a:rPr>
              <a:t>   2 	INSTR(ename, 'A')</a:t>
            </a:r>
          </a:p>
          <a:p>
            <a:pPr>
              <a:lnSpc>
                <a:spcPct val="110000"/>
              </a:lnSpc>
              <a:tabLst>
                <a:tab pos="1663700" algn="l"/>
              </a:tabLst>
            </a:pPr>
            <a:r>
              <a:rPr kumimoji="1" lang="en-US" altLang="zh-CN" sz="1800" b="1">
                <a:solidFill>
                  <a:srgbClr val="000000"/>
                </a:solidFill>
                <a:latin typeface="Courier New" pitchFamily="49" charset="0"/>
                <a:ea typeface="宋体" pitchFamily="2" charset="-122"/>
              </a:rPr>
              <a:t>   3 FROM   emp</a:t>
            </a:r>
          </a:p>
          <a:p>
            <a:pPr>
              <a:lnSpc>
                <a:spcPct val="110000"/>
              </a:lnSpc>
              <a:tabLst>
                <a:tab pos="1663700" algn="l"/>
              </a:tabLst>
            </a:pPr>
            <a:r>
              <a:rPr kumimoji="1" lang="en-US" altLang="zh-CN" sz="1800" b="1">
                <a:solidFill>
                  <a:srgbClr val="000000"/>
                </a:solidFill>
                <a:latin typeface="Courier New" pitchFamily="49" charset="0"/>
                <a:ea typeface="宋体" pitchFamily="2" charset="-122"/>
              </a:rPr>
              <a:t>   4 WHERE</a:t>
            </a:r>
          </a:p>
        </p:txBody>
      </p:sp>
      <p:sp>
        <p:nvSpPr>
          <p:cNvPr id="299028" name="Rectangle 20"/>
          <p:cNvSpPr>
            <a:spLocks noChangeArrowheads="1"/>
          </p:cNvSpPr>
          <p:nvPr/>
        </p:nvSpPr>
        <p:spPr bwMode="auto">
          <a:xfrm>
            <a:off x="2654300" y="3506788"/>
            <a:ext cx="3454400" cy="288925"/>
          </a:xfrm>
          <a:prstGeom prst="rect">
            <a:avLst/>
          </a:prstGeom>
          <a:solidFill>
            <a:srgbClr val="CC9900">
              <a:alpha val="50195"/>
            </a:srgbClr>
          </a:solidFill>
          <a:ln w="9525">
            <a:noFill/>
            <a:miter lim="800000"/>
            <a:headEnd/>
            <a:tailEnd/>
          </a:ln>
        </p:spPr>
        <p:txBody>
          <a:bodyPr wrap="none" anchor="ctr"/>
          <a:lstStyle/>
          <a:p>
            <a:endParaRPr lang="zh-CN" altLang="en-US">
              <a:ea typeface="宋体" pitchFamily="2" charset="-122"/>
            </a:endParaRPr>
          </a:p>
        </p:txBody>
      </p:sp>
      <p:sp>
        <p:nvSpPr>
          <p:cNvPr id="18442" name="Rectangle 21"/>
          <p:cNvSpPr>
            <a:spLocks noChangeArrowheads="1"/>
          </p:cNvSpPr>
          <p:nvPr/>
        </p:nvSpPr>
        <p:spPr bwMode="auto">
          <a:xfrm>
            <a:off x="2597150" y="3429000"/>
            <a:ext cx="3733800" cy="422275"/>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kumimoji="1" lang="en-US" altLang="zh-CN" sz="1800" b="1">
                <a:solidFill>
                  <a:srgbClr val="000000"/>
                </a:solidFill>
                <a:latin typeface="Courier New" pitchFamily="49" charset="0"/>
                <a:ea typeface="宋体" pitchFamily="2" charset="-122"/>
              </a:rPr>
              <a:t>SUBSTR(job,1,5) = 'SALES';</a:t>
            </a:r>
          </a:p>
        </p:txBody>
      </p:sp>
      <p:sp>
        <p:nvSpPr>
          <p:cNvPr id="18443" name="Rectangle 22"/>
          <p:cNvSpPr>
            <a:spLocks noChangeArrowheads="1"/>
          </p:cNvSpPr>
          <p:nvPr/>
        </p:nvSpPr>
        <p:spPr bwMode="blackWhite">
          <a:xfrm>
            <a:off x="1014413" y="4073525"/>
            <a:ext cx="7653337" cy="1558925"/>
          </a:xfrm>
          <a:prstGeom prst="rect">
            <a:avLst/>
          </a:prstGeom>
          <a:noFill/>
          <a:ln w="9525">
            <a:noFill/>
            <a:miter lim="800000"/>
            <a:headEnd/>
            <a:tailEnd/>
          </a:ln>
        </p:spPr>
        <p:txBody>
          <a:bodyPr lIns="92075" tIns="46038" rIns="92075" bIns="46038">
            <a:spAutoFit/>
          </a:bodyPr>
          <a:lstStyle/>
          <a:p>
            <a:pPr>
              <a:tabLst>
                <a:tab pos="1200150" algn="l"/>
              </a:tabLst>
            </a:pPr>
            <a:r>
              <a:rPr kumimoji="1" lang="en-US" altLang="zh-CN" sz="1600" b="1">
                <a:solidFill>
                  <a:srgbClr val="000000"/>
                </a:solidFill>
                <a:latin typeface="Courier New" pitchFamily="49" charset="0"/>
                <a:ea typeface="宋体" pitchFamily="2" charset="-122"/>
              </a:rPr>
              <a:t>ENAME      CONCAT(ENAME,JOB)   LENGTH(ENAME) INSTR(ENAME,'A')</a:t>
            </a:r>
          </a:p>
          <a:p>
            <a:pPr>
              <a:tabLst>
                <a:tab pos="1200150" algn="l"/>
              </a:tabLst>
            </a:pPr>
            <a:r>
              <a:rPr kumimoji="1" lang="en-US" altLang="zh-CN" sz="1600" b="1">
                <a:solidFill>
                  <a:srgbClr val="000000"/>
                </a:solidFill>
                <a:latin typeface="Courier New" pitchFamily="49" charset="0"/>
                <a:ea typeface="宋体" pitchFamily="2" charset="-122"/>
              </a:rPr>
              <a:t>---------- ------------------- ------------- ----------------</a:t>
            </a:r>
          </a:p>
          <a:p>
            <a:pPr>
              <a:tabLst>
                <a:tab pos="1200150" algn="l"/>
              </a:tabLst>
            </a:pPr>
            <a:r>
              <a:rPr kumimoji="1" lang="en-US" altLang="zh-CN" sz="1600" b="1">
                <a:solidFill>
                  <a:srgbClr val="000000"/>
                </a:solidFill>
                <a:latin typeface="Courier New" pitchFamily="49" charset="0"/>
                <a:ea typeface="宋体" pitchFamily="2" charset="-122"/>
              </a:rPr>
              <a:t>MARTIN     MARTINSALESMAN                  6                2</a:t>
            </a:r>
          </a:p>
          <a:p>
            <a:pPr>
              <a:tabLst>
                <a:tab pos="1200150" algn="l"/>
              </a:tabLst>
            </a:pPr>
            <a:r>
              <a:rPr kumimoji="1" lang="en-US" altLang="zh-CN" sz="1600" b="1">
                <a:solidFill>
                  <a:srgbClr val="000000"/>
                </a:solidFill>
                <a:latin typeface="Courier New" pitchFamily="49" charset="0"/>
                <a:ea typeface="宋体" pitchFamily="2" charset="-122"/>
              </a:rPr>
              <a:t>ALLEN      ALLENSALESMAN                   5                1</a:t>
            </a:r>
          </a:p>
          <a:p>
            <a:pPr>
              <a:tabLst>
                <a:tab pos="1200150" algn="l"/>
              </a:tabLst>
            </a:pPr>
            <a:r>
              <a:rPr kumimoji="1" lang="en-US" altLang="zh-CN" sz="1600" b="1">
                <a:solidFill>
                  <a:srgbClr val="000000"/>
                </a:solidFill>
                <a:latin typeface="Courier New" pitchFamily="49" charset="0"/>
                <a:ea typeface="宋体" pitchFamily="2" charset="-122"/>
              </a:rPr>
              <a:t>TURNER     TURNERSALESMAN                  6                0</a:t>
            </a:r>
          </a:p>
          <a:p>
            <a:pPr>
              <a:tabLst>
                <a:tab pos="1200150" algn="l"/>
              </a:tabLst>
            </a:pPr>
            <a:r>
              <a:rPr kumimoji="1" lang="en-US" altLang="zh-CN" sz="1600" b="1">
                <a:solidFill>
                  <a:srgbClr val="000000"/>
                </a:solidFill>
                <a:latin typeface="Courier New" pitchFamily="49" charset="0"/>
                <a:ea typeface="宋体" pitchFamily="2" charset="-122"/>
              </a:rPr>
              <a:t>WARD       WARDSALESMAN                    4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9028"/>
                                        </p:tgtEl>
                                        <p:attrNameLst>
                                          <p:attrName>style.visibility</p:attrName>
                                        </p:attrNameLst>
                                      </p:cBhvr>
                                      <p:to>
                                        <p:strVal val="visible"/>
                                      </p:to>
                                    </p:set>
                                    <p:animEffect transition="in" filter="wipe(up)">
                                      <p:cBhvr>
                                        <p:cTn id="19" dur="500"/>
                                        <p:tgtEl>
                                          <p:spTgt spid="29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2.1 </a:t>
            </a:r>
            <a:r>
              <a:rPr kumimoji="1" lang="zh-CN" altLang="en-US" dirty="0">
                <a:ea typeface="宋体" pitchFamily="2" charset="-122"/>
              </a:rPr>
              <a:t>数值函数</a:t>
            </a:r>
            <a:r>
              <a:rPr kumimoji="1" lang="en-US" altLang="zh-CN" dirty="0">
                <a:ea typeface="宋体" pitchFamily="2" charset="-122"/>
              </a:rPr>
              <a:t>:</a:t>
            </a:r>
            <a:r>
              <a:rPr kumimoji="1" lang="zh-CN" altLang="zh-CN" dirty="0">
                <a:ea typeface="宋体" pitchFamily="2" charset="-122"/>
              </a:rPr>
              <a:t>常用函数列表</a:t>
            </a:r>
            <a:endParaRPr lang="zh-CN" altLang="en-US" dirty="0">
              <a:ea typeface="宋体" pitchFamily="2" charset="-122"/>
            </a:endParaRPr>
          </a:p>
        </p:txBody>
      </p:sp>
      <p:graphicFrame>
        <p:nvGraphicFramePr>
          <p:cNvPr id="8" name="表格 7"/>
          <p:cNvGraphicFramePr>
            <a:graphicFrameLocks noGrp="1"/>
          </p:cNvGraphicFramePr>
          <p:nvPr/>
        </p:nvGraphicFramePr>
        <p:xfrm>
          <a:off x="469900" y="1358900"/>
          <a:ext cx="7861300" cy="4619626"/>
        </p:xfrm>
        <a:graphic>
          <a:graphicData uri="http://schemas.openxmlformats.org/drawingml/2006/table">
            <a:tbl>
              <a:tblPr/>
              <a:tblGrid>
                <a:gridCol w="1706563">
                  <a:extLst>
                    <a:ext uri="{9D8B030D-6E8A-4147-A177-3AD203B41FA5}">
                      <a16:colId xmlns:a16="http://schemas.microsoft.com/office/drawing/2014/main" val="20000"/>
                    </a:ext>
                  </a:extLst>
                </a:gridCol>
                <a:gridCol w="6154737">
                  <a:extLst>
                    <a:ext uri="{9D8B030D-6E8A-4147-A177-3AD203B41FA5}">
                      <a16:colId xmlns:a16="http://schemas.microsoft.com/office/drawing/2014/main" val="20001"/>
                    </a:ext>
                  </a:extLst>
                </a:gridCol>
              </a:tblGrid>
              <a:tr h="4762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数值函数</a:t>
                      </a:r>
                    </a:p>
                  </a:txBody>
                  <a:tcPr marL="7815" marR="7815" marT="781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返回值</a:t>
                      </a:r>
                    </a:p>
                  </a:txBody>
                  <a:tcPr marL="7815" marR="7815" marT="781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4762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ABS(n)</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宋体" pitchFamily="2" charset="-122"/>
                          <a:ea typeface="宋体" pitchFamily="2" charset="-122"/>
                        </a:rPr>
                        <a:t>绝对值</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ROUND(n [,m])</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返回将</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四舍五入到小数点右边</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位的值。当</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忽略时，四舍五入到个位。当</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为负时，四舍五入到下数点左边数字。</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CEIL(n)</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返回大于或等于</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的最小整数。</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FLOOR(n)</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返回等于或小于</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的最大整数。</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MOD(</a:t>
                      </a:r>
                      <a:r>
                        <a:rPr kumimoji="0" lang="en-US" altLang="zh-CN" sz="1800" b="1" i="0" u="none" strike="noStrike" cap="none" normalizeH="0" baseline="0" dirty="0" err="1">
                          <a:ln>
                            <a:noFill/>
                          </a:ln>
                          <a:solidFill>
                            <a:schemeClr val="tx1"/>
                          </a:solidFill>
                          <a:effectLst/>
                          <a:latin typeface="Arial" pitchFamily="34" charset="0"/>
                          <a:ea typeface="宋体" pitchFamily="2" charset="-122"/>
                        </a:rPr>
                        <a:t>m,n</a:t>
                      </a:r>
                      <a:r>
                        <a:rPr kumimoji="0" lang="en-US" altLang="zh-CN" sz="1800" b="1" i="0" u="none" strike="noStrike" cap="none" normalizeH="0" baseline="0" dirty="0">
                          <a:ln>
                            <a:noFill/>
                          </a:ln>
                          <a:solidFill>
                            <a:schemeClr val="tx1"/>
                          </a:solidFill>
                          <a:effectLst/>
                          <a:latin typeface="Arial" pitchFamily="34" charset="0"/>
                          <a:ea typeface="宋体" pitchFamily="2" charset="-122"/>
                        </a:rPr>
                        <a:t>)</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除以</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的余数，如果</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n=0</a:t>
                      </a:r>
                      <a:r>
                        <a:rPr kumimoji="0" lang="zh-CN" altLang="en-US" sz="1800" b="1" i="0" u="none" strike="noStrike" cap="none" normalizeH="0" baseline="0" dirty="0">
                          <a:ln>
                            <a:noFill/>
                          </a:ln>
                          <a:solidFill>
                            <a:schemeClr val="tx1"/>
                          </a:solidFill>
                          <a:effectLst/>
                          <a:latin typeface="宋体" pitchFamily="2" charset="-122"/>
                          <a:ea typeface="宋体" pitchFamily="2" charset="-122"/>
                        </a:rPr>
                        <a:t>，则返回</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a:t>
                      </a:r>
                      <a:r>
                        <a:rPr kumimoji="0" lang="zh-CN" altLang="en-US" sz="1800" b="1" i="0" u="none" strike="noStrike" cap="none" normalizeH="0" baseline="0" dirty="0">
                          <a:ln>
                            <a:noFill/>
                          </a:ln>
                          <a:solidFill>
                            <a:schemeClr val="tx1"/>
                          </a:solidFill>
                          <a:effectLst/>
                          <a:latin typeface="宋体" pitchFamily="2" charset="-122"/>
                          <a:ea typeface="宋体" pitchFamily="2" charset="-122"/>
                        </a:rPr>
                        <a:t>。</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SIGN(n)</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当</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n&lt;0</a:t>
                      </a: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-1</a:t>
                      </a:r>
                      <a:r>
                        <a:rPr kumimoji="0" lang="zh-CN" altLang="en-US" sz="1800" b="1" i="0" u="none" strike="noStrike" cap="none" normalizeH="0" baseline="0" dirty="0">
                          <a:ln>
                            <a:noFill/>
                          </a:ln>
                          <a:solidFill>
                            <a:schemeClr val="tx1"/>
                          </a:solidFill>
                          <a:effectLst/>
                          <a:latin typeface="宋体" pitchFamily="2" charset="-122"/>
                          <a:ea typeface="宋体" pitchFamily="2" charset="-122"/>
                        </a:rPr>
                        <a:t>，当</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n=0</a:t>
                      </a: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0</a:t>
                      </a:r>
                      <a:r>
                        <a:rPr kumimoji="0" lang="zh-CN" altLang="en-US" sz="1800" b="1" i="0" u="none" strike="noStrike" cap="none" normalizeH="0" baseline="0" dirty="0">
                          <a:ln>
                            <a:noFill/>
                          </a:ln>
                          <a:solidFill>
                            <a:schemeClr val="tx1"/>
                          </a:solidFill>
                          <a:effectLst/>
                          <a:latin typeface="宋体" pitchFamily="2" charset="-122"/>
                          <a:ea typeface="宋体" pitchFamily="2" charset="-122"/>
                        </a:rPr>
                        <a:t>，当</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n&gt;0</a:t>
                      </a: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1</a:t>
                      </a:r>
                      <a:r>
                        <a:rPr kumimoji="0" lang="zh-CN" altLang="en-US" sz="1800" b="1" i="0" u="none" strike="noStrike" cap="none" normalizeH="0" baseline="0" dirty="0">
                          <a:ln>
                            <a:noFill/>
                          </a:ln>
                          <a:solidFill>
                            <a:schemeClr val="tx1"/>
                          </a:solidFill>
                          <a:effectLst/>
                          <a:latin typeface="宋体" pitchFamily="2" charset="-122"/>
                          <a:ea typeface="宋体" pitchFamily="2" charset="-122"/>
                        </a:rPr>
                        <a:t>。</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62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SQRT(n)</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sz="1800" b="1" i="0" u="none" strike="noStrike" cap="none" normalizeH="0" baseline="0" dirty="0">
                          <a:ln>
                            <a:noFill/>
                          </a:ln>
                          <a:solidFill>
                            <a:schemeClr val="tx1"/>
                          </a:solidFill>
                          <a:effectLst/>
                          <a:latin typeface="宋体" pitchFamily="2" charset="-122"/>
                        </a:rPr>
                        <a:t>返回</a:t>
                      </a:r>
                      <a:r>
                        <a:rPr kumimoji="0" lang="pt-BR" sz="1800" b="1" i="0" u="none" strike="noStrike" cap="none" normalizeH="0" baseline="0" dirty="0">
                          <a:ln>
                            <a:noFill/>
                          </a:ln>
                          <a:solidFill>
                            <a:schemeClr val="tx1"/>
                          </a:solidFill>
                          <a:effectLst/>
                          <a:latin typeface="Times New Roman" pitchFamily="18" charset="0"/>
                        </a:rPr>
                        <a:t> </a:t>
                      </a:r>
                      <a:r>
                        <a:rPr kumimoji="0" lang="pt-BR" altLang="zh-CN" sz="1800" b="1" i="0" u="none" strike="noStrike" cap="none" normalizeH="0" baseline="0" dirty="0">
                          <a:ln>
                            <a:noFill/>
                          </a:ln>
                          <a:solidFill>
                            <a:schemeClr val="tx1"/>
                          </a:solidFill>
                          <a:effectLst/>
                          <a:latin typeface="Times New Roman" pitchFamily="18" charset="0"/>
                          <a:ea typeface="宋体" pitchFamily="2" charset="-122"/>
                        </a:rPr>
                        <a:t>n </a:t>
                      </a:r>
                      <a:r>
                        <a:rPr kumimoji="0" lang="pt-BR" sz="1800" b="1" i="0" u="none" strike="noStrike" cap="none" normalizeH="0" baseline="0" dirty="0">
                          <a:ln>
                            <a:noFill/>
                          </a:ln>
                          <a:solidFill>
                            <a:schemeClr val="tx1"/>
                          </a:solidFill>
                          <a:effectLst/>
                          <a:latin typeface="宋体" pitchFamily="2" charset="-122"/>
                        </a:rPr>
                        <a:t>的平方根。</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2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TRUNC(n [,m])</a:t>
                      </a:r>
                    </a:p>
                  </a:txBody>
                  <a:tcPr marL="72000"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返回在</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位截断的</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值，当</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忽略，在</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0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位截断；</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为负，将小数点左边</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 </a:t>
                      </a:r>
                      <a:r>
                        <a:rPr kumimoji="0" lang="zh-CN" altLang="en-US" sz="1800" b="1" i="0" u="none" strike="noStrike" cap="none" normalizeH="0" baseline="0" dirty="0">
                          <a:ln>
                            <a:noFill/>
                          </a:ln>
                          <a:solidFill>
                            <a:schemeClr val="tx1"/>
                          </a:solidFill>
                          <a:effectLst/>
                          <a:latin typeface="宋体" pitchFamily="2" charset="-122"/>
                          <a:ea typeface="宋体" pitchFamily="2" charset="-122"/>
                        </a:rPr>
                        <a:t>个数字截断。</a:t>
                      </a:r>
                    </a:p>
                  </a:txBody>
                  <a:tcPr marL="7815" marR="7815" marT="781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2.2 </a:t>
            </a:r>
            <a:r>
              <a:rPr kumimoji="1" lang="zh-CN" altLang="en-US" dirty="0">
                <a:ea typeface="宋体" pitchFamily="2" charset="-122"/>
              </a:rPr>
              <a:t>数值函数： </a:t>
            </a:r>
            <a:r>
              <a:rPr lang="en-US" altLang="zh-CN" dirty="0">
                <a:ea typeface="宋体" pitchFamily="2" charset="-122"/>
              </a:rPr>
              <a:t>ROUND</a:t>
            </a:r>
            <a:r>
              <a:rPr lang="zh-CN" altLang="en-US" dirty="0">
                <a:ea typeface="宋体" pitchFamily="2" charset="-122"/>
              </a:rPr>
              <a:t>函数</a:t>
            </a:r>
          </a:p>
        </p:txBody>
      </p:sp>
      <p:sp>
        <p:nvSpPr>
          <p:cNvPr id="301089" name="Rectangle 33"/>
          <p:cNvSpPr>
            <a:spLocks noChangeArrowheads="1"/>
          </p:cNvSpPr>
          <p:nvPr/>
        </p:nvSpPr>
        <p:spPr bwMode="blackWhite">
          <a:xfrm>
            <a:off x="963613" y="4137025"/>
            <a:ext cx="728345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p:txBody>
      </p:sp>
      <p:sp>
        <p:nvSpPr>
          <p:cNvPr id="301090" name="Rectangle 34"/>
          <p:cNvSpPr>
            <a:spLocks noChangeArrowheads="1"/>
          </p:cNvSpPr>
          <p:nvPr/>
        </p:nvSpPr>
        <p:spPr bwMode="blackWhite">
          <a:xfrm>
            <a:off x="963613" y="2587625"/>
            <a:ext cx="7289800" cy="8905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grpSp>
        <p:nvGrpSpPr>
          <p:cNvPr id="2" name="Group 35"/>
          <p:cNvGrpSpPr>
            <a:grpSpLocks/>
          </p:cNvGrpSpPr>
          <p:nvPr/>
        </p:nvGrpSpPr>
        <p:grpSpPr bwMode="auto">
          <a:xfrm>
            <a:off x="950913" y="2606675"/>
            <a:ext cx="3811587" cy="2359025"/>
            <a:chOff x="599" y="1266"/>
            <a:chExt cx="2401" cy="1486"/>
          </a:xfrm>
        </p:grpSpPr>
        <p:sp>
          <p:nvSpPr>
            <p:cNvPr id="20494" name="Rectangle 36"/>
            <p:cNvSpPr>
              <a:spLocks noChangeArrowheads="1"/>
            </p:cNvSpPr>
            <p:nvPr/>
          </p:nvSpPr>
          <p:spPr bwMode="ltGray">
            <a:xfrm>
              <a:off x="599" y="2256"/>
              <a:ext cx="1364" cy="496"/>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0495" name="Rectangle 37"/>
            <p:cNvSpPr>
              <a:spLocks noChangeArrowheads="1"/>
            </p:cNvSpPr>
            <p:nvPr/>
          </p:nvSpPr>
          <p:spPr bwMode="ltGray">
            <a:xfrm>
              <a:off x="1660" y="1266"/>
              <a:ext cx="1340" cy="173"/>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grpSp>
      <p:grpSp>
        <p:nvGrpSpPr>
          <p:cNvPr id="3" name="Group 38"/>
          <p:cNvGrpSpPr>
            <a:grpSpLocks/>
          </p:cNvGrpSpPr>
          <p:nvPr/>
        </p:nvGrpSpPr>
        <p:grpSpPr bwMode="auto">
          <a:xfrm>
            <a:off x="3205163" y="2606675"/>
            <a:ext cx="3894137" cy="2359025"/>
            <a:chOff x="2019" y="1266"/>
            <a:chExt cx="2453" cy="1486"/>
          </a:xfrm>
        </p:grpSpPr>
        <p:sp>
          <p:nvSpPr>
            <p:cNvPr id="20492" name="Rectangle 39"/>
            <p:cNvSpPr>
              <a:spLocks noChangeArrowheads="1"/>
            </p:cNvSpPr>
            <p:nvPr/>
          </p:nvSpPr>
          <p:spPr bwMode="ltGray">
            <a:xfrm>
              <a:off x="2019" y="2256"/>
              <a:ext cx="1314" cy="496"/>
            </a:xfrm>
            <a:prstGeom prst="rect">
              <a:avLst/>
            </a:prstGeom>
            <a:solidFill>
              <a:srgbClr val="009900">
                <a:alpha val="50195"/>
              </a:srgbClr>
            </a:solidFill>
            <a:ln w="9525">
              <a:noFill/>
              <a:miter lim="800000"/>
              <a:headEnd/>
              <a:tailEnd/>
            </a:ln>
          </p:spPr>
          <p:txBody>
            <a:bodyPr wrap="none" anchor="ctr"/>
            <a:lstStyle/>
            <a:p>
              <a:endParaRPr lang="zh-CN" altLang="en-US">
                <a:ea typeface="宋体" pitchFamily="2" charset="-122"/>
              </a:endParaRPr>
            </a:p>
          </p:txBody>
        </p:sp>
        <p:sp>
          <p:nvSpPr>
            <p:cNvPr id="20493" name="Rectangle 40"/>
            <p:cNvSpPr>
              <a:spLocks noChangeArrowheads="1"/>
            </p:cNvSpPr>
            <p:nvPr/>
          </p:nvSpPr>
          <p:spPr bwMode="ltGray">
            <a:xfrm>
              <a:off x="3144" y="1266"/>
              <a:ext cx="1328" cy="173"/>
            </a:xfrm>
            <a:prstGeom prst="rect">
              <a:avLst/>
            </a:prstGeom>
            <a:solidFill>
              <a:srgbClr val="009900">
                <a:alpha val="50195"/>
              </a:srgbClr>
            </a:solidFill>
            <a:ln w="9525">
              <a:noFill/>
              <a:miter lim="800000"/>
              <a:headEnd/>
              <a:tailEnd/>
            </a:ln>
          </p:spPr>
          <p:txBody>
            <a:bodyPr wrap="none" anchor="ctr"/>
            <a:lstStyle/>
            <a:p>
              <a:endParaRPr lang="zh-CN" altLang="en-US">
                <a:ea typeface="宋体" pitchFamily="2" charset="-122"/>
              </a:endParaRPr>
            </a:p>
          </p:txBody>
        </p:sp>
      </p:grpSp>
      <p:grpSp>
        <p:nvGrpSpPr>
          <p:cNvPr id="4" name="Group 41"/>
          <p:cNvGrpSpPr>
            <a:grpSpLocks/>
          </p:cNvGrpSpPr>
          <p:nvPr/>
        </p:nvGrpSpPr>
        <p:grpSpPr bwMode="auto">
          <a:xfrm>
            <a:off x="2613025" y="2905125"/>
            <a:ext cx="5133975" cy="2060575"/>
            <a:chOff x="1646" y="1454"/>
            <a:chExt cx="3234" cy="1298"/>
          </a:xfrm>
        </p:grpSpPr>
        <p:sp>
          <p:nvSpPr>
            <p:cNvPr id="20490" name="Rectangle 42"/>
            <p:cNvSpPr>
              <a:spLocks noChangeArrowheads="1"/>
            </p:cNvSpPr>
            <p:nvPr/>
          </p:nvSpPr>
          <p:spPr bwMode="ltGray">
            <a:xfrm>
              <a:off x="3390" y="2256"/>
              <a:ext cx="1490" cy="496"/>
            </a:xfrm>
            <a:prstGeom prst="rect">
              <a:avLst/>
            </a:prstGeom>
            <a:solidFill>
              <a:srgbClr val="0066CC">
                <a:alpha val="50195"/>
              </a:srgbClr>
            </a:solidFill>
            <a:ln w="9525">
              <a:noFill/>
              <a:miter lim="800000"/>
              <a:headEnd/>
              <a:tailEnd/>
            </a:ln>
          </p:spPr>
          <p:txBody>
            <a:bodyPr wrap="none" anchor="ctr"/>
            <a:lstStyle/>
            <a:p>
              <a:endParaRPr lang="zh-CN" altLang="en-US">
                <a:ea typeface="宋体" pitchFamily="2" charset="-122"/>
              </a:endParaRPr>
            </a:p>
          </p:txBody>
        </p:sp>
        <p:sp>
          <p:nvSpPr>
            <p:cNvPr id="20491" name="Rectangle 43"/>
            <p:cNvSpPr>
              <a:spLocks noChangeArrowheads="1"/>
            </p:cNvSpPr>
            <p:nvPr/>
          </p:nvSpPr>
          <p:spPr bwMode="ltGray">
            <a:xfrm>
              <a:off x="1646" y="1454"/>
              <a:ext cx="1440" cy="188"/>
            </a:xfrm>
            <a:prstGeom prst="rect">
              <a:avLst/>
            </a:prstGeom>
            <a:solidFill>
              <a:srgbClr val="0066CC">
                <a:alpha val="50195"/>
              </a:srgbClr>
            </a:solidFill>
            <a:ln w="9525">
              <a:noFill/>
              <a:miter lim="800000"/>
              <a:headEnd/>
              <a:tailEnd/>
            </a:ln>
          </p:spPr>
          <p:txBody>
            <a:bodyPr wrap="none" anchor="ctr"/>
            <a:lstStyle/>
            <a:p>
              <a:endParaRPr lang="zh-CN" altLang="en-US">
                <a:ea typeface="宋体" pitchFamily="2" charset="-122"/>
              </a:endParaRPr>
            </a:p>
          </p:txBody>
        </p:sp>
      </p:grpSp>
      <p:sp>
        <p:nvSpPr>
          <p:cNvPr id="20488" name="Rectangle 44"/>
          <p:cNvSpPr>
            <a:spLocks noChangeArrowheads="1"/>
          </p:cNvSpPr>
          <p:nvPr/>
        </p:nvSpPr>
        <p:spPr bwMode="blackWhite">
          <a:xfrm>
            <a:off x="950913" y="2257425"/>
            <a:ext cx="7315200" cy="1581150"/>
          </a:xfrm>
          <a:prstGeom prst="rect">
            <a:avLst/>
          </a:prstGeom>
          <a:noFill/>
          <a:ln w="9525">
            <a:noFill/>
            <a:miter lim="800000"/>
            <a:headEnd/>
            <a:tailEnd/>
          </a:ln>
        </p:spPr>
        <p:txBody>
          <a:bodyPr wrap="none" lIns="92075" tIns="46038" rIns="92075" bIns="46038" anchor="ctr"/>
          <a:lstStyle/>
          <a:p>
            <a:pPr>
              <a:tabLst>
                <a:tab pos="1200150" algn="l"/>
                <a:tab pos="1663700" algn="l"/>
              </a:tabLst>
            </a:pPr>
            <a:r>
              <a:rPr kumimoji="1" lang="en-US" altLang="zh-CN" sz="1800" b="1">
                <a:solidFill>
                  <a:srgbClr val="000000"/>
                </a:solidFill>
                <a:latin typeface="Courier New" pitchFamily="49" charset="0"/>
                <a:ea typeface="宋体" pitchFamily="2" charset="-122"/>
              </a:rPr>
              <a:t>SQL&gt; SELECT ROUND(45.923,2), ROUND(45.923,0),</a:t>
            </a:r>
          </a:p>
          <a:p>
            <a:pPr>
              <a:tabLst>
                <a:tab pos="1200150" algn="l"/>
                <a:tab pos="1663700" algn="l"/>
              </a:tabLst>
            </a:pPr>
            <a:r>
              <a:rPr kumimoji="1" lang="en-US" altLang="zh-CN" sz="1800" b="1">
                <a:solidFill>
                  <a:srgbClr val="000000"/>
                </a:solidFill>
                <a:latin typeface="Courier New" pitchFamily="49" charset="0"/>
                <a:ea typeface="宋体" pitchFamily="2" charset="-122"/>
              </a:rPr>
              <a:t>  2  		ROUND(45.923,-1)</a:t>
            </a:r>
          </a:p>
          <a:p>
            <a:pPr>
              <a:tabLst>
                <a:tab pos="1200150" algn="l"/>
                <a:tab pos="1663700" algn="l"/>
              </a:tabLst>
            </a:pPr>
            <a:r>
              <a:rPr kumimoji="1" lang="en-US" altLang="zh-CN" sz="1800" b="1">
                <a:solidFill>
                  <a:srgbClr val="000000"/>
                </a:solidFill>
                <a:latin typeface="Courier New" pitchFamily="49" charset="0"/>
                <a:ea typeface="宋体" pitchFamily="2" charset="-122"/>
              </a:rPr>
              <a:t>  3  FROM   DUAL;</a:t>
            </a:r>
          </a:p>
        </p:txBody>
      </p:sp>
      <p:sp>
        <p:nvSpPr>
          <p:cNvPr id="20489" name="Rectangle 45"/>
          <p:cNvSpPr>
            <a:spLocks noChangeArrowheads="1"/>
          </p:cNvSpPr>
          <p:nvPr/>
        </p:nvSpPr>
        <p:spPr bwMode="blackWhite">
          <a:xfrm>
            <a:off x="976313" y="4149725"/>
            <a:ext cx="7258050" cy="835025"/>
          </a:xfrm>
          <a:prstGeom prst="rect">
            <a:avLst/>
          </a:prstGeom>
          <a:noFill/>
          <a:ln w="9525">
            <a:noFill/>
            <a:miter lim="800000"/>
            <a:headEnd/>
            <a:tailEnd/>
          </a:ln>
        </p:spPr>
        <p:txBody>
          <a:bodyPr lIns="92075" tIns="46038" rIns="92075" bIns="46038">
            <a:spAutoFit/>
          </a:bodyPr>
          <a:lstStyle/>
          <a:p>
            <a:pPr>
              <a:lnSpc>
                <a:spcPct val="90000"/>
              </a:lnSpc>
              <a:tabLst>
                <a:tab pos="1200150" algn="l"/>
              </a:tabLst>
            </a:pPr>
            <a:r>
              <a:rPr kumimoji="1" lang="en-US" altLang="zh-CN" sz="1800" b="1">
                <a:solidFill>
                  <a:srgbClr val="000000"/>
                </a:solidFill>
                <a:latin typeface="Courier New" pitchFamily="49" charset="0"/>
                <a:ea typeface="宋体" pitchFamily="2" charset="-122"/>
              </a:rPr>
              <a:t>ROUND(45.923,2) ROUND(45.923,0) ROUND(45.923,-1)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 -------------- -----------------</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          45.92             46                50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2.3 </a:t>
            </a:r>
            <a:r>
              <a:rPr kumimoji="1" lang="zh-CN" altLang="en-US" dirty="0">
                <a:ea typeface="宋体" pitchFamily="2" charset="-122"/>
              </a:rPr>
              <a:t>数值函数： </a:t>
            </a:r>
            <a:r>
              <a:rPr kumimoji="1" lang="en-US" altLang="zh-CN" dirty="0">
                <a:ea typeface="宋体" pitchFamily="2" charset="-122"/>
              </a:rPr>
              <a:t>TRUNC</a:t>
            </a:r>
            <a:r>
              <a:rPr kumimoji="1" lang="zh-CN" altLang="en-US" dirty="0">
                <a:ea typeface="宋体" pitchFamily="2" charset="-122"/>
              </a:rPr>
              <a:t>函数</a:t>
            </a:r>
            <a:endParaRPr lang="zh-CN" altLang="en-US" dirty="0">
              <a:ea typeface="宋体" pitchFamily="2" charset="-122"/>
            </a:endParaRPr>
          </a:p>
        </p:txBody>
      </p:sp>
      <p:sp>
        <p:nvSpPr>
          <p:cNvPr id="302107" name="Rectangle 27"/>
          <p:cNvSpPr>
            <a:spLocks noChangeArrowheads="1"/>
          </p:cNvSpPr>
          <p:nvPr/>
        </p:nvSpPr>
        <p:spPr bwMode="blackWhite">
          <a:xfrm>
            <a:off x="1055688" y="2527300"/>
            <a:ext cx="7289800" cy="1074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02108" name="Rectangle 28"/>
          <p:cNvSpPr>
            <a:spLocks noChangeArrowheads="1"/>
          </p:cNvSpPr>
          <p:nvPr/>
        </p:nvSpPr>
        <p:spPr bwMode="blackWhite">
          <a:xfrm>
            <a:off x="1050925" y="414178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29"/>
          <p:cNvGrpSpPr>
            <a:grpSpLocks/>
          </p:cNvGrpSpPr>
          <p:nvPr/>
        </p:nvGrpSpPr>
        <p:grpSpPr bwMode="auto">
          <a:xfrm>
            <a:off x="1052513" y="2574925"/>
            <a:ext cx="3811587" cy="2457450"/>
            <a:chOff x="599" y="1382"/>
            <a:chExt cx="2401" cy="1548"/>
          </a:xfrm>
        </p:grpSpPr>
        <p:sp>
          <p:nvSpPr>
            <p:cNvPr id="21518" name="Rectangle 30"/>
            <p:cNvSpPr>
              <a:spLocks noChangeArrowheads="1"/>
            </p:cNvSpPr>
            <p:nvPr/>
          </p:nvSpPr>
          <p:spPr bwMode="ltGray">
            <a:xfrm>
              <a:off x="599" y="2378"/>
              <a:ext cx="1393" cy="552"/>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1519" name="Rectangle 31"/>
            <p:cNvSpPr>
              <a:spLocks noChangeArrowheads="1"/>
            </p:cNvSpPr>
            <p:nvPr/>
          </p:nvSpPr>
          <p:spPr bwMode="ltGray">
            <a:xfrm>
              <a:off x="1660" y="1382"/>
              <a:ext cx="1340" cy="226"/>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grpSp>
      <p:grpSp>
        <p:nvGrpSpPr>
          <p:cNvPr id="3" name="Group 32"/>
          <p:cNvGrpSpPr>
            <a:grpSpLocks/>
          </p:cNvGrpSpPr>
          <p:nvPr/>
        </p:nvGrpSpPr>
        <p:grpSpPr bwMode="auto">
          <a:xfrm>
            <a:off x="3321050" y="2574925"/>
            <a:ext cx="3638550" cy="2457450"/>
            <a:chOff x="2028" y="1382"/>
            <a:chExt cx="2292" cy="1548"/>
          </a:xfrm>
        </p:grpSpPr>
        <p:sp>
          <p:nvSpPr>
            <p:cNvPr id="21516" name="Rectangle 33"/>
            <p:cNvSpPr>
              <a:spLocks noChangeArrowheads="1"/>
            </p:cNvSpPr>
            <p:nvPr/>
          </p:nvSpPr>
          <p:spPr bwMode="ltGray">
            <a:xfrm>
              <a:off x="2028" y="2378"/>
              <a:ext cx="1188" cy="552"/>
            </a:xfrm>
            <a:prstGeom prst="rect">
              <a:avLst/>
            </a:prstGeom>
            <a:solidFill>
              <a:srgbClr val="009900">
                <a:alpha val="50195"/>
              </a:srgbClr>
            </a:solidFill>
            <a:ln w="9525">
              <a:noFill/>
              <a:miter lim="800000"/>
              <a:headEnd/>
              <a:tailEnd/>
            </a:ln>
          </p:spPr>
          <p:txBody>
            <a:bodyPr wrap="none" anchor="ctr"/>
            <a:lstStyle/>
            <a:p>
              <a:endParaRPr lang="zh-CN" altLang="en-US">
                <a:ea typeface="宋体" pitchFamily="2" charset="-122"/>
              </a:endParaRPr>
            </a:p>
          </p:txBody>
        </p:sp>
        <p:sp>
          <p:nvSpPr>
            <p:cNvPr id="21517" name="Rectangle 34"/>
            <p:cNvSpPr>
              <a:spLocks noChangeArrowheads="1"/>
            </p:cNvSpPr>
            <p:nvPr/>
          </p:nvSpPr>
          <p:spPr bwMode="ltGray">
            <a:xfrm>
              <a:off x="3132" y="1382"/>
              <a:ext cx="1188" cy="226"/>
            </a:xfrm>
            <a:prstGeom prst="rect">
              <a:avLst/>
            </a:prstGeom>
            <a:solidFill>
              <a:srgbClr val="009900">
                <a:alpha val="50195"/>
              </a:srgbClr>
            </a:solidFill>
            <a:ln w="9525">
              <a:noFill/>
              <a:miter lim="800000"/>
              <a:headEnd/>
              <a:tailEnd/>
            </a:ln>
          </p:spPr>
          <p:txBody>
            <a:bodyPr wrap="none" anchor="ctr"/>
            <a:lstStyle/>
            <a:p>
              <a:endParaRPr lang="zh-CN" altLang="en-US">
                <a:ea typeface="宋体" pitchFamily="2" charset="-122"/>
              </a:endParaRPr>
            </a:p>
          </p:txBody>
        </p:sp>
      </p:grpSp>
      <p:grpSp>
        <p:nvGrpSpPr>
          <p:cNvPr id="4" name="Group 35"/>
          <p:cNvGrpSpPr>
            <a:grpSpLocks/>
          </p:cNvGrpSpPr>
          <p:nvPr/>
        </p:nvGrpSpPr>
        <p:grpSpPr bwMode="auto">
          <a:xfrm>
            <a:off x="2730500" y="2952750"/>
            <a:ext cx="4781550" cy="2079625"/>
            <a:chOff x="1656" y="1620"/>
            <a:chExt cx="3012" cy="1310"/>
          </a:xfrm>
        </p:grpSpPr>
        <p:sp>
          <p:nvSpPr>
            <p:cNvPr id="21514" name="Rectangle 36"/>
            <p:cNvSpPr>
              <a:spLocks noChangeArrowheads="1"/>
            </p:cNvSpPr>
            <p:nvPr/>
          </p:nvSpPr>
          <p:spPr bwMode="ltGray">
            <a:xfrm>
              <a:off x="3244" y="2378"/>
              <a:ext cx="1424" cy="552"/>
            </a:xfrm>
            <a:prstGeom prst="rect">
              <a:avLst/>
            </a:prstGeom>
            <a:solidFill>
              <a:srgbClr val="0066CC">
                <a:alpha val="50195"/>
              </a:srgbClr>
            </a:solidFill>
            <a:ln w="9525">
              <a:noFill/>
              <a:miter lim="800000"/>
              <a:headEnd/>
              <a:tailEnd/>
            </a:ln>
          </p:spPr>
          <p:txBody>
            <a:bodyPr wrap="none" anchor="ctr"/>
            <a:lstStyle/>
            <a:p>
              <a:endParaRPr lang="zh-CN" altLang="en-US">
                <a:ea typeface="宋体" pitchFamily="2" charset="-122"/>
              </a:endParaRPr>
            </a:p>
          </p:txBody>
        </p:sp>
        <p:sp>
          <p:nvSpPr>
            <p:cNvPr id="21515" name="Rectangle 37"/>
            <p:cNvSpPr>
              <a:spLocks noChangeArrowheads="1"/>
            </p:cNvSpPr>
            <p:nvPr/>
          </p:nvSpPr>
          <p:spPr bwMode="ltGray">
            <a:xfrm>
              <a:off x="1656" y="1620"/>
              <a:ext cx="1424" cy="180"/>
            </a:xfrm>
            <a:prstGeom prst="rect">
              <a:avLst/>
            </a:prstGeom>
            <a:solidFill>
              <a:srgbClr val="0066CC">
                <a:alpha val="50195"/>
              </a:srgbClr>
            </a:solidFill>
            <a:ln w="9525">
              <a:noFill/>
              <a:miter lim="800000"/>
              <a:headEnd/>
              <a:tailEnd/>
            </a:ln>
          </p:spPr>
          <p:txBody>
            <a:bodyPr wrap="none" anchor="ctr"/>
            <a:lstStyle/>
            <a:p>
              <a:endParaRPr lang="zh-CN" altLang="en-US">
                <a:ea typeface="宋体" pitchFamily="2" charset="-122"/>
              </a:endParaRPr>
            </a:p>
          </p:txBody>
        </p:sp>
      </p:grpSp>
      <p:sp>
        <p:nvSpPr>
          <p:cNvPr id="21512" name="Rectangle 38"/>
          <p:cNvSpPr>
            <a:spLocks noChangeArrowheads="1"/>
          </p:cNvSpPr>
          <p:nvPr/>
        </p:nvSpPr>
        <p:spPr bwMode="blackWhite">
          <a:xfrm>
            <a:off x="1052513" y="2289175"/>
            <a:ext cx="7315200" cy="1581150"/>
          </a:xfrm>
          <a:prstGeom prst="rect">
            <a:avLst/>
          </a:prstGeom>
          <a:noFill/>
          <a:ln w="9525">
            <a:noFill/>
            <a:miter lim="800000"/>
            <a:headEnd/>
            <a:tailEnd/>
          </a:ln>
        </p:spPr>
        <p:txBody>
          <a:bodyPr wrap="none" lIns="92075" tIns="46038" rIns="92075" bIns="46038" anchor="ctr"/>
          <a:lstStyle/>
          <a:p>
            <a:pPr>
              <a:tabLst>
                <a:tab pos="1200150" algn="l"/>
                <a:tab pos="1663700" algn="l"/>
              </a:tabLst>
            </a:pPr>
            <a:r>
              <a:rPr kumimoji="1" lang="en-US" altLang="zh-CN" sz="1800" b="1">
                <a:solidFill>
                  <a:srgbClr val="000000"/>
                </a:solidFill>
                <a:latin typeface="Courier New" pitchFamily="49" charset="0"/>
                <a:ea typeface="宋体" pitchFamily="2" charset="-122"/>
              </a:rPr>
              <a:t>SQL&gt; SELECT 	TRUNC(45.923,2), TRUNC(45.923),</a:t>
            </a:r>
          </a:p>
          <a:p>
            <a:pPr>
              <a:tabLst>
                <a:tab pos="1200150" algn="l"/>
                <a:tab pos="1663700" algn="l"/>
              </a:tabLst>
            </a:pPr>
            <a:r>
              <a:rPr kumimoji="1" lang="en-US" altLang="zh-CN" sz="1800" b="1">
                <a:solidFill>
                  <a:srgbClr val="000000"/>
                </a:solidFill>
                <a:latin typeface="Courier New" pitchFamily="49" charset="0"/>
                <a:ea typeface="宋体" pitchFamily="2" charset="-122"/>
              </a:rPr>
              <a:t>  2  		TRUNC(45.923,-1)</a:t>
            </a:r>
          </a:p>
          <a:p>
            <a:pPr>
              <a:tabLst>
                <a:tab pos="1200150" algn="l"/>
                <a:tab pos="1663700" algn="l"/>
              </a:tabLst>
            </a:pPr>
            <a:r>
              <a:rPr kumimoji="1" lang="en-US" altLang="zh-CN" sz="1800" b="1">
                <a:solidFill>
                  <a:srgbClr val="000000"/>
                </a:solidFill>
                <a:latin typeface="Courier New" pitchFamily="49" charset="0"/>
                <a:ea typeface="宋体" pitchFamily="2" charset="-122"/>
              </a:rPr>
              <a:t>  3  FROM   DUAL;</a:t>
            </a:r>
          </a:p>
        </p:txBody>
      </p:sp>
      <p:sp>
        <p:nvSpPr>
          <p:cNvPr id="21513" name="Rectangle 39"/>
          <p:cNvSpPr>
            <a:spLocks noChangeArrowheads="1"/>
          </p:cNvSpPr>
          <p:nvPr/>
        </p:nvSpPr>
        <p:spPr bwMode="blackWhite">
          <a:xfrm>
            <a:off x="1052513" y="4146550"/>
            <a:ext cx="7289800" cy="835025"/>
          </a:xfrm>
          <a:prstGeom prst="rect">
            <a:avLst/>
          </a:prstGeom>
          <a:noFill/>
          <a:ln w="9525">
            <a:noFill/>
            <a:miter lim="800000"/>
            <a:headEnd/>
            <a:tailEnd/>
          </a:ln>
        </p:spPr>
        <p:txBody>
          <a:bodyPr lIns="92075" tIns="46038" rIns="92075" bIns="46038">
            <a:spAutoFit/>
          </a:bodyPr>
          <a:lstStyle/>
          <a:p>
            <a:pPr>
              <a:lnSpc>
                <a:spcPct val="90000"/>
              </a:lnSpc>
              <a:tabLst>
                <a:tab pos="1200150" algn="l"/>
              </a:tabLst>
            </a:pPr>
            <a:r>
              <a:rPr kumimoji="1" lang="en-US" altLang="zh-CN" sz="1800" b="1">
                <a:solidFill>
                  <a:srgbClr val="000000"/>
                </a:solidFill>
                <a:latin typeface="Courier New" pitchFamily="49" charset="0"/>
                <a:ea typeface="宋体" pitchFamily="2" charset="-122"/>
              </a:rPr>
              <a:t>TRUNC(45.923,2) TRUNC(45.923) TRUNC(45.923,-1)</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 ------------- ---------------</a:t>
            </a:r>
          </a:p>
          <a:p>
            <a:pPr>
              <a:lnSpc>
                <a:spcPct val="90000"/>
              </a:lnSpc>
              <a:tabLst>
                <a:tab pos="1200150" algn="l"/>
              </a:tabLst>
            </a:pPr>
            <a:r>
              <a:rPr kumimoji="1" lang="en-US" altLang="zh-CN" sz="1800" b="1">
                <a:solidFill>
                  <a:srgbClr val="000000"/>
                </a:solidFill>
                <a:latin typeface="Courier New" pitchFamily="49" charset="0"/>
                <a:ea typeface="宋体" pitchFamily="2" charset="-122"/>
              </a:rPr>
              <a:t>          45.92            45              40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30200" y="568325"/>
            <a:ext cx="8310563" cy="881063"/>
          </a:xfrm>
        </p:spPr>
        <p:txBody>
          <a:bodyPr/>
          <a:lstStyle/>
          <a:p>
            <a:pPr algn="ctr" eaLnBrk="1" hangingPunct="1">
              <a:defRPr/>
            </a:pPr>
            <a:r>
              <a:rPr kumimoji="1" lang="en-US" altLang="zh-CN" dirty="0">
                <a:ea typeface="宋体" pitchFamily="2" charset="-122"/>
              </a:rPr>
              <a:t>2.4 </a:t>
            </a:r>
            <a:r>
              <a:rPr kumimoji="1" lang="zh-CN" altLang="en-US" dirty="0">
                <a:ea typeface="宋体" pitchFamily="2" charset="-122"/>
              </a:rPr>
              <a:t>数值函数： </a:t>
            </a:r>
            <a:r>
              <a:rPr kumimoji="1" lang="en-US" altLang="zh-CN" dirty="0">
                <a:ea typeface="宋体" pitchFamily="2" charset="-122"/>
              </a:rPr>
              <a:t>MOD</a:t>
            </a:r>
            <a:r>
              <a:rPr kumimoji="1" lang="zh-CN" altLang="en-US" dirty="0">
                <a:ea typeface="宋体" pitchFamily="2" charset="-122"/>
              </a:rPr>
              <a:t>函数</a:t>
            </a:r>
            <a:endParaRPr lang="zh-CN" altLang="en-US" dirty="0">
              <a:ea typeface="宋体" pitchFamily="2" charset="-122"/>
            </a:endParaRPr>
          </a:p>
        </p:txBody>
      </p:sp>
      <p:sp>
        <p:nvSpPr>
          <p:cNvPr id="303110" name="Rectangle 6"/>
          <p:cNvSpPr>
            <a:spLocks noChangeArrowheads="1"/>
          </p:cNvSpPr>
          <p:nvPr/>
        </p:nvSpPr>
        <p:spPr bwMode="blackWhite">
          <a:xfrm>
            <a:off x="906463" y="4027488"/>
            <a:ext cx="7315200" cy="16033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1200150" algn="l"/>
              </a:tabLst>
              <a:defRPr/>
            </a:pPr>
            <a:endParaRPr kumimoji="1" lang="zh-CN" altLang="en-US" sz="1800" b="1">
              <a:solidFill>
                <a:srgbClr val="000000"/>
              </a:solidFill>
              <a:latin typeface="Courier New" pitchFamily="49" charset="0"/>
              <a:ea typeface="宋体" pitchFamily="2" charset="-122"/>
            </a:endParaRPr>
          </a:p>
        </p:txBody>
      </p:sp>
      <p:sp>
        <p:nvSpPr>
          <p:cNvPr id="303111" name="Rectangle 7"/>
          <p:cNvSpPr>
            <a:spLocks noChangeArrowheads="1"/>
          </p:cNvSpPr>
          <p:nvPr/>
        </p:nvSpPr>
        <p:spPr bwMode="blackWhite">
          <a:xfrm>
            <a:off x="900113" y="2679700"/>
            <a:ext cx="7289800" cy="10525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sp>
        <p:nvSpPr>
          <p:cNvPr id="303112" name="Rectangle 8"/>
          <p:cNvSpPr>
            <a:spLocks noChangeArrowheads="1"/>
          </p:cNvSpPr>
          <p:nvPr/>
        </p:nvSpPr>
        <p:spPr bwMode="auto">
          <a:xfrm>
            <a:off x="1117600" y="2660650"/>
            <a:ext cx="184150" cy="422275"/>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defRPr/>
            </a:pPr>
            <a:endParaRPr kumimoji="1" lang="zh-CN" altLang="en-US" sz="1800" b="1">
              <a:solidFill>
                <a:schemeClr val="tx1"/>
              </a:solidFill>
              <a:effectLst>
                <a:outerShdw blurRad="38100" dist="38100" dir="2700000" algn="tl">
                  <a:srgbClr val="000000"/>
                </a:outerShdw>
              </a:effectLst>
              <a:latin typeface="Arial" pitchFamily="34" charset="0"/>
              <a:ea typeface="宋体" pitchFamily="2" charset="-122"/>
            </a:endParaRPr>
          </a:p>
        </p:txBody>
      </p:sp>
      <p:grpSp>
        <p:nvGrpSpPr>
          <p:cNvPr id="2" name="Group 9"/>
          <p:cNvGrpSpPr>
            <a:grpSpLocks/>
          </p:cNvGrpSpPr>
          <p:nvPr/>
        </p:nvGrpSpPr>
        <p:grpSpPr bwMode="auto">
          <a:xfrm>
            <a:off x="5164138" y="2794000"/>
            <a:ext cx="2135187" cy="2789238"/>
            <a:chOff x="3253" y="1912"/>
            <a:chExt cx="1345" cy="1757"/>
          </a:xfrm>
        </p:grpSpPr>
        <p:sp>
          <p:nvSpPr>
            <p:cNvPr id="22537" name="Rectangle 10"/>
            <p:cNvSpPr>
              <a:spLocks noChangeArrowheads="1"/>
            </p:cNvSpPr>
            <p:nvPr/>
          </p:nvSpPr>
          <p:spPr bwMode="ltGray">
            <a:xfrm>
              <a:off x="3353" y="1912"/>
              <a:ext cx="1245" cy="224"/>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2538" name="Rectangle 11"/>
            <p:cNvSpPr>
              <a:spLocks noChangeArrowheads="1"/>
            </p:cNvSpPr>
            <p:nvPr/>
          </p:nvSpPr>
          <p:spPr bwMode="ltGray">
            <a:xfrm>
              <a:off x="3253" y="2709"/>
              <a:ext cx="1190" cy="960"/>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grpSp>
      <p:sp>
        <p:nvSpPr>
          <p:cNvPr id="22535" name="Rectangle 12"/>
          <p:cNvSpPr>
            <a:spLocks noChangeArrowheads="1"/>
          </p:cNvSpPr>
          <p:nvPr/>
        </p:nvSpPr>
        <p:spPr bwMode="auto">
          <a:xfrm>
            <a:off x="1003300" y="2773363"/>
            <a:ext cx="7150100" cy="1411287"/>
          </a:xfrm>
          <a:prstGeom prst="rect">
            <a:avLst/>
          </a:prstGeom>
          <a:noFill/>
          <a:ln w="9525">
            <a:noFill/>
            <a:miter lim="800000"/>
            <a:headEnd/>
            <a:tailEnd/>
          </a:ln>
        </p:spPr>
        <p:txBody>
          <a:bodyPr lIns="92075" tIns="46038" rIns="92075" bIns="46038">
            <a:spAutoFit/>
          </a:bodyPr>
          <a:lstStyle/>
          <a:p>
            <a:r>
              <a:rPr kumimoji="1" lang="en-US" altLang="zh-CN" sz="1800" b="1">
                <a:solidFill>
                  <a:srgbClr val="000000"/>
                </a:solidFill>
                <a:latin typeface="Courier New" pitchFamily="49" charset="0"/>
                <a:ea typeface="宋体" pitchFamily="2" charset="-122"/>
              </a:rPr>
              <a:t>SQL&gt; SELECT	ename, sal, comm, MOD(sal, comm)</a:t>
            </a:r>
          </a:p>
          <a:p>
            <a:r>
              <a:rPr kumimoji="1" lang="en-US" altLang="zh-CN" sz="1800" b="1">
                <a:solidFill>
                  <a:srgbClr val="000000"/>
                </a:solidFill>
                <a:latin typeface="Courier New" pitchFamily="49" charset="0"/>
                <a:ea typeface="宋体" pitchFamily="2" charset="-122"/>
              </a:rPr>
              <a:t>  2  FROM	emp</a:t>
            </a:r>
          </a:p>
          <a:p>
            <a:r>
              <a:rPr kumimoji="1" lang="en-US" altLang="zh-CN" sz="1800" b="1">
                <a:solidFill>
                  <a:srgbClr val="000000"/>
                </a:solidFill>
                <a:latin typeface="Courier New" pitchFamily="49" charset="0"/>
                <a:ea typeface="宋体" pitchFamily="2" charset="-122"/>
              </a:rPr>
              <a:t>  3  WHERE	job = 'SALESMAN';</a:t>
            </a:r>
            <a:endParaRPr kumimoji="1" lang="en-US" altLang="zh-CN" sz="1800" b="1">
              <a:solidFill>
                <a:schemeClr val="bg2"/>
              </a:solidFill>
              <a:latin typeface="Courier New" pitchFamily="49" charset="0"/>
              <a:ea typeface="宋体" pitchFamily="2" charset="-122"/>
            </a:endParaRPr>
          </a:p>
          <a:p>
            <a:pPr>
              <a:lnSpc>
                <a:spcPct val="120000"/>
              </a:lnSpc>
              <a:spcBef>
                <a:spcPct val="60000"/>
              </a:spcBef>
            </a:pPr>
            <a:endParaRPr kumimoji="1" lang="zh-CN" altLang="en-US" sz="1800" b="1">
              <a:solidFill>
                <a:schemeClr val="bg2"/>
              </a:solidFill>
              <a:latin typeface="Courier New" pitchFamily="49" charset="0"/>
              <a:ea typeface="宋体" pitchFamily="2" charset="-122"/>
            </a:endParaRPr>
          </a:p>
        </p:txBody>
      </p:sp>
      <p:sp>
        <p:nvSpPr>
          <p:cNvPr id="22536" name="Rectangle 13"/>
          <p:cNvSpPr>
            <a:spLocks noChangeArrowheads="1"/>
          </p:cNvSpPr>
          <p:nvPr/>
        </p:nvSpPr>
        <p:spPr bwMode="blackWhite">
          <a:xfrm>
            <a:off x="882650" y="4040188"/>
            <a:ext cx="7289800" cy="1577975"/>
          </a:xfrm>
          <a:prstGeom prst="rect">
            <a:avLst/>
          </a:prstGeom>
          <a:noFill/>
          <a:ln w="9525">
            <a:noFill/>
            <a:miter lim="800000"/>
            <a:headEnd/>
            <a:tailEnd/>
          </a:ln>
        </p:spPr>
        <p:txBody>
          <a:bodyPr lIns="92075" tIns="46038" rIns="92075" bIns="46038">
            <a:spAutoFit/>
          </a:bodyPr>
          <a:lstStyle/>
          <a:p>
            <a:pPr>
              <a:lnSpc>
                <a:spcPct val="90000"/>
              </a:lnSpc>
              <a:tabLst>
                <a:tab pos="1200150" algn="l"/>
              </a:tabLst>
            </a:pPr>
            <a:r>
              <a:rPr kumimoji="1" lang="en-US" altLang="zh-CN" sz="1800" b="1" dirty="0">
                <a:solidFill>
                  <a:srgbClr val="000000"/>
                </a:solidFill>
                <a:latin typeface="Courier New" pitchFamily="49" charset="0"/>
                <a:ea typeface="宋体" pitchFamily="2" charset="-122"/>
              </a:rPr>
              <a:t>ENAME            SAL      COMM MOD(SAL,COMM)</a:t>
            </a:r>
          </a:p>
          <a:p>
            <a:pPr>
              <a:lnSpc>
                <a:spcPct val="90000"/>
              </a:lnSpc>
              <a:tabLst>
                <a:tab pos="1200150" algn="l"/>
              </a:tabLst>
            </a:pPr>
            <a:r>
              <a:rPr kumimoji="1" lang="en-US" altLang="zh-CN" sz="1800" b="1" dirty="0">
                <a:solidFill>
                  <a:srgbClr val="000000"/>
                </a:solidFill>
                <a:latin typeface="Courier New" pitchFamily="49" charset="0"/>
                <a:ea typeface="宋体" pitchFamily="2" charset="-122"/>
              </a:rPr>
              <a:t>---------- --------- --------- -------------</a:t>
            </a:r>
          </a:p>
          <a:p>
            <a:pPr>
              <a:lnSpc>
                <a:spcPct val="90000"/>
              </a:lnSpc>
              <a:tabLst>
                <a:tab pos="1200150" algn="l"/>
              </a:tabLst>
            </a:pPr>
            <a:r>
              <a:rPr kumimoji="1" lang="en-US" altLang="zh-CN" sz="1800" b="1" dirty="0">
                <a:solidFill>
                  <a:srgbClr val="000000"/>
                </a:solidFill>
                <a:latin typeface="Courier New" pitchFamily="49" charset="0"/>
                <a:ea typeface="宋体" pitchFamily="2" charset="-122"/>
              </a:rPr>
              <a:t>MARTIN          1250      1400          1250</a:t>
            </a:r>
          </a:p>
          <a:p>
            <a:pPr>
              <a:lnSpc>
                <a:spcPct val="90000"/>
              </a:lnSpc>
              <a:tabLst>
                <a:tab pos="1200150" algn="l"/>
              </a:tabLst>
            </a:pPr>
            <a:r>
              <a:rPr kumimoji="1" lang="en-US" altLang="zh-CN" sz="1800" b="1" dirty="0">
                <a:solidFill>
                  <a:srgbClr val="000000"/>
                </a:solidFill>
                <a:latin typeface="Courier New" pitchFamily="49" charset="0"/>
                <a:ea typeface="宋体" pitchFamily="2" charset="-122"/>
              </a:rPr>
              <a:t>ALLEN           1600       300           100</a:t>
            </a:r>
          </a:p>
          <a:p>
            <a:pPr>
              <a:lnSpc>
                <a:spcPct val="90000"/>
              </a:lnSpc>
              <a:tabLst>
                <a:tab pos="1200150" algn="l"/>
              </a:tabLst>
            </a:pPr>
            <a:r>
              <a:rPr kumimoji="1" lang="en-US" altLang="zh-CN" sz="1800" b="1" dirty="0">
                <a:solidFill>
                  <a:srgbClr val="000000"/>
                </a:solidFill>
                <a:latin typeface="Courier New" pitchFamily="49" charset="0"/>
                <a:ea typeface="宋体" pitchFamily="2" charset="-122"/>
              </a:rPr>
              <a:t>TURNER          1500         0          1500</a:t>
            </a:r>
          </a:p>
          <a:p>
            <a:pPr>
              <a:lnSpc>
                <a:spcPct val="90000"/>
              </a:lnSpc>
              <a:tabLst>
                <a:tab pos="1200150" algn="l"/>
              </a:tabLst>
            </a:pPr>
            <a:r>
              <a:rPr kumimoji="1" lang="en-US" altLang="zh-CN" sz="1800" b="1" dirty="0">
                <a:solidFill>
                  <a:srgbClr val="000000"/>
                </a:solidFill>
                <a:latin typeface="Courier New" pitchFamily="49" charset="0"/>
                <a:ea typeface="宋体" pitchFamily="2" charset="-122"/>
              </a:rPr>
              <a:t>WARD            1250       500           250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03 数据查询和事务控制 - 1 SQL基本查询</Template>
  <TotalTime>2115023</TotalTime>
  <Words>3384</Words>
  <Application>Microsoft Office PowerPoint</Application>
  <PresentationFormat>全屏显示(4:3)</PresentationFormat>
  <Paragraphs>431</Paragraphs>
  <Slides>31</Slides>
  <Notes>20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7" baseType="lpstr">
      <vt:lpstr>PMingLiU</vt:lpstr>
      <vt:lpstr>华文行楷</vt:lpstr>
      <vt:lpstr>宋体</vt:lpstr>
      <vt:lpstr>Arial</vt:lpstr>
      <vt:lpstr>Courier New</vt:lpstr>
      <vt:lpstr>Helvetica</vt:lpstr>
      <vt:lpstr>Lucida Sans Unicode</vt:lpstr>
      <vt:lpstr>Times</vt:lpstr>
      <vt:lpstr>Times New Roman</vt:lpstr>
      <vt:lpstr>Verdana</vt:lpstr>
      <vt:lpstr>Wingdings</vt:lpstr>
      <vt:lpstr>Wingdings 2</vt:lpstr>
      <vt:lpstr>Wingdings 3</vt:lpstr>
      <vt:lpstr>聚合</vt:lpstr>
      <vt:lpstr>BMP 图像</vt:lpstr>
      <vt:lpstr>位图图像</vt:lpstr>
      <vt:lpstr>数据查询与事务控制  —SELECT进阶单行函数</vt:lpstr>
      <vt:lpstr>单行函数</vt:lpstr>
      <vt:lpstr>1.1 字符函数:分类</vt:lpstr>
      <vt:lpstr>1.2 字符函数:常用函数列表</vt:lpstr>
      <vt:lpstr>1.3 字符函数：用例</vt:lpstr>
      <vt:lpstr>2.1 数值函数:常用函数列表</vt:lpstr>
      <vt:lpstr>2.2 数值函数： ROUND函数</vt:lpstr>
      <vt:lpstr>2.3 数值函数： TRUNC函数</vt:lpstr>
      <vt:lpstr>2.4 数值函数： MOD函数</vt:lpstr>
      <vt:lpstr>3.1日期类型</vt:lpstr>
      <vt:lpstr>3.2日期运算</vt:lpstr>
      <vt:lpstr>3.3 日期函数</vt:lpstr>
      <vt:lpstr>3.4 日期函数：应用举例</vt:lpstr>
      <vt:lpstr>4 转换函数</vt:lpstr>
      <vt:lpstr>4.1 隐式转换-赋值</vt:lpstr>
      <vt:lpstr>4.1 隐式转换-表达式运算</vt:lpstr>
      <vt:lpstr>4.2 显示转换</vt:lpstr>
      <vt:lpstr>4.2.1 函数TO_CHAR (日期)</vt:lpstr>
      <vt:lpstr>4.2.2 函数TO_CHAR (日期)</vt:lpstr>
      <vt:lpstr>4.2.3 函数TO_CHAR (数值)</vt:lpstr>
      <vt:lpstr>4.2.4 函数TO_CHAR (数值)</vt:lpstr>
      <vt:lpstr>4.2.5 函数TO_NUMBER TO_DATE</vt:lpstr>
      <vt:lpstr>4.3 空值置换函数</vt:lpstr>
      <vt:lpstr>4.3.1 空值置换函数: NVL函数</vt:lpstr>
      <vt:lpstr>4.3.2 空值置换函数: NVL2函数</vt:lpstr>
      <vt:lpstr>4.4 条件表达式</vt:lpstr>
      <vt:lpstr>4.4.1 条件表达式： CASE表达式</vt:lpstr>
      <vt:lpstr>4.4.2 条件表达式： DECODE函数</vt:lpstr>
      <vt:lpstr>4.4.2 条件表达式： DECODE函数</vt:lpstr>
      <vt:lpstr>5 函数的嵌套</vt:lpstr>
      <vt:lpstr>Thank You! 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Daohai Hu</cp:lastModifiedBy>
  <cp:revision>1071</cp:revision>
  <cp:lastPrinted>2001-04-18T03:10:35Z</cp:lastPrinted>
  <dcterms:created xsi:type="dcterms:W3CDTF">1995-06-17T23:31:02Z</dcterms:created>
  <dcterms:modified xsi:type="dcterms:W3CDTF">2019-08-22T02:56:35Z</dcterms:modified>
</cp:coreProperties>
</file>