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52"/>
  </p:notesMasterIdLst>
  <p:handoutMasterIdLst>
    <p:handoutMasterId r:id="rId53"/>
  </p:handoutMasterIdLst>
  <p:sldIdLst>
    <p:sldId id="256" r:id="rId2"/>
    <p:sldId id="436" r:id="rId3"/>
    <p:sldId id="439" r:id="rId4"/>
    <p:sldId id="440" r:id="rId5"/>
    <p:sldId id="442" r:id="rId6"/>
    <p:sldId id="443" r:id="rId7"/>
    <p:sldId id="444" r:id="rId8"/>
    <p:sldId id="445" r:id="rId9"/>
    <p:sldId id="446" r:id="rId10"/>
    <p:sldId id="482" r:id="rId11"/>
    <p:sldId id="447" r:id="rId12"/>
    <p:sldId id="448" r:id="rId13"/>
    <p:sldId id="479" r:id="rId14"/>
    <p:sldId id="480" r:id="rId15"/>
    <p:sldId id="487" r:id="rId16"/>
    <p:sldId id="481" r:id="rId17"/>
    <p:sldId id="449" r:id="rId18"/>
    <p:sldId id="451" r:id="rId19"/>
    <p:sldId id="450" r:id="rId20"/>
    <p:sldId id="452" r:id="rId21"/>
    <p:sldId id="454" r:id="rId22"/>
    <p:sldId id="455" r:id="rId23"/>
    <p:sldId id="457" r:id="rId24"/>
    <p:sldId id="458" r:id="rId25"/>
    <p:sldId id="459" r:id="rId26"/>
    <p:sldId id="489" r:id="rId27"/>
    <p:sldId id="462" r:id="rId28"/>
    <p:sldId id="463" r:id="rId29"/>
    <p:sldId id="464" r:id="rId30"/>
    <p:sldId id="465" r:id="rId31"/>
    <p:sldId id="466" r:id="rId32"/>
    <p:sldId id="460" r:id="rId33"/>
    <p:sldId id="461" r:id="rId34"/>
    <p:sldId id="467" r:id="rId35"/>
    <p:sldId id="468" r:id="rId36"/>
    <p:sldId id="469" r:id="rId37"/>
    <p:sldId id="471" r:id="rId38"/>
    <p:sldId id="472" r:id="rId39"/>
    <p:sldId id="473" r:id="rId40"/>
    <p:sldId id="474" r:id="rId41"/>
    <p:sldId id="475" r:id="rId42"/>
    <p:sldId id="476" r:id="rId43"/>
    <p:sldId id="477" r:id="rId44"/>
    <p:sldId id="478" r:id="rId45"/>
    <p:sldId id="483" r:id="rId46"/>
    <p:sldId id="484" r:id="rId47"/>
    <p:sldId id="485" r:id="rId48"/>
    <p:sldId id="486" r:id="rId49"/>
    <p:sldId id="488" r:id="rId50"/>
    <p:sldId id="423" r:id="rId51"/>
  </p:sldIdLst>
  <p:sldSz cx="9144000" cy="6858000" type="screen4x3"/>
  <p:notesSz cx="6858000" cy="9117013"/>
  <p:defaultTextStyle>
    <a:defPPr>
      <a:defRPr lang="en-US"/>
    </a:defPPr>
    <a:lvl1pPr algn="l" rtl="0" eaLnBrk="0" fontAlgn="base" hangingPunct="0">
      <a:spcBef>
        <a:spcPct val="0"/>
      </a:spcBef>
      <a:spcAft>
        <a:spcPct val="0"/>
      </a:spcAft>
      <a:defRPr sz="32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accent2"/>
        </a:solidFill>
        <a:latin typeface="Times New Roman" pitchFamily="18" charset="0"/>
        <a:ea typeface="+mn-ea"/>
        <a:cs typeface="+mn-cs"/>
      </a:defRPr>
    </a:lvl5pPr>
    <a:lvl6pPr marL="2286000" algn="l" defTabSz="914400" rtl="0" eaLnBrk="1" latinLnBrk="0" hangingPunct="1">
      <a:defRPr sz="3200" kern="1200">
        <a:solidFill>
          <a:schemeClr val="accent2"/>
        </a:solidFill>
        <a:latin typeface="Times New Roman" pitchFamily="18" charset="0"/>
        <a:ea typeface="+mn-ea"/>
        <a:cs typeface="+mn-cs"/>
      </a:defRPr>
    </a:lvl6pPr>
    <a:lvl7pPr marL="2743200" algn="l" defTabSz="914400" rtl="0" eaLnBrk="1" latinLnBrk="0" hangingPunct="1">
      <a:defRPr sz="3200" kern="1200">
        <a:solidFill>
          <a:schemeClr val="accent2"/>
        </a:solidFill>
        <a:latin typeface="Times New Roman" pitchFamily="18" charset="0"/>
        <a:ea typeface="+mn-ea"/>
        <a:cs typeface="+mn-cs"/>
      </a:defRPr>
    </a:lvl7pPr>
    <a:lvl8pPr marL="3200400" algn="l" defTabSz="914400" rtl="0" eaLnBrk="1" latinLnBrk="0" hangingPunct="1">
      <a:defRPr sz="3200" kern="1200">
        <a:solidFill>
          <a:schemeClr val="accent2"/>
        </a:solidFill>
        <a:latin typeface="Times New Roman" pitchFamily="18" charset="0"/>
        <a:ea typeface="+mn-ea"/>
        <a:cs typeface="+mn-cs"/>
      </a:defRPr>
    </a:lvl8pPr>
    <a:lvl9pPr marL="3657600" algn="l" defTabSz="914400" rtl="0" eaLnBrk="1" latinLnBrk="0" hangingPunct="1">
      <a:defRPr sz="3200" kern="1200">
        <a:solidFill>
          <a:schemeClr val="accent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88">
          <p15:clr>
            <a:srgbClr val="A4A3A4"/>
          </p15:clr>
        </p15:guide>
        <p15:guide id="2" pos="2268">
          <p15:clr>
            <a:srgbClr val="A4A3A4"/>
          </p15:clr>
        </p15:guide>
      </p15:sldGuideLst>
    </p:ext>
    <p:ext uri="{2D200454-40CA-4A62-9FC3-DE9A4176ACB9}">
      <p15:notesGuideLst xmlns:p15="http://schemas.microsoft.com/office/powerpoint/2012/main">
        <p15:guide id="1" orient="horz" pos="28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3300"/>
    <a:srgbClr val="0066FF"/>
    <a:srgbClr val="FFFF99"/>
    <a:srgbClr val="FFFF00"/>
    <a:srgbClr val="E3E822"/>
    <a:srgbClr val="F8F80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6" autoAdjust="0"/>
    <p:restoredTop sz="95040" autoAdjust="0"/>
  </p:normalViewPr>
  <p:slideViewPr>
    <p:cSldViewPr snapToGrid="0">
      <p:cViewPr>
        <p:scale>
          <a:sx n="90" d="100"/>
          <a:sy n="90" d="100"/>
        </p:scale>
        <p:origin x="162" y="-366"/>
      </p:cViewPr>
      <p:guideLst>
        <p:guide orient="horz" pos="2988"/>
        <p:guide pos="2268"/>
      </p:guideLst>
    </p:cSldViewPr>
  </p:slideViewPr>
  <p:outlineViewPr>
    <p:cViewPr>
      <p:scale>
        <a:sx n="33" d="100"/>
        <a:sy n="33" d="100"/>
      </p:scale>
      <p:origin x="0" y="2070"/>
    </p:cViewPr>
  </p:outlineViewPr>
  <p:notesTextViewPr>
    <p:cViewPr>
      <p:scale>
        <a:sx n="100" d="100"/>
        <a:sy n="100" d="100"/>
      </p:scale>
      <p:origin x="0" y="0"/>
    </p:cViewPr>
  </p:notesTextViewPr>
  <p:sorterViewPr>
    <p:cViewPr>
      <p:scale>
        <a:sx n="66" d="100"/>
        <a:sy n="66" d="100"/>
      </p:scale>
      <p:origin x="0" y="6858"/>
    </p:cViewPr>
  </p:sorterViewPr>
  <p:notesViewPr>
    <p:cSldViewPr snapToGrid="0">
      <p:cViewPr>
        <p:scale>
          <a:sx n="100" d="100"/>
          <a:sy n="100" d="100"/>
        </p:scale>
        <p:origin x="-780" y="-60"/>
      </p:cViewPr>
      <p:guideLst>
        <p:guide orient="horz" pos="2872"/>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9938" y="8704263"/>
            <a:ext cx="5310187" cy="144462"/>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zh-CN" altLang="en-US" sz="1000" b="1">
                <a:solidFill>
                  <a:schemeClr val="tx1"/>
                </a:solidFill>
                <a:latin typeface="Arial" pitchFamily="34" charset="0"/>
              </a:rPr>
              <a:t>&lt;</a:t>
            </a:r>
            <a:r>
              <a:rPr lang="en-US" altLang="zh-CN" sz="1000" b="1">
                <a:solidFill>
                  <a:schemeClr val="tx1"/>
                </a:solidFill>
                <a:latin typeface="Arial" pitchFamily="34" charset="0"/>
              </a:rPr>
              <a:t>Course name&gt; &lt;Lesson number&gt;</a:t>
            </a:r>
            <a:r>
              <a:rPr lang="en-US" altLang="zh-CN" sz="1000" b="1">
                <a:solidFill>
                  <a:schemeClr val="tx1"/>
                </a:solidFill>
              </a:rPr>
              <a:t>-</a:t>
            </a:r>
            <a:fld id="{086DC525-1E5D-43EC-A1DE-CEE97AD53016}"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idx="2"/>
          </p:nvPr>
        </p:nvSpPr>
        <p:spPr bwMode="auto">
          <a:xfrm>
            <a:off x="495300" y="153988"/>
            <a:ext cx="5867400" cy="440055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2750" y="4759325"/>
            <a:ext cx="6029325" cy="3743325"/>
          </a:xfrm>
          <a:prstGeom prst="rect">
            <a:avLst/>
          </a:prstGeom>
          <a:noFill/>
          <a:ln w="9525">
            <a:noFill/>
            <a:miter lim="800000"/>
            <a:headEnd/>
            <a:tailEnd/>
          </a:ln>
          <a:effectLst/>
        </p:spPr>
        <p:txBody>
          <a:bodyPr vert="horz" wrap="square" lIns="91316" tIns="45658" rIns="91316" bIns="45658" numCol="1" anchor="t" anchorCtr="0" compatLnSpc="1">
            <a:prstTxWarp prst="textNoShape">
              <a:avLst/>
            </a:prstTxWarp>
          </a:bodyPr>
          <a:lstStyle/>
          <a:p>
            <a:pPr lvl="0"/>
            <a:r>
              <a:rPr lang="en-US" altLang="zh-CN" noProof="0"/>
              <a:t>Heading (Level 1) Arial 11pt Bold</a:t>
            </a:r>
          </a:p>
          <a:p>
            <a:pPr lvl="1"/>
            <a:r>
              <a:rPr lang="en-US" altLang="zh-CN" noProof="0"/>
              <a:t>Body Text (Level 2) Times New Roman 11pt</a:t>
            </a:r>
          </a:p>
          <a:p>
            <a:pPr lvl="2"/>
            <a:r>
              <a:rPr lang="en-US" altLang="zh-CN" noProof="0"/>
              <a:t>Bullet 1 (Level 3) Times New Roman 11pt</a:t>
            </a:r>
          </a:p>
          <a:p>
            <a:pPr lvl="3"/>
            <a:r>
              <a:rPr lang="en-US" altLang="zh-CN" noProof="0"/>
              <a:t>Bullet 2 (Level 4) Times New Roman 11pt</a:t>
            </a:r>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endParaRPr lang="en-US" altLang="zh-CN" noProof="0"/>
          </a:p>
          <a:p>
            <a:pPr lvl="0"/>
            <a:r>
              <a:rPr lang="en-US" altLang="zh-CN" noProof="0"/>
              <a:t>Technical Note (Level 1) Arial 11pt Bold (CHANGE TO BLUE)</a:t>
            </a:r>
          </a:p>
          <a:p>
            <a:pPr lvl="0"/>
            <a:r>
              <a:rPr lang="en-US" altLang="zh-CN" noProof="0"/>
              <a:t>Instructor Note (Level 1) Arial 11pt Bold (CHANGE TO BLUE)</a:t>
            </a:r>
          </a:p>
          <a:p>
            <a:pPr lvl="1"/>
            <a:r>
              <a:rPr lang="en-US" altLang="zh-CN" noProof="0"/>
              <a:t>Body Text (Level 2) Times New Roman 11pt (CHANGE TO BLUE)</a:t>
            </a:r>
          </a:p>
          <a:p>
            <a:pPr lvl="2"/>
            <a:r>
              <a:rPr lang="en-US" altLang="zh-CN" noProof="0"/>
              <a:t>Bullet 1 (Level 3) Times New Roman 11pt (CHANGE TO BLUE)</a:t>
            </a:r>
          </a:p>
        </p:txBody>
      </p:sp>
      <p:sp>
        <p:nvSpPr>
          <p:cNvPr id="2052" name="Rectangle 4"/>
          <p:cNvSpPr>
            <a:spLocks noChangeArrowheads="1"/>
          </p:cNvSpPr>
          <p:nvPr/>
        </p:nvSpPr>
        <p:spPr bwMode="auto">
          <a:xfrm>
            <a:off x="715963" y="8582025"/>
            <a:ext cx="5302250" cy="168275"/>
          </a:xfrm>
          <a:prstGeom prst="rect">
            <a:avLst/>
          </a:prstGeom>
          <a:noFill/>
          <a:ln w="9525">
            <a:noFill/>
            <a:miter lim="800000"/>
            <a:headEnd/>
            <a:tailEnd/>
          </a:ln>
          <a:effectLst/>
        </p:spPr>
        <p:txBody>
          <a:bodyPr lIns="0" tIns="0" rIns="0" bIns="0">
            <a:spAutoFit/>
          </a:bodyPr>
          <a:lstStyle/>
          <a:p>
            <a:pPr algn="ctr" defTabSz="1008063">
              <a:spcBef>
                <a:spcPct val="50000"/>
              </a:spcBef>
              <a:defRPr/>
            </a:pPr>
            <a:r>
              <a:rPr lang="en-US" altLang="zh-CN" sz="1100" b="1">
                <a:solidFill>
                  <a:schemeClr val="tx1"/>
                </a:solidFill>
                <a:latin typeface="Arial" pitchFamily="34" charset="0"/>
              </a:rPr>
              <a:t>Introduction to Oracle9</a:t>
            </a:r>
            <a:r>
              <a:rPr lang="en-US" altLang="zh-CN" sz="1100" b="1" i="1">
                <a:solidFill>
                  <a:schemeClr val="tx1"/>
                </a:solidFill>
              </a:rPr>
              <a:t>i</a:t>
            </a:r>
            <a:r>
              <a:rPr lang="en-US" altLang="zh-CN" sz="1100" b="1">
                <a:solidFill>
                  <a:schemeClr val="tx1"/>
                </a:solidFill>
                <a:latin typeface="Arial" pitchFamily="34" charset="0"/>
              </a:rPr>
              <a:t>: SQL </a:t>
            </a:r>
            <a:r>
              <a:rPr lang="en-US" altLang="zh-CN" sz="1000" b="1">
                <a:solidFill>
                  <a:schemeClr val="tx1"/>
                </a:solidFill>
                <a:latin typeface="Arial" pitchFamily="34" charset="0"/>
              </a:rPr>
              <a:t>1</a:t>
            </a:r>
            <a:r>
              <a:rPr lang="en-US" altLang="zh-CN" sz="1000" b="1">
                <a:solidFill>
                  <a:schemeClr val="tx1"/>
                </a:solidFill>
              </a:rPr>
              <a:t>-</a:t>
            </a:r>
            <a:fld id="{A9008FBE-FA37-4141-81BA-1F2D546A576F}" type="slidenum">
              <a:rPr lang="en-US" altLang="zh-CN" sz="1000" b="1">
                <a:solidFill>
                  <a:schemeClr val="tx1"/>
                </a:solidFill>
                <a:latin typeface="Arial" pitchFamily="34" charset="0"/>
              </a:rPr>
              <a:pPr algn="ctr" defTabSz="1008063">
                <a:spcBef>
                  <a:spcPct val="50000"/>
                </a:spcBef>
                <a:defRPr/>
              </a:pPr>
              <a:t>‹#›</a:t>
            </a:fld>
            <a:endParaRPr lang="en-US" altLang="zh-CN" sz="1000" b="1">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25450" rtl="0" eaLnBrk="0" fontAlgn="base" hangingPunct="0">
      <a:spcBef>
        <a:spcPct val="30000"/>
      </a:spcBef>
      <a:spcAft>
        <a:spcPct val="0"/>
      </a:spcAft>
      <a:tabLst>
        <a:tab pos="471488" algn="l"/>
      </a:tabLst>
      <a:defRPr sz="1100" b="1" kern="1200">
        <a:solidFill>
          <a:schemeClr val="tx1"/>
        </a:solidFill>
        <a:latin typeface="Arial" pitchFamily="34" charset="0"/>
        <a:ea typeface="+mn-ea"/>
        <a:cs typeface="+mn-cs"/>
      </a:defRPr>
    </a:lvl1pPr>
    <a:lvl2pPr marL="119063" algn="l" defTabSz="425450" rtl="0" eaLnBrk="0" fontAlgn="base" hangingPunct="0">
      <a:spcBef>
        <a:spcPct val="30000"/>
      </a:spcBef>
      <a:spcAft>
        <a:spcPct val="0"/>
      </a:spcAft>
      <a:tabLst>
        <a:tab pos="471488" algn="l"/>
      </a:tabLst>
      <a:defRPr sz="1100" kern="1200">
        <a:solidFill>
          <a:schemeClr val="tx1"/>
        </a:solidFill>
        <a:latin typeface="Times New Roman" pitchFamily="18" charset="0"/>
        <a:ea typeface="+mn-ea"/>
        <a:cs typeface="+mn-cs"/>
      </a:defRPr>
    </a:lvl2pPr>
    <a:lvl3pPr marL="465138" indent="-225425"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3pPr>
    <a:lvl4pPr marL="876300" indent="-222250" algn="l" defTabSz="425450" rtl="0" eaLnBrk="0" fontAlgn="base" hangingPunct="0">
      <a:spcBef>
        <a:spcPct val="30000"/>
      </a:spcBef>
      <a:spcAft>
        <a:spcPct val="0"/>
      </a:spcAft>
      <a:buChar char="–"/>
      <a:tabLst>
        <a:tab pos="471488" algn="l"/>
      </a:tabLst>
      <a:defRPr sz="1100" kern="1200">
        <a:solidFill>
          <a:schemeClr val="tx1"/>
        </a:solidFill>
        <a:latin typeface="Times New Roman" pitchFamily="18" charset="0"/>
        <a:ea typeface="+mn-ea"/>
        <a:cs typeface="+mn-cs"/>
      </a:defRPr>
    </a:lvl4pPr>
    <a:lvl5pPr marL="2057400" indent="-228600" algn="l" defTabSz="425450" rtl="0" eaLnBrk="0" fontAlgn="base" hangingPunct="0">
      <a:spcBef>
        <a:spcPct val="30000"/>
      </a:spcBef>
      <a:spcAft>
        <a:spcPct val="0"/>
      </a:spcAft>
      <a:tabLst>
        <a:tab pos="4714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501650" y="163513"/>
            <a:ext cx="5853113" cy="4389437"/>
          </a:xfrm>
          <a:ln cap="flat"/>
        </p:spPr>
      </p:sp>
      <p:sp>
        <p:nvSpPr>
          <p:cNvPr id="61443" name="Rectangle 3"/>
          <p:cNvSpPr>
            <a:spLocks noGrp="1" noChangeArrowheads="1"/>
          </p:cNvSpPr>
          <p:nvPr>
            <p:ph type="body" idx="1"/>
          </p:nvPr>
        </p:nvSpPr>
        <p:spPr>
          <a:noFill/>
          <a:ln/>
        </p:spPr>
        <p:txBody>
          <a:bodyPr lIns="91164" tIns="42543" rIns="91164" bIns="42543"/>
          <a:lstStyle/>
          <a:p>
            <a:r>
              <a:rPr lang="en-US" altLang="zh-CN">
                <a:latin typeface="Arial" charset="0"/>
              </a:rPr>
              <a:t>Cartesian Products</a:t>
            </a:r>
          </a:p>
          <a:p>
            <a:pPr lvl="1"/>
            <a:r>
              <a:rPr lang="en-US" altLang="zh-CN"/>
              <a:t>When a join condition is invalid or omitted completely, the result is a </a:t>
            </a:r>
            <a:r>
              <a:rPr lang="en-US" altLang="zh-CN" i="1"/>
              <a:t>Cartesian product,</a:t>
            </a:r>
            <a:r>
              <a:rPr lang="en-US" altLang="zh-CN"/>
              <a:t> in which all combinations of rows are displayed. All rows in the first table are joined to all rows in the second table.</a:t>
            </a:r>
          </a:p>
          <a:p>
            <a:pPr lvl="1"/>
            <a:r>
              <a:rPr lang="en-US" altLang="zh-CN"/>
              <a:t>A </a:t>
            </a:r>
            <a:r>
              <a:rPr lang="en-US" altLang="zh-CN">
                <a:solidFill>
                  <a:srgbClr val="FC0128"/>
                </a:solidFill>
              </a:rPr>
              <a:t>Cartesian product </a:t>
            </a:r>
            <a:r>
              <a:rPr lang="en-US" altLang="zh-CN"/>
              <a:t>tends to generate a large number of rows, and the result is rarely useful. You should always include a valid join condition in a </a:t>
            </a:r>
            <a:r>
              <a:rPr lang="en-US" altLang="zh-CN">
                <a:latin typeface="Courier New" pitchFamily="49" charset="0"/>
              </a:rPr>
              <a:t>WHERE</a:t>
            </a:r>
            <a:r>
              <a:rPr lang="en-US" altLang="zh-CN"/>
              <a:t> clause, unless you have a specific need to combine all rows from all tables.</a:t>
            </a:r>
          </a:p>
          <a:p>
            <a:pPr lvl="1"/>
            <a:r>
              <a:rPr lang="en-US" altLang="zh-CN"/>
              <a:t>Cartesian products are useful for some tests when you need to generate a large number of rows to simulate a reasonable amount of data. </a:t>
            </a:r>
          </a:p>
          <a:p>
            <a:endParaRPr lang="en-US" altLang="zh-CN" b="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Joining a Table to Itself</a:t>
            </a:r>
          </a:p>
          <a:p>
            <a:pPr marL="114300" lvl="1" defTabSz="403225">
              <a:tabLst/>
            </a:pPr>
            <a:r>
              <a:rPr lang="en-US" altLang="zh-CN"/>
              <a:t>Sometimes you need to join a table to itself. To find the name of each employee’s manager you need to join the EMP table to itself. For example, to find the name of  Blake’s manager, you need to:</a:t>
            </a:r>
          </a:p>
          <a:p>
            <a:pPr marL="449263" lvl="2" indent="-214313" defTabSz="403225">
              <a:tabLst/>
            </a:pPr>
            <a:r>
              <a:rPr lang="en-US" altLang="zh-CN"/>
              <a:t>Find Blake in the EMP table by looking at the ENAME column.</a:t>
            </a:r>
          </a:p>
          <a:p>
            <a:pPr marL="449263" lvl="2" indent="-214313" defTabSz="403225">
              <a:tabLst/>
            </a:pPr>
            <a:r>
              <a:rPr lang="en-US" altLang="zh-CN"/>
              <a:t>Find the manager number for Blake by looking at the MGR column. Blake’s manager number is 7839.</a:t>
            </a:r>
          </a:p>
          <a:p>
            <a:pPr marL="449263" lvl="2" indent="-214313" defTabSz="403225">
              <a:tabLst/>
            </a:pPr>
            <a:r>
              <a:rPr lang="en-US" altLang="zh-CN"/>
              <a:t>Find the name of the manager with EMPNO 7839 by looking at the ENAME column. King’s employee number is 7839. So, King is Blake’s manager.</a:t>
            </a:r>
          </a:p>
          <a:p>
            <a:pPr marL="114300" lvl="1" defTabSz="403225">
              <a:tabLst/>
            </a:pPr>
            <a:r>
              <a:rPr lang="en-US" altLang="zh-CN"/>
              <a:t>In this process, you look in the table twice. The first time you look in the table to find Blake in the ENAME column and MGR value of 7839. The second time you look in the EMPNO column to find 7839 and the ENAME column to find King.   </a:t>
            </a:r>
          </a:p>
          <a:p>
            <a:pPr marL="114300" lvl="1" defTabSz="403225">
              <a:tabLst/>
            </a:pPr>
            <a:endParaRPr lang="zh-CN" altLang="en-US"/>
          </a:p>
          <a:p>
            <a:pPr marL="114300" lvl="1" defTabSz="403225">
              <a:tabLst/>
            </a:pPr>
            <a:endParaRPr lang="zh-CN" altLang="en-US"/>
          </a:p>
          <a:p>
            <a:pPr marL="114300" lvl="1" defTabSz="403225">
              <a:tabLst/>
            </a:pPr>
            <a:endParaRPr lang="zh-CN" altLang="en-US"/>
          </a:p>
          <a:p>
            <a:pPr marL="114300" lvl="1" defTabSz="403225">
              <a:tabLst/>
            </a:pPr>
            <a:endParaRPr lang="zh-CN" altLang="en-US"/>
          </a:p>
          <a:p>
            <a:pPr marL="114300" lvl="1" defTabSz="403225">
              <a:tabLst/>
            </a:pPr>
            <a:endParaRPr lang="zh-CN" altLang="en-US"/>
          </a:p>
          <a:p>
            <a:pPr defTabSz="403225">
              <a:tabLst/>
            </a:pPr>
            <a:r>
              <a:rPr lang="en-US" altLang="zh-CN">
                <a:solidFill>
                  <a:schemeClr val="accent2"/>
                </a:solidFill>
                <a:latin typeface="Arial" charset="0"/>
              </a:rPr>
              <a:t>Class Management Note</a:t>
            </a:r>
          </a:p>
          <a:p>
            <a:pPr marL="114300" lvl="1" defTabSz="403225">
              <a:tabLst/>
            </a:pPr>
            <a:r>
              <a:rPr lang="en-US" altLang="zh-CN">
                <a:solidFill>
                  <a:schemeClr val="accent2"/>
                </a:solidFill>
              </a:rPr>
              <a:t>Show the data from the EMP table and point out how each manager is also an employee.</a:t>
            </a:r>
          </a:p>
        </p:txBody>
      </p:sp>
      <p:sp>
        <p:nvSpPr>
          <p:cNvPr id="69635"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Joining a Table to Itself (continued)</a:t>
            </a:r>
          </a:p>
          <a:p>
            <a:pPr marL="114300" lvl="1" defTabSz="403225">
              <a:tabLst/>
            </a:pPr>
            <a:r>
              <a:rPr lang="en-US" altLang="zh-CN"/>
              <a:t>The above example joins the EMP table to itself. To simulate two tables in the FROM clause, there are two aliases, namely WORKER and MANAGER, for the same table, EMP. </a:t>
            </a:r>
          </a:p>
          <a:p>
            <a:pPr marL="114300" lvl="1" defTabSz="403225">
              <a:tabLst/>
            </a:pPr>
            <a:r>
              <a:rPr lang="en-US" altLang="zh-CN"/>
              <a:t>In this example, the WHERE clause contains the join that means “where a worker’s manager number matches the employee number for the manager.”</a:t>
            </a:r>
          </a:p>
          <a:p>
            <a:pPr marL="114300" lvl="1" defTabSz="403225">
              <a:tabLst/>
            </a:pPr>
            <a:endParaRPr lang="zh-CN" altLang="en-US"/>
          </a:p>
          <a:p>
            <a:pPr defTabSz="403225">
              <a:tabLst/>
            </a:pPr>
            <a:endParaRPr lang="zh-CN" altLang="en-US">
              <a:solidFill>
                <a:schemeClr val="accent2"/>
              </a:solidFill>
              <a:latin typeface="Arial" charset="0"/>
            </a:endParaRPr>
          </a:p>
          <a:p>
            <a:pPr defTabSz="403225">
              <a:tabLst/>
            </a:pPr>
            <a:endParaRPr lang="zh-CN" altLang="en-US">
              <a:solidFill>
                <a:schemeClr val="accent2"/>
              </a:solidFill>
              <a:latin typeface="Arial" charset="0"/>
            </a:endParaRPr>
          </a:p>
          <a:p>
            <a:pPr defTabSz="403225">
              <a:tabLst/>
            </a:pPr>
            <a:endParaRPr lang="zh-CN" altLang="en-US">
              <a:solidFill>
                <a:schemeClr val="accent2"/>
              </a:solidFill>
              <a:latin typeface="Arial" charset="0"/>
            </a:endParaRPr>
          </a:p>
          <a:p>
            <a:pPr defTabSz="403225">
              <a:tabLst/>
            </a:pPr>
            <a:endParaRPr lang="zh-CN" altLang="en-US">
              <a:solidFill>
                <a:schemeClr val="accent2"/>
              </a:solidFill>
              <a:latin typeface="Arial" charset="0"/>
            </a:endParaRPr>
          </a:p>
          <a:p>
            <a:pPr defTabSz="403225">
              <a:tabLst/>
            </a:pPr>
            <a:endParaRPr lang="zh-CN" altLang="en-US">
              <a:solidFill>
                <a:schemeClr val="accent2"/>
              </a:solidFill>
              <a:latin typeface="Arial" charset="0"/>
            </a:endParaRPr>
          </a:p>
          <a:p>
            <a:pPr defTabSz="403225">
              <a:tabLst/>
            </a:pPr>
            <a:r>
              <a:rPr lang="en-US" altLang="zh-CN">
                <a:solidFill>
                  <a:schemeClr val="accent2"/>
                </a:solidFill>
                <a:latin typeface="Arial" charset="0"/>
              </a:rPr>
              <a:t>Class Management Note</a:t>
            </a:r>
          </a:p>
          <a:p>
            <a:pPr marL="114300" lvl="1" defTabSz="403225">
              <a:tabLst/>
            </a:pPr>
            <a:r>
              <a:rPr lang="en-US" altLang="zh-CN">
                <a:solidFill>
                  <a:schemeClr val="accent2"/>
                </a:solidFill>
              </a:rPr>
              <a:t>Point out the following to the students:</a:t>
            </a:r>
          </a:p>
          <a:p>
            <a:pPr marL="449263" lvl="2" indent="-214313" defTabSz="403225">
              <a:tabLst/>
            </a:pPr>
            <a:r>
              <a:rPr lang="en-US" altLang="zh-CN">
                <a:solidFill>
                  <a:schemeClr val="accent2"/>
                </a:solidFill>
              </a:rPr>
              <a:t>The column heading in the result of the above query seems meaningless. A meaningful column alias should have been used instead.</a:t>
            </a:r>
          </a:p>
          <a:p>
            <a:pPr marL="449263" lvl="2" indent="-214313" defTabSz="403225">
              <a:tabLst/>
            </a:pPr>
            <a:r>
              <a:rPr lang="en-US" altLang="zh-CN">
                <a:solidFill>
                  <a:schemeClr val="accent2"/>
                </a:solidFill>
              </a:rPr>
              <a:t>There are only 13 rows in the output, but there are 14 rows in the EMP table. This occurs because employee King, who is the president, does not have a manager.</a:t>
            </a:r>
            <a:r>
              <a:rPr lang="en-US" altLang="zh-CN"/>
              <a:t> </a:t>
            </a:r>
          </a:p>
        </p:txBody>
      </p:sp>
      <p:sp>
        <p:nvSpPr>
          <p:cNvPr id="7065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endParaRPr lang="en-US" altLang="zh-CN">
              <a:latin typeface="Arial" charset="0"/>
            </a:endParaRPr>
          </a:p>
        </p:txBody>
      </p:sp>
      <p:sp>
        <p:nvSpPr>
          <p:cNvPr id="71683"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endParaRPr lang="en-US" altLang="zh-CN">
              <a:latin typeface="Arial" charset="0"/>
            </a:endParaRPr>
          </a:p>
        </p:txBody>
      </p:sp>
      <p:sp>
        <p:nvSpPr>
          <p:cNvPr id="72707"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endParaRPr lang="en-US" altLang="zh-CN">
              <a:latin typeface="Arial" charset="0"/>
            </a:endParaRPr>
          </a:p>
        </p:txBody>
      </p:sp>
      <p:sp>
        <p:nvSpPr>
          <p:cNvPr id="73731"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endParaRPr lang="en-US" altLang="zh-CN">
              <a:latin typeface="Arial" charset="0"/>
            </a:endParaRPr>
          </a:p>
        </p:txBody>
      </p:sp>
      <p:sp>
        <p:nvSpPr>
          <p:cNvPr id="74755"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Group Functions</a:t>
            </a:r>
          </a:p>
          <a:p>
            <a:pPr marL="114300" lvl="1" defTabSz="403225">
              <a:tabLst/>
            </a:pPr>
            <a:r>
              <a:rPr lang="en-US" altLang="zh-CN"/>
              <a:t>Unlike single-row functions, group functions operate on sets of rows to give one result per group. These sets may be the whole table or the table split into groups. </a:t>
            </a:r>
          </a:p>
          <a:p>
            <a:pPr defTabSz="403225">
              <a:tabLst/>
            </a:pPr>
            <a:endParaRPr lang="en-US" altLang="zh-CN">
              <a:latin typeface="Arial" charset="0"/>
            </a:endParaRPr>
          </a:p>
        </p:txBody>
      </p:sp>
      <p:sp>
        <p:nvSpPr>
          <p:cNvPr id="75779"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Guidelines for Using Group Functions</a:t>
            </a:r>
          </a:p>
          <a:p>
            <a:pPr marL="449263" lvl="2" indent="-214313" defTabSz="403225">
              <a:tabLst/>
            </a:pPr>
            <a:r>
              <a:rPr lang="en-US" altLang="zh-CN"/>
              <a:t>The data types for the functions with an </a:t>
            </a:r>
            <a:r>
              <a:rPr lang="en-US" altLang="zh-CN">
                <a:latin typeface="Courier New" pitchFamily="49" charset="0"/>
              </a:rPr>
              <a:t>expr</a:t>
            </a:r>
            <a:r>
              <a:rPr lang="en-US" altLang="zh-CN"/>
              <a:t> argument may be </a:t>
            </a:r>
            <a:r>
              <a:rPr lang="en-US" altLang="zh-CN">
                <a:latin typeface="Courier New" pitchFamily="49" charset="0"/>
              </a:rPr>
              <a:t>CHAR</a:t>
            </a:r>
            <a:r>
              <a:rPr lang="en-US" altLang="zh-CN"/>
              <a:t>, </a:t>
            </a:r>
            <a:r>
              <a:rPr lang="en-US" altLang="zh-CN">
                <a:latin typeface="Courier New" pitchFamily="49" charset="0"/>
              </a:rPr>
              <a:t>VARCHAR2</a:t>
            </a:r>
            <a:r>
              <a:rPr lang="en-US" altLang="zh-CN"/>
              <a:t>, </a:t>
            </a:r>
            <a:r>
              <a:rPr lang="en-US" altLang="zh-CN">
                <a:latin typeface="Courier New" pitchFamily="49" charset="0"/>
              </a:rPr>
              <a:t>NUMBER</a:t>
            </a:r>
            <a:r>
              <a:rPr lang="en-US" altLang="zh-CN"/>
              <a:t>, or </a:t>
            </a:r>
            <a:r>
              <a:rPr lang="en-US" altLang="zh-CN">
                <a:latin typeface="Courier New" pitchFamily="49" charset="0"/>
              </a:rPr>
              <a:t>DATE</a:t>
            </a:r>
            <a:r>
              <a:rPr lang="en-US" altLang="zh-CN"/>
              <a:t>. </a:t>
            </a:r>
          </a:p>
          <a:p>
            <a:pPr marL="449263" lvl="2" indent="-214313" defTabSz="403225">
              <a:tabLst/>
            </a:pPr>
            <a:r>
              <a:rPr lang="en-US" altLang="zh-CN"/>
              <a:t>All group functions ignore null values. To substitute a value for null values, use the </a:t>
            </a:r>
            <a:r>
              <a:rPr lang="en-US" altLang="zh-CN">
                <a:solidFill>
                  <a:srgbClr val="FC0128"/>
                </a:solidFill>
                <a:latin typeface="Courier New" pitchFamily="49" charset="0"/>
              </a:rPr>
              <a:t>NVL</a:t>
            </a:r>
            <a:r>
              <a:rPr lang="en-US" altLang="zh-CN"/>
              <a:t>, </a:t>
            </a:r>
            <a:r>
              <a:rPr lang="en-US" altLang="zh-CN">
                <a:solidFill>
                  <a:srgbClr val="FC0128"/>
                </a:solidFill>
                <a:latin typeface="Courier New" pitchFamily="49" charset="0"/>
              </a:rPr>
              <a:t>NVL2</a:t>
            </a:r>
            <a:r>
              <a:rPr lang="en-US" altLang="zh-CN"/>
              <a:t>, or </a:t>
            </a:r>
            <a:r>
              <a:rPr lang="en-US" altLang="zh-CN">
                <a:solidFill>
                  <a:srgbClr val="FC0128"/>
                </a:solidFill>
                <a:latin typeface="Courier New" pitchFamily="49" charset="0"/>
              </a:rPr>
              <a:t>COALESCE</a:t>
            </a:r>
            <a:r>
              <a:rPr lang="en-US" altLang="zh-CN">
                <a:solidFill>
                  <a:srgbClr val="FC0128"/>
                </a:solidFill>
              </a:rPr>
              <a:t> </a:t>
            </a:r>
            <a:r>
              <a:rPr lang="en-US" altLang="zh-CN"/>
              <a:t>functions.</a:t>
            </a:r>
          </a:p>
          <a:p>
            <a:pPr marL="449263" lvl="2" indent="-214313" defTabSz="403225">
              <a:tabLst/>
            </a:pPr>
            <a:r>
              <a:rPr lang="en-US" altLang="zh-CN"/>
              <a:t>The Oracle server implicitly sorts the result set in ascending order when using a </a:t>
            </a:r>
            <a:r>
              <a:rPr lang="en-US" altLang="zh-CN">
                <a:solidFill>
                  <a:srgbClr val="FC0128"/>
                </a:solidFill>
                <a:latin typeface="Courier New" pitchFamily="49" charset="0"/>
              </a:rPr>
              <a:t>GROUP</a:t>
            </a:r>
            <a:r>
              <a:rPr lang="en-US" altLang="zh-CN">
                <a:solidFill>
                  <a:srgbClr val="FC0128"/>
                </a:solidFill>
              </a:rPr>
              <a:t> </a:t>
            </a:r>
            <a:r>
              <a:rPr lang="en-US" altLang="zh-CN">
                <a:solidFill>
                  <a:srgbClr val="FC0128"/>
                </a:solidFill>
                <a:latin typeface="Courier New" pitchFamily="49" charset="0"/>
              </a:rPr>
              <a:t>BY</a:t>
            </a:r>
            <a:r>
              <a:rPr lang="en-US" altLang="zh-CN">
                <a:solidFill>
                  <a:srgbClr val="FC0128"/>
                </a:solidFill>
              </a:rPr>
              <a:t> clause</a:t>
            </a:r>
            <a:r>
              <a:rPr lang="en-US" altLang="zh-CN"/>
              <a:t>. To override this default ordering, </a:t>
            </a:r>
            <a:r>
              <a:rPr lang="en-US" altLang="zh-CN">
                <a:latin typeface="Courier New" pitchFamily="49" charset="0"/>
              </a:rPr>
              <a:t>DESC</a:t>
            </a:r>
            <a:r>
              <a:rPr lang="en-US" altLang="zh-CN"/>
              <a:t> can be used in an </a:t>
            </a:r>
            <a:r>
              <a:rPr lang="en-US" altLang="zh-CN">
                <a:latin typeface="Courier New" pitchFamily="49" charset="0"/>
              </a:rPr>
              <a:t>ORDER BY</a:t>
            </a:r>
            <a:r>
              <a:rPr lang="en-US" altLang="zh-CN"/>
              <a:t> clause.</a:t>
            </a:r>
          </a:p>
        </p:txBody>
      </p:sp>
      <p:sp>
        <p:nvSpPr>
          <p:cNvPr id="76803"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Group Functions</a:t>
            </a:r>
          </a:p>
          <a:p>
            <a:pPr marL="114300" lvl="1" defTabSz="403225">
              <a:tabLst/>
            </a:pPr>
            <a:r>
              <a:rPr lang="en-US" altLang="zh-CN"/>
              <a:t>Unlike single-row functions, group functions operate on sets of rows to give one result per group. These sets may be the whole table or the table split into groups. </a:t>
            </a:r>
          </a:p>
          <a:p>
            <a:pPr marL="449263" lvl="2" indent="-214313" defTabSz="403225">
              <a:tabLst/>
            </a:pPr>
            <a:r>
              <a:rPr lang="en-US" altLang="zh-CN">
                <a:solidFill>
                  <a:srgbClr val="FC0128"/>
                </a:solidFill>
                <a:latin typeface="Courier New" pitchFamily="49" charset="0"/>
              </a:rPr>
              <a:t>DISTINCT</a:t>
            </a:r>
            <a:r>
              <a:rPr lang="zh-CN" altLang="en-US">
                <a:solidFill>
                  <a:srgbClr val="FC0128"/>
                </a:solidFill>
                <a:latin typeface="Courier New" pitchFamily="49" charset="0"/>
              </a:rPr>
              <a:t>选项使分组函数值考虑变元表达式中的不同值</a:t>
            </a:r>
            <a:r>
              <a:rPr lang="zh-CN" altLang="en-US"/>
              <a:t>。</a:t>
            </a:r>
          </a:p>
          <a:p>
            <a:pPr marL="449263" lvl="2" indent="-214313" defTabSz="403225">
              <a:tabLst/>
            </a:pPr>
            <a:r>
              <a:rPr lang="en-US" altLang="zh-CN"/>
              <a:t>ALL</a:t>
            </a:r>
            <a:r>
              <a:rPr lang="zh-CN" altLang="en-US">
                <a:solidFill>
                  <a:srgbClr val="FC0128"/>
                </a:solidFill>
                <a:latin typeface="Courier New" pitchFamily="49" charset="0"/>
              </a:rPr>
              <a:t>选项使分组函数值考虑全部值，包含全部重复值</a:t>
            </a:r>
            <a:r>
              <a:rPr lang="zh-CN" altLang="en-US"/>
              <a:t>。</a:t>
            </a:r>
            <a:endParaRPr lang="en-US" altLang="zh-CN"/>
          </a:p>
        </p:txBody>
      </p:sp>
      <p:sp>
        <p:nvSpPr>
          <p:cNvPr id="77827"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endParaRPr lang="en-US" altLang="zh-CN">
              <a:latin typeface="Arial" charset="0"/>
            </a:endParaRPr>
          </a:p>
        </p:txBody>
      </p:sp>
      <p:sp>
        <p:nvSpPr>
          <p:cNvPr id="78851"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Equijoins</a:t>
            </a:r>
          </a:p>
          <a:p>
            <a:pPr marL="114300" lvl="1" defTabSz="403225">
              <a:tabLst/>
            </a:pPr>
            <a:r>
              <a:rPr lang="en-US" altLang="zh-CN"/>
              <a:t>To determine the name of an employee’s department, you compare the value in the DEPTNO column in the EMP table with the DEPTNO values in the DEPT table. The relationship between the EMP and DEPT tables is an </a:t>
            </a:r>
            <a:r>
              <a:rPr lang="en-US" altLang="zh-CN" i="1"/>
              <a:t>equijoin</a:t>
            </a:r>
            <a:r>
              <a:rPr lang="en-US" altLang="zh-CN">
                <a:latin typeface="Symbol" pitchFamily="18" charset="2"/>
              </a:rPr>
              <a:t>¾</a:t>
            </a:r>
            <a:r>
              <a:rPr lang="en-US" altLang="zh-CN"/>
              <a:t>that is, values in the DEPTNO column on both tables must be equal. Frequently, this type of joins involve primary and foreign key complements.</a:t>
            </a:r>
          </a:p>
          <a:p>
            <a:pPr marL="114300" lvl="1" defTabSz="403225">
              <a:tabLst/>
            </a:pPr>
            <a:r>
              <a:rPr lang="en-US" altLang="zh-CN" b="1"/>
              <a:t>Note:</a:t>
            </a:r>
            <a:r>
              <a:rPr lang="en-US" altLang="zh-CN"/>
              <a:t> Equijoins are also called simple joins or inner joins.</a:t>
            </a:r>
          </a:p>
          <a:p>
            <a:pPr defTabSz="403225">
              <a:tabLst/>
            </a:pPr>
            <a:endParaRPr lang="zh-CN" altLang="en-US">
              <a:latin typeface="Arial" charset="0"/>
            </a:endParaRPr>
          </a:p>
          <a:p>
            <a:pPr defTabSz="403225">
              <a:tabLst/>
            </a:pPr>
            <a:endParaRPr lang="zh-CN" altLang="en-US">
              <a:latin typeface="Arial" charset="0"/>
            </a:endParaRPr>
          </a:p>
          <a:p>
            <a:pPr defTabSz="403225">
              <a:tabLst/>
            </a:pPr>
            <a:r>
              <a:rPr lang="en-US" altLang="zh-CN">
                <a:solidFill>
                  <a:schemeClr val="accent2"/>
                </a:solidFill>
                <a:latin typeface="Arial" charset="0"/>
              </a:rPr>
              <a:t>Class Management Note</a:t>
            </a:r>
          </a:p>
          <a:p>
            <a:pPr marL="114300" lvl="1" defTabSz="403225">
              <a:tabLst/>
            </a:pPr>
            <a:r>
              <a:rPr lang="en-US" altLang="zh-CN">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marL="114300" lvl="1" defTabSz="403225">
              <a:tabLst/>
            </a:pPr>
            <a:endParaRPr lang="zh-CN" altLang="en-US">
              <a:solidFill>
                <a:schemeClr val="accent2"/>
              </a:solidFill>
            </a:endParaRPr>
          </a:p>
          <a:p>
            <a:pPr marL="114300" lvl="1" defTabSz="403225">
              <a:tabLst/>
            </a:pPr>
            <a:endParaRPr lang="zh-CN" altLang="en-US">
              <a:solidFill>
                <a:schemeClr val="accent2"/>
              </a:solidFill>
            </a:endParaRPr>
          </a:p>
          <a:p>
            <a:pPr marL="114300" lvl="1" defTabSz="403225">
              <a:tabLst/>
            </a:pPr>
            <a:endParaRPr lang="zh-CN" altLang="en-US">
              <a:solidFill>
                <a:schemeClr val="accent2"/>
              </a:solidFill>
            </a:endParaRPr>
          </a:p>
          <a:p>
            <a:pPr marL="114300" lvl="1" defTabSz="403225">
              <a:tabLst/>
            </a:pPr>
            <a:endParaRPr lang="zh-CN" altLang="en-US" sz="500">
              <a:solidFill>
                <a:schemeClr val="accent2"/>
              </a:solidFill>
            </a:endParaRPr>
          </a:p>
          <a:p>
            <a:pPr marL="114300" lvl="1" defTabSz="403225">
              <a:tabLst/>
            </a:pPr>
            <a:r>
              <a:rPr lang="en-US" altLang="zh-CN">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1028" name="Rectangle 3"/>
          <p:cNvSpPr>
            <a:spLocks noGrp="1" noRot="1" noChangeAspect="1" noChangeArrowheads="1" noTextEdit="1"/>
          </p:cNvSpPr>
          <p:nvPr>
            <p:ph type="sldImg"/>
          </p:nvPr>
        </p:nvSpPr>
        <p:spPr>
          <a:xfrm>
            <a:off x="495300" y="157163"/>
            <a:ext cx="5862638" cy="4397375"/>
          </a:xfrm>
          <a:ln cap="flat"/>
        </p:spPr>
      </p:sp>
      <p:graphicFrame>
        <p:nvGraphicFramePr>
          <p:cNvPr id="1026" name="Object 4"/>
          <p:cNvGraphicFramePr>
            <a:graphicFrameLocks/>
          </p:cNvGraphicFramePr>
          <p:nvPr/>
        </p:nvGraphicFramePr>
        <p:xfrm>
          <a:off x="619125" y="7140575"/>
          <a:ext cx="5832475" cy="882650"/>
        </p:xfrm>
        <a:graphic>
          <a:graphicData uri="http://schemas.openxmlformats.org/presentationml/2006/ole">
            <mc:AlternateContent xmlns:mc="http://schemas.openxmlformats.org/markup-compatibility/2006">
              <mc:Choice xmlns:v="urn:schemas-microsoft-com:vml" Requires="v">
                <p:oleObj spid="_x0000_s1030" name="Document" r:id="rId4" imgW="5843520" imgH="884160" progId="Word.Document.8">
                  <p:embed/>
                </p:oleObj>
              </mc:Choice>
              <mc:Fallback>
                <p:oleObj name="Document" r:id="rId4" imgW="5843520" imgH="884160"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7140575"/>
                        <a:ext cx="5832475"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endParaRPr lang="en-US" altLang="zh-CN">
              <a:latin typeface="Arial" charset="0"/>
            </a:endParaRPr>
          </a:p>
        </p:txBody>
      </p:sp>
      <p:sp>
        <p:nvSpPr>
          <p:cNvPr id="79875" name="Rectangle 3"/>
          <p:cNvSpPr>
            <a:spLocks noGrp="1" noRot="1" noChangeAspect="1" noChangeArrowheads="1" noTextEdit="1"/>
          </p:cNvSpPr>
          <p:nvPr>
            <p:ph type="sldImg"/>
          </p:nvPr>
        </p:nvSpPr>
        <p:spPr>
          <a:xfrm>
            <a:off x="495300" y="157163"/>
            <a:ext cx="5862638" cy="4397375"/>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80899"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80900" name="Rectangle 4"/>
          <p:cNvSpPr>
            <a:spLocks noGrp="1" noChangeArrowheads="1"/>
          </p:cNvSpPr>
          <p:nvPr>
            <p:ph type="body" idx="1"/>
          </p:nvPr>
        </p:nvSpPr>
        <p:spPr>
          <a:xfrm>
            <a:off x="455613" y="4756150"/>
            <a:ext cx="5341937" cy="3790950"/>
          </a:xfrm>
          <a:noFill/>
          <a:ln/>
        </p:spPr>
        <p:txBody>
          <a:bodyPr lIns="92075" tIns="46038" rIns="92075" bIns="46038"/>
          <a:lstStyle/>
          <a:p>
            <a:pPr defTabSz="468313">
              <a:tabLst>
                <a:tab pos="444500" algn="l"/>
              </a:tabLst>
            </a:pPr>
            <a:r>
              <a:rPr lang="en-US" altLang="zh-CN">
                <a:latin typeface="Arial" charset="0"/>
              </a:rPr>
              <a:t>Groups of Data</a:t>
            </a:r>
          </a:p>
          <a:p>
            <a:pPr marL="114300" lvl="1" defTabSz="468313">
              <a:tabLst>
                <a:tab pos="444500" algn="l"/>
              </a:tabLst>
            </a:pPr>
            <a:r>
              <a:rPr lang="en-US" altLang="zh-CN"/>
              <a:t>Until now, all group functions have treated the table as one large group of information. At times, you need to divide the table of information into smaller groups. This can be done by using the GROUP BY clause.</a:t>
            </a:r>
          </a:p>
        </p:txBody>
      </p:sp>
      <p:sp>
        <p:nvSpPr>
          <p:cNvPr id="80901"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81923"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81924" name="Rectangle 4"/>
          <p:cNvSpPr>
            <a:spLocks noGrp="1" noChangeArrowheads="1"/>
          </p:cNvSpPr>
          <p:nvPr>
            <p:ph type="body" idx="1"/>
          </p:nvPr>
        </p:nvSpPr>
        <p:spPr>
          <a:xfrm>
            <a:off x="455613" y="4756150"/>
            <a:ext cx="5341937" cy="3790950"/>
          </a:xfrm>
          <a:noFill/>
          <a:ln/>
        </p:spPr>
        <p:txBody>
          <a:bodyPr lIns="92075" tIns="46038" rIns="92075" bIns="46038"/>
          <a:lstStyle/>
          <a:p>
            <a:pPr defTabSz="468313">
              <a:tabLst>
                <a:tab pos="444500" algn="l"/>
              </a:tabLst>
            </a:pPr>
            <a:r>
              <a:rPr lang="en-US" altLang="zh-CN">
                <a:latin typeface="Arial" charset="0"/>
              </a:rPr>
              <a:t>The GROUP BY Clause</a:t>
            </a:r>
          </a:p>
          <a:p>
            <a:pPr defTabSz="468313">
              <a:tabLst>
                <a:tab pos="444500" algn="l"/>
              </a:tabLst>
            </a:pPr>
            <a:r>
              <a:rPr lang="zh-CN" altLang="en-US" b="0">
                <a:latin typeface="Times New Roman" pitchFamily="18" charset="0"/>
              </a:rPr>
              <a:t>注意：</a:t>
            </a:r>
            <a:r>
              <a:rPr lang="en-US" altLang="zh-CN" b="0">
                <a:latin typeface="Times New Roman" pitchFamily="18" charset="0"/>
              </a:rPr>
              <a:t>DEPTNO</a:t>
            </a:r>
            <a:r>
              <a:rPr lang="zh-CN" altLang="en-US" b="0">
                <a:latin typeface="Times New Roman" pitchFamily="18" charset="0"/>
              </a:rPr>
              <a:t>可以不在查询结果中出现。</a:t>
            </a:r>
          </a:p>
        </p:txBody>
      </p:sp>
      <p:sp>
        <p:nvSpPr>
          <p:cNvPr id="81925"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82947"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82948" name="Rectangle 4"/>
          <p:cNvSpPr>
            <a:spLocks noGrp="1" noChangeArrowheads="1"/>
          </p:cNvSpPr>
          <p:nvPr>
            <p:ph type="body" idx="1"/>
          </p:nvPr>
        </p:nvSpPr>
        <p:spPr>
          <a:xfrm>
            <a:off x="455613" y="4756150"/>
            <a:ext cx="5341937" cy="3790950"/>
          </a:xfrm>
          <a:noFill/>
          <a:ln/>
        </p:spPr>
        <p:txBody>
          <a:bodyPr lIns="92075" tIns="46038" rIns="92075" bIns="46038"/>
          <a:lstStyle/>
          <a:p>
            <a:pPr defTabSz="468313">
              <a:tabLst>
                <a:tab pos="444500" algn="l"/>
              </a:tabLst>
            </a:pPr>
            <a:r>
              <a:rPr lang="en-US" altLang="zh-CN">
                <a:latin typeface="Arial" charset="0"/>
              </a:rPr>
              <a:t>Groups Within Groups</a:t>
            </a:r>
          </a:p>
          <a:p>
            <a:pPr marL="114300" lvl="1" defTabSz="468313">
              <a:tabLst>
                <a:tab pos="444500" algn="l"/>
              </a:tabLst>
            </a:pPr>
            <a:r>
              <a:rPr lang="en-US" altLang="zh-CN"/>
              <a:t>Sometimes there is a need to see results for groups within groups. The slide above shows a report that displays the total salary being paid to each job title, within each department.</a:t>
            </a:r>
          </a:p>
          <a:p>
            <a:pPr marL="114300" lvl="1" defTabSz="468313">
              <a:tabLst>
                <a:tab pos="444500" algn="l"/>
              </a:tabLst>
            </a:pPr>
            <a:r>
              <a:rPr lang="en-US" altLang="zh-CN"/>
              <a:t>The EMP table is grouped first by department number and then within that grouping it is grouped by job title. For example, the two clerks in department 20 are grouped together and a single result (total salary) is produced for all salesmen within the group. </a:t>
            </a:r>
          </a:p>
          <a:p>
            <a:pPr defTabSz="468313">
              <a:tabLst>
                <a:tab pos="444500" algn="l"/>
              </a:tabLst>
            </a:pPr>
            <a:endParaRPr lang="zh-CN" altLang="en-US" b="0">
              <a:latin typeface="Times New Roman" pitchFamily="18" charset="0"/>
            </a:endParaRPr>
          </a:p>
        </p:txBody>
      </p:sp>
      <p:sp>
        <p:nvSpPr>
          <p:cNvPr id="82949"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83971"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83972" name="Rectangle 4"/>
          <p:cNvSpPr>
            <a:spLocks noGrp="1" noChangeArrowheads="1"/>
          </p:cNvSpPr>
          <p:nvPr>
            <p:ph type="body" idx="1"/>
          </p:nvPr>
        </p:nvSpPr>
        <p:spPr>
          <a:xfrm>
            <a:off x="455613" y="4756150"/>
            <a:ext cx="5341937" cy="3790950"/>
          </a:xfrm>
          <a:noFill/>
          <a:ln/>
        </p:spPr>
        <p:txBody>
          <a:bodyPr lIns="92075" tIns="46038" rIns="92075" bIns="46038"/>
          <a:lstStyle/>
          <a:p>
            <a:pPr defTabSz="468313">
              <a:tabLst>
                <a:tab pos="444500" algn="l"/>
              </a:tabLst>
            </a:pPr>
            <a:r>
              <a:rPr lang="en-US" altLang="zh-CN">
                <a:latin typeface="Arial" charset="0"/>
              </a:rPr>
              <a:t>Groups Within Groups (continued)</a:t>
            </a:r>
          </a:p>
          <a:p>
            <a:pPr marL="114300" lvl="1" defTabSz="468313">
              <a:tabLst>
                <a:tab pos="444500" algn="l"/>
              </a:tabLst>
            </a:pPr>
            <a:r>
              <a:rPr lang="en-US" altLang="zh-CN"/>
              <a:t>You can return summary results for groups and subgroups by listing more than one GROUP BY column. You can determine the default sort order of the results by the order of the columns in the GROUP BY clause. Here is how the SELECT statement above, containing a GROUP BY clause, is evaluated:</a:t>
            </a:r>
          </a:p>
          <a:p>
            <a:pPr marL="439738" lvl="2" indent="-211138" defTabSz="468313">
              <a:tabLst>
                <a:tab pos="444500" algn="l"/>
              </a:tabLst>
            </a:pPr>
            <a:r>
              <a:rPr lang="en-US" altLang="zh-CN"/>
              <a:t>The SELECT clause specifies the column to be retrieved:</a:t>
            </a:r>
          </a:p>
          <a:p>
            <a:pPr marL="665163" lvl="3" indent="-111125" defTabSz="468313">
              <a:tabLst>
                <a:tab pos="444500" algn="l"/>
              </a:tabLst>
            </a:pPr>
            <a:r>
              <a:rPr lang="en-US" altLang="zh-CN"/>
              <a:t>Department number in the EMP table</a:t>
            </a:r>
          </a:p>
          <a:p>
            <a:pPr marL="665163" lvl="3" indent="-111125" defTabSz="468313">
              <a:tabLst>
                <a:tab pos="444500" algn="l"/>
              </a:tabLst>
            </a:pPr>
            <a:r>
              <a:rPr lang="en-US" altLang="zh-CN"/>
              <a:t>Job title in the EMP table</a:t>
            </a:r>
          </a:p>
          <a:p>
            <a:pPr marL="665163" lvl="3" indent="-111125" defTabSz="468313">
              <a:tabLst>
                <a:tab pos="444500" algn="l"/>
              </a:tabLst>
            </a:pPr>
            <a:r>
              <a:rPr lang="en-US" altLang="zh-CN"/>
              <a:t>The sum of all the salaries in the group you specified in the GROUP BY clause</a:t>
            </a:r>
          </a:p>
          <a:p>
            <a:pPr marL="439738" lvl="2" indent="-211138" defTabSz="468313">
              <a:tabLst>
                <a:tab pos="444500" algn="l"/>
              </a:tabLst>
            </a:pPr>
            <a:r>
              <a:rPr lang="en-US" altLang="zh-CN"/>
              <a:t>The FROM clause specifies the tables that the database must access: the EMP table.</a:t>
            </a:r>
          </a:p>
          <a:p>
            <a:pPr marL="439738" lvl="2" indent="-211138" defTabSz="468313">
              <a:tabLst>
                <a:tab pos="444500" algn="l"/>
              </a:tabLst>
            </a:pPr>
            <a:r>
              <a:rPr lang="en-US" altLang="zh-CN"/>
              <a:t>The GROUP BY clause specifies how you must group the rows:</a:t>
            </a:r>
          </a:p>
          <a:p>
            <a:pPr marL="665163" lvl="3" indent="-111125" defTabSz="468313">
              <a:tabLst>
                <a:tab pos="444500" algn="l"/>
              </a:tabLst>
            </a:pPr>
            <a:r>
              <a:rPr lang="en-US" altLang="zh-CN"/>
              <a:t>First, the rows are grouped by department number. </a:t>
            </a:r>
          </a:p>
          <a:p>
            <a:pPr marL="665163" lvl="3" indent="-111125" defTabSz="468313">
              <a:tabLst>
                <a:tab pos="444500" algn="l"/>
              </a:tabLst>
            </a:pPr>
            <a:r>
              <a:rPr lang="en-US" altLang="zh-CN"/>
              <a:t>Second, within the department number groups, the rows are grouped by job title. </a:t>
            </a:r>
          </a:p>
          <a:p>
            <a:pPr marL="114300" lvl="1" defTabSz="468313">
              <a:tabLst>
                <a:tab pos="444500" algn="l"/>
              </a:tabLst>
            </a:pPr>
            <a:r>
              <a:rPr lang="en-US" altLang="zh-CN"/>
              <a:t>So the SUM function is being applied to the salary column for all job titles within each department number group. </a:t>
            </a:r>
          </a:p>
          <a:p>
            <a:pPr defTabSz="468313">
              <a:tabLst>
                <a:tab pos="444500" algn="l"/>
              </a:tabLst>
            </a:pPr>
            <a:endParaRPr lang="zh-CN" altLang="en-US" b="0">
              <a:latin typeface="Times New Roman" pitchFamily="18" charset="0"/>
            </a:endParaRPr>
          </a:p>
        </p:txBody>
      </p:sp>
      <p:sp>
        <p:nvSpPr>
          <p:cNvPr id="83973"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465138" y="169863"/>
            <a:ext cx="5918200" cy="4438650"/>
          </a:xfrm>
          <a:ln cap="flat"/>
        </p:spPr>
      </p:sp>
      <p:sp>
        <p:nvSpPr>
          <p:cNvPr id="84995" name="Rectangle 3"/>
          <p:cNvSpPr>
            <a:spLocks noGrp="1" noChangeArrowheads="1"/>
          </p:cNvSpPr>
          <p:nvPr>
            <p:ph type="body" idx="1"/>
          </p:nvPr>
        </p:nvSpPr>
        <p:spPr>
          <a:xfrm>
            <a:off x="455613" y="4756150"/>
            <a:ext cx="6022975" cy="3790950"/>
          </a:xfrm>
          <a:noFill/>
          <a:ln/>
        </p:spPr>
        <p:txBody>
          <a:bodyPr lIns="92075" tIns="46038" rIns="92075" bIns="46038"/>
          <a:lstStyle/>
          <a:p>
            <a:pPr defTabSz="396875">
              <a:tabLst>
                <a:tab pos="452438" algn="l"/>
              </a:tabLst>
            </a:pPr>
            <a:r>
              <a:rPr lang="en-US" altLang="zh-CN">
                <a:latin typeface="Arial" charset="0"/>
              </a:rPr>
              <a:t>Restricting Group Results</a:t>
            </a:r>
          </a:p>
          <a:p>
            <a:pPr marL="114300" lvl="1" defTabSz="396875">
              <a:tabLst>
                <a:tab pos="452438" algn="l"/>
              </a:tabLst>
            </a:pPr>
            <a:r>
              <a:rPr lang="en-US" altLang="zh-CN"/>
              <a:t>In the same way that you use the WHERE clause to restrict the rows that you select, you use the HAVING clause to restrict groups. To find the maximum salary of each department, but show only the departments that have a maximum salary of more than $2900, you need to do the following two things:</a:t>
            </a:r>
          </a:p>
          <a:p>
            <a:pPr marL="114300" lvl="1" defTabSz="396875">
              <a:tabLst>
                <a:tab pos="452438" algn="l"/>
              </a:tabLst>
            </a:pPr>
            <a:r>
              <a:rPr lang="zh-CN" altLang="en-US"/>
              <a:t>    1.	</a:t>
            </a:r>
            <a:r>
              <a:rPr lang="en-US" altLang="zh-CN"/>
              <a:t>Find the average salary for each department by grouping by department number.</a:t>
            </a:r>
          </a:p>
          <a:p>
            <a:pPr marL="114300" lvl="1" defTabSz="396875">
              <a:tabLst>
                <a:tab pos="452438" algn="l"/>
              </a:tabLst>
            </a:pPr>
            <a:r>
              <a:rPr lang="en-US" altLang="zh-CN"/>
              <a:t>    2. 	Restrict the groups to those departments with a maximum salary greater than $2900. 	</a:t>
            </a:r>
          </a:p>
          <a:p>
            <a:pPr marL="114300" lvl="1" defTabSz="396875">
              <a:tabLst>
                <a:tab pos="452438" algn="l"/>
              </a:tabLst>
            </a:pPr>
            <a:r>
              <a:rPr lang="zh-CN"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93713" y="155575"/>
            <a:ext cx="5865812" cy="4398963"/>
          </a:xfrm>
          <a:ln cap="flat"/>
        </p:spPr>
      </p:sp>
      <p:sp>
        <p:nvSpPr>
          <p:cNvPr id="86019" name="Rectangle 3"/>
          <p:cNvSpPr>
            <a:spLocks noGrp="1" noChangeArrowheads="1"/>
          </p:cNvSpPr>
          <p:nvPr>
            <p:ph type="body" idx="1"/>
          </p:nvPr>
        </p:nvSpPr>
        <p:spPr>
          <a:xfrm>
            <a:off x="412750" y="4759325"/>
            <a:ext cx="6029325" cy="3744913"/>
          </a:xfrm>
          <a:noFill/>
          <a:ln/>
        </p:spPr>
        <p:txBody>
          <a:bodyPr lIns="92075" tIns="46038" rIns="92075" bIns="46038"/>
          <a:lstStyle/>
          <a:p>
            <a:pPr defTabSz="403225">
              <a:tabLst>
                <a:tab pos="455613" algn="l"/>
              </a:tabLst>
            </a:pPr>
            <a:r>
              <a:rPr lang="en-US" altLang="zh-CN">
                <a:latin typeface="Arial" charset="0"/>
              </a:rPr>
              <a:t>The HAVING Clause</a:t>
            </a:r>
          </a:p>
          <a:p>
            <a:pPr marL="114300" lvl="1" defTabSz="403225">
              <a:tabLst>
                <a:tab pos="455613" algn="l"/>
              </a:tabLst>
            </a:pPr>
            <a:r>
              <a:rPr lang="en-US" altLang="zh-CN"/>
              <a:t>You use the HAVING clause to specify which groups are to be displayed. Therefore, you further restrict the groups on the basis of aggregate information.</a:t>
            </a:r>
          </a:p>
          <a:p>
            <a:pPr marL="114300" lvl="1" defTabSz="403225">
              <a:tabLst>
                <a:tab pos="455613" algn="l"/>
              </a:tabLst>
            </a:pPr>
            <a:r>
              <a:rPr lang="en-US" altLang="zh-CN"/>
              <a:t>In the syntax:</a:t>
            </a:r>
          </a:p>
          <a:p>
            <a:pPr marL="114300" lvl="1" defTabSz="403225">
              <a:tabLst>
                <a:tab pos="455613" algn="l"/>
              </a:tabLst>
            </a:pPr>
            <a:r>
              <a:rPr lang="en-US" altLang="zh-CN"/>
              <a:t>	</a:t>
            </a:r>
            <a:r>
              <a:rPr lang="en-US" altLang="zh-CN" i="1"/>
              <a:t>group_condition</a:t>
            </a:r>
            <a:r>
              <a:rPr lang="en-US" altLang="zh-CN"/>
              <a:t>		restricts the groups of rows returned to those groups for which </a:t>
            </a:r>
            <a:br>
              <a:rPr lang="en-US" altLang="zh-CN"/>
            </a:br>
            <a:r>
              <a:rPr lang="en-US" altLang="zh-CN"/>
              <a:t>					the specified condition is TRUE.</a:t>
            </a:r>
          </a:p>
          <a:p>
            <a:pPr marL="114300" lvl="1" defTabSz="403225">
              <a:tabLst>
                <a:tab pos="455613" algn="l"/>
              </a:tabLst>
            </a:pPr>
            <a:r>
              <a:rPr lang="en-US" altLang="zh-CN">
                <a:latin typeface="Times" charset="0"/>
              </a:rPr>
              <a:t>The Oracle Server performs the following steps when you use the HAVING clause:</a:t>
            </a:r>
            <a:endParaRPr lang="en-US" altLang="zh-CN"/>
          </a:p>
          <a:p>
            <a:pPr marL="449263" lvl="2" indent="-214313" defTabSz="403225">
              <a:tabLst>
                <a:tab pos="455613" algn="l"/>
              </a:tabLst>
            </a:pPr>
            <a:r>
              <a:rPr lang="en-US" altLang="zh-CN"/>
              <a:t>Rows are grouped.</a:t>
            </a:r>
          </a:p>
          <a:p>
            <a:pPr marL="449263" lvl="2" indent="-214313" defTabSz="403225">
              <a:tabLst>
                <a:tab pos="455613" algn="l"/>
              </a:tabLst>
            </a:pPr>
            <a:r>
              <a:rPr lang="en-US" altLang="zh-CN"/>
              <a:t>The group function is applied to the group.</a:t>
            </a:r>
          </a:p>
          <a:p>
            <a:pPr marL="449263" lvl="2" indent="-214313" defTabSz="403225">
              <a:tabLst>
                <a:tab pos="455613" algn="l"/>
              </a:tabLst>
            </a:pPr>
            <a:r>
              <a:rPr lang="en-US" altLang="zh-CN"/>
              <a:t>The groups that match the criteria in the HAVING clause are displayed.</a:t>
            </a:r>
          </a:p>
          <a:p>
            <a:pPr marL="114300" lvl="1" defTabSz="403225">
              <a:tabLst>
                <a:tab pos="455613" algn="l"/>
              </a:tabLst>
            </a:pPr>
            <a:r>
              <a:rPr lang="en-US" altLang="zh-CN"/>
              <a:t>The HAVING clause can precede the GROUP BY clause, but it is recommended that you place the GROUP BY clause first because it is more logical. Groups are formed and group functions are calculated before the HAVING clause is applied to the groups in the SELECT list.</a:t>
            </a:r>
          </a:p>
          <a:p>
            <a:pPr defTabSz="403225">
              <a:tabLst>
                <a:tab pos="455613" algn="l"/>
              </a:tabLst>
            </a:pPr>
            <a:endParaRPr lang="zh-CN" altLang="en-US" b="0">
              <a:latin typeface="Times New Roman" pitchFamily="18" charset="0"/>
            </a:endParaRPr>
          </a:p>
        </p:txBody>
      </p:sp>
      <p:grpSp>
        <p:nvGrpSpPr>
          <p:cNvPr id="86020" name="Group 4"/>
          <p:cNvGrpSpPr>
            <a:grpSpLocks/>
          </p:cNvGrpSpPr>
          <p:nvPr/>
        </p:nvGrpSpPr>
        <p:grpSpPr bwMode="auto">
          <a:xfrm>
            <a:off x="203200" y="6927850"/>
            <a:ext cx="284163" cy="290513"/>
            <a:chOff x="127" y="4369"/>
            <a:chExt cx="178" cy="184"/>
          </a:xfrm>
        </p:grpSpPr>
        <p:sp>
          <p:nvSpPr>
            <p:cNvPr id="86021" name="Freeform 5"/>
            <p:cNvSpPr>
              <a:spLocks/>
            </p:cNvSpPr>
            <p:nvPr/>
          </p:nvSpPr>
          <p:spPr bwMode="auto">
            <a:xfrm>
              <a:off x="127" y="4369"/>
              <a:ext cx="178" cy="184"/>
            </a:xfrm>
            <a:custGeom>
              <a:avLst/>
              <a:gdLst>
                <a:gd name="T0" fmla="*/ 177 w 178"/>
                <a:gd name="T1" fmla="*/ 183 h 184"/>
                <a:gd name="T2" fmla="*/ 177 w 178"/>
                <a:gd name="T3" fmla="*/ 0 h 184"/>
                <a:gd name="T4" fmla="*/ 0 w 178"/>
                <a:gd name="T5" fmla="*/ 0 h 184"/>
                <a:gd name="T6" fmla="*/ 0 w 178"/>
                <a:gd name="T7" fmla="*/ 183 h 184"/>
                <a:gd name="T8" fmla="*/ 177 w 178"/>
                <a:gd name="T9" fmla="*/ 183 h 184"/>
                <a:gd name="T10" fmla="*/ 0 60000 65536"/>
                <a:gd name="T11" fmla="*/ 0 60000 65536"/>
                <a:gd name="T12" fmla="*/ 0 60000 65536"/>
                <a:gd name="T13" fmla="*/ 0 60000 65536"/>
                <a:gd name="T14" fmla="*/ 0 60000 65536"/>
                <a:gd name="T15" fmla="*/ 0 w 178"/>
                <a:gd name="T16" fmla="*/ 0 h 184"/>
                <a:gd name="T17" fmla="*/ 178 w 178"/>
                <a:gd name="T18" fmla="*/ 184 h 184"/>
              </a:gdLst>
              <a:ahLst/>
              <a:cxnLst>
                <a:cxn ang="T10">
                  <a:pos x="T0" y="T1"/>
                </a:cxn>
                <a:cxn ang="T11">
                  <a:pos x="T2" y="T3"/>
                </a:cxn>
                <a:cxn ang="T12">
                  <a:pos x="T4" y="T5"/>
                </a:cxn>
                <a:cxn ang="T13">
                  <a:pos x="T6" y="T7"/>
                </a:cxn>
                <a:cxn ang="T14">
                  <a:pos x="T8" y="T9"/>
                </a:cxn>
              </a:cxnLst>
              <a:rect l="T15" t="T16" r="T17" b="T18"/>
              <a:pathLst>
                <a:path w="178" h="184">
                  <a:moveTo>
                    <a:pt x="177" y="183"/>
                  </a:moveTo>
                  <a:lnTo>
                    <a:pt x="177" y="0"/>
                  </a:lnTo>
                  <a:lnTo>
                    <a:pt x="0" y="0"/>
                  </a:lnTo>
                  <a:lnTo>
                    <a:pt x="0" y="183"/>
                  </a:lnTo>
                  <a:lnTo>
                    <a:pt x="177" y="183"/>
                  </a:lnTo>
                </a:path>
              </a:pathLst>
            </a:custGeom>
            <a:solidFill>
              <a:srgbClr val="000000"/>
            </a:solidFill>
            <a:ln w="9525" cap="rnd">
              <a:noFill/>
              <a:round/>
              <a:headEnd/>
              <a:tailEnd/>
            </a:ln>
          </p:spPr>
          <p:txBody>
            <a:bodyPr/>
            <a:lstStyle/>
            <a:p>
              <a:endParaRPr lang="zh-CN" altLang="en-US"/>
            </a:p>
          </p:txBody>
        </p:sp>
        <p:sp>
          <p:nvSpPr>
            <p:cNvPr id="86022" name="Freeform 6"/>
            <p:cNvSpPr>
              <a:spLocks/>
            </p:cNvSpPr>
            <p:nvPr/>
          </p:nvSpPr>
          <p:spPr bwMode="auto">
            <a:xfrm>
              <a:off x="137" y="4377"/>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zh-CN" altLang="en-US"/>
            </a:p>
          </p:txBody>
        </p:sp>
        <p:sp>
          <p:nvSpPr>
            <p:cNvPr id="86023" name="Freeform 7"/>
            <p:cNvSpPr>
              <a:spLocks/>
            </p:cNvSpPr>
            <p:nvPr/>
          </p:nvSpPr>
          <p:spPr bwMode="auto">
            <a:xfrm>
              <a:off x="156" y="4395"/>
              <a:ext cx="132" cy="134"/>
            </a:xfrm>
            <a:custGeom>
              <a:avLst/>
              <a:gdLst>
                <a:gd name="T0" fmla="*/ 64 w 132"/>
                <a:gd name="T1" fmla="*/ 0 h 134"/>
                <a:gd name="T2" fmla="*/ 0 w 132"/>
                <a:gd name="T3" fmla="*/ 133 h 134"/>
                <a:gd name="T4" fmla="*/ 131 w 132"/>
                <a:gd name="T5" fmla="*/ 133 h 134"/>
                <a:gd name="T6" fmla="*/ 64 w 132"/>
                <a:gd name="T7" fmla="*/ 0 h 134"/>
                <a:gd name="T8" fmla="*/ 0 60000 65536"/>
                <a:gd name="T9" fmla="*/ 0 60000 65536"/>
                <a:gd name="T10" fmla="*/ 0 60000 65536"/>
                <a:gd name="T11" fmla="*/ 0 60000 65536"/>
                <a:gd name="T12" fmla="*/ 0 w 132"/>
                <a:gd name="T13" fmla="*/ 0 h 134"/>
                <a:gd name="T14" fmla="*/ 132 w 132"/>
                <a:gd name="T15" fmla="*/ 134 h 134"/>
              </a:gdLst>
              <a:ahLst/>
              <a:cxnLst>
                <a:cxn ang="T8">
                  <a:pos x="T0" y="T1"/>
                </a:cxn>
                <a:cxn ang="T9">
                  <a:pos x="T2" y="T3"/>
                </a:cxn>
                <a:cxn ang="T10">
                  <a:pos x="T4" y="T5"/>
                </a:cxn>
                <a:cxn ang="T11">
                  <a:pos x="T6" y="T7"/>
                </a:cxn>
              </a:cxnLst>
              <a:rect l="T12" t="T13" r="T14" b="T15"/>
              <a:pathLst>
                <a:path w="132" h="134">
                  <a:moveTo>
                    <a:pt x="64" y="0"/>
                  </a:moveTo>
                  <a:lnTo>
                    <a:pt x="0" y="133"/>
                  </a:lnTo>
                  <a:lnTo>
                    <a:pt x="131" y="133"/>
                  </a:lnTo>
                  <a:lnTo>
                    <a:pt x="64" y="0"/>
                  </a:lnTo>
                </a:path>
              </a:pathLst>
            </a:custGeom>
            <a:solidFill>
              <a:srgbClr val="000000"/>
            </a:solidFill>
            <a:ln w="9525" cap="rnd">
              <a:noFill/>
              <a:round/>
              <a:headEnd/>
              <a:tailEnd/>
            </a:ln>
          </p:spPr>
          <p:txBody>
            <a:bodyPr/>
            <a:lstStyle/>
            <a:p>
              <a:endParaRPr lang="zh-CN" altLang="en-US"/>
            </a:p>
          </p:txBody>
        </p:sp>
        <p:sp>
          <p:nvSpPr>
            <p:cNvPr id="86024" name="Freeform 8"/>
            <p:cNvSpPr>
              <a:spLocks/>
            </p:cNvSpPr>
            <p:nvPr/>
          </p:nvSpPr>
          <p:spPr bwMode="auto">
            <a:xfrm>
              <a:off x="212" y="4507"/>
              <a:ext cx="19" cy="19"/>
            </a:xfrm>
            <a:custGeom>
              <a:avLst/>
              <a:gdLst>
                <a:gd name="T0" fmla="*/ 9 w 19"/>
                <a:gd name="T1" fmla="*/ 18 h 19"/>
                <a:gd name="T2" fmla="*/ 10 w 19"/>
                <a:gd name="T3" fmla="*/ 16 h 19"/>
                <a:gd name="T4" fmla="*/ 12 w 19"/>
                <a:gd name="T5" fmla="*/ 16 h 19"/>
                <a:gd name="T6" fmla="*/ 14 w 19"/>
                <a:gd name="T7" fmla="*/ 15 h 19"/>
                <a:gd name="T8" fmla="*/ 15 w 19"/>
                <a:gd name="T9" fmla="*/ 14 h 19"/>
                <a:gd name="T10" fmla="*/ 16 w 19"/>
                <a:gd name="T11" fmla="*/ 13 h 19"/>
                <a:gd name="T12" fmla="*/ 17 w 19"/>
                <a:gd name="T13" fmla="*/ 11 h 19"/>
                <a:gd name="T14" fmla="*/ 17 w 19"/>
                <a:gd name="T15" fmla="*/ 10 h 19"/>
                <a:gd name="T16" fmla="*/ 18 w 19"/>
                <a:gd name="T17" fmla="*/ 8 h 19"/>
                <a:gd name="T18" fmla="*/ 17 w 19"/>
                <a:gd name="T19" fmla="*/ 6 h 19"/>
                <a:gd name="T20" fmla="*/ 17 w 19"/>
                <a:gd name="T21" fmla="*/ 5 h 19"/>
                <a:gd name="T22" fmla="*/ 16 w 19"/>
                <a:gd name="T23" fmla="*/ 3 h 19"/>
                <a:gd name="T24" fmla="*/ 15 w 19"/>
                <a:gd name="T25" fmla="*/ 2 h 19"/>
                <a:gd name="T26" fmla="*/ 14 w 19"/>
                <a:gd name="T27" fmla="*/ 1 h 19"/>
                <a:gd name="T28" fmla="*/ 12 w 19"/>
                <a:gd name="T29" fmla="*/ 0 h 19"/>
                <a:gd name="T30" fmla="*/ 10 w 19"/>
                <a:gd name="T31" fmla="*/ 0 h 19"/>
                <a:gd name="T32" fmla="*/ 9 w 19"/>
                <a:gd name="T33" fmla="*/ 0 h 19"/>
                <a:gd name="T34" fmla="*/ 7 w 19"/>
                <a:gd name="T35" fmla="*/ 0 h 19"/>
                <a:gd name="T36" fmla="*/ 5 w 19"/>
                <a:gd name="T37" fmla="*/ 0 h 19"/>
                <a:gd name="T38" fmla="*/ 4 w 19"/>
                <a:gd name="T39" fmla="*/ 1 h 19"/>
                <a:gd name="T40" fmla="*/ 2 w 19"/>
                <a:gd name="T41" fmla="*/ 2 h 19"/>
                <a:gd name="T42" fmla="*/ 1 w 19"/>
                <a:gd name="T43" fmla="*/ 3 h 19"/>
                <a:gd name="T44" fmla="*/ 1 w 19"/>
                <a:gd name="T45" fmla="*/ 5 h 19"/>
                <a:gd name="T46" fmla="*/ 0 w 19"/>
                <a:gd name="T47" fmla="*/ 6 h 19"/>
                <a:gd name="T48" fmla="*/ 0 w 19"/>
                <a:gd name="T49" fmla="*/ 8 h 19"/>
                <a:gd name="T50" fmla="*/ 0 w 19"/>
                <a:gd name="T51" fmla="*/ 10 h 19"/>
                <a:gd name="T52" fmla="*/ 1 w 19"/>
                <a:gd name="T53" fmla="*/ 11 h 19"/>
                <a:gd name="T54" fmla="*/ 1 w 19"/>
                <a:gd name="T55" fmla="*/ 13 h 19"/>
                <a:gd name="T56" fmla="*/ 2 w 19"/>
                <a:gd name="T57" fmla="*/ 14 h 19"/>
                <a:gd name="T58" fmla="*/ 4 w 19"/>
                <a:gd name="T59" fmla="*/ 15 h 19"/>
                <a:gd name="T60" fmla="*/ 5 w 19"/>
                <a:gd name="T61" fmla="*/ 16 h 19"/>
                <a:gd name="T62" fmla="*/ 7 w 19"/>
                <a:gd name="T63" fmla="*/ 16 h 19"/>
                <a:gd name="T64" fmla="*/ 9 w 19"/>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9"/>
                <a:gd name="T101" fmla="*/ 19 w 19"/>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p:spPr>
          <p:txBody>
            <a:bodyPr/>
            <a:lstStyle/>
            <a:p>
              <a:endParaRPr lang="zh-CN" altLang="en-US"/>
            </a:p>
          </p:txBody>
        </p:sp>
        <p:sp>
          <p:nvSpPr>
            <p:cNvPr id="86025" name="Freeform 9"/>
            <p:cNvSpPr>
              <a:spLocks/>
            </p:cNvSpPr>
            <p:nvPr/>
          </p:nvSpPr>
          <p:spPr bwMode="auto">
            <a:xfrm>
              <a:off x="212" y="4424"/>
              <a:ext cx="18" cy="80"/>
            </a:xfrm>
            <a:custGeom>
              <a:avLst/>
              <a:gdLst>
                <a:gd name="T0" fmla="*/ 9 w 18"/>
                <a:gd name="T1" fmla="*/ 0 h 80"/>
                <a:gd name="T2" fmla="*/ 10 w 18"/>
                <a:gd name="T3" fmla="*/ 0 h 80"/>
                <a:gd name="T4" fmla="*/ 12 w 18"/>
                <a:gd name="T5" fmla="*/ 0 h 80"/>
                <a:gd name="T6" fmla="*/ 14 w 18"/>
                <a:gd name="T7" fmla="*/ 2 h 80"/>
                <a:gd name="T8" fmla="*/ 16 w 18"/>
                <a:gd name="T9" fmla="*/ 7 h 80"/>
                <a:gd name="T10" fmla="*/ 17 w 18"/>
                <a:gd name="T11" fmla="*/ 15 h 80"/>
                <a:gd name="T12" fmla="*/ 17 w 18"/>
                <a:gd name="T13" fmla="*/ 29 h 80"/>
                <a:gd name="T14" fmla="*/ 14 w 18"/>
                <a:gd name="T15" fmla="*/ 50 h 80"/>
                <a:gd name="T16" fmla="*/ 9 w 18"/>
                <a:gd name="T17" fmla="*/ 79 h 80"/>
                <a:gd name="T18" fmla="*/ 4 w 18"/>
                <a:gd name="T19" fmla="*/ 63 h 80"/>
                <a:gd name="T20" fmla="*/ 1 w 18"/>
                <a:gd name="T21" fmla="*/ 48 h 80"/>
                <a:gd name="T22" fmla="*/ 0 w 18"/>
                <a:gd name="T23" fmla="*/ 34 h 80"/>
                <a:gd name="T24" fmla="*/ 0 w 18"/>
                <a:gd name="T25" fmla="*/ 22 h 80"/>
                <a:gd name="T26" fmla="*/ 0 w 18"/>
                <a:gd name="T27" fmla="*/ 11 h 80"/>
                <a:gd name="T28" fmla="*/ 3 w 18"/>
                <a:gd name="T29" fmla="*/ 4 h 80"/>
                <a:gd name="T30" fmla="*/ 6 w 18"/>
                <a:gd name="T31" fmla="*/ 0 h 80"/>
                <a:gd name="T32" fmla="*/ 9 w 18"/>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80"/>
                <a:gd name="T53" fmla="*/ 18 w 1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w="9525" cap="rnd">
              <a:noFill/>
              <a:round/>
              <a:headEnd/>
              <a:tailEnd/>
            </a:ln>
          </p:spPr>
          <p:txBody>
            <a:bodyPr/>
            <a:lstStyle/>
            <a:p>
              <a:endParaRPr lang="zh-CN" altLang="en-US"/>
            </a:p>
          </p:txBody>
        </p:sp>
      </p:gr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65138" y="169863"/>
            <a:ext cx="5918200" cy="4438650"/>
          </a:xfrm>
          <a:ln cap="flat"/>
        </p:spPr>
      </p:sp>
      <p:sp>
        <p:nvSpPr>
          <p:cNvPr id="87043" name="Rectangle 3"/>
          <p:cNvSpPr>
            <a:spLocks noGrp="1" noChangeArrowheads="1"/>
          </p:cNvSpPr>
          <p:nvPr>
            <p:ph type="body" idx="1"/>
          </p:nvPr>
        </p:nvSpPr>
        <p:spPr>
          <a:xfrm>
            <a:off x="455613" y="4756150"/>
            <a:ext cx="6022975" cy="3790950"/>
          </a:xfrm>
          <a:noFill/>
          <a:ln/>
        </p:spPr>
        <p:txBody>
          <a:bodyPr lIns="92075" tIns="46038" rIns="92075" bIns="46038"/>
          <a:lstStyle/>
          <a:p>
            <a:pPr defTabSz="396875">
              <a:tabLst>
                <a:tab pos="452438" algn="l"/>
              </a:tabLst>
            </a:pPr>
            <a:r>
              <a:rPr lang="en-US" altLang="zh-CN">
                <a:latin typeface="Arial" charset="0"/>
              </a:rPr>
              <a:t>Restricting Group Results</a:t>
            </a:r>
          </a:p>
          <a:p>
            <a:pPr marL="114300" lvl="1" defTabSz="396875">
              <a:tabLst>
                <a:tab pos="452438" algn="l"/>
              </a:tabLst>
            </a:pPr>
            <a:r>
              <a:rPr lang="en-US" altLang="zh-CN"/>
              <a:t>In the same way that you use the WHERE clause to restrict the rows that you select, you use the HAVING clause to restrict groups. To find the maximum salary of each department, but show only the departments that have a maximum salary of more than $2900, you need to do the following two things:</a:t>
            </a:r>
          </a:p>
          <a:p>
            <a:pPr marL="114300" lvl="1" defTabSz="396875">
              <a:tabLst>
                <a:tab pos="452438" algn="l"/>
              </a:tabLst>
            </a:pPr>
            <a:r>
              <a:rPr lang="zh-CN" altLang="en-US"/>
              <a:t>    1.	</a:t>
            </a:r>
            <a:r>
              <a:rPr lang="en-US" altLang="zh-CN"/>
              <a:t>Find the average salary for each department by grouping by department number.</a:t>
            </a:r>
          </a:p>
          <a:p>
            <a:pPr marL="114300" lvl="1" defTabSz="396875">
              <a:tabLst>
                <a:tab pos="452438" algn="l"/>
              </a:tabLst>
            </a:pPr>
            <a:r>
              <a:rPr lang="en-US" altLang="zh-CN"/>
              <a:t>    2. 	Restrict the groups to those departments with a maximum salary greater than $2900. 	</a:t>
            </a:r>
          </a:p>
          <a:p>
            <a:pPr marL="114300" lvl="1" defTabSz="396875">
              <a:tabLst>
                <a:tab pos="452438" algn="l"/>
              </a:tabLst>
            </a:pPr>
            <a:r>
              <a:rPr lang="zh-CN" alt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465138" y="169863"/>
            <a:ext cx="5918200" cy="4438650"/>
          </a:xfrm>
          <a:ln cap="flat"/>
        </p:spPr>
      </p:sp>
      <p:sp>
        <p:nvSpPr>
          <p:cNvPr id="88067" name="Rectangle 3"/>
          <p:cNvSpPr>
            <a:spLocks noGrp="1" noChangeArrowheads="1"/>
          </p:cNvSpPr>
          <p:nvPr>
            <p:ph type="body" idx="1"/>
          </p:nvPr>
        </p:nvSpPr>
        <p:spPr>
          <a:xfrm>
            <a:off x="455613" y="4756150"/>
            <a:ext cx="6022975" cy="3790950"/>
          </a:xfrm>
          <a:noFill/>
          <a:ln/>
        </p:spPr>
        <p:txBody>
          <a:bodyPr lIns="92075" tIns="46038" rIns="92075" bIns="46038"/>
          <a:lstStyle/>
          <a:p>
            <a:pPr defTabSz="396875">
              <a:tabLst>
                <a:tab pos="452438" algn="l"/>
              </a:tabLst>
            </a:pPr>
            <a:r>
              <a:rPr lang="en-US" altLang="zh-CN">
                <a:latin typeface="Arial" charset="0"/>
              </a:rPr>
              <a:t>Restricting Group Results</a:t>
            </a:r>
          </a:p>
          <a:p>
            <a:pPr marL="114300" lvl="1" defTabSz="396875">
              <a:tabLst>
                <a:tab pos="452438" algn="l"/>
              </a:tabLst>
            </a:pPr>
            <a:r>
              <a:rPr lang="en-US" altLang="zh-CN"/>
              <a:t>In the same way that you use the WHERE clause to restrict the rows that you select, you use the HAVING clause to restrict groups. To find the maximum salary of each department, but show only the departments that have a maximum salary of more than $2900, you need to do the following two things:</a:t>
            </a:r>
          </a:p>
          <a:p>
            <a:pPr marL="114300" lvl="1" defTabSz="396875">
              <a:tabLst>
                <a:tab pos="452438" algn="l"/>
              </a:tabLst>
            </a:pPr>
            <a:r>
              <a:rPr lang="zh-CN" altLang="en-US"/>
              <a:t>    1.	</a:t>
            </a:r>
            <a:r>
              <a:rPr lang="en-US" altLang="zh-CN"/>
              <a:t>Find the average salary for each department by grouping by department number.</a:t>
            </a:r>
          </a:p>
          <a:p>
            <a:pPr marL="114300" lvl="1" defTabSz="396875">
              <a:tabLst>
                <a:tab pos="452438" algn="l"/>
              </a:tabLst>
            </a:pPr>
            <a:r>
              <a:rPr lang="en-US" altLang="zh-CN"/>
              <a:t>    2. 	Restrict the groups to those departments with a maximum salary greater than $2900. 	</a:t>
            </a:r>
          </a:p>
          <a:p>
            <a:pPr marL="114300" lvl="1" defTabSz="396875">
              <a:tabLst>
                <a:tab pos="452438" algn="l"/>
              </a:tabLst>
            </a:pPr>
            <a:r>
              <a:rPr lang="zh-CN" alt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89091"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89092" name="Rectangle 4"/>
          <p:cNvSpPr>
            <a:spLocks noGrp="1" noChangeArrowheads="1"/>
          </p:cNvSpPr>
          <p:nvPr>
            <p:ph type="body" idx="1"/>
          </p:nvPr>
        </p:nvSpPr>
        <p:spPr>
          <a:xfrm>
            <a:off x="455613" y="4756150"/>
            <a:ext cx="6048375" cy="3790950"/>
          </a:xfrm>
          <a:noFill/>
          <a:ln/>
        </p:spPr>
        <p:txBody>
          <a:bodyPr lIns="92075" tIns="46038" rIns="92075" bIns="46038"/>
          <a:lstStyle/>
          <a:p>
            <a:pPr defTabSz="468313">
              <a:tabLst>
                <a:tab pos="444500" algn="l"/>
              </a:tabLst>
            </a:pPr>
            <a:r>
              <a:rPr lang="en-US" altLang="zh-CN">
                <a:latin typeface="Arial" charset="0"/>
              </a:rPr>
              <a:t>Nesting Group Functions</a:t>
            </a:r>
          </a:p>
          <a:p>
            <a:pPr marL="114300" lvl="1" defTabSz="468313">
              <a:tabLst>
                <a:tab pos="444500" algn="l"/>
              </a:tabLst>
            </a:pPr>
            <a:r>
              <a:rPr lang="en-US" altLang="zh-CN"/>
              <a:t>Group functions can be nested to any depth. The above example displays the maximum average salary.</a:t>
            </a:r>
          </a:p>
          <a:p>
            <a:pPr marL="114300" lvl="1" defTabSz="468313">
              <a:tabLst>
                <a:tab pos="444500" algn="l"/>
              </a:tabLst>
            </a:pPr>
            <a:endParaRPr lang="en-US" altLang="zh-CN"/>
          </a:p>
          <a:p>
            <a:pPr defTabSz="468313">
              <a:tabLst>
                <a:tab pos="444500" algn="l"/>
              </a:tabLst>
            </a:pPr>
            <a:endParaRPr lang="zh-CN" altLang="en-US" b="0">
              <a:latin typeface="Times New Roman" pitchFamily="18" charset="0"/>
            </a:endParaRPr>
          </a:p>
        </p:txBody>
      </p:sp>
      <p:sp>
        <p:nvSpPr>
          <p:cNvPr id="89093"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62467"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62468" name="Rectangle 4"/>
          <p:cNvSpPr>
            <a:spLocks noGrp="1" noChangeArrowheads="1"/>
          </p:cNvSpPr>
          <p:nvPr>
            <p:ph type="body" idx="1"/>
          </p:nvPr>
        </p:nvSpPr>
        <p:spPr>
          <a:xfrm>
            <a:off x="455613" y="4756150"/>
            <a:ext cx="5341937" cy="3790950"/>
          </a:xfrm>
          <a:noFill/>
          <a:ln/>
        </p:spPr>
        <p:txBody>
          <a:bodyPr lIns="92075" tIns="46038" rIns="92075" bIns="46038"/>
          <a:lstStyle/>
          <a:p>
            <a:pPr defTabSz="396875">
              <a:tabLst>
                <a:tab pos="452438" algn="l"/>
              </a:tabLst>
            </a:pPr>
            <a:r>
              <a:rPr lang="en-US" altLang="zh-CN">
                <a:latin typeface="Arial" charset="0"/>
              </a:rPr>
              <a:t>Retrieving Records with Equijoins</a:t>
            </a:r>
          </a:p>
          <a:p>
            <a:pPr marL="114300" lvl="1" defTabSz="396875">
              <a:tabLst>
                <a:tab pos="452438" algn="l"/>
              </a:tabLst>
            </a:pPr>
            <a:r>
              <a:rPr lang="en-US" altLang="zh-CN"/>
              <a:t>In the above example:</a:t>
            </a:r>
          </a:p>
          <a:p>
            <a:pPr marL="446088" lvl="2" indent="-212725" defTabSz="396875">
              <a:tabLst>
                <a:tab pos="452438" algn="l"/>
              </a:tabLst>
            </a:pPr>
            <a:r>
              <a:rPr lang="en-US" altLang="zh-CN"/>
              <a:t>The SELECT clause specifies the column names to retrieve:</a:t>
            </a:r>
          </a:p>
          <a:p>
            <a:pPr marL="842963" lvl="3" indent="-212725" defTabSz="396875">
              <a:tabLst>
                <a:tab pos="452438" algn="l"/>
              </a:tabLst>
            </a:pPr>
            <a:r>
              <a:rPr lang="en-US" altLang="zh-CN"/>
              <a:t>employee name, employee number, and department number, which are columns in the EMP table</a:t>
            </a:r>
          </a:p>
          <a:p>
            <a:pPr marL="842963" lvl="3" indent="-212725" defTabSz="396875">
              <a:tabLst>
                <a:tab pos="452438" algn="l"/>
              </a:tabLst>
            </a:pPr>
            <a:r>
              <a:rPr lang="en-US" altLang="zh-CN"/>
              <a:t>department number, department name, and location, which are columns in the DEPT table</a:t>
            </a:r>
          </a:p>
          <a:p>
            <a:pPr marL="446088" lvl="2" indent="-212725" defTabSz="396875">
              <a:tabLst>
                <a:tab pos="452438" algn="l"/>
              </a:tabLst>
            </a:pPr>
            <a:r>
              <a:rPr lang="en-US" altLang="zh-CN"/>
              <a:t>The FROM clause specifies the two tables that the database must access:</a:t>
            </a:r>
          </a:p>
          <a:p>
            <a:pPr marL="842963" lvl="3" indent="-212725" defTabSz="396875">
              <a:tabLst>
                <a:tab pos="452438" algn="l"/>
              </a:tabLst>
            </a:pPr>
            <a:r>
              <a:rPr lang="en-US" altLang="zh-CN"/>
              <a:t>EMP table</a:t>
            </a:r>
          </a:p>
          <a:p>
            <a:pPr marL="842963" lvl="3" indent="-212725" defTabSz="396875">
              <a:tabLst>
                <a:tab pos="452438" algn="l"/>
              </a:tabLst>
            </a:pPr>
            <a:r>
              <a:rPr lang="en-US" altLang="zh-CN"/>
              <a:t>DEPT table</a:t>
            </a:r>
          </a:p>
          <a:p>
            <a:pPr marL="446088" lvl="2" indent="-212725" defTabSz="396875">
              <a:tabLst>
                <a:tab pos="452438" algn="l"/>
              </a:tabLst>
            </a:pPr>
            <a:r>
              <a:rPr lang="en-US" altLang="zh-CN"/>
              <a:t>The WHERE clause specifies how the tables are to be joined:</a:t>
            </a:r>
          </a:p>
          <a:p>
            <a:pPr marL="842963" lvl="3" indent="-212725" defTabSz="396875">
              <a:buFontTx/>
              <a:buNone/>
              <a:tabLst>
                <a:tab pos="452438" algn="l"/>
              </a:tabLst>
            </a:pPr>
            <a:r>
              <a:rPr lang="en-US" altLang="zh-CN"/>
              <a:t>EMP.DEPTNO=DEPT.DEPTNO </a:t>
            </a:r>
          </a:p>
          <a:p>
            <a:pPr marL="114300" lvl="1" defTabSz="396875">
              <a:tabLst>
                <a:tab pos="452438" algn="l"/>
              </a:tabLst>
            </a:pPr>
            <a:r>
              <a:rPr lang="en-US" altLang="zh-CN"/>
              <a:t>Because the DEPTNO column is common to both tables, it must be prefixed by the table name to avoid ambiguity. </a:t>
            </a:r>
          </a:p>
          <a:p>
            <a:pPr marL="114300" lvl="1" defTabSz="396875">
              <a:tabLst>
                <a:tab pos="452438" algn="l"/>
              </a:tabLst>
            </a:pPr>
            <a:endParaRPr lang="en-US" altLang="zh-CN"/>
          </a:p>
          <a:p>
            <a:pPr algn="just" defTabSz="396875">
              <a:tabLst>
                <a:tab pos="452438" algn="l"/>
              </a:tabLst>
            </a:pPr>
            <a:r>
              <a:rPr lang="en-US" altLang="zh-CN">
                <a:latin typeface="Arial" charset="0"/>
              </a:rPr>
              <a:t>Qualifying Ambiguous Column Names</a:t>
            </a:r>
          </a:p>
          <a:p>
            <a:pPr defTabSz="396875">
              <a:tabLst>
                <a:tab pos="452438" algn="l"/>
              </a:tabLst>
            </a:pPr>
            <a:r>
              <a:rPr lang="en-US" altLang="zh-CN">
                <a:latin typeface="Arial" charset="0"/>
              </a:rPr>
              <a:t>1、Use table prefixes（</a:t>
            </a:r>
            <a:r>
              <a:rPr lang="zh-CN" altLang="en-US">
                <a:latin typeface="Arial" charset="0"/>
              </a:rPr>
              <a:t>前缀） </a:t>
            </a:r>
            <a:r>
              <a:rPr lang="en-US" altLang="zh-CN">
                <a:latin typeface="Arial" charset="0"/>
              </a:rPr>
              <a:t>to qualify（</a:t>
            </a:r>
            <a:r>
              <a:rPr lang="zh-CN" altLang="en-US">
                <a:latin typeface="Arial" charset="0"/>
              </a:rPr>
              <a:t>限定） </a:t>
            </a:r>
            <a:r>
              <a:rPr lang="en-US" altLang="zh-CN">
                <a:latin typeface="Arial" charset="0"/>
              </a:rPr>
              <a:t>column names that are in multiple tables.</a:t>
            </a:r>
          </a:p>
          <a:p>
            <a:pPr defTabSz="396875">
              <a:tabLst>
                <a:tab pos="452438" algn="l"/>
              </a:tabLst>
            </a:pPr>
            <a:r>
              <a:rPr lang="en-US" altLang="zh-CN">
                <a:latin typeface="Arial" charset="0"/>
              </a:rPr>
              <a:t>2、Improve performance by using table prefixes.</a:t>
            </a:r>
          </a:p>
          <a:p>
            <a:pPr defTabSz="396875">
              <a:tabLst>
                <a:tab pos="452438" algn="l"/>
              </a:tabLst>
            </a:pPr>
            <a:r>
              <a:rPr lang="en-US" altLang="zh-CN">
                <a:latin typeface="Arial" charset="0"/>
              </a:rPr>
              <a:t>3、Distinguish（</a:t>
            </a:r>
            <a:r>
              <a:rPr lang="zh-CN" altLang="en-US">
                <a:latin typeface="Arial" charset="0"/>
              </a:rPr>
              <a:t>区别） </a:t>
            </a:r>
            <a:r>
              <a:rPr lang="en-US" altLang="zh-CN">
                <a:latin typeface="Arial" charset="0"/>
              </a:rPr>
              <a:t>columns that have identical names but reside in different tables by using column aliases.</a:t>
            </a:r>
          </a:p>
          <a:p>
            <a:pPr algn="just" defTabSz="396875">
              <a:tabLst>
                <a:tab pos="452438" algn="l"/>
              </a:tabLst>
            </a:pPr>
            <a:endParaRPr lang="en-US" altLang="zh-CN">
              <a:latin typeface="Times" charset="0"/>
            </a:endParaRPr>
          </a:p>
          <a:p>
            <a:pPr marL="114300" lvl="1" defTabSz="396875">
              <a:tabLst>
                <a:tab pos="452438" algn="l"/>
              </a:tabLst>
            </a:pPr>
            <a:r>
              <a:rPr lang="en-US" altLang="zh-CN"/>
              <a:t>You need to qualify the names of the columns in the WHERE clause with the table name to avoid ambiguity. Without the table prefixes, the DEPTNO column could be from either the DEPT table or the EMP table. It is necessary to add the table prefix to execute your query.</a:t>
            </a:r>
          </a:p>
          <a:p>
            <a:pPr marL="114300" lvl="1" defTabSz="396875">
              <a:tabLst>
                <a:tab pos="452438" algn="l"/>
              </a:tabLst>
            </a:pPr>
            <a:r>
              <a:rPr lang="en-US" altLang="zh-CN"/>
              <a:t>If there are no common column names between the two tables, there is no need to qualify the columns. However, you will gain improved performance by using the table prefix because you tell the Oracle Server exactly where to go to find columns.</a:t>
            </a:r>
          </a:p>
          <a:p>
            <a:pPr marL="114300" lvl="1" defTabSz="396875">
              <a:tabLst>
                <a:tab pos="452438" algn="l"/>
              </a:tabLst>
            </a:pPr>
            <a:r>
              <a:rPr lang="en-US" altLang="zh-CN"/>
              <a:t>The requirement to qualify ambiguous column names is also applicable to columns that may be ambiguous in other clauses such as SELECT clause or ORDER BY clause.</a:t>
            </a:r>
          </a:p>
          <a:p>
            <a:pPr marL="114300" lvl="1" defTabSz="396875">
              <a:tabLst>
                <a:tab pos="452438" algn="l"/>
              </a:tabLst>
            </a:pPr>
            <a:endParaRPr lang="en-US" altLang="zh-CN"/>
          </a:p>
        </p:txBody>
      </p:sp>
      <p:sp>
        <p:nvSpPr>
          <p:cNvPr id="62469"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Illegal Queries Using Group Functions</a:t>
            </a:r>
          </a:p>
          <a:p>
            <a:pPr marL="114300" lvl="1" defTabSz="403225">
              <a:tabLst/>
            </a:pPr>
            <a:r>
              <a:rPr lang="en-US" altLang="zh-CN"/>
              <a:t>Whenever you use a mixture of individual items (DEPTNO) and group functions (COUNT) in the same SELECT statement, you must include a GROUP BY clause that specifies the individual items (in this case, DEPTNO). If the GROUP BY clause is missing, then the error message “not a single-group group function” appears and an asterisk (*) points to the offending column. You can correct the above error by adding the GROUP BY clause. </a:t>
            </a:r>
          </a:p>
          <a:p>
            <a:pPr marL="114300" lvl="1" defTabSz="403225">
              <a:tabLst/>
            </a:pPr>
            <a:endParaRPr lang="zh-CN" altLang="en-US"/>
          </a:p>
          <a:p>
            <a:pPr marL="114300" lvl="1" defTabSz="403225">
              <a:tabLst/>
            </a:pPr>
            <a:endParaRPr lang="zh-CN" altLang="en-US"/>
          </a:p>
          <a:p>
            <a:pPr marL="114300" lvl="1" defTabSz="403225">
              <a:tabLst/>
            </a:pPr>
            <a:endParaRPr lang="zh-CN" altLang="en-US"/>
          </a:p>
          <a:p>
            <a:pPr marL="114300" lvl="1" defTabSz="403225">
              <a:tabLst/>
            </a:pPr>
            <a:endParaRPr lang="zh-CN" altLang="en-US"/>
          </a:p>
          <a:p>
            <a:pPr defTabSz="403225">
              <a:lnSpc>
                <a:spcPct val="112000"/>
              </a:lnSpc>
              <a:spcAft>
                <a:spcPct val="24000"/>
              </a:spcAft>
              <a:tabLst/>
            </a:pPr>
            <a:endParaRPr lang="zh-CN" altLang="en-US" b="0">
              <a:latin typeface="Times" charset="0"/>
            </a:endParaRPr>
          </a:p>
          <a:p>
            <a:pPr defTabSz="403225">
              <a:lnSpc>
                <a:spcPct val="112000"/>
              </a:lnSpc>
              <a:spcAft>
                <a:spcPct val="24000"/>
              </a:spcAft>
              <a:tabLst/>
            </a:pPr>
            <a:endParaRPr lang="zh-CN" altLang="en-US" b="0">
              <a:latin typeface="Times" charset="0"/>
            </a:endParaRPr>
          </a:p>
          <a:p>
            <a:pPr defTabSz="403225">
              <a:lnSpc>
                <a:spcPct val="112000"/>
              </a:lnSpc>
              <a:spcAft>
                <a:spcPct val="24000"/>
              </a:spcAft>
              <a:tabLst/>
            </a:pPr>
            <a:endParaRPr lang="zh-CN" altLang="en-US" b="0">
              <a:latin typeface="Times" charset="0"/>
            </a:endParaRPr>
          </a:p>
          <a:p>
            <a:pPr marL="114300" lvl="1" defTabSz="403225">
              <a:spcBef>
                <a:spcPct val="55000"/>
              </a:spcBef>
              <a:tabLst/>
            </a:pPr>
            <a:r>
              <a:rPr lang="en-US" altLang="zh-CN"/>
              <a:t>Any column or expression in the SELECT list that is not an aggregate function must be in the GROUP BY clause.</a:t>
            </a:r>
          </a:p>
          <a:p>
            <a:pPr defTabSz="403225">
              <a:lnSpc>
                <a:spcPct val="90000"/>
              </a:lnSpc>
              <a:spcBef>
                <a:spcPct val="0"/>
              </a:spcBef>
              <a:tabLst/>
            </a:pPr>
            <a:r>
              <a:rPr lang="en-US" altLang="zh-CN">
                <a:solidFill>
                  <a:schemeClr val="accent2"/>
                </a:solidFill>
                <a:latin typeface="Arial" charset="0"/>
              </a:rPr>
              <a:t>Class Management Note</a:t>
            </a:r>
          </a:p>
          <a:p>
            <a:pPr marL="114300" lvl="1" defTabSz="403225">
              <a:lnSpc>
                <a:spcPct val="90000"/>
              </a:lnSpc>
              <a:spcBef>
                <a:spcPct val="0"/>
              </a:spcBef>
              <a:tabLst/>
            </a:pPr>
            <a:r>
              <a:rPr lang="en-US" altLang="zh-CN">
                <a:solidFill>
                  <a:schemeClr val="accent2"/>
                </a:solidFill>
              </a:rPr>
              <a:t>Demo: </a:t>
            </a:r>
            <a:r>
              <a:rPr lang="en-US" altLang="zh-CN" i="1">
                <a:solidFill>
                  <a:schemeClr val="accent2"/>
                </a:solidFill>
              </a:rPr>
              <a:t>l5error.sql</a:t>
            </a:r>
          </a:p>
          <a:p>
            <a:pPr marL="114300" lvl="1" defTabSz="403225">
              <a:lnSpc>
                <a:spcPct val="90000"/>
              </a:lnSpc>
              <a:spcBef>
                <a:spcPct val="0"/>
              </a:spcBef>
              <a:tabLst/>
            </a:pPr>
            <a:r>
              <a:rPr lang="en-US" altLang="zh-CN">
                <a:solidFill>
                  <a:schemeClr val="accent2"/>
                </a:solidFill>
              </a:rPr>
              <a:t>Purpose: To illustrate executing a SELECT statement with no GROUP BY clause. </a:t>
            </a:r>
          </a:p>
        </p:txBody>
      </p:sp>
      <p:sp>
        <p:nvSpPr>
          <p:cNvPr id="90115" name="Rectangle 3"/>
          <p:cNvSpPr>
            <a:spLocks noGrp="1" noRot="1" noChangeAspect="1" noChangeArrowheads="1" noTextEdit="1"/>
          </p:cNvSpPr>
          <p:nvPr>
            <p:ph type="sldImg"/>
          </p:nvPr>
        </p:nvSpPr>
        <p:spPr>
          <a:xfrm>
            <a:off x="493713" y="155575"/>
            <a:ext cx="5865812" cy="4398963"/>
          </a:xfrm>
          <a:ln cap="flat"/>
        </p:spPr>
      </p:sp>
      <p:sp>
        <p:nvSpPr>
          <p:cNvPr id="90116" name="Rectangle 4"/>
          <p:cNvSpPr>
            <a:spLocks noChangeArrowheads="1"/>
          </p:cNvSpPr>
          <p:nvPr/>
        </p:nvSpPr>
        <p:spPr bwMode="auto">
          <a:xfrm>
            <a:off x="649288" y="5881688"/>
            <a:ext cx="5594350" cy="628650"/>
          </a:xfrm>
          <a:prstGeom prst="rect">
            <a:avLst/>
          </a:prstGeom>
          <a:noFill/>
          <a:ln w="12700">
            <a:solidFill>
              <a:schemeClr val="tx1"/>
            </a:solidFill>
            <a:miter lim="800000"/>
            <a:headEnd/>
            <a:tailEnd/>
          </a:ln>
        </p:spPr>
        <p:txBody>
          <a:bodyPr wrap="none" anchor="ctr"/>
          <a:lstStyle/>
          <a:p>
            <a:endParaRPr lang="zh-CN" altLang="en-US"/>
          </a:p>
        </p:txBody>
      </p:sp>
      <p:sp>
        <p:nvSpPr>
          <p:cNvPr id="90117" name="Rectangle 5"/>
          <p:cNvSpPr>
            <a:spLocks noChangeArrowheads="1"/>
          </p:cNvSpPr>
          <p:nvPr/>
        </p:nvSpPr>
        <p:spPr bwMode="auto">
          <a:xfrm>
            <a:off x="192088" y="5895975"/>
            <a:ext cx="3659187" cy="593725"/>
          </a:xfrm>
          <a:prstGeom prst="rect">
            <a:avLst/>
          </a:prstGeom>
          <a:noFill/>
          <a:ln w="9525">
            <a:noFill/>
            <a:miter lim="800000"/>
            <a:headEnd/>
            <a:tailEnd/>
          </a:ln>
        </p:spPr>
        <p:txBody>
          <a:bodyPr lIns="90488" tIns="44450" rIns="90488" bIns="44450">
            <a:spAutoFit/>
          </a:bodyPr>
          <a:lstStyle/>
          <a:p>
            <a:pPr marL="444500" lvl="1" defTabSz="869950"/>
            <a:r>
              <a:rPr kumimoji="1" lang="en-US" altLang="zh-CN" sz="1100" b="1">
                <a:solidFill>
                  <a:schemeClr val="tx1"/>
                </a:solidFill>
                <a:latin typeface="Courier New" pitchFamily="49" charset="0"/>
              </a:rPr>
              <a:t>SQL&gt; SELECT	deptno, COUNT(ename)</a:t>
            </a:r>
          </a:p>
          <a:p>
            <a:pPr marL="444500" lvl="1" defTabSz="869950"/>
            <a:r>
              <a:rPr kumimoji="1" lang="en-US" altLang="zh-CN" sz="1100" b="1">
                <a:solidFill>
                  <a:schemeClr val="tx1"/>
                </a:solidFill>
                <a:latin typeface="Courier New" pitchFamily="49" charset="0"/>
              </a:rPr>
              <a:t>  2  FROM	emp</a:t>
            </a:r>
          </a:p>
          <a:p>
            <a:pPr marL="444500" lvl="1" defTabSz="869950"/>
            <a:r>
              <a:rPr kumimoji="1" lang="en-US" altLang="zh-CN" sz="1100" b="1">
                <a:solidFill>
                  <a:schemeClr val="tx1"/>
                </a:solidFill>
                <a:latin typeface="Courier New" pitchFamily="49" charset="0"/>
              </a:rPr>
              <a:t>  3  GROUP BY	deptno;</a:t>
            </a:r>
          </a:p>
        </p:txBody>
      </p:sp>
      <p:grpSp>
        <p:nvGrpSpPr>
          <p:cNvPr id="90118" name="Group 6"/>
          <p:cNvGrpSpPr>
            <a:grpSpLocks/>
          </p:cNvGrpSpPr>
          <p:nvPr/>
        </p:nvGrpSpPr>
        <p:grpSpPr bwMode="auto">
          <a:xfrm>
            <a:off x="228600" y="7675563"/>
            <a:ext cx="284163" cy="290512"/>
            <a:chOff x="143" y="4841"/>
            <a:chExt cx="178" cy="183"/>
          </a:xfrm>
        </p:grpSpPr>
        <p:sp>
          <p:nvSpPr>
            <p:cNvPr id="90121" name="Freeform 7"/>
            <p:cNvSpPr>
              <a:spLocks/>
            </p:cNvSpPr>
            <p:nvPr/>
          </p:nvSpPr>
          <p:spPr bwMode="auto">
            <a:xfrm>
              <a:off x="143" y="4841"/>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zh-CN" altLang="en-US"/>
            </a:p>
          </p:txBody>
        </p:sp>
        <p:sp>
          <p:nvSpPr>
            <p:cNvPr id="90122" name="Freeform 8"/>
            <p:cNvSpPr>
              <a:spLocks/>
            </p:cNvSpPr>
            <p:nvPr/>
          </p:nvSpPr>
          <p:spPr bwMode="auto">
            <a:xfrm>
              <a:off x="153" y="4849"/>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zh-CN" altLang="en-US"/>
            </a:p>
          </p:txBody>
        </p:sp>
        <p:sp>
          <p:nvSpPr>
            <p:cNvPr id="90123" name="Freeform 9"/>
            <p:cNvSpPr>
              <a:spLocks/>
            </p:cNvSpPr>
            <p:nvPr/>
          </p:nvSpPr>
          <p:spPr bwMode="auto">
            <a:xfrm>
              <a:off x="171" y="4868"/>
              <a:ext cx="132" cy="133"/>
            </a:xfrm>
            <a:custGeom>
              <a:avLst/>
              <a:gdLst>
                <a:gd name="T0" fmla="*/ 64 w 132"/>
                <a:gd name="T1" fmla="*/ 0 h 133"/>
                <a:gd name="T2" fmla="*/ 0 w 132"/>
                <a:gd name="T3" fmla="*/ 132 h 133"/>
                <a:gd name="T4" fmla="*/ 131 w 132"/>
                <a:gd name="T5" fmla="*/ 132 h 133"/>
                <a:gd name="T6" fmla="*/ 64 w 132"/>
                <a:gd name="T7" fmla="*/ 0 h 133"/>
                <a:gd name="T8" fmla="*/ 0 60000 65536"/>
                <a:gd name="T9" fmla="*/ 0 60000 65536"/>
                <a:gd name="T10" fmla="*/ 0 60000 65536"/>
                <a:gd name="T11" fmla="*/ 0 60000 65536"/>
                <a:gd name="T12" fmla="*/ 0 w 132"/>
                <a:gd name="T13" fmla="*/ 0 h 133"/>
                <a:gd name="T14" fmla="*/ 132 w 132"/>
                <a:gd name="T15" fmla="*/ 133 h 133"/>
              </a:gdLst>
              <a:ahLst/>
              <a:cxnLst>
                <a:cxn ang="T8">
                  <a:pos x="T0" y="T1"/>
                </a:cxn>
                <a:cxn ang="T9">
                  <a:pos x="T2" y="T3"/>
                </a:cxn>
                <a:cxn ang="T10">
                  <a:pos x="T4" y="T5"/>
                </a:cxn>
                <a:cxn ang="T11">
                  <a:pos x="T6" y="T7"/>
                </a:cxn>
              </a:cxnLst>
              <a:rect l="T12" t="T13" r="T14" b="T15"/>
              <a:pathLst>
                <a:path w="132" h="133">
                  <a:moveTo>
                    <a:pt x="64" y="0"/>
                  </a:moveTo>
                  <a:lnTo>
                    <a:pt x="0" y="132"/>
                  </a:lnTo>
                  <a:lnTo>
                    <a:pt x="131" y="132"/>
                  </a:lnTo>
                  <a:lnTo>
                    <a:pt x="64" y="0"/>
                  </a:lnTo>
                </a:path>
              </a:pathLst>
            </a:custGeom>
            <a:solidFill>
              <a:srgbClr val="000000"/>
            </a:solidFill>
            <a:ln w="9525" cap="rnd">
              <a:noFill/>
              <a:round/>
              <a:headEnd/>
              <a:tailEnd/>
            </a:ln>
          </p:spPr>
          <p:txBody>
            <a:bodyPr/>
            <a:lstStyle/>
            <a:p>
              <a:endParaRPr lang="zh-CN" altLang="en-US"/>
            </a:p>
          </p:txBody>
        </p:sp>
        <p:sp>
          <p:nvSpPr>
            <p:cNvPr id="90124" name="Freeform 10"/>
            <p:cNvSpPr>
              <a:spLocks/>
            </p:cNvSpPr>
            <p:nvPr/>
          </p:nvSpPr>
          <p:spPr bwMode="auto">
            <a:xfrm>
              <a:off x="227" y="497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
                <a:gd name="T101" fmla="*/ 20 w 20"/>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p:spPr>
          <p:txBody>
            <a:bodyPr/>
            <a:lstStyle/>
            <a:p>
              <a:endParaRPr lang="zh-CN" altLang="en-US"/>
            </a:p>
          </p:txBody>
        </p:sp>
        <p:sp>
          <p:nvSpPr>
            <p:cNvPr id="90125" name="Freeform 11"/>
            <p:cNvSpPr>
              <a:spLocks/>
            </p:cNvSpPr>
            <p:nvPr/>
          </p:nvSpPr>
          <p:spPr bwMode="auto">
            <a:xfrm>
              <a:off x="227" y="489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80"/>
                <a:gd name="T53" fmla="*/ 19 w 19"/>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a:tailEnd/>
            </a:ln>
          </p:spPr>
          <p:txBody>
            <a:bodyPr/>
            <a:lstStyle/>
            <a:p>
              <a:endParaRPr lang="zh-CN" altLang="en-US"/>
            </a:p>
          </p:txBody>
        </p:sp>
      </p:grpSp>
      <p:sp>
        <p:nvSpPr>
          <p:cNvPr id="90119" name="Rectangle 12"/>
          <p:cNvSpPr>
            <a:spLocks noChangeArrowheads="1"/>
          </p:cNvSpPr>
          <p:nvPr/>
        </p:nvSpPr>
        <p:spPr bwMode="auto">
          <a:xfrm>
            <a:off x="649288" y="6600825"/>
            <a:ext cx="5594350" cy="955675"/>
          </a:xfrm>
          <a:prstGeom prst="rect">
            <a:avLst/>
          </a:prstGeom>
          <a:noFill/>
          <a:ln w="12700">
            <a:solidFill>
              <a:schemeClr val="tx1"/>
            </a:solidFill>
            <a:miter lim="800000"/>
            <a:headEnd/>
            <a:tailEnd/>
          </a:ln>
        </p:spPr>
        <p:txBody>
          <a:bodyPr wrap="none" anchor="ctr"/>
          <a:lstStyle/>
          <a:p>
            <a:endParaRPr lang="zh-CN" altLang="en-US"/>
          </a:p>
        </p:txBody>
      </p:sp>
      <p:sp>
        <p:nvSpPr>
          <p:cNvPr id="90120" name="Rectangle 13"/>
          <p:cNvSpPr>
            <a:spLocks noChangeArrowheads="1"/>
          </p:cNvSpPr>
          <p:nvPr/>
        </p:nvSpPr>
        <p:spPr bwMode="auto">
          <a:xfrm>
            <a:off x="192088" y="6594475"/>
            <a:ext cx="3659187" cy="928688"/>
          </a:xfrm>
          <a:prstGeom prst="rect">
            <a:avLst/>
          </a:prstGeom>
          <a:noFill/>
          <a:ln w="9525">
            <a:noFill/>
            <a:miter lim="800000"/>
            <a:headEnd/>
            <a:tailEnd/>
          </a:ln>
        </p:spPr>
        <p:txBody>
          <a:bodyPr lIns="90488" tIns="44450" rIns="90488" bIns="44450">
            <a:spAutoFit/>
          </a:bodyPr>
          <a:lstStyle/>
          <a:p>
            <a:pPr marL="444500" lvl="1" defTabSz="869950">
              <a:tabLst>
                <a:tab pos="2346325" algn="r"/>
              </a:tabLst>
            </a:pPr>
            <a:r>
              <a:rPr kumimoji="1" lang="zh-CN" altLang="en-US" sz="1100">
                <a:solidFill>
                  <a:schemeClr val="tx1"/>
                </a:solidFill>
                <a:latin typeface="Courier New" pitchFamily="49" charset="0"/>
              </a:rPr>
              <a:t>    </a:t>
            </a:r>
            <a:r>
              <a:rPr kumimoji="1" lang="en-US" altLang="zh-CN" sz="1100">
                <a:solidFill>
                  <a:schemeClr val="tx1"/>
                </a:solidFill>
                <a:latin typeface="Courier New" pitchFamily="49" charset="0"/>
              </a:rPr>
              <a:t>DEPTNO	COUNT(ENAME)</a:t>
            </a:r>
          </a:p>
          <a:p>
            <a:pPr marL="444500" lvl="1" defTabSz="869950">
              <a:tabLst>
                <a:tab pos="2346325" algn="r"/>
              </a:tabLst>
            </a:pPr>
            <a:r>
              <a:rPr kumimoji="1" lang="en-US" altLang="zh-CN" sz="1100">
                <a:solidFill>
                  <a:schemeClr val="tx1"/>
                </a:solidFill>
                <a:latin typeface="Courier New" pitchFamily="49" charset="0"/>
              </a:rPr>
              <a:t>---------- 	-----------</a:t>
            </a:r>
          </a:p>
          <a:p>
            <a:pPr marL="444500" lvl="1" defTabSz="869950">
              <a:tabLst>
                <a:tab pos="2346325" algn="r"/>
              </a:tabLst>
            </a:pPr>
            <a:r>
              <a:rPr kumimoji="1" lang="en-US" altLang="zh-CN" sz="1100">
                <a:solidFill>
                  <a:schemeClr val="tx1"/>
                </a:solidFill>
                <a:latin typeface="Courier New" pitchFamily="49" charset="0"/>
              </a:rPr>
              <a:t>        10	      3</a:t>
            </a:r>
          </a:p>
          <a:p>
            <a:pPr marL="444500" lvl="1" defTabSz="869950">
              <a:tabLst>
                <a:tab pos="2346325" algn="r"/>
              </a:tabLst>
            </a:pPr>
            <a:r>
              <a:rPr kumimoji="1" lang="en-US" altLang="zh-CN" sz="1100">
                <a:solidFill>
                  <a:schemeClr val="tx1"/>
                </a:solidFill>
                <a:latin typeface="Courier New" pitchFamily="49" charset="0"/>
              </a:rPr>
              <a:t>        20	      5</a:t>
            </a:r>
          </a:p>
          <a:p>
            <a:pPr marL="444500" lvl="1" defTabSz="869950">
              <a:tabLst>
                <a:tab pos="2346325" algn="r"/>
              </a:tabLst>
            </a:pPr>
            <a:r>
              <a:rPr kumimoji="1" lang="en-US" altLang="zh-CN" sz="1100">
                <a:solidFill>
                  <a:schemeClr val="tx1"/>
                </a:solidFill>
                <a:latin typeface="Courier New" pitchFamily="49" charset="0"/>
              </a:rPr>
              <a:t>        30 	      6</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1438" y="0"/>
            <a:ext cx="2978150" cy="457200"/>
          </a:xfrm>
          <a:prstGeom prst="rect">
            <a:avLst/>
          </a:prstGeom>
          <a:noFill/>
          <a:ln w="9525">
            <a:noFill/>
            <a:miter lim="800000"/>
            <a:headEnd/>
            <a:tailEnd/>
          </a:ln>
        </p:spPr>
        <p:txBody>
          <a:bodyPr wrap="none" anchor="ctr"/>
          <a:lstStyle/>
          <a:p>
            <a:endParaRPr lang="zh-CN" altLang="en-US"/>
          </a:p>
        </p:txBody>
      </p:sp>
      <p:sp>
        <p:nvSpPr>
          <p:cNvPr id="91139" name="Rectangle 3"/>
          <p:cNvSpPr>
            <a:spLocks noChangeArrowheads="1"/>
          </p:cNvSpPr>
          <p:nvPr/>
        </p:nvSpPr>
        <p:spPr bwMode="auto">
          <a:xfrm>
            <a:off x="-3175" y="0"/>
            <a:ext cx="2974975" cy="457200"/>
          </a:xfrm>
          <a:prstGeom prst="rect">
            <a:avLst/>
          </a:prstGeom>
          <a:noFill/>
          <a:ln w="9525">
            <a:noFill/>
            <a:miter lim="800000"/>
            <a:headEnd/>
            <a:tailEnd/>
          </a:ln>
        </p:spPr>
        <p:txBody>
          <a:bodyPr wrap="none" anchor="ctr"/>
          <a:lstStyle/>
          <a:p>
            <a:endParaRPr lang="zh-CN" altLang="en-US"/>
          </a:p>
        </p:txBody>
      </p:sp>
      <p:sp>
        <p:nvSpPr>
          <p:cNvPr id="91140" name="Rectangle 4"/>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zh-CN" altLang="en-US">
                <a:latin typeface="Arial" charset="0"/>
              </a:rPr>
              <a:t>   </a:t>
            </a:r>
          </a:p>
        </p:txBody>
      </p:sp>
      <p:sp>
        <p:nvSpPr>
          <p:cNvPr id="91141" name="Rectangle 5"/>
          <p:cNvSpPr>
            <a:spLocks noGrp="1" noRot="1" noChangeAspect="1" noChangeArrowheads="1" noTextEdit="1"/>
          </p:cNvSpPr>
          <p:nvPr>
            <p:ph type="sldImg"/>
          </p:nvPr>
        </p:nvSpPr>
        <p:spPr>
          <a:xfrm>
            <a:off x="493713" y="155575"/>
            <a:ext cx="5865812" cy="4398963"/>
          </a:xfrm>
          <a:ln cap="flat"/>
        </p:spPr>
      </p:sp>
      <p:sp>
        <p:nvSpPr>
          <p:cNvPr id="91142" name="Rectangle 6"/>
          <p:cNvSpPr>
            <a:spLocks noChangeArrowheads="1"/>
          </p:cNvSpPr>
          <p:nvPr/>
        </p:nvSpPr>
        <p:spPr bwMode="auto">
          <a:xfrm>
            <a:off x="458788" y="4740275"/>
            <a:ext cx="6030912" cy="3746500"/>
          </a:xfrm>
          <a:prstGeom prst="rect">
            <a:avLst/>
          </a:prstGeom>
          <a:noFill/>
          <a:ln w="9525">
            <a:noFill/>
            <a:miter lim="800000"/>
            <a:headEnd/>
            <a:tailEnd/>
          </a:ln>
        </p:spPr>
        <p:txBody>
          <a:bodyPr lIns="92075" tIns="46038" rIns="92075" bIns="46038"/>
          <a:lstStyle/>
          <a:p>
            <a:pPr defTabSz="403225">
              <a:spcBef>
                <a:spcPct val="30000"/>
              </a:spcBef>
            </a:pPr>
            <a:r>
              <a:rPr kumimoji="1" lang="en-US" altLang="zh-CN" sz="1100" b="1">
                <a:solidFill>
                  <a:schemeClr val="tx1"/>
                </a:solidFill>
                <a:latin typeface="Arial" charset="0"/>
              </a:rPr>
              <a:t>Illegal Queries Using Group Functions (continued)</a:t>
            </a:r>
          </a:p>
          <a:p>
            <a:pPr marL="114300" lvl="1" defTabSz="403225">
              <a:spcBef>
                <a:spcPct val="30000"/>
              </a:spcBef>
            </a:pPr>
            <a:r>
              <a:rPr kumimoji="1" lang="en-US" altLang="zh-CN" sz="1100">
                <a:solidFill>
                  <a:schemeClr val="tx1"/>
                </a:solidFill>
              </a:rPr>
              <a:t>The WHERE clause cannot be used to restrict groups. The above SELECT statement results in an error because it uses the WHERE clause to restrict the display of average salaries of those departments that have an average salary of greater than $2000.</a:t>
            </a:r>
          </a:p>
          <a:p>
            <a:pPr marL="114300" lvl="1" defTabSz="403225">
              <a:spcBef>
                <a:spcPct val="30000"/>
              </a:spcBef>
            </a:pPr>
            <a:r>
              <a:rPr kumimoji="1" lang="en-US" altLang="zh-CN" sz="1100">
                <a:solidFill>
                  <a:schemeClr val="tx1"/>
                </a:solidFill>
              </a:rPr>
              <a:t>You can correct the above error by using the HAVING clause to restrict groups. </a:t>
            </a:r>
          </a:p>
          <a:p>
            <a:pPr marL="114300" lvl="1" defTabSz="403225">
              <a:spcBef>
                <a:spcPct val="30000"/>
              </a:spcBef>
            </a:pPr>
            <a:endParaRPr kumimoji="1" lang="en-US" altLang="zh-CN" sz="1100">
              <a:solidFill>
                <a:schemeClr val="tx1"/>
              </a:solidFill>
            </a:endParaRPr>
          </a:p>
          <a:p>
            <a:pPr defTabSz="403225">
              <a:spcBef>
                <a:spcPct val="30000"/>
              </a:spcBef>
            </a:pPr>
            <a:endParaRPr kumimoji="1" lang="zh-CN" altLang="en-US" sz="1100">
              <a:solidFill>
                <a:schemeClr val="tx1"/>
              </a:solidFill>
            </a:endParaRPr>
          </a:p>
        </p:txBody>
      </p:sp>
      <p:sp>
        <p:nvSpPr>
          <p:cNvPr id="91143" name="Rectangle 7"/>
          <p:cNvSpPr>
            <a:spLocks noChangeArrowheads="1"/>
          </p:cNvSpPr>
          <p:nvPr/>
        </p:nvSpPr>
        <p:spPr bwMode="auto">
          <a:xfrm>
            <a:off x="681038" y="5775325"/>
            <a:ext cx="5562600" cy="723900"/>
          </a:xfrm>
          <a:prstGeom prst="rect">
            <a:avLst/>
          </a:prstGeom>
          <a:noFill/>
          <a:ln w="12700">
            <a:solidFill>
              <a:schemeClr val="tx1"/>
            </a:solidFill>
            <a:miter lim="800000"/>
            <a:headEnd/>
            <a:tailEnd/>
          </a:ln>
        </p:spPr>
        <p:txBody>
          <a:bodyPr wrap="none" anchor="ctr"/>
          <a:lstStyle/>
          <a:p>
            <a:endParaRPr lang="zh-CN" altLang="en-US"/>
          </a:p>
        </p:txBody>
      </p:sp>
      <p:sp>
        <p:nvSpPr>
          <p:cNvPr id="91144" name="Rectangle 8"/>
          <p:cNvSpPr>
            <a:spLocks noChangeArrowheads="1"/>
          </p:cNvSpPr>
          <p:nvPr/>
        </p:nvSpPr>
        <p:spPr bwMode="auto">
          <a:xfrm>
            <a:off x="241300" y="5776913"/>
            <a:ext cx="3657600" cy="760412"/>
          </a:xfrm>
          <a:prstGeom prst="rect">
            <a:avLst/>
          </a:prstGeom>
          <a:noFill/>
          <a:ln w="9525">
            <a:noFill/>
            <a:miter lim="800000"/>
            <a:headEnd/>
            <a:tailEnd/>
          </a:ln>
        </p:spPr>
        <p:txBody>
          <a:bodyPr lIns="90488" tIns="44450" rIns="90488" bIns="44450">
            <a:spAutoFit/>
          </a:bodyPr>
          <a:lstStyle/>
          <a:p>
            <a:pPr marL="444500" lvl="1" defTabSz="869950"/>
            <a:r>
              <a:rPr kumimoji="1" lang="en-US" altLang="zh-CN" sz="1100" b="1">
                <a:solidFill>
                  <a:schemeClr val="tx1"/>
                </a:solidFill>
                <a:latin typeface="Courier New" pitchFamily="49" charset="0"/>
              </a:rPr>
              <a:t>SQL&gt;	SELECT	deptno, AVG(sal)</a:t>
            </a:r>
          </a:p>
          <a:p>
            <a:pPr marL="444500" lvl="1" defTabSz="869950"/>
            <a:r>
              <a:rPr kumimoji="1" lang="en-US" altLang="zh-CN" sz="1100" b="1">
                <a:solidFill>
                  <a:schemeClr val="tx1"/>
                </a:solidFill>
                <a:latin typeface="Courier New" pitchFamily="49" charset="0"/>
              </a:rPr>
              <a:t>  2	FROM	emp</a:t>
            </a:r>
          </a:p>
          <a:p>
            <a:pPr marL="444500" lvl="1" defTabSz="869950"/>
            <a:r>
              <a:rPr kumimoji="1" lang="en-US" altLang="zh-CN" sz="1100" b="1">
                <a:solidFill>
                  <a:schemeClr val="tx1"/>
                </a:solidFill>
                <a:latin typeface="Courier New" pitchFamily="49" charset="0"/>
              </a:rPr>
              <a:t>  3	GROUP BY	deptno</a:t>
            </a:r>
          </a:p>
          <a:p>
            <a:pPr marL="444500" lvl="1" defTabSz="869950"/>
            <a:r>
              <a:rPr kumimoji="1" lang="en-US" altLang="zh-CN" sz="1100" b="1">
                <a:solidFill>
                  <a:schemeClr val="tx1"/>
                </a:solidFill>
                <a:latin typeface="Courier New" pitchFamily="49" charset="0"/>
              </a:rPr>
              <a:t>  4	HAVING	AVG(sal) &gt; 2000;</a:t>
            </a:r>
          </a:p>
        </p:txBody>
      </p:sp>
      <p:grpSp>
        <p:nvGrpSpPr>
          <p:cNvPr id="91145" name="Group 9"/>
          <p:cNvGrpSpPr>
            <a:grpSpLocks/>
          </p:cNvGrpSpPr>
          <p:nvPr/>
        </p:nvGrpSpPr>
        <p:grpSpPr bwMode="auto">
          <a:xfrm>
            <a:off x="266700" y="6613525"/>
            <a:ext cx="5976938" cy="763588"/>
            <a:chOff x="167" y="4171"/>
            <a:chExt cx="3743" cy="482"/>
          </a:xfrm>
        </p:grpSpPr>
        <p:sp>
          <p:nvSpPr>
            <p:cNvPr id="91146" name="Rectangle 10"/>
            <p:cNvSpPr>
              <a:spLocks noChangeArrowheads="1"/>
            </p:cNvSpPr>
            <p:nvPr/>
          </p:nvSpPr>
          <p:spPr bwMode="auto">
            <a:xfrm>
              <a:off x="427" y="4171"/>
              <a:ext cx="3483" cy="458"/>
            </a:xfrm>
            <a:prstGeom prst="rect">
              <a:avLst/>
            </a:prstGeom>
            <a:noFill/>
            <a:ln w="12700">
              <a:solidFill>
                <a:schemeClr val="tx1"/>
              </a:solidFill>
              <a:miter lim="800000"/>
              <a:headEnd/>
              <a:tailEnd/>
            </a:ln>
          </p:spPr>
          <p:txBody>
            <a:bodyPr wrap="none" anchor="ctr"/>
            <a:lstStyle/>
            <a:p>
              <a:endParaRPr lang="zh-CN" altLang="en-US"/>
            </a:p>
          </p:txBody>
        </p:sp>
        <p:sp>
          <p:nvSpPr>
            <p:cNvPr id="91147" name="Rectangle 11"/>
            <p:cNvSpPr>
              <a:spLocks noChangeArrowheads="1"/>
            </p:cNvSpPr>
            <p:nvPr/>
          </p:nvSpPr>
          <p:spPr bwMode="auto">
            <a:xfrm>
              <a:off x="167" y="4173"/>
              <a:ext cx="2291" cy="480"/>
            </a:xfrm>
            <a:prstGeom prst="rect">
              <a:avLst/>
            </a:prstGeom>
            <a:noFill/>
            <a:ln w="9525">
              <a:noFill/>
              <a:miter lim="800000"/>
              <a:headEnd/>
              <a:tailEnd/>
            </a:ln>
          </p:spPr>
          <p:txBody>
            <a:bodyPr lIns="90488" tIns="44450" rIns="90488" bIns="44450">
              <a:spAutoFit/>
            </a:bodyPr>
            <a:lstStyle/>
            <a:p>
              <a:pPr marL="444500" lvl="1" defTabSz="869950"/>
              <a:r>
                <a:rPr kumimoji="1" lang="zh-CN" altLang="en-US" sz="1100">
                  <a:solidFill>
                    <a:schemeClr val="tx1"/>
                  </a:solidFill>
                  <a:latin typeface="Courier New" pitchFamily="49" charset="0"/>
                </a:rPr>
                <a:t>    </a:t>
              </a:r>
              <a:r>
                <a:rPr kumimoji="1" lang="en-US" altLang="zh-CN" sz="1100">
                  <a:solidFill>
                    <a:schemeClr val="tx1"/>
                  </a:solidFill>
                  <a:latin typeface="Courier New" pitchFamily="49" charset="0"/>
                </a:rPr>
                <a:t>DEPTNO	 AVG(SAL)</a:t>
              </a:r>
            </a:p>
            <a:p>
              <a:pPr marL="444500" lvl="1" defTabSz="869950"/>
              <a:r>
                <a:rPr kumimoji="1" lang="en-US" altLang="zh-CN" sz="1100">
                  <a:solidFill>
                    <a:schemeClr val="tx1"/>
                  </a:solidFill>
                  <a:latin typeface="Courier New" pitchFamily="49" charset="0"/>
                </a:rPr>
                <a:t>---------- --------------</a:t>
              </a:r>
            </a:p>
            <a:p>
              <a:pPr marL="444500" lvl="1" defTabSz="869950"/>
              <a:r>
                <a:rPr kumimoji="1" lang="en-US" altLang="zh-CN" sz="1100">
                  <a:solidFill>
                    <a:schemeClr val="tx1"/>
                  </a:solidFill>
                  <a:latin typeface="Courier New" pitchFamily="49" charset="0"/>
                </a:rPr>
                <a:t>        10	2916.6667</a:t>
              </a:r>
            </a:p>
            <a:p>
              <a:pPr marL="444500" lvl="1" defTabSz="869950"/>
              <a:r>
                <a:rPr kumimoji="1" lang="en-US" altLang="zh-CN" sz="1100">
                  <a:solidFill>
                    <a:schemeClr val="tx1"/>
                  </a:solidFill>
                  <a:latin typeface="Courier New" pitchFamily="49" charset="0"/>
                </a:rPr>
                <a:t>        20	     2175</a:t>
              </a:r>
            </a:p>
          </p:txBody>
        </p:sp>
      </p:gr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92163"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92164" name="Rectangle 4"/>
          <p:cNvSpPr>
            <a:spLocks noGrp="1" noChangeArrowheads="1"/>
          </p:cNvSpPr>
          <p:nvPr>
            <p:ph type="body" idx="1"/>
          </p:nvPr>
        </p:nvSpPr>
        <p:spPr>
          <a:xfrm>
            <a:off x="455613" y="4756150"/>
            <a:ext cx="6048375" cy="3790950"/>
          </a:xfrm>
          <a:noFill/>
          <a:ln/>
        </p:spPr>
        <p:txBody>
          <a:bodyPr lIns="92075" tIns="46038" rIns="92075" bIns="46038"/>
          <a:lstStyle/>
          <a:p>
            <a:pPr defTabSz="468313">
              <a:tabLst>
                <a:tab pos="444500" algn="l"/>
              </a:tabLst>
            </a:pPr>
            <a:r>
              <a:rPr lang="en-US" altLang="zh-CN">
                <a:latin typeface="Arial" charset="0"/>
              </a:rPr>
              <a:t>Subqueries</a:t>
            </a:r>
          </a:p>
          <a:p>
            <a:pPr marL="114300" lvl="1" defTabSz="468313">
              <a:tabLst>
                <a:tab pos="444500" algn="l"/>
              </a:tabLst>
            </a:pPr>
            <a:r>
              <a:rPr lang="en-US" altLang="zh-CN"/>
              <a:t>A subquery is a </a:t>
            </a:r>
            <a:r>
              <a:rPr lang="en-US" altLang="zh-CN">
                <a:latin typeface="Courier New" pitchFamily="49" charset="0"/>
              </a:rPr>
              <a:t>SELECT</a:t>
            </a:r>
            <a:r>
              <a:rPr lang="en-US" altLang="zh-CN"/>
              <a:t> statement that is embedded in a clause of another </a:t>
            </a:r>
            <a:r>
              <a:rPr lang="en-US" altLang="zh-CN">
                <a:latin typeface="Courier New" pitchFamily="49" charset="0"/>
              </a:rPr>
              <a:t>SELECT</a:t>
            </a:r>
            <a:r>
              <a:rPr lang="en-US" altLang="zh-CN"/>
              <a:t> statement. </a:t>
            </a:r>
            <a:r>
              <a:rPr lang="en-US" altLang="zh-CN">
                <a:latin typeface="Times" charset="0"/>
              </a:rPr>
              <a:t>You can build powerful statements out of simple ones by using subqueries. They can be very useful when you need to select rows from a table with a condition that depends on the data in the table itself.</a:t>
            </a:r>
          </a:p>
          <a:p>
            <a:pPr marL="114300" lvl="1" defTabSz="468313">
              <a:tabLst>
                <a:tab pos="444500" algn="l"/>
              </a:tabLst>
            </a:pPr>
            <a:r>
              <a:rPr lang="en-US" altLang="zh-CN"/>
              <a:t>You can </a:t>
            </a:r>
            <a:r>
              <a:rPr lang="en-US" altLang="zh-CN">
                <a:solidFill>
                  <a:srgbClr val="FC0128"/>
                </a:solidFill>
              </a:rPr>
              <a:t>place the subquery</a:t>
            </a:r>
            <a:r>
              <a:rPr lang="en-US" altLang="zh-CN"/>
              <a:t> in a number of SQL clauses, including: </a:t>
            </a:r>
          </a:p>
          <a:p>
            <a:pPr marL="439738" lvl="2" indent="-211138" defTabSz="468313">
              <a:tabLst>
                <a:tab pos="444500" algn="l"/>
              </a:tabLst>
            </a:pPr>
            <a:r>
              <a:rPr lang="en-US" altLang="zh-CN"/>
              <a:t>The </a:t>
            </a:r>
            <a:r>
              <a:rPr lang="en-US" altLang="zh-CN">
                <a:latin typeface="Courier New" pitchFamily="49" charset="0"/>
              </a:rPr>
              <a:t>WHERE</a:t>
            </a:r>
            <a:r>
              <a:rPr lang="en-US" altLang="zh-CN"/>
              <a:t> clause</a:t>
            </a:r>
          </a:p>
          <a:p>
            <a:pPr marL="439738" lvl="2" indent="-211138" defTabSz="468313">
              <a:tabLst>
                <a:tab pos="444500" algn="l"/>
              </a:tabLst>
            </a:pPr>
            <a:r>
              <a:rPr lang="en-US" altLang="zh-CN"/>
              <a:t>The </a:t>
            </a:r>
            <a:r>
              <a:rPr lang="en-US" altLang="zh-CN">
                <a:latin typeface="Courier New" pitchFamily="49" charset="0"/>
              </a:rPr>
              <a:t>HAVING</a:t>
            </a:r>
            <a:r>
              <a:rPr lang="en-US" altLang="zh-CN"/>
              <a:t> clause</a:t>
            </a:r>
          </a:p>
          <a:p>
            <a:pPr marL="439738" lvl="2" indent="-211138" defTabSz="468313">
              <a:tabLst>
                <a:tab pos="444500" algn="l"/>
              </a:tabLst>
            </a:pPr>
            <a:r>
              <a:rPr lang="en-US" altLang="zh-CN"/>
              <a:t>The </a:t>
            </a:r>
            <a:r>
              <a:rPr lang="en-US" altLang="zh-CN">
                <a:latin typeface="Courier New" pitchFamily="49" charset="0"/>
              </a:rPr>
              <a:t>FROM</a:t>
            </a:r>
            <a:r>
              <a:rPr lang="en-US" altLang="zh-CN"/>
              <a:t> clause</a:t>
            </a:r>
          </a:p>
          <a:p>
            <a:pPr marL="114300" lvl="1" defTabSz="468313">
              <a:tabLst>
                <a:tab pos="444500" algn="l"/>
              </a:tabLst>
            </a:pPr>
            <a:r>
              <a:rPr lang="en-US" altLang="zh-CN"/>
              <a:t>In the syntax:</a:t>
            </a:r>
          </a:p>
          <a:p>
            <a:pPr algn="just" defTabSz="468313">
              <a:lnSpc>
                <a:spcPct val="112000"/>
              </a:lnSpc>
              <a:spcBef>
                <a:spcPct val="0"/>
              </a:spcBef>
              <a:tabLst>
                <a:tab pos="444500" algn="l"/>
              </a:tabLst>
            </a:pPr>
            <a:r>
              <a:rPr lang="en-US" altLang="zh-CN" b="0" i="1">
                <a:latin typeface="Times" charset="0"/>
              </a:rPr>
              <a:t>	</a:t>
            </a:r>
            <a:r>
              <a:rPr lang="en-US" altLang="zh-CN" b="0" i="1">
                <a:latin typeface="Courier New" pitchFamily="49" charset="0"/>
              </a:rPr>
              <a:t>operator</a:t>
            </a:r>
            <a:r>
              <a:rPr lang="en-US" altLang="zh-CN" b="0">
                <a:latin typeface="Times" charset="0"/>
              </a:rPr>
              <a:t> 	includes a comparison condition such as &gt;, =, or </a:t>
            </a:r>
            <a:r>
              <a:rPr lang="en-US" altLang="zh-CN" b="0">
                <a:latin typeface="Courier New" pitchFamily="49" charset="0"/>
              </a:rPr>
              <a:t>IN</a:t>
            </a:r>
            <a:endParaRPr lang="en-US" altLang="zh-CN" b="0">
              <a:latin typeface="Times" charset="0"/>
            </a:endParaRPr>
          </a:p>
          <a:p>
            <a:pPr marL="114300" lvl="1" defTabSz="468313">
              <a:tabLst>
                <a:tab pos="444500" algn="l"/>
              </a:tabLst>
            </a:pPr>
            <a:r>
              <a:rPr lang="en-US" altLang="zh-CN" b="1"/>
              <a:t>Note:</a:t>
            </a:r>
            <a:r>
              <a:rPr lang="en-US" altLang="zh-CN"/>
              <a:t> Comparison conditions fall into two classes: single-row operators (&gt;, =, &gt;=, &lt;, &lt;&gt;, &lt;=) and multiple-row operators (</a:t>
            </a:r>
            <a:r>
              <a:rPr lang="en-US" altLang="zh-CN">
                <a:latin typeface="Courier New" pitchFamily="49" charset="0"/>
              </a:rPr>
              <a:t>IN</a:t>
            </a:r>
            <a:r>
              <a:rPr lang="en-US" altLang="zh-CN"/>
              <a:t>, </a:t>
            </a:r>
            <a:r>
              <a:rPr lang="en-US" altLang="zh-CN">
                <a:latin typeface="Courier New" pitchFamily="49" charset="0"/>
              </a:rPr>
              <a:t>ANY</a:t>
            </a:r>
            <a:r>
              <a:rPr lang="en-US" altLang="zh-CN"/>
              <a:t>, </a:t>
            </a:r>
            <a:r>
              <a:rPr lang="en-US" altLang="zh-CN">
                <a:latin typeface="Courier New" pitchFamily="49" charset="0"/>
              </a:rPr>
              <a:t>ALL</a:t>
            </a:r>
            <a:r>
              <a:rPr lang="en-US" altLang="zh-CN"/>
              <a:t>).</a:t>
            </a:r>
          </a:p>
          <a:p>
            <a:pPr marL="114300" lvl="1" defTabSz="468313">
              <a:tabLst>
                <a:tab pos="444500" algn="l"/>
              </a:tabLst>
            </a:pPr>
            <a:r>
              <a:rPr lang="en-US" altLang="zh-CN"/>
              <a:t>The subquery is often referred to as a </a:t>
            </a:r>
            <a:r>
              <a:rPr lang="en-US" altLang="zh-CN">
                <a:solidFill>
                  <a:srgbClr val="FC0128"/>
                </a:solidFill>
              </a:rPr>
              <a:t>nested </a:t>
            </a:r>
            <a:r>
              <a:rPr lang="en-US" altLang="zh-CN">
                <a:solidFill>
                  <a:srgbClr val="FC0128"/>
                </a:solidFill>
                <a:latin typeface="Courier New" pitchFamily="49" charset="0"/>
              </a:rPr>
              <a:t>SELECT</a:t>
            </a:r>
            <a:r>
              <a:rPr lang="en-US" altLang="zh-CN"/>
              <a:t>, </a:t>
            </a:r>
            <a:r>
              <a:rPr lang="en-US" altLang="zh-CN">
                <a:solidFill>
                  <a:srgbClr val="FC0128"/>
                </a:solidFill>
              </a:rPr>
              <a:t>sub-</a:t>
            </a:r>
            <a:r>
              <a:rPr lang="en-US" altLang="zh-CN">
                <a:solidFill>
                  <a:srgbClr val="FC0128"/>
                </a:solidFill>
                <a:latin typeface="Courier New" pitchFamily="49" charset="0"/>
              </a:rPr>
              <a:t>SELECT</a:t>
            </a:r>
            <a:r>
              <a:rPr lang="en-US" altLang="zh-CN"/>
              <a:t>, or </a:t>
            </a:r>
            <a:r>
              <a:rPr lang="en-US" altLang="zh-CN">
                <a:solidFill>
                  <a:srgbClr val="FC0128"/>
                </a:solidFill>
              </a:rPr>
              <a:t>inner </a:t>
            </a:r>
            <a:r>
              <a:rPr lang="en-US" altLang="zh-CN">
                <a:solidFill>
                  <a:srgbClr val="FC0128"/>
                </a:solidFill>
                <a:latin typeface="Courier New" pitchFamily="49" charset="0"/>
              </a:rPr>
              <a:t>SELECT</a:t>
            </a:r>
            <a:r>
              <a:rPr lang="en-US" altLang="zh-CN"/>
              <a:t> statement. The subquery generally executes first, and its output is used to complete the query condition for the main or outer query.</a:t>
            </a:r>
          </a:p>
        </p:txBody>
      </p:sp>
      <p:sp>
        <p:nvSpPr>
          <p:cNvPr id="92165"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93187"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93188" name="Rectangle 4"/>
          <p:cNvSpPr>
            <a:spLocks noGrp="1" noChangeArrowheads="1"/>
          </p:cNvSpPr>
          <p:nvPr>
            <p:ph type="body" idx="1"/>
          </p:nvPr>
        </p:nvSpPr>
        <p:spPr>
          <a:xfrm>
            <a:off x="455613" y="4756150"/>
            <a:ext cx="6048375" cy="3790950"/>
          </a:xfrm>
          <a:noFill/>
          <a:ln/>
        </p:spPr>
        <p:txBody>
          <a:bodyPr lIns="92075" tIns="46038" rIns="92075" bIns="46038"/>
          <a:lstStyle/>
          <a:p>
            <a:pPr defTabSz="468313">
              <a:tabLst>
                <a:tab pos="444500" algn="l"/>
              </a:tabLst>
            </a:pPr>
            <a:r>
              <a:rPr lang="en-US" altLang="zh-CN">
                <a:latin typeface="Arial" charset="0"/>
              </a:rPr>
              <a:t>Subqueries</a:t>
            </a:r>
          </a:p>
          <a:p>
            <a:pPr marL="114300" lvl="1" defTabSz="468313">
              <a:tabLst>
                <a:tab pos="444500" algn="l"/>
              </a:tabLst>
            </a:pPr>
            <a:r>
              <a:rPr lang="en-US" altLang="zh-CN"/>
              <a:t>A subquery is a </a:t>
            </a:r>
            <a:r>
              <a:rPr lang="en-US" altLang="zh-CN">
                <a:latin typeface="Courier New" pitchFamily="49" charset="0"/>
              </a:rPr>
              <a:t>SELECT</a:t>
            </a:r>
            <a:r>
              <a:rPr lang="en-US" altLang="zh-CN"/>
              <a:t> statement that is embedded in a clause of another </a:t>
            </a:r>
            <a:r>
              <a:rPr lang="en-US" altLang="zh-CN">
                <a:latin typeface="Courier New" pitchFamily="49" charset="0"/>
              </a:rPr>
              <a:t>SELECT</a:t>
            </a:r>
            <a:r>
              <a:rPr lang="en-US" altLang="zh-CN"/>
              <a:t> statement. </a:t>
            </a:r>
            <a:r>
              <a:rPr lang="en-US" altLang="zh-CN">
                <a:latin typeface="Times" charset="0"/>
              </a:rPr>
              <a:t>You can build powerful statements out of simple ones by using subqueries. They can be very useful when you need to select rows from a table with a condition that depends on the data in the table itself.</a:t>
            </a:r>
          </a:p>
          <a:p>
            <a:pPr marL="114300" lvl="1" defTabSz="468313">
              <a:tabLst>
                <a:tab pos="444500" algn="l"/>
              </a:tabLst>
            </a:pPr>
            <a:r>
              <a:rPr lang="en-US" altLang="zh-CN"/>
              <a:t>You can </a:t>
            </a:r>
            <a:r>
              <a:rPr lang="en-US" altLang="zh-CN">
                <a:solidFill>
                  <a:srgbClr val="FC0128"/>
                </a:solidFill>
              </a:rPr>
              <a:t>place the subquery</a:t>
            </a:r>
            <a:r>
              <a:rPr lang="en-US" altLang="zh-CN"/>
              <a:t> in a number of SQL clauses, including: </a:t>
            </a:r>
          </a:p>
          <a:p>
            <a:pPr marL="439738" lvl="2" indent="-211138" defTabSz="468313">
              <a:tabLst>
                <a:tab pos="444500" algn="l"/>
              </a:tabLst>
            </a:pPr>
            <a:r>
              <a:rPr lang="en-US" altLang="zh-CN"/>
              <a:t>The </a:t>
            </a:r>
            <a:r>
              <a:rPr lang="en-US" altLang="zh-CN">
                <a:latin typeface="Courier New" pitchFamily="49" charset="0"/>
              </a:rPr>
              <a:t>WHERE</a:t>
            </a:r>
            <a:r>
              <a:rPr lang="en-US" altLang="zh-CN"/>
              <a:t> clause</a:t>
            </a:r>
          </a:p>
          <a:p>
            <a:pPr marL="439738" lvl="2" indent="-211138" defTabSz="468313">
              <a:tabLst>
                <a:tab pos="444500" algn="l"/>
              </a:tabLst>
            </a:pPr>
            <a:r>
              <a:rPr lang="en-US" altLang="zh-CN"/>
              <a:t>The </a:t>
            </a:r>
            <a:r>
              <a:rPr lang="en-US" altLang="zh-CN">
                <a:latin typeface="Courier New" pitchFamily="49" charset="0"/>
              </a:rPr>
              <a:t>HAVING</a:t>
            </a:r>
            <a:r>
              <a:rPr lang="en-US" altLang="zh-CN"/>
              <a:t> clause</a:t>
            </a:r>
          </a:p>
          <a:p>
            <a:pPr marL="439738" lvl="2" indent="-211138" defTabSz="468313">
              <a:tabLst>
                <a:tab pos="444500" algn="l"/>
              </a:tabLst>
            </a:pPr>
            <a:r>
              <a:rPr lang="en-US" altLang="zh-CN"/>
              <a:t>The </a:t>
            </a:r>
            <a:r>
              <a:rPr lang="en-US" altLang="zh-CN">
                <a:latin typeface="Courier New" pitchFamily="49" charset="0"/>
              </a:rPr>
              <a:t>FROM</a:t>
            </a:r>
            <a:r>
              <a:rPr lang="en-US" altLang="zh-CN"/>
              <a:t> clause</a:t>
            </a:r>
          </a:p>
          <a:p>
            <a:pPr marL="114300" lvl="1" defTabSz="468313">
              <a:tabLst>
                <a:tab pos="444500" algn="l"/>
              </a:tabLst>
            </a:pPr>
            <a:r>
              <a:rPr lang="en-US" altLang="zh-CN"/>
              <a:t>In the syntax:</a:t>
            </a:r>
          </a:p>
          <a:p>
            <a:pPr algn="just" defTabSz="468313">
              <a:lnSpc>
                <a:spcPct val="112000"/>
              </a:lnSpc>
              <a:spcBef>
                <a:spcPct val="0"/>
              </a:spcBef>
              <a:tabLst>
                <a:tab pos="444500" algn="l"/>
              </a:tabLst>
            </a:pPr>
            <a:r>
              <a:rPr lang="en-US" altLang="zh-CN" b="0" i="1">
                <a:latin typeface="Times" charset="0"/>
              </a:rPr>
              <a:t>	</a:t>
            </a:r>
            <a:r>
              <a:rPr lang="en-US" altLang="zh-CN" b="0" i="1">
                <a:latin typeface="Courier New" pitchFamily="49" charset="0"/>
              </a:rPr>
              <a:t>operator</a:t>
            </a:r>
            <a:r>
              <a:rPr lang="en-US" altLang="zh-CN" b="0">
                <a:latin typeface="Times" charset="0"/>
              </a:rPr>
              <a:t> 	includes a comparison condition such as &gt;, =, or </a:t>
            </a:r>
            <a:r>
              <a:rPr lang="en-US" altLang="zh-CN" b="0">
                <a:latin typeface="Courier New" pitchFamily="49" charset="0"/>
              </a:rPr>
              <a:t>IN</a:t>
            </a:r>
            <a:endParaRPr lang="en-US" altLang="zh-CN" b="0">
              <a:latin typeface="Times" charset="0"/>
            </a:endParaRPr>
          </a:p>
          <a:p>
            <a:pPr marL="114300" lvl="1" defTabSz="468313">
              <a:tabLst>
                <a:tab pos="444500" algn="l"/>
              </a:tabLst>
            </a:pPr>
            <a:r>
              <a:rPr lang="en-US" altLang="zh-CN" b="1"/>
              <a:t>Note:</a:t>
            </a:r>
            <a:r>
              <a:rPr lang="en-US" altLang="zh-CN"/>
              <a:t> Comparison conditions fall into two classes: single-row operators (&gt;, =, &gt;=, &lt;, &lt;&gt;, &lt;=) and multiple-row operators (</a:t>
            </a:r>
            <a:r>
              <a:rPr lang="en-US" altLang="zh-CN">
                <a:latin typeface="Courier New" pitchFamily="49" charset="0"/>
              </a:rPr>
              <a:t>IN</a:t>
            </a:r>
            <a:r>
              <a:rPr lang="en-US" altLang="zh-CN"/>
              <a:t>, </a:t>
            </a:r>
            <a:r>
              <a:rPr lang="en-US" altLang="zh-CN">
                <a:latin typeface="Courier New" pitchFamily="49" charset="0"/>
              </a:rPr>
              <a:t>ANY</a:t>
            </a:r>
            <a:r>
              <a:rPr lang="en-US" altLang="zh-CN"/>
              <a:t>, </a:t>
            </a:r>
            <a:r>
              <a:rPr lang="en-US" altLang="zh-CN">
                <a:latin typeface="Courier New" pitchFamily="49" charset="0"/>
              </a:rPr>
              <a:t>ALL</a:t>
            </a:r>
            <a:r>
              <a:rPr lang="en-US" altLang="zh-CN"/>
              <a:t>).</a:t>
            </a:r>
          </a:p>
          <a:p>
            <a:pPr marL="114300" lvl="1" defTabSz="468313">
              <a:tabLst>
                <a:tab pos="444500" algn="l"/>
              </a:tabLst>
            </a:pPr>
            <a:r>
              <a:rPr lang="en-US" altLang="zh-CN"/>
              <a:t>The subquery is often referred to as a </a:t>
            </a:r>
            <a:r>
              <a:rPr lang="en-US" altLang="zh-CN">
                <a:solidFill>
                  <a:srgbClr val="FC0128"/>
                </a:solidFill>
              </a:rPr>
              <a:t>nested </a:t>
            </a:r>
            <a:r>
              <a:rPr lang="en-US" altLang="zh-CN">
                <a:solidFill>
                  <a:srgbClr val="FC0128"/>
                </a:solidFill>
                <a:latin typeface="Courier New" pitchFamily="49" charset="0"/>
              </a:rPr>
              <a:t>SELECT</a:t>
            </a:r>
            <a:r>
              <a:rPr lang="en-US" altLang="zh-CN"/>
              <a:t>, </a:t>
            </a:r>
            <a:r>
              <a:rPr lang="en-US" altLang="zh-CN">
                <a:solidFill>
                  <a:srgbClr val="FC0128"/>
                </a:solidFill>
              </a:rPr>
              <a:t>sub-</a:t>
            </a:r>
            <a:r>
              <a:rPr lang="en-US" altLang="zh-CN">
                <a:solidFill>
                  <a:srgbClr val="FC0128"/>
                </a:solidFill>
                <a:latin typeface="Courier New" pitchFamily="49" charset="0"/>
              </a:rPr>
              <a:t>SELECT</a:t>
            </a:r>
            <a:r>
              <a:rPr lang="en-US" altLang="zh-CN"/>
              <a:t>, or </a:t>
            </a:r>
            <a:r>
              <a:rPr lang="en-US" altLang="zh-CN">
                <a:solidFill>
                  <a:srgbClr val="FC0128"/>
                </a:solidFill>
              </a:rPr>
              <a:t>inner </a:t>
            </a:r>
            <a:r>
              <a:rPr lang="en-US" altLang="zh-CN">
                <a:solidFill>
                  <a:srgbClr val="FC0128"/>
                </a:solidFill>
                <a:latin typeface="Courier New" pitchFamily="49" charset="0"/>
              </a:rPr>
              <a:t>SELECT</a:t>
            </a:r>
            <a:r>
              <a:rPr lang="en-US" altLang="zh-CN"/>
              <a:t> statement. The subquery generally executes first, and its output is used to complete the query condition for the main or outer query.</a:t>
            </a:r>
          </a:p>
        </p:txBody>
      </p:sp>
      <p:sp>
        <p:nvSpPr>
          <p:cNvPr id="93189"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3025" y="-1588"/>
            <a:ext cx="2976563" cy="460376"/>
          </a:xfrm>
          <a:prstGeom prst="rect">
            <a:avLst/>
          </a:prstGeom>
          <a:noFill/>
          <a:ln w="9525">
            <a:noFill/>
            <a:miter lim="800000"/>
            <a:headEnd/>
            <a:tailEnd/>
          </a:ln>
        </p:spPr>
        <p:txBody>
          <a:bodyPr wrap="none" anchor="ctr"/>
          <a:lstStyle/>
          <a:p>
            <a:endParaRPr lang="zh-CN" altLang="en-US"/>
          </a:p>
        </p:txBody>
      </p:sp>
      <p:sp>
        <p:nvSpPr>
          <p:cNvPr id="94211" name="Rectangle 3"/>
          <p:cNvSpPr>
            <a:spLocks noChangeArrowheads="1"/>
          </p:cNvSpPr>
          <p:nvPr/>
        </p:nvSpPr>
        <p:spPr bwMode="auto">
          <a:xfrm>
            <a:off x="-3175" y="-1588"/>
            <a:ext cx="2973388" cy="460376"/>
          </a:xfrm>
          <a:prstGeom prst="rect">
            <a:avLst/>
          </a:prstGeom>
          <a:noFill/>
          <a:ln w="9525">
            <a:noFill/>
            <a:miter lim="800000"/>
            <a:headEnd/>
            <a:tailEnd/>
          </a:ln>
        </p:spPr>
        <p:txBody>
          <a:bodyPr wrap="none" anchor="ctr"/>
          <a:lstStyle/>
          <a:p>
            <a:endParaRPr lang="zh-CN" altLang="en-US"/>
          </a:p>
        </p:txBody>
      </p:sp>
      <p:sp>
        <p:nvSpPr>
          <p:cNvPr id="94212" name="Rectangle 4"/>
          <p:cNvSpPr>
            <a:spLocks noGrp="1" noChangeArrowheads="1"/>
          </p:cNvSpPr>
          <p:nvPr>
            <p:ph type="body" idx="1"/>
          </p:nvPr>
        </p:nvSpPr>
        <p:spPr>
          <a:xfrm>
            <a:off x="412750" y="4759325"/>
            <a:ext cx="6029325" cy="3744913"/>
          </a:xfrm>
          <a:noFill/>
          <a:ln/>
        </p:spPr>
        <p:txBody>
          <a:bodyPr lIns="91164" tIns="45582" rIns="91164" bIns="45582"/>
          <a:lstStyle/>
          <a:p>
            <a:r>
              <a:rPr lang="en-US" altLang="zh-CN">
                <a:latin typeface="Arial" charset="0"/>
              </a:rPr>
              <a:t>Guidelines for Using Subqueries</a:t>
            </a:r>
          </a:p>
          <a:p>
            <a:pPr lvl="2"/>
            <a:r>
              <a:rPr lang="en-US" altLang="zh-CN"/>
              <a:t>A subquery must be</a:t>
            </a:r>
            <a:r>
              <a:rPr lang="en-US" altLang="zh-CN">
                <a:latin typeface="Times" charset="0"/>
              </a:rPr>
              <a:t> enclosed in parentheses.</a:t>
            </a:r>
          </a:p>
          <a:p>
            <a:pPr lvl="2"/>
            <a:r>
              <a:rPr lang="en-US" altLang="zh-CN"/>
              <a:t>Place the subquery on the right side of the comparison condition for readability.</a:t>
            </a:r>
          </a:p>
          <a:p>
            <a:pPr lvl="2"/>
            <a:r>
              <a:rPr lang="en-US" altLang="zh-CN"/>
              <a:t>Prior to release Oracle8</a:t>
            </a:r>
            <a:r>
              <a:rPr lang="en-US" altLang="zh-CN" i="1"/>
              <a:t>i</a:t>
            </a:r>
            <a:r>
              <a:rPr lang="en-US" altLang="zh-CN"/>
              <a:t>, subqueries could not contain an </a:t>
            </a:r>
            <a:r>
              <a:rPr lang="en-US" altLang="zh-CN">
                <a:latin typeface="Courier New" pitchFamily="49" charset="0"/>
              </a:rPr>
              <a:t>ORDER BY</a:t>
            </a:r>
            <a:r>
              <a:rPr lang="en-US" altLang="zh-CN"/>
              <a:t> clause. Only one </a:t>
            </a:r>
            <a:r>
              <a:rPr lang="en-US" altLang="zh-CN">
                <a:latin typeface="Courier New" pitchFamily="49" charset="0"/>
              </a:rPr>
              <a:t>ORDER BY</a:t>
            </a:r>
            <a:r>
              <a:rPr lang="en-US" altLang="zh-CN"/>
              <a:t> clause can be used for a </a:t>
            </a:r>
            <a:r>
              <a:rPr lang="en-US" altLang="zh-CN">
                <a:latin typeface="Courier New" pitchFamily="49" charset="0"/>
              </a:rPr>
              <a:t>SELECT</a:t>
            </a:r>
            <a:r>
              <a:rPr lang="en-US" altLang="zh-CN"/>
              <a:t> statement, and if specified it must be the last clause in the main </a:t>
            </a:r>
            <a:r>
              <a:rPr lang="en-US" altLang="zh-CN">
                <a:latin typeface="Courier New" pitchFamily="49" charset="0"/>
              </a:rPr>
              <a:t>SELECT</a:t>
            </a:r>
            <a:r>
              <a:rPr lang="en-US" altLang="zh-CN"/>
              <a:t> statement. Starting with release Oracle8</a:t>
            </a:r>
            <a:r>
              <a:rPr lang="en-US" altLang="zh-CN" i="1"/>
              <a:t>i</a:t>
            </a:r>
            <a:r>
              <a:rPr lang="en-US" altLang="zh-CN"/>
              <a:t>, an </a:t>
            </a:r>
            <a:r>
              <a:rPr lang="en-US" altLang="zh-CN">
                <a:latin typeface="Courier New" pitchFamily="49" charset="0"/>
              </a:rPr>
              <a:t>ORDER BY</a:t>
            </a:r>
            <a:r>
              <a:rPr lang="en-US" altLang="zh-CN"/>
              <a:t> clause can be used and is required in the subquery to perform Top-N analysis. </a:t>
            </a:r>
          </a:p>
          <a:p>
            <a:pPr lvl="2"/>
            <a:r>
              <a:rPr lang="en-US" altLang="zh-CN"/>
              <a:t>Two classes of comparison conditions are used in subqueries: single-row operators and </a:t>
            </a:r>
            <a:br>
              <a:rPr lang="en-US" altLang="zh-CN"/>
            </a:br>
            <a:r>
              <a:rPr lang="en-US" altLang="zh-CN"/>
              <a:t>multiple-row operators.</a:t>
            </a:r>
          </a:p>
          <a:p>
            <a:pPr lvl="1"/>
            <a:endParaRPr lang="en-US" altLang="zh-CN"/>
          </a:p>
          <a:p>
            <a:pPr lvl="1"/>
            <a:endParaRPr lang="en-US" altLang="zh-CN"/>
          </a:p>
          <a:p>
            <a:pPr lvl="1"/>
            <a:endParaRPr lang="en-US" altLang="zh-CN"/>
          </a:p>
          <a:p>
            <a:pPr lvl="1"/>
            <a:endParaRPr lang="en-US" altLang="zh-CN">
              <a:solidFill>
                <a:schemeClr val="accent2"/>
              </a:solidFill>
            </a:endParaRPr>
          </a:p>
          <a:p>
            <a:pPr lvl="1"/>
            <a:endParaRPr lang="en-US" altLang="zh-CN">
              <a:solidFill>
                <a:schemeClr val="accent2"/>
              </a:solidFill>
            </a:endParaRPr>
          </a:p>
          <a:p>
            <a:r>
              <a:rPr lang="en-US" altLang="zh-CN">
                <a:solidFill>
                  <a:srgbClr val="0000FF"/>
                </a:solidFill>
                <a:latin typeface="Arial" charset="0"/>
              </a:rPr>
              <a:t>Instructor Note</a:t>
            </a:r>
          </a:p>
          <a:p>
            <a:pPr lvl="1"/>
            <a:r>
              <a:rPr lang="en-US" altLang="zh-CN">
                <a:solidFill>
                  <a:srgbClr val="0000FF"/>
                </a:solidFill>
              </a:rPr>
              <a:t>A subquery can execute multiple times in correlated subqueries. Students may ask how many subqueries can be written. The Oracle server imposes no limit on the number of subqueries; the limit is related to the buffer size that the query uses.</a:t>
            </a:r>
          </a:p>
        </p:txBody>
      </p:sp>
      <p:sp>
        <p:nvSpPr>
          <p:cNvPr id="94213" name="Rectangle 5"/>
          <p:cNvSpPr>
            <a:spLocks noGrp="1" noRot="1" noChangeAspect="1" noChangeArrowheads="1" noTextEdit="1"/>
          </p:cNvSpPr>
          <p:nvPr>
            <p:ph type="sldImg"/>
          </p:nvPr>
        </p:nvSpPr>
        <p:spPr>
          <a:xfrm>
            <a:off x="501650" y="160338"/>
            <a:ext cx="5854700" cy="4391025"/>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465138" y="168275"/>
            <a:ext cx="5918200" cy="4438650"/>
          </a:xfrm>
          <a:ln cap="flat"/>
        </p:spPr>
      </p:sp>
      <p:sp>
        <p:nvSpPr>
          <p:cNvPr id="95235" name="Rectangle 3"/>
          <p:cNvSpPr>
            <a:spLocks noChangeArrowheads="1"/>
          </p:cNvSpPr>
          <p:nvPr/>
        </p:nvSpPr>
        <p:spPr bwMode="auto">
          <a:xfrm>
            <a:off x="3884613" y="-3175"/>
            <a:ext cx="2973387" cy="458788"/>
          </a:xfrm>
          <a:prstGeom prst="rect">
            <a:avLst/>
          </a:prstGeom>
          <a:noFill/>
          <a:ln w="9525">
            <a:noFill/>
            <a:miter lim="800000"/>
            <a:headEnd/>
            <a:tailEnd/>
          </a:ln>
        </p:spPr>
        <p:txBody>
          <a:bodyPr wrap="none" anchor="ctr"/>
          <a:lstStyle/>
          <a:p>
            <a:endParaRPr lang="zh-CN" altLang="en-US"/>
          </a:p>
        </p:txBody>
      </p:sp>
      <p:sp>
        <p:nvSpPr>
          <p:cNvPr id="95236" name="Rectangle 4"/>
          <p:cNvSpPr>
            <a:spLocks noChangeArrowheads="1"/>
          </p:cNvSpPr>
          <p:nvPr/>
        </p:nvSpPr>
        <p:spPr bwMode="auto">
          <a:xfrm>
            <a:off x="-1588" y="-3175"/>
            <a:ext cx="2970213" cy="458788"/>
          </a:xfrm>
          <a:prstGeom prst="rect">
            <a:avLst/>
          </a:prstGeom>
          <a:noFill/>
          <a:ln w="9525">
            <a:noFill/>
            <a:miter lim="800000"/>
            <a:headEnd/>
            <a:tailEnd/>
          </a:ln>
        </p:spPr>
        <p:txBody>
          <a:bodyPr wrap="none" anchor="ctr"/>
          <a:lstStyle/>
          <a:p>
            <a:endParaRPr lang="zh-CN" altLang="en-US"/>
          </a:p>
        </p:txBody>
      </p:sp>
      <p:sp>
        <p:nvSpPr>
          <p:cNvPr id="95237" name="Rectangle 5"/>
          <p:cNvSpPr>
            <a:spLocks noGrp="1" noChangeArrowheads="1"/>
          </p:cNvSpPr>
          <p:nvPr>
            <p:ph type="body" idx="1"/>
          </p:nvPr>
        </p:nvSpPr>
        <p:spPr>
          <a:xfrm>
            <a:off x="455613" y="4756150"/>
            <a:ext cx="5835650" cy="3790950"/>
          </a:xfrm>
          <a:noFill/>
          <a:ln/>
        </p:spPr>
        <p:txBody>
          <a:bodyPr lIns="91164" tIns="45582" rIns="91164" bIns="45582"/>
          <a:lstStyle/>
          <a:p>
            <a:pPr defTabSz="420688">
              <a:tabLst>
                <a:tab pos="468313" algn="l"/>
              </a:tabLst>
            </a:pPr>
            <a:r>
              <a:rPr lang="en-US" altLang="zh-CN">
                <a:latin typeface="Arial" charset="0"/>
              </a:rPr>
              <a:t>Single-Row Subqueries</a:t>
            </a:r>
          </a:p>
          <a:p>
            <a:pPr marL="120650" lvl="1" defTabSz="420688">
              <a:tabLst>
                <a:tab pos="468313" algn="l"/>
              </a:tabLst>
            </a:pPr>
            <a:r>
              <a:rPr lang="en-US" altLang="zh-CN"/>
              <a:t>A single-row subquery is one that returns one row from the inner </a:t>
            </a:r>
            <a:r>
              <a:rPr lang="en-US" altLang="zh-CN">
                <a:latin typeface="Courier New" pitchFamily="49" charset="0"/>
              </a:rPr>
              <a:t>SELECT</a:t>
            </a:r>
            <a:r>
              <a:rPr lang="en-US" altLang="zh-CN"/>
              <a:t> statement. This type of subquery uses a </a:t>
            </a:r>
            <a:r>
              <a:rPr lang="en-US" altLang="zh-CN">
                <a:solidFill>
                  <a:srgbClr val="FC0128"/>
                </a:solidFill>
              </a:rPr>
              <a:t>single-row operator</a:t>
            </a:r>
            <a:r>
              <a:rPr lang="en-US" altLang="zh-CN"/>
              <a:t>. The slide gives a list of single-row operators. </a:t>
            </a:r>
          </a:p>
          <a:p>
            <a:pPr marL="120650" lvl="1" defTabSz="420688">
              <a:tabLst>
                <a:tab pos="468313" algn="l"/>
              </a:tabLst>
            </a:pPr>
            <a:r>
              <a:rPr lang="en-US" altLang="zh-CN" b="1"/>
              <a:t>Example</a:t>
            </a:r>
          </a:p>
          <a:p>
            <a:pPr marL="120650" lvl="1" defTabSz="420688">
              <a:tabLst>
                <a:tab pos="468313" algn="l"/>
              </a:tabLst>
            </a:pPr>
            <a:r>
              <a:rPr lang="en-US" altLang="zh-CN"/>
              <a:t>Display the employees whose job ID is the same as that of employee 141. </a:t>
            </a:r>
          </a:p>
          <a:p>
            <a:pPr defTabSz="420688">
              <a:spcBef>
                <a:spcPct val="0"/>
              </a:spcBef>
              <a:tabLst>
                <a:tab pos="468313" algn="l"/>
              </a:tabLst>
            </a:pPr>
            <a:endParaRPr lang="en-US" altLang="zh-CN">
              <a:solidFill>
                <a:srgbClr val="000000"/>
              </a:solidFill>
              <a:latin typeface="Courier New" pitchFamily="49" charset="0"/>
            </a:endParaRPr>
          </a:p>
          <a:p>
            <a:pPr defTabSz="420688">
              <a:spcBef>
                <a:spcPct val="0"/>
              </a:spcBef>
              <a:tabLst>
                <a:tab pos="468313" algn="l"/>
              </a:tabLst>
            </a:pPr>
            <a:r>
              <a:rPr lang="en-US" altLang="zh-CN">
                <a:solidFill>
                  <a:srgbClr val="000000"/>
                </a:solidFill>
                <a:latin typeface="Courier New" pitchFamily="49" charset="0"/>
              </a:rPr>
              <a:t>   </a:t>
            </a:r>
            <a:r>
              <a:rPr lang="en-US" altLang="zh-CN" b="0">
                <a:solidFill>
                  <a:srgbClr val="000000"/>
                </a:solidFill>
                <a:latin typeface="Courier New" pitchFamily="49" charset="0"/>
              </a:rPr>
              <a:t>SELECT last_name, job_id</a:t>
            </a:r>
          </a:p>
          <a:p>
            <a:pPr defTabSz="420688">
              <a:spcBef>
                <a:spcPct val="0"/>
              </a:spcBef>
              <a:tabLst>
                <a:tab pos="468313" algn="l"/>
              </a:tabLst>
            </a:pPr>
            <a:r>
              <a:rPr lang="en-US" altLang="zh-CN" b="0">
                <a:solidFill>
                  <a:srgbClr val="000000"/>
                </a:solidFill>
                <a:latin typeface="Courier New" pitchFamily="49" charset="0"/>
              </a:rPr>
              <a:t>   FROM   employees</a:t>
            </a:r>
          </a:p>
          <a:p>
            <a:pPr defTabSz="420688">
              <a:spcBef>
                <a:spcPct val="0"/>
              </a:spcBef>
              <a:tabLst>
                <a:tab pos="468313" algn="l"/>
              </a:tabLst>
            </a:pPr>
            <a:r>
              <a:rPr lang="en-US" altLang="zh-CN" b="0">
                <a:solidFill>
                  <a:srgbClr val="000000"/>
                </a:solidFill>
                <a:latin typeface="Courier New" pitchFamily="49" charset="0"/>
              </a:rPr>
              <a:t>   WHERE  job_id =</a:t>
            </a:r>
          </a:p>
          <a:p>
            <a:pPr defTabSz="420688">
              <a:spcBef>
                <a:spcPct val="0"/>
              </a:spcBef>
              <a:tabLst>
                <a:tab pos="468313" algn="l"/>
              </a:tabLst>
            </a:pPr>
            <a:r>
              <a:rPr lang="en-US" altLang="zh-CN" b="0">
                <a:solidFill>
                  <a:srgbClr val="000000"/>
                </a:solidFill>
                <a:latin typeface="Courier New" pitchFamily="49" charset="0"/>
              </a:rPr>
              <a:t>                   (SELECT job_id</a:t>
            </a:r>
          </a:p>
          <a:p>
            <a:pPr defTabSz="420688">
              <a:spcBef>
                <a:spcPct val="0"/>
              </a:spcBef>
              <a:tabLst>
                <a:tab pos="468313" algn="l"/>
              </a:tabLst>
            </a:pPr>
            <a:r>
              <a:rPr lang="en-US" altLang="zh-CN" b="0">
                <a:solidFill>
                  <a:srgbClr val="000000"/>
                </a:solidFill>
                <a:latin typeface="Courier New" pitchFamily="49" charset="0"/>
              </a:rPr>
              <a:t>                    FROM   employees</a:t>
            </a:r>
          </a:p>
          <a:p>
            <a:pPr defTabSz="420688">
              <a:spcBef>
                <a:spcPct val="0"/>
              </a:spcBef>
              <a:tabLst>
                <a:tab pos="468313" algn="l"/>
              </a:tabLst>
            </a:pPr>
            <a:r>
              <a:rPr lang="en-US" altLang="zh-CN" b="0">
                <a:solidFill>
                  <a:srgbClr val="000000"/>
                </a:solidFill>
                <a:latin typeface="Courier New" pitchFamily="49" charset="0"/>
              </a:rPr>
              <a:t>                    WHERE  employee_id = 141);</a:t>
            </a:r>
          </a:p>
          <a:p>
            <a:pPr defTabSz="420688">
              <a:spcBef>
                <a:spcPct val="0"/>
              </a:spcBef>
              <a:tabLst>
                <a:tab pos="468313" algn="l"/>
              </a:tabLst>
            </a:pPr>
            <a:endParaRPr lang="en-US" altLang="zh-CN">
              <a:solidFill>
                <a:srgbClr val="000000"/>
              </a:solidFill>
              <a:latin typeface="Courier New" pitchFamily="49" charset="0"/>
            </a:endParaRPr>
          </a:p>
          <a:p>
            <a:pPr defTabSz="420688">
              <a:spcBef>
                <a:spcPct val="0"/>
              </a:spcBef>
              <a:tabLst>
                <a:tab pos="468313" algn="l"/>
              </a:tabLst>
            </a:pPr>
            <a:r>
              <a:rPr lang="en-US" altLang="zh-CN" sz="1200" b="0">
                <a:solidFill>
                  <a:srgbClr val="000000"/>
                </a:solidFill>
                <a:latin typeface="Courier New" pitchFamily="49" charset="0"/>
              </a:rPr>
              <a:t>   </a:t>
            </a:r>
          </a:p>
        </p:txBody>
      </p:sp>
      <p:sp>
        <p:nvSpPr>
          <p:cNvPr id="95238" name="Rectangle 6"/>
          <p:cNvSpPr>
            <a:spLocks noChangeArrowheads="1"/>
          </p:cNvSpPr>
          <p:nvPr/>
        </p:nvSpPr>
        <p:spPr bwMode="auto">
          <a:xfrm>
            <a:off x="652463" y="5829300"/>
            <a:ext cx="5664200" cy="1247775"/>
          </a:xfrm>
          <a:prstGeom prst="rect">
            <a:avLst/>
          </a:prstGeom>
          <a:noFill/>
          <a:ln w="9525">
            <a:noFill/>
            <a:miter lim="800000"/>
            <a:headEnd/>
            <a:tailEnd/>
          </a:ln>
        </p:spPr>
        <p:txBody>
          <a:bodyPr wrap="none" anchor="ctr"/>
          <a:lstStyle/>
          <a:p>
            <a:endParaRPr lang="zh-CN" altLang="en-US"/>
          </a:p>
        </p:txBody>
      </p:sp>
      <p:sp>
        <p:nvSpPr>
          <p:cNvPr id="95239" name="Rectangle 7"/>
          <p:cNvSpPr>
            <a:spLocks noChangeArrowheads="1"/>
          </p:cNvSpPr>
          <p:nvPr/>
        </p:nvSpPr>
        <p:spPr bwMode="auto">
          <a:xfrm>
            <a:off x="649288" y="7197725"/>
            <a:ext cx="5676900" cy="1138238"/>
          </a:xfrm>
          <a:prstGeom prst="rect">
            <a:avLst/>
          </a:prstGeom>
          <a:noFill/>
          <a:ln w="9525">
            <a:noFill/>
            <a:miter lim="800000"/>
            <a:headEnd/>
            <a:tailEnd/>
          </a:ln>
        </p:spPr>
        <p:txBody>
          <a:bodyPr wrap="none" anchor="ctr"/>
          <a:lstStyle/>
          <a:p>
            <a:endParaRPr lang="zh-CN" altLang="en-US"/>
          </a:p>
        </p:txBody>
      </p:sp>
      <p:pic>
        <p:nvPicPr>
          <p:cNvPr id="95240" name="Picture 8"/>
          <p:cNvPicPr>
            <a:picLocks noChangeAspect="1" noChangeArrowheads="1"/>
          </p:cNvPicPr>
          <p:nvPr/>
        </p:nvPicPr>
        <p:blipFill>
          <a:blip r:embed="rId3"/>
          <a:srcRect/>
          <a:stretch>
            <a:fillRect/>
          </a:stretch>
        </p:blipFill>
        <p:spPr bwMode="auto">
          <a:xfrm>
            <a:off x="744538" y="6973888"/>
            <a:ext cx="5414962" cy="1108075"/>
          </a:xfrm>
          <a:prstGeom prst="rect">
            <a:avLst/>
          </a:prstGeom>
          <a:noFill/>
          <a:ln w="25400">
            <a:noFill/>
            <a:miter lim="800000"/>
            <a:headEnd type="none" w="sm" len="sm"/>
            <a:tailEnd type="none" w="sm" len="sm"/>
          </a:ln>
        </p:spPr>
      </p:pic>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65138" y="168275"/>
            <a:ext cx="5918200" cy="4438650"/>
          </a:xfrm>
          <a:ln cap="flat"/>
        </p:spPr>
      </p:sp>
      <p:sp>
        <p:nvSpPr>
          <p:cNvPr id="96259" name="Rectangle 3"/>
          <p:cNvSpPr>
            <a:spLocks noChangeArrowheads="1"/>
          </p:cNvSpPr>
          <p:nvPr/>
        </p:nvSpPr>
        <p:spPr bwMode="auto">
          <a:xfrm>
            <a:off x="3884613" y="-3175"/>
            <a:ext cx="2973387" cy="458788"/>
          </a:xfrm>
          <a:prstGeom prst="rect">
            <a:avLst/>
          </a:prstGeom>
          <a:noFill/>
          <a:ln w="9525">
            <a:noFill/>
            <a:miter lim="800000"/>
            <a:headEnd/>
            <a:tailEnd/>
          </a:ln>
        </p:spPr>
        <p:txBody>
          <a:bodyPr wrap="none" anchor="ctr"/>
          <a:lstStyle/>
          <a:p>
            <a:endParaRPr lang="zh-CN" altLang="en-US"/>
          </a:p>
        </p:txBody>
      </p:sp>
      <p:sp>
        <p:nvSpPr>
          <p:cNvPr id="96260" name="Rectangle 4"/>
          <p:cNvSpPr>
            <a:spLocks noChangeArrowheads="1"/>
          </p:cNvSpPr>
          <p:nvPr/>
        </p:nvSpPr>
        <p:spPr bwMode="auto">
          <a:xfrm>
            <a:off x="-1588" y="-3175"/>
            <a:ext cx="2970213" cy="458788"/>
          </a:xfrm>
          <a:prstGeom prst="rect">
            <a:avLst/>
          </a:prstGeom>
          <a:noFill/>
          <a:ln w="9525">
            <a:noFill/>
            <a:miter lim="800000"/>
            <a:headEnd/>
            <a:tailEnd/>
          </a:ln>
        </p:spPr>
        <p:txBody>
          <a:bodyPr wrap="none" anchor="ctr"/>
          <a:lstStyle/>
          <a:p>
            <a:endParaRPr lang="zh-CN" altLang="en-US"/>
          </a:p>
        </p:txBody>
      </p:sp>
      <p:sp>
        <p:nvSpPr>
          <p:cNvPr id="96261" name="Rectangle 5"/>
          <p:cNvSpPr>
            <a:spLocks noGrp="1" noChangeArrowheads="1"/>
          </p:cNvSpPr>
          <p:nvPr>
            <p:ph type="body" idx="1"/>
          </p:nvPr>
        </p:nvSpPr>
        <p:spPr>
          <a:xfrm>
            <a:off x="455613" y="4756150"/>
            <a:ext cx="5835650" cy="3790950"/>
          </a:xfrm>
          <a:noFill/>
          <a:ln/>
        </p:spPr>
        <p:txBody>
          <a:bodyPr lIns="91164" tIns="45582" rIns="91164" bIns="45582"/>
          <a:lstStyle/>
          <a:p>
            <a:pPr defTabSz="420688">
              <a:tabLst>
                <a:tab pos="468313" algn="l"/>
              </a:tabLst>
            </a:pPr>
            <a:endParaRPr lang="en-US" altLang="zh-CN" sz="1200" b="0">
              <a:solidFill>
                <a:srgbClr val="000000"/>
              </a:solidFill>
              <a:latin typeface="Courier New" pitchFamily="49" charset="0"/>
            </a:endParaRPr>
          </a:p>
        </p:txBody>
      </p:sp>
      <p:sp>
        <p:nvSpPr>
          <p:cNvPr id="96262" name="Rectangle 6"/>
          <p:cNvSpPr>
            <a:spLocks noChangeArrowheads="1"/>
          </p:cNvSpPr>
          <p:nvPr/>
        </p:nvSpPr>
        <p:spPr bwMode="auto">
          <a:xfrm>
            <a:off x="652463" y="5829300"/>
            <a:ext cx="5664200" cy="1247775"/>
          </a:xfrm>
          <a:prstGeom prst="rect">
            <a:avLst/>
          </a:prstGeom>
          <a:noFill/>
          <a:ln w="9525">
            <a:noFill/>
            <a:miter lim="800000"/>
            <a:headEnd/>
            <a:tailEnd/>
          </a:ln>
        </p:spPr>
        <p:txBody>
          <a:bodyPr wrap="none" anchor="ctr"/>
          <a:lstStyle/>
          <a:p>
            <a:endParaRPr lang="zh-CN" altLang="en-US"/>
          </a:p>
        </p:txBody>
      </p:sp>
      <p:sp>
        <p:nvSpPr>
          <p:cNvPr id="96263" name="Rectangle 7"/>
          <p:cNvSpPr>
            <a:spLocks noChangeArrowheads="1"/>
          </p:cNvSpPr>
          <p:nvPr/>
        </p:nvSpPr>
        <p:spPr bwMode="auto">
          <a:xfrm>
            <a:off x="649288" y="7197725"/>
            <a:ext cx="5676900" cy="1138238"/>
          </a:xfrm>
          <a:prstGeom prst="rect">
            <a:avLst/>
          </a:prstGeom>
          <a:noFill/>
          <a:ln w="9525">
            <a:noFill/>
            <a:miter lim="800000"/>
            <a:headEnd/>
            <a:tailEnd/>
          </a:ln>
        </p:spPr>
        <p:txBody>
          <a:bodyPr wrap="none" anchor="ctr"/>
          <a:lstStyle/>
          <a:p>
            <a:endParaRPr lang="zh-CN" altLang="en-US"/>
          </a:p>
        </p:txBody>
      </p:sp>
      <p:pic>
        <p:nvPicPr>
          <p:cNvPr id="96264" name="Picture 8"/>
          <p:cNvPicPr>
            <a:picLocks noChangeAspect="1" noChangeArrowheads="1"/>
          </p:cNvPicPr>
          <p:nvPr/>
        </p:nvPicPr>
        <p:blipFill>
          <a:blip r:embed="rId3"/>
          <a:srcRect/>
          <a:stretch>
            <a:fillRect/>
          </a:stretch>
        </p:blipFill>
        <p:spPr bwMode="auto">
          <a:xfrm>
            <a:off x="744538" y="6973888"/>
            <a:ext cx="5414962" cy="1108075"/>
          </a:xfrm>
          <a:prstGeom prst="rect">
            <a:avLst/>
          </a:prstGeom>
          <a:noFill/>
          <a:ln w="25400">
            <a:noFill/>
            <a:miter lim="800000"/>
            <a:headEnd type="none" w="sm" len="sm"/>
            <a:tailEnd type="none" w="sm" len="sm"/>
          </a:ln>
        </p:spPr>
      </p:pic>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5138" y="168275"/>
            <a:ext cx="5918200" cy="4438650"/>
          </a:xfrm>
          <a:ln cap="flat"/>
        </p:spPr>
      </p:sp>
      <p:sp>
        <p:nvSpPr>
          <p:cNvPr id="97283" name="Rectangle 3"/>
          <p:cNvSpPr>
            <a:spLocks noChangeArrowheads="1"/>
          </p:cNvSpPr>
          <p:nvPr/>
        </p:nvSpPr>
        <p:spPr bwMode="auto">
          <a:xfrm>
            <a:off x="3884613" y="-3175"/>
            <a:ext cx="2973387" cy="458788"/>
          </a:xfrm>
          <a:prstGeom prst="rect">
            <a:avLst/>
          </a:prstGeom>
          <a:noFill/>
          <a:ln w="9525">
            <a:noFill/>
            <a:miter lim="800000"/>
            <a:headEnd/>
            <a:tailEnd/>
          </a:ln>
        </p:spPr>
        <p:txBody>
          <a:bodyPr wrap="none" anchor="ctr"/>
          <a:lstStyle/>
          <a:p>
            <a:endParaRPr lang="zh-CN" altLang="en-US"/>
          </a:p>
        </p:txBody>
      </p:sp>
      <p:sp>
        <p:nvSpPr>
          <p:cNvPr id="97284" name="Rectangle 4"/>
          <p:cNvSpPr>
            <a:spLocks noChangeArrowheads="1"/>
          </p:cNvSpPr>
          <p:nvPr/>
        </p:nvSpPr>
        <p:spPr bwMode="auto">
          <a:xfrm>
            <a:off x="-1588" y="-3175"/>
            <a:ext cx="2970213" cy="458788"/>
          </a:xfrm>
          <a:prstGeom prst="rect">
            <a:avLst/>
          </a:prstGeom>
          <a:noFill/>
          <a:ln w="9525">
            <a:noFill/>
            <a:miter lim="800000"/>
            <a:headEnd/>
            <a:tailEnd/>
          </a:ln>
        </p:spPr>
        <p:txBody>
          <a:bodyPr wrap="none" anchor="ctr"/>
          <a:lstStyle/>
          <a:p>
            <a:endParaRPr lang="zh-CN" altLang="en-US"/>
          </a:p>
        </p:txBody>
      </p:sp>
      <p:sp>
        <p:nvSpPr>
          <p:cNvPr id="97285" name="Rectangle 5"/>
          <p:cNvSpPr>
            <a:spLocks noGrp="1" noChangeArrowheads="1"/>
          </p:cNvSpPr>
          <p:nvPr>
            <p:ph type="body" idx="1"/>
          </p:nvPr>
        </p:nvSpPr>
        <p:spPr>
          <a:xfrm>
            <a:off x="455613" y="4756150"/>
            <a:ext cx="5835650" cy="3790950"/>
          </a:xfrm>
          <a:noFill/>
          <a:ln/>
        </p:spPr>
        <p:txBody>
          <a:bodyPr lIns="91164" tIns="45582" rIns="91164" bIns="45582"/>
          <a:lstStyle/>
          <a:p>
            <a:pPr defTabSz="420688">
              <a:tabLst>
                <a:tab pos="468313" algn="l"/>
              </a:tabLst>
            </a:pPr>
            <a:endParaRPr lang="en-US" altLang="zh-CN" sz="1200" b="0">
              <a:solidFill>
                <a:srgbClr val="000000"/>
              </a:solidFill>
              <a:latin typeface="Courier New" pitchFamily="49" charset="0"/>
            </a:endParaRPr>
          </a:p>
        </p:txBody>
      </p:sp>
      <p:sp>
        <p:nvSpPr>
          <p:cNvPr id="97286" name="Rectangle 6"/>
          <p:cNvSpPr>
            <a:spLocks noChangeArrowheads="1"/>
          </p:cNvSpPr>
          <p:nvPr/>
        </p:nvSpPr>
        <p:spPr bwMode="auto">
          <a:xfrm>
            <a:off x="652463" y="5829300"/>
            <a:ext cx="5664200" cy="1247775"/>
          </a:xfrm>
          <a:prstGeom prst="rect">
            <a:avLst/>
          </a:prstGeom>
          <a:noFill/>
          <a:ln w="9525">
            <a:noFill/>
            <a:miter lim="800000"/>
            <a:headEnd/>
            <a:tailEnd/>
          </a:ln>
        </p:spPr>
        <p:txBody>
          <a:bodyPr wrap="none" anchor="ctr"/>
          <a:lstStyle/>
          <a:p>
            <a:endParaRPr lang="zh-CN" altLang="en-US"/>
          </a:p>
        </p:txBody>
      </p:sp>
      <p:sp>
        <p:nvSpPr>
          <p:cNvPr id="97287" name="Rectangle 7"/>
          <p:cNvSpPr>
            <a:spLocks noChangeArrowheads="1"/>
          </p:cNvSpPr>
          <p:nvPr/>
        </p:nvSpPr>
        <p:spPr bwMode="auto">
          <a:xfrm>
            <a:off x="649288" y="7197725"/>
            <a:ext cx="5676900" cy="1138238"/>
          </a:xfrm>
          <a:prstGeom prst="rect">
            <a:avLst/>
          </a:prstGeom>
          <a:noFill/>
          <a:ln w="9525">
            <a:noFill/>
            <a:miter lim="800000"/>
            <a:headEnd/>
            <a:tailEnd/>
          </a:ln>
        </p:spPr>
        <p:txBody>
          <a:bodyPr wrap="none" anchor="ctr"/>
          <a:lstStyle/>
          <a:p>
            <a:endParaRPr lang="zh-CN" altLang="en-US"/>
          </a:p>
        </p:txBody>
      </p:sp>
      <p:pic>
        <p:nvPicPr>
          <p:cNvPr id="97288" name="Picture 8"/>
          <p:cNvPicPr>
            <a:picLocks noChangeAspect="1" noChangeArrowheads="1"/>
          </p:cNvPicPr>
          <p:nvPr/>
        </p:nvPicPr>
        <p:blipFill>
          <a:blip r:embed="rId3"/>
          <a:srcRect/>
          <a:stretch>
            <a:fillRect/>
          </a:stretch>
        </p:blipFill>
        <p:spPr bwMode="auto">
          <a:xfrm>
            <a:off x="744538" y="6973888"/>
            <a:ext cx="5414962" cy="1108075"/>
          </a:xfrm>
          <a:prstGeom prst="rect">
            <a:avLst/>
          </a:prstGeom>
          <a:noFill/>
          <a:ln w="25400">
            <a:noFill/>
            <a:miter lim="800000"/>
            <a:headEnd type="none" w="sm" len="sm"/>
            <a:tailEnd type="none" w="sm" len="sm"/>
          </a:ln>
        </p:spPr>
      </p:pic>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465138" y="168275"/>
            <a:ext cx="5918200" cy="4438650"/>
          </a:xfrm>
          <a:ln cap="flat"/>
        </p:spPr>
      </p:sp>
      <p:sp>
        <p:nvSpPr>
          <p:cNvPr id="98307" name="Rectangle 3"/>
          <p:cNvSpPr>
            <a:spLocks noGrp="1" noChangeArrowheads="1"/>
          </p:cNvSpPr>
          <p:nvPr>
            <p:ph type="body" idx="1"/>
          </p:nvPr>
        </p:nvSpPr>
        <p:spPr>
          <a:xfrm>
            <a:off x="455613" y="4756150"/>
            <a:ext cx="5895975" cy="3790950"/>
          </a:xfrm>
          <a:noFill/>
          <a:ln/>
        </p:spPr>
        <p:txBody>
          <a:bodyPr lIns="91164" tIns="45582" rIns="91164" bIns="45582"/>
          <a:lstStyle/>
          <a:p>
            <a:pPr defTabSz="420688">
              <a:tabLst>
                <a:tab pos="468313" algn="l"/>
              </a:tabLst>
            </a:pPr>
            <a:r>
              <a:rPr lang="en-US" altLang="zh-CN">
                <a:latin typeface="Arial" charset="0"/>
              </a:rPr>
              <a:t>Errors with Subqueries</a:t>
            </a:r>
          </a:p>
          <a:p>
            <a:pPr marL="120650" lvl="1" defTabSz="420688">
              <a:tabLst>
                <a:tab pos="468313" algn="l"/>
              </a:tabLst>
            </a:pPr>
            <a:r>
              <a:rPr lang="en-US" altLang="zh-CN"/>
              <a:t>One common error with subqueries is more than one row returned for a single-row subquery.</a:t>
            </a:r>
          </a:p>
          <a:p>
            <a:pPr marL="120650" lvl="1" defTabSz="420688">
              <a:tabLst>
                <a:tab pos="468313" algn="l"/>
              </a:tabLst>
            </a:pPr>
            <a:r>
              <a:rPr lang="en-US" altLang="zh-CN"/>
              <a:t>In the SQL statement on the slide, the subquery contains a </a:t>
            </a:r>
            <a:r>
              <a:rPr lang="en-US" altLang="zh-CN">
                <a:latin typeface="Courier New" pitchFamily="49" charset="0"/>
              </a:rPr>
              <a:t>GROUP BY</a:t>
            </a:r>
            <a:r>
              <a:rPr lang="en-US" altLang="zh-CN"/>
              <a:t> clause, which implies that the subquery will return multiple rows, one for each group it finds. In this case, the result of the subquery will be 4400, 6000, 2500, 4200, 7000, 17000, and 8300.</a:t>
            </a:r>
          </a:p>
          <a:p>
            <a:pPr marL="120650" lvl="1" defTabSz="420688">
              <a:tabLst>
                <a:tab pos="468313" algn="l"/>
              </a:tabLst>
            </a:pPr>
            <a:r>
              <a:rPr lang="en-US" altLang="zh-CN"/>
              <a:t>The outer query takes the results of the subquery (4400, 6000, 2500, 4200, 7000, 17000, 8300) and uses these results in its </a:t>
            </a:r>
            <a:r>
              <a:rPr lang="en-US" altLang="zh-CN">
                <a:latin typeface="Courier New" pitchFamily="49" charset="0"/>
              </a:rPr>
              <a:t>WHERE</a:t>
            </a:r>
            <a:r>
              <a:rPr lang="en-US" altLang="zh-CN"/>
              <a:t> clause. The </a:t>
            </a:r>
            <a:r>
              <a:rPr lang="en-US" altLang="zh-CN">
                <a:latin typeface="Courier New" pitchFamily="49" charset="0"/>
              </a:rPr>
              <a:t>WHERE</a:t>
            </a:r>
            <a:r>
              <a:rPr lang="en-US" altLang="zh-CN"/>
              <a:t> clause contains an equal (=) operator, a single-row comparison operator expecting only one value. The </a:t>
            </a:r>
            <a:r>
              <a:rPr lang="en-US" altLang="zh-CN">
                <a:latin typeface="Courier New" pitchFamily="49" charset="0"/>
              </a:rPr>
              <a:t>=</a:t>
            </a:r>
            <a:r>
              <a:rPr lang="en-US" altLang="zh-CN"/>
              <a:t> operator cannot accept more than one value from the subquery and therefore generates the error.</a:t>
            </a:r>
          </a:p>
          <a:p>
            <a:pPr marL="120650" lvl="1" defTabSz="420688">
              <a:tabLst>
                <a:tab pos="468313" algn="l"/>
              </a:tabLst>
            </a:pPr>
            <a:r>
              <a:rPr lang="en-US" altLang="zh-CN"/>
              <a:t>To correct this error, change the </a:t>
            </a:r>
            <a:r>
              <a:rPr lang="en-US" altLang="zh-CN">
                <a:latin typeface="Courier New" pitchFamily="49" charset="0"/>
              </a:rPr>
              <a:t>=</a:t>
            </a:r>
            <a:r>
              <a:rPr lang="en-US" altLang="zh-CN"/>
              <a:t> operator to </a:t>
            </a:r>
            <a:r>
              <a:rPr lang="en-US" altLang="zh-CN">
                <a:latin typeface="Courier New" pitchFamily="49" charset="0"/>
              </a:rPr>
              <a:t>IN</a:t>
            </a:r>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500063" y="161925"/>
            <a:ext cx="5854700" cy="4391025"/>
          </a:xfrm>
          <a:ln cap="flat"/>
        </p:spPr>
      </p:sp>
      <p:sp>
        <p:nvSpPr>
          <p:cNvPr id="99331" name="Rectangle 3"/>
          <p:cNvSpPr>
            <a:spLocks noGrp="1" noChangeArrowheads="1"/>
          </p:cNvSpPr>
          <p:nvPr>
            <p:ph type="body" idx="1"/>
          </p:nvPr>
        </p:nvSpPr>
        <p:spPr>
          <a:xfrm>
            <a:off x="412750" y="4759325"/>
            <a:ext cx="6226175" cy="3744913"/>
          </a:xfrm>
          <a:noFill/>
          <a:ln/>
        </p:spPr>
        <p:txBody>
          <a:bodyPr lIns="91164" tIns="45582" rIns="91164" bIns="45582"/>
          <a:lstStyle/>
          <a:p>
            <a:pPr defTabSz="427038">
              <a:tabLst>
                <a:tab pos="301625" algn="l"/>
                <a:tab pos="1362075" algn="l"/>
              </a:tabLst>
            </a:pPr>
            <a:r>
              <a:rPr lang="en-US" altLang="zh-CN">
                <a:latin typeface="Arial" charset="0"/>
              </a:rPr>
              <a:t>Multiple-Row Subqueries</a:t>
            </a:r>
          </a:p>
          <a:p>
            <a:pPr marL="120650" lvl="1" defTabSz="427038">
              <a:tabLst>
                <a:tab pos="301625" algn="l"/>
                <a:tab pos="1362075" algn="l"/>
              </a:tabLst>
            </a:pPr>
            <a:r>
              <a:rPr lang="en-US" altLang="zh-CN"/>
              <a:t>Subqueries that return more than one row are called </a:t>
            </a:r>
            <a:r>
              <a:rPr lang="en-US" altLang="zh-CN">
                <a:solidFill>
                  <a:srgbClr val="FC0128"/>
                </a:solidFill>
              </a:rPr>
              <a:t>multiple-row subqueries</a:t>
            </a:r>
            <a:r>
              <a:rPr lang="en-US" altLang="zh-CN"/>
              <a:t>. You use a multiple-row operator, instead of a single-row operator, with a multiple-row subquery. The multiple-row operator expects one or more values.</a:t>
            </a:r>
          </a:p>
          <a:p>
            <a:pPr marL="120650" lvl="1" defTabSz="427038">
              <a:tabLst>
                <a:tab pos="301625" algn="l"/>
                <a:tab pos="1362075" algn="l"/>
              </a:tabLst>
            </a:pPr>
            <a:r>
              <a:rPr lang="en-US" altLang="zh-CN" sz="500"/>
              <a:t> </a:t>
            </a:r>
          </a:p>
          <a:p>
            <a:pPr marL="120650" lvl="1" defTabSz="427038">
              <a:spcBef>
                <a:spcPct val="0"/>
              </a:spcBef>
              <a:tabLst>
                <a:tab pos="301625" algn="l"/>
                <a:tab pos="1362075" algn="l"/>
              </a:tabLst>
            </a:pPr>
            <a:r>
              <a:rPr lang="en-US" altLang="zh-CN">
                <a:latin typeface="Courier New" pitchFamily="49" charset="0"/>
              </a:rPr>
              <a:t>   SELECT last_name, salary, department_id</a:t>
            </a:r>
          </a:p>
          <a:p>
            <a:pPr marL="120650" lvl="1" defTabSz="427038">
              <a:spcBef>
                <a:spcPct val="0"/>
              </a:spcBef>
              <a:tabLst>
                <a:tab pos="301625" algn="l"/>
                <a:tab pos="1362075" algn="l"/>
              </a:tabLst>
            </a:pPr>
            <a:r>
              <a:rPr lang="en-US" altLang="zh-CN">
                <a:latin typeface="Courier New" pitchFamily="49" charset="0"/>
              </a:rPr>
              <a:t>   FROM   employees</a:t>
            </a:r>
          </a:p>
          <a:p>
            <a:pPr marL="120650" lvl="1" defTabSz="427038">
              <a:spcBef>
                <a:spcPct val="0"/>
              </a:spcBef>
              <a:tabLst>
                <a:tab pos="301625" algn="l"/>
                <a:tab pos="1362075" algn="l"/>
              </a:tabLst>
            </a:pPr>
            <a:r>
              <a:rPr lang="en-US" altLang="zh-CN">
                <a:latin typeface="Courier New" pitchFamily="49" charset="0"/>
              </a:rPr>
              <a:t>   WHERE  salary IN (SELECT   MIN(salary)</a:t>
            </a:r>
          </a:p>
          <a:p>
            <a:pPr marL="120650" lvl="1" defTabSz="427038">
              <a:spcBef>
                <a:spcPct val="0"/>
              </a:spcBef>
              <a:tabLst>
                <a:tab pos="301625" algn="l"/>
                <a:tab pos="1362075" algn="l"/>
              </a:tabLst>
            </a:pPr>
            <a:r>
              <a:rPr lang="en-US" altLang="zh-CN">
                <a:latin typeface="Courier New" pitchFamily="49" charset="0"/>
              </a:rPr>
              <a:t>                     FROM     employees</a:t>
            </a:r>
          </a:p>
          <a:p>
            <a:pPr marL="120650" lvl="1" defTabSz="427038">
              <a:spcBef>
                <a:spcPct val="0"/>
              </a:spcBef>
              <a:tabLst>
                <a:tab pos="301625" algn="l"/>
                <a:tab pos="1362075" algn="l"/>
              </a:tabLst>
            </a:pPr>
            <a:r>
              <a:rPr lang="en-US" altLang="zh-CN">
                <a:latin typeface="Courier New" pitchFamily="49" charset="0"/>
              </a:rPr>
              <a:t>                     GROUP BY department_id);</a:t>
            </a:r>
          </a:p>
          <a:p>
            <a:pPr marL="120650" lvl="1" defTabSz="427038">
              <a:tabLst>
                <a:tab pos="301625" algn="l"/>
                <a:tab pos="1362075" algn="l"/>
              </a:tabLst>
            </a:pPr>
            <a:r>
              <a:rPr lang="en-US" altLang="zh-CN" b="1"/>
              <a:t>Example</a:t>
            </a:r>
            <a:endParaRPr lang="en-US" altLang="zh-CN"/>
          </a:p>
          <a:p>
            <a:pPr marL="120650" lvl="1" defTabSz="427038">
              <a:tabLst>
                <a:tab pos="301625" algn="l"/>
                <a:tab pos="1362075" algn="l"/>
              </a:tabLst>
            </a:pPr>
            <a:r>
              <a:rPr lang="en-US" altLang="zh-CN"/>
              <a:t>Find the employees who earn the same salary as the minimum salary for each department.</a:t>
            </a:r>
          </a:p>
          <a:p>
            <a:pPr marL="120650" lvl="1" defTabSz="427038">
              <a:tabLst>
                <a:tab pos="301625" algn="l"/>
                <a:tab pos="1362075" algn="l"/>
              </a:tabLst>
            </a:pPr>
            <a:r>
              <a:rPr lang="en-US" altLang="zh-CN"/>
              <a:t>The inner query is executed first, producing a query result. The main query block is then processed and uses the values returned by the inner query to complete its search condition. In fact, the main query would appear to the Oracle server as follows:</a:t>
            </a:r>
          </a:p>
          <a:p>
            <a:pPr marL="120650" lvl="1" defTabSz="427038">
              <a:tabLst>
                <a:tab pos="301625" algn="l"/>
                <a:tab pos="1362075" algn="l"/>
              </a:tabLst>
            </a:pPr>
            <a:endParaRPr lang="en-US" altLang="zh-CN" sz="500"/>
          </a:p>
          <a:p>
            <a:pPr marL="120650" lvl="1" defTabSz="427038">
              <a:spcBef>
                <a:spcPct val="0"/>
              </a:spcBef>
              <a:tabLst>
                <a:tab pos="301625" algn="l"/>
                <a:tab pos="1362075" algn="l"/>
              </a:tabLst>
            </a:pPr>
            <a:r>
              <a:rPr lang="en-US" altLang="zh-CN">
                <a:latin typeface="Courier New" pitchFamily="49" charset="0"/>
              </a:rPr>
              <a:t>   SELECT last_name, salary, department_id</a:t>
            </a:r>
          </a:p>
          <a:p>
            <a:pPr marL="120650" lvl="1" defTabSz="427038">
              <a:spcBef>
                <a:spcPct val="0"/>
              </a:spcBef>
              <a:tabLst>
                <a:tab pos="301625" algn="l"/>
                <a:tab pos="1362075" algn="l"/>
              </a:tabLst>
            </a:pPr>
            <a:r>
              <a:rPr lang="en-US" altLang="zh-CN">
                <a:latin typeface="Courier New" pitchFamily="49" charset="0"/>
              </a:rPr>
              <a:t>   FROM   employees</a:t>
            </a:r>
          </a:p>
          <a:p>
            <a:pPr marL="120650" lvl="1" defTabSz="427038">
              <a:spcBef>
                <a:spcPct val="0"/>
              </a:spcBef>
              <a:tabLst>
                <a:tab pos="301625" algn="l"/>
                <a:tab pos="1362075" algn="l"/>
              </a:tabLst>
            </a:pPr>
            <a:r>
              <a:rPr lang="en-US" altLang="zh-CN">
                <a:latin typeface="Courier New" pitchFamily="49" charset="0"/>
              </a:rPr>
              <a:t>   WHERE  salary IN (2500, 4200, 4400, 6000, 7000, 8300, 8600, 17000);</a:t>
            </a:r>
          </a:p>
          <a:p>
            <a:pPr defTabSz="427038">
              <a:spcBef>
                <a:spcPct val="0"/>
              </a:spcBef>
              <a:tabLst>
                <a:tab pos="301625" algn="l"/>
                <a:tab pos="1362075" algn="l"/>
              </a:tabLst>
            </a:pPr>
            <a:endParaRPr lang="en-US" altLang="zh-CN" b="0">
              <a:latin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63491"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63492" name="Rectangle 4"/>
          <p:cNvSpPr>
            <a:spLocks noGrp="1" noChangeArrowheads="1"/>
          </p:cNvSpPr>
          <p:nvPr>
            <p:ph type="body" idx="1"/>
          </p:nvPr>
        </p:nvSpPr>
        <p:spPr>
          <a:xfrm>
            <a:off x="455613" y="4756150"/>
            <a:ext cx="5341937" cy="3790950"/>
          </a:xfrm>
          <a:noFill/>
          <a:ln/>
        </p:spPr>
        <p:txBody>
          <a:bodyPr lIns="92075" tIns="46038" rIns="92075" bIns="46038"/>
          <a:lstStyle/>
          <a:p>
            <a:pPr defTabSz="396875">
              <a:tabLst>
                <a:tab pos="452438" algn="l"/>
              </a:tabLst>
            </a:pPr>
            <a:r>
              <a:rPr lang="en-US" altLang="zh-CN">
                <a:latin typeface="Arial" charset="0"/>
              </a:rPr>
              <a:t>Non-Equijoins</a:t>
            </a:r>
          </a:p>
          <a:p>
            <a:pPr marL="114300" lvl="1" defTabSz="396875">
              <a:tabLst>
                <a:tab pos="452438" algn="l"/>
              </a:tabLst>
            </a:pPr>
            <a:r>
              <a:rPr lang="en-US" altLang="zh-CN"/>
              <a:t>The relationship between the EMP table and the SALGRADE table is a non-equijoin,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p>
        </p:txBody>
      </p:sp>
      <p:sp>
        <p:nvSpPr>
          <p:cNvPr id="63493"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500063" y="161925"/>
            <a:ext cx="5854700" cy="4391025"/>
          </a:xfrm>
          <a:ln cap="flat"/>
        </p:spPr>
      </p:sp>
      <p:sp>
        <p:nvSpPr>
          <p:cNvPr id="100355" name="Rectangle 3"/>
          <p:cNvSpPr>
            <a:spLocks noGrp="1" noChangeArrowheads="1"/>
          </p:cNvSpPr>
          <p:nvPr>
            <p:ph type="body" idx="1"/>
          </p:nvPr>
        </p:nvSpPr>
        <p:spPr>
          <a:xfrm>
            <a:off x="412750" y="4759325"/>
            <a:ext cx="6226175" cy="3744913"/>
          </a:xfrm>
          <a:noFill/>
          <a:ln/>
        </p:spPr>
        <p:txBody>
          <a:bodyPr lIns="91164" tIns="45582" rIns="91164" bIns="45582"/>
          <a:lstStyle/>
          <a:p>
            <a:pPr defTabSz="427038">
              <a:spcBef>
                <a:spcPct val="0"/>
              </a:spcBef>
              <a:tabLst>
                <a:tab pos="301625" algn="l"/>
                <a:tab pos="1362075" algn="l"/>
              </a:tabLst>
            </a:pPr>
            <a:endParaRPr lang="en-US" altLang="zh-CN" b="0">
              <a:latin typeface="Courier New" pitchFamily="49"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500063" y="161925"/>
            <a:ext cx="5854700" cy="4391025"/>
          </a:xfrm>
          <a:ln cap="flat"/>
        </p:spPr>
      </p:sp>
      <p:sp>
        <p:nvSpPr>
          <p:cNvPr id="101379" name="Rectangle 3"/>
          <p:cNvSpPr>
            <a:spLocks noGrp="1" noChangeArrowheads="1"/>
          </p:cNvSpPr>
          <p:nvPr>
            <p:ph type="body" idx="1"/>
          </p:nvPr>
        </p:nvSpPr>
        <p:spPr>
          <a:xfrm>
            <a:off x="412750" y="4759325"/>
            <a:ext cx="6226175" cy="3744913"/>
          </a:xfrm>
          <a:noFill/>
          <a:ln/>
        </p:spPr>
        <p:txBody>
          <a:bodyPr lIns="91164" tIns="45582" rIns="91164" bIns="45582"/>
          <a:lstStyle/>
          <a:p>
            <a:pPr defTabSz="427038">
              <a:spcBef>
                <a:spcPct val="0"/>
              </a:spcBef>
              <a:tabLst>
                <a:tab pos="301625" algn="l"/>
                <a:tab pos="1362075" algn="l"/>
              </a:tabLst>
            </a:pPr>
            <a:endParaRPr lang="en-US" altLang="zh-CN" b="0">
              <a:latin typeface="Courier New"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500063" y="161925"/>
            <a:ext cx="5854700" cy="4391025"/>
          </a:xfrm>
          <a:ln cap="flat"/>
        </p:spPr>
      </p:sp>
      <p:sp>
        <p:nvSpPr>
          <p:cNvPr id="102403" name="Rectangle 3"/>
          <p:cNvSpPr>
            <a:spLocks noGrp="1" noChangeArrowheads="1"/>
          </p:cNvSpPr>
          <p:nvPr>
            <p:ph type="body" idx="1"/>
          </p:nvPr>
        </p:nvSpPr>
        <p:spPr>
          <a:xfrm>
            <a:off x="412750" y="4759325"/>
            <a:ext cx="6226175" cy="3744913"/>
          </a:xfrm>
          <a:noFill/>
          <a:ln/>
        </p:spPr>
        <p:txBody>
          <a:bodyPr lIns="91164" tIns="45582" rIns="91164" bIns="45582"/>
          <a:lstStyle/>
          <a:p>
            <a:pPr defTabSz="427038">
              <a:spcBef>
                <a:spcPct val="0"/>
              </a:spcBef>
              <a:tabLst>
                <a:tab pos="301625" algn="l"/>
                <a:tab pos="1362075" algn="l"/>
              </a:tabLst>
            </a:pPr>
            <a:endParaRPr lang="en-US" altLang="zh-CN" b="0">
              <a:latin typeface="Courier New" pitchFamily="49"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500063" y="161925"/>
            <a:ext cx="5854700" cy="4391025"/>
          </a:xfrm>
          <a:ln cap="flat"/>
        </p:spPr>
      </p:sp>
      <p:sp>
        <p:nvSpPr>
          <p:cNvPr id="103427" name="Rectangle 3"/>
          <p:cNvSpPr>
            <a:spLocks noGrp="1" noChangeArrowheads="1"/>
          </p:cNvSpPr>
          <p:nvPr>
            <p:ph type="body" idx="1"/>
          </p:nvPr>
        </p:nvSpPr>
        <p:spPr>
          <a:xfrm>
            <a:off x="412750" y="4759325"/>
            <a:ext cx="6226175" cy="3744913"/>
          </a:xfrm>
          <a:noFill/>
          <a:ln/>
        </p:spPr>
        <p:txBody>
          <a:bodyPr lIns="91164" tIns="45582" rIns="91164" bIns="45582"/>
          <a:lstStyle/>
          <a:p>
            <a:pPr defTabSz="427038">
              <a:spcBef>
                <a:spcPct val="0"/>
              </a:spcBef>
              <a:tabLst>
                <a:tab pos="301625" algn="l"/>
                <a:tab pos="1362075" algn="l"/>
              </a:tabLst>
            </a:pPr>
            <a:endParaRPr lang="en-US" altLang="zh-CN" b="0">
              <a:latin typeface="Courier New" pitchFamily="49"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104451"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104452" name="Rectangle 4"/>
          <p:cNvSpPr>
            <a:spLocks noGrp="1" noChangeArrowheads="1"/>
          </p:cNvSpPr>
          <p:nvPr>
            <p:ph type="body" idx="1"/>
          </p:nvPr>
        </p:nvSpPr>
        <p:spPr>
          <a:xfrm>
            <a:off x="455613" y="4756150"/>
            <a:ext cx="6048375" cy="3790950"/>
          </a:xfrm>
          <a:noFill/>
          <a:ln/>
        </p:spPr>
        <p:txBody>
          <a:bodyPr lIns="92075" tIns="46038" rIns="92075" bIns="46038"/>
          <a:lstStyle/>
          <a:p>
            <a:pPr defTabSz="468313">
              <a:tabLst>
                <a:tab pos="444500" algn="l"/>
              </a:tabLst>
            </a:pPr>
            <a:r>
              <a:rPr lang="en-US" altLang="zh-CN">
                <a:latin typeface="Arial" charset="0"/>
              </a:rPr>
              <a:t>Subqueries</a:t>
            </a:r>
          </a:p>
          <a:p>
            <a:pPr marL="114300" lvl="1" defTabSz="468313">
              <a:tabLst>
                <a:tab pos="444500" algn="l"/>
              </a:tabLst>
            </a:pPr>
            <a:r>
              <a:rPr lang="en-US" altLang="zh-CN"/>
              <a:t>A subquery is a </a:t>
            </a:r>
            <a:r>
              <a:rPr lang="en-US" altLang="zh-CN">
                <a:latin typeface="Courier New" pitchFamily="49" charset="0"/>
              </a:rPr>
              <a:t>SELECT</a:t>
            </a:r>
            <a:r>
              <a:rPr lang="en-US" altLang="zh-CN"/>
              <a:t> statement that is embedded in a clause of another </a:t>
            </a:r>
            <a:r>
              <a:rPr lang="en-US" altLang="zh-CN">
                <a:latin typeface="Courier New" pitchFamily="49" charset="0"/>
              </a:rPr>
              <a:t>SELECT</a:t>
            </a:r>
            <a:r>
              <a:rPr lang="en-US" altLang="zh-CN"/>
              <a:t> statement. </a:t>
            </a:r>
            <a:r>
              <a:rPr lang="en-US" altLang="zh-CN">
                <a:latin typeface="Times" charset="0"/>
              </a:rPr>
              <a:t>You can build powerful statements out of simple ones by using subqueries. They can be very useful when you need to select rows from a table with a condition that depends on the data in the table itself.</a:t>
            </a:r>
          </a:p>
          <a:p>
            <a:pPr marL="114300" lvl="1" defTabSz="468313">
              <a:tabLst>
                <a:tab pos="444500" algn="l"/>
              </a:tabLst>
            </a:pPr>
            <a:r>
              <a:rPr lang="en-US" altLang="zh-CN"/>
              <a:t>You can </a:t>
            </a:r>
            <a:r>
              <a:rPr lang="en-US" altLang="zh-CN">
                <a:solidFill>
                  <a:srgbClr val="FC0128"/>
                </a:solidFill>
              </a:rPr>
              <a:t>place the subquery</a:t>
            </a:r>
            <a:r>
              <a:rPr lang="en-US" altLang="zh-CN"/>
              <a:t> in a number of SQL clauses, including: </a:t>
            </a:r>
          </a:p>
          <a:p>
            <a:pPr marL="439738" lvl="2" indent="-211138" defTabSz="468313">
              <a:tabLst>
                <a:tab pos="444500" algn="l"/>
              </a:tabLst>
            </a:pPr>
            <a:r>
              <a:rPr lang="en-US" altLang="zh-CN"/>
              <a:t>The </a:t>
            </a:r>
            <a:r>
              <a:rPr lang="en-US" altLang="zh-CN">
                <a:latin typeface="Courier New" pitchFamily="49" charset="0"/>
              </a:rPr>
              <a:t>WHERE</a:t>
            </a:r>
            <a:r>
              <a:rPr lang="en-US" altLang="zh-CN"/>
              <a:t> clause</a:t>
            </a:r>
          </a:p>
          <a:p>
            <a:pPr marL="439738" lvl="2" indent="-211138" defTabSz="468313">
              <a:tabLst>
                <a:tab pos="444500" algn="l"/>
              </a:tabLst>
            </a:pPr>
            <a:r>
              <a:rPr lang="en-US" altLang="zh-CN"/>
              <a:t>The </a:t>
            </a:r>
            <a:r>
              <a:rPr lang="en-US" altLang="zh-CN">
                <a:latin typeface="Courier New" pitchFamily="49" charset="0"/>
              </a:rPr>
              <a:t>HAVING</a:t>
            </a:r>
            <a:r>
              <a:rPr lang="en-US" altLang="zh-CN"/>
              <a:t> clause</a:t>
            </a:r>
          </a:p>
          <a:p>
            <a:pPr marL="439738" lvl="2" indent="-211138" defTabSz="468313">
              <a:tabLst>
                <a:tab pos="444500" algn="l"/>
              </a:tabLst>
            </a:pPr>
            <a:r>
              <a:rPr lang="en-US" altLang="zh-CN"/>
              <a:t>The </a:t>
            </a:r>
            <a:r>
              <a:rPr lang="en-US" altLang="zh-CN">
                <a:latin typeface="Courier New" pitchFamily="49" charset="0"/>
              </a:rPr>
              <a:t>FROM</a:t>
            </a:r>
            <a:r>
              <a:rPr lang="en-US" altLang="zh-CN"/>
              <a:t> clause</a:t>
            </a:r>
          </a:p>
          <a:p>
            <a:pPr marL="114300" lvl="1" defTabSz="468313">
              <a:tabLst>
                <a:tab pos="444500" algn="l"/>
              </a:tabLst>
            </a:pPr>
            <a:r>
              <a:rPr lang="en-US" altLang="zh-CN"/>
              <a:t>In the syntax:</a:t>
            </a:r>
          </a:p>
          <a:p>
            <a:pPr algn="just" defTabSz="468313">
              <a:lnSpc>
                <a:spcPct val="112000"/>
              </a:lnSpc>
              <a:spcBef>
                <a:spcPct val="0"/>
              </a:spcBef>
              <a:tabLst>
                <a:tab pos="444500" algn="l"/>
              </a:tabLst>
            </a:pPr>
            <a:r>
              <a:rPr lang="en-US" altLang="zh-CN" b="0" i="1">
                <a:latin typeface="Times" charset="0"/>
              </a:rPr>
              <a:t>	</a:t>
            </a:r>
            <a:r>
              <a:rPr lang="en-US" altLang="zh-CN" b="0" i="1">
                <a:latin typeface="Courier New" pitchFamily="49" charset="0"/>
              </a:rPr>
              <a:t>operator</a:t>
            </a:r>
            <a:r>
              <a:rPr lang="en-US" altLang="zh-CN" b="0">
                <a:latin typeface="Times" charset="0"/>
              </a:rPr>
              <a:t> 	includes a comparison condition such as &gt;, =, or </a:t>
            </a:r>
            <a:r>
              <a:rPr lang="en-US" altLang="zh-CN" b="0">
                <a:latin typeface="Courier New" pitchFamily="49" charset="0"/>
              </a:rPr>
              <a:t>IN</a:t>
            </a:r>
            <a:endParaRPr lang="en-US" altLang="zh-CN" b="0">
              <a:latin typeface="Times" charset="0"/>
            </a:endParaRPr>
          </a:p>
          <a:p>
            <a:pPr marL="114300" lvl="1" defTabSz="468313">
              <a:tabLst>
                <a:tab pos="444500" algn="l"/>
              </a:tabLst>
            </a:pPr>
            <a:r>
              <a:rPr lang="en-US" altLang="zh-CN" b="1"/>
              <a:t>Note:</a:t>
            </a:r>
            <a:r>
              <a:rPr lang="en-US" altLang="zh-CN"/>
              <a:t> Comparison conditions fall into two classes: single-row operators (&gt;, =, &gt;=, &lt;, &lt;&gt;, &lt;=) and multiple-row operators (</a:t>
            </a:r>
            <a:r>
              <a:rPr lang="en-US" altLang="zh-CN">
                <a:latin typeface="Courier New" pitchFamily="49" charset="0"/>
              </a:rPr>
              <a:t>IN</a:t>
            </a:r>
            <a:r>
              <a:rPr lang="en-US" altLang="zh-CN"/>
              <a:t>, </a:t>
            </a:r>
            <a:r>
              <a:rPr lang="en-US" altLang="zh-CN">
                <a:latin typeface="Courier New" pitchFamily="49" charset="0"/>
              </a:rPr>
              <a:t>ANY</a:t>
            </a:r>
            <a:r>
              <a:rPr lang="en-US" altLang="zh-CN"/>
              <a:t>, </a:t>
            </a:r>
            <a:r>
              <a:rPr lang="en-US" altLang="zh-CN">
                <a:latin typeface="Courier New" pitchFamily="49" charset="0"/>
              </a:rPr>
              <a:t>ALL</a:t>
            </a:r>
            <a:r>
              <a:rPr lang="en-US" altLang="zh-CN"/>
              <a:t>).</a:t>
            </a:r>
          </a:p>
          <a:p>
            <a:pPr marL="114300" lvl="1" defTabSz="468313">
              <a:tabLst>
                <a:tab pos="444500" algn="l"/>
              </a:tabLst>
            </a:pPr>
            <a:r>
              <a:rPr lang="en-US" altLang="zh-CN"/>
              <a:t>The subquery is often referred to as a </a:t>
            </a:r>
            <a:r>
              <a:rPr lang="en-US" altLang="zh-CN">
                <a:solidFill>
                  <a:srgbClr val="FC0128"/>
                </a:solidFill>
              </a:rPr>
              <a:t>nested </a:t>
            </a:r>
            <a:r>
              <a:rPr lang="en-US" altLang="zh-CN">
                <a:solidFill>
                  <a:srgbClr val="FC0128"/>
                </a:solidFill>
                <a:latin typeface="Courier New" pitchFamily="49" charset="0"/>
              </a:rPr>
              <a:t>SELECT</a:t>
            </a:r>
            <a:r>
              <a:rPr lang="en-US" altLang="zh-CN"/>
              <a:t>, </a:t>
            </a:r>
            <a:r>
              <a:rPr lang="en-US" altLang="zh-CN">
                <a:solidFill>
                  <a:srgbClr val="FC0128"/>
                </a:solidFill>
              </a:rPr>
              <a:t>sub-</a:t>
            </a:r>
            <a:r>
              <a:rPr lang="en-US" altLang="zh-CN">
                <a:solidFill>
                  <a:srgbClr val="FC0128"/>
                </a:solidFill>
                <a:latin typeface="Courier New" pitchFamily="49" charset="0"/>
              </a:rPr>
              <a:t>SELECT</a:t>
            </a:r>
            <a:r>
              <a:rPr lang="en-US" altLang="zh-CN"/>
              <a:t>, or </a:t>
            </a:r>
            <a:r>
              <a:rPr lang="en-US" altLang="zh-CN">
                <a:solidFill>
                  <a:srgbClr val="FC0128"/>
                </a:solidFill>
              </a:rPr>
              <a:t>inner </a:t>
            </a:r>
            <a:r>
              <a:rPr lang="en-US" altLang="zh-CN">
                <a:solidFill>
                  <a:srgbClr val="FC0128"/>
                </a:solidFill>
                <a:latin typeface="Courier New" pitchFamily="49" charset="0"/>
              </a:rPr>
              <a:t>SELECT</a:t>
            </a:r>
            <a:r>
              <a:rPr lang="en-US" altLang="zh-CN"/>
              <a:t> statement. The subquery generally executes first, and its output is used to complete the query condition for the main or outer query.</a:t>
            </a:r>
          </a:p>
        </p:txBody>
      </p:sp>
      <p:sp>
        <p:nvSpPr>
          <p:cNvPr id="104453"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105475"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105476" name="Rectangle 4"/>
          <p:cNvSpPr>
            <a:spLocks noGrp="1" noChangeArrowheads="1"/>
          </p:cNvSpPr>
          <p:nvPr>
            <p:ph type="body" idx="1"/>
          </p:nvPr>
        </p:nvSpPr>
        <p:spPr>
          <a:xfrm>
            <a:off x="455613" y="4756150"/>
            <a:ext cx="6048375" cy="3790950"/>
          </a:xfrm>
          <a:noFill/>
          <a:ln/>
        </p:spPr>
        <p:txBody>
          <a:bodyPr lIns="92075" tIns="46038" rIns="92075" bIns="46038"/>
          <a:lstStyle/>
          <a:p>
            <a:pPr defTabSz="468313">
              <a:tabLst>
                <a:tab pos="444500" algn="l"/>
              </a:tabLst>
            </a:pPr>
            <a:r>
              <a:rPr lang="en-US" altLang="zh-CN">
                <a:latin typeface="Arial" charset="0"/>
              </a:rPr>
              <a:t>Subqueries</a:t>
            </a:r>
          </a:p>
          <a:p>
            <a:pPr marL="114300" lvl="1" defTabSz="468313">
              <a:tabLst>
                <a:tab pos="444500" algn="l"/>
              </a:tabLst>
            </a:pPr>
            <a:r>
              <a:rPr lang="en-US" altLang="zh-CN"/>
              <a:t>A subquery is a </a:t>
            </a:r>
            <a:r>
              <a:rPr lang="en-US" altLang="zh-CN">
                <a:latin typeface="Courier New" pitchFamily="49" charset="0"/>
              </a:rPr>
              <a:t>SELECT</a:t>
            </a:r>
            <a:r>
              <a:rPr lang="en-US" altLang="zh-CN"/>
              <a:t> statement that is embedded in a clause of another </a:t>
            </a:r>
            <a:r>
              <a:rPr lang="en-US" altLang="zh-CN">
                <a:latin typeface="Courier New" pitchFamily="49" charset="0"/>
              </a:rPr>
              <a:t>SELECT</a:t>
            </a:r>
            <a:r>
              <a:rPr lang="en-US" altLang="zh-CN"/>
              <a:t> statement. </a:t>
            </a:r>
            <a:r>
              <a:rPr lang="en-US" altLang="zh-CN">
                <a:latin typeface="Times" charset="0"/>
              </a:rPr>
              <a:t>You can build powerful statements out of simple ones by using subqueries. They can be very useful when you need to select rows from a table with a condition that depends on the data in the table itself.</a:t>
            </a:r>
          </a:p>
          <a:p>
            <a:pPr marL="114300" lvl="1" defTabSz="468313">
              <a:tabLst>
                <a:tab pos="444500" algn="l"/>
              </a:tabLst>
            </a:pPr>
            <a:r>
              <a:rPr lang="en-US" altLang="zh-CN"/>
              <a:t>You can </a:t>
            </a:r>
            <a:r>
              <a:rPr lang="en-US" altLang="zh-CN">
                <a:solidFill>
                  <a:srgbClr val="FC0128"/>
                </a:solidFill>
              </a:rPr>
              <a:t>place the subquery</a:t>
            </a:r>
            <a:r>
              <a:rPr lang="en-US" altLang="zh-CN"/>
              <a:t> in a number of SQL clauses, including: </a:t>
            </a:r>
          </a:p>
          <a:p>
            <a:pPr marL="439738" lvl="2" indent="-211138" defTabSz="468313">
              <a:tabLst>
                <a:tab pos="444500" algn="l"/>
              </a:tabLst>
            </a:pPr>
            <a:r>
              <a:rPr lang="en-US" altLang="zh-CN"/>
              <a:t>The </a:t>
            </a:r>
            <a:r>
              <a:rPr lang="en-US" altLang="zh-CN">
                <a:latin typeface="Courier New" pitchFamily="49" charset="0"/>
              </a:rPr>
              <a:t>WHERE</a:t>
            </a:r>
            <a:r>
              <a:rPr lang="en-US" altLang="zh-CN"/>
              <a:t> clause</a:t>
            </a:r>
          </a:p>
          <a:p>
            <a:pPr marL="439738" lvl="2" indent="-211138" defTabSz="468313">
              <a:tabLst>
                <a:tab pos="444500" algn="l"/>
              </a:tabLst>
            </a:pPr>
            <a:r>
              <a:rPr lang="en-US" altLang="zh-CN"/>
              <a:t>The </a:t>
            </a:r>
            <a:r>
              <a:rPr lang="en-US" altLang="zh-CN">
                <a:latin typeface="Courier New" pitchFamily="49" charset="0"/>
              </a:rPr>
              <a:t>HAVING</a:t>
            </a:r>
            <a:r>
              <a:rPr lang="en-US" altLang="zh-CN"/>
              <a:t> clause</a:t>
            </a:r>
          </a:p>
          <a:p>
            <a:pPr marL="439738" lvl="2" indent="-211138" defTabSz="468313">
              <a:tabLst>
                <a:tab pos="444500" algn="l"/>
              </a:tabLst>
            </a:pPr>
            <a:r>
              <a:rPr lang="en-US" altLang="zh-CN"/>
              <a:t>The </a:t>
            </a:r>
            <a:r>
              <a:rPr lang="en-US" altLang="zh-CN">
                <a:latin typeface="Courier New" pitchFamily="49" charset="0"/>
              </a:rPr>
              <a:t>FROM</a:t>
            </a:r>
            <a:r>
              <a:rPr lang="en-US" altLang="zh-CN"/>
              <a:t> clause</a:t>
            </a:r>
          </a:p>
          <a:p>
            <a:pPr marL="114300" lvl="1" defTabSz="468313">
              <a:tabLst>
                <a:tab pos="444500" algn="l"/>
              </a:tabLst>
            </a:pPr>
            <a:r>
              <a:rPr lang="en-US" altLang="zh-CN"/>
              <a:t>In the syntax:</a:t>
            </a:r>
          </a:p>
          <a:p>
            <a:pPr algn="just" defTabSz="468313">
              <a:lnSpc>
                <a:spcPct val="112000"/>
              </a:lnSpc>
              <a:spcBef>
                <a:spcPct val="0"/>
              </a:spcBef>
              <a:tabLst>
                <a:tab pos="444500" algn="l"/>
              </a:tabLst>
            </a:pPr>
            <a:r>
              <a:rPr lang="en-US" altLang="zh-CN" b="0" i="1">
                <a:latin typeface="Times" charset="0"/>
              </a:rPr>
              <a:t>	</a:t>
            </a:r>
            <a:r>
              <a:rPr lang="en-US" altLang="zh-CN" b="0" i="1">
                <a:latin typeface="Courier New" pitchFamily="49" charset="0"/>
              </a:rPr>
              <a:t>operator</a:t>
            </a:r>
            <a:r>
              <a:rPr lang="en-US" altLang="zh-CN" b="0">
                <a:latin typeface="Times" charset="0"/>
              </a:rPr>
              <a:t> 	includes a comparison condition such as &gt;, =, or </a:t>
            </a:r>
            <a:r>
              <a:rPr lang="en-US" altLang="zh-CN" b="0">
                <a:latin typeface="Courier New" pitchFamily="49" charset="0"/>
              </a:rPr>
              <a:t>IN</a:t>
            </a:r>
            <a:endParaRPr lang="en-US" altLang="zh-CN" b="0">
              <a:latin typeface="Times" charset="0"/>
            </a:endParaRPr>
          </a:p>
          <a:p>
            <a:pPr marL="114300" lvl="1" defTabSz="468313">
              <a:tabLst>
                <a:tab pos="444500" algn="l"/>
              </a:tabLst>
            </a:pPr>
            <a:r>
              <a:rPr lang="en-US" altLang="zh-CN" b="1"/>
              <a:t>Note:</a:t>
            </a:r>
            <a:r>
              <a:rPr lang="en-US" altLang="zh-CN"/>
              <a:t> Comparison conditions fall into two classes: single-row operators (&gt;, =, &gt;=, &lt;, &lt;&gt;, &lt;=) and multiple-row operators (</a:t>
            </a:r>
            <a:r>
              <a:rPr lang="en-US" altLang="zh-CN">
                <a:latin typeface="Courier New" pitchFamily="49" charset="0"/>
              </a:rPr>
              <a:t>IN</a:t>
            </a:r>
            <a:r>
              <a:rPr lang="en-US" altLang="zh-CN"/>
              <a:t>, </a:t>
            </a:r>
            <a:r>
              <a:rPr lang="en-US" altLang="zh-CN">
                <a:latin typeface="Courier New" pitchFamily="49" charset="0"/>
              </a:rPr>
              <a:t>ANY</a:t>
            </a:r>
            <a:r>
              <a:rPr lang="en-US" altLang="zh-CN"/>
              <a:t>, </a:t>
            </a:r>
            <a:r>
              <a:rPr lang="en-US" altLang="zh-CN">
                <a:latin typeface="Courier New" pitchFamily="49" charset="0"/>
              </a:rPr>
              <a:t>ALL</a:t>
            </a:r>
            <a:r>
              <a:rPr lang="en-US" altLang="zh-CN"/>
              <a:t>).</a:t>
            </a:r>
          </a:p>
          <a:p>
            <a:pPr marL="114300" lvl="1" defTabSz="468313">
              <a:tabLst>
                <a:tab pos="444500" algn="l"/>
              </a:tabLst>
            </a:pPr>
            <a:r>
              <a:rPr lang="en-US" altLang="zh-CN"/>
              <a:t>The subquery is often referred to as a </a:t>
            </a:r>
            <a:r>
              <a:rPr lang="en-US" altLang="zh-CN">
                <a:solidFill>
                  <a:srgbClr val="FC0128"/>
                </a:solidFill>
              </a:rPr>
              <a:t>nested </a:t>
            </a:r>
            <a:r>
              <a:rPr lang="en-US" altLang="zh-CN">
                <a:solidFill>
                  <a:srgbClr val="FC0128"/>
                </a:solidFill>
                <a:latin typeface="Courier New" pitchFamily="49" charset="0"/>
              </a:rPr>
              <a:t>SELECT</a:t>
            </a:r>
            <a:r>
              <a:rPr lang="en-US" altLang="zh-CN"/>
              <a:t>, </a:t>
            </a:r>
            <a:r>
              <a:rPr lang="en-US" altLang="zh-CN">
                <a:solidFill>
                  <a:srgbClr val="FC0128"/>
                </a:solidFill>
              </a:rPr>
              <a:t>sub-</a:t>
            </a:r>
            <a:r>
              <a:rPr lang="en-US" altLang="zh-CN">
                <a:solidFill>
                  <a:srgbClr val="FC0128"/>
                </a:solidFill>
                <a:latin typeface="Courier New" pitchFamily="49" charset="0"/>
              </a:rPr>
              <a:t>SELECT</a:t>
            </a:r>
            <a:r>
              <a:rPr lang="en-US" altLang="zh-CN"/>
              <a:t>, or </a:t>
            </a:r>
            <a:r>
              <a:rPr lang="en-US" altLang="zh-CN">
                <a:solidFill>
                  <a:srgbClr val="FC0128"/>
                </a:solidFill>
              </a:rPr>
              <a:t>inner </a:t>
            </a:r>
            <a:r>
              <a:rPr lang="en-US" altLang="zh-CN">
                <a:solidFill>
                  <a:srgbClr val="FC0128"/>
                </a:solidFill>
                <a:latin typeface="Courier New" pitchFamily="49" charset="0"/>
              </a:rPr>
              <a:t>SELECT</a:t>
            </a:r>
            <a:r>
              <a:rPr lang="en-US" altLang="zh-CN"/>
              <a:t> statement. The subquery generally executes first, and its output is used to complete the query condition for the main or outer query.</a:t>
            </a:r>
          </a:p>
        </p:txBody>
      </p:sp>
      <p:sp>
        <p:nvSpPr>
          <p:cNvPr id="105477"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83025" y="-1588"/>
            <a:ext cx="2974975" cy="457201"/>
          </a:xfrm>
          <a:prstGeom prst="rect">
            <a:avLst/>
          </a:prstGeom>
          <a:noFill/>
          <a:ln w="9525">
            <a:noFill/>
            <a:miter lim="800000"/>
            <a:headEnd/>
            <a:tailEnd/>
          </a:ln>
        </p:spPr>
        <p:txBody>
          <a:bodyPr wrap="none" anchor="ctr"/>
          <a:lstStyle/>
          <a:p>
            <a:endParaRPr lang="zh-CN" altLang="en-US"/>
          </a:p>
        </p:txBody>
      </p:sp>
      <p:sp>
        <p:nvSpPr>
          <p:cNvPr id="106499" name="Rectangle 3"/>
          <p:cNvSpPr>
            <a:spLocks noChangeArrowheads="1"/>
          </p:cNvSpPr>
          <p:nvPr/>
        </p:nvSpPr>
        <p:spPr bwMode="auto">
          <a:xfrm>
            <a:off x="-1588" y="-1588"/>
            <a:ext cx="2971801" cy="457201"/>
          </a:xfrm>
          <a:prstGeom prst="rect">
            <a:avLst/>
          </a:prstGeom>
          <a:noFill/>
          <a:ln w="9525">
            <a:noFill/>
            <a:miter lim="800000"/>
            <a:headEnd/>
            <a:tailEnd/>
          </a:ln>
        </p:spPr>
        <p:txBody>
          <a:bodyPr wrap="none" anchor="ctr"/>
          <a:lstStyle/>
          <a:p>
            <a:endParaRPr lang="zh-CN" altLang="en-US"/>
          </a:p>
        </p:txBody>
      </p:sp>
      <p:sp>
        <p:nvSpPr>
          <p:cNvPr id="106500" name="Rectangle 4"/>
          <p:cNvSpPr>
            <a:spLocks noGrp="1" noChangeArrowheads="1"/>
          </p:cNvSpPr>
          <p:nvPr>
            <p:ph type="body" idx="1"/>
          </p:nvPr>
        </p:nvSpPr>
        <p:spPr>
          <a:xfrm>
            <a:off x="455613" y="4756150"/>
            <a:ext cx="6048375" cy="3790950"/>
          </a:xfrm>
          <a:noFill/>
          <a:ln/>
        </p:spPr>
        <p:txBody>
          <a:bodyPr lIns="92075" tIns="46038" rIns="92075" bIns="46038"/>
          <a:lstStyle/>
          <a:p>
            <a:pPr defTabSz="468313">
              <a:tabLst>
                <a:tab pos="444500" algn="l"/>
              </a:tabLst>
            </a:pPr>
            <a:r>
              <a:rPr lang="en-US" altLang="zh-CN">
                <a:latin typeface="Arial" charset="0"/>
              </a:rPr>
              <a:t>Subqueries</a:t>
            </a:r>
          </a:p>
          <a:p>
            <a:pPr marL="114300" lvl="1" defTabSz="468313">
              <a:tabLst>
                <a:tab pos="444500" algn="l"/>
              </a:tabLst>
            </a:pPr>
            <a:r>
              <a:rPr lang="en-US" altLang="zh-CN"/>
              <a:t>A subquery is a </a:t>
            </a:r>
            <a:r>
              <a:rPr lang="en-US" altLang="zh-CN">
                <a:latin typeface="Courier New" pitchFamily="49" charset="0"/>
              </a:rPr>
              <a:t>SELECT</a:t>
            </a:r>
            <a:r>
              <a:rPr lang="en-US" altLang="zh-CN"/>
              <a:t> statement that is embedded in a clause of another </a:t>
            </a:r>
            <a:r>
              <a:rPr lang="en-US" altLang="zh-CN">
                <a:latin typeface="Courier New" pitchFamily="49" charset="0"/>
              </a:rPr>
              <a:t>SELECT</a:t>
            </a:r>
            <a:r>
              <a:rPr lang="en-US" altLang="zh-CN"/>
              <a:t> statement. </a:t>
            </a:r>
            <a:r>
              <a:rPr lang="en-US" altLang="zh-CN">
                <a:latin typeface="Times" charset="0"/>
              </a:rPr>
              <a:t>You can build powerful statements out of simple ones by using subqueries. They can be very useful when you need to select rows from a table with a condition that depends on the data in the table itself.</a:t>
            </a:r>
          </a:p>
          <a:p>
            <a:pPr marL="114300" lvl="1" defTabSz="468313">
              <a:tabLst>
                <a:tab pos="444500" algn="l"/>
              </a:tabLst>
            </a:pPr>
            <a:r>
              <a:rPr lang="en-US" altLang="zh-CN"/>
              <a:t>You can </a:t>
            </a:r>
            <a:r>
              <a:rPr lang="en-US" altLang="zh-CN">
                <a:solidFill>
                  <a:srgbClr val="FC0128"/>
                </a:solidFill>
              </a:rPr>
              <a:t>place the subquery</a:t>
            </a:r>
            <a:r>
              <a:rPr lang="en-US" altLang="zh-CN"/>
              <a:t> in a number of SQL clauses, including: </a:t>
            </a:r>
          </a:p>
          <a:p>
            <a:pPr marL="439738" lvl="2" indent="-211138" defTabSz="468313">
              <a:tabLst>
                <a:tab pos="444500" algn="l"/>
              </a:tabLst>
            </a:pPr>
            <a:r>
              <a:rPr lang="en-US" altLang="zh-CN"/>
              <a:t>The </a:t>
            </a:r>
            <a:r>
              <a:rPr lang="en-US" altLang="zh-CN">
                <a:latin typeface="Courier New" pitchFamily="49" charset="0"/>
              </a:rPr>
              <a:t>WHERE</a:t>
            </a:r>
            <a:r>
              <a:rPr lang="en-US" altLang="zh-CN"/>
              <a:t> clause</a:t>
            </a:r>
          </a:p>
          <a:p>
            <a:pPr marL="439738" lvl="2" indent="-211138" defTabSz="468313">
              <a:tabLst>
                <a:tab pos="444500" algn="l"/>
              </a:tabLst>
            </a:pPr>
            <a:r>
              <a:rPr lang="en-US" altLang="zh-CN"/>
              <a:t>The </a:t>
            </a:r>
            <a:r>
              <a:rPr lang="en-US" altLang="zh-CN">
                <a:latin typeface="Courier New" pitchFamily="49" charset="0"/>
              </a:rPr>
              <a:t>HAVING</a:t>
            </a:r>
            <a:r>
              <a:rPr lang="en-US" altLang="zh-CN"/>
              <a:t> clause</a:t>
            </a:r>
          </a:p>
          <a:p>
            <a:pPr marL="439738" lvl="2" indent="-211138" defTabSz="468313">
              <a:tabLst>
                <a:tab pos="444500" algn="l"/>
              </a:tabLst>
            </a:pPr>
            <a:r>
              <a:rPr lang="en-US" altLang="zh-CN"/>
              <a:t>The </a:t>
            </a:r>
            <a:r>
              <a:rPr lang="en-US" altLang="zh-CN">
                <a:latin typeface="Courier New" pitchFamily="49" charset="0"/>
              </a:rPr>
              <a:t>FROM</a:t>
            </a:r>
            <a:r>
              <a:rPr lang="en-US" altLang="zh-CN"/>
              <a:t> clause</a:t>
            </a:r>
          </a:p>
          <a:p>
            <a:pPr marL="114300" lvl="1" defTabSz="468313">
              <a:tabLst>
                <a:tab pos="444500" algn="l"/>
              </a:tabLst>
            </a:pPr>
            <a:r>
              <a:rPr lang="en-US" altLang="zh-CN"/>
              <a:t>In the syntax:</a:t>
            </a:r>
          </a:p>
          <a:p>
            <a:pPr algn="just" defTabSz="468313">
              <a:lnSpc>
                <a:spcPct val="112000"/>
              </a:lnSpc>
              <a:spcBef>
                <a:spcPct val="0"/>
              </a:spcBef>
              <a:tabLst>
                <a:tab pos="444500" algn="l"/>
              </a:tabLst>
            </a:pPr>
            <a:r>
              <a:rPr lang="en-US" altLang="zh-CN" b="0" i="1">
                <a:latin typeface="Times" charset="0"/>
              </a:rPr>
              <a:t>	</a:t>
            </a:r>
            <a:r>
              <a:rPr lang="en-US" altLang="zh-CN" b="0" i="1">
                <a:latin typeface="Courier New" pitchFamily="49" charset="0"/>
              </a:rPr>
              <a:t>operator</a:t>
            </a:r>
            <a:r>
              <a:rPr lang="en-US" altLang="zh-CN" b="0">
                <a:latin typeface="Times" charset="0"/>
              </a:rPr>
              <a:t> 	includes a comparison condition such as &gt;, =, or </a:t>
            </a:r>
            <a:r>
              <a:rPr lang="en-US" altLang="zh-CN" b="0">
                <a:latin typeface="Courier New" pitchFamily="49" charset="0"/>
              </a:rPr>
              <a:t>IN</a:t>
            </a:r>
            <a:endParaRPr lang="en-US" altLang="zh-CN" b="0">
              <a:latin typeface="Times" charset="0"/>
            </a:endParaRPr>
          </a:p>
          <a:p>
            <a:pPr marL="114300" lvl="1" defTabSz="468313">
              <a:tabLst>
                <a:tab pos="444500" algn="l"/>
              </a:tabLst>
            </a:pPr>
            <a:r>
              <a:rPr lang="en-US" altLang="zh-CN" b="1"/>
              <a:t>Note:</a:t>
            </a:r>
            <a:r>
              <a:rPr lang="en-US" altLang="zh-CN"/>
              <a:t> Comparison conditions fall into two classes: single-row operators (&gt;, =, &gt;=, &lt;, &lt;&gt;, &lt;=) and multiple-row operators (</a:t>
            </a:r>
            <a:r>
              <a:rPr lang="en-US" altLang="zh-CN">
                <a:latin typeface="Courier New" pitchFamily="49" charset="0"/>
              </a:rPr>
              <a:t>IN</a:t>
            </a:r>
            <a:r>
              <a:rPr lang="en-US" altLang="zh-CN"/>
              <a:t>, </a:t>
            </a:r>
            <a:r>
              <a:rPr lang="en-US" altLang="zh-CN">
                <a:latin typeface="Courier New" pitchFamily="49" charset="0"/>
              </a:rPr>
              <a:t>ANY</a:t>
            </a:r>
            <a:r>
              <a:rPr lang="en-US" altLang="zh-CN"/>
              <a:t>, </a:t>
            </a:r>
            <a:r>
              <a:rPr lang="en-US" altLang="zh-CN">
                <a:latin typeface="Courier New" pitchFamily="49" charset="0"/>
              </a:rPr>
              <a:t>ALL</a:t>
            </a:r>
            <a:r>
              <a:rPr lang="en-US" altLang="zh-CN"/>
              <a:t>).</a:t>
            </a:r>
          </a:p>
          <a:p>
            <a:pPr marL="114300" lvl="1" defTabSz="468313">
              <a:tabLst>
                <a:tab pos="444500" algn="l"/>
              </a:tabLst>
            </a:pPr>
            <a:r>
              <a:rPr lang="en-US" altLang="zh-CN"/>
              <a:t>The subquery is often referred to as a </a:t>
            </a:r>
            <a:r>
              <a:rPr lang="en-US" altLang="zh-CN">
                <a:solidFill>
                  <a:srgbClr val="FC0128"/>
                </a:solidFill>
              </a:rPr>
              <a:t>nested </a:t>
            </a:r>
            <a:r>
              <a:rPr lang="en-US" altLang="zh-CN">
                <a:solidFill>
                  <a:srgbClr val="FC0128"/>
                </a:solidFill>
                <a:latin typeface="Courier New" pitchFamily="49" charset="0"/>
              </a:rPr>
              <a:t>SELECT</a:t>
            </a:r>
            <a:r>
              <a:rPr lang="en-US" altLang="zh-CN"/>
              <a:t>, </a:t>
            </a:r>
            <a:r>
              <a:rPr lang="en-US" altLang="zh-CN">
                <a:solidFill>
                  <a:srgbClr val="FC0128"/>
                </a:solidFill>
              </a:rPr>
              <a:t>sub-</a:t>
            </a:r>
            <a:r>
              <a:rPr lang="en-US" altLang="zh-CN">
                <a:solidFill>
                  <a:srgbClr val="FC0128"/>
                </a:solidFill>
                <a:latin typeface="Courier New" pitchFamily="49" charset="0"/>
              </a:rPr>
              <a:t>SELECT</a:t>
            </a:r>
            <a:r>
              <a:rPr lang="en-US" altLang="zh-CN"/>
              <a:t>, or </a:t>
            </a:r>
            <a:r>
              <a:rPr lang="en-US" altLang="zh-CN">
                <a:solidFill>
                  <a:srgbClr val="FC0128"/>
                </a:solidFill>
              </a:rPr>
              <a:t>inner </a:t>
            </a:r>
            <a:r>
              <a:rPr lang="en-US" altLang="zh-CN">
                <a:solidFill>
                  <a:srgbClr val="FC0128"/>
                </a:solidFill>
                <a:latin typeface="Courier New" pitchFamily="49" charset="0"/>
              </a:rPr>
              <a:t>SELECT</a:t>
            </a:r>
            <a:r>
              <a:rPr lang="en-US" altLang="zh-CN"/>
              <a:t> statement. The subquery generally executes first, and its output is used to complete the query condition for the main or outer query.</a:t>
            </a:r>
          </a:p>
        </p:txBody>
      </p:sp>
      <p:sp>
        <p:nvSpPr>
          <p:cNvPr id="106501" name="Rectangle 5"/>
          <p:cNvSpPr>
            <a:spLocks noGrp="1" noRot="1" noChangeAspect="1" noChangeArrowheads="1" noTextEdit="1"/>
          </p:cNvSpPr>
          <p:nvPr>
            <p:ph type="sldImg"/>
          </p:nvPr>
        </p:nvSpPr>
        <p:spPr>
          <a:xfrm>
            <a:off x="465138" y="169863"/>
            <a:ext cx="5918200" cy="443865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495300" y="157163"/>
            <a:ext cx="5862638" cy="4397375"/>
          </a:xfrm>
          <a:ln cap="flat"/>
        </p:spPr>
      </p:sp>
      <p:sp>
        <p:nvSpPr>
          <p:cNvPr id="64515" name="Rectangle 3"/>
          <p:cNvSpPr>
            <a:spLocks noGrp="1" noChangeArrowheads="1"/>
          </p:cNvSpPr>
          <p:nvPr>
            <p:ph type="body" idx="1"/>
          </p:nvPr>
        </p:nvSpPr>
        <p:spPr>
          <a:xfrm>
            <a:off x="412750" y="4759325"/>
            <a:ext cx="6029325" cy="3744913"/>
          </a:xfrm>
          <a:noFill/>
          <a:ln/>
        </p:spPr>
        <p:txBody>
          <a:bodyPr lIns="92075" tIns="46038" rIns="92075" bIns="46038"/>
          <a:lstStyle/>
          <a:p>
            <a:pPr defTabSz="403225">
              <a:tabLst>
                <a:tab pos="455613" algn="l"/>
              </a:tabLst>
            </a:pPr>
            <a:r>
              <a:rPr lang="en-US" altLang="zh-CN">
                <a:latin typeface="Arial" charset="0"/>
              </a:rPr>
              <a:t>Non-Equijoins (continued)</a:t>
            </a:r>
          </a:p>
          <a:p>
            <a:pPr marL="114300" lvl="1" defTabSz="403225">
              <a:tabLst>
                <a:tab pos="455613" algn="l"/>
              </a:tabLst>
            </a:pPr>
            <a:r>
              <a:rPr lang="en-US" altLang="zh-CN"/>
              <a:t>The example above creates a non-equijoin to evaluate an employee’s salary grade. The salary must be  </a:t>
            </a:r>
            <a:r>
              <a:rPr lang="en-US" altLang="zh-CN" i="1"/>
              <a:t>between</a:t>
            </a:r>
            <a:r>
              <a:rPr lang="en-US" altLang="zh-CN"/>
              <a:t> any pair of the low and high salary ranges. </a:t>
            </a:r>
          </a:p>
          <a:p>
            <a:pPr marL="114300" lvl="1" defTabSz="403225">
              <a:tabLst>
                <a:tab pos="455613" algn="l"/>
              </a:tabLst>
            </a:pPr>
            <a:r>
              <a:rPr lang="en-US" altLang="zh-CN">
                <a:solidFill>
                  <a:srgbClr val="000000"/>
                </a:solidFill>
              </a:rPr>
              <a:t>It is important to note that all employees appear exactly once when this query is executed. No employee is repeated in the list. There are two reasons for this:</a:t>
            </a:r>
          </a:p>
          <a:p>
            <a:pPr marL="449263" lvl="2" indent="-214313" defTabSz="403225">
              <a:tabLst>
                <a:tab pos="455613" algn="l"/>
              </a:tabLst>
            </a:pPr>
            <a:r>
              <a:rPr lang="en-US" altLang="zh-CN">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marL="449263" lvl="2" indent="-214313" defTabSz="403225">
              <a:tabLst>
                <a:tab pos="455613" algn="l"/>
              </a:tabLst>
            </a:pPr>
            <a:r>
              <a:rPr lang="en-US" altLang="zh-CN">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en-US" altLang="zh-CN" b="1"/>
          </a:p>
          <a:p>
            <a:pPr marL="114300" lvl="1" defTabSz="403225">
              <a:tabLst>
                <a:tab pos="455613" algn="l"/>
              </a:tabLst>
            </a:pPr>
            <a:r>
              <a:rPr lang="en-US" altLang="zh-CN" b="1"/>
              <a:t>Note:</a:t>
            </a:r>
            <a:r>
              <a:rPr lang="en-US" altLang="zh-CN"/>
              <a:t> Other operators such as &lt;= and &gt;= could be used, but BETWEEN is the simplest. Remember to specify the low value first and the high value last when using BETWEEN. Table aliases have been specified for performance reasons, not because of possible ambiguity.</a:t>
            </a:r>
            <a:endParaRPr lang="en-US" altLang="zh-CN" b="1"/>
          </a:p>
          <a:p>
            <a:pPr defTabSz="403225">
              <a:tabLst>
                <a:tab pos="455613" algn="l"/>
              </a:tabLst>
            </a:pPr>
            <a:endParaRPr lang="zh-CN"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Returning Records with No Direct Match with Outer Joins</a:t>
            </a:r>
            <a:endParaRPr lang="en-US" altLang="zh-CN">
              <a:latin typeface="Times" charset="0"/>
            </a:endParaRPr>
          </a:p>
          <a:p>
            <a:pPr marL="114300" lvl="1" defTabSz="403225">
              <a:tabLst/>
            </a:pPr>
            <a:r>
              <a:rPr lang="en-US" altLang="zh-CN"/>
              <a:t>If a row does not satisfy a join condition, the row will not appear in the query result. For example, in the equijoin condition of EMP and DEPT tables, department OPERATIONS does not appear because no one works in that department.</a:t>
            </a:r>
          </a:p>
          <a:p>
            <a:pPr marL="114300" lvl="1" defTabSz="403225">
              <a:tabLst/>
            </a:pPr>
            <a:endParaRPr lang="en-US" altLang="zh-CN"/>
          </a:p>
        </p:txBody>
      </p:sp>
      <p:sp>
        <p:nvSpPr>
          <p:cNvPr id="65539" name="Rectangle 3"/>
          <p:cNvSpPr>
            <a:spLocks noGrp="1" noRot="1" noChangeAspect="1" noChangeArrowheads="1" noTextEdit="1"/>
          </p:cNvSpPr>
          <p:nvPr>
            <p:ph type="sldImg"/>
          </p:nvPr>
        </p:nvSpPr>
        <p:spPr>
          <a:xfrm>
            <a:off x="495300" y="157163"/>
            <a:ext cx="5862638" cy="4397375"/>
          </a:xfrm>
          <a:ln cap="flat"/>
        </p:spPr>
      </p:sp>
      <p:sp>
        <p:nvSpPr>
          <p:cNvPr id="65540" name="Rectangle 4"/>
          <p:cNvSpPr>
            <a:spLocks noChangeArrowheads="1"/>
          </p:cNvSpPr>
          <p:nvPr/>
        </p:nvSpPr>
        <p:spPr bwMode="auto">
          <a:xfrm>
            <a:off x="619125" y="5568950"/>
            <a:ext cx="5665788" cy="6000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b="1">
                <a:solidFill>
                  <a:schemeClr val="tx1"/>
                </a:solidFill>
                <a:latin typeface="Courier New" pitchFamily="49" charset="0"/>
              </a:rPr>
              <a:t>SQL&gt; SELECT e.ename, e.deptno, d.dname</a:t>
            </a:r>
          </a:p>
          <a:p>
            <a:pPr defTabSz="990600"/>
            <a:r>
              <a:rPr kumimoji="1" lang="en-US" altLang="zh-CN" sz="1100" b="1">
                <a:solidFill>
                  <a:schemeClr val="tx1"/>
                </a:solidFill>
                <a:latin typeface="Courier New" pitchFamily="49" charset="0"/>
              </a:rPr>
              <a:t>  2  FROM   emp e, dept d</a:t>
            </a:r>
          </a:p>
          <a:p>
            <a:pPr defTabSz="990600"/>
            <a:r>
              <a:rPr kumimoji="1" lang="en-US" altLang="zh-CN" sz="1100" b="1">
                <a:solidFill>
                  <a:schemeClr val="tx1"/>
                </a:solidFill>
                <a:latin typeface="Courier New" pitchFamily="49" charset="0"/>
              </a:rPr>
              <a:t>  3  WHERE  e.deptno = d.deptno;</a:t>
            </a:r>
          </a:p>
        </p:txBody>
      </p:sp>
      <p:sp>
        <p:nvSpPr>
          <p:cNvPr id="65541" name="Rectangle 5"/>
          <p:cNvSpPr>
            <a:spLocks noChangeArrowheads="1"/>
          </p:cNvSpPr>
          <p:nvPr/>
        </p:nvSpPr>
        <p:spPr bwMode="auto">
          <a:xfrm>
            <a:off x="619125" y="6292850"/>
            <a:ext cx="5665788" cy="20859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a:solidFill>
                  <a:schemeClr val="tx1"/>
                </a:solidFill>
                <a:latin typeface="Courier New" pitchFamily="49" charset="0"/>
              </a:rPr>
              <a:t>ENAME         DEPTNO DNAME</a:t>
            </a:r>
          </a:p>
          <a:p>
            <a:pPr defTabSz="990600"/>
            <a:r>
              <a:rPr kumimoji="1" lang="en-US" altLang="zh-CN" sz="1100">
                <a:solidFill>
                  <a:schemeClr val="tx1"/>
                </a:solidFill>
                <a:latin typeface="Courier New" pitchFamily="49" charset="0"/>
              </a:rPr>
              <a:t>---------- --------- -------------</a:t>
            </a:r>
          </a:p>
          <a:p>
            <a:pPr defTabSz="990600"/>
            <a:r>
              <a:rPr kumimoji="1" lang="en-US" altLang="zh-CN" sz="1100">
                <a:solidFill>
                  <a:schemeClr val="tx1"/>
                </a:solidFill>
                <a:latin typeface="Courier New" pitchFamily="49" charset="0"/>
              </a:rPr>
              <a:t>KING              10 ACCOUNTING</a:t>
            </a:r>
          </a:p>
          <a:p>
            <a:pPr defTabSz="990600"/>
            <a:r>
              <a:rPr kumimoji="1" lang="en-US" altLang="zh-CN" sz="1100">
                <a:solidFill>
                  <a:schemeClr val="tx1"/>
                </a:solidFill>
                <a:latin typeface="Courier New" pitchFamily="49" charset="0"/>
              </a:rPr>
              <a:t>BLAKE             30 SALES</a:t>
            </a:r>
          </a:p>
          <a:p>
            <a:pPr defTabSz="990600"/>
            <a:r>
              <a:rPr kumimoji="1" lang="en-US" altLang="zh-CN" sz="1100">
                <a:solidFill>
                  <a:schemeClr val="tx1"/>
                </a:solidFill>
                <a:latin typeface="Courier New" pitchFamily="49" charset="0"/>
              </a:rPr>
              <a:t>CLARK             10 ACCOUNTING</a:t>
            </a:r>
          </a:p>
          <a:p>
            <a:pPr defTabSz="990600"/>
            <a:r>
              <a:rPr kumimoji="1" lang="en-US" altLang="zh-CN" sz="1100">
                <a:solidFill>
                  <a:schemeClr val="tx1"/>
                </a:solidFill>
                <a:latin typeface="Courier New" pitchFamily="49" charset="0"/>
              </a:rPr>
              <a:t>JONES             20 RESEARCH</a:t>
            </a:r>
          </a:p>
          <a:p>
            <a:pPr defTabSz="990600"/>
            <a:r>
              <a:rPr kumimoji="1" lang="en-US" altLang="zh-CN" sz="1100">
                <a:solidFill>
                  <a:schemeClr val="tx1"/>
                </a:solidFill>
                <a:latin typeface="Courier New" pitchFamily="49" charset="0"/>
              </a:rPr>
              <a:t>... </a:t>
            </a:r>
          </a:p>
          <a:p>
            <a:pPr defTabSz="990600"/>
            <a:r>
              <a:rPr kumimoji="1" lang="en-US" altLang="zh-CN" sz="1100">
                <a:solidFill>
                  <a:schemeClr val="tx1"/>
                </a:solidFill>
                <a:latin typeface="Courier New" pitchFamily="49" charset="0"/>
              </a:rPr>
              <a:t>ALLEN             30 SALES</a:t>
            </a:r>
          </a:p>
          <a:p>
            <a:pPr defTabSz="990600"/>
            <a:r>
              <a:rPr kumimoji="1" lang="en-US" altLang="zh-CN" sz="1100">
                <a:solidFill>
                  <a:schemeClr val="tx1"/>
                </a:solidFill>
                <a:latin typeface="Courier New" pitchFamily="49" charset="0"/>
              </a:rPr>
              <a:t>TURNER            30 SALES</a:t>
            </a:r>
          </a:p>
          <a:p>
            <a:pPr defTabSz="990600"/>
            <a:r>
              <a:rPr kumimoji="1" lang="en-US" altLang="zh-CN" sz="1100">
                <a:solidFill>
                  <a:schemeClr val="tx1"/>
                </a:solidFill>
                <a:latin typeface="Courier New" pitchFamily="49" charset="0"/>
              </a:rPr>
              <a:t>JAMES             30 SALES</a:t>
            </a:r>
          </a:p>
          <a:p>
            <a:pPr defTabSz="990600"/>
            <a:r>
              <a:rPr kumimoji="1" lang="en-US" altLang="zh-CN" sz="1100">
                <a:solidFill>
                  <a:schemeClr val="tx1"/>
                </a:solidFill>
                <a:latin typeface="Courier New" pitchFamily="49" charset="0"/>
              </a:rPr>
              <a:t>...</a:t>
            </a:r>
          </a:p>
          <a:p>
            <a:pPr defTabSz="990600"/>
            <a:r>
              <a:rPr kumimoji="1" lang="en-US" altLang="zh-CN" sz="1100">
                <a:solidFill>
                  <a:schemeClr val="tx1"/>
                </a:solidFill>
                <a:latin typeface="Courier New" pitchFamily="49" charset="0"/>
              </a:rPr>
              <a:t>14 rows selected.</a:t>
            </a:r>
          </a:p>
          <a:p>
            <a:pPr defTabSz="990600"/>
            <a:endParaRPr kumimoji="1" lang="zh-CN" altLang="en-US" sz="1100">
              <a:solidFill>
                <a:schemeClr val="tx1"/>
              </a:solidFill>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412750" y="4759325"/>
            <a:ext cx="6029325" cy="3744913"/>
          </a:xfrm>
          <a:noFill/>
          <a:ln/>
        </p:spPr>
        <p:txBody>
          <a:bodyPr lIns="92075" tIns="46038" rIns="92075" bIns="46038"/>
          <a:lstStyle/>
          <a:p>
            <a:pPr defTabSz="403225">
              <a:tabLst/>
            </a:pPr>
            <a:r>
              <a:rPr lang="en-US" altLang="zh-CN">
                <a:latin typeface="Arial" charset="0"/>
              </a:rPr>
              <a:t>Returning Records with No Direct Match with Outer Joins</a:t>
            </a:r>
          </a:p>
          <a:p>
            <a:pPr marL="114300" lvl="1" defTabSz="403225">
              <a:tabLst/>
            </a:pPr>
            <a:r>
              <a:rPr lang="en-US" altLang="zh-CN"/>
              <a:t>The missing row(s) can be returned if an </a:t>
            </a:r>
            <a:r>
              <a:rPr lang="en-US" altLang="zh-CN" i="1"/>
              <a:t>outer join</a:t>
            </a:r>
            <a:r>
              <a:rPr lang="en-US" altLang="zh-CN"/>
              <a:t> operator is used in the join condition. The operator is a plus sign enclosed in parentheses (+), and it is </a:t>
            </a:r>
            <a:r>
              <a:rPr lang="en-US" altLang="zh-CN" i="1"/>
              <a:t>placed on the </a:t>
            </a:r>
            <a:r>
              <a:rPr lang="en-US" altLang="zh-CN"/>
              <a:t>“</a:t>
            </a:r>
            <a:r>
              <a:rPr lang="en-US" altLang="zh-CN" i="1"/>
              <a:t>side</a:t>
            </a:r>
            <a:r>
              <a:rPr lang="en-US" altLang="zh-CN"/>
              <a:t>” </a:t>
            </a:r>
            <a:r>
              <a:rPr lang="en-US" altLang="zh-CN" i="1"/>
              <a:t>of the join that is deficient in information</a:t>
            </a:r>
            <a:r>
              <a:rPr lang="en-US" altLang="zh-CN"/>
              <a:t>. This operator has the effect of creating one or more null rows, to which one or more rows from the nondeficient table can be joined.</a:t>
            </a:r>
          </a:p>
          <a:p>
            <a:pPr marL="114300" lvl="1" defTabSz="403225">
              <a:tabLst/>
            </a:pPr>
            <a:r>
              <a:rPr lang="en-US" altLang="zh-CN"/>
              <a:t>In the syntax:</a:t>
            </a:r>
          </a:p>
          <a:p>
            <a:pPr marL="114300" lvl="1" defTabSz="403225">
              <a:spcBef>
                <a:spcPct val="20000"/>
              </a:spcBef>
              <a:tabLst/>
            </a:pPr>
            <a:r>
              <a:rPr lang="zh-CN" altLang="en-US">
                <a:latin typeface="Times" charset="0"/>
              </a:rPr>
              <a:t>	</a:t>
            </a:r>
            <a:r>
              <a:rPr lang="en-US" altLang="zh-CN" i="1">
                <a:latin typeface="Times" charset="0"/>
              </a:rPr>
              <a:t>table1.column =</a:t>
            </a:r>
            <a:r>
              <a:rPr lang="en-US" altLang="zh-CN">
                <a:latin typeface="Times" charset="0"/>
              </a:rPr>
              <a:t>		is the condition that joins (or relates) the tables together. 			</a:t>
            </a:r>
            <a:r>
              <a:rPr lang="en-US" altLang="zh-CN" i="1">
                <a:latin typeface="Times" charset="0"/>
              </a:rPr>
              <a:t>table2.column</a:t>
            </a:r>
            <a:r>
              <a:rPr lang="en-US" altLang="zh-CN">
                <a:latin typeface="Times" charset="0"/>
              </a:rPr>
              <a:t> (+)		is the outer join symbol; it can be placed on either side of the</a:t>
            </a:r>
            <a:br>
              <a:rPr lang="en-US" altLang="zh-CN">
                <a:latin typeface="Times" charset="0"/>
              </a:rPr>
            </a:br>
            <a:r>
              <a:rPr lang="en-US" altLang="zh-CN">
                <a:latin typeface="Times" charset="0"/>
              </a:rPr>
              <a:t>					WHERE clause condition, but not on both sides. Place the outer</a:t>
            </a:r>
            <a:br>
              <a:rPr lang="en-US" altLang="zh-CN">
                <a:latin typeface="Times" charset="0"/>
              </a:rPr>
            </a:br>
            <a:r>
              <a:rPr lang="en-US" altLang="zh-CN">
                <a:latin typeface="Times" charset="0"/>
              </a:rPr>
              <a:t>					join symbol following the name of the column in the table without 					the matching rows.</a:t>
            </a:r>
          </a:p>
          <a:p>
            <a:pPr marL="114300" lvl="1" defTabSz="403225">
              <a:tabLst/>
            </a:pPr>
            <a:endParaRPr lang="zh-CN" altLang="en-US"/>
          </a:p>
          <a:p>
            <a:pPr marL="114300" lvl="1" defTabSz="403225">
              <a:tabLst/>
            </a:pPr>
            <a:endParaRPr lang="zh-CN" altLang="en-US"/>
          </a:p>
          <a:p>
            <a:pPr marL="114300" lvl="1" defTabSz="403225">
              <a:tabLst/>
            </a:pPr>
            <a:endParaRPr lang="zh-CN" altLang="en-US"/>
          </a:p>
          <a:p>
            <a:pPr marL="114300" lvl="1" defTabSz="403225">
              <a:tabLst/>
            </a:pPr>
            <a:endParaRPr lang="zh-CN" altLang="en-US"/>
          </a:p>
        </p:txBody>
      </p:sp>
      <p:sp>
        <p:nvSpPr>
          <p:cNvPr id="66563" name="Rectangle 3"/>
          <p:cNvSpPr>
            <a:spLocks noGrp="1" noRot="1" noChangeAspect="1" noChangeArrowheads="1" noTextEdit="1"/>
          </p:cNvSpPr>
          <p:nvPr>
            <p:ph type="sldImg"/>
          </p:nvPr>
        </p:nvSpPr>
        <p:spPr>
          <a:xfrm>
            <a:off x="495300" y="157163"/>
            <a:ext cx="5862638" cy="4397375"/>
          </a:xfrm>
          <a:ln cap="flat"/>
        </p:spPr>
      </p:sp>
      <p:sp>
        <p:nvSpPr>
          <p:cNvPr id="66564" name="Rectangle 4"/>
          <p:cNvSpPr>
            <a:spLocks noChangeArrowheads="1"/>
          </p:cNvSpPr>
          <p:nvPr/>
        </p:nvSpPr>
        <p:spPr bwMode="auto">
          <a:xfrm>
            <a:off x="619125" y="5568950"/>
            <a:ext cx="5665788" cy="6000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b="1">
                <a:solidFill>
                  <a:schemeClr val="tx1"/>
                </a:solidFill>
                <a:latin typeface="Courier New" pitchFamily="49" charset="0"/>
              </a:rPr>
              <a:t>SQL&gt; SELECT e.ename, e.deptno, d.dname</a:t>
            </a:r>
          </a:p>
          <a:p>
            <a:pPr defTabSz="990600"/>
            <a:r>
              <a:rPr kumimoji="1" lang="en-US" altLang="zh-CN" sz="1100" b="1">
                <a:solidFill>
                  <a:schemeClr val="tx1"/>
                </a:solidFill>
                <a:latin typeface="Courier New" pitchFamily="49" charset="0"/>
              </a:rPr>
              <a:t>  2  FROM   emp e, dept d</a:t>
            </a:r>
          </a:p>
          <a:p>
            <a:pPr defTabSz="990600"/>
            <a:r>
              <a:rPr kumimoji="1" lang="en-US" altLang="zh-CN" sz="1100" b="1">
                <a:solidFill>
                  <a:schemeClr val="tx1"/>
                </a:solidFill>
                <a:latin typeface="Courier New" pitchFamily="49" charset="0"/>
              </a:rPr>
              <a:t>  3  WHERE  e.deptno = d.deptno;</a:t>
            </a:r>
          </a:p>
        </p:txBody>
      </p:sp>
      <p:sp>
        <p:nvSpPr>
          <p:cNvPr id="66565" name="Rectangle 5"/>
          <p:cNvSpPr>
            <a:spLocks noChangeArrowheads="1"/>
          </p:cNvSpPr>
          <p:nvPr/>
        </p:nvSpPr>
        <p:spPr bwMode="auto">
          <a:xfrm>
            <a:off x="619125" y="6292850"/>
            <a:ext cx="5665788" cy="20859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a:solidFill>
                  <a:schemeClr val="tx1"/>
                </a:solidFill>
                <a:latin typeface="Courier New" pitchFamily="49" charset="0"/>
              </a:rPr>
              <a:t>ENAME         DEPTNO DNAME</a:t>
            </a:r>
          </a:p>
          <a:p>
            <a:pPr defTabSz="990600"/>
            <a:r>
              <a:rPr kumimoji="1" lang="en-US" altLang="zh-CN" sz="1100">
                <a:solidFill>
                  <a:schemeClr val="tx1"/>
                </a:solidFill>
                <a:latin typeface="Courier New" pitchFamily="49" charset="0"/>
              </a:rPr>
              <a:t>---------- --------- -------------</a:t>
            </a:r>
          </a:p>
          <a:p>
            <a:pPr defTabSz="990600"/>
            <a:r>
              <a:rPr kumimoji="1" lang="en-US" altLang="zh-CN" sz="1100">
                <a:solidFill>
                  <a:schemeClr val="tx1"/>
                </a:solidFill>
                <a:latin typeface="Courier New" pitchFamily="49" charset="0"/>
              </a:rPr>
              <a:t>KING              10 ACCOUNTING</a:t>
            </a:r>
          </a:p>
          <a:p>
            <a:pPr defTabSz="990600"/>
            <a:r>
              <a:rPr kumimoji="1" lang="en-US" altLang="zh-CN" sz="1100">
                <a:solidFill>
                  <a:schemeClr val="tx1"/>
                </a:solidFill>
                <a:latin typeface="Courier New" pitchFamily="49" charset="0"/>
              </a:rPr>
              <a:t>BLAKE             30 SALES</a:t>
            </a:r>
          </a:p>
          <a:p>
            <a:pPr defTabSz="990600"/>
            <a:r>
              <a:rPr kumimoji="1" lang="en-US" altLang="zh-CN" sz="1100">
                <a:solidFill>
                  <a:schemeClr val="tx1"/>
                </a:solidFill>
                <a:latin typeface="Courier New" pitchFamily="49" charset="0"/>
              </a:rPr>
              <a:t>CLARK             10 ACCOUNTING</a:t>
            </a:r>
          </a:p>
          <a:p>
            <a:pPr defTabSz="990600"/>
            <a:r>
              <a:rPr kumimoji="1" lang="en-US" altLang="zh-CN" sz="1100">
                <a:solidFill>
                  <a:schemeClr val="tx1"/>
                </a:solidFill>
                <a:latin typeface="Courier New" pitchFamily="49" charset="0"/>
              </a:rPr>
              <a:t>JONES             20 RESEARCH</a:t>
            </a:r>
          </a:p>
          <a:p>
            <a:pPr defTabSz="990600"/>
            <a:r>
              <a:rPr kumimoji="1" lang="en-US" altLang="zh-CN" sz="1100">
                <a:solidFill>
                  <a:schemeClr val="tx1"/>
                </a:solidFill>
                <a:latin typeface="Courier New" pitchFamily="49" charset="0"/>
              </a:rPr>
              <a:t>... </a:t>
            </a:r>
          </a:p>
          <a:p>
            <a:pPr defTabSz="990600"/>
            <a:r>
              <a:rPr kumimoji="1" lang="en-US" altLang="zh-CN" sz="1100">
                <a:solidFill>
                  <a:schemeClr val="tx1"/>
                </a:solidFill>
                <a:latin typeface="Courier New" pitchFamily="49" charset="0"/>
              </a:rPr>
              <a:t>ALLEN             30 SALES</a:t>
            </a:r>
          </a:p>
          <a:p>
            <a:pPr defTabSz="990600"/>
            <a:r>
              <a:rPr kumimoji="1" lang="en-US" altLang="zh-CN" sz="1100">
                <a:solidFill>
                  <a:schemeClr val="tx1"/>
                </a:solidFill>
                <a:latin typeface="Courier New" pitchFamily="49" charset="0"/>
              </a:rPr>
              <a:t>TURNER            30 SALES</a:t>
            </a:r>
          </a:p>
          <a:p>
            <a:pPr defTabSz="990600"/>
            <a:r>
              <a:rPr kumimoji="1" lang="en-US" altLang="zh-CN" sz="1100">
                <a:solidFill>
                  <a:schemeClr val="tx1"/>
                </a:solidFill>
                <a:latin typeface="Courier New" pitchFamily="49" charset="0"/>
              </a:rPr>
              <a:t>JAMES             30 SALES</a:t>
            </a:r>
          </a:p>
          <a:p>
            <a:pPr defTabSz="990600"/>
            <a:r>
              <a:rPr kumimoji="1" lang="en-US" altLang="zh-CN" sz="1100">
                <a:solidFill>
                  <a:schemeClr val="tx1"/>
                </a:solidFill>
                <a:latin typeface="Courier New" pitchFamily="49" charset="0"/>
              </a:rPr>
              <a:t>...</a:t>
            </a:r>
          </a:p>
          <a:p>
            <a:pPr defTabSz="990600"/>
            <a:r>
              <a:rPr kumimoji="1" lang="en-US" altLang="zh-CN" sz="1100">
                <a:solidFill>
                  <a:schemeClr val="tx1"/>
                </a:solidFill>
                <a:latin typeface="Courier New" pitchFamily="49" charset="0"/>
              </a:rPr>
              <a:t>14 rows selected.</a:t>
            </a:r>
          </a:p>
          <a:p>
            <a:pPr defTabSz="990600"/>
            <a:endParaRPr kumimoji="1" lang="zh-CN" altLang="en-US" sz="1100">
              <a:solidFill>
                <a:schemeClr val="tx1"/>
              </a:solidFill>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412750" y="4759325"/>
            <a:ext cx="6029325" cy="3744913"/>
          </a:xfrm>
          <a:noFill/>
          <a:ln/>
        </p:spPr>
        <p:txBody>
          <a:bodyPr lIns="92075" tIns="46038" rIns="92075" bIns="46038"/>
          <a:lstStyle/>
          <a:p>
            <a:pPr marL="114300" lvl="1" defTabSz="403225">
              <a:tabLst/>
            </a:pPr>
            <a:endParaRPr lang="zh-CN" altLang="en-US"/>
          </a:p>
        </p:txBody>
      </p:sp>
      <p:sp>
        <p:nvSpPr>
          <p:cNvPr id="67587" name="Rectangle 3"/>
          <p:cNvSpPr>
            <a:spLocks noGrp="1" noRot="1" noChangeAspect="1" noChangeArrowheads="1" noTextEdit="1"/>
          </p:cNvSpPr>
          <p:nvPr>
            <p:ph type="sldImg"/>
          </p:nvPr>
        </p:nvSpPr>
        <p:spPr>
          <a:xfrm>
            <a:off x="495300" y="157163"/>
            <a:ext cx="5862638" cy="4397375"/>
          </a:xfrm>
          <a:ln cap="flat"/>
        </p:spPr>
      </p:sp>
      <p:sp>
        <p:nvSpPr>
          <p:cNvPr id="67588" name="Rectangle 4"/>
          <p:cNvSpPr>
            <a:spLocks noChangeArrowheads="1"/>
          </p:cNvSpPr>
          <p:nvPr/>
        </p:nvSpPr>
        <p:spPr bwMode="auto">
          <a:xfrm>
            <a:off x="619125" y="5568950"/>
            <a:ext cx="5665788" cy="6000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b="1">
                <a:solidFill>
                  <a:schemeClr val="tx1"/>
                </a:solidFill>
                <a:latin typeface="Courier New" pitchFamily="49" charset="0"/>
              </a:rPr>
              <a:t>SQL&gt; SELECT e.ename, e.deptno, d.dname</a:t>
            </a:r>
          </a:p>
          <a:p>
            <a:pPr defTabSz="990600"/>
            <a:r>
              <a:rPr kumimoji="1" lang="en-US" altLang="zh-CN" sz="1100" b="1">
                <a:solidFill>
                  <a:schemeClr val="tx1"/>
                </a:solidFill>
                <a:latin typeface="Courier New" pitchFamily="49" charset="0"/>
              </a:rPr>
              <a:t>  2  FROM   emp e, dept d</a:t>
            </a:r>
          </a:p>
          <a:p>
            <a:pPr defTabSz="990600"/>
            <a:r>
              <a:rPr kumimoji="1" lang="en-US" altLang="zh-CN" sz="1100" b="1">
                <a:solidFill>
                  <a:schemeClr val="tx1"/>
                </a:solidFill>
                <a:latin typeface="Courier New" pitchFamily="49" charset="0"/>
              </a:rPr>
              <a:t>  3  WHERE  e.deptno = d.deptno;</a:t>
            </a:r>
          </a:p>
        </p:txBody>
      </p:sp>
      <p:sp>
        <p:nvSpPr>
          <p:cNvPr id="67589" name="Rectangle 5"/>
          <p:cNvSpPr>
            <a:spLocks noChangeArrowheads="1"/>
          </p:cNvSpPr>
          <p:nvPr/>
        </p:nvSpPr>
        <p:spPr bwMode="auto">
          <a:xfrm>
            <a:off x="619125" y="6292850"/>
            <a:ext cx="5665788" cy="20859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a:solidFill>
                  <a:schemeClr val="tx1"/>
                </a:solidFill>
                <a:latin typeface="Courier New" pitchFamily="49" charset="0"/>
              </a:rPr>
              <a:t>ENAME         DEPTNO DNAME</a:t>
            </a:r>
          </a:p>
          <a:p>
            <a:pPr defTabSz="990600"/>
            <a:r>
              <a:rPr kumimoji="1" lang="en-US" altLang="zh-CN" sz="1100">
                <a:solidFill>
                  <a:schemeClr val="tx1"/>
                </a:solidFill>
                <a:latin typeface="Courier New" pitchFamily="49" charset="0"/>
              </a:rPr>
              <a:t>---------- --------- -------------</a:t>
            </a:r>
          </a:p>
          <a:p>
            <a:pPr defTabSz="990600"/>
            <a:r>
              <a:rPr kumimoji="1" lang="en-US" altLang="zh-CN" sz="1100">
                <a:solidFill>
                  <a:schemeClr val="tx1"/>
                </a:solidFill>
                <a:latin typeface="Courier New" pitchFamily="49" charset="0"/>
              </a:rPr>
              <a:t>KING              10 ACCOUNTING</a:t>
            </a:r>
          </a:p>
          <a:p>
            <a:pPr defTabSz="990600"/>
            <a:r>
              <a:rPr kumimoji="1" lang="en-US" altLang="zh-CN" sz="1100">
                <a:solidFill>
                  <a:schemeClr val="tx1"/>
                </a:solidFill>
                <a:latin typeface="Courier New" pitchFamily="49" charset="0"/>
              </a:rPr>
              <a:t>BLAKE             30 SALES</a:t>
            </a:r>
          </a:p>
          <a:p>
            <a:pPr defTabSz="990600"/>
            <a:r>
              <a:rPr kumimoji="1" lang="en-US" altLang="zh-CN" sz="1100">
                <a:solidFill>
                  <a:schemeClr val="tx1"/>
                </a:solidFill>
                <a:latin typeface="Courier New" pitchFamily="49" charset="0"/>
              </a:rPr>
              <a:t>CLARK             10 ACCOUNTING</a:t>
            </a:r>
          </a:p>
          <a:p>
            <a:pPr defTabSz="990600"/>
            <a:r>
              <a:rPr kumimoji="1" lang="en-US" altLang="zh-CN" sz="1100">
                <a:solidFill>
                  <a:schemeClr val="tx1"/>
                </a:solidFill>
                <a:latin typeface="Courier New" pitchFamily="49" charset="0"/>
              </a:rPr>
              <a:t>JONES             20 RESEARCH</a:t>
            </a:r>
          </a:p>
          <a:p>
            <a:pPr defTabSz="990600"/>
            <a:r>
              <a:rPr kumimoji="1" lang="en-US" altLang="zh-CN" sz="1100">
                <a:solidFill>
                  <a:schemeClr val="tx1"/>
                </a:solidFill>
                <a:latin typeface="Courier New" pitchFamily="49" charset="0"/>
              </a:rPr>
              <a:t>... </a:t>
            </a:r>
          </a:p>
          <a:p>
            <a:pPr defTabSz="990600"/>
            <a:r>
              <a:rPr kumimoji="1" lang="en-US" altLang="zh-CN" sz="1100">
                <a:solidFill>
                  <a:schemeClr val="tx1"/>
                </a:solidFill>
                <a:latin typeface="Courier New" pitchFamily="49" charset="0"/>
              </a:rPr>
              <a:t>ALLEN             30 SALES</a:t>
            </a:r>
          </a:p>
          <a:p>
            <a:pPr defTabSz="990600"/>
            <a:r>
              <a:rPr kumimoji="1" lang="en-US" altLang="zh-CN" sz="1100">
                <a:solidFill>
                  <a:schemeClr val="tx1"/>
                </a:solidFill>
                <a:latin typeface="Courier New" pitchFamily="49" charset="0"/>
              </a:rPr>
              <a:t>TURNER            30 SALES</a:t>
            </a:r>
          </a:p>
          <a:p>
            <a:pPr defTabSz="990600"/>
            <a:r>
              <a:rPr kumimoji="1" lang="en-US" altLang="zh-CN" sz="1100">
                <a:solidFill>
                  <a:schemeClr val="tx1"/>
                </a:solidFill>
                <a:latin typeface="Courier New" pitchFamily="49" charset="0"/>
              </a:rPr>
              <a:t>JAMES             30 SALES</a:t>
            </a:r>
          </a:p>
          <a:p>
            <a:pPr defTabSz="990600"/>
            <a:r>
              <a:rPr kumimoji="1" lang="en-US" altLang="zh-CN" sz="1100">
                <a:solidFill>
                  <a:schemeClr val="tx1"/>
                </a:solidFill>
                <a:latin typeface="Courier New" pitchFamily="49" charset="0"/>
              </a:rPr>
              <a:t>...</a:t>
            </a:r>
          </a:p>
          <a:p>
            <a:pPr defTabSz="990600"/>
            <a:r>
              <a:rPr kumimoji="1" lang="en-US" altLang="zh-CN" sz="1100">
                <a:solidFill>
                  <a:schemeClr val="tx1"/>
                </a:solidFill>
                <a:latin typeface="Courier New" pitchFamily="49" charset="0"/>
              </a:rPr>
              <a:t>14 rows selected.</a:t>
            </a:r>
          </a:p>
          <a:p>
            <a:pPr defTabSz="990600"/>
            <a:endParaRPr kumimoji="1" lang="zh-CN" altLang="en-US" sz="1100">
              <a:solidFill>
                <a:schemeClr val="tx1"/>
              </a:solidFill>
              <a:latin typeface="Courier New"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412750" y="4759325"/>
            <a:ext cx="6029325" cy="3744913"/>
          </a:xfrm>
          <a:noFill/>
          <a:ln/>
        </p:spPr>
        <p:txBody>
          <a:bodyPr lIns="92075" tIns="46038" rIns="92075" bIns="46038"/>
          <a:lstStyle/>
          <a:p>
            <a:pPr marL="114300" lvl="1" defTabSz="403225">
              <a:tabLst/>
            </a:pPr>
            <a:endParaRPr lang="zh-CN" altLang="en-US"/>
          </a:p>
        </p:txBody>
      </p:sp>
      <p:sp>
        <p:nvSpPr>
          <p:cNvPr id="68611" name="Rectangle 3"/>
          <p:cNvSpPr>
            <a:spLocks noGrp="1" noRot="1" noChangeAspect="1" noChangeArrowheads="1" noTextEdit="1"/>
          </p:cNvSpPr>
          <p:nvPr>
            <p:ph type="sldImg"/>
          </p:nvPr>
        </p:nvSpPr>
        <p:spPr>
          <a:xfrm>
            <a:off x="495300" y="157163"/>
            <a:ext cx="5862638" cy="4397375"/>
          </a:xfrm>
          <a:ln cap="flat"/>
        </p:spPr>
      </p:sp>
      <p:sp>
        <p:nvSpPr>
          <p:cNvPr id="68612" name="Rectangle 4"/>
          <p:cNvSpPr>
            <a:spLocks noChangeArrowheads="1"/>
          </p:cNvSpPr>
          <p:nvPr/>
        </p:nvSpPr>
        <p:spPr bwMode="auto">
          <a:xfrm>
            <a:off x="619125" y="5568950"/>
            <a:ext cx="5665788" cy="6000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b="1">
                <a:solidFill>
                  <a:schemeClr val="tx1"/>
                </a:solidFill>
                <a:latin typeface="Courier New" pitchFamily="49" charset="0"/>
              </a:rPr>
              <a:t>SQL&gt; SELECT e.ename, e.deptno, d.dname</a:t>
            </a:r>
          </a:p>
          <a:p>
            <a:pPr defTabSz="990600"/>
            <a:r>
              <a:rPr kumimoji="1" lang="en-US" altLang="zh-CN" sz="1100" b="1">
                <a:solidFill>
                  <a:schemeClr val="tx1"/>
                </a:solidFill>
                <a:latin typeface="Courier New" pitchFamily="49" charset="0"/>
              </a:rPr>
              <a:t>  2  FROM   emp e, dept d</a:t>
            </a:r>
          </a:p>
          <a:p>
            <a:pPr defTabSz="990600"/>
            <a:r>
              <a:rPr kumimoji="1" lang="en-US" altLang="zh-CN" sz="1100" b="1">
                <a:solidFill>
                  <a:schemeClr val="tx1"/>
                </a:solidFill>
                <a:latin typeface="Courier New" pitchFamily="49" charset="0"/>
              </a:rPr>
              <a:t>  3  WHERE  e.deptno = d.deptno;</a:t>
            </a:r>
          </a:p>
        </p:txBody>
      </p:sp>
      <p:sp>
        <p:nvSpPr>
          <p:cNvPr id="68613" name="Rectangle 5"/>
          <p:cNvSpPr>
            <a:spLocks noChangeArrowheads="1"/>
          </p:cNvSpPr>
          <p:nvPr/>
        </p:nvSpPr>
        <p:spPr bwMode="auto">
          <a:xfrm>
            <a:off x="619125" y="6292850"/>
            <a:ext cx="5665788" cy="2085975"/>
          </a:xfrm>
          <a:prstGeom prst="rect">
            <a:avLst/>
          </a:prstGeom>
          <a:noFill/>
          <a:ln w="12700">
            <a:solidFill>
              <a:schemeClr val="tx1"/>
            </a:solidFill>
            <a:miter lim="800000"/>
            <a:headEnd/>
            <a:tailEnd/>
          </a:ln>
        </p:spPr>
        <p:txBody>
          <a:bodyPr wrap="none" lIns="95250" tIns="49213" rIns="95250" bIns="49213"/>
          <a:lstStyle/>
          <a:p>
            <a:pPr defTabSz="990600"/>
            <a:r>
              <a:rPr kumimoji="1" lang="en-US" altLang="zh-CN" sz="1100">
                <a:solidFill>
                  <a:schemeClr val="tx1"/>
                </a:solidFill>
                <a:latin typeface="Courier New" pitchFamily="49" charset="0"/>
              </a:rPr>
              <a:t>ENAME         DEPTNO DNAME</a:t>
            </a:r>
          </a:p>
          <a:p>
            <a:pPr defTabSz="990600"/>
            <a:r>
              <a:rPr kumimoji="1" lang="en-US" altLang="zh-CN" sz="1100">
                <a:solidFill>
                  <a:schemeClr val="tx1"/>
                </a:solidFill>
                <a:latin typeface="Courier New" pitchFamily="49" charset="0"/>
              </a:rPr>
              <a:t>---------- --------- -------------</a:t>
            </a:r>
          </a:p>
          <a:p>
            <a:pPr defTabSz="990600"/>
            <a:r>
              <a:rPr kumimoji="1" lang="en-US" altLang="zh-CN" sz="1100">
                <a:solidFill>
                  <a:schemeClr val="tx1"/>
                </a:solidFill>
                <a:latin typeface="Courier New" pitchFamily="49" charset="0"/>
              </a:rPr>
              <a:t>KING              10 ACCOUNTING</a:t>
            </a:r>
          </a:p>
          <a:p>
            <a:pPr defTabSz="990600"/>
            <a:r>
              <a:rPr kumimoji="1" lang="en-US" altLang="zh-CN" sz="1100">
                <a:solidFill>
                  <a:schemeClr val="tx1"/>
                </a:solidFill>
                <a:latin typeface="Courier New" pitchFamily="49" charset="0"/>
              </a:rPr>
              <a:t>BLAKE             30 SALES</a:t>
            </a:r>
          </a:p>
          <a:p>
            <a:pPr defTabSz="990600"/>
            <a:r>
              <a:rPr kumimoji="1" lang="en-US" altLang="zh-CN" sz="1100">
                <a:solidFill>
                  <a:schemeClr val="tx1"/>
                </a:solidFill>
                <a:latin typeface="Courier New" pitchFamily="49" charset="0"/>
              </a:rPr>
              <a:t>CLARK             10 ACCOUNTING</a:t>
            </a:r>
          </a:p>
          <a:p>
            <a:pPr defTabSz="990600"/>
            <a:r>
              <a:rPr kumimoji="1" lang="en-US" altLang="zh-CN" sz="1100">
                <a:solidFill>
                  <a:schemeClr val="tx1"/>
                </a:solidFill>
                <a:latin typeface="Courier New" pitchFamily="49" charset="0"/>
              </a:rPr>
              <a:t>JONES             20 RESEARCH</a:t>
            </a:r>
          </a:p>
          <a:p>
            <a:pPr defTabSz="990600"/>
            <a:r>
              <a:rPr kumimoji="1" lang="en-US" altLang="zh-CN" sz="1100">
                <a:solidFill>
                  <a:schemeClr val="tx1"/>
                </a:solidFill>
                <a:latin typeface="Courier New" pitchFamily="49" charset="0"/>
              </a:rPr>
              <a:t>... </a:t>
            </a:r>
          </a:p>
          <a:p>
            <a:pPr defTabSz="990600"/>
            <a:r>
              <a:rPr kumimoji="1" lang="en-US" altLang="zh-CN" sz="1100">
                <a:solidFill>
                  <a:schemeClr val="tx1"/>
                </a:solidFill>
                <a:latin typeface="Courier New" pitchFamily="49" charset="0"/>
              </a:rPr>
              <a:t>ALLEN             30 SALES</a:t>
            </a:r>
          </a:p>
          <a:p>
            <a:pPr defTabSz="990600"/>
            <a:r>
              <a:rPr kumimoji="1" lang="en-US" altLang="zh-CN" sz="1100">
                <a:solidFill>
                  <a:schemeClr val="tx1"/>
                </a:solidFill>
                <a:latin typeface="Courier New" pitchFamily="49" charset="0"/>
              </a:rPr>
              <a:t>TURNER            30 SALES</a:t>
            </a:r>
          </a:p>
          <a:p>
            <a:pPr defTabSz="990600"/>
            <a:r>
              <a:rPr kumimoji="1" lang="en-US" altLang="zh-CN" sz="1100">
                <a:solidFill>
                  <a:schemeClr val="tx1"/>
                </a:solidFill>
                <a:latin typeface="Courier New" pitchFamily="49" charset="0"/>
              </a:rPr>
              <a:t>JAMES             30 SALES</a:t>
            </a:r>
          </a:p>
          <a:p>
            <a:pPr defTabSz="990600"/>
            <a:r>
              <a:rPr kumimoji="1" lang="en-US" altLang="zh-CN" sz="1100">
                <a:solidFill>
                  <a:schemeClr val="tx1"/>
                </a:solidFill>
                <a:latin typeface="Courier New" pitchFamily="49" charset="0"/>
              </a:rPr>
              <a:t>...</a:t>
            </a:r>
          </a:p>
          <a:p>
            <a:pPr defTabSz="990600"/>
            <a:r>
              <a:rPr kumimoji="1" lang="en-US" altLang="zh-CN" sz="1100">
                <a:solidFill>
                  <a:schemeClr val="tx1"/>
                </a:solidFill>
                <a:latin typeface="Courier New" pitchFamily="49" charset="0"/>
              </a:rPr>
              <a:t>14 rows selected.</a:t>
            </a:r>
          </a:p>
          <a:p>
            <a:pPr defTabSz="990600"/>
            <a:endParaRPr kumimoji="1" lang="zh-CN" altLang="en-US" sz="1100">
              <a:solidFill>
                <a:schemeClr val="tx1"/>
              </a:solidFill>
              <a:latin typeface="Courier New" pitchFamily="4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grpSp>
        <p:nvGrpSpPr>
          <p:cNvPr id="5" name="组合 16"/>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Text Box 7"/>
          <p:cNvSpPr txBox="1">
            <a:spLocks noChangeArrowheads="1"/>
          </p:cNvSpPr>
          <p:nvPr/>
        </p:nvSpPr>
        <p:spPr bwMode="auto">
          <a:xfrm>
            <a:off x="2867025" y="6097588"/>
            <a:ext cx="3644900" cy="366712"/>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p:cNvSpPr>
            <a:spLocks noGrp="1"/>
          </p:cNvSpPr>
          <p:nvPr>
            <p:ph type="dt" sz="half" idx="10"/>
          </p:nvPr>
        </p:nvSpPr>
        <p:spPr/>
        <p:txBody>
          <a:bodyPr/>
          <a:lstStyle>
            <a:lvl1pPr>
              <a:defRPr>
                <a:solidFill>
                  <a:srgbClr val="FFFFFF"/>
                </a:solidFill>
              </a:defRPr>
            </a:lvl1pPr>
          </a:lstStyle>
          <a:p>
            <a:pPr>
              <a:defRPr/>
            </a:pPr>
            <a:fld id="{07FAAFE1-C18A-4825-91FA-248ADBB5AA4D}" type="datetimeFigureOut">
              <a:rPr lang="en-US" altLang="zh-CN"/>
              <a:pPr>
                <a:defRPr/>
              </a:pPr>
              <a:t>9/20/2019</a:t>
            </a:fld>
            <a:endParaRPr lang="en-US" altLang="zh-CN"/>
          </a:p>
        </p:txBody>
      </p:sp>
      <p:sp>
        <p:nvSpPr>
          <p:cNvPr id="13"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4" name="灯片编号占位符 26"/>
          <p:cNvSpPr>
            <a:spLocks noGrp="1"/>
          </p:cNvSpPr>
          <p:nvPr>
            <p:ph type="sldNum" sz="quarter" idx="12"/>
          </p:nvPr>
        </p:nvSpPr>
        <p:spPr/>
        <p:txBody>
          <a:bodyPr/>
          <a:lstStyle>
            <a:lvl1pPr>
              <a:defRPr>
                <a:solidFill>
                  <a:srgbClr val="FFFFFF"/>
                </a:solidFill>
              </a:defRPr>
            </a:lvl1pPr>
          </a:lstStyle>
          <a:p>
            <a:pPr>
              <a:defRPr/>
            </a:pPr>
            <a:fld id="{4BB86E2E-0A21-41A7-A7A6-9AF1B4AE7C42}"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6BA07111-D8B5-43E7-921C-C5E2676ACE4D}" type="datetimeFigureOut">
              <a:rPr lang="en-US" altLang="zh-CN"/>
              <a:pPr>
                <a:defRPr/>
              </a:pPr>
              <a:t>9/20/2019</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6344030-CD7F-449D-A813-CDE5F3068C2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54F2EA5A-8E0C-4363-8E5E-4FCBE48D1D89}" type="datetimeFigureOut">
              <a:rPr lang="en-US" altLang="zh-CN"/>
              <a:pPr>
                <a:defRPr/>
              </a:pPr>
              <a:t>9/20/2019</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507BCAB-5B93-4FA0-AA9E-34F2DA24C37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1600" y="88900"/>
            <a:ext cx="5092700" cy="366713"/>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r>
              <a:rPr lang="en-US" altLang="zh-CN" sz="1800" b="1" dirty="0">
                <a:solidFill>
                  <a:schemeClr val="tx1"/>
                </a:solidFill>
                <a:ea typeface="宋体" pitchFamily="2" charset="-122"/>
              </a:rPr>
              <a:t>SELECT</a:t>
            </a:r>
            <a:r>
              <a:rPr lang="zh-CN" altLang="en-US" sz="1800" b="1" dirty="0">
                <a:solidFill>
                  <a:schemeClr val="tx1"/>
                </a:solidFill>
                <a:ea typeface="宋体" pitchFamily="2" charset="-122"/>
              </a:rPr>
              <a:t>进阶高级查询</a:t>
            </a:r>
            <a:endParaRPr lang="en-US" altLang="zh-CN" sz="1800" b="1" dirty="0">
              <a:solidFill>
                <a:schemeClr val="hlink"/>
              </a:solidFill>
              <a:latin typeface="Arial" pitchFamily="34" charset="0"/>
              <a:ea typeface="宋体" pitchFamily="2" charset="-122"/>
            </a:endParaRPr>
          </a:p>
        </p:txBody>
      </p:sp>
      <p:sp>
        <p:nvSpPr>
          <p:cNvPr id="5" name="Line 5"/>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6" name="日期占位符 3"/>
          <p:cNvSpPr>
            <a:spLocks noGrp="1"/>
          </p:cNvSpPr>
          <p:nvPr>
            <p:ph type="dt" sz="half" idx="10"/>
          </p:nvPr>
        </p:nvSpPr>
        <p:spPr/>
        <p:txBody>
          <a:bodyPr/>
          <a:lstStyle>
            <a:lvl1pPr>
              <a:defRPr/>
            </a:lvl1pPr>
          </a:lstStyle>
          <a:p>
            <a:pPr>
              <a:defRPr/>
            </a:pPr>
            <a:fld id="{60B25771-F14C-41C2-878C-3A3F94D28E7F}" type="datetimeFigureOut">
              <a:rPr lang="en-US" altLang="zh-CN"/>
              <a:pPr>
                <a:defRPr/>
              </a:pPr>
              <a:t>9/20/2019</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FB40A779-23E9-4B25-9B1F-64A14B1F168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02F3F967-AF38-4915-ADFD-23E0148D55EB}" type="datetimeFigureOut">
              <a:rPr lang="en-US" altLang="zh-CN"/>
              <a:pPr>
                <a:defRPr/>
              </a:pPr>
              <a:t>9/20/2019</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33D0ACCC-7010-41AC-8E0F-9F4A0D8E3CD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D273F788-7D7E-44E6-B0C7-9C9974AA6512}" type="datetimeFigureOut">
              <a:rPr lang="en-US" altLang="zh-CN"/>
              <a:pPr>
                <a:defRPr/>
              </a:pPr>
              <a:t>9/20/2019</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429890D3-2F2A-466B-A418-F7D63BA6E188}"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B61328C2-D5F1-4CF7-82B2-F3DB32E87BBF}" type="datetimeFigureOut">
              <a:rPr lang="en-US" altLang="zh-CN"/>
              <a:pPr>
                <a:defRPr/>
              </a:pPr>
              <a:t>9/20/2019</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63AF7846-512E-49D3-B7D0-A25E4D9FF720}"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0C645E38-6124-48D1-A286-D2F32FDD44A5}" type="datetimeFigureOut">
              <a:rPr lang="en-US" altLang="zh-CN"/>
              <a:pPr>
                <a:defRPr/>
              </a:pPr>
              <a:t>9/20/2019</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9A57BF28-9A34-45C8-850A-6BD9570F532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EFF7519-35DF-4F67-88EA-4833FD0BA4A7}" type="datetimeFigureOut">
              <a:rPr lang="en-US" altLang="zh-CN"/>
              <a:pPr>
                <a:defRPr/>
              </a:pPr>
              <a:t>9/20/2019</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54FBD882-D025-4D5A-8B09-2B9219677A6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89036943-DFD0-4C23-B89C-3B30BC0EA5DF}" type="datetimeFigureOut">
              <a:rPr lang="en-US" altLang="zh-CN"/>
              <a:pPr>
                <a:defRPr/>
              </a:pPr>
              <a:t>9/20/2019</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A23F046-C6C4-4AEB-8082-A371C3206CCC}"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50E9C8B0-DC2C-46DF-87A8-724783DC6AF1}" type="datetimeFigureOut">
              <a:rPr lang="en-US" altLang="zh-CN"/>
              <a:pPr>
                <a:defRPr/>
              </a:pPr>
              <a:t>9/20/2019</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F7F7101D-80F5-413B-95DA-341923F8414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410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chemeClr val="tx1"/>
                </a:solidFill>
                <a:ea typeface="宋体" pitchFamily="2" charset="-122"/>
              </a:defRPr>
            </a:lvl1pPr>
          </a:lstStyle>
          <a:p>
            <a:pPr>
              <a:defRPr/>
            </a:pPr>
            <a:fld id="{24C6DED5-5021-47AB-9BD3-EB6B5B27B56C}" type="datetimeFigureOut">
              <a:rPr lang="en-US" altLang="zh-CN"/>
              <a:pPr>
                <a:defRPr/>
              </a:pPr>
              <a:t>9/20/2019</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ea typeface="宋体" pitchFamily="2" charset="-122"/>
              </a:defRPr>
            </a:lvl1pPr>
          </a:lstStyle>
          <a:p>
            <a:pPr>
              <a:defRPr/>
            </a:pPr>
            <a:fld id="{112A44F7-1562-454A-A378-B74BE426CC58}" type="slidenum">
              <a:rPr lang="en-US" altLang="zh-CN"/>
              <a:pPr>
                <a:defRPr/>
              </a:pPr>
              <a:t>‹#›</a:t>
            </a:fld>
            <a:endParaRPr lang="en-US" altLang="zh-CN"/>
          </a:p>
        </p:txBody>
      </p:sp>
      <p:sp>
        <p:nvSpPr>
          <p:cNvPr id="16" name="Text Box 7"/>
          <p:cNvSpPr txBox="1">
            <a:spLocks noChangeArrowheads="1"/>
          </p:cNvSpPr>
          <p:nvPr/>
        </p:nvSpPr>
        <p:spPr bwMode="auto">
          <a:xfrm>
            <a:off x="2787650" y="6238875"/>
            <a:ext cx="3644900" cy="366713"/>
          </a:xfrm>
          <a:prstGeom prst="rect">
            <a:avLst/>
          </a:prstGeom>
          <a:noFill/>
          <a:ln w="25400">
            <a:noFill/>
            <a:miter lim="800000"/>
            <a:headEnd type="none" w="sm" len="sm"/>
            <a:tailEnd type="none" w="sm" len="sm"/>
          </a:ln>
          <a:effectLst/>
        </p:spPr>
        <p:txBody>
          <a:bodyPr>
            <a:spAutoFit/>
          </a:bodyPr>
          <a:lstStyle/>
          <a:p>
            <a:pPr algn="ctr">
              <a:spcBef>
                <a:spcPct val="50000"/>
              </a:spcBef>
              <a:defRPr/>
            </a:pPr>
            <a:r>
              <a:rPr lang="zh-CN" altLang="en-US" sz="1800" dirty="0">
                <a:solidFill>
                  <a:schemeClr val="tx1"/>
                </a:solidFill>
                <a:latin typeface="华文行楷" pitchFamily="2" charset="-122"/>
                <a:ea typeface="华文行楷" pitchFamily="2" charset="-122"/>
              </a:rPr>
              <a:t>成都信息工程大学    软件工程学院</a:t>
            </a: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24" r:id="rId7"/>
    <p:sldLayoutId id="2147483933" r:id="rId8"/>
    <p:sldLayoutId id="2147483934" r:id="rId9"/>
    <p:sldLayoutId id="2147483925" r:id="rId10"/>
    <p:sldLayoutId id="2147483926"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oleObject" Target="../embeddings/oleObject2.bin"/><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altLang="zh-CN" sz="27700" b="1">
                <a:latin typeface="Times" charset="0"/>
                <a:ea typeface="宋体" charset="-122"/>
              </a:rPr>
              <a:t>3</a:t>
            </a:r>
          </a:p>
        </p:txBody>
      </p:sp>
      <p:sp>
        <p:nvSpPr>
          <p:cNvPr id="8194" name="Rectangle 2"/>
          <p:cNvSpPr>
            <a:spLocks noGrp="1" noChangeArrowheads="1"/>
          </p:cNvSpPr>
          <p:nvPr>
            <p:ph type="ctrTitle"/>
          </p:nvPr>
        </p:nvSpPr>
        <p:spPr>
          <a:xfrm>
            <a:off x="927101" y="2146738"/>
            <a:ext cx="7302500" cy="2768600"/>
          </a:xfrm>
        </p:spPr>
        <p:txBody>
          <a:bodyPr/>
          <a:lstStyle/>
          <a:p>
            <a:pPr algn="ctr" eaLnBrk="1" hangingPunct="1">
              <a:defRPr/>
            </a:pPr>
            <a:r>
              <a:rPr lang="zh-CN" altLang="en-US" sz="4900" dirty="0">
                <a:ea typeface="宋体" pitchFamily="2" charset="-122"/>
              </a:rPr>
              <a:t>数据查询与事务控制</a:t>
            </a:r>
            <a:br>
              <a:rPr lang="en-US" altLang="zh-CN" sz="4900" dirty="0">
                <a:ea typeface="宋体" pitchFamily="2" charset="-122"/>
              </a:rPr>
            </a:br>
            <a:br>
              <a:rPr lang="en-US" altLang="zh-CN" sz="4900" dirty="0">
                <a:ea typeface="宋体" pitchFamily="2" charset="-122"/>
              </a:rPr>
            </a:br>
            <a:r>
              <a:rPr lang="en-US" altLang="zh-CN" sz="3200" dirty="0">
                <a:ea typeface="宋体" pitchFamily="2" charset="-122"/>
              </a:rPr>
              <a:t>—SELECT</a:t>
            </a:r>
            <a:r>
              <a:rPr lang="zh-CN" altLang="en-US" sz="3200" dirty="0">
                <a:ea typeface="宋体" pitchFamily="2" charset="-122"/>
              </a:rPr>
              <a:t>进阶高级查询</a:t>
            </a:r>
            <a:endParaRPr lang="zh-CN" altLang="en-US" sz="3200" dirty="0">
              <a:solidFill>
                <a:srgbClr val="FFFFFF"/>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7" name="Rectangle 7"/>
          <p:cNvSpPr>
            <a:spLocks noChangeArrowheads="1"/>
          </p:cNvSpPr>
          <p:nvPr/>
        </p:nvSpPr>
        <p:spPr bwMode="blackWhite">
          <a:xfrm>
            <a:off x="939800" y="21351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defRPr/>
            </a:pPr>
            <a:endParaRPr kumimoji="1" lang="zh-CN" altLang="en-US" sz="1800" b="1">
              <a:solidFill>
                <a:srgbClr val="000000"/>
              </a:solidFill>
              <a:latin typeface="Courier New" pitchFamily="49" charset="0"/>
              <a:ea typeface="宋体" pitchFamily="2" charset="-122"/>
            </a:endParaRPr>
          </a:p>
          <a:p>
            <a:pPr>
              <a:lnSpc>
                <a:spcPct val="120000"/>
              </a:lnSpc>
              <a:tabLst>
                <a:tab pos="857250" algn="l"/>
                <a:tab pos="1890713" algn="l"/>
              </a:tabLst>
              <a:defRPr/>
            </a:pPr>
            <a:endParaRPr kumimoji="1" lang="zh-CN" altLang="en-US" sz="1800" b="1">
              <a:solidFill>
                <a:srgbClr val="000000"/>
              </a:solidFill>
              <a:latin typeface="Courier New" pitchFamily="49" charset="0"/>
              <a:ea typeface="宋体" pitchFamily="2" charset="-122"/>
            </a:endParaRPr>
          </a:p>
        </p:txBody>
      </p:sp>
      <p:sp>
        <p:nvSpPr>
          <p:cNvPr id="22531" name="Rectangle 12"/>
          <p:cNvSpPr>
            <a:spLocks noChangeArrowheads="1"/>
          </p:cNvSpPr>
          <p:nvPr/>
        </p:nvSpPr>
        <p:spPr bwMode="blackWhite">
          <a:xfrm>
            <a:off x="946150" y="2122488"/>
            <a:ext cx="7391400" cy="1438275"/>
          </a:xfrm>
          <a:prstGeom prst="rect">
            <a:avLst/>
          </a:prstGeom>
          <a:noFill/>
          <a:ln w="9525">
            <a:noFill/>
            <a:miter lim="800000"/>
            <a:headEnd/>
            <a:tailEnd/>
          </a:ln>
        </p:spPr>
        <p:txBody>
          <a:bodyPr wrap="none" lIns="92075" tIns="46038" rIns="92075" bIns="46038" anchor="ctr"/>
          <a:lstStyle/>
          <a:p>
            <a:pPr>
              <a:buFont typeface="Wingdings" pitchFamily="2" charset="2"/>
              <a:buNone/>
            </a:pPr>
            <a:r>
              <a:rPr lang="en-US" altLang="zh-CN" sz="2400" b="1">
                <a:solidFill>
                  <a:schemeClr val="tx1"/>
                </a:solidFill>
                <a:ea typeface="宋体" charset="-122"/>
              </a:rPr>
              <a:t>SELECT ename,dname</a:t>
            </a:r>
          </a:p>
          <a:p>
            <a:pPr>
              <a:buFont typeface="Wingdings" pitchFamily="2" charset="2"/>
              <a:buNone/>
            </a:pPr>
            <a:r>
              <a:rPr lang="en-US" altLang="zh-CN" sz="2400" b="1">
                <a:solidFill>
                  <a:schemeClr val="tx1"/>
                </a:solidFill>
                <a:ea typeface="宋体" charset="-122"/>
              </a:rPr>
              <a:t>FROM emp full OUTER JOIN dept</a:t>
            </a:r>
          </a:p>
          <a:p>
            <a:pPr>
              <a:buFont typeface="Wingdings" pitchFamily="2" charset="2"/>
              <a:buNone/>
            </a:pPr>
            <a:r>
              <a:rPr lang="en-US" altLang="zh-CN" sz="2400" b="1">
                <a:solidFill>
                  <a:schemeClr val="tx1"/>
                </a:solidFill>
                <a:ea typeface="宋体" charset="-122"/>
              </a:rPr>
              <a:t>ON dept.deptno=emp.deptno; </a:t>
            </a:r>
            <a:endParaRPr lang="zh-CN" altLang="en-US" sz="2400" b="1">
              <a:solidFill>
                <a:schemeClr val="tx1"/>
              </a:solidFill>
              <a:ea typeface="宋体" charset="-122"/>
            </a:endParaRPr>
          </a:p>
        </p:txBody>
      </p:sp>
      <p:sp>
        <p:nvSpPr>
          <p:cNvPr id="17412" name="标题 12"/>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.3 </a:t>
            </a:r>
            <a:r>
              <a:rPr lang="zh-CN" altLang="zh-CN" dirty="0">
                <a:ea typeface="宋体" pitchFamily="2" charset="-122"/>
                <a:cs typeface="Arial" charset="0"/>
              </a:rPr>
              <a:t>外连接</a:t>
            </a:r>
            <a:endParaRPr lang="zh-CN" altLang="en-US" dirty="0">
              <a:ea typeface="宋体" pitchFamily="2" charset="-122"/>
              <a:cs typeface="Arial" charset="0"/>
            </a:endParaRPr>
          </a:p>
        </p:txBody>
      </p:sp>
      <p:sp>
        <p:nvSpPr>
          <p:cNvPr id="22533" name="Rectangle 15"/>
          <p:cNvSpPr>
            <a:spLocks noChangeArrowheads="1"/>
          </p:cNvSpPr>
          <p:nvPr/>
        </p:nvSpPr>
        <p:spPr bwMode="auto">
          <a:xfrm>
            <a:off x="266700" y="1362075"/>
            <a:ext cx="8308975" cy="444500"/>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400" b="1">
                <a:solidFill>
                  <a:schemeClr val="tx1"/>
                </a:solidFill>
                <a:ea typeface="宋体" charset="-122"/>
              </a:rPr>
              <a:t>使用</a:t>
            </a:r>
            <a:r>
              <a:rPr lang="en-US" altLang="zh-CN" sz="2400" b="1">
                <a:solidFill>
                  <a:schemeClr val="tx1"/>
                </a:solidFill>
                <a:ea typeface="宋体" charset="-122"/>
              </a:rPr>
              <a:t>emp</a:t>
            </a:r>
            <a:r>
              <a:rPr lang="zh-CN" altLang="en-US" sz="2400" b="1">
                <a:solidFill>
                  <a:schemeClr val="tx1"/>
                </a:solidFill>
                <a:ea typeface="宋体" charset="-122"/>
              </a:rPr>
              <a:t>表和</a:t>
            </a:r>
            <a:r>
              <a:rPr lang="en-US" altLang="zh-CN" sz="2400" b="1">
                <a:solidFill>
                  <a:schemeClr val="tx1"/>
                </a:solidFill>
                <a:ea typeface="宋体" charset="-122"/>
              </a:rPr>
              <a:t>dept</a:t>
            </a:r>
            <a:r>
              <a:rPr lang="zh-CN" altLang="en-US" sz="2400" b="1">
                <a:solidFill>
                  <a:schemeClr val="tx1"/>
                </a:solidFill>
                <a:ea typeface="宋体" charset="-122"/>
              </a:rPr>
              <a:t>表执行完全外部连接查询</a:t>
            </a:r>
            <a:endParaRPr lang="en-US" altLang="zh-CN" sz="2400" b="1">
              <a:solidFill>
                <a:schemeClr val="tx1"/>
              </a:solidFill>
              <a:latin typeface="Arial" charset="0"/>
              <a:ea typeface="宋体"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blackWhite">
          <a:xfrm>
            <a:off x="1654175" y="2419350"/>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33563"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386051" name="Rectangle 3"/>
          <p:cNvSpPr>
            <a:spLocks noChangeArrowheads="1"/>
          </p:cNvSpPr>
          <p:nvPr/>
        </p:nvSpPr>
        <p:spPr bwMode="blackWhite">
          <a:xfrm>
            <a:off x="4911725" y="2419350"/>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09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386053" name="Rectangle 5"/>
          <p:cNvSpPr>
            <a:spLocks noChangeArrowheads="1"/>
          </p:cNvSpPr>
          <p:nvPr/>
        </p:nvSpPr>
        <p:spPr bwMode="auto">
          <a:xfrm>
            <a:off x="1576388" y="1978025"/>
            <a:ext cx="1493837" cy="40005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solidFill>
                  <a:schemeClr val="tx1"/>
                </a:solidFill>
                <a:effectLst>
                  <a:outerShdw blurRad="38100" dist="38100" dir="2700000" algn="tl">
                    <a:srgbClr val="FFFFFF"/>
                  </a:outerShdw>
                </a:effectLst>
                <a:latin typeface="Arial" pitchFamily="34" charset="0"/>
                <a:ea typeface="宋体" pitchFamily="2" charset="-122"/>
              </a:rPr>
              <a:t>EMP (</a:t>
            </a:r>
            <a:r>
              <a:rPr kumimoji="1" lang="zh-CN" altLang="en-US" sz="2000" b="1">
                <a:solidFill>
                  <a:schemeClr val="tx1"/>
                </a:solidFill>
                <a:effectLst>
                  <a:outerShdw blurRad="38100" dist="38100" dir="2700000" algn="tl">
                    <a:srgbClr val="FFFFFF"/>
                  </a:outerShdw>
                </a:effectLst>
                <a:latin typeface="Arial" pitchFamily="34" charset="0"/>
                <a:ea typeface="宋体" pitchFamily="2" charset="-122"/>
              </a:rPr>
              <a:t>工人)</a:t>
            </a:r>
          </a:p>
        </p:txBody>
      </p:sp>
      <p:sp>
        <p:nvSpPr>
          <p:cNvPr id="386054" name="Rectangle 6"/>
          <p:cNvSpPr>
            <a:spLocks noChangeArrowheads="1"/>
          </p:cNvSpPr>
          <p:nvPr/>
        </p:nvSpPr>
        <p:spPr bwMode="auto">
          <a:xfrm>
            <a:off x="4846638" y="1978025"/>
            <a:ext cx="1944687" cy="40005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solidFill>
                  <a:schemeClr val="tx1"/>
                </a:solidFill>
                <a:effectLst>
                  <a:outerShdw blurRad="38100" dist="38100" dir="2700000" algn="tl">
                    <a:srgbClr val="FFFFFF"/>
                  </a:outerShdw>
                </a:effectLst>
                <a:latin typeface="Arial" pitchFamily="34" charset="0"/>
                <a:ea typeface="宋体" pitchFamily="2" charset="-122"/>
              </a:rPr>
              <a:t>EMP(</a:t>
            </a:r>
            <a:r>
              <a:rPr kumimoji="1" lang="zh-CN" altLang="en-US" sz="2000" b="1">
                <a:solidFill>
                  <a:schemeClr val="tx1"/>
                </a:solidFill>
                <a:effectLst>
                  <a:outerShdw blurRad="38100" dist="38100" dir="2700000" algn="tl">
                    <a:srgbClr val="FFFFFF"/>
                  </a:outerShdw>
                </a:effectLst>
                <a:latin typeface="Arial" pitchFamily="34" charset="0"/>
                <a:ea typeface="宋体" pitchFamily="2" charset="-122"/>
              </a:rPr>
              <a:t>管理人员)</a:t>
            </a:r>
          </a:p>
        </p:txBody>
      </p:sp>
      <p:sp>
        <p:nvSpPr>
          <p:cNvPr id="386055" name="Rectangle 7"/>
          <p:cNvSpPr>
            <a:spLocks noChangeArrowheads="1"/>
          </p:cNvSpPr>
          <p:nvPr/>
        </p:nvSpPr>
        <p:spPr bwMode="ltGray">
          <a:xfrm>
            <a:off x="3479800" y="2435225"/>
            <a:ext cx="2286000" cy="2176463"/>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nvGrpSpPr>
          <p:cNvPr id="2" name="Group 8"/>
          <p:cNvGrpSpPr>
            <a:grpSpLocks/>
          </p:cNvGrpSpPr>
          <p:nvPr/>
        </p:nvGrpSpPr>
        <p:grpSpPr bwMode="auto">
          <a:xfrm>
            <a:off x="1336675" y="4618038"/>
            <a:ext cx="6686550" cy="1503362"/>
            <a:chOff x="842" y="2532"/>
            <a:chExt cx="4212" cy="1566"/>
          </a:xfrm>
        </p:grpSpPr>
        <p:sp>
          <p:nvSpPr>
            <p:cNvPr id="386057" name="Rectangle 9"/>
            <p:cNvSpPr>
              <a:spLocks noChangeArrowheads="1"/>
            </p:cNvSpPr>
            <p:nvPr/>
          </p:nvSpPr>
          <p:spPr bwMode="auto">
            <a:xfrm>
              <a:off x="842" y="3208"/>
              <a:ext cx="4212" cy="890"/>
            </a:xfrm>
            <a:prstGeom prst="rect">
              <a:avLst/>
            </a:prstGeom>
            <a:noFill/>
            <a:ln w="9525">
              <a:noFill/>
              <a:miter lim="800000"/>
              <a:headEnd/>
              <a:tailEnd/>
            </a:ln>
            <a:effectLst/>
          </p:spPr>
          <p:txBody>
            <a:bodyPr lIns="92075" tIns="46038" rIns="92075" bIns="46038">
              <a:spAutoFit/>
            </a:bodyPr>
            <a:lstStyle/>
            <a:p>
              <a:pPr algn="ctr" defTabSz="822325">
                <a:spcBef>
                  <a:spcPct val="50000"/>
                </a:spcBef>
                <a:defRPr/>
              </a:pPr>
              <a:r>
                <a:rPr kumimoji="1" lang="zh-CN" altLang="en-US" sz="2000" b="1">
                  <a:solidFill>
                    <a:schemeClr val="tx1"/>
                  </a:solidFill>
                  <a:effectLst>
                    <a:outerShdw blurRad="38100" dist="38100" dir="2700000" algn="tl">
                      <a:srgbClr val="FFFFFF"/>
                    </a:outerShdw>
                  </a:effectLst>
                  <a:latin typeface="Times New Roman"/>
                  <a:ea typeface="宋体" pitchFamily="2" charset="-122"/>
                </a:rPr>
                <a:t>“</a:t>
              </a:r>
              <a:r>
                <a:rPr kumimoji="1" lang="en-US" altLang="zh-CN" sz="2000" b="1">
                  <a:solidFill>
                    <a:schemeClr val="tx1"/>
                  </a:solidFill>
                  <a:effectLst>
                    <a:outerShdw blurRad="38100" dist="38100" dir="2700000" algn="tl">
                      <a:srgbClr val="FFFFFF"/>
                    </a:outerShdw>
                  </a:effectLst>
                  <a:latin typeface="Arial" pitchFamily="34" charset="0"/>
                  <a:ea typeface="宋体" pitchFamily="2" charset="-122"/>
                </a:rPr>
                <a:t>MGR</a:t>
              </a:r>
              <a:r>
                <a:rPr kumimoji="1" lang="zh-CN" altLang="en-US" sz="2000" b="1">
                  <a:solidFill>
                    <a:schemeClr val="tx1"/>
                  </a:solidFill>
                  <a:effectLst>
                    <a:outerShdw blurRad="38100" dist="38100" dir="2700000" algn="tl">
                      <a:srgbClr val="FFFFFF"/>
                    </a:outerShdw>
                  </a:effectLst>
                  <a:latin typeface="Arial" pitchFamily="34" charset="0"/>
                  <a:ea typeface="宋体" pitchFamily="2" charset="-122"/>
                </a:rPr>
                <a:t>是当前职员的上级主管代码，</a:t>
              </a:r>
            </a:p>
            <a:p>
              <a:pPr algn="ctr" defTabSz="822325">
                <a:spcBef>
                  <a:spcPct val="50000"/>
                </a:spcBef>
                <a:defRPr/>
              </a:pPr>
              <a:r>
                <a:rPr kumimoji="1" lang="en-US" altLang="zh-CN" sz="2000" b="1">
                  <a:solidFill>
                    <a:schemeClr val="tx1"/>
                  </a:solidFill>
                  <a:effectLst>
                    <a:outerShdw blurRad="38100" dist="38100" dir="2700000" algn="tl">
                      <a:srgbClr val="FFFFFF"/>
                    </a:outerShdw>
                  </a:effectLst>
                  <a:latin typeface="Arial" pitchFamily="34" charset="0"/>
                  <a:ea typeface="宋体" pitchFamily="2" charset="-122"/>
                </a:rPr>
                <a:t>EMPNO</a:t>
              </a:r>
              <a:r>
                <a:rPr kumimoji="1" lang="zh-CN" altLang="en-US" sz="2000" b="1">
                  <a:solidFill>
                    <a:schemeClr val="tx1"/>
                  </a:solidFill>
                  <a:effectLst>
                    <a:outerShdw blurRad="38100" dist="38100" dir="2700000" algn="tl">
                      <a:srgbClr val="FFFFFF"/>
                    </a:outerShdw>
                  </a:effectLst>
                  <a:latin typeface="Arial" pitchFamily="34" charset="0"/>
                  <a:ea typeface="宋体" pitchFamily="2" charset="-122"/>
                </a:rPr>
                <a:t>是职员的代码" </a:t>
              </a:r>
            </a:p>
          </p:txBody>
        </p:sp>
        <p:sp>
          <p:nvSpPr>
            <p:cNvPr id="386058" name="Freeform 10"/>
            <p:cNvSpPr>
              <a:spLocks/>
            </p:cNvSpPr>
            <p:nvPr/>
          </p:nvSpPr>
          <p:spPr bwMode="auto">
            <a:xfrm>
              <a:off x="2454" y="2532"/>
              <a:ext cx="946" cy="379"/>
            </a:xfrm>
            <a:custGeom>
              <a:avLst/>
              <a:gdLst/>
              <a:ahLst/>
              <a:cxnLst>
                <a:cxn ang="0">
                  <a:pos x="0" y="9"/>
                </a:cxn>
                <a:cxn ang="0">
                  <a:pos x="0" y="377"/>
                </a:cxn>
                <a:cxn ang="0">
                  <a:pos x="945" y="377"/>
                </a:cxn>
                <a:cxn ang="0">
                  <a:pos x="945" y="0"/>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pPr>
                <a:defRPr/>
              </a:pPr>
              <a:endParaRPr lang="zh-CN" altLang="en-US">
                <a:solidFill>
                  <a:schemeClr val="tx1"/>
                </a:solidFill>
              </a:endParaRPr>
            </a:p>
          </p:txBody>
        </p:sp>
        <p:sp>
          <p:nvSpPr>
            <p:cNvPr id="386059" name="Line 11"/>
            <p:cNvSpPr>
              <a:spLocks noChangeShapeType="1"/>
            </p:cNvSpPr>
            <p:nvPr/>
          </p:nvSpPr>
          <p:spPr bwMode="auto">
            <a:xfrm>
              <a:off x="2945" y="2906"/>
              <a:ext cx="0" cy="271"/>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pPr>
                <a:defRPr/>
              </a:pPr>
              <a:endParaRPr lang="zh-CN" altLang="en-US">
                <a:solidFill>
                  <a:schemeClr val="tx1"/>
                </a:solidFill>
              </a:endParaRPr>
            </a:p>
          </p:txBody>
        </p:sp>
      </p:grpSp>
      <p:sp>
        <p:nvSpPr>
          <p:cNvPr id="23560" name="Rectangle 12"/>
          <p:cNvSpPr>
            <a:spLocks noChangeArrowheads="1"/>
          </p:cNvSpPr>
          <p:nvPr/>
        </p:nvSpPr>
        <p:spPr bwMode="blackWhite">
          <a:xfrm>
            <a:off x="1666875" y="2432050"/>
            <a:ext cx="2635250" cy="2174875"/>
          </a:xfrm>
          <a:prstGeom prst="rect">
            <a:avLst/>
          </a:prstGeom>
          <a:noFill/>
          <a:ln w="9525">
            <a:noFill/>
            <a:miter lim="800000"/>
            <a:headEnd/>
            <a:tailEnd/>
          </a:ln>
        </p:spPr>
        <p:txBody>
          <a:bodyPr lIns="92075" tIns="46038" rIns="92075" bIns="46038">
            <a:spAutoFit/>
          </a:bodyPr>
          <a:lstStyle/>
          <a:p>
            <a:pPr>
              <a:lnSpc>
                <a:spcPct val="95000"/>
              </a:lnSpc>
              <a:tabLst>
                <a:tab pos="850900" algn="l"/>
                <a:tab pos="1833563" algn="l"/>
                <a:tab pos="2457450" algn="l"/>
              </a:tabLst>
            </a:pPr>
            <a:r>
              <a:rPr kumimoji="1" lang="en-US" altLang="zh-CN" sz="1800" b="1">
                <a:solidFill>
                  <a:srgbClr val="000000"/>
                </a:solidFill>
                <a:latin typeface="Courier New" pitchFamily="49" charset="0"/>
                <a:ea typeface="宋体" charset="-122"/>
              </a:rPr>
              <a:t>EMPNO	ENAME	 MGR</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	----</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7839	KING	</a:t>
            </a:r>
          </a:p>
          <a:p>
            <a:pPr>
              <a:lnSpc>
                <a:spcPct val="95000"/>
              </a:lnSpc>
              <a:tabLst>
                <a:tab pos="850900" algn="l"/>
                <a:tab pos="1833563" algn="l"/>
                <a:tab pos="2457450" algn="l"/>
              </a:tabLst>
            </a:pPr>
            <a:r>
              <a:rPr kumimoji="1" lang="en-US" altLang="zh-CN" sz="1800" b="1">
                <a:solidFill>
                  <a:srgbClr val="000000"/>
                </a:solidFill>
                <a:latin typeface="Courier New" pitchFamily="49" charset="0"/>
                <a:ea typeface="宋体" charset="-122"/>
              </a:rPr>
              <a:t> 7698	BLAKE	7839</a:t>
            </a:r>
          </a:p>
          <a:p>
            <a:pPr>
              <a:lnSpc>
                <a:spcPct val="95000"/>
              </a:lnSpc>
              <a:tabLst>
                <a:tab pos="850900" algn="l"/>
                <a:tab pos="1833563" algn="l"/>
                <a:tab pos="2457450" algn="l"/>
              </a:tabLst>
            </a:pPr>
            <a:r>
              <a:rPr kumimoji="1" lang="en-US" altLang="zh-CN" sz="1800" b="1">
                <a:solidFill>
                  <a:srgbClr val="000000"/>
                </a:solidFill>
                <a:latin typeface="Courier New" pitchFamily="49" charset="0"/>
                <a:ea typeface="宋体" charset="-122"/>
              </a:rPr>
              <a:t> 7782	CLARK	7839</a:t>
            </a:r>
          </a:p>
          <a:p>
            <a:pPr>
              <a:lnSpc>
                <a:spcPct val="95000"/>
              </a:lnSpc>
              <a:tabLst>
                <a:tab pos="850900" algn="l"/>
                <a:tab pos="1833563" algn="l"/>
                <a:tab pos="2457450" algn="l"/>
              </a:tabLst>
            </a:pPr>
            <a:r>
              <a:rPr kumimoji="1" lang="en-US" altLang="zh-CN" sz="1800" b="1">
                <a:solidFill>
                  <a:srgbClr val="000000"/>
                </a:solidFill>
                <a:latin typeface="Courier New" pitchFamily="49" charset="0"/>
                <a:ea typeface="宋体" charset="-122"/>
              </a:rPr>
              <a:t> 7566	JONES	7839</a:t>
            </a:r>
          </a:p>
          <a:p>
            <a:pPr>
              <a:lnSpc>
                <a:spcPct val="95000"/>
              </a:lnSpc>
              <a:tabLst>
                <a:tab pos="850900" algn="l"/>
                <a:tab pos="1833563" algn="l"/>
                <a:tab pos="2457450" algn="l"/>
              </a:tabLst>
            </a:pPr>
            <a:r>
              <a:rPr kumimoji="1" lang="en-US" altLang="zh-CN" sz="1800" b="1">
                <a:solidFill>
                  <a:srgbClr val="000000"/>
                </a:solidFill>
                <a:latin typeface="Courier New" pitchFamily="49" charset="0"/>
                <a:ea typeface="宋体" charset="-122"/>
              </a:rPr>
              <a:t> 7654	MARTIN	7698</a:t>
            </a:r>
          </a:p>
          <a:p>
            <a:pPr>
              <a:lnSpc>
                <a:spcPct val="95000"/>
              </a:lnSpc>
              <a:tabLst>
                <a:tab pos="850900" algn="l"/>
                <a:tab pos="1833563" algn="l"/>
                <a:tab pos="2457450" algn="l"/>
              </a:tabLst>
            </a:pPr>
            <a:r>
              <a:rPr kumimoji="1" lang="en-US" altLang="zh-CN" sz="1800" b="1">
                <a:solidFill>
                  <a:srgbClr val="000000"/>
                </a:solidFill>
                <a:latin typeface="Courier New" pitchFamily="49" charset="0"/>
                <a:ea typeface="宋体" charset="-122"/>
              </a:rPr>
              <a:t> 7499	ALLEN	7698</a:t>
            </a:r>
          </a:p>
        </p:txBody>
      </p:sp>
      <p:sp>
        <p:nvSpPr>
          <p:cNvPr id="23561" name="Rectangle 13"/>
          <p:cNvSpPr>
            <a:spLocks noChangeArrowheads="1"/>
          </p:cNvSpPr>
          <p:nvPr/>
        </p:nvSpPr>
        <p:spPr bwMode="blackWhite">
          <a:xfrm>
            <a:off x="4924425" y="2432050"/>
            <a:ext cx="2216150" cy="2174875"/>
          </a:xfrm>
          <a:prstGeom prst="rect">
            <a:avLst/>
          </a:prstGeom>
          <a:noFill/>
          <a:ln w="9525">
            <a:noFill/>
            <a:miter lim="800000"/>
            <a:headEnd/>
            <a:tailEnd/>
          </a:ln>
        </p:spPr>
        <p:txBody>
          <a:bodyPr lIns="92075" tIns="46038" rIns="92075" bIns="46038">
            <a:spAutoFit/>
          </a:bodyPr>
          <a:lstStyle/>
          <a:p>
            <a:pPr>
              <a:lnSpc>
                <a:spcPct val="95000"/>
              </a:lnSpc>
              <a:tabLst>
                <a:tab pos="850900" algn="l"/>
                <a:tab pos="1885950" algn="l"/>
                <a:tab pos="2457450" algn="l"/>
              </a:tabLst>
            </a:pPr>
            <a:r>
              <a:rPr kumimoji="1" lang="en-US" altLang="zh-CN" sz="1800" b="1">
                <a:solidFill>
                  <a:srgbClr val="000000"/>
                </a:solidFill>
                <a:latin typeface="Courier New" pitchFamily="49" charset="0"/>
                <a:ea typeface="宋体" charset="-122"/>
              </a:rPr>
              <a:t>EMPNO	ENAME</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a:t>
            </a:r>
            <a:br>
              <a:rPr kumimoji="1" lang="en-US" altLang="zh-CN" sz="1800" b="1">
                <a:solidFill>
                  <a:srgbClr val="000000"/>
                </a:solidFill>
                <a:latin typeface="Courier New" pitchFamily="49" charset="0"/>
                <a:ea typeface="宋体" charset="-122"/>
              </a:rPr>
            </a:br>
            <a:endParaRPr kumimoji="1" lang="en-US" altLang="zh-CN" sz="1800" b="1">
              <a:solidFill>
                <a:srgbClr val="000000"/>
              </a:solidFill>
              <a:latin typeface="Courier New" pitchFamily="49" charset="0"/>
              <a:ea typeface="宋体" charset="-122"/>
            </a:endParaRPr>
          </a:p>
          <a:p>
            <a:pPr>
              <a:lnSpc>
                <a:spcPct val="95000"/>
              </a:lnSpc>
              <a:tabLst>
                <a:tab pos="850900" algn="l"/>
                <a:tab pos="1885950" algn="l"/>
                <a:tab pos="2457450" algn="l"/>
              </a:tabLst>
            </a:pPr>
            <a:r>
              <a:rPr kumimoji="1" lang="en-US" altLang="zh-CN" sz="1800" b="1">
                <a:solidFill>
                  <a:srgbClr val="000000"/>
                </a:solidFill>
                <a:latin typeface="Courier New" pitchFamily="49" charset="0"/>
                <a:ea typeface="宋体" charset="-122"/>
              </a:rPr>
              <a:t> 7839	KING</a:t>
            </a:r>
          </a:p>
          <a:p>
            <a:pPr>
              <a:lnSpc>
                <a:spcPct val="95000"/>
              </a:lnSpc>
              <a:tabLst>
                <a:tab pos="850900" algn="l"/>
                <a:tab pos="1885950" algn="l"/>
                <a:tab pos="2457450" algn="l"/>
              </a:tabLst>
            </a:pPr>
            <a:r>
              <a:rPr kumimoji="1" lang="en-US" altLang="zh-CN" sz="1800" b="1">
                <a:solidFill>
                  <a:srgbClr val="000000"/>
                </a:solidFill>
                <a:latin typeface="Courier New" pitchFamily="49" charset="0"/>
                <a:ea typeface="宋体" charset="-122"/>
              </a:rPr>
              <a:t> 7839	KING</a:t>
            </a:r>
          </a:p>
          <a:p>
            <a:pPr>
              <a:lnSpc>
                <a:spcPct val="95000"/>
              </a:lnSpc>
              <a:tabLst>
                <a:tab pos="850900" algn="l"/>
                <a:tab pos="1885950" algn="l"/>
                <a:tab pos="2457450" algn="l"/>
              </a:tabLst>
            </a:pPr>
            <a:r>
              <a:rPr kumimoji="1" lang="en-US" altLang="zh-CN" sz="1800" b="1">
                <a:solidFill>
                  <a:srgbClr val="000000"/>
                </a:solidFill>
                <a:latin typeface="Courier New" pitchFamily="49" charset="0"/>
                <a:ea typeface="宋体" charset="-122"/>
              </a:rPr>
              <a:t> 7839	KING</a:t>
            </a:r>
          </a:p>
          <a:p>
            <a:pPr>
              <a:lnSpc>
                <a:spcPct val="95000"/>
              </a:lnSpc>
              <a:tabLst>
                <a:tab pos="850900" algn="l"/>
                <a:tab pos="1885950" algn="l"/>
                <a:tab pos="2457450" algn="l"/>
              </a:tabLst>
            </a:pPr>
            <a:r>
              <a:rPr kumimoji="1" lang="en-US" altLang="zh-CN" sz="1800" b="1">
                <a:solidFill>
                  <a:srgbClr val="000000"/>
                </a:solidFill>
                <a:latin typeface="Courier New" pitchFamily="49" charset="0"/>
                <a:ea typeface="宋体" charset="-122"/>
              </a:rPr>
              <a:t> 7698	BLAKE</a:t>
            </a:r>
          </a:p>
          <a:p>
            <a:pPr>
              <a:lnSpc>
                <a:spcPct val="95000"/>
              </a:lnSpc>
              <a:tabLst>
                <a:tab pos="850900" algn="l"/>
                <a:tab pos="1885950" algn="l"/>
                <a:tab pos="2457450" algn="l"/>
              </a:tabLst>
            </a:pPr>
            <a:r>
              <a:rPr kumimoji="1" lang="en-US" altLang="zh-CN" sz="1800" b="1">
                <a:solidFill>
                  <a:srgbClr val="000000"/>
                </a:solidFill>
                <a:latin typeface="Courier New" pitchFamily="49" charset="0"/>
                <a:ea typeface="宋体" charset="-122"/>
              </a:rPr>
              <a:t> 7698	BLAKE</a:t>
            </a:r>
          </a:p>
        </p:txBody>
      </p:sp>
      <p:sp>
        <p:nvSpPr>
          <p:cNvPr id="18442" name="标题 16"/>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.4 </a:t>
            </a:r>
            <a:r>
              <a:rPr lang="zh-CN" altLang="en-US" dirty="0">
                <a:ea typeface="宋体" pitchFamily="2" charset="-122"/>
                <a:cs typeface="Arial" charset="0"/>
              </a:rPr>
              <a:t>自</a:t>
            </a:r>
            <a:r>
              <a:rPr lang="zh-CN" altLang="zh-CN" dirty="0">
                <a:ea typeface="宋体" pitchFamily="2" charset="-122"/>
                <a:cs typeface="Arial" charset="0"/>
              </a:rPr>
              <a:t>连接</a:t>
            </a:r>
            <a:endParaRPr lang="zh-CN" altLang="en-US" dirty="0">
              <a:ea typeface="宋体" pitchFamily="2" charset="-122"/>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6055"/>
                                        </p:tgtEl>
                                        <p:attrNameLst>
                                          <p:attrName>style.visibility</p:attrName>
                                        </p:attrNameLst>
                                      </p:cBhvr>
                                      <p:to>
                                        <p:strVal val="visible"/>
                                      </p:to>
                                    </p:set>
                                    <p:animEffect transition="in" filter="wipe(up)">
                                      <p:cBhvr>
                                        <p:cTn id="7" dur="500"/>
                                        <p:tgtEl>
                                          <p:spTgt spid="38605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12" name="Rectangle 16"/>
          <p:cNvSpPr>
            <a:spLocks noChangeArrowheads="1"/>
          </p:cNvSpPr>
          <p:nvPr/>
        </p:nvSpPr>
        <p:spPr bwMode="blackWhite">
          <a:xfrm>
            <a:off x="885825" y="22574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defRPr/>
            </a:pPr>
            <a:endParaRPr kumimoji="1" lang="zh-CN" altLang="en-US" sz="1800" b="1">
              <a:solidFill>
                <a:srgbClr val="000000"/>
              </a:solidFill>
              <a:latin typeface="Courier New" pitchFamily="49" charset="0"/>
              <a:ea typeface="宋体" pitchFamily="2" charset="-122"/>
            </a:endParaRPr>
          </a:p>
          <a:p>
            <a:pPr>
              <a:lnSpc>
                <a:spcPct val="120000"/>
              </a:lnSpc>
              <a:tabLst>
                <a:tab pos="857250" algn="l"/>
                <a:tab pos="1658938" algn="l"/>
              </a:tabLst>
              <a:defRPr/>
            </a:pPr>
            <a:endParaRPr kumimoji="1" lang="zh-CN" altLang="en-US" sz="1800" b="1">
              <a:solidFill>
                <a:srgbClr val="000000"/>
              </a:solidFill>
              <a:latin typeface="Courier New" pitchFamily="49" charset="0"/>
              <a:ea typeface="宋体" pitchFamily="2" charset="-122"/>
            </a:endParaRPr>
          </a:p>
        </p:txBody>
      </p:sp>
      <p:sp>
        <p:nvSpPr>
          <p:cNvPr id="388113" name="Rectangle 17"/>
          <p:cNvSpPr>
            <a:spLocks noChangeArrowheads="1"/>
          </p:cNvSpPr>
          <p:nvPr/>
        </p:nvSpPr>
        <p:spPr bwMode="blackWhite">
          <a:xfrm>
            <a:off x="896938" y="37496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defRPr/>
            </a:pPr>
            <a:r>
              <a:rPr kumimoji="1" lang="en-US" altLang="zh-CN" sz="1800" b="1">
                <a:solidFill>
                  <a:srgbClr val="000000"/>
                </a:solidFill>
                <a:latin typeface="Courier New" pitchFamily="49" charset="0"/>
                <a:ea typeface="宋体" pitchFamily="2" charset="-122"/>
              </a:rPr>
              <a:t>WORKER.ENAME||'WORKSFOR'||MANAG</a:t>
            </a:r>
          </a:p>
          <a:p>
            <a:pPr>
              <a:defRPr/>
            </a:pPr>
            <a:r>
              <a:rPr kumimoji="1" lang="en-US" altLang="zh-CN" sz="1800" b="1">
                <a:solidFill>
                  <a:srgbClr val="000000"/>
                </a:solidFill>
                <a:latin typeface="Courier New" pitchFamily="49" charset="0"/>
                <a:ea typeface="宋体" pitchFamily="2" charset="-122"/>
              </a:rPr>
              <a:t>-------------------------------</a:t>
            </a:r>
          </a:p>
          <a:p>
            <a:pPr>
              <a:defRPr/>
            </a:pPr>
            <a:r>
              <a:rPr kumimoji="1" lang="en-US" altLang="zh-CN" sz="1800" b="1">
                <a:solidFill>
                  <a:srgbClr val="000000"/>
                </a:solidFill>
                <a:latin typeface="Courier New" pitchFamily="49" charset="0"/>
                <a:ea typeface="宋体" pitchFamily="2" charset="-122"/>
              </a:rPr>
              <a:t>BLAKE works for KING</a:t>
            </a:r>
          </a:p>
          <a:p>
            <a:pPr>
              <a:defRPr/>
            </a:pPr>
            <a:r>
              <a:rPr kumimoji="1" lang="en-US" altLang="zh-CN" sz="1800" b="1">
                <a:solidFill>
                  <a:srgbClr val="000000"/>
                </a:solidFill>
                <a:latin typeface="Courier New" pitchFamily="49" charset="0"/>
                <a:ea typeface="宋体" pitchFamily="2" charset="-122"/>
              </a:rPr>
              <a:t>CLARK works for KING</a:t>
            </a:r>
          </a:p>
          <a:p>
            <a:pPr>
              <a:defRPr/>
            </a:pPr>
            <a:r>
              <a:rPr kumimoji="1" lang="en-US" altLang="zh-CN" sz="1800" b="1">
                <a:solidFill>
                  <a:srgbClr val="000000"/>
                </a:solidFill>
                <a:latin typeface="Courier New" pitchFamily="49" charset="0"/>
                <a:ea typeface="宋体" pitchFamily="2" charset="-122"/>
              </a:rPr>
              <a:t>JONES works for KING</a:t>
            </a:r>
          </a:p>
          <a:p>
            <a:pPr>
              <a:defRPr/>
            </a:pPr>
            <a:r>
              <a:rPr kumimoji="1" lang="en-US" altLang="zh-CN" sz="1800" b="1">
                <a:solidFill>
                  <a:srgbClr val="000000"/>
                </a:solidFill>
                <a:latin typeface="Courier New" pitchFamily="49" charset="0"/>
                <a:ea typeface="宋体" pitchFamily="2" charset="-122"/>
              </a:rPr>
              <a:t>MARTIN works for BLAKE</a:t>
            </a:r>
          </a:p>
          <a:p>
            <a:pPr>
              <a:defRPr/>
            </a:pPr>
            <a:r>
              <a:rPr kumimoji="1" lang="zh-CN" altLang="en-US" sz="1800" b="1">
                <a:solidFill>
                  <a:srgbClr val="000000"/>
                </a:solidFill>
                <a:latin typeface="Courier New" pitchFamily="49" charset="0"/>
                <a:ea typeface="宋体" pitchFamily="2" charset="-122"/>
              </a:rPr>
              <a:t>...</a:t>
            </a:r>
          </a:p>
          <a:p>
            <a:pPr>
              <a:defRPr/>
            </a:pPr>
            <a:r>
              <a:rPr kumimoji="1" lang="zh-CN" altLang="en-US" sz="1800" b="1">
                <a:solidFill>
                  <a:srgbClr val="000000"/>
                </a:solidFill>
                <a:latin typeface="Courier New" pitchFamily="49" charset="0"/>
                <a:ea typeface="宋体" pitchFamily="2" charset="-122"/>
              </a:rPr>
              <a:t>13 </a:t>
            </a:r>
            <a:r>
              <a:rPr kumimoji="1" lang="en-US" altLang="zh-CN" sz="1800" b="1">
                <a:solidFill>
                  <a:srgbClr val="000000"/>
                </a:solidFill>
                <a:latin typeface="Courier New" pitchFamily="49" charset="0"/>
                <a:ea typeface="宋体" pitchFamily="2" charset="-122"/>
              </a:rPr>
              <a:t>rows selected.</a:t>
            </a:r>
          </a:p>
        </p:txBody>
      </p:sp>
      <p:sp>
        <p:nvSpPr>
          <p:cNvPr id="388114" name="Rectangle 18"/>
          <p:cNvSpPr>
            <a:spLocks noChangeArrowheads="1"/>
          </p:cNvSpPr>
          <p:nvPr/>
        </p:nvSpPr>
        <p:spPr bwMode="ltGray">
          <a:xfrm>
            <a:off x="2540000" y="2921000"/>
            <a:ext cx="3810000" cy="36195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24581" name="Rectangle 19"/>
          <p:cNvSpPr>
            <a:spLocks noChangeArrowheads="1"/>
          </p:cNvSpPr>
          <p:nvPr/>
        </p:nvSpPr>
        <p:spPr bwMode="blackWhite">
          <a:xfrm>
            <a:off x="873125" y="2206625"/>
            <a:ext cx="7643813" cy="1108075"/>
          </a:xfrm>
          <a:prstGeom prst="rect">
            <a:avLst/>
          </a:prstGeom>
          <a:noFill/>
          <a:ln w="9525">
            <a:noFill/>
            <a:miter lim="800000"/>
            <a:headEnd/>
            <a:tailEnd/>
          </a:ln>
        </p:spPr>
        <p:txBody>
          <a:bodyPr wrap="none" lIns="92075" tIns="46038" rIns="92075" bIns="46038" anchor="ctr"/>
          <a:lstStyle/>
          <a:p>
            <a:pPr>
              <a:lnSpc>
                <a:spcPct val="120000"/>
              </a:lnSpc>
              <a:tabLst>
                <a:tab pos="857250" algn="l"/>
                <a:tab pos="1658938" algn="l"/>
              </a:tabLst>
            </a:pPr>
            <a:r>
              <a:rPr kumimoji="1" lang="zh-CN" altLang="en-US" sz="1800" b="1" dirty="0">
                <a:solidFill>
                  <a:srgbClr val="000000"/>
                </a:solidFill>
                <a:latin typeface="Courier New" pitchFamily="49" charset="0"/>
                <a:ea typeface="宋体" charset="-122"/>
              </a:rPr>
              <a:t> </a:t>
            </a:r>
            <a:r>
              <a:rPr kumimoji="1" lang="en-US" altLang="zh-CN" sz="1800" b="1" dirty="0">
                <a:solidFill>
                  <a:srgbClr val="000000"/>
                </a:solidFill>
                <a:latin typeface="Courier New" pitchFamily="49" charset="0"/>
                <a:ea typeface="宋体" charset="-122"/>
              </a:rPr>
              <a:t>SELECT </a:t>
            </a:r>
            <a:r>
              <a:rPr kumimoji="1" lang="en-US" altLang="zh-CN" sz="1800" b="1" dirty="0" err="1">
                <a:solidFill>
                  <a:srgbClr val="000000"/>
                </a:solidFill>
                <a:latin typeface="Courier New" pitchFamily="49" charset="0"/>
                <a:ea typeface="宋体" charset="-122"/>
              </a:rPr>
              <a:t>worker.ename</a:t>
            </a:r>
            <a:r>
              <a:rPr kumimoji="1" lang="en-US" altLang="zh-CN" sz="1800" b="1" dirty="0">
                <a:solidFill>
                  <a:srgbClr val="000000"/>
                </a:solidFill>
                <a:latin typeface="Courier New" pitchFamily="49" charset="0"/>
                <a:ea typeface="宋体" charset="-122"/>
              </a:rPr>
              <a:t>||' works for '||</a:t>
            </a:r>
            <a:r>
              <a:rPr kumimoji="1" lang="en-US" altLang="zh-CN" sz="1800" b="1" dirty="0" err="1">
                <a:solidFill>
                  <a:srgbClr val="000000"/>
                </a:solidFill>
                <a:latin typeface="Courier New" pitchFamily="49" charset="0"/>
                <a:ea typeface="宋体" charset="-122"/>
              </a:rPr>
              <a:t>manager.ename</a:t>
            </a:r>
            <a:endParaRPr kumimoji="1" lang="en-US" altLang="zh-CN" sz="1800" b="1" dirty="0">
              <a:solidFill>
                <a:srgbClr val="000000"/>
              </a:solidFill>
              <a:latin typeface="Courier New" pitchFamily="49" charset="0"/>
              <a:ea typeface="宋体" charset="-122"/>
            </a:endParaRPr>
          </a:p>
          <a:p>
            <a:pPr>
              <a:lnSpc>
                <a:spcPct val="120000"/>
              </a:lnSpc>
              <a:tabLst>
                <a:tab pos="857250" algn="l"/>
                <a:tab pos="1658938" algn="l"/>
              </a:tabLst>
            </a:pPr>
            <a:r>
              <a:rPr kumimoji="1" lang="en-US" altLang="zh-CN" sz="1800" b="1" dirty="0">
                <a:solidFill>
                  <a:srgbClr val="000000"/>
                </a:solidFill>
                <a:latin typeface="Courier New" pitchFamily="49" charset="0"/>
                <a:ea typeface="宋体" charset="-122"/>
              </a:rPr>
              <a:t>  </a:t>
            </a:r>
            <a:r>
              <a:rPr kumimoji="1" lang="zh-CN" altLang="en-US" sz="1800" b="1" dirty="0">
                <a:solidFill>
                  <a:srgbClr val="000000"/>
                </a:solidFill>
                <a:latin typeface="Courier New" pitchFamily="49" charset="0"/>
                <a:ea typeface="宋体" charset="-122"/>
              </a:rPr>
              <a:t> </a:t>
            </a:r>
            <a:r>
              <a:rPr kumimoji="1" lang="en-US" altLang="zh-CN" sz="1800" b="1" dirty="0">
                <a:solidFill>
                  <a:srgbClr val="000000"/>
                </a:solidFill>
                <a:latin typeface="Courier New" pitchFamily="49" charset="0"/>
                <a:ea typeface="宋体" charset="-122"/>
              </a:rPr>
              <a:t> FROM 	emp worker, emp manager</a:t>
            </a:r>
          </a:p>
          <a:p>
            <a:pPr>
              <a:lnSpc>
                <a:spcPct val="120000"/>
              </a:lnSpc>
              <a:tabLst>
                <a:tab pos="857250" algn="l"/>
                <a:tab pos="1658938" algn="l"/>
              </a:tabLst>
            </a:pPr>
            <a:r>
              <a:rPr kumimoji="1" lang="en-US" altLang="zh-CN" sz="1800" b="1" dirty="0">
                <a:solidFill>
                  <a:srgbClr val="000000"/>
                </a:solidFill>
                <a:latin typeface="Courier New" pitchFamily="49" charset="0"/>
                <a:ea typeface="宋体" charset="-122"/>
              </a:rPr>
              <a:t>  </a:t>
            </a:r>
            <a:r>
              <a:rPr kumimoji="1" lang="zh-CN" altLang="en-US" sz="1800" b="1" dirty="0">
                <a:solidFill>
                  <a:srgbClr val="000000"/>
                </a:solidFill>
                <a:latin typeface="Courier New" pitchFamily="49" charset="0"/>
                <a:ea typeface="宋体" charset="-122"/>
              </a:rPr>
              <a:t> </a:t>
            </a:r>
            <a:r>
              <a:rPr kumimoji="1" lang="en-US" altLang="zh-CN" sz="1800" b="1" dirty="0">
                <a:solidFill>
                  <a:srgbClr val="000000"/>
                </a:solidFill>
                <a:latin typeface="Courier New" pitchFamily="49" charset="0"/>
                <a:ea typeface="宋体" charset="-122"/>
              </a:rPr>
              <a:t> WHERE 	</a:t>
            </a:r>
            <a:r>
              <a:rPr kumimoji="1" lang="en-US" altLang="zh-CN" sz="1800" b="1" dirty="0" err="1">
                <a:solidFill>
                  <a:srgbClr val="000000"/>
                </a:solidFill>
                <a:latin typeface="Courier New" pitchFamily="49" charset="0"/>
                <a:ea typeface="宋体" charset="-122"/>
              </a:rPr>
              <a:t>worker.mgr</a:t>
            </a:r>
            <a:r>
              <a:rPr kumimoji="1" lang="en-US" altLang="zh-CN" sz="1800" b="1" dirty="0">
                <a:solidFill>
                  <a:srgbClr val="000000"/>
                </a:solidFill>
                <a:latin typeface="Courier New" pitchFamily="49" charset="0"/>
                <a:ea typeface="宋体" charset="-122"/>
              </a:rPr>
              <a:t> = </a:t>
            </a:r>
            <a:r>
              <a:rPr kumimoji="1" lang="en-US" altLang="zh-CN" sz="1800" b="1" dirty="0" err="1">
                <a:solidFill>
                  <a:srgbClr val="000000"/>
                </a:solidFill>
                <a:latin typeface="Courier New" pitchFamily="49" charset="0"/>
                <a:ea typeface="宋体" charset="-122"/>
              </a:rPr>
              <a:t>manager.empno</a:t>
            </a:r>
            <a:r>
              <a:rPr kumimoji="1" lang="en-US" altLang="zh-CN" sz="1800" b="1" dirty="0">
                <a:solidFill>
                  <a:srgbClr val="000000"/>
                </a:solidFill>
                <a:latin typeface="Courier New" pitchFamily="49" charset="0"/>
                <a:ea typeface="宋体" charset="-122"/>
              </a:rPr>
              <a:t>;</a:t>
            </a:r>
          </a:p>
        </p:txBody>
      </p:sp>
      <p:sp>
        <p:nvSpPr>
          <p:cNvPr id="19462" name="标题 9"/>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.4 </a:t>
            </a:r>
            <a:r>
              <a:rPr lang="zh-CN" altLang="zh-CN" dirty="0">
                <a:ea typeface="宋体" pitchFamily="2" charset="-122"/>
                <a:cs typeface="Arial" charset="0"/>
              </a:rPr>
              <a:t>自连接</a:t>
            </a:r>
            <a:endParaRPr lang="zh-CN" altLang="en-US" dirty="0">
              <a:ea typeface="宋体" pitchFamily="2" charset="-122"/>
              <a:cs typeface="Arial" charset="0"/>
            </a:endParaRPr>
          </a:p>
        </p:txBody>
      </p:sp>
      <p:sp>
        <p:nvSpPr>
          <p:cNvPr id="24583" name="Rectangle 15"/>
          <p:cNvSpPr>
            <a:spLocks noChangeArrowheads="1"/>
          </p:cNvSpPr>
          <p:nvPr/>
        </p:nvSpPr>
        <p:spPr bwMode="auto">
          <a:xfrm>
            <a:off x="266700" y="1520825"/>
            <a:ext cx="8308975" cy="442913"/>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400" b="1">
                <a:solidFill>
                  <a:schemeClr val="tx1"/>
                </a:solidFill>
                <a:latin typeface="Arial" charset="0"/>
                <a:ea typeface="宋体" charset="-122"/>
              </a:rPr>
              <a:t>查询每个有上级的员工的姓名，及其上级员工的姓名</a:t>
            </a:r>
            <a:endParaRPr lang="en-US" altLang="zh-CN" sz="2400" b="1">
              <a:solidFill>
                <a:schemeClr val="tx1"/>
              </a:solidFill>
              <a:latin typeface="Arial" charset="0"/>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8114"/>
                                        </p:tgtEl>
                                        <p:attrNameLst>
                                          <p:attrName>style.visibility</p:attrName>
                                        </p:attrNameLst>
                                      </p:cBhvr>
                                      <p:to>
                                        <p:strVal val="visible"/>
                                      </p:to>
                                    </p:set>
                                    <p:animEffect transition="in" filter="wipe(up)">
                                      <p:cBhvr>
                                        <p:cTn id="7" dur="500"/>
                                        <p:tgtEl>
                                          <p:spTgt spid="388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850900" y="1662113"/>
            <a:ext cx="7791450" cy="3857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kumimoji="1" lang="zh-CN" altLang="en-US" sz="2000" b="1">
                <a:solidFill>
                  <a:schemeClr val="tx1"/>
                </a:solidFill>
                <a:latin typeface="Arial" charset="0"/>
                <a:ea typeface="宋体" charset="-122"/>
              </a:rPr>
              <a:t>语法：</a:t>
            </a:r>
            <a:endParaRPr kumimoji="1" lang="en-US" altLang="zh-CN" sz="2000" b="1">
              <a:solidFill>
                <a:schemeClr val="tx1"/>
              </a:solidFill>
              <a:latin typeface="Arial" charset="0"/>
              <a:ea typeface="宋体" charset="-122"/>
            </a:endParaRPr>
          </a:p>
        </p:txBody>
      </p:sp>
      <p:sp>
        <p:nvSpPr>
          <p:cNvPr id="452613" name="Rectangle 5"/>
          <p:cNvSpPr>
            <a:spLocks noChangeArrowheads="1"/>
          </p:cNvSpPr>
          <p:nvPr/>
        </p:nvSpPr>
        <p:spPr bwMode="blackWhite">
          <a:xfrm>
            <a:off x="885825" y="2038350"/>
            <a:ext cx="7618413" cy="1819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defRPr/>
            </a:pPr>
            <a:endParaRPr kumimoji="1" lang="zh-CN" altLang="en-US" sz="1800" b="1">
              <a:solidFill>
                <a:srgbClr val="000000"/>
              </a:solidFill>
              <a:latin typeface="Arial" pitchFamily="34" charset="0"/>
              <a:ea typeface="宋体" pitchFamily="2" charset="-122"/>
            </a:endParaRPr>
          </a:p>
          <a:p>
            <a:pPr>
              <a:lnSpc>
                <a:spcPct val="120000"/>
              </a:lnSpc>
              <a:tabLst>
                <a:tab pos="857250" algn="l"/>
                <a:tab pos="1658938" algn="l"/>
              </a:tabLst>
              <a:defRPr/>
            </a:pPr>
            <a:endParaRPr kumimoji="1" lang="zh-CN" altLang="en-US" sz="1800" b="1">
              <a:solidFill>
                <a:srgbClr val="000000"/>
              </a:solidFill>
              <a:latin typeface="Arial" pitchFamily="34" charset="0"/>
              <a:ea typeface="宋体" pitchFamily="2" charset="-122"/>
            </a:endParaRPr>
          </a:p>
        </p:txBody>
      </p:sp>
      <p:sp>
        <p:nvSpPr>
          <p:cNvPr id="452615" name="Rectangle 7"/>
          <p:cNvSpPr>
            <a:spLocks noChangeArrowheads="1"/>
          </p:cNvSpPr>
          <p:nvPr/>
        </p:nvSpPr>
        <p:spPr bwMode="ltGray">
          <a:xfrm>
            <a:off x="965200" y="3133725"/>
            <a:ext cx="3924300" cy="69215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25605" name="Rectangle 8"/>
          <p:cNvSpPr>
            <a:spLocks noChangeArrowheads="1"/>
          </p:cNvSpPr>
          <p:nvPr/>
        </p:nvSpPr>
        <p:spPr bwMode="blackWhite">
          <a:xfrm>
            <a:off x="873125" y="1987550"/>
            <a:ext cx="7643813" cy="1882775"/>
          </a:xfrm>
          <a:prstGeom prst="rect">
            <a:avLst/>
          </a:prstGeom>
          <a:noFill/>
          <a:ln w="9525">
            <a:noFill/>
            <a:miter lim="800000"/>
            <a:headEnd/>
            <a:tailEnd/>
          </a:ln>
        </p:spPr>
        <p:txBody>
          <a:bodyPr wrap="none" lIns="92075" tIns="46038" rIns="92075" bIns="46038" anchor="ctr"/>
          <a:lstStyle/>
          <a:p>
            <a:pPr>
              <a:lnSpc>
                <a:spcPct val="120000"/>
              </a:lnSpc>
              <a:tabLst>
                <a:tab pos="857250" algn="l"/>
                <a:tab pos="1658938" algn="l"/>
              </a:tabLst>
            </a:pPr>
            <a:r>
              <a:rPr kumimoji="1" lang="en-US" altLang="zh-CN" sz="1800" b="1">
                <a:solidFill>
                  <a:srgbClr val="000000"/>
                </a:solidFill>
                <a:latin typeface="Arial" charset="0"/>
                <a:ea typeface="宋体" charset="-122"/>
              </a:rPr>
              <a:t>SELECT [LEVEL], </a:t>
            </a:r>
            <a:r>
              <a:rPr kumimoji="1" lang="en-US" altLang="zh-CN" sz="1800" b="1" i="1">
                <a:solidFill>
                  <a:srgbClr val="000000"/>
                </a:solidFill>
                <a:latin typeface="Arial" charset="0"/>
                <a:ea typeface="宋体" charset="-122"/>
              </a:rPr>
              <a:t>column</a:t>
            </a:r>
            <a:r>
              <a:rPr kumimoji="1" lang="en-US" altLang="zh-CN" sz="1800" b="1">
                <a:solidFill>
                  <a:srgbClr val="000000"/>
                </a:solidFill>
                <a:latin typeface="Arial" charset="0"/>
                <a:ea typeface="宋体" charset="-122"/>
              </a:rPr>
              <a:t>, </a:t>
            </a:r>
            <a:r>
              <a:rPr kumimoji="1" lang="en-US" altLang="zh-CN" sz="1800" b="1" i="1">
                <a:solidFill>
                  <a:srgbClr val="000000"/>
                </a:solidFill>
                <a:latin typeface="Arial" charset="0"/>
                <a:ea typeface="宋体" charset="-122"/>
              </a:rPr>
              <a:t>expr</a:t>
            </a:r>
            <a:r>
              <a:rPr kumimoji="1" lang="en-US" altLang="zh-CN" sz="1800" b="1">
                <a:solidFill>
                  <a:srgbClr val="000000"/>
                </a:solidFill>
                <a:latin typeface="Arial" charset="0"/>
                <a:ea typeface="宋体" charset="-122"/>
              </a:rPr>
              <a:t>...</a:t>
            </a:r>
          </a:p>
          <a:p>
            <a:pPr>
              <a:lnSpc>
                <a:spcPct val="120000"/>
              </a:lnSpc>
              <a:tabLst>
                <a:tab pos="857250" algn="l"/>
                <a:tab pos="1658938" algn="l"/>
              </a:tabLst>
            </a:pPr>
            <a:r>
              <a:rPr kumimoji="1" lang="en-US" altLang="zh-CN" sz="1800" b="1">
                <a:solidFill>
                  <a:srgbClr val="000000"/>
                </a:solidFill>
                <a:latin typeface="Arial" charset="0"/>
                <a:ea typeface="宋体" charset="-122"/>
              </a:rPr>
              <a:t>FROM </a:t>
            </a:r>
            <a:r>
              <a:rPr kumimoji="1" lang="en-US" altLang="zh-CN" sz="1800" b="1" i="1">
                <a:solidFill>
                  <a:srgbClr val="000000"/>
                </a:solidFill>
                <a:latin typeface="Arial" charset="0"/>
                <a:ea typeface="宋体" charset="-122"/>
              </a:rPr>
              <a:t>table</a:t>
            </a:r>
          </a:p>
          <a:p>
            <a:pPr>
              <a:lnSpc>
                <a:spcPct val="120000"/>
              </a:lnSpc>
              <a:tabLst>
                <a:tab pos="857250" algn="l"/>
                <a:tab pos="1658938" algn="l"/>
              </a:tabLst>
            </a:pPr>
            <a:r>
              <a:rPr kumimoji="1" lang="en-US" altLang="zh-CN" sz="1800" b="1">
                <a:solidFill>
                  <a:srgbClr val="000000"/>
                </a:solidFill>
                <a:latin typeface="Arial" charset="0"/>
                <a:ea typeface="宋体" charset="-122"/>
              </a:rPr>
              <a:t>[WHERE </a:t>
            </a:r>
            <a:r>
              <a:rPr kumimoji="1" lang="en-US" altLang="zh-CN" sz="1800" b="1" i="1">
                <a:solidFill>
                  <a:srgbClr val="000000"/>
                </a:solidFill>
                <a:latin typeface="Arial" charset="0"/>
                <a:ea typeface="宋体" charset="-122"/>
              </a:rPr>
              <a:t>condition(s)</a:t>
            </a:r>
            <a:r>
              <a:rPr kumimoji="1" lang="en-US" altLang="zh-CN" sz="1800" b="1">
                <a:solidFill>
                  <a:srgbClr val="000000"/>
                </a:solidFill>
                <a:latin typeface="Arial" charset="0"/>
                <a:ea typeface="宋体" charset="-122"/>
              </a:rPr>
              <a:t>]</a:t>
            </a:r>
          </a:p>
          <a:p>
            <a:pPr>
              <a:lnSpc>
                <a:spcPct val="120000"/>
              </a:lnSpc>
              <a:tabLst>
                <a:tab pos="857250" algn="l"/>
                <a:tab pos="1658938" algn="l"/>
              </a:tabLst>
            </a:pPr>
            <a:r>
              <a:rPr kumimoji="1" lang="en-US" altLang="zh-CN" sz="1800" b="1">
                <a:solidFill>
                  <a:srgbClr val="000000"/>
                </a:solidFill>
                <a:latin typeface="Arial" charset="0"/>
                <a:ea typeface="宋体" charset="-122"/>
              </a:rPr>
              <a:t>[START WITH </a:t>
            </a:r>
            <a:r>
              <a:rPr kumimoji="1" lang="en-US" altLang="zh-CN" sz="1800" b="1" i="1">
                <a:solidFill>
                  <a:srgbClr val="000000"/>
                </a:solidFill>
                <a:latin typeface="Arial" charset="0"/>
                <a:ea typeface="宋体" charset="-122"/>
              </a:rPr>
              <a:t>condition(s)</a:t>
            </a:r>
            <a:r>
              <a:rPr kumimoji="1" lang="en-US" altLang="zh-CN" sz="1800" b="1">
                <a:solidFill>
                  <a:srgbClr val="000000"/>
                </a:solidFill>
                <a:latin typeface="Arial" charset="0"/>
                <a:ea typeface="宋体" charset="-122"/>
              </a:rPr>
              <a:t>]</a:t>
            </a:r>
          </a:p>
          <a:p>
            <a:pPr>
              <a:lnSpc>
                <a:spcPct val="120000"/>
              </a:lnSpc>
              <a:tabLst>
                <a:tab pos="857250" algn="l"/>
                <a:tab pos="1658938" algn="l"/>
              </a:tabLst>
            </a:pPr>
            <a:r>
              <a:rPr kumimoji="1" lang="en-US" altLang="zh-CN" sz="1800" b="1">
                <a:solidFill>
                  <a:srgbClr val="000000"/>
                </a:solidFill>
                <a:latin typeface="Arial" charset="0"/>
                <a:ea typeface="宋体" charset="-122"/>
              </a:rPr>
              <a:t>[CONNECT BY PRIOR </a:t>
            </a:r>
            <a:r>
              <a:rPr kumimoji="1" lang="en-US" altLang="zh-CN" sz="1800" b="1" i="1">
                <a:solidFill>
                  <a:srgbClr val="000000"/>
                </a:solidFill>
                <a:latin typeface="Arial" charset="0"/>
                <a:ea typeface="宋体" charset="-122"/>
              </a:rPr>
              <a:t>condition(s)</a:t>
            </a:r>
            <a:r>
              <a:rPr kumimoji="1" lang="en-US" altLang="zh-CN" sz="1800" b="1">
                <a:solidFill>
                  <a:srgbClr val="000000"/>
                </a:solidFill>
                <a:latin typeface="Arial" charset="0"/>
                <a:ea typeface="宋体" charset="-122"/>
              </a:rPr>
              <a:t>]</a:t>
            </a:r>
          </a:p>
        </p:txBody>
      </p:sp>
      <p:sp>
        <p:nvSpPr>
          <p:cNvPr id="20486" name="标题 8"/>
          <p:cNvSpPr>
            <a:spLocks noGrp="1"/>
          </p:cNvSpPr>
          <p:nvPr>
            <p:ph type="title"/>
          </p:nvPr>
        </p:nvSpPr>
        <p:spPr>
          <a:xfrm>
            <a:off x="863600" y="530225"/>
            <a:ext cx="7408863" cy="684213"/>
          </a:xfrm>
        </p:spPr>
        <p:txBody>
          <a:bodyPr>
            <a:normAutofit fontScale="90000"/>
          </a:bodyPr>
          <a:lstStyle/>
          <a:p>
            <a:pPr algn="ctr" eaLnBrk="1" hangingPunct="1">
              <a:defRPr/>
            </a:pPr>
            <a:r>
              <a:rPr lang="zh-CN" altLang="en-US" dirty="0">
                <a:ea typeface="宋体" pitchFamily="2" charset="-122"/>
              </a:rPr>
              <a:t>1</a:t>
            </a:r>
            <a:r>
              <a:rPr lang="en-US" altLang="zh-CN" dirty="0">
                <a:ea typeface="宋体" pitchFamily="2" charset="-122"/>
              </a:rPr>
              <a:t>.5</a:t>
            </a:r>
            <a:r>
              <a:rPr kumimoji="1" lang="zh-CN" altLang="en-US" dirty="0">
                <a:ea typeface="宋体" pitchFamily="2" charset="-122"/>
              </a:rPr>
              <a:t>递归查询（树查询）</a:t>
            </a:r>
            <a:endParaRPr lang="zh-CN" altLang="en-US" dirty="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2615"/>
                                        </p:tgtEl>
                                        <p:attrNameLst>
                                          <p:attrName>style.visibility</p:attrName>
                                        </p:attrNameLst>
                                      </p:cBhvr>
                                      <p:to>
                                        <p:strVal val="visible"/>
                                      </p:to>
                                    </p:set>
                                    <p:animEffect transition="in" filter="wipe(up)">
                                      <p:cBhvr>
                                        <p:cTn id="7" dur="500"/>
                                        <p:tgtEl>
                                          <p:spTgt spid="452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6" name="Rectangle 10"/>
          <p:cNvSpPr>
            <a:spLocks noChangeArrowheads="1"/>
          </p:cNvSpPr>
          <p:nvPr/>
        </p:nvSpPr>
        <p:spPr bwMode="blackWhite">
          <a:xfrm>
            <a:off x="331788" y="1871663"/>
            <a:ext cx="8291512" cy="18653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defRPr/>
            </a:pPr>
            <a:endParaRPr kumimoji="1" lang="zh-CN" altLang="en-US" sz="2000" b="1">
              <a:solidFill>
                <a:schemeClr val="tx1"/>
              </a:solidFill>
              <a:latin typeface="Arial" pitchFamily="34" charset="0"/>
              <a:ea typeface="宋体" pitchFamily="2" charset="-122"/>
            </a:endParaRPr>
          </a:p>
          <a:p>
            <a:pPr>
              <a:lnSpc>
                <a:spcPct val="120000"/>
              </a:lnSpc>
              <a:tabLst>
                <a:tab pos="857250" algn="l"/>
                <a:tab pos="1658938" algn="l"/>
              </a:tabLst>
              <a:defRPr/>
            </a:pPr>
            <a:endParaRPr kumimoji="1" lang="zh-CN" altLang="en-US" sz="2000" b="1">
              <a:solidFill>
                <a:schemeClr val="tx1"/>
              </a:solidFill>
              <a:latin typeface="Arial" pitchFamily="34" charset="0"/>
              <a:ea typeface="宋体" pitchFamily="2" charset="-122"/>
            </a:endParaRPr>
          </a:p>
        </p:txBody>
      </p:sp>
      <p:sp>
        <p:nvSpPr>
          <p:cNvPr id="454668" name="Text Box 12"/>
          <p:cNvSpPr txBox="1">
            <a:spLocks noChangeArrowheads="1"/>
          </p:cNvSpPr>
          <p:nvPr/>
        </p:nvSpPr>
        <p:spPr bwMode="auto">
          <a:xfrm>
            <a:off x="385763" y="1989138"/>
            <a:ext cx="7505700" cy="519112"/>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endParaRPr lang="zh-CN" altLang="en-US" sz="2800">
              <a:ea typeface="宋体" pitchFamily="2" charset="-122"/>
            </a:endParaRPr>
          </a:p>
        </p:txBody>
      </p:sp>
      <p:sp>
        <p:nvSpPr>
          <p:cNvPr id="26628" name="Rectangle 14"/>
          <p:cNvSpPr>
            <a:spLocks noChangeArrowheads="1"/>
          </p:cNvSpPr>
          <p:nvPr/>
        </p:nvSpPr>
        <p:spPr bwMode="blackWhite">
          <a:xfrm>
            <a:off x="357188" y="2136775"/>
            <a:ext cx="7643812" cy="1171575"/>
          </a:xfrm>
          <a:prstGeom prst="rect">
            <a:avLst/>
          </a:prstGeom>
          <a:noFill/>
          <a:ln w="9525">
            <a:noFill/>
            <a:miter lim="800000"/>
            <a:headEnd/>
            <a:tailEnd/>
          </a:ln>
        </p:spPr>
        <p:txBody>
          <a:bodyPr wrap="none" lIns="92075" tIns="46038" rIns="92075" bIns="46038" anchor="ctr"/>
          <a:lstStyle/>
          <a:p>
            <a:pPr>
              <a:spcBef>
                <a:spcPct val="50000"/>
              </a:spcBef>
              <a:tabLst>
                <a:tab pos="857250" algn="l"/>
                <a:tab pos="1658938" algn="l"/>
              </a:tabLst>
            </a:pPr>
            <a:r>
              <a:rPr lang="en-US" altLang="zh-CN" sz="2000" b="1" dirty="0">
                <a:solidFill>
                  <a:schemeClr val="tx1"/>
                </a:solidFill>
                <a:latin typeface="Arial" charset="0"/>
                <a:ea typeface="宋体" charset="-122"/>
              </a:rPr>
              <a:t>SELECT </a:t>
            </a:r>
            <a:r>
              <a:rPr lang="en-US" altLang="zh-CN" sz="2000" b="1" dirty="0" err="1">
                <a:solidFill>
                  <a:schemeClr val="tx1"/>
                </a:solidFill>
                <a:latin typeface="Arial" charset="0"/>
                <a:ea typeface="宋体" charset="-122"/>
              </a:rPr>
              <a:t>lpad</a:t>
            </a:r>
            <a:r>
              <a:rPr lang="en-US" altLang="zh-CN" sz="2000" b="1" dirty="0">
                <a:solidFill>
                  <a:schemeClr val="tx1"/>
                </a:solidFill>
                <a:latin typeface="Arial" charset="0"/>
                <a:ea typeface="宋体" charset="-122"/>
              </a:rPr>
              <a:t>(</a:t>
            </a:r>
            <a:r>
              <a:rPr lang="en-US" altLang="zh-CN" sz="2000" b="1" dirty="0" err="1">
                <a:solidFill>
                  <a:schemeClr val="tx1"/>
                </a:solidFill>
                <a:latin typeface="Arial" charset="0"/>
                <a:ea typeface="宋体" charset="-122"/>
              </a:rPr>
              <a:t>ename,length</a:t>
            </a:r>
            <a:r>
              <a:rPr lang="en-US" altLang="zh-CN" sz="2000" b="1" dirty="0">
                <a:solidFill>
                  <a:schemeClr val="tx1"/>
                </a:solidFill>
                <a:latin typeface="Arial" charset="0"/>
                <a:ea typeface="宋体" charset="-122"/>
              </a:rPr>
              <a:t>(</a:t>
            </a:r>
            <a:r>
              <a:rPr lang="en-US" altLang="zh-CN" sz="2000" b="1" dirty="0" err="1">
                <a:solidFill>
                  <a:schemeClr val="tx1"/>
                </a:solidFill>
                <a:latin typeface="Arial" charset="0"/>
                <a:ea typeface="宋体" charset="-122"/>
              </a:rPr>
              <a:t>ename</a:t>
            </a:r>
            <a:r>
              <a:rPr lang="en-US" altLang="zh-CN" sz="2000" b="1" dirty="0">
                <a:solidFill>
                  <a:schemeClr val="tx1"/>
                </a:solidFill>
                <a:latin typeface="Arial" charset="0"/>
                <a:ea typeface="宋体" charset="-122"/>
              </a:rPr>
              <a:t>)+(level-1)*3,'-') </a:t>
            </a:r>
            <a:r>
              <a:rPr lang="en-US" altLang="zh-CN" sz="2000" b="1" dirty="0" err="1">
                <a:solidFill>
                  <a:schemeClr val="tx1"/>
                </a:solidFill>
                <a:latin typeface="Arial" charset="0"/>
                <a:ea typeface="宋体" charset="-122"/>
              </a:rPr>
              <a:t>employee,level</a:t>
            </a:r>
            <a:endParaRPr lang="en-US" altLang="zh-CN" sz="2000" b="1" dirty="0">
              <a:solidFill>
                <a:schemeClr val="tx1"/>
              </a:solidFill>
              <a:latin typeface="Arial" charset="0"/>
              <a:ea typeface="宋体" charset="-122"/>
            </a:endParaRPr>
          </a:p>
          <a:p>
            <a:pPr>
              <a:spcBef>
                <a:spcPct val="50000"/>
              </a:spcBef>
              <a:tabLst>
                <a:tab pos="857250" algn="l"/>
                <a:tab pos="1658938" algn="l"/>
              </a:tabLst>
            </a:pPr>
            <a:r>
              <a:rPr lang="en-US" altLang="zh-CN" sz="2000" b="1" dirty="0">
                <a:solidFill>
                  <a:schemeClr val="tx1"/>
                </a:solidFill>
                <a:latin typeface="Arial" charset="0"/>
                <a:ea typeface="宋体" charset="-122"/>
              </a:rPr>
              <a:t>FROM emp</a:t>
            </a:r>
          </a:p>
          <a:p>
            <a:pPr>
              <a:spcBef>
                <a:spcPct val="50000"/>
              </a:spcBef>
              <a:tabLst>
                <a:tab pos="857250" algn="l"/>
                <a:tab pos="1658938" algn="l"/>
              </a:tabLst>
            </a:pPr>
            <a:r>
              <a:rPr lang="en-US" altLang="zh-CN" sz="2000" b="1" dirty="0">
                <a:solidFill>
                  <a:schemeClr val="tx1"/>
                </a:solidFill>
                <a:latin typeface="Arial" charset="0"/>
                <a:ea typeface="宋体" charset="-122"/>
              </a:rPr>
              <a:t>START WITH </a:t>
            </a:r>
            <a:r>
              <a:rPr lang="en-US" altLang="zh-CN" sz="2000" b="1" dirty="0" err="1">
                <a:solidFill>
                  <a:schemeClr val="tx1"/>
                </a:solidFill>
                <a:latin typeface="Arial" charset="0"/>
                <a:ea typeface="宋体" charset="-122"/>
              </a:rPr>
              <a:t>ename</a:t>
            </a:r>
            <a:r>
              <a:rPr lang="en-US" altLang="zh-CN" sz="2000" b="1" dirty="0">
                <a:solidFill>
                  <a:schemeClr val="tx1"/>
                </a:solidFill>
                <a:latin typeface="Arial" charset="0"/>
                <a:ea typeface="宋体" charset="-122"/>
              </a:rPr>
              <a:t> = 'KING'</a:t>
            </a:r>
          </a:p>
          <a:p>
            <a:pPr>
              <a:spcBef>
                <a:spcPct val="50000"/>
              </a:spcBef>
              <a:tabLst>
                <a:tab pos="857250" algn="l"/>
                <a:tab pos="1658938" algn="l"/>
              </a:tabLst>
            </a:pPr>
            <a:r>
              <a:rPr lang="en-US" altLang="zh-CN" sz="2000" b="1" dirty="0">
                <a:solidFill>
                  <a:schemeClr val="tx1"/>
                </a:solidFill>
                <a:latin typeface="Arial" charset="0"/>
                <a:ea typeface="宋体" charset="-122"/>
              </a:rPr>
              <a:t>CONNECT BY PRIOR </a:t>
            </a:r>
            <a:r>
              <a:rPr lang="en-US" altLang="zh-CN" sz="2000" b="1" dirty="0" err="1">
                <a:solidFill>
                  <a:schemeClr val="tx1"/>
                </a:solidFill>
                <a:latin typeface="Arial" charset="0"/>
                <a:ea typeface="宋体" charset="-122"/>
              </a:rPr>
              <a:t>empno</a:t>
            </a:r>
            <a:r>
              <a:rPr lang="en-US" altLang="zh-CN" sz="2000" b="1" dirty="0">
                <a:solidFill>
                  <a:schemeClr val="tx1"/>
                </a:solidFill>
                <a:latin typeface="Arial" charset="0"/>
                <a:ea typeface="宋体" charset="-122"/>
              </a:rPr>
              <a:t> = </a:t>
            </a:r>
            <a:r>
              <a:rPr lang="en-US" altLang="zh-CN" sz="2000" b="1" dirty="0" err="1">
                <a:solidFill>
                  <a:schemeClr val="tx1"/>
                </a:solidFill>
                <a:latin typeface="Arial" charset="0"/>
                <a:ea typeface="宋体" charset="-122"/>
              </a:rPr>
              <a:t>mgr</a:t>
            </a:r>
            <a:r>
              <a:rPr lang="en-US" altLang="zh-CN" sz="2000" b="1" dirty="0">
                <a:solidFill>
                  <a:schemeClr val="tx1"/>
                </a:solidFill>
                <a:latin typeface="Arial" charset="0"/>
                <a:ea typeface="宋体" charset="-122"/>
              </a:rPr>
              <a:t>;</a:t>
            </a:r>
            <a:endParaRPr lang="zh-CN" altLang="en-US" sz="2000" b="1" dirty="0">
              <a:solidFill>
                <a:schemeClr val="tx1"/>
              </a:solidFill>
              <a:latin typeface="Arial" charset="0"/>
              <a:ea typeface="宋体" charset="-122"/>
            </a:endParaRPr>
          </a:p>
        </p:txBody>
      </p:sp>
      <p:sp>
        <p:nvSpPr>
          <p:cNvPr id="2054" name="标题 9"/>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.5</a:t>
            </a:r>
            <a:r>
              <a:rPr kumimoji="1" lang="zh-CN" altLang="zh-CN" dirty="0">
                <a:ea typeface="宋体" pitchFamily="2" charset="-122"/>
                <a:cs typeface="Arial" charset="0"/>
              </a:rPr>
              <a:t>递归查询（树查询）</a:t>
            </a:r>
            <a:endParaRPr lang="zh-CN" altLang="en-US" dirty="0">
              <a:ea typeface="宋体" pitchFamily="2" charset="-122"/>
              <a:cs typeface="Arial" charset="0"/>
            </a:endParaRPr>
          </a:p>
        </p:txBody>
      </p:sp>
      <p:sp>
        <p:nvSpPr>
          <p:cNvPr id="26630" name="Rectangle 15"/>
          <p:cNvSpPr>
            <a:spLocks noChangeArrowheads="1"/>
          </p:cNvSpPr>
          <p:nvPr/>
        </p:nvSpPr>
        <p:spPr bwMode="auto">
          <a:xfrm>
            <a:off x="282575" y="1393825"/>
            <a:ext cx="8308975" cy="444500"/>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400" b="1">
                <a:solidFill>
                  <a:schemeClr val="tx1"/>
                </a:solidFill>
                <a:latin typeface="Arial" charset="0"/>
                <a:ea typeface="宋体" charset="-122"/>
              </a:rPr>
              <a:t>根据员工的管辖关系，显示员工的上下级关系树</a:t>
            </a:r>
            <a:endParaRPr lang="en-US" altLang="zh-CN" sz="2400" b="1">
              <a:solidFill>
                <a:schemeClr val="tx1"/>
              </a:solidFill>
              <a:latin typeface="Arial" charset="0"/>
              <a:ea typeface="宋体" charset="-122"/>
            </a:endParaRPr>
          </a:p>
        </p:txBody>
      </p:sp>
      <p:pic>
        <p:nvPicPr>
          <p:cNvPr id="2056" name="Picture 8"/>
          <p:cNvPicPr>
            <a:picLocks noChangeAspect="1" noChangeArrowheads="1"/>
          </p:cNvPicPr>
          <p:nvPr/>
        </p:nvPicPr>
        <p:blipFill>
          <a:blip r:embed="rId3"/>
          <a:srcRect/>
          <a:stretch>
            <a:fillRect/>
          </a:stretch>
        </p:blipFill>
        <p:spPr bwMode="auto">
          <a:xfrm>
            <a:off x="5232400" y="2216150"/>
            <a:ext cx="2776538" cy="4562475"/>
          </a:xfrm>
          <a:prstGeom prst="rect">
            <a:avLst/>
          </a:prstGeom>
          <a:noFill/>
          <a:ln w="25400" cap="flat" cmpd="sng">
            <a:noFill/>
            <a:prstDash val="solid"/>
            <a:miter lim="800000"/>
            <a:headEnd type="none" w="sm" len="sm"/>
            <a:tailEnd type="none" w="sm" len="sm"/>
          </a:ln>
          <a:effectLst>
            <a:outerShdw dist="53882" dir="2700000" algn="ctr" rotWithShape="0">
              <a:schemeClr val="bg2"/>
            </a:outerShdw>
          </a:effec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2"/>
          <p:cNvGrpSpPr>
            <a:grpSpLocks/>
          </p:cNvGrpSpPr>
          <p:nvPr/>
        </p:nvGrpSpPr>
        <p:grpSpPr bwMode="auto">
          <a:xfrm>
            <a:off x="1025525" y="2092325"/>
            <a:ext cx="5280025" cy="1754188"/>
            <a:chOff x="1025525" y="2092325"/>
            <a:chExt cx="5280683" cy="1754461"/>
          </a:xfrm>
        </p:grpSpPr>
        <p:sp>
          <p:nvSpPr>
            <p:cNvPr id="454666" name="Rectangle 10"/>
            <p:cNvSpPr>
              <a:spLocks noChangeArrowheads="1"/>
            </p:cNvSpPr>
            <p:nvPr/>
          </p:nvSpPr>
          <p:spPr bwMode="blackWhite">
            <a:xfrm>
              <a:off x="1025525" y="2092325"/>
              <a:ext cx="5237816" cy="1754461"/>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defRPr/>
              </a:pPr>
              <a:endParaRPr kumimoji="1" lang="zh-CN" altLang="en-US" sz="2000" b="1">
                <a:solidFill>
                  <a:schemeClr val="tx1"/>
                </a:solidFill>
                <a:latin typeface="Arial" pitchFamily="34" charset="0"/>
                <a:ea typeface="宋体" pitchFamily="2" charset="-122"/>
              </a:endParaRPr>
            </a:p>
            <a:p>
              <a:pPr>
                <a:lnSpc>
                  <a:spcPct val="120000"/>
                </a:lnSpc>
                <a:tabLst>
                  <a:tab pos="857250" algn="l"/>
                  <a:tab pos="1658938" algn="l"/>
                </a:tabLst>
                <a:defRPr/>
              </a:pPr>
              <a:endParaRPr kumimoji="1" lang="zh-CN" altLang="en-US" sz="2000" b="1">
                <a:solidFill>
                  <a:schemeClr val="tx1"/>
                </a:solidFill>
                <a:latin typeface="Arial" pitchFamily="34" charset="0"/>
                <a:ea typeface="宋体" pitchFamily="2" charset="-122"/>
              </a:endParaRPr>
            </a:p>
          </p:txBody>
        </p:sp>
        <p:sp>
          <p:nvSpPr>
            <p:cNvPr id="454668" name="Text Box 12"/>
            <p:cNvSpPr txBox="1">
              <a:spLocks noChangeArrowheads="1"/>
            </p:cNvSpPr>
            <p:nvPr/>
          </p:nvSpPr>
          <p:spPr bwMode="auto">
            <a:xfrm>
              <a:off x="1079507" y="2209818"/>
              <a:ext cx="5160018" cy="400112"/>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endParaRPr lang="zh-CN" altLang="en-US" sz="2000">
                <a:ea typeface="宋体" pitchFamily="2" charset="-122"/>
              </a:endParaRPr>
            </a:p>
          </p:txBody>
        </p:sp>
        <p:sp>
          <p:nvSpPr>
            <p:cNvPr id="27661" name="Rectangle 14"/>
            <p:cNvSpPr>
              <a:spLocks noChangeArrowheads="1"/>
            </p:cNvSpPr>
            <p:nvPr/>
          </p:nvSpPr>
          <p:spPr bwMode="blackWhite">
            <a:xfrm>
              <a:off x="1050926" y="2232025"/>
              <a:ext cx="5255282" cy="1454823"/>
            </a:xfrm>
            <a:prstGeom prst="rect">
              <a:avLst/>
            </a:prstGeom>
            <a:noFill/>
            <a:ln w="9525">
              <a:noFill/>
              <a:miter lim="800000"/>
              <a:headEnd/>
              <a:tailEnd/>
            </a:ln>
          </p:spPr>
          <p:txBody>
            <a:bodyPr wrap="none" lIns="92075" tIns="46038" rIns="92075" bIns="46038" anchor="ctr"/>
            <a:lstStyle/>
            <a:p>
              <a:pPr>
                <a:spcBef>
                  <a:spcPct val="50000"/>
                </a:spcBef>
                <a:tabLst>
                  <a:tab pos="857250" algn="l"/>
                  <a:tab pos="1658938" algn="l"/>
                </a:tabLst>
              </a:pPr>
              <a:r>
                <a:rPr lang="en-US" altLang="zh-CN" sz="2000" b="1">
                  <a:solidFill>
                    <a:schemeClr val="tx1"/>
                  </a:solidFill>
                  <a:latin typeface="Arial" charset="0"/>
                  <a:ea typeface="宋体" charset="-122"/>
                </a:rPr>
                <a:t>SELECT empno, ename,level</a:t>
              </a:r>
            </a:p>
            <a:p>
              <a:pPr>
                <a:spcBef>
                  <a:spcPct val="50000"/>
                </a:spcBef>
                <a:tabLst>
                  <a:tab pos="857250" algn="l"/>
                  <a:tab pos="1658938" algn="l"/>
                </a:tabLst>
              </a:pPr>
              <a:r>
                <a:rPr lang="en-US" altLang="zh-CN" sz="2000" b="1">
                  <a:solidFill>
                    <a:schemeClr val="tx1"/>
                  </a:solidFill>
                  <a:latin typeface="Arial" charset="0"/>
                  <a:ea typeface="宋体" charset="-122"/>
                </a:rPr>
                <a:t>FROM emp</a:t>
              </a:r>
            </a:p>
            <a:p>
              <a:pPr>
                <a:spcBef>
                  <a:spcPct val="50000"/>
                </a:spcBef>
                <a:tabLst>
                  <a:tab pos="857250" algn="l"/>
                  <a:tab pos="1658938" algn="l"/>
                </a:tabLst>
              </a:pPr>
              <a:r>
                <a:rPr lang="en-US" altLang="zh-CN" sz="2000" b="1">
                  <a:solidFill>
                    <a:schemeClr val="tx1"/>
                  </a:solidFill>
                  <a:latin typeface="Arial" charset="0"/>
                  <a:ea typeface="宋体" charset="-122"/>
                </a:rPr>
                <a:t>START WITH ename = 'JONES'</a:t>
              </a:r>
            </a:p>
            <a:p>
              <a:pPr>
                <a:spcBef>
                  <a:spcPct val="50000"/>
                </a:spcBef>
                <a:tabLst>
                  <a:tab pos="857250" algn="l"/>
                  <a:tab pos="1658938" algn="l"/>
                </a:tabLst>
              </a:pPr>
              <a:r>
                <a:rPr lang="en-US" altLang="zh-CN" sz="2000" b="1">
                  <a:solidFill>
                    <a:schemeClr val="tx1"/>
                  </a:solidFill>
                  <a:latin typeface="Arial" charset="0"/>
                  <a:ea typeface="宋体" charset="-122"/>
                </a:rPr>
                <a:t>CONNECT BY PRIOR empno = mgr;</a:t>
              </a:r>
              <a:endParaRPr lang="zh-CN" altLang="en-US" sz="2000" b="1">
                <a:solidFill>
                  <a:schemeClr val="tx1"/>
                </a:solidFill>
                <a:latin typeface="Arial" charset="0"/>
                <a:ea typeface="宋体" charset="-122"/>
              </a:endParaRPr>
            </a:p>
          </p:txBody>
        </p:sp>
      </p:grpSp>
      <p:sp>
        <p:nvSpPr>
          <p:cNvPr id="2054" name="标题 9"/>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.5</a:t>
            </a:r>
            <a:r>
              <a:rPr kumimoji="1" lang="zh-CN" altLang="zh-CN" dirty="0">
                <a:ea typeface="宋体" pitchFamily="2" charset="-122"/>
                <a:cs typeface="Arial" charset="0"/>
              </a:rPr>
              <a:t>递归查询（树查询）</a:t>
            </a:r>
            <a:endParaRPr lang="zh-CN" altLang="en-US" dirty="0">
              <a:ea typeface="宋体" pitchFamily="2" charset="-122"/>
              <a:cs typeface="Arial" charset="0"/>
            </a:endParaRPr>
          </a:p>
        </p:txBody>
      </p:sp>
      <p:sp>
        <p:nvSpPr>
          <p:cNvPr id="27652" name="Rectangle 15"/>
          <p:cNvSpPr>
            <a:spLocks noChangeArrowheads="1"/>
          </p:cNvSpPr>
          <p:nvPr/>
        </p:nvSpPr>
        <p:spPr bwMode="auto">
          <a:xfrm>
            <a:off x="0" y="1393825"/>
            <a:ext cx="6124575" cy="444500"/>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400" b="1">
                <a:solidFill>
                  <a:schemeClr val="tx1"/>
                </a:solidFill>
                <a:latin typeface="Arial" charset="0"/>
                <a:ea typeface="宋体" charset="-122"/>
              </a:rPr>
              <a:t>查询员工</a:t>
            </a:r>
            <a:r>
              <a:rPr lang="en-US" altLang="zh-CN" sz="2400" b="1">
                <a:solidFill>
                  <a:schemeClr val="tx1"/>
                </a:solidFill>
                <a:latin typeface="Arial" charset="0"/>
                <a:ea typeface="宋体" charset="-122"/>
              </a:rPr>
              <a:t>JONES</a:t>
            </a:r>
            <a:r>
              <a:rPr lang="zh-CN" altLang="en-US" sz="2400" b="1">
                <a:solidFill>
                  <a:schemeClr val="tx1"/>
                </a:solidFill>
                <a:latin typeface="Arial" charset="0"/>
                <a:ea typeface="宋体" charset="-122"/>
              </a:rPr>
              <a:t>的所有下属员工</a:t>
            </a:r>
            <a:endParaRPr lang="en-US" altLang="zh-CN" sz="2400" b="1">
              <a:solidFill>
                <a:schemeClr val="tx1"/>
              </a:solidFill>
              <a:latin typeface="Arial" charset="0"/>
              <a:ea typeface="宋体" charset="-122"/>
            </a:endParaRPr>
          </a:p>
        </p:txBody>
      </p:sp>
      <p:grpSp>
        <p:nvGrpSpPr>
          <p:cNvPr id="3" name="组合 13"/>
          <p:cNvGrpSpPr>
            <a:grpSpLocks/>
          </p:cNvGrpSpPr>
          <p:nvPr/>
        </p:nvGrpSpPr>
        <p:grpSpPr bwMode="auto">
          <a:xfrm>
            <a:off x="1025525" y="4678363"/>
            <a:ext cx="5280025" cy="1754187"/>
            <a:chOff x="1025525" y="4677870"/>
            <a:chExt cx="5280683" cy="1754461"/>
          </a:xfrm>
        </p:grpSpPr>
        <p:sp>
          <p:nvSpPr>
            <p:cNvPr id="8" name="Rectangle 10"/>
            <p:cNvSpPr>
              <a:spLocks noChangeArrowheads="1"/>
            </p:cNvSpPr>
            <p:nvPr/>
          </p:nvSpPr>
          <p:spPr bwMode="blackWhite">
            <a:xfrm>
              <a:off x="1025525" y="4677870"/>
              <a:ext cx="5237816" cy="1754461"/>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defRPr/>
              </a:pPr>
              <a:endParaRPr kumimoji="1" lang="zh-CN" altLang="en-US" sz="2000" b="1">
                <a:solidFill>
                  <a:schemeClr val="tx1"/>
                </a:solidFill>
                <a:latin typeface="Arial" pitchFamily="34" charset="0"/>
                <a:ea typeface="宋体" pitchFamily="2" charset="-122"/>
              </a:endParaRPr>
            </a:p>
            <a:p>
              <a:pPr>
                <a:lnSpc>
                  <a:spcPct val="120000"/>
                </a:lnSpc>
                <a:tabLst>
                  <a:tab pos="857250" algn="l"/>
                  <a:tab pos="1658938" algn="l"/>
                </a:tabLst>
                <a:defRPr/>
              </a:pPr>
              <a:endParaRPr kumimoji="1" lang="zh-CN" altLang="en-US" sz="2000" b="1">
                <a:solidFill>
                  <a:schemeClr val="tx1"/>
                </a:solidFill>
                <a:latin typeface="Arial" pitchFamily="34" charset="0"/>
                <a:ea typeface="宋体" pitchFamily="2" charset="-122"/>
              </a:endParaRPr>
            </a:p>
          </p:txBody>
        </p:sp>
        <p:sp>
          <p:nvSpPr>
            <p:cNvPr id="9" name="Text Box 12"/>
            <p:cNvSpPr txBox="1">
              <a:spLocks noChangeArrowheads="1"/>
            </p:cNvSpPr>
            <p:nvPr/>
          </p:nvSpPr>
          <p:spPr bwMode="auto">
            <a:xfrm>
              <a:off x="1079507" y="4795363"/>
              <a:ext cx="5160018" cy="400112"/>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endParaRPr lang="zh-CN" altLang="en-US" sz="2000">
                <a:ea typeface="宋体" pitchFamily="2" charset="-122"/>
              </a:endParaRPr>
            </a:p>
          </p:txBody>
        </p:sp>
        <p:sp>
          <p:nvSpPr>
            <p:cNvPr id="27658" name="Rectangle 14"/>
            <p:cNvSpPr>
              <a:spLocks noChangeArrowheads="1"/>
            </p:cNvSpPr>
            <p:nvPr/>
          </p:nvSpPr>
          <p:spPr bwMode="blackWhite">
            <a:xfrm>
              <a:off x="1050926" y="4817570"/>
              <a:ext cx="5255282" cy="1454823"/>
            </a:xfrm>
            <a:prstGeom prst="rect">
              <a:avLst/>
            </a:prstGeom>
            <a:noFill/>
            <a:ln w="9525">
              <a:noFill/>
              <a:miter lim="800000"/>
              <a:headEnd/>
              <a:tailEnd/>
            </a:ln>
          </p:spPr>
          <p:txBody>
            <a:bodyPr wrap="none" lIns="92075" tIns="46038" rIns="92075" bIns="46038" anchor="ctr"/>
            <a:lstStyle/>
            <a:p>
              <a:pPr>
                <a:spcBef>
                  <a:spcPct val="50000"/>
                </a:spcBef>
                <a:tabLst>
                  <a:tab pos="857250" algn="l"/>
                  <a:tab pos="1658938" algn="l"/>
                </a:tabLst>
              </a:pPr>
              <a:r>
                <a:rPr lang="en-US" altLang="zh-CN" sz="2000" b="1">
                  <a:solidFill>
                    <a:schemeClr val="tx1"/>
                  </a:solidFill>
                  <a:latin typeface="Arial" charset="0"/>
                  <a:ea typeface="宋体" charset="-122"/>
                </a:rPr>
                <a:t>SELECT empno, ename,level</a:t>
              </a:r>
            </a:p>
            <a:p>
              <a:pPr>
                <a:spcBef>
                  <a:spcPct val="50000"/>
                </a:spcBef>
                <a:tabLst>
                  <a:tab pos="857250" algn="l"/>
                  <a:tab pos="1658938" algn="l"/>
                </a:tabLst>
              </a:pPr>
              <a:r>
                <a:rPr lang="en-US" altLang="zh-CN" sz="2000" b="1">
                  <a:solidFill>
                    <a:schemeClr val="tx1"/>
                  </a:solidFill>
                  <a:latin typeface="Arial" charset="0"/>
                  <a:ea typeface="宋体" charset="-122"/>
                </a:rPr>
                <a:t>FROM emp</a:t>
              </a:r>
            </a:p>
            <a:p>
              <a:pPr>
                <a:spcBef>
                  <a:spcPct val="50000"/>
                </a:spcBef>
                <a:tabLst>
                  <a:tab pos="857250" algn="l"/>
                  <a:tab pos="1658938" algn="l"/>
                </a:tabLst>
              </a:pPr>
              <a:r>
                <a:rPr lang="en-US" altLang="zh-CN" sz="2000" b="1">
                  <a:solidFill>
                    <a:schemeClr val="tx1"/>
                  </a:solidFill>
                  <a:latin typeface="Arial" charset="0"/>
                  <a:ea typeface="宋体" charset="-122"/>
                </a:rPr>
                <a:t>START WITH ename = 'JONES'</a:t>
              </a:r>
            </a:p>
            <a:p>
              <a:pPr>
                <a:spcBef>
                  <a:spcPct val="50000"/>
                </a:spcBef>
                <a:tabLst>
                  <a:tab pos="857250" algn="l"/>
                  <a:tab pos="1658938" algn="l"/>
                </a:tabLst>
              </a:pPr>
              <a:r>
                <a:rPr lang="en-US" altLang="zh-CN" sz="2000" b="1">
                  <a:solidFill>
                    <a:schemeClr val="tx1"/>
                  </a:solidFill>
                  <a:latin typeface="Arial" charset="0"/>
                  <a:ea typeface="宋体" charset="-122"/>
                </a:rPr>
                <a:t>CONNECT BY PRIOR mgr= empno ;</a:t>
              </a:r>
              <a:endParaRPr lang="zh-CN" altLang="en-US" sz="2000" b="1">
                <a:solidFill>
                  <a:schemeClr val="tx1"/>
                </a:solidFill>
                <a:latin typeface="Arial" charset="0"/>
                <a:ea typeface="宋体" charset="-122"/>
              </a:endParaRPr>
            </a:p>
          </p:txBody>
        </p:sp>
      </p:grpSp>
      <p:sp>
        <p:nvSpPr>
          <p:cNvPr id="27654" name="Rectangle 15"/>
          <p:cNvSpPr>
            <a:spLocks noChangeArrowheads="1"/>
          </p:cNvSpPr>
          <p:nvPr/>
        </p:nvSpPr>
        <p:spPr bwMode="auto">
          <a:xfrm>
            <a:off x="0" y="3979863"/>
            <a:ext cx="6124575" cy="44291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400" b="1">
                <a:solidFill>
                  <a:schemeClr val="tx1"/>
                </a:solidFill>
                <a:latin typeface="Arial" charset="0"/>
                <a:ea typeface="宋体" charset="-122"/>
              </a:rPr>
              <a:t>查询员工</a:t>
            </a:r>
            <a:r>
              <a:rPr lang="en-US" altLang="zh-CN" sz="2400" b="1">
                <a:solidFill>
                  <a:schemeClr val="tx1"/>
                </a:solidFill>
                <a:latin typeface="Arial" charset="0"/>
                <a:ea typeface="宋体" charset="-122"/>
              </a:rPr>
              <a:t>JONES</a:t>
            </a:r>
            <a:r>
              <a:rPr lang="zh-CN" altLang="en-US" sz="2400" b="1">
                <a:solidFill>
                  <a:schemeClr val="tx1"/>
                </a:solidFill>
                <a:latin typeface="Arial" charset="0"/>
                <a:ea typeface="宋体" charset="-122"/>
              </a:rPr>
              <a:t>的所有上级员工</a:t>
            </a:r>
            <a:endParaRPr lang="en-US" altLang="zh-CN" sz="2400" b="1">
              <a:solidFill>
                <a:schemeClr val="tx1"/>
              </a:solidFill>
              <a:latin typeface="Arial" charset="0"/>
              <a:ea typeface="宋体" charset="-122"/>
            </a:endParaRPr>
          </a:p>
        </p:txBody>
      </p:sp>
      <p:sp>
        <p:nvSpPr>
          <p:cNvPr id="12" name="TextBox 6"/>
          <p:cNvSpPr txBox="1">
            <a:spLocks noChangeArrowheads="1"/>
          </p:cNvSpPr>
          <p:nvPr/>
        </p:nvSpPr>
        <p:spPr bwMode="auto">
          <a:xfrm>
            <a:off x="6432550" y="2632075"/>
            <a:ext cx="2711450" cy="2678113"/>
          </a:xfrm>
          <a:prstGeom prst="rect">
            <a:avLst/>
          </a:prstGeom>
          <a:noFill/>
          <a:ln w="9525">
            <a:noFill/>
            <a:miter lim="800000"/>
            <a:headEnd/>
            <a:tailEnd/>
          </a:ln>
        </p:spPr>
        <p:txBody>
          <a:bodyPr>
            <a:spAutoFit/>
          </a:bodyPr>
          <a:lstStyle/>
          <a:p>
            <a:r>
              <a:rPr lang="zh-CN" altLang="en-US" sz="2400"/>
              <a:t>假如表中有</a:t>
            </a:r>
            <a:r>
              <a:rPr kumimoji="1" lang="en-US" altLang="zh-CN" sz="2400" b="1">
                <a:solidFill>
                  <a:srgbClr val="000000"/>
                </a:solidFill>
                <a:latin typeface="Arial" charset="0"/>
                <a:ea typeface="宋体" charset="-122"/>
              </a:rPr>
              <a:t>ID,PARENTID</a:t>
            </a:r>
          </a:p>
          <a:p>
            <a:r>
              <a:rPr lang="zh-CN" altLang="en-US" sz="2400"/>
              <a:t>查子树 </a:t>
            </a:r>
            <a:r>
              <a:rPr kumimoji="1" lang="en-US" altLang="zh-CN" sz="2400" b="1">
                <a:solidFill>
                  <a:srgbClr val="000000"/>
                </a:solidFill>
                <a:latin typeface="Arial" charset="0"/>
                <a:ea typeface="宋体" charset="-122"/>
              </a:rPr>
              <a:t>ID=PARENTID</a:t>
            </a:r>
          </a:p>
          <a:p>
            <a:r>
              <a:rPr lang="zh-CN" altLang="en-US" sz="2400"/>
              <a:t>回溯根节点  </a:t>
            </a:r>
            <a:r>
              <a:rPr kumimoji="1" lang="en-US" altLang="zh-CN" sz="2400" b="1">
                <a:solidFill>
                  <a:srgbClr val="000000"/>
                </a:solidFill>
                <a:latin typeface="Arial" charset="0"/>
                <a:ea typeface="宋体" charset="-122"/>
              </a:rPr>
              <a:t>PARENTID=ID</a:t>
            </a:r>
          </a:p>
          <a:p>
            <a:endParaRPr lang="zh-CN"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976313" y="1204913"/>
            <a:ext cx="7791450" cy="776287"/>
          </a:xfrm>
          <a:prstGeom prst="rect">
            <a:avLst/>
          </a:prstGeom>
          <a:noFill/>
          <a:ln w="9525">
            <a:noFill/>
            <a:miter lim="800000"/>
            <a:headEnd/>
            <a:tailEnd/>
          </a:ln>
        </p:spPr>
        <p:txBody>
          <a:bodyPr lIns="92075" tIns="46038" rIns="92075" bIns="46038">
            <a:spAutoFit/>
          </a:bodyPr>
          <a:lstStyle/>
          <a:p>
            <a:pPr marL="457200" indent="-457200" defTabSz="346075">
              <a:lnSpc>
                <a:spcPct val="95000"/>
              </a:lnSpc>
              <a:spcBef>
                <a:spcPct val="35000"/>
              </a:spcBef>
              <a:buClr>
                <a:schemeClr val="hlink"/>
              </a:buClr>
              <a:buSzPct val="125000"/>
              <a:buFont typeface="Arial" charset="0"/>
              <a:buChar char="•"/>
              <a:tabLst>
                <a:tab pos="571500" algn="l"/>
              </a:tabLst>
            </a:pPr>
            <a:r>
              <a:rPr lang="en-US" altLang="zh-CN" sz="2000" b="1">
                <a:solidFill>
                  <a:schemeClr val="tx1"/>
                </a:solidFill>
                <a:latin typeface="宋体" charset="-122"/>
                <a:ea typeface="宋体" charset="-122"/>
              </a:rPr>
              <a:t>SQL</a:t>
            </a:r>
            <a:r>
              <a:rPr lang="zh-CN" altLang="en-US" sz="2000" b="1">
                <a:solidFill>
                  <a:schemeClr val="tx1"/>
                </a:solidFill>
                <a:latin typeface="宋体" charset="-122"/>
                <a:ea typeface="宋体" charset="-122"/>
              </a:rPr>
              <a:t>查询语句(</a:t>
            </a:r>
            <a:r>
              <a:rPr lang="en-US" altLang="zh-CN" sz="2000" b="1">
                <a:solidFill>
                  <a:schemeClr val="tx1"/>
                </a:solidFill>
                <a:latin typeface="Arial" charset="0"/>
                <a:ea typeface="宋体" charset="-122"/>
              </a:rPr>
              <a:t>SELECT</a:t>
            </a:r>
            <a:r>
              <a:rPr lang="en-US" altLang="zh-CN" sz="2000" b="1">
                <a:solidFill>
                  <a:schemeClr val="tx1"/>
                </a:solidFill>
                <a:latin typeface="宋体" charset="-122"/>
                <a:ea typeface="宋体" charset="-122"/>
              </a:rPr>
              <a:t>)</a:t>
            </a:r>
            <a:r>
              <a:rPr lang="zh-CN" altLang="en-US" sz="2000" b="1">
                <a:solidFill>
                  <a:schemeClr val="tx1"/>
                </a:solidFill>
                <a:latin typeface="宋体" charset="-122"/>
                <a:ea typeface="宋体" charset="-122"/>
              </a:rPr>
              <a:t>进阶</a:t>
            </a:r>
          </a:p>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集合操作符</a:t>
            </a:r>
            <a:r>
              <a:rPr kumimoji="1" lang="zh-CN" altLang="en-US" sz="2000" b="1">
                <a:solidFill>
                  <a:schemeClr val="tx1"/>
                </a:solidFill>
                <a:latin typeface="Arial" charset="0"/>
                <a:ea typeface="宋体" charset="-122"/>
              </a:rPr>
              <a:t>：将两个查询结果合成单个结果。</a:t>
            </a:r>
            <a:endParaRPr kumimoji="1" lang="zh-CN" altLang="en-US" sz="2000" b="1">
              <a:solidFill>
                <a:schemeClr val="hlink"/>
              </a:solidFill>
              <a:latin typeface="Arial" charset="0"/>
              <a:ea typeface="宋体" charset="-122"/>
            </a:endParaRPr>
          </a:p>
        </p:txBody>
      </p:sp>
      <p:sp>
        <p:nvSpPr>
          <p:cNvPr id="456714" name="Text Box 10"/>
          <p:cNvSpPr txBox="1">
            <a:spLocks noChangeArrowheads="1"/>
          </p:cNvSpPr>
          <p:nvPr/>
        </p:nvSpPr>
        <p:spPr bwMode="auto">
          <a:xfrm>
            <a:off x="1727200" y="2120900"/>
            <a:ext cx="7010400" cy="1879600"/>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buFont typeface="Wingdings" pitchFamily="2" charset="2"/>
              <a:buChar char="§"/>
              <a:defRPr/>
            </a:pPr>
            <a:r>
              <a:rPr lang="en-US" altLang="zh-CN" sz="1800" b="1" dirty="0">
                <a:solidFill>
                  <a:schemeClr val="tx1"/>
                </a:solidFill>
                <a:latin typeface="Arial" pitchFamily="34" charset="0"/>
                <a:ea typeface="宋体" pitchFamily="2" charset="-122"/>
              </a:rPr>
              <a:t> UNION（</a:t>
            </a:r>
            <a:r>
              <a:rPr lang="zh-CN" altLang="en-US" sz="1800" b="1" dirty="0">
                <a:solidFill>
                  <a:schemeClr val="tx1"/>
                </a:solidFill>
                <a:latin typeface="Arial" pitchFamily="34" charset="0"/>
                <a:ea typeface="宋体" pitchFamily="2" charset="-122"/>
              </a:rPr>
              <a:t>并） ：返回查询选择的全部不同行。</a:t>
            </a:r>
            <a:endParaRPr lang="en-US" altLang="zh-CN" sz="1800" b="1" dirty="0">
              <a:solidFill>
                <a:schemeClr val="tx1"/>
              </a:solidFill>
              <a:latin typeface="Arial" pitchFamily="34" charset="0"/>
              <a:ea typeface="宋体" pitchFamily="2" charset="-122"/>
            </a:endParaRPr>
          </a:p>
          <a:p>
            <a:pPr>
              <a:spcBef>
                <a:spcPct val="50000"/>
              </a:spcBef>
              <a:buFont typeface="Wingdings" pitchFamily="2" charset="2"/>
              <a:buChar char="§"/>
              <a:defRPr/>
            </a:pPr>
            <a:r>
              <a:rPr lang="en-US" altLang="zh-CN" sz="1800" b="1" dirty="0">
                <a:solidFill>
                  <a:schemeClr val="tx1"/>
                </a:solidFill>
                <a:latin typeface="Arial" pitchFamily="34" charset="0"/>
                <a:ea typeface="宋体" pitchFamily="2" charset="-122"/>
              </a:rPr>
              <a:t> UNION ALL （</a:t>
            </a:r>
            <a:r>
              <a:rPr lang="zh-CN" altLang="en-US" sz="1800" b="1" dirty="0">
                <a:solidFill>
                  <a:schemeClr val="tx1"/>
                </a:solidFill>
                <a:latin typeface="Arial" pitchFamily="34" charset="0"/>
                <a:ea typeface="宋体" pitchFamily="2" charset="-122"/>
              </a:rPr>
              <a:t>并）</a:t>
            </a:r>
            <a:r>
              <a:rPr lang="en-US" altLang="zh-CN" sz="1800" b="1" dirty="0">
                <a:solidFill>
                  <a:schemeClr val="tx1"/>
                </a:solidFill>
                <a:latin typeface="Arial" pitchFamily="34" charset="0"/>
                <a:ea typeface="宋体" pitchFamily="2" charset="-122"/>
              </a:rPr>
              <a:t> ：</a:t>
            </a:r>
            <a:r>
              <a:rPr lang="zh-CN" altLang="en-US" sz="1800" b="1" dirty="0">
                <a:solidFill>
                  <a:schemeClr val="tx1"/>
                </a:solidFill>
                <a:latin typeface="Arial" pitchFamily="34" charset="0"/>
                <a:ea typeface="宋体" pitchFamily="2" charset="-122"/>
              </a:rPr>
              <a:t>返回查询选择的全部行，包括全部重复。</a:t>
            </a:r>
          </a:p>
          <a:p>
            <a:pPr>
              <a:spcBef>
                <a:spcPct val="50000"/>
              </a:spcBef>
              <a:buFont typeface="Wingdings" pitchFamily="2" charset="2"/>
              <a:buChar char="§"/>
              <a:defRPr/>
            </a:pPr>
            <a:r>
              <a:rPr lang="en-US" altLang="zh-CN" sz="1800" b="1" dirty="0">
                <a:solidFill>
                  <a:schemeClr val="tx1"/>
                </a:solidFill>
                <a:latin typeface="Arial" pitchFamily="34" charset="0"/>
                <a:ea typeface="宋体" pitchFamily="2" charset="-122"/>
              </a:rPr>
              <a:t> INTERSECT（</a:t>
            </a:r>
            <a:r>
              <a:rPr lang="zh-CN" altLang="en-US" sz="1800" b="1" dirty="0">
                <a:solidFill>
                  <a:schemeClr val="tx1"/>
                </a:solidFill>
                <a:latin typeface="Arial" pitchFamily="34" charset="0"/>
                <a:ea typeface="宋体" pitchFamily="2" charset="-122"/>
              </a:rPr>
              <a:t>交）：返回两个查询同时选择的全部不同行。</a:t>
            </a:r>
            <a:endParaRPr lang="en-US" altLang="zh-CN" sz="1800" b="1" dirty="0">
              <a:solidFill>
                <a:schemeClr val="tx1"/>
              </a:solidFill>
              <a:latin typeface="Arial" pitchFamily="34" charset="0"/>
              <a:ea typeface="宋体" pitchFamily="2" charset="-122"/>
            </a:endParaRPr>
          </a:p>
          <a:p>
            <a:pPr>
              <a:spcBef>
                <a:spcPct val="50000"/>
              </a:spcBef>
              <a:buFont typeface="Wingdings" pitchFamily="2" charset="2"/>
              <a:buChar char="§"/>
              <a:defRPr/>
            </a:pPr>
            <a:r>
              <a:rPr lang="en-US" altLang="zh-CN" sz="1800" b="1" dirty="0">
                <a:solidFill>
                  <a:schemeClr val="tx1"/>
                </a:solidFill>
                <a:latin typeface="Arial" pitchFamily="34" charset="0"/>
                <a:ea typeface="宋体" pitchFamily="2" charset="-122"/>
              </a:rPr>
              <a:t> MINUS（</a:t>
            </a:r>
            <a:r>
              <a:rPr lang="zh-CN" altLang="en-US" sz="1800" b="1" dirty="0">
                <a:solidFill>
                  <a:schemeClr val="tx1"/>
                </a:solidFill>
                <a:latin typeface="Arial" pitchFamily="34" charset="0"/>
                <a:ea typeface="宋体" pitchFamily="2" charset="-122"/>
              </a:rPr>
              <a:t>差）：返回由第一个查询选择的而且不属于第二个查询选择的全部不同行。</a:t>
            </a:r>
          </a:p>
        </p:txBody>
      </p:sp>
      <p:graphicFrame>
        <p:nvGraphicFramePr>
          <p:cNvPr id="2050" name="Object 11"/>
          <p:cNvGraphicFramePr>
            <a:graphicFrameLocks noChangeAspect="1"/>
          </p:cNvGraphicFramePr>
          <p:nvPr/>
        </p:nvGraphicFramePr>
        <p:xfrm>
          <a:off x="1019175" y="4100513"/>
          <a:ext cx="2012950" cy="1374775"/>
        </p:xfrm>
        <a:graphic>
          <a:graphicData uri="http://schemas.openxmlformats.org/presentationml/2006/ole">
            <mc:AlternateContent xmlns:mc="http://schemas.openxmlformats.org/markup-compatibility/2006">
              <mc:Choice xmlns:v="urn:schemas-microsoft-com:vml" Requires="v">
                <p:oleObj spid="_x0000_s2062" name="位图图像" r:id="rId4" imgW="2457143" imgH="1704762" progId="PBrush">
                  <p:embed/>
                </p:oleObj>
              </mc:Choice>
              <mc:Fallback>
                <p:oleObj name="位图图像" r:id="rId4" imgW="2457143" imgH="1704762" progId="PBrush">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4100513"/>
                        <a:ext cx="201295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graphicFrame>
        <p:nvGraphicFramePr>
          <p:cNvPr id="2051" name="Object 12"/>
          <p:cNvGraphicFramePr>
            <a:graphicFrameLocks noChangeAspect="1"/>
          </p:cNvGraphicFramePr>
          <p:nvPr/>
        </p:nvGraphicFramePr>
        <p:xfrm>
          <a:off x="3633788" y="4081463"/>
          <a:ext cx="2105025" cy="1362075"/>
        </p:xfrm>
        <a:graphic>
          <a:graphicData uri="http://schemas.openxmlformats.org/presentationml/2006/ole">
            <mc:AlternateContent xmlns:mc="http://schemas.openxmlformats.org/markup-compatibility/2006">
              <mc:Choice xmlns:v="urn:schemas-microsoft-com:vml" Requires="v">
                <p:oleObj spid="_x0000_s2063" name="位图图像" r:id="rId6" imgW="2409524" imgH="1743318" progId="PBrush">
                  <p:embed/>
                </p:oleObj>
              </mc:Choice>
              <mc:Fallback>
                <p:oleObj name="位图图像" r:id="rId6" imgW="2409524" imgH="1743318" progId="PBrush">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3788" y="4081463"/>
                        <a:ext cx="21050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graphicFrame>
        <p:nvGraphicFramePr>
          <p:cNvPr id="2052" name="Object 13"/>
          <p:cNvGraphicFramePr>
            <a:graphicFrameLocks noChangeAspect="1"/>
          </p:cNvGraphicFramePr>
          <p:nvPr/>
        </p:nvGraphicFramePr>
        <p:xfrm>
          <a:off x="6556375" y="4133850"/>
          <a:ext cx="1873250" cy="1282700"/>
        </p:xfrm>
        <a:graphic>
          <a:graphicData uri="http://schemas.openxmlformats.org/presentationml/2006/ole">
            <mc:AlternateContent xmlns:mc="http://schemas.openxmlformats.org/markup-compatibility/2006">
              <mc:Choice xmlns:v="urn:schemas-microsoft-com:vml" Requires="v">
                <p:oleObj spid="_x0000_s2064" name="位图图像" r:id="rId8" imgW="2305372" imgH="1638529" progId="PBrush">
                  <p:embed/>
                </p:oleObj>
              </mc:Choice>
              <mc:Fallback>
                <p:oleObj name="位图图像" r:id="rId8" imgW="2305372" imgH="1638529" progId="PBrush">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6375" y="4133850"/>
                        <a:ext cx="18732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456719" name="Text Box 15"/>
          <p:cNvSpPr txBox="1">
            <a:spLocks noChangeArrowheads="1"/>
          </p:cNvSpPr>
          <p:nvPr/>
        </p:nvSpPr>
        <p:spPr bwMode="auto">
          <a:xfrm>
            <a:off x="952500" y="5473700"/>
            <a:ext cx="7721600" cy="366713"/>
          </a:xfrm>
          <a:prstGeom prst="rect">
            <a:avLst/>
          </a:prstGeom>
          <a:no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buFont typeface="Wingdings" pitchFamily="2" charset="2"/>
              <a:buNone/>
              <a:defRPr/>
            </a:pPr>
            <a:r>
              <a:rPr lang="en-US" altLang="zh-CN" sz="1800" b="1">
                <a:solidFill>
                  <a:schemeClr val="tx1"/>
                </a:solidFill>
                <a:latin typeface="Arial" pitchFamily="34" charset="0"/>
                <a:ea typeface="宋体" pitchFamily="2" charset="-122"/>
              </a:rPr>
              <a:t>UNION/UNION ALL               INTERSECT                             MINUS</a:t>
            </a:r>
            <a:endParaRPr lang="zh-CN" altLang="en-US" sz="1800" b="1">
              <a:solidFill>
                <a:schemeClr val="tx1"/>
              </a:solidFill>
              <a:latin typeface="Arial" pitchFamily="34" charset="0"/>
              <a:ea typeface="宋体" pitchFamily="2" charset="-122"/>
            </a:endParaRPr>
          </a:p>
        </p:txBody>
      </p:sp>
      <p:sp>
        <p:nvSpPr>
          <p:cNvPr id="3080" name="标题 10"/>
          <p:cNvSpPr>
            <a:spLocks noGrp="1"/>
          </p:cNvSpPr>
          <p:nvPr>
            <p:ph type="title"/>
          </p:nvPr>
        </p:nvSpPr>
        <p:spPr/>
        <p:txBody>
          <a:bodyPr/>
          <a:lstStyle/>
          <a:p>
            <a:pPr algn="ctr" eaLnBrk="1" hangingPunct="1">
              <a:defRPr/>
            </a:pPr>
            <a:r>
              <a:rPr lang="en-US" altLang="zh-CN" dirty="0">
                <a:ea typeface="宋体" pitchFamily="2" charset="-122"/>
              </a:rPr>
              <a:t>2</a:t>
            </a:r>
            <a:r>
              <a:rPr lang="zh-CN" altLang="en-US" dirty="0">
                <a:ea typeface="宋体" pitchFamily="2" charset="-122"/>
              </a:rPr>
              <a:t> </a:t>
            </a:r>
            <a:r>
              <a:rPr lang="zh-CN" altLang="zh-CN" dirty="0">
                <a:ea typeface="宋体" pitchFamily="2" charset="-122"/>
              </a:rPr>
              <a:t>集合操作符</a:t>
            </a:r>
            <a:endParaRPr lang="zh-CN" altLang="en-US" dirty="0">
              <a:ea typeface="宋体"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76313" y="1204913"/>
            <a:ext cx="7791450" cy="6778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分组函数</a:t>
            </a:r>
            <a:r>
              <a:rPr kumimoji="1" lang="en-US" altLang="zh-CN" sz="2000" b="1">
                <a:solidFill>
                  <a:schemeClr val="tx1"/>
                </a:solidFill>
                <a:latin typeface="Arial" charset="0"/>
                <a:ea typeface="宋体" charset="-122"/>
              </a:rPr>
              <a:t>(Group Functions)：</a:t>
            </a:r>
            <a:r>
              <a:rPr kumimoji="1" lang="zh-CN" altLang="en-US" sz="2000" b="1">
                <a:solidFill>
                  <a:schemeClr val="tx1"/>
                </a:solidFill>
                <a:latin typeface="Arial" charset="0"/>
                <a:ea typeface="宋体" charset="-122"/>
              </a:rPr>
              <a:t>对多行进行操作，并为每一组给出一个结果。</a:t>
            </a:r>
          </a:p>
        </p:txBody>
      </p:sp>
      <p:sp>
        <p:nvSpPr>
          <p:cNvPr id="391177" name="Rectangle 9"/>
          <p:cNvSpPr>
            <a:spLocks noChangeArrowheads="1"/>
          </p:cNvSpPr>
          <p:nvPr/>
        </p:nvSpPr>
        <p:spPr bwMode="blackWhite">
          <a:xfrm>
            <a:off x="6677025" y="3817938"/>
            <a:ext cx="1430338" cy="10477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p:txBody>
      </p:sp>
      <p:sp>
        <p:nvSpPr>
          <p:cNvPr id="391178" name="Rectangle 10"/>
          <p:cNvSpPr>
            <a:spLocks noChangeArrowheads="1"/>
          </p:cNvSpPr>
          <p:nvPr/>
        </p:nvSpPr>
        <p:spPr bwMode="blackWhite">
          <a:xfrm>
            <a:off x="1158875" y="2432050"/>
            <a:ext cx="2905125" cy="3659188"/>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600" b="1">
              <a:solidFill>
                <a:srgbClr val="000000"/>
              </a:solidFill>
              <a:latin typeface="Courier New" pitchFamily="49" charset="0"/>
              <a:ea typeface="宋体" pitchFamily="2" charset="-122"/>
            </a:endParaRPr>
          </a:p>
        </p:txBody>
      </p:sp>
      <p:sp>
        <p:nvSpPr>
          <p:cNvPr id="391179" name="Rectangle 11"/>
          <p:cNvSpPr>
            <a:spLocks noChangeArrowheads="1"/>
          </p:cNvSpPr>
          <p:nvPr/>
        </p:nvSpPr>
        <p:spPr bwMode="auto">
          <a:xfrm>
            <a:off x="1058863" y="2076450"/>
            <a:ext cx="679450" cy="366713"/>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EMP</a:t>
            </a:r>
          </a:p>
        </p:txBody>
      </p:sp>
      <p:sp>
        <p:nvSpPr>
          <p:cNvPr id="28678" name="Freeform 12"/>
          <p:cNvSpPr>
            <a:spLocks/>
          </p:cNvSpPr>
          <p:nvPr/>
        </p:nvSpPr>
        <p:spPr bwMode="auto">
          <a:xfrm>
            <a:off x="4062413" y="2439988"/>
            <a:ext cx="2608262" cy="3648075"/>
          </a:xfrm>
          <a:custGeom>
            <a:avLst/>
            <a:gdLst>
              <a:gd name="T0" fmla="*/ 0 w 1643"/>
              <a:gd name="T1" fmla="*/ 2147483647 h 2570"/>
              <a:gd name="T2" fmla="*/ 0 w 1643"/>
              <a:gd name="T3" fmla="*/ 0 h 2570"/>
              <a:gd name="T4" fmla="*/ 2147483647 w 1643"/>
              <a:gd name="T5" fmla="*/ 2147483647 h 2570"/>
              <a:gd name="T6" fmla="*/ 2147483647 w 1643"/>
              <a:gd name="T7" fmla="*/ 2147483647 h 2570"/>
              <a:gd name="T8" fmla="*/ 0 w 1643"/>
              <a:gd name="T9" fmla="*/ 2147483647 h 2570"/>
              <a:gd name="T10" fmla="*/ 0 60000 65536"/>
              <a:gd name="T11" fmla="*/ 0 60000 65536"/>
              <a:gd name="T12" fmla="*/ 0 60000 65536"/>
              <a:gd name="T13" fmla="*/ 0 60000 65536"/>
              <a:gd name="T14" fmla="*/ 0 60000 65536"/>
              <a:gd name="T15" fmla="*/ 0 w 1643"/>
              <a:gd name="T16" fmla="*/ 0 h 2570"/>
              <a:gd name="T17" fmla="*/ 1643 w 1643"/>
              <a:gd name="T18" fmla="*/ 2570 h 2570"/>
            </a:gdLst>
            <a:ahLst/>
            <a:cxnLst>
              <a:cxn ang="T10">
                <a:pos x="T0" y="T1"/>
              </a:cxn>
              <a:cxn ang="T11">
                <a:pos x="T2" y="T3"/>
              </a:cxn>
              <a:cxn ang="T12">
                <a:pos x="T4" y="T5"/>
              </a:cxn>
              <a:cxn ang="T13">
                <a:pos x="T6" y="T7"/>
              </a:cxn>
              <a:cxn ang="T14">
                <a:pos x="T8" y="T9"/>
              </a:cxn>
            </a:cxnLst>
            <a:rect l="T15" t="T16" r="T17" b="T18"/>
            <a:pathLst>
              <a:path w="1643" h="2570">
                <a:moveTo>
                  <a:pt x="0" y="2569"/>
                </a:moveTo>
                <a:lnTo>
                  <a:pt x="0" y="0"/>
                </a:lnTo>
                <a:lnTo>
                  <a:pt x="1642" y="973"/>
                </a:lnTo>
                <a:lnTo>
                  <a:pt x="1642" y="1721"/>
                </a:lnTo>
                <a:lnTo>
                  <a:pt x="0" y="2569"/>
                </a:lnTo>
              </a:path>
            </a:pathLst>
          </a:custGeom>
          <a:solidFill>
            <a:srgbClr val="FFCC99">
              <a:alpha val="50195"/>
            </a:srgbClr>
          </a:solidFill>
          <a:ln w="9525" cap="rnd">
            <a:noFill/>
            <a:round/>
            <a:headEnd/>
            <a:tailEnd/>
          </a:ln>
        </p:spPr>
        <p:txBody>
          <a:bodyPr/>
          <a:lstStyle/>
          <a:p>
            <a:endParaRPr lang="zh-CN" altLang="en-US"/>
          </a:p>
        </p:txBody>
      </p:sp>
      <p:sp>
        <p:nvSpPr>
          <p:cNvPr id="391181" name="Rectangle 13"/>
          <p:cNvSpPr>
            <a:spLocks noChangeArrowheads="1"/>
          </p:cNvSpPr>
          <p:nvPr/>
        </p:nvSpPr>
        <p:spPr bwMode="auto">
          <a:xfrm>
            <a:off x="4830763" y="4041775"/>
            <a:ext cx="1104900" cy="366713"/>
          </a:xfrm>
          <a:prstGeom prst="rect">
            <a:avLst/>
          </a:prstGeom>
          <a:noFill/>
          <a:ln w="9525">
            <a:noFill/>
            <a:miter lim="800000"/>
            <a:headEnd/>
            <a:tailEnd/>
          </a:ln>
          <a:effectLst/>
        </p:spPr>
        <p:txBody>
          <a:bodyPr wrap="none" lIns="92075" tIns="46038" rIns="92075" bIns="46038">
            <a:spAutoFit/>
          </a:bodyPr>
          <a:lstStyle/>
          <a:p>
            <a:pPr algn="ctr">
              <a:defRPr/>
            </a:pP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汇总工资</a:t>
            </a:r>
          </a:p>
        </p:txBody>
      </p:sp>
      <p:sp>
        <p:nvSpPr>
          <p:cNvPr id="391183" name="Rectangle 15"/>
          <p:cNvSpPr>
            <a:spLocks noChangeArrowheads="1"/>
          </p:cNvSpPr>
          <p:nvPr/>
        </p:nvSpPr>
        <p:spPr bwMode="ltGray">
          <a:xfrm>
            <a:off x="2713038" y="2911475"/>
            <a:ext cx="1247775" cy="3132138"/>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91184" name="Rectangle 16"/>
          <p:cNvSpPr>
            <a:spLocks noChangeArrowheads="1"/>
          </p:cNvSpPr>
          <p:nvPr/>
        </p:nvSpPr>
        <p:spPr bwMode="ltGray">
          <a:xfrm>
            <a:off x="6759575" y="4527550"/>
            <a:ext cx="1250950" cy="31750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28682" name="Rectangle 17"/>
          <p:cNvSpPr>
            <a:spLocks noChangeArrowheads="1"/>
          </p:cNvSpPr>
          <p:nvPr/>
        </p:nvSpPr>
        <p:spPr bwMode="auto">
          <a:xfrm>
            <a:off x="1219200" y="2462213"/>
            <a:ext cx="3192463" cy="3622675"/>
          </a:xfrm>
          <a:prstGeom prst="rect">
            <a:avLst/>
          </a:prstGeom>
          <a:noFill/>
          <a:ln w="9525">
            <a:noFill/>
            <a:miter lim="800000"/>
            <a:headEnd/>
            <a:tailEnd/>
          </a:ln>
        </p:spPr>
        <p:txBody>
          <a:bodyPr lIns="92075" tIns="46038" rIns="92075" bIns="46038">
            <a:spAutoFit/>
          </a:bodyPr>
          <a:lstStyle/>
          <a:p>
            <a:pPr>
              <a:lnSpc>
                <a:spcPct val="90000"/>
              </a:lnSpc>
            </a:pPr>
            <a:r>
              <a:rPr kumimoji="1" lang="zh-CN" altLang="en-US" sz="1600" b="1">
                <a:solidFill>
                  <a:srgbClr val="000000"/>
                </a:solidFill>
                <a:latin typeface="Courier New" pitchFamily="49" charset="0"/>
                <a:ea typeface="宋体" charset="-122"/>
              </a:rPr>
              <a:t>   </a:t>
            </a:r>
            <a:r>
              <a:rPr kumimoji="1" lang="en-US" altLang="zh-CN" sz="1600" b="1">
                <a:solidFill>
                  <a:srgbClr val="000000"/>
                </a:solidFill>
                <a:latin typeface="Courier New" pitchFamily="49" charset="0"/>
                <a:ea typeface="宋体" charset="-122"/>
              </a:rPr>
              <a:t>DEPTNO       SAL</a:t>
            </a:r>
          </a:p>
          <a:p>
            <a:pPr>
              <a:lnSpc>
                <a:spcPct val="90000"/>
              </a:lnSpc>
            </a:pPr>
            <a:r>
              <a:rPr kumimoji="1" lang="en-US" altLang="zh-CN" sz="1600" b="1">
                <a:solidFill>
                  <a:srgbClr val="000000"/>
                </a:solidFill>
                <a:latin typeface="Courier New" pitchFamily="49" charset="0"/>
                <a:ea typeface="宋体" charset="-122"/>
              </a:rPr>
              <a:t>--------- ---------</a:t>
            </a:r>
          </a:p>
          <a:p>
            <a:pPr>
              <a:lnSpc>
                <a:spcPct val="90000"/>
              </a:lnSpc>
            </a:pPr>
            <a:r>
              <a:rPr kumimoji="1" lang="en-US" altLang="zh-CN" sz="1600" b="1">
                <a:solidFill>
                  <a:srgbClr val="000000"/>
                </a:solidFill>
                <a:latin typeface="Courier New" pitchFamily="49" charset="0"/>
                <a:ea typeface="宋体" charset="-122"/>
              </a:rPr>
              <a:t>       10      2450</a:t>
            </a:r>
          </a:p>
          <a:p>
            <a:pPr>
              <a:lnSpc>
                <a:spcPct val="90000"/>
              </a:lnSpc>
            </a:pPr>
            <a:r>
              <a:rPr kumimoji="1" lang="en-US" altLang="zh-CN" sz="1600" b="1">
                <a:solidFill>
                  <a:srgbClr val="000000"/>
                </a:solidFill>
                <a:latin typeface="Courier New" pitchFamily="49" charset="0"/>
                <a:ea typeface="宋体" charset="-122"/>
              </a:rPr>
              <a:t>       10      5000</a:t>
            </a:r>
          </a:p>
          <a:p>
            <a:pPr>
              <a:lnSpc>
                <a:spcPct val="90000"/>
              </a:lnSpc>
            </a:pPr>
            <a:r>
              <a:rPr kumimoji="1" lang="en-US" altLang="zh-CN" sz="1600" b="1">
                <a:solidFill>
                  <a:srgbClr val="000000"/>
                </a:solidFill>
                <a:latin typeface="Courier New" pitchFamily="49" charset="0"/>
                <a:ea typeface="宋体" charset="-122"/>
              </a:rPr>
              <a:t>       10      1300</a:t>
            </a:r>
          </a:p>
          <a:p>
            <a:pPr>
              <a:lnSpc>
                <a:spcPct val="90000"/>
              </a:lnSpc>
            </a:pPr>
            <a:r>
              <a:rPr kumimoji="1" lang="en-US" altLang="zh-CN" sz="1600" b="1">
                <a:solidFill>
                  <a:srgbClr val="000000"/>
                </a:solidFill>
                <a:latin typeface="Courier New" pitchFamily="49" charset="0"/>
                <a:ea typeface="宋体" charset="-122"/>
              </a:rPr>
              <a:t>       20       800</a:t>
            </a:r>
          </a:p>
          <a:p>
            <a:pPr>
              <a:lnSpc>
                <a:spcPct val="90000"/>
              </a:lnSpc>
            </a:pPr>
            <a:r>
              <a:rPr kumimoji="1" lang="en-US" altLang="zh-CN" sz="1600" b="1">
                <a:solidFill>
                  <a:srgbClr val="000000"/>
                </a:solidFill>
                <a:latin typeface="Courier New" pitchFamily="49" charset="0"/>
                <a:ea typeface="宋体" charset="-122"/>
              </a:rPr>
              <a:t>       20      1100</a:t>
            </a:r>
          </a:p>
          <a:p>
            <a:pPr>
              <a:lnSpc>
                <a:spcPct val="90000"/>
              </a:lnSpc>
            </a:pPr>
            <a:r>
              <a:rPr kumimoji="1" lang="zh-CN" altLang="en-US" sz="1600" b="1">
                <a:solidFill>
                  <a:srgbClr val="000000"/>
                </a:solidFill>
                <a:latin typeface="Courier New" pitchFamily="49" charset="0"/>
                <a:ea typeface="宋体" charset="-122"/>
              </a:rPr>
              <a:t>       20      3000</a:t>
            </a:r>
          </a:p>
          <a:p>
            <a:pPr>
              <a:lnSpc>
                <a:spcPct val="90000"/>
              </a:lnSpc>
            </a:pPr>
            <a:r>
              <a:rPr kumimoji="1" lang="zh-CN" altLang="en-US" sz="1600" b="1">
                <a:solidFill>
                  <a:srgbClr val="000000"/>
                </a:solidFill>
                <a:latin typeface="Courier New" pitchFamily="49" charset="0"/>
                <a:ea typeface="宋体" charset="-122"/>
              </a:rPr>
              <a:t>       20      3000</a:t>
            </a:r>
          </a:p>
          <a:p>
            <a:pPr>
              <a:lnSpc>
                <a:spcPct val="90000"/>
              </a:lnSpc>
            </a:pPr>
            <a:r>
              <a:rPr kumimoji="1" lang="zh-CN" altLang="en-US" sz="1600" b="1">
                <a:solidFill>
                  <a:srgbClr val="000000"/>
                </a:solidFill>
                <a:latin typeface="Courier New" pitchFamily="49" charset="0"/>
                <a:ea typeface="宋体" charset="-122"/>
              </a:rPr>
              <a:t>       20      2975</a:t>
            </a:r>
          </a:p>
          <a:p>
            <a:pPr>
              <a:lnSpc>
                <a:spcPct val="90000"/>
              </a:lnSpc>
            </a:pPr>
            <a:r>
              <a:rPr kumimoji="1" lang="zh-CN" altLang="en-US" sz="1600" b="1">
                <a:solidFill>
                  <a:srgbClr val="000000"/>
                </a:solidFill>
                <a:latin typeface="Courier New" pitchFamily="49" charset="0"/>
                <a:ea typeface="宋体" charset="-122"/>
              </a:rPr>
              <a:t>       30      1600</a:t>
            </a:r>
          </a:p>
          <a:p>
            <a:pPr>
              <a:lnSpc>
                <a:spcPct val="90000"/>
              </a:lnSpc>
            </a:pPr>
            <a:r>
              <a:rPr kumimoji="1" lang="zh-CN" altLang="en-US" sz="1600" b="1">
                <a:solidFill>
                  <a:srgbClr val="000000"/>
                </a:solidFill>
                <a:latin typeface="Courier New" pitchFamily="49" charset="0"/>
                <a:ea typeface="宋体" charset="-122"/>
              </a:rPr>
              <a:t>       30      2850</a:t>
            </a:r>
          </a:p>
          <a:p>
            <a:pPr>
              <a:lnSpc>
                <a:spcPct val="90000"/>
              </a:lnSpc>
            </a:pPr>
            <a:r>
              <a:rPr kumimoji="1" lang="zh-CN" altLang="en-US" sz="1600" b="1">
                <a:solidFill>
                  <a:srgbClr val="000000"/>
                </a:solidFill>
                <a:latin typeface="Courier New" pitchFamily="49" charset="0"/>
                <a:ea typeface="宋体" charset="-122"/>
              </a:rPr>
              <a:t>       30      1250</a:t>
            </a:r>
          </a:p>
          <a:p>
            <a:pPr>
              <a:lnSpc>
                <a:spcPct val="90000"/>
              </a:lnSpc>
            </a:pPr>
            <a:r>
              <a:rPr kumimoji="1" lang="zh-CN" altLang="en-US" sz="1600" b="1">
                <a:solidFill>
                  <a:srgbClr val="000000"/>
                </a:solidFill>
                <a:latin typeface="Courier New" pitchFamily="49" charset="0"/>
                <a:ea typeface="宋体" charset="-122"/>
              </a:rPr>
              <a:t>       30       950</a:t>
            </a:r>
          </a:p>
          <a:p>
            <a:pPr>
              <a:lnSpc>
                <a:spcPct val="90000"/>
              </a:lnSpc>
            </a:pPr>
            <a:r>
              <a:rPr kumimoji="1" lang="zh-CN" altLang="en-US" sz="1600" b="1">
                <a:solidFill>
                  <a:srgbClr val="000000"/>
                </a:solidFill>
                <a:latin typeface="Courier New" pitchFamily="49" charset="0"/>
                <a:ea typeface="宋体" charset="-122"/>
              </a:rPr>
              <a:t>       30      1500</a:t>
            </a:r>
          </a:p>
          <a:p>
            <a:pPr>
              <a:lnSpc>
                <a:spcPct val="90000"/>
              </a:lnSpc>
            </a:pPr>
            <a:r>
              <a:rPr kumimoji="1" lang="zh-CN" altLang="en-US" sz="1600" b="1">
                <a:solidFill>
                  <a:srgbClr val="000000"/>
                </a:solidFill>
                <a:latin typeface="Courier New" pitchFamily="49" charset="0"/>
                <a:ea typeface="宋体" charset="-122"/>
              </a:rPr>
              <a:t>       30      1250</a:t>
            </a:r>
          </a:p>
        </p:txBody>
      </p:sp>
      <p:sp>
        <p:nvSpPr>
          <p:cNvPr id="28683" name="Rectangle 18"/>
          <p:cNvSpPr>
            <a:spLocks noChangeArrowheads="1"/>
          </p:cNvSpPr>
          <p:nvPr/>
        </p:nvSpPr>
        <p:spPr bwMode="auto">
          <a:xfrm>
            <a:off x="6659563" y="3900488"/>
            <a:ext cx="1284287" cy="1011237"/>
          </a:xfrm>
          <a:prstGeom prst="rect">
            <a:avLst/>
          </a:prstGeom>
          <a:noFill/>
          <a:ln w="9525">
            <a:noFill/>
            <a:miter lim="800000"/>
            <a:headEnd/>
            <a:tailEnd/>
          </a:ln>
        </p:spPr>
        <p:txBody>
          <a:bodyPr wrap="none" lIns="92075" tIns="46038" rIns="92075" bIns="46038">
            <a:spAutoFit/>
          </a:bodyPr>
          <a:lstStyle/>
          <a:p>
            <a:pPr>
              <a:lnSpc>
                <a:spcPct val="125000"/>
              </a:lnSpc>
            </a:pPr>
            <a:r>
              <a:rPr kumimoji="1" lang="zh-CN" altLang="en-US" sz="1600" b="1" dirty="0">
                <a:solidFill>
                  <a:srgbClr val="000000"/>
                </a:solidFill>
                <a:latin typeface="Courier New" pitchFamily="49" charset="0"/>
                <a:ea typeface="宋体" charset="-122"/>
              </a:rPr>
              <a:t> </a:t>
            </a:r>
            <a:r>
              <a:rPr kumimoji="1" lang="en-US" altLang="zh-CN" sz="1600" b="1" dirty="0">
                <a:solidFill>
                  <a:srgbClr val="000000"/>
                </a:solidFill>
                <a:latin typeface="Courier New" pitchFamily="49" charset="0"/>
                <a:ea typeface="宋体" charset="-122"/>
              </a:rPr>
              <a:t>MAX(SAL)</a:t>
            </a:r>
          </a:p>
          <a:p>
            <a:pPr>
              <a:lnSpc>
                <a:spcPct val="125000"/>
              </a:lnSpc>
            </a:pPr>
            <a:r>
              <a:rPr kumimoji="1" lang="en-US" altLang="zh-CN" sz="1600" b="1" dirty="0">
                <a:solidFill>
                  <a:srgbClr val="000000"/>
                </a:solidFill>
                <a:latin typeface="Courier New" pitchFamily="49" charset="0"/>
                <a:ea typeface="宋体" charset="-122"/>
              </a:rPr>
              <a:t>---------</a:t>
            </a:r>
          </a:p>
          <a:p>
            <a:pPr>
              <a:lnSpc>
                <a:spcPct val="125000"/>
              </a:lnSpc>
            </a:pPr>
            <a:r>
              <a:rPr kumimoji="1" lang="en-US" altLang="zh-CN" sz="1600" b="1" dirty="0">
                <a:solidFill>
                  <a:srgbClr val="000000"/>
                </a:solidFill>
                <a:latin typeface="Courier New" pitchFamily="49" charset="0"/>
                <a:ea typeface="宋体" charset="-122"/>
              </a:rPr>
              <a:t>     5000</a:t>
            </a:r>
          </a:p>
        </p:txBody>
      </p:sp>
      <p:sp>
        <p:nvSpPr>
          <p:cNvPr id="21516" name="标题 14"/>
          <p:cNvSpPr>
            <a:spLocks noGrp="1"/>
          </p:cNvSpPr>
          <p:nvPr>
            <p:ph type="title"/>
          </p:nvPr>
        </p:nvSpPr>
        <p:spPr/>
        <p:txBody>
          <a:bodyPr/>
          <a:lstStyle/>
          <a:p>
            <a:pPr algn="ctr" eaLnBrk="1" hangingPunct="1">
              <a:defRPr/>
            </a:pPr>
            <a:r>
              <a:rPr lang="zh-CN" altLang="en-US" dirty="0">
                <a:ea typeface="宋体" pitchFamily="2" charset="-122"/>
              </a:rPr>
              <a:t>3 分组函数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1183"/>
                                        </p:tgtEl>
                                        <p:attrNameLst>
                                          <p:attrName>style.visibility</p:attrName>
                                        </p:attrNameLst>
                                      </p:cBhvr>
                                      <p:to>
                                        <p:strVal val="visible"/>
                                      </p:to>
                                    </p:set>
                                    <p:animEffect transition="in" filter="wipe(left)">
                                      <p:cBhvr>
                                        <p:cTn id="7" dur="500"/>
                                        <p:tgtEl>
                                          <p:spTgt spid="3911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1184"/>
                                        </p:tgtEl>
                                        <p:attrNameLst>
                                          <p:attrName>style.visibility</p:attrName>
                                        </p:attrNameLst>
                                      </p:cBhvr>
                                      <p:to>
                                        <p:strVal val="visible"/>
                                      </p:to>
                                    </p:set>
                                    <p:animEffect transition="in" filter="wipe(left)">
                                      <p:cBhvr>
                                        <p:cTn id="12" dur="500"/>
                                        <p:tgtEl>
                                          <p:spTgt spid="391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83" grpId="0" animBg="1"/>
      <p:bldP spid="3911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976313" y="1204913"/>
            <a:ext cx="7791450" cy="3857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kumimoji="1" lang="zh-CN" altLang="en-US" sz="2000" b="1">
                <a:solidFill>
                  <a:schemeClr val="tx1"/>
                </a:solidFill>
                <a:latin typeface="Arial" charset="0"/>
                <a:ea typeface="宋体" charset="-122"/>
              </a:rPr>
              <a:t>语法</a:t>
            </a:r>
          </a:p>
        </p:txBody>
      </p:sp>
      <p:sp>
        <p:nvSpPr>
          <p:cNvPr id="395271" name="Rectangle 7"/>
          <p:cNvSpPr>
            <a:spLocks noChangeArrowheads="1"/>
          </p:cNvSpPr>
          <p:nvPr/>
        </p:nvSpPr>
        <p:spPr bwMode="blackWhite">
          <a:xfrm>
            <a:off x="936625" y="2366963"/>
            <a:ext cx="7169150" cy="1719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lang="zh-CN" altLang="en-US" sz="1800" b="1">
              <a:solidFill>
                <a:srgbClr val="000000"/>
              </a:solidFill>
              <a:latin typeface="Courier New" pitchFamily="49" charset="0"/>
              <a:ea typeface="宋体" pitchFamily="2" charset="-122"/>
            </a:endParaRPr>
          </a:p>
          <a:p>
            <a:pPr>
              <a:tabLst>
                <a:tab pos="682625" algn="l"/>
                <a:tab pos="1833563" algn="l"/>
              </a:tabLst>
              <a:defRPr/>
            </a:pPr>
            <a:endParaRPr lang="zh-CN" altLang="en-US" sz="1800" b="1">
              <a:solidFill>
                <a:srgbClr val="000000"/>
              </a:solidFill>
              <a:latin typeface="Courier New" pitchFamily="49" charset="0"/>
              <a:ea typeface="宋体" pitchFamily="2" charset="-122"/>
            </a:endParaRPr>
          </a:p>
          <a:p>
            <a:pPr>
              <a:tabLst>
                <a:tab pos="682625" algn="l"/>
                <a:tab pos="1833563" algn="l"/>
              </a:tabLst>
              <a:defRPr/>
            </a:pPr>
            <a:endParaRPr lang="zh-CN" altLang="en-US" sz="1800" b="1">
              <a:solidFill>
                <a:srgbClr val="000000"/>
              </a:solidFill>
              <a:latin typeface="Courier New" pitchFamily="49" charset="0"/>
              <a:ea typeface="宋体" pitchFamily="2" charset="-122"/>
            </a:endParaRPr>
          </a:p>
        </p:txBody>
      </p:sp>
      <p:sp>
        <p:nvSpPr>
          <p:cNvPr id="29700" name="Rectangle 8"/>
          <p:cNvSpPr>
            <a:spLocks noChangeArrowheads="1"/>
          </p:cNvSpPr>
          <p:nvPr/>
        </p:nvSpPr>
        <p:spPr bwMode="blackWhite">
          <a:xfrm>
            <a:off x="911225" y="2466975"/>
            <a:ext cx="7194550" cy="1490663"/>
          </a:xfrm>
          <a:prstGeom prst="rect">
            <a:avLst/>
          </a:prstGeom>
          <a:noFill/>
          <a:ln w="9525">
            <a:noFill/>
            <a:miter lim="800000"/>
            <a:headEnd/>
            <a:tailEnd/>
          </a:ln>
        </p:spPr>
        <p:txBody>
          <a:bodyPr wrap="none" lIns="92075" tIns="46038" rIns="92075" bIns="46038" anchor="ctr"/>
          <a:lstStyle/>
          <a:p>
            <a:pPr>
              <a:tabLst>
                <a:tab pos="682625" algn="l"/>
                <a:tab pos="1833563" algn="l"/>
              </a:tabLst>
            </a:pPr>
            <a:r>
              <a:rPr lang="en-US" altLang="zh-CN" sz="1800" b="1">
                <a:solidFill>
                  <a:srgbClr val="000000"/>
                </a:solidFill>
                <a:latin typeface="Courier New" pitchFamily="49" charset="0"/>
                <a:ea typeface="宋体" charset="-122"/>
              </a:rPr>
              <a:t>SELECT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 </a:t>
            </a:r>
            <a:r>
              <a:rPr lang="en-US" altLang="zh-CN" sz="1800" b="1" i="1">
                <a:solidFill>
                  <a:srgbClr val="000000"/>
                </a:solidFill>
                <a:latin typeface="Courier New" pitchFamily="49" charset="0"/>
                <a:ea typeface="宋体" charset="-122"/>
              </a:rPr>
              <a:t>group_function(column), ...</a:t>
            </a:r>
            <a:endParaRPr lang="en-US" altLang="zh-CN" sz="1800" b="1">
              <a:solidFill>
                <a:srgbClr val="000000"/>
              </a:solidFill>
              <a:latin typeface="Courier New" pitchFamily="49" charset="0"/>
              <a:ea typeface="宋体" charset="-122"/>
            </a:endParaRPr>
          </a:p>
          <a:p>
            <a:pPr>
              <a:tabLst>
                <a:tab pos="682625" algn="l"/>
                <a:tab pos="1833563" algn="l"/>
              </a:tabLst>
            </a:pPr>
            <a:r>
              <a:rPr lang="en-US" altLang="zh-CN" sz="1800" b="1">
                <a:solidFill>
                  <a:srgbClr val="000000"/>
                </a:solidFill>
                <a:latin typeface="Courier New" pitchFamily="49" charset="0"/>
                <a:ea typeface="宋体" charset="-122"/>
              </a:rPr>
              <a:t>FROM		</a:t>
            </a:r>
            <a:r>
              <a:rPr lang="en-US" altLang="zh-CN" sz="1800" b="1" i="1">
                <a:solidFill>
                  <a:srgbClr val="000000"/>
                </a:solidFill>
                <a:latin typeface="Courier New" pitchFamily="49" charset="0"/>
                <a:ea typeface="宋体" charset="-122"/>
              </a:rPr>
              <a:t>table</a:t>
            </a:r>
            <a:endParaRPr lang="en-US" altLang="zh-CN" sz="1800" b="1">
              <a:solidFill>
                <a:srgbClr val="000000"/>
              </a:solidFill>
              <a:latin typeface="Courier New" pitchFamily="49" charset="0"/>
              <a:ea typeface="宋体" charset="-122"/>
            </a:endParaRPr>
          </a:p>
          <a:p>
            <a:pPr>
              <a:tabLst>
                <a:tab pos="682625" algn="l"/>
                <a:tab pos="1833563" algn="l"/>
              </a:tabLst>
            </a:pPr>
            <a:r>
              <a:rPr lang="en-US" altLang="zh-CN" sz="1800" b="1">
                <a:solidFill>
                  <a:srgbClr val="000000"/>
                </a:solidFill>
                <a:latin typeface="Courier New" pitchFamily="49" charset="0"/>
                <a:ea typeface="宋体" charset="-122"/>
              </a:rPr>
              <a:t>[WHERE	</a:t>
            </a:r>
            <a:r>
              <a:rPr lang="en-US" altLang="zh-CN" sz="1800" b="1" i="1">
                <a:solidFill>
                  <a:srgbClr val="000000"/>
                </a:solidFill>
                <a:latin typeface="Courier New" pitchFamily="49" charset="0"/>
                <a:ea typeface="宋体" charset="-122"/>
              </a:rPr>
              <a:t>condition</a:t>
            </a:r>
            <a:r>
              <a:rPr lang="en-US" altLang="zh-CN" sz="1800" b="1">
                <a:solidFill>
                  <a:srgbClr val="000000"/>
                </a:solidFill>
                <a:latin typeface="Courier New" pitchFamily="49" charset="0"/>
                <a:ea typeface="宋体" charset="-122"/>
              </a:rPr>
              <a:t>]</a:t>
            </a:r>
          </a:p>
          <a:p>
            <a:pPr>
              <a:tabLst>
                <a:tab pos="682625" algn="l"/>
                <a:tab pos="1833563" algn="l"/>
              </a:tabLst>
            </a:pPr>
            <a:r>
              <a:rPr lang="en-US" altLang="zh-CN" sz="1800" b="1">
                <a:solidFill>
                  <a:srgbClr val="000000"/>
                </a:solidFill>
                <a:latin typeface="Courier New" pitchFamily="49" charset="0"/>
                <a:ea typeface="宋体" charset="-122"/>
              </a:rPr>
              <a:t>[GROUP BY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a:t>
            </a:r>
          </a:p>
          <a:p>
            <a:pPr>
              <a:tabLst>
                <a:tab pos="682625" algn="l"/>
                <a:tab pos="1833563" algn="l"/>
              </a:tabLst>
            </a:pPr>
            <a:r>
              <a:rPr lang="en-US" altLang="zh-CN" sz="1800" b="1">
                <a:solidFill>
                  <a:srgbClr val="000000"/>
                </a:solidFill>
                <a:latin typeface="Courier New" pitchFamily="49" charset="0"/>
                <a:ea typeface="宋体" charset="-122"/>
              </a:rPr>
              <a:t>[ORDER BY	</a:t>
            </a:r>
            <a:r>
              <a:rPr lang="en-US" altLang="zh-CN" sz="1800" b="1" i="1">
                <a:solidFill>
                  <a:srgbClr val="000000"/>
                </a:solidFill>
                <a:latin typeface="Courier New" pitchFamily="49" charset="0"/>
                <a:ea typeface="宋体" charset="-122"/>
              </a:rPr>
              <a:t>column</a:t>
            </a:r>
            <a:r>
              <a:rPr lang="en-US" altLang="zh-CN" sz="1800" b="1">
                <a:solidFill>
                  <a:srgbClr val="000000"/>
                </a:solidFill>
                <a:latin typeface="Courier New" pitchFamily="49" charset="0"/>
                <a:ea typeface="宋体" charset="-122"/>
              </a:rPr>
              <a:t>];</a:t>
            </a:r>
          </a:p>
        </p:txBody>
      </p:sp>
      <p:sp>
        <p:nvSpPr>
          <p:cNvPr id="29701" name="Rectangle 9"/>
          <p:cNvSpPr>
            <a:spLocks noChangeArrowheads="1"/>
          </p:cNvSpPr>
          <p:nvPr/>
        </p:nvSpPr>
        <p:spPr bwMode="ltGray">
          <a:xfrm>
            <a:off x="4114800" y="2486025"/>
            <a:ext cx="3048000" cy="300038"/>
          </a:xfrm>
          <a:prstGeom prst="rect">
            <a:avLst/>
          </a:prstGeom>
          <a:noFill/>
          <a:ln w="25400">
            <a:solidFill>
              <a:srgbClr val="FF5050"/>
            </a:solidFill>
            <a:miter lim="800000"/>
            <a:headEnd/>
            <a:tailEnd/>
          </a:ln>
        </p:spPr>
        <p:txBody>
          <a:bodyPr wrap="none" anchor="ctr"/>
          <a:lstStyle/>
          <a:p>
            <a:endParaRPr lang="zh-CN" altLang="en-US">
              <a:ea typeface="宋体" charset="-122"/>
            </a:endParaRPr>
          </a:p>
        </p:txBody>
      </p:sp>
      <p:sp>
        <p:nvSpPr>
          <p:cNvPr id="22534" name="标题 8"/>
          <p:cNvSpPr>
            <a:spLocks noGrp="1"/>
          </p:cNvSpPr>
          <p:nvPr>
            <p:ph type="title"/>
          </p:nvPr>
        </p:nvSpPr>
        <p:spPr/>
        <p:txBody>
          <a:bodyPr/>
          <a:lstStyle/>
          <a:p>
            <a:pPr algn="ctr" eaLnBrk="1" hangingPunct="1">
              <a:defRPr/>
            </a:pPr>
            <a:r>
              <a:rPr lang="zh-CN" altLang="en-US" dirty="0">
                <a:ea typeface="宋体" pitchFamily="2" charset="-122"/>
              </a:rPr>
              <a:t>3</a:t>
            </a:r>
            <a:r>
              <a:rPr lang="en-US" altLang="zh-CN" dirty="0">
                <a:ea typeface="宋体" pitchFamily="2" charset="-122"/>
              </a:rPr>
              <a:t>.1</a:t>
            </a:r>
            <a:r>
              <a:rPr lang="zh-CN" altLang="en-US" dirty="0">
                <a:ea typeface="宋体" pitchFamily="2" charset="-122"/>
              </a:rPr>
              <a:t> 语法</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976313" y="1489075"/>
            <a:ext cx="7791450" cy="385763"/>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kumimoji="1" lang="zh-CN" altLang="en-US" sz="2000" b="1">
                <a:solidFill>
                  <a:schemeClr val="tx1"/>
                </a:solidFill>
                <a:latin typeface="Arial" charset="0"/>
                <a:ea typeface="宋体" charset="-122"/>
              </a:rPr>
              <a:t>常用的分组函数。</a:t>
            </a:r>
          </a:p>
        </p:txBody>
      </p:sp>
      <p:sp>
        <p:nvSpPr>
          <p:cNvPr id="23555" name="标题 6"/>
          <p:cNvSpPr>
            <a:spLocks noGrp="1"/>
          </p:cNvSpPr>
          <p:nvPr>
            <p:ph type="title"/>
          </p:nvPr>
        </p:nvSpPr>
        <p:spPr/>
        <p:txBody>
          <a:bodyPr/>
          <a:lstStyle/>
          <a:p>
            <a:pPr algn="ctr" eaLnBrk="1" hangingPunct="1">
              <a:defRPr/>
            </a:pPr>
            <a:r>
              <a:rPr lang="zh-CN" altLang="en-US" dirty="0">
                <a:ea typeface="宋体" pitchFamily="2" charset="-122"/>
              </a:rPr>
              <a:t>3</a:t>
            </a:r>
            <a:r>
              <a:rPr lang="en-US" altLang="zh-CN" dirty="0">
                <a:ea typeface="宋体" pitchFamily="2" charset="-122"/>
              </a:rPr>
              <a:t>.2</a:t>
            </a:r>
            <a:r>
              <a:rPr lang="zh-CN" altLang="en-US" dirty="0">
                <a:ea typeface="宋体" pitchFamily="2" charset="-122"/>
              </a:rPr>
              <a:t> 常用分组函数</a:t>
            </a:r>
          </a:p>
        </p:txBody>
      </p:sp>
      <p:sp>
        <p:nvSpPr>
          <p:cNvPr id="30724" name="Rectangle 4"/>
          <p:cNvSpPr>
            <a:spLocks noChangeArrowheads="1"/>
          </p:cNvSpPr>
          <p:nvPr/>
        </p:nvSpPr>
        <p:spPr bwMode="auto">
          <a:xfrm>
            <a:off x="692150" y="5745163"/>
            <a:ext cx="7791450" cy="385762"/>
          </a:xfrm>
          <a:prstGeom prst="rect">
            <a:avLst/>
          </a:prstGeom>
          <a:solidFill>
            <a:srgbClr val="FFFFCC"/>
          </a:solid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kumimoji="1" lang="zh-CN" altLang="en-US" sz="2000" b="1">
                <a:solidFill>
                  <a:srgbClr val="FF0000"/>
                </a:solidFill>
                <a:latin typeface="Arial" charset="0"/>
                <a:ea typeface="宋体" charset="-122"/>
              </a:rPr>
              <a:t>分组函数在计算时会忽略</a:t>
            </a:r>
            <a:r>
              <a:rPr kumimoji="1" lang="en-US" altLang="zh-CN" sz="2000" b="1">
                <a:solidFill>
                  <a:srgbClr val="FF0000"/>
                </a:solidFill>
                <a:latin typeface="Arial" charset="0"/>
                <a:ea typeface="宋体" charset="-122"/>
              </a:rPr>
              <a:t>NULL</a:t>
            </a:r>
            <a:r>
              <a:rPr kumimoji="1" lang="zh-CN" altLang="en-US" sz="2000" b="1">
                <a:solidFill>
                  <a:srgbClr val="FF0000"/>
                </a:solidFill>
                <a:latin typeface="Arial" charset="0"/>
                <a:ea typeface="宋体" charset="-122"/>
              </a:rPr>
              <a:t>行。</a:t>
            </a:r>
          </a:p>
        </p:txBody>
      </p:sp>
      <p:sp>
        <p:nvSpPr>
          <p:cNvPr id="9" name="Rectangle 15"/>
          <p:cNvSpPr txBox="1">
            <a:spLocks noChangeArrowheads="1"/>
          </p:cNvSpPr>
          <p:nvPr/>
        </p:nvSpPr>
        <p:spPr bwMode="auto">
          <a:xfrm>
            <a:off x="1419225" y="2008188"/>
            <a:ext cx="6889750" cy="3041650"/>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AVG([</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平均值</a:t>
            </a:r>
          </a:p>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COUNT ({ * | [</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含有非</a:t>
            </a:r>
            <a:r>
              <a:rPr lang="en-US" altLang="zh-CN" sz="2000" b="1" kern="0" dirty="0">
                <a:solidFill>
                  <a:schemeClr val="tx1"/>
                </a:solidFill>
                <a:latin typeface="+mn-lt"/>
                <a:ea typeface="宋体" pitchFamily="2" charset="-122"/>
              </a:rPr>
              <a:t>NULL</a:t>
            </a:r>
            <a:r>
              <a:rPr lang="zh-CN" altLang="en-US" sz="2000" b="1" kern="0" dirty="0">
                <a:solidFill>
                  <a:schemeClr val="tx1"/>
                </a:solidFill>
                <a:latin typeface="+mn-lt"/>
                <a:ea typeface="宋体" pitchFamily="2" charset="-122"/>
              </a:rPr>
              <a:t>的行数</a:t>
            </a:r>
          </a:p>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MAX ([</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最大值</a:t>
            </a:r>
          </a:p>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MIN ([</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最小值</a:t>
            </a:r>
          </a:p>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STDDEV ([</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统计标准差</a:t>
            </a:r>
          </a:p>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SUM ([</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加总</a:t>
            </a:r>
          </a:p>
          <a:p>
            <a:pPr marL="341313" lvl="1" indent="-227013" defTabSz="346075" eaLnBrk="1" hangingPunct="1">
              <a:lnSpc>
                <a:spcPct val="95000"/>
              </a:lnSpc>
              <a:spcBef>
                <a:spcPct val="35000"/>
              </a:spcBef>
              <a:buClr>
                <a:schemeClr val="hlink"/>
              </a:buClr>
              <a:buFont typeface="Wingdings" pitchFamily="2" charset="2"/>
              <a:buChar char="§"/>
              <a:tabLst>
                <a:tab pos="571500" algn="l"/>
              </a:tabLst>
              <a:defRPr/>
            </a:pPr>
            <a:r>
              <a:rPr lang="en-US" altLang="zh-CN" sz="2000" b="1" kern="0" dirty="0">
                <a:solidFill>
                  <a:schemeClr val="tx1"/>
                </a:solidFill>
                <a:latin typeface="+mn-lt"/>
                <a:ea typeface="宋体" pitchFamily="2" charset="-122"/>
              </a:rPr>
              <a:t>VARIANCE ([</a:t>
            </a:r>
            <a:r>
              <a:rPr lang="en-US" altLang="zh-CN" sz="2000" b="1" kern="0" dirty="0">
                <a:solidFill>
                  <a:schemeClr val="tx1"/>
                </a:solidFill>
                <a:latin typeface="Courier New" pitchFamily="49" charset="0"/>
                <a:ea typeface="宋体" pitchFamily="2" charset="-122"/>
              </a:rPr>
              <a:t>DISTINCT|</a:t>
            </a:r>
            <a:r>
              <a:rPr lang="en-US" altLang="zh-CN" sz="2000" b="1" u="sng" kern="0" dirty="0">
                <a:solidFill>
                  <a:schemeClr val="tx1"/>
                </a:solidFill>
                <a:latin typeface="Courier New" pitchFamily="49" charset="0"/>
                <a:ea typeface="宋体" pitchFamily="2" charset="-122"/>
              </a:rPr>
              <a:t>ALL</a:t>
            </a:r>
            <a:r>
              <a:rPr lang="en-US" altLang="zh-CN" sz="2000" b="1" kern="0" dirty="0">
                <a:solidFill>
                  <a:schemeClr val="tx1"/>
                </a:solidFill>
                <a:latin typeface="+mn-lt"/>
                <a:ea typeface="宋体" pitchFamily="2" charset="-122"/>
              </a:rPr>
              <a:t>] expression) </a:t>
            </a:r>
            <a:r>
              <a:rPr lang="zh-CN" altLang="en-US" sz="2000" b="1" kern="0" dirty="0">
                <a:solidFill>
                  <a:schemeClr val="tx1"/>
                </a:solidFill>
                <a:latin typeface="+mn-lt"/>
                <a:ea typeface="宋体" pitchFamily="2" charset="-122"/>
              </a:rPr>
              <a:t>统计方差</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630238" y="1284288"/>
            <a:ext cx="7791450" cy="17700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连接是将二个或多个表、视图或快照的行合并，每一返回行包含来自多个表的数据。每当在</a:t>
            </a:r>
            <a:r>
              <a:rPr lang="en-US" altLang="zh-CN" sz="2000" b="1">
                <a:solidFill>
                  <a:schemeClr val="tx1"/>
                </a:solidFill>
                <a:latin typeface="Arial" charset="0"/>
                <a:ea typeface="宋体" charset="-122"/>
              </a:rPr>
              <a:t>FROM</a:t>
            </a:r>
            <a:r>
              <a:rPr lang="zh-CN" altLang="en-US" sz="2000" b="1">
                <a:solidFill>
                  <a:schemeClr val="tx1"/>
                </a:solidFill>
                <a:latin typeface="Arial" charset="0"/>
                <a:ea typeface="宋体" charset="-122"/>
              </a:rPr>
              <a:t>子句中出现多表时</a:t>
            </a:r>
            <a:r>
              <a:rPr lang="en-US" altLang="zh-CN" sz="2000" b="1">
                <a:solidFill>
                  <a:schemeClr val="tx1"/>
                </a:solidFill>
                <a:latin typeface="Arial" charset="0"/>
                <a:ea typeface="宋体" charset="-122"/>
              </a:rPr>
              <a:t>ORACLE</a:t>
            </a:r>
            <a:r>
              <a:rPr lang="zh-CN" altLang="en-US" sz="2000" b="1">
                <a:solidFill>
                  <a:schemeClr val="tx1"/>
                </a:solidFill>
                <a:latin typeface="Arial" charset="0"/>
                <a:ea typeface="宋体" charset="-122"/>
              </a:rPr>
              <a:t>需要执行连接，</a:t>
            </a:r>
            <a:r>
              <a:rPr lang="en-US" altLang="zh-CN" sz="2000" b="1">
                <a:solidFill>
                  <a:schemeClr val="tx1"/>
                </a:solidFill>
                <a:latin typeface="Arial" charset="0"/>
                <a:ea typeface="宋体" charset="-122"/>
              </a:rPr>
              <a:t>WHERE</a:t>
            </a:r>
            <a:r>
              <a:rPr lang="zh-CN" altLang="en-US" sz="2000" b="1">
                <a:solidFill>
                  <a:schemeClr val="tx1"/>
                </a:solidFill>
                <a:latin typeface="Arial" charset="0"/>
                <a:ea typeface="宋体" charset="-122"/>
              </a:rPr>
              <a:t>子句决定如何连接。</a:t>
            </a:r>
            <a:endParaRPr lang="en-US" altLang="zh-CN" sz="2000" b="1">
              <a:solidFill>
                <a:schemeClr val="tx1"/>
              </a:solidFill>
              <a:latin typeface="Arial" charset="0"/>
              <a:ea typeface="宋体" charset="-122"/>
            </a:endParaRPr>
          </a:p>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在连接表时，应尽量避免迪卡尔乘积（</a:t>
            </a:r>
            <a:r>
              <a:rPr lang="en-US" altLang="zh-CN" sz="2000" b="1">
                <a:solidFill>
                  <a:schemeClr val="tx1"/>
                </a:solidFill>
                <a:latin typeface="Arial" charset="0"/>
                <a:ea typeface="宋体" charset="-122"/>
              </a:rPr>
              <a:t>Cartesian</a:t>
            </a:r>
            <a:r>
              <a:rPr lang="zh-CN" altLang="en-US" sz="2000" b="1">
                <a:solidFill>
                  <a:schemeClr val="tx1"/>
                </a:solidFill>
                <a:latin typeface="Arial" charset="0"/>
                <a:ea typeface="宋体" charset="-122"/>
              </a:rPr>
              <a:t>）。</a:t>
            </a:r>
          </a:p>
          <a:p>
            <a:pPr marL="976313" lvl="1" indent="-457200" defTabSz="346075">
              <a:lnSpc>
                <a:spcPct val="95000"/>
              </a:lnSpc>
              <a:spcBef>
                <a:spcPct val="35000"/>
              </a:spcBef>
              <a:buClr>
                <a:schemeClr val="hlink"/>
              </a:buClr>
              <a:buFontTx/>
              <a:buChar char="–"/>
              <a:tabLst>
                <a:tab pos="571500" algn="l"/>
              </a:tabLst>
            </a:pPr>
            <a:endParaRPr lang="zh-CN" altLang="en-US" sz="2000" b="1">
              <a:solidFill>
                <a:schemeClr val="tx1"/>
              </a:solidFill>
              <a:latin typeface="Arial" charset="0"/>
              <a:ea typeface="宋体" charset="-122"/>
            </a:endParaRPr>
          </a:p>
        </p:txBody>
      </p:sp>
      <p:sp>
        <p:nvSpPr>
          <p:cNvPr id="9219" name="标题 4"/>
          <p:cNvSpPr>
            <a:spLocks noGrp="1"/>
          </p:cNvSpPr>
          <p:nvPr>
            <p:ph type="title"/>
          </p:nvPr>
        </p:nvSpPr>
        <p:spPr/>
        <p:txBody>
          <a:bodyPr/>
          <a:lstStyle/>
          <a:p>
            <a:pPr algn="ctr" eaLnBrk="1" hangingPunct="1">
              <a:defRPr/>
            </a:pPr>
            <a:r>
              <a:rPr lang="en-US" altLang="zh-CN" dirty="0">
                <a:ea typeface="宋体" pitchFamily="2" charset="-122"/>
              </a:rPr>
              <a:t>1 </a:t>
            </a:r>
            <a:r>
              <a:rPr lang="zh-CN" altLang="zh-CN" dirty="0">
                <a:ea typeface="宋体" pitchFamily="2" charset="-122"/>
              </a:rPr>
              <a:t>连接查询</a:t>
            </a:r>
            <a:endParaRPr lang="zh-CN" altLang="en-US" dirty="0">
              <a:ea typeface="宋体" pitchFamily="2" charset="-122"/>
            </a:endParaRPr>
          </a:p>
        </p:txBody>
      </p:sp>
      <p:sp>
        <p:nvSpPr>
          <p:cNvPr id="6" name="Rectangle 4"/>
          <p:cNvSpPr>
            <a:spLocks noChangeArrowheads="1"/>
          </p:cNvSpPr>
          <p:nvPr/>
        </p:nvSpPr>
        <p:spPr bwMode="blackWhite">
          <a:xfrm>
            <a:off x="1257300" y="3186113"/>
            <a:ext cx="7091363"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altLang="zh-CN" sz="1800" b="1">
                <a:solidFill>
                  <a:srgbClr val="000000"/>
                </a:solidFill>
                <a:latin typeface="Courier New" pitchFamily="49" charset="0"/>
                <a:ea typeface="宋体" pitchFamily="2" charset="-122"/>
              </a:rPr>
              <a:t>SELECT	</a:t>
            </a:r>
            <a:r>
              <a:rPr lang="en-US" altLang="zh-CN" sz="1800" b="1" i="1">
                <a:solidFill>
                  <a:srgbClr val="000000"/>
                </a:solidFill>
                <a:latin typeface="Courier New" pitchFamily="49" charset="0"/>
                <a:ea typeface="宋体" pitchFamily="2" charset="-122"/>
              </a:rPr>
              <a:t>table1.column, table2.column</a:t>
            </a:r>
            <a:endParaRPr lang="en-US" altLang="zh-CN" sz="1800" b="1">
              <a:solidFill>
                <a:srgbClr val="000000"/>
              </a:solidFill>
              <a:latin typeface="Courier New" pitchFamily="49" charset="0"/>
              <a:ea typeface="宋体" pitchFamily="2" charset="-122"/>
            </a:endParaRPr>
          </a:p>
          <a:p>
            <a:pPr>
              <a:tabLst>
                <a:tab pos="1200150" algn="l"/>
              </a:tabLst>
              <a:defRPr/>
            </a:pPr>
            <a:r>
              <a:rPr lang="en-US" altLang="zh-CN" sz="1800" b="1">
                <a:solidFill>
                  <a:srgbClr val="000000"/>
                </a:solidFill>
                <a:latin typeface="Courier New" pitchFamily="49" charset="0"/>
                <a:ea typeface="宋体" pitchFamily="2" charset="-122"/>
              </a:rPr>
              <a:t>FROM	</a:t>
            </a:r>
            <a:r>
              <a:rPr lang="en-US" altLang="zh-CN" sz="1800" b="1" i="1">
                <a:solidFill>
                  <a:srgbClr val="000000"/>
                </a:solidFill>
                <a:latin typeface="Courier New" pitchFamily="49" charset="0"/>
                <a:ea typeface="宋体" pitchFamily="2" charset="-122"/>
              </a:rPr>
              <a:t>table1, table2</a:t>
            </a:r>
            <a:endParaRPr lang="en-US" altLang="zh-CN" sz="1800" b="1">
              <a:solidFill>
                <a:srgbClr val="000000"/>
              </a:solidFill>
              <a:latin typeface="Courier New" pitchFamily="49" charset="0"/>
              <a:ea typeface="宋体" pitchFamily="2" charset="-122"/>
            </a:endParaRPr>
          </a:p>
          <a:p>
            <a:pPr>
              <a:tabLst>
                <a:tab pos="1200150" algn="l"/>
              </a:tabLst>
              <a:defRPr/>
            </a:pPr>
            <a:r>
              <a:rPr lang="en-US" altLang="zh-CN" sz="1800" b="1">
                <a:solidFill>
                  <a:srgbClr val="000000"/>
                </a:solidFill>
                <a:latin typeface="Courier New" pitchFamily="49" charset="0"/>
                <a:ea typeface="宋体" pitchFamily="2" charset="-122"/>
              </a:rPr>
              <a:t>WHERE	</a:t>
            </a:r>
            <a:r>
              <a:rPr lang="en-US" altLang="zh-CN" sz="1800" b="1" i="1">
                <a:solidFill>
                  <a:srgbClr val="000000"/>
                </a:solidFill>
                <a:latin typeface="Courier New" pitchFamily="49" charset="0"/>
                <a:ea typeface="宋体" pitchFamily="2" charset="-122"/>
              </a:rPr>
              <a:t>table1.column1 </a:t>
            </a:r>
            <a:r>
              <a:rPr lang="en-US" altLang="zh-CN" sz="1800" b="1">
                <a:solidFill>
                  <a:srgbClr val="000000"/>
                </a:solidFill>
                <a:latin typeface="Courier New" pitchFamily="49" charset="0"/>
                <a:ea typeface="宋体" pitchFamily="2" charset="-122"/>
              </a:rPr>
              <a:t>=</a:t>
            </a:r>
            <a:r>
              <a:rPr lang="en-US" altLang="zh-CN" sz="1800" b="1" i="1">
                <a:solidFill>
                  <a:srgbClr val="000000"/>
                </a:solidFill>
                <a:latin typeface="Courier New" pitchFamily="49" charset="0"/>
                <a:ea typeface="宋体" pitchFamily="2" charset="-122"/>
              </a:rPr>
              <a:t> table2.column2;</a:t>
            </a:r>
          </a:p>
        </p:txBody>
      </p:sp>
      <p:sp>
        <p:nvSpPr>
          <p:cNvPr id="7" name="Rectangle 3"/>
          <p:cNvSpPr>
            <a:spLocks noChangeArrowheads="1"/>
          </p:cNvSpPr>
          <p:nvPr/>
        </p:nvSpPr>
        <p:spPr bwMode="auto">
          <a:xfrm>
            <a:off x="1211263" y="4735513"/>
            <a:ext cx="2622550" cy="4984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a:lnSpc>
                <a:spcPct val="95000"/>
              </a:lnSpc>
              <a:spcBef>
                <a:spcPct val="35000"/>
              </a:spcBef>
              <a:tabLst>
                <a:tab pos="571500" algn="l"/>
              </a:tabLst>
              <a:defRPr/>
            </a:pPr>
            <a:r>
              <a:rPr kumimoji="1" lang="zh-CN" altLang="en-US" sz="2800" b="1" dirty="0">
                <a:solidFill>
                  <a:schemeClr val="tx1"/>
                </a:solidFill>
                <a:latin typeface="Arial" pitchFamily="34" charset="0"/>
                <a:ea typeface="宋体" pitchFamily="2" charset="-122"/>
              </a:rPr>
              <a:t>相等连接</a:t>
            </a:r>
            <a:endParaRPr kumimoji="1" lang="en-US" altLang="zh-CN" sz="2800" b="1" dirty="0">
              <a:solidFill>
                <a:schemeClr val="tx1"/>
              </a:solidFill>
              <a:latin typeface="Arial" pitchFamily="34" charset="0"/>
              <a:ea typeface="宋体" pitchFamily="2" charset="-122"/>
            </a:endParaRPr>
          </a:p>
        </p:txBody>
      </p:sp>
      <p:grpSp>
        <p:nvGrpSpPr>
          <p:cNvPr id="14342" name="Group 4"/>
          <p:cNvGrpSpPr>
            <a:grpSpLocks/>
          </p:cNvGrpSpPr>
          <p:nvPr/>
        </p:nvGrpSpPr>
        <p:grpSpPr bwMode="auto">
          <a:xfrm>
            <a:off x="3411538" y="5408613"/>
            <a:ext cx="1701800" cy="639762"/>
            <a:chOff x="1752" y="1632"/>
            <a:chExt cx="1072" cy="403"/>
          </a:xfrm>
        </p:grpSpPr>
        <p:sp>
          <p:nvSpPr>
            <p:cNvPr id="9" name="Rectangle 5"/>
            <p:cNvSpPr>
              <a:spLocks noChangeArrowheads="1"/>
            </p:cNvSpPr>
            <p:nvPr/>
          </p:nvSpPr>
          <p:spPr bwMode="blackWhite">
            <a:xfrm>
              <a:off x="1752"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0" name="Rectangle 6"/>
            <p:cNvSpPr>
              <a:spLocks noChangeArrowheads="1"/>
            </p:cNvSpPr>
            <p:nvPr/>
          </p:nvSpPr>
          <p:spPr bwMode="blackWhite">
            <a:xfrm>
              <a:off x="2334"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1" name="Oval 7"/>
            <p:cNvSpPr>
              <a:spLocks noChangeArrowheads="1"/>
            </p:cNvSpPr>
            <p:nvPr/>
          </p:nvSpPr>
          <p:spPr bwMode="blackWhite">
            <a:xfrm>
              <a:off x="1947" y="1794"/>
              <a:ext cx="87" cy="87"/>
            </a:xfrm>
            <a:prstGeom prst="ellipse">
              <a:avLst/>
            </a:prstGeom>
            <a:solidFill>
              <a:srgbClr val="FF3300"/>
            </a:soli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2" name="Line 8"/>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a:effectLst>
              <a:outerShdw dist="53882" dir="2700000" algn="ctr" rotWithShape="0">
                <a:srgbClr val="000000"/>
              </a:outerShdw>
            </a:effectLst>
          </p:spPr>
          <p:txBody>
            <a:bodyPr/>
            <a:lstStyle/>
            <a:p>
              <a:pPr>
                <a:defRPr/>
              </a:pPr>
              <a:endParaRPr lang="zh-CN" altLang="en-US"/>
            </a:p>
          </p:txBody>
        </p:sp>
        <p:sp>
          <p:nvSpPr>
            <p:cNvPr id="13" name="Rectangle 9"/>
            <p:cNvSpPr>
              <a:spLocks noChangeArrowheads="1"/>
            </p:cNvSpPr>
            <p:nvPr/>
          </p:nvSpPr>
          <p:spPr bwMode="blackWhite">
            <a:xfrm>
              <a:off x="2520" y="1794"/>
              <a:ext cx="87" cy="87"/>
            </a:xfrm>
            <a:prstGeom prst="rect">
              <a:avLst/>
            </a:prstGeom>
            <a:solidFill>
              <a:srgbClr val="009900"/>
            </a:soli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grpSp>
      <p:grpSp>
        <p:nvGrpSpPr>
          <p:cNvPr id="14343" name="Group 10"/>
          <p:cNvGrpSpPr>
            <a:grpSpLocks/>
          </p:cNvGrpSpPr>
          <p:nvPr/>
        </p:nvGrpSpPr>
        <p:grpSpPr bwMode="auto">
          <a:xfrm>
            <a:off x="1250950" y="5408613"/>
            <a:ext cx="1701800" cy="638175"/>
            <a:chOff x="391" y="1632"/>
            <a:chExt cx="1072" cy="402"/>
          </a:xfrm>
        </p:grpSpPr>
        <p:sp>
          <p:nvSpPr>
            <p:cNvPr id="15" name="Rectangle 11"/>
            <p:cNvSpPr>
              <a:spLocks noChangeArrowheads="1"/>
            </p:cNvSpPr>
            <p:nvPr/>
          </p:nvSpPr>
          <p:spPr bwMode="blackWhite">
            <a:xfrm>
              <a:off x="391"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6" name="Rectangle 12"/>
            <p:cNvSpPr>
              <a:spLocks noChangeArrowheads="1"/>
            </p:cNvSpPr>
            <p:nvPr/>
          </p:nvSpPr>
          <p:spPr bwMode="blackWhite">
            <a:xfrm>
              <a:off x="973"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7" name="Oval 13"/>
            <p:cNvSpPr>
              <a:spLocks noChangeArrowheads="1"/>
            </p:cNvSpPr>
            <p:nvPr/>
          </p:nvSpPr>
          <p:spPr bwMode="blackWhite">
            <a:xfrm>
              <a:off x="586" y="1800"/>
              <a:ext cx="87" cy="88"/>
            </a:xfrm>
            <a:prstGeom prst="ellipse">
              <a:avLst/>
            </a:prstGeom>
            <a:solidFill>
              <a:srgbClr val="FF3300"/>
            </a:soli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8" name="Oval 14"/>
            <p:cNvSpPr>
              <a:spLocks noChangeArrowheads="1"/>
            </p:cNvSpPr>
            <p:nvPr/>
          </p:nvSpPr>
          <p:spPr bwMode="blackWhite">
            <a:xfrm>
              <a:off x="1159" y="1800"/>
              <a:ext cx="87" cy="88"/>
            </a:xfrm>
            <a:prstGeom prst="ellipse">
              <a:avLst/>
            </a:prstGeom>
            <a:solidFill>
              <a:srgbClr val="FF3300"/>
            </a:soli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19" name="Line 15"/>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a:effectLst>
              <a:outerShdw dist="53882" dir="2700000" algn="ctr" rotWithShape="0">
                <a:srgbClr val="000000"/>
              </a:outerShdw>
            </a:effectLst>
          </p:spPr>
          <p:txBody>
            <a:bodyPr/>
            <a:lstStyle/>
            <a:p>
              <a:pPr>
                <a:defRPr/>
              </a:pPr>
              <a:endParaRPr lang="zh-CN" altLang="en-US"/>
            </a:p>
          </p:txBody>
        </p:sp>
      </p:grpSp>
      <p:grpSp>
        <p:nvGrpSpPr>
          <p:cNvPr id="14344" name="Group 16"/>
          <p:cNvGrpSpPr>
            <a:grpSpLocks/>
          </p:cNvGrpSpPr>
          <p:nvPr/>
        </p:nvGrpSpPr>
        <p:grpSpPr bwMode="auto">
          <a:xfrm>
            <a:off x="5607050" y="5408613"/>
            <a:ext cx="1701800" cy="638175"/>
            <a:chOff x="3135" y="1632"/>
            <a:chExt cx="1072" cy="402"/>
          </a:xfrm>
        </p:grpSpPr>
        <p:sp>
          <p:nvSpPr>
            <p:cNvPr id="21" name="Rectangle 17"/>
            <p:cNvSpPr>
              <a:spLocks noChangeArrowheads="1"/>
            </p:cNvSpPr>
            <p:nvPr/>
          </p:nvSpPr>
          <p:spPr bwMode="blackWhite">
            <a:xfrm>
              <a:off x="3135"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22" name="Rectangle 18"/>
            <p:cNvSpPr>
              <a:spLocks noChangeArrowheads="1"/>
            </p:cNvSpPr>
            <p:nvPr/>
          </p:nvSpPr>
          <p:spPr bwMode="blackWhite">
            <a:xfrm>
              <a:off x="3717"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23" name="Oval 19"/>
            <p:cNvSpPr>
              <a:spLocks noChangeArrowheads="1"/>
            </p:cNvSpPr>
            <p:nvPr/>
          </p:nvSpPr>
          <p:spPr bwMode="blackWhite">
            <a:xfrm>
              <a:off x="3325" y="1785"/>
              <a:ext cx="87" cy="88"/>
            </a:xfrm>
            <a:prstGeom prst="ellipse">
              <a:avLst/>
            </a:prstGeom>
            <a:solidFill>
              <a:srgbClr val="FF3300"/>
            </a:soli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24" name="Oval 20"/>
            <p:cNvSpPr>
              <a:spLocks noChangeArrowheads="1"/>
            </p:cNvSpPr>
            <p:nvPr/>
          </p:nvSpPr>
          <p:spPr bwMode="blackWhite">
            <a:xfrm>
              <a:off x="3912" y="1785"/>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25" name="Line 21"/>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a:effectLst>
              <a:outerShdw dist="53882" dir="2700000" algn="ctr" rotWithShape="0">
                <a:srgbClr val="000000"/>
              </a:outerShdw>
            </a:effectLst>
          </p:spPr>
          <p:txBody>
            <a:bodyPr/>
            <a:lstStyle/>
            <a:p>
              <a:pPr>
                <a:defRPr/>
              </a:pPr>
              <a:endParaRPr lang="zh-CN" altLang="en-US"/>
            </a:p>
          </p:txBody>
        </p:sp>
      </p:grpSp>
      <p:grpSp>
        <p:nvGrpSpPr>
          <p:cNvPr id="14345" name="Group 22"/>
          <p:cNvGrpSpPr>
            <a:grpSpLocks/>
          </p:cNvGrpSpPr>
          <p:nvPr/>
        </p:nvGrpSpPr>
        <p:grpSpPr bwMode="auto">
          <a:xfrm>
            <a:off x="7737475" y="5408613"/>
            <a:ext cx="1200150" cy="638175"/>
            <a:chOff x="4477" y="1632"/>
            <a:chExt cx="756" cy="402"/>
          </a:xfrm>
        </p:grpSpPr>
        <p:sp>
          <p:nvSpPr>
            <p:cNvPr id="27" name="Rectangle 23"/>
            <p:cNvSpPr>
              <a:spLocks noChangeArrowheads="1"/>
            </p:cNvSpPr>
            <p:nvPr/>
          </p:nvSpPr>
          <p:spPr bwMode="blackWhite">
            <a:xfrm>
              <a:off x="4477" y="1632"/>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w="9525">
              <a:noFill/>
              <a:miter lim="800000"/>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28" name="Oval 24"/>
            <p:cNvSpPr>
              <a:spLocks noChangeArrowheads="1"/>
            </p:cNvSpPr>
            <p:nvPr/>
          </p:nvSpPr>
          <p:spPr bwMode="blackWhite">
            <a:xfrm>
              <a:off x="5104" y="1785"/>
              <a:ext cx="87" cy="87"/>
            </a:xfrm>
            <a:prstGeom prst="ellipse">
              <a:avLst/>
            </a:prstGeom>
            <a:solidFill>
              <a:srgbClr val="FF3300"/>
            </a:soli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29" name="Oval 25"/>
            <p:cNvSpPr>
              <a:spLocks noChangeArrowheads="1"/>
            </p:cNvSpPr>
            <p:nvPr/>
          </p:nvSpPr>
          <p:spPr bwMode="blackWhite">
            <a:xfrm>
              <a:off x="4515" y="1783"/>
              <a:ext cx="87" cy="88"/>
            </a:xfrm>
            <a:prstGeom prst="ellipse">
              <a:avLst/>
            </a:prstGeom>
            <a:solidFill>
              <a:srgbClr val="FF3300"/>
            </a:solidFill>
            <a:ln w="9525">
              <a:noFill/>
              <a:round/>
              <a:headEnd/>
              <a:tailEnd/>
            </a:ln>
            <a:effectLst>
              <a:outerShdw dist="53882" dir="2700000" algn="ctr" rotWithShape="0">
                <a:srgbClr val="000000"/>
              </a:outerShdw>
            </a:effectLst>
          </p:spPr>
          <p:txBody>
            <a:bodyPr wrap="none" anchor="ctr"/>
            <a:lstStyle/>
            <a:p>
              <a:pPr>
                <a:defRPr/>
              </a:pPr>
              <a:endParaRPr lang="zh-CN" altLang="en-US">
                <a:ea typeface="宋体" pitchFamily="2" charset="-122"/>
              </a:endParaRPr>
            </a:p>
          </p:txBody>
        </p:sp>
        <p:sp>
          <p:nvSpPr>
            <p:cNvPr id="30" name="Line 26"/>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a:effectLst>
              <a:outerShdw dist="53882" dir="2700000" algn="ctr" rotWithShape="0">
                <a:srgbClr val="000000"/>
              </a:outerShdw>
            </a:effectLst>
          </p:spPr>
          <p:txBody>
            <a:bodyPr/>
            <a:lstStyle/>
            <a:p>
              <a:pPr>
                <a:defRPr/>
              </a:pPr>
              <a:endParaRPr lang="zh-CN" altLang="en-US"/>
            </a:p>
          </p:txBody>
        </p:sp>
      </p:grpSp>
      <p:sp>
        <p:nvSpPr>
          <p:cNvPr id="31" name="Rectangle 27"/>
          <p:cNvSpPr>
            <a:spLocks noChangeArrowheads="1"/>
          </p:cNvSpPr>
          <p:nvPr/>
        </p:nvSpPr>
        <p:spPr bwMode="auto">
          <a:xfrm>
            <a:off x="3146425" y="4735513"/>
            <a:ext cx="2203450" cy="4984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a:lnSpc>
                <a:spcPct val="95000"/>
              </a:lnSpc>
              <a:spcBef>
                <a:spcPct val="35000"/>
              </a:spcBef>
              <a:tabLst>
                <a:tab pos="571500" algn="l"/>
              </a:tabLst>
              <a:defRPr/>
            </a:pPr>
            <a:r>
              <a:rPr kumimoji="1" lang="zh-CN" altLang="en-US" sz="2800" b="1">
                <a:solidFill>
                  <a:schemeClr val="tx1"/>
                </a:solidFill>
                <a:latin typeface="Arial" pitchFamily="34" charset="0"/>
                <a:ea typeface="宋体" pitchFamily="2" charset="-122"/>
              </a:rPr>
              <a:t>不相等连接</a:t>
            </a:r>
          </a:p>
        </p:txBody>
      </p:sp>
      <p:sp>
        <p:nvSpPr>
          <p:cNvPr id="32" name="Rectangle 28"/>
          <p:cNvSpPr>
            <a:spLocks noChangeArrowheads="1"/>
          </p:cNvSpPr>
          <p:nvPr/>
        </p:nvSpPr>
        <p:spPr bwMode="auto">
          <a:xfrm>
            <a:off x="5564188" y="4735513"/>
            <a:ext cx="1720850" cy="4984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algn="ctr" defTabSz="346075">
              <a:lnSpc>
                <a:spcPct val="95000"/>
              </a:lnSpc>
              <a:spcBef>
                <a:spcPct val="35000"/>
              </a:spcBef>
              <a:tabLst>
                <a:tab pos="571500" algn="l"/>
              </a:tabLst>
              <a:defRPr/>
            </a:pPr>
            <a:r>
              <a:rPr kumimoji="1" lang="zh-CN" altLang="en-US" sz="2800" b="1">
                <a:solidFill>
                  <a:schemeClr val="tx1"/>
                </a:solidFill>
                <a:latin typeface="Arial" pitchFamily="34" charset="0"/>
                <a:ea typeface="宋体" pitchFamily="2" charset="-122"/>
              </a:rPr>
              <a:t>外连接</a:t>
            </a:r>
          </a:p>
        </p:txBody>
      </p:sp>
      <p:sp>
        <p:nvSpPr>
          <p:cNvPr id="33" name="Rectangle 29"/>
          <p:cNvSpPr>
            <a:spLocks noChangeArrowheads="1"/>
          </p:cNvSpPr>
          <p:nvPr/>
        </p:nvSpPr>
        <p:spPr bwMode="auto">
          <a:xfrm>
            <a:off x="7526338" y="4735513"/>
            <a:ext cx="1557337" cy="4984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marL="341313" lvl="1" indent="-227013" defTabSz="346075">
              <a:lnSpc>
                <a:spcPct val="95000"/>
              </a:lnSpc>
              <a:spcBef>
                <a:spcPct val="35000"/>
              </a:spcBef>
              <a:tabLst>
                <a:tab pos="571500" algn="l"/>
              </a:tabLst>
              <a:defRPr/>
            </a:pPr>
            <a:r>
              <a:rPr kumimoji="1" lang="zh-CN" altLang="en-US" sz="2800" b="1">
                <a:solidFill>
                  <a:schemeClr val="tx1"/>
                </a:solidFill>
                <a:latin typeface="Arial" pitchFamily="34" charset="0"/>
                <a:ea typeface="宋体" pitchFamily="2" charset="-122"/>
              </a:rPr>
              <a:t>自连接</a:t>
            </a:r>
          </a:p>
        </p:txBody>
      </p:sp>
      <p:sp>
        <p:nvSpPr>
          <p:cNvPr id="14349" name="Rectangle 5"/>
          <p:cNvSpPr>
            <a:spLocks noChangeArrowheads="1"/>
          </p:cNvSpPr>
          <p:nvPr/>
        </p:nvSpPr>
        <p:spPr bwMode="auto">
          <a:xfrm>
            <a:off x="644525" y="2828925"/>
            <a:ext cx="7791450" cy="385763"/>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语法</a:t>
            </a:r>
          </a:p>
        </p:txBody>
      </p:sp>
      <p:sp>
        <p:nvSpPr>
          <p:cNvPr id="14350" name="Rectangle 5"/>
          <p:cNvSpPr>
            <a:spLocks noChangeArrowheads="1"/>
          </p:cNvSpPr>
          <p:nvPr/>
        </p:nvSpPr>
        <p:spPr bwMode="auto">
          <a:xfrm>
            <a:off x="582613" y="4437063"/>
            <a:ext cx="7791450" cy="3857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种类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3"/>
          <p:cNvSpPr>
            <a:spLocks noChangeArrowheads="1"/>
          </p:cNvSpPr>
          <p:nvPr/>
        </p:nvSpPr>
        <p:spPr bwMode="blackWhite">
          <a:xfrm>
            <a:off x="346075" y="1311275"/>
            <a:ext cx="8356600" cy="674688"/>
          </a:xfrm>
          <a:prstGeom prst="rect">
            <a:avLst/>
          </a:prstGeom>
          <a:solidFill>
            <a:srgbClr val="FFFFCC"/>
          </a:solid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SELECT AVG(sal), MAX(sal), MIN(sal), SUM(sal)	FROM	emp</a:t>
            </a:r>
          </a:p>
          <a:p>
            <a:pPr>
              <a:tabLst>
                <a:tab pos="682625" algn="l"/>
                <a:tab pos="1833563" algn="l"/>
              </a:tabLst>
            </a:pPr>
            <a:r>
              <a:rPr kumimoji="1" lang="en-US" altLang="zh-CN" sz="1800" b="1">
                <a:solidFill>
                  <a:srgbClr val="000000"/>
                </a:solidFill>
                <a:latin typeface="Courier New" pitchFamily="49" charset="0"/>
                <a:ea typeface="宋体" charset="-122"/>
              </a:rPr>
              <a:t>	WHERE job LIKE 'SALES%';</a:t>
            </a:r>
          </a:p>
        </p:txBody>
      </p:sp>
      <p:sp>
        <p:nvSpPr>
          <p:cNvPr id="24579" name="标题 21"/>
          <p:cNvSpPr>
            <a:spLocks noGrp="1"/>
          </p:cNvSpPr>
          <p:nvPr>
            <p:ph type="title"/>
          </p:nvPr>
        </p:nvSpPr>
        <p:spPr/>
        <p:txBody>
          <a:bodyPr/>
          <a:lstStyle/>
          <a:p>
            <a:pPr algn="ctr" eaLnBrk="1" hangingPunct="1">
              <a:defRPr/>
            </a:pPr>
            <a:r>
              <a:rPr lang="zh-CN" altLang="en-US" dirty="0">
                <a:ea typeface="宋体" pitchFamily="2" charset="-122"/>
              </a:rPr>
              <a:t>3</a:t>
            </a:r>
            <a:r>
              <a:rPr lang="en-US" altLang="zh-CN" dirty="0">
                <a:ea typeface="宋体" pitchFamily="2" charset="-122"/>
              </a:rPr>
              <a:t>.2</a:t>
            </a:r>
            <a:r>
              <a:rPr lang="zh-CN" altLang="en-US" dirty="0">
                <a:ea typeface="宋体" pitchFamily="2" charset="-122"/>
              </a:rPr>
              <a:t> 常用分组函数</a:t>
            </a:r>
          </a:p>
        </p:txBody>
      </p:sp>
      <p:sp>
        <p:nvSpPr>
          <p:cNvPr id="31748" name="Rectangle 29"/>
          <p:cNvSpPr>
            <a:spLocks noChangeArrowheads="1"/>
          </p:cNvSpPr>
          <p:nvPr/>
        </p:nvSpPr>
        <p:spPr bwMode="blackWhite">
          <a:xfrm>
            <a:off x="315913" y="5286375"/>
            <a:ext cx="8150225" cy="436563"/>
          </a:xfrm>
          <a:prstGeom prst="rect">
            <a:avLst/>
          </a:prstGeom>
          <a:solidFill>
            <a:srgbClr val="FFFFCC"/>
          </a:solid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SELECT MIN(hiredate), MAX(hiredate)  FROM emp</a:t>
            </a:r>
            <a:r>
              <a:rPr kumimoji="1" lang="en-US" altLang="zh-CN" sz="1800" b="1" i="1">
                <a:solidFill>
                  <a:srgbClr val="000000"/>
                </a:solidFill>
                <a:latin typeface="Courier New" pitchFamily="49" charset="0"/>
                <a:ea typeface="宋体" charset="-122"/>
              </a:rPr>
              <a:t>;</a:t>
            </a:r>
          </a:p>
        </p:txBody>
      </p:sp>
      <p:sp>
        <p:nvSpPr>
          <p:cNvPr id="31749" name="Rectangle 23"/>
          <p:cNvSpPr>
            <a:spLocks noChangeArrowheads="1"/>
          </p:cNvSpPr>
          <p:nvPr/>
        </p:nvSpPr>
        <p:spPr bwMode="blackWhite">
          <a:xfrm>
            <a:off x="377825" y="2097088"/>
            <a:ext cx="8356600" cy="1465262"/>
          </a:xfrm>
          <a:prstGeom prst="rect">
            <a:avLst/>
          </a:prstGeom>
          <a:solidFill>
            <a:srgbClr val="FFFFCC"/>
          </a:solid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SELECT AVG(comm), MAX(comm), MIN(comm), SUM(comm) FROM emp;</a:t>
            </a:r>
          </a:p>
          <a:p>
            <a:pPr>
              <a:tabLst>
                <a:tab pos="682625" algn="l"/>
                <a:tab pos="1833563" algn="l"/>
              </a:tabLst>
            </a:pPr>
            <a:r>
              <a:rPr kumimoji="1" lang="en-US" altLang="zh-CN" sz="1800" b="1">
                <a:solidFill>
                  <a:srgbClr val="000000"/>
                </a:solidFill>
                <a:latin typeface="Courier New" pitchFamily="49" charset="0"/>
                <a:ea typeface="宋体" charset="-122"/>
              </a:rPr>
              <a:t>	--WHERE job LIKE 'SALES%';</a:t>
            </a:r>
          </a:p>
          <a:p>
            <a:pPr>
              <a:tabLst>
                <a:tab pos="682625" algn="l"/>
                <a:tab pos="1833563" algn="l"/>
              </a:tabLst>
            </a:pPr>
            <a:endParaRPr kumimoji="1" lang="en-US" altLang="zh-CN" sz="1800" b="1">
              <a:solidFill>
                <a:srgbClr val="000000"/>
              </a:solidFill>
              <a:latin typeface="Courier New" pitchFamily="49" charset="0"/>
              <a:ea typeface="宋体" charset="-122"/>
            </a:endParaRPr>
          </a:p>
          <a:p>
            <a:pPr marL="0" lvl="1">
              <a:tabLst>
                <a:tab pos="682625" algn="l"/>
                <a:tab pos="1833563" algn="l"/>
              </a:tabLst>
            </a:pPr>
            <a:r>
              <a:rPr kumimoji="1" lang="en-US" altLang="zh-CN" sz="2000" b="1">
                <a:solidFill>
                  <a:srgbClr val="FF0000"/>
                </a:solidFill>
                <a:latin typeface="Courier New" pitchFamily="49" charset="0"/>
                <a:ea typeface="宋体" charset="-122"/>
              </a:rPr>
              <a:t>AVG, MAX, MIN, SUM</a:t>
            </a:r>
            <a:r>
              <a:rPr kumimoji="1" lang="zh-CN" altLang="en-US" sz="1800" b="1">
                <a:solidFill>
                  <a:srgbClr val="FF0000"/>
                </a:solidFill>
                <a:latin typeface="Arial" charset="0"/>
                <a:ea typeface="宋体" charset="-122"/>
              </a:rPr>
              <a:t>在计算时会忽略</a:t>
            </a:r>
            <a:r>
              <a:rPr kumimoji="1" lang="en-US" altLang="zh-CN" sz="1800" b="1">
                <a:solidFill>
                  <a:srgbClr val="FF0000"/>
                </a:solidFill>
                <a:latin typeface="Arial" charset="0"/>
                <a:ea typeface="宋体" charset="-122"/>
              </a:rPr>
              <a:t>NULL</a:t>
            </a:r>
            <a:r>
              <a:rPr kumimoji="1" lang="zh-CN" altLang="en-US" sz="1800" b="1">
                <a:solidFill>
                  <a:srgbClr val="FF0000"/>
                </a:solidFill>
                <a:latin typeface="Arial" charset="0"/>
                <a:ea typeface="宋体" charset="-122"/>
              </a:rPr>
              <a:t>行</a:t>
            </a:r>
            <a:endParaRPr kumimoji="1" lang="en-US" altLang="zh-CN" sz="1800" b="1">
              <a:solidFill>
                <a:srgbClr val="FF0000"/>
              </a:solidFill>
              <a:latin typeface="Courier New" pitchFamily="49" charset="0"/>
              <a:ea typeface="宋体" charset="-122"/>
            </a:endParaRPr>
          </a:p>
        </p:txBody>
      </p:sp>
      <p:sp>
        <p:nvSpPr>
          <p:cNvPr id="31750" name="Rectangle 23"/>
          <p:cNvSpPr>
            <a:spLocks noChangeArrowheads="1"/>
          </p:cNvSpPr>
          <p:nvPr/>
        </p:nvSpPr>
        <p:spPr bwMode="blackWhite">
          <a:xfrm>
            <a:off x="315913" y="3643313"/>
            <a:ext cx="8355012" cy="1212850"/>
          </a:xfrm>
          <a:prstGeom prst="rect">
            <a:avLst/>
          </a:prstGeom>
          <a:solidFill>
            <a:srgbClr val="FFFFCC"/>
          </a:solid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SELECT AVG(comm), MAX(comm), MIN(comm), SUM(comm)	FROM	emp </a:t>
            </a:r>
          </a:p>
          <a:p>
            <a:pPr>
              <a:tabLst>
                <a:tab pos="682625" algn="l"/>
                <a:tab pos="1833563" algn="l"/>
              </a:tabLst>
            </a:pPr>
            <a:r>
              <a:rPr kumimoji="1" lang="en-US" altLang="zh-CN" sz="1800" b="1">
                <a:solidFill>
                  <a:srgbClr val="000000"/>
                </a:solidFill>
                <a:latin typeface="Courier New" pitchFamily="49" charset="0"/>
                <a:ea typeface="宋体" charset="-122"/>
              </a:rPr>
              <a:t> WHERE job NOT LIKE 'SALES%';</a:t>
            </a:r>
          </a:p>
          <a:p>
            <a:pPr>
              <a:tabLst>
                <a:tab pos="682625" algn="l"/>
                <a:tab pos="1833563" algn="l"/>
              </a:tabLst>
            </a:pPr>
            <a:endParaRPr kumimoji="1" lang="en-US" altLang="zh-CN" sz="1800" b="1">
              <a:solidFill>
                <a:srgbClr val="000000"/>
              </a:solidFill>
              <a:latin typeface="Courier New" pitchFamily="49" charset="0"/>
              <a:ea typeface="宋体" charset="-122"/>
            </a:endParaRPr>
          </a:p>
          <a:p>
            <a:pPr marL="0" lvl="1">
              <a:tabLst>
                <a:tab pos="682625" algn="l"/>
                <a:tab pos="1833563" algn="l"/>
              </a:tabLst>
            </a:pPr>
            <a:r>
              <a:rPr kumimoji="1" lang="en-US" altLang="zh-CN" sz="2000" b="1">
                <a:solidFill>
                  <a:srgbClr val="FF0000"/>
                </a:solidFill>
                <a:latin typeface="Courier New" pitchFamily="49" charset="0"/>
                <a:ea typeface="宋体" charset="-122"/>
              </a:rPr>
              <a:t>AVG, MAX, MIN, SUM</a:t>
            </a:r>
            <a:r>
              <a:rPr kumimoji="1" lang="zh-CN" altLang="en-US" sz="1800" b="1">
                <a:solidFill>
                  <a:srgbClr val="FF0000"/>
                </a:solidFill>
                <a:latin typeface="Arial" charset="0"/>
                <a:ea typeface="宋体" charset="-122"/>
              </a:rPr>
              <a:t>在全为</a:t>
            </a:r>
            <a:r>
              <a:rPr kumimoji="1" lang="en-US" altLang="zh-CN" sz="1800" b="1">
                <a:solidFill>
                  <a:srgbClr val="FF0000"/>
                </a:solidFill>
                <a:latin typeface="Arial" charset="0"/>
                <a:ea typeface="宋体" charset="-122"/>
              </a:rPr>
              <a:t>NULL</a:t>
            </a:r>
            <a:r>
              <a:rPr kumimoji="1" lang="zh-CN" altLang="en-US" sz="1800" b="1">
                <a:solidFill>
                  <a:srgbClr val="FF0000"/>
                </a:solidFill>
                <a:latin typeface="Arial" charset="0"/>
                <a:ea typeface="宋体" charset="-122"/>
              </a:rPr>
              <a:t>时计算结果为</a:t>
            </a:r>
            <a:r>
              <a:rPr kumimoji="1" lang="en-US" altLang="zh-CN" sz="1800" b="1">
                <a:solidFill>
                  <a:srgbClr val="FF0000"/>
                </a:solidFill>
                <a:latin typeface="Arial" charset="0"/>
                <a:ea typeface="宋体" charset="-122"/>
              </a:rPr>
              <a:t>NULL</a:t>
            </a:r>
            <a:endParaRPr kumimoji="1" lang="en-US" altLang="zh-CN" sz="1800" b="1">
              <a:solidFill>
                <a:srgbClr val="FF0000"/>
              </a:solidFill>
              <a:latin typeface="Courier New" pitchFamily="49" charset="0"/>
              <a:ea typeface="宋体"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23" name="Rectangle 15"/>
          <p:cNvSpPr>
            <a:spLocks noChangeArrowheads="1"/>
          </p:cNvSpPr>
          <p:nvPr/>
        </p:nvSpPr>
        <p:spPr bwMode="blackWhite">
          <a:xfrm>
            <a:off x="1597025" y="1685925"/>
            <a:ext cx="68326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01426" name="Rectangle 18"/>
          <p:cNvSpPr>
            <a:spLocks noChangeArrowheads="1"/>
          </p:cNvSpPr>
          <p:nvPr/>
        </p:nvSpPr>
        <p:spPr bwMode="ltGray">
          <a:xfrm>
            <a:off x="3446463" y="1712913"/>
            <a:ext cx="1212850" cy="284162"/>
          </a:xfrm>
          <a:prstGeom prst="rect">
            <a:avLst/>
          </a:prstGeom>
          <a:solidFill>
            <a:srgbClr val="FF5050">
              <a:alpha val="50195"/>
            </a:srgbClr>
          </a:solidFill>
          <a:ln w="9525">
            <a:noFill/>
            <a:miter lim="800000"/>
            <a:headEnd/>
            <a:tailEnd/>
          </a:ln>
        </p:spPr>
        <p:txBody>
          <a:bodyPr wrap="none" anchor="ctr"/>
          <a:lstStyle/>
          <a:p>
            <a:endParaRPr lang="zh-CN" altLang="en-US" sz="1800">
              <a:ea typeface="宋体" charset="-122"/>
            </a:endParaRPr>
          </a:p>
        </p:txBody>
      </p:sp>
      <p:sp>
        <p:nvSpPr>
          <p:cNvPr id="32772" name="Rectangle 21"/>
          <p:cNvSpPr>
            <a:spLocks noChangeArrowheads="1"/>
          </p:cNvSpPr>
          <p:nvPr/>
        </p:nvSpPr>
        <p:spPr bwMode="blackWhite">
          <a:xfrm>
            <a:off x="1597025" y="1673225"/>
            <a:ext cx="6858000" cy="849313"/>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SELECT	COUNT(*)</a:t>
            </a:r>
          </a:p>
          <a:p>
            <a:pPr>
              <a:tabLst>
                <a:tab pos="682625" algn="l"/>
                <a:tab pos="1833563"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FROM	emp</a:t>
            </a:r>
          </a:p>
          <a:p>
            <a:pPr>
              <a:tabLst>
                <a:tab pos="682625" algn="l"/>
                <a:tab pos="1833563"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WHERE	deptno = 30;</a:t>
            </a:r>
          </a:p>
        </p:txBody>
      </p:sp>
      <p:sp>
        <p:nvSpPr>
          <p:cNvPr id="401424" name="Rectangle 16"/>
          <p:cNvSpPr>
            <a:spLocks noChangeArrowheads="1"/>
          </p:cNvSpPr>
          <p:nvPr/>
        </p:nvSpPr>
        <p:spPr bwMode="blackWhite">
          <a:xfrm>
            <a:off x="1593850" y="2609850"/>
            <a:ext cx="6858000" cy="9239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defRPr/>
            </a:pPr>
            <a:r>
              <a:rPr kumimoji="1" lang="zh-CN" altLang="en-US" sz="1800" b="1">
                <a:solidFill>
                  <a:srgbClr val="000000"/>
                </a:solidFill>
                <a:latin typeface="Courier New" pitchFamily="49" charset="0"/>
                <a:ea typeface="宋体" pitchFamily="2" charset="-122"/>
              </a:rPr>
              <a:t> </a:t>
            </a: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p:txBody>
      </p:sp>
      <p:sp>
        <p:nvSpPr>
          <p:cNvPr id="401427" name="Rectangle 19"/>
          <p:cNvSpPr>
            <a:spLocks noChangeArrowheads="1"/>
          </p:cNvSpPr>
          <p:nvPr/>
        </p:nvSpPr>
        <p:spPr bwMode="ltGray">
          <a:xfrm>
            <a:off x="1617663" y="2641600"/>
            <a:ext cx="1371600" cy="858838"/>
          </a:xfrm>
          <a:prstGeom prst="rect">
            <a:avLst/>
          </a:prstGeom>
          <a:solidFill>
            <a:srgbClr val="FF5050">
              <a:alpha val="50195"/>
            </a:srgbClr>
          </a:solidFill>
          <a:ln w="9525">
            <a:noFill/>
            <a:miter lim="800000"/>
            <a:headEnd/>
            <a:tailEnd/>
          </a:ln>
        </p:spPr>
        <p:txBody>
          <a:bodyPr wrap="none" anchor="ctr"/>
          <a:lstStyle/>
          <a:p>
            <a:endParaRPr lang="zh-CN" altLang="en-US" sz="1800">
              <a:ea typeface="宋体" charset="-122"/>
            </a:endParaRPr>
          </a:p>
        </p:txBody>
      </p:sp>
      <p:sp>
        <p:nvSpPr>
          <p:cNvPr id="32775" name="Rectangle 20"/>
          <p:cNvSpPr>
            <a:spLocks noChangeArrowheads="1"/>
          </p:cNvSpPr>
          <p:nvPr/>
        </p:nvSpPr>
        <p:spPr bwMode="blackWhite">
          <a:xfrm>
            <a:off x="1619250" y="2622550"/>
            <a:ext cx="6832600" cy="923925"/>
          </a:xfrm>
          <a:prstGeom prst="rect">
            <a:avLst/>
          </a:prstGeom>
          <a:noFill/>
          <a:ln w="9525">
            <a:noFill/>
            <a:miter lim="800000"/>
            <a:headEnd/>
            <a:tailEnd/>
          </a:ln>
        </p:spPr>
        <p:txBody>
          <a:bodyPr lIns="92075" tIns="46038" rIns="92075" bIns="46038">
            <a:spAutoFit/>
          </a:bodyPr>
          <a:lstStyle/>
          <a:p>
            <a:pPr>
              <a:tabLst>
                <a:tab pos="1828800" algn="l"/>
                <a:tab pos="3086100" algn="l"/>
                <a:tab pos="4229100"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COUNT(*)</a:t>
            </a:r>
          </a:p>
          <a:p>
            <a:pPr>
              <a:tabLst>
                <a:tab pos="1828800" algn="l"/>
                <a:tab pos="3086100" algn="l"/>
                <a:tab pos="4229100" algn="l"/>
              </a:tabLst>
            </a:pPr>
            <a:r>
              <a:rPr kumimoji="1" lang="en-US" altLang="zh-CN" sz="1800" b="1">
                <a:solidFill>
                  <a:srgbClr val="000000"/>
                </a:solidFill>
                <a:latin typeface="Courier New" pitchFamily="49" charset="0"/>
                <a:ea typeface="宋体" charset="-122"/>
              </a:rPr>
              <a:t>---------</a:t>
            </a:r>
          </a:p>
          <a:p>
            <a:pPr>
              <a:tabLst>
                <a:tab pos="1828800" algn="l"/>
                <a:tab pos="3086100" algn="l"/>
                <a:tab pos="4229100" algn="l"/>
              </a:tabLst>
            </a:pPr>
            <a:r>
              <a:rPr kumimoji="1" lang="en-US" altLang="zh-CN" sz="1800" b="1">
                <a:solidFill>
                  <a:srgbClr val="000000"/>
                </a:solidFill>
                <a:latin typeface="Courier New" pitchFamily="49" charset="0"/>
                <a:ea typeface="宋体" charset="-122"/>
              </a:rPr>
              <a:t>        6</a:t>
            </a:r>
          </a:p>
        </p:txBody>
      </p:sp>
      <p:sp>
        <p:nvSpPr>
          <p:cNvPr id="401432" name="Rectangle 24"/>
          <p:cNvSpPr>
            <a:spLocks noChangeArrowheads="1"/>
          </p:cNvSpPr>
          <p:nvPr/>
        </p:nvSpPr>
        <p:spPr bwMode="auto">
          <a:xfrm>
            <a:off x="1671638" y="3662363"/>
            <a:ext cx="6764337" cy="384175"/>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a:lnSpc>
                <a:spcPct val="95000"/>
              </a:lnSpc>
              <a:spcBef>
                <a:spcPct val="35000"/>
              </a:spcBef>
              <a:buClr>
                <a:schemeClr val="hlink"/>
              </a:buClr>
              <a:buSzPct val="125000"/>
              <a:buFont typeface="Wingdings" pitchFamily="2" charset="2"/>
              <a:buChar char="§"/>
              <a:tabLst>
                <a:tab pos="571500" algn="l"/>
              </a:tabLst>
              <a:defRPr/>
            </a:pPr>
            <a:r>
              <a:rPr lang="en-US" altLang="zh-CN" sz="2000" b="1" dirty="0">
                <a:solidFill>
                  <a:schemeClr val="tx2"/>
                </a:solidFill>
                <a:latin typeface="宋体" pitchFamily="2" charset="-122"/>
                <a:ea typeface="宋体" pitchFamily="2" charset="-122"/>
              </a:rPr>
              <a:t> </a:t>
            </a:r>
            <a:r>
              <a:rPr kumimoji="1" lang="en-US" altLang="zh-CN" sz="2000" b="1" dirty="0">
                <a:solidFill>
                  <a:schemeClr val="tx2"/>
                </a:solidFill>
                <a:effectLst>
                  <a:outerShdw blurRad="38100" dist="38100" dir="2700000" algn="tl">
                    <a:srgbClr val="000000"/>
                  </a:outerShdw>
                </a:effectLst>
                <a:latin typeface="Arial" pitchFamily="34" charset="0"/>
                <a:ea typeface="宋体" pitchFamily="2" charset="-122"/>
              </a:rPr>
              <a:t>COUNT(</a:t>
            </a:r>
            <a:r>
              <a:rPr kumimoji="1" lang="en-US" altLang="zh-CN" sz="2000" b="1" i="1" dirty="0" err="1">
                <a:solidFill>
                  <a:schemeClr val="tx2"/>
                </a:solidFill>
                <a:effectLst>
                  <a:outerShdw blurRad="38100" dist="38100" dir="2700000" algn="tl">
                    <a:srgbClr val="000000"/>
                  </a:outerShdw>
                </a:effectLst>
                <a:latin typeface="Arial" pitchFamily="34" charset="0"/>
                <a:ea typeface="宋体" pitchFamily="2" charset="-122"/>
              </a:rPr>
              <a:t>expr</a:t>
            </a:r>
            <a:r>
              <a:rPr kumimoji="1" lang="en-US" altLang="zh-CN" sz="2000" b="1" dirty="0">
                <a:solidFill>
                  <a:schemeClr val="tx2"/>
                </a:solidFill>
                <a:effectLst>
                  <a:outerShdw blurRad="38100" dist="38100" dir="2700000" algn="tl">
                    <a:srgbClr val="000000"/>
                  </a:outerShdw>
                </a:effectLst>
                <a:latin typeface="Arial" pitchFamily="34" charset="0"/>
                <a:ea typeface="宋体" pitchFamily="2" charset="-122"/>
              </a:rPr>
              <a:t>)</a:t>
            </a:r>
            <a:r>
              <a:rPr kumimoji="1" lang="zh-CN" altLang="en-US" sz="2000" b="1" dirty="0">
                <a:solidFill>
                  <a:schemeClr val="tx2"/>
                </a:solidFill>
                <a:effectLst>
                  <a:outerShdw blurRad="38100" dist="38100" dir="2700000" algn="tl">
                    <a:srgbClr val="000000"/>
                  </a:outerShdw>
                </a:effectLst>
                <a:latin typeface="Arial" pitchFamily="34" charset="0"/>
                <a:ea typeface="宋体" pitchFamily="2" charset="-122"/>
              </a:rPr>
              <a:t>返回</a:t>
            </a:r>
            <a:r>
              <a:rPr kumimoji="1" lang="zh-CN" altLang="en-US" sz="2000" b="1" dirty="0">
                <a:solidFill>
                  <a:schemeClr val="tx2"/>
                </a:solidFill>
                <a:effectLst>
                  <a:outerShdw blurRad="38100" dist="38100" dir="2700000" algn="tl">
                    <a:srgbClr val="000000"/>
                  </a:outerShdw>
                </a:effectLst>
                <a:latin typeface="宋体" pitchFamily="2" charset="-122"/>
                <a:ea typeface="宋体" pitchFamily="2" charset="-122"/>
              </a:rPr>
              <a:t>表中指定列的非</a:t>
            </a:r>
            <a:r>
              <a:rPr kumimoji="1" lang="en-US" altLang="zh-CN" sz="2000" b="1" dirty="0">
                <a:solidFill>
                  <a:schemeClr val="tx2"/>
                </a:solidFill>
                <a:effectLst>
                  <a:outerShdw blurRad="38100" dist="38100" dir="2700000" algn="tl">
                    <a:srgbClr val="000000"/>
                  </a:outerShdw>
                </a:effectLst>
                <a:latin typeface="宋体" pitchFamily="2" charset="-122"/>
                <a:ea typeface="宋体" pitchFamily="2" charset="-122"/>
              </a:rPr>
              <a:t>NULL</a:t>
            </a:r>
            <a:r>
              <a:rPr lang="zh-CN" altLang="en-US" sz="2000" b="1" dirty="0">
                <a:solidFill>
                  <a:schemeClr val="tx2"/>
                </a:solidFill>
                <a:latin typeface="宋体" pitchFamily="2" charset="-122"/>
                <a:ea typeface="宋体" pitchFamily="2" charset="-122"/>
              </a:rPr>
              <a:t>行数</a:t>
            </a:r>
          </a:p>
        </p:txBody>
      </p:sp>
      <p:sp>
        <p:nvSpPr>
          <p:cNvPr id="401433" name="Rectangle 25"/>
          <p:cNvSpPr>
            <a:spLocks noChangeArrowheads="1"/>
          </p:cNvSpPr>
          <p:nvPr/>
        </p:nvSpPr>
        <p:spPr bwMode="blackWhite">
          <a:xfrm>
            <a:off x="1616075" y="4130675"/>
            <a:ext cx="6832600" cy="9747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01434" name="Rectangle 26"/>
          <p:cNvSpPr>
            <a:spLocks noChangeArrowheads="1"/>
          </p:cNvSpPr>
          <p:nvPr/>
        </p:nvSpPr>
        <p:spPr bwMode="blackWhite">
          <a:xfrm>
            <a:off x="1619250" y="5233988"/>
            <a:ext cx="6858000" cy="9239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p:txBody>
      </p:sp>
      <p:sp>
        <p:nvSpPr>
          <p:cNvPr id="401436" name="Rectangle 28"/>
          <p:cNvSpPr>
            <a:spLocks noChangeArrowheads="1"/>
          </p:cNvSpPr>
          <p:nvPr/>
        </p:nvSpPr>
        <p:spPr bwMode="ltGray">
          <a:xfrm>
            <a:off x="3513138" y="4256088"/>
            <a:ext cx="1562100" cy="284162"/>
          </a:xfrm>
          <a:prstGeom prst="rect">
            <a:avLst/>
          </a:prstGeom>
          <a:solidFill>
            <a:srgbClr val="FF5050">
              <a:alpha val="50195"/>
            </a:srgbClr>
          </a:solidFill>
          <a:ln w="9525">
            <a:noFill/>
            <a:miter lim="800000"/>
            <a:headEnd/>
            <a:tailEnd/>
          </a:ln>
        </p:spPr>
        <p:txBody>
          <a:bodyPr wrap="none" anchor="ctr"/>
          <a:lstStyle/>
          <a:p>
            <a:endParaRPr lang="zh-CN" altLang="en-US" sz="1800">
              <a:ea typeface="宋体" charset="-122"/>
            </a:endParaRPr>
          </a:p>
        </p:txBody>
      </p:sp>
      <p:sp>
        <p:nvSpPr>
          <p:cNvPr id="401437" name="Rectangle 29"/>
          <p:cNvSpPr>
            <a:spLocks noChangeArrowheads="1"/>
          </p:cNvSpPr>
          <p:nvPr/>
        </p:nvSpPr>
        <p:spPr bwMode="ltGray">
          <a:xfrm>
            <a:off x="1633538" y="5260975"/>
            <a:ext cx="1628775" cy="823913"/>
          </a:xfrm>
          <a:prstGeom prst="rect">
            <a:avLst/>
          </a:prstGeom>
          <a:solidFill>
            <a:srgbClr val="FF5050">
              <a:alpha val="50195"/>
            </a:srgbClr>
          </a:solidFill>
          <a:ln w="9525">
            <a:noFill/>
            <a:miter lim="800000"/>
            <a:headEnd/>
            <a:tailEnd/>
          </a:ln>
        </p:spPr>
        <p:txBody>
          <a:bodyPr wrap="none" anchor="ctr"/>
          <a:lstStyle/>
          <a:p>
            <a:endParaRPr lang="zh-CN" altLang="en-US" sz="1800">
              <a:ea typeface="宋体" charset="-122"/>
            </a:endParaRPr>
          </a:p>
        </p:txBody>
      </p:sp>
      <p:sp>
        <p:nvSpPr>
          <p:cNvPr id="32781" name="Rectangle 30"/>
          <p:cNvSpPr>
            <a:spLocks noChangeArrowheads="1"/>
          </p:cNvSpPr>
          <p:nvPr/>
        </p:nvSpPr>
        <p:spPr bwMode="blackWhite">
          <a:xfrm>
            <a:off x="1628775" y="4098925"/>
            <a:ext cx="6858000" cy="103187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SQL&gt; SELECT	COUNT(comm)</a:t>
            </a:r>
          </a:p>
          <a:p>
            <a:pPr>
              <a:tabLst>
                <a:tab pos="682625" algn="l"/>
                <a:tab pos="1833563" algn="l"/>
              </a:tabLst>
            </a:pPr>
            <a:r>
              <a:rPr kumimoji="1" lang="en-US" altLang="zh-CN" sz="1800" b="1">
                <a:solidFill>
                  <a:srgbClr val="000000"/>
                </a:solidFill>
                <a:latin typeface="Courier New" pitchFamily="49" charset="0"/>
                <a:ea typeface="宋体" charset="-122"/>
              </a:rPr>
              <a:t>  2  FROM	emp</a:t>
            </a:r>
          </a:p>
          <a:p>
            <a:pPr>
              <a:tabLst>
                <a:tab pos="682625" algn="l"/>
                <a:tab pos="1833563" algn="l"/>
              </a:tabLst>
            </a:pPr>
            <a:r>
              <a:rPr kumimoji="1" lang="en-US" altLang="zh-CN" sz="1800" b="1">
                <a:solidFill>
                  <a:srgbClr val="000000"/>
                </a:solidFill>
                <a:latin typeface="Courier New" pitchFamily="49" charset="0"/>
                <a:ea typeface="宋体" charset="-122"/>
              </a:rPr>
              <a:t>  3  WHERE	deptno = 30;</a:t>
            </a:r>
          </a:p>
        </p:txBody>
      </p:sp>
      <p:sp>
        <p:nvSpPr>
          <p:cNvPr id="32782" name="Rectangle 31"/>
          <p:cNvSpPr>
            <a:spLocks noChangeArrowheads="1"/>
          </p:cNvSpPr>
          <p:nvPr/>
        </p:nvSpPr>
        <p:spPr bwMode="blackWhite">
          <a:xfrm>
            <a:off x="1657350" y="5246688"/>
            <a:ext cx="6832600" cy="923925"/>
          </a:xfrm>
          <a:prstGeom prst="rect">
            <a:avLst/>
          </a:prstGeom>
          <a:noFill/>
          <a:ln w="9525">
            <a:noFill/>
            <a:miter lim="800000"/>
            <a:headEnd/>
            <a:tailEnd/>
          </a:ln>
        </p:spPr>
        <p:txBody>
          <a:bodyPr lIns="92075" tIns="46038" rIns="92075" bIns="46038">
            <a:spAutoFit/>
          </a:bodyPr>
          <a:lstStyle/>
          <a:p>
            <a:pPr>
              <a:tabLst>
                <a:tab pos="1828800" algn="l"/>
                <a:tab pos="3086100" algn="l"/>
                <a:tab pos="4229100" algn="l"/>
              </a:tabLst>
            </a:pPr>
            <a:r>
              <a:rPr kumimoji="1" lang="en-US" altLang="zh-CN" sz="1800" b="1">
                <a:solidFill>
                  <a:srgbClr val="000000"/>
                </a:solidFill>
                <a:latin typeface="Courier New" pitchFamily="49" charset="0"/>
                <a:ea typeface="宋体" charset="-122"/>
              </a:rPr>
              <a:t>COUNT(COMM)</a:t>
            </a:r>
          </a:p>
          <a:p>
            <a:pPr>
              <a:tabLst>
                <a:tab pos="1828800" algn="l"/>
                <a:tab pos="3086100" algn="l"/>
                <a:tab pos="4229100" algn="l"/>
              </a:tabLst>
            </a:pPr>
            <a:r>
              <a:rPr kumimoji="1" lang="en-US" altLang="zh-CN" sz="1800" b="1">
                <a:solidFill>
                  <a:srgbClr val="000000"/>
                </a:solidFill>
                <a:latin typeface="Courier New" pitchFamily="49" charset="0"/>
                <a:ea typeface="宋体" charset="-122"/>
              </a:rPr>
              <a:t>-----------</a:t>
            </a:r>
          </a:p>
          <a:p>
            <a:pPr>
              <a:tabLst>
                <a:tab pos="1828800" algn="l"/>
                <a:tab pos="3086100" algn="l"/>
                <a:tab pos="4229100" algn="l"/>
              </a:tabLst>
            </a:pPr>
            <a:r>
              <a:rPr kumimoji="1" lang="en-US" altLang="zh-CN" sz="1800" b="1">
                <a:solidFill>
                  <a:srgbClr val="000000"/>
                </a:solidFill>
                <a:latin typeface="Courier New" pitchFamily="49" charset="0"/>
                <a:ea typeface="宋体" charset="-122"/>
              </a:rPr>
              <a:t>          4</a:t>
            </a:r>
          </a:p>
        </p:txBody>
      </p:sp>
      <p:sp>
        <p:nvSpPr>
          <p:cNvPr id="25615" name="标题 19"/>
          <p:cNvSpPr>
            <a:spLocks noGrp="1"/>
          </p:cNvSpPr>
          <p:nvPr>
            <p:ph type="title"/>
          </p:nvPr>
        </p:nvSpPr>
        <p:spPr/>
        <p:txBody>
          <a:bodyPr/>
          <a:lstStyle/>
          <a:p>
            <a:pPr algn="ctr" eaLnBrk="1" hangingPunct="1">
              <a:defRPr/>
            </a:pPr>
            <a:r>
              <a:rPr lang="zh-CN" altLang="en-US" dirty="0">
                <a:ea typeface="宋体" pitchFamily="2" charset="-122"/>
              </a:rPr>
              <a:t>3</a:t>
            </a:r>
            <a:r>
              <a:rPr lang="en-US" altLang="zh-CN" dirty="0">
                <a:ea typeface="宋体" pitchFamily="2" charset="-122"/>
              </a:rPr>
              <a:t>.2</a:t>
            </a:r>
            <a:r>
              <a:rPr lang="zh-CN" altLang="en-US" dirty="0">
                <a:ea typeface="宋体" pitchFamily="2" charset="-122"/>
              </a:rPr>
              <a:t> 常用分组函数</a:t>
            </a:r>
            <a:endParaRPr lang="zh-CN" altLang="en-US" dirty="0">
              <a:ea typeface="宋体" pitchFamily="2" charset="-122"/>
              <a:cs typeface="Arial" charset="0"/>
            </a:endParaRPr>
          </a:p>
        </p:txBody>
      </p:sp>
      <p:sp>
        <p:nvSpPr>
          <p:cNvPr id="21" name="Rectangle 22"/>
          <p:cNvSpPr txBox="1">
            <a:spLocks noChangeArrowheads="1"/>
          </p:cNvSpPr>
          <p:nvPr/>
        </p:nvSpPr>
        <p:spPr bwMode="auto">
          <a:xfrm>
            <a:off x="1741488" y="1292225"/>
            <a:ext cx="6764337" cy="385763"/>
          </a:xfrm>
          <a:prstGeom prst="rect">
            <a:avLst/>
          </a:prstGeom>
          <a:noFill/>
          <a:ln w="9525">
            <a:noFill/>
            <a:miter lim="800000"/>
            <a:headEnd/>
            <a:tailEnd/>
          </a:ln>
          <a:effectLst>
            <a:outerShdw dist="53882" dir="2700000" algn="ctr" rotWithShape="0">
              <a:schemeClr val="bg2"/>
            </a:outerShdw>
          </a:effectLst>
        </p:spPr>
        <p:txBody>
          <a:bodyPr lIns="92075" tIns="46038" rIns="92075" bIns="46038">
            <a:spAutoFit/>
          </a:bodyPr>
          <a:lstStyle/>
          <a:p>
            <a:pPr defTabSz="346075" eaLnBrk="1" hangingPunct="1">
              <a:lnSpc>
                <a:spcPct val="95000"/>
              </a:lnSpc>
              <a:spcBef>
                <a:spcPct val="35000"/>
              </a:spcBef>
              <a:buClr>
                <a:schemeClr val="hlink"/>
              </a:buClr>
              <a:buSzPct val="125000"/>
              <a:buFont typeface="Wingdings" pitchFamily="2" charset="2"/>
              <a:buChar char="§"/>
              <a:tabLst>
                <a:tab pos="571500" algn="l"/>
              </a:tabLst>
              <a:defRPr/>
            </a:pPr>
            <a:r>
              <a:rPr lang="en-US" altLang="zh-CN" sz="2000" b="1" kern="0" dirty="0">
                <a:solidFill>
                  <a:schemeClr val="tx1"/>
                </a:solidFill>
                <a:latin typeface="+mn-lt"/>
                <a:ea typeface="宋体" pitchFamily="2" charset="-122"/>
              </a:rPr>
              <a:t>  COUNT(*) </a:t>
            </a:r>
            <a:r>
              <a:rPr lang="zh-CN" altLang="en-US" sz="2000" b="1" kern="0" dirty="0">
                <a:solidFill>
                  <a:schemeClr val="tx1"/>
                </a:solidFill>
                <a:latin typeface="+mn-lt"/>
                <a:ea typeface="宋体" pitchFamily="2" charset="-122"/>
              </a:rPr>
              <a:t>返回表中所有行</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1426"/>
                                        </p:tgtEl>
                                        <p:attrNameLst>
                                          <p:attrName>style.visibility</p:attrName>
                                        </p:attrNameLst>
                                      </p:cBhvr>
                                      <p:to>
                                        <p:strVal val="visible"/>
                                      </p:to>
                                    </p:set>
                                    <p:animEffect transition="in" filter="wipe(up)">
                                      <p:cBhvr>
                                        <p:cTn id="7" dur="500"/>
                                        <p:tgtEl>
                                          <p:spTgt spid="4014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1427"/>
                                        </p:tgtEl>
                                        <p:attrNameLst>
                                          <p:attrName>style.visibility</p:attrName>
                                        </p:attrNameLst>
                                      </p:cBhvr>
                                      <p:to>
                                        <p:strVal val="visible"/>
                                      </p:to>
                                    </p:set>
                                    <p:animEffect transition="in" filter="wipe(up)">
                                      <p:cBhvr>
                                        <p:cTn id="11" dur="500"/>
                                        <p:tgtEl>
                                          <p:spTgt spid="4014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1436"/>
                                        </p:tgtEl>
                                        <p:attrNameLst>
                                          <p:attrName>style.visibility</p:attrName>
                                        </p:attrNameLst>
                                      </p:cBhvr>
                                      <p:to>
                                        <p:strVal val="visible"/>
                                      </p:to>
                                    </p:set>
                                    <p:animEffect transition="in" filter="wipe(up)">
                                      <p:cBhvr>
                                        <p:cTn id="16" dur="500"/>
                                        <p:tgtEl>
                                          <p:spTgt spid="40143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01437"/>
                                        </p:tgtEl>
                                        <p:attrNameLst>
                                          <p:attrName>style.visibility</p:attrName>
                                        </p:attrNameLst>
                                      </p:cBhvr>
                                      <p:to>
                                        <p:strVal val="visible"/>
                                      </p:to>
                                    </p:set>
                                    <p:animEffect transition="in" filter="wipe(up)">
                                      <p:cBhvr>
                                        <p:cTn id="20" dur="500"/>
                                        <p:tgtEl>
                                          <p:spTgt spid="401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26" grpId="0" animBg="1"/>
      <p:bldP spid="401427" grpId="0" animBg="1"/>
      <p:bldP spid="401436" grpId="0" animBg="1"/>
      <p:bldP spid="4014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blackWhite">
          <a:xfrm>
            <a:off x="5956300" y="31686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403459" name="Rectangle 3"/>
          <p:cNvSpPr>
            <a:spLocks noChangeArrowheads="1"/>
          </p:cNvSpPr>
          <p:nvPr/>
        </p:nvSpPr>
        <p:spPr bwMode="blackWhite">
          <a:xfrm>
            <a:off x="798513" y="20193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403461" name="Rectangle 5"/>
          <p:cNvSpPr>
            <a:spLocks noChangeArrowheads="1"/>
          </p:cNvSpPr>
          <p:nvPr/>
        </p:nvSpPr>
        <p:spPr bwMode="auto">
          <a:xfrm>
            <a:off x="0" y="1938338"/>
            <a:ext cx="735013" cy="396875"/>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solidFill>
                  <a:schemeClr val="tx1"/>
                </a:solidFill>
                <a:effectLst>
                  <a:outerShdw blurRad="38100" dist="38100" dir="2700000" algn="tl">
                    <a:srgbClr val="000000"/>
                  </a:outerShdw>
                </a:effectLst>
                <a:latin typeface="Arial" pitchFamily="34" charset="0"/>
                <a:ea typeface="宋体" pitchFamily="2" charset="-122"/>
              </a:rPr>
              <a:t>EMP</a:t>
            </a:r>
          </a:p>
        </p:txBody>
      </p:sp>
      <p:sp>
        <p:nvSpPr>
          <p:cNvPr id="33797" name="Freeform 6"/>
          <p:cNvSpPr>
            <a:spLocks/>
          </p:cNvSpPr>
          <p:nvPr/>
        </p:nvSpPr>
        <p:spPr bwMode="auto">
          <a:xfrm>
            <a:off x="4043363" y="2014538"/>
            <a:ext cx="1920875" cy="4079875"/>
          </a:xfrm>
          <a:custGeom>
            <a:avLst/>
            <a:gdLst>
              <a:gd name="T0" fmla="*/ 0 w 1210"/>
              <a:gd name="T1" fmla="*/ 2147483647 h 2570"/>
              <a:gd name="T2" fmla="*/ 0 w 1210"/>
              <a:gd name="T3" fmla="*/ 0 h 2570"/>
              <a:gd name="T4" fmla="*/ 2147483647 w 1210"/>
              <a:gd name="T5" fmla="*/ 2147483647 h 2570"/>
              <a:gd name="T6" fmla="*/ 2147483647 w 1210"/>
              <a:gd name="T7" fmla="*/ 2147483647 h 2570"/>
              <a:gd name="T8" fmla="*/ 0 w 1210"/>
              <a:gd name="T9" fmla="*/ 2147483647 h 2570"/>
              <a:gd name="T10" fmla="*/ 0 60000 65536"/>
              <a:gd name="T11" fmla="*/ 0 60000 65536"/>
              <a:gd name="T12" fmla="*/ 0 60000 65536"/>
              <a:gd name="T13" fmla="*/ 0 60000 65536"/>
              <a:gd name="T14" fmla="*/ 0 60000 65536"/>
              <a:gd name="T15" fmla="*/ 0 w 1210"/>
              <a:gd name="T16" fmla="*/ 0 h 2570"/>
              <a:gd name="T17" fmla="*/ 1210 w 1210"/>
              <a:gd name="T18" fmla="*/ 2570 h 2570"/>
            </a:gdLst>
            <a:ahLst/>
            <a:cxnLst>
              <a:cxn ang="T10">
                <a:pos x="T0" y="T1"/>
              </a:cxn>
              <a:cxn ang="T11">
                <a:pos x="T2" y="T3"/>
              </a:cxn>
              <a:cxn ang="T12">
                <a:pos x="T4" y="T5"/>
              </a:cxn>
              <a:cxn ang="T13">
                <a:pos x="T6" y="T7"/>
              </a:cxn>
              <a:cxn ang="T14">
                <a:pos x="T8" y="T9"/>
              </a:cxn>
            </a:cxnLst>
            <a:rect l="T15" t="T16" r="T17" b="T18"/>
            <a:pathLst>
              <a:path w="1210" h="2570">
                <a:moveTo>
                  <a:pt x="0" y="2569"/>
                </a:moveTo>
                <a:lnTo>
                  <a:pt x="0" y="0"/>
                </a:lnTo>
                <a:lnTo>
                  <a:pt x="1209" y="731"/>
                </a:lnTo>
                <a:lnTo>
                  <a:pt x="1209" y="1823"/>
                </a:lnTo>
                <a:lnTo>
                  <a:pt x="0" y="2569"/>
                </a:lnTo>
              </a:path>
            </a:pathLst>
          </a:custGeom>
          <a:solidFill>
            <a:srgbClr val="FFCC99">
              <a:alpha val="50195"/>
            </a:srgbClr>
          </a:solidFill>
          <a:ln w="9525" cap="rnd">
            <a:noFill/>
            <a:round/>
            <a:headEnd/>
            <a:tailEnd/>
          </a:ln>
        </p:spPr>
        <p:txBody>
          <a:bodyPr/>
          <a:lstStyle/>
          <a:p>
            <a:endParaRPr lang="zh-CN" altLang="en-US"/>
          </a:p>
        </p:txBody>
      </p:sp>
      <p:sp>
        <p:nvSpPr>
          <p:cNvPr id="403463" name="Rectangle 7"/>
          <p:cNvSpPr>
            <a:spLocks noChangeArrowheads="1"/>
          </p:cNvSpPr>
          <p:nvPr/>
        </p:nvSpPr>
        <p:spPr bwMode="auto">
          <a:xfrm>
            <a:off x="4670425" y="3533775"/>
            <a:ext cx="1104900" cy="915988"/>
          </a:xfrm>
          <a:prstGeom prst="rect">
            <a:avLst/>
          </a:prstGeom>
          <a:noFill/>
          <a:ln w="9525">
            <a:noFill/>
            <a:miter lim="800000"/>
            <a:headEnd/>
            <a:tailEnd/>
          </a:ln>
          <a:effectLst/>
        </p:spPr>
        <p:txBody>
          <a:bodyPr wrap="none" lIns="92075" tIns="46038" rIns="92075" bIns="46038">
            <a:spAutoFit/>
          </a:bodyPr>
          <a:lstStyle/>
          <a:p>
            <a:pPr algn="ctr">
              <a:defRPr/>
            </a:pP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计算每个</a:t>
            </a:r>
          </a:p>
          <a:p>
            <a:pPr algn="ctr">
              <a:defRPr/>
            </a:pP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部门工资</a:t>
            </a:r>
          </a:p>
          <a:p>
            <a:pPr algn="ctr">
              <a:defRPr/>
            </a:pP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的平均值</a:t>
            </a:r>
          </a:p>
        </p:txBody>
      </p:sp>
      <p:grpSp>
        <p:nvGrpSpPr>
          <p:cNvPr id="2" name="Group 8"/>
          <p:cNvGrpSpPr>
            <a:grpSpLocks/>
          </p:cNvGrpSpPr>
          <p:nvPr/>
        </p:nvGrpSpPr>
        <p:grpSpPr bwMode="auto">
          <a:xfrm>
            <a:off x="868363" y="2525713"/>
            <a:ext cx="7561262" cy="1644650"/>
            <a:chOff x="547" y="1535"/>
            <a:chExt cx="4763" cy="1036"/>
          </a:xfrm>
        </p:grpSpPr>
        <p:grpSp>
          <p:nvGrpSpPr>
            <p:cNvPr id="33814" name="Group 9"/>
            <p:cNvGrpSpPr>
              <a:grpSpLocks/>
            </p:cNvGrpSpPr>
            <p:nvPr/>
          </p:nvGrpSpPr>
          <p:grpSpPr bwMode="auto">
            <a:xfrm>
              <a:off x="547" y="1535"/>
              <a:ext cx="4763" cy="1036"/>
              <a:chOff x="547" y="1535"/>
              <a:chExt cx="4763" cy="1036"/>
            </a:xfrm>
          </p:grpSpPr>
          <p:sp>
            <p:nvSpPr>
              <p:cNvPr id="33816" name="Rectangle 10"/>
              <p:cNvSpPr>
                <a:spLocks noChangeArrowheads="1"/>
              </p:cNvSpPr>
              <p:nvPr/>
            </p:nvSpPr>
            <p:spPr bwMode="ltGray">
              <a:xfrm>
                <a:off x="547" y="1535"/>
                <a:ext cx="1965" cy="48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3817" name="Rectangle 11"/>
              <p:cNvSpPr>
                <a:spLocks noChangeArrowheads="1"/>
              </p:cNvSpPr>
              <p:nvPr/>
            </p:nvSpPr>
            <p:spPr bwMode="ltGray">
              <a:xfrm>
                <a:off x="3800" y="2392"/>
                <a:ext cx="1510" cy="17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403468" name="Rectangle 12"/>
            <p:cNvSpPr>
              <a:spLocks noChangeArrowheads="1"/>
            </p:cNvSpPr>
            <p:nvPr/>
          </p:nvSpPr>
          <p:spPr bwMode="auto">
            <a:xfrm>
              <a:off x="2536" y="1709"/>
              <a:ext cx="594" cy="196"/>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defRPr/>
              </a:pPr>
              <a:r>
                <a:rPr kumimoji="1" lang="zh-CN" altLang="en-US" sz="1200" b="1">
                  <a:solidFill>
                    <a:srgbClr val="FF5050"/>
                  </a:solidFill>
                  <a:effectLst>
                    <a:outerShdw blurRad="38100" dist="38100" dir="2700000" algn="tl">
                      <a:srgbClr val="FFFFFF"/>
                    </a:outerShdw>
                  </a:effectLst>
                  <a:latin typeface="Arial" pitchFamily="34" charset="0"/>
                  <a:ea typeface="宋体" pitchFamily="2" charset="-122"/>
                </a:rPr>
                <a:t> 2916.6667</a:t>
              </a:r>
            </a:p>
          </p:txBody>
        </p:sp>
      </p:grpSp>
      <p:grpSp>
        <p:nvGrpSpPr>
          <p:cNvPr id="4" name="Group 13"/>
          <p:cNvGrpSpPr>
            <a:grpSpLocks/>
          </p:cNvGrpSpPr>
          <p:nvPr/>
        </p:nvGrpSpPr>
        <p:grpSpPr bwMode="auto">
          <a:xfrm>
            <a:off x="868363" y="3313113"/>
            <a:ext cx="7561262" cy="1233487"/>
            <a:chOff x="547" y="2031"/>
            <a:chExt cx="4763" cy="777"/>
          </a:xfrm>
        </p:grpSpPr>
        <p:grpSp>
          <p:nvGrpSpPr>
            <p:cNvPr id="33810" name="Group 14"/>
            <p:cNvGrpSpPr>
              <a:grpSpLocks/>
            </p:cNvGrpSpPr>
            <p:nvPr/>
          </p:nvGrpSpPr>
          <p:grpSpPr bwMode="auto">
            <a:xfrm>
              <a:off x="547" y="2031"/>
              <a:ext cx="4763" cy="777"/>
              <a:chOff x="547" y="2031"/>
              <a:chExt cx="4763" cy="777"/>
            </a:xfrm>
          </p:grpSpPr>
          <p:sp>
            <p:nvSpPr>
              <p:cNvPr id="33812" name="Rectangle 15"/>
              <p:cNvSpPr>
                <a:spLocks noChangeArrowheads="1"/>
              </p:cNvSpPr>
              <p:nvPr/>
            </p:nvSpPr>
            <p:spPr bwMode="ltGray">
              <a:xfrm>
                <a:off x="3800" y="2602"/>
                <a:ext cx="1510" cy="179"/>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sp>
            <p:nvSpPr>
              <p:cNvPr id="33813" name="Rectangle 16"/>
              <p:cNvSpPr>
                <a:spLocks noChangeArrowheads="1"/>
              </p:cNvSpPr>
              <p:nvPr/>
            </p:nvSpPr>
            <p:spPr bwMode="ltGray">
              <a:xfrm>
                <a:off x="547" y="2031"/>
                <a:ext cx="1965" cy="777"/>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grpSp>
        <p:sp>
          <p:nvSpPr>
            <p:cNvPr id="403473" name="Rectangle 17"/>
            <p:cNvSpPr>
              <a:spLocks noChangeArrowheads="1"/>
            </p:cNvSpPr>
            <p:nvPr/>
          </p:nvSpPr>
          <p:spPr bwMode="auto">
            <a:xfrm>
              <a:off x="2536" y="2333"/>
              <a:ext cx="356" cy="196"/>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defRPr/>
              </a:pPr>
              <a:r>
                <a:rPr kumimoji="1" lang="zh-CN" altLang="en-US" sz="1200" b="1">
                  <a:solidFill>
                    <a:srgbClr val="339933"/>
                  </a:solidFill>
                  <a:effectLst>
                    <a:outerShdw blurRad="38100" dist="38100" dir="2700000" algn="tl">
                      <a:srgbClr val="FFFFFF"/>
                    </a:outerShdw>
                  </a:effectLst>
                  <a:latin typeface="Arial" pitchFamily="34" charset="0"/>
                  <a:ea typeface="宋体" pitchFamily="2" charset="-122"/>
                </a:rPr>
                <a:t> 2175</a:t>
              </a:r>
            </a:p>
          </p:txBody>
        </p:sp>
      </p:grpSp>
      <p:grpSp>
        <p:nvGrpSpPr>
          <p:cNvPr id="6" name="Group 18"/>
          <p:cNvGrpSpPr>
            <a:grpSpLocks/>
          </p:cNvGrpSpPr>
          <p:nvPr/>
        </p:nvGrpSpPr>
        <p:grpSpPr bwMode="auto">
          <a:xfrm>
            <a:off x="868363" y="4552950"/>
            <a:ext cx="7561262" cy="1479550"/>
            <a:chOff x="547" y="2812"/>
            <a:chExt cx="4763" cy="932"/>
          </a:xfrm>
        </p:grpSpPr>
        <p:grpSp>
          <p:nvGrpSpPr>
            <p:cNvPr id="33806" name="Group 19"/>
            <p:cNvGrpSpPr>
              <a:grpSpLocks/>
            </p:cNvGrpSpPr>
            <p:nvPr/>
          </p:nvGrpSpPr>
          <p:grpSpPr bwMode="auto">
            <a:xfrm>
              <a:off x="547" y="2812"/>
              <a:ext cx="4763" cy="932"/>
              <a:chOff x="547" y="2812"/>
              <a:chExt cx="4763" cy="932"/>
            </a:xfrm>
          </p:grpSpPr>
          <p:sp>
            <p:nvSpPr>
              <p:cNvPr id="33808" name="Rectangle 20"/>
              <p:cNvSpPr>
                <a:spLocks noChangeArrowheads="1"/>
              </p:cNvSpPr>
              <p:nvPr/>
            </p:nvSpPr>
            <p:spPr bwMode="ltGray">
              <a:xfrm>
                <a:off x="3800" y="2812"/>
                <a:ext cx="1510" cy="179"/>
              </a:xfrm>
              <a:prstGeom prst="rect">
                <a:avLst/>
              </a:prstGeom>
              <a:solidFill>
                <a:srgbClr val="3399FF">
                  <a:alpha val="50195"/>
                </a:srgbClr>
              </a:solidFill>
              <a:ln w="9525">
                <a:noFill/>
                <a:miter lim="800000"/>
                <a:headEnd/>
                <a:tailEnd/>
              </a:ln>
            </p:spPr>
            <p:txBody>
              <a:bodyPr wrap="none" anchor="ctr"/>
              <a:lstStyle/>
              <a:p>
                <a:endParaRPr lang="zh-CN" altLang="en-US">
                  <a:ea typeface="宋体" charset="-122"/>
                </a:endParaRPr>
              </a:p>
            </p:txBody>
          </p:sp>
          <p:sp>
            <p:nvSpPr>
              <p:cNvPr id="33809" name="Rectangle 21"/>
              <p:cNvSpPr>
                <a:spLocks noChangeArrowheads="1"/>
              </p:cNvSpPr>
              <p:nvPr/>
            </p:nvSpPr>
            <p:spPr bwMode="ltGray">
              <a:xfrm>
                <a:off x="547" y="2815"/>
                <a:ext cx="1965" cy="929"/>
              </a:xfrm>
              <a:prstGeom prst="rect">
                <a:avLst/>
              </a:prstGeom>
              <a:solidFill>
                <a:srgbClr val="3399FF">
                  <a:alpha val="50195"/>
                </a:srgbClr>
              </a:solidFill>
              <a:ln w="9525">
                <a:noFill/>
                <a:miter lim="800000"/>
                <a:headEnd/>
                <a:tailEnd/>
              </a:ln>
            </p:spPr>
            <p:txBody>
              <a:bodyPr wrap="none" anchor="ctr"/>
              <a:lstStyle/>
              <a:p>
                <a:endParaRPr lang="zh-CN" altLang="en-US">
                  <a:ea typeface="宋体" charset="-122"/>
                </a:endParaRPr>
              </a:p>
            </p:txBody>
          </p:sp>
        </p:grpSp>
        <p:sp>
          <p:nvSpPr>
            <p:cNvPr id="403478" name="Rectangle 22"/>
            <p:cNvSpPr>
              <a:spLocks noChangeArrowheads="1"/>
            </p:cNvSpPr>
            <p:nvPr/>
          </p:nvSpPr>
          <p:spPr bwMode="auto">
            <a:xfrm>
              <a:off x="2536" y="3125"/>
              <a:ext cx="594" cy="196"/>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defRPr/>
              </a:pPr>
              <a:r>
                <a:rPr kumimoji="1" lang="zh-CN" altLang="en-US" sz="1200" b="1">
                  <a:solidFill>
                    <a:srgbClr val="66CCFF"/>
                  </a:solidFill>
                  <a:effectLst>
                    <a:outerShdw blurRad="38100" dist="38100" dir="2700000" algn="tl">
                      <a:srgbClr val="FFFFFF"/>
                    </a:outerShdw>
                  </a:effectLst>
                  <a:latin typeface="Arial" pitchFamily="34" charset="0"/>
                  <a:ea typeface="宋体" pitchFamily="2" charset="-122"/>
                </a:rPr>
                <a:t> 1566.6667</a:t>
              </a:r>
            </a:p>
          </p:txBody>
        </p:sp>
      </p:grpSp>
      <p:sp>
        <p:nvSpPr>
          <p:cNvPr id="33802" name="Rectangle 23"/>
          <p:cNvSpPr>
            <a:spLocks noChangeArrowheads="1"/>
          </p:cNvSpPr>
          <p:nvPr/>
        </p:nvSpPr>
        <p:spPr bwMode="auto">
          <a:xfrm>
            <a:off x="1309688" y="1949450"/>
            <a:ext cx="2790825" cy="4576763"/>
          </a:xfrm>
          <a:prstGeom prst="rect">
            <a:avLst/>
          </a:prstGeom>
          <a:noFill/>
          <a:ln w="9525">
            <a:noFill/>
            <a:miter lim="800000"/>
            <a:headEnd/>
            <a:tailEnd/>
          </a:ln>
        </p:spPr>
        <p:txBody>
          <a:bodyPr wrap="none" lIns="92075" tIns="46038" rIns="92075" bIns="46038">
            <a:spAutoFit/>
          </a:bodyPr>
          <a:lstStyle/>
          <a:p>
            <a:pPr>
              <a:lnSpc>
                <a:spcPct val="90000"/>
              </a:lnSpc>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DEPTNO       SAL</a:t>
            </a:r>
          </a:p>
          <a:p>
            <a:pPr>
              <a:lnSpc>
                <a:spcPct val="90000"/>
              </a:lnSpc>
            </a:pPr>
            <a:r>
              <a:rPr kumimoji="1" lang="en-US" altLang="zh-CN" sz="1800" b="1">
                <a:solidFill>
                  <a:srgbClr val="000000"/>
                </a:solidFill>
                <a:latin typeface="Courier New" pitchFamily="49" charset="0"/>
                <a:ea typeface="宋体" charset="-122"/>
              </a:rPr>
              <a:t>--------- ---------</a:t>
            </a:r>
          </a:p>
          <a:p>
            <a:pPr>
              <a:lnSpc>
                <a:spcPct val="90000"/>
              </a:lnSpc>
            </a:pPr>
            <a:r>
              <a:rPr kumimoji="1" lang="en-US" altLang="zh-CN" sz="1800" b="1">
                <a:solidFill>
                  <a:srgbClr val="000000"/>
                </a:solidFill>
                <a:latin typeface="Courier New" pitchFamily="49" charset="0"/>
                <a:ea typeface="宋体" charset="-122"/>
              </a:rPr>
              <a:t>       10      2450</a:t>
            </a:r>
          </a:p>
          <a:p>
            <a:pPr>
              <a:lnSpc>
                <a:spcPct val="90000"/>
              </a:lnSpc>
            </a:pPr>
            <a:r>
              <a:rPr kumimoji="1" lang="en-US" altLang="zh-CN" sz="1800" b="1">
                <a:solidFill>
                  <a:srgbClr val="000000"/>
                </a:solidFill>
                <a:latin typeface="Courier New" pitchFamily="49" charset="0"/>
                <a:ea typeface="宋体" charset="-122"/>
              </a:rPr>
              <a:t>       10      5000</a:t>
            </a:r>
          </a:p>
          <a:p>
            <a:pPr>
              <a:lnSpc>
                <a:spcPct val="90000"/>
              </a:lnSpc>
            </a:pPr>
            <a:r>
              <a:rPr kumimoji="1" lang="en-US" altLang="zh-CN" sz="1800" b="1">
                <a:solidFill>
                  <a:srgbClr val="000000"/>
                </a:solidFill>
                <a:latin typeface="Courier New" pitchFamily="49" charset="0"/>
                <a:ea typeface="宋体" charset="-122"/>
              </a:rPr>
              <a:t>       10      1300</a:t>
            </a:r>
          </a:p>
          <a:p>
            <a:pPr>
              <a:lnSpc>
                <a:spcPct val="90000"/>
              </a:lnSpc>
            </a:pPr>
            <a:r>
              <a:rPr kumimoji="1" lang="en-US" altLang="zh-CN" sz="1800" b="1">
                <a:solidFill>
                  <a:srgbClr val="000000"/>
                </a:solidFill>
                <a:latin typeface="Courier New" pitchFamily="49" charset="0"/>
                <a:ea typeface="宋体" charset="-122"/>
              </a:rPr>
              <a:t>       20       800</a:t>
            </a:r>
          </a:p>
          <a:p>
            <a:pPr>
              <a:lnSpc>
                <a:spcPct val="90000"/>
              </a:lnSpc>
            </a:pPr>
            <a:r>
              <a:rPr kumimoji="1" lang="en-US" altLang="zh-CN" sz="1800" b="1">
                <a:solidFill>
                  <a:srgbClr val="000000"/>
                </a:solidFill>
                <a:latin typeface="Courier New" pitchFamily="49" charset="0"/>
                <a:ea typeface="宋体" charset="-122"/>
              </a:rPr>
              <a:t>       20      1100</a:t>
            </a:r>
          </a:p>
          <a:p>
            <a:pPr>
              <a:lnSpc>
                <a:spcPct val="90000"/>
              </a:lnSpc>
            </a:pPr>
            <a:r>
              <a:rPr kumimoji="1" lang="zh-CN" altLang="en-US" sz="1800" b="1">
                <a:solidFill>
                  <a:srgbClr val="000000"/>
                </a:solidFill>
                <a:latin typeface="Courier New" pitchFamily="49" charset="0"/>
                <a:ea typeface="宋体" charset="-122"/>
              </a:rPr>
              <a:t>       20      3000</a:t>
            </a:r>
          </a:p>
          <a:p>
            <a:pPr>
              <a:lnSpc>
                <a:spcPct val="90000"/>
              </a:lnSpc>
            </a:pPr>
            <a:r>
              <a:rPr kumimoji="1" lang="zh-CN" altLang="en-US" sz="1800" b="1">
                <a:solidFill>
                  <a:srgbClr val="000000"/>
                </a:solidFill>
                <a:latin typeface="Courier New" pitchFamily="49" charset="0"/>
                <a:ea typeface="宋体" charset="-122"/>
              </a:rPr>
              <a:t>       20      3000</a:t>
            </a:r>
          </a:p>
          <a:p>
            <a:pPr>
              <a:lnSpc>
                <a:spcPct val="90000"/>
              </a:lnSpc>
            </a:pPr>
            <a:r>
              <a:rPr kumimoji="1" lang="zh-CN" altLang="en-US" sz="1800" b="1">
                <a:solidFill>
                  <a:srgbClr val="000000"/>
                </a:solidFill>
                <a:latin typeface="Courier New" pitchFamily="49" charset="0"/>
                <a:ea typeface="宋体" charset="-122"/>
              </a:rPr>
              <a:t>       20      2975</a:t>
            </a:r>
          </a:p>
          <a:p>
            <a:pPr>
              <a:lnSpc>
                <a:spcPct val="90000"/>
              </a:lnSpc>
            </a:pPr>
            <a:r>
              <a:rPr kumimoji="1" lang="zh-CN" altLang="en-US" sz="1800" b="1">
                <a:solidFill>
                  <a:srgbClr val="000000"/>
                </a:solidFill>
                <a:latin typeface="Courier New" pitchFamily="49" charset="0"/>
                <a:ea typeface="宋体" charset="-122"/>
              </a:rPr>
              <a:t>       30      1600</a:t>
            </a:r>
          </a:p>
          <a:p>
            <a:pPr>
              <a:lnSpc>
                <a:spcPct val="90000"/>
              </a:lnSpc>
            </a:pPr>
            <a:r>
              <a:rPr kumimoji="1" lang="zh-CN" altLang="en-US" sz="1800" b="1">
                <a:solidFill>
                  <a:srgbClr val="000000"/>
                </a:solidFill>
                <a:latin typeface="Courier New" pitchFamily="49" charset="0"/>
                <a:ea typeface="宋体" charset="-122"/>
              </a:rPr>
              <a:t>       30      2850</a:t>
            </a:r>
          </a:p>
          <a:p>
            <a:pPr>
              <a:lnSpc>
                <a:spcPct val="90000"/>
              </a:lnSpc>
            </a:pPr>
            <a:r>
              <a:rPr kumimoji="1" lang="zh-CN" altLang="en-US" sz="1800" b="1">
                <a:solidFill>
                  <a:srgbClr val="000000"/>
                </a:solidFill>
                <a:latin typeface="Courier New" pitchFamily="49" charset="0"/>
                <a:ea typeface="宋体" charset="-122"/>
              </a:rPr>
              <a:t>       30      1250</a:t>
            </a:r>
          </a:p>
          <a:p>
            <a:pPr>
              <a:lnSpc>
                <a:spcPct val="90000"/>
              </a:lnSpc>
            </a:pPr>
            <a:r>
              <a:rPr kumimoji="1" lang="zh-CN" altLang="en-US" sz="1800" b="1">
                <a:solidFill>
                  <a:srgbClr val="000000"/>
                </a:solidFill>
                <a:latin typeface="Courier New" pitchFamily="49" charset="0"/>
                <a:ea typeface="宋体" charset="-122"/>
              </a:rPr>
              <a:t>       30       950</a:t>
            </a:r>
          </a:p>
          <a:p>
            <a:pPr>
              <a:lnSpc>
                <a:spcPct val="90000"/>
              </a:lnSpc>
            </a:pPr>
            <a:r>
              <a:rPr kumimoji="1" lang="zh-CN" altLang="en-US" sz="1800" b="1">
                <a:solidFill>
                  <a:srgbClr val="000000"/>
                </a:solidFill>
                <a:latin typeface="Courier New" pitchFamily="49" charset="0"/>
                <a:ea typeface="宋体" charset="-122"/>
              </a:rPr>
              <a:t>       30      1500</a:t>
            </a:r>
          </a:p>
          <a:p>
            <a:pPr>
              <a:lnSpc>
                <a:spcPct val="90000"/>
              </a:lnSpc>
            </a:pPr>
            <a:r>
              <a:rPr kumimoji="1" lang="zh-CN" altLang="en-US" sz="1800" b="1">
                <a:solidFill>
                  <a:srgbClr val="000000"/>
                </a:solidFill>
                <a:latin typeface="Courier New" pitchFamily="49" charset="0"/>
                <a:ea typeface="宋体" charset="-122"/>
              </a:rPr>
              <a:t>       30      1250</a:t>
            </a:r>
          </a:p>
          <a:p>
            <a:pPr>
              <a:lnSpc>
                <a:spcPct val="90000"/>
              </a:lnSpc>
            </a:pPr>
            <a:endParaRPr kumimoji="1" lang="zh-CN" altLang="en-US" sz="1800" b="1">
              <a:solidFill>
                <a:srgbClr val="000000"/>
              </a:solidFill>
              <a:latin typeface="Courier New" pitchFamily="49" charset="0"/>
              <a:ea typeface="宋体" charset="-122"/>
            </a:endParaRPr>
          </a:p>
          <a:p>
            <a:endParaRPr kumimoji="1" lang="zh-CN" altLang="en-US" sz="1800" b="1">
              <a:solidFill>
                <a:srgbClr val="000000"/>
              </a:solidFill>
              <a:latin typeface="Courier New" pitchFamily="49" charset="0"/>
              <a:ea typeface="宋体" charset="-122"/>
            </a:endParaRPr>
          </a:p>
        </p:txBody>
      </p:sp>
      <p:sp>
        <p:nvSpPr>
          <p:cNvPr id="33803" name="Rectangle 24"/>
          <p:cNvSpPr>
            <a:spLocks noChangeArrowheads="1"/>
          </p:cNvSpPr>
          <p:nvPr/>
        </p:nvSpPr>
        <p:spPr bwMode="auto">
          <a:xfrm>
            <a:off x="5719763" y="3121025"/>
            <a:ext cx="2778125" cy="1806575"/>
          </a:xfrm>
          <a:prstGeom prst="rect">
            <a:avLst/>
          </a:prstGeom>
          <a:noFill/>
          <a:ln w="9525">
            <a:noFill/>
            <a:miter lim="800000"/>
            <a:headEnd/>
            <a:tailEnd/>
          </a:ln>
        </p:spPr>
        <p:txBody>
          <a:bodyPr wrap="none" lIns="92075" tIns="46038" rIns="92075" bIns="46038">
            <a:spAutoFit/>
          </a:bodyPr>
          <a:lstStyle/>
          <a:p>
            <a:pPr>
              <a:lnSpc>
                <a:spcPct val="125000"/>
              </a:lnSpc>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DEPTNO  AVG(SAL)</a:t>
            </a:r>
          </a:p>
          <a:p>
            <a:pPr>
              <a:lnSpc>
                <a:spcPct val="125000"/>
              </a:lnSpc>
            </a:pPr>
            <a:r>
              <a:rPr kumimoji="1" lang="en-US" altLang="zh-CN" sz="1800" b="1">
                <a:solidFill>
                  <a:srgbClr val="000000"/>
                </a:solidFill>
                <a:latin typeface="Courier New" pitchFamily="49" charset="0"/>
                <a:ea typeface="宋体" charset="-122"/>
              </a:rPr>
              <a:t>  ------- ---------</a:t>
            </a:r>
          </a:p>
          <a:p>
            <a:pPr>
              <a:lnSpc>
                <a:spcPct val="125000"/>
              </a:lnSpc>
            </a:pPr>
            <a:r>
              <a:rPr kumimoji="1" lang="en-US" altLang="zh-CN" sz="1800" b="1">
                <a:solidFill>
                  <a:srgbClr val="000000"/>
                </a:solidFill>
                <a:latin typeface="Courier New" pitchFamily="49" charset="0"/>
                <a:ea typeface="宋体" charset="-122"/>
              </a:rPr>
              <a:t>       10 2916.6667</a:t>
            </a:r>
          </a:p>
          <a:p>
            <a:pPr>
              <a:lnSpc>
                <a:spcPct val="125000"/>
              </a:lnSpc>
            </a:pPr>
            <a:r>
              <a:rPr kumimoji="1" lang="en-US" altLang="zh-CN" sz="1800" b="1">
                <a:solidFill>
                  <a:srgbClr val="000000"/>
                </a:solidFill>
                <a:latin typeface="Courier New" pitchFamily="49" charset="0"/>
                <a:ea typeface="宋体" charset="-122"/>
              </a:rPr>
              <a:t>       20      2175</a:t>
            </a:r>
          </a:p>
          <a:p>
            <a:pPr>
              <a:lnSpc>
                <a:spcPct val="125000"/>
              </a:lnSpc>
            </a:pPr>
            <a:r>
              <a:rPr kumimoji="1" lang="en-US" altLang="zh-CN" sz="1800" b="1">
                <a:solidFill>
                  <a:srgbClr val="000000"/>
                </a:solidFill>
                <a:latin typeface="Courier New" pitchFamily="49" charset="0"/>
                <a:ea typeface="宋体" charset="-122"/>
              </a:rPr>
              <a:t>       30 1566.6667</a:t>
            </a:r>
          </a:p>
        </p:txBody>
      </p:sp>
      <p:sp>
        <p:nvSpPr>
          <p:cNvPr id="26636" name="标题 27"/>
          <p:cNvSpPr>
            <a:spLocks noGrp="1"/>
          </p:cNvSpPr>
          <p:nvPr>
            <p:ph type="title"/>
          </p:nvPr>
        </p:nvSpPr>
        <p:spPr>
          <a:xfrm>
            <a:off x="863600" y="530225"/>
            <a:ext cx="7408863" cy="668338"/>
          </a:xfrm>
        </p:spPr>
        <p:txBody>
          <a:bodyPr>
            <a:normAutofit fontScale="90000"/>
          </a:bodyPr>
          <a:lstStyle/>
          <a:p>
            <a:pPr algn="ctr" eaLnBrk="1" hangingPunct="1">
              <a:defRPr/>
            </a:pPr>
            <a:r>
              <a:rPr lang="zh-CN" altLang="en-US" dirty="0">
                <a:ea typeface="宋体" pitchFamily="2" charset="-122"/>
              </a:rPr>
              <a:t>3</a:t>
            </a:r>
            <a:r>
              <a:rPr lang="en-US" altLang="zh-CN" dirty="0">
                <a:ea typeface="宋体" pitchFamily="2" charset="-122"/>
              </a:rPr>
              <a:t>.3</a:t>
            </a:r>
            <a:r>
              <a:rPr lang="zh-CN" altLang="en-US" dirty="0">
                <a:ea typeface="宋体" pitchFamily="2" charset="-122"/>
              </a:rPr>
              <a:t> 数据分组</a:t>
            </a:r>
          </a:p>
        </p:txBody>
      </p:sp>
      <p:sp>
        <p:nvSpPr>
          <p:cNvPr id="29" name="Rectangle 26"/>
          <p:cNvSpPr>
            <a:spLocks noChangeArrowheads="1"/>
          </p:cNvSpPr>
          <p:nvPr/>
        </p:nvSpPr>
        <p:spPr bwMode="auto">
          <a:xfrm>
            <a:off x="660400" y="1252538"/>
            <a:ext cx="7791450" cy="385762"/>
          </a:xfrm>
          <a:prstGeom prst="rect">
            <a:avLst/>
          </a:prstGeom>
          <a:noFill/>
          <a:ln w="9525">
            <a:noFill/>
            <a:miter lim="800000"/>
            <a:headEnd/>
            <a:tailEnd/>
          </a:ln>
          <a:effectLst/>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defRPr/>
            </a:pPr>
            <a:r>
              <a:rPr kumimoji="1" lang="zh-CN" altLang="en-US" sz="2000" b="1" dirty="0">
                <a:solidFill>
                  <a:schemeClr val="tx2"/>
                </a:solidFill>
                <a:effectLst>
                  <a:outerShdw blurRad="38100" dist="38100" dir="2700000" algn="tl">
                    <a:srgbClr val="000000"/>
                  </a:outerShdw>
                </a:effectLst>
                <a:latin typeface="Arial" pitchFamily="34" charset="0"/>
                <a:ea typeface="宋体" pitchFamily="2" charset="-122"/>
              </a:rPr>
              <a:t>使用</a:t>
            </a:r>
            <a:r>
              <a:rPr kumimoji="1" lang="en-US" altLang="zh-CN" sz="2000" b="1" dirty="0">
                <a:solidFill>
                  <a:schemeClr val="tx2"/>
                </a:solidFill>
                <a:latin typeface="Arial" pitchFamily="34" charset="0"/>
                <a:ea typeface="宋体" pitchFamily="2" charset="-122"/>
              </a:rPr>
              <a:t>GROUP BY</a:t>
            </a:r>
            <a:r>
              <a:rPr kumimoji="1" lang="zh-CN" altLang="en-US" sz="2000" b="1" dirty="0">
                <a:solidFill>
                  <a:schemeClr val="tx2"/>
                </a:solidFill>
                <a:latin typeface="Arial" pitchFamily="34" charset="0"/>
                <a:ea typeface="宋体" pitchFamily="2" charset="-122"/>
              </a:rPr>
              <a:t>子句将表中的行划分成小组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72" name="Rectangle 20"/>
          <p:cNvSpPr>
            <a:spLocks noChangeArrowheads="1"/>
          </p:cNvSpPr>
          <p:nvPr/>
        </p:nvSpPr>
        <p:spPr bwMode="blackWhite">
          <a:xfrm>
            <a:off x="923925" y="2411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07573" name="Rectangle 21"/>
          <p:cNvSpPr>
            <a:spLocks noChangeArrowheads="1"/>
          </p:cNvSpPr>
          <p:nvPr/>
        </p:nvSpPr>
        <p:spPr bwMode="blackWhite">
          <a:xfrm>
            <a:off x="938213" y="3917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22"/>
          <p:cNvGrpSpPr>
            <a:grpSpLocks/>
          </p:cNvGrpSpPr>
          <p:nvPr/>
        </p:nvGrpSpPr>
        <p:grpSpPr bwMode="auto">
          <a:xfrm>
            <a:off x="1016000" y="2436813"/>
            <a:ext cx="2895600" cy="2925762"/>
            <a:chOff x="640" y="1855"/>
            <a:chExt cx="1824" cy="1843"/>
          </a:xfrm>
        </p:grpSpPr>
        <p:grpSp>
          <p:nvGrpSpPr>
            <p:cNvPr id="34825" name="Group 23"/>
            <p:cNvGrpSpPr>
              <a:grpSpLocks/>
            </p:cNvGrpSpPr>
            <p:nvPr/>
          </p:nvGrpSpPr>
          <p:grpSpPr bwMode="auto">
            <a:xfrm>
              <a:off x="640" y="2210"/>
              <a:ext cx="1824" cy="1488"/>
              <a:chOff x="640" y="2210"/>
              <a:chExt cx="1824" cy="1488"/>
            </a:xfrm>
          </p:grpSpPr>
          <p:sp>
            <p:nvSpPr>
              <p:cNvPr id="34827" name="Rectangle 24"/>
              <p:cNvSpPr>
                <a:spLocks noChangeArrowheads="1"/>
              </p:cNvSpPr>
              <p:nvPr/>
            </p:nvSpPr>
            <p:spPr bwMode="ltGray">
              <a:xfrm>
                <a:off x="1016" y="2210"/>
                <a:ext cx="1448" cy="17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4828" name="Rectangle 25"/>
              <p:cNvSpPr>
                <a:spLocks noChangeArrowheads="1"/>
              </p:cNvSpPr>
              <p:nvPr/>
            </p:nvSpPr>
            <p:spPr bwMode="ltGray">
              <a:xfrm>
                <a:off x="640" y="3154"/>
                <a:ext cx="1664" cy="17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4829" name="Rectangle 26"/>
              <p:cNvSpPr>
                <a:spLocks noChangeArrowheads="1"/>
              </p:cNvSpPr>
              <p:nvPr/>
            </p:nvSpPr>
            <p:spPr bwMode="ltGray">
              <a:xfrm>
                <a:off x="640" y="3335"/>
                <a:ext cx="1664" cy="179"/>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sp>
            <p:nvSpPr>
              <p:cNvPr id="34830" name="Rectangle 27"/>
              <p:cNvSpPr>
                <a:spLocks noChangeArrowheads="1"/>
              </p:cNvSpPr>
              <p:nvPr/>
            </p:nvSpPr>
            <p:spPr bwMode="ltGray">
              <a:xfrm>
                <a:off x="640" y="3519"/>
                <a:ext cx="1664" cy="179"/>
              </a:xfrm>
              <a:prstGeom prst="rect">
                <a:avLst/>
              </a:prstGeom>
              <a:solidFill>
                <a:srgbClr val="3399FF">
                  <a:alpha val="50195"/>
                </a:srgbClr>
              </a:solidFill>
              <a:ln w="9525">
                <a:noFill/>
                <a:miter lim="800000"/>
                <a:headEnd/>
                <a:tailEnd/>
              </a:ln>
            </p:spPr>
            <p:txBody>
              <a:bodyPr wrap="none" anchor="ctr"/>
              <a:lstStyle/>
              <a:p>
                <a:endParaRPr lang="zh-CN" altLang="en-US">
                  <a:ea typeface="宋体" charset="-122"/>
                </a:endParaRPr>
              </a:p>
            </p:txBody>
          </p:sp>
        </p:grpSp>
        <p:sp>
          <p:nvSpPr>
            <p:cNvPr id="34826" name="Rectangle 28"/>
            <p:cNvSpPr>
              <a:spLocks noChangeArrowheads="1"/>
            </p:cNvSpPr>
            <p:nvPr/>
          </p:nvSpPr>
          <p:spPr bwMode="ltGray">
            <a:xfrm>
              <a:off x="1772" y="1855"/>
              <a:ext cx="588" cy="17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34821" name="Rectangle 29"/>
          <p:cNvSpPr>
            <a:spLocks noChangeArrowheads="1"/>
          </p:cNvSpPr>
          <p:nvPr/>
        </p:nvSpPr>
        <p:spPr bwMode="blackWhite">
          <a:xfrm>
            <a:off x="889000" y="2398713"/>
            <a:ext cx="7315200" cy="941387"/>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SQL&gt; SELECT   deptno, AVG(sal)</a:t>
            </a:r>
          </a:p>
          <a:p>
            <a:pPr>
              <a:tabLst>
                <a:tab pos="682625" algn="l"/>
                <a:tab pos="1833563" algn="l"/>
              </a:tabLst>
            </a:pPr>
            <a:r>
              <a:rPr kumimoji="1" lang="en-US" altLang="zh-CN" sz="1800" b="1">
                <a:solidFill>
                  <a:srgbClr val="000000"/>
                </a:solidFill>
                <a:latin typeface="Courier New" pitchFamily="49" charset="0"/>
                <a:ea typeface="宋体" charset="-122"/>
              </a:rPr>
              <a:t>  2  FROM     emp</a:t>
            </a:r>
          </a:p>
          <a:p>
            <a:pPr>
              <a:tabLst>
                <a:tab pos="682625" algn="l"/>
                <a:tab pos="1833563" algn="l"/>
              </a:tabLst>
            </a:pPr>
            <a:r>
              <a:rPr kumimoji="1" lang="en-US" altLang="zh-CN" sz="1800" b="1">
                <a:solidFill>
                  <a:srgbClr val="000000"/>
                </a:solidFill>
                <a:latin typeface="Courier New" pitchFamily="49" charset="0"/>
                <a:ea typeface="宋体" charset="-122"/>
              </a:rPr>
              <a:t>  3  GROUP BY deptno;</a:t>
            </a:r>
          </a:p>
        </p:txBody>
      </p:sp>
      <p:sp>
        <p:nvSpPr>
          <p:cNvPr id="34822" name="Rectangle 30"/>
          <p:cNvSpPr>
            <a:spLocks noChangeArrowheads="1"/>
          </p:cNvSpPr>
          <p:nvPr/>
        </p:nvSpPr>
        <p:spPr bwMode="blackWhite">
          <a:xfrm>
            <a:off x="903288" y="3905250"/>
            <a:ext cx="7315200" cy="1490663"/>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DEPTNO  AVG(SAL)</a:t>
            </a:r>
          </a:p>
          <a:p>
            <a:pPr>
              <a:tabLst>
                <a:tab pos="682625" algn="l"/>
                <a:tab pos="1833563" algn="l"/>
              </a:tabLst>
            </a:pPr>
            <a:r>
              <a:rPr kumimoji="1" lang="en-US" altLang="zh-CN" sz="1800" b="1">
                <a:solidFill>
                  <a:srgbClr val="000000"/>
                </a:solidFill>
                <a:latin typeface="Courier New" pitchFamily="49" charset="0"/>
                <a:ea typeface="宋体" charset="-122"/>
              </a:rPr>
              <a:t>--------- ---------</a:t>
            </a:r>
          </a:p>
          <a:p>
            <a:pPr>
              <a:tabLst>
                <a:tab pos="682625" algn="l"/>
                <a:tab pos="1833563" algn="l"/>
              </a:tabLst>
            </a:pPr>
            <a:r>
              <a:rPr kumimoji="1" lang="en-US" altLang="zh-CN" sz="1800" b="1">
                <a:solidFill>
                  <a:srgbClr val="000000"/>
                </a:solidFill>
                <a:latin typeface="Courier New" pitchFamily="49" charset="0"/>
                <a:ea typeface="宋体" charset="-122"/>
              </a:rPr>
              <a:t>       10 2916.6667</a:t>
            </a:r>
          </a:p>
          <a:p>
            <a:pPr>
              <a:tabLst>
                <a:tab pos="682625" algn="l"/>
                <a:tab pos="1833563" algn="l"/>
              </a:tabLst>
            </a:pPr>
            <a:r>
              <a:rPr kumimoji="1" lang="en-US" altLang="zh-CN" sz="1800" b="1">
                <a:solidFill>
                  <a:srgbClr val="000000"/>
                </a:solidFill>
                <a:latin typeface="Courier New" pitchFamily="49" charset="0"/>
                <a:ea typeface="宋体" charset="-122"/>
              </a:rPr>
              <a:t>       20      2175</a:t>
            </a:r>
          </a:p>
          <a:p>
            <a:pPr>
              <a:tabLst>
                <a:tab pos="682625" algn="l"/>
                <a:tab pos="1833563" algn="l"/>
              </a:tabLst>
            </a:pPr>
            <a:r>
              <a:rPr kumimoji="1" lang="en-US" altLang="zh-CN" sz="1800" b="1">
                <a:solidFill>
                  <a:srgbClr val="000000"/>
                </a:solidFill>
                <a:latin typeface="Courier New" pitchFamily="49" charset="0"/>
                <a:ea typeface="宋体" charset="-122"/>
              </a:rPr>
              <a:t>       30 1566.6667</a:t>
            </a:r>
          </a:p>
        </p:txBody>
      </p:sp>
      <p:sp>
        <p:nvSpPr>
          <p:cNvPr id="27655" name="标题 16"/>
          <p:cNvSpPr>
            <a:spLocks noGrp="1"/>
          </p:cNvSpPr>
          <p:nvPr>
            <p:ph type="title"/>
          </p:nvPr>
        </p:nvSpPr>
        <p:spPr/>
        <p:txBody>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.3</a:t>
            </a:r>
            <a:r>
              <a:rPr lang="zh-CN" altLang="zh-CN" dirty="0">
                <a:ea typeface="宋体" pitchFamily="2" charset="-122"/>
                <a:cs typeface="Arial" charset="0"/>
              </a:rPr>
              <a:t> 数据分组</a:t>
            </a:r>
            <a:endParaRPr lang="zh-CN" altLang="en-US" dirty="0">
              <a:ea typeface="宋体" pitchFamily="2" charset="-122"/>
              <a:cs typeface="Arial" charset="0"/>
            </a:endParaRPr>
          </a:p>
        </p:txBody>
      </p:sp>
      <p:sp>
        <p:nvSpPr>
          <p:cNvPr id="18" name="Rectangle 26"/>
          <p:cNvSpPr>
            <a:spLocks noChangeArrowheads="1"/>
          </p:cNvSpPr>
          <p:nvPr/>
        </p:nvSpPr>
        <p:spPr bwMode="auto">
          <a:xfrm>
            <a:off x="630238" y="1550988"/>
            <a:ext cx="7791450" cy="385762"/>
          </a:xfrm>
          <a:prstGeom prst="rect">
            <a:avLst/>
          </a:prstGeom>
          <a:noFill/>
          <a:ln w="9525">
            <a:noFill/>
            <a:miter lim="800000"/>
            <a:headEnd/>
            <a:tailEnd/>
          </a:ln>
          <a:effectLst/>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defRPr/>
            </a:pPr>
            <a:r>
              <a:rPr kumimoji="1" lang="zh-CN" altLang="en-US" sz="2000" b="1" dirty="0">
                <a:solidFill>
                  <a:schemeClr val="tx2"/>
                </a:solidFill>
                <a:effectLst>
                  <a:outerShdw blurRad="38100" dist="38100" dir="2700000" algn="tl">
                    <a:srgbClr val="000000"/>
                  </a:outerShdw>
                </a:effectLst>
                <a:latin typeface="Arial" pitchFamily="34" charset="0"/>
                <a:ea typeface="宋体" pitchFamily="2" charset="-122"/>
              </a:rPr>
              <a:t>使用</a:t>
            </a:r>
            <a:r>
              <a:rPr kumimoji="1" lang="en-US" altLang="zh-CN" sz="2000" b="1" dirty="0">
                <a:solidFill>
                  <a:schemeClr val="tx2"/>
                </a:solidFill>
                <a:latin typeface="Arial" pitchFamily="34" charset="0"/>
                <a:ea typeface="宋体" pitchFamily="2" charset="-122"/>
              </a:rPr>
              <a:t>GROUP BY</a:t>
            </a:r>
            <a:r>
              <a:rPr kumimoji="1" lang="zh-CN" altLang="en-US" sz="2000" b="1" dirty="0">
                <a:solidFill>
                  <a:schemeClr val="tx2"/>
                </a:solidFill>
                <a:latin typeface="Arial" pitchFamily="34" charset="0"/>
                <a:ea typeface="宋体" pitchFamily="2" charset="-122"/>
              </a:rPr>
              <a:t>子句将表中的行划分成小组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7" name="Rectangle 17"/>
          <p:cNvSpPr>
            <a:spLocks noChangeArrowheads="1"/>
          </p:cNvSpPr>
          <p:nvPr/>
        </p:nvSpPr>
        <p:spPr bwMode="blackWhite">
          <a:xfrm>
            <a:off x="5689600" y="2552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35843" name="Rectangle 18"/>
          <p:cNvSpPr>
            <a:spLocks noChangeArrowheads="1"/>
          </p:cNvSpPr>
          <p:nvPr/>
        </p:nvSpPr>
        <p:spPr bwMode="blackWhite">
          <a:xfrm>
            <a:off x="701675" y="1916113"/>
            <a:ext cx="3241675" cy="432752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p:txBody>
      </p:sp>
      <p:sp>
        <p:nvSpPr>
          <p:cNvPr id="409619" name="Rectangle 19"/>
          <p:cNvSpPr>
            <a:spLocks noChangeArrowheads="1"/>
          </p:cNvSpPr>
          <p:nvPr/>
        </p:nvSpPr>
        <p:spPr bwMode="auto">
          <a:xfrm>
            <a:off x="0" y="1841500"/>
            <a:ext cx="679450" cy="366713"/>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chemeClr val="tx1"/>
                </a:solidFill>
                <a:effectLst>
                  <a:outerShdw blurRad="38100" dist="38100" dir="2700000" algn="tl">
                    <a:srgbClr val="000000"/>
                  </a:outerShdw>
                </a:effectLst>
                <a:latin typeface="Arial" pitchFamily="34" charset="0"/>
                <a:ea typeface="宋体" pitchFamily="2" charset="-122"/>
              </a:rPr>
              <a:t>EMP</a:t>
            </a:r>
          </a:p>
        </p:txBody>
      </p:sp>
      <p:sp>
        <p:nvSpPr>
          <p:cNvPr id="35845" name="Freeform 20"/>
          <p:cNvSpPr>
            <a:spLocks/>
          </p:cNvSpPr>
          <p:nvPr/>
        </p:nvSpPr>
        <p:spPr bwMode="auto">
          <a:xfrm>
            <a:off x="3948113" y="1928813"/>
            <a:ext cx="1730375" cy="4321175"/>
          </a:xfrm>
          <a:custGeom>
            <a:avLst/>
            <a:gdLst>
              <a:gd name="T0" fmla="*/ 0 w 1090"/>
              <a:gd name="T1" fmla="*/ 2147483647 h 2722"/>
              <a:gd name="T2" fmla="*/ 0 w 1090"/>
              <a:gd name="T3" fmla="*/ 0 h 2722"/>
              <a:gd name="T4" fmla="*/ 2147483647 w 1090"/>
              <a:gd name="T5" fmla="*/ 2147483647 h 2722"/>
              <a:gd name="T6" fmla="*/ 2147483647 w 1090"/>
              <a:gd name="T7" fmla="*/ 2147483647 h 2722"/>
              <a:gd name="T8" fmla="*/ 0 w 1090"/>
              <a:gd name="T9" fmla="*/ 2147483647 h 2722"/>
              <a:gd name="T10" fmla="*/ 0 60000 65536"/>
              <a:gd name="T11" fmla="*/ 0 60000 65536"/>
              <a:gd name="T12" fmla="*/ 0 60000 65536"/>
              <a:gd name="T13" fmla="*/ 0 60000 65536"/>
              <a:gd name="T14" fmla="*/ 0 60000 65536"/>
              <a:gd name="T15" fmla="*/ 0 w 1090"/>
              <a:gd name="T16" fmla="*/ 0 h 2722"/>
              <a:gd name="T17" fmla="*/ 1090 w 1090"/>
              <a:gd name="T18" fmla="*/ 2722 h 2722"/>
            </a:gdLst>
            <a:ahLst/>
            <a:cxnLst>
              <a:cxn ang="T10">
                <a:pos x="T0" y="T1"/>
              </a:cxn>
              <a:cxn ang="T11">
                <a:pos x="T2" y="T3"/>
              </a:cxn>
              <a:cxn ang="T12">
                <a:pos x="T4" y="T5"/>
              </a:cxn>
              <a:cxn ang="T13">
                <a:pos x="T6" y="T7"/>
              </a:cxn>
              <a:cxn ang="T14">
                <a:pos x="T8" y="T9"/>
              </a:cxn>
            </a:cxnLst>
            <a:rect l="T15" t="T16" r="T17" b="T18"/>
            <a:pathLst>
              <a:path w="1090" h="2722">
                <a:moveTo>
                  <a:pt x="0" y="2721"/>
                </a:moveTo>
                <a:lnTo>
                  <a:pt x="0" y="0"/>
                </a:lnTo>
                <a:lnTo>
                  <a:pt x="1089" y="401"/>
                </a:lnTo>
                <a:lnTo>
                  <a:pt x="1089" y="2336"/>
                </a:lnTo>
                <a:lnTo>
                  <a:pt x="0" y="2721"/>
                </a:lnTo>
              </a:path>
            </a:pathLst>
          </a:custGeom>
          <a:solidFill>
            <a:srgbClr val="FFCC99">
              <a:alpha val="50195"/>
            </a:srgbClr>
          </a:solidFill>
          <a:ln w="9525" cap="rnd">
            <a:noFill/>
            <a:round/>
            <a:headEnd/>
            <a:tailEnd/>
          </a:ln>
        </p:spPr>
        <p:txBody>
          <a:bodyPr/>
          <a:lstStyle/>
          <a:p>
            <a:endParaRPr lang="zh-CN" altLang="en-US"/>
          </a:p>
        </p:txBody>
      </p:sp>
      <p:sp>
        <p:nvSpPr>
          <p:cNvPr id="409621" name="Rectangle 21"/>
          <p:cNvSpPr>
            <a:spLocks noChangeArrowheads="1"/>
          </p:cNvSpPr>
          <p:nvPr/>
        </p:nvSpPr>
        <p:spPr bwMode="auto">
          <a:xfrm>
            <a:off x="4149725" y="3813175"/>
            <a:ext cx="1412875" cy="581025"/>
          </a:xfrm>
          <a:prstGeom prst="rect">
            <a:avLst/>
          </a:prstGeom>
          <a:noFill/>
          <a:ln w="9525">
            <a:noFill/>
            <a:miter lim="800000"/>
            <a:headEnd/>
            <a:tailEnd/>
          </a:ln>
          <a:effectLst/>
        </p:spPr>
        <p:txBody>
          <a:bodyPr wrap="none" lIns="92075" tIns="46038" rIns="92075" bIns="46038">
            <a:spAutoFit/>
          </a:bodyPr>
          <a:lstStyle/>
          <a:p>
            <a:pPr algn="ctr">
              <a:defRPr/>
            </a:pPr>
            <a:r>
              <a:rPr kumimoji="1" lang="zh-CN" altLang="en-US" sz="1600" b="1" dirty="0">
                <a:solidFill>
                  <a:schemeClr val="tx1"/>
                </a:solidFill>
                <a:effectLst>
                  <a:outerShdw blurRad="38100" dist="38100" dir="2700000" algn="tl">
                    <a:srgbClr val="FFFFFF"/>
                  </a:outerShdw>
                </a:effectLst>
                <a:latin typeface="Arial" pitchFamily="34" charset="0"/>
                <a:ea typeface="宋体" pitchFamily="2" charset="-122"/>
              </a:rPr>
              <a:t>按工种和</a:t>
            </a:r>
          </a:p>
          <a:p>
            <a:pPr algn="ctr">
              <a:defRPr/>
            </a:pPr>
            <a:r>
              <a:rPr kumimoji="1" lang="zh-CN" altLang="en-US" sz="1600" b="1" dirty="0">
                <a:solidFill>
                  <a:schemeClr val="tx1"/>
                </a:solidFill>
                <a:effectLst>
                  <a:outerShdw blurRad="38100" dist="38100" dir="2700000" algn="tl">
                    <a:srgbClr val="FFFFFF"/>
                  </a:outerShdw>
                </a:effectLst>
                <a:latin typeface="Arial" pitchFamily="34" charset="0"/>
                <a:ea typeface="宋体" pitchFamily="2" charset="-122"/>
              </a:rPr>
              <a:t>部门汇总工资</a:t>
            </a:r>
            <a:endParaRPr kumimoji="1" lang="en-US" altLang="zh-CN" sz="1600" b="1" dirty="0">
              <a:solidFill>
                <a:schemeClr val="tx1"/>
              </a:solidFill>
              <a:effectLst>
                <a:outerShdw blurRad="38100" dist="38100" dir="2700000" algn="tl">
                  <a:srgbClr val="FFFFFF"/>
                </a:outerShdw>
              </a:effectLst>
              <a:latin typeface="Arial" pitchFamily="34" charset="0"/>
              <a:ea typeface="宋体" pitchFamily="2" charset="-122"/>
            </a:endParaRPr>
          </a:p>
        </p:txBody>
      </p:sp>
      <p:grpSp>
        <p:nvGrpSpPr>
          <p:cNvPr id="2" name="Group 22"/>
          <p:cNvGrpSpPr>
            <a:grpSpLocks/>
          </p:cNvGrpSpPr>
          <p:nvPr/>
        </p:nvGrpSpPr>
        <p:grpSpPr bwMode="auto">
          <a:xfrm>
            <a:off x="760413" y="2487613"/>
            <a:ext cx="8140700" cy="1411287"/>
            <a:chOff x="335" y="1487"/>
            <a:chExt cx="5128" cy="889"/>
          </a:xfrm>
        </p:grpSpPr>
        <p:sp>
          <p:nvSpPr>
            <p:cNvPr id="35858" name="Rectangle 23"/>
            <p:cNvSpPr>
              <a:spLocks noChangeArrowheads="1"/>
            </p:cNvSpPr>
            <p:nvPr/>
          </p:nvSpPr>
          <p:spPr bwMode="ltGray">
            <a:xfrm>
              <a:off x="335" y="1487"/>
              <a:ext cx="1965" cy="48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5859" name="Rectangle 24"/>
            <p:cNvSpPr>
              <a:spLocks noChangeArrowheads="1"/>
            </p:cNvSpPr>
            <p:nvPr/>
          </p:nvSpPr>
          <p:spPr bwMode="ltGray">
            <a:xfrm>
              <a:off x="3531" y="1896"/>
              <a:ext cx="1932" cy="48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grpSp>
        <p:nvGrpSpPr>
          <p:cNvPr id="3" name="Group 25"/>
          <p:cNvGrpSpPr>
            <a:grpSpLocks/>
          </p:cNvGrpSpPr>
          <p:nvPr/>
        </p:nvGrpSpPr>
        <p:grpSpPr bwMode="auto">
          <a:xfrm>
            <a:off x="760413" y="3270250"/>
            <a:ext cx="8140700" cy="1462088"/>
            <a:chOff x="335" y="1980"/>
            <a:chExt cx="5128" cy="921"/>
          </a:xfrm>
        </p:grpSpPr>
        <p:sp>
          <p:nvSpPr>
            <p:cNvPr id="35856" name="Rectangle 26"/>
            <p:cNvSpPr>
              <a:spLocks noChangeArrowheads="1"/>
            </p:cNvSpPr>
            <p:nvPr/>
          </p:nvSpPr>
          <p:spPr bwMode="ltGray">
            <a:xfrm>
              <a:off x="3531" y="2380"/>
              <a:ext cx="1932" cy="521"/>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sp>
          <p:nvSpPr>
            <p:cNvPr id="35857" name="Rectangle 27"/>
            <p:cNvSpPr>
              <a:spLocks noChangeArrowheads="1"/>
            </p:cNvSpPr>
            <p:nvPr/>
          </p:nvSpPr>
          <p:spPr bwMode="ltGray">
            <a:xfrm>
              <a:off x="335" y="1980"/>
              <a:ext cx="1965" cy="852"/>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grpSp>
      <p:grpSp>
        <p:nvGrpSpPr>
          <p:cNvPr id="4" name="Group 28"/>
          <p:cNvGrpSpPr>
            <a:grpSpLocks/>
          </p:cNvGrpSpPr>
          <p:nvPr/>
        </p:nvGrpSpPr>
        <p:grpSpPr bwMode="auto">
          <a:xfrm>
            <a:off x="763588" y="4629150"/>
            <a:ext cx="8137525" cy="1550988"/>
            <a:chOff x="337" y="2836"/>
            <a:chExt cx="5126" cy="977"/>
          </a:xfrm>
        </p:grpSpPr>
        <p:sp>
          <p:nvSpPr>
            <p:cNvPr id="35854" name="Rectangle 29"/>
            <p:cNvSpPr>
              <a:spLocks noChangeArrowheads="1"/>
            </p:cNvSpPr>
            <p:nvPr/>
          </p:nvSpPr>
          <p:spPr bwMode="ltGray">
            <a:xfrm>
              <a:off x="3531" y="2905"/>
              <a:ext cx="1932" cy="488"/>
            </a:xfrm>
            <a:prstGeom prst="rect">
              <a:avLst/>
            </a:prstGeom>
            <a:solidFill>
              <a:srgbClr val="3399FF">
                <a:alpha val="50195"/>
              </a:srgbClr>
            </a:solidFill>
            <a:ln w="9525">
              <a:noFill/>
              <a:miter lim="800000"/>
              <a:headEnd/>
              <a:tailEnd/>
            </a:ln>
          </p:spPr>
          <p:txBody>
            <a:bodyPr wrap="none" anchor="ctr"/>
            <a:lstStyle/>
            <a:p>
              <a:endParaRPr lang="zh-CN" altLang="en-US">
                <a:ea typeface="宋体" charset="-122"/>
              </a:endParaRPr>
            </a:p>
          </p:txBody>
        </p:sp>
        <p:sp>
          <p:nvSpPr>
            <p:cNvPr id="35855" name="Rectangle 30"/>
            <p:cNvSpPr>
              <a:spLocks noChangeArrowheads="1"/>
            </p:cNvSpPr>
            <p:nvPr/>
          </p:nvSpPr>
          <p:spPr bwMode="ltGray">
            <a:xfrm>
              <a:off x="337" y="2836"/>
              <a:ext cx="1965" cy="977"/>
            </a:xfrm>
            <a:prstGeom prst="rect">
              <a:avLst/>
            </a:prstGeom>
            <a:solidFill>
              <a:srgbClr val="3399FF">
                <a:alpha val="50195"/>
              </a:srgbClr>
            </a:solidFill>
            <a:ln w="9525">
              <a:noFill/>
              <a:miter lim="800000"/>
              <a:headEnd/>
              <a:tailEnd/>
            </a:ln>
          </p:spPr>
          <p:txBody>
            <a:bodyPr wrap="none" anchor="ctr"/>
            <a:lstStyle/>
            <a:p>
              <a:endParaRPr lang="zh-CN" altLang="en-US">
                <a:ea typeface="宋体" charset="-122"/>
              </a:endParaRPr>
            </a:p>
          </p:txBody>
        </p:sp>
      </p:grpSp>
      <p:sp>
        <p:nvSpPr>
          <p:cNvPr id="35850" name="Rectangle 31"/>
          <p:cNvSpPr>
            <a:spLocks noChangeArrowheads="1"/>
          </p:cNvSpPr>
          <p:nvPr/>
        </p:nvSpPr>
        <p:spPr bwMode="auto">
          <a:xfrm>
            <a:off x="658813" y="1901825"/>
            <a:ext cx="3268662" cy="4359275"/>
          </a:xfrm>
          <a:prstGeom prst="rect">
            <a:avLst/>
          </a:prstGeom>
          <a:noFill/>
          <a:ln w="9525">
            <a:noFill/>
            <a:miter lim="800000"/>
            <a:headEnd/>
            <a:tailEnd/>
          </a:ln>
        </p:spPr>
        <p:txBody>
          <a:bodyPr wrap="none" lIns="92075" tIns="46038" rIns="92075" bIns="46038">
            <a:spAutoFit/>
          </a:bodyPr>
          <a:lstStyle/>
          <a:p>
            <a:pPr>
              <a:lnSpc>
                <a:spcPct val="125000"/>
              </a:lnSpc>
            </a:pPr>
            <a:r>
              <a:rPr kumimoji="1" lang="zh-CN" altLang="en-US" sz="1400" b="1">
                <a:solidFill>
                  <a:srgbClr val="000000"/>
                </a:solidFill>
                <a:latin typeface="Courier New" pitchFamily="49" charset="0"/>
                <a:ea typeface="宋体" charset="-122"/>
              </a:rPr>
              <a:t>   </a:t>
            </a:r>
            <a:r>
              <a:rPr kumimoji="1" lang="en-US" altLang="zh-CN" sz="1400" b="1">
                <a:solidFill>
                  <a:srgbClr val="000000"/>
                </a:solidFill>
                <a:latin typeface="Courier New" pitchFamily="49" charset="0"/>
                <a:ea typeface="宋体" charset="-122"/>
              </a:rPr>
              <a:t>DEPTNO JOB             SAL</a:t>
            </a:r>
          </a:p>
          <a:p>
            <a:pPr>
              <a:lnSpc>
                <a:spcPct val="125000"/>
              </a:lnSpc>
            </a:pPr>
            <a:r>
              <a:rPr kumimoji="1" lang="en-US" altLang="zh-CN" sz="1400" b="1">
                <a:solidFill>
                  <a:srgbClr val="000000"/>
                </a:solidFill>
                <a:latin typeface="Courier New" pitchFamily="49" charset="0"/>
                <a:ea typeface="宋体" charset="-122"/>
              </a:rPr>
              <a:t>--------- --------- ---------</a:t>
            </a:r>
          </a:p>
          <a:p>
            <a:pPr>
              <a:lnSpc>
                <a:spcPct val="125000"/>
              </a:lnSpc>
            </a:pPr>
            <a:r>
              <a:rPr kumimoji="1" lang="en-US" altLang="zh-CN" sz="1400" b="1">
                <a:solidFill>
                  <a:srgbClr val="000000"/>
                </a:solidFill>
                <a:latin typeface="Courier New" pitchFamily="49" charset="0"/>
                <a:ea typeface="宋体" charset="-122"/>
              </a:rPr>
              <a:t>       10 MANAGER        2450</a:t>
            </a:r>
          </a:p>
          <a:p>
            <a:pPr>
              <a:lnSpc>
                <a:spcPct val="125000"/>
              </a:lnSpc>
            </a:pPr>
            <a:r>
              <a:rPr kumimoji="1" lang="en-US" altLang="zh-CN" sz="1400" b="1">
                <a:solidFill>
                  <a:srgbClr val="000000"/>
                </a:solidFill>
                <a:latin typeface="Courier New" pitchFamily="49" charset="0"/>
                <a:ea typeface="宋体" charset="-122"/>
              </a:rPr>
              <a:t>       10 PRESIDENT      5000</a:t>
            </a:r>
          </a:p>
          <a:p>
            <a:pPr>
              <a:lnSpc>
                <a:spcPct val="125000"/>
              </a:lnSpc>
            </a:pPr>
            <a:r>
              <a:rPr kumimoji="1" lang="en-US" altLang="zh-CN" sz="1400" b="1">
                <a:solidFill>
                  <a:srgbClr val="000000"/>
                </a:solidFill>
                <a:latin typeface="Courier New" pitchFamily="49" charset="0"/>
                <a:ea typeface="宋体" charset="-122"/>
              </a:rPr>
              <a:t>       10 CLERK          1300</a:t>
            </a:r>
          </a:p>
          <a:p>
            <a:pPr>
              <a:lnSpc>
                <a:spcPct val="125000"/>
              </a:lnSpc>
            </a:pPr>
            <a:r>
              <a:rPr kumimoji="1" lang="zh-CN" altLang="en-US" sz="1400" b="1">
                <a:solidFill>
                  <a:srgbClr val="000000"/>
                </a:solidFill>
                <a:latin typeface="Courier New" pitchFamily="49" charset="0"/>
                <a:ea typeface="宋体" charset="-122"/>
              </a:rPr>
              <a:t>       20 </a:t>
            </a:r>
            <a:r>
              <a:rPr kumimoji="1" lang="en-US" altLang="zh-CN" sz="1400" b="1">
                <a:solidFill>
                  <a:srgbClr val="000000"/>
                </a:solidFill>
                <a:latin typeface="Courier New" pitchFamily="49" charset="0"/>
                <a:ea typeface="宋体" charset="-122"/>
              </a:rPr>
              <a:t>CLERK           800</a:t>
            </a:r>
          </a:p>
          <a:p>
            <a:pPr>
              <a:lnSpc>
                <a:spcPct val="125000"/>
              </a:lnSpc>
            </a:pPr>
            <a:r>
              <a:rPr kumimoji="1" lang="en-US" altLang="zh-CN" sz="1400" b="1">
                <a:solidFill>
                  <a:srgbClr val="000000"/>
                </a:solidFill>
                <a:latin typeface="Courier New" pitchFamily="49" charset="0"/>
                <a:ea typeface="宋体" charset="-122"/>
              </a:rPr>
              <a:t>       20 CLERK          1100</a:t>
            </a:r>
          </a:p>
          <a:p>
            <a:pPr>
              <a:lnSpc>
                <a:spcPct val="125000"/>
              </a:lnSpc>
            </a:pPr>
            <a:r>
              <a:rPr kumimoji="1" lang="en-US" altLang="zh-CN" sz="1400" b="1">
                <a:solidFill>
                  <a:srgbClr val="000000"/>
                </a:solidFill>
                <a:latin typeface="Courier New" pitchFamily="49" charset="0"/>
                <a:ea typeface="宋体" charset="-122"/>
              </a:rPr>
              <a:t>       20 ANALYST        3000</a:t>
            </a:r>
          </a:p>
          <a:p>
            <a:pPr>
              <a:lnSpc>
                <a:spcPct val="125000"/>
              </a:lnSpc>
            </a:pPr>
            <a:r>
              <a:rPr kumimoji="1" lang="en-US" altLang="zh-CN" sz="1400" b="1">
                <a:solidFill>
                  <a:srgbClr val="000000"/>
                </a:solidFill>
                <a:latin typeface="Courier New" pitchFamily="49" charset="0"/>
                <a:ea typeface="宋体" charset="-122"/>
              </a:rPr>
              <a:t>       20 ANALYST        3000</a:t>
            </a:r>
          </a:p>
          <a:p>
            <a:pPr>
              <a:lnSpc>
                <a:spcPct val="125000"/>
              </a:lnSpc>
            </a:pPr>
            <a:r>
              <a:rPr kumimoji="1" lang="en-US" altLang="zh-CN" sz="1400" b="1">
                <a:solidFill>
                  <a:srgbClr val="000000"/>
                </a:solidFill>
                <a:latin typeface="Courier New" pitchFamily="49" charset="0"/>
                <a:ea typeface="宋体" charset="-122"/>
              </a:rPr>
              <a:t>       20 MANAGER        2975</a:t>
            </a:r>
          </a:p>
          <a:p>
            <a:pPr>
              <a:lnSpc>
                <a:spcPct val="125000"/>
              </a:lnSpc>
            </a:pPr>
            <a:r>
              <a:rPr kumimoji="1" lang="zh-CN" altLang="en-US" sz="1400" b="1">
                <a:solidFill>
                  <a:srgbClr val="000000"/>
                </a:solidFill>
                <a:latin typeface="Courier New" pitchFamily="49" charset="0"/>
                <a:ea typeface="宋体" charset="-122"/>
              </a:rPr>
              <a:t>       30 </a:t>
            </a:r>
            <a:r>
              <a:rPr kumimoji="1" lang="en-US" altLang="zh-CN" sz="1400" b="1">
                <a:solidFill>
                  <a:srgbClr val="000000"/>
                </a:solidFill>
                <a:latin typeface="Courier New" pitchFamily="49" charset="0"/>
                <a:ea typeface="宋体" charset="-122"/>
              </a:rPr>
              <a:t>SALESMAN       1600</a:t>
            </a:r>
          </a:p>
          <a:p>
            <a:pPr>
              <a:lnSpc>
                <a:spcPct val="125000"/>
              </a:lnSpc>
            </a:pPr>
            <a:r>
              <a:rPr kumimoji="1" lang="en-US" altLang="zh-CN" sz="1400" b="1">
                <a:solidFill>
                  <a:srgbClr val="000000"/>
                </a:solidFill>
                <a:latin typeface="Courier New" pitchFamily="49" charset="0"/>
                <a:ea typeface="宋体" charset="-122"/>
              </a:rPr>
              <a:t>       30 MANAGER        2850</a:t>
            </a:r>
          </a:p>
          <a:p>
            <a:pPr>
              <a:lnSpc>
                <a:spcPct val="125000"/>
              </a:lnSpc>
            </a:pPr>
            <a:r>
              <a:rPr kumimoji="1" lang="en-US" altLang="zh-CN" sz="1400" b="1">
                <a:solidFill>
                  <a:srgbClr val="000000"/>
                </a:solidFill>
                <a:latin typeface="Courier New" pitchFamily="49" charset="0"/>
                <a:ea typeface="宋体" charset="-122"/>
              </a:rPr>
              <a:t>       30 SALESMAN       1250</a:t>
            </a:r>
          </a:p>
          <a:p>
            <a:pPr>
              <a:lnSpc>
                <a:spcPct val="125000"/>
              </a:lnSpc>
            </a:pPr>
            <a:r>
              <a:rPr kumimoji="1" lang="en-US" altLang="zh-CN" sz="1400" b="1">
                <a:solidFill>
                  <a:srgbClr val="000000"/>
                </a:solidFill>
                <a:latin typeface="Courier New" pitchFamily="49" charset="0"/>
                <a:ea typeface="宋体" charset="-122"/>
              </a:rPr>
              <a:t>       30 CLERK           950</a:t>
            </a:r>
          </a:p>
          <a:p>
            <a:pPr>
              <a:lnSpc>
                <a:spcPct val="125000"/>
              </a:lnSpc>
            </a:pPr>
            <a:r>
              <a:rPr kumimoji="1" lang="en-US" altLang="zh-CN" sz="1400" b="1">
                <a:solidFill>
                  <a:srgbClr val="000000"/>
                </a:solidFill>
                <a:latin typeface="Courier New" pitchFamily="49" charset="0"/>
                <a:ea typeface="宋体" charset="-122"/>
              </a:rPr>
              <a:t>       30 SALESMAN       1500</a:t>
            </a:r>
          </a:p>
          <a:p>
            <a:pPr>
              <a:lnSpc>
                <a:spcPct val="125000"/>
              </a:lnSpc>
            </a:pPr>
            <a:r>
              <a:rPr kumimoji="1" lang="zh-CN" altLang="en-US" sz="1400" b="1">
                <a:solidFill>
                  <a:srgbClr val="000000"/>
                </a:solidFill>
                <a:latin typeface="Courier New" pitchFamily="49" charset="0"/>
                <a:ea typeface="宋体" charset="-122"/>
              </a:rPr>
              <a:t>       30 </a:t>
            </a:r>
            <a:r>
              <a:rPr kumimoji="1" lang="en-US" altLang="zh-CN" sz="1400" b="1">
                <a:solidFill>
                  <a:srgbClr val="000000"/>
                </a:solidFill>
                <a:latin typeface="Courier New" pitchFamily="49" charset="0"/>
                <a:ea typeface="宋体" charset="-122"/>
              </a:rPr>
              <a:t>SALESMAN       1250</a:t>
            </a:r>
          </a:p>
        </p:txBody>
      </p:sp>
      <p:sp>
        <p:nvSpPr>
          <p:cNvPr id="35851" name="Rectangle 32"/>
          <p:cNvSpPr>
            <a:spLocks noChangeArrowheads="1"/>
          </p:cNvSpPr>
          <p:nvPr/>
        </p:nvSpPr>
        <p:spPr bwMode="auto">
          <a:xfrm>
            <a:off x="6734175" y="2549525"/>
            <a:ext cx="2205038" cy="3025775"/>
          </a:xfrm>
          <a:prstGeom prst="rect">
            <a:avLst/>
          </a:prstGeom>
          <a:noFill/>
          <a:ln w="9525">
            <a:noFill/>
            <a:miter lim="800000"/>
            <a:headEnd/>
            <a:tailEnd/>
          </a:ln>
        </p:spPr>
        <p:txBody>
          <a:bodyPr wrap="none" lIns="92075" tIns="46038" rIns="92075" bIns="46038">
            <a:spAutoFit/>
          </a:bodyPr>
          <a:lstStyle/>
          <a:p>
            <a:pPr>
              <a:lnSpc>
                <a:spcPct val="125000"/>
              </a:lnSpc>
            </a:pPr>
            <a:r>
              <a:rPr kumimoji="1" lang="en-US" altLang="zh-CN" sz="1400" b="1">
                <a:solidFill>
                  <a:srgbClr val="000000"/>
                </a:solidFill>
                <a:latin typeface="Courier New" pitchFamily="49" charset="0"/>
                <a:ea typeface="宋体" charset="-122"/>
              </a:rPr>
              <a:t>JOB        SUM(SAL)</a:t>
            </a:r>
          </a:p>
          <a:p>
            <a:pPr>
              <a:lnSpc>
                <a:spcPct val="125000"/>
              </a:lnSpc>
            </a:pPr>
            <a:r>
              <a:rPr kumimoji="1" lang="en-US" altLang="zh-CN" sz="1400" b="1">
                <a:solidFill>
                  <a:srgbClr val="000000"/>
                </a:solidFill>
                <a:latin typeface="Courier New" pitchFamily="49" charset="0"/>
                <a:ea typeface="宋体" charset="-122"/>
              </a:rPr>
              <a:t>--------- ---------</a:t>
            </a:r>
          </a:p>
          <a:p>
            <a:pPr>
              <a:lnSpc>
                <a:spcPct val="125000"/>
              </a:lnSpc>
            </a:pPr>
            <a:r>
              <a:rPr kumimoji="1" lang="en-US" altLang="zh-CN" sz="1400" b="1">
                <a:solidFill>
                  <a:srgbClr val="000000"/>
                </a:solidFill>
                <a:latin typeface="Courier New" pitchFamily="49" charset="0"/>
                <a:ea typeface="宋体" charset="-122"/>
              </a:rPr>
              <a:t>CLERK          1300</a:t>
            </a:r>
          </a:p>
          <a:p>
            <a:pPr>
              <a:lnSpc>
                <a:spcPct val="125000"/>
              </a:lnSpc>
            </a:pPr>
            <a:r>
              <a:rPr kumimoji="1" lang="en-US" altLang="zh-CN" sz="1400" b="1">
                <a:solidFill>
                  <a:srgbClr val="000000"/>
                </a:solidFill>
                <a:latin typeface="Courier New" pitchFamily="49" charset="0"/>
                <a:ea typeface="宋体" charset="-122"/>
              </a:rPr>
              <a:t>MANAGER        2450</a:t>
            </a:r>
          </a:p>
          <a:p>
            <a:pPr>
              <a:lnSpc>
                <a:spcPct val="125000"/>
              </a:lnSpc>
            </a:pPr>
            <a:r>
              <a:rPr kumimoji="1" lang="en-US" altLang="zh-CN" sz="1400" b="1">
                <a:solidFill>
                  <a:srgbClr val="000000"/>
                </a:solidFill>
                <a:latin typeface="Courier New" pitchFamily="49" charset="0"/>
                <a:ea typeface="宋体" charset="-122"/>
              </a:rPr>
              <a:t>PRESIDENT      5000</a:t>
            </a:r>
          </a:p>
          <a:p>
            <a:pPr>
              <a:lnSpc>
                <a:spcPct val="125000"/>
              </a:lnSpc>
            </a:pPr>
            <a:r>
              <a:rPr kumimoji="1" lang="en-US" altLang="zh-CN" sz="1400" b="1">
                <a:solidFill>
                  <a:srgbClr val="000000"/>
                </a:solidFill>
                <a:latin typeface="Courier New" pitchFamily="49" charset="0"/>
                <a:ea typeface="宋体" charset="-122"/>
              </a:rPr>
              <a:t>ANALYST        6000</a:t>
            </a:r>
          </a:p>
          <a:p>
            <a:pPr>
              <a:lnSpc>
                <a:spcPct val="125000"/>
              </a:lnSpc>
            </a:pPr>
            <a:r>
              <a:rPr kumimoji="1" lang="en-US" altLang="zh-CN" sz="1400" b="1">
                <a:solidFill>
                  <a:srgbClr val="000000"/>
                </a:solidFill>
                <a:latin typeface="Courier New" pitchFamily="49" charset="0"/>
                <a:ea typeface="宋体" charset="-122"/>
              </a:rPr>
              <a:t>CLERK          1900</a:t>
            </a:r>
          </a:p>
          <a:p>
            <a:pPr>
              <a:lnSpc>
                <a:spcPct val="125000"/>
              </a:lnSpc>
            </a:pPr>
            <a:r>
              <a:rPr kumimoji="1" lang="en-US" altLang="zh-CN" sz="1400" b="1">
                <a:solidFill>
                  <a:srgbClr val="000000"/>
                </a:solidFill>
                <a:latin typeface="Courier New" pitchFamily="49" charset="0"/>
                <a:ea typeface="宋体" charset="-122"/>
              </a:rPr>
              <a:t>MANAGER        2975</a:t>
            </a:r>
          </a:p>
          <a:p>
            <a:pPr>
              <a:lnSpc>
                <a:spcPct val="125000"/>
              </a:lnSpc>
            </a:pPr>
            <a:r>
              <a:rPr kumimoji="1" lang="en-US" altLang="zh-CN" sz="1400" b="1">
                <a:solidFill>
                  <a:srgbClr val="000000"/>
                </a:solidFill>
                <a:latin typeface="Courier New" pitchFamily="49" charset="0"/>
                <a:ea typeface="宋体" charset="-122"/>
              </a:rPr>
              <a:t>CLERK           950</a:t>
            </a:r>
          </a:p>
          <a:p>
            <a:pPr>
              <a:lnSpc>
                <a:spcPct val="125000"/>
              </a:lnSpc>
            </a:pPr>
            <a:r>
              <a:rPr kumimoji="1" lang="en-US" altLang="zh-CN" sz="1400" b="1">
                <a:solidFill>
                  <a:srgbClr val="000000"/>
                </a:solidFill>
                <a:latin typeface="Courier New" pitchFamily="49" charset="0"/>
                <a:ea typeface="宋体" charset="-122"/>
              </a:rPr>
              <a:t>MANAGER        2850</a:t>
            </a:r>
          </a:p>
          <a:p>
            <a:pPr>
              <a:lnSpc>
                <a:spcPct val="125000"/>
              </a:lnSpc>
            </a:pPr>
            <a:r>
              <a:rPr kumimoji="1" lang="en-US" altLang="zh-CN" sz="1400" b="1">
                <a:solidFill>
                  <a:srgbClr val="000000"/>
                </a:solidFill>
                <a:latin typeface="Courier New" pitchFamily="49" charset="0"/>
                <a:ea typeface="宋体" charset="-122"/>
              </a:rPr>
              <a:t>SALESMAN       5600</a:t>
            </a:r>
          </a:p>
        </p:txBody>
      </p:sp>
      <p:sp>
        <p:nvSpPr>
          <p:cNvPr id="35852" name="Rectangle 33"/>
          <p:cNvSpPr>
            <a:spLocks noChangeArrowheads="1"/>
          </p:cNvSpPr>
          <p:nvPr/>
        </p:nvSpPr>
        <p:spPr bwMode="auto">
          <a:xfrm>
            <a:off x="5703888" y="2549525"/>
            <a:ext cx="1035050" cy="3025775"/>
          </a:xfrm>
          <a:prstGeom prst="rect">
            <a:avLst/>
          </a:prstGeom>
          <a:noFill/>
          <a:ln w="9525">
            <a:noFill/>
            <a:miter lim="800000"/>
            <a:headEnd/>
            <a:tailEnd/>
          </a:ln>
        </p:spPr>
        <p:txBody>
          <a:bodyPr wrap="none" lIns="92075" tIns="46038" rIns="92075" bIns="46038">
            <a:spAutoFit/>
          </a:bodyPr>
          <a:lstStyle/>
          <a:p>
            <a:pPr algn="r">
              <a:lnSpc>
                <a:spcPct val="125000"/>
              </a:lnSpc>
            </a:pPr>
            <a:r>
              <a:rPr kumimoji="1" lang="en-US" altLang="zh-CN" sz="1400" b="1">
                <a:solidFill>
                  <a:srgbClr val="000000"/>
                </a:solidFill>
                <a:latin typeface="Courier New" pitchFamily="49" charset="0"/>
                <a:ea typeface="宋体" charset="-122"/>
              </a:rPr>
              <a:t>DEPTNO</a:t>
            </a:r>
          </a:p>
          <a:p>
            <a:pPr algn="r">
              <a:lnSpc>
                <a:spcPct val="125000"/>
              </a:lnSpc>
            </a:pPr>
            <a:r>
              <a:rPr kumimoji="1" lang="en-US" altLang="zh-CN" sz="1400" b="1">
                <a:solidFill>
                  <a:srgbClr val="000000"/>
                </a:solidFill>
                <a:latin typeface="Courier New" pitchFamily="49" charset="0"/>
                <a:ea typeface="宋体" charset="-122"/>
              </a:rPr>
              <a:t>--------</a:t>
            </a:r>
          </a:p>
          <a:p>
            <a:pPr algn="r">
              <a:lnSpc>
                <a:spcPct val="125000"/>
              </a:lnSpc>
            </a:pPr>
            <a:r>
              <a:rPr kumimoji="1" lang="en-US" altLang="zh-CN" sz="1400" b="1">
                <a:solidFill>
                  <a:srgbClr val="000000"/>
                </a:solidFill>
                <a:latin typeface="Courier New" pitchFamily="49" charset="0"/>
                <a:ea typeface="宋体" charset="-122"/>
              </a:rPr>
              <a:t>10</a:t>
            </a:r>
          </a:p>
          <a:p>
            <a:pPr algn="r">
              <a:lnSpc>
                <a:spcPct val="125000"/>
              </a:lnSpc>
            </a:pPr>
            <a:r>
              <a:rPr kumimoji="1" lang="en-US" altLang="zh-CN" sz="1400" b="1">
                <a:solidFill>
                  <a:srgbClr val="000000"/>
                </a:solidFill>
                <a:latin typeface="Courier New" pitchFamily="49" charset="0"/>
                <a:ea typeface="宋体" charset="-122"/>
              </a:rPr>
              <a:t>10</a:t>
            </a:r>
          </a:p>
          <a:p>
            <a:pPr algn="r">
              <a:lnSpc>
                <a:spcPct val="125000"/>
              </a:lnSpc>
            </a:pPr>
            <a:r>
              <a:rPr kumimoji="1" lang="en-US" altLang="zh-CN" sz="1400" b="1">
                <a:solidFill>
                  <a:srgbClr val="000000"/>
                </a:solidFill>
                <a:latin typeface="Courier New" pitchFamily="49" charset="0"/>
                <a:ea typeface="宋体" charset="-122"/>
              </a:rPr>
              <a:t>10</a:t>
            </a:r>
          </a:p>
          <a:p>
            <a:pPr algn="r">
              <a:lnSpc>
                <a:spcPct val="125000"/>
              </a:lnSpc>
            </a:pPr>
            <a:r>
              <a:rPr kumimoji="1" lang="en-US" altLang="zh-CN" sz="1400" b="1">
                <a:solidFill>
                  <a:srgbClr val="000000"/>
                </a:solidFill>
                <a:latin typeface="Courier New" pitchFamily="49" charset="0"/>
                <a:ea typeface="宋体" charset="-122"/>
              </a:rPr>
              <a:t>20</a:t>
            </a:r>
          </a:p>
          <a:p>
            <a:pPr algn="r">
              <a:lnSpc>
                <a:spcPct val="125000"/>
              </a:lnSpc>
            </a:pPr>
            <a:r>
              <a:rPr kumimoji="1" lang="en-US" altLang="zh-CN" sz="1400" b="1">
                <a:solidFill>
                  <a:srgbClr val="000000"/>
                </a:solidFill>
                <a:latin typeface="Courier New" pitchFamily="49" charset="0"/>
                <a:ea typeface="宋体" charset="-122"/>
              </a:rPr>
              <a:t>20</a:t>
            </a:r>
          </a:p>
          <a:p>
            <a:pPr algn="r">
              <a:lnSpc>
                <a:spcPct val="125000"/>
              </a:lnSpc>
            </a:pPr>
            <a:r>
              <a:rPr kumimoji="1" lang="en-US" altLang="zh-CN" sz="1400" b="1">
                <a:solidFill>
                  <a:srgbClr val="000000"/>
                </a:solidFill>
                <a:latin typeface="Courier New" pitchFamily="49" charset="0"/>
                <a:ea typeface="宋体" charset="-122"/>
              </a:rPr>
              <a:t>20</a:t>
            </a:r>
          </a:p>
          <a:p>
            <a:pPr algn="r">
              <a:lnSpc>
                <a:spcPct val="125000"/>
              </a:lnSpc>
            </a:pPr>
            <a:r>
              <a:rPr kumimoji="1" lang="en-US" altLang="zh-CN" sz="1400" b="1">
                <a:solidFill>
                  <a:srgbClr val="000000"/>
                </a:solidFill>
                <a:latin typeface="Courier New" pitchFamily="49" charset="0"/>
                <a:ea typeface="宋体" charset="-122"/>
              </a:rPr>
              <a:t>30</a:t>
            </a:r>
          </a:p>
          <a:p>
            <a:pPr algn="r">
              <a:lnSpc>
                <a:spcPct val="125000"/>
              </a:lnSpc>
            </a:pPr>
            <a:r>
              <a:rPr kumimoji="1" lang="en-US" altLang="zh-CN" sz="1400" b="1">
                <a:solidFill>
                  <a:srgbClr val="000000"/>
                </a:solidFill>
                <a:latin typeface="Courier New" pitchFamily="49" charset="0"/>
                <a:ea typeface="宋体" charset="-122"/>
              </a:rPr>
              <a:t>30</a:t>
            </a:r>
          </a:p>
          <a:p>
            <a:pPr algn="r">
              <a:lnSpc>
                <a:spcPct val="125000"/>
              </a:lnSpc>
            </a:pPr>
            <a:r>
              <a:rPr kumimoji="1" lang="en-US" altLang="zh-CN" sz="1400" b="1">
                <a:solidFill>
                  <a:srgbClr val="000000"/>
                </a:solidFill>
                <a:latin typeface="Courier New" pitchFamily="49" charset="0"/>
                <a:ea typeface="宋体" charset="-122"/>
              </a:rPr>
              <a:t>30</a:t>
            </a:r>
          </a:p>
        </p:txBody>
      </p:sp>
      <p:sp>
        <p:nvSpPr>
          <p:cNvPr id="28685" name="标题 22"/>
          <p:cNvSpPr>
            <a:spLocks noGrp="1"/>
          </p:cNvSpPr>
          <p:nvPr>
            <p:ph type="title"/>
          </p:nvPr>
        </p:nvSpPr>
        <p:spPr/>
        <p:txBody>
          <a:bodyPr/>
          <a:lstStyle/>
          <a:p>
            <a:pPr algn="ctr" eaLnBrk="1" hangingPunct="1">
              <a:defRPr/>
            </a:pPr>
            <a:r>
              <a:rPr lang="zh-CN" altLang="en-US" dirty="0">
                <a:ea typeface="宋体" pitchFamily="2" charset="-122"/>
              </a:rPr>
              <a:t>3</a:t>
            </a:r>
            <a:r>
              <a:rPr lang="en-US" altLang="zh-CN" dirty="0">
                <a:ea typeface="宋体" pitchFamily="2" charset="-122"/>
              </a:rPr>
              <a:t>.4</a:t>
            </a:r>
            <a:r>
              <a:rPr lang="zh-CN" altLang="en-US" dirty="0">
                <a:ea typeface="宋体" pitchFamily="2" charset="-122"/>
              </a:rPr>
              <a:t> 数据分组</a:t>
            </a:r>
            <a:r>
              <a:rPr lang="en-US" altLang="zh-CN" dirty="0">
                <a:ea typeface="宋体" pitchFamily="2" charset="-122"/>
              </a:rPr>
              <a:t>(</a:t>
            </a:r>
            <a:r>
              <a:rPr lang="zh-CN" altLang="en-US" dirty="0">
                <a:ea typeface="宋体" pitchFamily="2" charset="-122"/>
              </a:rPr>
              <a:t>用多列</a:t>
            </a:r>
            <a:r>
              <a:rPr lang="en-US" altLang="zh-CN" dirty="0">
                <a:ea typeface="宋体" pitchFamily="2" charset="-122"/>
              </a:rPr>
              <a:t>)</a:t>
            </a:r>
            <a:endParaRPr lang="zh-CN" altLang="en-US" dirty="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71" name="Rectangle 23"/>
          <p:cNvSpPr>
            <a:spLocks noChangeArrowheads="1"/>
          </p:cNvSpPr>
          <p:nvPr/>
        </p:nvSpPr>
        <p:spPr bwMode="blackWhite">
          <a:xfrm>
            <a:off x="977900" y="20415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11672" name="Rectangle 24"/>
          <p:cNvSpPr>
            <a:spLocks noChangeArrowheads="1"/>
          </p:cNvSpPr>
          <p:nvPr/>
        </p:nvSpPr>
        <p:spPr bwMode="blackWhite">
          <a:xfrm>
            <a:off x="979488" y="35560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25"/>
          <p:cNvGrpSpPr>
            <a:grpSpLocks/>
          </p:cNvGrpSpPr>
          <p:nvPr/>
        </p:nvGrpSpPr>
        <p:grpSpPr bwMode="auto">
          <a:xfrm>
            <a:off x="1046163" y="2597150"/>
            <a:ext cx="3484562" cy="3198813"/>
            <a:chOff x="619" y="1604"/>
            <a:chExt cx="2195" cy="2015"/>
          </a:xfrm>
        </p:grpSpPr>
        <p:sp>
          <p:nvSpPr>
            <p:cNvPr id="36872" name="Rectangle 26"/>
            <p:cNvSpPr>
              <a:spLocks noChangeArrowheads="1"/>
            </p:cNvSpPr>
            <p:nvPr/>
          </p:nvSpPr>
          <p:spPr bwMode="ltGray">
            <a:xfrm>
              <a:off x="1024" y="1604"/>
              <a:ext cx="1790" cy="17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6873" name="Rectangle 27"/>
            <p:cNvSpPr>
              <a:spLocks noChangeArrowheads="1"/>
            </p:cNvSpPr>
            <p:nvPr/>
          </p:nvSpPr>
          <p:spPr bwMode="ltGray">
            <a:xfrm>
              <a:off x="619" y="2233"/>
              <a:ext cx="1701" cy="1386"/>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36869" name="Rectangle 28"/>
          <p:cNvSpPr>
            <a:spLocks noChangeArrowheads="1"/>
          </p:cNvSpPr>
          <p:nvPr/>
        </p:nvSpPr>
        <p:spPr bwMode="blackWhite">
          <a:xfrm>
            <a:off x="977900" y="2028825"/>
            <a:ext cx="7315200" cy="941388"/>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SQL&gt; SELECT   deptno, job, sum(sal)</a:t>
            </a:r>
          </a:p>
          <a:p>
            <a:pPr>
              <a:tabLst>
                <a:tab pos="682625" algn="l"/>
                <a:tab pos="1833563" algn="l"/>
              </a:tabLst>
            </a:pPr>
            <a:r>
              <a:rPr kumimoji="1" lang="en-US" altLang="zh-CN" sz="1800" b="1">
                <a:solidFill>
                  <a:srgbClr val="000000"/>
                </a:solidFill>
                <a:latin typeface="Courier New" pitchFamily="49" charset="0"/>
                <a:ea typeface="宋体" charset="-122"/>
              </a:rPr>
              <a:t>  2  FROM     emp</a:t>
            </a:r>
          </a:p>
          <a:p>
            <a:pPr>
              <a:tabLst>
                <a:tab pos="682625" algn="l"/>
                <a:tab pos="1833563" algn="l"/>
              </a:tabLst>
            </a:pPr>
            <a:r>
              <a:rPr kumimoji="1" lang="en-US" altLang="zh-CN" sz="1800" b="1">
                <a:solidFill>
                  <a:srgbClr val="000000"/>
                </a:solidFill>
                <a:latin typeface="Courier New" pitchFamily="49" charset="0"/>
                <a:ea typeface="宋体" charset="-122"/>
              </a:rPr>
              <a:t>  3  GROUP BY deptno, job;</a:t>
            </a:r>
          </a:p>
        </p:txBody>
      </p:sp>
      <p:sp>
        <p:nvSpPr>
          <p:cNvPr id="36870" name="Rectangle 29"/>
          <p:cNvSpPr>
            <a:spLocks noChangeArrowheads="1"/>
          </p:cNvSpPr>
          <p:nvPr/>
        </p:nvSpPr>
        <p:spPr bwMode="blackWhite">
          <a:xfrm>
            <a:off x="979488" y="3543300"/>
            <a:ext cx="7351712" cy="2592388"/>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DEPTNO JOB        SUM(SAL)</a:t>
            </a:r>
          </a:p>
          <a:p>
            <a:pPr>
              <a:tabLst>
                <a:tab pos="682625" algn="l"/>
                <a:tab pos="1833563" algn="l"/>
              </a:tabLst>
            </a:pPr>
            <a:r>
              <a:rPr kumimoji="1" lang="en-US" altLang="zh-CN" sz="1800" b="1">
                <a:solidFill>
                  <a:srgbClr val="000000"/>
                </a:solidFill>
                <a:latin typeface="Courier New" pitchFamily="49" charset="0"/>
                <a:ea typeface="宋体" charset="-122"/>
              </a:rPr>
              <a:t>--------- --------- ---------</a:t>
            </a:r>
          </a:p>
          <a:p>
            <a:pPr>
              <a:tabLst>
                <a:tab pos="682625" algn="l"/>
                <a:tab pos="1833563" algn="l"/>
              </a:tabLst>
            </a:pPr>
            <a:r>
              <a:rPr kumimoji="1" lang="en-US" altLang="zh-CN" sz="1800" b="1">
                <a:solidFill>
                  <a:srgbClr val="000000"/>
                </a:solidFill>
                <a:latin typeface="Courier New" pitchFamily="49" charset="0"/>
                <a:ea typeface="宋体" charset="-122"/>
              </a:rPr>
              <a:t>       10 CLERK          1300</a:t>
            </a:r>
          </a:p>
          <a:p>
            <a:pPr>
              <a:tabLst>
                <a:tab pos="682625" algn="l"/>
                <a:tab pos="1833563" algn="l"/>
              </a:tabLst>
            </a:pPr>
            <a:r>
              <a:rPr kumimoji="1" lang="en-US" altLang="zh-CN" sz="1800" b="1">
                <a:solidFill>
                  <a:srgbClr val="000000"/>
                </a:solidFill>
                <a:latin typeface="Courier New" pitchFamily="49" charset="0"/>
                <a:ea typeface="宋体" charset="-122"/>
              </a:rPr>
              <a:t>       10 MANAGER        2450</a:t>
            </a:r>
          </a:p>
          <a:p>
            <a:pPr>
              <a:tabLst>
                <a:tab pos="682625" algn="l"/>
                <a:tab pos="1833563" algn="l"/>
              </a:tabLst>
            </a:pPr>
            <a:r>
              <a:rPr kumimoji="1" lang="en-US" altLang="zh-CN" sz="1800" b="1">
                <a:solidFill>
                  <a:srgbClr val="000000"/>
                </a:solidFill>
                <a:latin typeface="Courier New" pitchFamily="49" charset="0"/>
                <a:ea typeface="宋体" charset="-122"/>
              </a:rPr>
              <a:t>       10 PRESIDENT      5000</a:t>
            </a:r>
          </a:p>
          <a:p>
            <a:pPr>
              <a:tabLst>
                <a:tab pos="682625" algn="l"/>
                <a:tab pos="1833563" algn="l"/>
              </a:tabLst>
            </a:pPr>
            <a:r>
              <a:rPr kumimoji="1" lang="zh-CN" altLang="en-US" sz="1800" b="1">
                <a:solidFill>
                  <a:srgbClr val="000000"/>
                </a:solidFill>
                <a:latin typeface="Courier New" pitchFamily="49" charset="0"/>
                <a:ea typeface="宋体" charset="-122"/>
              </a:rPr>
              <a:t>       20 </a:t>
            </a:r>
            <a:r>
              <a:rPr kumimoji="1" lang="en-US" altLang="zh-CN" sz="1800" b="1">
                <a:solidFill>
                  <a:srgbClr val="000000"/>
                </a:solidFill>
                <a:latin typeface="Courier New" pitchFamily="49" charset="0"/>
                <a:ea typeface="宋体" charset="-122"/>
              </a:rPr>
              <a:t>ANALYST        6000</a:t>
            </a:r>
          </a:p>
          <a:p>
            <a:pPr>
              <a:tabLst>
                <a:tab pos="682625" algn="l"/>
                <a:tab pos="1833563" algn="l"/>
              </a:tabLst>
            </a:pPr>
            <a:r>
              <a:rPr kumimoji="1" lang="en-US" altLang="zh-CN" sz="1800" b="1">
                <a:solidFill>
                  <a:srgbClr val="000000"/>
                </a:solidFill>
                <a:latin typeface="Courier New" pitchFamily="49" charset="0"/>
                <a:ea typeface="宋体" charset="-122"/>
              </a:rPr>
              <a:t>       20 CLERK          1900</a:t>
            </a:r>
          </a:p>
          <a:p>
            <a:pPr>
              <a:tabLst>
                <a:tab pos="682625" algn="l"/>
                <a:tab pos="1833563" algn="l"/>
              </a:tabLst>
            </a:pPr>
            <a:r>
              <a:rPr kumimoji="1" lang="en-US" altLang="zh-CN" sz="1800" b="1">
                <a:solidFill>
                  <a:srgbClr val="000000"/>
                </a:solidFill>
                <a:latin typeface="Courier New" pitchFamily="49" charset="0"/>
                <a:ea typeface="宋体" charset="-122"/>
              </a:rPr>
              <a:t>...</a:t>
            </a:r>
          </a:p>
          <a:p>
            <a:pPr>
              <a:tabLst>
                <a:tab pos="682625" algn="l"/>
                <a:tab pos="1833563" algn="l"/>
              </a:tabLst>
            </a:pPr>
            <a:r>
              <a:rPr kumimoji="1" lang="en-US" altLang="zh-CN" sz="1800" b="1">
                <a:solidFill>
                  <a:srgbClr val="000000"/>
                </a:solidFill>
                <a:latin typeface="Courier New" pitchFamily="49" charset="0"/>
                <a:ea typeface="宋体" charset="-122"/>
              </a:rPr>
              <a:t>9 rows selected.</a:t>
            </a:r>
          </a:p>
        </p:txBody>
      </p:sp>
      <p:sp>
        <p:nvSpPr>
          <p:cNvPr id="29703" name="标题 12"/>
          <p:cNvSpPr>
            <a:spLocks noGrp="1"/>
          </p:cNvSpPr>
          <p:nvPr>
            <p:ph type="title"/>
          </p:nvPr>
        </p:nvSpPr>
        <p:spPr/>
        <p:txBody>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.4</a:t>
            </a:r>
            <a:r>
              <a:rPr lang="zh-CN" altLang="zh-CN" dirty="0">
                <a:ea typeface="宋体" pitchFamily="2" charset="-122"/>
                <a:cs typeface="Arial" charset="0"/>
              </a:rPr>
              <a:t> 数据分组</a:t>
            </a:r>
            <a:r>
              <a:rPr lang="en-US" altLang="zh-CN" dirty="0">
                <a:ea typeface="宋体" pitchFamily="2" charset="-122"/>
                <a:cs typeface="Arial" charset="0"/>
              </a:rPr>
              <a:t>(</a:t>
            </a:r>
            <a:r>
              <a:rPr lang="zh-CN" altLang="zh-CN" dirty="0">
                <a:ea typeface="宋体" pitchFamily="2" charset="-122"/>
                <a:cs typeface="Arial" charset="0"/>
              </a:rPr>
              <a:t>用多列</a:t>
            </a:r>
            <a:r>
              <a:rPr lang="en-US" altLang="zh-CN" dirty="0">
                <a:ea typeface="宋体" pitchFamily="2" charset="-122"/>
                <a:cs typeface="Arial" charset="0"/>
              </a:rPr>
              <a:t>)</a:t>
            </a:r>
            <a:endParaRPr lang="zh-CN" altLang="en-US" dirty="0">
              <a:ea typeface="宋体" pitchFamily="2" charset="-122"/>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0CE3D7-6C91-4A50-819F-6BA29AC564DF}"/>
              </a:ext>
            </a:extLst>
          </p:cNvPr>
          <p:cNvSpPr>
            <a:spLocks noGrp="1"/>
          </p:cNvSpPr>
          <p:nvPr>
            <p:ph idx="1"/>
          </p:nvPr>
        </p:nvSpPr>
        <p:spPr/>
        <p:txBody>
          <a:bodyPr/>
          <a:lstStyle/>
          <a:p>
            <a:endParaRPr lang="en-US" altLang="zh-CN" dirty="0"/>
          </a:p>
          <a:p>
            <a:r>
              <a:rPr lang="en-US" altLang="zh-CN" dirty="0"/>
              <a:t>SELECT (SELECT DNAME FROM DEPT WHERE DEPTNO=EMP.DEPTNO),</a:t>
            </a:r>
          </a:p>
          <a:p>
            <a:r>
              <a:rPr lang="en-US" altLang="zh-CN" dirty="0"/>
              <a:t>COUNT(EMPNO) FROM EMP</a:t>
            </a:r>
          </a:p>
          <a:p>
            <a:r>
              <a:rPr lang="en-US" altLang="zh-CN" dirty="0"/>
              <a:t>GROUP BY DEPTNO;</a:t>
            </a:r>
          </a:p>
          <a:p>
            <a:endParaRPr lang="en-US" altLang="zh-CN" dirty="0"/>
          </a:p>
          <a:p>
            <a:r>
              <a:rPr lang="en-US" altLang="zh-CN" dirty="0"/>
              <a:t>SELECT D.C,DEPT.* FROM</a:t>
            </a:r>
          </a:p>
          <a:p>
            <a:r>
              <a:rPr lang="en-US" altLang="zh-CN" dirty="0"/>
              <a:t>(SELECT DEPTNO,COUNT(EMPNO) C FROM EMP</a:t>
            </a:r>
          </a:p>
          <a:p>
            <a:r>
              <a:rPr lang="en-US" altLang="zh-CN" dirty="0"/>
              <a:t>GROUP BY DEPTNO) D,DEPT </a:t>
            </a:r>
          </a:p>
          <a:p>
            <a:r>
              <a:rPr lang="en-US" altLang="zh-CN"/>
              <a:t>WHERE D.DEPTNO(+)=DEPT.DEPTNO;</a:t>
            </a:r>
            <a:endParaRPr lang="zh-CN" altLang="en-US"/>
          </a:p>
        </p:txBody>
      </p:sp>
      <p:sp>
        <p:nvSpPr>
          <p:cNvPr id="3" name="标题 2">
            <a:extLst>
              <a:ext uri="{FF2B5EF4-FFF2-40B4-BE49-F238E27FC236}">
                <a16:creationId xmlns:a16="http://schemas.microsoft.com/office/drawing/2014/main" id="{1B356761-21E7-484E-9409-6AE853EB98F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4981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blackWhite">
          <a:xfrm>
            <a:off x="6464300" y="35179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0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37891" name="Rectangle 3"/>
          <p:cNvSpPr>
            <a:spLocks noChangeArrowheads="1"/>
          </p:cNvSpPr>
          <p:nvPr/>
        </p:nvSpPr>
        <p:spPr bwMode="blackWhite">
          <a:xfrm>
            <a:off x="1181100" y="1917700"/>
            <a:ext cx="2273300" cy="432752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a:p>
            <a:pPr>
              <a:lnSpc>
                <a:spcPct val="90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p:txBody>
      </p:sp>
      <p:sp>
        <p:nvSpPr>
          <p:cNvPr id="37892" name="Freeform 4"/>
          <p:cNvSpPr>
            <a:spLocks/>
          </p:cNvSpPr>
          <p:nvPr/>
        </p:nvSpPr>
        <p:spPr bwMode="auto">
          <a:xfrm>
            <a:off x="3459163" y="1916113"/>
            <a:ext cx="3044825" cy="4321175"/>
          </a:xfrm>
          <a:custGeom>
            <a:avLst/>
            <a:gdLst>
              <a:gd name="T0" fmla="*/ 0 w 1918"/>
              <a:gd name="T1" fmla="*/ 2147483647 h 2722"/>
              <a:gd name="T2" fmla="*/ 0 w 1918"/>
              <a:gd name="T3" fmla="*/ 0 h 2722"/>
              <a:gd name="T4" fmla="*/ 2147483647 w 1918"/>
              <a:gd name="T5" fmla="*/ 2147483647 h 2722"/>
              <a:gd name="T6" fmla="*/ 2147483647 w 1918"/>
              <a:gd name="T7" fmla="*/ 2147483647 h 2722"/>
              <a:gd name="T8" fmla="*/ 0 w 1918"/>
              <a:gd name="T9" fmla="*/ 2147483647 h 2722"/>
              <a:gd name="T10" fmla="*/ 0 60000 65536"/>
              <a:gd name="T11" fmla="*/ 0 60000 65536"/>
              <a:gd name="T12" fmla="*/ 0 60000 65536"/>
              <a:gd name="T13" fmla="*/ 0 60000 65536"/>
              <a:gd name="T14" fmla="*/ 0 60000 65536"/>
              <a:gd name="T15" fmla="*/ 0 w 1918"/>
              <a:gd name="T16" fmla="*/ 0 h 2722"/>
              <a:gd name="T17" fmla="*/ 1918 w 1918"/>
              <a:gd name="T18" fmla="*/ 2722 h 2722"/>
            </a:gdLst>
            <a:ahLst/>
            <a:cxnLst>
              <a:cxn ang="T10">
                <a:pos x="T0" y="T1"/>
              </a:cxn>
              <a:cxn ang="T11">
                <a:pos x="T2" y="T3"/>
              </a:cxn>
              <a:cxn ang="T12">
                <a:pos x="T4" y="T5"/>
              </a:cxn>
              <a:cxn ang="T13">
                <a:pos x="T6" y="T7"/>
              </a:cxn>
              <a:cxn ang="T14">
                <a:pos x="T8" y="T9"/>
              </a:cxn>
            </a:cxnLst>
            <a:rect l="T15" t="T16" r="T17" b="T18"/>
            <a:pathLst>
              <a:path w="1918" h="2722">
                <a:moveTo>
                  <a:pt x="0" y="2721"/>
                </a:moveTo>
                <a:lnTo>
                  <a:pt x="0" y="0"/>
                </a:lnTo>
                <a:lnTo>
                  <a:pt x="1917" y="1016"/>
                </a:lnTo>
                <a:lnTo>
                  <a:pt x="1917" y="1705"/>
                </a:lnTo>
                <a:lnTo>
                  <a:pt x="0" y="2721"/>
                </a:lnTo>
              </a:path>
            </a:pathLst>
          </a:custGeom>
          <a:solidFill>
            <a:srgbClr val="FFCC99">
              <a:alpha val="50195"/>
            </a:srgbClr>
          </a:solidFill>
          <a:ln w="9525" cap="rnd">
            <a:noFill/>
            <a:round/>
            <a:headEnd/>
            <a:tailEnd/>
          </a:ln>
        </p:spPr>
        <p:txBody>
          <a:bodyPr/>
          <a:lstStyle/>
          <a:p>
            <a:endParaRPr lang="zh-CN" altLang="en-US"/>
          </a:p>
        </p:txBody>
      </p:sp>
      <p:sp>
        <p:nvSpPr>
          <p:cNvPr id="417798" name="Rectangle 6"/>
          <p:cNvSpPr>
            <a:spLocks noChangeArrowheads="1"/>
          </p:cNvSpPr>
          <p:nvPr/>
        </p:nvSpPr>
        <p:spPr bwMode="auto">
          <a:xfrm>
            <a:off x="4597400" y="3692525"/>
            <a:ext cx="1565275" cy="641350"/>
          </a:xfrm>
          <a:prstGeom prst="rect">
            <a:avLst/>
          </a:prstGeom>
          <a:noFill/>
          <a:ln w="9525">
            <a:noFill/>
            <a:miter lim="800000"/>
            <a:headEnd/>
            <a:tailEnd/>
          </a:ln>
          <a:effectLst/>
        </p:spPr>
        <p:txBody>
          <a:bodyPr wrap="none" lIns="92075" tIns="46038" rIns="92075" bIns="46038">
            <a:spAutoFit/>
          </a:bodyPr>
          <a:lstStyle/>
          <a:p>
            <a:pPr algn="ctr">
              <a:defRPr/>
            </a:pP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最高工资大于</a:t>
            </a:r>
            <a:br>
              <a:rPr kumimoji="1" lang="en-US" altLang="zh-CN" sz="1800" b="1" dirty="0">
                <a:solidFill>
                  <a:schemeClr val="tx1"/>
                </a:solidFill>
                <a:effectLst>
                  <a:outerShdw blurRad="38100" dist="38100" dir="2700000" algn="tl">
                    <a:srgbClr val="FFFFFF"/>
                  </a:outerShdw>
                </a:effectLst>
                <a:latin typeface="Arial" pitchFamily="34" charset="0"/>
                <a:ea typeface="宋体" pitchFamily="2" charset="-122"/>
              </a:rPr>
            </a:br>
            <a:r>
              <a:rPr kumimoji="1" lang="en-US" altLang="zh-CN" sz="1800" b="1" dirty="0">
                <a:solidFill>
                  <a:schemeClr val="tx1"/>
                </a:solidFill>
                <a:effectLst>
                  <a:outerShdw blurRad="38100" dist="38100" dir="2700000" algn="tl">
                    <a:srgbClr val="FFFFFF"/>
                  </a:outerShdw>
                </a:effectLst>
                <a:latin typeface="Arial" pitchFamily="34" charset="0"/>
                <a:ea typeface="宋体" pitchFamily="2" charset="-122"/>
              </a:rPr>
              <a:t>$2900</a:t>
            </a:r>
            <a:r>
              <a:rPr kumimoji="1" lang="zh-CN" altLang="en-US" sz="1800" b="1" dirty="0">
                <a:solidFill>
                  <a:schemeClr val="tx1"/>
                </a:solidFill>
                <a:effectLst>
                  <a:outerShdw blurRad="38100" dist="38100" dir="2700000" algn="tl">
                    <a:srgbClr val="FFFFFF"/>
                  </a:outerShdw>
                </a:effectLst>
                <a:latin typeface="Arial" pitchFamily="34" charset="0"/>
                <a:ea typeface="宋体" pitchFamily="2" charset="-122"/>
              </a:rPr>
              <a:t>的部门</a:t>
            </a:r>
            <a:endParaRPr kumimoji="1" lang="en-US" altLang="zh-CN" sz="1800" b="1" dirty="0">
              <a:solidFill>
                <a:schemeClr val="tx1"/>
              </a:solidFill>
              <a:effectLst>
                <a:outerShdw blurRad="38100" dist="38100" dir="2700000" algn="tl">
                  <a:srgbClr val="FFFFFF"/>
                </a:outerShdw>
              </a:effectLst>
              <a:latin typeface="Arial" pitchFamily="34" charset="0"/>
              <a:ea typeface="宋体" pitchFamily="2" charset="-122"/>
            </a:endParaRPr>
          </a:p>
        </p:txBody>
      </p:sp>
      <p:sp>
        <p:nvSpPr>
          <p:cNvPr id="417799" name="Rectangle 7"/>
          <p:cNvSpPr>
            <a:spLocks noChangeArrowheads="1"/>
          </p:cNvSpPr>
          <p:nvPr/>
        </p:nvSpPr>
        <p:spPr bwMode="auto">
          <a:xfrm>
            <a:off x="519113" y="1830388"/>
            <a:ext cx="679450" cy="366712"/>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800" b="1">
                <a:solidFill>
                  <a:srgbClr val="FFFFCC"/>
                </a:solidFill>
                <a:effectLst>
                  <a:outerShdw blurRad="38100" dist="38100" dir="2700000" algn="tl">
                    <a:srgbClr val="FFFFFF"/>
                  </a:outerShdw>
                </a:effectLst>
                <a:latin typeface="Arial" pitchFamily="34" charset="0"/>
                <a:ea typeface="宋体" pitchFamily="2" charset="-122"/>
              </a:rPr>
              <a:t>EMP</a:t>
            </a:r>
          </a:p>
        </p:txBody>
      </p:sp>
      <p:grpSp>
        <p:nvGrpSpPr>
          <p:cNvPr id="2" name="Group 8"/>
          <p:cNvGrpSpPr>
            <a:grpSpLocks/>
          </p:cNvGrpSpPr>
          <p:nvPr/>
        </p:nvGrpSpPr>
        <p:grpSpPr bwMode="auto">
          <a:xfrm>
            <a:off x="1249363" y="2500313"/>
            <a:ext cx="7348537" cy="1843087"/>
            <a:chOff x="547" y="1391"/>
            <a:chExt cx="4629" cy="1161"/>
          </a:xfrm>
        </p:grpSpPr>
        <p:grpSp>
          <p:nvGrpSpPr>
            <p:cNvPr id="37908" name="Group 9"/>
            <p:cNvGrpSpPr>
              <a:grpSpLocks/>
            </p:cNvGrpSpPr>
            <p:nvPr/>
          </p:nvGrpSpPr>
          <p:grpSpPr bwMode="auto">
            <a:xfrm>
              <a:off x="547" y="1391"/>
              <a:ext cx="4629" cy="1161"/>
              <a:chOff x="547" y="1391"/>
              <a:chExt cx="4629" cy="1161"/>
            </a:xfrm>
          </p:grpSpPr>
          <p:sp>
            <p:nvSpPr>
              <p:cNvPr id="37910" name="Rectangle 10"/>
              <p:cNvSpPr>
                <a:spLocks noChangeArrowheads="1"/>
              </p:cNvSpPr>
              <p:nvPr/>
            </p:nvSpPr>
            <p:spPr bwMode="ltGray">
              <a:xfrm>
                <a:off x="547" y="1391"/>
                <a:ext cx="1333" cy="489"/>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7911" name="Rectangle 11"/>
              <p:cNvSpPr>
                <a:spLocks noChangeArrowheads="1"/>
              </p:cNvSpPr>
              <p:nvPr/>
            </p:nvSpPr>
            <p:spPr bwMode="ltGray">
              <a:xfrm>
                <a:off x="3873" y="2382"/>
                <a:ext cx="1303" cy="17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417804" name="Rectangle 12"/>
            <p:cNvSpPr>
              <a:spLocks noChangeArrowheads="1"/>
            </p:cNvSpPr>
            <p:nvPr/>
          </p:nvSpPr>
          <p:spPr bwMode="auto">
            <a:xfrm>
              <a:off x="2026" y="1493"/>
              <a:ext cx="460" cy="274"/>
            </a:xfrm>
            <a:prstGeom prst="rect">
              <a:avLst/>
            </a:prstGeom>
            <a:noFill/>
            <a:ln w="9525">
              <a:noFill/>
              <a:miter lim="800000"/>
              <a:headEnd/>
              <a:tailEnd/>
            </a:ln>
            <a:effectLst/>
          </p:spPr>
          <p:txBody>
            <a:bodyPr wrap="none" lIns="92075" tIns="46038" rIns="92075" bIns="46038">
              <a:spAutoFit/>
            </a:bodyPr>
            <a:lstStyle/>
            <a:p>
              <a:pPr>
                <a:lnSpc>
                  <a:spcPct val="125000"/>
                </a:lnSpc>
                <a:defRPr/>
              </a:pPr>
              <a:r>
                <a:rPr kumimoji="1" lang="zh-CN" altLang="en-US" sz="1800" b="1">
                  <a:solidFill>
                    <a:srgbClr val="FF6633"/>
                  </a:solidFill>
                  <a:effectLst>
                    <a:outerShdw blurRad="38100" dist="38100" dir="2700000" algn="tl">
                      <a:srgbClr val="FFFFFF"/>
                    </a:outerShdw>
                  </a:effectLst>
                  <a:latin typeface="Courier New" pitchFamily="49" charset="0"/>
                  <a:ea typeface="宋体" pitchFamily="2" charset="-122"/>
                </a:rPr>
                <a:t>5000</a:t>
              </a:r>
            </a:p>
          </p:txBody>
        </p:sp>
      </p:grpSp>
      <p:grpSp>
        <p:nvGrpSpPr>
          <p:cNvPr id="4" name="Group 13"/>
          <p:cNvGrpSpPr>
            <a:grpSpLocks/>
          </p:cNvGrpSpPr>
          <p:nvPr/>
        </p:nvGrpSpPr>
        <p:grpSpPr bwMode="auto">
          <a:xfrm>
            <a:off x="1249363" y="3282950"/>
            <a:ext cx="7348537" cy="1352550"/>
            <a:chOff x="547" y="1884"/>
            <a:chExt cx="4629" cy="852"/>
          </a:xfrm>
        </p:grpSpPr>
        <p:sp>
          <p:nvSpPr>
            <p:cNvPr id="417806" name="Rectangle 14"/>
            <p:cNvSpPr>
              <a:spLocks noChangeArrowheads="1"/>
            </p:cNvSpPr>
            <p:nvPr/>
          </p:nvSpPr>
          <p:spPr bwMode="auto">
            <a:xfrm>
              <a:off x="2026" y="2205"/>
              <a:ext cx="460" cy="274"/>
            </a:xfrm>
            <a:prstGeom prst="rect">
              <a:avLst/>
            </a:prstGeom>
            <a:noFill/>
            <a:ln w="9525">
              <a:noFill/>
              <a:miter lim="800000"/>
              <a:headEnd/>
              <a:tailEnd/>
            </a:ln>
            <a:effectLst/>
          </p:spPr>
          <p:txBody>
            <a:bodyPr wrap="none" lIns="92075" tIns="46038" rIns="92075" bIns="46038">
              <a:spAutoFit/>
            </a:bodyPr>
            <a:lstStyle/>
            <a:p>
              <a:pPr>
                <a:lnSpc>
                  <a:spcPct val="125000"/>
                </a:lnSpc>
                <a:defRPr/>
              </a:pPr>
              <a:r>
                <a:rPr kumimoji="1" lang="zh-CN" altLang="en-US" sz="1800" b="1">
                  <a:solidFill>
                    <a:srgbClr val="339933"/>
                  </a:solidFill>
                  <a:effectLst>
                    <a:outerShdw blurRad="38100" dist="38100" dir="2700000" algn="tl">
                      <a:srgbClr val="FFFFFF"/>
                    </a:outerShdw>
                  </a:effectLst>
                  <a:latin typeface="Courier New" pitchFamily="49" charset="0"/>
                  <a:ea typeface="宋体" pitchFamily="2" charset="-122"/>
                </a:rPr>
                <a:t>3000</a:t>
              </a:r>
            </a:p>
          </p:txBody>
        </p:sp>
        <p:grpSp>
          <p:nvGrpSpPr>
            <p:cNvPr id="37905" name="Group 15"/>
            <p:cNvGrpSpPr>
              <a:grpSpLocks/>
            </p:cNvGrpSpPr>
            <p:nvPr/>
          </p:nvGrpSpPr>
          <p:grpSpPr bwMode="auto">
            <a:xfrm>
              <a:off x="547" y="1884"/>
              <a:ext cx="4629" cy="852"/>
              <a:chOff x="547" y="1884"/>
              <a:chExt cx="4629" cy="852"/>
            </a:xfrm>
          </p:grpSpPr>
          <p:sp>
            <p:nvSpPr>
              <p:cNvPr id="37906" name="Rectangle 16"/>
              <p:cNvSpPr>
                <a:spLocks noChangeArrowheads="1"/>
              </p:cNvSpPr>
              <p:nvPr/>
            </p:nvSpPr>
            <p:spPr bwMode="ltGray">
              <a:xfrm>
                <a:off x="3872" y="2555"/>
                <a:ext cx="1304" cy="160"/>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sp>
            <p:nvSpPr>
              <p:cNvPr id="37907" name="Rectangle 17"/>
              <p:cNvSpPr>
                <a:spLocks noChangeArrowheads="1"/>
              </p:cNvSpPr>
              <p:nvPr/>
            </p:nvSpPr>
            <p:spPr bwMode="ltGray">
              <a:xfrm>
                <a:off x="547" y="1884"/>
                <a:ext cx="1333" cy="852"/>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grpSp>
      </p:grpSp>
      <p:grpSp>
        <p:nvGrpSpPr>
          <p:cNvPr id="6" name="Group 18"/>
          <p:cNvGrpSpPr>
            <a:grpSpLocks/>
          </p:cNvGrpSpPr>
          <p:nvPr/>
        </p:nvGrpSpPr>
        <p:grpSpPr bwMode="auto">
          <a:xfrm>
            <a:off x="1252538" y="4641850"/>
            <a:ext cx="3074987" cy="1550988"/>
            <a:chOff x="549" y="2740"/>
            <a:chExt cx="1937" cy="977"/>
          </a:xfrm>
        </p:grpSpPr>
        <p:sp>
          <p:nvSpPr>
            <p:cNvPr id="37902" name="Rectangle 19"/>
            <p:cNvSpPr>
              <a:spLocks noChangeArrowheads="1"/>
            </p:cNvSpPr>
            <p:nvPr/>
          </p:nvSpPr>
          <p:spPr bwMode="ltGray">
            <a:xfrm>
              <a:off x="549" y="2740"/>
              <a:ext cx="1333" cy="977"/>
            </a:xfrm>
            <a:prstGeom prst="rect">
              <a:avLst/>
            </a:prstGeom>
            <a:solidFill>
              <a:srgbClr val="3399FF">
                <a:alpha val="50195"/>
              </a:srgbClr>
            </a:solidFill>
            <a:ln w="9525">
              <a:noFill/>
              <a:miter lim="800000"/>
              <a:headEnd/>
              <a:tailEnd/>
            </a:ln>
          </p:spPr>
          <p:txBody>
            <a:bodyPr wrap="none" anchor="ctr"/>
            <a:lstStyle/>
            <a:p>
              <a:endParaRPr lang="zh-CN" altLang="en-US">
                <a:ea typeface="宋体" charset="-122"/>
              </a:endParaRPr>
            </a:p>
          </p:txBody>
        </p:sp>
        <p:sp>
          <p:nvSpPr>
            <p:cNvPr id="417812" name="Rectangle 20"/>
            <p:cNvSpPr>
              <a:spLocks noChangeArrowheads="1"/>
            </p:cNvSpPr>
            <p:nvPr/>
          </p:nvSpPr>
          <p:spPr bwMode="auto">
            <a:xfrm>
              <a:off x="2026" y="3085"/>
              <a:ext cx="460" cy="274"/>
            </a:xfrm>
            <a:prstGeom prst="rect">
              <a:avLst/>
            </a:prstGeom>
            <a:noFill/>
            <a:ln w="9525">
              <a:noFill/>
              <a:miter lim="800000"/>
              <a:headEnd/>
              <a:tailEnd/>
            </a:ln>
            <a:effectLst/>
          </p:spPr>
          <p:txBody>
            <a:bodyPr wrap="none" lIns="92075" tIns="46038" rIns="92075" bIns="46038">
              <a:spAutoFit/>
            </a:bodyPr>
            <a:lstStyle/>
            <a:p>
              <a:pPr>
                <a:lnSpc>
                  <a:spcPct val="125000"/>
                </a:lnSpc>
                <a:defRPr/>
              </a:pPr>
              <a:r>
                <a:rPr kumimoji="1" lang="zh-CN" altLang="en-US" sz="1800" b="1">
                  <a:solidFill>
                    <a:srgbClr val="66CCFF"/>
                  </a:solidFill>
                  <a:effectLst>
                    <a:outerShdw blurRad="38100" dist="38100" dir="2700000" algn="tl">
                      <a:srgbClr val="FFFFFF"/>
                    </a:outerShdw>
                  </a:effectLst>
                  <a:latin typeface="Courier New" pitchFamily="49" charset="0"/>
                  <a:ea typeface="宋体" pitchFamily="2" charset="-122"/>
                </a:rPr>
                <a:t>2850</a:t>
              </a:r>
            </a:p>
          </p:txBody>
        </p:sp>
      </p:grpSp>
      <p:sp>
        <p:nvSpPr>
          <p:cNvPr id="37898" name="Rectangle 21"/>
          <p:cNvSpPr>
            <a:spLocks noChangeArrowheads="1"/>
          </p:cNvSpPr>
          <p:nvPr/>
        </p:nvSpPr>
        <p:spPr bwMode="auto">
          <a:xfrm>
            <a:off x="1201738" y="1903413"/>
            <a:ext cx="2205037" cy="4359275"/>
          </a:xfrm>
          <a:prstGeom prst="rect">
            <a:avLst/>
          </a:prstGeom>
          <a:noFill/>
          <a:ln w="9525">
            <a:noFill/>
            <a:miter lim="800000"/>
            <a:headEnd/>
            <a:tailEnd/>
          </a:ln>
        </p:spPr>
        <p:txBody>
          <a:bodyPr wrap="none" lIns="92075" tIns="46038" rIns="92075" bIns="46038">
            <a:spAutoFit/>
          </a:bodyPr>
          <a:lstStyle/>
          <a:p>
            <a:pPr>
              <a:lnSpc>
                <a:spcPct val="125000"/>
              </a:lnSpc>
            </a:pPr>
            <a:r>
              <a:rPr kumimoji="1" lang="zh-CN" altLang="en-US" sz="1400" b="1">
                <a:solidFill>
                  <a:srgbClr val="000000"/>
                </a:solidFill>
                <a:latin typeface="Courier New" pitchFamily="49" charset="0"/>
                <a:ea typeface="宋体" charset="-122"/>
              </a:rPr>
              <a:t>   </a:t>
            </a:r>
            <a:r>
              <a:rPr kumimoji="1" lang="en-US" altLang="zh-CN" sz="1400" b="1">
                <a:solidFill>
                  <a:srgbClr val="000000"/>
                </a:solidFill>
                <a:latin typeface="Courier New" pitchFamily="49" charset="0"/>
                <a:ea typeface="宋体" charset="-122"/>
              </a:rPr>
              <a:t>DEPTNO       SAL</a:t>
            </a:r>
          </a:p>
          <a:p>
            <a:pPr>
              <a:lnSpc>
                <a:spcPct val="125000"/>
              </a:lnSpc>
            </a:pPr>
            <a:r>
              <a:rPr kumimoji="1" lang="en-US" altLang="zh-CN" sz="1400" b="1">
                <a:solidFill>
                  <a:srgbClr val="000000"/>
                </a:solidFill>
                <a:latin typeface="Courier New" pitchFamily="49" charset="0"/>
                <a:ea typeface="宋体" charset="-122"/>
              </a:rPr>
              <a:t>--------- ---------</a:t>
            </a:r>
          </a:p>
          <a:p>
            <a:pPr>
              <a:lnSpc>
                <a:spcPct val="125000"/>
              </a:lnSpc>
            </a:pPr>
            <a:r>
              <a:rPr kumimoji="1" lang="en-US" altLang="zh-CN" sz="1400" b="1">
                <a:solidFill>
                  <a:srgbClr val="000000"/>
                </a:solidFill>
                <a:latin typeface="Courier New" pitchFamily="49" charset="0"/>
                <a:ea typeface="宋体" charset="-122"/>
              </a:rPr>
              <a:t>       10      2450</a:t>
            </a:r>
          </a:p>
          <a:p>
            <a:pPr>
              <a:lnSpc>
                <a:spcPct val="125000"/>
              </a:lnSpc>
            </a:pPr>
            <a:r>
              <a:rPr kumimoji="1" lang="en-US" altLang="zh-CN" sz="1400" b="1">
                <a:solidFill>
                  <a:srgbClr val="000000"/>
                </a:solidFill>
                <a:latin typeface="Courier New" pitchFamily="49" charset="0"/>
                <a:ea typeface="宋体" charset="-122"/>
              </a:rPr>
              <a:t>       10      5000</a:t>
            </a:r>
          </a:p>
          <a:p>
            <a:pPr>
              <a:lnSpc>
                <a:spcPct val="125000"/>
              </a:lnSpc>
            </a:pPr>
            <a:r>
              <a:rPr kumimoji="1" lang="en-US" altLang="zh-CN" sz="1400" b="1">
                <a:solidFill>
                  <a:srgbClr val="000000"/>
                </a:solidFill>
                <a:latin typeface="Courier New" pitchFamily="49" charset="0"/>
                <a:ea typeface="宋体" charset="-122"/>
              </a:rPr>
              <a:t>       10      1300</a:t>
            </a:r>
          </a:p>
          <a:p>
            <a:pPr>
              <a:lnSpc>
                <a:spcPct val="125000"/>
              </a:lnSpc>
            </a:pPr>
            <a:r>
              <a:rPr kumimoji="1" lang="en-US" altLang="zh-CN" sz="1400" b="1">
                <a:solidFill>
                  <a:srgbClr val="000000"/>
                </a:solidFill>
                <a:latin typeface="Courier New" pitchFamily="49" charset="0"/>
                <a:ea typeface="宋体" charset="-122"/>
              </a:rPr>
              <a:t>       20       800</a:t>
            </a:r>
          </a:p>
          <a:p>
            <a:pPr>
              <a:lnSpc>
                <a:spcPct val="125000"/>
              </a:lnSpc>
            </a:pPr>
            <a:r>
              <a:rPr kumimoji="1" lang="en-US" altLang="zh-CN" sz="1400" b="1">
                <a:solidFill>
                  <a:srgbClr val="000000"/>
                </a:solidFill>
                <a:latin typeface="Courier New" pitchFamily="49" charset="0"/>
                <a:ea typeface="宋体" charset="-122"/>
              </a:rPr>
              <a:t>       20      1100</a:t>
            </a:r>
          </a:p>
          <a:p>
            <a:pPr>
              <a:lnSpc>
                <a:spcPct val="125000"/>
              </a:lnSpc>
            </a:pPr>
            <a:r>
              <a:rPr kumimoji="1" lang="zh-CN" altLang="en-US" sz="1400" b="1">
                <a:solidFill>
                  <a:srgbClr val="000000"/>
                </a:solidFill>
                <a:latin typeface="Courier New" pitchFamily="49" charset="0"/>
                <a:ea typeface="宋体" charset="-122"/>
              </a:rPr>
              <a:t>       20      3000</a:t>
            </a:r>
          </a:p>
          <a:p>
            <a:pPr>
              <a:lnSpc>
                <a:spcPct val="125000"/>
              </a:lnSpc>
            </a:pPr>
            <a:r>
              <a:rPr kumimoji="1" lang="zh-CN" altLang="en-US" sz="1400" b="1">
                <a:solidFill>
                  <a:srgbClr val="000000"/>
                </a:solidFill>
                <a:latin typeface="Courier New" pitchFamily="49" charset="0"/>
                <a:ea typeface="宋体" charset="-122"/>
              </a:rPr>
              <a:t>       20      3000</a:t>
            </a:r>
          </a:p>
          <a:p>
            <a:pPr>
              <a:lnSpc>
                <a:spcPct val="125000"/>
              </a:lnSpc>
            </a:pPr>
            <a:r>
              <a:rPr kumimoji="1" lang="zh-CN" altLang="en-US" sz="1400" b="1">
                <a:solidFill>
                  <a:srgbClr val="000000"/>
                </a:solidFill>
                <a:latin typeface="Courier New" pitchFamily="49" charset="0"/>
                <a:ea typeface="宋体" charset="-122"/>
              </a:rPr>
              <a:t>       20      2975</a:t>
            </a:r>
          </a:p>
          <a:p>
            <a:pPr>
              <a:lnSpc>
                <a:spcPct val="125000"/>
              </a:lnSpc>
            </a:pPr>
            <a:r>
              <a:rPr kumimoji="1" lang="zh-CN" altLang="en-US" sz="1400" b="1">
                <a:solidFill>
                  <a:srgbClr val="000000"/>
                </a:solidFill>
                <a:latin typeface="Courier New" pitchFamily="49" charset="0"/>
                <a:ea typeface="宋体" charset="-122"/>
              </a:rPr>
              <a:t>       30      1600</a:t>
            </a:r>
          </a:p>
          <a:p>
            <a:pPr>
              <a:lnSpc>
                <a:spcPct val="125000"/>
              </a:lnSpc>
            </a:pPr>
            <a:r>
              <a:rPr kumimoji="1" lang="zh-CN" altLang="en-US" sz="1400" b="1">
                <a:solidFill>
                  <a:srgbClr val="000000"/>
                </a:solidFill>
                <a:latin typeface="Courier New" pitchFamily="49" charset="0"/>
                <a:ea typeface="宋体" charset="-122"/>
              </a:rPr>
              <a:t>       30      2850</a:t>
            </a:r>
          </a:p>
          <a:p>
            <a:pPr>
              <a:lnSpc>
                <a:spcPct val="125000"/>
              </a:lnSpc>
            </a:pPr>
            <a:r>
              <a:rPr kumimoji="1" lang="zh-CN" altLang="en-US" sz="1400" b="1">
                <a:solidFill>
                  <a:srgbClr val="000000"/>
                </a:solidFill>
                <a:latin typeface="Courier New" pitchFamily="49" charset="0"/>
                <a:ea typeface="宋体" charset="-122"/>
              </a:rPr>
              <a:t>       30      1250</a:t>
            </a:r>
          </a:p>
          <a:p>
            <a:pPr>
              <a:lnSpc>
                <a:spcPct val="125000"/>
              </a:lnSpc>
            </a:pPr>
            <a:r>
              <a:rPr kumimoji="1" lang="zh-CN" altLang="en-US" sz="1400" b="1">
                <a:solidFill>
                  <a:srgbClr val="000000"/>
                </a:solidFill>
                <a:latin typeface="Courier New" pitchFamily="49" charset="0"/>
                <a:ea typeface="宋体" charset="-122"/>
              </a:rPr>
              <a:t>       30       950</a:t>
            </a:r>
          </a:p>
          <a:p>
            <a:pPr>
              <a:lnSpc>
                <a:spcPct val="125000"/>
              </a:lnSpc>
            </a:pPr>
            <a:r>
              <a:rPr kumimoji="1" lang="zh-CN" altLang="en-US" sz="1400" b="1">
                <a:solidFill>
                  <a:srgbClr val="000000"/>
                </a:solidFill>
                <a:latin typeface="Courier New" pitchFamily="49" charset="0"/>
                <a:ea typeface="宋体" charset="-122"/>
              </a:rPr>
              <a:t>       30      1500</a:t>
            </a:r>
          </a:p>
          <a:p>
            <a:pPr>
              <a:lnSpc>
                <a:spcPct val="125000"/>
              </a:lnSpc>
            </a:pPr>
            <a:r>
              <a:rPr kumimoji="1" lang="zh-CN" altLang="en-US" sz="1400" b="1">
                <a:solidFill>
                  <a:srgbClr val="000000"/>
                </a:solidFill>
                <a:latin typeface="Courier New" pitchFamily="49" charset="0"/>
                <a:ea typeface="宋体" charset="-122"/>
              </a:rPr>
              <a:t>       30      1250</a:t>
            </a:r>
          </a:p>
        </p:txBody>
      </p:sp>
      <p:sp>
        <p:nvSpPr>
          <p:cNvPr id="37899" name="Rectangle 22"/>
          <p:cNvSpPr>
            <a:spLocks noChangeArrowheads="1"/>
          </p:cNvSpPr>
          <p:nvPr/>
        </p:nvSpPr>
        <p:spPr bwMode="auto">
          <a:xfrm>
            <a:off x="6454775" y="3489325"/>
            <a:ext cx="2205038" cy="1158875"/>
          </a:xfrm>
          <a:prstGeom prst="rect">
            <a:avLst/>
          </a:prstGeom>
          <a:noFill/>
          <a:ln w="9525">
            <a:noFill/>
            <a:miter lim="800000"/>
            <a:headEnd/>
            <a:tailEnd/>
          </a:ln>
        </p:spPr>
        <p:txBody>
          <a:bodyPr wrap="none" lIns="92075" tIns="46038" rIns="92075" bIns="46038">
            <a:spAutoFit/>
          </a:bodyPr>
          <a:lstStyle/>
          <a:p>
            <a:pPr>
              <a:lnSpc>
                <a:spcPct val="125000"/>
              </a:lnSpc>
            </a:pPr>
            <a:r>
              <a:rPr kumimoji="1" lang="zh-CN" altLang="en-US" sz="1400" b="1">
                <a:solidFill>
                  <a:srgbClr val="000000"/>
                </a:solidFill>
                <a:latin typeface="Courier New" pitchFamily="49" charset="0"/>
                <a:ea typeface="宋体" charset="-122"/>
              </a:rPr>
              <a:t>   </a:t>
            </a:r>
            <a:r>
              <a:rPr kumimoji="1" lang="en-US" altLang="zh-CN" sz="1400" b="1">
                <a:solidFill>
                  <a:srgbClr val="000000"/>
                </a:solidFill>
                <a:latin typeface="Courier New" pitchFamily="49" charset="0"/>
                <a:ea typeface="宋体" charset="-122"/>
              </a:rPr>
              <a:t>DEPTNO  MAX(SAL)</a:t>
            </a:r>
          </a:p>
          <a:p>
            <a:pPr>
              <a:lnSpc>
                <a:spcPct val="125000"/>
              </a:lnSpc>
            </a:pPr>
            <a:r>
              <a:rPr kumimoji="1" lang="en-US" altLang="zh-CN" sz="1400" b="1">
                <a:solidFill>
                  <a:srgbClr val="000000"/>
                </a:solidFill>
                <a:latin typeface="Courier New" pitchFamily="49" charset="0"/>
                <a:ea typeface="宋体" charset="-122"/>
              </a:rPr>
              <a:t>--------- ---------</a:t>
            </a:r>
          </a:p>
          <a:p>
            <a:pPr>
              <a:lnSpc>
                <a:spcPct val="125000"/>
              </a:lnSpc>
            </a:pPr>
            <a:r>
              <a:rPr kumimoji="1" lang="en-US" altLang="zh-CN" sz="1400" b="1">
                <a:solidFill>
                  <a:srgbClr val="000000"/>
                </a:solidFill>
                <a:latin typeface="Courier New" pitchFamily="49" charset="0"/>
                <a:ea typeface="宋体" charset="-122"/>
              </a:rPr>
              <a:t>       10      5000</a:t>
            </a:r>
          </a:p>
          <a:p>
            <a:pPr>
              <a:lnSpc>
                <a:spcPct val="125000"/>
              </a:lnSpc>
            </a:pPr>
            <a:r>
              <a:rPr kumimoji="1" lang="en-US" altLang="zh-CN" sz="1400" b="1">
                <a:solidFill>
                  <a:srgbClr val="000000"/>
                </a:solidFill>
                <a:latin typeface="Courier New" pitchFamily="49" charset="0"/>
                <a:ea typeface="宋体" charset="-122"/>
              </a:rPr>
              <a:t>       20      3000</a:t>
            </a:r>
          </a:p>
        </p:txBody>
      </p:sp>
      <p:sp>
        <p:nvSpPr>
          <p:cNvPr id="417819" name="Line 27"/>
          <p:cNvSpPr>
            <a:spLocks noChangeShapeType="1"/>
          </p:cNvSpPr>
          <p:nvPr/>
        </p:nvSpPr>
        <p:spPr bwMode="auto">
          <a:xfrm>
            <a:off x="0" y="520700"/>
            <a:ext cx="9144000" cy="0"/>
          </a:xfrm>
          <a:prstGeom prst="line">
            <a:avLst/>
          </a:prstGeom>
          <a:noFill/>
          <a:ln w="25400">
            <a:solidFill>
              <a:schemeClr val="hlink"/>
            </a:solidFill>
            <a:round/>
            <a:headEnd type="none" w="sm" len="sm"/>
            <a:tailEnd type="none" w="sm" len="sm"/>
          </a:ln>
          <a:effectLst>
            <a:outerShdw dist="53882" dir="2700000" algn="ctr" rotWithShape="0">
              <a:schemeClr val="bg2"/>
            </a:outerShdw>
          </a:effectLst>
        </p:spPr>
        <p:txBody>
          <a:bodyPr/>
          <a:lstStyle/>
          <a:p>
            <a:pPr>
              <a:defRPr/>
            </a:pPr>
            <a:endParaRPr lang="zh-CN" altLang="en-US"/>
          </a:p>
        </p:txBody>
      </p:sp>
      <p:sp>
        <p:nvSpPr>
          <p:cNvPr id="30733" name="标题 25"/>
          <p:cNvSpPr>
            <a:spLocks noGrp="1"/>
          </p:cNvSpPr>
          <p:nvPr>
            <p:ph type="title"/>
          </p:nvPr>
        </p:nvSpPr>
        <p:spPr/>
        <p:txBody>
          <a:bodyPr/>
          <a:lstStyle/>
          <a:p>
            <a:pPr algn="ctr" eaLnBrk="1" hangingPunct="1">
              <a:defRPr/>
            </a:pPr>
            <a:r>
              <a:rPr lang="zh-CN" altLang="en-US" dirty="0">
                <a:ea typeface="宋体" pitchFamily="2" charset="-122"/>
              </a:rPr>
              <a:t>3</a:t>
            </a:r>
            <a:r>
              <a:rPr lang="en-US" altLang="zh-CN" dirty="0">
                <a:ea typeface="宋体" pitchFamily="2" charset="-122"/>
              </a:rPr>
              <a:t>.5</a:t>
            </a:r>
            <a:r>
              <a:rPr lang="zh-CN" altLang="en-US" dirty="0">
                <a:ea typeface="宋体" pitchFamily="2" charset="-122"/>
              </a:rPr>
              <a:t> 限制选择组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blackWhite">
          <a:xfrm>
            <a:off x="968375" y="33480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19845" name="Rectangle 5"/>
          <p:cNvSpPr>
            <a:spLocks noChangeArrowheads="1"/>
          </p:cNvSpPr>
          <p:nvPr/>
        </p:nvSpPr>
        <p:spPr bwMode="ltGray">
          <a:xfrm>
            <a:off x="1046163" y="4489450"/>
            <a:ext cx="4059237" cy="30480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8916" name="Rectangle 6"/>
          <p:cNvSpPr>
            <a:spLocks noChangeArrowheads="1"/>
          </p:cNvSpPr>
          <p:nvPr/>
        </p:nvSpPr>
        <p:spPr bwMode="blackWhite">
          <a:xfrm>
            <a:off x="955675" y="3335338"/>
            <a:ext cx="7239000" cy="1765300"/>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SELECT	</a:t>
            </a:r>
            <a:r>
              <a:rPr kumimoji="1" lang="en-US" altLang="zh-CN" sz="1800" b="1" i="1">
                <a:solidFill>
                  <a:srgbClr val="000000"/>
                </a:solidFill>
                <a:latin typeface="Courier New" pitchFamily="49" charset="0"/>
                <a:ea typeface="宋体" charset="-122"/>
              </a:rPr>
              <a:t>column</a:t>
            </a:r>
            <a:r>
              <a:rPr kumimoji="1" lang="en-US" altLang="zh-CN" sz="1800" b="1">
                <a:solidFill>
                  <a:srgbClr val="000000"/>
                </a:solidFill>
                <a:latin typeface="Courier New" pitchFamily="49" charset="0"/>
                <a:ea typeface="宋体" charset="-122"/>
              </a:rPr>
              <a:t>, </a:t>
            </a:r>
            <a:r>
              <a:rPr kumimoji="1" lang="en-US" altLang="zh-CN" sz="1800" b="1" i="1">
                <a:solidFill>
                  <a:srgbClr val="000000"/>
                </a:solidFill>
                <a:latin typeface="Courier New" pitchFamily="49" charset="0"/>
                <a:ea typeface="宋体" charset="-122"/>
              </a:rPr>
              <a:t>group_function</a:t>
            </a:r>
            <a:endParaRPr kumimoji="1" lang="en-US" altLang="zh-CN" sz="1800" b="1">
              <a:solidFill>
                <a:srgbClr val="000000"/>
              </a:solidFill>
              <a:latin typeface="Courier New" pitchFamily="49" charset="0"/>
              <a:ea typeface="宋体" charset="-122"/>
            </a:endParaRPr>
          </a:p>
          <a:p>
            <a:pPr>
              <a:tabLst>
                <a:tab pos="682625" algn="l"/>
                <a:tab pos="1833563" algn="l"/>
              </a:tabLst>
            </a:pPr>
            <a:r>
              <a:rPr kumimoji="1" lang="en-US" altLang="zh-CN" sz="1800" b="1">
                <a:solidFill>
                  <a:srgbClr val="000000"/>
                </a:solidFill>
                <a:latin typeface="Courier New" pitchFamily="49" charset="0"/>
                <a:ea typeface="宋体" charset="-122"/>
              </a:rPr>
              <a:t>FROM		</a:t>
            </a:r>
            <a:r>
              <a:rPr kumimoji="1" lang="en-US" altLang="zh-CN" sz="1800" b="1" i="1">
                <a:solidFill>
                  <a:srgbClr val="000000"/>
                </a:solidFill>
                <a:latin typeface="Courier New" pitchFamily="49" charset="0"/>
                <a:ea typeface="宋体" charset="-122"/>
              </a:rPr>
              <a:t>table</a:t>
            </a:r>
            <a:endParaRPr kumimoji="1" lang="en-US" altLang="zh-CN" sz="1800" b="1">
              <a:solidFill>
                <a:srgbClr val="000000"/>
              </a:solidFill>
              <a:latin typeface="Courier New" pitchFamily="49" charset="0"/>
              <a:ea typeface="宋体" charset="-122"/>
            </a:endParaRPr>
          </a:p>
          <a:p>
            <a:pPr>
              <a:tabLst>
                <a:tab pos="682625" algn="l"/>
                <a:tab pos="1833563" algn="l"/>
              </a:tabLst>
            </a:pPr>
            <a:r>
              <a:rPr kumimoji="1" lang="zh-CN" altLang="en-US" sz="1800" b="1">
                <a:solidFill>
                  <a:srgbClr val="000000"/>
                </a:solidFill>
                <a:latin typeface="Courier New" pitchFamily="49" charset="0"/>
                <a:ea typeface="宋体" charset="-122"/>
              </a:rPr>
              <a:t>[</a:t>
            </a:r>
            <a:r>
              <a:rPr kumimoji="1" lang="en-US" altLang="zh-CN" sz="1800" b="1">
                <a:solidFill>
                  <a:srgbClr val="000000"/>
                </a:solidFill>
                <a:latin typeface="Courier New" pitchFamily="49" charset="0"/>
                <a:ea typeface="宋体" charset="-122"/>
              </a:rPr>
              <a:t>WHERE	</a:t>
            </a:r>
            <a:r>
              <a:rPr kumimoji="1" lang="en-US" altLang="zh-CN" sz="1800" b="1" i="1">
                <a:solidFill>
                  <a:srgbClr val="000000"/>
                </a:solidFill>
                <a:latin typeface="Courier New" pitchFamily="49" charset="0"/>
                <a:ea typeface="宋体" charset="-122"/>
              </a:rPr>
              <a:t>condition</a:t>
            </a:r>
            <a:r>
              <a:rPr kumimoji="1" lang="en-US" altLang="zh-CN" sz="1800" b="1">
                <a:solidFill>
                  <a:srgbClr val="000000"/>
                </a:solidFill>
                <a:latin typeface="Courier New" pitchFamily="49" charset="0"/>
                <a:ea typeface="宋体" charset="-122"/>
              </a:rPr>
              <a:t>]</a:t>
            </a:r>
          </a:p>
          <a:p>
            <a:pPr>
              <a:tabLst>
                <a:tab pos="682625" algn="l"/>
                <a:tab pos="1833563" algn="l"/>
              </a:tabLst>
            </a:pPr>
            <a:r>
              <a:rPr kumimoji="1" lang="zh-CN" altLang="en-US" sz="1800" b="1">
                <a:solidFill>
                  <a:srgbClr val="000000"/>
                </a:solidFill>
                <a:latin typeface="Courier New" pitchFamily="49" charset="0"/>
                <a:ea typeface="宋体" charset="-122"/>
              </a:rPr>
              <a:t>[</a:t>
            </a:r>
            <a:r>
              <a:rPr kumimoji="1" lang="en-US" altLang="zh-CN" sz="1800" b="1">
                <a:solidFill>
                  <a:srgbClr val="000000"/>
                </a:solidFill>
                <a:latin typeface="Courier New" pitchFamily="49" charset="0"/>
                <a:ea typeface="宋体" charset="-122"/>
              </a:rPr>
              <a:t>GROUP BY	</a:t>
            </a:r>
            <a:r>
              <a:rPr kumimoji="1" lang="en-US" altLang="zh-CN" sz="1800" b="1" i="1">
                <a:solidFill>
                  <a:srgbClr val="000000"/>
                </a:solidFill>
                <a:latin typeface="Courier New" pitchFamily="49" charset="0"/>
                <a:ea typeface="宋体" charset="-122"/>
              </a:rPr>
              <a:t>group_by_expression</a:t>
            </a:r>
            <a:r>
              <a:rPr kumimoji="1" lang="en-US" altLang="zh-CN" sz="1800" b="1">
                <a:solidFill>
                  <a:srgbClr val="000000"/>
                </a:solidFill>
                <a:latin typeface="Courier New" pitchFamily="49" charset="0"/>
                <a:ea typeface="宋体" charset="-122"/>
              </a:rPr>
              <a:t>]</a:t>
            </a:r>
            <a:endParaRPr kumimoji="1" lang="en-US" altLang="zh-CN" sz="1800" b="1" i="1">
              <a:solidFill>
                <a:srgbClr val="000000"/>
              </a:solidFill>
              <a:latin typeface="Courier New" pitchFamily="49" charset="0"/>
              <a:ea typeface="宋体" charset="-122"/>
            </a:endParaRPr>
          </a:p>
          <a:p>
            <a:pPr>
              <a:tabLst>
                <a:tab pos="682625" algn="l"/>
                <a:tab pos="1833563" algn="l"/>
              </a:tabLst>
            </a:pPr>
            <a:r>
              <a:rPr kumimoji="1" lang="zh-CN" altLang="en-US" sz="1800" b="1">
                <a:solidFill>
                  <a:srgbClr val="000000"/>
                </a:solidFill>
                <a:latin typeface="Courier New" pitchFamily="49" charset="0"/>
                <a:ea typeface="宋体" charset="-122"/>
              </a:rPr>
              <a:t>[</a:t>
            </a:r>
            <a:r>
              <a:rPr kumimoji="1" lang="en-US" altLang="zh-CN" sz="1800" b="1">
                <a:solidFill>
                  <a:srgbClr val="000000"/>
                </a:solidFill>
                <a:latin typeface="Courier New" pitchFamily="49" charset="0"/>
                <a:ea typeface="宋体" charset="-122"/>
              </a:rPr>
              <a:t>HAVING	</a:t>
            </a:r>
            <a:r>
              <a:rPr kumimoji="1" lang="en-US" altLang="zh-CN" sz="1800" b="1" i="1">
                <a:solidFill>
                  <a:srgbClr val="000000"/>
                </a:solidFill>
                <a:latin typeface="Courier New" pitchFamily="49" charset="0"/>
                <a:ea typeface="宋体" charset="-122"/>
              </a:rPr>
              <a:t>group_condition</a:t>
            </a:r>
            <a:r>
              <a:rPr kumimoji="1" lang="en-US" altLang="zh-CN" sz="1800" b="1">
                <a:solidFill>
                  <a:srgbClr val="000000"/>
                </a:solidFill>
                <a:latin typeface="Courier New" pitchFamily="49" charset="0"/>
                <a:ea typeface="宋体" charset="-122"/>
              </a:rPr>
              <a:t>]</a:t>
            </a:r>
          </a:p>
          <a:p>
            <a:pPr>
              <a:tabLst>
                <a:tab pos="682625" algn="l"/>
                <a:tab pos="1833563" algn="l"/>
              </a:tabLst>
            </a:pPr>
            <a:r>
              <a:rPr kumimoji="1" lang="zh-CN" altLang="en-US" sz="1800" b="1">
                <a:solidFill>
                  <a:srgbClr val="000000"/>
                </a:solidFill>
                <a:latin typeface="Courier New" pitchFamily="49" charset="0"/>
                <a:ea typeface="宋体" charset="-122"/>
              </a:rPr>
              <a:t>[</a:t>
            </a:r>
            <a:r>
              <a:rPr kumimoji="1" lang="en-US" altLang="zh-CN" sz="1800" b="1">
                <a:solidFill>
                  <a:srgbClr val="000000"/>
                </a:solidFill>
                <a:latin typeface="Courier New" pitchFamily="49" charset="0"/>
                <a:ea typeface="宋体" charset="-122"/>
              </a:rPr>
              <a:t>ORDER BY	</a:t>
            </a:r>
            <a:r>
              <a:rPr kumimoji="1" lang="en-US" altLang="zh-CN" sz="1800" b="1" i="1">
                <a:solidFill>
                  <a:srgbClr val="000000"/>
                </a:solidFill>
                <a:latin typeface="Courier New" pitchFamily="49" charset="0"/>
                <a:ea typeface="宋体" charset="-122"/>
              </a:rPr>
              <a:t>column</a:t>
            </a:r>
            <a:r>
              <a:rPr kumimoji="1" lang="en-US" altLang="zh-CN" sz="1800" b="1">
                <a:solidFill>
                  <a:srgbClr val="000000"/>
                </a:solidFill>
                <a:latin typeface="Courier New" pitchFamily="49" charset="0"/>
                <a:ea typeface="宋体" charset="-122"/>
              </a:rPr>
              <a:t>];</a:t>
            </a:r>
          </a:p>
        </p:txBody>
      </p:sp>
      <p:sp>
        <p:nvSpPr>
          <p:cNvPr id="38917" name="Rectangle 10"/>
          <p:cNvSpPr>
            <a:spLocks noChangeArrowheads="1"/>
          </p:cNvSpPr>
          <p:nvPr/>
        </p:nvSpPr>
        <p:spPr bwMode="auto">
          <a:xfrm>
            <a:off x="976313" y="1154113"/>
            <a:ext cx="7791450" cy="158591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分组函数</a:t>
            </a:r>
            <a:r>
              <a:rPr kumimoji="1" lang="en-US" altLang="zh-CN" sz="2000" b="1">
                <a:solidFill>
                  <a:schemeClr val="tx1"/>
                </a:solidFill>
                <a:latin typeface="Arial" charset="0"/>
                <a:ea typeface="宋体" charset="-122"/>
              </a:rPr>
              <a:t>(Group Functions)：</a:t>
            </a:r>
            <a:r>
              <a:rPr kumimoji="1" lang="zh-CN" altLang="en-US" sz="2000" b="1">
                <a:solidFill>
                  <a:schemeClr val="hlink"/>
                </a:solidFill>
                <a:latin typeface="Arial" charset="0"/>
                <a:ea typeface="宋体" charset="-122"/>
              </a:rPr>
              <a:t>限制选择组</a:t>
            </a:r>
          </a:p>
          <a:p>
            <a:pPr marL="1490663" lvl="2" indent="-457200" defTabSz="346075">
              <a:lnSpc>
                <a:spcPct val="95000"/>
              </a:lnSpc>
              <a:spcBef>
                <a:spcPct val="35000"/>
              </a:spcBef>
              <a:buClr>
                <a:schemeClr val="hlink"/>
              </a:buClr>
              <a:buFont typeface="Wingdings" pitchFamily="2" charset="2"/>
              <a:buChar char="§"/>
              <a:tabLst>
                <a:tab pos="571500" algn="l"/>
              </a:tabLst>
            </a:pPr>
            <a:r>
              <a:rPr kumimoji="1" lang="zh-CN" altLang="en-US" sz="2000" b="1">
                <a:solidFill>
                  <a:schemeClr val="tx1"/>
                </a:solidFill>
                <a:latin typeface="Arial" charset="0"/>
                <a:ea typeface="宋体" charset="-122"/>
              </a:rPr>
              <a:t>使用</a:t>
            </a:r>
            <a:r>
              <a:rPr kumimoji="1" lang="en-US" altLang="zh-CN" sz="2000" b="1">
                <a:solidFill>
                  <a:schemeClr val="tx1"/>
                </a:solidFill>
                <a:latin typeface="Arial" charset="0"/>
                <a:ea typeface="宋体" charset="-122"/>
              </a:rPr>
              <a:t>HAVING</a:t>
            </a:r>
            <a:r>
              <a:rPr kumimoji="1" lang="zh-CN" altLang="en-US" sz="2000" b="1">
                <a:solidFill>
                  <a:schemeClr val="tx1"/>
                </a:solidFill>
                <a:latin typeface="Arial" charset="0"/>
                <a:ea typeface="宋体" charset="-122"/>
              </a:rPr>
              <a:t>子句来限制选择组</a:t>
            </a:r>
          </a:p>
          <a:p>
            <a:pPr marL="1490663" lvl="2" indent="-457200" defTabSz="346075">
              <a:lnSpc>
                <a:spcPct val="95000"/>
              </a:lnSpc>
              <a:spcBef>
                <a:spcPct val="35000"/>
              </a:spcBef>
              <a:buClr>
                <a:schemeClr val="hlink"/>
              </a:buClr>
              <a:buFont typeface="Wingdings" pitchFamily="2" charset="2"/>
              <a:buChar char="§"/>
              <a:tabLst>
                <a:tab pos="571500" algn="l"/>
              </a:tabLst>
            </a:pPr>
            <a:r>
              <a:rPr kumimoji="1" lang="zh-CN" altLang="en-US" sz="2000" b="1">
                <a:solidFill>
                  <a:schemeClr val="tx1"/>
                </a:solidFill>
                <a:latin typeface="Arial" charset="0"/>
                <a:ea typeface="宋体" charset="-122"/>
              </a:rPr>
              <a:t>在</a:t>
            </a:r>
            <a:r>
              <a:rPr kumimoji="1" lang="en-US" altLang="zh-CN" sz="2000" b="1">
                <a:solidFill>
                  <a:schemeClr val="tx1"/>
                </a:solidFill>
                <a:latin typeface="Arial" charset="0"/>
                <a:ea typeface="宋体" charset="-122"/>
              </a:rPr>
              <a:t>HAVING</a:t>
            </a:r>
            <a:r>
              <a:rPr kumimoji="1" lang="zh-CN" altLang="en-US" sz="2000" b="1">
                <a:solidFill>
                  <a:schemeClr val="tx1"/>
                </a:solidFill>
                <a:latin typeface="Arial" charset="0"/>
                <a:ea typeface="宋体" charset="-122"/>
              </a:rPr>
              <a:t>子句中能够使用组函数</a:t>
            </a:r>
          </a:p>
          <a:p>
            <a:pPr marL="1490663" lvl="2" indent="-457200" defTabSz="346075">
              <a:lnSpc>
                <a:spcPct val="95000"/>
              </a:lnSpc>
              <a:spcBef>
                <a:spcPct val="35000"/>
              </a:spcBef>
              <a:buClr>
                <a:schemeClr val="hlink"/>
              </a:buClr>
              <a:buFont typeface="Wingdings" pitchFamily="2" charset="2"/>
              <a:buNone/>
              <a:tabLst>
                <a:tab pos="571500" algn="l"/>
              </a:tabLst>
            </a:pPr>
            <a:r>
              <a:rPr kumimoji="1" lang="zh-CN" altLang="en-US" sz="2000" b="1">
                <a:solidFill>
                  <a:schemeClr val="tx1"/>
                </a:solidFill>
                <a:latin typeface="Arial" charset="0"/>
                <a:ea typeface="宋体" charset="-122"/>
              </a:rPr>
              <a:t>语法:</a:t>
            </a:r>
          </a:p>
        </p:txBody>
      </p:sp>
      <p:sp>
        <p:nvSpPr>
          <p:cNvPr id="31750" name="标题 8"/>
          <p:cNvSpPr>
            <a:spLocks noGrp="1"/>
          </p:cNvSpPr>
          <p:nvPr>
            <p:ph type="title"/>
          </p:nvPr>
        </p:nvSpPr>
        <p:spPr>
          <a:xfrm>
            <a:off x="863600" y="530225"/>
            <a:ext cx="7408863" cy="636588"/>
          </a:xfrm>
        </p:spPr>
        <p:txBody>
          <a:bodyPr>
            <a:normAutofit fontScale="90000"/>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.5</a:t>
            </a:r>
            <a:r>
              <a:rPr lang="zh-CN" altLang="zh-CN" dirty="0">
                <a:ea typeface="宋体" pitchFamily="2" charset="-122"/>
                <a:cs typeface="Arial" charset="0"/>
              </a:rPr>
              <a:t> 限制选择组</a:t>
            </a:r>
            <a:endParaRPr lang="zh-CN" altLang="en-US" dirty="0">
              <a:ea typeface="宋体" pitchFamily="2" charset="-122"/>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5"/>
                                        </p:tgtEl>
                                        <p:attrNameLst>
                                          <p:attrName>style.visibility</p:attrName>
                                        </p:attrNameLst>
                                      </p:cBhvr>
                                      <p:to>
                                        <p:strVal val="visible"/>
                                      </p:to>
                                    </p:set>
                                    <p:animEffect transition="in" filter="wipe(left)">
                                      <p:cBhvr>
                                        <p:cTn id="7" dur="500"/>
                                        <p:tgtEl>
                                          <p:spTgt spid="4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915" name="Rectangle 27"/>
          <p:cNvSpPr>
            <a:spLocks noChangeArrowheads="1"/>
          </p:cNvSpPr>
          <p:nvPr/>
        </p:nvSpPr>
        <p:spPr bwMode="blackWhite">
          <a:xfrm>
            <a:off x="927100" y="24098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21916" name="Rectangle 28"/>
          <p:cNvSpPr>
            <a:spLocks noChangeArrowheads="1"/>
          </p:cNvSpPr>
          <p:nvPr/>
        </p:nvSpPr>
        <p:spPr bwMode="blackWhite">
          <a:xfrm>
            <a:off x="954088" y="42449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29"/>
          <p:cNvGrpSpPr>
            <a:grpSpLocks/>
          </p:cNvGrpSpPr>
          <p:nvPr/>
        </p:nvGrpSpPr>
        <p:grpSpPr bwMode="auto">
          <a:xfrm>
            <a:off x="1643063" y="3236913"/>
            <a:ext cx="3259137" cy="2135187"/>
            <a:chOff x="1035" y="1759"/>
            <a:chExt cx="2053" cy="1345"/>
          </a:xfrm>
        </p:grpSpPr>
        <p:sp>
          <p:nvSpPr>
            <p:cNvPr id="39944" name="Rectangle 30"/>
            <p:cNvSpPr>
              <a:spLocks noChangeArrowheads="1"/>
            </p:cNvSpPr>
            <p:nvPr/>
          </p:nvSpPr>
          <p:spPr bwMode="ltGray">
            <a:xfrm>
              <a:off x="1035" y="1759"/>
              <a:ext cx="2053" cy="192"/>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9945" name="Rectangle 31"/>
            <p:cNvSpPr>
              <a:spLocks noChangeArrowheads="1"/>
            </p:cNvSpPr>
            <p:nvPr/>
          </p:nvSpPr>
          <p:spPr bwMode="ltGray">
            <a:xfrm>
              <a:off x="1539" y="2431"/>
              <a:ext cx="797" cy="673"/>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39941" name="Rectangle 32"/>
          <p:cNvSpPr>
            <a:spLocks noChangeArrowheads="1"/>
          </p:cNvSpPr>
          <p:nvPr/>
        </p:nvSpPr>
        <p:spPr bwMode="blackWhite">
          <a:xfrm>
            <a:off x="914400" y="2397125"/>
            <a:ext cx="7315200" cy="121602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SQL&gt; SELECT   deptno, max(sal)</a:t>
            </a:r>
          </a:p>
          <a:p>
            <a:pPr>
              <a:tabLst>
                <a:tab pos="682625" algn="l"/>
                <a:tab pos="1833563" algn="l"/>
              </a:tabLst>
            </a:pPr>
            <a:r>
              <a:rPr kumimoji="1" lang="en-US" altLang="zh-CN" sz="1800" b="1">
                <a:solidFill>
                  <a:srgbClr val="000000"/>
                </a:solidFill>
                <a:latin typeface="Courier New" pitchFamily="49" charset="0"/>
                <a:ea typeface="宋体" charset="-122"/>
              </a:rPr>
              <a:t>  2  FROM     emp</a:t>
            </a:r>
          </a:p>
          <a:p>
            <a:pPr>
              <a:tabLst>
                <a:tab pos="682625" algn="l"/>
                <a:tab pos="1833563" algn="l"/>
              </a:tabLst>
            </a:pPr>
            <a:r>
              <a:rPr kumimoji="1" lang="en-US" altLang="zh-CN" sz="1800" b="1">
                <a:solidFill>
                  <a:srgbClr val="000000"/>
                </a:solidFill>
                <a:latin typeface="Courier New" pitchFamily="49" charset="0"/>
                <a:ea typeface="宋体" charset="-122"/>
              </a:rPr>
              <a:t>  3  GROUP BY deptno</a:t>
            </a:r>
          </a:p>
          <a:p>
            <a:pPr>
              <a:tabLst>
                <a:tab pos="682625" algn="l"/>
                <a:tab pos="1833563" algn="l"/>
              </a:tabLst>
            </a:pPr>
            <a:r>
              <a:rPr kumimoji="1" lang="en-US" altLang="zh-CN" sz="1800" b="1">
                <a:solidFill>
                  <a:srgbClr val="000000"/>
                </a:solidFill>
                <a:latin typeface="Courier New" pitchFamily="49" charset="0"/>
                <a:ea typeface="宋体" charset="-122"/>
              </a:rPr>
              <a:t>  4  HAVING   max(sal)&gt;2900;</a:t>
            </a:r>
          </a:p>
        </p:txBody>
      </p:sp>
      <p:sp>
        <p:nvSpPr>
          <p:cNvPr id="39942" name="Rectangle 33"/>
          <p:cNvSpPr>
            <a:spLocks noChangeArrowheads="1"/>
          </p:cNvSpPr>
          <p:nvPr/>
        </p:nvSpPr>
        <p:spPr bwMode="blackWhite">
          <a:xfrm>
            <a:off x="941388" y="4232275"/>
            <a:ext cx="7315200" cy="121602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DEPTNO  MAX(SAL)</a:t>
            </a:r>
          </a:p>
          <a:p>
            <a:pPr>
              <a:tabLst>
                <a:tab pos="682625" algn="l"/>
                <a:tab pos="1833563" algn="l"/>
              </a:tabLst>
            </a:pPr>
            <a:r>
              <a:rPr kumimoji="1" lang="en-US" altLang="zh-CN" sz="1800" b="1">
                <a:solidFill>
                  <a:srgbClr val="000000"/>
                </a:solidFill>
                <a:latin typeface="Courier New" pitchFamily="49" charset="0"/>
                <a:ea typeface="宋体" charset="-122"/>
              </a:rPr>
              <a:t>--------- ---------</a:t>
            </a:r>
          </a:p>
          <a:p>
            <a:pPr>
              <a:tabLst>
                <a:tab pos="682625" algn="l"/>
                <a:tab pos="1833563" algn="l"/>
              </a:tabLst>
            </a:pPr>
            <a:r>
              <a:rPr kumimoji="1" lang="en-US" altLang="zh-CN" sz="1800" b="1">
                <a:solidFill>
                  <a:srgbClr val="000000"/>
                </a:solidFill>
                <a:latin typeface="Courier New" pitchFamily="49" charset="0"/>
                <a:ea typeface="宋体" charset="-122"/>
              </a:rPr>
              <a:t>       10      5000</a:t>
            </a:r>
          </a:p>
          <a:p>
            <a:pPr>
              <a:tabLst>
                <a:tab pos="682625" algn="l"/>
                <a:tab pos="1833563" algn="l"/>
              </a:tabLst>
            </a:pPr>
            <a:r>
              <a:rPr kumimoji="1" lang="en-US" altLang="zh-CN" sz="1800" b="1">
                <a:solidFill>
                  <a:srgbClr val="000000"/>
                </a:solidFill>
                <a:latin typeface="Courier New" pitchFamily="49" charset="0"/>
                <a:ea typeface="宋体" charset="-122"/>
              </a:rPr>
              <a:t>       20      3000</a:t>
            </a:r>
          </a:p>
        </p:txBody>
      </p:sp>
      <p:sp>
        <p:nvSpPr>
          <p:cNvPr id="32775" name="标题 12"/>
          <p:cNvSpPr>
            <a:spLocks noGrp="1"/>
          </p:cNvSpPr>
          <p:nvPr>
            <p:ph type="title"/>
          </p:nvPr>
        </p:nvSpPr>
        <p:spPr/>
        <p:txBody>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.5</a:t>
            </a:r>
            <a:r>
              <a:rPr lang="zh-CN" altLang="zh-CN" dirty="0">
                <a:ea typeface="宋体" pitchFamily="2" charset="-122"/>
                <a:cs typeface="Arial" charset="0"/>
              </a:rPr>
              <a:t> 限制选择组</a:t>
            </a:r>
            <a:r>
              <a:rPr kumimoji="1" lang="zh-CN" altLang="en-US" dirty="0">
                <a:solidFill>
                  <a:schemeClr val="hlink"/>
                </a:solidFill>
                <a:ea typeface="宋体" pitchFamily="2" charset="-122"/>
                <a:cs typeface="Arial" charset="0"/>
              </a:rPr>
              <a:t>(</a:t>
            </a:r>
            <a:r>
              <a:rPr kumimoji="1" lang="en-US" altLang="zh-CN" dirty="0">
                <a:solidFill>
                  <a:schemeClr val="hlink"/>
                </a:solidFill>
                <a:ea typeface="宋体" pitchFamily="2" charset="-122"/>
                <a:cs typeface="Arial" charset="0"/>
              </a:rPr>
              <a:t>HAVING</a:t>
            </a:r>
            <a:r>
              <a:rPr kumimoji="1" lang="zh-CN" altLang="en-US" dirty="0">
                <a:solidFill>
                  <a:schemeClr val="hlink"/>
                </a:solidFill>
                <a:ea typeface="宋体" pitchFamily="2" charset="-122"/>
                <a:cs typeface="Arial" charset="0"/>
              </a:rPr>
              <a:t>子句)</a:t>
            </a:r>
            <a:endParaRPr lang="zh-CN" altLang="en-US" dirty="0">
              <a:ea typeface="宋体" pitchFamily="2" charset="-122"/>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blackWhite">
          <a:xfrm>
            <a:off x="865188" y="2362200"/>
            <a:ext cx="3384550" cy="3141663"/>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defRPr/>
            </a:pPr>
            <a:r>
              <a:rPr kumimoji="1" lang="zh-CN" altLang="en-US" sz="1400" b="1">
                <a:solidFill>
                  <a:srgbClr val="000000"/>
                </a:solidFill>
                <a:latin typeface="Courier New" pitchFamily="49" charset="0"/>
                <a:ea typeface="宋体" pitchFamily="2" charset="-122"/>
              </a:rPr>
              <a:t> </a:t>
            </a: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400" b="1">
              <a:solidFill>
                <a:srgbClr val="000000"/>
              </a:solidFill>
              <a:latin typeface="Courier New" pitchFamily="49" charset="0"/>
              <a:ea typeface="宋体" pitchFamily="2" charset="-122"/>
            </a:endParaRPr>
          </a:p>
        </p:txBody>
      </p:sp>
      <p:sp>
        <p:nvSpPr>
          <p:cNvPr id="369667" name="Rectangle 3"/>
          <p:cNvSpPr>
            <a:spLocks noChangeArrowheads="1"/>
          </p:cNvSpPr>
          <p:nvPr/>
        </p:nvSpPr>
        <p:spPr bwMode="blackWhite">
          <a:xfrm>
            <a:off x="4449763" y="2373313"/>
            <a:ext cx="3978275" cy="314166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a:p>
            <a:pPr>
              <a:lnSpc>
                <a:spcPct val="95000"/>
              </a:lnSpc>
              <a:tabLst>
                <a:tab pos="914400" algn="l"/>
                <a:tab pos="1885950" algn="l"/>
                <a:tab pos="2627313" algn="l"/>
              </a:tabLst>
              <a:defRPr/>
            </a:pPr>
            <a:endParaRPr kumimoji="1" lang="zh-CN" altLang="en-US" sz="1400" b="1">
              <a:solidFill>
                <a:srgbClr val="000000"/>
              </a:solidFill>
              <a:latin typeface="Courier New" pitchFamily="49" charset="0"/>
              <a:ea typeface="宋体" pitchFamily="2" charset="-122"/>
            </a:endParaRPr>
          </a:p>
        </p:txBody>
      </p:sp>
      <p:sp>
        <p:nvSpPr>
          <p:cNvPr id="369669" name="Rectangle 5"/>
          <p:cNvSpPr>
            <a:spLocks noChangeArrowheads="1"/>
          </p:cNvSpPr>
          <p:nvPr/>
        </p:nvSpPr>
        <p:spPr bwMode="auto">
          <a:xfrm>
            <a:off x="766763" y="1966913"/>
            <a:ext cx="681037" cy="33655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600" b="1">
                <a:solidFill>
                  <a:schemeClr val="tx1"/>
                </a:solidFill>
                <a:effectLst>
                  <a:outerShdw blurRad="38100" dist="38100" dir="2700000" algn="tl">
                    <a:srgbClr val="FFFFFF"/>
                  </a:outerShdw>
                </a:effectLst>
                <a:latin typeface="Arial" pitchFamily="34" charset="0"/>
                <a:ea typeface="宋体" pitchFamily="2" charset="-122"/>
              </a:rPr>
              <a:t>EMP </a:t>
            </a:r>
          </a:p>
        </p:txBody>
      </p:sp>
      <p:sp>
        <p:nvSpPr>
          <p:cNvPr id="369670" name="Rectangle 6"/>
          <p:cNvSpPr>
            <a:spLocks noChangeArrowheads="1"/>
          </p:cNvSpPr>
          <p:nvPr/>
        </p:nvSpPr>
        <p:spPr bwMode="auto">
          <a:xfrm>
            <a:off x="4386263" y="1990725"/>
            <a:ext cx="781050" cy="33655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1600" b="1" dirty="0">
                <a:solidFill>
                  <a:schemeClr val="tx1"/>
                </a:solidFill>
                <a:effectLst>
                  <a:outerShdw blurRad="38100" dist="38100" dir="2700000" algn="tl">
                    <a:srgbClr val="FFFFFF"/>
                  </a:outerShdw>
                </a:effectLst>
                <a:latin typeface="Arial" pitchFamily="34" charset="0"/>
                <a:ea typeface="宋体" pitchFamily="2" charset="-122"/>
              </a:rPr>
              <a:t>DEPT </a:t>
            </a:r>
          </a:p>
        </p:txBody>
      </p:sp>
      <p:grpSp>
        <p:nvGrpSpPr>
          <p:cNvPr id="15366" name="Group 26"/>
          <p:cNvGrpSpPr>
            <a:grpSpLocks/>
          </p:cNvGrpSpPr>
          <p:nvPr/>
        </p:nvGrpSpPr>
        <p:grpSpPr bwMode="auto">
          <a:xfrm>
            <a:off x="2605088" y="2393950"/>
            <a:ext cx="2728912" cy="2630488"/>
            <a:chOff x="1641" y="1508"/>
            <a:chExt cx="1719" cy="1657"/>
          </a:xfrm>
        </p:grpSpPr>
        <p:sp>
          <p:nvSpPr>
            <p:cNvPr id="15375" name="Rectangle 8"/>
            <p:cNvSpPr>
              <a:spLocks noChangeArrowheads="1"/>
            </p:cNvSpPr>
            <p:nvPr/>
          </p:nvSpPr>
          <p:spPr bwMode="ltGray">
            <a:xfrm>
              <a:off x="1641" y="1508"/>
              <a:ext cx="684" cy="165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15376" name="Rectangle 9"/>
            <p:cNvSpPr>
              <a:spLocks noChangeArrowheads="1"/>
            </p:cNvSpPr>
            <p:nvPr/>
          </p:nvSpPr>
          <p:spPr bwMode="ltGray">
            <a:xfrm>
              <a:off x="2852" y="1508"/>
              <a:ext cx="508" cy="165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15367" name="Rectangle 10"/>
          <p:cNvSpPr>
            <a:spLocks noChangeArrowheads="1"/>
          </p:cNvSpPr>
          <p:nvPr/>
        </p:nvSpPr>
        <p:spPr bwMode="blackWhite">
          <a:xfrm>
            <a:off x="877888" y="2355850"/>
            <a:ext cx="3359150" cy="3116263"/>
          </a:xfrm>
          <a:prstGeom prst="rect">
            <a:avLst/>
          </a:prstGeom>
          <a:noFill/>
          <a:ln w="9525">
            <a:noFill/>
            <a:miter lim="800000"/>
            <a:headEnd/>
            <a:tailEnd/>
          </a:ln>
        </p:spPr>
        <p:txBody>
          <a:bodyPr lIns="92075" tIns="46038" rIns="92075" bIns="46038">
            <a:spAutoFit/>
          </a:bodyPr>
          <a:lstStyle/>
          <a:p>
            <a:pPr>
              <a:lnSpc>
                <a:spcPct val="95000"/>
              </a:lnSpc>
              <a:tabLst>
                <a:tab pos="914400" algn="l"/>
                <a:tab pos="1885950" algn="l"/>
                <a:tab pos="2457450" algn="l"/>
              </a:tabLst>
            </a:pPr>
            <a:r>
              <a:rPr kumimoji="1" lang="zh-CN" altLang="en-US" sz="1400" b="1">
                <a:solidFill>
                  <a:srgbClr val="000000"/>
                </a:solidFill>
                <a:latin typeface="Courier New" pitchFamily="49" charset="0"/>
                <a:ea typeface="宋体" charset="-122"/>
              </a:rPr>
              <a:t> </a:t>
            </a:r>
            <a:r>
              <a:rPr kumimoji="1" lang="en-US" altLang="zh-CN" sz="1400" b="1">
                <a:solidFill>
                  <a:srgbClr val="000000"/>
                </a:solidFill>
                <a:latin typeface="Courier New" pitchFamily="49" charset="0"/>
                <a:ea typeface="宋体" charset="-122"/>
              </a:rPr>
              <a:t>EMPNO ENAME    DEPTNO</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 -------</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7839 KING         10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7698 BLAKE        30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7782 CLARK        10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7566 JONES        20</a:t>
            </a:r>
          </a:p>
          <a:p>
            <a:pPr>
              <a:lnSpc>
                <a:spcPct val="95000"/>
              </a:lnSpc>
              <a:tabLst>
                <a:tab pos="914400" algn="l"/>
                <a:tab pos="1885950" algn="l"/>
                <a:tab pos="2457450" algn="l"/>
              </a:tabLst>
            </a:pPr>
            <a:r>
              <a:rPr kumimoji="1" lang="zh-CN" altLang="en-US" sz="1400" b="1">
                <a:solidFill>
                  <a:srgbClr val="000000"/>
                </a:solidFill>
                <a:latin typeface="Courier New" pitchFamily="49" charset="0"/>
                <a:ea typeface="宋体" charset="-122"/>
              </a:rPr>
              <a:t>  7654 </a:t>
            </a:r>
            <a:r>
              <a:rPr kumimoji="1" lang="en-US" altLang="zh-CN" sz="1400" b="1">
                <a:solidFill>
                  <a:srgbClr val="000000"/>
                </a:solidFill>
                <a:latin typeface="Courier New" pitchFamily="49" charset="0"/>
                <a:ea typeface="宋体" charset="-122"/>
              </a:rPr>
              <a:t>MARTIN       30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7499 ALLEN        30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7844 TURNER       30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7900 JAMES        30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7521 WARD         30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  7902 FORD         20</a:t>
            </a:r>
          </a:p>
          <a:p>
            <a:pPr>
              <a:lnSpc>
                <a:spcPct val="95000"/>
              </a:lnSpc>
              <a:tabLst>
                <a:tab pos="914400" algn="l"/>
                <a:tab pos="1885950" algn="l"/>
                <a:tab pos="2457450" algn="l"/>
              </a:tabLst>
            </a:pPr>
            <a:r>
              <a:rPr kumimoji="1" lang="zh-CN" altLang="en-US" sz="1400" b="1">
                <a:solidFill>
                  <a:srgbClr val="000000"/>
                </a:solidFill>
                <a:latin typeface="Courier New" pitchFamily="49" charset="0"/>
                <a:ea typeface="宋体" charset="-122"/>
              </a:rPr>
              <a:t>  7369 </a:t>
            </a:r>
            <a:r>
              <a:rPr kumimoji="1" lang="en-US" altLang="zh-CN" sz="1400" b="1">
                <a:solidFill>
                  <a:srgbClr val="000000"/>
                </a:solidFill>
                <a:latin typeface="Courier New" pitchFamily="49" charset="0"/>
                <a:ea typeface="宋体" charset="-122"/>
              </a:rPr>
              <a:t>SMITH        20</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a:t>
            </a:r>
          </a:p>
          <a:p>
            <a:pPr>
              <a:lnSpc>
                <a:spcPct val="95000"/>
              </a:lnSpc>
              <a:tabLst>
                <a:tab pos="914400" algn="l"/>
                <a:tab pos="1885950" algn="l"/>
                <a:tab pos="2457450" algn="l"/>
              </a:tabLst>
            </a:pPr>
            <a:r>
              <a:rPr kumimoji="1" lang="en-US" altLang="zh-CN" sz="1400" b="1">
                <a:solidFill>
                  <a:srgbClr val="000000"/>
                </a:solidFill>
                <a:latin typeface="Courier New" pitchFamily="49" charset="0"/>
                <a:ea typeface="宋体" charset="-122"/>
              </a:rPr>
              <a:t>14 rows selected.</a:t>
            </a:r>
          </a:p>
        </p:txBody>
      </p:sp>
      <p:sp>
        <p:nvSpPr>
          <p:cNvPr id="15368" name="Rectangle 11"/>
          <p:cNvSpPr>
            <a:spLocks noChangeArrowheads="1"/>
          </p:cNvSpPr>
          <p:nvPr/>
        </p:nvSpPr>
        <p:spPr bwMode="blackWhite">
          <a:xfrm>
            <a:off x="4462463" y="2366963"/>
            <a:ext cx="3952875" cy="3116262"/>
          </a:xfrm>
          <a:prstGeom prst="rect">
            <a:avLst/>
          </a:prstGeom>
          <a:noFill/>
          <a:ln w="9525">
            <a:noFill/>
            <a:miter lim="800000"/>
            <a:headEnd/>
            <a:tailEnd/>
          </a:ln>
        </p:spPr>
        <p:txBody>
          <a:bodyPr lIns="92075" tIns="46038" rIns="92075" bIns="46038">
            <a:spAutoFit/>
          </a:bodyPr>
          <a:lstStyle/>
          <a:p>
            <a:pPr>
              <a:lnSpc>
                <a:spcPct val="95000"/>
              </a:lnSpc>
              <a:tabLst>
                <a:tab pos="914400" algn="l"/>
                <a:tab pos="1885950" algn="l"/>
                <a:tab pos="2627313" algn="l"/>
              </a:tabLst>
            </a:pPr>
            <a:r>
              <a:rPr kumimoji="1" lang="zh-CN" altLang="en-US" sz="1400" b="1">
                <a:solidFill>
                  <a:srgbClr val="000000"/>
                </a:solidFill>
                <a:latin typeface="Courier New" pitchFamily="49" charset="0"/>
                <a:ea typeface="宋体" charset="-122"/>
              </a:rPr>
              <a:t> </a:t>
            </a:r>
            <a:r>
              <a:rPr kumimoji="1" lang="en-US" altLang="zh-CN" sz="1400" b="1">
                <a:solidFill>
                  <a:srgbClr val="000000"/>
                </a:solidFill>
                <a:latin typeface="Courier New" pitchFamily="49" charset="0"/>
                <a:ea typeface="宋体" charset="-122"/>
              </a:rPr>
              <a:t>DEPTNO DNAME      LOC     </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 --------</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10 ACCOUNTING NEW YORK</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30 SALES	     	CHICAGO</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10 ACCOUNTING	NEW YORK </a:t>
            </a:r>
          </a:p>
          <a:p>
            <a:pPr>
              <a:lnSpc>
                <a:spcPct val="95000"/>
              </a:lnSpc>
              <a:tabLst>
                <a:tab pos="914400" algn="l"/>
                <a:tab pos="1885950" algn="l"/>
                <a:tab pos="2627313" algn="l"/>
              </a:tabLst>
            </a:pPr>
            <a:r>
              <a:rPr kumimoji="1" lang="zh-CN" altLang="en-US" sz="1400" b="1">
                <a:solidFill>
                  <a:srgbClr val="000000"/>
                </a:solidFill>
                <a:latin typeface="Courier New" pitchFamily="49" charset="0"/>
                <a:ea typeface="宋体" charset="-122"/>
              </a:rPr>
              <a:t>     20 </a:t>
            </a:r>
            <a:r>
              <a:rPr kumimoji="1" lang="en-US" altLang="zh-CN" sz="1400" b="1">
                <a:solidFill>
                  <a:srgbClr val="000000"/>
                </a:solidFill>
                <a:latin typeface="Courier New" pitchFamily="49" charset="0"/>
                <a:ea typeface="宋体" charset="-122"/>
              </a:rPr>
              <a:t>RESEARCH	DALLAS</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30 SALES	    	CHICAGO</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30 SALES	    	CHICAGO</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30 SALES	    	CHICAGO</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30 SALES	    	CHICAGO</a:t>
            </a:r>
          </a:p>
          <a:p>
            <a:pPr>
              <a:lnSpc>
                <a:spcPct val="95000"/>
              </a:lnSpc>
              <a:tabLst>
                <a:tab pos="914400" algn="l"/>
                <a:tab pos="1885950" algn="l"/>
                <a:tab pos="2627313" algn="l"/>
              </a:tabLst>
            </a:pPr>
            <a:r>
              <a:rPr kumimoji="1" lang="zh-CN" altLang="en-US" sz="1400" b="1">
                <a:solidFill>
                  <a:srgbClr val="000000"/>
                </a:solidFill>
                <a:latin typeface="Courier New" pitchFamily="49" charset="0"/>
                <a:ea typeface="宋体" charset="-122"/>
              </a:rPr>
              <a:t>     30 </a:t>
            </a:r>
            <a:r>
              <a:rPr kumimoji="1" lang="en-US" altLang="zh-CN" sz="1400" b="1">
                <a:solidFill>
                  <a:srgbClr val="000000"/>
                </a:solidFill>
                <a:latin typeface="Courier New" pitchFamily="49" charset="0"/>
                <a:ea typeface="宋体" charset="-122"/>
              </a:rPr>
              <a:t>SALES	    	CHICAGO</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20 RESEARCH	DALLAS</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     20 RESEARCH	DALLAS</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a:t>
            </a:r>
          </a:p>
          <a:p>
            <a:pPr>
              <a:lnSpc>
                <a:spcPct val="95000"/>
              </a:lnSpc>
              <a:tabLst>
                <a:tab pos="914400" algn="l"/>
                <a:tab pos="1885950" algn="l"/>
                <a:tab pos="2627313" algn="l"/>
              </a:tabLst>
            </a:pPr>
            <a:r>
              <a:rPr kumimoji="1" lang="en-US" altLang="zh-CN" sz="1400" b="1">
                <a:solidFill>
                  <a:srgbClr val="000000"/>
                </a:solidFill>
                <a:latin typeface="Courier New" pitchFamily="49" charset="0"/>
                <a:ea typeface="宋体" charset="-122"/>
              </a:rPr>
              <a:t>14 rows selected.</a:t>
            </a:r>
          </a:p>
        </p:txBody>
      </p:sp>
      <p:grpSp>
        <p:nvGrpSpPr>
          <p:cNvPr id="3" name="Group 12"/>
          <p:cNvGrpSpPr>
            <a:grpSpLocks/>
          </p:cNvGrpSpPr>
          <p:nvPr/>
        </p:nvGrpSpPr>
        <p:grpSpPr bwMode="auto">
          <a:xfrm>
            <a:off x="2566988" y="5349875"/>
            <a:ext cx="3060700" cy="846138"/>
            <a:chOff x="1817" y="3234"/>
            <a:chExt cx="1928" cy="701"/>
          </a:xfrm>
        </p:grpSpPr>
        <p:sp>
          <p:nvSpPr>
            <p:cNvPr id="369677" name="Rectangle 13"/>
            <p:cNvSpPr>
              <a:spLocks noChangeArrowheads="1"/>
            </p:cNvSpPr>
            <p:nvPr/>
          </p:nvSpPr>
          <p:spPr bwMode="auto">
            <a:xfrm>
              <a:off x="1817" y="3651"/>
              <a:ext cx="850" cy="284"/>
            </a:xfrm>
            <a:prstGeom prst="rect">
              <a:avLst/>
            </a:prstGeom>
            <a:noFill/>
            <a:ln w="9525">
              <a:noFill/>
              <a:miter lim="800000"/>
              <a:headEnd/>
              <a:tailEnd/>
            </a:ln>
            <a:effectLst/>
          </p:spPr>
          <p:txBody>
            <a:bodyPr wrap="none" lIns="92075" tIns="46038" rIns="92075" bIns="46038">
              <a:spAutoFit/>
            </a:bodyPr>
            <a:lstStyle/>
            <a:p>
              <a:pPr algn="ctr">
                <a:lnSpc>
                  <a:spcPct val="110000"/>
                </a:lnSpc>
                <a:defRPr/>
              </a:pPr>
              <a:r>
                <a:rPr kumimoji="1" lang="en-US" altLang="zh-CN" sz="1600" b="1" dirty="0">
                  <a:solidFill>
                    <a:schemeClr val="tx1"/>
                  </a:solidFill>
                  <a:effectLst>
                    <a:outerShdw blurRad="38100" dist="38100" dir="2700000" algn="tl">
                      <a:srgbClr val="FFFFFF"/>
                    </a:outerShdw>
                  </a:effectLst>
                  <a:latin typeface="Arial" pitchFamily="34" charset="0"/>
                  <a:ea typeface="宋体" pitchFamily="2" charset="-122"/>
                </a:rPr>
                <a:t>Primary key</a:t>
              </a:r>
            </a:p>
          </p:txBody>
        </p:sp>
        <p:sp>
          <p:nvSpPr>
            <p:cNvPr id="369678" name="Line 14"/>
            <p:cNvSpPr>
              <a:spLocks noChangeShapeType="1"/>
            </p:cNvSpPr>
            <p:nvPr/>
          </p:nvSpPr>
          <p:spPr bwMode="auto">
            <a:xfrm flipH="1" flipV="1">
              <a:off x="2230" y="3234"/>
              <a:ext cx="2" cy="416"/>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solidFill>
                  <a:schemeClr val="tx1"/>
                </a:solidFill>
              </a:endParaRPr>
            </a:p>
          </p:txBody>
        </p:sp>
        <p:sp>
          <p:nvSpPr>
            <p:cNvPr id="369679" name="Rectangle 15"/>
            <p:cNvSpPr>
              <a:spLocks noChangeArrowheads="1"/>
            </p:cNvSpPr>
            <p:nvPr/>
          </p:nvSpPr>
          <p:spPr bwMode="auto">
            <a:xfrm>
              <a:off x="2903" y="3651"/>
              <a:ext cx="842" cy="284"/>
            </a:xfrm>
            <a:prstGeom prst="rect">
              <a:avLst/>
            </a:prstGeom>
            <a:noFill/>
            <a:ln w="9525">
              <a:noFill/>
              <a:miter lim="800000"/>
              <a:headEnd/>
              <a:tailEnd/>
            </a:ln>
            <a:effectLst/>
          </p:spPr>
          <p:txBody>
            <a:bodyPr wrap="none" lIns="92075" tIns="46038" rIns="92075" bIns="46038">
              <a:spAutoFit/>
            </a:bodyPr>
            <a:lstStyle/>
            <a:p>
              <a:pPr algn="ctr">
                <a:lnSpc>
                  <a:spcPct val="110000"/>
                </a:lnSpc>
                <a:defRPr/>
              </a:pPr>
              <a:r>
                <a:rPr kumimoji="1" lang="en-US" altLang="zh-CN" sz="1600" b="1">
                  <a:solidFill>
                    <a:schemeClr val="tx1"/>
                  </a:solidFill>
                  <a:effectLst>
                    <a:outerShdw blurRad="38100" dist="38100" dir="2700000" algn="tl">
                      <a:srgbClr val="FFFFFF"/>
                    </a:outerShdw>
                  </a:effectLst>
                  <a:latin typeface="Arial" pitchFamily="34" charset="0"/>
                  <a:ea typeface="宋体" pitchFamily="2" charset="-122"/>
                </a:rPr>
                <a:t>Foreign key</a:t>
              </a:r>
            </a:p>
          </p:txBody>
        </p:sp>
        <p:sp>
          <p:nvSpPr>
            <p:cNvPr id="369680" name="Line 16"/>
            <p:cNvSpPr>
              <a:spLocks noChangeShapeType="1"/>
            </p:cNvSpPr>
            <p:nvPr/>
          </p:nvSpPr>
          <p:spPr bwMode="auto">
            <a:xfrm flipH="1" flipV="1">
              <a:off x="3298" y="3234"/>
              <a:ext cx="2" cy="416"/>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pPr>
                <a:defRPr/>
              </a:pPr>
              <a:endParaRPr lang="zh-CN" altLang="en-US">
                <a:solidFill>
                  <a:schemeClr val="tx1"/>
                </a:solidFill>
              </a:endParaRPr>
            </a:p>
          </p:txBody>
        </p:sp>
      </p:grpSp>
      <p:sp>
        <p:nvSpPr>
          <p:cNvPr id="10250" name="标题 19"/>
          <p:cNvSpPr>
            <a:spLocks noGrp="1"/>
          </p:cNvSpPr>
          <p:nvPr>
            <p:ph type="title"/>
          </p:nvPr>
        </p:nvSpPr>
        <p:spPr/>
        <p:txBody>
          <a:bodyPr/>
          <a:lstStyle/>
          <a:p>
            <a:pPr algn="ctr" eaLnBrk="1" hangingPunct="1">
              <a:defRPr/>
            </a:pPr>
            <a:r>
              <a:rPr lang="zh-CN" altLang="en-US" dirty="0">
                <a:ea typeface="宋体" pitchFamily="2" charset="-122"/>
              </a:rPr>
              <a:t>1</a:t>
            </a:r>
            <a:r>
              <a:rPr lang="en-US" altLang="zh-CN" dirty="0">
                <a:ea typeface="宋体" pitchFamily="2" charset="-122"/>
              </a:rPr>
              <a:t>.1</a:t>
            </a:r>
            <a:r>
              <a:rPr lang="zh-CN" altLang="en-US" dirty="0">
                <a:ea typeface="宋体" pitchFamily="2" charset="-122"/>
              </a:rPr>
              <a:t> 相等连接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9" name="Rectangle 13"/>
          <p:cNvSpPr>
            <a:spLocks noChangeArrowheads="1"/>
          </p:cNvSpPr>
          <p:nvPr/>
        </p:nvSpPr>
        <p:spPr bwMode="blackWhite">
          <a:xfrm>
            <a:off x="1028700" y="22860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0963" name="Rectangle 14"/>
          <p:cNvSpPr>
            <a:spLocks noChangeArrowheads="1"/>
          </p:cNvSpPr>
          <p:nvPr/>
        </p:nvSpPr>
        <p:spPr bwMode="blackWhite">
          <a:xfrm>
            <a:off x="1092200" y="2644775"/>
            <a:ext cx="7315200" cy="121602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SQL&gt; SELECT    job, SUM(sal) PAYROLL</a:t>
            </a:r>
          </a:p>
          <a:p>
            <a:pPr>
              <a:tabLst>
                <a:tab pos="682625" algn="l"/>
                <a:tab pos="1833563" algn="l"/>
              </a:tabLst>
            </a:pPr>
            <a:r>
              <a:rPr kumimoji="1" lang="en-US" altLang="zh-CN" sz="1800" b="1">
                <a:solidFill>
                  <a:srgbClr val="000000"/>
                </a:solidFill>
                <a:latin typeface="Courier New" pitchFamily="49" charset="0"/>
                <a:ea typeface="宋体" charset="-122"/>
              </a:rPr>
              <a:t>  2  FROM      emp</a:t>
            </a:r>
          </a:p>
          <a:p>
            <a:pPr>
              <a:tabLst>
                <a:tab pos="682625" algn="l"/>
                <a:tab pos="1833563" algn="l"/>
              </a:tabLst>
            </a:pPr>
            <a:r>
              <a:rPr kumimoji="1" lang="en-US" altLang="zh-CN" sz="1800" b="1">
                <a:solidFill>
                  <a:srgbClr val="000000"/>
                </a:solidFill>
                <a:latin typeface="Courier New" pitchFamily="49" charset="0"/>
                <a:ea typeface="宋体" charset="-122"/>
              </a:rPr>
              <a:t>  3  WHERE	  job NOT LIKE 'SALES%'</a:t>
            </a:r>
          </a:p>
          <a:p>
            <a:pPr>
              <a:tabLst>
                <a:tab pos="682625" algn="l"/>
                <a:tab pos="1833563" algn="l"/>
              </a:tabLst>
            </a:pPr>
            <a:r>
              <a:rPr kumimoji="1" lang="en-US" altLang="zh-CN" sz="1800" b="1">
                <a:solidFill>
                  <a:srgbClr val="000000"/>
                </a:solidFill>
                <a:latin typeface="Courier New" pitchFamily="49" charset="0"/>
                <a:ea typeface="宋体" charset="-122"/>
              </a:rPr>
              <a:t>  4  GROUP BY  job</a:t>
            </a:r>
          </a:p>
          <a:p>
            <a:pPr>
              <a:tabLst>
                <a:tab pos="682625" algn="l"/>
                <a:tab pos="1833563" algn="l"/>
              </a:tabLst>
            </a:pPr>
            <a:r>
              <a:rPr kumimoji="1" lang="en-US" altLang="zh-CN" sz="1800" b="1">
                <a:solidFill>
                  <a:srgbClr val="000000"/>
                </a:solidFill>
                <a:latin typeface="Courier New" pitchFamily="49" charset="0"/>
                <a:ea typeface="宋体" charset="-122"/>
              </a:rPr>
              <a:t>  5  HAVING    SUM(sal)&gt;5000</a:t>
            </a:r>
          </a:p>
          <a:p>
            <a:pPr>
              <a:tabLst>
                <a:tab pos="682625" algn="l"/>
                <a:tab pos="1833563" algn="l"/>
              </a:tabLst>
            </a:pPr>
            <a:r>
              <a:rPr kumimoji="1" lang="zh-CN" altLang="en-US" sz="1800" b="1">
                <a:solidFill>
                  <a:srgbClr val="000000"/>
                </a:solidFill>
                <a:latin typeface="Courier New" pitchFamily="49" charset="0"/>
                <a:ea typeface="宋体" charset="-122"/>
              </a:rPr>
              <a:t>  6  </a:t>
            </a:r>
            <a:r>
              <a:rPr kumimoji="1" lang="en-US" altLang="zh-CN" sz="1800" b="1">
                <a:solidFill>
                  <a:srgbClr val="000000"/>
                </a:solidFill>
                <a:latin typeface="Courier New" pitchFamily="49" charset="0"/>
                <a:ea typeface="宋体" charset="-122"/>
              </a:rPr>
              <a:t>ORDER BY  SUM(sal);</a:t>
            </a:r>
          </a:p>
        </p:txBody>
      </p:sp>
      <p:sp>
        <p:nvSpPr>
          <p:cNvPr id="423951" name="Rectangle 15"/>
          <p:cNvSpPr>
            <a:spLocks noChangeArrowheads="1"/>
          </p:cNvSpPr>
          <p:nvPr/>
        </p:nvSpPr>
        <p:spPr bwMode="blackWhite">
          <a:xfrm>
            <a:off x="1036638" y="45307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0965" name="Rectangle 16"/>
          <p:cNvSpPr>
            <a:spLocks noChangeArrowheads="1"/>
          </p:cNvSpPr>
          <p:nvPr/>
        </p:nvSpPr>
        <p:spPr bwMode="blackWhite">
          <a:xfrm>
            <a:off x="1023938" y="4518025"/>
            <a:ext cx="7315200" cy="121602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JOB         PAYROLL</a:t>
            </a:r>
          </a:p>
          <a:p>
            <a:pPr>
              <a:tabLst>
                <a:tab pos="682625" algn="l"/>
                <a:tab pos="1833563" algn="l"/>
              </a:tabLst>
            </a:pPr>
            <a:r>
              <a:rPr kumimoji="1" lang="en-US" altLang="zh-CN" sz="1800" b="1">
                <a:solidFill>
                  <a:srgbClr val="000000"/>
                </a:solidFill>
                <a:latin typeface="Courier New" pitchFamily="49" charset="0"/>
                <a:ea typeface="宋体" charset="-122"/>
              </a:rPr>
              <a:t>--------- ---------</a:t>
            </a:r>
          </a:p>
          <a:p>
            <a:pPr>
              <a:tabLst>
                <a:tab pos="682625" algn="l"/>
                <a:tab pos="1833563" algn="l"/>
              </a:tabLst>
            </a:pPr>
            <a:r>
              <a:rPr kumimoji="1" lang="en-US" altLang="zh-CN" sz="1800" b="1">
                <a:solidFill>
                  <a:srgbClr val="000000"/>
                </a:solidFill>
                <a:latin typeface="Courier New" pitchFamily="49" charset="0"/>
                <a:ea typeface="宋体" charset="-122"/>
              </a:rPr>
              <a:t>ANALYST        6000</a:t>
            </a:r>
          </a:p>
          <a:p>
            <a:pPr>
              <a:tabLst>
                <a:tab pos="682625" algn="l"/>
                <a:tab pos="1833563" algn="l"/>
              </a:tabLst>
            </a:pPr>
            <a:r>
              <a:rPr kumimoji="1" lang="en-US" altLang="zh-CN" sz="1800" b="1">
                <a:solidFill>
                  <a:srgbClr val="000000"/>
                </a:solidFill>
                <a:latin typeface="Courier New" pitchFamily="49" charset="0"/>
                <a:ea typeface="宋体" charset="-122"/>
              </a:rPr>
              <a:t>MANAGER        8275</a:t>
            </a:r>
          </a:p>
        </p:txBody>
      </p:sp>
      <p:sp>
        <p:nvSpPr>
          <p:cNvPr id="33798" name="标题 9"/>
          <p:cNvSpPr>
            <a:spLocks noGrp="1"/>
          </p:cNvSpPr>
          <p:nvPr>
            <p:ph type="title"/>
          </p:nvPr>
        </p:nvSpPr>
        <p:spPr/>
        <p:txBody>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.5</a:t>
            </a:r>
            <a:r>
              <a:rPr lang="zh-CN" altLang="zh-CN" dirty="0">
                <a:ea typeface="宋体" pitchFamily="2" charset="-122"/>
                <a:cs typeface="Arial" charset="0"/>
              </a:rPr>
              <a:t> 限制选择组</a:t>
            </a:r>
            <a:r>
              <a:rPr kumimoji="1" lang="zh-CN" altLang="en-US" dirty="0">
                <a:solidFill>
                  <a:schemeClr val="hlink"/>
                </a:solidFill>
                <a:ea typeface="宋体" pitchFamily="2" charset="-122"/>
                <a:cs typeface="Arial" charset="0"/>
              </a:rPr>
              <a:t>(</a:t>
            </a:r>
            <a:r>
              <a:rPr kumimoji="1" lang="en-US" altLang="zh-CN" dirty="0">
                <a:solidFill>
                  <a:schemeClr val="hlink"/>
                </a:solidFill>
                <a:ea typeface="宋体" pitchFamily="2" charset="-122"/>
                <a:cs typeface="Arial" charset="0"/>
              </a:rPr>
              <a:t>HAVING</a:t>
            </a:r>
            <a:r>
              <a:rPr kumimoji="1" lang="zh-CN" altLang="en-US" dirty="0">
                <a:solidFill>
                  <a:schemeClr val="hlink"/>
                </a:solidFill>
                <a:ea typeface="宋体" pitchFamily="2" charset="-122"/>
                <a:cs typeface="Arial" charset="0"/>
              </a:rPr>
              <a:t>子句)</a:t>
            </a:r>
            <a:endParaRPr lang="zh-CN" altLang="en-US" dirty="0">
              <a:ea typeface="宋体" pitchFamily="2" charset="-122"/>
              <a:cs typeface="Arial"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blackWhite">
          <a:xfrm>
            <a:off x="927100" y="24193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sp>
        <p:nvSpPr>
          <p:cNvPr id="425987" name="Rectangle 3"/>
          <p:cNvSpPr>
            <a:spLocks noChangeArrowheads="1"/>
          </p:cNvSpPr>
          <p:nvPr/>
        </p:nvSpPr>
        <p:spPr bwMode="blackWhite">
          <a:xfrm>
            <a:off x="954088" y="37719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a:p>
            <a:pPr>
              <a:tabLst>
                <a:tab pos="682625" algn="l"/>
                <a:tab pos="1833563"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5"/>
          <p:cNvGrpSpPr>
            <a:grpSpLocks/>
          </p:cNvGrpSpPr>
          <p:nvPr/>
        </p:nvGrpSpPr>
        <p:grpSpPr bwMode="auto">
          <a:xfrm>
            <a:off x="976313" y="2455863"/>
            <a:ext cx="3767137" cy="2274887"/>
            <a:chOff x="615" y="1579"/>
            <a:chExt cx="2373" cy="1433"/>
          </a:xfrm>
        </p:grpSpPr>
        <p:sp>
          <p:nvSpPr>
            <p:cNvPr id="41992" name="Rectangle 6"/>
            <p:cNvSpPr>
              <a:spLocks noChangeArrowheads="1"/>
            </p:cNvSpPr>
            <p:nvPr/>
          </p:nvSpPr>
          <p:spPr bwMode="ltGray">
            <a:xfrm>
              <a:off x="1803" y="1579"/>
              <a:ext cx="1185" cy="19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41993" name="Rectangle 7"/>
            <p:cNvSpPr>
              <a:spLocks noChangeArrowheads="1"/>
            </p:cNvSpPr>
            <p:nvPr/>
          </p:nvSpPr>
          <p:spPr bwMode="ltGray">
            <a:xfrm>
              <a:off x="615" y="2431"/>
              <a:ext cx="1173" cy="581"/>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41989" name="Rectangle 8"/>
          <p:cNvSpPr>
            <a:spLocks noChangeArrowheads="1"/>
          </p:cNvSpPr>
          <p:nvPr/>
        </p:nvSpPr>
        <p:spPr bwMode="blackWhite">
          <a:xfrm>
            <a:off x="952500" y="2282825"/>
            <a:ext cx="7315200" cy="121602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SQL&gt; SELECT   max(avg(sal))</a:t>
            </a:r>
          </a:p>
          <a:p>
            <a:pPr>
              <a:tabLst>
                <a:tab pos="682625" algn="l"/>
                <a:tab pos="1833563" algn="l"/>
              </a:tabLst>
            </a:pPr>
            <a:r>
              <a:rPr kumimoji="1" lang="en-US" altLang="zh-CN" sz="1800" b="1">
                <a:solidFill>
                  <a:srgbClr val="000000"/>
                </a:solidFill>
                <a:latin typeface="Courier New" pitchFamily="49" charset="0"/>
                <a:ea typeface="宋体" charset="-122"/>
              </a:rPr>
              <a:t>  2  FROM     emp</a:t>
            </a:r>
          </a:p>
          <a:p>
            <a:pPr>
              <a:tabLst>
                <a:tab pos="682625" algn="l"/>
                <a:tab pos="1833563" algn="l"/>
              </a:tabLst>
            </a:pPr>
            <a:r>
              <a:rPr kumimoji="1" lang="en-US" altLang="zh-CN" sz="1800" b="1">
                <a:solidFill>
                  <a:srgbClr val="000000"/>
                </a:solidFill>
                <a:latin typeface="Courier New" pitchFamily="49" charset="0"/>
                <a:ea typeface="宋体" charset="-122"/>
              </a:rPr>
              <a:t>  3  GROUP BY deptno;</a:t>
            </a:r>
          </a:p>
        </p:txBody>
      </p:sp>
      <p:sp>
        <p:nvSpPr>
          <p:cNvPr id="41990" name="Rectangle 9"/>
          <p:cNvSpPr>
            <a:spLocks noChangeArrowheads="1"/>
          </p:cNvSpPr>
          <p:nvPr/>
        </p:nvSpPr>
        <p:spPr bwMode="blackWhite">
          <a:xfrm>
            <a:off x="941388" y="3660775"/>
            <a:ext cx="7315200" cy="1216025"/>
          </a:xfrm>
          <a:prstGeom prst="rect">
            <a:avLst/>
          </a:prstGeom>
          <a:noFill/>
          <a:ln w="9525">
            <a:noFill/>
            <a:miter lim="800000"/>
            <a:headEnd/>
            <a:tailEnd/>
          </a:ln>
        </p:spPr>
        <p:txBody>
          <a:bodyPr wrap="none" lIns="92075" tIns="46038" rIns="92075" bIns="46038" anchor="ctr"/>
          <a:lstStyle/>
          <a:p>
            <a:pPr>
              <a:tabLst>
                <a:tab pos="682625" algn="l"/>
                <a:tab pos="1833563" algn="l"/>
              </a:tabLst>
            </a:pPr>
            <a:r>
              <a:rPr kumimoji="1" lang="en-US" altLang="zh-CN" sz="1800" b="1">
                <a:solidFill>
                  <a:srgbClr val="000000"/>
                </a:solidFill>
                <a:latin typeface="Courier New" pitchFamily="49" charset="0"/>
                <a:ea typeface="宋体" charset="-122"/>
              </a:rPr>
              <a:t>MAX(AVG(SAL))</a:t>
            </a:r>
          </a:p>
          <a:p>
            <a:pPr>
              <a:tabLst>
                <a:tab pos="682625" algn="l"/>
                <a:tab pos="1833563" algn="l"/>
              </a:tabLst>
            </a:pPr>
            <a:r>
              <a:rPr kumimoji="1" lang="en-US" altLang="zh-CN" sz="1800" b="1">
                <a:solidFill>
                  <a:srgbClr val="000000"/>
                </a:solidFill>
                <a:latin typeface="Courier New" pitchFamily="49" charset="0"/>
                <a:ea typeface="宋体" charset="-122"/>
              </a:rPr>
              <a:t>-------------</a:t>
            </a:r>
          </a:p>
          <a:p>
            <a:pPr>
              <a:tabLst>
                <a:tab pos="682625" algn="l"/>
                <a:tab pos="1833563" algn="l"/>
              </a:tabLst>
            </a:pPr>
            <a:r>
              <a:rPr kumimoji="1" lang="en-US" altLang="zh-CN" sz="1800" b="1">
                <a:solidFill>
                  <a:srgbClr val="000000"/>
                </a:solidFill>
                <a:latin typeface="Courier New" pitchFamily="49" charset="0"/>
                <a:ea typeface="宋体" charset="-122"/>
              </a:rPr>
              <a:t>    2916.6667</a:t>
            </a:r>
          </a:p>
        </p:txBody>
      </p:sp>
      <p:sp>
        <p:nvSpPr>
          <p:cNvPr id="34823" name="标题 12"/>
          <p:cNvSpPr>
            <a:spLocks noGrp="1"/>
          </p:cNvSpPr>
          <p:nvPr>
            <p:ph type="title"/>
          </p:nvPr>
        </p:nvSpPr>
        <p:spPr>
          <a:xfrm>
            <a:off x="863600" y="687388"/>
            <a:ext cx="7408863" cy="881062"/>
          </a:xfrm>
        </p:spPr>
        <p:txBody>
          <a:bodyPr/>
          <a:lstStyle/>
          <a:p>
            <a:pPr algn="ctr" eaLnBrk="1" hangingPunct="1">
              <a:defRPr/>
            </a:pPr>
            <a:r>
              <a:rPr lang="zh-CN" altLang="en-US" dirty="0">
                <a:ea typeface="宋体" pitchFamily="2" charset="-122"/>
              </a:rPr>
              <a:t>3</a:t>
            </a:r>
            <a:r>
              <a:rPr lang="en-US" altLang="zh-CN" dirty="0">
                <a:ea typeface="宋体" pitchFamily="2" charset="-122"/>
              </a:rPr>
              <a:t>.5</a:t>
            </a:r>
            <a:r>
              <a:rPr lang="zh-CN" altLang="en-US" dirty="0">
                <a:ea typeface="宋体" pitchFamily="2" charset="-122"/>
              </a:rPr>
              <a:t> 组函数嵌套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ChangeArrowheads="1"/>
          </p:cNvSpPr>
          <p:nvPr/>
        </p:nvSpPr>
        <p:spPr bwMode="blackWhite">
          <a:xfrm>
            <a:off x="1030288" y="2981325"/>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kumimoji="1" lang="en-US" altLang="zh-CN" sz="1800" b="1">
                <a:solidFill>
                  <a:srgbClr val="000000"/>
                </a:solidFill>
                <a:latin typeface="Courier New" pitchFamily="49" charset="0"/>
                <a:ea typeface="宋体" pitchFamily="2" charset="-122"/>
              </a:rPr>
              <a:t>SQL&gt; SELECT	deptno, COUNT(ename)</a:t>
            </a:r>
          </a:p>
          <a:p>
            <a:pPr>
              <a:tabLst>
                <a:tab pos="682625" algn="l"/>
                <a:tab pos="1833563" algn="l"/>
              </a:tabLst>
              <a:defRPr/>
            </a:pPr>
            <a:r>
              <a:rPr kumimoji="1" lang="en-US" altLang="zh-CN" sz="1800" b="1">
                <a:solidFill>
                  <a:srgbClr val="000000"/>
                </a:solidFill>
                <a:latin typeface="Courier New" pitchFamily="49" charset="0"/>
                <a:ea typeface="宋体" pitchFamily="2" charset="-122"/>
              </a:rPr>
              <a:t>  2  FROM	emp;</a:t>
            </a:r>
          </a:p>
        </p:txBody>
      </p:sp>
      <p:sp>
        <p:nvSpPr>
          <p:cNvPr id="413701" name="Rectangle 5"/>
          <p:cNvSpPr>
            <a:spLocks noChangeArrowheads="1"/>
          </p:cNvSpPr>
          <p:nvPr/>
        </p:nvSpPr>
        <p:spPr bwMode="blackWhite">
          <a:xfrm>
            <a:off x="1049338" y="4057650"/>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kumimoji="1" lang="en-US" altLang="zh-CN" sz="1800" b="1">
                <a:solidFill>
                  <a:srgbClr val="000000"/>
                </a:solidFill>
                <a:latin typeface="Courier New" pitchFamily="49" charset="0"/>
                <a:ea typeface="宋体" pitchFamily="2" charset="-122"/>
              </a:rPr>
              <a:t>SELECT deptno, COUNT(ename)</a:t>
            </a:r>
          </a:p>
          <a:p>
            <a:pPr>
              <a:tabLst>
                <a:tab pos="682625" algn="l"/>
                <a:tab pos="1833563" algn="l"/>
              </a:tabLst>
              <a:defRPr/>
            </a:pPr>
            <a:r>
              <a:rPr kumimoji="1" lang="en-US" altLang="zh-CN" sz="1800" b="1">
                <a:solidFill>
                  <a:srgbClr val="000000"/>
                </a:solidFill>
                <a:latin typeface="Courier New" pitchFamily="49" charset="0"/>
                <a:ea typeface="宋体" pitchFamily="2" charset="-122"/>
              </a:rPr>
              <a:t>       *</a:t>
            </a:r>
          </a:p>
          <a:p>
            <a:pPr>
              <a:tabLst>
                <a:tab pos="682625" algn="l"/>
                <a:tab pos="1833563" algn="l"/>
              </a:tabLst>
              <a:defRPr/>
            </a:pPr>
            <a:r>
              <a:rPr kumimoji="1" lang="en-US" altLang="zh-CN" sz="1800" b="1">
                <a:solidFill>
                  <a:srgbClr val="000000"/>
                </a:solidFill>
                <a:latin typeface="Courier New" pitchFamily="49" charset="0"/>
                <a:ea typeface="宋体" pitchFamily="2" charset="-122"/>
              </a:rPr>
              <a:t>ERROR at line 1:</a:t>
            </a:r>
          </a:p>
          <a:p>
            <a:pPr>
              <a:tabLst>
                <a:tab pos="682625" algn="l"/>
                <a:tab pos="1833563" algn="l"/>
              </a:tabLst>
              <a:defRPr/>
            </a:pPr>
            <a:r>
              <a:rPr kumimoji="1" lang="en-US" altLang="zh-CN" sz="1800" b="1">
                <a:solidFill>
                  <a:srgbClr val="000000"/>
                </a:solidFill>
                <a:latin typeface="Courier New" pitchFamily="49" charset="0"/>
                <a:ea typeface="宋体" pitchFamily="2" charset="-122"/>
              </a:rPr>
              <a:t>ORA-00937: not a single-group group function</a:t>
            </a:r>
          </a:p>
        </p:txBody>
      </p:sp>
      <p:sp>
        <p:nvSpPr>
          <p:cNvPr id="413702" name="Rectangle 6"/>
          <p:cNvSpPr>
            <a:spLocks noChangeArrowheads="1"/>
          </p:cNvSpPr>
          <p:nvPr/>
        </p:nvSpPr>
        <p:spPr bwMode="auto">
          <a:xfrm rot="19440000">
            <a:off x="1435100" y="3671888"/>
            <a:ext cx="7385050" cy="45720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a:defRPr/>
            </a:pPr>
            <a:r>
              <a:rPr kumimoji="1" lang="en-US" altLang="zh-CN" sz="2400" b="1">
                <a:solidFill>
                  <a:srgbClr val="FF3300"/>
                </a:solidFill>
                <a:effectLst>
                  <a:outerShdw blurRad="38100" dist="38100" dir="2700000" algn="tl">
                    <a:srgbClr val="FFFFFF"/>
                  </a:outerShdw>
                </a:effectLst>
                <a:latin typeface="Arial" pitchFamily="34" charset="0"/>
                <a:ea typeface="宋体" pitchFamily="2" charset="-122"/>
              </a:rPr>
              <a:t>Column missing in the GROUP BY clause</a:t>
            </a:r>
          </a:p>
        </p:txBody>
      </p:sp>
      <p:sp>
        <p:nvSpPr>
          <p:cNvPr id="43013" name="Rectangle 10"/>
          <p:cNvSpPr>
            <a:spLocks noChangeArrowheads="1"/>
          </p:cNvSpPr>
          <p:nvPr/>
        </p:nvSpPr>
        <p:spPr bwMode="auto">
          <a:xfrm>
            <a:off x="992188" y="1558925"/>
            <a:ext cx="7791450" cy="384175"/>
          </a:xfrm>
          <a:prstGeom prst="rect">
            <a:avLst/>
          </a:prstGeom>
          <a:noFill/>
          <a:ln w="9525">
            <a:noFill/>
            <a:miter lim="800000"/>
            <a:headEnd/>
            <a:tailEnd/>
          </a:ln>
        </p:spPr>
        <p:txBody>
          <a:bodyPr lIns="92075" tIns="46038" rIns="92075" bIns="46038">
            <a:spAutoFit/>
          </a:bodyPr>
          <a:lstStyle/>
          <a:p>
            <a:pPr marL="457200" indent="-457200" defTabSz="346075">
              <a:lnSpc>
                <a:spcPct val="95000"/>
              </a:lnSpc>
              <a:spcBef>
                <a:spcPct val="35000"/>
              </a:spcBef>
              <a:buClr>
                <a:schemeClr val="hlink"/>
              </a:buClr>
              <a:buSzPct val="125000"/>
              <a:buFont typeface="Arial" charset="0"/>
              <a:buChar char="•"/>
              <a:tabLst>
                <a:tab pos="571500" algn="l"/>
              </a:tabLst>
            </a:pPr>
            <a:r>
              <a:rPr kumimoji="1" lang="zh-CN" altLang="en-US" sz="2000" b="1">
                <a:solidFill>
                  <a:schemeClr val="tx1"/>
                </a:solidFill>
                <a:latin typeface="Arial" charset="0"/>
                <a:ea typeface="宋体" charset="-122"/>
              </a:rPr>
              <a:t>非法使用分组函数，使用组函数必须使用</a:t>
            </a:r>
            <a:r>
              <a:rPr lang="en-US" altLang="zh-CN" sz="2000" b="1">
                <a:solidFill>
                  <a:schemeClr val="tx1"/>
                </a:solidFill>
                <a:latin typeface="Arial" charset="0"/>
                <a:ea typeface="宋体" charset="-122"/>
              </a:rPr>
              <a:t>GROUP BY </a:t>
            </a:r>
            <a:r>
              <a:rPr lang="zh-CN" altLang="en-US" sz="2000" b="1">
                <a:solidFill>
                  <a:schemeClr val="tx1"/>
                </a:solidFill>
                <a:latin typeface="Arial" charset="0"/>
                <a:ea typeface="宋体" charset="-122"/>
              </a:rPr>
              <a:t>子句</a:t>
            </a:r>
          </a:p>
        </p:txBody>
      </p:sp>
      <p:sp>
        <p:nvSpPr>
          <p:cNvPr id="35846" name="标题 8"/>
          <p:cNvSpPr>
            <a:spLocks noGrp="1"/>
          </p:cNvSpPr>
          <p:nvPr>
            <p:ph type="title"/>
          </p:nvPr>
        </p:nvSpPr>
        <p:spPr/>
        <p:txBody>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.6</a:t>
            </a:r>
            <a:r>
              <a:rPr lang="zh-CN" altLang="zh-CN" dirty="0">
                <a:ea typeface="宋体" pitchFamily="2" charset="-122"/>
                <a:cs typeface="Arial" charset="0"/>
              </a:rPr>
              <a:t> </a:t>
            </a:r>
            <a:r>
              <a:rPr lang="zh-CN" altLang="en-US" dirty="0">
                <a:ea typeface="宋体" pitchFamily="2" charset="-122"/>
                <a:cs typeface="Arial" charset="0"/>
              </a:rPr>
              <a:t>非法使用分组函数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3702"/>
                                        </p:tgtEl>
                                        <p:attrNameLst>
                                          <p:attrName>style.visibility</p:attrName>
                                        </p:attrNameLst>
                                      </p:cBhvr>
                                      <p:to>
                                        <p:strVal val="visible"/>
                                      </p:to>
                                    </p:set>
                                    <p:animEffect transition="in" filter="wipe(down)">
                                      <p:cBhvr>
                                        <p:cTn id="7" dur="500"/>
                                        <p:tgtEl>
                                          <p:spTgt spid="41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ChangeArrowheads="1"/>
          </p:cNvSpPr>
          <p:nvPr/>
        </p:nvSpPr>
        <p:spPr bwMode="blackWhite">
          <a:xfrm>
            <a:off x="995363" y="3048000"/>
            <a:ext cx="7385050" cy="1270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kumimoji="1" lang="en-US" altLang="zh-CN" sz="1800" b="1">
                <a:solidFill>
                  <a:srgbClr val="000000"/>
                </a:solidFill>
                <a:latin typeface="Courier New" pitchFamily="49" charset="0"/>
                <a:ea typeface="宋体" pitchFamily="2" charset="-122"/>
              </a:rPr>
              <a:t>SQL&gt; SELECT	 deptno, AVG(sal)</a:t>
            </a:r>
          </a:p>
          <a:p>
            <a:pPr>
              <a:tabLst>
                <a:tab pos="682625" algn="l"/>
                <a:tab pos="1833563" algn="l"/>
              </a:tabLst>
              <a:defRPr/>
            </a:pPr>
            <a:r>
              <a:rPr kumimoji="1" lang="en-US" altLang="zh-CN" sz="1800" b="1">
                <a:solidFill>
                  <a:srgbClr val="000000"/>
                </a:solidFill>
                <a:latin typeface="Courier New" pitchFamily="49" charset="0"/>
                <a:ea typeface="宋体" pitchFamily="2" charset="-122"/>
              </a:rPr>
              <a:t>  2  FROM	 emp</a:t>
            </a:r>
          </a:p>
          <a:p>
            <a:pPr>
              <a:tabLst>
                <a:tab pos="682625" algn="l"/>
                <a:tab pos="1833563" algn="l"/>
              </a:tabLst>
              <a:defRPr/>
            </a:pPr>
            <a:r>
              <a:rPr kumimoji="1" lang="en-US" altLang="zh-CN" sz="1800" b="1">
                <a:solidFill>
                  <a:srgbClr val="000000"/>
                </a:solidFill>
                <a:latin typeface="Courier New" pitchFamily="49" charset="0"/>
                <a:ea typeface="宋体" pitchFamily="2" charset="-122"/>
              </a:rPr>
              <a:t>  3  WHERE	 AVG(sal) &gt; 2000</a:t>
            </a:r>
          </a:p>
          <a:p>
            <a:pPr>
              <a:tabLst>
                <a:tab pos="682625" algn="l"/>
                <a:tab pos="1833563" algn="l"/>
              </a:tabLst>
              <a:defRPr/>
            </a:pPr>
            <a:r>
              <a:rPr kumimoji="1" lang="en-US" altLang="zh-CN" sz="1800" b="1">
                <a:solidFill>
                  <a:srgbClr val="000000"/>
                </a:solidFill>
                <a:latin typeface="Courier New" pitchFamily="49" charset="0"/>
                <a:ea typeface="宋体" pitchFamily="2" charset="-122"/>
              </a:rPr>
              <a:t>  4  GROUP BY	 deptno;</a:t>
            </a:r>
          </a:p>
        </p:txBody>
      </p:sp>
      <p:sp>
        <p:nvSpPr>
          <p:cNvPr id="415749" name="Rectangle 5"/>
          <p:cNvSpPr>
            <a:spLocks noChangeArrowheads="1"/>
          </p:cNvSpPr>
          <p:nvPr/>
        </p:nvSpPr>
        <p:spPr bwMode="blackWhite">
          <a:xfrm>
            <a:off x="1033463" y="4514850"/>
            <a:ext cx="7385050" cy="12747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defRPr/>
            </a:pPr>
            <a:r>
              <a:rPr kumimoji="1" lang="en-US" altLang="zh-CN" sz="1800" b="1">
                <a:solidFill>
                  <a:srgbClr val="000000"/>
                </a:solidFill>
                <a:latin typeface="Courier New" pitchFamily="49" charset="0"/>
                <a:ea typeface="宋体" pitchFamily="2" charset="-122"/>
              </a:rPr>
              <a:t>WHERE AVG(sal) &gt; 2000</a:t>
            </a:r>
          </a:p>
          <a:p>
            <a:pPr>
              <a:tabLst>
                <a:tab pos="682625" algn="l"/>
                <a:tab pos="1833563" algn="l"/>
              </a:tabLst>
              <a:defRPr/>
            </a:pPr>
            <a:r>
              <a:rPr kumimoji="1" lang="en-US" altLang="zh-CN" sz="1800" b="1">
                <a:solidFill>
                  <a:srgbClr val="000000"/>
                </a:solidFill>
                <a:latin typeface="Courier New" pitchFamily="49" charset="0"/>
                <a:ea typeface="宋体" pitchFamily="2" charset="-122"/>
              </a:rPr>
              <a:t>      *</a:t>
            </a:r>
          </a:p>
          <a:p>
            <a:pPr>
              <a:tabLst>
                <a:tab pos="682625" algn="l"/>
                <a:tab pos="1833563" algn="l"/>
              </a:tabLst>
              <a:defRPr/>
            </a:pPr>
            <a:r>
              <a:rPr kumimoji="1" lang="en-US" altLang="zh-CN" sz="1800" b="1">
                <a:solidFill>
                  <a:srgbClr val="000000"/>
                </a:solidFill>
                <a:latin typeface="Courier New" pitchFamily="49" charset="0"/>
                <a:ea typeface="宋体" pitchFamily="2" charset="-122"/>
              </a:rPr>
              <a:t>ERROR at line 3:</a:t>
            </a:r>
          </a:p>
          <a:p>
            <a:pPr>
              <a:tabLst>
                <a:tab pos="682625" algn="l"/>
                <a:tab pos="1833563" algn="l"/>
              </a:tabLst>
              <a:defRPr/>
            </a:pPr>
            <a:r>
              <a:rPr kumimoji="1" lang="en-US" altLang="zh-CN" sz="1800" b="1">
                <a:solidFill>
                  <a:srgbClr val="000000"/>
                </a:solidFill>
                <a:latin typeface="Courier New" pitchFamily="49" charset="0"/>
                <a:ea typeface="宋体" pitchFamily="2" charset="-122"/>
              </a:rPr>
              <a:t>ORA-00934: group function is not allowed here</a:t>
            </a:r>
          </a:p>
        </p:txBody>
      </p:sp>
      <p:sp>
        <p:nvSpPr>
          <p:cNvPr id="415750" name="Rectangle 6"/>
          <p:cNvSpPr>
            <a:spLocks noChangeArrowheads="1"/>
          </p:cNvSpPr>
          <p:nvPr/>
        </p:nvSpPr>
        <p:spPr bwMode="auto">
          <a:xfrm rot="19440000">
            <a:off x="2436813" y="3427413"/>
            <a:ext cx="7385050" cy="82232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a:defRPr/>
            </a:pPr>
            <a:r>
              <a:rPr kumimoji="1" lang="en-US" altLang="zh-CN" sz="2400" b="1">
                <a:solidFill>
                  <a:srgbClr val="FF3300"/>
                </a:solidFill>
                <a:effectLst>
                  <a:outerShdw blurRad="38100" dist="38100" dir="2700000" algn="tl">
                    <a:srgbClr val="FFFFFF"/>
                  </a:outerShdw>
                </a:effectLst>
                <a:latin typeface="Arial" pitchFamily="34" charset="0"/>
                <a:ea typeface="宋体" pitchFamily="2" charset="-122"/>
              </a:rPr>
              <a:t>Cannot use the WHERE clause</a:t>
            </a:r>
          </a:p>
          <a:p>
            <a:pPr>
              <a:defRPr/>
            </a:pPr>
            <a:r>
              <a:rPr kumimoji="1" lang="en-US" altLang="zh-CN" sz="2400" b="1">
                <a:solidFill>
                  <a:srgbClr val="FF3300"/>
                </a:solidFill>
                <a:effectLst>
                  <a:outerShdw blurRad="38100" dist="38100" dir="2700000" algn="tl">
                    <a:srgbClr val="FFFFFF"/>
                  </a:outerShdw>
                </a:effectLst>
                <a:latin typeface="Arial" pitchFamily="34" charset="0"/>
                <a:ea typeface="宋体" pitchFamily="2" charset="-122"/>
              </a:rPr>
              <a:t>            to restrict groups</a:t>
            </a:r>
          </a:p>
        </p:txBody>
      </p:sp>
      <p:sp>
        <p:nvSpPr>
          <p:cNvPr id="44037" name="Rectangle 10"/>
          <p:cNvSpPr>
            <a:spLocks noChangeArrowheads="1"/>
          </p:cNvSpPr>
          <p:nvPr/>
        </p:nvSpPr>
        <p:spPr bwMode="auto">
          <a:xfrm>
            <a:off x="992188" y="1558925"/>
            <a:ext cx="7791450" cy="784225"/>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在</a:t>
            </a:r>
            <a:r>
              <a:rPr lang="en-US" altLang="zh-CN" sz="2000" b="1">
                <a:solidFill>
                  <a:schemeClr val="tx1"/>
                </a:solidFill>
                <a:latin typeface="Arial" charset="0"/>
                <a:ea typeface="宋体" charset="-122"/>
              </a:rPr>
              <a:t>WHERE</a:t>
            </a:r>
            <a:r>
              <a:rPr lang="zh-CN" altLang="en-US" sz="2000" b="1">
                <a:solidFill>
                  <a:schemeClr val="tx1"/>
                </a:solidFill>
                <a:latin typeface="Arial" charset="0"/>
                <a:ea typeface="宋体" charset="-122"/>
              </a:rPr>
              <a:t>子句中不能直接使用组函数。</a:t>
            </a:r>
          </a:p>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在</a:t>
            </a:r>
            <a:r>
              <a:rPr lang="en-US" altLang="zh-CN" sz="2000" b="1">
                <a:solidFill>
                  <a:schemeClr val="tx1"/>
                </a:solidFill>
                <a:latin typeface="Arial" charset="0"/>
                <a:ea typeface="宋体" charset="-122"/>
              </a:rPr>
              <a:t>HAVING</a:t>
            </a:r>
            <a:r>
              <a:rPr lang="zh-CN" altLang="en-US" sz="2000" b="1">
                <a:solidFill>
                  <a:schemeClr val="tx1"/>
                </a:solidFill>
                <a:latin typeface="Arial" charset="0"/>
                <a:ea typeface="宋体" charset="-122"/>
              </a:rPr>
              <a:t>子句中可以直接使用组函数。</a:t>
            </a:r>
          </a:p>
        </p:txBody>
      </p:sp>
      <p:sp>
        <p:nvSpPr>
          <p:cNvPr id="36870" name="标题 8"/>
          <p:cNvSpPr>
            <a:spLocks noGrp="1"/>
          </p:cNvSpPr>
          <p:nvPr>
            <p:ph type="title"/>
          </p:nvPr>
        </p:nvSpPr>
        <p:spPr>
          <a:xfrm>
            <a:off x="863600" y="530225"/>
            <a:ext cx="7408863" cy="700088"/>
          </a:xfrm>
        </p:spPr>
        <p:txBody>
          <a:bodyPr>
            <a:normAutofit fontScale="90000"/>
          </a:bodyPr>
          <a:lstStyle/>
          <a:p>
            <a:pPr algn="ctr" eaLnBrk="1" hangingPunct="1">
              <a:defRPr/>
            </a:pPr>
            <a:r>
              <a:rPr lang="zh-CN" altLang="zh-CN" dirty="0">
                <a:ea typeface="宋体" pitchFamily="2" charset="-122"/>
                <a:cs typeface="Arial" charset="0"/>
              </a:rPr>
              <a:t>3</a:t>
            </a:r>
            <a:r>
              <a:rPr lang="en-US" altLang="zh-CN" dirty="0">
                <a:ea typeface="宋体" pitchFamily="2" charset="-122"/>
                <a:cs typeface="Arial" charset="0"/>
              </a:rPr>
              <a:t>.6</a:t>
            </a:r>
            <a:r>
              <a:rPr lang="zh-CN" altLang="zh-CN" dirty="0">
                <a:ea typeface="宋体" pitchFamily="2" charset="-122"/>
                <a:cs typeface="Arial" charset="0"/>
              </a:rPr>
              <a:t> 非法使用分组函数</a:t>
            </a:r>
            <a:endParaRPr lang="zh-CN" altLang="en-US" dirty="0">
              <a:ea typeface="宋体" pitchFamily="2" charset="-122"/>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5750"/>
                                        </p:tgtEl>
                                        <p:attrNameLst>
                                          <p:attrName>style.visibility</p:attrName>
                                        </p:attrNameLst>
                                      </p:cBhvr>
                                      <p:to>
                                        <p:strVal val="visible"/>
                                      </p:to>
                                    </p:set>
                                    <p:animEffect transition="in" filter="wipe(down)">
                                      <p:cBhvr>
                                        <p:cTn id="7" dur="500"/>
                                        <p:tgtEl>
                                          <p:spTgt spid="415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48" name="Rectangle 16"/>
          <p:cNvSpPr>
            <a:spLocks noChangeArrowheads="1"/>
          </p:cNvSpPr>
          <p:nvPr/>
        </p:nvSpPr>
        <p:spPr bwMode="blackWhite">
          <a:xfrm>
            <a:off x="969963" y="2382838"/>
            <a:ext cx="72771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zh-CN" altLang="en-US" sz="1800" b="1">
              <a:solidFill>
                <a:srgbClr val="000000"/>
              </a:solidFill>
              <a:latin typeface="Courier New" pitchFamily="49" charset="0"/>
              <a:ea typeface="宋体" pitchFamily="2" charset="-122"/>
            </a:endParaRPr>
          </a:p>
          <a:p>
            <a:pPr>
              <a:tabLst>
                <a:tab pos="1200150" algn="l"/>
              </a:tabLst>
              <a:defRPr/>
            </a:pPr>
            <a:endParaRPr lang="zh-CN" altLang="en-US" sz="1800" b="1">
              <a:solidFill>
                <a:srgbClr val="000000"/>
              </a:solidFill>
              <a:latin typeface="Courier New" pitchFamily="49" charset="0"/>
              <a:ea typeface="宋体" pitchFamily="2" charset="-122"/>
            </a:endParaRPr>
          </a:p>
        </p:txBody>
      </p:sp>
      <p:sp>
        <p:nvSpPr>
          <p:cNvPr id="45059" name="Rectangle 18"/>
          <p:cNvSpPr>
            <a:spLocks noChangeArrowheads="1"/>
          </p:cNvSpPr>
          <p:nvPr/>
        </p:nvSpPr>
        <p:spPr bwMode="ltGray">
          <a:xfrm>
            <a:off x="3816350" y="3228975"/>
            <a:ext cx="3683000" cy="552450"/>
          </a:xfrm>
          <a:prstGeom prst="rect">
            <a:avLst/>
          </a:prstGeom>
          <a:noFill/>
          <a:ln w="19050">
            <a:solidFill>
              <a:schemeClr val="hlink"/>
            </a:solidFill>
            <a:miter lim="800000"/>
            <a:headEnd/>
            <a:tailEnd/>
          </a:ln>
        </p:spPr>
        <p:txBody>
          <a:bodyPr wrap="none" anchor="ctr"/>
          <a:lstStyle/>
          <a:p>
            <a:endParaRPr lang="zh-CN" altLang="en-US">
              <a:ea typeface="宋体" charset="-122"/>
            </a:endParaRPr>
          </a:p>
        </p:txBody>
      </p:sp>
      <p:sp>
        <p:nvSpPr>
          <p:cNvPr id="45060" name="Rectangle 19"/>
          <p:cNvSpPr>
            <a:spLocks noChangeArrowheads="1"/>
          </p:cNvSpPr>
          <p:nvPr/>
        </p:nvSpPr>
        <p:spPr bwMode="blackWhite">
          <a:xfrm>
            <a:off x="1092200" y="2370138"/>
            <a:ext cx="7694613" cy="1490662"/>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800" b="1">
                <a:solidFill>
                  <a:srgbClr val="000000"/>
                </a:solidFill>
                <a:latin typeface="Courier New" pitchFamily="49" charset="0"/>
                <a:ea typeface="宋体" charset="-122"/>
              </a:rPr>
              <a:t>SELECT	</a:t>
            </a:r>
            <a:r>
              <a:rPr lang="en-US" altLang="zh-CN" sz="1800" b="1" i="1">
                <a:solidFill>
                  <a:srgbClr val="000000"/>
                </a:solidFill>
                <a:latin typeface="Courier New" pitchFamily="49" charset="0"/>
                <a:ea typeface="宋体" charset="-122"/>
              </a:rPr>
              <a:t>select_list</a:t>
            </a:r>
            <a:endParaRPr lang="en-US" altLang="zh-CN" sz="1800" b="1">
              <a:solidFill>
                <a:srgbClr val="000000"/>
              </a:solidFill>
              <a:latin typeface="Courier New" pitchFamily="49" charset="0"/>
              <a:ea typeface="宋体" charset="-122"/>
            </a:endParaRPr>
          </a:p>
          <a:p>
            <a:pPr>
              <a:tabLst>
                <a:tab pos="1200150" algn="l"/>
              </a:tabLst>
            </a:pPr>
            <a:r>
              <a:rPr lang="en-US" altLang="zh-CN" sz="1800" b="1">
                <a:solidFill>
                  <a:srgbClr val="000000"/>
                </a:solidFill>
                <a:latin typeface="Courier New" pitchFamily="49" charset="0"/>
                <a:ea typeface="宋体" charset="-122"/>
              </a:rPr>
              <a:t>FROM	</a:t>
            </a:r>
            <a:r>
              <a:rPr lang="en-US" altLang="zh-CN" sz="1800" b="1" i="1">
                <a:solidFill>
                  <a:srgbClr val="000000"/>
                </a:solidFill>
                <a:latin typeface="Courier New" pitchFamily="49" charset="0"/>
                <a:ea typeface="宋体" charset="-122"/>
              </a:rPr>
              <a:t>table</a:t>
            </a:r>
            <a:endParaRPr lang="en-US" altLang="zh-CN" sz="1800" b="1">
              <a:solidFill>
                <a:srgbClr val="000000"/>
              </a:solidFill>
              <a:latin typeface="Courier New" pitchFamily="49" charset="0"/>
              <a:ea typeface="宋体" charset="-122"/>
            </a:endParaRPr>
          </a:p>
          <a:p>
            <a:pPr>
              <a:tabLst>
                <a:tab pos="1200150" algn="l"/>
              </a:tabLst>
            </a:pPr>
            <a:r>
              <a:rPr lang="en-US" altLang="zh-CN" sz="1800" b="1">
                <a:solidFill>
                  <a:srgbClr val="000000"/>
                </a:solidFill>
                <a:latin typeface="Courier New" pitchFamily="49" charset="0"/>
                <a:ea typeface="宋体" charset="-122"/>
              </a:rPr>
              <a:t>WHERE	</a:t>
            </a:r>
            <a:r>
              <a:rPr lang="en-US" altLang="zh-CN" sz="1800" b="1" i="1">
                <a:solidFill>
                  <a:srgbClr val="000000"/>
                </a:solidFill>
                <a:latin typeface="Courier New" pitchFamily="49" charset="0"/>
                <a:ea typeface="宋体" charset="-122"/>
              </a:rPr>
              <a:t>expr operator</a:t>
            </a:r>
          </a:p>
          <a:p>
            <a:pPr>
              <a:tabLst>
                <a:tab pos="1200150" algn="l"/>
              </a:tabLst>
            </a:pPr>
            <a:r>
              <a:rPr lang="en-US" altLang="zh-CN" sz="1800" b="1">
                <a:solidFill>
                  <a:srgbClr val="000000"/>
                </a:solidFill>
                <a:latin typeface="Courier New" pitchFamily="49" charset="0"/>
                <a:ea typeface="宋体" charset="-122"/>
              </a:rPr>
              <a:t>		 	(SELECT	</a:t>
            </a:r>
            <a:r>
              <a:rPr lang="en-US" altLang="zh-CN" sz="1800" b="1" i="1">
                <a:solidFill>
                  <a:srgbClr val="000000"/>
                </a:solidFill>
                <a:latin typeface="Courier New" pitchFamily="49" charset="0"/>
                <a:ea typeface="宋体" charset="-122"/>
              </a:rPr>
              <a:t>select_list</a:t>
            </a:r>
          </a:p>
          <a:p>
            <a:pPr>
              <a:tabLst>
                <a:tab pos="1200150" algn="l"/>
              </a:tabLst>
            </a:pPr>
            <a:r>
              <a:rPr lang="en-US" altLang="zh-CN" sz="1800" b="1">
                <a:solidFill>
                  <a:srgbClr val="000000"/>
                </a:solidFill>
                <a:latin typeface="Courier New" pitchFamily="49" charset="0"/>
                <a:ea typeface="宋体" charset="-122"/>
              </a:rPr>
              <a:t>		       FROM		</a:t>
            </a:r>
            <a:r>
              <a:rPr lang="en-US" altLang="zh-CN" sz="1800" b="1" i="1">
                <a:solidFill>
                  <a:srgbClr val="000000"/>
                </a:solidFill>
                <a:latin typeface="Courier New" pitchFamily="49" charset="0"/>
                <a:ea typeface="宋体" charset="-122"/>
              </a:rPr>
              <a:t>table</a:t>
            </a:r>
            <a:r>
              <a:rPr lang="en-US" altLang="zh-CN" sz="1800" b="1">
                <a:solidFill>
                  <a:srgbClr val="000000"/>
                </a:solidFill>
                <a:latin typeface="Courier New" pitchFamily="49" charset="0"/>
                <a:ea typeface="宋体" charset="-122"/>
              </a:rPr>
              <a:t>);</a:t>
            </a:r>
          </a:p>
        </p:txBody>
      </p:sp>
      <p:sp>
        <p:nvSpPr>
          <p:cNvPr id="37893" name="标题 9"/>
          <p:cNvSpPr>
            <a:spLocks noGrp="1"/>
          </p:cNvSpPr>
          <p:nvPr>
            <p:ph type="title"/>
          </p:nvPr>
        </p:nvSpPr>
        <p:spPr>
          <a:xfrm>
            <a:off x="863600" y="530225"/>
            <a:ext cx="7408863" cy="636588"/>
          </a:xfrm>
        </p:spPr>
        <p:txBody>
          <a:bodyPr>
            <a:normAutofit fontScale="90000"/>
          </a:bodyPr>
          <a:lstStyle/>
          <a:p>
            <a:pPr algn="ctr" eaLnBrk="1" hangingPunct="1">
              <a:defRPr/>
            </a:pPr>
            <a:r>
              <a:rPr lang="zh-CN" altLang="en-US" dirty="0">
                <a:ea typeface="宋体" pitchFamily="2" charset="-122"/>
              </a:rPr>
              <a:t>4 子查询</a:t>
            </a:r>
            <a:r>
              <a:rPr lang="en-US" altLang="zh-CN" dirty="0">
                <a:ea typeface="宋体" pitchFamily="2" charset="-122"/>
              </a:rPr>
              <a:t>-</a:t>
            </a:r>
            <a:r>
              <a:rPr lang="zh-CN" altLang="en-US" dirty="0">
                <a:ea typeface="宋体" pitchFamily="2" charset="-122"/>
              </a:rPr>
              <a:t>语法</a:t>
            </a:r>
          </a:p>
        </p:txBody>
      </p:sp>
      <p:sp>
        <p:nvSpPr>
          <p:cNvPr id="45062" name="Rectangle 11"/>
          <p:cNvSpPr>
            <a:spLocks noChangeArrowheads="1"/>
          </p:cNvSpPr>
          <p:nvPr/>
        </p:nvSpPr>
        <p:spPr bwMode="auto">
          <a:xfrm>
            <a:off x="835025" y="1744663"/>
            <a:ext cx="7791450" cy="3857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子查询语法：</a:t>
            </a:r>
          </a:p>
        </p:txBody>
      </p:sp>
      <p:sp>
        <p:nvSpPr>
          <p:cNvPr id="9" name="Rectangle 17"/>
          <p:cNvSpPr txBox="1">
            <a:spLocks noChangeArrowheads="1"/>
          </p:cNvSpPr>
          <p:nvPr/>
        </p:nvSpPr>
        <p:spPr bwMode="auto">
          <a:xfrm>
            <a:off x="844550" y="4292600"/>
            <a:ext cx="7385050" cy="1066800"/>
          </a:xfrm>
          <a:prstGeom prst="rect">
            <a:avLst/>
          </a:prstGeom>
          <a:noFill/>
          <a:ln w="9525">
            <a:noFill/>
            <a:miter lim="800000"/>
            <a:headEnd/>
            <a:tailEnd/>
          </a:ln>
        </p:spPr>
        <p:txBody>
          <a:bodyPr lIns="92075" tIns="46038" rIns="92075" bIns="46038">
            <a:spAutoFit/>
          </a:bodyPr>
          <a:lstStyle/>
          <a:p>
            <a:pPr marL="404813" indent="-404813" defTabSz="346075" eaLnBrk="1" hangingPunct="1">
              <a:lnSpc>
                <a:spcPct val="95000"/>
              </a:lnSpc>
              <a:spcBef>
                <a:spcPct val="35000"/>
              </a:spcBef>
              <a:buClr>
                <a:schemeClr val="hlink"/>
              </a:buClr>
              <a:buSzPct val="125000"/>
              <a:buFont typeface="Arial" charset="0"/>
              <a:buChar char="•"/>
              <a:tabLst>
                <a:tab pos="571500" algn="l"/>
              </a:tabLst>
              <a:defRPr/>
            </a:pPr>
            <a:r>
              <a:rPr lang="zh-CN" altLang="en-US" sz="2200" b="1" kern="0">
                <a:solidFill>
                  <a:schemeClr val="tx1"/>
                </a:solidFill>
                <a:latin typeface="+mn-lt"/>
                <a:ea typeface="宋体" pitchFamily="2" charset="-122"/>
              </a:rPr>
              <a:t>子查询（内部查询）在主查询之前执行</a:t>
            </a:r>
            <a:r>
              <a:rPr lang="en-US" altLang="zh-CN" sz="2200" b="1" kern="0">
                <a:solidFill>
                  <a:schemeClr val="tx1"/>
                </a:solidFill>
                <a:latin typeface="+mn-lt"/>
                <a:ea typeface="宋体" pitchFamily="2" charset="-122"/>
              </a:rPr>
              <a:t>。</a:t>
            </a:r>
          </a:p>
          <a:p>
            <a:pPr marL="404813" indent="-404813" defTabSz="346075" eaLnBrk="1" hangingPunct="1">
              <a:lnSpc>
                <a:spcPct val="95000"/>
              </a:lnSpc>
              <a:spcBef>
                <a:spcPct val="35000"/>
              </a:spcBef>
              <a:buClr>
                <a:schemeClr val="hlink"/>
              </a:buClr>
              <a:buSzPct val="125000"/>
              <a:buFont typeface="Arial" charset="0"/>
              <a:buChar char="•"/>
              <a:tabLst>
                <a:tab pos="571500" algn="l"/>
              </a:tabLst>
              <a:defRPr/>
            </a:pPr>
            <a:r>
              <a:rPr lang="zh-CN" altLang="en-US" sz="2200" b="1" kern="0">
                <a:solidFill>
                  <a:schemeClr val="tx1"/>
                </a:solidFill>
                <a:latin typeface="+mn-lt"/>
                <a:ea typeface="宋体" pitchFamily="2" charset="-122"/>
              </a:rPr>
              <a:t>子查询的查询结果提供给主查询</a:t>
            </a:r>
            <a:r>
              <a:rPr lang="en-US" altLang="zh-CN" sz="2200" b="1" kern="0">
                <a:solidFill>
                  <a:schemeClr val="tx1"/>
                </a:solidFill>
                <a:latin typeface="+mn-lt"/>
                <a:ea typeface="宋体" pitchFamily="2" charset="-122"/>
              </a:rPr>
              <a:t>(</a:t>
            </a:r>
            <a:r>
              <a:rPr lang="zh-CN" altLang="en-US" sz="2200" b="1" kern="0">
                <a:solidFill>
                  <a:schemeClr val="tx1"/>
                </a:solidFill>
                <a:latin typeface="+mn-lt"/>
                <a:ea typeface="宋体" pitchFamily="2" charset="-122"/>
              </a:rPr>
              <a:t>外部查询)使用。</a:t>
            </a:r>
            <a:endParaRPr lang="en-US" altLang="zh-CN" sz="2200" b="1" kern="0" dirty="0">
              <a:solidFill>
                <a:schemeClr val="tx1"/>
              </a:solidFill>
              <a:latin typeface="+mn-lt"/>
              <a:ea typeface="宋体" pitchFamily="2"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1" name="Rectangle 11"/>
          <p:cNvSpPr>
            <a:spLocks noChangeArrowheads="1"/>
          </p:cNvSpPr>
          <p:nvPr/>
        </p:nvSpPr>
        <p:spPr bwMode="blackWhite">
          <a:xfrm>
            <a:off x="949325" y="23876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zh-CN" altLang="en-US">
              <a:ea typeface="宋体" pitchFamily="2" charset="-122"/>
            </a:endParaRPr>
          </a:p>
        </p:txBody>
      </p:sp>
      <p:grpSp>
        <p:nvGrpSpPr>
          <p:cNvPr id="2" name="Group 12"/>
          <p:cNvGrpSpPr>
            <a:grpSpLocks/>
          </p:cNvGrpSpPr>
          <p:nvPr/>
        </p:nvGrpSpPr>
        <p:grpSpPr bwMode="auto">
          <a:xfrm>
            <a:off x="3335338" y="2711450"/>
            <a:ext cx="4811712" cy="1379538"/>
            <a:chOff x="2101" y="1076"/>
            <a:chExt cx="3031" cy="869"/>
          </a:xfrm>
        </p:grpSpPr>
        <p:sp>
          <p:nvSpPr>
            <p:cNvPr id="46088" name="Rectangle 13"/>
            <p:cNvSpPr>
              <a:spLocks noChangeArrowheads="1"/>
            </p:cNvSpPr>
            <p:nvPr/>
          </p:nvSpPr>
          <p:spPr bwMode="ltGray">
            <a:xfrm>
              <a:off x="2101" y="1413"/>
              <a:ext cx="3031" cy="532"/>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sp>
          <p:nvSpPr>
            <p:cNvPr id="430094" name="Arc 14"/>
            <p:cNvSpPr>
              <a:spLocks/>
            </p:cNvSpPr>
            <p:nvPr/>
          </p:nvSpPr>
          <p:spPr bwMode="auto">
            <a:xfrm rot="10800000">
              <a:off x="2316"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pPr>
                <a:defRPr/>
              </a:pPr>
              <a:endParaRPr lang="zh-CN" altLang="en-US"/>
            </a:p>
          </p:txBody>
        </p:sp>
        <p:sp>
          <p:nvSpPr>
            <p:cNvPr id="46090" name="Rectangle 15"/>
            <p:cNvSpPr>
              <a:spLocks noChangeArrowheads="1"/>
            </p:cNvSpPr>
            <p:nvPr/>
          </p:nvSpPr>
          <p:spPr bwMode="auto">
            <a:xfrm>
              <a:off x="2379" y="1076"/>
              <a:ext cx="401" cy="24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600" b="1">
                  <a:solidFill>
                    <a:srgbClr val="FF5050"/>
                  </a:solidFill>
                  <a:latin typeface="Arial" charset="0"/>
                  <a:ea typeface="宋体" charset="-122"/>
                </a:rPr>
                <a:t>2975</a:t>
              </a:r>
            </a:p>
          </p:txBody>
        </p:sp>
      </p:grpSp>
      <p:sp>
        <p:nvSpPr>
          <p:cNvPr id="46084" name="Rectangle 16"/>
          <p:cNvSpPr>
            <a:spLocks noChangeArrowheads="1"/>
          </p:cNvSpPr>
          <p:nvPr/>
        </p:nvSpPr>
        <p:spPr bwMode="auto">
          <a:xfrm>
            <a:off x="1079500" y="2382838"/>
            <a:ext cx="5672138" cy="1739900"/>
          </a:xfrm>
          <a:prstGeom prst="rect">
            <a:avLst/>
          </a:prstGeom>
          <a:noFill/>
          <a:ln w="9525">
            <a:noFill/>
            <a:miter lim="800000"/>
            <a:headEnd/>
            <a:tailEnd/>
          </a:ln>
        </p:spPr>
        <p:txBody>
          <a:bodyPr lIns="92075" tIns="46038" rIns="92075" bIns="46038">
            <a:spAutoFit/>
          </a:bodyPr>
          <a:lstStyle/>
          <a:p>
            <a:r>
              <a:rPr kumimoji="1" lang="en-US" altLang="zh-CN" sz="1800" b="1">
                <a:solidFill>
                  <a:srgbClr val="000000"/>
                </a:solidFill>
                <a:latin typeface="Courier New" pitchFamily="49" charset="0"/>
                <a:ea typeface="宋体" charset="-122"/>
              </a:rPr>
              <a:t>SQL&gt; SELECT ename</a:t>
            </a:r>
          </a:p>
          <a:p>
            <a:r>
              <a:rPr kumimoji="1" lang="en-US" altLang="zh-CN" sz="1800" b="1">
                <a:solidFill>
                  <a:srgbClr val="000000"/>
                </a:solidFill>
                <a:latin typeface="Courier New" pitchFamily="49" charset="0"/>
                <a:ea typeface="宋体" charset="-122"/>
              </a:rPr>
              <a:t>  2  FROM   emp</a:t>
            </a:r>
          </a:p>
          <a:p>
            <a:r>
              <a:rPr kumimoji="1" lang="en-US" altLang="zh-CN" sz="1800" b="1">
                <a:solidFill>
                  <a:srgbClr val="000000"/>
                </a:solidFill>
                <a:latin typeface="Courier New" pitchFamily="49" charset="0"/>
                <a:ea typeface="宋体" charset="-122"/>
              </a:rPr>
              <a:t>  3  WHERE  sal &gt; </a:t>
            </a:r>
          </a:p>
          <a:p>
            <a:r>
              <a:rPr kumimoji="1" lang="en-US" altLang="zh-CN" sz="1800" b="1">
                <a:solidFill>
                  <a:srgbClr val="000000"/>
                </a:solidFill>
                <a:latin typeface="Courier New" pitchFamily="49" charset="0"/>
                <a:ea typeface="宋体" charset="-122"/>
              </a:rPr>
              <a:t>  4		    (SELECT sal</a:t>
            </a:r>
          </a:p>
          <a:p>
            <a:r>
              <a:rPr kumimoji="1" lang="en-US" altLang="zh-CN" sz="1800" b="1">
                <a:solidFill>
                  <a:srgbClr val="000000"/>
                </a:solidFill>
                <a:latin typeface="Courier New" pitchFamily="49" charset="0"/>
                <a:ea typeface="宋体" charset="-122"/>
              </a:rPr>
              <a:t>  5               FROM   emp</a:t>
            </a:r>
          </a:p>
          <a:p>
            <a:r>
              <a:rPr kumimoji="1" lang="en-US" altLang="zh-CN" sz="1800" b="1">
                <a:solidFill>
                  <a:srgbClr val="000000"/>
                </a:solidFill>
                <a:latin typeface="Courier New" pitchFamily="49" charset="0"/>
                <a:ea typeface="宋体" charset="-122"/>
              </a:rPr>
              <a:t>  6               WHERE  empno=7566);</a:t>
            </a:r>
          </a:p>
        </p:txBody>
      </p:sp>
      <p:sp>
        <p:nvSpPr>
          <p:cNvPr id="46085" name="Rectangle 17"/>
          <p:cNvSpPr>
            <a:spLocks noChangeArrowheads="1"/>
          </p:cNvSpPr>
          <p:nvPr/>
        </p:nvSpPr>
        <p:spPr bwMode="auto">
          <a:xfrm>
            <a:off x="950913" y="2435225"/>
            <a:ext cx="7315200" cy="1806575"/>
          </a:xfrm>
          <a:prstGeom prst="rect">
            <a:avLst/>
          </a:prstGeom>
          <a:noFill/>
          <a:ln w="9525">
            <a:noFill/>
            <a:miter lim="800000"/>
            <a:headEnd/>
            <a:tailEnd/>
          </a:ln>
        </p:spPr>
        <p:txBody>
          <a:bodyPr lIns="92075" tIns="46038" rIns="92075" bIns="46038">
            <a:spAutoFit/>
          </a:bodyPr>
          <a:lstStyle/>
          <a:p>
            <a:pPr defTabSz="400050">
              <a:lnSpc>
                <a:spcPct val="125000"/>
              </a:lnSpc>
              <a:tabLst>
                <a:tab pos="400050" algn="r"/>
                <a:tab pos="685800" algn="l"/>
              </a:tabLst>
            </a:pPr>
            <a:endParaRPr kumimoji="1" lang="zh-CN" altLang="en-US" sz="1800" b="1">
              <a:solidFill>
                <a:srgbClr val="000000"/>
              </a:solidFill>
              <a:latin typeface="Courier New" pitchFamily="49" charset="0"/>
              <a:ea typeface="宋体" charset="-122"/>
            </a:endParaRPr>
          </a:p>
          <a:p>
            <a:pPr defTabSz="400050">
              <a:lnSpc>
                <a:spcPct val="125000"/>
              </a:lnSpc>
              <a:tabLst>
                <a:tab pos="400050" algn="r"/>
                <a:tab pos="685800" algn="l"/>
              </a:tabLst>
            </a:pPr>
            <a:endParaRPr kumimoji="1" lang="zh-CN" altLang="en-US" sz="1800" b="1">
              <a:solidFill>
                <a:srgbClr val="000000"/>
              </a:solidFill>
              <a:latin typeface="Courier New" pitchFamily="49" charset="0"/>
              <a:ea typeface="宋体" charset="-122"/>
            </a:endParaRPr>
          </a:p>
          <a:p>
            <a:pPr defTabSz="400050">
              <a:lnSpc>
                <a:spcPct val="125000"/>
              </a:lnSpc>
              <a:tabLst>
                <a:tab pos="400050" algn="r"/>
                <a:tab pos="685800" algn="l"/>
              </a:tabLst>
            </a:pPr>
            <a:endParaRPr kumimoji="1" lang="zh-CN" altLang="en-US" sz="1800" b="1">
              <a:solidFill>
                <a:srgbClr val="000000"/>
              </a:solidFill>
              <a:latin typeface="Courier New" pitchFamily="49" charset="0"/>
              <a:ea typeface="宋体" charset="-122"/>
            </a:endParaRPr>
          </a:p>
          <a:p>
            <a:pPr defTabSz="400050">
              <a:lnSpc>
                <a:spcPct val="125000"/>
              </a:lnSpc>
              <a:tabLst>
                <a:tab pos="400050" algn="r"/>
                <a:tab pos="685800" algn="l"/>
              </a:tabLst>
            </a:pPr>
            <a:endParaRPr kumimoji="1" lang="zh-CN" altLang="en-US" sz="1800" b="1">
              <a:solidFill>
                <a:srgbClr val="000000"/>
              </a:solidFill>
              <a:latin typeface="Courier New" pitchFamily="49" charset="0"/>
              <a:ea typeface="宋体" charset="-122"/>
            </a:endParaRPr>
          </a:p>
          <a:p>
            <a:pPr defTabSz="400050">
              <a:lnSpc>
                <a:spcPct val="125000"/>
              </a:lnSpc>
              <a:tabLst>
                <a:tab pos="400050" algn="r"/>
                <a:tab pos="685800" algn="l"/>
              </a:tabLst>
            </a:pPr>
            <a:endParaRPr kumimoji="1" lang="zh-CN" altLang="en-US" sz="1800" b="1">
              <a:solidFill>
                <a:srgbClr val="000000"/>
              </a:solidFill>
              <a:latin typeface="Courier New" pitchFamily="49" charset="0"/>
              <a:ea typeface="宋体" charset="-122"/>
            </a:endParaRPr>
          </a:p>
        </p:txBody>
      </p:sp>
      <p:sp>
        <p:nvSpPr>
          <p:cNvPr id="430098" name="Rectangle 18"/>
          <p:cNvSpPr>
            <a:spLocks noChangeArrowheads="1"/>
          </p:cNvSpPr>
          <p:nvPr/>
        </p:nvSpPr>
        <p:spPr bwMode="blackWhite">
          <a:xfrm>
            <a:off x="920750" y="45466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kumimoji="1" lang="en-US" altLang="zh-CN" sz="1800" b="1">
                <a:solidFill>
                  <a:srgbClr val="000000"/>
                </a:solidFill>
                <a:latin typeface="Courier New" pitchFamily="49" charset="0"/>
                <a:ea typeface="宋体" pitchFamily="2" charset="-122"/>
              </a:rPr>
              <a:t>ENAME</a:t>
            </a:r>
          </a:p>
          <a:p>
            <a:pPr>
              <a:tabLst>
                <a:tab pos="1200150" algn="l"/>
              </a:tabLst>
              <a:defRPr/>
            </a:pPr>
            <a:r>
              <a:rPr kumimoji="1" lang="en-US" altLang="zh-CN" sz="1800" b="1">
                <a:solidFill>
                  <a:srgbClr val="000000"/>
                </a:solidFill>
                <a:latin typeface="Courier New" pitchFamily="49" charset="0"/>
                <a:ea typeface="宋体" pitchFamily="2" charset="-122"/>
              </a:rPr>
              <a:t>----------</a:t>
            </a:r>
          </a:p>
          <a:p>
            <a:pPr>
              <a:tabLst>
                <a:tab pos="1200150" algn="l"/>
              </a:tabLst>
              <a:defRPr/>
            </a:pPr>
            <a:r>
              <a:rPr kumimoji="1" lang="en-US" altLang="zh-CN" sz="1800" b="1">
                <a:solidFill>
                  <a:srgbClr val="000000"/>
                </a:solidFill>
                <a:latin typeface="Courier New" pitchFamily="49" charset="0"/>
                <a:ea typeface="宋体" pitchFamily="2" charset="-122"/>
              </a:rPr>
              <a:t>KING</a:t>
            </a:r>
          </a:p>
          <a:p>
            <a:pPr>
              <a:tabLst>
                <a:tab pos="1200150" algn="l"/>
              </a:tabLst>
              <a:defRPr/>
            </a:pPr>
            <a:r>
              <a:rPr kumimoji="1" lang="en-US" altLang="zh-CN" sz="1800" b="1">
                <a:solidFill>
                  <a:srgbClr val="000000"/>
                </a:solidFill>
                <a:latin typeface="Courier New" pitchFamily="49" charset="0"/>
                <a:ea typeface="宋体" pitchFamily="2" charset="-122"/>
              </a:rPr>
              <a:t>FORD</a:t>
            </a:r>
          </a:p>
          <a:p>
            <a:pPr>
              <a:tabLst>
                <a:tab pos="1200150" algn="l"/>
              </a:tabLst>
              <a:defRPr/>
            </a:pPr>
            <a:r>
              <a:rPr kumimoji="1" lang="en-US" altLang="zh-CN" sz="1800" b="1">
                <a:solidFill>
                  <a:srgbClr val="000000"/>
                </a:solidFill>
                <a:latin typeface="Courier New" pitchFamily="49" charset="0"/>
                <a:ea typeface="宋体" pitchFamily="2" charset="-122"/>
              </a:rPr>
              <a:t>SCOTT</a:t>
            </a:r>
          </a:p>
        </p:txBody>
      </p:sp>
      <p:sp>
        <p:nvSpPr>
          <p:cNvPr id="38919" name="标题 13"/>
          <p:cNvSpPr>
            <a:spLocks noGrp="1"/>
          </p:cNvSpPr>
          <p:nvPr>
            <p:ph type="title"/>
          </p:nvPr>
        </p:nvSpPr>
        <p:spPr/>
        <p:txBody>
          <a:bodyPr/>
          <a:lstStyle/>
          <a:p>
            <a:pPr algn="ctr" eaLnBrk="1" hangingPunct="1">
              <a:defRPr/>
            </a:pPr>
            <a:r>
              <a:rPr lang="zh-CN" altLang="zh-CN" dirty="0">
                <a:ea typeface="宋体" pitchFamily="2" charset="-122"/>
                <a:cs typeface="Arial" charset="0"/>
              </a:rPr>
              <a:t>4 子查询</a:t>
            </a:r>
            <a:r>
              <a:rPr lang="en-US" altLang="zh-CN" dirty="0">
                <a:ea typeface="宋体" pitchFamily="2" charset="-122"/>
                <a:cs typeface="Arial" charset="0"/>
              </a:rPr>
              <a:t>-</a:t>
            </a:r>
            <a:r>
              <a:rPr lang="zh-CN" altLang="en-US" dirty="0">
                <a:ea typeface="宋体" pitchFamily="2" charset="-122"/>
                <a:cs typeface="Arial" charset="0"/>
              </a:rPr>
              <a:t>示例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098"/>
                                        </p:tgtEl>
                                        <p:attrNameLst>
                                          <p:attrName>style.visibility</p:attrName>
                                        </p:attrNameLst>
                                      </p:cBhvr>
                                      <p:to>
                                        <p:strVal val="visible"/>
                                      </p:to>
                                    </p:set>
                                    <p:animEffect transition="in" filter="wipe(up)">
                                      <p:cBhvr>
                                        <p:cTn id="12" dur="500"/>
                                        <p:tgtEl>
                                          <p:spTgt spid="43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9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ChangeArrowheads="1"/>
          </p:cNvSpPr>
          <p:nvPr/>
        </p:nvSpPr>
        <p:spPr bwMode="auto">
          <a:xfrm>
            <a:off x="928688" y="1728788"/>
            <a:ext cx="7791450" cy="3857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子查询使用原则</a:t>
            </a:r>
          </a:p>
        </p:txBody>
      </p:sp>
      <p:sp>
        <p:nvSpPr>
          <p:cNvPr id="39939" name="标题 6"/>
          <p:cNvSpPr>
            <a:spLocks noGrp="1"/>
          </p:cNvSpPr>
          <p:nvPr>
            <p:ph type="title"/>
          </p:nvPr>
        </p:nvSpPr>
        <p:spPr/>
        <p:txBody>
          <a:bodyPr/>
          <a:lstStyle/>
          <a:p>
            <a:pPr algn="ctr" eaLnBrk="1" hangingPunct="1">
              <a:defRPr/>
            </a:pPr>
            <a:r>
              <a:rPr lang="zh-CN" altLang="zh-CN" dirty="0">
                <a:ea typeface="宋体" pitchFamily="2" charset="-122"/>
                <a:cs typeface="Arial" charset="0"/>
              </a:rPr>
              <a:t>4 子查询</a:t>
            </a:r>
            <a:r>
              <a:rPr lang="en-US" altLang="zh-CN" dirty="0">
                <a:ea typeface="宋体" pitchFamily="2" charset="-122"/>
                <a:cs typeface="Arial" charset="0"/>
              </a:rPr>
              <a:t>-</a:t>
            </a:r>
            <a:r>
              <a:rPr lang="zh-CN" altLang="en-US" dirty="0">
                <a:ea typeface="宋体" pitchFamily="2" charset="-122"/>
                <a:cs typeface="Arial" charset="0"/>
              </a:rPr>
              <a:t>使用原则</a:t>
            </a:r>
          </a:p>
        </p:txBody>
      </p:sp>
      <p:sp>
        <p:nvSpPr>
          <p:cNvPr id="8" name="Rectangle 3"/>
          <p:cNvSpPr txBox="1">
            <a:spLocks noChangeArrowheads="1"/>
          </p:cNvSpPr>
          <p:nvPr/>
        </p:nvSpPr>
        <p:spPr bwMode="auto">
          <a:xfrm>
            <a:off x="1166813" y="2417763"/>
            <a:ext cx="6648450" cy="1423987"/>
          </a:xfrm>
          <a:prstGeom prst="rect">
            <a:avLst/>
          </a:prstGeom>
          <a:noFill/>
          <a:ln w="9525">
            <a:noFill/>
            <a:miter lim="800000"/>
            <a:headEnd/>
            <a:tailEnd/>
          </a:ln>
        </p:spPr>
        <p:txBody>
          <a:bodyPr lIns="92075" tIns="46038" rIns="92075" bIns="46038">
            <a:spAutoFit/>
          </a:bodyPr>
          <a:lstStyle/>
          <a:p>
            <a:pPr marL="419100" indent="-419100" defTabSz="346075" eaLnBrk="1" hangingPunct="1">
              <a:lnSpc>
                <a:spcPct val="95000"/>
              </a:lnSpc>
              <a:spcBef>
                <a:spcPct val="35000"/>
              </a:spcBef>
              <a:buClr>
                <a:schemeClr val="hlink"/>
              </a:buClr>
              <a:buSzPct val="125000"/>
              <a:buFont typeface="Wingdings" pitchFamily="2" charset="2"/>
              <a:buAutoNum type="arabicPeriod"/>
              <a:tabLst>
                <a:tab pos="571500" algn="l"/>
              </a:tabLst>
              <a:defRPr/>
            </a:pPr>
            <a:r>
              <a:rPr lang="zh-CN" altLang="en-US" sz="1800" b="1" kern="0" dirty="0">
                <a:solidFill>
                  <a:schemeClr val="tx1"/>
                </a:solidFill>
                <a:latin typeface="+mn-lt"/>
                <a:ea typeface="宋体" pitchFamily="2" charset="-122"/>
              </a:rPr>
              <a:t>子查询应该封装在括号内</a:t>
            </a:r>
            <a:r>
              <a:rPr lang="en-US" altLang="zh-CN" sz="1800" b="1" kern="0" dirty="0">
                <a:solidFill>
                  <a:schemeClr val="tx1"/>
                </a:solidFill>
                <a:latin typeface="+mn-lt"/>
                <a:ea typeface="宋体" pitchFamily="2" charset="-122"/>
              </a:rPr>
              <a:t>。</a:t>
            </a:r>
          </a:p>
          <a:p>
            <a:pPr marL="419100" indent="-419100" defTabSz="346075" eaLnBrk="1" hangingPunct="1">
              <a:lnSpc>
                <a:spcPct val="95000"/>
              </a:lnSpc>
              <a:spcBef>
                <a:spcPct val="35000"/>
              </a:spcBef>
              <a:buClr>
                <a:schemeClr val="hlink"/>
              </a:buClr>
              <a:buSzPct val="125000"/>
              <a:buFont typeface="Wingdings" pitchFamily="2" charset="2"/>
              <a:buAutoNum type="arabicPeriod"/>
              <a:tabLst>
                <a:tab pos="571500" algn="l"/>
              </a:tabLst>
              <a:defRPr/>
            </a:pPr>
            <a:r>
              <a:rPr lang="zh-CN" altLang="en-US" sz="1800" b="1" kern="0" dirty="0">
                <a:solidFill>
                  <a:schemeClr val="tx1"/>
                </a:solidFill>
                <a:latin typeface="+mn-lt"/>
                <a:ea typeface="宋体" pitchFamily="2" charset="-122"/>
              </a:rPr>
              <a:t>子查询在比较条件的右边</a:t>
            </a:r>
            <a:r>
              <a:rPr lang="en-US" altLang="zh-CN" sz="1800" b="1" kern="0" dirty="0">
                <a:solidFill>
                  <a:schemeClr val="tx1"/>
                </a:solidFill>
                <a:latin typeface="+mn-lt"/>
                <a:ea typeface="宋体" pitchFamily="2" charset="-122"/>
              </a:rPr>
              <a:t>。</a:t>
            </a:r>
          </a:p>
          <a:p>
            <a:pPr marL="419100" indent="-419100" defTabSz="346075" eaLnBrk="1" hangingPunct="1">
              <a:lnSpc>
                <a:spcPct val="95000"/>
              </a:lnSpc>
              <a:spcBef>
                <a:spcPct val="35000"/>
              </a:spcBef>
              <a:buClr>
                <a:schemeClr val="hlink"/>
              </a:buClr>
              <a:buSzPct val="125000"/>
              <a:buFont typeface="Wingdings" pitchFamily="2" charset="2"/>
              <a:buAutoNum type="arabicPeriod"/>
              <a:tabLst>
                <a:tab pos="571500" algn="l"/>
              </a:tabLst>
              <a:defRPr/>
            </a:pPr>
            <a:r>
              <a:rPr lang="zh-CN" altLang="en-US" sz="1800" b="1" kern="0" dirty="0">
                <a:solidFill>
                  <a:schemeClr val="tx1"/>
                </a:solidFill>
                <a:latin typeface="+mn-lt"/>
                <a:ea typeface="宋体" pitchFamily="2" charset="-122"/>
              </a:rPr>
              <a:t>子查询中一般不使用</a:t>
            </a:r>
            <a:r>
              <a:rPr lang="en-US" altLang="zh-CN" sz="1800" b="1" kern="0" dirty="0">
                <a:solidFill>
                  <a:schemeClr val="tx1"/>
                </a:solidFill>
                <a:latin typeface="Courier New" pitchFamily="49" charset="0"/>
                <a:ea typeface="宋体" pitchFamily="2" charset="-122"/>
              </a:rPr>
              <a:t>ORDER BY</a:t>
            </a:r>
            <a:r>
              <a:rPr lang="zh-CN" altLang="en-US" sz="1800" b="1" kern="0" dirty="0">
                <a:solidFill>
                  <a:schemeClr val="tx1"/>
                </a:solidFill>
                <a:latin typeface="+mn-lt"/>
                <a:ea typeface="宋体" pitchFamily="2" charset="-122"/>
              </a:rPr>
              <a:t>子句。</a:t>
            </a:r>
            <a:endParaRPr lang="en-US" altLang="zh-CN" sz="1800" b="1" kern="0" dirty="0">
              <a:solidFill>
                <a:schemeClr val="tx1"/>
              </a:solidFill>
              <a:latin typeface="+mn-lt"/>
              <a:ea typeface="宋体" pitchFamily="2" charset="-122"/>
            </a:endParaRPr>
          </a:p>
          <a:p>
            <a:pPr marL="419100" indent="-419100" defTabSz="346075" eaLnBrk="1" hangingPunct="1">
              <a:lnSpc>
                <a:spcPct val="95000"/>
              </a:lnSpc>
              <a:spcBef>
                <a:spcPct val="35000"/>
              </a:spcBef>
              <a:buClr>
                <a:schemeClr val="hlink"/>
              </a:buClr>
              <a:buSzPct val="125000"/>
              <a:buFont typeface="Wingdings" pitchFamily="2" charset="2"/>
              <a:buAutoNum type="arabicPeriod"/>
              <a:tabLst>
                <a:tab pos="571500" algn="l"/>
              </a:tabLst>
              <a:defRPr/>
            </a:pPr>
            <a:r>
              <a:rPr lang="zh-CN" altLang="en-US" sz="1800" b="1" kern="0" dirty="0">
                <a:solidFill>
                  <a:schemeClr val="tx1"/>
                </a:solidFill>
                <a:latin typeface="+mn-lt"/>
                <a:ea typeface="宋体" pitchFamily="2" charset="-122"/>
              </a:rPr>
              <a:t>单行子查询使用单行操作符，多行子查询使用多行操作符</a:t>
            </a:r>
            <a:r>
              <a:rPr lang="en-US" altLang="zh-CN" sz="1800" b="1" kern="0" dirty="0">
                <a:solidFill>
                  <a:schemeClr val="tx1"/>
                </a:solidFill>
                <a:latin typeface="+mn-lt"/>
                <a:ea typeface="宋体" pitchFamily="2" charset="-122"/>
              </a:rPr>
              <a:t>。</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blackWhite">
          <a:xfrm>
            <a:off x="2441575" y="2706688"/>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en-US" altLang="zh-CN" sz="1800" b="1">
                <a:solidFill>
                  <a:srgbClr val="000000"/>
                </a:solidFill>
                <a:latin typeface="Arial" charset="0"/>
                <a:ea typeface="宋体" charset="-122"/>
              </a:rPr>
              <a:t>Operator</a:t>
            </a:r>
          </a:p>
          <a:p>
            <a:pPr algn="ctr">
              <a:lnSpc>
                <a:spcPct val="120000"/>
              </a:lnSpc>
              <a:spcBef>
                <a:spcPct val="60000"/>
              </a:spcBef>
            </a:pPr>
            <a:r>
              <a:rPr lang="en-US" altLang="zh-CN" sz="1800" b="1">
                <a:solidFill>
                  <a:srgbClr val="000000"/>
                </a:solidFill>
                <a:latin typeface="Arial" charset="0"/>
                <a:ea typeface="宋体" charset="-122"/>
              </a:rPr>
              <a:t>=</a:t>
            </a:r>
          </a:p>
          <a:p>
            <a:pPr algn="ctr">
              <a:lnSpc>
                <a:spcPct val="120000"/>
              </a:lnSpc>
              <a:spcBef>
                <a:spcPct val="60000"/>
              </a:spcBef>
            </a:pPr>
            <a:r>
              <a:rPr lang="en-US" altLang="zh-CN" sz="1800" b="1">
                <a:solidFill>
                  <a:srgbClr val="000000"/>
                </a:solidFill>
                <a:latin typeface="Arial" charset="0"/>
                <a:ea typeface="宋体" charset="-122"/>
              </a:rPr>
              <a:t>&gt;</a:t>
            </a:r>
          </a:p>
          <a:p>
            <a:pPr algn="ctr">
              <a:lnSpc>
                <a:spcPct val="120000"/>
              </a:lnSpc>
              <a:spcBef>
                <a:spcPct val="60000"/>
              </a:spcBef>
            </a:pPr>
            <a:r>
              <a:rPr lang="en-US" altLang="zh-CN" sz="1800" b="1">
                <a:solidFill>
                  <a:srgbClr val="000000"/>
                </a:solidFill>
                <a:latin typeface="Arial" charset="0"/>
                <a:ea typeface="宋体" charset="-122"/>
              </a:rPr>
              <a:t>      &gt;=	</a:t>
            </a:r>
          </a:p>
          <a:p>
            <a:pPr algn="ctr">
              <a:lnSpc>
                <a:spcPct val="120000"/>
              </a:lnSpc>
              <a:spcBef>
                <a:spcPct val="60000"/>
              </a:spcBef>
            </a:pPr>
            <a:r>
              <a:rPr lang="en-US" altLang="zh-CN" sz="1800" b="1">
                <a:solidFill>
                  <a:srgbClr val="000000"/>
                </a:solidFill>
                <a:latin typeface="Arial" charset="0"/>
                <a:ea typeface="宋体" charset="-122"/>
              </a:rPr>
              <a:t>&lt;</a:t>
            </a:r>
          </a:p>
          <a:p>
            <a:pPr algn="ctr">
              <a:lnSpc>
                <a:spcPct val="120000"/>
              </a:lnSpc>
              <a:spcBef>
                <a:spcPct val="60000"/>
              </a:spcBef>
            </a:pPr>
            <a:r>
              <a:rPr lang="en-US" altLang="zh-CN" sz="1800" b="1">
                <a:solidFill>
                  <a:srgbClr val="000000"/>
                </a:solidFill>
                <a:latin typeface="Arial" charset="0"/>
                <a:ea typeface="宋体" charset="-122"/>
              </a:rPr>
              <a:t>      &lt;=	</a:t>
            </a:r>
          </a:p>
          <a:p>
            <a:pPr algn="ctr">
              <a:lnSpc>
                <a:spcPct val="120000"/>
              </a:lnSpc>
              <a:spcBef>
                <a:spcPct val="60000"/>
              </a:spcBef>
            </a:pPr>
            <a:r>
              <a:rPr lang="en-US" altLang="zh-CN" sz="1800" b="1">
                <a:solidFill>
                  <a:srgbClr val="000000"/>
                </a:solidFill>
                <a:latin typeface="Arial" charset="0"/>
                <a:ea typeface="宋体" charset="-122"/>
              </a:rPr>
              <a:t>&lt;&gt;</a:t>
            </a:r>
          </a:p>
        </p:txBody>
      </p:sp>
      <p:sp>
        <p:nvSpPr>
          <p:cNvPr id="48131" name="Rectangle 5"/>
          <p:cNvSpPr>
            <a:spLocks noChangeArrowheads="1"/>
          </p:cNvSpPr>
          <p:nvPr/>
        </p:nvSpPr>
        <p:spPr bwMode="blackWhite">
          <a:xfrm>
            <a:off x="3727450" y="2706688"/>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120000"/>
              </a:lnSpc>
              <a:spcBef>
                <a:spcPct val="60000"/>
              </a:spcBef>
            </a:pPr>
            <a:r>
              <a:rPr lang="zh-CN" altLang="en-US" sz="1800" b="1">
                <a:solidFill>
                  <a:srgbClr val="000000"/>
                </a:solidFill>
                <a:latin typeface="Arial" charset="0"/>
                <a:ea typeface="宋体" charset="-122"/>
              </a:rPr>
              <a:t>说明</a:t>
            </a:r>
          </a:p>
          <a:p>
            <a:pPr>
              <a:lnSpc>
                <a:spcPct val="120000"/>
              </a:lnSpc>
              <a:spcBef>
                <a:spcPct val="60000"/>
              </a:spcBef>
            </a:pPr>
            <a:r>
              <a:rPr lang="en-US" altLang="zh-CN" sz="1800" b="1">
                <a:solidFill>
                  <a:srgbClr val="000000"/>
                </a:solidFill>
                <a:latin typeface="Arial" charset="0"/>
                <a:ea typeface="宋体" charset="-122"/>
              </a:rPr>
              <a:t>Equal to</a:t>
            </a:r>
          </a:p>
          <a:p>
            <a:pPr>
              <a:lnSpc>
                <a:spcPct val="120000"/>
              </a:lnSpc>
              <a:spcBef>
                <a:spcPct val="60000"/>
              </a:spcBef>
            </a:pPr>
            <a:r>
              <a:rPr lang="en-US" altLang="zh-CN" sz="1800" b="1">
                <a:solidFill>
                  <a:srgbClr val="000000"/>
                </a:solidFill>
                <a:latin typeface="Arial" charset="0"/>
                <a:ea typeface="宋体" charset="-122"/>
              </a:rPr>
              <a:t>Greater than </a:t>
            </a:r>
          </a:p>
          <a:p>
            <a:pPr>
              <a:lnSpc>
                <a:spcPct val="120000"/>
              </a:lnSpc>
              <a:spcBef>
                <a:spcPct val="60000"/>
              </a:spcBef>
            </a:pPr>
            <a:r>
              <a:rPr lang="en-US" altLang="zh-CN" sz="1800" b="1">
                <a:solidFill>
                  <a:srgbClr val="000000"/>
                </a:solidFill>
                <a:latin typeface="Arial" charset="0"/>
                <a:ea typeface="宋体" charset="-122"/>
              </a:rPr>
              <a:t>Greater than or equal to </a:t>
            </a:r>
          </a:p>
          <a:p>
            <a:pPr>
              <a:lnSpc>
                <a:spcPct val="120000"/>
              </a:lnSpc>
              <a:spcBef>
                <a:spcPct val="60000"/>
              </a:spcBef>
            </a:pPr>
            <a:r>
              <a:rPr lang="en-US" altLang="zh-CN" sz="1800" b="1">
                <a:solidFill>
                  <a:srgbClr val="000000"/>
                </a:solidFill>
                <a:latin typeface="Arial" charset="0"/>
                <a:ea typeface="宋体" charset="-122"/>
              </a:rPr>
              <a:t>Less than </a:t>
            </a:r>
          </a:p>
          <a:p>
            <a:pPr>
              <a:lnSpc>
                <a:spcPct val="120000"/>
              </a:lnSpc>
              <a:spcBef>
                <a:spcPct val="60000"/>
              </a:spcBef>
            </a:pPr>
            <a:r>
              <a:rPr lang="en-US" altLang="zh-CN" sz="1800" b="1">
                <a:solidFill>
                  <a:srgbClr val="000000"/>
                </a:solidFill>
                <a:latin typeface="Arial" charset="0"/>
                <a:ea typeface="宋体" charset="-122"/>
              </a:rPr>
              <a:t>Less than or equal to</a:t>
            </a:r>
          </a:p>
          <a:p>
            <a:pPr>
              <a:lnSpc>
                <a:spcPct val="120000"/>
              </a:lnSpc>
              <a:spcBef>
                <a:spcPct val="60000"/>
              </a:spcBef>
            </a:pPr>
            <a:r>
              <a:rPr lang="en-US" altLang="zh-CN" sz="1800" b="1">
                <a:solidFill>
                  <a:srgbClr val="000000"/>
                </a:solidFill>
                <a:latin typeface="Arial" charset="0"/>
                <a:ea typeface="宋体" charset="-122"/>
              </a:rPr>
              <a:t>Not equal to</a:t>
            </a:r>
          </a:p>
        </p:txBody>
      </p:sp>
      <p:sp>
        <p:nvSpPr>
          <p:cNvPr id="48132" name="Line 6"/>
          <p:cNvSpPr>
            <a:spLocks noChangeShapeType="1"/>
          </p:cNvSpPr>
          <p:nvPr/>
        </p:nvSpPr>
        <p:spPr bwMode="blackWhite">
          <a:xfrm flipV="1">
            <a:off x="2430463" y="3114675"/>
            <a:ext cx="4475162"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48133" name="Line 7"/>
          <p:cNvSpPr>
            <a:spLocks noChangeShapeType="1"/>
          </p:cNvSpPr>
          <p:nvPr/>
        </p:nvSpPr>
        <p:spPr bwMode="blackWhite">
          <a:xfrm>
            <a:off x="2454275" y="4121150"/>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48134" name="Line 8"/>
          <p:cNvSpPr>
            <a:spLocks noChangeShapeType="1"/>
          </p:cNvSpPr>
          <p:nvPr/>
        </p:nvSpPr>
        <p:spPr bwMode="blackWhite">
          <a:xfrm>
            <a:off x="2439988" y="3616325"/>
            <a:ext cx="44624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48135" name="Line 9"/>
          <p:cNvSpPr>
            <a:spLocks noChangeShapeType="1"/>
          </p:cNvSpPr>
          <p:nvPr/>
        </p:nvSpPr>
        <p:spPr bwMode="blackWhite">
          <a:xfrm>
            <a:off x="2454275" y="4659313"/>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48136" name="Line 10"/>
          <p:cNvSpPr>
            <a:spLocks noChangeShapeType="1"/>
          </p:cNvSpPr>
          <p:nvPr/>
        </p:nvSpPr>
        <p:spPr bwMode="blackWhite">
          <a:xfrm>
            <a:off x="2425700" y="5172075"/>
            <a:ext cx="4483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48137" name="Line 11"/>
          <p:cNvSpPr>
            <a:spLocks noChangeShapeType="1"/>
          </p:cNvSpPr>
          <p:nvPr/>
        </p:nvSpPr>
        <p:spPr bwMode="blackWhite">
          <a:xfrm>
            <a:off x="2444750" y="5686425"/>
            <a:ext cx="44704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48138" name="Rectangle 15"/>
          <p:cNvSpPr>
            <a:spLocks noChangeArrowheads="1"/>
          </p:cNvSpPr>
          <p:nvPr/>
        </p:nvSpPr>
        <p:spPr bwMode="auto">
          <a:xfrm>
            <a:off x="361950" y="1450975"/>
            <a:ext cx="7791450" cy="1000125"/>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子查询（ </a:t>
            </a:r>
            <a:r>
              <a:rPr kumimoji="1" lang="en-US" altLang="zh-CN" sz="2000" b="1">
                <a:solidFill>
                  <a:schemeClr val="tx1"/>
                </a:solidFill>
                <a:latin typeface="Arial" charset="0"/>
                <a:ea typeface="宋体" charset="-122"/>
              </a:rPr>
              <a:t>subquery</a:t>
            </a:r>
            <a:r>
              <a:rPr lang="zh-CN" altLang="en-US" sz="2000" b="1">
                <a:solidFill>
                  <a:schemeClr val="tx1"/>
                </a:solidFill>
                <a:latin typeface="Arial" charset="0"/>
                <a:ea typeface="宋体" charset="-122"/>
              </a:rPr>
              <a:t> ）：单行子查询</a:t>
            </a:r>
            <a:endParaRPr lang="en-US" altLang="zh-CN" sz="2000" b="1">
              <a:solidFill>
                <a:schemeClr val="tx1"/>
              </a:solidFill>
              <a:latin typeface="Arial" charset="0"/>
              <a:ea typeface="宋体" charset="-122"/>
            </a:endParaRPr>
          </a:p>
          <a:p>
            <a:pPr lvl="2" defTabSz="346075" eaLnBrk="1" hangingPunct="1">
              <a:buClr>
                <a:srgbClr val="FF0000"/>
              </a:buClr>
              <a:buFontTx/>
              <a:buAutoNum type="arabicPeriod"/>
              <a:tabLst>
                <a:tab pos="571500" algn="l"/>
              </a:tabLst>
            </a:pPr>
            <a:r>
              <a:rPr lang="zh-CN" altLang="en-US" sz="2000" b="1">
                <a:solidFill>
                  <a:schemeClr val="tx1"/>
                </a:solidFill>
                <a:ea typeface="宋体" charset="-122"/>
              </a:rPr>
              <a:t>返回一行</a:t>
            </a:r>
            <a:r>
              <a:rPr lang="en-US" altLang="zh-CN" sz="2000" b="1">
                <a:solidFill>
                  <a:schemeClr val="tx1"/>
                </a:solidFill>
                <a:ea typeface="宋体" charset="-122"/>
              </a:rPr>
              <a:t>。</a:t>
            </a:r>
          </a:p>
          <a:p>
            <a:pPr lvl="2" defTabSz="346075" eaLnBrk="1" hangingPunct="1">
              <a:buClr>
                <a:srgbClr val="FF0000"/>
              </a:buClr>
              <a:buFontTx/>
              <a:buAutoNum type="arabicPeriod"/>
              <a:tabLst>
                <a:tab pos="571500" algn="l"/>
              </a:tabLst>
            </a:pPr>
            <a:r>
              <a:rPr lang="zh-CN" altLang="en-US" sz="2000" b="1">
                <a:solidFill>
                  <a:schemeClr val="tx1"/>
                </a:solidFill>
                <a:ea typeface="宋体" charset="-122"/>
              </a:rPr>
              <a:t>使用</a:t>
            </a:r>
            <a:r>
              <a:rPr lang="en-US" altLang="zh-CN" sz="2000" b="1">
                <a:solidFill>
                  <a:schemeClr val="tx1"/>
                </a:solidFill>
                <a:ea typeface="宋体" charset="-122"/>
              </a:rPr>
              <a:t>single-row</a:t>
            </a:r>
            <a:r>
              <a:rPr lang="zh-CN" altLang="en-US" sz="2000" b="1">
                <a:solidFill>
                  <a:schemeClr val="tx1"/>
                </a:solidFill>
                <a:ea typeface="宋体" charset="-122"/>
              </a:rPr>
              <a:t>比较操作</a:t>
            </a:r>
            <a:endParaRPr lang="en-US" altLang="zh-CN" sz="2000" b="1">
              <a:solidFill>
                <a:schemeClr val="tx1"/>
              </a:solidFill>
              <a:ea typeface="宋体" charset="-122"/>
            </a:endParaRPr>
          </a:p>
        </p:txBody>
      </p:sp>
      <p:sp>
        <p:nvSpPr>
          <p:cNvPr id="40971" name="标题 14"/>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.1</a:t>
            </a:r>
            <a:r>
              <a:rPr lang="zh-CN" altLang="zh-CN" dirty="0">
                <a:ea typeface="宋体" pitchFamily="2" charset="-122"/>
                <a:cs typeface="Arial" charset="0"/>
              </a:rPr>
              <a:t> </a:t>
            </a:r>
            <a:r>
              <a:rPr lang="zh-CN" altLang="en-US" dirty="0">
                <a:ea typeface="宋体" pitchFamily="2" charset="-122"/>
                <a:cs typeface="Arial" charset="0"/>
              </a:rPr>
              <a:t>单行</a:t>
            </a:r>
            <a:r>
              <a:rPr lang="zh-CN" altLang="zh-CN" dirty="0">
                <a:ea typeface="宋体" pitchFamily="2" charset="-122"/>
                <a:cs typeface="Arial" charset="0"/>
              </a:rPr>
              <a:t>子查询</a:t>
            </a:r>
            <a:endParaRPr lang="zh-CN" altLang="en-US" dirty="0">
              <a:ea typeface="宋体" pitchFamily="2" charset="-122"/>
              <a:cs typeface="Arial" charset="0"/>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88" name="Rectangle 16"/>
          <p:cNvSpPr>
            <a:spLocks noChangeArrowheads="1"/>
          </p:cNvSpPr>
          <p:nvPr/>
        </p:nvSpPr>
        <p:spPr bwMode="blackWhite">
          <a:xfrm>
            <a:off x="939800" y="20193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857500" algn="l"/>
                <a:tab pos="4572000" algn="l"/>
              </a:tabLst>
              <a:defRPr/>
            </a:pPr>
            <a:endParaRPr kumimoji="1" lang="zh-CN" altLang="en-US" sz="1800" b="1">
              <a:solidFill>
                <a:srgbClr val="000000"/>
              </a:solidFill>
              <a:latin typeface="Courier New" pitchFamily="49" charset="0"/>
              <a:ea typeface="宋体" pitchFamily="2" charset="-122"/>
            </a:endParaRPr>
          </a:p>
          <a:p>
            <a:pPr>
              <a:tabLst>
                <a:tab pos="1200150" algn="l"/>
                <a:tab pos="2857500" algn="l"/>
                <a:tab pos="4572000" algn="l"/>
              </a:tabLst>
              <a:defRPr/>
            </a:pPr>
            <a:r>
              <a:rPr kumimoji="1" lang="zh-CN" altLang="en-US" sz="1800" b="1">
                <a:solidFill>
                  <a:srgbClr val="000000"/>
                </a:solidFill>
                <a:latin typeface="Courier New" pitchFamily="49" charset="0"/>
                <a:ea typeface="宋体" pitchFamily="2" charset="-122"/>
              </a:rPr>
              <a:t> </a:t>
            </a:r>
          </a:p>
        </p:txBody>
      </p:sp>
      <p:grpSp>
        <p:nvGrpSpPr>
          <p:cNvPr id="2" name="Group 17"/>
          <p:cNvGrpSpPr>
            <a:grpSpLocks/>
          </p:cNvGrpSpPr>
          <p:nvPr/>
        </p:nvGrpSpPr>
        <p:grpSpPr bwMode="auto">
          <a:xfrm>
            <a:off x="3754438" y="2540000"/>
            <a:ext cx="4335462" cy="1189038"/>
            <a:chOff x="2365" y="1256"/>
            <a:chExt cx="2731" cy="749"/>
          </a:xfrm>
        </p:grpSpPr>
        <p:sp>
          <p:nvSpPr>
            <p:cNvPr id="49163" name="Rectangle 18"/>
            <p:cNvSpPr>
              <a:spLocks noChangeArrowheads="1"/>
            </p:cNvSpPr>
            <p:nvPr/>
          </p:nvSpPr>
          <p:spPr bwMode="ltGray">
            <a:xfrm>
              <a:off x="2365" y="1473"/>
              <a:ext cx="2731" cy="532"/>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sp>
          <p:nvSpPr>
            <p:cNvPr id="438291" name="Arc 19"/>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pPr>
                <a:defRPr/>
              </a:pPr>
              <a:endParaRPr lang="zh-CN" altLang="en-US"/>
            </a:p>
          </p:txBody>
        </p:sp>
        <p:sp>
          <p:nvSpPr>
            <p:cNvPr id="49165" name="Rectangle 20"/>
            <p:cNvSpPr>
              <a:spLocks noChangeArrowheads="1"/>
            </p:cNvSpPr>
            <p:nvPr/>
          </p:nvSpPr>
          <p:spPr bwMode="auto">
            <a:xfrm>
              <a:off x="3898" y="1256"/>
              <a:ext cx="557" cy="24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en-US" altLang="zh-CN" sz="1600" b="1">
                  <a:solidFill>
                    <a:srgbClr val="FF5050"/>
                  </a:solidFill>
                  <a:latin typeface="Arial" charset="0"/>
                  <a:ea typeface="宋体" charset="-122"/>
                </a:rPr>
                <a:t>CLERK</a:t>
              </a:r>
            </a:p>
          </p:txBody>
        </p:sp>
      </p:grpSp>
      <p:grpSp>
        <p:nvGrpSpPr>
          <p:cNvPr id="3" name="Group 21"/>
          <p:cNvGrpSpPr>
            <a:grpSpLocks/>
          </p:cNvGrpSpPr>
          <p:nvPr/>
        </p:nvGrpSpPr>
        <p:grpSpPr bwMode="auto">
          <a:xfrm>
            <a:off x="3754438" y="3644900"/>
            <a:ext cx="4335462" cy="1150938"/>
            <a:chOff x="2365" y="1952"/>
            <a:chExt cx="2731" cy="725"/>
          </a:xfrm>
        </p:grpSpPr>
        <p:sp>
          <p:nvSpPr>
            <p:cNvPr id="49160" name="Rectangle 22"/>
            <p:cNvSpPr>
              <a:spLocks noChangeArrowheads="1"/>
            </p:cNvSpPr>
            <p:nvPr/>
          </p:nvSpPr>
          <p:spPr bwMode="ltGray">
            <a:xfrm>
              <a:off x="2365" y="2145"/>
              <a:ext cx="2731" cy="532"/>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sp>
          <p:nvSpPr>
            <p:cNvPr id="438295" name="Arc 23"/>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pPr>
                <a:defRPr/>
              </a:pPr>
              <a:endParaRPr lang="zh-CN" altLang="en-US"/>
            </a:p>
          </p:txBody>
        </p:sp>
        <p:sp>
          <p:nvSpPr>
            <p:cNvPr id="49162" name="Rectangle 24"/>
            <p:cNvSpPr>
              <a:spLocks noChangeArrowheads="1"/>
            </p:cNvSpPr>
            <p:nvPr/>
          </p:nvSpPr>
          <p:spPr bwMode="auto">
            <a:xfrm>
              <a:off x="3920" y="1952"/>
              <a:ext cx="401" cy="24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600" b="1">
                  <a:solidFill>
                    <a:srgbClr val="FF5050"/>
                  </a:solidFill>
                  <a:latin typeface="Arial" charset="0"/>
                  <a:ea typeface="宋体" charset="-122"/>
                </a:rPr>
                <a:t>1100</a:t>
              </a:r>
            </a:p>
          </p:txBody>
        </p:sp>
      </p:grpSp>
      <p:sp>
        <p:nvSpPr>
          <p:cNvPr id="438297" name="Rectangle 25"/>
          <p:cNvSpPr>
            <a:spLocks noChangeArrowheads="1"/>
          </p:cNvSpPr>
          <p:nvPr/>
        </p:nvSpPr>
        <p:spPr bwMode="blackWhite">
          <a:xfrm>
            <a:off x="941388" y="52800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kumimoji="1" lang="en-US" altLang="zh-CN" sz="1800" b="1">
                <a:solidFill>
                  <a:srgbClr val="000000"/>
                </a:solidFill>
                <a:latin typeface="Courier New" pitchFamily="49" charset="0"/>
                <a:ea typeface="宋体" pitchFamily="2" charset="-122"/>
              </a:rPr>
              <a:t>ENAME      JOB</a:t>
            </a:r>
          </a:p>
          <a:p>
            <a:pPr>
              <a:tabLst>
                <a:tab pos="1200150" algn="l"/>
              </a:tabLst>
              <a:defRPr/>
            </a:pPr>
            <a:r>
              <a:rPr kumimoji="1" lang="en-US" altLang="zh-CN" sz="1800" b="1">
                <a:solidFill>
                  <a:srgbClr val="000000"/>
                </a:solidFill>
                <a:latin typeface="Courier New" pitchFamily="49" charset="0"/>
                <a:ea typeface="宋体" pitchFamily="2" charset="-122"/>
              </a:rPr>
              <a:t>---------- ---------</a:t>
            </a:r>
          </a:p>
          <a:p>
            <a:pPr>
              <a:tabLst>
                <a:tab pos="1200150" algn="l"/>
              </a:tabLst>
              <a:defRPr/>
            </a:pPr>
            <a:r>
              <a:rPr kumimoji="1" lang="en-US" altLang="zh-CN" sz="1800" b="1">
                <a:solidFill>
                  <a:srgbClr val="000000"/>
                </a:solidFill>
                <a:latin typeface="Courier New" pitchFamily="49" charset="0"/>
                <a:ea typeface="宋体" pitchFamily="2" charset="-122"/>
              </a:rPr>
              <a:t>MILLER     CLERK</a:t>
            </a:r>
          </a:p>
        </p:txBody>
      </p:sp>
      <p:sp>
        <p:nvSpPr>
          <p:cNvPr id="49158" name="Rectangle 26"/>
          <p:cNvSpPr>
            <a:spLocks noChangeArrowheads="1"/>
          </p:cNvSpPr>
          <p:nvPr/>
        </p:nvSpPr>
        <p:spPr bwMode="blackWhite">
          <a:xfrm>
            <a:off x="928688" y="2006600"/>
            <a:ext cx="7229475" cy="2863850"/>
          </a:xfrm>
          <a:prstGeom prst="rect">
            <a:avLst/>
          </a:prstGeom>
          <a:noFill/>
          <a:ln w="9525">
            <a:noFill/>
            <a:miter lim="800000"/>
            <a:headEnd/>
            <a:tailEnd/>
          </a:ln>
        </p:spPr>
        <p:txBody>
          <a:bodyPr wrap="none" lIns="92075" tIns="46038" rIns="92075" bIns="46038" anchor="ctr"/>
          <a:lstStyle/>
          <a:p>
            <a:pPr>
              <a:tabLst>
                <a:tab pos="1200150" algn="l"/>
                <a:tab pos="2857500" algn="l"/>
                <a:tab pos="4572000" algn="l"/>
              </a:tabLst>
            </a:pPr>
            <a:r>
              <a:rPr kumimoji="1" lang="en-US" altLang="zh-CN" sz="1800" b="1">
                <a:solidFill>
                  <a:srgbClr val="000000"/>
                </a:solidFill>
                <a:latin typeface="Courier New" pitchFamily="49" charset="0"/>
                <a:ea typeface="宋体" charset="-122"/>
              </a:rPr>
              <a:t>SQL&gt; SELECT   ename, job</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2  FROM     emp</a:t>
            </a:r>
          </a:p>
          <a:p>
            <a:pPr>
              <a:tabLst>
                <a:tab pos="1200150" algn="l"/>
                <a:tab pos="2857500" algn="l"/>
                <a:tab pos="4572000" algn="l"/>
              </a:tabLst>
            </a:pPr>
            <a:r>
              <a:rPr kumimoji="1" lang="en-US" altLang="zh-CN" sz="1800" b="1">
                <a:solidFill>
                  <a:srgbClr val="000000"/>
                </a:solidFill>
                <a:latin typeface="Courier New" pitchFamily="49" charset="0"/>
                <a:ea typeface="宋体" charset="-122"/>
              </a:rPr>
              <a:t>  3  WHERE    job = </a:t>
            </a:r>
          </a:p>
          <a:p>
            <a:pPr>
              <a:tabLst>
                <a:tab pos="1200150" algn="l"/>
                <a:tab pos="2857500" algn="l"/>
                <a:tab pos="4572000" algn="l"/>
              </a:tabLst>
            </a:pPr>
            <a:r>
              <a:rPr kumimoji="1" lang="en-US" altLang="zh-CN" sz="1800" b="1">
                <a:solidFill>
                  <a:srgbClr val="000000"/>
                </a:solidFill>
                <a:latin typeface="Courier New" pitchFamily="49" charset="0"/>
                <a:ea typeface="宋体" charset="-122"/>
              </a:rPr>
              <a:t>  4		(SELECT  	job</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5	     	FROM     	emp</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6	    	WHERE    	empno = 7369)</a:t>
            </a:r>
          </a:p>
          <a:p>
            <a:pPr>
              <a:tabLst>
                <a:tab pos="1200150" algn="l"/>
                <a:tab pos="2857500" algn="l"/>
                <a:tab pos="4572000" algn="l"/>
              </a:tabLst>
            </a:pPr>
            <a:r>
              <a:rPr kumimoji="1" lang="zh-CN" altLang="en-US" sz="1800" b="1">
                <a:solidFill>
                  <a:srgbClr val="000000"/>
                </a:solidFill>
                <a:latin typeface="Courier New" pitchFamily="49" charset="0"/>
                <a:ea typeface="宋体" charset="-122"/>
              </a:rPr>
              <a:t>  7  </a:t>
            </a:r>
            <a:r>
              <a:rPr kumimoji="1" lang="en-US" altLang="zh-CN" sz="1800" b="1">
                <a:solidFill>
                  <a:srgbClr val="000000"/>
                </a:solidFill>
                <a:latin typeface="Courier New" pitchFamily="49" charset="0"/>
                <a:ea typeface="宋体" charset="-122"/>
              </a:rPr>
              <a:t>AND      sal &gt; </a:t>
            </a:r>
          </a:p>
          <a:p>
            <a:pPr>
              <a:tabLst>
                <a:tab pos="1200150" algn="l"/>
                <a:tab pos="2857500" algn="l"/>
                <a:tab pos="4572000" algn="l"/>
              </a:tabLst>
            </a:pPr>
            <a:r>
              <a:rPr kumimoji="1" lang="en-US" altLang="zh-CN" sz="1800" b="1">
                <a:solidFill>
                  <a:srgbClr val="000000"/>
                </a:solidFill>
                <a:latin typeface="Courier New" pitchFamily="49" charset="0"/>
                <a:ea typeface="宋体" charset="-122"/>
              </a:rPr>
              <a:t>  8		(SELECT  	sal</a:t>
            </a:r>
          </a:p>
          <a:p>
            <a:pPr>
              <a:tabLst>
                <a:tab pos="1200150" algn="l"/>
                <a:tab pos="2857500" algn="l"/>
                <a:tab pos="4572000" algn="l"/>
              </a:tabLst>
            </a:pPr>
            <a:r>
              <a:rPr kumimoji="1" lang="en-US" altLang="zh-CN" sz="1800" b="1">
                <a:solidFill>
                  <a:srgbClr val="000000"/>
                </a:solidFill>
                <a:latin typeface="Courier New" pitchFamily="49" charset="0"/>
                <a:ea typeface="宋体" charset="-122"/>
              </a:rPr>
              <a:t>  9		FROM	emp</a:t>
            </a:r>
          </a:p>
          <a:p>
            <a:pPr>
              <a:tabLst>
                <a:tab pos="1200150" algn="l"/>
                <a:tab pos="2857500" algn="l"/>
                <a:tab pos="4572000" algn="l"/>
              </a:tabLst>
            </a:pPr>
            <a:r>
              <a:rPr kumimoji="1" lang="en-US" altLang="zh-CN" sz="1800" b="1">
                <a:solidFill>
                  <a:srgbClr val="000000"/>
                </a:solidFill>
                <a:latin typeface="Courier New" pitchFamily="49" charset="0"/>
                <a:ea typeface="宋体" charset="-122"/>
              </a:rPr>
              <a:t>  10		WHERE	empno = 7876); </a:t>
            </a:r>
          </a:p>
        </p:txBody>
      </p:sp>
      <p:sp>
        <p:nvSpPr>
          <p:cNvPr id="41991" name="标题 16"/>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.1</a:t>
            </a:r>
            <a:r>
              <a:rPr lang="zh-CN" altLang="zh-CN" dirty="0">
                <a:ea typeface="宋体" pitchFamily="2" charset="-122"/>
                <a:cs typeface="Arial" charset="0"/>
              </a:rPr>
              <a:t> 单行子查询</a:t>
            </a:r>
            <a:endParaRPr lang="zh-CN" altLang="en-US" dirty="0">
              <a:ea typeface="宋体" pitchFamily="2" charset="-122"/>
              <a:cs typeface="Arial"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38297"/>
                                        </p:tgtEl>
                                        <p:attrNameLst>
                                          <p:attrName>style.visibility</p:attrName>
                                        </p:attrNameLst>
                                      </p:cBhvr>
                                      <p:to>
                                        <p:strVal val="visible"/>
                                      </p:to>
                                    </p:set>
                                    <p:animEffect transition="in" filter="wipe(up)">
                                      <p:cBhvr>
                                        <p:cTn id="16" dur="500"/>
                                        <p:tgtEl>
                                          <p:spTgt spid="438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9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7" name="Rectangle 17"/>
          <p:cNvSpPr>
            <a:spLocks noChangeArrowheads="1"/>
          </p:cNvSpPr>
          <p:nvPr/>
        </p:nvSpPr>
        <p:spPr bwMode="blackWhite">
          <a:xfrm>
            <a:off x="939800" y="26066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2400300" algn="l"/>
                <a:tab pos="3600450" algn="l"/>
                <a:tab pos="5029200" algn="l"/>
              </a:tabLst>
              <a:defRPr/>
            </a:pPr>
            <a:endParaRPr kumimoji="1" lang="zh-CN" altLang="en-US" sz="1800" b="1">
              <a:solidFill>
                <a:srgbClr val="000000"/>
              </a:solidFill>
              <a:latin typeface="Courier New" pitchFamily="49" charset="0"/>
              <a:ea typeface="宋体" pitchFamily="2" charset="-122"/>
            </a:endParaRPr>
          </a:p>
          <a:p>
            <a:pPr>
              <a:tabLst>
                <a:tab pos="2400300" algn="l"/>
                <a:tab pos="3600450" algn="l"/>
                <a:tab pos="5029200"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18"/>
          <p:cNvGrpSpPr>
            <a:grpSpLocks/>
          </p:cNvGrpSpPr>
          <p:nvPr/>
        </p:nvGrpSpPr>
        <p:grpSpPr bwMode="auto">
          <a:xfrm>
            <a:off x="1673225" y="3357563"/>
            <a:ext cx="6356350" cy="1354137"/>
            <a:chOff x="1054" y="2723"/>
            <a:chExt cx="4004" cy="853"/>
          </a:xfrm>
        </p:grpSpPr>
        <p:sp>
          <p:nvSpPr>
            <p:cNvPr id="50182" name="Rectangle 19"/>
            <p:cNvSpPr>
              <a:spLocks noChangeArrowheads="1"/>
            </p:cNvSpPr>
            <p:nvPr/>
          </p:nvSpPr>
          <p:spPr bwMode="ltGray">
            <a:xfrm>
              <a:off x="1054" y="2841"/>
              <a:ext cx="1872" cy="20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50183" name="Rectangle 20"/>
            <p:cNvSpPr>
              <a:spLocks noChangeArrowheads="1"/>
            </p:cNvSpPr>
            <p:nvPr/>
          </p:nvSpPr>
          <p:spPr bwMode="ltGray">
            <a:xfrm>
              <a:off x="2926" y="3020"/>
              <a:ext cx="2132" cy="556"/>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sp>
          <p:nvSpPr>
            <p:cNvPr id="440341" name="Arc 21"/>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pPr>
                <a:defRPr/>
              </a:pPr>
              <a:endParaRPr lang="zh-CN" altLang="en-US"/>
            </a:p>
          </p:txBody>
        </p:sp>
        <p:sp>
          <p:nvSpPr>
            <p:cNvPr id="50185" name="Rectangle 22"/>
            <p:cNvSpPr>
              <a:spLocks noChangeArrowheads="1"/>
            </p:cNvSpPr>
            <p:nvPr/>
          </p:nvSpPr>
          <p:spPr bwMode="auto">
            <a:xfrm>
              <a:off x="3904" y="2723"/>
              <a:ext cx="330" cy="24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600" b="1">
                  <a:solidFill>
                    <a:srgbClr val="FF5050"/>
                  </a:solidFill>
                  <a:latin typeface="Arial" charset="0"/>
                  <a:ea typeface="宋体" charset="-122"/>
                </a:rPr>
                <a:t>800</a:t>
              </a:r>
            </a:p>
          </p:txBody>
        </p:sp>
      </p:grpSp>
      <p:sp>
        <p:nvSpPr>
          <p:cNvPr id="50180" name="Rectangle 23"/>
          <p:cNvSpPr>
            <a:spLocks noChangeArrowheads="1"/>
          </p:cNvSpPr>
          <p:nvPr/>
        </p:nvSpPr>
        <p:spPr bwMode="blackWhite">
          <a:xfrm>
            <a:off x="1038225" y="2632075"/>
            <a:ext cx="7169150" cy="2155825"/>
          </a:xfrm>
          <a:prstGeom prst="rect">
            <a:avLst/>
          </a:prstGeom>
          <a:noFill/>
          <a:ln w="9525">
            <a:noFill/>
            <a:miter lim="800000"/>
            <a:headEnd/>
            <a:tailEnd/>
          </a:ln>
        </p:spPr>
        <p:txBody>
          <a:bodyPr wrap="none" lIns="92075" tIns="46038" rIns="92075" bIns="46038" anchor="ctr"/>
          <a:lstStyle/>
          <a:p>
            <a:pPr>
              <a:tabLst>
                <a:tab pos="2400300" algn="l"/>
                <a:tab pos="3600450" algn="l"/>
                <a:tab pos="5029200" algn="l"/>
              </a:tabLst>
            </a:pPr>
            <a:r>
              <a:rPr kumimoji="1" lang="en-US" altLang="zh-CN" sz="1800" b="1">
                <a:solidFill>
                  <a:srgbClr val="000000"/>
                </a:solidFill>
                <a:latin typeface="Courier New" pitchFamily="49" charset="0"/>
                <a:ea typeface="宋体" charset="-122"/>
              </a:rPr>
              <a:t>SQL&gt; SELECT	deptno, MIN(sal)</a:t>
            </a:r>
          </a:p>
          <a:p>
            <a:pPr>
              <a:tabLst>
                <a:tab pos="2400300" algn="l"/>
                <a:tab pos="3600450" algn="l"/>
                <a:tab pos="5029200" algn="l"/>
              </a:tabLst>
            </a:pPr>
            <a:r>
              <a:rPr kumimoji="1" lang="en-US" altLang="zh-CN" sz="1800" b="1">
                <a:solidFill>
                  <a:srgbClr val="000000"/>
                </a:solidFill>
                <a:latin typeface="Courier New" pitchFamily="49" charset="0"/>
                <a:ea typeface="宋体" charset="-122"/>
              </a:rPr>
              <a:t>  2  FROM	emp</a:t>
            </a:r>
          </a:p>
          <a:p>
            <a:pPr>
              <a:tabLst>
                <a:tab pos="2400300" algn="l"/>
                <a:tab pos="3600450" algn="l"/>
                <a:tab pos="5029200" algn="l"/>
              </a:tabLst>
            </a:pPr>
            <a:r>
              <a:rPr kumimoji="1" lang="en-US" altLang="zh-CN" sz="1800" b="1">
                <a:solidFill>
                  <a:srgbClr val="000000"/>
                </a:solidFill>
                <a:latin typeface="Courier New" pitchFamily="49" charset="0"/>
                <a:ea typeface="宋体" charset="-122"/>
              </a:rPr>
              <a:t>  3  GROUP BY	deptno</a:t>
            </a:r>
          </a:p>
          <a:p>
            <a:pPr>
              <a:tabLst>
                <a:tab pos="2400300" algn="l"/>
                <a:tab pos="3600450" algn="l"/>
                <a:tab pos="5029200" algn="l"/>
              </a:tabLst>
            </a:pPr>
            <a:r>
              <a:rPr kumimoji="1" lang="en-US" altLang="zh-CN" sz="1800" b="1">
                <a:solidFill>
                  <a:srgbClr val="000000"/>
                </a:solidFill>
                <a:latin typeface="Courier New" pitchFamily="49" charset="0"/>
                <a:ea typeface="宋体" charset="-122"/>
              </a:rPr>
              <a:t>  4  HAVING	MIN(sal) &gt;</a:t>
            </a:r>
          </a:p>
          <a:p>
            <a:pPr>
              <a:tabLst>
                <a:tab pos="2400300" algn="l"/>
                <a:tab pos="3600450" algn="l"/>
                <a:tab pos="5029200" algn="l"/>
              </a:tabLst>
            </a:pPr>
            <a:r>
              <a:rPr kumimoji="1" lang="en-US" altLang="zh-CN" sz="1800" b="1">
                <a:solidFill>
                  <a:srgbClr val="000000"/>
                </a:solidFill>
                <a:latin typeface="Courier New" pitchFamily="49" charset="0"/>
                <a:ea typeface="宋体" charset="-122"/>
              </a:rPr>
              <a:t>  5		(SELECT	MIN(sal)</a:t>
            </a:r>
          </a:p>
          <a:p>
            <a:pPr>
              <a:tabLst>
                <a:tab pos="2400300" algn="l"/>
                <a:tab pos="3600450" algn="l"/>
                <a:tab pos="5029200" algn="l"/>
              </a:tabLst>
            </a:pPr>
            <a:r>
              <a:rPr kumimoji="1" lang="en-US" altLang="zh-CN" sz="1800" b="1">
                <a:solidFill>
                  <a:srgbClr val="000000"/>
                </a:solidFill>
                <a:latin typeface="Courier New" pitchFamily="49" charset="0"/>
                <a:ea typeface="宋体" charset="-122"/>
              </a:rPr>
              <a:t>  6		FROM	emp</a:t>
            </a:r>
          </a:p>
          <a:p>
            <a:pPr>
              <a:tabLst>
                <a:tab pos="2400300" algn="l"/>
                <a:tab pos="3600450" algn="l"/>
                <a:tab pos="5029200" algn="l"/>
              </a:tabLst>
            </a:pPr>
            <a:r>
              <a:rPr kumimoji="1" lang="en-US" altLang="zh-CN" sz="1800" b="1">
                <a:solidFill>
                  <a:srgbClr val="000000"/>
                </a:solidFill>
                <a:latin typeface="Courier New" pitchFamily="49" charset="0"/>
                <a:ea typeface="宋体" charset="-122"/>
              </a:rPr>
              <a:t>  7		WHERE	deptno = 20);</a:t>
            </a:r>
          </a:p>
        </p:txBody>
      </p:sp>
      <p:sp>
        <p:nvSpPr>
          <p:cNvPr id="43013" name="标题 12"/>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.1</a:t>
            </a:r>
            <a:r>
              <a:rPr lang="zh-CN" altLang="zh-CN" dirty="0">
                <a:ea typeface="宋体" pitchFamily="2" charset="-122"/>
                <a:cs typeface="Arial" charset="0"/>
              </a:rPr>
              <a:t> 单行子查询</a:t>
            </a:r>
            <a:endParaRPr lang="zh-CN" altLang="en-US" dirty="0">
              <a:ea typeface="宋体" pitchFamily="2" charset="-122"/>
              <a:cs typeface="Arial"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blackWhite">
          <a:xfrm>
            <a:off x="712788" y="1116013"/>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kumimoji="1" lang="zh-CN" altLang="en-US" sz="1800" b="1">
                <a:solidFill>
                  <a:srgbClr val="000000"/>
                </a:solidFill>
                <a:latin typeface="Courier New" pitchFamily="49" charset="0"/>
                <a:ea typeface="宋体" pitchFamily="2" charset="-122"/>
              </a:rPr>
              <a:t> </a:t>
            </a:r>
          </a:p>
        </p:txBody>
      </p:sp>
      <p:sp>
        <p:nvSpPr>
          <p:cNvPr id="371715" name="Rectangle 3"/>
          <p:cNvSpPr>
            <a:spLocks noChangeArrowheads="1"/>
          </p:cNvSpPr>
          <p:nvPr/>
        </p:nvSpPr>
        <p:spPr bwMode="blackWhite">
          <a:xfrm>
            <a:off x="679450" y="2490788"/>
            <a:ext cx="7304088"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a:p>
            <a:pPr>
              <a:tabLst>
                <a:tab pos="1828800" algn="l"/>
                <a:tab pos="3086100" algn="l"/>
                <a:tab pos="4229100"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5"/>
          <p:cNvGrpSpPr>
            <a:grpSpLocks/>
          </p:cNvGrpSpPr>
          <p:nvPr/>
        </p:nvGrpSpPr>
        <p:grpSpPr bwMode="auto">
          <a:xfrm>
            <a:off x="2586038" y="2051050"/>
            <a:ext cx="3162300" cy="2446338"/>
            <a:chOff x="1740" y="1755"/>
            <a:chExt cx="1992" cy="1541"/>
          </a:xfrm>
        </p:grpSpPr>
        <p:sp>
          <p:nvSpPr>
            <p:cNvPr id="16394" name="Rectangle 6"/>
            <p:cNvSpPr>
              <a:spLocks noChangeArrowheads="1"/>
            </p:cNvSpPr>
            <p:nvPr/>
          </p:nvSpPr>
          <p:spPr bwMode="ltGray">
            <a:xfrm>
              <a:off x="1740" y="1755"/>
              <a:ext cx="1992" cy="17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16395" name="Rectangle 7"/>
            <p:cNvSpPr>
              <a:spLocks noChangeArrowheads="1"/>
            </p:cNvSpPr>
            <p:nvPr/>
          </p:nvSpPr>
          <p:spPr bwMode="ltGray">
            <a:xfrm>
              <a:off x="1740" y="2245"/>
              <a:ext cx="1225" cy="1051"/>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16389" name="Rectangle 8"/>
          <p:cNvSpPr>
            <a:spLocks noChangeArrowheads="1"/>
          </p:cNvSpPr>
          <p:nvPr/>
        </p:nvSpPr>
        <p:spPr bwMode="blackWhite">
          <a:xfrm>
            <a:off x="719138" y="1103313"/>
            <a:ext cx="7315200" cy="1304925"/>
          </a:xfrm>
          <a:prstGeom prst="rect">
            <a:avLst/>
          </a:prstGeom>
          <a:noFill/>
          <a:ln w="9525">
            <a:noFill/>
            <a:miter lim="800000"/>
            <a:headEnd/>
            <a:tailEnd/>
          </a:ln>
        </p:spPr>
        <p:txBody>
          <a:bodyPr wrap="none" lIns="92075" tIns="46038" rIns="92075" bIns="46038" anchor="ctr"/>
          <a:lstStyle/>
          <a:p>
            <a:pPr>
              <a:tabLst>
                <a:tab pos="1200150" algn="l"/>
              </a:tabLst>
            </a:pPr>
            <a:r>
              <a:rPr kumimoji="1" lang="en-US" altLang="zh-CN" sz="1800" b="1">
                <a:solidFill>
                  <a:srgbClr val="000000"/>
                </a:solidFill>
                <a:latin typeface="Courier New" pitchFamily="49" charset="0"/>
                <a:ea typeface="宋体" charset="-122"/>
              </a:rPr>
              <a:t>SQL&gt; SELECT 	emp.empno, emp.ename, emp.deptno,</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2		dept.deptno, dept.loc</a:t>
            </a:r>
          </a:p>
          <a:p>
            <a:pPr>
              <a:tabLst>
                <a:tab pos="1200150" algn="l"/>
              </a:tabLst>
            </a:pPr>
            <a:r>
              <a:rPr kumimoji="1" lang="en-US" altLang="zh-CN" sz="1800" b="1">
                <a:solidFill>
                  <a:srgbClr val="000000"/>
                </a:solidFill>
                <a:latin typeface="Courier New" pitchFamily="49" charset="0"/>
                <a:ea typeface="宋体" charset="-122"/>
              </a:rPr>
              <a:t>  3  FROM   	emp, dept</a:t>
            </a:r>
          </a:p>
          <a:p>
            <a:pPr>
              <a:tabLst>
                <a:tab pos="1200150" algn="l"/>
              </a:tabLst>
            </a:pPr>
            <a:r>
              <a:rPr kumimoji="1" lang="en-US" altLang="zh-CN" sz="1800" b="1">
                <a:solidFill>
                  <a:srgbClr val="000000"/>
                </a:solidFill>
                <a:latin typeface="Courier New" pitchFamily="49" charset="0"/>
                <a:ea typeface="宋体" charset="-122"/>
              </a:rPr>
              <a:t>  4  WHERE  	emp.deptno=dept.deptno;</a:t>
            </a:r>
          </a:p>
        </p:txBody>
      </p:sp>
      <p:sp>
        <p:nvSpPr>
          <p:cNvPr id="16390" name="Rectangle 9"/>
          <p:cNvSpPr>
            <a:spLocks noChangeArrowheads="1"/>
          </p:cNvSpPr>
          <p:nvPr/>
        </p:nvSpPr>
        <p:spPr bwMode="blackWhite">
          <a:xfrm>
            <a:off x="711200" y="2503488"/>
            <a:ext cx="7278688" cy="2289175"/>
          </a:xfrm>
          <a:prstGeom prst="rect">
            <a:avLst/>
          </a:prstGeom>
          <a:noFill/>
          <a:ln w="9525">
            <a:noFill/>
            <a:miter lim="800000"/>
            <a:headEnd/>
            <a:tailEnd/>
          </a:ln>
        </p:spPr>
        <p:txBody>
          <a:bodyPr lIns="92075" tIns="46038" rIns="92075" bIns="46038">
            <a:spAutoFit/>
          </a:bodyPr>
          <a:lstStyle/>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EMPNO ENAME 	DEPTNO DEPTNO LOC</a:t>
            </a:r>
          </a:p>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 ------ ------ ------ ---------</a:t>
            </a:r>
          </a:p>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 7839 KING	    	10     10 NEW YORK</a:t>
            </a:r>
          </a:p>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 7698 BLAKE  	    	30     30 CHICAGO</a:t>
            </a:r>
          </a:p>
          <a:p>
            <a:pPr>
              <a:tabLst>
                <a:tab pos="1828800" algn="l"/>
                <a:tab pos="2400300" algn="l"/>
                <a:tab pos="3086100" algn="l"/>
                <a:tab pos="4229100" algn="l"/>
              </a:tabLst>
            </a:pPr>
            <a:r>
              <a:rPr kumimoji="1" lang="zh-CN" altLang="en-US" sz="1800" b="1">
                <a:solidFill>
                  <a:srgbClr val="000000"/>
                </a:solidFill>
                <a:latin typeface="Courier New" pitchFamily="49" charset="0"/>
                <a:ea typeface="宋体" charset="-122"/>
              </a:rPr>
              <a:t> 7782 </a:t>
            </a:r>
            <a:r>
              <a:rPr kumimoji="1" lang="en-US" altLang="zh-CN" sz="1800" b="1">
                <a:solidFill>
                  <a:srgbClr val="000000"/>
                </a:solidFill>
                <a:latin typeface="Courier New" pitchFamily="49" charset="0"/>
                <a:ea typeface="宋体" charset="-122"/>
              </a:rPr>
              <a:t>CLARK	    	10     10 NEW YORK</a:t>
            </a:r>
          </a:p>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 7566 JONES      	20     20 DALLAS</a:t>
            </a:r>
          </a:p>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a:t>
            </a:r>
          </a:p>
          <a:p>
            <a:pPr>
              <a:tabLst>
                <a:tab pos="1828800" algn="l"/>
                <a:tab pos="2400300" algn="l"/>
                <a:tab pos="3086100" algn="l"/>
                <a:tab pos="4229100" algn="l"/>
              </a:tabLst>
            </a:pPr>
            <a:r>
              <a:rPr kumimoji="1" lang="en-US" altLang="zh-CN" sz="1800" b="1">
                <a:solidFill>
                  <a:srgbClr val="000000"/>
                </a:solidFill>
                <a:latin typeface="Courier New" pitchFamily="49" charset="0"/>
                <a:ea typeface="宋体" charset="-122"/>
              </a:rPr>
              <a:t>14 rows selected.</a:t>
            </a:r>
          </a:p>
        </p:txBody>
      </p:sp>
      <p:sp>
        <p:nvSpPr>
          <p:cNvPr id="11271" name="标题 12"/>
          <p:cNvSpPr>
            <a:spLocks noGrp="1"/>
          </p:cNvSpPr>
          <p:nvPr>
            <p:ph type="title"/>
          </p:nvPr>
        </p:nvSpPr>
        <p:spPr/>
        <p:txBody>
          <a:bodyPr/>
          <a:lstStyle/>
          <a:p>
            <a:pPr algn="ctr" eaLnBrk="1" hangingPunct="1">
              <a:defRPr/>
            </a:pPr>
            <a:r>
              <a:rPr lang="zh-CN" altLang="en-US" dirty="0">
                <a:ea typeface="宋体" pitchFamily="2" charset="-122"/>
              </a:rPr>
              <a:t>1</a:t>
            </a:r>
            <a:r>
              <a:rPr lang="en-US" altLang="zh-CN" dirty="0">
                <a:ea typeface="宋体" pitchFamily="2" charset="-122"/>
              </a:rPr>
              <a:t>.1</a:t>
            </a:r>
            <a:r>
              <a:rPr lang="zh-CN" altLang="en-US" dirty="0">
                <a:ea typeface="宋体" pitchFamily="2" charset="-122"/>
              </a:rPr>
              <a:t> </a:t>
            </a:r>
            <a:r>
              <a:rPr lang="zh-CN" altLang="zh-CN" dirty="0">
                <a:ea typeface="宋体" pitchFamily="2" charset="-122"/>
              </a:rPr>
              <a:t>相等连接</a:t>
            </a:r>
            <a:endParaRPr lang="zh-CN" altLang="en-US" dirty="0">
              <a:ea typeface="宋体" pitchFamily="2" charset="-122"/>
            </a:endParaRPr>
          </a:p>
        </p:txBody>
      </p:sp>
      <p:sp>
        <p:nvSpPr>
          <p:cNvPr id="14" name="Rectangle 3"/>
          <p:cNvSpPr>
            <a:spLocks noChangeArrowheads="1"/>
          </p:cNvSpPr>
          <p:nvPr/>
        </p:nvSpPr>
        <p:spPr bwMode="blackWhite">
          <a:xfrm>
            <a:off x="657225" y="4962525"/>
            <a:ext cx="7294563" cy="13700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defRPr/>
            </a:pPr>
            <a:endParaRPr kumimoji="1" lang="zh-CN" altLang="en-US" sz="1800" b="1">
              <a:solidFill>
                <a:srgbClr val="000000"/>
              </a:solidFill>
              <a:latin typeface="Courier New" pitchFamily="49" charset="0"/>
              <a:ea typeface="宋体" pitchFamily="2" charset="-122"/>
            </a:endParaRPr>
          </a:p>
          <a:p>
            <a:pPr>
              <a:lnSpc>
                <a:spcPct val="120000"/>
              </a:lnSpc>
              <a:tabLst>
                <a:tab pos="1200150" algn="l"/>
              </a:tabLst>
              <a:defRPr/>
            </a:pPr>
            <a:endParaRPr kumimoji="1" lang="zh-CN" altLang="en-US" sz="1800" b="1">
              <a:solidFill>
                <a:srgbClr val="000000"/>
              </a:solidFill>
              <a:latin typeface="Courier New" pitchFamily="49" charset="0"/>
              <a:ea typeface="宋体" pitchFamily="2" charset="-122"/>
            </a:endParaRPr>
          </a:p>
        </p:txBody>
      </p:sp>
      <p:sp>
        <p:nvSpPr>
          <p:cNvPr id="16393" name="Rectangle 16"/>
          <p:cNvSpPr>
            <a:spLocks noChangeArrowheads="1"/>
          </p:cNvSpPr>
          <p:nvPr/>
        </p:nvSpPr>
        <p:spPr bwMode="blackWhite">
          <a:xfrm>
            <a:off x="638175" y="4949825"/>
            <a:ext cx="7319963" cy="1395413"/>
          </a:xfrm>
          <a:prstGeom prst="rect">
            <a:avLst/>
          </a:prstGeom>
          <a:noFill/>
          <a:ln w="9525">
            <a:noFill/>
            <a:miter lim="800000"/>
            <a:headEnd/>
            <a:tailEnd/>
          </a:ln>
        </p:spPr>
        <p:txBody>
          <a:bodyPr wrap="none" lIns="92075" tIns="46038" rIns="92075" bIns="46038" anchor="ctr"/>
          <a:lstStyle/>
          <a:p>
            <a:pPr>
              <a:lnSpc>
                <a:spcPct val="120000"/>
              </a:lnSpc>
              <a:tabLst>
                <a:tab pos="1200150" algn="l"/>
              </a:tabLst>
            </a:pPr>
            <a:r>
              <a:rPr kumimoji="1" lang="en-US" altLang="zh-CN" sz="1800" b="1">
                <a:solidFill>
                  <a:srgbClr val="000000"/>
                </a:solidFill>
                <a:latin typeface="Courier New" pitchFamily="49" charset="0"/>
                <a:ea typeface="宋体" charset="-122"/>
              </a:rPr>
              <a:t>SQL&gt; SELECT e.empno, e.ename, e.deptno,   </a:t>
            </a:r>
          </a:p>
          <a:p>
            <a:pPr>
              <a:lnSpc>
                <a:spcPct val="120000"/>
              </a:lnSpc>
              <a:tabLst>
                <a:tab pos="1200150" algn="l"/>
              </a:tabLst>
            </a:pPr>
            <a:r>
              <a:rPr kumimoji="1" lang="en-US" altLang="zh-CN" sz="1800" b="1">
                <a:solidFill>
                  <a:srgbClr val="000000"/>
                </a:solidFill>
                <a:latin typeface="Courier New" pitchFamily="49" charset="0"/>
                <a:ea typeface="宋体" charset="-122"/>
              </a:rPr>
              <a:t>  2         d.deptno, d.loc</a:t>
            </a:r>
          </a:p>
          <a:p>
            <a:pPr>
              <a:lnSpc>
                <a:spcPct val="120000"/>
              </a:lnSpc>
              <a:tabLst>
                <a:tab pos="1200150" algn="l"/>
              </a:tabLst>
            </a:pPr>
            <a:r>
              <a:rPr kumimoji="1" lang="en-US" altLang="zh-CN" sz="1800" b="1">
                <a:solidFill>
                  <a:srgbClr val="000000"/>
                </a:solidFill>
                <a:latin typeface="Courier New" pitchFamily="49" charset="0"/>
                <a:ea typeface="宋体" charset="-122"/>
              </a:rPr>
              <a:t>  3  FROM   emp e, dept d</a:t>
            </a:r>
          </a:p>
          <a:p>
            <a:pPr>
              <a:lnSpc>
                <a:spcPct val="120000"/>
              </a:lnSpc>
              <a:tabLst>
                <a:tab pos="1200150" algn="l"/>
              </a:tabLst>
            </a:pPr>
            <a:r>
              <a:rPr kumimoji="1" lang="en-US" altLang="zh-CN" sz="1800" b="1">
                <a:solidFill>
                  <a:srgbClr val="000000"/>
                </a:solidFill>
                <a:latin typeface="Courier New" pitchFamily="49" charset="0"/>
                <a:ea typeface="宋体" charset="-122"/>
              </a:rPr>
              <a:t>  4  WHERE  e.deptno=d.deptno;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a:spLocks noChangeArrowheads="1"/>
          </p:cNvSpPr>
          <p:nvPr/>
        </p:nvSpPr>
        <p:spPr bwMode="auto">
          <a:xfrm>
            <a:off x="976313" y="1255713"/>
            <a:ext cx="7791450" cy="3857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非法的子查询</a:t>
            </a:r>
          </a:p>
        </p:txBody>
      </p:sp>
      <p:sp>
        <p:nvSpPr>
          <p:cNvPr id="442383" name="Rectangle 15"/>
          <p:cNvSpPr>
            <a:spLocks noChangeArrowheads="1"/>
          </p:cNvSpPr>
          <p:nvPr/>
        </p:nvSpPr>
        <p:spPr bwMode="blackWhite">
          <a:xfrm>
            <a:off x="946150" y="20796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defRPr/>
            </a:pPr>
            <a:endParaRPr kumimoji="1" lang="zh-CN" altLang="en-US" sz="1800" b="1">
              <a:solidFill>
                <a:srgbClr val="000000"/>
              </a:solidFill>
              <a:latin typeface="Courier New" pitchFamily="49" charset="0"/>
              <a:ea typeface="宋体" pitchFamily="2" charset="-122"/>
            </a:endParaRPr>
          </a:p>
          <a:p>
            <a:pPr>
              <a:tabLst>
                <a:tab pos="1200150" algn="l"/>
                <a:tab pos="3087688"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16"/>
          <p:cNvGrpSpPr>
            <a:grpSpLocks/>
          </p:cNvGrpSpPr>
          <p:nvPr/>
        </p:nvGrpSpPr>
        <p:grpSpPr bwMode="auto">
          <a:xfrm>
            <a:off x="3117850" y="2641600"/>
            <a:ext cx="5041900" cy="1174750"/>
            <a:chOff x="1956" y="1496"/>
            <a:chExt cx="3176" cy="740"/>
          </a:xfrm>
        </p:grpSpPr>
        <p:sp>
          <p:nvSpPr>
            <p:cNvPr id="51209" name="Rectangle 17"/>
            <p:cNvSpPr>
              <a:spLocks noChangeArrowheads="1"/>
            </p:cNvSpPr>
            <p:nvPr/>
          </p:nvSpPr>
          <p:spPr bwMode="ltGray">
            <a:xfrm>
              <a:off x="2532" y="1668"/>
              <a:ext cx="2600" cy="567"/>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grpSp>
          <p:nvGrpSpPr>
            <p:cNvPr id="51210" name="Group 18"/>
            <p:cNvGrpSpPr>
              <a:grpSpLocks/>
            </p:cNvGrpSpPr>
            <p:nvPr/>
          </p:nvGrpSpPr>
          <p:grpSpPr bwMode="auto">
            <a:xfrm>
              <a:off x="1956" y="1496"/>
              <a:ext cx="2228" cy="740"/>
              <a:chOff x="1956" y="1496"/>
              <a:chExt cx="2228" cy="740"/>
            </a:xfrm>
          </p:grpSpPr>
          <p:sp>
            <p:nvSpPr>
              <p:cNvPr id="51211" name="Rectangle 19"/>
              <p:cNvSpPr>
                <a:spLocks noChangeArrowheads="1"/>
              </p:cNvSpPr>
              <p:nvPr/>
            </p:nvSpPr>
            <p:spPr bwMode="ltGray">
              <a:xfrm>
                <a:off x="2568" y="2016"/>
                <a:ext cx="1616" cy="22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51212" name="Rectangle 20"/>
              <p:cNvSpPr>
                <a:spLocks noChangeArrowheads="1"/>
              </p:cNvSpPr>
              <p:nvPr/>
            </p:nvSpPr>
            <p:spPr bwMode="ltGray">
              <a:xfrm>
                <a:off x="1956" y="1496"/>
                <a:ext cx="288" cy="22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grpSp>
      <p:sp>
        <p:nvSpPr>
          <p:cNvPr id="442389" name="Rectangle 21"/>
          <p:cNvSpPr>
            <a:spLocks noChangeArrowheads="1"/>
          </p:cNvSpPr>
          <p:nvPr/>
        </p:nvSpPr>
        <p:spPr bwMode="blackWhite">
          <a:xfrm>
            <a:off x="958850" y="43942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kumimoji="1" lang="en-US" altLang="zh-CN" sz="1800" b="1">
                <a:solidFill>
                  <a:srgbClr val="000000"/>
                </a:solidFill>
                <a:latin typeface="Courier New" pitchFamily="49" charset="0"/>
                <a:ea typeface="宋体" pitchFamily="2" charset="-122"/>
              </a:rPr>
              <a:t>ERROR:</a:t>
            </a:r>
          </a:p>
          <a:p>
            <a:pPr>
              <a:tabLst>
                <a:tab pos="1200150" algn="l"/>
              </a:tabLst>
              <a:defRPr/>
            </a:pPr>
            <a:r>
              <a:rPr kumimoji="1" lang="en-US" altLang="zh-CN" sz="1800" b="1">
                <a:solidFill>
                  <a:srgbClr val="000000"/>
                </a:solidFill>
                <a:latin typeface="Courier New" pitchFamily="49" charset="0"/>
                <a:ea typeface="宋体" pitchFamily="2" charset="-122"/>
              </a:rPr>
              <a:t>ORA-01427: single-row subquery returns more than</a:t>
            </a:r>
            <a:br>
              <a:rPr kumimoji="1" lang="en-US" altLang="zh-CN" sz="1800" b="1">
                <a:solidFill>
                  <a:srgbClr val="000000"/>
                </a:solidFill>
                <a:latin typeface="Courier New" pitchFamily="49" charset="0"/>
                <a:ea typeface="宋体" pitchFamily="2" charset="-122"/>
              </a:rPr>
            </a:br>
            <a:r>
              <a:rPr kumimoji="1" lang="en-US" altLang="zh-CN" sz="1800" b="1">
                <a:solidFill>
                  <a:srgbClr val="000000"/>
                </a:solidFill>
                <a:latin typeface="Courier New" pitchFamily="49" charset="0"/>
                <a:ea typeface="宋体" pitchFamily="2" charset="-122"/>
              </a:rPr>
              <a:t>one row</a:t>
            </a:r>
          </a:p>
          <a:p>
            <a:pPr>
              <a:tabLst>
                <a:tab pos="1200150" algn="l"/>
              </a:tabLst>
              <a:defRPr/>
            </a:pPr>
            <a:endParaRPr kumimoji="1" lang="en-US" altLang="zh-CN" sz="1800" b="1">
              <a:solidFill>
                <a:srgbClr val="000000"/>
              </a:solidFill>
              <a:latin typeface="Courier New" pitchFamily="49" charset="0"/>
              <a:ea typeface="宋体" pitchFamily="2" charset="-122"/>
            </a:endParaRPr>
          </a:p>
          <a:p>
            <a:pPr>
              <a:tabLst>
                <a:tab pos="1200150" algn="l"/>
              </a:tabLst>
              <a:defRPr/>
            </a:pPr>
            <a:r>
              <a:rPr kumimoji="1" lang="en-US" altLang="zh-CN" sz="1800" b="1">
                <a:solidFill>
                  <a:srgbClr val="000000"/>
                </a:solidFill>
                <a:latin typeface="Courier New" pitchFamily="49" charset="0"/>
                <a:ea typeface="宋体" pitchFamily="2" charset="-122"/>
              </a:rPr>
              <a:t>no rows selected</a:t>
            </a:r>
          </a:p>
        </p:txBody>
      </p:sp>
      <p:sp>
        <p:nvSpPr>
          <p:cNvPr id="51206" name="Rectangle 22"/>
          <p:cNvSpPr>
            <a:spLocks noChangeArrowheads="1"/>
          </p:cNvSpPr>
          <p:nvPr/>
        </p:nvSpPr>
        <p:spPr bwMode="blackWhite">
          <a:xfrm>
            <a:off x="946150" y="2066925"/>
            <a:ext cx="7315200" cy="1779588"/>
          </a:xfrm>
          <a:prstGeom prst="rect">
            <a:avLst/>
          </a:prstGeom>
          <a:noFill/>
          <a:ln w="9525">
            <a:noFill/>
            <a:miter lim="800000"/>
            <a:headEnd/>
            <a:tailEnd/>
          </a:ln>
        </p:spPr>
        <p:txBody>
          <a:bodyPr wrap="none" lIns="92075" tIns="46038" rIns="92075" bIns="46038" anchor="ctr"/>
          <a:lstStyle/>
          <a:p>
            <a:pPr>
              <a:tabLst>
                <a:tab pos="1200150" algn="l"/>
                <a:tab pos="3087688" algn="l"/>
              </a:tabLst>
            </a:pPr>
            <a:r>
              <a:rPr kumimoji="1" lang="en-US" altLang="zh-CN" sz="1800" b="1">
                <a:solidFill>
                  <a:srgbClr val="000000"/>
                </a:solidFill>
                <a:latin typeface="Courier New" pitchFamily="49" charset="0"/>
                <a:ea typeface="宋体" charset="-122"/>
              </a:rPr>
              <a:t>SQL&gt; SELECT empno, ename</a:t>
            </a:r>
          </a:p>
          <a:p>
            <a:pPr>
              <a:tabLst>
                <a:tab pos="1200150" algn="l"/>
                <a:tab pos="3087688" algn="l"/>
              </a:tabLst>
            </a:pPr>
            <a:r>
              <a:rPr kumimoji="1" lang="en-US" altLang="zh-CN" sz="1800" b="1">
                <a:solidFill>
                  <a:srgbClr val="000000"/>
                </a:solidFill>
                <a:latin typeface="Courier New" pitchFamily="49" charset="0"/>
                <a:ea typeface="宋体" charset="-122"/>
              </a:rPr>
              <a:t>  2  FROM   emp</a:t>
            </a:r>
          </a:p>
          <a:p>
            <a:pPr>
              <a:tabLst>
                <a:tab pos="1200150" algn="l"/>
                <a:tab pos="3087688" algn="l"/>
              </a:tabLst>
            </a:pPr>
            <a:r>
              <a:rPr kumimoji="1" lang="en-US" altLang="zh-CN" sz="1800" b="1">
                <a:solidFill>
                  <a:srgbClr val="000000"/>
                </a:solidFill>
                <a:latin typeface="Courier New" pitchFamily="49" charset="0"/>
                <a:ea typeface="宋体" charset="-122"/>
              </a:rPr>
              <a:t>  3  WHERE  sal = </a:t>
            </a:r>
          </a:p>
          <a:p>
            <a:pPr>
              <a:tabLst>
                <a:tab pos="1200150" algn="l"/>
                <a:tab pos="3087688" algn="l"/>
              </a:tabLst>
            </a:pPr>
            <a:r>
              <a:rPr kumimoji="1" lang="en-US" altLang="zh-CN" sz="1800" b="1">
                <a:solidFill>
                  <a:srgbClr val="000000"/>
                </a:solidFill>
                <a:latin typeface="Courier New" pitchFamily="49" charset="0"/>
                <a:ea typeface="宋体" charset="-122"/>
              </a:rPr>
              <a:t>  4		(SELECT   MIN(sal)</a:t>
            </a:r>
          </a:p>
          <a:p>
            <a:pPr>
              <a:tabLst>
                <a:tab pos="1200150" algn="l"/>
                <a:tab pos="3087688" algn="l"/>
              </a:tabLst>
            </a:pPr>
            <a:r>
              <a:rPr kumimoji="1" lang="en-US" altLang="zh-CN" sz="1800" b="1">
                <a:solidFill>
                  <a:srgbClr val="000000"/>
                </a:solidFill>
                <a:latin typeface="Courier New" pitchFamily="49" charset="0"/>
                <a:ea typeface="宋体" charset="-122"/>
              </a:rPr>
              <a:t>  5		FROM      emp</a:t>
            </a:r>
          </a:p>
          <a:p>
            <a:pPr>
              <a:tabLst>
                <a:tab pos="1200150" algn="l"/>
                <a:tab pos="3087688" algn="l"/>
              </a:tabLst>
            </a:pPr>
            <a:r>
              <a:rPr kumimoji="1" lang="en-US" altLang="zh-CN" sz="1800" b="1">
                <a:solidFill>
                  <a:srgbClr val="000000"/>
                </a:solidFill>
                <a:latin typeface="Courier New" pitchFamily="49" charset="0"/>
                <a:ea typeface="宋体" charset="-122"/>
              </a:rPr>
              <a:t>  6		GROUP BY  deptno);</a:t>
            </a:r>
          </a:p>
        </p:txBody>
      </p:sp>
      <p:sp>
        <p:nvSpPr>
          <p:cNvPr id="442391" name="Rectangle 23"/>
          <p:cNvSpPr>
            <a:spLocks noChangeArrowheads="1"/>
          </p:cNvSpPr>
          <p:nvPr/>
        </p:nvSpPr>
        <p:spPr bwMode="auto">
          <a:xfrm rot="18960000">
            <a:off x="1436688" y="3532188"/>
            <a:ext cx="7102475" cy="457200"/>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400" b="1">
                <a:solidFill>
                  <a:srgbClr val="FF3300"/>
                </a:solidFill>
                <a:effectLst>
                  <a:outerShdw blurRad="38100" dist="38100" dir="2700000" algn="tl">
                    <a:srgbClr val="FFFFFF"/>
                  </a:outerShdw>
                </a:effectLst>
                <a:latin typeface="Arial" pitchFamily="34" charset="0"/>
                <a:ea typeface="宋体" pitchFamily="2" charset="-122"/>
              </a:rPr>
              <a:t>Single-row operator with multiple-row subquery</a:t>
            </a:r>
          </a:p>
        </p:txBody>
      </p:sp>
      <p:sp>
        <p:nvSpPr>
          <p:cNvPr id="44040" name="标题 14"/>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.1</a:t>
            </a:r>
            <a:r>
              <a:rPr lang="zh-CN" altLang="zh-CN" dirty="0">
                <a:ea typeface="宋体" pitchFamily="2" charset="-122"/>
                <a:cs typeface="Arial" charset="0"/>
              </a:rPr>
              <a:t> 单行子查询</a:t>
            </a:r>
            <a:endParaRPr lang="zh-CN" altLang="en-US" dirty="0">
              <a:ea typeface="宋体" pitchFamily="2" charset="-122"/>
              <a:cs typeface="Arial"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2389"/>
                                        </p:tgtEl>
                                        <p:attrNameLst>
                                          <p:attrName>style.visibility</p:attrName>
                                        </p:attrNameLst>
                                      </p:cBhvr>
                                      <p:to>
                                        <p:strVal val="visible"/>
                                      </p:to>
                                    </p:set>
                                    <p:animEffect transition="in" filter="wipe(up)">
                                      <p:cBhvr>
                                        <p:cTn id="12" dur="500"/>
                                        <p:tgtEl>
                                          <p:spTgt spid="44238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42391"/>
                                        </p:tgtEl>
                                        <p:attrNameLst>
                                          <p:attrName>style.visibility</p:attrName>
                                        </p:attrNameLst>
                                      </p:cBhvr>
                                      <p:to>
                                        <p:strVal val="visible"/>
                                      </p:to>
                                    </p:set>
                                    <p:animEffect transition="in" filter="wipe(down)">
                                      <p:cBhvr>
                                        <p:cTn id="16" dur="500"/>
                                        <p:tgtEl>
                                          <p:spTgt spid="44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89" grpId="0" animBg="1" autoUpdateAnimBg="0"/>
      <p:bldP spid="44239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blackWhite">
          <a:xfrm>
            <a:off x="1331913" y="2770188"/>
            <a:ext cx="1939925" cy="2792412"/>
          </a:xfrm>
          <a:prstGeom prst="rect">
            <a:avLst/>
          </a:prstGeom>
          <a:solidFill>
            <a:srgbClr val="FFCC99"/>
          </a:solidFill>
          <a:ln w="25400">
            <a:solidFill>
              <a:srgbClr val="000000"/>
            </a:solidFill>
            <a:miter lim="800000"/>
            <a:headEnd/>
            <a:tailEnd/>
          </a:ln>
        </p:spPr>
        <p:txBody>
          <a:bodyPr lIns="92075" tIns="46038" rIns="92075" bIns="46038"/>
          <a:lstStyle/>
          <a:p>
            <a:pPr>
              <a:lnSpc>
                <a:spcPct val="120000"/>
              </a:lnSpc>
              <a:spcBef>
                <a:spcPct val="60000"/>
              </a:spcBef>
            </a:pPr>
            <a:r>
              <a:rPr lang="en-US" altLang="zh-CN" sz="1600" b="1">
                <a:solidFill>
                  <a:srgbClr val="000000"/>
                </a:solidFill>
                <a:latin typeface="Arial" charset="0"/>
                <a:ea typeface="宋体" charset="-122"/>
              </a:rPr>
              <a:t>Operator</a:t>
            </a:r>
          </a:p>
          <a:p>
            <a:pPr>
              <a:lnSpc>
                <a:spcPct val="120000"/>
              </a:lnSpc>
              <a:spcBef>
                <a:spcPct val="60000"/>
              </a:spcBef>
            </a:pPr>
            <a:r>
              <a:rPr lang="en-US" altLang="zh-CN" sz="1600" b="1">
                <a:solidFill>
                  <a:srgbClr val="000000"/>
                </a:solidFill>
                <a:latin typeface="Arial" charset="0"/>
                <a:ea typeface="宋体" charset="-122"/>
              </a:rPr>
              <a:t>      </a:t>
            </a:r>
            <a:r>
              <a:rPr lang="en-US" altLang="zh-CN" sz="1600" b="1">
                <a:solidFill>
                  <a:srgbClr val="000000"/>
                </a:solidFill>
                <a:latin typeface="Courier New" pitchFamily="49" charset="0"/>
                <a:ea typeface="宋体" charset="-122"/>
              </a:rPr>
              <a:t>IN</a:t>
            </a:r>
          </a:p>
          <a:p>
            <a:pPr>
              <a:lnSpc>
                <a:spcPct val="120000"/>
              </a:lnSpc>
              <a:spcBef>
                <a:spcPct val="60000"/>
              </a:spcBef>
            </a:pPr>
            <a:r>
              <a:rPr lang="en-US" altLang="zh-CN" sz="1600" b="1">
                <a:solidFill>
                  <a:srgbClr val="000000"/>
                </a:solidFill>
                <a:latin typeface="Courier New" pitchFamily="49" charset="0"/>
                <a:ea typeface="宋体" charset="-122"/>
              </a:rPr>
              <a:t>   ANY</a:t>
            </a:r>
          </a:p>
          <a:p>
            <a:pPr>
              <a:lnSpc>
                <a:spcPct val="120000"/>
              </a:lnSpc>
              <a:spcBef>
                <a:spcPct val="60000"/>
              </a:spcBef>
            </a:pPr>
            <a:r>
              <a:rPr lang="en-US" altLang="zh-CN" sz="1600" b="1">
                <a:solidFill>
                  <a:srgbClr val="000000"/>
                </a:solidFill>
                <a:latin typeface="Courier New" pitchFamily="49" charset="0"/>
                <a:ea typeface="宋体" charset="-122"/>
              </a:rPr>
              <a:t>  </a:t>
            </a:r>
          </a:p>
          <a:p>
            <a:pPr>
              <a:lnSpc>
                <a:spcPct val="120000"/>
              </a:lnSpc>
              <a:spcBef>
                <a:spcPct val="60000"/>
              </a:spcBef>
            </a:pPr>
            <a:r>
              <a:rPr lang="en-US" altLang="zh-CN" sz="1600" b="1">
                <a:solidFill>
                  <a:srgbClr val="000000"/>
                </a:solidFill>
                <a:latin typeface="Courier New" pitchFamily="49" charset="0"/>
                <a:ea typeface="宋体" charset="-122"/>
              </a:rPr>
              <a:t>   ALL</a:t>
            </a:r>
          </a:p>
          <a:p>
            <a:pPr>
              <a:lnSpc>
                <a:spcPct val="120000"/>
              </a:lnSpc>
              <a:spcBef>
                <a:spcPct val="60000"/>
              </a:spcBef>
            </a:pPr>
            <a:r>
              <a:rPr lang="en-US" altLang="zh-CN" sz="1600" b="1">
                <a:solidFill>
                  <a:srgbClr val="000000"/>
                </a:solidFill>
                <a:latin typeface="Courier New" pitchFamily="49" charset="0"/>
                <a:ea typeface="宋体" charset="-122"/>
              </a:rPr>
              <a:t>  EXISTS</a:t>
            </a:r>
          </a:p>
        </p:txBody>
      </p:sp>
      <p:sp>
        <p:nvSpPr>
          <p:cNvPr id="52227" name="Rectangle 5"/>
          <p:cNvSpPr>
            <a:spLocks noChangeArrowheads="1"/>
          </p:cNvSpPr>
          <p:nvPr/>
        </p:nvSpPr>
        <p:spPr bwMode="blackWhite">
          <a:xfrm>
            <a:off x="3248025" y="2757488"/>
            <a:ext cx="4741863" cy="2805112"/>
          </a:xfrm>
          <a:prstGeom prst="rect">
            <a:avLst/>
          </a:prstGeom>
          <a:solidFill>
            <a:srgbClr val="FFCC99"/>
          </a:solidFill>
          <a:ln w="25400">
            <a:solidFill>
              <a:srgbClr val="000000"/>
            </a:solidFill>
            <a:miter lim="800000"/>
            <a:headEnd/>
            <a:tailEnd/>
          </a:ln>
        </p:spPr>
        <p:txBody>
          <a:bodyPr lIns="92075" tIns="46038" rIns="92075" bIns="46038"/>
          <a:lstStyle/>
          <a:p>
            <a:pPr>
              <a:lnSpc>
                <a:spcPct val="120000"/>
              </a:lnSpc>
              <a:spcBef>
                <a:spcPct val="60000"/>
              </a:spcBef>
            </a:pPr>
            <a:r>
              <a:rPr lang="zh-CN" altLang="en-US" sz="1600" b="1">
                <a:solidFill>
                  <a:srgbClr val="000000"/>
                </a:solidFill>
                <a:latin typeface="Arial" charset="0"/>
                <a:ea typeface="宋体" charset="-122"/>
              </a:rPr>
              <a:t>说明</a:t>
            </a:r>
          </a:p>
          <a:p>
            <a:pPr>
              <a:lnSpc>
                <a:spcPct val="120000"/>
              </a:lnSpc>
              <a:spcBef>
                <a:spcPct val="60000"/>
              </a:spcBef>
            </a:pPr>
            <a:r>
              <a:rPr lang="zh-CN" altLang="en-US" sz="1600" b="1">
                <a:solidFill>
                  <a:srgbClr val="000000"/>
                </a:solidFill>
                <a:latin typeface="Arial" charset="0"/>
                <a:ea typeface="宋体" charset="-122"/>
              </a:rPr>
              <a:t>等于列出的任何成员数据</a:t>
            </a:r>
            <a:endParaRPr lang="en-US" altLang="zh-CN" sz="1600" b="1">
              <a:solidFill>
                <a:srgbClr val="000000"/>
              </a:solidFill>
              <a:latin typeface="Arial" charset="0"/>
              <a:ea typeface="宋体" charset="-122"/>
            </a:endParaRPr>
          </a:p>
          <a:p>
            <a:pPr>
              <a:lnSpc>
                <a:spcPct val="120000"/>
              </a:lnSpc>
              <a:spcBef>
                <a:spcPct val="60000"/>
              </a:spcBef>
            </a:pPr>
            <a:r>
              <a:rPr lang="zh-CN" altLang="en-US" sz="1600" b="1">
                <a:solidFill>
                  <a:srgbClr val="000000"/>
                </a:solidFill>
                <a:latin typeface="Arial" charset="0"/>
                <a:ea typeface="宋体" charset="-122"/>
              </a:rPr>
              <a:t>与子查询返回的每一值比较。只要有一个成立，则为</a:t>
            </a:r>
            <a:r>
              <a:rPr lang="en-US" altLang="zh-CN" sz="1600" b="1">
                <a:solidFill>
                  <a:srgbClr val="000000"/>
                </a:solidFill>
                <a:latin typeface="Arial" charset="0"/>
                <a:ea typeface="宋体" charset="-122"/>
              </a:rPr>
              <a:t>TRUE。</a:t>
            </a:r>
          </a:p>
          <a:p>
            <a:pPr>
              <a:lnSpc>
                <a:spcPct val="120000"/>
              </a:lnSpc>
              <a:spcBef>
                <a:spcPct val="60000"/>
              </a:spcBef>
            </a:pPr>
            <a:r>
              <a:rPr lang="zh-CN" altLang="en-US" sz="1600" b="1">
                <a:solidFill>
                  <a:srgbClr val="000000"/>
                </a:solidFill>
                <a:latin typeface="Arial" charset="0"/>
                <a:ea typeface="宋体" charset="-122"/>
              </a:rPr>
              <a:t>与子查询返回的每一值比较。</a:t>
            </a:r>
            <a:r>
              <a:rPr lang="en-US" altLang="zh-CN" sz="1600" b="1">
                <a:solidFill>
                  <a:srgbClr val="000000"/>
                </a:solidFill>
                <a:latin typeface="Arial" charset="0"/>
                <a:ea typeface="宋体" charset="-122"/>
              </a:rPr>
              <a:t> </a:t>
            </a:r>
            <a:r>
              <a:rPr lang="zh-CN" altLang="en-US" sz="1600" b="1">
                <a:solidFill>
                  <a:srgbClr val="000000"/>
                </a:solidFill>
                <a:latin typeface="Arial" charset="0"/>
                <a:ea typeface="宋体" charset="-122"/>
              </a:rPr>
              <a:t>如果对所有值都成立，则为</a:t>
            </a:r>
            <a:r>
              <a:rPr lang="en-US" altLang="zh-CN" sz="1600" b="1">
                <a:solidFill>
                  <a:srgbClr val="000000"/>
                </a:solidFill>
                <a:latin typeface="Arial" charset="0"/>
                <a:ea typeface="宋体" charset="-122"/>
              </a:rPr>
              <a:t>TRUE</a:t>
            </a:r>
            <a:r>
              <a:rPr lang="zh-CN" altLang="en-US" sz="1600" b="1">
                <a:solidFill>
                  <a:srgbClr val="000000"/>
                </a:solidFill>
                <a:latin typeface="Arial" charset="0"/>
                <a:ea typeface="宋体" charset="-122"/>
              </a:rPr>
              <a:t> </a:t>
            </a:r>
            <a:r>
              <a:rPr lang="en-US" altLang="zh-CN" sz="1600" b="1">
                <a:solidFill>
                  <a:srgbClr val="000000"/>
                </a:solidFill>
                <a:latin typeface="Arial" charset="0"/>
                <a:ea typeface="宋体" charset="-122"/>
              </a:rPr>
              <a:t>。 </a:t>
            </a:r>
          </a:p>
          <a:p>
            <a:pPr>
              <a:lnSpc>
                <a:spcPct val="120000"/>
              </a:lnSpc>
              <a:spcBef>
                <a:spcPct val="60000"/>
              </a:spcBef>
            </a:pPr>
            <a:r>
              <a:rPr lang="zh-CN" altLang="en-US" sz="1600" b="1">
                <a:solidFill>
                  <a:srgbClr val="000000"/>
                </a:solidFill>
                <a:latin typeface="Arial" charset="0"/>
                <a:ea typeface="宋体" charset="-122"/>
              </a:rPr>
              <a:t>如果子查询至少返回一行，则为</a:t>
            </a:r>
            <a:r>
              <a:rPr lang="en-US" altLang="zh-CN" sz="1600" b="1">
                <a:solidFill>
                  <a:srgbClr val="000000"/>
                </a:solidFill>
                <a:latin typeface="Arial" charset="0"/>
                <a:ea typeface="宋体" charset="-122"/>
              </a:rPr>
              <a:t>TRUE</a:t>
            </a:r>
          </a:p>
        </p:txBody>
      </p:sp>
      <p:sp>
        <p:nvSpPr>
          <p:cNvPr id="52228" name="Line 6"/>
          <p:cNvSpPr>
            <a:spLocks noChangeShapeType="1"/>
          </p:cNvSpPr>
          <p:nvPr/>
        </p:nvSpPr>
        <p:spPr bwMode="auto">
          <a:xfrm flipV="1">
            <a:off x="1336675" y="3203575"/>
            <a:ext cx="6648450"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52229" name="Line 7"/>
          <p:cNvSpPr>
            <a:spLocks noChangeShapeType="1"/>
          </p:cNvSpPr>
          <p:nvPr/>
        </p:nvSpPr>
        <p:spPr bwMode="auto">
          <a:xfrm>
            <a:off x="1336675" y="3603625"/>
            <a:ext cx="6642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52230" name="Line 8"/>
          <p:cNvSpPr>
            <a:spLocks noChangeShapeType="1"/>
          </p:cNvSpPr>
          <p:nvPr/>
        </p:nvSpPr>
        <p:spPr bwMode="auto">
          <a:xfrm>
            <a:off x="1336675" y="4302125"/>
            <a:ext cx="6642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52231" name="Rectangle 13"/>
          <p:cNvSpPr>
            <a:spLocks noChangeArrowheads="1"/>
          </p:cNvSpPr>
          <p:nvPr/>
        </p:nvSpPr>
        <p:spPr bwMode="auto">
          <a:xfrm>
            <a:off x="992188" y="1366838"/>
            <a:ext cx="7791450" cy="1000125"/>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子查询（ </a:t>
            </a:r>
            <a:r>
              <a:rPr kumimoji="1" lang="en-US" altLang="zh-CN" sz="2000" b="1">
                <a:solidFill>
                  <a:schemeClr val="tx1"/>
                </a:solidFill>
                <a:latin typeface="Arial" charset="0"/>
                <a:ea typeface="宋体" charset="-122"/>
              </a:rPr>
              <a:t>subquery</a:t>
            </a:r>
            <a:r>
              <a:rPr lang="zh-CN" altLang="en-US" sz="2000" b="1">
                <a:solidFill>
                  <a:schemeClr val="tx1"/>
                </a:solidFill>
                <a:latin typeface="Arial" charset="0"/>
                <a:ea typeface="宋体" charset="-122"/>
              </a:rPr>
              <a:t> ）：多行子查询</a:t>
            </a:r>
            <a:endParaRPr lang="en-US" altLang="zh-CN" sz="2000" b="1">
              <a:solidFill>
                <a:schemeClr val="tx1"/>
              </a:solidFill>
              <a:latin typeface="Arial" charset="0"/>
              <a:ea typeface="宋体" charset="-122"/>
            </a:endParaRPr>
          </a:p>
          <a:p>
            <a:pPr marL="1414463" lvl="2" indent="-381000" defTabSz="346075" eaLnBrk="1" hangingPunct="1">
              <a:buClr>
                <a:srgbClr val="FF0000"/>
              </a:buClr>
              <a:buFontTx/>
              <a:buAutoNum type="arabicPeriod"/>
              <a:tabLst>
                <a:tab pos="571500" algn="l"/>
              </a:tabLst>
            </a:pPr>
            <a:r>
              <a:rPr lang="zh-CN" altLang="en-US" sz="2000" b="1">
                <a:solidFill>
                  <a:schemeClr val="tx1"/>
                </a:solidFill>
                <a:ea typeface="宋体" charset="-122"/>
              </a:rPr>
              <a:t>返回多行查询结果</a:t>
            </a:r>
          </a:p>
          <a:p>
            <a:pPr marL="1414463" lvl="2" indent="-381000" defTabSz="346075" eaLnBrk="1" hangingPunct="1">
              <a:buClr>
                <a:srgbClr val="FF0000"/>
              </a:buClr>
              <a:buFontTx/>
              <a:buAutoNum type="arabicPeriod"/>
              <a:tabLst>
                <a:tab pos="571500" algn="l"/>
              </a:tabLst>
            </a:pPr>
            <a:r>
              <a:rPr lang="zh-CN" altLang="en-US" sz="2000" b="1">
                <a:solidFill>
                  <a:schemeClr val="tx1"/>
                </a:solidFill>
                <a:ea typeface="宋体" charset="-122"/>
              </a:rPr>
              <a:t>使用多行(</a:t>
            </a:r>
            <a:r>
              <a:rPr lang="en-US" altLang="zh-CN" sz="2000" b="1">
                <a:solidFill>
                  <a:schemeClr val="tx1"/>
                </a:solidFill>
                <a:ea typeface="宋体" charset="-122"/>
              </a:rPr>
              <a:t>multiple-row)</a:t>
            </a:r>
            <a:r>
              <a:rPr lang="zh-CN" altLang="en-US" sz="2000" b="1">
                <a:solidFill>
                  <a:schemeClr val="tx1"/>
                </a:solidFill>
                <a:ea typeface="宋体" charset="-122"/>
              </a:rPr>
              <a:t>比较操作</a:t>
            </a:r>
            <a:endParaRPr lang="en-US" altLang="zh-CN" sz="2000" b="1">
              <a:solidFill>
                <a:schemeClr val="tx1"/>
              </a:solidFill>
              <a:ea typeface="宋体" charset="-122"/>
            </a:endParaRPr>
          </a:p>
        </p:txBody>
      </p:sp>
      <p:sp>
        <p:nvSpPr>
          <p:cNvPr id="444430" name="Text Box 14"/>
          <p:cNvSpPr txBox="1">
            <a:spLocks noChangeArrowheads="1"/>
          </p:cNvSpPr>
          <p:nvPr/>
        </p:nvSpPr>
        <p:spPr bwMode="auto">
          <a:xfrm>
            <a:off x="1219200" y="5842000"/>
            <a:ext cx="6934200" cy="396875"/>
          </a:xfrm>
          <a:prstGeom prst="rect">
            <a:avLst/>
          </a:prstGeom>
          <a:solidFill>
            <a:srgbClr val="FFFFCC"/>
          </a:solidFill>
          <a:ln w="25400">
            <a:noFill/>
            <a:miter lim="800000"/>
            <a:headEnd type="none" w="sm" len="sm"/>
            <a:tailEnd type="none" w="sm" len="sm"/>
          </a:ln>
          <a:effectLst>
            <a:outerShdw dist="53882" dir="2700000" algn="ctr" rotWithShape="0">
              <a:schemeClr val="bg2"/>
            </a:outerShdw>
          </a:effectLst>
        </p:spPr>
        <p:txBody>
          <a:bodyPr>
            <a:spAutoFit/>
          </a:bodyPr>
          <a:lstStyle/>
          <a:p>
            <a:pPr>
              <a:spcBef>
                <a:spcPct val="50000"/>
              </a:spcBef>
              <a:defRPr/>
            </a:pPr>
            <a:r>
              <a:rPr lang="zh-CN" altLang="en-US" sz="2000" b="1" i="1" dirty="0">
                <a:solidFill>
                  <a:srgbClr val="FF0000"/>
                </a:solidFill>
                <a:ea typeface="宋体" pitchFamily="2" charset="-122"/>
              </a:rPr>
              <a:t>注：</a:t>
            </a:r>
            <a:r>
              <a:rPr lang="en-US" altLang="zh-CN" sz="2000" b="1" i="1" dirty="0">
                <a:solidFill>
                  <a:srgbClr val="FF0000"/>
                </a:solidFill>
                <a:ea typeface="宋体" pitchFamily="2" charset="-122"/>
              </a:rPr>
              <a:t>ANY</a:t>
            </a:r>
            <a:r>
              <a:rPr lang="zh-CN" altLang="en-US" sz="2000" b="1" i="1" dirty="0">
                <a:solidFill>
                  <a:srgbClr val="FF0000"/>
                </a:solidFill>
                <a:ea typeface="宋体" pitchFamily="2" charset="-122"/>
              </a:rPr>
              <a:t>和</a:t>
            </a:r>
            <a:r>
              <a:rPr lang="en-US" altLang="zh-CN" sz="2000" b="1" i="1" dirty="0">
                <a:solidFill>
                  <a:srgbClr val="FF0000"/>
                </a:solidFill>
                <a:ea typeface="宋体" pitchFamily="2" charset="-122"/>
              </a:rPr>
              <a:t>ALL</a:t>
            </a:r>
            <a:r>
              <a:rPr lang="zh-CN" altLang="en-US" sz="2000" b="1" i="1" dirty="0">
                <a:solidFill>
                  <a:srgbClr val="FF0000"/>
                </a:solidFill>
                <a:ea typeface="宋体" pitchFamily="2" charset="-122"/>
              </a:rPr>
              <a:t>之前必须有=、!=、&gt;、&lt;</a:t>
            </a:r>
            <a:r>
              <a:rPr lang="zh-CN" altLang="en-US" sz="2000" b="1" i="1" dirty="0">
                <a:solidFill>
                  <a:srgbClr val="FF0000"/>
                </a:solidFill>
                <a:ea typeface="宋体" pitchFamily="2" charset="-122"/>
                <a:sym typeface="Wingdings" pitchFamily="2" charset="2"/>
              </a:rPr>
              <a:t>=或&gt;=比较符</a:t>
            </a:r>
            <a:endParaRPr lang="zh-CN" altLang="en-US" sz="2000" b="1" i="1" dirty="0">
              <a:solidFill>
                <a:srgbClr val="FF0000"/>
              </a:solidFill>
              <a:ea typeface="宋体" pitchFamily="2" charset="-122"/>
            </a:endParaRPr>
          </a:p>
        </p:txBody>
      </p:sp>
      <p:sp>
        <p:nvSpPr>
          <p:cNvPr id="52233" name="Line 15"/>
          <p:cNvSpPr>
            <a:spLocks noChangeShapeType="1"/>
          </p:cNvSpPr>
          <p:nvPr/>
        </p:nvSpPr>
        <p:spPr bwMode="auto">
          <a:xfrm>
            <a:off x="1349375" y="5051425"/>
            <a:ext cx="6642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45066" name="标题 13"/>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.2</a:t>
            </a:r>
            <a:r>
              <a:rPr lang="zh-CN" altLang="zh-CN" dirty="0">
                <a:ea typeface="宋体" pitchFamily="2" charset="-122"/>
                <a:cs typeface="Arial" charset="0"/>
              </a:rPr>
              <a:t> </a:t>
            </a:r>
            <a:r>
              <a:rPr lang="zh-CN" altLang="en-US" dirty="0">
                <a:ea typeface="宋体" pitchFamily="2" charset="-122"/>
                <a:cs typeface="Arial" charset="0"/>
              </a:rPr>
              <a:t>多</a:t>
            </a:r>
            <a:r>
              <a:rPr lang="zh-CN" altLang="zh-CN" dirty="0">
                <a:ea typeface="宋体" pitchFamily="2" charset="-122"/>
                <a:cs typeface="Arial" charset="0"/>
              </a:rPr>
              <a:t>行子查询</a:t>
            </a:r>
            <a:endParaRPr lang="zh-CN" altLang="en-US" dirty="0">
              <a:ea typeface="宋体" pitchFamily="2" charset="-122"/>
              <a:cs typeface="Arial" charset="0"/>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ChangeArrowheads="1"/>
          </p:cNvSpPr>
          <p:nvPr/>
        </p:nvSpPr>
        <p:spPr bwMode="auto">
          <a:xfrm>
            <a:off x="928688" y="1744663"/>
            <a:ext cx="7791450" cy="385762"/>
          </a:xfrm>
          <a:prstGeom prst="rect">
            <a:avLst/>
          </a:prstGeom>
          <a:noFill/>
          <a:ln w="9525">
            <a:noFill/>
            <a:miter lim="800000"/>
            <a:headEnd/>
            <a:tailEnd/>
          </a:ln>
        </p:spPr>
        <p:txBody>
          <a:bodyPr lIns="92075" tIns="46038" rIns="92075" bIns="46038">
            <a:spAutoFit/>
          </a:bodyPr>
          <a:lstStyle/>
          <a:p>
            <a:pPr marL="457200" indent="-457200" defTabSz="346075">
              <a:lnSpc>
                <a:spcPct val="95000"/>
              </a:lnSpc>
              <a:spcBef>
                <a:spcPct val="35000"/>
              </a:spcBef>
              <a:buClr>
                <a:schemeClr val="hlink"/>
              </a:buClr>
              <a:buSzPct val="125000"/>
              <a:buFont typeface="Arial" charset="0"/>
              <a:buChar char="•"/>
              <a:tabLst>
                <a:tab pos="571500" algn="l"/>
              </a:tabLst>
            </a:pPr>
            <a:r>
              <a:rPr lang="en-US" altLang="zh-CN" sz="2000" b="1">
                <a:solidFill>
                  <a:schemeClr val="tx1"/>
                </a:solidFill>
                <a:latin typeface="Arial" charset="0"/>
                <a:ea typeface="宋体" charset="-122"/>
              </a:rPr>
              <a:t>ANY</a:t>
            </a:r>
            <a:r>
              <a:rPr lang="zh-CN" altLang="en-US" sz="2000" b="1">
                <a:solidFill>
                  <a:schemeClr val="tx1"/>
                </a:solidFill>
                <a:latin typeface="Arial" charset="0"/>
                <a:ea typeface="宋体" charset="-122"/>
              </a:rPr>
              <a:t>应用举例：</a:t>
            </a:r>
          </a:p>
        </p:txBody>
      </p:sp>
      <p:sp>
        <p:nvSpPr>
          <p:cNvPr id="446478" name="Rectangle 14"/>
          <p:cNvSpPr>
            <a:spLocks noChangeArrowheads="1"/>
          </p:cNvSpPr>
          <p:nvPr/>
        </p:nvSpPr>
        <p:spPr bwMode="blackWhite">
          <a:xfrm>
            <a:off x="939800" y="24796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 pos="320040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 pos="3200400"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15"/>
          <p:cNvGrpSpPr>
            <a:grpSpLocks/>
          </p:cNvGrpSpPr>
          <p:nvPr/>
        </p:nvGrpSpPr>
        <p:grpSpPr bwMode="auto">
          <a:xfrm>
            <a:off x="3557588" y="2595563"/>
            <a:ext cx="4722812" cy="1651000"/>
            <a:chOff x="2241" y="1243"/>
            <a:chExt cx="2975" cy="1040"/>
          </a:xfrm>
        </p:grpSpPr>
        <p:sp>
          <p:nvSpPr>
            <p:cNvPr id="53256" name="Rectangle 16"/>
            <p:cNvSpPr>
              <a:spLocks noChangeArrowheads="1"/>
            </p:cNvSpPr>
            <p:nvPr/>
          </p:nvSpPr>
          <p:spPr bwMode="ltGray">
            <a:xfrm>
              <a:off x="2605" y="1751"/>
              <a:ext cx="2611" cy="532"/>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grpSp>
          <p:nvGrpSpPr>
            <p:cNvPr id="53257" name="Group 17"/>
            <p:cNvGrpSpPr>
              <a:grpSpLocks/>
            </p:cNvGrpSpPr>
            <p:nvPr/>
          </p:nvGrpSpPr>
          <p:grpSpPr bwMode="auto">
            <a:xfrm>
              <a:off x="2241" y="1243"/>
              <a:ext cx="2040" cy="846"/>
              <a:chOff x="2241" y="1243"/>
              <a:chExt cx="2040" cy="846"/>
            </a:xfrm>
          </p:grpSpPr>
          <p:sp>
            <p:nvSpPr>
              <p:cNvPr id="53258" name="Rectangle 18"/>
              <p:cNvSpPr>
                <a:spLocks noChangeArrowheads="1"/>
              </p:cNvSpPr>
              <p:nvPr/>
            </p:nvSpPr>
            <p:spPr bwMode="ltGray">
              <a:xfrm>
                <a:off x="2241" y="1569"/>
                <a:ext cx="339" cy="20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446483" name="Arc 19"/>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pPr>
                  <a:defRPr/>
                </a:pPr>
                <a:endParaRPr lang="zh-CN" altLang="en-US"/>
              </a:p>
            </p:txBody>
          </p:sp>
          <p:sp>
            <p:nvSpPr>
              <p:cNvPr id="53260" name="Rectangle 20"/>
              <p:cNvSpPr>
                <a:spLocks noChangeArrowheads="1"/>
              </p:cNvSpPr>
              <p:nvPr/>
            </p:nvSpPr>
            <p:spPr bwMode="auto">
              <a:xfrm>
                <a:off x="2847" y="1571"/>
                <a:ext cx="276" cy="19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200" b="1">
                    <a:solidFill>
                      <a:srgbClr val="FF5050"/>
                    </a:solidFill>
                    <a:latin typeface="Arial" charset="0"/>
                    <a:ea typeface="宋体" charset="-122"/>
                  </a:rPr>
                  <a:t>950</a:t>
                </a:r>
              </a:p>
            </p:txBody>
          </p:sp>
          <p:sp>
            <p:nvSpPr>
              <p:cNvPr id="446485" name="Arc 21"/>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pPr>
                  <a:defRPr/>
                </a:pPr>
                <a:endParaRPr lang="zh-CN" altLang="en-US"/>
              </a:p>
            </p:txBody>
          </p:sp>
          <p:sp>
            <p:nvSpPr>
              <p:cNvPr id="446486" name="Arc 22"/>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pPr>
                  <a:defRPr/>
                </a:pPr>
                <a:endParaRPr lang="zh-CN" altLang="en-US"/>
              </a:p>
            </p:txBody>
          </p:sp>
          <p:sp>
            <p:nvSpPr>
              <p:cNvPr id="446487" name="Arc 23"/>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pPr>
                  <a:defRPr/>
                </a:pPr>
                <a:endParaRPr lang="zh-CN" altLang="en-US"/>
              </a:p>
            </p:txBody>
          </p:sp>
          <p:sp>
            <p:nvSpPr>
              <p:cNvPr id="53264" name="Rectangle 24"/>
              <p:cNvSpPr>
                <a:spLocks noChangeArrowheads="1"/>
              </p:cNvSpPr>
              <p:nvPr/>
            </p:nvSpPr>
            <p:spPr bwMode="auto">
              <a:xfrm>
                <a:off x="2891" y="1459"/>
                <a:ext cx="276" cy="19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200" b="1">
                    <a:solidFill>
                      <a:srgbClr val="FF5050"/>
                    </a:solidFill>
                    <a:latin typeface="Arial" charset="0"/>
                    <a:ea typeface="宋体" charset="-122"/>
                  </a:rPr>
                  <a:t>800</a:t>
                </a:r>
              </a:p>
            </p:txBody>
          </p:sp>
          <p:sp>
            <p:nvSpPr>
              <p:cNvPr id="53265" name="Rectangle 25"/>
              <p:cNvSpPr>
                <a:spLocks noChangeArrowheads="1"/>
              </p:cNvSpPr>
              <p:nvPr/>
            </p:nvSpPr>
            <p:spPr bwMode="auto">
              <a:xfrm>
                <a:off x="2908" y="1347"/>
                <a:ext cx="330" cy="19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200" b="1">
                    <a:solidFill>
                      <a:srgbClr val="FF5050"/>
                    </a:solidFill>
                    <a:latin typeface="Arial" charset="0"/>
                    <a:ea typeface="宋体" charset="-122"/>
                  </a:rPr>
                  <a:t>1100</a:t>
                </a:r>
              </a:p>
            </p:txBody>
          </p:sp>
          <p:sp>
            <p:nvSpPr>
              <p:cNvPr id="53266" name="Rectangle 26"/>
              <p:cNvSpPr>
                <a:spLocks noChangeArrowheads="1"/>
              </p:cNvSpPr>
              <p:nvPr/>
            </p:nvSpPr>
            <p:spPr bwMode="auto">
              <a:xfrm>
                <a:off x="3228" y="1243"/>
                <a:ext cx="330" cy="19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200" b="1">
                    <a:solidFill>
                      <a:srgbClr val="FF5050"/>
                    </a:solidFill>
                    <a:latin typeface="Arial" charset="0"/>
                    <a:ea typeface="宋体" charset="-122"/>
                  </a:rPr>
                  <a:t>1300</a:t>
                </a:r>
              </a:p>
            </p:txBody>
          </p:sp>
        </p:grpSp>
      </p:grpSp>
      <p:sp>
        <p:nvSpPr>
          <p:cNvPr id="446491" name="Rectangle 27"/>
          <p:cNvSpPr>
            <a:spLocks noChangeArrowheads="1"/>
          </p:cNvSpPr>
          <p:nvPr/>
        </p:nvSpPr>
        <p:spPr bwMode="blackWhite">
          <a:xfrm>
            <a:off x="933450" y="48609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EMPNO ENAME      JOB</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 ---------</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7654 MARTIN     SALESMAN </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7521 WARD       SALESMAN </a:t>
            </a:r>
          </a:p>
        </p:txBody>
      </p:sp>
      <p:sp>
        <p:nvSpPr>
          <p:cNvPr id="53254" name="Rectangle 28"/>
          <p:cNvSpPr>
            <a:spLocks noChangeArrowheads="1"/>
          </p:cNvSpPr>
          <p:nvPr/>
        </p:nvSpPr>
        <p:spPr bwMode="blackWhite">
          <a:xfrm>
            <a:off x="920750" y="2466975"/>
            <a:ext cx="7432675" cy="2117725"/>
          </a:xfrm>
          <a:prstGeom prst="rect">
            <a:avLst/>
          </a:prstGeom>
          <a:noFill/>
          <a:ln w="9525">
            <a:noFill/>
            <a:miter lim="800000"/>
            <a:headEnd/>
            <a:tailEnd/>
          </a:ln>
        </p:spPr>
        <p:txBody>
          <a:bodyPr wrap="none" lIns="92075" tIns="46038" rIns="92075" bIns="46038" anchor="ctr"/>
          <a:lstStyle/>
          <a:p>
            <a:pPr>
              <a:tabLst>
                <a:tab pos="1200150" algn="l"/>
                <a:tab pos="2571750" algn="l"/>
                <a:tab pos="3200400" algn="l"/>
              </a:tabLst>
            </a:pPr>
            <a:r>
              <a:rPr kumimoji="1" lang="en-US" altLang="zh-CN" sz="1800" b="1">
                <a:solidFill>
                  <a:srgbClr val="000000"/>
                </a:solidFill>
                <a:latin typeface="Courier New" pitchFamily="49" charset="0"/>
                <a:ea typeface="宋体" charset="-122"/>
              </a:rPr>
              <a:t>SQL&gt; SELECT  empno, ename, job</a:t>
            </a:r>
          </a:p>
          <a:p>
            <a:pPr>
              <a:tabLst>
                <a:tab pos="1200150" algn="l"/>
                <a:tab pos="2571750" algn="l"/>
                <a:tab pos="3200400" algn="l"/>
              </a:tabLst>
            </a:pPr>
            <a:r>
              <a:rPr kumimoji="1" lang="en-US" altLang="zh-CN" sz="1800" b="1">
                <a:solidFill>
                  <a:srgbClr val="000000"/>
                </a:solidFill>
                <a:latin typeface="Courier New" pitchFamily="49" charset="0"/>
                <a:ea typeface="宋体" charset="-122"/>
              </a:rPr>
              <a:t>  2  FROM    emp</a:t>
            </a:r>
          </a:p>
          <a:p>
            <a:pPr>
              <a:tabLst>
                <a:tab pos="1200150" algn="l"/>
                <a:tab pos="2571750" algn="l"/>
                <a:tab pos="3200400" algn="l"/>
              </a:tabLst>
            </a:pPr>
            <a:r>
              <a:rPr kumimoji="1" lang="en-US" altLang="zh-CN" sz="1800" b="1">
                <a:solidFill>
                  <a:srgbClr val="000000"/>
                </a:solidFill>
                <a:latin typeface="Courier New" pitchFamily="49" charset="0"/>
                <a:ea typeface="宋体" charset="-122"/>
              </a:rPr>
              <a:t>  3  WHERE   sal &lt; ANY </a:t>
            </a:r>
          </a:p>
          <a:p>
            <a:pPr>
              <a:tabLst>
                <a:tab pos="1200150" algn="l"/>
                <a:tab pos="2571750" algn="l"/>
                <a:tab pos="3200400" algn="l"/>
              </a:tabLst>
            </a:pPr>
            <a:r>
              <a:rPr kumimoji="1" lang="en-US" altLang="zh-CN" sz="1800" b="1">
                <a:solidFill>
                  <a:srgbClr val="000000"/>
                </a:solidFill>
                <a:latin typeface="Courier New" pitchFamily="49" charset="0"/>
                <a:ea typeface="宋体" charset="-122"/>
              </a:rPr>
              <a:t>  4			(SELECT	sal</a:t>
            </a:r>
          </a:p>
          <a:p>
            <a:pPr>
              <a:tabLst>
                <a:tab pos="1200150" algn="l"/>
                <a:tab pos="2571750" algn="l"/>
                <a:tab pos="3200400" algn="l"/>
              </a:tabLst>
            </a:pPr>
            <a:r>
              <a:rPr kumimoji="1" lang="en-US" altLang="zh-CN" sz="1800" b="1">
                <a:solidFill>
                  <a:srgbClr val="000000"/>
                </a:solidFill>
                <a:latin typeface="Courier New" pitchFamily="49" charset="0"/>
                <a:ea typeface="宋体" charset="-122"/>
              </a:rPr>
              <a:t>  5 			FROM	emp</a:t>
            </a:r>
          </a:p>
          <a:p>
            <a:pPr>
              <a:tabLst>
                <a:tab pos="1200150" algn="l"/>
                <a:tab pos="2571750" algn="l"/>
                <a:tab pos="3200400" algn="l"/>
              </a:tabLst>
            </a:pPr>
            <a:r>
              <a:rPr kumimoji="1" lang="en-US" altLang="zh-CN" sz="1800" b="1">
                <a:solidFill>
                  <a:srgbClr val="000000"/>
                </a:solidFill>
                <a:latin typeface="Courier New" pitchFamily="49" charset="0"/>
                <a:ea typeface="宋体" charset="-122"/>
              </a:rPr>
              <a:t>  6			WHERE	job = 'CLERK')</a:t>
            </a:r>
          </a:p>
          <a:p>
            <a:pPr>
              <a:tabLst>
                <a:tab pos="1200150" algn="l"/>
                <a:tab pos="2571750" algn="l"/>
                <a:tab pos="3200400" algn="l"/>
              </a:tabLst>
            </a:pPr>
            <a:r>
              <a:rPr kumimoji="1" lang="zh-CN" altLang="en-US" sz="1800" b="1">
                <a:solidFill>
                  <a:srgbClr val="000000"/>
                </a:solidFill>
                <a:latin typeface="Courier New" pitchFamily="49" charset="0"/>
                <a:ea typeface="宋体" charset="-122"/>
              </a:rPr>
              <a:t>  7  </a:t>
            </a:r>
            <a:r>
              <a:rPr kumimoji="1" lang="en-US" altLang="zh-CN" sz="1800" b="1">
                <a:solidFill>
                  <a:srgbClr val="000000"/>
                </a:solidFill>
                <a:latin typeface="Courier New" pitchFamily="49" charset="0"/>
                <a:ea typeface="宋体" charset="-122"/>
              </a:rPr>
              <a:t>AND	    job &lt;&gt; 'CLERK';</a:t>
            </a:r>
          </a:p>
        </p:txBody>
      </p:sp>
      <p:sp>
        <p:nvSpPr>
          <p:cNvPr id="46087" name="标题 20"/>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.2.1</a:t>
            </a:r>
            <a:r>
              <a:rPr lang="zh-CN" altLang="zh-CN" dirty="0">
                <a:ea typeface="宋体" pitchFamily="2" charset="-122"/>
                <a:cs typeface="Arial" charset="0"/>
              </a:rPr>
              <a:t> 多行子查询</a:t>
            </a:r>
            <a:r>
              <a:rPr lang="en-US" altLang="zh-CN" dirty="0">
                <a:ea typeface="宋体" pitchFamily="2" charset="-122"/>
                <a:cs typeface="Arial" charset="0"/>
              </a:rPr>
              <a:t>ANY</a:t>
            </a:r>
            <a:endParaRPr lang="zh-CN" altLang="en-US" dirty="0">
              <a:ea typeface="宋体" pitchFamily="2" charset="-122"/>
              <a:cs typeface="Arial"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6491"/>
                                        </p:tgtEl>
                                        <p:attrNameLst>
                                          <p:attrName>style.visibility</p:attrName>
                                        </p:attrNameLst>
                                      </p:cBhvr>
                                      <p:to>
                                        <p:strVal val="visible"/>
                                      </p:to>
                                    </p:set>
                                    <p:animEffect transition="in" filter="wipe(up)">
                                      <p:cBhvr>
                                        <p:cTn id="12" dur="500"/>
                                        <p:tgtEl>
                                          <p:spTgt spid="446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91"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ChangeArrowheads="1"/>
          </p:cNvSpPr>
          <p:nvPr/>
        </p:nvSpPr>
        <p:spPr bwMode="auto">
          <a:xfrm>
            <a:off x="976313" y="1255713"/>
            <a:ext cx="7791450" cy="385762"/>
          </a:xfrm>
          <a:prstGeom prst="rect">
            <a:avLst/>
          </a:prstGeom>
          <a:noFill/>
          <a:ln w="9525">
            <a:noFill/>
            <a:miter lim="800000"/>
            <a:headEnd/>
            <a:tailEnd/>
          </a:ln>
        </p:spPr>
        <p:txBody>
          <a:bodyPr lIns="92075" tIns="46038" rIns="92075" bIns="46038">
            <a:spAutoFit/>
          </a:bodyPr>
          <a:lstStyle/>
          <a:p>
            <a:pPr marL="457200" indent="-457200" defTabSz="346075">
              <a:lnSpc>
                <a:spcPct val="95000"/>
              </a:lnSpc>
              <a:spcBef>
                <a:spcPct val="35000"/>
              </a:spcBef>
              <a:buClr>
                <a:schemeClr val="hlink"/>
              </a:buClr>
              <a:buSzPct val="125000"/>
              <a:buFont typeface="Arial" charset="0"/>
              <a:buChar char="•"/>
              <a:tabLst>
                <a:tab pos="571500" algn="l"/>
              </a:tabLst>
            </a:pPr>
            <a:r>
              <a:rPr lang="zh-CN" altLang="en-US" sz="2000" b="1">
                <a:solidFill>
                  <a:schemeClr val="tx1"/>
                </a:solidFill>
                <a:latin typeface="Arial" charset="0"/>
                <a:ea typeface="宋体" charset="-122"/>
              </a:rPr>
              <a:t>多行子查询</a:t>
            </a:r>
            <a:r>
              <a:rPr lang="en-US" altLang="zh-CN" sz="2000" b="1">
                <a:solidFill>
                  <a:schemeClr val="tx1"/>
                </a:solidFill>
                <a:latin typeface="Arial" charset="0"/>
                <a:ea typeface="宋体" charset="-122"/>
              </a:rPr>
              <a:t>ALL</a:t>
            </a:r>
            <a:r>
              <a:rPr lang="zh-CN" altLang="en-US" sz="2000" b="1">
                <a:solidFill>
                  <a:schemeClr val="tx1"/>
                </a:solidFill>
                <a:latin typeface="Arial" charset="0"/>
                <a:ea typeface="宋体" charset="-122"/>
              </a:rPr>
              <a:t>应用举例：</a:t>
            </a:r>
          </a:p>
        </p:txBody>
      </p:sp>
      <p:sp>
        <p:nvSpPr>
          <p:cNvPr id="448533" name="Rectangle 21"/>
          <p:cNvSpPr>
            <a:spLocks noChangeArrowheads="1"/>
          </p:cNvSpPr>
          <p:nvPr/>
        </p:nvSpPr>
        <p:spPr bwMode="blackWhite">
          <a:xfrm>
            <a:off x="946150" y="21574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grpSp>
        <p:nvGrpSpPr>
          <p:cNvPr id="2" name="Group 22"/>
          <p:cNvGrpSpPr>
            <a:grpSpLocks/>
          </p:cNvGrpSpPr>
          <p:nvPr/>
        </p:nvGrpSpPr>
        <p:grpSpPr bwMode="auto">
          <a:xfrm>
            <a:off x="3536950" y="2357438"/>
            <a:ext cx="4697413" cy="1584325"/>
            <a:chOff x="2228" y="1317"/>
            <a:chExt cx="2959" cy="998"/>
          </a:xfrm>
        </p:grpSpPr>
        <p:sp>
          <p:nvSpPr>
            <p:cNvPr id="54280" name="Rectangle 23"/>
            <p:cNvSpPr>
              <a:spLocks noChangeArrowheads="1"/>
            </p:cNvSpPr>
            <p:nvPr/>
          </p:nvSpPr>
          <p:spPr bwMode="ltGray">
            <a:xfrm>
              <a:off x="2336" y="1783"/>
              <a:ext cx="2851" cy="532"/>
            </a:xfrm>
            <a:prstGeom prst="rect">
              <a:avLst/>
            </a:prstGeom>
            <a:solidFill>
              <a:srgbClr val="FF9966"/>
            </a:solidFill>
            <a:ln w="9525">
              <a:noFill/>
              <a:miter lim="800000"/>
              <a:headEnd/>
              <a:tailEnd/>
            </a:ln>
          </p:spPr>
          <p:txBody>
            <a:bodyPr wrap="none" anchor="ctr"/>
            <a:lstStyle/>
            <a:p>
              <a:endParaRPr lang="zh-CN" altLang="en-US">
                <a:ea typeface="宋体" charset="-122"/>
              </a:endParaRPr>
            </a:p>
          </p:txBody>
        </p:sp>
        <p:grpSp>
          <p:nvGrpSpPr>
            <p:cNvPr id="54281" name="Group 24"/>
            <p:cNvGrpSpPr>
              <a:grpSpLocks/>
            </p:cNvGrpSpPr>
            <p:nvPr/>
          </p:nvGrpSpPr>
          <p:grpSpPr bwMode="auto">
            <a:xfrm>
              <a:off x="2228" y="1317"/>
              <a:ext cx="2365" cy="736"/>
              <a:chOff x="2228" y="1317"/>
              <a:chExt cx="2365" cy="736"/>
            </a:xfrm>
          </p:grpSpPr>
          <p:sp>
            <p:nvSpPr>
              <p:cNvPr id="54282" name="Rectangle 25"/>
              <p:cNvSpPr>
                <a:spLocks noChangeArrowheads="1"/>
              </p:cNvSpPr>
              <p:nvPr/>
            </p:nvSpPr>
            <p:spPr bwMode="ltGray">
              <a:xfrm>
                <a:off x="2228" y="1573"/>
                <a:ext cx="339" cy="207"/>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448538" name="Arc 2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pPr>
                  <a:defRPr/>
                </a:pPr>
                <a:endParaRPr lang="zh-CN" altLang="en-US"/>
              </a:p>
            </p:txBody>
          </p:sp>
          <p:sp>
            <p:nvSpPr>
              <p:cNvPr id="54284" name="Rectangle 27"/>
              <p:cNvSpPr>
                <a:spLocks noChangeArrowheads="1"/>
              </p:cNvSpPr>
              <p:nvPr/>
            </p:nvSpPr>
            <p:spPr bwMode="auto">
              <a:xfrm>
                <a:off x="2754" y="1547"/>
                <a:ext cx="490" cy="17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000" b="1">
                    <a:solidFill>
                      <a:srgbClr val="FF5050"/>
                    </a:solidFill>
                    <a:latin typeface="Arial" charset="0"/>
                    <a:ea typeface="宋体" charset="-122"/>
                  </a:rPr>
                  <a:t>2916.6667</a:t>
                </a:r>
              </a:p>
            </p:txBody>
          </p:sp>
          <p:sp>
            <p:nvSpPr>
              <p:cNvPr id="448540" name="Arc 2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a:lstStyle/>
              <a:p>
                <a:pPr>
                  <a:defRPr/>
                </a:pPr>
                <a:endParaRPr lang="zh-CN" altLang="en-US"/>
              </a:p>
            </p:txBody>
          </p:sp>
          <p:sp>
            <p:nvSpPr>
              <p:cNvPr id="448541" name="Arc 2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pPr>
                  <a:defRPr/>
                </a:pPr>
                <a:endParaRPr lang="zh-CN" altLang="en-US"/>
              </a:p>
            </p:txBody>
          </p:sp>
          <p:sp>
            <p:nvSpPr>
              <p:cNvPr id="54287" name="Rectangle 30"/>
              <p:cNvSpPr>
                <a:spLocks noChangeArrowheads="1"/>
              </p:cNvSpPr>
              <p:nvPr/>
            </p:nvSpPr>
            <p:spPr bwMode="auto">
              <a:xfrm>
                <a:off x="2841" y="1429"/>
                <a:ext cx="294" cy="17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000" b="1">
                    <a:solidFill>
                      <a:srgbClr val="FF5050"/>
                    </a:solidFill>
                    <a:latin typeface="Arial" charset="0"/>
                    <a:ea typeface="宋体" charset="-122"/>
                  </a:rPr>
                  <a:t>2175</a:t>
                </a:r>
              </a:p>
            </p:txBody>
          </p:sp>
          <p:sp>
            <p:nvSpPr>
              <p:cNvPr id="54288" name="Rectangle 31"/>
              <p:cNvSpPr>
                <a:spLocks noChangeArrowheads="1"/>
              </p:cNvSpPr>
              <p:nvPr/>
            </p:nvSpPr>
            <p:spPr bwMode="auto">
              <a:xfrm>
                <a:off x="3214" y="1317"/>
                <a:ext cx="490" cy="17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kumimoji="1" lang="zh-CN" altLang="en-US" sz="1000" b="1">
                    <a:solidFill>
                      <a:srgbClr val="FF5050"/>
                    </a:solidFill>
                    <a:latin typeface="Arial" charset="0"/>
                    <a:ea typeface="宋体" charset="-122"/>
                  </a:rPr>
                  <a:t>1566.6667</a:t>
                </a:r>
              </a:p>
            </p:txBody>
          </p:sp>
        </p:grpSp>
      </p:grpSp>
      <p:sp>
        <p:nvSpPr>
          <p:cNvPr id="448544" name="Rectangle 32"/>
          <p:cNvSpPr>
            <a:spLocks noChangeArrowheads="1"/>
          </p:cNvSpPr>
          <p:nvPr/>
        </p:nvSpPr>
        <p:spPr bwMode="blackWhite">
          <a:xfrm>
            <a:off x="939800" y="42846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r>
              <a:rPr kumimoji="1" lang="zh-CN" altLang="en-US" sz="1800" b="1">
                <a:solidFill>
                  <a:srgbClr val="000000"/>
                </a:solidFill>
                <a:latin typeface="Courier New" pitchFamily="49" charset="0"/>
                <a:ea typeface="宋体" pitchFamily="2" charset="-122"/>
              </a:rPr>
              <a:t>    </a:t>
            </a:r>
            <a:r>
              <a:rPr kumimoji="1" lang="en-US" altLang="zh-CN" sz="1800" b="1">
                <a:solidFill>
                  <a:srgbClr val="000000"/>
                </a:solidFill>
                <a:latin typeface="Courier New" pitchFamily="49" charset="0"/>
                <a:ea typeface="宋体" pitchFamily="2" charset="-122"/>
              </a:rPr>
              <a:t>EMPNO ENAME      JOB</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 ---------</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7839 KING       PRESIDENT</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7566 JONES      MANAGER</a:t>
            </a:r>
          </a:p>
          <a:p>
            <a:pPr>
              <a:tabLst>
                <a:tab pos="1200150" algn="l"/>
                <a:tab pos="2571750" algn="l"/>
              </a:tabLst>
              <a:defRPr/>
            </a:pPr>
            <a:r>
              <a:rPr kumimoji="1" lang="en-US" altLang="zh-CN" sz="1800" b="1">
                <a:solidFill>
                  <a:srgbClr val="000000"/>
                </a:solidFill>
                <a:latin typeface="Courier New" pitchFamily="49" charset="0"/>
                <a:ea typeface="宋体" pitchFamily="2" charset="-122"/>
              </a:rPr>
              <a:t>     7902 FORD       ANALYST</a:t>
            </a:r>
          </a:p>
          <a:p>
            <a:pPr>
              <a:tabLst>
                <a:tab pos="1200150" algn="l"/>
                <a:tab pos="2571750" algn="l"/>
              </a:tabLst>
              <a:defRPr/>
            </a:pPr>
            <a:r>
              <a:rPr kumimoji="1" lang="zh-CN" altLang="en-US" sz="1800" b="1">
                <a:solidFill>
                  <a:srgbClr val="000000"/>
                </a:solidFill>
                <a:latin typeface="Courier New" pitchFamily="49" charset="0"/>
                <a:ea typeface="宋体" pitchFamily="2" charset="-122"/>
              </a:rPr>
              <a:t>     7788 </a:t>
            </a:r>
            <a:r>
              <a:rPr kumimoji="1" lang="en-US" altLang="zh-CN" sz="1800" b="1">
                <a:solidFill>
                  <a:srgbClr val="000000"/>
                </a:solidFill>
                <a:latin typeface="Courier New" pitchFamily="49" charset="0"/>
                <a:ea typeface="宋体" pitchFamily="2" charset="-122"/>
              </a:rPr>
              <a:t>SCOTT      ANALYST</a:t>
            </a:r>
          </a:p>
        </p:txBody>
      </p:sp>
      <p:sp>
        <p:nvSpPr>
          <p:cNvPr id="54278" name="Rectangle 33"/>
          <p:cNvSpPr>
            <a:spLocks noChangeArrowheads="1"/>
          </p:cNvSpPr>
          <p:nvPr/>
        </p:nvSpPr>
        <p:spPr bwMode="blackWhite">
          <a:xfrm>
            <a:off x="927100" y="2144713"/>
            <a:ext cx="7432675" cy="1874837"/>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1800" b="1">
                <a:solidFill>
                  <a:srgbClr val="000000"/>
                </a:solidFill>
                <a:latin typeface="Courier New" pitchFamily="49" charset="0"/>
                <a:ea typeface="宋体" charset="-122"/>
              </a:rPr>
              <a:t>SQL&gt; SELECT  empno, ename, job</a:t>
            </a:r>
          </a:p>
          <a:p>
            <a:pPr>
              <a:tabLst>
                <a:tab pos="1200150" algn="l"/>
                <a:tab pos="2571750" algn="l"/>
              </a:tabLst>
            </a:pPr>
            <a:r>
              <a:rPr kumimoji="1" lang="en-US" altLang="zh-CN" sz="1800" b="1">
                <a:solidFill>
                  <a:srgbClr val="000000"/>
                </a:solidFill>
                <a:latin typeface="Courier New" pitchFamily="49" charset="0"/>
                <a:ea typeface="宋体" charset="-122"/>
              </a:rPr>
              <a:t>  2  FROM    emp</a:t>
            </a:r>
          </a:p>
          <a:p>
            <a:pPr>
              <a:tabLst>
                <a:tab pos="1200150" algn="l"/>
                <a:tab pos="2571750" algn="l"/>
              </a:tabLst>
            </a:pPr>
            <a:r>
              <a:rPr kumimoji="1" lang="en-US" altLang="zh-CN" sz="1800" b="1">
                <a:solidFill>
                  <a:srgbClr val="000000"/>
                </a:solidFill>
                <a:latin typeface="Courier New" pitchFamily="49" charset="0"/>
                <a:ea typeface="宋体" charset="-122"/>
              </a:rPr>
              <a:t>  3  WHERE   sal &gt; ALL </a:t>
            </a:r>
          </a:p>
          <a:p>
            <a:pPr>
              <a:tabLst>
                <a:tab pos="1200150" algn="l"/>
                <a:tab pos="2571750" algn="l"/>
              </a:tabLst>
            </a:pPr>
            <a:r>
              <a:rPr kumimoji="1" lang="en-US" altLang="zh-CN" sz="1800" b="1">
                <a:solidFill>
                  <a:srgbClr val="000000"/>
                </a:solidFill>
                <a:latin typeface="Courier New" pitchFamily="49" charset="0"/>
                <a:ea typeface="宋体" charset="-122"/>
              </a:rPr>
              <a:t>  4		 (SELECT	avg(sal)</a:t>
            </a:r>
          </a:p>
          <a:p>
            <a:pPr>
              <a:tabLst>
                <a:tab pos="1200150" algn="l"/>
                <a:tab pos="2571750" algn="l"/>
              </a:tabLst>
            </a:pPr>
            <a:r>
              <a:rPr kumimoji="1" lang="en-US" altLang="zh-CN" sz="1800" b="1">
                <a:solidFill>
                  <a:srgbClr val="000000"/>
                </a:solidFill>
                <a:latin typeface="Courier New" pitchFamily="49" charset="0"/>
                <a:ea typeface="宋体" charset="-122"/>
              </a:rPr>
              <a:t>  5 			FROM		emp</a:t>
            </a:r>
          </a:p>
          <a:p>
            <a:pPr>
              <a:tabLst>
                <a:tab pos="1200150" algn="l"/>
                <a:tab pos="2571750" algn="l"/>
              </a:tabLst>
            </a:pPr>
            <a:r>
              <a:rPr kumimoji="1" lang="en-US" altLang="zh-CN" sz="1800" b="1">
                <a:solidFill>
                  <a:srgbClr val="000000"/>
                </a:solidFill>
                <a:latin typeface="Courier New" pitchFamily="49" charset="0"/>
                <a:ea typeface="宋体" charset="-122"/>
              </a:rPr>
              <a:t>  6			GROUP BY	deptno);</a:t>
            </a:r>
          </a:p>
        </p:txBody>
      </p:sp>
      <p:sp>
        <p:nvSpPr>
          <p:cNvPr id="47111" name="标题 18"/>
          <p:cNvSpPr>
            <a:spLocks noGrp="1"/>
          </p:cNvSpPr>
          <p:nvPr>
            <p:ph type="title"/>
          </p:nvPr>
        </p:nvSpPr>
        <p:spPr/>
        <p:txBody>
          <a:bodyPr/>
          <a:lstStyle/>
          <a:p>
            <a:pPr eaLnBrk="1" hangingPunct="1">
              <a:defRPr/>
            </a:pPr>
            <a:r>
              <a:rPr lang="zh-CN" altLang="zh-CN">
                <a:ea typeface="宋体" pitchFamily="2" charset="-122"/>
                <a:cs typeface="Arial" charset="0"/>
              </a:rPr>
              <a:t>4</a:t>
            </a:r>
            <a:r>
              <a:rPr lang="en-US" altLang="zh-CN">
                <a:ea typeface="宋体" pitchFamily="2" charset="-122"/>
                <a:cs typeface="Arial" charset="0"/>
              </a:rPr>
              <a:t>.2.2</a:t>
            </a:r>
            <a:r>
              <a:rPr lang="zh-CN" altLang="en-US">
                <a:ea typeface="宋体" pitchFamily="2" charset="-122"/>
                <a:cs typeface="Arial" charset="0"/>
              </a:rPr>
              <a:t> </a:t>
            </a:r>
            <a:r>
              <a:rPr lang="zh-CN" altLang="zh-CN">
                <a:ea typeface="宋体" pitchFamily="2" charset="-122"/>
                <a:cs typeface="Arial" charset="0"/>
              </a:rPr>
              <a:t>多行子查询</a:t>
            </a:r>
            <a:r>
              <a:rPr lang="en-US" altLang="zh-CN">
                <a:ea typeface="宋体" pitchFamily="2" charset="-122"/>
                <a:cs typeface="Arial" charset="0"/>
              </a:rPr>
              <a:t>ALL</a:t>
            </a:r>
            <a:endParaRPr lang="zh-CN" altLang="en-US">
              <a:ea typeface="宋体" pitchFamily="2" charset="-122"/>
              <a:cs typeface="Arial"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8544"/>
                                        </p:tgtEl>
                                        <p:attrNameLst>
                                          <p:attrName>style.visibility</p:attrName>
                                        </p:attrNameLst>
                                      </p:cBhvr>
                                      <p:to>
                                        <p:strVal val="visible"/>
                                      </p:to>
                                    </p:set>
                                    <p:animEffect transition="in" filter="wipe(up)">
                                      <p:cBhvr>
                                        <p:cTn id="12" dur="500"/>
                                        <p:tgtEl>
                                          <p:spTgt spid="448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4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p:cNvSpPr>
            <a:spLocks noChangeArrowheads="1"/>
          </p:cNvSpPr>
          <p:nvPr/>
        </p:nvSpPr>
        <p:spPr bwMode="auto">
          <a:xfrm>
            <a:off x="976313" y="1255713"/>
            <a:ext cx="7791450" cy="385762"/>
          </a:xfrm>
          <a:prstGeom prst="rect">
            <a:avLst/>
          </a:prstGeom>
          <a:noFill/>
          <a:ln w="9525">
            <a:noFill/>
            <a:miter lim="800000"/>
            <a:headEnd/>
            <a:tailEnd/>
          </a:ln>
        </p:spPr>
        <p:txBody>
          <a:bodyPr lIns="92075" tIns="46038" rIns="92075" bIns="46038">
            <a:spAutoFit/>
          </a:bodyPr>
          <a:lstStyle/>
          <a:p>
            <a:pPr marL="457200" indent="-457200" defTabSz="346075">
              <a:lnSpc>
                <a:spcPct val="95000"/>
              </a:lnSpc>
              <a:spcBef>
                <a:spcPct val="35000"/>
              </a:spcBef>
              <a:buClr>
                <a:schemeClr val="hlink"/>
              </a:buClr>
              <a:buSzPct val="125000"/>
              <a:buFont typeface="Arial" charset="0"/>
              <a:buChar char="•"/>
              <a:tabLst>
                <a:tab pos="571500" algn="l"/>
              </a:tabLst>
            </a:pPr>
            <a:r>
              <a:rPr lang="zh-CN" altLang="en-US" sz="2000" b="1">
                <a:solidFill>
                  <a:schemeClr val="tx1"/>
                </a:solidFill>
                <a:latin typeface="Arial" charset="0"/>
                <a:ea typeface="宋体" charset="-122"/>
              </a:rPr>
              <a:t>多行子查询</a:t>
            </a:r>
            <a:r>
              <a:rPr lang="en-US" altLang="zh-CN" sz="2000" b="1">
                <a:solidFill>
                  <a:schemeClr val="tx1"/>
                </a:solidFill>
                <a:latin typeface="Arial" charset="0"/>
                <a:ea typeface="宋体" charset="-122"/>
              </a:rPr>
              <a:t>EXISTS</a:t>
            </a:r>
            <a:r>
              <a:rPr lang="zh-CN" altLang="en-US" sz="2000" b="1">
                <a:solidFill>
                  <a:schemeClr val="tx1"/>
                </a:solidFill>
                <a:latin typeface="Arial" charset="0"/>
                <a:ea typeface="宋体" charset="-122"/>
              </a:rPr>
              <a:t>应用举例：</a:t>
            </a:r>
          </a:p>
        </p:txBody>
      </p:sp>
      <p:sp>
        <p:nvSpPr>
          <p:cNvPr id="450566" name="Rectangle 6"/>
          <p:cNvSpPr>
            <a:spLocks noChangeArrowheads="1"/>
          </p:cNvSpPr>
          <p:nvPr/>
        </p:nvSpPr>
        <p:spPr bwMode="blackWhite">
          <a:xfrm>
            <a:off x="946150" y="1779588"/>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sp>
        <p:nvSpPr>
          <p:cNvPr id="3077" name="Rectangle 18"/>
          <p:cNvSpPr>
            <a:spLocks noChangeArrowheads="1"/>
          </p:cNvSpPr>
          <p:nvPr/>
        </p:nvSpPr>
        <p:spPr bwMode="blackWhite">
          <a:xfrm>
            <a:off x="974725" y="1751013"/>
            <a:ext cx="7432675" cy="1874837"/>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1800" b="1">
                <a:solidFill>
                  <a:srgbClr val="000000"/>
                </a:solidFill>
                <a:latin typeface="Courier New" pitchFamily="49" charset="0"/>
                <a:ea typeface="宋体" charset="-122"/>
              </a:rPr>
              <a:t>SELECT  e.empno, e.ename</a:t>
            </a:r>
          </a:p>
          <a:p>
            <a:pPr>
              <a:tabLst>
                <a:tab pos="1200150" algn="l"/>
                <a:tab pos="2571750" algn="l"/>
              </a:tabLst>
            </a:pPr>
            <a:r>
              <a:rPr kumimoji="1" lang="en-US" altLang="zh-CN" sz="1800" b="1">
                <a:solidFill>
                  <a:srgbClr val="000000"/>
                </a:solidFill>
                <a:latin typeface="Courier New" pitchFamily="49" charset="0"/>
                <a:ea typeface="宋体" charset="-122"/>
              </a:rPr>
              <a:t>FROM    emp e</a:t>
            </a:r>
          </a:p>
          <a:p>
            <a:pPr>
              <a:tabLst>
                <a:tab pos="1200150" algn="l"/>
                <a:tab pos="2571750" algn="l"/>
              </a:tabLst>
            </a:pPr>
            <a:r>
              <a:rPr kumimoji="1" lang="en-US" altLang="zh-CN" sz="1800" b="1">
                <a:solidFill>
                  <a:srgbClr val="000000"/>
                </a:solidFill>
                <a:latin typeface="Courier New" pitchFamily="49" charset="0"/>
                <a:ea typeface="宋体" charset="-122"/>
              </a:rPr>
              <a:t>WHERE   EXISTS (SELECT ‘X’</a:t>
            </a:r>
          </a:p>
          <a:p>
            <a:pPr>
              <a:tabLst>
                <a:tab pos="1200150" algn="l"/>
                <a:tab pos="2571750" algn="l"/>
              </a:tabLst>
            </a:pPr>
            <a:r>
              <a:rPr kumimoji="1" lang="en-US" altLang="zh-CN" sz="1800" b="1">
                <a:solidFill>
                  <a:srgbClr val="000000"/>
                </a:solidFill>
                <a:latin typeface="Courier New" pitchFamily="49" charset="0"/>
                <a:ea typeface="宋体" charset="-122"/>
              </a:rPr>
              <a:t>		FROM  dept d</a:t>
            </a:r>
          </a:p>
          <a:p>
            <a:pPr>
              <a:tabLst>
                <a:tab pos="1200150" algn="l"/>
                <a:tab pos="2571750" algn="l"/>
              </a:tabLst>
            </a:pPr>
            <a:r>
              <a:rPr kumimoji="1" lang="en-US" altLang="zh-CN" sz="1800" b="1">
                <a:solidFill>
                  <a:srgbClr val="000000"/>
                </a:solidFill>
                <a:latin typeface="Courier New" pitchFamily="49" charset="0"/>
                <a:ea typeface="宋体" charset="-122"/>
              </a:rPr>
              <a:t>		WHERE e.deptno=d.deptno</a:t>
            </a:r>
          </a:p>
          <a:p>
            <a:pPr>
              <a:tabLst>
                <a:tab pos="1200150" algn="l"/>
                <a:tab pos="2571750" algn="l"/>
              </a:tabLst>
            </a:pPr>
            <a:r>
              <a:rPr kumimoji="1" lang="en-US" altLang="zh-CN" sz="1800" b="1">
                <a:solidFill>
                  <a:srgbClr val="000000"/>
                </a:solidFill>
                <a:latin typeface="Courier New" pitchFamily="49" charset="0"/>
                <a:ea typeface="宋体" charset="-122"/>
              </a:rPr>
              <a:t>		and d.loc= 'NEW YORK');</a:t>
            </a:r>
          </a:p>
        </p:txBody>
      </p:sp>
      <p:graphicFrame>
        <p:nvGraphicFramePr>
          <p:cNvPr id="3074" name="Object 19"/>
          <p:cNvGraphicFramePr>
            <a:graphicFrameLocks noChangeAspect="1"/>
          </p:cNvGraphicFramePr>
          <p:nvPr/>
        </p:nvGraphicFramePr>
        <p:xfrm>
          <a:off x="379413" y="3667125"/>
          <a:ext cx="8450262" cy="809625"/>
        </p:xfrm>
        <a:graphic>
          <a:graphicData uri="http://schemas.openxmlformats.org/presentationml/2006/ole">
            <mc:AlternateContent xmlns:mc="http://schemas.openxmlformats.org/markup-compatibility/2006">
              <mc:Choice xmlns:v="urn:schemas-microsoft-com:vml" Requires="v">
                <p:oleObj spid="_x0000_s3078" name="位图图像" r:id="rId4" imgW="8449854" imgH="809738" progId="PBrush">
                  <p:embed/>
                </p:oleObj>
              </mc:Choice>
              <mc:Fallback>
                <p:oleObj name="位图图像" r:id="rId4" imgW="8449854" imgH="809738" progId="PBrush">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3" y="3667125"/>
                        <a:ext cx="8450262"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oleObj>
              </mc:Fallback>
            </mc:AlternateContent>
          </a:graphicData>
        </a:graphic>
      </p:graphicFrame>
      <p:sp>
        <p:nvSpPr>
          <p:cNvPr id="4102" name="标题 8"/>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.2.3</a:t>
            </a:r>
            <a:r>
              <a:rPr lang="zh-CN" altLang="zh-CN" dirty="0">
                <a:ea typeface="宋体" pitchFamily="2" charset="-122"/>
                <a:cs typeface="Arial" charset="0"/>
              </a:rPr>
              <a:t> 多行子查询</a:t>
            </a:r>
            <a:r>
              <a:rPr lang="en-US" altLang="zh-CN" dirty="0">
                <a:ea typeface="宋体" pitchFamily="2" charset="-122"/>
                <a:cs typeface="Arial" charset="0"/>
              </a:rPr>
              <a:t>EXISTS</a:t>
            </a:r>
            <a:endParaRPr lang="zh-CN" altLang="en-US" dirty="0">
              <a:ea typeface="宋体" pitchFamily="2" charset="-122"/>
              <a:cs typeface="Arial" charset="0"/>
            </a:endParaRPr>
          </a:p>
        </p:txBody>
      </p:sp>
      <p:sp>
        <p:nvSpPr>
          <p:cNvPr id="10" name="Rectangle 6"/>
          <p:cNvSpPr>
            <a:spLocks noChangeArrowheads="1"/>
          </p:cNvSpPr>
          <p:nvPr/>
        </p:nvSpPr>
        <p:spPr bwMode="blackWhite">
          <a:xfrm>
            <a:off x="962025" y="453866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sp>
        <p:nvSpPr>
          <p:cNvPr id="3080" name="Rectangle 18"/>
          <p:cNvSpPr>
            <a:spLocks noChangeArrowheads="1"/>
          </p:cNvSpPr>
          <p:nvPr/>
        </p:nvSpPr>
        <p:spPr bwMode="blackWhite">
          <a:xfrm>
            <a:off x="990600" y="4510088"/>
            <a:ext cx="7432675" cy="1874837"/>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1800" b="1">
                <a:solidFill>
                  <a:srgbClr val="000000"/>
                </a:solidFill>
                <a:latin typeface="Courier New" pitchFamily="49" charset="0"/>
                <a:ea typeface="宋体" charset="-122"/>
              </a:rPr>
              <a:t>SELECT  e.empno, e.ename</a:t>
            </a:r>
          </a:p>
          <a:p>
            <a:pPr>
              <a:tabLst>
                <a:tab pos="1200150" algn="l"/>
                <a:tab pos="2571750" algn="l"/>
              </a:tabLst>
            </a:pPr>
            <a:r>
              <a:rPr kumimoji="1" lang="en-US" altLang="zh-CN" sz="1800" b="1">
                <a:solidFill>
                  <a:srgbClr val="000000"/>
                </a:solidFill>
                <a:latin typeface="Courier New" pitchFamily="49" charset="0"/>
                <a:ea typeface="宋体" charset="-122"/>
              </a:rPr>
              <a:t>FROM    emp e</a:t>
            </a:r>
          </a:p>
          <a:p>
            <a:pPr>
              <a:tabLst>
                <a:tab pos="1200150" algn="l"/>
                <a:tab pos="2571750" algn="l"/>
              </a:tabLst>
            </a:pPr>
            <a:r>
              <a:rPr kumimoji="1" lang="en-US" altLang="zh-CN" sz="1800" b="1">
                <a:solidFill>
                  <a:srgbClr val="000000"/>
                </a:solidFill>
                <a:latin typeface="Courier New" pitchFamily="49" charset="0"/>
                <a:ea typeface="宋体" charset="-122"/>
              </a:rPr>
              <a:t>WHERE   e.deptno in (SELECT d.deptno</a:t>
            </a:r>
          </a:p>
          <a:p>
            <a:pPr>
              <a:tabLst>
                <a:tab pos="1200150" algn="l"/>
                <a:tab pos="2571750" algn="l"/>
              </a:tabLst>
            </a:pPr>
            <a:r>
              <a:rPr kumimoji="1" lang="en-US" altLang="zh-CN" sz="1800" b="1">
                <a:solidFill>
                  <a:srgbClr val="000000"/>
                </a:solidFill>
                <a:latin typeface="Courier New" pitchFamily="49" charset="0"/>
                <a:ea typeface="宋体" charset="-122"/>
              </a:rPr>
              <a:t>		FROM  dept d</a:t>
            </a:r>
          </a:p>
          <a:p>
            <a:pPr>
              <a:tabLst>
                <a:tab pos="1200150" algn="l"/>
                <a:tab pos="2571750" algn="l"/>
              </a:tabLst>
            </a:pPr>
            <a:r>
              <a:rPr kumimoji="1" lang="en-US" altLang="zh-CN" sz="1800" b="1">
                <a:solidFill>
                  <a:srgbClr val="000000"/>
                </a:solidFill>
                <a:latin typeface="Courier New" pitchFamily="49" charset="0"/>
                <a:ea typeface="宋体" charset="-122"/>
              </a:rPr>
              <a:t>		WHERE  d.loc= 'NEW YORK');</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ChangeArrowheads="1"/>
          </p:cNvSpPr>
          <p:nvPr/>
        </p:nvSpPr>
        <p:spPr bwMode="auto">
          <a:xfrm>
            <a:off x="976313" y="1255713"/>
            <a:ext cx="7791450" cy="385762"/>
          </a:xfrm>
          <a:prstGeom prst="rect">
            <a:avLst/>
          </a:prstGeom>
          <a:noFill/>
          <a:ln w="9525">
            <a:noFill/>
            <a:miter lim="800000"/>
            <a:headEnd/>
            <a:tailEnd/>
          </a:ln>
        </p:spPr>
        <p:txBody>
          <a:bodyPr lIns="92075" tIns="46038" rIns="92075" bIns="46038">
            <a:spAutoFit/>
          </a:bodyPr>
          <a:lstStyle/>
          <a:p>
            <a:pPr marL="457200" indent="-457200" defTabSz="346075">
              <a:lnSpc>
                <a:spcPct val="95000"/>
              </a:lnSpc>
              <a:spcBef>
                <a:spcPct val="35000"/>
              </a:spcBef>
              <a:buClr>
                <a:schemeClr val="hlink"/>
              </a:buClr>
              <a:buSzPct val="125000"/>
              <a:buFont typeface="Arial" charset="0"/>
              <a:buChar char="•"/>
              <a:tabLst>
                <a:tab pos="571500" algn="l"/>
              </a:tabLst>
            </a:pPr>
            <a:r>
              <a:rPr lang="zh-CN" altLang="en-US" sz="2000" b="1">
                <a:solidFill>
                  <a:schemeClr val="tx1"/>
                </a:solidFill>
                <a:latin typeface="Arial" charset="0"/>
                <a:ea typeface="宋体" charset="-122"/>
              </a:rPr>
              <a:t>多行子查询</a:t>
            </a:r>
            <a:r>
              <a:rPr lang="en-US" altLang="zh-CN" sz="2000" b="1">
                <a:solidFill>
                  <a:schemeClr val="tx1"/>
                </a:solidFill>
                <a:latin typeface="Arial" charset="0"/>
                <a:ea typeface="宋体" charset="-122"/>
              </a:rPr>
              <a:t>IN</a:t>
            </a:r>
            <a:r>
              <a:rPr lang="zh-CN" altLang="en-US" sz="2000" b="1">
                <a:solidFill>
                  <a:schemeClr val="tx1"/>
                </a:solidFill>
                <a:latin typeface="Arial" charset="0"/>
                <a:ea typeface="宋体" charset="-122"/>
              </a:rPr>
              <a:t>应用举例：</a:t>
            </a:r>
          </a:p>
        </p:txBody>
      </p:sp>
      <p:sp>
        <p:nvSpPr>
          <p:cNvPr id="450566" name="Rectangle 6"/>
          <p:cNvSpPr>
            <a:spLocks noChangeArrowheads="1"/>
          </p:cNvSpPr>
          <p:nvPr/>
        </p:nvSpPr>
        <p:spPr bwMode="blackWhite">
          <a:xfrm>
            <a:off x="946150" y="1779588"/>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sp>
        <p:nvSpPr>
          <p:cNvPr id="55300" name="Rectangle 18"/>
          <p:cNvSpPr>
            <a:spLocks noChangeArrowheads="1"/>
          </p:cNvSpPr>
          <p:nvPr/>
        </p:nvSpPr>
        <p:spPr bwMode="blackWhite">
          <a:xfrm>
            <a:off x="974725" y="1751013"/>
            <a:ext cx="7432675" cy="2047875"/>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1800" b="1">
                <a:solidFill>
                  <a:srgbClr val="000000"/>
                </a:solidFill>
                <a:latin typeface="Courier New" pitchFamily="49" charset="0"/>
                <a:ea typeface="宋体" charset="-122"/>
              </a:rPr>
              <a:t>SELECT  e.empno, e.ename</a:t>
            </a:r>
          </a:p>
          <a:p>
            <a:pPr>
              <a:tabLst>
                <a:tab pos="1200150" algn="l"/>
                <a:tab pos="2571750" algn="l"/>
              </a:tabLst>
            </a:pPr>
            <a:r>
              <a:rPr kumimoji="1" lang="en-US" altLang="zh-CN" sz="1800" b="1">
                <a:solidFill>
                  <a:srgbClr val="000000"/>
                </a:solidFill>
                <a:latin typeface="Courier New" pitchFamily="49" charset="0"/>
                <a:ea typeface="宋体" charset="-122"/>
              </a:rPr>
              <a:t>FROM    emp e</a:t>
            </a:r>
          </a:p>
          <a:p>
            <a:pPr>
              <a:tabLst>
                <a:tab pos="1200150" algn="l"/>
                <a:tab pos="2571750" algn="l"/>
              </a:tabLst>
            </a:pPr>
            <a:r>
              <a:rPr kumimoji="1" lang="en-US" altLang="zh-CN" sz="1800" b="1">
                <a:solidFill>
                  <a:srgbClr val="000000"/>
                </a:solidFill>
                <a:latin typeface="Courier New" pitchFamily="49" charset="0"/>
                <a:ea typeface="宋体" charset="-122"/>
              </a:rPr>
              <a:t>WHERE   e.deptno in (SELECT d.deptno</a:t>
            </a:r>
          </a:p>
          <a:p>
            <a:pPr>
              <a:tabLst>
                <a:tab pos="1200150" algn="l"/>
                <a:tab pos="2571750" algn="l"/>
              </a:tabLst>
            </a:pPr>
            <a:r>
              <a:rPr kumimoji="1" lang="en-US" altLang="zh-CN" sz="1800" b="1">
                <a:solidFill>
                  <a:srgbClr val="000000"/>
                </a:solidFill>
                <a:latin typeface="Courier New" pitchFamily="49" charset="0"/>
                <a:ea typeface="宋体" charset="-122"/>
              </a:rPr>
              <a:t>		FROM  dept d</a:t>
            </a:r>
          </a:p>
          <a:p>
            <a:pPr>
              <a:tabLst>
                <a:tab pos="1200150" algn="l"/>
                <a:tab pos="2571750" algn="l"/>
              </a:tabLst>
            </a:pPr>
            <a:r>
              <a:rPr kumimoji="1" lang="en-US" altLang="zh-CN" sz="1800" b="1">
                <a:solidFill>
                  <a:srgbClr val="000000"/>
                </a:solidFill>
                <a:latin typeface="Courier New" pitchFamily="49" charset="0"/>
                <a:ea typeface="宋体" charset="-122"/>
              </a:rPr>
              <a:t>		WHERE  d.loc= 'NEW YORK' </a:t>
            </a:r>
          </a:p>
          <a:p>
            <a:pPr>
              <a:tabLst>
                <a:tab pos="1200150" algn="l"/>
                <a:tab pos="2571750" algn="l"/>
              </a:tabLst>
            </a:pPr>
            <a:r>
              <a:rPr kumimoji="1" lang="en-US" altLang="zh-CN" sz="1800" b="1">
                <a:solidFill>
                  <a:srgbClr val="000000"/>
                </a:solidFill>
                <a:latin typeface="Courier New" pitchFamily="49" charset="0"/>
                <a:ea typeface="宋体" charset="-122"/>
              </a:rPr>
              <a:t>				or d.loc= 'CHICAGO');</a:t>
            </a:r>
          </a:p>
        </p:txBody>
      </p:sp>
      <p:sp>
        <p:nvSpPr>
          <p:cNvPr id="48133" name="标题 8"/>
          <p:cNvSpPr>
            <a:spLocks noGrp="1"/>
          </p:cNvSpPr>
          <p:nvPr>
            <p:ph type="title"/>
          </p:nvPr>
        </p:nvSpPr>
        <p:spPr/>
        <p:txBody>
          <a:bodyPr/>
          <a:lstStyle/>
          <a:p>
            <a:pPr algn="ctr" eaLnBrk="1" hangingPunct="1">
              <a:defRPr/>
            </a:pPr>
            <a:r>
              <a:rPr lang="zh-CN" altLang="zh-CN" dirty="0">
                <a:ea typeface="宋体" pitchFamily="2" charset="-122"/>
                <a:cs typeface="Arial" charset="0"/>
              </a:rPr>
              <a:t>4</a:t>
            </a:r>
            <a:r>
              <a:rPr lang="en-US" altLang="zh-CN" dirty="0">
                <a:ea typeface="宋体" pitchFamily="2" charset="-122"/>
                <a:cs typeface="Arial" charset="0"/>
              </a:rPr>
              <a:t>.2.4</a:t>
            </a:r>
            <a:r>
              <a:rPr lang="zh-CN" altLang="zh-CN" dirty="0">
                <a:ea typeface="宋体" pitchFamily="2" charset="-122"/>
                <a:cs typeface="Arial" charset="0"/>
              </a:rPr>
              <a:t> 多行子查询</a:t>
            </a:r>
            <a:r>
              <a:rPr lang="en-US" altLang="zh-CN" dirty="0">
                <a:ea typeface="宋体" pitchFamily="2" charset="-122"/>
                <a:cs typeface="Arial" charset="0"/>
              </a:rPr>
              <a:t>IN</a:t>
            </a:r>
            <a:endParaRPr lang="zh-CN" altLang="en-US" dirty="0">
              <a:ea typeface="宋体" pitchFamily="2" charset="-122"/>
              <a:cs typeface="Arial" charset="0"/>
            </a:endParaRPr>
          </a:p>
        </p:txBody>
      </p:sp>
      <p:sp>
        <p:nvSpPr>
          <p:cNvPr id="6" name="Rectangle 6"/>
          <p:cNvSpPr>
            <a:spLocks noChangeArrowheads="1"/>
          </p:cNvSpPr>
          <p:nvPr/>
        </p:nvSpPr>
        <p:spPr bwMode="blackWhite">
          <a:xfrm>
            <a:off x="584200" y="3878263"/>
            <a:ext cx="8118475" cy="20335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sp>
        <p:nvSpPr>
          <p:cNvPr id="55303" name="Rectangle 18"/>
          <p:cNvSpPr>
            <a:spLocks noChangeArrowheads="1"/>
          </p:cNvSpPr>
          <p:nvPr/>
        </p:nvSpPr>
        <p:spPr bwMode="blackWhite">
          <a:xfrm>
            <a:off x="644525" y="3925888"/>
            <a:ext cx="8097838" cy="1844675"/>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2000" b="1">
                <a:solidFill>
                  <a:srgbClr val="000000"/>
                </a:solidFill>
                <a:latin typeface="Courier New" pitchFamily="49" charset="0"/>
                <a:ea typeface="宋体" charset="-122"/>
              </a:rPr>
              <a:t>SELECT  e.empno, e.ename,d.loc</a:t>
            </a:r>
          </a:p>
          <a:p>
            <a:pPr>
              <a:tabLst>
                <a:tab pos="1200150" algn="l"/>
                <a:tab pos="2571750" algn="l"/>
              </a:tabLst>
            </a:pPr>
            <a:r>
              <a:rPr kumimoji="1" lang="en-US" altLang="zh-CN" sz="2000" b="1">
                <a:solidFill>
                  <a:srgbClr val="000000"/>
                </a:solidFill>
                <a:latin typeface="Courier New" pitchFamily="49" charset="0"/>
                <a:ea typeface="宋体" charset="-122"/>
              </a:rPr>
              <a:t>FROM    emp e,</a:t>
            </a:r>
          </a:p>
          <a:p>
            <a:pPr>
              <a:tabLst>
                <a:tab pos="1200150" algn="l"/>
                <a:tab pos="2571750" algn="l"/>
              </a:tabLst>
            </a:pP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(SELECT deptno,loc</a:t>
            </a: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FROM  dept </a:t>
            </a:r>
          </a:p>
          <a:p>
            <a:pPr>
              <a:tabLst>
                <a:tab pos="1200150" algn="l"/>
                <a:tab pos="2571750" algn="l"/>
              </a:tabLst>
            </a:pP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WHERE  loc= ‘NEW YORK’</a:t>
            </a: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or loc= 'CHICAGO') d</a:t>
            </a:r>
          </a:p>
          <a:p>
            <a:pPr>
              <a:tabLst>
                <a:tab pos="1200150" algn="l"/>
                <a:tab pos="2571750" algn="l"/>
              </a:tabLst>
            </a:pPr>
            <a:r>
              <a:rPr kumimoji="1" lang="en-US" altLang="zh-CN" sz="2000" b="1">
                <a:solidFill>
                  <a:srgbClr val="000000"/>
                </a:solidFill>
                <a:latin typeface="Courier New" pitchFamily="49" charset="0"/>
                <a:ea typeface="宋体" charset="-122"/>
              </a:rPr>
              <a:t>WHERE   e.deptno =d.deptno;</a:t>
            </a:r>
          </a:p>
        </p:txBody>
      </p:sp>
      <p:sp>
        <p:nvSpPr>
          <p:cNvPr id="55304" name="Rectangle 18"/>
          <p:cNvSpPr>
            <a:spLocks noChangeArrowheads="1"/>
          </p:cNvSpPr>
          <p:nvPr/>
        </p:nvSpPr>
        <p:spPr bwMode="ltGray">
          <a:xfrm>
            <a:off x="1262063" y="4679950"/>
            <a:ext cx="6935787" cy="663575"/>
          </a:xfrm>
          <a:prstGeom prst="rect">
            <a:avLst/>
          </a:prstGeom>
          <a:noFill/>
          <a:ln w="19050">
            <a:solidFill>
              <a:schemeClr val="hlink"/>
            </a:solidFill>
            <a:miter lim="800000"/>
            <a:headEnd/>
            <a:tailEnd/>
          </a:ln>
        </p:spPr>
        <p:txBody>
          <a:bodyPr wrap="none" anchor="ctr"/>
          <a:lstStyle/>
          <a:p>
            <a:endParaRPr lang="zh-CN" altLang="en-US">
              <a:ea typeface="宋体" charset="-122"/>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48" name="Rectangle 16"/>
          <p:cNvSpPr>
            <a:spLocks noChangeArrowheads="1"/>
          </p:cNvSpPr>
          <p:nvPr/>
        </p:nvSpPr>
        <p:spPr bwMode="blackWhite">
          <a:xfrm>
            <a:off x="969963" y="1247775"/>
            <a:ext cx="7277100" cy="11636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zh-CN" altLang="en-US" sz="1800" b="1">
              <a:solidFill>
                <a:srgbClr val="000000"/>
              </a:solidFill>
              <a:latin typeface="Courier New" pitchFamily="49" charset="0"/>
              <a:ea typeface="宋体" pitchFamily="2" charset="-122"/>
            </a:endParaRPr>
          </a:p>
          <a:p>
            <a:pPr>
              <a:tabLst>
                <a:tab pos="1200150" algn="l"/>
              </a:tabLst>
              <a:defRPr/>
            </a:pPr>
            <a:endParaRPr lang="zh-CN" altLang="en-US" sz="1800" b="1">
              <a:solidFill>
                <a:srgbClr val="000000"/>
              </a:solidFill>
              <a:latin typeface="Courier New" pitchFamily="49" charset="0"/>
              <a:ea typeface="宋体" pitchFamily="2" charset="-122"/>
            </a:endParaRPr>
          </a:p>
        </p:txBody>
      </p:sp>
      <p:sp>
        <p:nvSpPr>
          <p:cNvPr id="56323" name="Rectangle 18"/>
          <p:cNvSpPr>
            <a:spLocks noChangeArrowheads="1"/>
          </p:cNvSpPr>
          <p:nvPr/>
        </p:nvSpPr>
        <p:spPr bwMode="ltGray">
          <a:xfrm>
            <a:off x="2365375" y="1558925"/>
            <a:ext cx="3683000" cy="552450"/>
          </a:xfrm>
          <a:prstGeom prst="rect">
            <a:avLst/>
          </a:prstGeom>
          <a:noFill/>
          <a:ln w="19050">
            <a:solidFill>
              <a:schemeClr val="hlink"/>
            </a:solidFill>
            <a:miter lim="800000"/>
            <a:headEnd/>
            <a:tailEnd/>
          </a:ln>
        </p:spPr>
        <p:txBody>
          <a:bodyPr wrap="none" anchor="ctr"/>
          <a:lstStyle/>
          <a:p>
            <a:endParaRPr lang="zh-CN" altLang="en-US">
              <a:ea typeface="宋体" charset="-122"/>
            </a:endParaRPr>
          </a:p>
        </p:txBody>
      </p:sp>
      <p:sp>
        <p:nvSpPr>
          <p:cNvPr id="56324" name="Rectangle 19"/>
          <p:cNvSpPr>
            <a:spLocks noChangeArrowheads="1"/>
          </p:cNvSpPr>
          <p:nvPr/>
        </p:nvSpPr>
        <p:spPr bwMode="blackWhite">
          <a:xfrm>
            <a:off x="1092200" y="1235075"/>
            <a:ext cx="7694613" cy="1490663"/>
          </a:xfrm>
          <a:prstGeom prst="rect">
            <a:avLst/>
          </a:prstGeom>
          <a:noFill/>
          <a:ln w="9525">
            <a:noFill/>
            <a:miter lim="800000"/>
            <a:headEnd/>
            <a:tailEnd/>
          </a:ln>
        </p:spPr>
        <p:txBody>
          <a:bodyPr wrap="none" lIns="92075" tIns="46038" rIns="92075" bIns="46038" anchor="ctr"/>
          <a:lstStyle/>
          <a:p>
            <a:pPr>
              <a:tabLst>
                <a:tab pos="1200150" algn="l"/>
              </a:tabLst>
            </a:pPr>
            <a:r>
              <a:rPr lang="en-US" altLang="zh-CN" sz="1800" b="1">
                <a:solidFill>
                  <a:srgbClr val="000000"/>
                </a:solidFill>
                <a:latin typeface="Courier New" pitchFamily="49" charset="0"/>
                <a:ea typeface="宋体" charset="-122"/>
              </a:rPr>
              <a:t>SELECT	</a:t>
            </a:r>
            <a:r>
              <a:rPr lang="en-US" altLang="zh-CN" sz="1800" b="1" i="1">
                <a:solidFill>
                  <a:srgbClr val="000000"/>
                </a:solidFill>
                <a:latin typeface="Courier New" pitchFamily="49" charset="0"/>
                <a:ea typeface="宋体" charset="-122"/>
              </a:rPr>
              <a:t>select_list</a:t>
            </a:r>
            <a:endParaRPr lang="en-US" altLang="zh-CN" sz="1800" b="1">
              <a:solidFill>
                <a:srgbClr val="000000"/>
              </a:solidFill>
              <a:latin typeface="Courier New" pitchFamily="49" charset="0"/>
              <a:ea typeface="宋体" charset="-122"/>
            </a:endParaRPr>
          </a:p>
          <a:p>
            <a:pPr>
              <a:tabLst>
                <a:tab pos="1200150" algn="l"/>
              </a:tabLst>
            </a:pPr>
            <a:r>
              <a:rPr lang="en-US" altLang="zh-CN" sz="1800" b="1">
                <a:solidFill>
                  <a:srgbClr val="000000"/>
                </a:solidFill>
                <a:latin typeface="Courier New" pitchFamily="49" charset="0"/>
                <a:ea typeface="宋体" charset="-122"/>
              </a:rPr>
              <a:t>FROM	(SELECT	</a:t>
            </a:r>
            <a:r>
              <a:rPr lang="en-US" altLang="zh-CN" sz="1800" b="1" i="1">
                <a:solidFill>
                  <a:srgbClr val="000000"/>
                </a:solidFill>
                <a:latin typeface="Courier New" pitchFamily="49" charset="0"/>
                <a:ea typeface="宋体" charset="-122"/>
              </a:rPr>
              <a:t>select_list</a:t>
            </a:r>
          </a:p>
          <a:p>
            <a:pPr>
              <a:tabLst>
                <a:tab pos="1200150" algn="l"/>
              </a:tabLst>
            </a:pPr>
            <a:r>
              <a:rPr lang="en-US" altLang="zh-CN" sz="1800" b="1">
                <a:solidFill>
                  <a:srgbClr val="000000"/>
                </a:solidFill>
                <a:latin typeface="Courier New" pitchFamily="49" charset="0"/>
                <a:ea typeface="宋体" charset="-122"/>
              </a:rPr>
              <a:t>		FROM		</a:t>
            </a:r>
            <a:r>
              <a:rPr lang="en-US" altLang="zh-CN" sz="1800" b="1" i="1">
                <a:solidFill>
                  <a:srgbClr val="000000"/>
                </a:solidFill>
                <a:latin typeface="Courier New" pitchFamily="49" charset="0"/>
                <a:ea typeface="宋体" charset="-122"/>
              </a:rPr>
              <a:t>table</a:t>
            </a:r>
            <a:r>
              <a:rPr lang="en-US" altLang="zh-CN" sz="1800" b="1">
                <a:solidFill>
                  <a:srgbClr val="000000"/>
                </a:solidFill>
                <a:latin typeface="Courier New" pitchFamily="49" charset="0"/>
                <a:ea typeface="宋体" charset="-122"/>
              </a:rPr>
              <a:t>);</a:t>
            </a:r>
          </a:p>
          <a:p>
            <a:pPr>
              <a:tabLst>
                <a:tab pos="1200150" algn="l"/>
              </a:tabLst>
            </a:pPr>
            <a:r>
              <a:rPr lang="en-US" altLang="zh-CN" sz="1800" b="1">
                <a:solidFill>
                  <a:srgbClr val="000000"/>
                </a:solidFill>
                <a:latin typeface="Courier New" pitchFamily="49" charset="0"/>
                <a:ea typeface="宋体" charset="-122"/>
              </a:rPr>
              <a:t>WHERE	</a:t>
            </a:r>
            <a:r>
              <a:rPr lang="en-US" altLang="zh-CN" sz="1800" b="1" i="1">
                <a:solidFill>
                  <a:srgbClr val="000000"/>
                </a:solidFill>
                <a:latin typeface="Courier New" pitchFamily="49" charset="0"/>
                <a:ea typeface="宋体" charset="-122"/>
              </a:rPr>
              <a:t>expr</a:t>
            </a:r>
          </a:p>
          <a:p>
            <a:pPr>
              <a:tabLst>
                <a:tab pos="1200150" algn="l"/>
              </a:tabLst>
            </a:pPr>
            <a:r>
              <a:rPr lang="en-US" altLang="zh-CN" sz="1800" b="1">
                <a:solidFill>
                  <a:srgbClr val="000000"/>
                </a:solidFill>
                <a:latin typeface="Courier New" pitchFamily="49" charset="0"/>
                <a:ea typeface="宋体" charset="-122"/>
              </a:rPr>
              <a:t>		 	</a:t>
            </a:r>
          </a:p>
        </p:txBody>
      </p:sp>
      <p:sp>
        <p:nvSpPr>
          <p:cNvPr id="49157" name="标题 9"/>
          <p:cNvSpPr>
            <a:spLocks noGrp="1"/>
          </p:cNvSpPr>
          <p:nvPr>
            <p:ph type="title"/>
          </p:nvPr>
        </p:nvSpPr>
        <p:spPr>
          <a:xfrm>
            <a:off x="863600" y="530225"/>
            <a:ext cx="7408863" cy="636588"/>
          </a:xfrm>
        </p:spPr>
        <p:txBody>
          <a:bodyPr>
            <a:normAutofit fontScale="90000"/>
          </a:bodyPr>
          <a:lstStyle/>
          <a:p>
            <a:pPr algn="ctr" eaLnBrk="1" hangingPunct="1">
              <a:defRPr/>
            </a:pPr>
            <a:r>
              <a:rPr lang="en-US" altLang="zh-CN" dirty="0">
                <a:ea typeface="宋体" pitchFamily="2" charset="-122"/>
              </a:rPr>
              <a:t>5</a:t>
            </a:r>
            <a:r>
              <a:rPr lang="zh-CN" altLang="en-US" dirty="0">
                <a:ea typeface="宋体" pitchFamily="2" charset="-122"/>
              </a:rPr>
              <a:t> 嵌套查询</a:t>
            </a:r>
          </a:p>
        </p:txBody>
      </p:sp>
      <p:sp>
        <p:nvSpPr>
          <p:cNvPr id="10" name="Rectangle 6"/>
          <p:cNvSpPr>
            <a:spLocks noChangeArrowheads="1"/>
          </p:cNvSpPr>
          <p:nvPr/>
        </p:nvSpPr>
        <p:spPr bwMode="blackWhite">
          <a:xfrm>
            <a:off x="741363" y="2538413"/>
            <a:ext cx="8118475" cy="20335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sp>
        <p:nvSpPr>
          <p:cNvPr id="56327" name="Rectangle 18"/>
          <p:cNvSpPr>
            <a:spLocks noChangeArrowheads="1"/>
          </p:cNvSpPr>
          <p:nvPr/>
        </p:nvSpPr>
        <p:spPr bwMode="blackWhite">
          <a:xfrm>
            <a:off x="801688" y="2586038"/>
            <a:ext cx="8097837" cy="1844675"/>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2000" b="1">
                <a:solidFill>
                  <a:srgbClr val="000000"/>
                </a:solidFill>
                <a:latin typeface="Courier New" pitchFamily="49" charset="0"/>
                <a:ea typeface="宋体" charset="-122"/>
              </a:rPr>
              <a:t>SELECT  e.empno, e.ename,d.loc</a:t>
            </a:r>
          </a:p>
          <a:p>
            <a:pPr>
              <a:tabLst>
                <a:tab pos="1200150" algn="l"/>
                <a:tab pos="2571750" algn="l"/>
              </a:tabLst>
            </a:pPr>
            <a:r>
              <a:rPr kumimoji="1" lang="en-US" altLang="zh-CN" sz="2000" b="1">
                <a:solidFill>
                  <a:srgbClr val="000000"/>
                </a:solidFill>
                <a:latin typeface="Courier New" pitchFamily="49" charset="0"/>
                <a:ea typeface="宋体" charset="-122"/>
              </a:rPr>
              <a:t>FROM    emp e,</a:t>
            </a:r>
          </a:p>
          <a:p>
            <a:pPr>
              <a:tabLst>
                <a:tab pos="1200150" algn="l"/>
                <a:tab pos="2571750" algn="l"/>
              </a:tabLst>
            </a:pP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(SELECT deptno,loc</a:t>
            </a: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FROM  dept </a:t>
            </a:r>
          </a:p>
          <a:p>
            <a:pPr>
              <a:tabLst>
                <a:tab pos="1200150" algn="l"/>
                <a:tab pos="2571750" algn="l"/>
              </a:tabLst>
            </a:pP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WHERE  loc= ‘NEW YORK’</a:t>
            </a: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or loc= 'CHICAGO') d</a:t>
            </a:r>
          </a:p>
          <a:p>
            <a:pPr>
              <a:tabLst>
                <a:tab pos="1200150" algn="l"/>
                <a:tab pos="2571750" algn="l"/>
              </a:tabLst>
            </a:pPr>
            <a:r>
              <a:rPr kumimoji="1" lang="en-US" altLang="zh-CN" sz="2000" b="1">
                <a:solidFill>
                  <a:srgbClr val="000000"/>
                </a:solidFill>
                <a:latin typeface="Courier New" pitchFamily="49" charset="0"/>
                <a:ea typeface="宋体" charset="-122"/>
              </a:rPr>
              <a:t>WHERE   e.deptno =d.deptno;</a:t>
            </a:r>
          </a:p>
        </p:txBody>
      </p:sp>
      <p:sp>
        <p:nvSpPr>
          <p:cNvPr id="56328" name="Rectangle 18"/>
          <p:cNvSpPr>
            <a:spLocks noChangeArrowheads="1"/>
          </p:cNvSpPr>
          <p:nvPr/>
        </p:nvSpPr>
        <p:spPr bwMode="ltGray">
          <a:xfrm>
            <a:off x="1419225" y="3340100"/>
            <a:ext cx="6935788" cy="663575"/>
          </a:xfrm>
          <a:prstGeom prst="rect">
            <a:avLst/>
          </a:prstGeom>
          <a:noFill/>
          <a:ln w="19050">
            <a:solidFill>
              <a:schemeClr val="hlink"/>
            </a:solidFill>
            <a:miter lim="800000"/>
            <a:headEnd/>
            <a:tailEnd/>
          </a:ln>
        </p:spPr>
        <p:txBody>
          <a:bodyPr wrap="none" anchor="ctr"/>
          <a:lstStyle/>
          <a:p>
            <a:endParaRPr lang="zh-CN" altLang="en-US">
              <a:ea typeface="宋体" charset="-122"/>
            </a:endParaRPr>
          </a:p>
        </p:txBody>
      </p:sp>
      <p:sp>
        <p:nvSpPr>
          <p:cNvPr id="11" name="Rectangle 6"/>
          <p:cNvSpPr>
            <a:spLocks noChangeArrowheads="1"/>
          </p:cNvSpPr>
          <p:nvPr/>
        </p:nvSpPr>
        <p:spPr bwMode="blackWhite">
          <a:xfrm>
            <a:off x="677863" y="4824413"/>
            <a:ext cx="8118475" cy="20335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a:p>
            <a:pPr>
              <a:tabLst>
                <a:tab pos="1200150" algn="l"/>
                <a:tab pos="2571750" algn="l"/>
              </a:tabLst>
              <a:defRPr/>
            </a:pPr>
            <a:endParaRPr kumimoji="1" lang="zh-CN" altLang="en-US" sz="1800" b="1">
              <a:solidFill>
                <a:srgbClr val="000000"/>
              </a:solidFill>
              <a:latin typeface="Courier New" pitchFamily="49" charset="0"/>
              <a:ea typeface="宋体" pitchFamily="2" charset="-122"/>
            </a:endParaRPr>
          </a:p>
        </p:txBody>
      </p:sp>
      <p:sp>
        <p:nvSpPr>
          <p:cNvPr id="56330" name="Rectangle 18"/>
          <p:cNvSpPr>
            <a:spLocks noChangeArrowheads="1"/>
          </p:cNvSpPr>
          <p:nvPr/>
        </p:nvSpPr>
        <p:spPr bwMode="blackWhite">
          <a:xfrm>
            <a:off x="738188" y="4872038"/>
            <a:ext cx="8097837" cy="1844675"/>
          </a:xfrm>
          <a:prstGeom prst="rect">
            <a:avLst/>
          </a:prstGeom>
          <a:noFill/>
          <a:ln w="9525">
            <a:noFill/>
            <a:miter lim="800000"/>
            <a:headEnd/>
            <a:tailEnd/>
          </a:ln>
        </p:spPr>
        <p:txBody>
          <a:bodyPr wrap="none" lIns="92075" tIns="46038" rIns="92075" bIns="46038" anchor="ctr"/>
          <a:lstStyle/>
          <a:p>
            <a:pPr>
              <a:tabLst>
                <a:tab pos="1200150" algn="l"/>
                <a:tab pos="2571750" algn="l"/>
              </a:tabLst>
            </a:pPr>
            <a:r>
              <a:rPr kumimoji="1" lang="en-US" altLang="zh-CN" sz="2000" b="1">
                <a:solidFill>
                  <a:srgbClr val="000000"/>
                </a:solidFill>
                <a:latin typeface="Courier New" pitchFamily="49" charset="0"/>
                <a:ea typeface="宋体" charset="-122"/>
              </a:rPr>
              <a:t>SELECT  e.empno, e.ename,d.loc</a:t>
            </a:r>
          </a:p>
          <a:p>
            <a:pPr>
              <a:tabLst>
                <a:tab pos="1200150" algn="l"/>
                <a:tab pos="2571750" algn="l"/>
              </a:tabLst>
            </a:pPr>
            <a:r>
              <a:rPr kumimoji="1" lang="en-US" altLang="zh-CN" sz="2000" b="1">
                <a:solidFill>
                  <a:srgbClr val="000000"/>
                </a:solidFill>
                <a:latin typeface="Courier New" pitchFamily="49" charset="0"/>
                <a:ea typeface="宋体" charset="-122"/>
              </a:rPr>
              <a:t>FROM    emp e, dept d</a:t>
            </a:r>
          </a:p>
          <a:p>
            <a:pPr>
              <a:tabLst>
                <a:tab pos="1200150" algn="l"/>
                <a:tab pos="2571750" algn="l"/>
              </a:tabLst>
            </a:pPr>
            <a:r>
              <a:rPr kumimoji="1" lang="en-US" altLang="zh-CN" sz="2000" b="1">
                <a:solidFill>
                  <a:srgbClr val="000000"/>
                </a:solidFill>
                <a:latin typeface="Courier New" pitchFamily="49" charset="0"/>
                <a:ea typeface="宋体" charset="-122"/>
              </a:rPr>
              <a:t>WHERE   e.deptno =d.deptno </a:t>
            </a:r>
          </a:p>
          <a:p>
            <a:pPr>
              <a:tabLst>
                <a:tab pos="1200150" algn="l"/>
                <a:tab pos="2571750" algn="l"/>
              </a:tabLst>
            </a:pPr>
            <a:r>
              <a:rPr kumimoji="1" lang="en-US" altLang="zh-CN" sz="2000" b="1">
                <a:solidFill>
                  <a:srgbClr val="000000"/>
                </a:solidFill>
                <a:latin typeface="Courier New" pitchFamily="49" charset="0"/>
                <a:ea typeface="宋体" charset="-122"/>
              </a:rPr>
              <a:t>	and (d.loc= ‘NEW YORK’</a:t>
            </a:r>
            <a:r>
              <a:rPr kumimoji="1" lang="zh-CN" altLang="en-US" sz="2000" b="1">
                <a:solidFill>
                  <a:srgbClr val="000000"/>
                </a:solidFill>
                <a:latin typeface="Courier New" pitchFamily="49" charset="0"/>
                <a:ea typeface="宋体" charset="-122"/>
              </a:rPr>
              <a:t> </a:t>
            </a:r>
            <a:r>
              <a:rPr kumimoji="1" lang="en-US" altLang="zh-CN" sz="2000" b="1">
                <a:solidFill>
                  <a:srgbClr val="000000"/>
                </a:solidFill>
                <a:latin typeface="Courier New" pitchFamily="49" charset="0"/>
                <a:ea typeface="宋体" charset="-122"/>
              </a:rPr>
              <a:t>or d.loc= 'CHICAGO')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标题 9"/>
          <p:cNvSpPr>
            <a:spLocks noGrp="1"/>
          </p:cNvSpPr>
          <p:nvPr>
            <p:ph type="title"/>
          </p:nvPr>
        </p:nvSpPr>
        <p:spPr>
          <a:xfrm>
            <a:off x="863600" y="530225"/>
            <a:ext cx="7408863" cy="636588"/>
          </a:xfrm>
        </p:spPr>
        <p:txBody>
          <a:bodyPr>
            <a:normAutofit fontScale="90000"/>
          </a:bodyPr>
          <a:lstStyle/>
          <a:p>
            <a:pPr algn="ctr" eaLnBrk="1" hangingPunct="1">
              <a:defRPr/>
            </a:pPr>
            <a:r>
              <a:rPr lang="en-US" altLang="zh-CN" dirty="0">
                <a:ea typeface="宋体" pitchFamily="2" charset="-122"/>
              </a:rPr>
              <a:t>5</a:t>
            </a:r>
            <a:r>
              <a:rPr lang="zh-CN" altLang="en-US" dirty="0">
                <a:ea typeface="宋体" pitchFamily="2" charset="-122"/>
              </a:rPr>
              <a:t> 嵌套查询</a:t>
            </a:r>
          </a:p>
        </p:txBody>
      </p:sp>
      <p:grpSp>
        <p:nvGrpSpPr>
          <p:cNvPr id="2" name="组合 12"/>
          <p:cNvGrpSpPr>
            <a:grpSpLocks/>
          </p:cNvGrpSpPr>
          <p:nvPr/>
        </p:nvGrpSpPr>
        <p:grpSpPr bwMode="auto">
          <a:xfrm>
            <a:off x="204788" y="4271963"/>
            <a:ext cx="8750300" cy="2397125"/>
            <a:chOff x="204933" y="4272455"/>
            <a:chExt cx="8750300" cy="2396370"/>
          </a:xfrm>
        </p:grpSpPr>
        <p:sp>
          <p:nvSpPr>
            <p:cNvPr id="57349" name="Rectangle 17"/>
            <p:cNvSpPr>
              <a:spLocks noChangeArrowheads="1"/>
            </p:cNvSpPr>
            <p:nvPr/>
          </p:nvSpPr>
          <p:spPr bwMode="blackWhite">
            <a:xfrm>
              <a:off x="204933" y="4272455"/>
              <a:ext cx="8750300" cy="2396370"/>
            </a:xfrm>
            <a:prstGeom prst="rect">
              <a:avLst/>
            </a:prstGeom>
            <a:solidFill>
              <a:srgbClr val="FFFFCC"/>
            </a:solidFill>
            <a:ln w="9525">
              <a:noFill/>
              <a:miter lim="800000"/>
              <a:headEnd/>
              <a:tailEnd/>
            </a:ln>
          </p:spPr>
          <p:txBody>
            <a:bodyPr wrap="none" lIns="92075" tIns="46038" rIns="92075" bIns="46038" anchor="ctr"/>
            <a:lstStyle/>
            <a:p>
              <a:pPr>
                <a:tabLst>
                  <a:tab pos="1601788" algn="l"/>
                  <a:tab pos="1717675" algn="l"/>
                </a:tabLst>
              </a:pPr>
              <a:r>
                <a:rPr kumimoji="1" lang="en-US" altLang="zh-CN" sz="2000" b="1">
                  <a:solidFill>
                    <a:srgbClr val="000000"/>
                  </a:solidFill>
                  <a:latin typeface="Courier New" pitchFamily="49" charset="0"/>
                  <a:ea typeface="宋体" charset="-122"/>
                </a:rPr>
                <a:t>  CREATE OR REPLACE VIEW dept_sum_vu</a:t>
              </a:r>
            </a:p>
            <a:p>
              <a:pPr>
                <a:tabLst>
                  <a:tab pos="1601788" algn="l"/>
                  <a:tab pos="1717675" algn="l"/>
                </a:tabLst>
              </a:pPr>
              <a:r>
                <a:rPr kumimoji="1" lang="en-US" altLang="zh-CN" sz="2000" b="1">
                  <a:solidFill>
                    <a:srgbClr val="000000"/>
                  </a:solidFill>
                  <a:latin typeface="Courier New" pitchFamily="49" charset="0"/>
                  <a:ea typeface="宋体" charset="-122"/>
                </a:rPr>
                <a:t>     AS SELECT  d.dname "</a:t>
              </a:r>
              <a:r>
                <a:rPr kumimoji="1" lang="zh-CN" altLang="en-US" sz="2000" b="1">
                  <a:solidFill>
                    <a:srgbClr val="000000"/>
                  </a:solidFill>
                  <a:latin typeface="Courier New" pitchFamily="49" charset="0"/>
                  <a:ea typeface="宋体" charset="-122"/>
                </a:rPr>
                <a:t>部门名称</a:t>
              </a:r>
              <a:r>
                <a:rPr kumimoji="1" lang="en-US" altLang="zh-CN" sz="2000" b="1">
                  <a:solidFill>
                    <a:srgbClr val="000000"/>
                  </a:solidFill>
                  <a:latin typeface="Courier New" pitchFamily="49" charset="0"/>
                  <a:ea typeface="宋体" charset="-122"/>
                </a:rPr>
                <a:t>", e.minsal "</a:t>
              </a:r>
              <a:r>
                <a:rPr kumimoji="1" lang="zh-CN" altLang="en-US" sz="2000" b="1">
                  <a:solidFill>
                    <a:srgbClr val="000000"/>
                  </a:solidFill>
                  <a:latin typeface="Courier New" pitchFamily="49" charset="0"/>
                  <a:ea typeface="宋体" charset="-122"/>
                </a:rPr>
                <a:t>最低工资</a:t>
              </a:r>
              <a:r>
                <a:rPr kumimoji="1" lang="en-US" altLang="zh-CN" sz="2000" b="1">
                  <a:solidFill>
                    <a:srgbClr val="000000"/>
                  </a:solidFill>
                  <a:latin typeface="Courier New" pitchFamily="49" charset="0"/>
                  <a:ea typeface="宋体" charset="-122"/>
                </a:rPr>
                <a:t>",</a:t>
              </a:r>
            </a:p>
            <a:p>
              <a:pPr>
                <a:tabLst>
                  <a:tab pos="1601788" algn="l"/>
                  <a:tab pos="1717675" algn="l"/>
                </a:tabLst>
              </a:pPr>
              <a:r>
                <a:rPr kumimoji="1" lang="en-US" altLang="zh-CN" sz="2000" b="1">
                  <a:solidFill>
                    <a:srgbClr val="000000"/>
                  </a:solidFill>
                  <a:latin typeface="Courier New" pitchFamily="49" charset="0"/>
                  <a:ea typeface="宋体" charset="-122"/>
                </a:rPr>
                <a:t>				e.maxsal "</a:t>
              </a:r>
              <a:r>
                <a:rPr kumimoji="1" lang="zh-CN" altLang="en-US" sz="2000" b="1">
                  <a:solidFill>
                    <a:srgbClr val="000000"/>
                  </a:solidFill>
                  <a:latin typeface="Courier New" pitchFamily="49" charset="0"/>
                  <a:ea typeface="宋体" charset="-122"/>
                </a:rPr>
                <a:t>最高工资</a:t>
              </a:r>
              <a:r>
                <a:rPr kumimoji="1" lang="en-US" altLang="zh-CN" sz="2000" b="1">
                  <a:solidFill>
                    <a:srgbClr val="000000"/>
                  </a:solidFill>
                  <a:latin typeface="Courier New" pitchFamily="49" charset="0"/>
                  <a:ea typeface="宋体" charset="-122"/>
                </a:rPr>
                <a:t>",e.avgsal "</a:t>
              </a:r>
              <a:r>
                <a:rPr kumimoji="1" lang="zh-CN" altLang="en-US" sz="2000" b="1">
                  <a:solidFill>
                    <a:srgbClr val="000000"/>
                  </a:solidFill>
                  <a:latin typeface="Courier New" pitchFamily="49" charset="0"/>
                  <a:ea typeface="宋体" charset="-122"/>
                </a:rPr>
                <a:t>平均工资</a:t>
              </a:r>
              <a:r>
                <a:rPr kumimoji="1" lang="en-US" altLang="zh-CN" sz="2000" b="1">
                  <a:solidFill>
                    <a:srgbClr val="000000"/>
                  </a:solidFill>
                  <a:latin typeface="Courier New" pitchFamily="49" charset="0"/>
                  <a:ea typeface="宋体" charset="-122"/>
                </a:rPr>
                <a:t>"</a:t>
              </a:r>
            </a:p>
            <a:p>
              <a:pPr>
                <a:tabLst>
                  <a:tab pos="1601788" algn="l"/>
                  <a:tab pos="1717675" algn="l"/>
                </a:tabLst>
              </a:pPr>
              <a:r>
                <a:rPr kumimoji="1" lang="en-US" altLang="zh-CN" sz="2000" b="1">
                  <a:solidFill>
                    <a:srgbClr val="000000"/>
                  </a:solidFill>
                  <a:latin typeface="Courier New" pitchFamily="49" charset="0"/>
                  <a:ea typeface="宋体" charset="-122"/>
                </a:rPr>
                <a:t>     FROM   dept d, </a:t>
              </a:r>
            </a:p>
            <a:p>
              <a:pPr>
                <a:tabLst>
                  <a:tab pos="1601788" algn="l"/>
                  <a:tab pos="1717675" algn="l"/>
                </a:tabLst>
              </a:pPr>
              <a:r>
                <a:rPr kumimoji="1" lang="en-US" altLang="zh-CN" sz="2000" b="1">
                  <a:solidFill>
                    <a:srgbClr val="000000"/>
                  </a:solidFill>
                  <a:latin typeface="Courier New" pitchFamily="49" charset="0"/>
                  <a:ea typeface="宋体" charset="-122"/>
                </a:rPr>
                <a:t>            (SELECT  deptno, MIN(sal) minsal, </a:t>
              </a:r>
            </a:p>
            <a:p>
              <a:pPr>
                <a:tabLst>
                  <a:tab pos="1601788" algn="l"/>
                  <a:tab pos="1717675" algn="l"/>
                </a:tabLst>
              </a:pPr>
              <a:r>
                <a:rPr kumimoji="1" lang="en-US" altLang="zh-CN" sz="2000" b="1">
                  <a:solidFill>
                    <a:srgbClr val="000000"/>
                  </a:solidFill>
                  <a:latin typeface="Courier New" pitchFamily="49" charset="0"/>
                  <a:ea typeface="宋体" charset="-122"/>
                </a:rPr>
                <a:t>					MAX(sal) maxsal,AVG(sal) avgsal</a:t>
              </a:r>
            </a:p>
            <a:p>
              <a:pPr>
                <a:tabLst>
                  <a:tab pos="1601788" algn="l"/>
                  <a:tab pos="1717675" algn="l"/>
                </a:tabLst>
              </a:pPr>
              <a:r>
                <a:rPr kumimoji="1" lang="en-US" altLang="zh-CN" sz="2000" b="1">
                  <a:solidFill>
                    <a:srgbClr val="000000"/>
                  </a:solidFill>
                  <a:latin typeface="Courier New" pitchFamily="49" charset="0"/>
                  <a:ea typeface="宋体" charset="-122"/>
                </a:rPr>
                <a:t>              FROM EMP GROUP BY deptno ) e</a:t>
              </a:r>
            </a:p>
            <a:p>
              <a:pPr>
                <a:tabLst>
                  <a:tab pos="1601788" algn="l"/>
                  <a:tab pos="1717675" algn="l"/>
                </a:tabLst>
              </a:pPr>
              <a:r>
                <a:rPr kumimoji="1" lang="en-US" altLang="zh-CN" sz="2000" b="1">
                  <a:solidFill>
                    <a:srgbClr val="000000"/>
                  </a:solidFill>
                  <a:latin typeface="Courier New" pitchFamily="49" charset="0"/>
                  <a:ea typeface="宋体" charset="-122"/>
                </a:rPr>
                <a:t>     WHERE d.deptno = e.deptno;</a:t>
              </a:r>
            </a:p>
          </p:txBody>
        </p:sp>
        <p:sp>
          <p:nvSpPr>
            <p:cNvPr id="57350" name="Rectangle 18"/>
            <p:cNvSpPr>
              <a:spLocks noChangeArrowheads="1"/>
            </p:cNvSpPr>
            <p:nvPr/>
          </p:nvSpPr>
          <p:spPr bwMode="ltGray">
            <a:xfrm>
              <a:off x="1956385" y="5516081"/>
              <a:ext cx="6935787" cy="900112"/>
            </a:xfrm>
            <a:prstGeom prst="rect">
              <a:avLst/>
            </a:prstGeom>
            <a:noFill/>
            <a:ln w="19050">
              <a:solidFill>
                <a:schemeClr val="hlink"/>
              </a:solidFill>
              <a:miter lim="800000"/>
              <a:headEnd/>
              <a:tailEnd/>
            </a:ln>
          </p:spPr>
          <p:txBody>
            <a:bodyPr wrap="none" anchor="ctr"/>
            <a:lstStyle/>
            <a:p>
              <a:endParaRPr lang="zh-CN" altLang="en-US">
                <a:ea typeface="宋体" charset="-122"/>
              </a:endParaRPr>
            </a:p>
          </p:txBody>
        </p:sp>
      </p:grpSp>
      <p:pic>
        <p:nvPicPr>
          <p:cNvPr id="113666" name="Picture 2"/>
          <p:cNvPicPr>
            <a:picLocks noChangeAspect="1" noChangeArrowheads="1"/>
          </p:cNvPicPr>
          <p:nvPr/>
        </p:nvPicPr>
        <p:blipFill>
          <a:blip r:embed="rId3"/>
          <a:srcRect/>
          <a:stretch>
            <a:fillRect/>
          </a:stretch>
        </p:blipFill>
        <p:spPr bwMode="auto">
          <a:xfrm>
            <a:off x="801688" y="1038225"/>
            <a:ext cx="6056312" cy="3121025"/>
          </a:xfrm>
          <a:prstGeom prst="rect">
            <a:avLst/>
          </a:prstGeom>
          <a:noFill/>
          <a:ln w="25400" cap="flat" cmpd="sng">
            <a:noFill/>
            <a:prstDash val="solid"/>
            <a:miter lim="800000"/>
            <a:headEnd type="none" w="sm" len="sm"/>
            <a:tailEnd type="none" w="sm" len="sm"/>
          </a:ln>
          <a:effectLst>
            <a:outerShdw dist="53882" dir="2700000" algn="ctr" rotWithShape="0">
              <a:schemeClr val="bg2"/>
            </a:outerShdw>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标题 9"/>
          <p:cNvSpPr>
            <a:spLocks noGrp="1"/>
          </p:cNvSpPr>
          <p:nvPr>
            <p:ph type="title"/>
          </p:nvPr>
        </p:nvSpPr>
        <p:spPr>
          <a:xfrm>
            <a:off x="863600" y="530225"/>
            <a:ext cx="7408863" cy="636588"/>
          </a:xfrm>
        </p:spPr>
        <p:txBody>
          <a:bodyPr>
            <a:normAutofit fontScale="90000"/>
          </a:bodyPr>
          <a:lstStyle/>
          <a:p>
            <a:pPr algn="ctr" eaLnBrk="1" hangingPunct="1">
              <a:defRPr/>
            </a:pPr>
            <a:r>
              <a:rPr lang="en-US" altLang="zh-CN" dirty="0">
                <a:ea typeface="宋体" pitchFamily="2" charset="-122"/>
              </a:rPr>
              <a:t>5</a:t>
            </a:r>
            <a:r>
              <a:rPr lang="zh-CN" altLang="en-US" dirty="0">
                <a:ea typeface="宋体" pitchFamily="2" charset="-122"/>
              </a:rPr>
              <a:t> 嵌套查询</a:t>
            </a:r>
          </a:p>
        </p:txBody>
      </p:sp>
      <p:sp>
        <p:nvSpPr>
          <p:cNvPr id="58371" name="TextBox 6"/>
          <p:cNvSpPr txBox="1">
            <a:spLocks noChangeArrowheads="1"/>
          </p:cNvSpPr>
          <p:nvPr/>
        </p:nvSpPr>
        <p:spPr bwMode="auto">
          <a:xfrm>
            <a:off x="1797050" y="1371600"/>
            <a:ext cx="6910866" cy="584775"/>
          </a:xfrm>
          <a:prstGeom prst="rect">
            <a:avLst/>
          </a:prstGeom>
          <a:noFill/>
          <a:ln w="9525">
            <a:noFill/>
            <a:miter lim="800000"/>
            <a:headEnd/>
            <a:tailEnd/>
          </a:ln>
        </p:spPr>
        <p:txBody>
          <a:bodyPr wrap="none">
            <a:spAutoFit/>
          </a:bodyPr>
          <a:lstStyle/>
          <a:p>
            <a:r>
              <a:rPr lang="zh-CN" altLang="en-US" dirty="0"/>
              <a:t>思考</a:t>
            </a:r>
            <a:r>
              <a:rPr lang="en-US" altLang="zh-CN" dirty="0"/>
              <a:t>:</a:t>
            </a:r>
            <a:r>
              <a:rPr lang="zh-CN" altLang="en-US" dirty="0"/>
              <a:t>视图</a:t>
            </a:r>
            <a:r>
              <a:rPr lang="en-US" altLang="zh-CN" dirty="0" err="1"/>
              <a:t>dept_sum_vul</a:t>
            </a:r>
            <a:r>
              <a:rPr lang="zh-CN" altLang="en-US" dirty="0"/>
              <a:t>应该如何实现</a:t>
            </a:r>
            <a:r>
              <a:rPr lang="en-US" altLang="zh-CN" dirty="0"/>
              <a:t>?</a:t>
            </a:r>
            <a:endParaRPr lang="zh-CN" altLang="en-US" dirty="0"/>
          </a:p>
        </p:txBody>
      </p:sp>
      <p:pic>
        <p:nvPicPr>
          <p:cNvPr id="114690" name="Picture 2"/>
          <p:cNvPicPr>
            <a:picLocks noChangeAspect="1" noChangeArrowheads="1"/>
          </p:cNvPicPr>
          <p:nvPr/>
        </p:nvPicPr>
        <p:blipFill>
          <a:blip r:embed="rId3"/>
          <a:srcRect/>
          <a:stretch>
            <a:fillRect/>
          </a:stretch>
        </p:blipFill>
        <p:spPr bwMode="auto">
          <a:xfrm>
            <a:off x="1200150" y="2041525"/>
            <a:ext cx="7170738" cy="4103688"/>
          </a:xfrm>
          <a:prstGeom prst="rect">
            <a:avLst/>
          </a:prstGeom>
          <a:noFill/>
          <a:ln w="25400" cap="flat" cmpd="sng">
            <a:noFill/>
            <a:prstDash val="solid"/>
            <a:miter lim="800000"/>
            <a:headEnd type="none" w="sm" len="sm"/>
            <a:tailEnd type="none" w="sm" len="sm"/>
          </a:ln>
          <a:effectLst>
            <a:outerShdw dist="53882" dir="2700000" algn="ctr" rotWithShape="0">
              <a:schemeClr val="bg2"/>
            </a:outerShdw>
          </a:effec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30200" y="530225"/>
            <a:ext cx="8310563" cy="881063"/>
          </a:xfrm>
        </p:spPr>
        <p:txBody>
          <a:bodyPr/>
          <a:lstStyle/>
          <a:p>
            <a:pPr algn="ctr" eaLnBrk="1" hangingPunct="1">
              <a:defRPr/>
            </a:pPr>
            <a:r>
              <a:rPr lang="zh-CN" altLang="en-US" dirty="0">
                <a:ea typeface="宋体" pitchFamily="2" charset="-122"/>
              </a:rPr>
              <a:t>课后要求</a:t>
            </a:r>
          </a:p>
        </p:txBody>
      </p:sp>
      <p:sp>
        <p:nvSpPr>
          <p:cNvPr id="19459" name="Rectangle 6"/>
          <p:cNvSpPr>
            <a:spLocks noChangeArrowheads="1"/>
          </p:cNvSpPr>
          <p:nvPr/>
        </p:nvSpPr>
        <p:spPr bwMode="auto">
          <a:xfrm>
            <a:off x="696913" y="2773363"/>
            <a:ext cx="7385050" cy="385363"/>
          </a:xfrm>
          <a:prstGeom prst="rect">
            <a:avLst/>
          </a:prstGeom>
          <a:noFill/>
          <a:ln w="9525">
            <a:noFill/>
            <a:miter lim="800000"/>
            <a:headEnd/>
            <a:tailEnd/>
          </a:ln>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ea typeface="宋体" pitchFamily="2" charset="-122"/>
              </a:rPr>
              <a:t>完成课后作业</a:t>
            </a:r>
            <a:r>
              <a:rPr lang="en-US" altLang="zh-CN" sz="2000" b="1" kern="0" dirty="0">
                <a:solidFill>
                  <a:schemeClr val="tx1"/>
                </a:solidFill>
                <a:ea typeface="宋体" pitchFamily="2" charset="-122"/>
              </a:rPr>
              <a:t>2——DML</a:t>
            </a:r>
            <a:r>
              <a:rPr lang="zh-CN" altLang="en-US" sz="2000" b="1" kern="0">
                <a:solidFill>
                  <a:schemeClr val="tx1"/>
                </a:solidFill>
                <a:ea typeface="宋体" pitchFamily="2" charset="-122"/>
              </a:rPr>
              <a:t>设计（</a:t>
            </a:r>
            <a:r>
              <a:rPr lang="zh-CN" altLang="en-US" sz="2000" b="1" kern="0" dirty="0">
                <a:solidFill>
                  <a:schemeClr val="tx1"/>
                </a:solidFill>
                <a:ea typeface="宋体" pitchFamily="2" charset="-122"/>
              </a:rPr>
              <a:t>具体参见实践指导书） </a:t>
            </a:r>
          </a:p>
        </p:txBody>
      </p:sp>
      <p:sp>
        <p:nvSpPr>
          <p:cNvPr id="4" name="Rectangle 6">
            <a:extLst>
              <a:ext uri="{FF2B5EF4-FFF2-40B4-BE49-F238E27FC236}">
                <a16:creationId xmlns:a16="http://schemas.microsoft.com/office/drawing/2014/main" id="{E8B613E3-1AD6-4FD0-AC94-A166CFA856D9}"/>
              </a:ext>
            </a:extLst>
          </p:cNvPr>
          <p:cNvSpPr>
            <a:spLocks noChangeArrowheads="1"/>
          </p:cNvSpPr>
          <p:nvPr/>
        </p:nvSpPr>
        <p:spPr bwMode="auto">
          <a:xfrm>
            <a:off x="696913" y="2237976"/>
            <a:ext cx="7385050" cy="385363"/>
          </a:xfrm>
          <a:prstGeom prst="rect">
            <a:avLst/>
          </a:prstGeom>
          <a:noFill/>
          <a:ln w="9525">
            <a:noFill/>
            <a:miter lim="800000"/>
            <a:headEnd/>
            <a:tailEnd/>
          </a:ln>
        </p:spPr>
        <p:txBody>
          <a:bodyPr lIns="92075" tIns="46038" rIns="92075" bIns="46038">
            <a:spAutoFit/>
          </a:bodyPr>
          <a:lstStyle/>
          <a:p>
            <a:pPr marL="341313" lvl="1" indent="-227013" defTabSz="346075" eaLnBrk="1" hangingPunct="1">
              <a:lnSpc>
                <a:spcPct val="95000"/>
              </a:lnSpc>
              <a:spcBef>
                <a:spcPct val="35000"/>
              </a:spcBef>
              <a:buClr>
                <a:schemeClr val="hlink"/>
              </a:buClr>
              <a:buFontTx/>
              <a:buChar char="–"/>
              <a:tabLst>
                <a:tab pos="571500" algn="l"/>
              </a:tabLst>
              <a:defRPr/>
            </a:pPr>
            <a:r>
              <a:rPr lang="zh-CN" altLang="en-US" sz="2000" b="1" kern="0" dirty="0">
                <a:solidFill>
                  <a:schemeClr val="tx1"/>
                </a:solidFill>
                <a:ea typeface="宋体" pitchFamily="2" charset="-122"/>
              </a:rPr>
              <a:t>准备课程实验</a:t>
            </a:r>
            <a:r>
              <a:rPr lang="en-US" altLang="zh-CN" sz="2000" b="1" kern="0" dirty="0">
                <a:solidFill>
                  <a:schemeClr val="tx1"/>
                </a:solidFill>
                <a:ea typeface="宋体" pitchFamily="2" charset="-122"/>
              </a:rPr>
              <a:t>1——</a:t>
            </a:r>
            <a:r>
              <a:rPr lang="en-US" altLang="en-US" sz="2000" b="1" kern="0" dirty="0">
                <a:solidFill>
                  <a:schemeClr val="tx1"/>
                </a:solidFill>
                <a:ea typeface="宋体" pitchFamily="2" charset="-122"/>
              </a:rPr>
              <a:t>Oracle</a:t>
            </a:r>
            <a:r>
              <a:rPr lang="zh-CN" altLang="en-US" sz="2000" b="1" kern="0" dirty="0">
                <a:solidFill>
                  <a:schemeClr val="tx1"/>
                </a:solidFill>
                <a:ea typeface="宋体" pitchFamily="2" charset="-122"/>
              </a:rPr>
              <a:t>数据查询（具体参见实践指导书）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blackWhite">
          <a:xfrm>
            <a:off x="1190625" y="26606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857250" algn="l"/>
                <a:tab pos="1771650" algn="l"/>
                <a:tab pos="2857500" algn="l"/>
                <a:tab pos="3486150" algn="l"/>
                <a:tab pos="4914900" algn="l"/>
                <a:tab pos="5600700" algn="l"/>
                <a:tab pos="6400800" algn="l"/>
              </a:tabLst>
              <a:defRPr/>
            </a:pPr>
            <a:endParaRPr kumimoji="1" lang="zh-CN" altLang="en-US" sz="1800" b="1">
              <a:solidFill>
                <a:srgbClr val="000000"/>
              </a:solidFill>
              <a:latin typeface="Courier New" pitchFamily="49" charset="0"/>
              <a:ea typeface="宋体" pitchFamily="2" charset="-122"/>
            </a:endParaRPr>
          </a:p>
        </p:txBody>
      </p:sp>
      <p:sp>
        <p:nvSpPr>
          <p:cNvPr id="375811" name="Rectangle 3"/>
          <p:cNvSpPr>
            <a:spLocks noChangeArrowheads="1"/>
          </p:cNvSpPr>
          <p:nvPr/>
        </p:nvSpPr>
        <p:spPr bwMode="blackWhite">
          <a:xfrm>
            <a:off x="5187950" y="26606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1485900" algn="r"/>
                <a:tab pos="1885950" algn="l"/>
              </a:tabLst>
              <a:defRPr/>
            </a:pPr>
            <a:endParaRPr kumimoji="1" lang="zh-CN" altLang="en-US" sz="1800" b="1">
              <a:solidFill>
                <a:srgbClr val="000000"/>
              </a:solidFill>
              <a:latin typeface="Courier New" pitchFamily="49" charset="0"/>
              <a:ea typeface="宋体" pitchFamily="2" charset="-122"/>
            </a:endParaRPr>
          </a:p>
        </p:txBody>
      </p:sp>
      <p:sp>
        <p:nvSpPr>
          <p:cNvPr id="375813" name="Rectangle 5"/>
          <p:cNvSpPr>
            <a:spLocks noChangeArrowheads="1"/>
          </p:cNvSpPr>
          <p:nvPr/>
        </p:nvSpPr>
        <p:spPr bwMode="auto">
          <a:xfrm>
            <a:off x="1157288" y="2252663"/>
            <a:ext cx="742950" cy="400050"/>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000" b="1">
                <a:solidFill>
                  <a:schemeClr val="tx1"/>
                </a:solidFill>
                <a:effectLst>
                  <a:outerShdw blurRad="38100" dist="38100" dir="2700000" algn="tl">
                    <a:srgbClr val="FFFFFF"/>
                  </a:outerShdw>
                </a:effectLst>
                <a:latin typeface="Arial" pitchFamily="34" charset="0"/>
                <a:ea typeface="宋体" pitchFamily="2" charset="-122"/>
              </a:rPr>
              <a:t>EMP</a:t>
            </a:r>
          </a:p>
        </p:txBody>
      </p:sp>
      <p:sp>
        <p:nvSpPr>
          <p:cNvPr id="375814" name="Rectangle 6"/>
          <p:cNvSpPr>
            <a:spLocks noChangeArrowheads="1"/>
          </p:cNvSpPr>
          <p:nvPr/>
        </p:nvSpPr>
        <p:spPr bwMode="auto">
          <a:xfrm>
            <a:off x="5124450" y="2252663"/>
            <a:ext cx="1628775" cy="400050"/>
          </a:xfrm>
          <a:prstGeom prst="rect">
            <a:avLst/>
          </a:prstGeom>
          <a:noFill/>
          <a:ln w="9525">
            <a:noFill/>
            <a:miter lim="800000"/>
            <a:headEnd/>
            <a:tailEnd/>
          </a:ln>
          <a:effectLst/>
        </p:spPr>
        <p:txBody>
          <a:bodyPr wrap="none" lIns="92075" tIns="46038" rIns="92075" bIns="46038">
            <a:spAutoFit/>
          </a:bodyPr>
          <a:lstStyle/>
          <a:p>
            <a:pPr algn="ctr">
              <a:defRPr/>
            </a:pPr>
            <a:r>
              <a:rPr kumimoji="1" lang="en-US" altLang="zh-CN" sz="2000" b="1">
                <a:solidFill>
                  <a:schemeClr val="tx1"/>
                </a:solidFill>
                <a:effectLst>
                  <a:outerShdw blurRad="38100" dist="38100" dir="2700000" algn="tl">
                    <a:srgbClr val="FFFFFF"/>
                  </a:outerShdw>
                </a:effectLst>
                <a:latin typeface="Arial" pitchFamily="34" charset="0"/>
                <a:ea typeface="宋体" pitchFamily="2" charset="-122"/>
              </a:rPr>
              <a:t>SALGRADE</a:t>
            </a:r>
          </a:p>
        </p:txBody>
      </p:sp>
      <p:grpSp>
        <p:nvGrpSpPr>
          <p:cNvPr id="2" name="Group 7"/>
          <p:cNvGrpSpPr>
            <a:grpSpLocks/>
          </p:cNvGrpSpPr>
          <p:nvPr/>
        </p:nvGrpSpPr>
        <p:grpSpPr bwMode="auto">
          <a:xfrm>
            <a:off x="3422650" y="2700338"/>
            <a:ext cx="4395788" cy="2738437"/>
            <a:chOff x="2156" y="1117"/>
            <a:chExt cx="2769" cy="1725"/>
          </a:xfrm>
        </p:grpSpPr>
        <p:sp>
          <p:nvSpPr>
            <p:cNvPr id="17418" name="Rectangle 8"/>
            <p:cNvSpPr>
              <a:spLocks noChangeArrowheads="1"/>
            </p:cNvSpPr>
            <p:nvPr/>
          </p:nvSpPr>
          <p:spPr bwMode="ltGray">
            <a:xfrm>
              <a:off x="2156" y="1117"/>
              <a:ext cx="542" cy="1725"/>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17419" name="Rectangle 9"/>
            <p:cNvSpPr>
              <a:spLocks noChangeArrowheads="1"/>
            </p:cNvSpPr>
            <p:nvPr/>
          </p:nvSpPr>
          <p:spPr bwMode="ltGray">
            <a:xfrm>
              <a:off x="3792" y="1117"/>
              <a:ext cx="542" cy="117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17420" name="Rectangle 10"/>
            <p:cNvSpPr>
              <a:spLocks noChangeArrowheads="1"/>
            </p:cNvSpPr>
            <p:nvPr/>
          </p:nvSpPr>
          <p:spPr bwMode="ltGray">
            <a:xfrm>
              <a:off x="4383" y="1117"/>
              <a:ext cx="542" cy="1170"/>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17415" name="Rectangle 14"/>
          <p:cNvSpPr>
            <a:spLocks noChangeArrowheads="1"/>
          </p:cNvSpPr>
          <p:nvPr/>
        </p:nvSpPr>
        <p:spPr bwMode="blackWhite">
          <a:xfrm>
            <a:off x="1203325" y="2660650"/>
            <a:ext cx="3238500" cy="3216275"/>
          </a:xfrm>
          <a:prstGeom prst="rect">
            <a:avLst/>
          </a:prstGeom>
          <a:noFill/>
          <a:ln w="9525">
            <a:noFill/>
            <a:miter lim="800000"/>
            <a:headEnd/>
            <a:tailEnd/>
          </a:ln>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kumimoji="1" lang="zh-CN" altLang="en-US" sz="1800" b="1">
                <a:solidFill>
                  <a:srgbClr val="000000"/>
                </a:solidFill>
                <a:latin typeface="Courier New" pitchFamily="49" charset="0"/>
                <a:ea typeface="宋体" charset="-122"/>
              </a:rPr>
              <a:t> </a:t>
            </a:r>
            <a:r>
              <a:rPr kumimoji="1" lang="en-US" altLang="zh-CN" sz="1800" b="1">
                <a:solidFill>
                  <a:srgbClr val="000000"/>
                </a:solidFill>
                <a:latin typeface="Courier New" pitchFamily="49" charset="0"/>
                <a:ea typeface="宋体" charset="-122"/>
              </a:rPr>
              <a:t>EMPNO ENAME      SAL</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 ------</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7839 KING      5000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7698 BLAKE     2850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7782 CLARK     2450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7566 JONES     2975</a:t>
            </a:r>
          </a:p>
          <a:p>
            <a:pPr>
              <a:lnSpc>
                <a:spcPct val="95000"/>
              </a:lnSpc>
              <a:tabLst>
                <a:tab pos="857250" algn="l"/>
                <a:tab pos="1771650" algn="l"/>
                <a:tab pos="2857500" algn="l"/>
                <a:tab pos="3486150" algn="l"/>
                <a:tab pos="4914900" algn="l"/>
                <a:tab pos="5600700" algn="l"/>
                <a:tab pos="6400800" algn="l"/>
              </a:tabLst>
            </a:pPr>
            <a:r>
              <a:rPr kumimoji="1" lang="zh-CN" altLang="en-US" sz="1800" b="1">
                <a:solidFill>
                  <a:srgbClr val="000000"/>
                </a:solidFill>
                <a:latin typeface="Courier New" pitchFamily="49" charset="0"/>
                <a:ea typeface="宋体" charset="-122"/>
              </a:rPr>
              <a:t>  7654 </a:t>
            </a:r>
            <a:r>
              <a:rPr kumimoji="1" lang="en-US" altLang="zh-CN" sz="1800" b="1">
                <a:solidFill>
                  <a:srgbClr val="000000"/>
                </a:solidFill>
                <a:latin typeface="Courier New" pitchFamily="49" charset="0"/>
                <a:ea typeface="宋体" charset="-122"/>
              </a:rPr>
              <a:t>MARTIN    1250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7499 ALLEN     1600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7844 TURNER    1500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  7900 JAMES      950</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a:t>
            </a:r>
          </a:p>
          <a:p>
            <a:pPr>
              <a:lnSpc>
                <a:spcPct val="95000"/>
              </a:lnSpc>
              <a:tabLst>
                <a:tab pos="857250" algn="l"/>
                <a:tab pos="1771650" algn="l"/>
                <a:tab pos="2857500" algn="l"/>
                <a:tab pos="3486150" algn="l"/>
                <a:tab pos="4914900" algn="l"/>
                <a:tab pos="5600700" algn="l"/>
                <a:tab pos="6400800" algn="l"/>
              </a:tabLst>
            </a:pPr>
            <a:r>
              <a:rPr kumimoji="1" lang="en-US" altLang="zh-CN" sz="1800" b="1">
                <a:solidFill>
                  <a:srgbClr val="000000"/>
                </a:solidFill>
                <a:latin typeface="Courier New" pitchFamily="49" charset="0"/>
                <a:ea typeface="宋体" charset="-122"/>
              </a:rPr>
              <a:t>14 rows selected.</a:t>
            </a:r>
          </a:p>
        </p:txBody>
      </p:sp>
      <p:sp>
        <p:nvSpPr>
          <p:cNvPr id="17416" name="Rectangle 15"/>
          <p:cNvSpPr>
            <a:spLocks noChangeArrowheads="1"/>
          </p:cNvSpPr>
          <p:nvPr/>
        </p:nvSpPr>
        <p:spPr bwMode="blackWhite">
          <a:xfrm>
            <a:off x="5200650" y="2660650"/>
            <a:ext cx="2822575" cy="1914525"/>
          </a:xfrm>
          <a:prstGeom prst="rect">
            <a:avLst/>
          </a:prstGeom>
          <a:noFill/>
          <a:ln w="9525">
            <a:noFill/>
            <a:miter lim="800000"/>
            <a:headEnd/>
            <a:tailEnd/>
          </a:ln>
        </p:spPr>
        <p:txBody>
          <a:bodyPr lIns="92075" tIns="46038" rIns="92075" bIns="46038">
            <a:spAutoFit/>
          </a:bodyPr>
          <a:lstStyle/>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GRADE 	LOSAL  HISAL</a:t>
            </a:r>
          </a:p>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 ----- ------</a:t>
            </a:r>
          </a:p>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1       700	1200</a:t>
            </a:r>
          </a:p>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2      1201	1400</a:t>
            </a:r>
          </a:p>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3      1401	2000</a:t>
            </a:r>
          </a:p>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4	2001	3000</a:t>
            </a:r>
          </a:p>
          <a:p>
            <a:pPr>
              <a:lnSpc>
                <a:spcPct val="95000"/>
              </a:lnSpc>
              <a:tabLst>
                <a:tab pos="1485900" algn="r"/>
                <a:tab pos="1885950" algn="l"/>
              </a:tabLst>
            </a:pPr>
            <a:r>
              <a:rPr kumimoji="1" lang="en-US" altLang="zh-CN" sz="1800" b="1">
                <a:solidFill>
                  <a:srgbClr val="000000"/>
                </a:solidFill>
                <a:latin typeface="Courier New" pitchFamily="49" charset="0"/>
                <a:ea typeface="宋体" charset="-122"/>
              </a:rPr>
              <a:t>5      3001	9999</a:t>
            </a:r>
          </a:p>
        </p:txBody>
      </p:sp>
      <p:sp>
        <p:nvSpPr>
          <p:cNvPr id="12297" name="标题 15"/>
          <p:cNvSpPr>
            <a:spLocks noGrp="1"/>
          </p:cNvSpPr>
          <p:nvPr>
            <p:ph type="title"/>
          </p:nvPr>
        </p:nvSpPr>
        <p:spPr/>
        <p:txBody>
          <a:bodyPr/>
          <a:lstStyle/>
          <a:p>
            <a:pPr algn="ctr" eaLnBrk="1" hangingPunct="1">
              <a:defRPr/>
            </a:pPr>
            <a:r>
              <a:rPr lang="zh-CN" altLang="en-US" dirty="0">
                <a:ea typeface="宋体" pitchFamily="2" charset="-122"/>
              </a:rPr>
              <a:t>1</a:t>
            </a:r>
            <a:r>
              <a:rPr lang="en-US" altLang="zh-CN" dirty="0">
                <a:ea typeface="宋体" pitchFamily="2" charset="-122"/>
              </a:rPr>
              <a:t>.2</a:t>
            </a:r>
            <a:r>
              <a:rPr lang="zh-CN" altLang="en-US" dirty="0">
                <a:ea typeface="宋体" pitchFamily="2" charset="-122"/>
              </a:rPr>
              <a:t> 不相等连接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p>
            <a:pPr algn="ctr" defTabSz="822325">
              <a:spcBef>
                <a:spcPct val="50000"/>
              </a:spcBef>
            </a:pPr>
            <a:r>
              <a:rPr lang="en-US" altLang="zh-CN" sz="27700" b="1">
                <a:latin typeface="Times" charset="0"/>
                <a:ea typeface="宋体" charset="-122"/>
              </a:rPr>
              <a:t>3</a:t>
            </a:r>
          </a:p>
        </p:txBody>
      </p:sp>
      <p:sp>
        <p:nvSpPr>
          <p:cNvPr id="50178" name="Rectangle 2"/>
          <p:cNvSpPr>
            <a:spLocks noGrp="1" noChangeArrowheads="1"/>
          </p:cNvSpPr>
          <p:nvPr>
            <p:ph type="ctrTitle"/>
          </p:nvPr>
        </p:nvSpPr>
        <p:spPr>
          <a:xfrm>
            <a:off x="701565" y="2115208"/>
            <a:ext cx="7772400" cy="1829761"/>
          </a:xfrm>
        </p:spPr>
        <p:txBody>
          <a:bodyPr>
            <a:normAutofit fontScale="90000"/>
          </a:bodyPr>
          <a:lstStyle/>
          <a:p>
            <a:pPr algn="ctr" eaLnBrk="1" hangingPunct="1">
              <a:defRPr/>
            </a:pPr>
            <a:r>
              <a:rPr lang="en-US" altLang="zh-CN" dirty="0">
                <a:ea typeface="宋体" pitchFamily="2" charset="-122"/>
              </a:rPr>
              <a:t>Thank You!</a:t>
            </a:r>
            <a:br>
              <a:rPr lang="en-US" altLang="zh-CN" dirty="0">
                <a:ea typeface="宋体" pitchFamily="2" charset="-122"/>
              </a:rPr>
            </a:br>
            <a:r>
              <a:rPr lang="en-US" altLang="zh-CN" b="0" dirty="0">
                <a:solidFill>
                  <a:srgbClr val="0066FF"/>
                </a:solidFill>
                <a:ea typeface="宋体" pitchFamily="2" charset="-122"/>
              </a:rPr>
              <a:t>to be continued</a:t>
            </a:r>
            <a:br>
              <a:rPr lang="en-US" altLang="zh-CN" sz="4000" dirty="0">
                <a:solidFill>
                  <a:srgbClr val="0000FF"/>
                </a:solidFill>
                <a:ea typeface="宋体" pitchFamily="2" charset="-122"/>
              </a:rPr>
            </a:br>
            <a:endParaRPr lang="zh-CN" altLang="en-US" sz="4000" dirty="0">
              <a:solidFill>
                <a:srgbClr val="0000FF"/>
              </a:solidFill>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blackWhite">
          <a:xfrm>
            <a:off x="895350" y="2092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2063750" algn="l"/>
              </a:tabLst>
              <a:defRPr/>
            </a:pPr>
            <a:endParaRPr kumimoji="1" lang="zh-CN" altLang="en-US" sz="1800" b="1">
              <a:solidFill>
                <a:srgbClr val="000000"/>
              </a:solidFill>
              <a:latin typeface="Courier New" pitchFamily="49" charset="0"/>
              <a:ea typeface="宋体" pitchFamily="2" charset="-122"/>
            </a:endParaRPr>
          </a:p>
          <a:p>
            <a:pPr>
              <a:lnSpc>
                <a:spcPct val="120000"/>
              </a:lnSpc>
              <a:tabLst>
                <a:tab pos="857250" algn="l"/>
                <a:tab pos="2063750" algn="l"/>
              </a:tabLst>
              <a:defRPr/>
            </a:pPr>
            <a:endParaRPr kumimoji="1" lang="zh-CN" altLang="en-US" sz="1800" b="1">
              <a:solidFill>
                <a:srgbClr val="000000"/>
              </a:solidFill>
              <a:latin typeface="Courier New" pitchFamily="49" charset="0"/>
              <a:ea typeface="宋体" pitchFamily="2" charset="-122"/>
            </a:endParaRPr>
          </a:p>
        </p:txBody>
      </p:sp>
      <p:sp>
        <p:nvSpPr>
          <p:cNvPr id="377859" name="Rectangle 3"/>
          <p:cNvSpPr>
            <a:spLocks noChangeArrowheads="1"/>
          </p:cNvSpPr>
          <p:nvPr/>
        </p:nvSpPr>
        <p:spPr bwMode="blackWhite">
          <a:xfrm>
            <a:off x="911225" y="4017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p:txBody>
      </p:sp>
      <p:grpSp>
        <p:nvGrpSpPr>
          <p:cNvPr id="2" name="Group 5"/>
          <p:cNvGrpSpPr>
            <a:grpSpLocks/>
          </p:cNvGrpSpPr>
          <p:nvPr/>
        </p:nvGrpSpPr>
        <p:grpSpPr bwMode="auto">
          <a:xfrm>
            <a:off x="1765300" y="2847975"/>
            <a:ext cx="4025900" cy="2663825"/>
            <a:chOff x="1112" y="1634"/>
            <a:chExt cx="2536" cy="1678"/>
          </a:xfrm>
        </p:grpSpPr>
        <p:sp>
          <p:nvSpPr>
            <p:cNvPr id="18440" name="Rectangle 6"/>
            <p:cNvSpPr>
              <a:spLocks noChangeArrowheads="1"/>
            </p:cNvSpPr>
            <p:nvPr/>
          </p:nvSpPr>
          <p:spPr bwMode="ltGray">
            <a:xfrm>
              <a:off x="1112" y="1634"/>
              <a:ext cx="2536" cy="418"/>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18441" name="Rectangle 7"/>
            <p:cNvSpPr>
              <a:spLocks noChangeArrowheads="1"/>
            </p:cNvSpPr>
            <p:nvPr/>
          </p:nvSpPr>
          <p:spPr bwMode="ltGray">
            <a:xfrm>
              <a:off x="1544" y="2390"/>
              <a:ext cx="856" cy="922"/>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18437" name="Rectangle 8"/>
          <p:cNvSpPr>
            <a:spLocks noChangeArrowheads="1"/>
          </p:cNvSpPr>
          <p:nvPr/>
        </p:nvSpPr>
        <p:spPr bwMode="blackWhite">
          <a:xfrm>
            <a:off x="923925" y="4030663"/>
            <a:ext cx="7245350" cy="2014537"/>
          </a:xfrm>
          <a:prstGeom prst="rect">
            <a:avLst/>
          </a:prstGeom>
          <a:noFill/>
          <a:ln w="9525">
            <a:noFill/>
            <a:miter lim="800000"/>
            <a:headEnd/>
            <a:tailEnd/>
          </a:ln>
        </p:spPr>
        <p:txBody>
          <a:bodyPr lIns="92075" tIns="46038" rIns="92075" bIns="46038">
            <a:spAutoFit/>
          </a:bodyPr>
          <a:lstStyle/>
          <a:p>
            <a:r>
              <a:rPr kumimoji="1" lang="en-US" altLang="zh-CN" sz="1800" b="1">
                <a:solidFill>
                  <a:srgbClr val="000000"/>
                </a:solidFill>
                <a:latin typeface="Courier New" pitchFamily="49" charset="0"/>
                <a:ea typeface="宋体" charset="-122"/>
              </a:rPr>
              <a:t>ENAME            SAL     GRADE</a:t>
            </a:r>
          </a:p>
          <a:p>
            <a:r>
              <a:rPr kumimoji="1" lang="en-US" altLang="zh-CN" sz="1800" b="1">
                <a:solidFill>
                  <a:srgbClr val="000000"/>
                </a:solidFill>
                <a:latin typeface="Courier New" pitchFamily="49" charset="0"/>
                <a:ea typeface="宋体" charset="-122"/>
              </a:rPr>
              <a:t>---------- --------- ---------</a:t>
            </a:r>
          </a:p>
          <a:p>
            <a:r>
              <a:rPr kumimoji="1" lang="en-US" altLang="zh-CN" sz="1800" b="1">
                <a:solidFill>
                  <a:srgbClr val="000000"/>
                </a:solidFill>
                <a:latin typeface="Courier New" pitchFamily="49" charset="0"/>
                <a:ea typeface="宋体" charset="-122"/>
              </a:rPr>
              <a:t>JAMES            950         1</a:t>
            </a:r>
          </a:p>
          <a:p>
            <a:r>
              <a:rPr kumimoji="1" lang="en-US" altLang="zh-CN" sz="1800" b="1">
                <a:solidFill>
                  <a:srgbClr val="000000"/>
                </a:solidFill>
                <a:latin typeface="Courier New" pitchFamily="49" charset="0"/>
                <a:ea typeface="宋体" charset="-122"/>
              </a:rPr>
              <a:t>SMITH            800         1</a:t>
            </a:r>
          </a:p>
          <a:p>
            <a:r>
              <a:rPr kumimoji="1" lang="en-US" altLang="zh-CN" sz="1800" b="1">
                <a:solidFill>
                  <a:srgbClr val="000000"/>
                </a:solidFill>
                <a:latin typeface="Courier New" pitchFamily="49" charset="0"/>
                <a:ea typeface="宋体" charset="-122"/>
              </a:rPr>
              <a:t>ADAMS           1100         1</a:t>
            </a:r>
          </a:p>
          <a:p>
            <a:r>
              <a:rPr kumimoji="1" lang="zh-CN" altLang="en-US" sz="1800" b="1">
                <a:solidFill>
                  <a:srgbClr val="000000"/>
                </a:solidFill>
                <a:latin typeface="Courier New" pitchFamily="49" charset="0"/>
                <a:ea typeface="宋体" charset="-122"/>
              </a:rPr>
              <a:t>...</a:t>
            </a:r>
          </a:p>
          <a:p>
            <a:r>
              <a:rPr kumimoji="1" lang="zh-CN" altLang="en-US" sz="1800" b="1">
                <a:solidFill>
                  <a:srgbClr val="000000"/>
                </a:solidFill>
                <a:latin typeface="Courier New" pitchFamily="49" charset="0"/>
                <a:ea typeface="宋体" charset="-122"/>
              </a:rPr>
              <a:t>14 </a:t>
            </a:r>
            <a:r>
              <a:rPr kumimoji="1" lang="en-US" altLang="zh-CN" sz="1800" b="1">
                <a:solidFill>
                  <a:srgbClr val="000000"/>
                </a:solidFill>
                <a:latin typeface="Courier New" pitchFamily="49" charset="0"/>
                <a:ea typeface="宋体" charset="-122"/>
              </a:rPr>
              <a:t>rows selected.</a:t>
            </a:r>
          </a:p>
        </p:txBody>
      </p:sp>
      <p:sp>
        <p:nvSpPr>
          <p:cNvPr id="18438" name="Rectangle 9"/>
          <p:cNvSpPr>
            <a:spLocks noChangeArrowheads="1"/>
          </p:cNvSpPr>
          <p:nvPr/>
        </p:nvSpPr>
        <p:spPr bwMode="blackWhite">
          <a:xfrm>
            <a:off x="882650" y="2079625"/>
            <a:ext cx="7289800" cy="1489075"/>
          </a:xfrm>
          <a:prstGeom prst="rect">
            <a:avLst/>
          </a:prstGeom>
          <a:noFill/>
          <a:ln w="9525">
            <a:noFill/>
            <a:miter lim="800000"/>
            <a:headEnd/>
            <a:tailEnd/>
          </a:ln>
        </p:spPr>
        <p:txBody>
          <a:bodyPr wrap="none" lIns="92075" tIns="46038" rIns="92075" bIns="46038" anchor="ctr"/>
          <a:lstStyle/>
          <a:p>
            <a:pPr>
              <a:lnSpc>
                <a:spcPct val="120000"/>
              </a:lnSpc>
              <a:tabLst>
                <a:tab pos="857250" algn="l"/>
                <a:tab pos="2063750" algn="l"/>
              </a:tabLst>
            </a:pPr>
            <a:r>
              <a:rPr kumimoji="1" lang="en-US" altLang="zh-CN" sz="1800" b="1">
                <a:solidFill>
                  <a:srgbClr val="000000"/>
                </a:solidFill>
                <a:latin typeface="Courier New" pitchFamily="49" charset="0"/>
                <a:ea typeface="宋体" charset="-122"/>
              </a:rPr>
              <a:t>SQL&gt; 	SELECT 	e.ename, e.sal, s.grade</a:t>
            </a:r>
          </a:p>
          <a:p>
            <a:pPr>
              <a:lnSpc>
                <a:spcPct val="120000"/>
              </a:lnSpc>
              <a:tabLst>
                <a:tab pos="857250" algn="l"/>
                <a:tab pos="2063750" algn="l"/>
              </a:tabLst>
            </a:pPr>
            <a:r>
              <a:rPr kumimoji="1" lang="en-US" altLang="zh-CN" sz="1800" b="1">
                <a:solidFill>
                  <a:srgbClr val="000000"/>
                </a:solidFill>
                <a:latin typeface="Courier New" pitchFamily="49" charset="0"/>
                <a:ea typeface="宋体" charset="-122"/>
              </a:rPr>
              <a:t>   2	FROM	emp e, salgrade s</a:t>
            </a:r>
          </a:p>
          <a:p>
            <a:pPr>
              <a:lnSpc>
                <a:spcPct val="120000"/>
              </a:lnSpc>
              <a:tabLst>
                <a:tab pos="857250" algn="l"/>
                <a:tab pos="2063750" algn="l"/>
              </a:tabLst>
            </a:pPr>
            <a:r>
              <a:rPr kumimoji="1" lang="en-US" altLang="zh-CN" sz="1800" b="1">
                <a:solidFill>
                  <a:srgbClr val="000000"/>
                </a:solidFill>
                <a:latin typeface="Courier New" pitchFamily="49" charset="0"/>
                <a:ea typeface="宋体" charset="-122"/>
              </a:rPr>
              <a:t>   3	WHERE 	e.sal</a:t>
            </a:r>
          </a:p>
          <a:p>
            <a:pPr>
              <a:lnSpc>
                <a:spcPct val="120000"/>
              </a:lnSpc>
              <a:tabLst>
                <a:tab pos="857250" algn="l"/>
                <a:tab pos="2063750" algn="l"/>
              </a:tabLst>
            </a:pPr>
            <a:r>
              <a:rPr kumimoji="1" lang="en-US" altLang="zh-CN" sz="1800" b="1">
                <a:solidFill>
                  <a:srgbClr val="000000"/>
                </a:solidFill>
                <a:latin typeface="Courier New" pitchFamily="49" charset="0"/>
                <a:ea typeface="宋体" charset="-122"/>
              </a:rPr>
              <a:t>   4	BETWEEN 	s.losal AND s.hisal;</a:t>
            </a:r>
          </a:p>
        </p:txBody>
      </p:sp>
      <p:sp>
        <p:nvSpPr>
          <p:cNvPr id="13319" name="标题 12"/>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.2</a:t>
            </a:r>
            <a:r>
              <a:rPr lang="zh-CN" altLang="zh-CN" dirty="0">
                <a:ea typeface="宋体" pitchFamily="2" charset="-122"/>
                <a:cs typeface="Arial" charset="0"/>
              </a:rPr>
              <a:t> 不相等连接</a:t>
            </a:r>
            <a:endParaRPr lang="zh-CN" altLang="en-US" dirty="0">
              <a:ea typeface="宋体" pitchFamily="2" charset="-122"/>
              <a:cs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blackWhite">
          <a:xfrm>
            <a:off x="2063750" y="29654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r>
              <a:rPr kumimoji="1" lang="zh-CN" altLang="en-US" sz="1800" b="1">
                <a:solidFill>
                  <a:srgbClr val="000000"/>
                </a:solidFill>
                <a:latin typeface="Courier New" pitchFamily="49" charset="0"/>
                <a:ea typeface="宋体" pitchFamily="2" charset="-122"/>
              </a:rPr>
              <a:t>	</a:t>
            </a: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379907" name="Rectangle 3"/>
          <p:cNvSpPr>
            <a:spLocks noChangeArrowheads="1"/>
          </p:cNvSpPr>
          <p:nvPr/>
        </p:nvSpPr>
        <p:spPr bwMode="blackWhite">
          <a:xfrm>
            <a:off x="4576763" y="29591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a:p>
            <a:pPr>
              <a:lnSpc>
                <a:spcPct val="95000"/>
              </a:lnSpc>
              <a:tabLst>
                <a:tab pos="914400" algn="l"/>
                <a:tab pos="1885950" algn="l"/>
                <a:tab pos="2457450" algn="l"/>
              </a:tabLst>
              <a:defRPr/>
            </a:pPr>
            <a:endParaRPr kumimoji="1" lang="zh-CN" altLang="en-US" sz="1800" b="1">
              <a:solidFill>
                <a:srgbClr val="000000"/>
              </a:solidFill>
              <a:latin typeface="Courier New" pitchFamily="49" charset="0"/>
              <a:ea typeface="宋体" pitchFamily="2" charset="-122"/>
            </a:endParaRPr>
          </a:p>
        </p:txBody>
      </p:sp>
      <p:sp>
        <p:nvSpPr>
          <p:cNvPr id="379909" name="Rectangle 5"/>
          <p:cNvSpPr>
            <a:spLocks noChangeArrowheads="1"/>
          </p:cNvSpPr>
          <p:nvPr/>
        </p:nvSpPr>
        <p:spPr bwMode="auto">
          <a:xfrm>
            <a:off x="1962150" y="2589213"/>
            <a:ext cx="804863" cy="396875"/>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solidFill>
                  <a:schemeClr val="tx1"/>
                </a:solidFill>
                <a:effectLst>
                  <a:outerShdw blurRad="38100" dist="38100" dir="2700000" algn="tl">
                    <a:srgbClr val="000000"/>
                  </a:outerShdw>
                </a:effectLst>
                <a:latin typeface="Arial" pitchFamily="34" charset="0"/>
                <a:ea typeface="宋体" pitchFamily="2" charset="-122"/>
              </a:rPr>
              <a:t>EMP </a:t>
            </a:r>
          </a:p>
        </p:txBody>
      </p:sp>
      <p:sp>
        <p:nvSpPr>
          <p:cNvPr id="379910" name="Rectangle 6"/>
          <p:cNvSpPr>
            <a:spLocks noChangeArrowheads="1"/>
          </p:cNvSpPr>
          <p:nvPr/>
        </p:nvSpPr>
        <p:spPr bwMode="auto">
          <a:xfrm>
            <a:off x="4476750" y="2593975"/>
            <a:ext cx="931863" cy="396875"/>
          </a:xfrm>
          <a:prstGeom prst="rect">
            <a:avLst/>
          </a:prstGeom>
          <a:noFill/>
          <a:ln w="9525">
            <a:noFill/>
            <a:miter lim="800000"/>
            <a:headEnd/>
            <a:tailEnd/>
          </a:ln>
          <a:effectLst/>
        </p:spPr>
        <p:txBody>
          <a:bodyPr lIns="92075" tIns="46038" rIns="92075" bIns="46038">
            <a:spAutoFit/>
          </a:bodyPr>
          <a:lstStyle/>
          <a:p>
            <a:pPr>
              <a:defRPr/>
            </a:pPr>
            <a:r>
              <a:rPr kumimoji="1" lang="en-US" altLang="zh-CN" sz="2000" b="1">
                <a:solidFill>
                  <a:schemeClr val="tx1"/>
                </a:solidFill>
                <a:effectLst>
                  <a:outerShdw blurRad="38100" dist="38100" dir="2700000" algn="tl">
                    <a:srgbClr val="000000"/>
                  </a:outerShdw>
                </a:effectLst>
                <a:latin typeface="Arial" pitchFamily="34" charset="0"/>
                <a:ea typeface="宋体" pitchFamily="2" charset="-122"/>
              </a:rPr>
              <a:t>DEPT </a:t>
            </a:r>
          </a:p>
        </p:txBody>
      </p:sp>
      <p:sp>
        <p:nvSpPr>
          <p:cNvPr id="379911" name="Rectangle 7"/>
          <p:cNvSpPr>
            <a:spLocks noChangeArrowheads="1"/>
          </p:cNvSpPr>
          <p:nvPr/>
        </p:nvSpPr>
        <p:spPr bwMode="ltGray">
          <a:xfrm>
            <a:off x="2971800" y="2978150"/>
            <a:ext cx="2552700" cy="2176463"/>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379912" name="Rectangle 8"/>
          <p:cNvSpPr>
            <a:spLocks noChangeArrowheads="1"/>
          </p:cNvSpPr>
          <p:nvPr/>
        </p:nvSpPr>
        <p:spPr bwMode="ltGray">
          <a:xfrm>
            <a:off x="2066925" y="4845050"/>
            <a:ext cx="5067300" cy="314325"/>
          </a:xfrm>
          <a:prstGeom prst="rect">
            <a:avLst/>
          </a:prstGeom>
          <a:solidFill>
            <a:srgbClr val="009900">
              <a:alpha val="50195"/>
            </a:srgbClr>
          </a:solidFill>
          <a:ln w="9525">
            <a:noFill/>
            <a:miter lim="800000"/>
            <a:headEnd/>
            <a:tailEnd/>
          </a:ln>
        </p:spPr>
        <p:txBody>
          <a:bodyPr wrap="none" anchor="ctr"/>
          <a:lstStyle/>
          <a:p>
            <a:endParaRPr lang="zh-CN" altLang="en-US">
              <a:ea typeface="宋体" charset="-122"/>
            </a:endParaRPr>
          </a:p>
        </p:txBody>
      </p:sp>
      <p:grpSp>
        <p:nvGrpSpPr>
          <p:cNvPr id="2" name="Group 9"/>
          <p:cNvGrpSpPr>
            <a:grpSpLocks/>
          </p:cNvGrpSpPr>
          <p:nvPr/>
        </p:nvGrpSpPr>
        <p:grpSpPr bwMode="auto">
          <a:xfrm>
            <a:off x="2343150" y="5035550"/>
            <a:ext cx="5448300" cy="1087438"/>
            <a:chOff x="1476" y="2388"/>
            <a:chExt cx="3432" cy="685"/>
          </a:xfrm>
        </p:grpSpPr>
        <p:sp>
          <p:nvSpPr>
            <p:cNvPr id="379914" name="Rectangle 10"/>
            <p:cNvSpPr>
              <a:spLocks noChangeArrowheads="1"/>
            </p:cNvSpPr>
            <p:nvPr/>
          </p:nvSpPr>
          <p:spPr bwMode="auto">
            <a:xfrm>
              <a:off x="1973" y="2782"/>
              <a:ext cx="2935" cy="291"/>
            </a:xfrm>
            <a:prstGeom prst="rect">
              <a:avLst/>
            </a:prstGeom>
            <a:noFill/>
            <a:ln w="9525">
              <a:noFill/>
              <a:miter lim="800000"/>
              <a:headEnd/>
              <a:tailEnd/>
            </a:ln>
            <a:effectLst/>
          </p:spPr>
          <p:txBody>
            <a:bodyPr lIns="92075" tIns="46038" rIns="92075" bIns="46038">
              <a:spAutoFit/>
            </a:bodyPr>
            <a:lstStyle/>
            <a:p>
              <a:pPr>
                <a:defRPr/>
              </a:pPr>
              <a:r>
                <a:rPr kumimoji="1" lang="zh-CN" altLang="en-US" sz="2400" b="1" dirty="0">
                  <a:solidFill>
                    <a:schemeClr val="tx1"/>
                  </a:solidFill>
                  <a:effectLst>
                    <a:outerShdw blurRad="38100" dist="38100" dir="2700000" algn="tl">
                      <a:srgbClr val="FFFFFF"/>
                    </a:outerShdw>
                  </a:effectLst>
                  <a:latin typeface="Arial" pitchFamily="34" charset="0"/>
                  <a:ea typeface="宋体" pitchFamily="2" charset="-122"/>
                </a:rPr>
                <a:t>没有职员在</a:t>
              </a:r>
              <a:r>
                <a:rPr kumimoji="1" lang="en-US" altLang="zh-CN" sz="2400" b="1" dirty="0">
                  <a:solidFill>
                    <a:schemeClr val="tx1"/>
                  </a:solidFill>
                  <a:effectLst>
                    <a:outerShdw blurRad="38100" dist="38100" dir="2700000" algn="tl">
                      <a:srgbClr val="FFFFFF"/>
                    </a:outerShdw>
                  </a:effectLst>
                  <a:latin typeface="Arial" pitchFamily="34" charset="0"/>
                  <a:ea typeface="宋体" pitchFamily="2" charset="-122"/>
                </a:rPr>
                <a:t>OPERATIONS </a:t>
              </a:r>
              <a:r>
                <a:rPr kumimoji="1" lang="zh-CN" altLang="en-US" sz="2400" b="1" dirty="0">
                  <a:solidFill>
                    <a:schemeClr val="tx1"/>
                  </a:solidFill>
                  <a:effectLst>
                    <a:outerShdw blurRad="38100" dist="38100" dir="2700000" algn="tl">
                      <a:srgbClr val="FFFFFF"/>
                    </a:outerShdw>
                  </a:effectLst>
                  <a:latin typeface="Arial" pitchFamily="34" charset="0"/>
                  <a:ea typeface="宋体" pitchFamily="2" charset="-122"/>
                </a:rPr>
                <a:t>部门</a:t>
              </a:r>
            </a:p>
          </p:txBody>
        </p:sp>
        <p:sp>
          <p:nvSpPr>
            <p:cNvPr id="379915" name="Freeform 11"/>
            <p:cNvSpPr>
              <a:spLocks/>
            </p:cNvSpPr>
            <p:nvPr/>
          </p:nvSpPr>
          <p:spPr bwMode="auto">
            <a:xfrm>
              <a:off x="1476" y="2388"/>
              <a:ext cx="458" cy="529"/>
            </a:xfrm>
            <a:custGeom>
              <a:avLst/>
              <a:gdLst/>
              <a:ahLst/>
              <a:cxnLst>
                <a:cxn ang="0">
                  <a:pos x="457" y="528"/>
                </a:cxn>
                <a:cxn ang="0">
                  <a:pos x="0" y="528"/>
                </a:cxn>
                <a:cxn ang="0">
                  <a:pos x="0" y="480"/>
                </a:cxn>
                <a:cxn ang="0">
                  <a:pos x="0" y="408"/>
                </a:cxn>
                <a:cxn ang="0">
                  <a:pos x="0" y="0"/>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zh-CN" altLang="en-US"/>
            </a:p>
          </p:txBody>
        </p:sp>
      </p:grpSp>
      <p:sp>
        <p:nvSpPr>
          <p:cNvPr id="19465" name="Rectangle 12"/>
          <p:cNvSpPr>
            <a:spLocks noChangeArrowheads="1"/>
          </p:cNvSpPr>
          <p:nvPr/>
        </p:nvSpPr>
        <p:spPr bwMode="blackWhite">
          <a:xfrm>
            <a:off x="2038350" y="2965450"/>
            <a:ext cx="1981200" cy="2174875"/>
          </a:xfrm>
          <a:prstGeom prst="rect">
            <a:avLst/>
          </a:prstGeom>
          <a:noFill/>
          <a:ln w="9525">
            <a:noFill/>
            <a:miter lim="800000"/>
            <a:headEnd/>
            <a:tailEnd/>
          </a:ln>
        </p:spPr>
        <p:txBody>
          <a:bodyPr lIns="92075" tIns="46038" rIns="92075" bIns="46038">
            <a:spAutoFit/>
          </a:bodyPr>
          <a:lstStyle/>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ENAME	DEPTNO</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	------</a:t>
            </a:r>
            <a:br>
              <a:rPr kumimoji="1" lang="en-US" altLang="zh-CN" sz="1800" b="1">
                <a:solidFill>
                  <a:srgbClr val="000000"/>
                </a:solidFill>
                <a:latin typeface="Courier New" pitchFamily="49" charset="0"/>
                <a:ea typeface="宋体" charset="-122"/>
              </a:rPr>
            </a:br>
            <a:r>
              <a:rPr kumimoji="1" lang="en-US" altLang="zh-CN" sz="1800" b="1">
                <a:solidFill>
                  <a:srgbClr val="000000"/>
                </a:solidFill>
                <a:latin typeface="Courier New" pitchFamily="49" charset="0"/>
                <a:ea typeface="宋体" charset="-122"/>
              </a:rPr>
              <a:t>KING	10</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BLAKE	30</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CLARK	10</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JONES	20</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	</a:t>
            </a:r>
          </a:p>
          <a:p>
            <a:pPr>
              <a:lnSpc>
                <a:spcPct val="95000"/>
              </a:lnSpc>
              <a:tabLst>
                <a:tab pos="914400" algn="l"/>
                <a:tab pos="1885950" algn="l"/>
                <a:tab pos="2457450" algn="l"/>
              </a:tabLst>
            </a:pPr>
            <a:endParaRPr kumimoji="1" lang="zh-CN" altLang="en-US" sz="1800" b="1">
              <a:solidFill>
                <a:srgbClr val="000000"/>
              </a:solidFill>
              <a:latin typeface="Courier New" pitchFamily="49" charset="0"/>
              <a:ea typeface="宋体" charset="-122"/>
            </a:endParaRPr>
          </a:p>
        </p:txBody>
      </p:sp>
      <p:sp>
        <p:nvSpPr>
          <p:cNvPr id="19466" name="Rectangle 13"/>
          <p:cNvSpPr>
            <a:spLocks noChangeArrowheads="1"/>
          </p:cNvSpPr>
          <p:nvPr/>
        </p:nvSpPr>
        <p:spPr bwMode="blackWhite">
          <a:xfrm>
            <a:off x="4576763" y="2984500"/>
            <a:ext cx="2560637" cy="2174875"/>
          </a:xfrm>
          <a:prstGeom prst="rect">
            <a:avLst/>
          </a:prstGeom>
          <a:noFill/>
          <a:ln w="9525">
            <a:noFill/>
            <a:miter lim="800000"/>
            <a:headEnd/>
            <a:tailEnd/>
          </a:ln>
        </p:spPr>
        <p:txBody>
          <a:bodyPr lIns="92075" tIns="46038" rIns="92075" bIns="46038">
            <a:spAutoFit/>
          </a:bodyPr>
          <a:lstStyle/>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DEPTNO DNAME</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 ----------</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10 	ACCOUNTING</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30 	SALES</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10 	ACCOUNTING</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20	RESEARCH</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	</a:t>
            </a:r>
          </a:p>
          <a:p>
            <a:pPr>
              <a:lnSpc>
                <a:spcPct val="95000"/>
              </a:lnSpc>
              <a:tabLst>
                <a:tab pos="914400" algn="l"/>
                <a:tab pos="1885950" algn="l"/>
                <a:tab pos="2457450" algn="l"/>
              </a:tabLst>
            </a:pPr>
            <a:r>
              <a:rPr kumimoji="1" lang="en-US" altLang="zh-CN" sz="1800" b="1">
                <a:solidFill>
                  <a:srgbClr val="000000"/>
                </a:solidFill>
                <a:latin typeface="Courier New" pitchFamily="49" charset="0"/>
                <a:ea typeface="宋体" charset="-122"/>
              </a:rPr>
              <a:t>40	OPERATIONS</a:t>
            </a:r>
          </a:p>
        </p:txBody>
      </p:sp>
      <p:sp>
        <p:nvSpPr>
          <p:cNvPr id="19467" name="Rectangle 17"/>
          <p:cNvSpPr>
            <a:spLocks noChangeArrowheads="1"/>
          </p:cNvSpPr>
          <p:nvPr/>
        </p:nvSpPr>
        <p:spPr bwMode="auto">
          <a:xfrm>
            <a:off x="692150" y="1220788"/>
            <a:ext cx="7791450" cy="9699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连接</a:t>
            </a:r>
            <a:r>
              <a:rPr kumimoji="1" lang="zh-CN" altLang="en-US" sz="2000" b="1">
                <a:solidFill>
                  <a:schemeClr val="tx1"/>
                </a:solidFill>
                <a:latin typeface="Arial" charset="0"/>
                <a:ea typeface="宋体" charset="-122"/>
              </a:rPr>
              <a:t>：</a:t>
            </a:r>
            <a:r>
              <a:rPr kumimoji="1" lang="zh-CN" altLang="en-US" sz="2000" b="1">
                <a:solidFill>
                  <a:schemeClr val="hlink"/>
                </a:solidFill>
                <a:latin typeface="Arial" charset="0"/>
                <a:ea typeface="宋体" charset="-122"/>
              </a:rPr>
              <a:t>外连接</a:t>
            </a:r>
            <a:r>
              <a:rPr kumimoji="1" lang="en-US" altLang="zh-CN" sz="2000" b="1">
                <a:solidFill>
                  <a:schemeClr val="hlink"/>
                </a:solidFill>
                <a:latin typeface="Arial" charset="0"/>
                <a:ea typeface="宋体" charset="-122"/>
              </a:rPr>
              <a:t>(Outer Joins</a:t>
            </a:r>
            <a:r>
              <a:rPr kumimoji="1" lang="zh-CN" altLang="en-US" sz="2000" b="1">
                <a:solidFill>
                  <a:schemeClr val="hlink"/>
                </a:solidFill>
                <a:latin typeface="Arial" charset="0"/>
                <a:ea typeface="宋体" charset="-122"/>
              </a:rPr>
              <a:t>) </a:t>
            </a:r>
            <a:r>
              <a:rPr kumimoji="1" lang="zh-CN" altLang="en-US" sz="2000" b="1">
                <a:solidFill>
                  <a:schemeClr val="tx1"/>
                </a:solidFill>
                <a:ea typeface="宋体" charset="-122"/>
              </a:rPr>
              <a:t>—</a:t>
            </a:r>
            <a:r>
              <a:rPr kumimoji="1" lang="zh-CN" altLang="en-US" sz="2000" b="1">
                <a:solidFill>
                  <a:schemeClr val="tx1"/>
                </a:solidFill>
                <a:latin typeface="Arial" charset="0"/>
                <a:ea typeface="宋体" charset="-122"/>
              </a:rPr>
              <a:t>是对简单联接的扩充，它返回简单联接所返回的全部行，而且还返回一表中不与另一表的行相匹配的行。</a:t>
            </a:r>
            <a:endParaRPr kumimoji="1" lang="en-US" altLang="zh-CN" sz="2000" b="1">
              <a:solidFill>
                <a:schemeClr val="tx1"/>
              </a:solidFill>
              <a:latin typeface="Arial" charset="0"/>
              <a:ea typeface="宋体" charset="-122"/>
            </a:endParaRPr>
          </a:p>
        </p:txBody>
      </p:sp>
      <p:sp>
        <p:nvSpPr>
          <p:cNvPr id="14348" name="标题 16"/>
          <p:cNvSpPr>
            <a:spLocks noGrp="1"/>
          </p:cNvSpPr>
          <p:nvPr>
            <p:ph type="title"/>
          </p:nvPr>
        </p:nvSpPr>
        <p:spPr/>
        <p:txBody>
          <a:bodyPr/>
          <a:lstStyle/>
          <a:p>
            <a:pPr algn="ctr" eaLnBrk="1" hangingPunct="1">
              <a:defRPr/>
            </a:pPr>
            <a:r>
              <a:rPr lang="zh-CN" altLang="en-US" dirty="0">
                <a:ea typeface="宋体" pitchFamily="2" charset="-122"/>
              </a:rPr>
              <a:t>1</a:t>
            </a:r>
            <a:r>
              <a:rPr lang="en-US" altLang="zh-CN" dirty="0">
                <a:ea typeface="宋体" pitchFamily="2" charset="-122"/>
              </a:rPr>
              <a:t>.3</a:t>
            </a:r>
            <a:r>
              <a:rPr lang="zh-CN" altLang="en-US" dirty="0">
                <a:ea typeface="宋体" pitchFamily="2" charset="-122"/>
              </a:rPr>
              <a:t> 外连接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animEffect transition="in" filter="wipe(up)">
                                      <p:cBhvr>
                                        <p:cTn id="7" dur="500"/>
                                        <p:tgtEl>
                                          <p:spTgt spid="3799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9912"/>
                                        </p:tgtEl>
                                        <p:attrNameLst>
                                          <p:attrName>style.visibility</p:attrName>
                                        </p:attrNameLst>
                                      </p:cBhvr>
                                      <p:to>
                                        <p:strVal val="visible"/>
                                      </p:to>
                                    </p:set>
                                    <p:animEffect transition="in" filter="wipe(left)">
                                      <p:cBhvr>
                                        <p:cTn id="12" dur="500"/>
                                        <p:tgtEl>
                                          <p:spTgt spid="379912"/>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animBg="1"/>
      <p:bldP spid="3799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5"/>
          <p:cNvSpPr>
            <a:spLocks noChangeArrowheads="1"/>
          </p:cNvSpPr>
          <p:nvPr/>
        </p:nvSpPr>
        <p:spPr bwMode="auto">
          <a:xfrm>
            <a:off x="282575" y="1582738"/>
            <a:ext cx="8640763" cy="6778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latin typeface="Arial" charset="0"/>
                <a:ea typeface="宋体" charset="-122"/>
              </a:rPr>
              <a:t>外连接操作符时(+)加号（表示在该表中加入一个空行来与没有直接匹配行的数据进行匹配）</a:t>
            </a:r>
            <a:endParaRPr lang="en-US" altLang="zh-CN" sz="2000" b="1">
              <a:solidFill>
                <a:schemeClr val="tx1"/>
              </a:solidFill>
              <a:latin typeface="Arial" charset="0"/>
              <a:ea typeface="宋体" charset="-122"/>
            </a:endParaRPr>
          </a:p>
        </p:txBody>
      </p:sp>
      <p:sp>
        <p:nvSpPr>
          <p:cNvPr id="381968" name="Rectangle 16"/>
          <p:cNvSpPr>
            <a:spLocks noChangeArrowheads="1"/>
          </p:cNvSpPr>
          <p:nvPr/>
        </p:nvSpPr>
        <p:spPr bwMode="blackWhite">
          <a:xfrm>
            <a:off x="908050" y="2274888"/>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kumimoji="1" lang="en-US" altLang="zh-CN" sz="1800" b="1" dirty="0">
                <a:solidFill>
                  <a:srgbClr val="000000"/>
                </a:solidFill>
                <a:latin typeface="Courier New" pitchFamily="49" charset="0"/>
                <a:ea typeface="宋体" pitchFamily="2" charset="-122"/>
              </a:rPr>
              <a:t>SELECT	</a:t>
            </a:r>
            <a:r>
              <a:rPr kumimoji="1" lang="en-US" altLang="zh-CN" sz="1800" b="1" i="1" dirty="0" err="1">
                <a:solidFill>
                  <a:srgbClr val="000000"/>
                </a:solidFill>
                <a:latin typeface="Courier New" pitchFamily="49" charset="0"/>
                <a:ea typeface="宋体" pitchFamily="2" charset="-122"/>
              </a:rPr>
              <a:t>table.column</a:t>
            </a:r>
            <a:r>
              <a:rPr kumimoji="1" lang="en-US" altLang="zh-CN" sz="1800" b="1" i="1" dirty="0">
                <a:solidFill>
                  <a:srgbClr val="000000"/>
                </a:solidFill>
                <a:latin typeface="Courier New" pitchFamily="49" charset="0"/>
                <a:ea typeface="宋体" pitchFamily="2" charset="-122"/>
              </a:rPr>
              <a:t>, </a:t>
            </a:r>
            <a:r>
              <a:rPr kumimoji="1" lang="en-US" altLang="zh-CN" sz="1800" b="1" i="1" dirty="0" err="1">
                <a:solidFill>
                  <a:srgbClr val="000000"/>
                </a:solidFill>
                <a:latin typeface="Courier New" pitchFamily="49" charset="0"/>
                <a:ea typeface="宋体" pitchFamily="2" charset="-122"/>
              </a:rPr>
              <a:t>table.column</a:t>
            </a:r>
            <a:endParaRPr kumimoji="1" lang="en-US" altLang="zh-CN" sz="1800" b="1" dirty="0">
              <a:solidFill>
                <a:srgbClr val="000000"/>
              </a:solidFill>
              <a:latin typeface="Courier New" pitchFamily="49" charset="0"/>
              <a:ea typeface="宋体" pitchFamily="2" charset="-122"/>
            </a:endParaRPr>
          </a:p>
          <a:p>
            <a:pPr>
              <a:lnSpc>
                <a:spcPct val="120000"/>
              </a:lnSpc>
              <a:tabLst>
                <a:tab pos="966788" algn="l"/>
              </a:tabLst>
              <a:defRPr/>
            </a:pPr>
            <a:r>
              <a:rPr kumimoji="1" lang="en-US" altLang="zh-CN" sz="1800" b="1" dirty="0">
                <a:solidFill>
                  <a:srgbClr val="000000"/>
                </a:solidFill>
                <a:latin typeface="Courier New" pitchFamily="49" charset="0"/>
                <a:ea typeface="宋体" pitchFamily="2" charset="-122"/>
              </a:rPr>
              <a:t>FROM	</a:t>
            </a:r>
            <a:r>
              <a:rPr kumimoji="1" lang="en-US" altLang="zh-CN" sz="1800" b="1" i="1" dirty="0">
                <a:solidFill>
                  <a:srgbClr val="000000"/>
                </a:solidFill>
                <a:latin typeface="Courier New" pitchFamily="49" charset="0"/>
                <a:ea typeface="宋体" pitchFamily="2" charset="-122"/>
              </a:rPr>
              <a:t>table1, table2</a:t>
            </a:r>
            <a:endParaRPr kumimoji="1" lang="en-US" altLang="zh-CN" sz="1800" b="1" dirty="0">
              <a:solidFill>
                <a:srgbClr val="000000"/>
              </a:solidFill>
              <a:latin typeface="Courier New" pitchFamily="49" charset="0"/>
              <a:ea typeface="宋体" pitchFamily="2" charset="-122"/>
            </a:endParaRPr>
          </a:p>
          <a:p>
            <a:pPr>
              <a:lnSpc>
                <a:spcPct val="120000"/>
              </a:lnSpc>
              <a:tabLst>
                <a:tab pos="966788" algn="l"/>
              </a:tabLst>
              <a:defRPr/>
            </a:pPr>
            <a:r>
              <a:rPr kumimoji="1" lang="en-US" altLang="zh-CN" sz="1800" b="1" dirty="0">
                <a:solidFill>
                  <a:srgbClr val="000000"/>
                </a:solidFill>
                <a:latin typeface="Courier New" pitchFamily="49" charset="0"/>
                <a:ea typeface="宋体" pitchFamily="2" charset="-122"/>
              </a:rPr>
              <a:t>WHERE	</a:t>
            </a:r>
            <a:r>
              <a:rPr kumimoji="1" lang="en-US" altLang="zh-CN" sz="1800" b="1" i="1" dirty="0">
                <a:solidFill>
                  <a:srgbClr val="000000"/>
                </a:solidFill>
                <a:latin typeface="Courier New" pitchFamily="49" charset="0"/>
                <a:ea typeface="宋体" pitchFamily="2" charset="-122"/>
              </a:rPr>
              <a:t>table1.column</a:t>
            </a:r>
            <a:r>
              <a:rPr kumimoji="1" lang="en-US" altLang="zh-CN" sz="1800" b="1" i="1" dirty="0">
                <a:solidFill>
                  <a:srgbClr val="FF0033"/>
                </a:solidFill>
                <a:latin typeface="Courier New" pitchFamily="49" charset="0"/>
                <a:ea typeface="宋体" pitchFamily="2" charset="-122"/>
              </a:rPr>
              <a:t>(+)</a:t>
            </a:r>
            <a:r>
              <a:rPr kumimoji="1" lang="en-US" altLang="zh-CN" sz="1800" b="1" i="1" dirty="0">
                <a:solidFill>
                  <a:srgbClr val="000000"/>
                </a:solidFill>
                <a:latin typeface="Courier New" pitchFamily="49" charset="0"/>
                <a:ea typeface="宋体" pitchFamily="2" charset="-122"/>
              </a:rPr>
              <a:t> </a:t>
            </a:r>
            <a:r>
              <a:rPr kumimoji="1" lang="en-US" altLang="zh-CN" sz="1800" b="1" dirty="0">
                <a:solidFill>
                  <a:srgbClr val="000000"/>
                </a:solidFill>
                <a:latin typeface="Courier New" pitchFamily="49" charset="0"/>
                <a:ea typeface="宋体" pitchFamily="2" charset="-122"/>
              </a:rPr>
              <a:t>=</a:t>
            </a:r>
            <a:r>
              <a:rPr kumimoji="1" lang="en-US" altLang="zh-CN" sz="1800" b="1" i="1" dirty="0">
                <a:solidFill>
                  <a:srgbClr val="000000"/>
                </a:solidFill>
                <a:latin typeface="Courier New" pitchFamily="49" charset="0"/>
                <a:ea typeface="宋体" pitchFamily="2" charset="-122"/>
              </a:rPr>
              <a:t> table2.column</a:t>
            </a:r>
            <a:r>
              <a:rPr kumimoji="1" lang="en-US" altLang="zh-CN" sz="1800" b="1" dirty="0">
                <a:solidFill>
                  <a:srgbClr val="000000"/>
                </a:solidFill>
                <a:latin typeface="Courier New" pitchFamily="49" charset="0"/>
                <a:ea typeface="宋体" pitchFamily="2" charset="-122"/>
              </a:rPr>
              <a:t>;</a:t>
            </a:r>
          </a:p>
        </p:txBody>
      </p:sp>
      <p:sp>
        <p:nvSpPr>
          <p:cNvPr id="381969" name="Rectangle 17"/>
          <p:cNvSpPr>
            <a:spLocks noChangeArrowheads="1"/>
          </p:cNvSpPr>
          <p:nvPr/>
        </p:nvSpPr>
        <p:spPr bwMode="blackWhite">
          <a:xfrm>
            <a:off x="920750" y="3646488"/>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kumimoji="1" lang="en-US" altLang="zh-CN" sz="1800" b="1">
                <a:solidFill>
                  <a:srgbClr val="000000"/>
                </a:solidFill>
                <a:latin typeface="Courier New" pitchFamily="49" charset="0"/>
                <a:ea typeface="宋体" pitchFamily="2" charset="-122"/>
              </a:rPr>
              <a:t>SELECT	</a:t>
            </a:r>
            <a:r>
              <a:rPr kumimoji="1" lang="en-US" altLang="zh-CN" sz="1800" b="1" i="1">
                <a:solidFill>
                  <a:srgbClr val="000000"/>
                </a:solidFill>
                <a:latin typeface="Courier New" pitchFamily="49" charset="0"/>
                <a:ea typeface="宋体" pitchFamily="2" charset="-122"/>
              </a:rPr>
              <a:t>table.column, table.column</a:t>
            </a:r>
            <a:endParaRPr kumimoji="1" lang="en-US" altLang="zh-CN" sz="1800" b="1">
              <a:solidFill>
                <a:srgbClr val="000000"/>
              </a:solidFill>
              <a:latin typeface="Courier New" pitchFamily="49" charset="0"/>
              <a:ea typeface="宋体" pitchFamily="2" charset="-122"/>
            </a:endParaRPr>
          </a:p>
          <a:p>
            <a:pPr>
              <a:lnSpc>
                <a:spcPct val="120000"/>
              </a:lnSpc>
              <a:tabLst>
                <a:tab pos="966788" algn="l"/>
              </a:tabLst>
              <a:defRPr/>
            </a:pPr>
            <a:r>
              <a:rPr kumimoji="1" lang="en-US" altLang="zh-CN" sz="1800" b="1">
                <a:solidFill>
                  <a:srgbClr val="000000"/>
                </a:solidFill>
                <a:latin typeface="Courier New" pitchFamily="49" charset="0"/>
                <a:ea typeface="宋体" pitchFamily="2" charset="-122"/>
              </a:rPr>
              <a:t>FROM	</a:t>
            </a:r>
            <a:r>
              <a:rPr kumimoji="1" lang="en-US" altLang="zh-CN" sz="1800" b="1" i="1">
                <a:solidFill>
                  <a:srgbClr val="000000"/>
                </a:solidFill>
                <a:latin typeface="Courier New" pitchFamily="49" charset="0"/>
                <a:ea typeface="宋体" pitchFamily="2" charset="-122"/>
              </a:rPr>
              <a:t>table1, table2</a:t>
            </a:r>
            <a:endParaRPr kumimoji="1" lang="en-US" altLang="zh-CN" sz="1800" b="1">
              <a:solidFill>
                <a:srgbClr val="000000"/>
              </a:solidFill>
              <a:latin typeface="Courier New" pitchFamily="49" charset="0"/>
              <a:ea typeface="宋体" pitchFamily="2" charset="-122"/>
            </a:endParaRPr>
          </a:p>
          <a:p>
            <a:pPr>
              <a:lnSpc>
                <a:spcPct val="120000"/>
              </a:lnSpc>
              <a:tabLst>
                <a:tab pos="966788" algn="l"/>
              </a:tabLst>
              <a:defRPr/>
            </a:pPr>
            <a:r>
              <a:rPr kumimoji="1" lang="en-US" altLang="zh-CN" sz="1800" b="1">
                <a:solidFill>
                  <a:srgbClr val="000000"/>
                </a:solidFill>
                <a:latin typeface="Courier New" pitchFamily="49" charset="0"/>
                <a:ea typeface="宋体" pitchFamily="2" charset="-122"/>
              </a:rPr>
              <a:t>WHERE	</a:t>
            </a:r>
            <a:r>
              <a:rPr kumimoji="1" lang="en-US" altLang="zh-CN" sz="1800" b="1" i="1">
                <a:solidFill>
                  <a:srgbClr val="000000"/>
                </a:solidFill>
                <a:latin typeface="Courier New" pitchFamily="49" charset="0"/>
                <a:ea typeface="宋体" pitchFamily="2" charset="-122"/>
              </a:rPr>
              <a:t>table1.column </a:t>
            </a:r>
            <a:r>
              <a:rPr kumimoji="1" lang="en-US" altLang="zh-CN" sz="1800" b="1">
                <a:solidFill>
                  <a:srgbClr val="000000"/>
                </a:solidFill>
                <a:latin typeface="Courier New" pitchFamily="49" charset="0"/>
                <a:ea typeface="宋体" pitchFamily="2" charset="-122"/>
              </a:rPr>
              <a:t>= </a:t>
            </a:r>
            <a:r>
              <a:rPr kumimoji="1" lang="en-US" altLang="zh-CN" sz="1800" b="1" i="1">
                <a:solidFill>
                  <a:srgbClr val="000000"/>
                </a:solidFill>
                <a:latin typeface="Courier New" pitchFamily="49" charset="0"/>
                <a:ea typeface="宋体" pitchFamily="2" charset="-122"/>
              </a:rPr>
              <a:t>table2.column</a:t>
            </a:r>
            <a:r>
              <a:rPr kumimoji="1" lang="en-US" altLang="zh-CN" sz="1800" b="1" i="1">
                <a:solidFill>
                  <a:srgbClr val="FF0033"/>
                </a:solidFill>
                <a:latin typeface="Courier New" pitchFamily="49" charset="0"/>
                <a:ea typeface="宋体" pitchFamily="2" charset="-122"/>
              </a:rPr>
              <a:t>(+)</a:t>
            </a:r>
            <a:r>
              <a:rPr kumimoji="1" lang="en-US" altLang="zh-CN" sz="1800" b="1">
                <a:solidFill>
                  <a:srgbClr val="000000"/>
                </a:solidFill>
                <a:latin typeface="Courier New" pitchFamily="49" charset="0"/>
                <a:ea typeface="宋体" pitchFamily="2" charset="-122"/>
              </a:rPr>
              <a:t>;</a:t>
            </a:r>
          </a:p>
        </p:txBody>
      </p:sp>
      <p:sp>
        <p:nvSpPr>
          <p:cNvPr id="15365" name="标题 7"/>
          <p:cNvSpPr>
            <a:spLocks noGrp="1"/>
          </p:cNvSpPr>
          <p:nvPr>
            <p:ph type="title"/>
          </p:nvPr>
        </p:nvSpPr>
        <p:spPr/>
        <p:txBody>
          <a:bodyPr/>
          <a:lstStyle/>
          <a:p>
            <a:pPr algn="ctr" eaLnBrk="1" hangingPunct="1">
              <a:defRPr/>
            </a:pPr>
            <a:r>
              <a:rPr lang="zh-CN" altLang="en-US" dirty="0">
                <a:ea typeface="宋体" pitchFamily="2" charset="-122"/>
              </a:rPr>
              <a:t>1</a:t>
            </a:r>
            <a:r>
              <a:rPr lang="en-US" altLang="zh-CN" dirty="0">
                <a:ea typeface="宋体" pitchFamily="2" charset="-122"/>
              </a:rPr>
              <a:t>.3 </a:t>
            </a:r>
            <a:r>
              <a:rPr lang="zh-CN" altLang="zh-CN" dirty="0">
                <a:ea typeface="宋体" pitchFamily="2" charset="-122"/>
              </a:rPr>
              <a:t>外连接</a:t>
            </a:r>
            <a:endParaRPr lang="zh-CN" altLang="en-US" dirty="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1969"/>
                                        </p:tgtEl>
                                        <p:attrNameLst>
                                          <p:attrName>style.visibility</p:attrName>
                                        </p:attrNameLst>
                                      </p:cBhvr>
                                      <p:to>
                                        <p:strVal val="visible"/>
                                      </p:to>
                                    </p:set>
                                    <p:animEffect transition="in" filter="wipe(up)">
                                      <p:cBhvr>
                                        <p:cTn id="7" dur="500"/>
                                        <p:tgtEl>
                                          <p:spTgt spid="38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7" name="Rectangle 7"/>
          <p:cNvSpPr>
            <a:spLocks noChangeArrowheads="1"/>
          </p:cNvSpPr>
          <p:nvPr/>
        </p:nvSpPr>
        <p:spPr bwMode="blackWhite">
          <a:xfrm>
            <a:off x="939800" y="21351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defRPr/>
            </a:pPr>
            <a:endParaRPr kumimoji="1" lang="zh-CN" altLang="en-US" sz="1800" b="1">
              <a:solidFill>
                <a:srgbClr val="000000"/>
              </a:solidFill>
              <a:latin typeface="Courier New" pitchFamily="49" charset="0"/>
              <a:ea typeface="宋体" pitchFamily="2" charset="-122"/>
            </a:endParaRPr>
          </a:p>
          <a:p>
            <a:pPr>
              <a:lnSpc>
                <a:spcPct val="120000"/>
              </a:lnSpc>
              <a:tabLst>
                <a:tab pos="857250" algn="l"/>
                <a:tab pos="1890713" algn="l"/>
              </a:tabLst>
              <a:defRPr/>
            </a:pPr>
            <a:endParaRPr kumimoji="1" lang="zh-CN" altLang="en-US" sz="1800" b="1">
              <a:solidFill>
                <a:srgbClr val="000000"/>
              </a:solidFill>
              <a:latin typeface="Courier New" pitchFamily="49" charset="0"/>
              <a:ea typeface="宋体" pitchFamily="2" charset="-122"/>
            </a:endParaRPr>
          </a:p>
        </p:txBody>
      </p:sp>
      <p:sp>
        <p:nvSpPr>
          <p:cNvPr id="384008" name="Rectangle 8"/>
          <p:cNvSpPr>
            <a:spLocks noChangeArrowheads="1"/>
          </p:cNvSpPr>
          <p:nvPr/>
        </p:nvSpPr>
        <p:spPr bwMode="blackWhite">
          <a:xfrm>
            <a:off x="946150" y="40354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a:p>
            <a:pPr>
              <a:defRPr/>
            </a:pPr>
            <a:endParaRPr kumimoji="1" lang="zh-CN" altLang="en-US" sz="1800" b="1">
              <a:solidFill>
                <a:srgbClr val="000000"/>
              </a:solidFill>
              <a:latin typeface="Courier New" pitchFamily="49" charset="0"/>
              <a:ea typeface="宋体" pitchFamily="2" charset="-122"/>
            </a:endParaRPr>
          </a:p>
        </p:txBody>
      </p:sp>
      <p:grpSp>
        <p:nvGrpSpPr>
          <p:cNvPr id="2" name="Group 9"/>
          <p:cNvGrpSpPr>
            <a:grpSpLocks/>
          </p:cNvGrpSpPr>
          <p:nvPr/>
        </p:nvGrpSpPr>
        <p:grpSpPr bwMode="auto">
          <a:xfrm>
            <a:off x="1655763" y="2879725"/>
            <a:ext cx="4357687" cy="2873375"/>
            <a:chOff x="1011" y="1358"/>
            <a:chExt cx="2745" cy="1810"/>
          </a:xfrm>
        </p:grpSpPr>
        <p:sp>
          <p:nvSpPr>
            <p:cNvPr id="21513" name="Rectangle 10"/>
            <p:cNvSpPr>
              <a:spLocks noChangeArrowheads="1"/>
            </p:cNvSpPr>
            <p:nvPr/>
          </p:nvSpPr>
          <p:spPr bwMode="ltGray">
            <a:xfrm>
              <a:off x="1011" y="1358"/>
              <a:ext cx="2745" cy="178"/>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sp>
          <p:nvSpPr>
            <p:cNvPr id="21514" name="Rectangle 11"/>
            <p:cNvSpPr>
              <a:spLocks noChangeArrowheads="1"/>
            </p:cNvSpPr>
            <p:nvPr/>
          </p:nvSpPr>
          <p:spPr bwMode="ltGray">
            <a:xfrm>
              <a:off x="2151" y="2964"/>
              <a:ext cx="1209" cy="204"/>
            </a:xfrm>
            <a:prstGeom prst="rect">
              <a:avLst/>
            </a:prstGeom>
            <a:solidFill>
              <a:srgbClr val="FF5050">
                <a:alpha val="50195"/>
              </a:srgbClr>
            </a:solidFill>
            <a:ln w="9525">
              <a:noFill/>
              <a:miter lim="800000"/>
              <a:headEnd/>
              <a:tailEnd/>
            </a:ln>
          </p:spPr>
          <p:txBody>
            <a:bodyPr wrap="none" anchor="ctr"/>
            <a:lstStyle/>
            <a:p>
              <a:endParaRPr lang="zh-CN" altLang="en-US">
                <a:ea typeface="宋体" charset="-122"/>
              </a:endParaRPr>
            </a:p>
          </p:txBody>
        </p:sp>
      </p:grpSp>
      <p:sp>
        <p:nvSpPr>
          <p:cNvPr id="21509" name="Rectangle 12"/>
          <p:cNvSpPr>
            <a:spLocks noChangeArrowheads="1"/>
          </p:cNvSpPr>
          <p:nvPr/>
        </p:nvSpPr>
        <p:spPr bwMode="blackWhite">
          <a:xfrm>
            <a:off x="946150" y="2122488"/>
            <a:ext cx="7391400" cy="1438275"/>
          </a:xfrm>
          <a:prstGeom prst="rect">
            <a:avLst/>
          </a:prstGeom>
          <a:noFill/>
          <a:ln w="9525">
            <a:noFill/>
            <a:miter lim="800000"/>
            <a:headEnd/>
            <a:tailEnd/>
          </a:ln>
        </p:spPr>
        <p:txBody>
          <a:bodyPr wrap="none" lIns="92075" tIns="46038" rIns="92075" bIns="46038" anchor="ctr"/>
          <a:lstStyle/>
          <a:p>
            <a:pPr>
              <a:lnSpc>
                <a:spcPct val="120000"/>
              </a:lnSpc>
              <a:tabLst>
                <a:tab pos="857250" algn="l"/>
                <a:tab pos="1890713" algn="l"/>
              </a:tabLst>
            </a:pPr>
            <a:r>
              <a:rPr kumimoji="1" lang="en-US" altLang="zh-CN" sz="1800" b="1">
                <a:solidFill>
                  <a:srgbClr val="000000"/>
                </a:solidFill>
                <a:latin typeface="Courier New" pitchFamily="49" charset="0"/>
                <a:ea typeface="宋体" charset="-122"/>
              </a:rPr>
              <a:t>SQL&gt; SELECT	e.ename, d.deptno, d.dname</a:t>
            </a:r>
          </a:p>
          <a:p>
            <a:pPr>
              <a:lnSpc>
                <a:spcPct val="120000"/>
              </a:lnSpc>
              <a:tabLst>
                <a:tab pos="857250" algn="l"/>
                <a:tab pos="1890713" algn="l"/>
              </a:tabLst>
            </a:pPr>
            <a:r>
              <a:rPr kumimoji="1" lang="en-US" altLang="zh-CN" sz="1800" b="1">
                <a:solidFill>
                  <a:srgbClr val="000000"/>
                </a:solidFill>
                <a:latin typeface="Courier New" pitchFamily="49" charset="0"/>
                <a:ea typeface="宋体" charset="-122"/>
              </a:rPr>
              <a:t>  2  FROM	emp e, dept d</a:t>
            </a:r>
          </a:p>
          <a:p>
            <a:pPr>
              <a:lnSpc>
                <a:spcPct val="120000"/>
              </a:lnSpc>
              <a:tabLst>
                <a:tab pos="857250" algn="l"/>
                <a:tab pos="1890713" algn="l"/>
              </a:tabLst>
            </a:pPr>
            <a:r>
              <a:rPr kumimoji="1" lang="en-US" altLang="zh-CN" sz="1800" b="1">
                <a:solidFill>
                  <a:srgbClr val="000000"/>
                </a:solidFill>
                <a:latin typeface="Courier New" pitchFamily="49" charset="0"/>
                <a:ea typeface="宋体" charset="-122"/>
              </a:rPr>
              <a:t>  3  WHERE	e.deptno(+) = d.deptno</a:t>
            </a:r>
          </a:p>
          <a:p>
            <a:pPr>
              <a:lnSpc>
                <a:spcPct val="120000"/>
              </a:lnSpc>
              <a:tabLst>
                <a:tab pos="857250" algn="l"/>
                <a:tab pos="1890713" algn="l"/>
              </a:tabLst>
            </a:pPr>
            <a:r>
              <a:rPr kumimoji="1" lang="en-US" altLang="zh-CN" sz="1800" b="1">
                <a:solidFill>
                  <a:srgbClr val="000000"/>
                </a:solidFill>
                <a:latin typeface="Courier New" pitchFamily="49" charset="0"/>
                <a:ea typeface="宋体" charset="-122"/>
              </a:rPr>
              <a:t>  4  ORDER BY	e.deptno;</a:t>
            </a:r>
          </a:p>
        </p:txBody>
      </p:sp>
      <p:sp>
        <p:nvSpPr>
          <p:cNvPr id="21510" name="Rectangle 13"/>
          <p:cNvSpPr>
            <a:spLocks noChangeArrowheads="1"/>
          </p:cNvSpPr>
          <p:nvPr/>
        </p:nvSpPr>
        <p:spPr bwMode="blackWhite">
          <a:xfrm>
            <a:off x="977900" y="4048125"/>
            <a:ext cx="7334250" cy="2014538"/>
          </a:xfrm>
          <a:prstGeom prst="rect">
            <a:avLst/>
          </a:prstGeom>
          <a:noFill/>
          <a:ln w="9525">
            <a:noFill/>
            <a:miter lim="800000"/>
            <a:headEnd/>
            <a:tailEnd/>
          </a:ln>
        </p:spPr>
        <p:txBody>
          <a:bodyPr lIns="92075" tIns="46038" rIns="92075" bIns="46038">
            <a:spAutoFit/>
          </a:bodyPr>
          <a:lstStyle/>
          <a:p>
            <a:r>
              <a:rPr kumimoji="1" lang="en-US" altLang="zh-CN" sz="1800" b="1">
                <a:solidFill>
                  <a:srgbClr val="000000"/>
                </a:solidFill>
                <a:latin typeface="Courier New" pitchFamily="49" charset="0"/>
                <a:ea typeface="宋体" charset="-122"/>
              </a:rPr>
              <a:t>ENAME         DEPTNO DNAME</a:t>
            </a:r>
          </a:p>
          <a:p>
            <a:r>
              <a:rPr kumimoji="1" lang="en-US" altLang="zh-CN" sz="1800" b="1">
                <a:solidFill>
                  <a:srgbClr val="000000"/>
                </a:solidFill>
                <a:latin typeface="Courier New" pitchFamily="49" charset="0"/>
                <a:ea typeface="宋体" charset="-122"/>
              </a:rPr>
              <a:t>---------- --------- -------------</a:t>
            </a:r>
          </a:p>
          <a:p>
            <a:r>
              <a:rPr kumimoji="1" lang="en-US" altLang="zh-CN" sz="1800" b="1">
                <a:solidFill>
                  <a:srgbClr val="000000"/>
                </a:solidFill>
                <a:latin typeface="Courier New" pitchFamily="49" charset="0"/>
                <a:ea typeface="宋体" charset="-122"/>
              </a:rPr>
              <a:t>KING              10 ACCOUNTING</a:t>
            </a:r>
          </a:p>
          <a:p>
            <a:r>
              <a:rPr kumimoji="1" lang="en-US" altLang="zh-CN" sz="1800" b="1">
                <a:solidFill>
                  <a:srgbClr val="000000"/>
                </a:solidFill>
                <a:latin typeface="Courier New" pitchFamily="49" charset="0"/>
                <a:ea typeface="宋体" charset="-122"/>
              </a:rPr>
              <a:t>CLARK             10 ACCOUNTING</a:t>
            </a:r>
          </a:p>
          <a:p>
            <a:r>
              <a:rPr kumimoji="1" lang="en-US" altLang="zh-CN" sz="1800" b="1">
                <a:solidFill>
                  <a:srgbClr val="000000"/>
                </a:solidFill>
                <a:latin typeface="Courier New" pitchFamily="49" charset="0"/>
                <a:ea typeface="宋体" charset="-122"/>
              </a:rPr>
              <a:t>...</a:t>
            </a:r>
          </a:p>
          <a:p>
            <a:r>
              <a:rPr kumimoji="1" lang="zh-CN" altLang="en-US" sz="1800" b="1">
                <a:solidFill>
                  <a:srgbClr val="000000"/>
                </a:solidFill>
                <a:latin typeface="Courier New" pitchFamily="49" charset="0"/>
                <a:ea typeface="宋体" charset="-122"/>
              </a:rPr>
              <a:t>                  40 </a:t>
            </a:r>
            <a:r>
              <a:rPr kumimoji="1" lang="en-US" altLang="zh-CN" sz="1800" b="1">
                <a:solidFill>
                  <a:srgbClr val="000000"/>
                </a:solidFill>
                <a:latin typeface="Courier New" pitchFamily="49" charset="0"/>
                <a:ea typeface="宋体" charset="-122"/>
              </a:rPr>
              <a:t>OPERATIONS</a:t>
            </a:r>
          </a:p>
          <a:p>
            <a:r>
              <a:rPr kumimoji="1" lang="en-US" altLang="zh-CN" sz="1800" b="1">
                <a:solidFill>
                  <a:srgbClr val="000000"/>
                </a:solidFill>
                <a:latin typeface="Courier New" pitchFamily="49" charset="0"/>
                <a:ea typeface="宋体" charset="-122"/>
              </a:rPr>
              <a:t>15 rows selected.</a:t>
            </a:r>
          </a:p>
        </p:txBody>
      </p:sp>
      <p:sp>
        <p:nvSpPr>
          <p:cNvPr id="16391" name="标题 12"/>
          <p:cNvSpPr>
            <a:spLocks noGrp="1"/>
          </p:cNvSpPr>
          <p:nvPr>
            <p:ph type="title"/>
          </p:nvPr>
        </p:nvSpPr>
        <p:spPr/>
        <p:txBody>
          <a:bodyPr/>
          <a:lstStyle/>
          <a:p>
            <a:pPr algn="ctr" eaLnBrk="1" hangingPunct="1">
              <a:defRPr/>
            </a:pPr>
            <a:r>
              <a:rPr lang="zh-CN" altLang="zh-CN" dirty="0">
                <a:ea typeface="宋体" pitchFamily="2" charset="-122"/>
                <a:cs typeface="Arial" charset="0"/>
              </a:rPr>
              <a:t>1</a:t>
            </a:r>
            <a:r>
              <a:rPr lang="en-US" altLang="zh-CN" dirty="0">
                <a:ea typeface="宋体" pitchFamily="2" charset="-122"/>
                <a:cs typeface="Arial" charset="0"/>
              </a:rPr>
              <a:t>.3 </a:t>
            </a:r>
            <a:r>
              <a:rPr lang="zh-CN" altLang="zh-CN" dirty="0">
                <a:ea typeface="宋体" pitchFamily="2" charset="-122"/>
                <a:cs typeface="Arial" charset="0"/>
              </a:rPr>
              <a:t>外连接</a:t>
            </a:r>
            <a:endParaRPr lang="zh-CN" altLang="en-US" dirty="0">
              <a:ea typeface="宋体" pitchFamily="2" charset="-122"/>
              <a:cs typeface="Arial" charset="0"/>
            </a:endParaRPr>
          </a:p>
        </p:txBody>
      </p:sp>
      <p:sp>
        <p:nvSpPr>
          <p:cNvPr id="21512" name="Rectangle 15"/>
          <p:cNvSpPr>
            <a:spLocks noChangeArrowheads="1"/>
          </p:cNvSpPr>
          <p:nvPr/>
        </p:nvSpPr>
        <p:spPr bwMode="auto">
          <a:xfrm>
            <a:off x="282575" y="1236663"/>
            <a:ext cx="8640763" cy="677862"/>
          </a:xfrm>
          <a:prstGeom prst="rect">
            <a:avLst/>
          </a:prstGeom>
          <a:noFill/>
          <a:ln w="9525">
            <a:noFill/>
            <a:miter lim="800000"/>
            <a:headEnd/>
            <a:tailEnd/>
          </a:ln>
        </p:spPr>
        <p:txBody>
          <a:bodyPr lIns="92075" tIns="46038" rIns="92075" bIns="46038">
            <a:spAutoFit/>
          </a:bodyPr>
          <a:lstStyle/>
          <a:p>
            <a:pPr marL="976313" lvl="1" indent="-457200" defTabSz="346075">
              <a:lnSpc>
                <a:spcPct val="95000"/>
              </a:lnSpc>
              <a:spcBef>
                <a:spcPct val="35000"/>
              </a:spcBef>
              <a:buClr>
                <a:schemeClr val="hlink"/>
              </a:buClr>
              <a:buFontTx/>
              <a:buChar char="–"/>
              <a:tabLst>
                <a:tab pos="571500" algn="l"/>
              </a:tabLst>
            </a:pPr>
            <a:r>
              <a:rPr lang="zh-CN" altLang="en-US" sz="2000" b="1">
                <a:solidFill>
                  <a:schemeClr val="tx1"/>
                </a:solidFill>
                <a:ea typeface="宋体" charset="-122"/>
              </a:rPr>
              <a:t>查询每个部门包括的雇员，如某部门没雇员，也要显示其情况。要求显示部门名称，雇员名字</a:t>
            </a:r>
            <a:endParaRPr lang="en-US" altLang="zh-CN" sz="2000" b="1">
              <a:solidFill>
                <a:schemeClr val="tx1"/>
              </a:solidFill>
              <a:latin typeface="Arial" charset="0"/>
              <a:ea typeface="宋体"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03 数据查询和事务控制 - 2 SELECT进阶单行函数</Template>
  <TotalTime>2115041</TotalTime>
  <Words>6155</Words>
  <Application>Microsoft Office PowerPoint</Application>
  <PresentationFormat>全屏显示(4:3)</PresentationFormat>
  <Paragraphs>1140</Paragraphs>
  <Slides>50</Slides>
  <Notes>46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5" baseType="lpstr">
      <vt:lpstr>华文行楷</vt:lpstr>
      <vt:lpstr>宋体</vt:lpstr>
      <vt:lpstr>Arial</vt:lpstr>
      <vt:lpstr>Courier New</vt:lpstr>
      <vt:lpstr>Lucida Sans Unicode</vt:lpstr>
      <vt:lpstr>Symbol</vt:lpstr>
      <vt:lpstr>Times</vt:lpstr>
      <vt:lpstr>Times New Roman</vt:lpstr>
      <vt:lpstr>Verdana</vt:lpstr>
      <vt:lpstr>Wingdings</vt:lpstr>
      <vt:lpstr>Wingdings 2</vt:lpstr>
      <vt:lpstr>Wingdings 3</vt:lpstr>
      <vt:lpstr>聚合</vt:lpstr>
      <vt:lpstr>Document</vt:lpstr>
      <vt:lpstr>位图图像</vt:lpstr>
      <vt:lpstr>数据查询与事务控制  —SELECT进阶高级查询</vt:lpstr>
      <vt:lpstr>1 连接查询</vt:lpstr>
      <vt:lpstr>1.1 相等连接</vt:lpstr>
      <vt:lpstr>1.1 相等连接</vt:lpstr>
      <vt:lpstr>1.2 不相等连接</vt:lpstr>
      <vt:lpstr>1.2 不相等连接</vt:lpstr>
      <vt:lpstr>1.3 外连接</vt:lpstr>
      <vt:lpstr>1.3 外连接</vt:lpstr>
      <vt:lpstr>1.3 外连接</vt:lpstr>
      <vt:lpstr>1.3 外连接</vt:lpstr>
      <vt:lpstr>1.4 自连接</vt:lpstr>
      <vt:lpstr>1.4 自连接</vt:lpstr>
      <vt:lpstr>1.5递归查询（树查询）</vt:lpstr>
      <vt:lpstr>1.5递归查询（树查询）</vt:lpstr>
      <vt:lpstr>1.5递归查询（树查询）</vt:lpstr>
      <vt:lpstr>2 集合操作符</vt:lpstr>
      <vt:lpstr>3 分组函数</vt:lpstr>
      <vt:lpstr>3.1 语法</vt:lpstr>
      <vt:lpstr>3.2 常用分组函数</vt:lpstr>
      <vt:lpstr>3.2 常用分组函数</vt:lpstr>
      <vt:lpstr>3.2 常用分组函数</vt:lpstr>
      <vt:lpstr>3.3 数据分组</vt:lpstr>
      <vt:lpstr>3.3 数据分组</vt:lpstr>
      <vt:lpstr>3.4 数据分组(用多列)</vt:lpstr>
      <vt:lpstr>3.4 数据分组(用多列)</vt:lpstr>
      <vt:lpstr>PowerPoint 演示文稿</vt:lpstr>
      <vt:lpstr>3.5 限制选择组</vt:lpstr>
      <vt:lpstr>3.5 限制选择组</vt:lpstr>
      <vt:lpstr>3.5 限制选择组(HAVING子句)</vt:lpstr>
      <vt:lpstr>3.5 限制选择组(HAVING子句)</vt:lpstr>
      <vt:lpstr>3.5 组函数嵌套</vt:lpstr>
      <vt:lpstr>3.6 非法使用分组函数</vt:lpstr>
      <vt:lpstr>3.6 非法使用分组函数</vt:lpstr>
      <vt:lpstr>4 子查询-语法</vt:lpstr>
      <vt:lpstr>4 子查询-示例</vt:lpstr>
      <vt:lpstr>4 子查询-使用原则</vt:lpstr>
      <vt:lpstr>4.1 单行子查询</vt:lpstr>
      <vt:lpstr>4.1 单行子查询</vt:lpstr>
      <vt:lpstr>4.1 单行子查询</vt:lpstr>
      <vt:lpstr>4.1 单行子查询</vt:lpstr>
      <vt:lpstr>4.2 多行子查询</vt:lpstr>
      <vt:lpstr>4.2.1 多行子查询ANY</vt:lpstr>
      <vt:lpstr>4.2.2 多行子查询ALL</vt:lpstr>
      <vt:lpstr>4.2.3 多行子查询EXISTS</vt:lpstr>
      <vt:lpstr>4.2.4 多行子查询IN</vt:lpstr>
      <vt:lpstr>5 嵌套查询</vt:lpstr>
      <vt:lpstr>5 嵌套查询</vt:lpstr>
      <vt:lpstr>5 嵌套查询</vt:lpstr>
      <vt:lpstr>课后要求</vt:lpstr>
      <vt:lpstr>Thank You! 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Daohai Hu</cp:lastModifiedBy>
  <cp:revision>1075</cp:revision>
  <cp:lastPrinted>2001-04-18T03:10:35Z</cp:lastPrinted>
  <dcterms:created xsi:type="dcterms:W3CDTF">1995-06-17T23:31:02Z</dcterms:created>
  <dcterms:modified xsi:type="dcterms:W3CDTF">2019-09-20T01:41:05Z</dcterms:modified>
</cp:coreProperties>
</file>