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256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23" r:id="rId11"/>
  </p:sldIdLst>
  <p:sldSz cx="9144000" cy="6858000" type="screen4x3"/>
  <p:notesSz cx="6858000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FFFF99"/>
    <a:srgbClr val="FFFF00"/>
    <a:srgbClr val="FFFFCC"/>
    <a:srgbClr val="E3E822"/>
    <a:srgbClr val="F8F80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56" autoAdjust="0"/>
  </p:normalViewPr>
  <p:slideViewPr>
    <p:cSldViewPr snapToGrid="0">
      <p:cViewPr varScale="1">
        <p:scale>
          <a:sx n="78" d="100"/>
          <a:sy n="78" d="100"/>
        </p:scale>
        <p:origin x="507" y="48"/>
      </p:cViewPr>
      <p:guideLst>
        <p:guide orient="horz" pos="2988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58"/>
    </p:cViewPr>
  </p:sorterViewPr>
  <p:notesViewPr>
    <p:cSldViewPr snapToGrid="0">
      <p:cViewPr>
        <p:scale>
          <a:sx n="100" d="100"/>
          <a:sy n="100" d="100"/>
        </p:scale>
        <p:origin x="-780" y="-60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9938" y="8704263"/>
            <a:ext cx="5310187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zh-CN" altLang="en-US" sz="1000" b="1">
                <a:solidFill>
                  <a:schemeClr val="tx1"/>
                </a:solidFill>
                <a:latin typeface="Arial" pitchFamily="34" charset="0"/>
              </a:rPr>
              <a:t>&lt;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Course name&gt; &lt;Lesson number&gt;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58E5C59D-0FD4-4732-9827-5561988A8127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153988"/>
            <a:ext cx="5867400" cy="440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2750" y="4759325"/>
            <a:ext cx="60293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6" tIns="45658" rIns="91316" bIns="4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Heading (Level 1) Arial 11pt Bold</a:t>
            </a:r>
          </a:p>
          <a:p>
            <a:pPr lvl="1"/>
            <a:r>
              <a:rPr lang="en-US" altLang="zh-CN" noProof="0"/>
              <a:t>Body Text (Level 2) Times New Roman 11pt</a:t>
            </a:r>
          </a:p>
          <a:p>
            <a:pPr lvl="2"/>
            <a:r>
              <a:rPr lang="en-US" altLang="zh-CN" noProof="0"/>
              <a:t>Bullet 1 (Level 3) Times New Roman 11pt</a:t>
            </a:r>
          </a:p>
          <a:p>
            <a:pPr lvl="3"/>
            <a:r>
              <a:rPr lang="en-US" altLang="zh-CN" noProof="0"/>
              <a:t>Bullet 2 (Level 4) Times New Roman 11pt</a:t>
            </a:r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endParaRPr lang="en-US" altLang="zh-CN" noProof="0"/>
          </a:p>
          <a:p>
            <a:pPr lvl="0"/>
            <a:r>
              <a:rPr lang="en-US" altLang="zh-CN" noProof="0"/>
              <a:t>Technical Note (Level 1) Arial 11pt Bold (CHANGE TO BLUE)</a:t>
            </a:r>
          </a:p>
          <a:p>
            <a:pPr lvl="0"/>
            <a:r>
              <a:rPr lang="en-US" altLang="zh-CN" noProof="0"/>
              <a:t>Instructor Note (Level 1) Arial 11pt Bold (CHANGE TO BLUE)</a:t>
            </a:r>
          </a:p>
          <a:p>
            <a:pPr lvl="1"/>
            <a:r>
              <a:rPr lang="en-US" altLang="zh-CN" noProof="0"/>
              <a:t>Body Text (Level 2) Times New Roman 11pt (CHANGE TO BLUE)</a:t>
            </a:r>
          </a:p>
          <a:p>
            <a:pPr lvl="2"/>
            <a:r>
              <a:rPr lang="en-US" altLang="zh-CN" noProof="0"/>
              <a:t>Bullet 1 (Level 3) Times New Roman 11pt (CHANGE TO BLUE)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15963" y="8582025"/>
            <a:ext cx="5302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1008063">
              <a:spcBef>
                <a:spcPct val="50000"/>
              </a:spcBef>
              <a:defRPr/>
            </a:pP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Introduction to Oracle9</a:t>
            </a:r>
            <a:r>
              <a:rPr lang="en-US" altLang="zh-CN" sz="1100" b="1" i="1">
                <a:solidFill>
                  <a:schemeClr val="tx1"/>
                </a:solidFill>
              </a:rPr>
              <a:t>i</a:t>
            </a:r>
            <a:r>
              <a:rPr lang="en-US" altLang="zh-CN" sz="1100" b="1">
                <a:solidFill>
                  <a:schemeClr val="tx1"/>
                </a:solidFill>
                <a:latin typeface="Arial" pitchFamily="34" charset="0"/>
              </a:rPr>
              <a:t>: SQL </a:t>
            </a:r>
            <a:r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t>1</a:t>
            </a:r>
            <a:r>
              <a:rPr lang="en-US" altLang="zh-CN" sz="1000" b="1">
                <a:solidFill>
                  <a:schemeClr val="tx1"/>
                </a:solidFill>
              </a:rPr>
              <a:t>-</a:t>
            </a:r>
            <a:fld id="{6AEE8B6A-4D59-4A6C-B567-EEC5821B3A0A}" type="slidenum">
              <a:rPr lang="en-US" altLang="zh-CN" sz="1000" b="1">
                <a:solidFill>
                  <a:schemeClr val="tx1"/>
                </a:solidFill>
                <a:latin typeface="Arial" pitchFamily="34" charset="0"/>
              </a:rPr>
              <a:pPr algn="ctr" defTabSz="1008063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9063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65138" indent="-225425" algn="l" defTabSz="425450" rtl="0" eaLnBrk="0" fontAlgn="base" hangingPunct="0">
      <a:spcBef>
        <a:spcPct val="30000"/>
      </a:spcBef>
      <a:spcAft>
        <a:spcPct val="0"/>
      </a:spcAft>
      <a:buChar char="•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76300" indent="-222250" algn="l" defTabSz="425450" rtl="0" eaLnBrk="0" fontAlgn="base" hangingPunct="0">
      <a:spcBef>
        <a:spcPct val="30000"/>
      </a:spcBef>
      <a:spcAft>
        <a:spcPct val="0"/>
      </a:spcAft>
      <a:buChar char="–"/>
      <a:tabLst>
        <a:tab pos="4714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25450" rtl="0" eaLnBrk="0" fontAlgn="base" hangingPunct="0">
      <a:spcBef>
        <a:spcPct val="30000"/>
      </a:spcBef>
      <a:spcAft>
        <a:spcPct val="0"/>
      </a:spcAft>
      <a:tabLst>
        <a:tab pos="4714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558800" y="1250950"/>
            <a:ext cx="8026400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defTabSz="822325">
              <a:spcBef>
                <a:spcPct val="50000"/>
              </a:spcBef>
              <a:defRPr/>
            </a:pPr>
            <a:r>
              <a:rPr lang="en-US" altLang="zh-CN" sz="27700" b="1" dirty="0">
                <a:latin typeface="Times" charset="0"/>
                <a:ea typeface="宋体" pitchFamily="2" charset="-122"/>
              </a:rPr>
              <a:t>3</a:t>
            </a:r>
          </a:p>
        </p:txBody>
      </p:sp>
      <p:sp>
        <p:nvSpPr>
          <p:cNvPr id="5" name="直角三角形 4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67025" y="6097588"/>
            <a:ext cx="364490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3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7C0E0D-38FD-408A-B532-3E3DC735D9CB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14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C72BA2-9223-4938-8B99-00D280F37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490D9-F3D9-43C9-B391-FCB3FDF85F96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85296-25B7-492D-BE36-633E8AC82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BAC15-D061-44D4-99C5-8D234968213C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034B-467F-4622-BFC8-36ACD3F2F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1600" y="88900"/>
            <a:ext cx="5092700" cy="3698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ea typeface="宋体" pitchFamily="2" charset="-122"/>
              </a:rPr>
              <a:t>事务控制</a:t>
            </a:r>
            <a:endParaRPr lang="en-US" altLang="zh-CN" sz="1800" b="1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520700"/>
            <a:ext cx="9144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69B3-8557-4B18-901F-6B0C9273261C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24B0-FED3-4A1A-8017-BD4154C4E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567D0-26F6-4895-AE8C-989C0F153965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A37E8-F9A9-41B2-8A92-B49498575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D5BD-933F-43DE-A0A3-C0245022E7E0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F685D-73EB-4389-BEE6-1014B1F1B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F3844-073B-4930-A4F4-06EB77990762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E0FC-D547-4A3E-9A5D-BD5C277B1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2DAD3-D961-4D26-908A-CD65D472C454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14BEE-0AD0-401C-8D5D-64D15DAE7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28DC-D4AA-4E2E-8C10-1D480F721A7F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811-AD26-41D4-884A-A9D3A5967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24FAB-BE0A-4C9C-9836-684DC6C2F920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1A0B4-0B05-4D21-9449-784216A2B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9051-6126-4C97-A349-DF287040C90D}" type="datetimeFigureOut">
              <a:rPr lang="en-US"/>
              <a:pPr>
                <a:defRPr/>
              </a:pPr>
              <a:t>8/22/2019</a:t>
            </a:fld>
            <a:endParaRPr 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B9824-18E4-470A-9C6B-5BA016036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a typeface="宋体" pitchFamily="2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3BAC0C1-DA7E-4F01-9F4E-09D2E90F8834}" type="datetimeFigureOut">
              <a:rPr lang="en-US"/>
              <a:pPr>
                <a:defRPr/>
              </a:pPr>
              <a:t>8/22/2019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6330CAA-3F1C-48A7-8638-11AD03161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787650" y="6238875"/>
            <a:ext cx="36449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</a:rPr>
              <a:t>成都信息工程大学    软件工程学院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53" r:id="rId7"/>
    <p:sldLayoutId id="2147483762" r:id="rId8"/>
    <p:sldLayoutId id="2147483763" r:id="rId9"/>
    <p:sldLayoutId id="2147483754" r:id="rId10"/>
    <p:sldLayoutId id="21474837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158" y="2320160"/>
            <a:ext cx="7772400" cy="182976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4300" dirty="0">
                <a:ea typeface="宋体" pitchFamily="2" charset="-122"/>
              </a:rPr>
              <a:t>数据查询与事务控制</a:t>
            </a:r>
            <a:br>
              <a:rPr lang="en-US" altLang="zh-CN" sz="8000" dirty="0">
                <a:ea typeface="宋体" pitchFamily="2" charset="-122"/>
              </a:rPr>
            </a:br>
            <a:br>
              <a:rPr lang="en-US" altLang="zh-CN" sz="80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—</a:t>
            </a:r>
            <a:r>
              <a:rPr lang="zh-CN" altLang="en-US" sz="3200" dirty="0">
                <a:ea typeface="宋体" pitchFamily="2" charset="-122"/>
              </a:rPr>
              <a:t>事务控制</a:t>
            </a:r>
            <a:endParaRPr lang="zh-CN" altLang="en-US" sz="320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Thank You!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b="0" dirty="0">
                <a:solidFill>
                  <a:srgbClr val="0066FF"/>
                </a:solidFill>
                <a:ea typeface="宋体" pitchFamily="2" charset="-122"/>
              </a:rPr>
              <a:t>to be continued</a:t>
            </a:r>
            <a:br>
              <a:rPr lang="en-US" altLang="zh-CN" sz="4000" dirty="0">
                <a:solidFill>
                  <a:srgbClr val="0000FF"/>
                </a:solidFill>
                <a:ea typeface="宋体" pitchFamily="2" charset="-122"/>
              </a:rPr>
            </a:br>
            <a:endParaRPr lang="zh-CN" altLang="en-US" sz="4000" dirty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 事务控制命令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7888" y="2314575"/>
            <a:ext cx="73850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COMMIT</a:t>
            </a: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ROLLBACK</a:t>
            </a: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SAVEPOINT</a:t>
            </a: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SET 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TRANSACTION</a:t>
            </a: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SET 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CONSTRAINT</a:t>
            </a:r>
            <a:endParaRPr lang="zh-CN" altLang="en-US" sz="22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endParaRPr lang="zh-CN" altLang="en-US" sz="22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 数据库事务概念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1850" y="1481138"/>
            <a:ext cx="7385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数据库事务概念：</a:t>
            </a:r>
            <a:endParaRPr lang="zh-CN" altLang="en-US" sz="14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None/>
              <a:tabLst>
                <a:tab pos="571500" algn="l"/>
              </a:tabLst>
              <a:defRPr/>
            </a:pPr>
            <a:endParaRPr lang="zh-CN" altLang="en-US" sz="14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当第一条可执行的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SQL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语句开始执行，数据库事务就开始。</a:t>
            </a: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随着下面任一事件发生，数据库事务结束：</a:t>
            </a: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执行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COMMIT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或 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ROLLBACK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执行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DDL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或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DCL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命令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(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自动提交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)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用户退出</a:t>
            </a:r>
            <a:endParaRPr lang="en-US" altLang="zh-CN" sz="18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系统崩溃 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System crashes</a:t>
            </a:r>
            <a:endParaRPr lang="zh-CN" altLang="en-US" sz="18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 数据库事务控制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13315" name="Group 6"/>
          <p:cNvGrpSpPr>
            <a:grpSpLocks/>
          </p:cNvGrpSpPr>
          <p:nvPr/>
        </p:nvGrpSpPr>
        <p:grpSpPr bwMode="auto">
          <a:xfrm>
            <a:off x="6581775" y="2219325"/>
            <a:ext cx="1925638" cy="736600"/>
            <a:chOff x="4146" y="1262"/>
            <a:chExt cx="1213" cy="464"/>
          </a:xfrm>
        </p:grpSpPr>
        <p:sp>
          <p:nvSpPr>
            <p:cNvPr id="13353" name="Rectangle 7"/>
            <p:cNvSpPr>
              <a:spLocks noChangeArrowheads="1"/>
            </p:cNvSpPr>
            <p:nvPr/>
          </p:nvSpPr>
          <p:spPr bwMode="blackWhite">
            <a:xfrm>
              <a:off x="4146" y="1262"/>
              <a:ext cx="1213" cy="464"/>
            </a:xfrm>
            <a:prstGeom prst="rect">
              <a:avLst/>
            </a:prstGeom>
            <a:gradFill rotWithShape="0">
              <a:gsLst>
                <a:gs pos="0">
                  <a:srgbClr val="008080"/>
                </a:gs>
                <a:gs pos="100000">
                  <a:srgbClr val="007373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4374" y="1352"/>
              <a:ext cx="8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FFFF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rPr>
                <a:t>DELETE</a:t>
              </a:r>
            </a:p>
          </p:txBody>
        </p:sp>
      </p:grp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3706813" y="1539875"/>
            <a:ext cx="229393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ctr" defTabSz="346075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 typeface="Arial" charset="0"/>
              <a:buChar char="•"/>
              <a:tabLst>
                <a:tab pos="571500" algn="l"/>
              </a:tabLs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Transaction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974850" y="3287713"/>
            <a:ext cx="2046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Savepoint A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1114425" y="1555750"/>
            <a:ext cx="0" cy="1622425"/>
          </a:xfrm>
          <a:prstGeom prst="line">
            <a:avLst/>
          </a:prstGeom>
          <a:noFill/>
          <a:ln w="50800">
            <a:solidFill>
              <a:srgbClr val="99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4852988" y="2216150"/>
            <a:ext cx="0" cy="749300"/>
          </a:xfrm>
          <a:prstGeom prst="line">
            <a:avLst/>
          </a:prstGeom>
          <a:noFill/>
          <a:ln w="50800">
            <a:solidFill>
              <a:srgbClr val="99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>
            <a:off x="6550025" y="2103438"/>
            <a:ext cx="0" cy="1035050"/>
          </a:xfrm>
          <a:prstGeom prst="line">
            <a:avLst/>
          </a:prstGeom>
          <a:noFill/>
          <a:ln w="50800">
            <a:solidFill>
              <a:srgbClr val="99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553075" y="2203450"/>
            <a:ext cx="3194050" cy="2430463"/>
            <a:chOff x="3498" y="1260"/>
            <a:chExt cx="2012" cy="1531"/>
          </a:xfrm>
        </p:grpSpPr>
        <p:grpSp>
          <p:nvGrpSpPr>
            <p:cNvPr id="13348" name="Group 15"/>
            <p:cNvGrpSpPr>
              <a:grpSpLocks/>
            </p:cNvGrpSpPr>
            <p:nvPr/>
          </p:nvGrpSpPr>
          <p:grpSpPr bwMode="auto">
            <a:xfrm>
              <a:off x="3498" y="2245"/>
              <a:ext cx="2012" cy="546"/>
              <a:chOff x="3498" y="2245"/>
              <a:chExt cx="2012" cy="546"/>
            </a:xfrm>
          </p:grpSpPr>
          <p:sp>
            <p:nvSpPr>
              <p:cNvPr id="13351" name="Freeform 16"/>
              <p:cNvSpPr>
                <a:spLocks/>
              </p:cNvSpPr>
              <p:nvPr/>
            </p:nvSpPr>
            <p:spPr bwMode="blackWhite">
              <a:xfrm>
                <a:off x="4107" y="2245"/>
                <a:ext cx="1332" cy="318"/>
              </a:xfrm>
              <a:custGeom>
                <a:avLst/>
                <a:gdLst>
                  <a:gd name="T0" fmla="*/ 0 w 1332"/>
                  <a:gd name="T1" fmla="*/ 154 h 318"/>
                  <a:gd name="T2" fmla="*/ 171 w 1332"/>
                  <a:gd name="T3" fmla="*/ 317 h 318"/>
                  <a:gd name="T4" fmla="*/ 171 w 1332"/>
                  <a:gd name="T5" fmla="*/ 240 h 318"/>
                  <a:gd name="T6" fmla="*/ 1331 w 1332"/>
                  <a:gd name="T7" fmla="*/ 240 h 318"/>
                  <a:gd name="T8" fmla="*/ 1331 w 1332"/>
                  <a:gd name="T9" fmla="*/ 68 h 318"/>
                  <a:gd name="T10" fmla="*/ 171 w 1332"/>
                  <a:gd name="T11" fmla="*/ 68 h 318"/>
                  <a:gd name="T12" fmla="*/ 171 w 1332"/>
                  <a:gd name="T13" fmla="*/ 0 h 318"/>
                  <a:gd name="T14" fmla="*/ 0 w 1332"/>
                  <a:gd name="T15" fmla="*/ 154 h 31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32"/>
                  <a:gd name="T25" fmla="*/ 0 h 318"/>
                  <a:gd name="T26" fmla="*/ 1332 w 1332"/>
                  <a:gd name="T27" fmla="*/ 318 h 31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32" h="318">
                    <a:moveTo>
                      <a:pt x="0" y="154"/>
                    </a:moveTo>
                    <a:lnTo>
                      <a:pt x="171" y="317"/>
                    </a:lnTo>
                    <a:lnTo>
                      <a:pt x="171" y="240"/>
                    </a:lnTo>
                    <a:lnTo>
                      <a:pt x="1331" y="240"/>
                    </a:lnTo>
                    <a:lnTo>
                      <a:pt x="1331" y="68"/>
                    </a:lnTo>
                    <a:lnTo>
                      <a:pt x="171" y="68"/>
                    </a:lnTo>
                    <a:lnTo>
                      <a:pt x="171" y="0"/>
                    </a:lnTo>
                    <a:lnTo>
                      <a:pt x="0" y="154"/>
                    </a:lnTo>
                  </a:path>
                </a:pathLst>
              </a:custGeom>
              <a:gradFill rotWithShape="0">
                <a:gsLst>
                  <a:gs pos="0">
                    <a:srgbClr val="FF6633"/>
                  </a:gs>
                  <a:gs pos="100000">
                    <a:srgbClr val="E55C2E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281" name="Rectangle 17"/>
              <p:cNvSpPr>
                <a:spLocks noChangeArrowheads="1"/>
              </p:cNvSpPr>
              <p:nvPr/>
            </p:nvSpPr>
            <p:spPr bwMode="auto">
              <a:xfrm>
                <a:off x="3498" y="2560"/>
                <a:ext cx="20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宋体" pitchFamily="2" charset="-122"/>
                  </a:rPr>
                  <a:t>ROLLBACK to </a:t>
                </a:r>
                <a:r>
                  <a:rPr kumimoji="1" lang="en-US" altLang="zh-CN" sz="180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宋体" pitchFamily="2" charset="-122"/>
                  </a:rPr>
                  <a:t>Savepoint</a:t>
                </a:r>
                <a:r>
                  <a:rPr kumimoji="1" lang="en-US" altLang="zh-CN" sz="1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  <a:ea typeface="宋体" pitchFamily="2" charset="-122"/>
                  </a:rPr>
                  <a:t>  B</a:t>
                </a:r>
              </a:p>
            </p:txBody>
          </p:sp>
        </p:grpSp>
        <p:sp>
          <p:nvSpPr>
            <p:cNvPr id="13349" name="Rectangle 18"/>
            <p:cNvSpPr>
              <a:spLocks noChangeArrowheads="1"/>
            </p:cNvSpPr>
            <p:nvPr/>
          </p:nvSpPr>
          <p:spPr bwMode="blackWhite">
            <a:xfrm>
              <a:off x="4152" y="1260"/>
              <a:ext cx="1213" cy="472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rgbClr val="696969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4380" y="1358"/>
              <a:ext cx="8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rPr>
                <a:t>DELETE</a:t>
              </a:r>
            </a:p>
          </p:txBody>
        </p:sp>
      </p:grpSp>
      <p:sp>
        <p:nvSpPr>
          <p:cNvPr id="267284" name="Line 20"/>
          <p:cNvSpPr>
            <a:spLocks noChangeShapeType="1"/>
          </p:cNvSpPr>
          <p:nvPr/>
        </p:nvSpPr>
        <p:spPr bwMode="auto">
          <a:xfrm>
            <a:off x="5994400" y="1758950"/>
            <a:ext cx="249555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7285" name="Line 21"/>
          <p:cNvSpPr>
            <a:spLocks noChangeShapeType="1"/>
          </p:cNvSpPr>
          <p:nvPr/>
        </p:nvSpPr>
        <p:spPr bwMode="auto">
          <a:xfrm>
            <a:off x="1262063" y="1758950"/>
            <a:ext cx="2443162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7286" name="Rectangle 22"/>
          <p:cNvSpPr>
            <a:spLocks noChangeArrowheads="1"/>
          </p:cNvSpPr>
          <p:nvPr/>
        </p:nvSpPr>
        <p:spPr bwMode="auto">
          <a:xfrm>
            <a:off x="5553075" y="3287713"/>
            <a:ext cx="2046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Savepoint B</a:t>
            </a:r>
          </a:p>
        </p:txBody>
      </p:sp>
      <p:sp>
        <p:nvSpPr>
          <p:cNvPr id="267287" name="Rectangle 23"/>
          <p:cNvSpPr>
            <a:spLocks noChangeArrowheads="1"/>
          </p:cNvSpPr>
          <p:nvPr/>
        </p:nvSpPr>
        <p:spPr bwMode="auto">
          <a:xfrm>
            <a:off x="477838" y="3287713"/>
            <a:ext cx="20462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COMMIT</a:t>
            </a:r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8551863" y="1550988"/>
            <a:ext cx="0" cy="1633537"/>
          </a:xfrm>
          <a:prstGeom prst="line">
            <a:avLst/>
          </a:prstGeom>
          <a:noFill/>
          <a:ln w="50800">
            <a:solidFill>
              <a:srgbClr val="99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27" name="Group 25"/>
          <p:cNvGrpSpPr>
            <a:grpSpLocks/>
          </p:cNvGrpSpPr>
          <p:nvPr/>
        </p:nvGrpSpPr>
        <p:grpSpPr bwMode="auto">
          <a:xfrm>
            <a:off x="4891088" y="2216150"/>
            <a:ext cx="1620837" cy="749300"/>
            <a:chOff x="3081" y="1260"/>
            <a:chExt cx="1021" cy="472"/>
          </a:xfrm>
        </p:grpSpPr>
        <p:sp>
          <p:nvSpPr>
            <p:cNvPr id="13346" name="Rectangle 26"/>
            <p:cNvSpPr>
              <a:spLocks noChangeArrowheads="1"/>
            </p:cNvSpPr>
            <p:nvPr/>
          </p:nvSpPr>
          <p:spPr bwMode="blackWhite">
            <a:xfrm>
              <a:off x="3081" y="1260"/>
              <a:ext cx="1021" cy="472"/>
            </a:xfrm>
            <a:prstGeom prst="rect">
              <a:avLst/>
            </a:prstGeom>
            <a:gradFill rotWithShape="0">
              <a:gsLst>
                <a:gs pos="0">
                  <a:srgbClr val="FF6633"/>
                </a:gs>
                <a:gs pos="100000">
                  <a:srgbClr val="E55C2E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7291" name="Rectangle 27"/>
            <p:cNvSpPr>
              <a:spLocks noChangeArrowheads="1"/>
            </p:cNvSpPr>
            <p:nvPr/>
          </p:nvSpPr>
          <p:spPr bwMode="auto">
            <a:xfrm>
              <a:off x="3188" y="1352"/>
              <a:ext cx="8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FFFFC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rPr>
                <a:t>INSERT</a:t>
              </a:r>
            </a:p>
          </p:txBody>
        </p:sp>
      </p:grpSp>
      <p:sp>
        <p:nvSpPr>
          <p:cNvPr id="13328" name="Rectangle 28"/>
          <p:cNvSpPr>
            <a:spLocks noChangeArrowheads="1"/>
          </p:cNvSpPr>
          <p:nvPr/>
        </p:nvSpPr>
        <p:spPr bwMode="blackWhite">
          <a:xfrm>
            <a:off x="3017838" y="2222500"/>
            <a:ext cx="1803400" cy="736600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5CB7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7293" name="Rectangle 29"/>
          <p:cNvSpPr>
            <a:spLocks noChangeArrowheads="1"/>
          </p:cNvSpPr>
          <p:nvPr/>
        </p:nvSpPr>
        <p:spPr bwMode="auto">
          <a:xfrm>
            <a:off x="3286125" y="2362200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UPDATE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992438" y="2216150"/>
            <a:ext cx="5691187" cy="3284538"/>
            <a:chOff x="1885" y="1260"/>
            <a:chExt cx="3585" cy="2069"/>
          </a:xfrm>
        </p:grpSpPr>
        <p:sp>
          <p:nvSpPr>
            <p:cNvPr id="13340" name="Freeform 31"/>
            <p:cNvSpPr>
              <a:spLocks/>
            </p:cNvSpPr>
            <p:nvPr/>
          </p:nvSpPr>
          <p:spPr bwMode="blackWhite">
            <a:xfrm>
              <a:off x="1885" y="2855"/>
              <a:ext cx="3535" cy="326"/>
            </a:xfrm>
            <a:custGeom>
              <a:avLst/>
              <a:gdLst>
                <a:gd name="T0" fmla="*/ 0 w 3535"/>
                <a:gd name="T1" fmla="*/ 163 h 326"/>
                <a:gd name="T2" fmla="*/ 305 w 3535"/>
                <a:gd name="T3" fmla="*/ 325 h 326"/>
                <a:gd name="T4" fmla="*/ 305 w 3535"/>
                <a:gd name="T5" fmla="*/ 240 h 326"/>
                <a:gd name="T6" fmla="*/ 3534 w 3535"/>
                <a:gd name="T7" fmla="*/ 240 h 326"/>
                <a:gd name="T8" fmla="*/ 3534 w 3535"/>
                <a:gd name="T9" fmla="*/ 68 h 326"/>
                <a:gd name="T10" fmla="*/ 305 w 3535"/>
                <a:gd name="T11" fmla="*/ 68 h 326"/>
                <a:gd name="T12" fmla="*/ 305 w 3535"/>
                <a:gd name="T13" fmla="*/ 0 h 326"/>
                <a:gd name="T14" fmla="*/ 0 w 3535"/>
                <a:gd name="T15" fmla="*/ 163 h 3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35"/>
                <a:gd name="T25" fmla="*/ 0 h 326"/>
                <a:gd name="T26" fmla="*/ 3535 w 3535"/>
                <a:gd name="T27" fmla="*/ 326 h 3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35" h="326">
                  <a:moveTo>
                    <a:pt x="0" y="163"/>
                  </a:moveTo>
                  <a:lnTo>
                    <a:pt x="305" y="325"/>
                  </a:lnTo>
                  <a:lnTo>
                    <a:pt x="305" y="240"/>
                  </a:lnTo>
                  <a:lnTo>
                    <a:pt x="3534" y="240"/>
                  </a:lnTo>
                  <a:lnTo>
                    <a:pt x="3534" y="68"/>
                  </a:lnTo>
                  <a:lnTo>
                    <a:pt x="305" y="68"/>
                  </a:lnTo>
                  <a:lnTo>
                    <a:pt x="305" y="0"/>
                  </a:lnTo>
                  <a:lnTo>
                    <a:pt x="0" y="163"/>
                  </a:lnTo>
                </a:path>
              </a:pathLst>
            </a:custGeom>
            <a:gradFill rotWithShape="0">
              <a:gsLst>
                <a:gs pos="0">
                  <a:srgbClr val="FF6633"/>
                </a:gs>
                <a:gs pos="100000">
                  <a:srgbClr val="E55C2E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7296" name="Rectangle 32"/>
            <p:cNvSpPr>
              <a:spLocks noChangeArrowheads="1"/>
            </p:cNvSpPr>
            <p:nvPr/>
          </p:nvSpPr>
          <p:spPr bwMode="auto">
            <a:xfrm>
              <a:off x="3498" y="3098"/>
              <a:ext cx="19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宋体" pitchFamily="2" charset="-122"/>
                </a:rPr>
                <a:t>ROLLBACK to </a:t>
              </a:r>
              <a:r>
                <a:rPr kumimoji="1" lang="en-US" altLang="zh-CN" sz="1800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宋体" pitchFamily="2" charset="-122"/>
                </a:rPr>
                <a:t>Savepoint</a:t>
              </a: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宋体" pitchFamily="2" charset="-122"/>
                </a:rPr>
                <a:t> A</a:t>
              </a:r>
            </a:p>
          </p:txBody>
        </p:sp>
        <p:sp>
          <p:nvSpPr>
            <p:cNvPr id="13342" name="Rectangle 33"/>
            <p:cNvSpPr>
              <a:spLocks noChangeArrowheads="1"/>
            </p:cNvSpPr>
            <p:nvPr/>
          </p:nvSpPr>
          <p:spPr bwMode="blackWhite">
            <a:xfrm>
              <a:off x="3081" y="1260"/>
              <a:ext cx="1021" cy="472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rgbClr val="878787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67298" name="Rectangle 34"/>
            <p:cNvSpPr>
              <a:spLocks noChangeArrowheads="1"/>
            </p:cNvSpPr>
            <p:nvPr/>
          </p:nvSpPr>
          <p:spPr bwMode="auto">
            <a:xfrm>
              <a:off x="3188" y="1352"/>
              <a:ext cx="8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rPr>
                <a:t>INSERT</a:t>
              </a:r>
            </a:p>
          </p:txBody>
        </p:sp>
        <p:sp>
          <p:nvSpPr>
            <p:cNvPr id="13344" name="Rectangle 35"/>
            <p:cNvSpPr>
              <a:spLocks noChangeArrowheads="1"/>
            </p:cNvSpPr>
            <p:nvPr/>
          </p:nvSpPr>
          <p:spPr bwMode="blackWhite">
            <a:xfrm>
              <a:off x="1901" y="1264"/>
              <a:ext cx="1136" cy="464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rgbClr val="878787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67300" name="Rectangle 36"/>
            <p:cNvSpPr>
              <a:spLocks noChangeArrowheads="1"/>
            </p:cNvSpPr>
            <p:nvPr/>
          </p:nvSpPr>
          <p:spPr bwMode="auto">
            <a:xfrm>
              <a:off x="2070" y="1352"/>
              <a:ext cx="8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rPr>
                <a:t>UPDATE</a:t>
              </a:r>
            </a:p>
          </p:txBody>
        </p:sp>
      </p:grpSp>
      <p:sp>
        <p:nvSpPr>
          <p:cNvPr id="13331" name="Rectangle 37"/>
          <p:cNvSpPr>
            <a:spLocks noChangeArrowheads="1"/>
          </p:cNvSpPr>
          <p:nvPr/>
        </p:nvSpPr>
        <p:spPr bwMode="blackWhite">
          <a:xfrm>
            <a:off x="1150938" y="2235200"/>
            <a:ext cx="1806575" cy="723900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E55C2E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7302" name="Rectangle 38"/>
          <p:cNvSpPr>
            <a:spLocks noChangeArrowheads="1"/>
          </p:cNvSpPr>
          <p:nvPr/>
        </p:nvSpPr>
        <p:spPr bwMode="auto">
          <a:xfrm>
            <a:off x="1439863" y="2362200"/>
            <a:ext cx="128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INSERT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108075" y="2216150"/>
            <a:ext cx="7494588" cy="4154488"/>
            <a:chOff x="698" y="1260"/>
            <a:chExt cx="4721" cy="2617"/>
          </a:xfrm>
        </p:grpSpPr>
        <p:sp>
          <p:nvSpPr>
            <p:cNvPr id="13336" name="AutoShape 40"/>
            <p:cNvSpPr>
              <a:spLocks noChangeArrowheads="1"/>
            </p:cNvSpPr>
            <p:nvPr/>
          </p:nvSpPr>
          <p:spPr bwMode="blackWhite">
            <a:xfrm>
              <a:off x="698" y="3396"/>
              <a:ext cx="4721" cy="325"/>
            </a:xfrm>
            <a:prstGeom prst="leftArrow">
              <a:avLst>
                <a:gd name="adj1" fmla="val 50000"/>
                <a:gd name="adj2" fmla="val 63888"/>
              </a:avLst>
            </a:prstGeom>
            <a:gradFill rotWithShape="0">
              <a:gsLst>
                <a:gs pos="0">
                  <a:srgbClr val="FF6633"/>
                </a:gs>
                <a:gs pos="100000">
                  <a:srgbClr val="E55C2E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67305" name="Rectangle 41"/>
            <p:cNvSpPr>
              <a:spLocks noChangeArrowheads="1"/>
            </p:cNvSpPr>
            <p:nvPr/>
          </p:nvSpPr>
          <p:spPr bwMode="auto">
            <a:xfrm>
              <a:off x="3498" y="3646"/>
              <a:ext cx="9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宋体" pitchFamily="2" charset="-122"/>
                </a:rPr>
                <a:t>ROLLBACK</a:t>
              </a:r>
            </a:p>
          </p:txBody>
        </p:sp>
        <p:sp>
          <p:nvSpPr>
            <p:cNvPr id="13338" name="Rectangle 42"/>
            <p:cNvSpPr>
              <a:spLocks noChangeArrowheads="1"/>
            </p:cNvSpPr>
            <p:nvPr/>
          </p:nvSpPr>
          <p:spPr bwMode="blackWhite">
            <a:xfrm>
              <a:off x="725" y="1260"/>
              <a:ext cx="1138" cy="468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rgbClr val="878787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67307" name="Rectangle 43"/>
            <p:cNvSpPr>
              <a:spLocks noChangeArrowheads="1"/>
            </p:cNvSpPr>
            <p:nvPr/>
          </p:nvSpPr>
          <p:spPr bwMode="auto">
            <a:xfrm>
              <a:off x="907" y="1346"/>
              <a:ext cx="8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  <a:ea typeface="宋体" pitchFamily="2" charset="-122"/>
                </a:rPr>
                <a:t>INSERT</a:t>
              </a:r>
            </a:p>
          </p:txBody>
        </p:sp>
      </p:grpSp>
      <p:sp>
        <p:nvSpPr>
          <p:cNvPr id="13334" name="Line 44"/>
          <p:cNvSpPr>
            <a:spLocks noChangeShapeType="1"/>
          </p:cNvSpPr>
          <p:nvPr/>
        </p:nvSpPr>
        <p:spPr bwMode="auto">
          <a:xfrm>
            <a:off x="2978150" y="2103438"/>
            <a:ext cx="0" cy="1081087"/>
          </a:xfrm>
          <a:prstGeom prst="line">
            <a:avLst/>
          </a:prstGeom>
          <a:noFill/>
          <a:ln w="50800">
            <a:solidFill>
              <a:srgbClr val="99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677863" y="1150938"/>
            <a:ext cx="7385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数据库事务控制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3.1</a:t>
            </a:r>
            <a:r>
              <a:rPr lang="zh-CN" altLang="en-US" dirty="0">
                <a:ea typeface="宋体" pitchFamily="2" charset="-122"/>
              </a:rPr>
              <a:t> 结束事务前数据状态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5975" y="1574800"/>
            <a:ext cx="73850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tabLst>
                <a:tab pos="571500" algn="l"/>
              </a:tabLst>
              <a:defRPr/>
            </a:pP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在执行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COMMIT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或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ROLLBACK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命令之前的数据状态（使用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zh-CN" altLang="en-US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操纵数据）：</a:t>
            </a:r>
            <a:endParaRPr lang="zh-CN" altLang="en-US" sz="14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数据够被恢复到改变前状态。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当前用户能够查询到使用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操作的结果。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其它用户不能查询到当前用户使用</a:t>
            </a:r>
            <a:r>
              <a:rPr lang="en-US" altLang="zh-CN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操作的结果。</a:t>
            </a:r>
            <a:endParaRPr lang="en-US" altLang="zh-CN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其它用户不能改变由当前用户锁定的行。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3.2</a:t>
            </a:r>
            <a:r>
              <a:rPr lang="zh-CN" altLang="en-US" dirty="0">
                <a:ea typeface="宋体" pitchFamily="2" charset="-122"/>
              </a:rPr>
              <a:t> 提交事务后数据状态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blackWhite">
          <a:xfrm>
            <a:off x="942975" y="5403850"/>
            <a:ext cx="7481888" cy="6985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blackWhite">
          <a:xfrm>
            <a:off x="914400" y="4102100"/>
            <a:ext cx="7512050" cy="12160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UPDATE	emp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2  SET 	deptno = 10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  3  WHERE	empno = 7782;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1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row updated.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ltGray">
          <a:xfrm>
            <a:off x="1633538" y="5481638"/>
            <a:ext cx="1095375" cy="2841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blackWhite">
          <a:xfrm>
            <a:off x="901700" y="5451475"/>
            <a:ext cx="75374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COMMIT;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Commit complete.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14400" y="1433513"/>
            <a:ext cx="7385050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tabLst>
                <a:tab pos="571500" algn="l"/>
              </a:tabLst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在执行</a:t>
            </a:r>
            <a:r>
              <a:rPr lang="en-US" altLang="zh-CN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COMMIT</a:t>
            </a:r>
            <a:r>
              <a:rPr lang="zh-CN" altLang="en-US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命令之后的数据状态（使用</a:t>
            </a:r>
            <a:r>
              <a:rPr lang="en-US" altLang="zh-CN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zh-CN" altLang="en-US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操纵数据）：</a:t>
            </a:r>
            <a:endParaRPr lang="zh-CN" altLang="en-US" sz="14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改变的数据被永久保存到数据库中。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数据以前的状态永久丢失。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所有用户能查询到使用</a:t>
            </a:r>
            <a:r>
              <a:rPr lang="en-US" altLang="zh-CN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操作的结果。</a:t>
            </a:r>
            <a:endParaRPr lang="en-US" altLang="zh-CN" sz="18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锁定的行被释放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所有的保存点被释放。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3.3</a:t>
            </a:r>
            <a:r>
              <a:rPr lang="zh-CN" altLang="en-US" dirty="0">
                <a:ea typeface="宋体" pitchFamily="2" charset="-122"/>
              </a:rPr>
              <a:t> 撤销事务后数据状态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70347" name="Rectangle 11"/>
          <p:cNvSpPr>
            <a:spLocks noChangeArrowheads="1"/>
          </p:cNvSpPr>
          <p:nvPr/>
        </p:nvSpPr>
        <p:spPr bwMode="blackWhite">
          <a:xfrm>
            <a:off x="942975" y="3759200"/>
            <a:ext cx="7481888" cy="1231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endParaRPr kumimoji="1" lang="zh-CN" altLang="en-US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ltGray">
          <a:xfrm>
            <a:off x="1671638" y="4371975"/>
            <a:ext cx="1223962" cy="28892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blackWhite">
          <a:xfrm>
            <a:off x="1016000" y="3814763"/>
            <a:ext cx="75374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DELETE FROM employee;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rows deleted.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ROLLBACK;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Rollback complete.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41388" y="1733550"/>
            <a:ext cx="738505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tabLst>
                <a:tab pos="571500" algn="l"/>
              </a:tabLst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在执行</a:t>
            </a:r>
            <a:r>
              <a:rPr lang="en-US" altLang="zh-CN" sz="22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ROLLBACK</a:t>
            </a:r>
            <a:r>
              <a:rPr lang="zh-CN" altLang="en-US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命令之后的数据状态（使用</a:t>
            </a:r>
            <a:r>
              <a:rPr lang="en-US" altLang="zh-CN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DML</a:t>
            </a:r>
            <a:r>
              <a:rPr lang="zh-CN" altLang="en-US" sz="24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操纵数据）：</a:t>
            </a:r>
            <a:endParaRPr lang="zh-CN" altLang="en-US" sz="14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数据的改变被撤销。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数据恢复到以前的状态。</a:t>
            </a:r>
          </a:p>
          <a:p>
            <a:pPr marL="919163" lvl="1" indent="-400050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1800" b="1" kern="0" dirty="0">
                <a:solidFill>
                  <a:schemeClr val="tx1"/>
                </a:solidFill>
                <a:latin typeface="+mn-lt"/>
                <a:ea typeface="宋体" pitchFamily="2" charset="-122"/>
              </a:rPr>
              <a:t>锁定的行被释放。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SAVEPOINT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blackWhite">
          <a:xfrm>
            <a:off x="1016000" y="3814763"/>
            <a:ext cx="75374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DELETE FROM employee;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14 </a:t>
            </a: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rows deleted.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ROLLBACK;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Rollback complete.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blackWhite">
          <a:xfrm>
            <a:off x="925513" y="3124200"/>
            <a:ext cx="7512050" cy="17653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3538" y="3435350"/>
            <a:ext cx="3433762" cy="1123950"/>
            <a:chOff x="1029" y="2796"/>
            <a:chExt cx="2163" cy="708"/>
          </a:xfrm>
        </p:grpSpPr>
        <p:sp>
          <p:nvSpPr>
            <p:cNvPr id="17416" name="Rectangle 11"/>
            <p:cNvSpPr>
              <a:spLocks noChangeArrowheads="1"/>
            </p:cNvSpPr>
            <p:nvPr/>
          </p:nvSpPr>
          <p:spPr bwMode="ltGray">
            <a:xfrm>
              <a:off x="1029" y="2796"/>
              <a:ext cx="1947" cy="17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417" name="Rectangle 12"/>
            <p:cNvSpPr>
              <a:spLocks noChangeArrowheads="1"/>
            </p:cNvSpPr>
            <p:nvPr/>
          </p:nvSpPr>
          <p:spPr bwMode="ltGray">
            <a:xfrm>
              <a:off x="1029" y="3338"/>
              <a:ext cx="2163" cy="16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271373" name="Rectangle 13"/>
          <p:cNvSpPr>
            <a:spLocks noChangeArrowheads="1"/>
          </p:cNvSpPr>
          <p:nvPr/>
        </p:nvSpPr>
        <p:spPr bwMode="blackWhite">
          <a:xfrm>
            <a:off x="901700" y="2992438"/>
            <a:ext cx="7537450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UPDATE...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SAVEPOINT update_done;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Savepoint created.</a:t>
            </a:r>
            <a:endParaRPr kumimoji="1" lang="en-US" altLang="zh-CN" sz="1800" b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INSERT...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rPr>
              <a:t>SQL&gt; ROLLBACK TO update_done;</a:t>
            </a:r>
          </a:p>
          <a:p>
            <a:pPr>
              <a:tabLst>
                <a:tab pos="688975" algn="l"/>
                <a:tab pos="1824038" algn="l"/>
                <a:tab pos="2735263" algn="l"/>
                <a:tab pos="3648075" algn="l"/>
                <a:tab pos="5026025" algn="l"/>
              </a:tabLst>
              <a:defRPr/>
            </a:pPr>
            <a:r>
              <a:rPr kumimoji="1"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ea typeface="宋体" pitchFamily="2" charset="-122"/>
              </a:rPr>
              <a:t>Rollback complete.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04888" y="2174875"/>
            <a:ext cx="738505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tabLst>
                <a:tab pos="571500" algn="l"/>
              </a:tabLst>
              <a:defRPr/>
            </a:pP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在当前事务内使用</a:t>
            </a:r>
            <a:r>
              <a:rPr lang="en-US" altLang="zh-CN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SAVEPOINT</a:t>
            </a: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语句创建一标识</a:t>
            </a:r>
          </a:p>
          <a:p>
            <a:pPr marL="404813" indent="-4048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SzPct val="125000"/>
              <a:buFontTx/>
              <a:buChar char="•"/>
              <a:tabLst>
                <a:tab pos="571500" algn="l"/>
              </a:tabLst>
              <a:defRPr/>
            </a:pP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使用</a:t>
            </a:r>
            <a:r>
              <a:rPr lang="en-US" altLang="zh-CN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ROLLBACK TO SAVEPOINT</a:t>
            </a:r>
            <a:r>
              <a:rPr lang="zh-CN" altLang="en-US" sz="2000" b="1" kern="0">
                <a:solidFill>
                  <a:schemeClr val="tx1"/>
                </a:solidFill>
                <a:latin typeface="+mn-lt"/>
                <a:ea typeface="宋体" pitchFamily="2" charset="-122"/>
              </a:rPr>
              <a:t>语句回退到标识处</a:t>
            </a:r>
            <a:endParaRPr lang="zh-CN" altLang="en-US" sz="2000" b="1" kern="0" dirty="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530225"/>
            <a:ext cx="8310563" cy="881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ea typeface="宋体" pitchFamily="2" charset="-122"/>
              </a:rPr>
              <a:t>课后要求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696913" y="1852613"/>
            <a:ext cx="7385050" cy="38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1313" lvl="1" indent="-227013" defTabSz="346075" eaLnBrk="1" hangingPunct="1">
              <a:lnSpc>
                <a:spcPct val="95000"/>
              </a:lnSpc>
              <a:spcBef>
                <a:spcPct val="35000"/>
              </a:spcBef>
              <a:buClr>
                <a:schemeClr val="hlink"/>
              </a:buClr>
              <a:buFontTx/>
              <a:buChar char="–"/>
              <a:tabLst>
                <a:tab pos="571500" algn="l"/>
              </a:tabLst>
              <a:defRPr/>
            </a:pPr>
            <a:r>
              <a:rPr lang="zh-CN" altLang="en-US" sz="2000" b="1" kern="0">
                <a:solidFill>
                  <a:schemeClr val="tx1"/>
                </a:solidFill>
                <a:ea typeface="宋体" pitchFamily="2" charset="-122"/>
              </a:rPr>
              <a:t>复习：准备课堂练习</a:t>
            </a:r>
            <a:r>
              <a:rPr lang="en-US" altLang="zh-CN" sz="2000" b="1" kern="0" dirty="0">
                <a:solidFill>
                  <a:schemeClr val="tx1"/>
                </a:solidFill>
                <a:ea typeface="宋体" pitchFamily="2" charset="-122"/>
              </a:rPr>
              <a:t>1——</a:t>
            </a:r>
            <a:r>
              <a:rPr lang="zh-CN" altLang="en-US" sz="2000" b="1" kern="0" dirty="0">
                <a:solidFill>
                  <a:schemeClr val="tx1"/>
                </a:solidFill>
                <a:ea typeface="宋体" pitchFamily="2" charset="-122"/>
              </a:rPr>
              <a:t>查询和事务控制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03 数据查询和事务控制 - 4 DML</Template>
  <TotalTime>2114275</TotalTime>
  <Words>372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华文行楷</vt:lpstr>
      <vt:lpstr>Arial</vt:lpstr>
      <vt:lpstr>Courier New</vt:lpstr>
      <vt:lpstr>Lucida Sans Unicode</vt:lpstr>
      <vt:lpstr>Times</vt:lpstr>
      <vt:lpstr>Times New Roman</vt:lpstr>
      <vt:lpstr>Verdana</vt:lpstr>
      <vt:lpstr>Wingdings 2</vt:lpstr>
      <vt:lpstr>Wingdings 3</vt:lpstr>
      <vt:lpstr>聚合</vt:lpstr>
      <vt:lpstr>数据查询与事务控制  —事务控制</vt:lpstr>
      <vt:lpstr>1 事务控制命令</vt:lpstr>
      <vt:lpstr>2 数据库事务概念</vt:lpstr>
      <vt:lpstr>3 数据库事务控制</vt:lpstr>
      <vt:lpstr>3.1 结束事务前数据状态</vt:lpstr>
      <vt:lpstr>3.2 提交事务后数据状态</vt:lpstr>
      <vt:lpstr>3.3 撤销事务后数据状态</vt:lpstr>
      <vt:lpstr>4 SAVEPOINT</vt:lpstr>
      <vt:lpstr>课后要求</vt:lpstr>
      <vt:lpstr>Thank You! to be continued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creator>Julie Rose</dc:creator>
  <cp:lastModifiedBy>Daohai Hu</cp:lastModifiedBy>
  <cp:revision>996</cp:revision>
  <cp:lastPrinted>2001-04-18T03:10:35Z</cp:lastPrinted>
  <dcterms:created xsi:type="dcterms:W3CDTF">1995-06-17T23:31:02Z</dcterms:created>
  <dcterms:modified xsi:type="dcterms:W3CDTF">2019-08-22T02:35:10Z</dcterms:modified>
</cp:coreProperties>
</file>