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5" r:id="rId1"/>
  </p:sldMasterIdLst>
  <p:notesMasterIdLst>
    <p:notesMasterId r:id="rId31"/>
  </p:notesMasterIdLst>
  <p:handoutMasterIdLst>
    <p:handoutMasterId r:id="rId32"/>
  </p:handoutMasterIdLst>
  <p:sldIdLst>
    <p:sldId id="256" r:id="rId2"/>
    <p:sldId id="425" r:id="rId3"/>
    <p:sldId id="457" r:id="rId4"/>
    <p:sldId id="458" r:id="rId5"/>
    <p:sldId id="426" r:id="rId6"/>
    <p:sldId id="427" r:id="rId7"/>
    <p:sldId id="428" r:id="rId8"/>
    <p:sldId id="429" r:id="rId9"/>
    <p:sldId id="430" r:id="rId10"/>
    <p:sldId id="431" r:id="rId11"/>
    <p:sldId id="432" r:id="rId12"/>
    <p:sldId id="450" r:id="rId13"/>
    <p:sldId id="433" r:id="rId14"/>
    <p:sldId id="434" r:id="rId15"/>
    <p:sldId id="435" r:id="rId16"/>
    <p:sldId id="437" r:id="rId17"/>
    <p:sldId id="438" r:id="rId18"/>
    <p:sldId id="436" r:id="rId19"/>
    <p:sldId id="459" r:id="rId20"/>
    <p:sldId id="464" r:id="rId21"/>
    <p:sldId id="445" r:id="rId22"/>
    <p:sldId id="460" r:id="rId23"/>
    <p:sldId id="462" r:id="rId24"/>
    <p:sldId id="447" r:id="rId25"/>
    <p:sldId id="461" r:id="rId26"/>
    <p:sldId id="463" r:id="rId27"/>
    <p:sldId id="465" r:id="rId28"/>
    <p:sldId id="466" r:id="rId29"/>
    <p:sldId id="423" r:id="rId30"/>
  </p:sldIdLst>
  <p:sldSz cx="9144000" cy="6858000" type="screen4x3"/>
  <p:notesSz cx="6858000" cy="9117013"/>
  <p:defaultTextStyle>
    <a:defPPr>
      <a:defRPr lang="en-US"/>
    </a:defPPr>
    <a:lvl1pPr algn="l" rtl="0" eaLnBrk="0" fontAlgn="base" hangingPunct="0">
      <a:spcBef>
        <a:spcPct val="0"/>
      </a:spcBef>
      <a:spcAft>
        <a:spcPct val="0"/>
      </a:spcAft>
      <a:defRPr sz="3200" kern="1200">
        <a:solidFill>
          <a:schemeClr val="accent2"/>
        </a:solidFill>
        <a:latin typeface="Times New Roman" pitchFamily="18" charset="0"/>
        <a:ea typeface="+mn-ea"/>
        <a:cs typeface="+mn-cs"/>
      </a:defRPr>
    </a:lvl1pPr>
    <a:lvl2pPr marL="457200" algn="l" rtl="0" eaLnBrk="0" fontAlgn="base" hangingPunct="0">
      <a:spcBef>
        <a:spcPct val="0"/>
      </a:spcBef>
      <a:spcAft>
        <a:spcPct val="0"/>
      </a:spcAft>
      <a:defRPr sz="3200" kern="1200">
        <a:solidFill>
          <a:schemeClr val="accent2"/>
        </a:solidFill>
        <a:latin typeface="Times New Roman" pitchFamily="18" charset="0"/>
        <a:ea typeface="+mn-ea"/>
        <a:cs typeface="+mn-cs"/>
      </a:defRPr>
    </a:lvl2pPr>
    <a:lvl3pPr marL="914400" algn="l" rtl="0" eaLnBrk="0" fontAlgn="base" hangingPunct="0">
      <a:spcBef>
        <a:spcPct val="0"/>
      </a:spcBef>
      <a:spcAft>
        <a:spcPct val="0"/>
      </a:spcAft>
      <a:defRPr sz="3200" kern="1200">
        <a:solidFill>
          <a:schemeClr val="accent2"/>
        </a:solidFill>
        <a:latin typeface="Times New Roman" pitchFamily="18" charset="0"/>
        <a:ea typeface="+mn-ea"/>
        <a:cs typeface="+mn-cs"/>
      </a:defRPr>
    </a:lvl3pPr>
    <a:lvl4pPr marL="1371600" algn="l" rtl="0" eaLnBrk="0" fontAlgn="base" hangingPunct="0">
      <a:spcBef>
        <a:spcPct val="0"/>
      </a:spcBef>
      <a:spcAft>
        <a:spcPct val="0"/>
      </a:spcAft>
      <a:defRPr sz="3200" kern="1200">
        <a:solidFill>
          <a:schemeClr val="accent2"/>
        </a:solidFill>
        <a:latin typeface="Times New Roman" pitchFamily="18" charset="0"/>
        <a:ea typeface="+mn-ea"/>
        <a:cs typeface="+mn-cs"/>
      </a:defRPr>
    </a:lvl4pPr>
    <a:lvl5pPr marL="1828800" algn="l" rtl="0" eaLnBrk="0" fontAlgn="base" hangingPunct="0">
      <a:spcBef>
        <a:spcPct val="0"/>
      </a:spcBef>
      <a:spcAft>
        <a:spcPct val="0"/>
      </a:spcAft>
      <a:defRPr sz="3200" kern="1200">
        <a:solidFill>
          <a:schemeClr val="accent2"/>
        </a:solidFill>
        <a:latin typeface="Times New Roman" pitchFamily="18" charset="0"/>
        <a:ea typeface="+mn-ea"/>
        <a:cs typeface="+mn-cs"/>
      </a:defRPr>
    </a:lvl5pPr>
    <a:lvl6pPr marL="2286000" algn="l" defTabSz="914400" rtl="0" eaLnBrk="1" latinLnBrk="0" hangingPunct="1">
      <a:defRPr sz="3200" kern="1200">
        <a:solidFill>
          <a:schemeClr val="accent2"/>
        </a:solidFill>
        <a:latin typeface="Times New Roman" pitchFamily="18" charset="0"/>
        <a:ea typeface="+mn-ea"/>
        <a:cs typeface="+mn-cs"/>
      </a:defRPr>
    </a:lvl6pPr>
    <a:lvl7pPr marL="2743200" algn="l" defTabSz="914400" rtl="0" eaLnBrk="1" latinLnBrk="0" hangingPunct="1">
      <a:defRPr sz="3200" kern="1200">
        <a:solidFill>
          <a:schemeClr val="accent2"/>
        </a:solidFill>
        <a:latin typeface="Times New Roman" pitchFamily="18" charset="0"/>
        <a:ea typeface="+mn-ea"/>
        <a:cs typeface="+mn-cs"/>
      </a:defRPr>
    </a:lvl7pPr>
    <a:lvl8pPr marL="3200400" algn="l" defTabSz="914400" rtl="0" eaLnBrk="1" latinLnBrk="0" hangingPunct="1">
      <a:defRPr sz="3200" kern="1200">
        <a:solidFill>
          <a:schemeClr val="accent2"/>
        </a:solidFill>
        <a:latin typeface="Times New Roman" pitchFamily="18" charset="0"/>
        <a:ea typeface="+mn-ea"/>
        <a:cs typeface="+mn-cs"/>
      </a:defRPr>
    </a:lvl8pPr>
    <a:lvl9pPr marL="3657600" algn="l" defTabSz="914400" rtl="0" eaLnBrk="1" latinLnBrk="0" hangingPunct="1">
      <a:defRPr sz="3200" kern="1200">
        <a:solidFill>
          <a:schemeClr val="accent2"/>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988">
          <p15:clr>
            <a:srgbClr val="A4A3A4"/>
          </p15:clr>
        </p15:guide>
        <p15:guide id="2" pos="2268">
          <p15:clr>
            <a:srgbClr val="A4A3A4"/>
          </p15:clr>
        </p15:guide>
      </p15:sldGuideLst>
    </p:ext>
    <p:ext uri="{2D200454-40CA-4A62-9FC3-DE9A4176ACB9}">
      <p15:notesGuideLst xmlns:p15="http://schemas.microsoft.com/office/powerpoint/2012/main">
        <p15:guide id="1" orient="horz" pos="2872">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3300"/>
    <a:srgbClr val="0066FF"/>
    <a:srgbClr val="FFFF99"/>
    <a:srgbClr val="FFFF00"/>
    <a:srgbClr val="E3E822"/>
    <a:srgbClr val="F8F808"/>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474" autoAdjust="0"/>
    <p:restoredTop sz="86456" autoAdjust="0"/>
  </p:normalViewPr>
  <p:slideViewPr>
    <p:cSldViewPr snapToGrid="0">
      <p:cViewPr varScale="1">
        <p:scale>
          <a:sx n="74" d="100"/>
          <a:sy n="74" d="100"/>
        </p:scale>
        <p:origin x="1128" y="77"/>
      </p:cViewPr>
      <p:guideLst>
        <p:guide orient="horz" pos="2988"/>
        <p:guide pos="2268"/>
      </p:guideLst>
    </p:cSldViewPr>
  </p:slideViewPr>
  <p:outlineViewPr>
    <p:cViewPr>
      <p:scale>
        <a:sx n="33" d="100"/>
        <a:sy n="33" d="100"/>
      </p:scale>
      <p:origin x="0" y="90"/>
    </p:cViewPr>
  </p:outlineViewPr>
  <p:notesTextViewPr>
    <p:cViewPr>
      <p:scale>
        <a:sx n="100" d="100"/>
        <a:sy n="100" d="100"/>
      </p:scale>
      <p:origin x="0" y="0"/>
    </p:cViewPr>
  </p:notesTextViewPr>
  <p:sorterViewPr>
    <p:cViewPr>
      <p:scale>
        <a:sx n="66" d="100"/>
        <a:sy n="66" d="100"/>
      </p:scale>
      <p:origin x="0" y="1122"/>
    </p:cViewPr>
  </p:sorterViewPr>
  <p:notesViewPr>
    <p:cSldViewPr snapToGrid="0">
      <p:cViewPr>
        <p:scale>
          <a:sx n="100" d="100"/>
          <a:sy n="100" d="100"/>
        </p:scale>
        <p:origin x="-780" y="-60"/>
      </p:cViewPr>
      <p:guideLst>
        <p:guide orient="horz" pos="2872"/>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69938" y="8704263"/>
            <a:ext cx="5310187" cy="144462"/>
          </a:xfrm>
          <a:prstGeom prst="rect">
            <a:avLst/>
          </a:prstGeom>
          <a:noFill/>
          <a:ln w="9525">
            <a:noFill/>
            <a:miter lim="800000"/>
            <a:headEnd/>
            <a:tailEnd/>
          </a:ln>
          <a:effectLst/>
        </p:spPr>
        <p:txBody>
          <a:bodyPr lIns="0" tIns="0" rIns="0" bIns="0">
            <a:spAutoFit/>
          </a:bodyPr>
          <a:lstStyle/>
          <a:p>
            <a:pPr algn="ctr" defTabSz="1008063">
              <a:spcBef>
                <a:spcPct val="50000"/>
              </a:spcBef>
              <a:defRPr/>
            </a:pPr>
            <a:r>
              <a:rPr lang="zh-CN" altLang="en-US" sz="1000" b="1">
                <a:solidFill>
                  <a:schemeClr val="tx1"/>
                </a:solidFill>
                <a:latin typeface="Arial" pitchFamily="34" charset="0"/>
              </a:rPr>
              <a:t>&lt;</a:t>
            </a:r>
            <a:r>
              <a:rPr lang="en-US" altLang="zh-CN" sz="1000" b="1">
                <a:solidFill>
                  <a:schemeClr val="tx1"/>
                </a:solidFill>
                <a:latin typeface="Arial" pitchFamily="34" charset="0"/>
              </a:rPr>
              <a:t>Course name&gt; &lt;Lesson number&gt;</a:t>
            </a:r>
            <a:r>
              <a:rPr lang="en-US" altLang="zh-CN" sz="1000" b="1">
                <a:solidFill>
                  <a:schemeClr val="tx1"/>
                </a:solidFill>
              </a:rPr>
              <a:t>-</a:t>
            </a:r>
            <a:fld id="{37E55E2F-40C3-4883-8450-83BB048D1ED4}" type="slidenum">
              <a:rPr lang="en-US" altLang="zh-CN" sz="1000" b="1">
                <a:solidFill>
                  <a:schemeClr val="tx1"/>
                </a:solidFill>
                <a:latin typeface="Arial" pitchFamily="34" charset="0"/>
              </a:rPr>
              <a:pPr algn="ctr" defTabSz="1008063">
                <a:spcBef>
                  <a:spcPct val="50000"/>
                </a:spcBef>
                <a:defRPr/>
              </a:pPr>
              <a:t>‹#›</a:t>
            </a:fld>
            <a:endParaRPr lang="en-US" altLang="zh-CN" sz="1000" b="1">
              <a:solidFill>
                <a:schemeClr val="tx1"/>
              </a:solidFill>
              <a:latin typeface="Arial" pitchFamily="34"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idx="2"/>
          </p:nvPr>
        </p:nvSpPr>
        <p:spPr bwMode="auto">
          <a:xfrm>
            <a:off x="495300" y="153988"/>
            <a:ext cx="5867400" cy="4400550"/>
          </a:xfrm>
          <a:prstGeom prst="rect">
            <a:avLst/>
          </a:prstGeom>
          <a:noFill/>
          <a:ln w="12700">
            <a:solidFill>
              <a:schemeClr val="tx1"/>
            </a:solidFill>
            <a:miter lim="800000"/>
            <a:headEnd/>
            <a:tailEnd/>
          </a:ln>
        </p:spPr>
      </p:sp>
      <p:sp>
        <p:nvSpPr>
          <p:cNvPr id="2051" name="Rectangle 3"/>
          <p:cNvSpPr>
            <a:spLocks noGrp="1" noChangeArrowheads="1"/>
          </p:cNvSpPr>
          <p:nvPr>
            <p:ph type="body" sz="quarter" idx="3"/>
          </p:nvPr>
        </p:nvSpPr>
        <p:spPr bwMode="auto">
          <a:xfrm>
            <a:off x="412750" y="4759325"/>
            <a:ext cx="6029325" cy="3743325"/>
          </a:xfrm>
          <a:prstGeom prst="rect">
            <a:avLst/>
          </a:prstGeom>
          <a:noFill/>
          <a:ln w="9525">
            <a:noFill/>
            <a:miter lim="800000"/>
            <a:headEnd/>
            <a:tailEnd/>
          </a:ln>
          <a:effectLst/>
        </p:spPr>
        <p:txBody>
          <a:bodyPr vert="horz" wrap="square" lIns="91316" tIns="45658" rIns="91316" bIns="45658" numCol="1" anchor="t" anchorCtr="0" compatLnSpc="1">
            <a:prstTxWarp prst="textNoShape">
              <a:avLst/>
            </a:prstTxWarp>
          </a:bodyPr>
          <a:lstStyle/>
          <a:p>
            <a:pPr lvl="0"/>
            <a:r>
              <a:rPr lang="en-US" altLang="zh-CN" noProof="0"/>
              <a:t>Heading (Level 1) Arial 11pt Bold</a:t>
            </a:r>
          </a:p>
          <a:p>
            <a:pPr lvl="1"/>
            <a:r>
              <a:rPr lang="en-US" altLang="zh-CN" noProof="0"/>
              <a:t>Body Text (Level 2) Times New Roman 11pt</a:t>
            </a:r>
          </a:p>
          <a:p>
            <a:pPr lvl="2"/>
            <a:r>
              <a:rPr lang="en-US" altLang="zh-CN" noProof="0"/>
              <a:t>Bullet 1 (Level 3) Times New Roman 11pt</a:t>
            </a:r>
          </a:p>
          <a:p>
            <a:pPr lvl="3"/>
            <a:r>
              <a:rPr lang="en-US" altLang="zh-CN" noProof="0"/>
              <a:t>Bullet 2 (Level 4) Times New Roman 11pt</a:t>
            </a:r>
          </a:p>
          <a:p>
            <a:pPr lvl="0"/>
            <a:endParaRPr lang="en-US" altLang="zh-CN" noProof="0"/>
          </a:p>
          <a:p>
            <a:pPr lvl="0"/>
            <a:endParaRPr lang="en-US" altLang="zh-CN" noProof="0"/>
          </a:p>
          <a:p>
            <a:pPr lvl="0"/>
            <a:endParaRPr lang="en-US" altLang="zh-CN" noProof="0"/>
          </a:p>
          <a:p>
            <a:pPr lvl="0"/>
            <a:endParaRPr lang="en-US" altLang="zh-CN" noProof="0"/>
          </a:p>
          <a:p>
            <a:pPr lvl="0"/>
            <a:endParaRPr lang="en-US" altLang="zh-CN" noProof="0"/>
          </a:p>
          <a:p>
            <a:pPr lvl="0"/>
            <a:endParaRPr lang="en-US" altLang="zh-CN" noProof="0"/>
          </a:p>
          <a:p>
            <a:pPr lvl="0"/>
            <a:endParaRPr lang="en-US" altLang="zh-CN" noProof="0"/>
          </a:p>
          <a:p>
            <a:pPr lvl="0"/>
            <a:endParaRPr lang="en-US" altLang="zh-CN" noProof="0"/>
          </a:p>
          <a:p>
            <a:pPr lvl="0"/>
            <a:r>
              <a:rPr lang="en-US" altLang="zh-CN" noProof="0"/>
              <a:t>Technical Note (Level 1) Arial 11pt Bold (CHANGE TO BLUE)</a:t>
            </a:r>
          </a:p>
          <a:p>
            <a:pPr lvl="0"/>
            <a:r>
              <a:rPr lang="en-US" altLang="zh-CN" noProof="0"/>
              <a:t>Instructor Note (Level 1) Arial 11pt Bold (CHANGE TO BLUE)</a:t>
            </a:r>
          </a:p>
          <a:p>
            <a:pPr lvl="1"/>
            <a:r>
              <a:rPr lang="en-US" altLang="zh-CN" noProof="0"/>
              <a:t>Body Text (Level 2) Times New Roman 11pt (CHANGE TO BLUE)</a:t>
            </a:r>
          </a:p>
          <a:p>
            <a:pPr lvl="2"/>
            <a:r>
              <a:rPr lang="en-US" altLang="zh-CN" noProof="0"/>
              <a:t>Bullet 1 (Level 3) Times New Roman 11pt (CHANGE TO BLUE)</a:t>
            </a:r>
          </a:p>
        </p:txBody>
      </p:sp>
      <p:sp>
        <p:nvSpPr>
          <p:cNvPr id="2052" name="Rectangle 4"/>
          <p:cNvSpPr>
            <a:spLocks noChangeArrowheads="1"/>
          </p:cNvSpPr>
          <p:nvPr/>
        </p:nvSpPr>
        <p:spPr bwMode="auto">
          <a:xfrm>
            <a:off x="715963" y="8582025"/>
            <a:ext cx="5302250" cy="168275"/>
          </a:xfrm>
          <a:prstGeom prst="rect">
            <a:avLst/>
          </a:prstGeom>
          <a:noFill/>
          <a:ln w="9525">
            <a:noFill/>
            <a:miter lim="800000"/>
            <a:headEnd/>
            <a:tailEnd/>
          </a:ln>
          <a:effectLst/>
        </p:spPr>
        <p:txBody>
          <a:bodyPr lIns="0" tIns="0" rIns="0" bIns="0">
            <a:spAutoFit/>
          </a:bodyPr>
          <a:lstStyle/>
          <a:p>
            <a:pPr algn="ctr" defTabSz="1008063">
              <a:spcBef>
                <a:spcPct val="50000"/>
              </a:spcBef>
              <a:defRPr/>
            </a:pPr>
            <a:r>
              <a:rPr lang="en-US" altLang="zh-CN" sz="1100" b="1">
                <a:solidFill>
                  <a:schemeClr val="tx1"/>
                </a:solidFill>
                <a:latin typeface="Arial" pitchFamily="34" charset="0"/>
              </a:rPr>
              <a:t>Introduction to Oracle9</a:t>
            </a:r>
            <a:r>
              <a:rPr lang="en-US" altLang="zh-CN" sz="1100" b="1" i="1">
                <a:solidFill>
                  <a:schemeClr val="tx1"/>
                </a:solidFill>
              </a:rPr>
              <a:t>i</a:t>
            </a:r>
            <a:r>
              <a:rPr lang="en-US" altLang="zh-CN" sz="1100" b="1">
                <a:solidFill>
                  <a:schemeClr val="tx1"/>
                </a:solidFill>
                <a:latin typeface="Arial" pitchFamily="34" charset="0"/>
              </a:rPr>
              <a:t>: SQL </a:t>
            </a:r>
            <a:r>
              <a:rPr lang="en-US" altLang="zh-CN" sz="1000" b="1">
                <a:solidFill>
                  <a:schemeClr val="tx1"/>
                </a:solidFill>
                <a:latin typeface="Arial" pitchFamily="34" charset="0"/>
              </a:rPr>
              <a:t>1</a:t>
            </a:r>
            <a:r>
              <a:rPr lang="en-US" altLang="zh-CN" sz="1000" b="1">
                <a:solidFill>
                  <a:schemeClr val="tx1"/>
                </a:solidFill>
              </a:rPr>
              <a:t>-</a:t>
            </a:r>
            <a:fld id="{574B1F0D-C6B6-4727-8564-8292333F732A}" type="slidenum">
              <a:rPr lang="en-US" altLang="zh-CN" sz="1000" b="1">
                <a:solidFill>
                  <a:schemeClr val="tx1"/>
                </a:solidFill>
                <a:latin typeface="Arial" pitchFamily="34" charset="0"/>
              </a:rPr>
              <a:pPr algn="ctr" defTabSz="1008063">
                <a:spcBef>
                  <a:spcPct val="50000"/>
                </a:spcBef>
                <a:defRPr/>
              </a:pPr>
              <a:t>‹#›</a:t>
            </a:fld>
            <a:endParaRPr lang="en-US" altLang="zh-CN" sz="1000" b="1">
              <a:solidFill>
                <a:schemeClr val="tx1"/>
              </a:solidFill>
              <a:latin typeface="Arial" pitchFamily="34" charset="0"/>
            </a:endParaRPr>
          </a:p>
        </p:txBody>
      </p:sp>
    </p:spTree>
  </p:cSld>
  <p:clrMap bg1="lt1" tx1="dk1" bg2="lt2" tx2="dk2" accent1="accent1" accent2="accent2" accent3="accent3" accent4="accent4" accent5="accent5" accent6="accent6" hlink="hlink" folHlink="folHlink"/>
  <p:notesStyle>
    <a:lvl1pPr algn="l" defTabSz="425450" rtl="0" eaLnBrk="0" fontAlgn="base" hangingPunct="0">
      <a:spcBef>
        <a:spcPct val="30000"/>
      </a:spcBef>
      <a:spcAft>
        <a:spcPct val="0"/>
      </a:spcAft>
      <a:tabLst>
        <a:tab pos="471488" algn="l"/>
      </a:tabLst>
      <a:defRPr sz="1100" b="1" kern="1200">
        <a:solidFill>
          <a:schemeClr val="tx1"/>
        </a:solidFill>
        <a:latin typeface="Arial" pitchFamily="34" charset="0"/>
        <a:ea typeface="+mn-ea"/>
        <a:cs typeface="+mn-cs"/>
      </a:defRPr>
    </a:lvl1pPr>
    <a:lvl2pPr marL="119063" algn="l" defTabSz="425450" rtl="0" eaLnBrk="0" fontAlgn="base" hangingPunct="0">
      <a:spcBef>
        <a:spcPct val="30000"/>
      </a:spcBef>
      <a:spcAft>
        <a:spcPct val="0"/>
      </a:spcAft>
      <a:tabLst>
        <a:tab pos="471488" algn="l"/>
      </a:tabLst>
      <a:defRPr sz="1100" kern="1200">
        <a:solidFill>
          <a:schemeClr val="tx1"/>
        </a:solidFill>
        <a:latin typeface="Times New Roman" pitchFamily="18" charset="0"/>
        <a:ea typeface="+mn-ea"/>
        <a:cs typeface="+mn-cs"/>
      </a:defRPr>
    </a:lvl2pPr>
    <a:lvl3pPr marL="465138" indent="-225425" algn="l" defTabSz="425450" rtl="0" eaLnBrk="0" fontAlgn="base" hangingPunct="0">
      <a:spcBef>
        <a:spcPct val="30000"/>
      </a:spcBef>
      <a:spcAft>
        <a:spcPct val="0"/>
      </a:spcAft>
      <a:buChar char="•"/>
      <a:tabLst>
        <a:tab pos="471488" algn="l"/>
      </a:tabLst>
      <a:defRPr sz="1100" kern="1200">
        <a:solidFill>
          <a:schemeClr val="tx1"/>
        </a:solidFill>
        <a:latin typeface="Times New Roman" pitchFamily="18" charset="0"/>
        <a:ea typeface="+mn-ea"/>
        <a:cs typeface="+mn-cs"/>
      </a:defRPr>
    </a:lvl3pPr>
    <a:lvl4pPr marL="876300" indent="-222250" algn="l" defTabSz="425450" rtl="0" eaLnBrk="0" fontAlgn="base" hangingPunct="0">
      <a:spcBef>
        <a:spcPct val="30000"/>
      </a:spcBef>
      <a:spcAft>
        <a:spcPct val="0"/>
      </a:spcAft>
      <a:buChar char="–"/>
      <a:tabLst>
        <a:tab pos="471488" algn="l"/>
      </a:tabLst>
      <a:defRPr sz="1100" kern="1200">
        <a:solidFill>
          <a:schemeClr val="tx1"/>
        </a:solidFill>
        <a:latin typeface="Times New Roman" pitchFamily="18" charset="0"/>
        <a:ea typeface="+mn-ea"/>
        <a:cs typeface="+mn-cs"/>
      </a:defRPr>
    </a:lvl4pPr>
    <a:lvl5pPr marL="2057400" indent="-228600" algn="l" defTabSz="425450" rtl="0" eaLnBrk="0" fontAlgn="base" hangingPunct="0">
      <a:spcBef>
        <a:spcPct val="30000"/>
      </a:spcBef>
      <a:spcAft>
        <a:spcPct val="0"/>
      </a:spcAft>
      <a:tabLst>
        <a:tab pos="471488" algn="l"/>
      </a:tabLs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image" Target="../media/image2.wmf"/></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ChangeArrowheads="1"/>
          </p:cNvSpPr>
          <p:nvPr/>
        </p:nvSpPr>
        <p:spPr bwMode="auto">
          <a:xfrm>
            <a:off x="3883025" y="0"/>
            <a:ext cx="2978150" cy="457200"/>
          </a:xfrm>
          <a:prstGeom prst="rect">
            <a:avLst/>
          </a:prstGeom>
          <a:noFill/>
          <a:ln w="9525">
            <a:noFill/>
            <a:miter lim="800000"/>
            <a:headEnd/>
            <a:tailEnd/>
          </a:ln>
        </p:spPr>
        <p:txBody>
          <a:bodyPr wrap="none" anchor="ctr"/>
          <a:lstStyle/>
          <a:p>
            <a:endParaRPr lang="zh-CN" altLang="en-US"/>
          </a:p>
        </p:txBody>
      </p:sp>
      <p:sp>
        <p:nvSpPr>
          <p:cNvPr id="1028" name="Rectangle 3"/>
          <p:cNvSpPr>
            <a:spLocks noChangeArrowheads="1"/>
          </p:cNvSpPr>
          <p:nvPr/>
        </p:nvSpPr>
        <p:spPr bwMode="auto">
          <a:xfrm>
            <a:off x="-4763" y="0"/>
            <a:ext cx="2974976" cy="457200"/>
          </a:xfrm>
          <a:prstGeom prst="rect">
            <a:avLst/>
          </a:prstGeom>
          <a:noFill/>
          <a:ln w="9525">
            <a:noFill/>
            <a:miter lim="800000"/>
            <a:headEnd/>
            <a:tailEnd/>
          </a:ln>
        </p:spPr>
        <p:txBody>
          <a:bodyPr wrap="none" anchor="ctr"/>
          <a:lstStyle/>
          <a:p>
            <a:endParaRPr lang="zh-CN" altLang="en-US"/>
          </a:p>
        </p:txBody>
      </p:sp>
      <p:sp>
        <p:nvSpPr>
          <p:cNvPr id="1029" name="Rectangle 4"/>
          <p:cNvSpPr>
            <a:spLocks noGrp="1" noChangeArrowheads="1"/>
          </p:cNvSpPr>
          <p:nvPr>
            <p:ph type="body" idx="1"/>
          </p:nvPr>
        </p:nvSpPr>
        <p:spPr>
          <a:xfrm>
            <a:off x="412750" y="4759325"/>
            <a:ext cx="6029325" cy="3744913"/>
          </a:xfrm>
          <a:noFill/>
          <a:ln/>
        </p:spPr>
        <p:txBody>
          <a:bodyPr lIns="92075" tIns="46038" rIns="92075" bIns="46038"/>
          <a:lstStyle/>
          <a:p>
            <a:pPr defTabSz="400050">
              <a:tabLst>
                <a:tab pos="457200" algn="l"/>
              </a:tabLst>
            </a:pPr>
            <a:r>
              <a:rPr lang="en-US" altLang="zh-CN"/>
              <a:t>Implicit and Explicit Cursors</a:t>
            </a:r>
            <a:endParaRPr lang="en-US" altLang="zh-CN" b="0">
              <a:latin typeface="Helvetica" charset="0"/>
            </a:endParaRPr>
          </a:p>
          <a:p>
            <a:pPr marL="114300" lvl="1" defTabSz="400050">
              <a:tabLst>
                <a:tab pos="457200" algn="l"/>
              </a:tabLst>
            </a:pPr>
            <a:r>
              <a:rPr lang="en-US" altLang="zh-CN"/>
              <a:t>The Oracle Server uses work areas called </a:t>
            </a:r>
            <a:r>
              <a:rPr lang="en-US" altLang="zh-CN" i="1"/>
              <a:t>private SQL areas</a:t>
            </a:r>
            <a:r>
              <a:rPr lang="en-US" altLang="zh-CN"/>
              <a:t> to execute SQL statements and to store processing information. You can use PL/SQL cursors to name a private SQL area and access its stored information. The cursor directs all phases of processing.</a:t>
            </a:r>
          </a:p>
          <a:p>
            <a:pPr defTabSz="400050">
              <a:spcAft>
                <a:spcPct val="24000"/>
              </a:spcAft>
              <a:tabLst>
                <a:tab pos="457200" algn="l"/>
              </a:tabLst>
            </a:pPr>
            <a:endParaRPr lang="zh-CN" altLang="en-US" b="0">
              <a:latin typeface="Times" charset="0"/>
            </a:endParaRPr>
          </a:p>
          <a:p>
            <a:pPr defTabSz="400050">
              <a:spcAft>
                <a:spcPct val="24000"/>
              </a:spcAft>
              <a:tabLst>
                <a:tab pos="457200" algn="l"/>
              </a:tabLst>
            </a:pPr>
            <a:endParaRPr lang="zh-CN" altLang="en-US" b="0">
              <a:latin typeface="Times" charset="0"/>
            </a:endParaRPr>
          </a:p>
          <a:p>
            <a:pPr defTabSz="400050">
              <a:spcAft>
                <a:spcPct val="24000"/>
              </a:spcAft>
              <a:tabLst>
                <a:tab pos="457200" algn="l"/>
              </a:tabLst>
            </a:pPr>
            <a:endParaRPr lang="zh-CN" altLang="en-US" b="0">
              <a:latin typeface="Times" charset="0"/>
            </a:endParaRPr>
          </a:p>
          <a:p>
            <a:pPr defTabSz="400050">
              <a:spcAft>
                <a:spcPct val="24000"/>
              </a:spcAft>
              <a:tabLst>
                <a:tab pos="457200" algn="l"/>
              </a:tabLst>
            </a:pPr>
            <a:endParaRPr lang="zh-CN" altLang="en-US" b="0">
              <a:latin typeface="Times" charset="0"/>
            </a:endParaRPr>
          </a:p>
          <a:p>
            <a:pPr marL="114300" lvl="1" defTabSz="400050">
              <a:tabLst>
                <a:tab pos="457200" algn="l"/>
              </a:tabLst>
            </a:pPr>
            <a:endParaRPr lang="zh-CN" altLang="en-US"/>
          </a:p>
          <a:p>
            <a:pPr marL="114300" lvl="1" defTabSz="400050">
              <a:tabLst>
                <a:tab pos="457200" algn="l"/>
              </a:tabLst>
            </a:pPr>
            <a:r>
              <a:rPr lang="en-US" altLang="zh-CN" b="1"/>
              <a:t>Implicit Cursors</a:t>
            </a:r>
          </a:p>
          <a:p>
            <a:pPr marL="114300" lvl="1" defTabSz="400050">
              <a:tabLst>
                <a:tab pos="457200" algn="l"/>
              </a:tabLst>
            </a:pPr>
            <a:r>
              <a:rPr lang="en-US" altLang="zh-CN"/>
              <a:t>The Oracle Server implicitly opens a cursor to process each SQL statement not associated with an explicitly declared cursor. PL/SQL lets you refer to the most recent implicit cursor as the </a:t>
            </a:r>
            <a:r>
              <a:rPr lang="en-US" altLang="zh-CN" i="1"/>
              <a:t>SQL</a:t>
            </a:r>
            <a:r>
              <a:rPr lang="en-US" altLang="zh-CN"/>
              <a:t> cursor. </a:t>
            </a:r>
          </a:p>
          <a:p>
            <a:pPr marL="114300" lvl="1" defTabSz="400050">
              <a:tabLst>
                <a:tab pos="457200" algn="l"/>
              </a:tabLst>
            </a:pPr>
            <a:r>
              <a:rPr lang="en-US" altLang="zh-CN"/>
              <a:t>You cannot use the OPEN, FETCH, and CLOSE statements to control the SQL cursor, but you can use cursor attributes to get information about the most recently executed SQL statement.</a:t>
            </a:r>
          </a:p>
        </p:txBody>
      </p:sp>
      <p:sp>
        <p:nvSpPr>
          <p:cNvPr id="1030" name="Rectangle 5"/>
          <p:cNvSpPr>
            <a:spLocks noGrp="1" noRot="1" noChangeAspect="1" noChangeArrowheads="1" noTextEdit="1"/>
          </p:cNvSpPr>
          <p:nvPr>
            <p:ph type="sldImg"/>
          </p:nvPr>
        </p:nvSpPr>
        <p:spPr>
          <a:xfrm>
            <a:off x="495300" y="157163"/>
            <a:ext cx="5862638" cy="4397375"/>
          </a:xfrm>
          <a:ln cap="flat"/>
        </p:spPr>
      </p:sp>
      <p:graphicFrame>
        <p:nvGraphicFramePr>
          <p:cNvPr id="1026" name="Object 6"/>
          <p:cNvGraphicFramePr>
            <a:graphicFrameLocks/>
          </p:cNvGraphicFramePr>
          <p:nvPr/>
        </p:nvGraphicFramePr>
        <p:xfrm>
          <a:off x="646113" y="5611813"/>
          <a:ext cx="5897562" cy="1365250"/>
        </p:xfrm>
        <a:graphic>
          <a:graphicData uri="http://schemas.openxmlformats.org/presentationml/2006/ole">
            <mc:AlternateContent xmlns:mc="http://schemas.openxmlformats.org/markup-compatibility/2006">
              <mc:Choice xmlns:v="urn:schemas-microsoft-com:vml" Requires="v">
                <p:oleObj name="Document" r:id="rId3" imgW="5952960" imgH="1377720" progId="Word.Document.6">
                  <p:embed/>
                </p:oleObj>
              </mc:Choice>
              <mc:Fallback>
                <p:oleObj name="Document" r:id="rId3" imgW="5952960" imgH="1377720" progId="Word.Document.6">
                  <p:embed/>
                  <p:pic>
                    <p:nvPicPr>
                      <p:cNvPr id="0"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113" y="5611813"/>
                        <a:ext cx="5897562" cy="136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xfrm>
            <a:off x="412750" y="4632325"/>
            <a:ext cx="6121400" cy="3746500"/>
          </a:xfrm>
          <a:noFill/>
          <a:ln/>
        </p:spPr>
        <p:txBody>
          <a:bodyPr lIns="92075" tIns="46038" rIns="92075" bIns="46038"/>
          <a:lstStyle/>
          <a:p>
            <a:pPr defTabSz="400050">
              <a:tabLst/>
            </a:pPr>
            <a:r>
              <a:rPr lang="en-US" altLang="zh-CN"/>
              <a:t>FETCH Statement</a:t>
            </a:r>
          </a:p>
          <a:p>
            <a:pPr marL="114300" lvl="1" defTabSz="400050">
              <a:tabLst/>
            </a:pPr>
            <a:r>
              <a:rPr lang="en-US" altLang="zh-CN"/>
              <a:t>The FETCH statement retrieves the rows in the result set one at a time. After each fetch, the cursor advances to the next row in the result set.</a:t>
            </a:r>
          </a:p>
          <a:p>
            <a:pPr marL="114300" lvl="1" defTabSz="400050">
              <a:tabLst/>
            </a:pPr>
            <a:r>
              <a:rPr lang="en-US" altLang="zh-CN"/>
              <a:t>In the syntax,</a:t>
            </a:r>
          </a:p>
          <a:p>
            <a:pPr defTabSz="400050">
              <a:tabLst/>
            </a:pPr>
            <a:r>
              <a:rPr lang="zh-CN" altLang="en-US">
                <a:latin typeface="Times New Roman" pitchFamily="18" charset="0"/>
              </a:rPr>
              <a:t> 	</a:t>
            </a:r>
            <a:r>
              <a:rPr lang="en-US" altLang="zh-CN" b="0" i="1">
                <a:latin typeface="Times New Roman" pitchFamily="18" charset="0"/>
              </a:rPr>
              <a:t>cursor_name		</a:t>
            </a:r>
            <a:r>
              <a:rPr lang="en-US" altLang="zh-CN" b="0">
                <a:latin typeface="Times New Roman" pitchFamily="18" charset="0"/>
              </a:rPr>
              <a:t>is the name of the previously declared cursor.</a:t>
            </a:r>
          </a:p>
          <a:p>
            <a:pPr defTabSz="400050">
              <a:tabLst/>
            </a:pPr>
            <a:r>
              <a:rPr lang="zh-CN" altLang="en-US" b="0" i="1">
                <a:latin typeface="Times New Roman" pitchFamily="18" charset="0"/>
              </a:rPr>
              <a:t>	</a:t>
            </a:r>
            <a:r>
              <a:rPr lang="en-US" altLang="zh-CN" b="0" i="1">
                <a:latin typeface="Times New Roman" pitchFamily="18" charset="0"/>
              </a:rPr>
              <a:t>variable		</a:t>
            </a:r>
            <a:r>
              <a:rPr lang="en-US" altLang="zh-CN" b="0">
                <a:latin typeface="Times New Roman" pitchFamily="18" charset="0"/>
              </a:rPr>
              <a:t>is an output variable to store the results.</a:t>
            </a:r>
          </a:p>
          <a:p>
            <a:pPr defTabSz="400050">
              <a:tabLst/>
            </a:pPr>
            <a:r>
              <a:rPr lang="zh-CN" altLang="en-US" b="0">
                <a:latin typeface="Times New Roman" pitchFamily="18" charset="0"/>
              </a:rPr>
              <a:t>	</a:t>
            </a:r>
            <a:r>
              <a:rPr lang="en-US" altLang="zh-CN" b="0" i="1">
                <a:latin typeface="Times New Roman" pitchFamily="18" charset="0"/>
              </a:rPr>
              <a:t>record_name		</a:t>
            </a:r>
            <a:r>
              <a:rPr lang="en-US" altLang="zh-CN" b="0">
                <a:latin typeface="Times New Roman" pitchFamily="18" charset="0"/>
              </a:rPr>
              <a:t>is the name of the record in which the retrieved data is stored. The record 				variable can be declared using the %ROWTYPE attribute.</a:t>
            </a:r>
            <a:endParaRPr lang="en-US" altLang="zh-CN" b="0"/>
          </a:p>
          <a:p>
            <a:pPr marL="114300" lvl="1" defTabSz="400050">
              <a:tabLst/>
            </a:pPr>
            <a:r>
              <a:rPr lang="en-US" altLang="zh-CN" b="1"/>
              <a:t>Guidelines</a:t>
            </a:r>
            <a:endParaRPr lang="en-US" altLang="zh-CN"/>
          </a:p>
          <a:p>
            <a:pPr marL="450850" lvl="2" indent="-217488" defTabSz="400050">
              <a:tabLst/>
            </a:pPr>
            <a:r>
              <a:rPr lang="en-US" altLang="zh-CN"/>
              <a:t>Include the same number of variables in the INTO clause of the FETCH statement as output columns in the SELECT statement, and be sure that the datatypes are compatible.</a:t>
            </a:r>
          </a:p>
          <a:p>
            <a:pPr marL="450850" lvl="2" indent="-217488" defTabSz="400050">
              <a:tabLst/>
            </a:pPr>
            <a:r>
              <a:rPr lang="en-US" altLang="zh-CN"/>
              <a:t>Match each variable to correspond to the columns positionally.</a:t>
            </a:r>
          </a:p>
          <a:p>
            <a:pPr marL="450850" lvl="2" indent="-217488" defTabSz="400050">
              <a:tabLst/>
            </a:pPr>
            <a:r>
              <a:rPr lang="en-US" altLang="zh-CN"/>
              <a:t>Alternatively, define a record for the cursor and reference the record in the FETCH INTO clause.</a:t>
            </a:r>
          </a:p>
          <a:p>
            <a:pPr marL="450850" lvl="2" indent="-217488" defTabSz="400050">
              <a:tabLst/>
            </a:pPr>
            <a:r>
              <a:rPr lang="en-US" altLang="zh-CN"/>
              <a:t>Test to see if the cursor contains rows. If a fetch acquires no values, there are no rows left to process in the active set and no error is recorded.</a:t>
            </a:r>
          </a:p>
          <a:p>
            <a:pPr marL="114300" lvl="1" defTabSz="400050">
              <a:tabLst/>
            </a:pPr>
            <a:r>
              <a:rPr lang="en-US" altLang="zh-CN" b="1"/>
              <a:t>Note:</a:t>
            </a:r>
            <a:r>
              <a:rPr lang="en-US" altLang="zh-CN"/>
              <a:t> The FETCH statement performs the following operations:</a:t>
            </a:r>
          </a:p>
          <a:p>
            <a:pPr marL="114300" lvl="1" defTabSz="400050">
              <a:tabLst/>
            </a:pPr>
            <a:r>
              <a:rPr lang="zh-CN" altLang="en-US"/>
              <a:t>1.  </a:t>
            </a:r>
            <a:r>
              <a:rPr lang="en-US" altLang="zh-CN"/>
              <a:t>Advances the pointer to the next row in the active set.</a:t>
            </a:r>
            <a:br>
              <a:rPr lang="en-US" altLang="zh-CN"/>
            </a:br>
            <a:r>
              <a:rPr lang="en-US" altLang="zh-CN"/>
              <a:t>2.  Reads the data for the current row into the output PL/SQL variables.</a:t>
            </a:r>
            <a:br>
              <a:rPr lang="en-US" altLang="zh-CN"/>
            </a:br>
            <a:r>
              <a:rPr lang="en-US" altLang="zh-CN"/>
              <a:t>3.  Exits the cursor FOR loop if the pointer is positioned at the end of the active set.</a:t>
            </a:r>
          </a:p>
        </p:txBody>
      </p:sp>
      <p:sp>
        <p:nvSpPr>
          <p:cNvPr id="50179" name="Rectangle 3"/>
          <p:cNvSpPr>
            <a:spLocks noGrp="1" noRot="1" noChangeAspect="1" noChangeArrowheads="1" noTextEdit="1"/>
          </p:cNvSpPr>
          <p:nvPr>
            <p:ph type="sldImg"/>
          </p:nvPr>
        </p:nvSpPr>
        <p:spPr>
          <a:xfrm>
            <a:off x="495300" y="157163"/>
            <a:ext cx="5862638" cy="4397375"/>
          </a:xfr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xfrm>
            <a:off x="412750" y="4759325"/>
            <a:ext cx="6029325" cy="3744913"/>
          </a:xfrm>
          <a:noFill/>
          <a:ln/>
        </p:spPr>
        <p:txBody>
          <a:bodyPr lIns="92075" tIns="46038" rIns="92075" bIns="46038"/>
          <a:lstStyle/>
          <a:p>
            <a:pPr defTabSz="400050">
              <a:tabLst/>
            </a:pPr>
            <a:r>
              <a:rPr lang="en-US" altLang="zh-CN"/>
              <a:t>FETCH Statement (continued)</a:t>
            </a:r>
          </a:p>
          <a:p>
            <a:pPr marL="114300" lvl="1" defTabSz="400050">
              <a:tabLst/>
            </a:pPr>
            <a:r>
              <a:rPr lang="en-US" altLang="zh-CN"/>
              <a:t>You use the FETCH statement to retrieve the current row values into output variables. After the fetch, you can manipulate the variables by further statements. For each column value returned by the query associated with the cursor, there must be a corresponding variable in the INTO list. Also, their datatypes must be compatible.</a:t>
            </a:r>
          </a:p>
          <a:p>
            <a:pPr marL="114300" lvl="1" defTabSz="400050">
              <a:tabLst/>
            </a:pPr>
            <a:r>
              <a:rPr lang="en-US" altLang="zh-CN"/>
              <a:t>Retrieve the first ten employees one by one.</a:t>
            </a:r>
          </a:p>
          <a:p>
            <a:pPr marL="114300" lvl="1" defTabSz="400050">
              <a:tabLst/>
            </a:pPr>
            <a:endParaRPr lang="en-US" altLang="zh-CN"/>
          </a:p>
          <a:p>
            <a:pPr defTabSz="400050">
              <a:tabLst/>
            </a:pPr>
            <a:endParaRPr lang="zh-CN" altLang="en-US" b="0">
              <a:latin typeface="Times New Roman" pitchFamily="18" charset="0"/>
            </a:endParaRPr>
          </a:p>
        </p:txBody>
      </p:sp>
      <p:sp>
        <p:nvSpPr>
          <p:cNvPr id="51203" name="Rectangle 3"/>
          <p:cNvSpPr>
            <a:spLocks noGrp="1" noRot="1" noChangeAspect="1" noChangeArrowheads="1" noTextEdit="1"/>
          </p:cNvSpPr>
          <p:nvPr>
            <p:ph type="sldImg"/>
          </p:nvPr>
        </p:nvSpPr>
        <p:spPr>
          <a:xfrm>
            <a:off x="495300" y="157163"/>
            <a:ext cx="5862638" cy="4397375"/>
          </a:xfrm>
          <a:ln cap="flat"/>
        </p:spPr>
      </p:sp>
      <p:sp>
        <p:nvSpPr>
          <p:cNvPr id="51204" name="Rectangle 4"/>
          <p:cNvSpPr>
            <a:spLocks noChangeArrowheads="1"/>
          </p:cNvSpPr>
          <p:nvPr/>
        </p:nvSpPr>
        <p:spPr bwMode="auto">
          <a:xfrm>
            <a:off x="568325" y="5949950"/>
            <a:ext cx="5578475" cy="2544763"/>
          </a:xfrm>
          <a:prstGeom prst="rect">
            <a:avLst/>
          </a:prstGeom>
          <a:noFill/>
          <a:ln w="12700">
            <a:solidFill>
              <a:schemeClr val="tx1"/>
            </a:solidFill>
            <a:miter lim="800000"/>
            <a:headEnd/>
            <a:tailEnd/>
          </a:ln>
        </p:spPr>
        <p:txBody>
          <a:bodyPr wrap="none" lIns="95250" tIns="49213" rIns="95250" bIns="49213"/>
          <a:lstStyle/>
          <a:p>
            <a:pPr defTabSz="882650">
              <a:lnSpc>
                <a:spcPct val="85000"/>
              </a:lnSpc>
              <a:spcBef>
                <a:spcPct val="20000"/>
              </a:spcBef>
            </a:pPr>
            <a:r>
              <a:rPr kumimoji="1" lang="en-US" altLang="zh-CN" sz="1100" b="1">
                <a:solidFill>
                  <a:schemeClr val="tx1"/>
                </a:solidFill>
                <a:latin typeface="Courier New" pitchFamily="49" charset="0"/>
              </a:rPr>
              <a:t>DECLARE</a:t>
            </a:r>
          </a:p>
          <a:p>
            <a:pPr defTabSz="882650">
              <a:lnSpc>
                <a:spcPct val="85000"/>
              </a:lnSpc>
              <a:spcBef>
                <a:spcPct val="20000"/>
              </a:spcBef>
            </a:pPr>
            <a:r>
              <a:rPr kumimoji="1" lang="en-US" altLang="zh-CN" sz="1100" b="1">
                <a:solidFill>
                  <a:schemeClr val="tx1"/>
                </a:solidFill>
                <a:latin typeface="Courier New" pitchFamily="49" charset="0"/>
              </a:rPr>
              <a:t>  v_empno		emp.empno%TYPE;</a:t>
            </a:r>
          </a:p>
          <a:p>
            <a:pPr defTabSz="882650">
              <a:lnSpc>
                <a:spcPct val="85000"/>
              </a:lnSpc>
              <a:spcBef>
                <a:spcPct val="20000"/>
              </a:spcBef>
            </a:pPr>
            <a:r>
              <a:rPr kumimoji="1" lang="en-US" altLang="zh-CN" sz="1100" b="1">
                <a:solidFill>
                  <a:schemeClr val="tx1"/>
                </a:solidFill>
                <a:latin typeface="Courier New" pitchFamily="49" charset="0"/>
              </a:rPr>
              <a:t>  v_ename		emp.ename%TYPE;</a:t>
            </a:r>
          </a:p>
          <a:p>
            <a:pPr defTabSz="882650">
              <a:lnSpc>
                <a:spcPct val="85000"/>
              </a:lnSpc>
              <a:spcBef>
                <a:spcPct val="20000"/>
              </a:spcBef>
            </a:pPr>
            <a:r>
              <a:rPr kumimoji="1" lang="en-US" altLang="zh-CN" sz="1100" b="1">
                <a:solidFill>
                  <a:schemeClr val="tx1"/>
                </a:solidFill>
                <a:latin typeface="Courier New" pitchFamily="49" charset="0"/>
              </a:rPr>
              <a:t>  i 		NUMBER := 1;</a:t>
            </a:r>
          </a:p>
          <a:p>
            <a:pPr defTabSz="882650">
              <a:lnSpc>
                <a:spcPct val="85000"/>
              </a:lnSpc>
              <a:spcBef>
                <a:spcPct val="20000"/>
              </a:spcBef>
            </a:pPr>
            <a:r>
              <a:rPr kumimoji="1" lang="en-US" altLang="zh-CN" sz="1100" b="1">
                <a:solidFill>
                  <a:schemeClr val="tx1"/>
                </a:solidFill>
                <a:latin typeface="Courier New" pitchFamily="49" charset="0"/>
              </a:rPr>
              <a:t>  CURSOR c1 IS</a:t>
            </a:r>
          </a:p>
          <a:p>
            <a:pPr defTabSz="882650">
              <a:lnSpc>
                <a:spcPct val="85000"/>
              </a:lnSpc>
              <a:spcBef>
                <a:spcPct val="20000"/>
              </a:spcBef>
            </a:pPr>
            <a:r>
              <a:rPr kumimoji="1" lang="en-US" altLang="zh-CN" sz="1100" b="1">
                <a:solidFill>
                  <a:schemeClr val="tx1"/>
                </a:solidFill>
                <a:latin typeface="Courier New" pitchFamily="49" charset="0"/>
              </a:rPr>
              <a:t>    SELECT empno, ename</a:t>
            </a:r>
          </a:p>
          <a:p>
            <a:pPr defTabSz="882650">
              <a:lnSpc>
                <a:spcPct val="85000"/>
              </a:lnSpc>
              <a:spcBef>
                <a:spcPct val="20000"/>
              </a:spcBef>
            </a:pPr>
            <a:r>
              <a:rPr kumimoji="1" lang="en-US" altLang="zh-CN" sz="1100" b="1">
                <a:solidFill>
                  <a:schemeClr val="tx1"/>
                </a:solidFill>
                <a:latin typeface="Courier New" pitchFamily="49" charset="0"/>
              </a:rPr>
              <a:t>    FROM   emp;</a:t>
            </a:r>
          </a:p>
          <a:p>
            <a:pPr defTabSz="882650">
              <a:lnSpc>
                <a:spcPct val="85000"/>
              </a:lnSpc>
              <a:spcBef>
                <a:spcPct val="20000"/>
              </a:spcBef>
            </a:pPr>
            <a:r>
              <a:rPr kumimoji="1" lang="en-US" altLang="zh-CN" sz="1100" b="1">
                <a:solidFill>
                  <a:schemeClr val="tx1"/>
                </a:solidFill>
                <a:latin typeface="Courier New" pitchFamily="49" charset="0"/>
              </a:rPr>
              <a:t>BEGIN</a:t>
            </a:r>
          </a:p>
          <a:p>
            <a:pPr defTabSz="882650">
              <a:lnSpc>
                <a:spcPct val="85000"/>
              </a:lnSpc>
              <a:spcBef>
                <a:spcPct val="20000"/>
              </a:spcBef>
            </a:pPr>
            <a:r>
              <a:rPr kumimoji="1" lang="en-US" altLang="zh-CN" sz="1100" b="1">
                <a:solidFill>
                  <a:schemeClr val="tx1"/>
                </a:solidFill>
                <a:latin typeface="Courier New" pitchFamily="49" charset="0"/>
              </a:rPr>
              <a:t>  OPEN c1;</a:t>
            </a:r>
          </a:p>
          <a:p>
            <a:pPr defTabSz="882650">
              <a:lnSpc>
                <a:spcPct val="85000"/>
              </a:lnSpc>
              <a:spcBef>
                <a:spcPct val="20000"/>
              </a:spcBef>
            </a:pPr>
            <a:r>
              <a:rPr kumimoji="1" lang="en-US" altLang="zh-CN" sz="1100" b="1">
                <a:solidFill>
                  <a:schemeClr val="tx1"/>
                </a:solidFill>
                <a:latin typeface="Courier New" pitchFamily="49" charset="0"/>
              </a:rPr>
              <a:t>  FOR i IN 1..10 LOOP</a:t>
            </a:r>
          </a:p>
          <a:p>
            <a:pPr defTabSz="882650">
              <a:lnSpc>
                <a:spcPct val="85000"/>
              </a:lnSpc>
              <a:spcBef>
                <a:spcPct val="20000"/>
              </a:spcBef>
            </a:pPr>
            <a:r>
              <a:rPr kumimoji="1" lang="en-US" altLang="zh-CN" sz="1100" b="1">
                <a:solidFill>
                  <a:schemeClr val="tx1"/>
                </a:solidFill>
                <a:latin typeface="Courier New" pitchFamily="49" charset="0"/>
              </a:rPr>
              <a:t>    FETCH c1 INTO v_empno, v_ename;</a:t>
            </a:r>
          </a:p>
          <a:p>
            <a:pPr defTabSz="882650">
              <a:lnSpc>
                <a:spcPct val="85000"/>
              </a:lnSpc>
              <a:spcBef>
                <a:spcPct val="20000"/>
              </a:spcBef>
            </a:pPr>
            <a:r>
              <a:rPr kumimoji="1" lang="en-US" altLang="zh-CN" sz="1100" b="1">
                <a:solidFill>
                  <a:schemeClr val="tx1"/>
                </a:solidFill>
                <a:latin typeface="Courier New" pitchFamily="49" charset="0"/>
              </a:rPr>
              <a:t>    ...</a:t>
            </a:r>
          </a:p>
          <a:p>
            <a:pPr defTabSz="882650">
              <a:lnSpc>
                <a:spcPct val="85000"/>
              </a:lnSpc>
              <a:spcBef>
                <a:spcPct val="20000"/>
              </a:spcBef>
            </a:pPr>
            <a:r>
              <a:rPr kumimoji="1" lang="en-US" altLang="zh-CN" sz="1100" b="1">
                <a:solidFill>
                  <a:schemeClr val="tx1"/>
                </a:solidFill>
                <a:latin typeface="Courier New" pitchFamily="49" charset="0"/>
              </a:rPr>
              <a:t>  END LOOP;</a:t>
            </a:r>
          </a:p>
          <a:p>
            <a:pPr defTabSz="882650">
              <a:lnSpc>
                <a:spcPct val="85000"/>
              </a:lnSpc>
              <a:spcBef>
                <a:spcPct val="20000"/>
              </a:spcBef>
            </a:pPr>
            <a:r>
              <a:rPr kumimoji="1" lang="en-US" altLang="zh-CN" sz="1100" b="1">
                <a:solidFill>
                  <a:schemeClr val="tx1"/>
                </a:solidFill>
                <a:latin typeface="Courier New" pitchFamily="49" charset="0"/>
              </a:rPr>
              <a:t>END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xfrm>
            <a:off x="412750" y="4759325"/>
            <a:ext cx="6029325" cy="3744913"/>
          </a:xfrm>
          <a:noFill/>
          <a:ln/>
        </p:spPr>
        <p:txBody>
          <a:bodyPr lIns="92075" tIns="46038" rIns="92075" bIns="46038"/>
          <a:lstStyle/>
          <a:p>
            <a:pPr defTabSz="400050">
              <a:tabLst/>
            </a:pPr>
            <a:r>
              <a:rPr lang="en-US" altLang="zh-CN"/>
              <a:t>FETCH Statement (continued)</a:t>
            </a:r>
          </a:p>
          <a:p>
            <a:pPr marL="114300" lvl="1" defTabSz="400050">
              <a:tabLst/>
            </a:pPr>
            <a:r>
              <a:rPr lang="en-US" altLang="zh-CN"/>
              <a:t>You use the FETCH statement to retrieve the current row values into output variables. After the fetch, you can manipulate the variables by further statements. For each column value returned by the query associated with the cursor, there must be a corresponding variable in the INTO list. Also, their datatypes must be compatible.</a:t>
            </a:r>
          </a:p>
          <a:p>
            <a:pPr marL="114300" lvl="1" defTabSz="400050">
              <a:tabLst/>
            </a:pPr>
            <a:r>
              <a:rPr lang="en-US" altLang="zh-CN"/>
              <a:t>Retrieve the first ten employees one by one.</a:t>
            </a:r>
          </a:p>
          <a:p>
            <a:pPr marL="114300" lvl="1" defTabSz="400050">
              <a:tabLst/>
            </a:pPr>
            <a:endParaRPr lang="en-US" altLang="zh-CN"/>
          </a:p>
          <a:p>
            <a:pPr defTabSz="400050">
              <a:tabLst/>
            </a:pPr>
            <a:endParaRPr lang="zh-CN" altLang="en-US" b="0">
              <a:latin typeface="Times New Roman" pitchFamily="18" charset="0"/>
            </a:endParaRPr>
          </a:p>
        </p:txBody>
      </p:sp>
      <p:sp>
        <p:nvSpPr>
          <p:cNvPr id="52227" name="Rectangle 3"/>
          <p:cNvSpPr>
            <a:spLocks noGrp="1" noRot="1" noChangeAspect="1" noChangeArrowheads="1" noTextEdit="1"/>
          </p:cNvSpPr>
          <p:nvPr>
            <p:ph type="sldImg"/>
          </p:nvPr>
        </p:nvSpPr>
        <p:spPr>
          <a:xfrm>
            <a:off x="495300" y="157163"/>
            <a:ext cx="5862638" cy="4397375"/>
          </a:xfrm>
          <a:ln cap="flat"/>
        </p:spPr>
      </p:sp>
      <p:sp>
        <p:nvSpPr>
          <p:cNvPr id="52228" name="Rectangle 4"/>
          <p:cNvSpPr>
            <a:spLocks noChangeArrowheads="1"/>
          </p:cNvSpPr>
          <p:nvPr/>
        </p:nvSpPr>
        <p:spPr bwMode="auto">
          <a:xfrm>
            <a:off x="568325" y="5949950"/>
            <a:ext cx="5578475" cy="2544763"/>
          </a:xfrm>
          <a:prstGeom prst="rect">
            <a:avLst/>
          </a:prstGeom>
          <a:noFill/>
          <a:ln w="12700">
            <a:solidFill>
              <a:schemeClr val="tx1"/>
            </a:solidFill>
            <a:miter lim="800000"/>
            <a:headEnd/>
            <a:tailEnd/>
          </a:ln>
        </p:spPr>
        <p:txBody>
          <a:bodyPr wrap="none" lIns="95250" tIns="49213" rIns="95250" bIns="49213"/>
          <a:lstStyle/>
          <a:p>
            <a:pPr defTabSz="882650">
              <a:lnSpc>
                <a:spcPct val="85000"/>
              </a:lnSpc>
              <a:spcBef>
                <a:spcPct val="20000"/>
              </a:spcBef>
            </a:pPr>
            <a:r>
              <a:rPr kumimoji="1" lang="en-US" altLang="zh-CN" sz="1100" b="1">
                <a:solidFill>
                  <a:schemeClr val="tx1"/>
                </a:solidFill>
                <a:latin typeface="Courier New" pitchFamily="49" charset="0"/>
              </a:rPr>
              <a:t>DECLARE</a:t>
            </a:r>
          </a:p>
          <a:p>
            <a:pPr defTabSz="882650">
              <a:lnSpc>
                <a:spcPct val="85000"/>
              </a:lnSpc>
              <a:spcBef>
                <a:spcPct val="20000"/>
              </a:spcBef>
            </a:pPr>
            <a:r>
              <a:rPr kumimoji="1" lang="en-US" altLang="zh-CN" sz="1100" b="1">
                <a:solidFill>
                  <a:schemeClr val="tx1"/>
                </a:solidFill>
                <a:latin typeface="Courier New" pitchFamily="49" charset="0"/>
              </a:rPr>
              <a:t>  v_empno		emp.empno%TYPE;</a:t>
            </a:r>
          </a:p>
          <a:p>
            <a:pPr defTabSz="882650">
              <a:lnSpc>
                <a:spcPct val="85000"/>
              </a:lnSpc>
              <a:spcBef>
                <a:spcPct val="20000"/>
              </a:spcBef>
            </a:pPr>
            <a:r>
              <a:rPr kumimoji="1" lang="en-US" altLang="zh-CN" sz="1100" b="1">
                <a:solidFill>
                  <a:schemeClr val="tx1"/>
                </a:solidFill>
                <a:latin typeface="Courier New" pitchFamily="49" charset="0"/>
              </a:rPr>
              <a:t>  v_ename		emp.ename%TYPE;</a:t>
            </a:r>
          </a:p>
          <a:p>
            <a:pPr defTabSz="882650">
              <a:lnSpc>
                <a:spcPct val="85000"/>
              </a:lnSpc>
              <a:spcBef>
                <a:spcPct val="20000"/>
              </a:spcBef>
            </a:pPr>
            <a:r>
              <a:rPr kumimoji="1" lang="en-US" altLang="zh-CN" sz="1100" b="1">
                <a:solidFill>
                  <a:schemeClr val="tx1"/>
                </a:solidFill>
                <a:latin typeface="Courier New" pitchFamily="49" charset="0"/>
              </a:rPr>
              <a:t>  i 		NUMBER := 1;</a:t>
            </a:r>
          </a:p>
          <a:p>
            <a:pPr defTabSz="882650">
              <a:lnSpc>
                <a:spcPct val="85000"/>
              </a:lnSpc>
              <a:spcBef>
                <a:spcPct val="20000"/>
              </a:spcBef>
            </a:pPr>
            <a:r>
              <a:rPr kumimoji="1" lang="en-US" altLang="zh-CN" sz="1100" b="1">
                <a:solidFill>
                  <a:schemeClr val="tx1"/>
                </a:solidFill>
                <a:latin typeface="Courier New" pitchFamily="49" charset="0"/>
              </a:rPr>
              <a:t>  CURSOR c1 IS</a:t>
            </a:r>
          </a:p>
          <a:p>
            <a:pPr defTabSz="882650">
              <a:lnSpc>
                <a:spcPct val="85000"/>
              </a:lnSpc>
              <a:spcBef>
                <a:spcPct val="20000"/>
              </a:spcBef>
            </a:pPr>
            <a:r>
              <a:rPr kumimoji="1" lang="en-US" altLang="zh-CN" sz="1100" b="1">
                <a:solidFill>
                  <a:schemeClr val="tx1"/>
                </a:solidFill>
                <a:latin typeface="Courier New" pitchFamily="49" charset="0"/>
              </a:rPr>
              <a:t>    SELECT empno, ename</a:t>
            </a:r>
          </a:p>
          <a:p>
            <a:pPr defTabSz="882650">
              <a:lnSpc>
                <a:spcPct val="85000"/>
              </a:lnSpc>
              <a:spcBef>
                <a:spcPct val="20000"/>
              </a:spcBef>
            </a:pPr>
            <a:r>
              <a:rPr kumimoji="1" lang="en-US" altLang="zh-CN" sz="1100" b="1">
                <a:solidFill>
                  <a:schemeClr val="tx1"/>
                </a:solidFill>
                <a:latin typeface="Courier New" pitchFamily="49" charset="0"/>
              </a:rPr>
              <a:t>    FROM   emp;</a:t>
            </a:r>
          </a:p>
          <a:p>
            <a:pPr defTabSz="882650">
              <a:lnSpc>
                <a:spcPct val="85000"/>
              </a:lnSpc>
              <a:spcBef>
                <a:spcPct val="20000"/>
              </a:spcBef>
            </a:pPr>
            <a:r>
              <a:rPr kumimoji="1" lang="en-US" altLang="zh-CN" sz="1100" b="1">
                <a:solidFill>
                  <a:schemeClr val="tx1"/>
                </a:solidFill>
                <a:latin typeface="Courier New" pitchFamily="49" charset="0"/>
              </a:rPr>
              <a:t>BEGIN</a:t>
            </a:r>
          </a:p>
          <a:p>
            <a:pPr defTabSz="882650">
              <a:lnSpc>
                <a:spcPct val="85000"/>
              </a:lnSpc>
              <a:spcBef>
                <a:spcPct val="20000"/>
              </a:spcBef>
            </a:pPr>
            <a:r>
              <a:rPr kumimoji="1" lang="en-US" altLang="zh-CN" sz="1100" b="1">
                <a:solidFill>
                  <a:schemeClr val="tx1"/>
                </a:solidFill>
                <a:latin typeface="Courier New" pitchFamily="49" charset="0"/>
              </a:rPr>
              <a:t>  OPEN c1;</a:t>
            </a:r>
          </a:p>
          <a:p>
            <a:pPr defTabSz="882650">
              <a:lnSpc>
                <a:spcPct val="85000"/>
              </a:lnSpc>
              <a:spcBef>
                <a:spcPct val="20000"/>
              </a:spcBef>
            </a:pPr>
            <a:r>
              <a:rPr kumimoji="1" lang="en-US" altLang="zh-CN" sz="1100" b="1">
                <a:solidFill>
                  <a:schemeClr val="tx1"/>
                </a:solidFill>
                <a:latin typeface="Courier New" pitchFamily="49" charset="0"/>
              </a:rPr>
              <a:t>  FOR i IN 1..10 LOOP</a:t>
            </a:r>
          </a:p>
          <a:p>
            <a:pPr defTabSz="882650">
              <a:lnSpc>
                <a:spcPct val="85000"/>
              </a:lnSpc>
              <a:spcBef>
                <a:spcPct val="20000"/>
              </a:spcBef>
            </a:pPr>
            <a:r>
              <a:rPr kumimoji="1" lang="en-US" altLang="zh-CN" sz="1100" b="1">
                <a:solidFill>
                  <a:schemeClr val="tx1"/>
                </a:solidFill>
                <a:latin typeface="Courier New" pitchFamily="49" charset="0"/>
              </a:rPr>
              <a:t>    FETCH c1 INTO v_empno, v_ename;</a:t>
            </a:r>
          </a:p>
          <a:p>
            <a:pPr defTabSz="882650">
              <a:lnSpc>
                <a:spcPct val="85000"/>
              </a:lnSpc>
              <a:spcBef>
                <a:spcPct val="20000"/>
              </a:spcBef>
            </a:pPr>
            <a:r>
              <a:rPr kumimoji="1" lang="en-US" altLang="zh-CN" sz="1100" b="1">
                <a:solidFill>
                  <a:schemeClr val="tx1"/>
                </a:solidFill>
                <a:latin typeface="Courier New" pitchFamily="49" charset="0"/>
              </a:rPr>
              <a:t>    ...</a:t>
            </a:r>
          </a:p>
          <a:p>
            <a:pPr defTabSz="882650">
              <a:lnSpc>
                <a:spcPct val="85000"/>
              </a:lnSpc>
              <a:spcBef>
                <a:spcPct val="20000"/>
              </a:spcBef>
            </a:pPr>
            <a:r>
              <a:rPr kumimoji="1" lang="en-US" altLang="zh-CN" sz="1100" b="1">
                <a:solidFill>
                  <a:schemeClr val="tx1"/>
                </a:solidFill>
                <a:latin typeface="Courier New" pitchFamily="49" charset="0"/>
              </a:rPr>
              <a:t>  END LOOP;</a:t>
            </a:r>
          </a:p>
          <a:p>
            <a:pPr defTabSz="882650">
              <a:lnSpc>
                <a:spcPct val="85000"/>
              </a:lnSpc>
              <a:spcBef>
                <a:spcPct val="20000"/>
              </a:spcBef>
            </a:pPr>
            <a:r>
              <a:rPr kumimoji="1" lang="en-US" altLang="zh-CN" sz="1100" b="1">
                <a:solidFill>
                  <a:schemeClr val="tx1"/>
                </a:solidFill>
                <a:latin typeface="Courier New" pitchFamily="49" charset="0"/>
              </a:rPr>
              <a:t>END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xfrm>
            <a:off x="412750" y="4759325"/>
            <a:ext cx="6029325" cy="3744913"/>
          </a:xfrm>
          <a:noFill/>
          <a:ln/>
        </p:spPr>
        <p:txBody>
          <a:bodyPr lIns="92075" tIns="46038" rIns="92075" bIns="46038"/>
          <a:lstStyle/>
          <a:p>
            <a:pPr defTabSz="400050">
              <a:spcAft>
                <a:spcPct val="2000"/>
              </a:spcAft>
              <a:tabLst/>
            </a:pPr>
            <a:r>
              <a:rPr lang="en-US" altLang="zh-CN">
                <a:latin typeface="Helvetica" charset="0"/>
              </a:rPr>
              <a:t>CLOSE Statement</a:t>
            </a:r>
          </a:p>
          <a:p>
            <a:pPr marL="114300" lvl="1" defTabSz="400050">
              <a:tabLst/>
            </a:pPr>
            <a:r>
              <a:rPr lang="en-US" altLang="zh-CN"/>
              <a:t>The CLOSE statement disables the cursor, and the result set becomes undefined. Close the cursor after completing the processing of the SELECT statement. This step allows the cursor to be reopened, if required. Therefore you can establish an active set several times.</a:t>
            </a:r>
          </a:p>
          <a:p>
            <a:pPr marL="114300" lvl="1" defTabSz="400050">
              <a:tabLst/>
            </a:pPr>
            <a:r>
              <a:rPr lang="en-US" altLang="zh-CN"/>
              <a:t>In the syntax,</a:t>
            </a:r>
          </a:p>
          <a:p>
            <a:pPr defTabSz="400050">
              <a:spcAft>
                <a:spcPct val="2000"/>
              </a:spcAft>
              <a:tabLst/>
            </a:pPr>
            <a:r>
              <a:rPr lang="zh-CN" altLang="en-US" b="0">
                <a:latin typeface="Times" charset="0"/>
              </a:rPr>
              <a:t>	</a:t>
            </a:r>
            <a:r>
              <a:rPr lang="en-US" altLang="zh-CN" b="0" i="1">
                <a:latin typeface="Times" charset="0"/>
              </a:rPr>
              <a:t>cursor_name		</a:t>
            </a:r>
            <a:r>
              <a:rPr lang="en-US" altLang="zh-CN" b="0">
                <a:latin typeface="Times" charset="0"/>
              </a:rPr>
              <a:t>is the name of the previously declared cursor.</a:t>
            </a:r>
          </a:p>
          <a:p>
            <a:pPr marL="114300" lvl="1" defTabSz="400050">
              <a:tabLst/>
            </a:pPr>
            <a:r>
              <a:rPr lang="en-US" altLang="zh-CN"/>
              <a:t>Do not attempt to fetch data from a cursor once it has been closed, or the INVALID_CURSOR exception will be raised.</a:t>
            </a:r>
          </a:p>
          <a:p>
            <a:pPr marL="114300" lvl="1" defTabSz="400050">
              <a:tabLst/>
            </a:pPr>
            <a:r>
              <a:rPr lang="en-US" altLang="zh-CN" b="1"/>
              <a:t>Note</a:t>
            </a:r>
            <a:r>
              <a:rPr lang="en-US" altLang="zh-CN"/>
              <a:t>:</a:t>
            </a:r>
            <a:r>
              <a:rPr lang="en-US" altLang="zh-CN">
                <a:latin typeface="Times" charset="0"/>
              </a:rPr>
              <a:t> The CLOSE statement releases the context area.</a:t>
            </a:r>
            <a:br>
              <a:rPr lang="en-US" altLang="zh-CN">
                <a:latin typeface="Times" charset="0"/>
              </a:rPr>
            </a:br>
            <a:r>
              <a:rPr lang="en-US" altLang="zh-CN">
                <a:latin typeface="Times" charset="0"/>
              </a:rPr>
              <a:t>Although it is possible to terminate the PL/SQL block without closing cursors, you should get </a:t>
            </a:r>
            <a:br>
              <a:rPr lang="en-US" altLang="zh-CN">
                <a:latin typeface="Times" charset="0"/>
              </a:rPr>
            </a:br>
            <a:r>
              <a:rPr lang="en-US" altLang="zh-CN">
                <a:latin typeface="Times" charset="0"/>
              </a:rPr>
              <a:t>into the habit of closing any cursor that you declare explicitly in order to free up resources. </a:t>
            </a:r>
            <a:br>
              <a:rPr lang="en-US" altLang="zh-CN">
                <a:latin typeface="Times" charset="0"/>
              </a:rPr>
            </a:br>
            <a:r>
              <a:rPr lang="en-US" altLang="zh-CN">
                <a:latin typeface="Times" charset="0"/>
              </a:rPr>
              <a:t>There is a maximum limit to the number of open cursors per user, which is determined by the OPEN_CURSORS parameter in the database parameter field. OPEN_CURSORS = 50 by default.	</a:t>
            </a:r>
          </a:p>
          <a:p>
            <a:pPr defTabSz="400050">
              <a:tabLst/>
            </a:pPr>
            <a:endParaRPr lang="zh-CN" altLang="en-US" b="0">
              <a:latin typeface="Times" charset="0"/>
            </a:endParaRPr>
          </a:p>
        </p:txBody>
      </p:sp>
      <p:sp>
        <p:nvSpPr>
          <p:cNvPr id="53251" name="Rectangle 3"/>
          <p:cNvSpPr>
            <a:spLocks noGrp="1" noRot="1" noChangeAspect="1" noChangeArrowheads="1" noTextEdit="1"/>
          </p:cNvSpPr>
          <p:nvPr>
            <p:ph type="sldImg"/>
          </p:nvPr>
        </p:nvSpPr>
        <p:spPr>
          <a:xfrm>
            <a:off x="495300" y="157163"/>
            <a:ext cx="5862638" cy="4397375"/>
          </a:xfrm>
          <a:ln cap="flat"/>
        </p:spPr>
      </p:sp>
      <p:sp>
        <p:nvSpPr>
          <p:cNvPr id="53252" name="Rectangle 4"/>
          <p:cNvSpPr>
            <a:spLocks noChangeArrowheads="1"/>
          </p:cNvSpPr>
          <p:nvPr/>
        </p:nvSpPr>
        <p:spPr bwMode="auto">
          <a:xfrm>
            <a:off x="608013" y="7281863"/>
            <a:ext cx="5589587" cy="1265237"/>
          </a:xfrm>
          <a:prstGeom prst="rect">
            <a:avLst/>
          </a:prstGeom>
          <a:noFill/>
          <a:ln w="12700">
            <a:solidFill>
              <a:schemeClr val="tx1"/>
            </a:solidFill>
            <a:miter lim="800000"/>
            <a:headEnd/>
            <a:tailEnd/>
          </a:ln>
        </p:spPr>
        <p:txBody>
          <a:bodyPr wrap="none" lIns="95250" tIns="49213" rIns="95250" bIns="49213"/>
          <a:lstStyle/>
          <a:p>
            <a:pPr defTabSz="882650">
              <a:lnSpc>
                <a:spcPct val="85000"/>
              </a:lnSpc>
              <a:spcBef>
                <a:spcPct val="20000"/>
              </a:spcBef>
            </a:pPr>
            <a:r>
              <a:rPr kumimoji="1" lang="zh-CN" altLang="en-US" sz="1100" b="1">
                <a:solidFill>
                  <a:schemeClr val="tx1"/>
                </a:solidFill>
                <a:latin typeface="Courier New" pitchFamily="49" charset="0"/>
              </a:rPr>
              <a:t>...</a:t>
            </a:r>
          </a:p>
          <a:p>
            <a:pPr defTabSz="882650">
              <a:lnSpc>
                <a:spcPct val="85000"/>
              </a:lnSpc>
              <a:spcBef>
                <a:spcPct val="20000"/>
              </a:spcBef>
            </a:pPr>
            <a:r>
              <a:rPr kumimoji="1" lang="zh-CN" altLang="en-US" sz="1100" b="1">
                <a:solidFill>
                  <a:schemeClr val="tx1"/>
                </a:solidFill>
                <a:latin typeface="Courier New" pitchFamily="49" charset="0"/>
              </a:rPr>
              <a:t>  </a:t>
            </a:r>
            <a:r>
              <a:rPr kumimoji="1" lang="en-US" altLang="zh-CN" sz="1100" b="1">
                <a:solidFill>
                  <a:schemeClr val="tx1"/>
                </a:solidFill>
                <a:latin typeface="Courier New" pitchFamily="49" charset="0"/>
              </a:rPr>
              <a:t>FOR i IN 1..10 LOOP</a:t>
            </a:r>
          </a:p>
          <a:p>
            <a:pPr defTabSz="882650">
              <a:lnSpc>
                <a:spcPct val="85000"/>
              </a:lnSpc>
              <a:spcBef>
                <a:spcPct val="20000"/>
              </a:spcBef>
            </a:pPr>
            <a:r>
              <a:rPr kumimoji="1" lang="en-US" altLang="zh-CN" sz="1100" b="1">
                <a:solidFill>
                  <a:schemeClr val="tx1"/>
                </a:solidFill>
                <a:latin typeface="Courier New" pitchFamily="49" charset="0"/>
              </a:rPr>
              <a:t>    FETCH c1 INTO v_empno, v_ename;</a:t>
            </a:r>
          </a:p>
          <a:p>
            <a:pPr defTabSz="882650">
              <a:lnSpc>
                <a:spcPct val="85000"/>
              </a:lnSpc>
              <a:spcBef>
                <a:spcPct val="20000"/>
              </a:spcBef>
            </a:pPr>
            <a:r>
              <a:rPr kumimoji="1" lang="en-US" altLang="zh-CN" sz="1100" b="1">
                <a:solidFill>
                  <a:schemeClr val="tx1"/>
                </a:solidFill>
                <a:latin typeface="Courier New" pitchFamily="49" charset="0"/>
              </a:rPr>
              <a:t>    ...</a:t>
            </a:r>
          </a:p>
          <a:p>
            <a:pPr defTabSz="882650">
              <a:lnSpc>
                <a:spcPct val="85000"/>
              </a:lnSpc>
              <a:spcBef>
                <a:spcPct val="20000"/>
              </a:spcBef>
            </a:pPr>
            <a:r>
              <a:rPr kumimoji="1" lang="en-US" altLang="zh-CN" sz="1100" b="1">
                <a:solidFill>
                  <a:schemeClr val="tx1"/>
                </a:solidFill>
                <a:latin typeface="Courier New" pitchFamily="49" charset="0"/>
              </a:rPr>
              <a:t>  END LOOP;</a:t>
            </a:r>
          </a:p>
          <a:p>
            <a:pPr defTabSz="882650">
              <a:lnSpc>
                <a:spcPct val="85000"/>
              </a:lnSpc>
              <a:spcBef>
                <a:spcPct val="20000"/>
              </a:spcBef>
            </a:pPr>
            <a:r>
              <a:rPr kumimoji="1" lang="en-US" altLang="zh-CN" sz="1100" b="1">
                <a:solidFill>
                  <a:schemeClr val="tx1"/>
                </a:solidFill>
                <a:latin typeface="Courier New" pitchFamily="49" charset="0"/>
              </a:rPr>
              <a:t>  CLOSE c1;</a:t>
            </a:r>
          </a:p>
          <a:p>
            <a:pPr defTabSz="882650">
              <a:lnSpc>
                <a:spcPct val="85000"/>
              </a:lnSpc>
              <a:spcBef>
                <a:spcPct val="20000"/>
              </a:spcBef>
            </a:pPr>
            <a:r>
              <a:rPr kumimoji="1" lang="en-US" altLang="zh-CN" sz="1100" b="1">
                <a:solidFill>
                  <a:schemeClr val="tx1"/>
                </a:solidFill>
                <a:latin typeface="Courier New" pitchFamily="49" charset="0"/>
              </a:rPr>
              <a:t>END;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xfrm>
            <a:off x="412750" y="4759325"/>
            <a:ext cx="6029325" cy="3744913"/>
          </a:xfrm>
          <a:noFill/>
          <a:ln/>
        </p:spPr>
        <p:txBody>
          <a:bodyPr lIns="92075" tIns="46038" rIns="92075" bIns="46038"/>
          <a:lstStyle/>
          <a:p>
            <a:pPr defTabSz="400050">
              <a:tabLst/>
            </a:pPr>
            <a:r>
              <a:rPr lang="en-US" altLang="zh-CN"/>
              <a:t>Explicit Cursor Attributes</a:t>
            </a:r>
          </a:p>
          <a:p>
            <a:pPr marL="114300" lvl="1" defTabSz="400050">
              <a:tabLst/>
            </a:pPr>
            <a:r>
              <a:rPr lang="en-US" altLang="zh-CN"/>
              <a:t>As with implicit cursors, there are four attributes for obtaining status information about a cursor. When appended to the cursor or cursor variable, these attributes return useful information about the execution of a data manipulation statement. </a:t>
            </a:r>
          </a:p>
          <a:p>
            <a:pPr marL="114300" lvl="1" defTabSz="400050">
              <a:tabLst/>
            </a:pPr>
            <a:r>
              <a:rPr lang="en-US" altLang="zh-CN" b="1"/>
              <a:t>Note:</a:t>
            </a:r>
            <a:r>
              <a:rPr lang="en-US" altLang="zh-CN"/>
              <a:t> You cannot reference cursor attributes directly in a SQL statement.</a:t>
            </a:r>
          </a:p>
          <a:p>
            <a:pPr defTabSz="400050">
              <a:tabLst/>
            </a:pPr>
            <a:endParaRPr lang="zh-CN" altLang="en-US" b="0">
              <a:latin typeface="Times New Roman" pitchFamily="18" charset="0"/>
            </a:endParaRPr>
          </a:p>
        </p:txBody>
      </p:sp>
      <p:sp>
        <p:nvSpPr>
          <p:cNvPr id="54275" name="Rectangle 3"/>
          <p:cNvSpPr>
            <a:spLocks noGrp="1" noRot="1" noChangeAspect="1" noChangeArrowheads="1" noTextEdit="1"/>
          </p:cNvSpPr>
          <p:nvPr>
            <p:ph type="sldImg"/>
          </p:nvPr>
        </p:nvSpPr>
        <p:spPr>
          <a:xfrm>
            <a:off x="495300" y="157163"/>
            <a:ext cx="5862638" cy="4397375"/>
          </a:xfrm>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xfrm>
            <a:off x="412750" y="4759325"/>
            <a:ext cx="6029325" cy="3744913"/>
          </a:xfrm>
          <a:noFill/>
          <a:ln/>
        </p:spPr>
        <p:txBody>
          <a:bodyPr lIns="92075" tIns="46038" rIns="92075" bIns="46038"/>
          <a:lstStyle/>
          <a:p>
            <a:pPr defTabSz="400050">
              <a:spcAft>
                <a:spcPct val="2000"/>
              </a:spcAft>
              <a:tabLst/>
            </a:pPr>
            <a:r>
              <a:rPr lang="en-US" altLang="zh-CN">
                <a:latin typeface="Helvetica" charset="0"/>
              </a:rPr>
              <a:t>Explicit Cursor Attributes</a:t>
            </a:r>
            <a:endParaRPr lang="en-US" altLang="zh-CN" b="0">
              <a:latin typeface="Helvetica" charset="0"/>
            </a:endParaRPr>
          </a:p>
          <a:p>
            <a:pPr marL="450850" lvl="2" indent="-217488" defTabSz="400050">
              <a:tabLst/>
            </a:pPr>
            <a:r>
              <a:rPr lang="en-US" altLang="zh-CN"/>
              <a:t>You can fetch rows only when the cursor is open. Use the %ISOPEN cursor attribute to determine whether the cursor is open, if necessary.</a:t>
            </a:r>
          </a:p>
          <a:p>
            <a:pPr marL="450850" lvl="2" indent="-217488" defTabSz="400050">
              <a:tabLst/>
            </a:pPr>
            <a:r>
              <a:rPr lang="en-US" altLang="zh-CN"/>
              <a:t>Fetch rows in a loop. Use cursor attributes to determine when to exit the loop.</a:t>
            </a:r>
          </a:p>
          <a:p>
            <a:pPr marL="450850" lvl="2" indent="-217488" defTabSz="400050">
              <a:tabLst/>
            </a:pPr>
            <a:r>
              <a:rPr lang="en-US" altLang="zh-CN"/>
              <a:t>Use the %ROWCOUNT cursor attribute to retrieve an exact number of rows, fetch the rows in a numeric FOR loop, or fetch the rows in a simple loop and determine when to exit the loop.</a:t>
            </a:r>
          </a:p>
          <a:p>
            <a:pPr marL="114300" lvl="1" defTabSz="400050">
              <a:spcAft>
                <a:spcPct val="2000"/>
              </a:spcAft>
              <a:tabLst/>
            </a:pPr>
            <a:r>
              <a:rPr lang="en-US" altLang="zh-CN" b="1"/>
              <a:t>Note: </a:t>
            </a:r>
            <a:r>
              <a:rPr lang="en-US" altLang="zh-CN"/>
              <a:t>%ISOPEN returns the status of the cursor; TRUE if open and FALSE if not. It is not usually necessary to inspect %ISOPEN. </a:t>
            </a:r>
          </a:p>
          <a:p>
            <a:pPr defTabSz="400050">
              <a:spcBef>
                <a:spcPct val="104000"/>
              </a:spcBef>
              <a:spcAft>
                <a:spcPct val="24000"/>
              </a:spcAft>
              <a:tabLst/>
            </a:pPr>
            <a:endParaRPr lang="zh-CN" altLang="en-US" b="0">
              <a:latin typeface="Times" charset="0"/>
            </a:endParaRPr>
          </a:p>
          <a:p>
            <a:pPr defTabSz="400050">
              <a:tabLst/>
            </a:pPr>
            <a:r>
              <a:rPr lang="zh-CN" altLang="en-US"/>
              <a:t> </a:t>
            </a:r>
          </a:p>
        </p:txBody>
      </p:sp>
      <p:sp>
        <p:nvSpPr>
          <p:cNvPr id="55299" name="Rectangle 3"/>
          <p:cNvSpPr>
            <a:spLocks noGrp="1" noRot="1" noChangeAspect="1" noChangeArrowheads="1" noTextEdit="1"/>
          </p:cNvSpPr>
          <p:nvPr>
            <p:ph type="sldImg"/>
          </p:nvPr>
        </p:nvSpPr>
        <p:spPr>
          <a:xfrm>
            <a:off x="495300" y="157163"/>
            <a:ext cx="5862638" cy="4397375"/>
          </a:xfrm>
          <a:ln cap="fla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3883025" y="0"/>
            <a:ext cx="2978150" cy="457200"/>
          </a:xfrm>
          <a:prstGeom prst="rect">
            <a:avLst/>
          </a:prstGeom>
          <a:noFill/>
          <a:ln w="9525">
            <a:noFill/>
            <a:miter lim="800000"/>
            <a:headEnd/>
            <a:tailEnd/>
          </a:ln>
        </p:spPr>
        <p:txBody>
          <a:bodyPr wrap="none" anchor="ctr"/>
          <a:lstStyle/>
          <a:p>
            <a:endParaRPr lang="zh-CN" altLang="en-US"/>
          </a:p>
        </p:txBody>
      </p:sp>
      <p:sp>
        <p:nvSpPr>
          <p:cNvPr id="56323" name="Rectangle 3"/>
          <p:cNvSpPr>
            <a:spLocks noChangeArrowheads="1"/>
          </p:cNvSpPr>
          <p:nvPr/>
        </p:nvSpPr>
        <p:spPr bwMode="auto">
          <a:xfrm>
            <a:off x="-4763" y="0"/>
            <a:ext cx="2974976" cy="457200"/>
          </a:xfrm>
          <a:prstGeom prst="rect">
            <a:avLst/>
          </a:prstGeom>
          <a:noFill/>
          <a:ln w="9525">
            <a:noFill/>
            <a:miter lim="800000"/>
            <a:headEnd/>
            <a:tailEnd/>
          </a:ln>
        </p:spPr>
        <p:txBody>
          <a:bodyPr wrap="none" anchor="ctr"/>
          <a:lstStyle/>
          <a:p>
            <a:endParaRPr lang="zh-CN" altLang="en-US"/>
          </a:p>
        </p:txBody>
      </p:sp>
      <p:sp>
        <p:nvSpPr>
          <p:cNvPr id="56324" name="Rectangle 4"/>
          <p:cNvSpPr>
            <a:spLocks noGrp="1" noChangeArrowheads="1"/>
          </p:cNvSpPr>
          <p:nvPr>
            <p:ph type="body" idx="1"/>
          </p:nvPr>
        </p:nvSpPr>
        <p:spPr>
          <a:xfrm>
            <a:off x="412750" y="4635500"/>
            <a:ext cx="6029325" cy="3746500"/>
          </a:xfrm>
          <a:noFill/>
          <a:ln/>
        </p:spPr>
        <p:txBody>
          <a:bodyPr lIns="92075" tIns="46038" rIns="92075" bIns="46038"/>
          <a:lstStyle/>
          <a:p>
            <a:pPr defTabSz="400050">
              <a:lnSpc>
                <a:spcPct val="90000"/>
              </a:lnSpc>
              <a:tabLst/>
            </a:pPr>
            <a:r>
              <a:rPr lang="en-US" altLang="zh-CN">
                <a:latin typeface="Helvetica" charset="0"/>
              </a:rPr>
              <a:t>Example</a:t>
            </a:r>
          </a:p>
          <a:p>
            <a:pPr marL="114300" lvl="1" defTabSz="400050">
              <a:lnSpc>
                <a:spcPct val="90000"/>
              </a:lnSpc>
              <a:tabLst/>
            </a:pPr>
            <a:r>
              <a:rPr lang="en-US" altLang="zh-CN"/>
              <a:t>Retrieve the first ten employees one by one. </a:t>
            </a:r>
          </a:p>
          <a:p>
            <a:pPr defTabSz="400050">
              <a:lnSpc>
                <a:spcPct val="90000"/>
              </a:lnSpc>
              <a:spcBef>
                <a:spcPct val="24000"/>
              </a:spcBef>
              <a:spcAft>
                <a:spcPct val="96000"/>
              </a:spcAft>
              <a:tabLst/>
            </a:pPr>
            <a:endParaRPr lang="zh-CN" altLang="en-US" b="0">
              <a:latin typeface="Times" charset="0"/>
            </a:endParaRPr>
          </a:p>
          <a:p>
            <a:pPr defTabSz="400050">
              <a:lnSpc>
                <a:spcPct val="90000"/>
              </a:lnSpc>
              <a:spcBef>
                <a:spcPct val="24000"/>
              </a:spcBef>
              <a:spcAft>
                <a:spcPct val="96000"/>
              </a:spcAft>
              <a:tabLst/>
            </a:pPr>
            <a:endParaRPr lang="zh-CN" altLang="en-US" b="0">
              <a:latin typeface="Times" charset="0"/>
            </a:endParaRPr>
          </a:p>
          <a:p>
            <a:pPr defTabSz="400050">
              <a:lnSpc>
                <a:spcPct val="90000"/>
              </a:lnSpc>
              <a:spcBef>
                <a:spcPct val="24000"/>
              </a:spcBef>
              <a:spcAft>
                <a:spcPct val="96000"/>
              </a:spcAft>
              <a:tabLst/>
            </a:pPr>
            <a:endParaRPr lang="zh-CN" altLang="en-US" b="0">
              <a:latin typeface="Times" charset="0"/>
            </a:endParaRPr>
          </a:p>
          <a:p>
            <a:pPr defTabSz="400050">
              <a:lnSpc>
                <a:spcPct val="90000"/>
              </a:lnSpc>
              <a:spcBef>
                <a:spcPct val="24000"/>
              </a:spcBef>
              <a:spcAft>
                <a:spcPct val="96000"/>
              </a:spcAft>
              <a:tabLst/>
            </a:pPr>
            <a:endParaRPr lang="zh-CN" altLang="en-US" b="0">
              <a:latin typeface="Times" charset="0"/>
            </a:endParaRPr>
          </a:p>
          <a:p>
            <a:pPr defTabSz="400050">
              <a:lnSpc>
                <a:spcPct val="90000"/>
              </a:lnSpc>
              <a:spcBef>
                <a:spcPct val="24000"/>
              </a:spcBef>
              <a:spcAft>
                <a:spcPct val="96000"/>
              </a:spcAft>
              <a:tabLst/>
            </a:pPr>
            <a:endParaRPr lang="zh-CN" altLang="en-US" b="0">
              <a:latin typeface="Times" charset="0"/>
            </a:endParaRPr>
          </a:p>
          <a:p>
            <a:pPr defTabSz="400050">
              <a:lnSpc>
                <a:spcPct val="90000"/>
              </a:lnSpc>
              <a:spcBef>
                <a:spcPct val="24000"/>
              </a:spcBef>
              <a:spcAft>
                <a:spcPct val="96000"/>
              </a:spcAft>
              <a:tabLst/>
            </a:pPr>
            <a:endParaRPr lang="zh-CN" altLang="en-US" b="0">
              <a:latin typeface="Times" charset="0"/>
            </a:endParaRPr>
          </a:p>
          <a:p>
            <a:pPr marL="114300" lvl="1" defTabSz="400050">
              <a:lnSpc>
                <a:spcPct val="90000"/>
              </a:lnSpc>
              <a:tabLst/>
            </a:pPr>
            <a:r>
              <a:rPr lang="en-US" altLang="zh-CN" b="1"/>
              <a:t>Note:</a:t>
            </a:r>
            <a:r>
              <a:rPr lang="en-US" altLang="zh-CN"/>
              <a:t> Before the first fetch, %NOTFOUND evaluates to NULL. So if FETCH never executes successfully, the loop is never exited. That is because the EXIT WHEN statement executes only if its WHEN condition is true. To be safe, you might want to use the following EXIT statement:</a:t>
            </a:r>
          </a:p>
          <a:p>
            <a:pPr marL="114300" lvl="1" defTabSz="400050">
              <a:lnSpc>
                <a:spcPct val="90000"/>
              </a:lnSpc>
              <a:tabLst/>
            </a:pPr>
            <a:endParaRPr lang="zh-CN" altLang="en-US"/>
          </a:p>
          <a:p>
            <a:pPr marL="114300" lvl="1" defTabSz="400050">
              <a:lnSpc>
                <a:spcPct val="90000"/>
              </a:lnSpc>
              <a:tabLst/>
            </a:pPr>
            <a:endParaRPr lang="zh-CN" altLang="en-US"/>
          </a:p>
          <a:p>
            <a:pPr marL="114300" lvl="1" defTabSz="400050">
              <a:lnSpc>
                <a:spcPct val="90000"/>
              </a:lnSpc>
              <a:tabLst/>
            </a:pPr>
            <a:r>
              <a:rPr lang="en-US" altLang="zh-CN"/>
              <a:t>If using %ROWCOUNT, add a test for no rows in the cursor by using the %NOTFOUND attribute, because the row count is not incremented if the fetch does not retrieve any rows.</a:t>
            </a:r>
          </a:p>
        </p:txBody>
      </p:sp>
      <p:sp>
        <p:nvSpPr>
          <p:cNvPr id="56325" name="Rectangle 5"/>
          <p:cNvSpPr>
            <a:spLocks noGrp="1" noRot="1" noChangeAspect="1" noChangeArrowheads="1" noTextEdit="1"/>
          </p:cNvSpPr>
          <p:nvPr>
            <p:ph type="sldImg"/>
          </p:nvPr>
        </p:nvSpPr>
        <p:spPr>
          <a:xfrm>
            <a:off x="495300" y="157163"/>
            <a:ext cx="5862638" cy="4397375"/>
          </a:xfrm>
          <a:ln cap="flat"/>
        </p:spPr>
      </p:sp>
      <p:sp>
        <p:nvSpPr>
          <p:cNvPr id="56326" name="Rectangle 6"/>
          <p:cNvSpPr>
            <a:spLocks noChangeArrowheads="1"/>
          </p:cNvSpPr>
          <p:nvPr/>
        </p:nvSpPr>
        <p:spPr bwMode="auto">
          <a:xfrm>
            <a:off x="555625" y="5103813"/>
            <a:ext cx="5578475" cy="2144712"/>
          </a:xfrm>
          <a:prstGeom prst="rect">
            <a:avLst/>
          </a:prstGeom>
          <a:noFill/>
          <a:ln w="12700">
            <a:solidFill>
              <a:schemeClr val="tx1"/>
            </a:solidFill>
            <a:miter lim="800000"/>
            <a:headEnd/>
            <a:tailEnd/>
          </a:ln>
        </p:spPr>
        <p:txBody>
          <a:bodyPr wrap="none" lIns="95250" tIns="49213" rIns="95250" bIns="49213"/>
          <a:lstStyle/>
          <a:p>
            <a:pPr defTabSz="882650">
              <a:lnSpc>
                <a:spcPct val="65000"/>
              </a:lnSpc>
              <a:spcBef>
                <a:spcPct val="20000"/>
              </a:spcBef>
            </a:pPr>
            <a:r>
              <a:rPr kumimoji="1" lang="en-US" altLang="zh-CN" sz="1100" b="1">
                <a:solidFill>
                  <a:schemeClr val="tx1"/>
                </a:solidFill>
                <a:latin typeface="Courier New" pitchFamily="49" charset="0"/>
              </a:rPr>
              <a:t>DECLARE</a:t>
            </a:r>
          </a:p>
          <a:p>
            <a:pPr defTabSz="882650">
              <a:lnSpc>
                <a:spcPct val="65000"/>
              </a:lnSpc>
              <a:spcBef>
                <a:spcPct val="20000"/>
              </a:spcBef>
            </a:pPr>
            <a:r>
              <a:rPr kumimoji="1" lang="en-US" altLang="zh-CN" sz="1100" b="1">
                <a:solidFill>
                  <a:schemeClr val="tx1"/>
                </a:solidFill>
                <a:latin typeface="Courier New" pitchFamily="49" charset="0"/>
              </a:rPr>
              <a:t>  v_empno		emp.empno%TYPE;</a:t>
            </a:r>
          </a:p>
          <a:p>
            <a:pPr defTabSz="882650">
              <a:lnSpc>
                <a:spcPct val="65000"/>
              </a:lnSpc>
              <a:spcBef>
                <a:spcPct val="20000"/>
              </a:spcBef>
            </a:pPr>
            <a:r>
              <a:rPr kumimoji="1" lang="en-US" altLang="zh-CN" sz="1100" b="1">
                <a:solidFill>
                  <a:schemeClr val="tx1"/>
                </a:solidFill>
                <a:latin typeface="Courier New" pitchFamily="49" charset="0"/>
              </a:rPr>
              <a:t>  v_ename		emp.ename%TYPE;</a:t>
            </a:r>
          </a:p>
          <a:p>
            <a:pPr defTabSz="882650">
              <a:lnSpc>
                <a:spcPct val="65000"/>
              </a:lnSpc>
              <a:spcBef>
                <a:spcPct val="20000"/>
              </a:spcBef>
            </a:pPr>
            <a:r>
              <a:rPr kumimoji="1" lang="en-US" altLang="zh-CN" sz="1100" b="1">
                <a:solidFill>
                  <a:schemeClr val="tx1"/>
                </a:solidFill>
                <a:latin typeface="Courier New" pitchFamily="49" charset="0"/>
              </a:rPr>
              <a:t>  CURSOR c1 IS</a:t>
            </a:r>
          </a:p>
          <a:p>
            <a:pPr defTabSz="882650">
              <a:lnSpc>
                <a:spcPct val="65000"/>
              </a:lnSpc>
              <a:spcBef>
                <a:spcPct val="20000"/>
              </a:spcBef>
            </a:pPr>
            <a:r>
              <a:rPr kumimoji="1" lang="en-US" altLang="zh-CN" sz="1100" b="1">
                <a:solidFill>
                  <a:schemeClr val="tx1"/>
                </a:solidFill>
                <a:latin typeface="Courier New" pitchFamily="49" charset="0"/>
              </a:rPr>
              <a:t>    SELECT empno, ename</a:t>
            </a:r>
          </a:p>
          <a:p>
            <a:pPr defTabSz="882650">
              <a:lnSpc>
                <a:spcPct val="65000"/>
              </a:lnSpc>
              <a:spcBef>
                <a:spcPct val="20000"/>
              </a:spcBef>
            </a:pPr>
            <a:r>
              <a:rPr kumimoji="1" lang="en-US" altLang="zh-CN" sz="1100" b="1">
                <a:solidFill>
                  <a:schemeClr val="tx1"/>
                </a:solidFill>
                <a:latin typeface="Courier New" pitchFamily="49" charset="0"/>
              </a:rPr>
              <a:t>    FROM   emp;</a:t>
            </a:r>
          </a:p>
          <a:p>
            <a:pPr defTabSz="882650">
              <a:lnSpc>
                <a:spcPct val="65000"/>
              </a:lnSpc>
              <a:spcBef>
                <a:spcPct val="20000"/>
              </a:spcBef>
            </a:pPr>
            <a:r>
              <a:rPr kumimoji="1" lang="en-US" altLang="zh-CN" sz="1100" b="1">
                <a:solidFill>
                  <a:schemeClr val="tx1"/>
                </a:solidFill>
                <a:latin typeface="Courier New" pitchFamily="49" charset="0"/>
              </a:rPr>
              <a:t>BEGIN</a:t>
            </a:r>
          </a:p>
          <a:p>
            <a:pPr defTabSz="882650">
              <a:lnSpc>
                <a:spcPct val="65000"/>
              </a:lnSpc>
              <a:spcBef>
                <a:spcPct val="20000"/>
              </a:spcBef>
            </a:pPr>
            <a:r>
              <a:rPr kumimoji="1" lang="en-US" altLang="zh-CN" sz="1100" b="1">
                <a:solidFill>
                  <a:schemeClr val="tx1"/>
                </a:solidFill>
                <a:latin typeface="Courier New" pitchFamily="49" charset="0"/>
              </a:rPr>
              <a:t>  OPEN c1;</a:t>
            </a:r>
          </a:p>
          <a:p>
            <a:pPr defTabSz="882650">
              <a:lnSpc>
                <a:spcPct val="65000"/>
              </a:lnSpc>
              <a:spcBef>
                <a:spcPct val="20000"/>
              </a:spcBef>
            </a:pPr>
            <a:r>
              <a:rPr kumimoji="1" lang="zh-CN" altLang="en-US" sz="1100" b="1">
                <a:solidFill>
                  <a:schemeClr val="tx1"/>
                </a:solidFill>
                <a:latin typeface="Courier New" pitchFamily="49" charset="0"/>
              </a:rPr>
              <a:t>  </a:t>
            </a:r>
            <a:r>
              <a:rPr kumimoji="1" lang="en-US" altLang="zh-CN" sz="1100" b="1">
                <a:solidFill>
                  <a:schemeClr val="tx1"/>
                </a:solidFill>
                <a:latin typeface="Courier New" pitchFamily="49" charset="0"/>
              </a:rPr>
              <a:t>LOOP</a:t>
            </a:r>
          </a:p>
          <a:p>
            <a:pPr defTabSz="882650">
              <a:lnSpc>
                <a:spcPct val="65000"/>
              </a:lnSpc>
              <a:spcBef>
                <a:spcPct val="20000"/>
              </a:spcBef>
            </a:pPr>
            <a:r>
              <a:rPr kumimoji="1" lang="en-US" altLang="zh-CN" sz="1100" b="1">
                <a:solidFill>
                  <a:schemeClr val="tx1"/>
                </a:solidFill>
                <a:latin typeface="Courier New" pitchFamily="49" charset="0"/>
              </a:rPr>
              <a:t>    FETCH c1 INTO v_empno, v_ename;</a:t>
            </a:r>
          </a:p>
          <a:p>
            <a:pPr defTabSz="882650">
              <a:lnSpc>
                <a:spcPct val="65000"/>
              </a:lnSpc>
              <a:spcBef>
                <a:spcPct val="20000"/>
              </a:spcBef>
            </a:pPr>
            <a:r>
              <a:rPr kumimoji="1" lang="en-US" altLang="zh-CN" sz="1100" b="1">
                <a:solidFill>
                  <a:schemeClr val="tx1"/>
                </a:solidFill>
                <a:latin typeface="Courier New" pitchFamily="49" charset="0"/>
              </a:rPr>
              <a:t>    EXIT WHEN c1%ROWCOUNT &gt; 10 OR c1%NOTFOUND;</a:t>
            </a:r>
          </a:p>
          <a:p>
            <a:pPr defTabSz="882650">
              <a:lnSpc>
                <a:spcPct val="65000"/>
              </a:lnSpc>
              <a:spcBef>
                <a:spcPct val="20000"/>
              </a:spcBef>
            </a:pPr>
            <a:r>
              <a:rPr kumimoji="1" lang="en-US" altLang="zh-CN" sz="1100" b="1">
                <a:solidFill>
                  <a:schemeClr val="tx1"/>
                </a:solidFill>
                <a:latin typeface="Courier New" pitchFamily="49" charset="0"/>
              </a:rPr>
              <a:t>    ...</a:t>
            </a:r>
          </a:p>
          <a:p>
            <a:pPr defTabSz="882650">
              <a:lnSpc>
                <a:spcPct val="65000"/>
              </a:lnSpc>
              <a:spcBef>
                <a:spcPct val="20000"/>
              </a:spcBef>
            </a:pPr>
            <a:r>
              <a:rPr kumimoji="1" lang="en-US" altLang="zh-CN" sz="1100" b="1">
                <a:solidFill>
                  <a:schemeClr val="tx1"/>
                </a:solidFill>
                <a:latin typeface="Courier New" pitchFamily="49" charset="0"/>
              </a:rPr>
              <a:t>  END LOOP;</a:t>
            </a:r>
          </a:p>
          <a:p>
            <a:pPr defTabSz="882650">
              <a:lnSpc>
                <a:spcPct val="65000"/>
              </a:lnSpc>
              <a:spcBef>
                <a:spcPct val="20000"/>
              </a:spcBef>
            </a:pPr>
            <a:r>
              <a:rPr kumimoji="1" lang="en-US" altLang="zh-CN" sz="1100" b="1">
                <a:solidFill>
                  <a:schemeClr val="tx1"/>
                </a:solidFill>
                <a:latin typeface="Courier New" pitchFamily="49" charset="0"/>
              </a:rPr>
              <a:t>  CLOSE c1;</a:t>
            </a:r>
          </a:p>
          <a:p>
            <a:pPr defTabSz="882650">
              <a:lnSpc>
                <a:spcPct val="65000"/>
              </a:lnSpc>
              <a:spcBef>
                <a:spcPct val="20000"/>
              </a:spcBef>
            </a:pPr>
            <a:r>
              <a:rPr kumimoji="1" lang="en-US" altLang="zh-CN" sz="1100" b="1">
                <a:solidFill>
                  <a:schemeClr val="tx1"/>
                </a:solidFill>
                <a:latin typeface="Courier New" pitchFamily="49" charset="0"/>
              </a:rPr>
              <a:t>END ;</a:t>
            </a:r>
          </a:p>
        </p:txBody>
      </p:sp>
      <p:sp>
        <p:nvSpPr>
          <p:cNvPr id="56327" name="Rectangle 7"/>
          <p:cNvSpPr>
            <a:spLocks noChangeArrowheads="1"/>
          </p:cNvSpPr>
          <p:nvPr/>
        </p:nvSpPr>
        <p:spPr bwMode="auto">
          <a:xfrm>
            <a:off x="555625" y="7851775"/>
            <a:ext cx="5567363" cy="258763"/>
          </a:xfrm>
          <a:prstGeom prst="rect">
            <a:avLst/>
          </a:prstGeom>
          <a:noFill/>
          <a:ln w="12700">
            <a:solidFill>
              <a:schemeClr val="tx1"/>
            </a:solidFill>
            <a:miter lim="800000"/>
            <a:headEnd/>
            <a:tailEnd/>
          </a:ln>
        </p:spPr>
        <p:txBody>
          <a:bodyPr wrap="none" lIns="95250" tIns="49213" rIns="95250" bIns="49213"/>
          <a:lstStyle/>
          <a:p>
            <a:pPr defTabSz="882650">
              <a:lnSpc>
                <a:spcPct val="95000"/>
              </a:lnSpc>
              <a:spcBef>
                <a:spcPct val="2000"/>
              </a:spcBef>
              <a:spcAft>
                <a:spcPct val="2000"/>
              </a:spcAft>
            </a:pPr>
            <a:r>
              <a:rPr kumimoji="1" lang="en-US" altLang="zh-CN" sz="1100" b="1">
                <a:solidFill>
                  <a:schemeClr val="tx1"/>
                </a:solidFill>
                <a:latin typeface="Courier New" pitchFamily="49" charset="0"/>
              </a:rPr>
              <a:t>EXIT WHEN c1%NOTFOUND OR c1%NOTFOUND IS NULL;</a:t>
            </a:r>
            <a:r>
              <a:rPr kumimoji="1" lang="en-US" altLang="zh-CN" sz="1100">
                <a:solidFill>
                  <a:schemeClr val="tx1"/>
                </a:solidFill>
                <a:latin typeface="Courier" charset="0"/>
              </a:rPr>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3883025" y="0"/>
            <a:ext cx="2978150" cy="457200"/>
          </a:xfrm>
          <a:prstGeom prst="rect">
            <a:avLst/>
          </a:prstGeom>
          <a:noFill/>
          <a:ln w="9525">
            <a:noFill/>
            <a:miter lim="800000"/>
            <a:headEnd/>
            <a:tailEnd/>
          </a:ln>
        </p:spPr>
        <p:txBody>
          <a:bodyPr wrap="none" anchor="ctr"/>
          <a:lstStyle/>
          <a:p>
            <a:endParaRPr lang="zh-CN" altLang="en-US"/>
          </a:p>
        </p:txBody>
      </p:sp>
      <p:sp>
        <p:nvSpPr>
          <p:cNvPr id="57347" name="Rectangle 3"/>
          <p:cNvSpPr>
            <a:spLocks noChangeArrowheads="1"/>
          </p:cNvSpPr>
          <p:nvPr/>
        </p:nvSpPr>
        <p:spPr bwMode="auto">
          <a:xfrm>
            <a:off x="-4763" y="0"/>
            <a:ext cx="2974976" cy="457200"/>
          </a:xfrm>
          <a:prstGeom prst="rect">
            <a:avLst/>
          </a:prstGeom>
          <a:noFill/>
          <a:ln w="9525">
            <a:noFill/>
            <a:miter lim="800000"/>
            <a:headEnd/>
            <a:tailEnd/>
          </a:ln>
        </p:spPr>
        <p:txBody>
          <a:bodyPr wrap="none" anchor="ctr"/>
          <a:lstStyle/>
          <a:p>
            <a:endParaRPr lang="zh-CN" altLang="en-US"/>
          </a:p>
        </p:txBody>
      </p:sp>
      <p:sp>
        <p:nvSpPr>
          <p:cNvPr id="57348" name="Rectangle 4"/>
          <p:cNvSpPr>
            <a:spLocks noGrp="1" noChangeArrowheads="1"/>
          </p:cNvSpPr>
          <p:nvPr>
            <p:ph type="body" idx="1"/>
          </p:nvPr>
        </p:nvSpPr>
        <p:spPr>
          <a:xfrm>
            <a:off x="412750" y="4759325"/>
            <a:ext cx="6029325" cy="3744913"/>
          </a:xfrm>
          <a:noFill/>
          <a:ln/>
        </p:spPr>
        <p:txBody>
          <a:bodyPr lIns="92075" tIns="46038" rIns="92075" bIns="46038"/>
          <a:lstStyle/>
          <a:p>
            <a:pPr defTabSz="400050">
              <a:spcAft>
                <a:spcPct val="2000"/>
              </a:spcAft>
              <a:tabLst/>
            </a:pPr>
            <a:r>
              <a:rPr lang="en-US" altLang="zh-CN">
                <a:latin typeface="Helvetica" charset="0"/>
              </a:rPr>
              <a:t>Controlling Multiple Fetches from Explicit Cursors</a:t>
            </a:r>
            <a:endParaRPr lang="en-US" altLang="zh-CN" b="0">
              <a:latin typeface="Helvetica" charset="0"/>
            </a:endParaRPr>
          </a:p>
          <a:p>
            <a:pPr marL="114300" lvl="1" defTabSz="400050">
              <a:spcAft>
                <a:spcPct val="2000"/>
              </a:spcAft>
              <a:tabLst/>
            </a:pPr>
            <a:r>
              <a:rPr lang="en-US" altLang="zh-CN"/>
              <a:t>To process several rows from an explicit cursor, you typically define a loop to perform a fetch on each iteration. Eventually all rows in the active set are processed, and an unsuccessful fetch sets the %NOTFOUND attribute to TRUE. Use the explicit cursor attributes to test the success of each fetch before any further references are made to the cursor. If you omit an exit criterion, an infinite loop results.</a:t>
            </a:r>
          </a:p>
          <a:p>
            <a:pPr marL="114300" lvl="1" defTabSz="400050">
              <a:tabLst/>
            </a:pPr>
            <a:r>
              <a:rPr lang="en-US" altLang="zh-CN"/>
              <a:t>For more information, see</a:t>
            </a:r>
            <a:br>
              <a:rPr lang="en-US" altLang="zh-CN"/>
            </a:br>
            <a:r>
              <a:rPr lang="en-US" altLang="zh-CN" i="1"/>
              <a:t>PL/SQL User’s Guide and Reference, Release 8, </a:t>
            </a:r>
            <a:r>
              <a:rPr lang="en-US" altLang="zh-CN"/>
              <a:t>“Interaction With Oracle.” </a:t>
            </a:r>
          </a:p>
          <a:p>
            <a:pPr defTabSz="400050">
              <a:spcAft>
                <a:spcPct val="2000"/>
              </a:spcAft>
              <a:tabLst/>
            </a:pPr>
            <a:endParaRPr lang="zh-CN" altLang="en-US">
              <a:solidFill>
                <a:schemeClr val="accent2"/>
              </a:solidFill>
              <a:latin typeface="Helvetica" charset="0"/>
            </a:endParaRPr>
          </a:p>
          <a:p>
            <a:pPr defTabSz="400050">
              <a:spcAft>
                <a:spcPct val="2000"/>
              </a:spcAft>
              <a:tabLst/>
            </a:pPr>
            <a:endParaRPr lang="zh-CN" altLang="en-US">
              <a:solidFill>
                <a:schemeClr val="accent2"/>
              </a:solidFill>
              <a:latin typeface="Helvetica" charset="0"/>
            </a:endParaRPr>
          </a:p>
          <a:p>
            <a:pPr defTabSz="400050">
              <a:spcAft>
                <a:spcPct val="2000"/>
              </a:spcAft>
              <a:tabLst/>
            </a:pPr>
            <a:endParaRPr lang="zh-CN" altLang="en-US">
              <a:solidFill>
                <a:schemeClr val="accent2"/>
              </a:solidFill>
              <a:latin typeface="Helvetica" charset="0"/>
            </a:endParaRPr>
          </a:p>
          <a:p>
            <a:pPr defTabSz="400050">
              <a:spcAft>
                <a:spcPct val="2000"/>
              </a:spcAft>
              <a:tabLst/>
            </a:pPr>
            <a:endParaRPr lang="zh-CN" altLang="en-US">
              <a:solidFill>
                <a:schemeClr val="accent2"/>
              </a:solidFill>
              <a:latin typeface="Helvetica" charset="0"/>
            </a:endParaRPr>
          </a:p>
          <a:p>
            <a:pPr defTabSz="400050">
              <a:spcAft>
                <a:spcPct val="2000"/>
              </a:spcAft>
              <a:tabLst/>
            </a:pPr>
            <a:endParaRPr lang="zh-CN" altLang="en-US">
              <a:solidFill>
                <a:schemeClr val="accent2"/>
              </a:solidFill>
              <a:latin typeface="Helvetica" charset="0"/>
            </a:endParaRPr>
          </a:p>
          <a:p>
            <a:pPr defTabSz="400050">
              <a:spcAft>
                <a:spcPct val="2000"/>
              </a:spcAft>
              <a:tabLst/>
            </a:pPr>
            <a:endParaRPr lang="zh-CN" altLang="en-US">
              <a:solidFill>
                <a:schemeClr val="accent2"/>
              </a:solidFill>
              <a:latin typeface="Helvetica" charset="0"/>
            </a:endParaRPr>
          </a:p>
          <a:p>
            <a:pPr defTabSz="400050">
              <a:spcAft>
                <a:spcPct val="2000"/>
              </a:spcAft>
              <a:tabLst/>
            </a:pPr>
            <a:endParaRPr lang="zh-CN" altLang="en-US">
              <a:solidFill>
                <a:schemeClr val="accent2"/>
              </a:solidFill>
              <a:latin typeface="Helvetica" charset="0"/>
            </a:endParaRPr>
          </a:p>
          <a:p>
            <a:pPr defTabSz="400050">
              <a:spcAft>
                <a:spcPct val="2000"/>
              </a:spcAft>
              <a:tabLst/>
            </a:pPr>
            <a:r>
              <a:rPr lang="en-US" altLang="zh-CN">
                <a:solidFill>
                  <a:schemeClr val="accent2"/>
                </a:solidFill>
                <a:latin typeface="Helvetica" charset="0"/>
              </a:rPr>
              <a:t>Class Management Note</a:t>
            </a:r>
            <a:endParaRPr lang="en-US" altLang="zh-CN" b="0">
              <a:solidFill>
                <a:schemeClr val="accent2"/>
              </a:solidFill>
              <a:latin typeface="Helvetica" charset="0"/>
            </a:endParaRPr>
          </a:p>
          <a:p>
            <a:pPr marL="114300" lvl="1" defTabSz="400050">
              <a:tabLst/>
            </a:pPr>
            <a:r>
              <a:rPr lang="en-US" altLang="zh-CN">
                <a:solidFill>
                  <a:schemeClr val="accent2"/>
                </a:solidFill>
              </a:rPr>
              <a:t>The reference manual contains a table of cursor values, which is useful for evaluating the attribute value before and after each phase of the cursor management.	</a:t>
            </a:r>
          </a:p>
        </p:txBody>
      </p:sp>
      <p:sp>
        <p:nvSpPr>
          <p:cNvPr id="57349" name="Rectangle 5"/>
          <p:cNvSpPr>
            <a:spLocks noGrp="1" noRot="1" noChangeAspect="1" noChangeArrowheads="1" noTextEdit="1"/>
          </p:cNvSpPr>
          <p:nvPr>
            <p:ph type="sldImg"/>
          </p:nvPr>
        </p:nvSpPr>
        <p:spPr>
          <a:xfrm>
            <a:off x="495300" y="157163"/>
            <a:ext cx="5862638" cy="4397375"/>
          </a:xfrm>
          <a:ln cap="flat"/>
        </p:spPr>
      </p:sp>
      <p:grpSp>
        <p:nvGrpSpPr>
          <p:cNvPr id="57350" name="Group 6"/>
          <p:cNvGrpSpPr>
            <a:grpSpLocks/>
          </p:cNvGrpSpPr>
          <p:nvPr/>
        </p:nvGrpSpPr>
        <p:grpSpPr bwMode="auto">
          <a:xfrm>
            <a:off x="190500" y="5951538"/>
            <a:ext cx="296863" cy="290512"/>
            <a:chOff x="119" y="3754"/>
            <a:chExt cx="186" cy="183"/>
          </a:xfrm>
        </p:grpSpPr>
        <p:sp>
          <p:nvSpPr>
            <p:cNvPr id="57351" name="Freeform 7"/>
            <p:cNvSpPr>
              <a:spLocks/>
            </p:cNvSpPr>
            <p:nvPr/>
          </p:nvSpPr>
          <p:spPr bwMode="auto">
            <a:xfrm>
              <a:off x="119" y="3754"/>
              <a:ext cx="177" cy="177"/>
            </a:xfrm>
            <a:custGeom>
              <a:avLst/>
              <a:gdLst>
                <a:gd name="T0" fmla="*/ 176 w 177"/>
                <a:gd name="T1" fmla="*/ 176 h 177"/>
                <a:gd name="T2" fmla="*/ 176 w 177"/>
                <a:gd name="T3" fmla="*/ 0 h 177"/>
                <a:gd name="T4" fmla="*/ 0 w 177"/>
                <a:gd name="T5" fmla="*/ 0 h 177"/>
                <a:gd name="T6" fmla="*/ 0 w 177"/>
                <a:gd name="T7" fmla="*/ 176 h 177"/>
                <a:gd name="T8" fmla="*/ 176 w 177"/>
                <a:gd name="T9" fmla="*/ 176 h 177"/>
                <a:gd name="T10" fmla="*/ 0 60000 65536"/>
                <a:gd name="T11" fmla="*/ 0 60000 65536"/>
                <a:gd name="T12" fmla="*/ 0 60000 65536"/>
                <a:gd name="T13" fmla="*/ 0 60000 65536"/>
                <a:gd name="T14" fmla="*/ 0 60000 65536"/>
                <a:gd name="T15" fmla="*/ 0 w 177"/>
                <a:gd name="T16" fmla="*/ 0 h 177"/>
                <a:gd name="T17" fmla="*/ 177 w 177"/>
                <a:gd name="T18" fmla="*/ 177 h 177"/>
              </a:gdLst>
              <a:ahLst/>
              <a:cxnLst>
                <a:cxn ang="T10">
                  <a:pos x="T0" y="T1"/>
                </a:cxn>
                <a:cxn ang="T11">
                  <a:pos x="T2" y="T3"/>
                </a:cxn>
                <a:cxn ang="T12">
                  <a:pos x="T4" y="T5"/>
                </a:cxn>
                <a:cxn ang="T13">
                  <a:pos x="T6" y="T7"/>
                </a:cxn>
                <a:cxn ang="T14">
                  <a:pos x="T8" y="T9"/>
                </a:cxn>
              </a:cxnLst>
              <a:rect l="T15" t="T16" r="T17" b="T18"/>
              <a:pathLst>
                <a:path w="177" h="177">
                  <a:moveTo>
                    <a:pt x="176" y="176"/>
                  </a:moveTo>
                  <a:lnTo>
                    <a:pt x="176" y="0"/>
                  </a:lnTo>
                  <a:lnTo>
                    <a:pt x="0" y="0"/>
                  </a:lnTo>
                  <a:lnTo>
                    <a:pt x="0" y="176"/>
                  </a:lnTo>
                  <a:lnTo>
                    <a:pt x="176" y="176"/>
                  </a:lnTo>
                </a:path>
              </a:pathLst>
            </a:custGeom>
            <a:solidFill>
              <a:srgbClr val="000000"/>
            </a:solidFill>
            <a:ln w="9525" cap="rnd">
              <a:noFill/>
              <a:round/>
              <a:headEnd/>
              <a:tailEnd/>
            </a:ln>
          </p:spPr>
          <p:txBody>
            <a:bodyPr/>
            <a:lstStyle/>
            <a:p>
              <a:endParaRPr lang="zh-CN" altLang="en-US"/>
            </a:p>
          </p:txBody>
        </p:sp>
        <p:sp>
          <p:nvSpPr>
            <p:cNvPr id="57352" name="Freeform 8"/>
            <p:cNvSpPr>
              <a:spLocks/>
            </p:cNvSpPr>
            <p:nvPr/>
          </p:nvSpPr>
          <p:spPr bwMode="auto">
            <a:xfrm>
              <a:off x="179" y="3822"/>
              <a:ext cx="70" cy="36"/>
            </a:xfrm>
            <a:custGeom>
              <a:avLst/>
              <a:gdLst>
                <a:gd name="T0" fmla="*/ 69 w 70"/>
                <a:gd name="T1" fmla="*/ 6 h 36"/>
                <a:gd name="T2" fmla="*/ 65 w 70"/>
                <a:gd name="T3" fmla="*/ 0 h 36"/>
                <a:gd name="T4" fmla="*/ 0 w 70"/>
                <a:gd name="T5" fmla="*/ 28 h 36"/>
                <a:gd name="T6" fmla="*/ 3 w 70"/>
                <a:gd name="T7" fmla="*/ 35 h 36"/>
                <a:gd name="T8" fmla="*/ 69 w 70"/>
                <a:gd name="T9" fmla="*/ 6 h 36"/>
                <a:gd name="T10" fmla="*/ 0 60000 65536"/>
                <a:gd name="T11" fmla="*/ 0 60000 65536"/>
                <a:gd name="T12" fmla="*/ 0 60000 65536"/>
                <a:gd name="T13" fmla="*/ 0 60000 65536"/>
                <a:gd name="T14" fmla="*/ 0 60000 65536"/>
                <a:gd name="T15" fmla="*/ 0 w 70"/>
                <a:gd name="T16" fmla="*/ 0 h 36"/>
                <a:gd name="T17" fmla="*/ 70 w 70"/>
                <a:gd name="T18" fmla="*/ 36 h 36"/>
              </a:gdLst>
              <a:ahLst/>
              <a:cxnLst>
                <a:cxn ang="T10">
                  <a:pos x="T0" y="T1"/>
                </a:cxn>
                <a:cxn ang="T11">
                  <a:pos x="T2" y="T3"/>
                </a:cxn>
                <a:cxn ang="T12">
                  <a:pos x="T4" y="T5"/>
                </a:cxn>
                <a:cxn ang="T13">
                  <a:pos x="T6" y="T7"/>
                </a:cxn>
                <a:cxn ang="T14">
                  <a:pos x="T8" y="T9"/>
                </a:cxn>
              </a:cxnLst>
              <a:rect l="T15" t="T16" r="T17" b="T18"/>
              <a:pathLst>
                <a:path w="70" h="36">
                  <a:moveTo>
                    <a:pt x="69" y="6"/>
                  </a:moveTo>
                  <a:lnTo>
                    <a:pt x="65" y="0"/>
                  </a:lnTo>
                  <a:lnTo>
                    <a:pt x="0" y="28"/>
                  </a:lnTo>
                  <a:lnTo>
                    <a:pt x="3" y="35"/>
                  </a:lnTo>
                  <a:lnTo>
                    <a:pt x="69" y="6"/>
                  </a:lnTo>
                </a:path>
              </a:pathLst>
            </a:custGeom>
            <a:solidFill>
              <a:srgbClr val="FFFFFF"/>
            </a:solidFill>
            <a:ln w="9525" cap="rnd">
              <a:noFill/>
              <a:round/>
              <a:headEnd/>
              <a:tailEnd/>
            </a:ln>
          </p:spPr>
          <p:txBody>
            <a:bodyPr/>
            <a:lstStyle/>
            <a:p>
              <a:endParaRPr lang="zh-CN" altLang="en-US"/>
            </a:p>
          </p:txBody>
        </p:sp>
        <p:sp>
          <p:nvSpPr>
            <p:cNvPr id="57353" name="Freeform 9"/>
            <p:cNvSpPr>
              <a:spLocks/>
            </p:cNvSpPr>
            <p:nvPr/>
          </p:nvSpPr>
          <p:spPr bwMode="auto">
            <a:xfrm>
              <a:off x="188" y="3837"/>
              <a:ext cx="70" cy="36"/>
            </a:xfrm>
            <a:custGeom>
              <a:avLst/>
              <a:gdLst>
                <a:gd name="T0" fmla="*/ 69 w 70"/>
                <a:gd name="T1" fmla="*/ 6 h 36"/>
                <a:gd name="T2" fmla="*/ 65 w 70"/>
                <a:gd name="T3" fmla="*/ 0 h 36"/>
                <a:gd name="T4" fmla="*/ 0 w 70"/>
                <a:gd name="T5" fmla="*/ 28 h 36"/>
                <a:gd name="T6" fmla="*/ 3 w 70"/>
                <a:gd name="T7" fmla="*/ 35 h 36"/>
                <a:gd name="T8" fmla="*/ 69 w 70"/>
                <a:gd name="T9" fmla="*/ 6 h 36"/>
                <a:gd name="T10" fmla="*/ 0 60000 65536"/>
                <a:gd name="T11" fmla="*/ 0 60000 65536"/>
                <a:gd name="T12" fmla="*/ 0 60000 65536"/>
                <a:gd name="T13" fmla="*/ 0 60000 65536"/>
                <a:gd name="T14" fmla="*/ 0 60000 65536"/>
                <a:gd name="T15" fmla="*/ 0 w 70"/>
                <a:gd name="T16" fmla="*/ 0 h 36"/>
                <a:gd name="T17" fmla="*/ 70 w 70"/>
                <a:gd name="T18" fmla="*/ 36 h 36"/>
              </a:gdLst>
              <a:ahLst/>
              <a:cxnLst>
                <a:cxn ang="T10">
                  <a:pos x="T0" y="T1"/>
                </a:cxn>
                <a:cxn ang="T11">
                  <a:pos x="T2" y="T3"/>
                </a:cxn>
                <a:cxn ang="T12">
                  <a:pos x="T4" y="T5"/>
                </a:cxn>
                <a:cxn ang="T13">
                  <a:pos x="T6" y="T7"/>
                </a:cxn>
                <a:cxn ang="T14">
                  <a:pos x="T8" y="T9"/>
                </a:cxn>
              </a:cxnLst>
              <a:rect l="T15" t="T16" r="T17" b="T18"/>
              <a:pathLst>
                <a:path w="70" h="36">
                  <a:moveTo>
                    <a:pt x="69" y="6"/>
                  </a:moveTo>
                  <a:lnTo>
                    <a:pt x="65" y="0"/>
                  </a:lnTo>
                  <a:lnTo>
                    <a:pt x="0" y="28"/>
                  </a:lnTo>
                  <a:lnTo>
                    <a:pt x="3" y="35"/>
                  </a:lnTo>
                  <a:lnTo>
                    <a:pt x="69" y="6"/>
                  </a:lnTo>
                </a:path>
              </a:pathLst>
            </a:custGeom>
            <a:solidFill>
              <a:srgbClr val="FFFFFF"/>
            </a:solidFill>
            <a:ln w="9525" cap="rnd">
              <a:noFill/>
              <a:round/>
              <a:headEnd/>
              <a:tailEnd/>
            </a:ln>
          </p:spPr>
          <p:txBody>
            <a:bodyPr/>
            <a:lstStyle/>
            <a:p>
              <a:endParaRPr lang="zh-CN" altLang="en-US"/>
            </a:p>
          </p:txBody>
        </p:sp>
        <p:sp>
          <p:nvSpPr>
            <p:cNvPr id="57354" name="Freeform 10"/>
            <p:cNvSpPr>
              <a:spLocks/>
            </p:cNvSpPr>
            <p:nvPr/>
          </p:nvSpPr>
          <p:spPr bwMode="auto">
            <a:xfrm>
              <a:off x="194" y="3853"/>
              <a:ext cx="69" cy="35"/>
            </a:xfrm>
            <a:custGeom>
              <a:avLst/>
              <a:gdLst>
                <a:gd name="T0" fmla="*/ 68 w 69"/>
                <a:gd name="T1" fmla="*/ 6 h 35"/>
                <a:gd name="T2" fmla="*/ 65 w 69"/>
                <a:gd name="T3" fmla="*/ 0 h 35"/>
                <a:gd name="T4" fmla="*/ 0 w 69"/>
                <a:gd name="T5" fmla="*/ 27 h 35"/>
                <a:gd name="T6" fmla="*/ 3 w 69"/>
                <a:gd name="T7" fmla="*/ 34 h 35"/>
                <a:gd name="T8" fmla="*/ 68 w 69"/>
                <a:gd name="T9" fmla="*/ 6 h 35"/>
                <a:gd name="T10" fmla="*/ 0 60000 65536"/>
                <a:gd name="T11" fmla="*/ 0 60000 65536"/>
                <a:gd name="T12" fmla="*/ 0 60000 65536"/>
                <a:gd name="T13" fmla="*/ 0 60000 65536"/>
                <a:gd name="T14" fmla="*/ 0 60000 65536"/>
                <a:gd name="T15" fmla="*/ 0 w 69"/>
                <a:gd name="T16" fmla="*/ 0 h 35"/>
                <a:gd name="T17" fmla="*/ 69 w 69"/>
                <a:gd name="T18" fmla="*/ 35 h 35"/>
              </a:gdLst>
              <a:ahLst/>
              <a:cxnLst>
                <a:cxn ang="T10">
                  <a:pos x="T0" y="T1"/>
                </a:cxn>
                <a:cxn ang="T11">
                  <a:pos x="T2" y="T3"/>
                </a:cxn>
                <a:cxn ang="T12">
                  <a:pos x="T4" y="T5"/>
                </a:cxn>
                <a:cxn ang="T13">
                  <a:pos x="T6" y="T7"/>
                </a:cxn>
                <a:cxn ang="T14">
                  <a:pos x="T8" y="T9"/>
                </a:cxn>
              </a:cxnLst>
              <a:rect l="T15" t="T16" r="T17" b="T18"/>
              <a:pathLst>
                <a:path w="69" h="35">
                  <a:moveTo>
                    <a:pt x="68" y="6"/>
                  </a:moveTo>
                  <a:lnTo>
                    <a:pt x="65" y="0"/>
                  </a:lnTo>
                  <a:lnTo>
                    <a:pt x="0" y="27"/>
                  </a:lnTo>
                  <a:lnTo>
                    <a:pt x="3" y="34"/>
                  </a:lnTo>
                  <a:lnTo>
                    <a:pt x="68" y="6"/>
                  </a:lnTo>
                </a:path>
              </a:pathLst>
            </a:custGeom>
            <a:solidFill>
              <a:srgbClr val="FFFFFF"/>
            </a:solidFill>
            <a:ln w="9525" cap="rnd">
              <a:noFill/>
              <a:round/>
              <a:headEnd/>
              <a:tailEnd/>
            </a:ln>
          </p:spPr>
          <p:txBody>
            <a:bodyPr/>
            <a:lstStyle/>
            <a:p>
              <a:endParaRPr lang="zh-CN" altLang="en-US"/>
            </a:p>
          </p:txBody>
        </p:sp>
        <p:sp>
          <p:nvSpPr>
            <p:cNvPr id="57355" name="Freeform 11"/>
            <p:cNvSpPr>
              <a:spLocks/>
            </p:cNvSpPr>
            <p:nvPr/>
          </p:nvSpPr>
          <p:spPr bwMode="auto">
            <a:xfrm>
              <a:off x="202" y="3869"/>
              <a:ext cx="70" cy="36"/>
            </a:xfrm>
            <a:custGeom>
              <a:avLst/>
              <a:gdLst>
                <a:gd name="T0" fmla="*/ 69 w 70"/>
                <a:gd name="T1" fmla="*/ 6 h 36"/>
                <a:gd name="T2" fmla="*/ 65 w 70"/>
                <a:gd name="T3" fmla="*/ 0 h 36"/>
                <a:gd name="T4" fmla="*/ 0 w 70"/>
                <a:gd name="T5" fmla="*/ 28 h 36"/>
                <a:gd name="T6" fmla="*/ 3 w 70"/>
                <a:gd name="T7" fmla="*/ 35 h 36"/>
                <a:gd name="T8" fmla="*/ 69 w 70"/>
                <a:gd name="T9" fmla="*/ 6 h 36"/>
                <a:gd name="T10" fmla="*/ 0 60000 65536"/>
                <a:gd name="T11" fmla="*/ 0 60000 65536"/>
                <a:gd name="T12" fmla="*/ 0 60000 65536"/>
                <a:gd name="T13" fmla="*/ 0 60000 65536"/>
                <a:gd name="T14" fmla="*/ 0 60000 65536"/>
                <a:gd name="T15" fmla="*/ 0 w 70"/>
                <a:gd name="T16" fmla="*/ 0 h 36"/>
                <a:gd name="T17" fmla="*/ 70 w 70"/>
                <a:gd name="T18" fmla="*/ 36 h 36"/>
              </a:gdLst>
              <a:ahLst/>
              <a:cxnLst>
                <a:cxn ang="T10">
                  <a:pos x="T0" y="T1"/>
                </a:cxn>
                <a:cxn ang="T11">
                  <a:pos x="T2" y="T3"/>
                </a:cxn>
                <a:cxn ang="T12">
                  <a:pos x="T4" y="T5"/>
                </a:cxn>
                <a:cxn ang="T13">
                  <a:pos x="T6" y="T7"/>
                </a:cxn>
                <a:cxn ang="T14">
                  <a:pos x="T8" y="T9"/>
                </a:cxn>
              </a:cxnLst>
              <a:rect l="T15" t="T16" r="T17" b="T18"/>
              <a:pathLst>
                <a:path w="70" h="36">
                  <a:moveTo>
                    <a:pt x="69" y="6"/>
                  </a:moveTo>
                  <a:lnTo>
                    <a:pt x="65" y="0"/>
                  </a:lnTo>
                  <a:lnTo>
                    <a:pt x="0" y="28"/>
                  </a:lnTo>
                  <a:lnTo>
                    <a:pt x="3" y="35"/>
                  </a:lnTo>
                  <a:lnTo>
                    <a:pt x="69" y="6"/>
                  </a:lnTo>
                </a:path>
              </a:pathLst>
            </a:custGeom>
            <a:solidFill>
              <a:srgbClr val="FFFFFF"/>
            </a:solidFill>
            <a:ln w="9525" cap="rnd">
              <a:noFill/>
              <a:round/>
              <a:headEnd/>
              <a:tailEnd/>
            </a:ln>
          </p:spPr>
          <p:txBody>
            <a:bodyPr/>
            <a:lstStyle/>
            <a:p>
              <a:endParaRPr lang="zh-CN" altLang="en-US"/>
            </a:p>
          </p:txBody>
        </p:sp>
        <p:sp>
          <p:nvSpPr>
            <p:cNvPr id="57356" name="Freeform 12"/>
            <p:cNvSpPr>
              <a:spLocks/>
            </p:cNvSpPr>
            <p:nvPr/>
          </p:nvSpPr>
          <p:spPr bwMode="auto">
            <a:xfrm>
              <a:off x="210" y="3885"/>
              <a:ext cx="69" cy="37"/>
            </a:xfrm>
            <a:custGeom>
              <a:avLst/>
              <a:gdLst>
                <a:gd name="T0" fmla="*/ 68 w 69"/>
                <a:gd name="T1" fmla="*/ 7 h 37"/>
                <a:gd name="T2" fmla="*/ 65 w 69"/>
                <a:gd name="T3" fmla="*/ 0 h 37"/>
                <a:gd name="T4" fmla="*/ 0 w 69"/>
                <a:gd name="T5" fmla="*/ 29 h 37"/>
                <a:gd name="T6" fmla="*/ 3 w 69"/>
                <a:gd name="T7" fmla="*/ 36 h 37"/>
                <a:gd name="T8" fmla="*/ 68 w 69"/>
                <a:gd name="T9" fmla="*/ 7 h 37"/>
                <a:gd name="T10" fmla="*/ 0 60000 65536"/>
                <a:gd name="T11" fmla="*/ 0 60000 65536"/>
                <a:gd name="T12" fmla="*/ 0 60000 65536"/>
                <a:gd name="T13" fmla="*/ 0 60000 65536"/>
                <a:gd name="T14" fmla="*/ 0 60000 65536"/>
                <a:gd name="T15" fmla="*/ 0 w 69"/>
                <a:gd name="T16" fmla="*/ 0 h 37"/>
                <a:gd name="T17" fmla="*/ 69 w 69"/>
                <a:gd name="T18" fmla="*/ 37 h 37"/>
              </a:gdLst>
              <a:ahLst/>
              <a:cxnLst>
                <a:cxn ang="T10">
                  <a:pos x="T0" y="T1"/>
                </a:cxn>
                <a:cxn ang="T11">
                  <a:pos x="T2" y="T3"/>
                </a:cxn>
                <a:cxn ang="T12">
                  <a:pos x="T4" y="T5"/>
                </a:cxn>
                <a:cxn ang="T13">
                  <a:pos x="T6" y="T7"/>
                </a:cxn>
                <a:cxn ang="T14">
                  <a:pos x="T8" y="T9"/>
                </a:cxn>
              </a:cxnLst>
              <a:rect l="T15" t="T16" r="T17" b="T18"/>
              <a:pathLst>
                <a:path w="69" h="37">
                  <a:moveTo>
                    <a:pt x="68" y="7"/>
                  </a:moveTo>
                  <a:lnTo>
                    <a:pt x="65" y="0"/>
                  </a:lnTo>
                  <a:lnTo>
                    <a:pt x="0" y="29"/>
                  </a:lnTo>
                  <a:lnTo>
                    <a:pt x="3" y="36"/>
                  </a:lnTo>
                  <a:lnTo>
                    <a:pt x="68" y="7"/>
                  </a:lnTo>
                </a:path>
              </a:pathLst>
            </a:custGeom>
            <a:solidFill>
              <a:srgbClr val="FFFFFF"/>
            </a:solidFill>
            <a:ln w="9525" cap="rnd">
              <a:noFill/>
              <a:round/>
              <a:headEnd/>
              <a:tailEnd/>
            </a:ln>
          </p:spPr>
          <p:txBody>
            <a:bodyPr/>
            <a:lstStyle/>
            <a:p>
              <a:endParaRPr lang="zh-CN" altLang="en-US"/>
            </a:p>
          </p:txBody>
        </p:sp>
        <p:sp>
          <p:nvSpPr>
            <p:cNvPr id="57357" name="Freeform 13"/>
            <p:cNvSpPr>
              <a:spLocks/>
            </p:cNvSpPr>
            <p:nvPr/>
          </p:nvSpPr>
          <p:spPr bwMode="auto">
            <a:xfrm>
              <a:off x="140" y="3783"/>
              <a:ext cx="121" cy="59"/>
            </a:xfrm>
            <a:custGeom>
              <a:avLst/>
              <a:gdLst>
                <a:gd name="T0" fmla="*/ 120 w 121"/>
                <a:gd name="T1" fmla="*/ 7 h 59"/>
                <a:gd name="T2" fmla="*/ 118 w 121"/>
                <a:gd name="T3" fmla="*/ 0 h 59"/>
                <a:gd name="T4" fmla="*/ 0 w 121"/>
                <a:gd name="T5" fmla="*/ 50 h 59"/>
                <a:gd name="T6" fmla="*/ 2 w 121"/>
                <a:gd name="T7" fmla="*/ 58 h 59"/>
                <a:gd name="T8" fmla="*/ 120 w 121"/>
                <a:gd name="T9" fmla="*/ 7 h 59"/>
                <a:gd name="T10" fmla="*/ 0 60000 65536"/>
                <a:gd name="T11" fmla="*/ 0 60000 65536"/>
                <a:gd name="T12" fmla="*/ 0 60000 65536"/>
                <a:gd name="T13" fmla="*/ 0 60000 65536"/>
                <a:gd name="T14" fmla="*/ 0 60000 65536"/>
                <a:gd name="T15" fmla="*/ 0 w 121"/>
                <a:gd name="T16" fmla="*/ 0 h 59"/>
                <a:gd name="T17" fmla="*/ 121 w 121"/>
                <a:gd name="T18" fmla="*/ 59 h 59"/>
              </a:gdLst>
              <a:ahLst/>
              <a:cxnLst>
                <a:cxn ang="T10">
                  <a:pos x="T0" y="T1"/>
                </a:cxn>
                <a:cxn ang="T11">
                  <a:pos x="T2" y="T3"/>
                </a:cxn>
                <a:cxn ang="T12">
                  <a:pos x="T4" y="T5"/>
                </a:cxn>
                <a:cxn ang="T13">
                  <a:pos x="T6" y="T7"/>
                </a:cxn>
                <a:cxn ang="T14">
                  <a:pos x="T8" y="T9"/>
                </a:cxn>
              </a:cxnLst>
              <a:rect l="T15" t="T16" r="T17" b="T18"/>
              <a:pathLst>
                <a:path w="121" h="59">
                  <a:moveTo>
                    <a:pt x="120" y="7"/>
                  </a:moveTo>
                  <a:lnTo>
                    <a:pt x="118" y="0"/>
                  </a:lnTo>
                  <a:lnTo>
                    <a:pt x="0" y="50"/>
                  </a:lnTo>
                  <a:lnTo>
                    <a:pt x="2" y="58"/>
                  </a:lnTo>
                  <a:lnTo>
                    <a:pt x="120" y="7"/>
                  </a:lnTo>
                </a:path>
              </a:pathLst>
            </a:custGeom>
            <a:solidFill>
              <a:srgbClr val="FFFFFF"/>
            </a:solidFill>
            <a:ln w="9525" cap="rnd">
              <a:noFill/>
              <a:round/>
              <a:headEnd/>
              <a:tailEnd/>
            </a:ln>
          </p:spPr>
          <p:txBody>
            <a:bodyPr/>
            <a:lstStyle/>
            <a:p>
              <a:endParaRPr lang="zh-CN" altLang="en-US"/>
            </a:p>
          </p:txBody>
        </p:sp>
        <p:sp>
          <p:nvSpPr>
            <p:cNvPr id="57358" name="Freeform 14"/>
            <p:cNvSpPr>
              <a:spLocks/>
            </p:cNvSpPr>
            <p:nvPr/>
          </p:nvSpPr>
          <p:spPr bwMode="auto">
            <a:xfrm>
              <a:off x="123" y="3772"/>
              <a:ext cx="122" cy="59"/>
            </a:xfrm>
            <a:custGeom>
              <a:avLst/>
              <a:gdLst>
                <a:gd name="T0" fmla="*/ 121 w 122"/>
                <a:gd name="T1" fmla="*/ 7 h 59"/>
                <a:gd name="T2" fmla="*/ 118 w 122"/>
                <a:gd name="T3" fmla="*/ 0 h 59"/>
                <a:gd name="T4" fmla="*/ 0 w 122"/>
                <a:gd name="T5" fmla="*/ 51 h 59"/>
                <a:gd name="T6" fmla="*/ 1 w 122"/>
                <a:gd name="T7" fmla="*/ 58 h 59"/>
                <a:gd name="T8" fmla="*/ 121 w 122"/>
                <a:gd name="T9" fmla="*/ 7 h 59"/>
                <a:gd name="T10" fmla="*/ 0 60000 65536"/>
                <a:gd name="T11" fmla="*/ 0 60000 65536"/>
                <a:gd name="T12" fmla="*/ 0 60000 65536"/>
                <a:gd name="T13" fmla="*/ 0 60000 65536"/>
                <a:gd name="T14" fmla="*/ 0 60000 65536"/>
                <a:gd name="T15" fmla="*/ 0 w 122"/>
                <a:gd name="T16" fmla="*/ 0 h 59"/>
                <a:gd name="T17" fmla="*/ 122 w 122"/>
                <a:gd name="T18" fmla="*/ 59 h 59"/>
              </a:gdLst>
              <a:ahLst/>
              <a:cxnLst>
                <a:cxn ang="T10">
                  <a:pos x="T0" y="T1"/>
                </a:cxn>
                <a:cxn ang="T11">
                  <a:pos x="T2" y="T3"/>
                </a:cxn>
                <a:cxn ang="T12">
                  <a:pos x="T4" y="T5"/>
                </a:cxn>
                <a:cxn ang="T13">
                  <a:pos x="T6" y="T7"/>
                </a:cxn>
                <a:cxn ang="T14">
                  <a:pos x="T8" y="T9"/>
                </a:cxn>
              </a:cxnLst>
              <a:rect l="T15" t="T16" r="T17" b="T18"/>
              <a:pathLst>
                <a:path w="122" h="59">
                  <a:moveTo>
                    <a:pt x="121" y="7"/>
                  </a:moveTo>
                  <a:lnTo>
                    <a:pt x="118" y="0"/>
                  </a:lnTo>
                  <a:lnTo>
                    <a:pt x="0" y="51"/>
                  </a:lnTo>
                  <a:lnTo>
                    <a:pt x="1" y="58"/>
                  </a:lnTo>
                  <a:lnTo>
                    <a:pt x="121" y="7"/>
                  </a:lnTo>
                </a:path>
              </a:pathLst>
            </a:custGeom>
            <a:solidFill>
              <a:srgbClr val="FFFFFF"/>
            </a:solidFill>
            <a:ln w="9525" cap="rnd">
              <a:noFill/>
              <a:round/>
              <a:headEnd/>
              <a:tailEnd/>
            </a:ln>
          </p:spPr>
          <p:txBody>
            <a:bodyPr/>
            <a:lstStyle/>
            <a:p>
              <a:endParaRPr lang="zh-CN" altLang="en-US"/>
            </a:p>
          </p:txBody>
        </p:sp>
        <p:sp>
          <p:nvSpPr>
            <p:cNvPr id="57359" name="Freeform 15"/>
            <p:cNvSpPr>
              <a:spLocks/>
            </p:cNvSpPr>
            <p:nvPr/>
          </p:nvSpPr>
          <p:spPr bwMode="auto">
            <a:xfrm>
              <a:off x="249" y="3785"/>
              <a:ext cx="56" cy="105"/>
            </a:xfrm>
            <a:custGeom>
              <a:avLst/>
              <a:gdLst>
                <a:gd name="T0" fmla="*/ 47 w 56"/>
                <a:gd name="T1" fmla="*/ 104 h 105"/>
                <a:gd name="T2" fmla="*/ 55 w 56"/>
                <a:gd name="T3" fmla="*/ 101 h 105"/>
                <a:gd name="T4" fmla="*/ 7 w 56"/>
                <a:gd name="T5" fmla="*/ 0 h 105"/>
                <a:gd name="T6" fmla="*/ 0 w 56"/>
                <a:gd name="T7" fmla="*/ 3 h 105"/>
                <a:gd name="T8" fmla="*/ 47 w 56"/>
                <a:gd name="T9" fmla="*/ 104 h 105"/>
                <a:gd name="T10" fmla="*/ 0 60000 65536"/>
                <a:gd name="T11" fmla="*/ 0 60000 65536"/>
                <a:gd name="T12" fmla="*/ 0 60000 65536"/>
                <a:gd name="T13" fmla="*/ 0 60000 65536"/>
                <a:gd name="T14" fmla="*/ 0 60000 65536"/>
                <a:gd name="T15" fmla="*/ 0 w 56"/>
                <a:gd name="T16" fmla="*/ 0 h 105"/>
                <a:gd name="T17" fmla="*/ 56 w 56"/>
                <a:gd name="T18" fmla="*/ 105 h 105"/>
              </a:gdLst>
              <a:ahLst/>
              <a:cxnLst>
                <a:cxn ang="T10">
                  <a:pos x="T0" y="T1"/>
                </a:cxn>
                <a:cxn ang="T11">
                  <a:pos x="T2" y="T3"/>
                </a:cxn>
                <a:cxn ang="T12">
                  <a:pos x="T4" y="T5"/>
                </a:cxn>
                <a:cxn ang="T13">
                  <a:pos x="T6" y="T7"/>
                </a:cxn>
                <a:cxn ang="T14">
                  <a:pos x="T8" y="T9"/>
                </a:cxn>
              </a:cxnLst>
              <a:rect l="T15" t="T16" r="T17" b="T18"/>
              <a:pathLst>
                <a:path w="56" h="105">
                  <a:moveTo>
                    <a:pt x="47" y="104"/>
                  </a:moveTo>
                  <a:lnTo>
                    <a:pt x="55" y="101"/>
                  </a:lnTo>
                  <a:lnTo>
                    <a:pt x="7" y="0"/>
                  </a:lnTo>
                  <a:lnTo>
                    <a:pt x="0" y="3"/>
                  </a:lnTo>
                  <a:lnTo>
                    <a:pt x="47" y="104"/>
                  </a:lnTo>
                </a:path>
              </a:pathLst>
            </a:custGeom>
            <a:solidFill>
              <a:srgbClr val="FFFFFF"/>
            </a:solidFill>
            <a:ln w="9525" cap="rnd">
              <a:noFill/>
              <a:round/>
              <a:headEnd/>
              <a:tailEnd/>
            </a:ln>
          </p:spPr>
          <p:txBody>
            <a:bodyPr/>
            <a:lstStyle/>
            <a:p>
              <a:endParaRPr lang="zh-CN" altLang="en-US"/>
            </a:p>
          </p:txBody>
        </p:sp>
        <p:sp>
          <p:nvSpPr>
            <p:cNvPr id="57360" name="Freeform 16"/>
            <p:cNvSpPr>
              <a:spLocks/>
            </p:cNvSpPr>
            <p:nvPr/>
          </p:nvSpPr>
          <p:spPr bwMode="auto">
            <a:xfrm>
              <a:off x="140" y="3831"/>
              <a:ext cx="52" cy="106"/>
            </a:xfrm>
            <a:custGeom>
              <a:avLst/>
              <a:gdLst>
                <a:gd name="T0" fmla="*/ 44 w 52"/>
                <a:gd name="T1" fmla="*/ 105 h 106"/>
                <a:gd name="T2" fmla="*/ 51 w 52"/>
                <a:gd name="T3" fmla="*/ 101 h 106"/>
                <a:gd name="T4" fmla="*/ 6 w 52"/>
                <a:gd name="T5" fmla="*/ 0 h 106"/>
                <a:gd name="T6" fmla="*/ 0 w 52"/>
                <a:gd name="T7" fmla="*/ 3 h 106"/>
                <a:gd name="T8" fmla="*/ 44 w 52"/>
                <a:gd name="T9" fmla="*/ 105 h 106"/>
                <a:gd name="T10" fmla="*/ 0 60000 65536"/>
                <a:gd name="T11" fmla="*/ 0 60000 65536"/>
                <a:gd name="T12" fmla="*/ 0 60000 65536"/>
                <a:gd name="T13" fmla="*/ 0 60000 65536"/>
                <a:gd name="T14" fmla="*/ 0 60000 65536"/>
                <a:gd name="T15" fmla="*/ 0 w 52"/>
                <a:gd name="T16" fmla="*/ 0 h 106"/>
                <a:gd name="T17" fmla="*/ 52 w 52"/>
                <a:gd name="T18" fmla="*/ 106 h 106"/>
              </a:gdLst>
              <a:ahLst/>
              <a:cxnLst>
                <a:cxn ang="T10">
                  <a:pos x="T0" y="T1"/>
                </a:cxn>
                <a:cxn ang="T11">
                  <a:pos x="T2" y="T3"/>
                </a:cxn>
                <a:cxn ang="T12">
                  <a:pos x="T4" y="T5"/>
                </a:cxn>
                <a:cxn ang="T13">
                  <a:pos x="T6" y="T7"/>
                </a:cxn>
                <a:cxn ang="T14">
                  <a:pos x="T8" y="T9"/>
                </a:cxn>
              </a:cxnLst>
              <a:rect l="T15" t="T16" r="T17" b="T18"/>
              <a:pathLst>
                <a:path w="52" h="106">
                  <a:moveTo>
                    <a:pt x="44" y="105"/>
                  </a:moveTo>
                  <a:lnTo>
                    <a:pt x="51" y="101"/>
                  </a:lnTo>
                  <a:lnTo>
                    <a:pt x="6" y="0"/>
                  </a:lnTo>
                  <a:lnTo>
                    <a:pt x="0" y="3"/>
                  </a:lnTo>
                  <a:lnTo>
                    <a:pt x="44" y="105"/>
                  </a:lnTo>
                </a:path>
              </a:pathLst>
            </a:custGeom>
            <a:solidFill>
              <a:srgbClr val="FFFFFF"/>
            </a:solidFill>
            <a:ln w="9525" cap="rnd">
              <a:noFill/>
              <a:round/>
              <a:headEnd/>
              <a:tailEnd/>
            </a:ln>
          </p:spPr>
          <p:txBody>
            <a:bodyPr/>
            <a:lstStyle/>
            <a:p>
              <a:endParaRPr lang="zh-CN" altLang="en-US"/>
            </a:p>
          </p:txBody>
        </p:sp>
        <p:sp>
          <p:nvSpPr>
            <p:cNvPr id="57361" name="Freeform 17"/>
            <p:cNvSpPr>
              <a:spLocks/>
            </p:cNvSpPr>
            <p:nvPr/>
          </p:nvSpPr>
          <p:spPr bwMode="auto">
            <a:xfrm>
              <a:off x="119" y="3824"/>
              <a:ext cx="58" cy="113"/>
            </a:xfrm>
            <a:custGeom>
              <a:avLst/>
              <a:gdLst>
                <a:gd name="T0" fmla="*/ 50 w 58"/>
                <a:gd name="T1" fmla="*/ 112 h 113"/>
                <a:gd name="T2" fmla="*/ 57 w 58"/>
                <a:gd name="T3" fmla="*/ 109 h 113"/>
                <a:gd name="T4" fmla="*/ 5 w 58"/>
                <a:gd name="T5" fmla="*/ 0 h 113"/>
                <a:gd name="T6" fmla="*/ 0 w 58"/>
                <a:gd name="T7" fmla="*/ 2 h 113"/>
                <a:gd name="T8" fmla="*/ 50 w 58"/>
                <a:gd name="T9" fmla="*/ 112 h 113"/>
                <a:gd name="T10" fmla="*/ 0 60000 65536"/>
                <a:gd name="T11" fmla="*/ 0 60000 65536"/>
                <a:gd name="T12" fmla="*/ 0 60000 65536"/>
                <a:gd name="T13" fmla="*/ 0 60000 65536"/>
                <a:gd name="T14" fmla="*/ 0 60000 65536"/>
                <a:gd name="T15" fmla="*/ 0 w 58"/>
                <a:gd name="T16" fmla="*/ 0 h 113"/>
                <a:gd name="T17" fmla="*/ 58 w 58"/>
                <a:gd name="T18" fmla="*/ 113 h 113"/>
              </a:gdLst>
              <a:ahLst/>
              <a:cxnLst>
                <a:cxn ang="T10">
                  <a:pos x="T0" y="T1"/>
                </a:cxn>
                <a:cxn ang="T11">
                  <a:pos x="T2" y="T3"/>
                </a:cxn>
                <a:cxn ang="T12">
                  <a:pos x="T4" y="T5"/>
                </a:cxn>
                <a:cxn ang="T13">
                  <a:pos x="T6" y="T7"/>
                </a:cxn>
                <a:cxn ang="T14">
                  <a:pos x="T8" y="T9"/>
                </a:cxn>
              </a:cxnLst>
              <a:rect l="T15" t="T16" r="T17" b="T18"/>
              <a:pathLst>
                <a:path w="58" h="113">
                  <a:moveTo>
                    <a:pt x="50" y="112"/>
                  </a:moveTo>
                  <a:lnTo>
                    <a:pt x="57" y="109"/>
                  </a:lnTo>
                  <a:lnTo>
                    <a:pt x="5" y="0"/>
                  </a:lnTo>
                  <a:lnTo>
                    <a:pt x="0" y="2"/>
                  </a:lnTo>
                  <a:lnTo>
                    <a:pt x="50" y="112"/>
                  </a:lnTo>
                </a:path>
              </a:pathLst>
            </a:custGeom>
            <a:solidFill>
              <a:srgbClr val="FFFFFF"/>
            </a:solidFill>
            <a:ln w="9525" cap="rnd">
              <a:noFill/>
              <a:round/>
              <a:headEnd/>
              <a:tailEnd/>
            </a:ln>
          </p:spPr>
          <p:txBody>
            <a:bodyPr/>
            <a:lstStyle/>
            <a:p>
              <a:endParaRPr lang="zh-CN" altLang="en-US"/>
            </a:p>
          </p:txBody>
        </p:sp>
        <p:sp>
          <p:nvSpPr>
            <p:cNvPr id="57362" name="Freeform 18"/>
            <p:cNvSpPr>
              <a:spLocks/>
            </p:cNvSpPr>
            <p:nvPr/>
          </p:nvSpPr>
          <p:spPr bwMode="auto">
            <a:xfrm>
              <a:off x="122" y="3824"/>
              <a:ext cx="28" cy="17"/>
            </a:xfrm>
            <a:custGeom>
              <a:avLst/>
              <a:gdLst>
                <a:gd name="T0" fmla="*/ 23 w 28"/>
                <a:gd name="T1" fmla="*/ 16 h 17"/>
                <a:gd name="T2" fmla="*/ 27 w 28"/>
                <a:gd name="T3" fmla="*/ 9 h 17"/>
                <a:gd name="T4" fmla="*/ 4 w 28"/>
                <a:gd name="T5" fmla="*/ 0 h 17"/>
                <a:gd name="T6" fmla="*/ 0 w 28"/>
                <a:gd name="T7" fmla="*/ 6 h 17"/>
                <a:gd name="T8" fmla="*/ 23 w 28"/>
                <a:gd name="T9" fmla="*/ 16 h 17"/>
                <a:gd name="T10" fmla="*/ 0 60000 65536"/>
                <a:gd name="T11" fmla="*/ 0 60000 65536"/>
                <a:gd name="T12" fmla="*/ 0 60000 65536"/>
                <a:gd name="T13" fmla="*/ 0 60000 65536"/>
                <a:gd name="T14" fmla="*/ 0 60000 65536"/>
                <a:gd name="T15" fmla="*/ 0 w 28"/>
                <a:gd name="T16" fmla="*/ 0 h 17"/>
                <a:gd name="T17" fmla="*/ 28 w 28"/>
                <a:gd name="T18" fmla="*/ 17 h 17"/>
              </a:gdLst>
              <a:ahLst/>
              <a:cxnLst>
                <a:cxn ang="T10">
                  <a:pos x="T0" y="T1"/>
                </a:cxn>
                <a:cxn ang="T11">
                  <a:pos x="T2" y="T3"/>
                </a:cxn>
                <a:cxn ang="T12">
                  <a:pos x="T4" y="T5"/>
                </a:cxn>
                <a:cxn ang="T13">
                  <a:pos x="T6" y="T7"/>
                </a:cxn>
                <a:cxn ang="T14">
                  <a:pos x="T8" y="T9"/>
                </a:cxn>
              </a:cxnLst>
              <a:rect l="T15" t="T16" r="T17" b="T18"/>
              <a:pathLst>
                <a:path w="28" h="17">
                  <a:moveTo>
                    <a:pt x="23" y="16"/>
                  </a:moveTo>
                  <a:lnTo>
                    <a:pt x="27" y="9"/>
                  </a:lnTo>
                  <a:lnTo>
                    <a:pt x="4" y="0"/>
                  </a:lnTo>
                  <a:lnTo>
                    <a:pt x="0" y="6"/>
                  </a:lnTo>
                  <a:lnTo>
                    <a:pt x="23" y="16"/>
                  </a:lnTo>
                </a:path>
              </a:pathLst>
            </a:custGeom>
            <a:solidFill>
              <a:srgbClr val="FFFFFF"/>
            </a:solidFill>
            <a:ln w="9525" cap="rnd">
              <a:noFill/>
              <a:round/>
              <a:headEnd/>
              <a:tailEnd/>
            </a:ln>
          </p:spPr>
          <p:txBody>
            <a:bodyPr/>
            <a:lstStyle/>
            <a:p>
              <a:endParaRPr lang="zh-CN" altLang="en-US"/>
            </a:p>
          </p:txBody>
        </p:sp>
        <p:sp>
          <p:nvSpPr>
            <p:cNvPr id="57363" name="Freeform 19"/>
            <p:cNvSpPr>
              <a:spLocks/>
            </p:cNvSpPr>
            <p:nvPr/>
          </p:nvSpPr>
          <p:spPr bwMode="auto">
            <a:xfrm>
              <a:off x="228" y="3779"/>
              <a:ext cx="30" cy="17"/>
            </a:xfrm>
            <a:custGeom>
              <a:avLst/>
              <a:gdLst>
                <a:gd name="T0" fmla="*/ 25 w 30"/>
                <a:gd name="T1" fmla="*/ 16 h 17"/>
                <a:gd name="T2" fmla="*/ 29 w 30"/>
                <a:gd name="T3" fmla="*/ 9 h 17"/>
                <a:gd name="T4" fmla="*/ 4 w 30"/>
                <a:gd name="T5" fmla="*/ 0 h 17"/>
                <a:gd name="T6" fmla="*/ 0 w 30"/>
                <a:gd name="T7" fmla="*/ 5 h 17"/>
                <a:gd name="T8" fmla="*/ 25 w 30"/>
                <a:gd name="T9" fmla="*/ 16 h 17"/>
                <a:gd name="T10" fmla="*/ 0 60000 65536"/>
                <a:gd name="T11" fmla="*/ 0 60000 65536"/>
                <a:gd name="T12" fmla="*/ 0 60000 65536"/>
                <a:gd name="T13" fmla="*/ 0 60000 65536"/>
                <a:gd name="T14" fmla="*/ 0 60000 65536"/>
                <a:gd name="T15" fmla="*/ 0 w 30"/>
                <a:gd name="T16" fmla="*/ 0 h 17"/>
                <a:gd name="T17" fmla="*/ 30 w 30"/>
                <a:gd name="T18" fmla="*/ 17 h 17"/>
              </a:gdLst>
              <a:ahLst/>
              <a:cxnLst>
                <a:cxn ang="T10">
                  <a:pos x="T0" y="T1"/>
                </a:cxn>
                <a:cxn ang="T11">
                  <a:pos x="T2" y="T3"/>
                </a:cxn>
                <a:cxn ang="T12">
                  <a:pos x="T4" y="T5"/>
                </a:cxn>
                <a:cxn ang="T13">
                  <a:pos x="T6" y="T7"/>
                </a:cxn>
                <a:cxn ang="T14">
                  <a:pos x="T8" y="T9"/>
                </a:cxn>
              </a:cxnLst>
              <a:rect l="T15" t="T16" r="T17" b="T18"/>
              <a:pathLst>
                <a:path w="30" h="17">
                  <a:moveTo>
                    <a:pt x="25" y="16"/>
                  </a:moveTo>
                  <a:lnTo>
                    <a:pt x="29" y="9"/>
                  </a:lnTo>
                  <a:lnTo>
                    <a:pt x="4" y="0"/>
                  </a:lnTo>
                  <a:lnTo>
                    <a:pt x="0" y="5"/>
                  </a:lnTo>
                  <a:lnTo>
                    <a:pt x="25" y="16"/>
                  </a:lnTo>
                </a:path>
              </a:pathLst>
            </a:custGeom>
            <a:solidFill>
              <a:srgbClr val="FFFFFF"/>
            </a:solidFill>
            <a:ln w="9525" cap="rnd">
              <a:noFill/>
              <a:round/>
              <a:headEnd/>
              <a:tailEnd/>
            </a:ln>
          </p:spPr>
          <p:txBody>
            <a:bodyPr/>
            <a:lstStyle/>
            <a:p>
              <a:endParaRPr lang="zh-CN" altLang="en-US"/>
            </a:p>
          </p:txBody>
        </p:sp>
      </p:gr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xfrm>
            <a:off x="412750" y="4759325"/>
            <a:ext cx="6029325" cy="3744913"/>
          </a:xfrm>
          <a:noFill/>
          <a:ln/>
        </p:spPr>
        <p:txBody>
          <a:bodyPr lIns="92075" tIns="46038" rIns="92075" bIns="46038"/>
          <a:lstStyle/>
          <a:p>
            <a:pPr defTabSz="400050">
              <a:tabLst/>
            </a:pPr>
            <a:r>
              <a:rPr lang="en-US" altLang="zh-CN"/>
              <a:t>FETCH Statement (continued)</a:t>
            </a:r>
          </a:p>
          <a:p>
            <a:pPr marL="114300" lvl="1" defTabSz="400050">
              <a:tabLst/>
            </a:pPr>
            <a:r>
              <a:rPr lang="en-US" altLang="zh-CN"/>
              <a:t>You use the FETCH statement to retrieve the current row values into output variables. After the fetch, you can manipulate the variables by further statements. For each column value returned by the query associated with the cursor, there must be a corresponding variable in the INTO list. Also, their datatypes must be compatible.</a:t>
            </a:r>
          </a:p>
          <a:p>
            <a:pPr marL="114300" lvl="1" defTabSz="400050">
              <a:tabLst/>
            </a:pPr>
            <a:r>
              <a:rPr lang="en-US" altLang="zh-CN"/>
              <a:t>Retrieve the first ten employees one by one.</a:t>
            </a:r>
          </a:p>
          <a:p>
            <a:pPr marL="114300" lvl="1" defTabSz="400050">
              <a:tabLst/>
            </a:pPr>
            <a:endParaRPr lang="en-US" altLang="zh-CN"/>
          </a:p>
          <a:p>
            <a:pPr defTabSz="400050">
              <a:tabLst/>
            </a:pPr>
            <a:endParaRPr lang="zh-CN" altLang="en-US" b="0">
              <a:latin typeface="Times New Roman" pitchFamily="18" charset="0"/>
            </a:endParaRPr>
          </a:p>
        </p:txBody>
      </p:sp>
      <p:sp>
        <p:nvSpPr>
          <p:cNvPr id="58371" name="Rectangle 3"/>
          <p:cNvSpPr>
            <a:spLocks noGrp="1" noRot="1" noChangeAspect="1" noChangeArrowheads="1" noTextEdit="1"/>
          </p:cNvSpPr>
          <p:nvPr>
            <p:ph type="sldImg"/>
          </p:nvPr>
        </p:nvSpPr>
        <p:spPr>
          <a:xfrm>
            <a:off x="495300" y="157163"/>
            <a:ext cx="5862638" cy="4397375"/>
          </a:xfrm>
          <a:ln cap="flat"/>
        </p:spPr>
      </p:sp>
      <p:sp>
        <p:nvSpPr>
          <p:cNvPr id="58372" name="Rectangle 4"/>
          <p:cNvSpPr>
            <a:spLocks noChangeArrowheads="1"/>
          </p:cNvSpPr>
          <p:nvPr/>
        </p:nvSpPr>
        <p:spPr bwMode="auto">
          <a:xfrm>
            <a:off x="568325" y="5949950"/>
            <a:ext cx="5578475" cy="2544763"/>
          </a:xfrm>
          <a:prstGeom prst="rect">
            <a:avLst/>
          </a:prstGeom>
          <a:noFill/>
          <a:ln w="12700">
            <a:solidFill>
              <a:schemeClr val="tx1"/>
            </a:solidFill>
            <a:miter lim="800000"/>
            <a:headEnd/>
            <a:tailEnd/>
          </a:ln>
        </p:spPr>
        <p:txBody>
          <a:bodyPr wrap="none" lIns="95250" tIns="49213" rIns="95250" bIns="49213"/>
          <a:lstStyle/>
          <a:p>
            <a:pPr defTabSz="882650">
              <a:lnSpc>
                <a:spcPct val="85000"/>
              </a:lnSpc>
              <a:spcBef>
                <a:spcPct val="20000"/>
              </a:spcBef>
            </a:pPr>
            <a:r>
              <a:rPr kumimoji="1" lang="en-US" altLang="zh-CN" sz="1100" b="1">
                <a:solidFill>
                  <a:schemeClr val="tx1"/>
                </a:solidFill>
                <a:latin typeface="Courier New" pitchFamily="49" charset="0"/>
              </a:rPr>
              <a:t>DECLARE</a:t>
            </a:r>
          </a:p>
          <a:p>
            <a:pPr defTabSz="882650">
              <a:lnSpc>
                <a:spcPct val="85000"/>
              </a:lnSpc>
              <a:spcBef>
                <a:spcPct val="20000"/>
              </a:spcBef>
            </a:pPr>
            <a:r>
              <a:rPr kumimoji="1" lang="en-US" altLang="zh-CN" sz="1100" b="1">
                <a:solidFill>
                  <a:schemeClr val="tx1"/>
                </a:solidFill>
                <a:latin typeface="Courier New" pitchFamily="49" charset="0"/>
              </a:rPr>
              <a:t>  v_empno		emp.empno%TYPE;</a:t>
            </a:r>
          </a:p>
          <a:p>
            <a:pPr defTabSz="882650">
              <a:lnSpc>
                <a:spcPct val="85000"/>
              </a:lnSpc>
              <a:spcBef>
                <a:spcPct val="20000"/>
              </a:spcBef>
            </a:pPr>
            <a:r>
              <a:rPr kumimoji="1" lang="en-US" altLang="zh-CN" sz="1100" b="1">
                <a:solidFill>
                  <a:schemeClr val="tx1"/>
                </a:solidFill>
                <a:latin typeface="Courier New" pitchFamily="49" charset="0"/>
              </a:rPr>
              <a:t>  v_ename		emp.ename%TYPE;</a:t>
            </a:r>
          </a:p>
          <a:p>
            <a:pPr defTabSz="882650">
              <a:lnSpc>
                <a:spcPct val="85000"/>
              </a:lnSpc>
              <a:spcBef>
                <a:spcPct val="20000"/>
              </a:spcBef>
            </a:pPr>
            <a:r>
              <a:rPr kumimoji="1" lang="en-US" altLang="zh-CN" sz="1100" b="1">
                <a:solidFill>
                  <a:schemeClr val="tx1"/>
                </a:solidFill>
                <a:latin typeface="Courier New" pitchFamily="49" charset="0"/>
              </a:rPr>
              <a:t>  i 		NUMBER := 1;</a:t>
            </a:r>
          </a:p>
          <a:p>
            <a:pPr defTabSz="882650">
              <a:lnSpc>
                <a:spcPct val="85000"/>
              </a:lnSpc>
              <a:spcBef>
                <a:spcPct val="20000"/>
              </a:spcBef>
            </a:pPr>
            <a:r>
              <a:rPr kumimoji="1" lang="en-US" altLang="zh-CN" sz="1100" b="1">
                <a:solidFill>
                  <a:schemeClr val="tx1"/>
                </a:solidFill>
                <a:latin typeface="Courier New" pitchFamily="49" charset="0"/>
              </a:rPr>
              <a:t>  CURSOR c1 IS</a:t>
            </a:r>
          </a:p>
          <a:p>
            <a:pPr defTabSz="882650">
              <a:lnSpc>
                <a:spcPct val="85000"/>
              </a:lnSpc>
              <a:spcBef>
                <a:spcPct val="20000"/>
              </a:spcBef>
            </a:pPr>
            <a:r>
              <a:rPr kumimoji="1" lang="en-US" altLang="zh-CN" sz="1100" b="1">
                <a:solidFill>
                  <a:schemeClr val="tx1"/>
                </a:solidFill>
                <a:latin typeface="Courier New" pitchFamily="49" charset="0"/>
              </a:rPr>
              <a:t>    SELECT empno, ename</a:t>
            </a:r>
          </a:p>
          <a:p>
            <a:pPr defTabSz="882650">
              <a:lnSpc>
                <a:spcPct val="85000"/>
              </a:lnSpc>
              <a:spcBef>
                <a:spcPct val="20000"/>
              </a:spcBef>
            </a:pPr>
            <a:r>
              <a:rPr kumimoji="1" lang="en-US" altLang="zh-CN" sz="1100" b="1">
                <a:solidFill>
                  <a:schemeClr val="tx1"/>
                </a:solidFill>
                <a:latin typeface="Courier New" pitchFamily="49" charset="0"/>
              </a:rPr>
              <a:t>    FROM   emp;</a:t>
            </a:r>
          </a:p>
          <a:p>
            <a:pPr defTabSz="882650">
              <a:lnSpc>
                <a:spcPct val="85000"/>
              </a:lnSpc>
              <a:spcBef>
                <a:spcPct val="20000"/>
              </a:spcBef>
            </a:pPr>
            <a:r>
              <a:rPr kumimoji="1" lang="en-US" altLang="zh-CN" sz="1100" b="1">
                <a:solidFill>
                  <a:schemeClr val="tx1"/>
                </a:solidFill>
                <a:latin typeface="Courier New" pitchFamily="49" charset="0"/>
              </a:rPr>
              <a:t>BEGIN</a:t>
            </a:r>
          </a:p>
          <a:p>
            <a:pPr defTabSz="882650">
              <a:lnSpc>
                <a:spcPct val="85000"/>
              </a:lnSpc>
              <a:spcBef>
                <a:spcPct val="20000"/>
              </a:spcBef>
            </a:pPr>
            <a:r>
              <a:rPr kumimoji="1" lang="en-US" altLang="zh-CN" sz="1100" b="1">
                <a:solidFill>
                  <a:schemeClr val="tx1"/>
                </a:solidFill>
                <a:latin typeface="Courier New" pitchFamily="49" charset="0"/>
              </a:rPr>
              <a:t>  OPEN c1;</a:t>
            </a:r>
          </a:p>
          <a:p>
            <a:pPr defTabSz="882650">
              <a:lnSpc>
                <a:spcPct val="85000"/>
              </a:lnSpc>
              <a:spcBef>
                <a:spcPct val="20000"/>
              </a:spcBef>
            </a:pPr>
            <a:r>
              <a:rPr kumimoji="1" lang="en-US" altLang="zh-CN" sz="1100" b="1">
                <a:solidFill>
                  <a:schemeClr val="tx1"/>
                </a:solidFill>
                <a:latin typeface="Courier New" pitchFamily="49" charset="0"/>
              </a:rPr>
              <a:t>  FOR i IN 1..10 LOOP</a:t>
            </a:r>
          </a:p>
          <a:p>
            <a:pPr defTabSz="882650">
              <a:lnSpc>
                <a:spcPct val="85000"/>
              </a:lnSpc>
              <a:spcBef>
                <a:spcPct val="20000"/>
              </a:spcBef>
            </a:pPr>
            <a:r>
              <a:rPr kumimoji="1" lang="en-US" altLang="zh-CN" sz="1100" b="1">
                <a:solidFill>
                  <a:schemeClr val="tx1"/>
                </a:solidFill>
                <a:latin typeface="Courier New" pitchFamily="49" charset="0"/>
              </a:rPr>
              <a:t>    FETCH c1 INTO v_empno, v_ename;</a:t>
            </a:r>
          </a:p>
          <a:p>
            <a:pPr defTabSz="882650">
              <a:lnSpc>
                <a:spcPct val="85000"/>
              </a:lnSpc>
              <a:spcBef>
                <a:spcPct val="20000"/>
              </a:spcBef>
            </a:pPr>
            <a:r>
              <a:rPr kumimoji="1" lang="en-US" altLang="zh-CN" sz="1100" b="1">
                <a:solidFill>
                  <a:schemeClr val="tx1"/>
                </a:solidFill>
                <a:latin typeface="Courier New" pitchFamily="49" charset="0"/>
              </a:rPr>
              <a:t>    ...</a:t>
            </a:r>
          </a:p>
          <a:p>
            <a:pPr defTabSz="882650">
              <a:lnSpc>
                <a:spcPct val="85000"/>
              </a:lnSpc>
              <a:spcBef>
                <a:spcPct val="20000"/>
              </a:spcBef>
            </a:pPr>
            <a:r>
              <a:rPr kumimoji="1" lang="en-US" altLang="zh-CN" sz="1100" b="1">
                <a:solidFill>
                  <a:schemeClr val="tx1"/>
                </a:solidFill>
                <a:latin typeface="Courier New" pitchFamily="49" charset="0"/>
              </a:rPr>
              <a:t>  END LOOP;</a:t>
            </a:r>
          </a:p>
          <a:p>
            <a:pPr defTabSz="882650">
              <a:lnSpc>
                <a:spcPct val="85000"/>
              </a:lnSpc>
              <a:spcBef>
                <a:spcPct val="20000"/>
              </a:spcBef>
            </a:pPr>
            <a:r>
              <a:rPr kumimoji="1" lang="en-US" altLang="zh-CN" sz="1100" b="1">
                <a:solidFill>
                  <a:schemeClr val="tx1"/>
                </a:solidFill>
                <a:latin typeface="Courier New" pitchFamily="49" charset="0"/>
              </a:rPr>
              <a:t>END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body" idx="1"/>
          </p:nvPr>
        </p:nvSpPr>
        <p:spPr>
          <a:xfrm>
            <a:off x="412750" y="4759325"/>
            <a:ext cx="6029325" cy="3744913"/>
          </a:xfrm>
          <a:noFill/>
          <a:ln/>
        </p:spPr>
        <p:txBody>
          <a:bodyPr lIns="92075" tIns="46038" rIns="92075" bIns="46038"/>
          <a:lstStyle/>
          <a:p>
            <a:pPr defTabSz="400050">
              <a:tabLst/>
            </a:pPr>
            <a:r>
              <a:rPr lang="en-US" altLang="zh-CN"/>
              <a:t>FETCH Statement (continued)</a:t>
            </a:r>
          </a:p>
          <a:p>
            <a:pPr marL="114300" lvl="1" defTabSz="400050">
              <a:tabLst/>
            </a:pPr>
            <a:r>
              <a:rPr lang="en-US" altLang="zh-CN"/>
              <a:t>You use the FETCH statement to retrieve the current row values into output variables. After the fetch, you can manipulate the variables by further statements. For each column value returned by the query associated with the cursor, there must be a corresponding variable in the INTO list. Also, their datatypes must be compatible.</a:t>
            </a:r>
          </a:p>
          <a:p>
            <a:pPr marL="114300" lvl="1" defTabSz="400050">
              <a:tabLst/>
            </a:pPr>
            <a:r>
              <a:rPr lang="en-US" altLang="zh-CN"/>
              <a:t>Retrieve the first ten employees one by one.</a:t>
            </a:r>
          </a:p>
          <a:p>
            <a:pPr marL="114300" lvl="1" defTabSz="400050">
              <a:tabLst/>
            </a:pPr>
            <a:endParaRPr lang="en-US" altLang="zh-CN"/>
          </a:p>
          <a:p>
            <a:pPr defTabSz="400050">
              <a:tabLst/>
            </a:pPr>
            <a:endParaRPr lang="zh-CN" altLang="en-US" b="0">
              <a:latin typeface="Times New Roman" pitchFamily="18" charset="0"/>
            </a:endParaRPr>
          </a:p>
        </p:txBody>
      </p:sp>
      <p:sp>
        <p:nvSpPr>
          <p:cNvPr id="59395" name="Rectangle 3"/>
          <p:cNvSpPr>
            <a:spLocks noGrp="1" noRot="1" noChangeAspect="1" noChangeArrowheads="1" noTextEdit="1"/>
          </p:cNvSpPr>
          <p:nvPr>
            <p:ph type="sldImg"/>
          </p:nvPr>
        </p:nvSpPr>
        <p:spPr>
          <a:xfrm>
            <a:off x="495300" y="157163"/>
            <a:ext cx="5862638" cy="4397375"/>
          </a:xfrm>
          <a:ln cap="flat"/>
        </p:spPr>
      </p:sp>
      <p:sp>
        <p:nvSpPr>
          <p:cNvPr id="59396" name="Rectangle 4"/>
          <p:cNvSpPr>
            <a:spLocks noChangeArrowheads="1"/>
          </p:cNvSpPr>
          <p:nvPr/>
        </p:nvSpPr>
        <p:spPr bwMode="auto">
          <a:xfrm>
            <a:off x="568325" y="5949950"/>
            <a:ext cx="5578475" cy="2544763"/>
          </a:xfrm>
          <a:prstGeom prst="rect">
            <a:avLst/>
          </a:prstGeom>
          <a:noFill/>
          <a:ln w="12700">
            <a:solidFill>
              <a:schemeClr val="tx1"/>
            </a:solidFill>
            <a:miter lim="800000"/>
            <a:headEnd/>
            <a:tailEnd/>
          </a:ln>
        </p:spPr>
        <p:txBody>
          <a:bodyPr wrap="none" lIns="95250" tIns="49213" rIns="95250" bIns="49213"/>
          <a:lstStyle/>
          <a:p>
            <a:pPr defTabSz="882650">
              <a:lnSpc>
                <a:spcPct val="85000"/>
              </a:lnSpc>
              <a:spcBef>
                <a:spcPct val="20000"/>
              </a:spcBef>
            </a:pPr>
            <a:r>
              <a:rPr kumimoji="1" lang="en-US" altLang="zh-CN" sz="1100" b="1">
                <a:solidFill>
                  <a:schemeClr val="tx1"/>
                </a:solidFill>
                <a:latin typeface="Courier New" pitchFamily="49" charset="0"/>
              </a:rPr>
              <a:t>DECLARE</a:t>
            </a:r>
          </a:p>
          <a:p>
            <a:pPr defTabSz="882650">
              <a:lnSpc>
                <a:spcPct val="85000"/>
              </a:lnSpc>
              <a:spcBef>
                <a:spcPct val="20000"/>
              </a:spcBef>
            </a:pPr>
            <a:r>
              <a:rPr kumimoji="1" lang="en-US" altLang="zh-CN" sz="1100" b="1">
                <a:solidFill>
                  <a:schemeClr val="tx1"/>
                </a:solidFill>
                <a:latin typeface="Courier New" pitchFamily="49" charset="0"/>
              </a:rPr>
              <a:t>  v_empno		emp.empno%TYPE;</a:t>
            </a:r>
          </a:p>
          <a:p>
            <a:pPr defTabSz="882650">
              <a:lnSpc>
                <a:spcPct val="85000"/>
              </a:lnSpc>
              <a:spcBef>
                <a:spcPct val="20000"/>
              </a:spcBef>
            </a:pPr>
            <a:r>
              <a:rPr kumimoji="1" lang="en-US" altLang="zh-CN" sz="1100" b="1">
                <a:solidFill>
                  <a:schemeClr val="tx1"/>
                </a:solidFill>
                <a:latin typeface="Courier New" pitchFamily="49" charset="0"/>
              </a:rPr>
              <a:t>  v_ename		emp.ename%TYPE;</a:t>
            </a:r>
          </a:p>
          <a:p>
            <a:pPr defTabSz="882650">
              <a:lnSpc>
                <a:spcPct val="85000"/>
              </a:lnSpc>
              <a:spcBef>
                <a:spcPct val="20000"/>
              </a:spcBef>
            </a:pPr>
            <a:r>
              <a:rPr kumimoji="1" lang="en-US" altLang="zh-CN" sz="1100" b="1">
                <a:solidFill>
                  <a:schemeClr val="tx1"/>
                </a:solidFill>
                <a:latin typeface="Courier New" pitchFamily="49" charset="0"/>
              </a:rPr>
              <a:t>  i 		NUMBER := 1;</a:t>
            </a:r>
          </a:p>
          <a:p>
            <a:pPr defTabSz="882650">
              <a:lnSpc>
                <a:spcPct val="85000"/>
              </a:lnSpc>
              <a:spcBef>
                <a:spcPct val="20000"/>
              </a:spcBef>
            </a:pPr>
            <a:r>
              <a:rPr kumimoji="1" lang="en-US" altLang="zh-CN" sz="1100" b="1">
                <a:solidFill>
                  <a:schemeClr val="tx1"/>
                </a:solidFill>
                <a:latin typeface="Courier New" pitchFamily="49" charset="0"/>
              </a:rPr>
              <a:t>  CURSOR c1 IS</a:t>
            </a:r>
          </a:p>
          <a:p>
            <a:pPr defTabSz="882650">
              <a:lnSpc>
                <a:spcPct val="85000"/>
              </a:lnSpc>
              <a:spcBef>
                <a:spcPct val="20000"/>
              </a:spcBef>
            </a:pPr>
            <a:r>
              <a:rPr kumimoji="1" lang="en-US" altLang="zh-CN" sz="1100" b="1">
                <a:solidFill>
                  <a:schemeClr val="tx1"/>
                </a:solidFill>
                <a:latin typeface="Courier New" pitchFamily="49" charset="0"/>
              </a:rPr>
              <a:t>    SELECT empno, ename</a:t>
            </a:r>
          </a:p>
          <a:p>
            <a:pPr defTabSz="882650">
              <a:lnSpc>
                <a:spcPct val="85000"/>
              </a:lnSpc>
              <a:spcBef>
                <a:spcPct val="20000"/>
              </a:spcBef>
            </a:pPr>
            <a:r>
              <a:rPr kumimoji="1" lang="en-US" altLang="zh-CN" sz="1100" b="1">
                <a:solidFill>
                  <a:schemeClr val="tx1"/>
                </a:solidFill>
                <a:latin typeface="Courier New" pitchFamily="49" charset="0"/>
              </a:rPr>
              <a:t>    FROM   emp;</a:t>
            </a:r>
          </a:p>
          <a:p>
            <a:pPr defTabSz="882650">
              <a:lnSpc>
                <a:spcPct val="85000"/>
              </a:lnSpc>
              <a:spcBef>
                <a:spcPct val="20000"/>
              </a:spcBef>
            </a:pPr>
            <a:r>
              <a:rPr kumimoji="1" lang="en-US" altLang="zh-CN" sz="1100" b="1">
                <a:solidFill>
                  <a:schemeClr val="tx1"/>
                </a:solidFill>
                <a:latin typeface="Courier New" pitchFamily="49" charset="0"/>
              </a:rPr>
              <a:t>BEGIN</a:t>
            </a:r>
          </a:p>
          <a:p>
            <a:pPr defTabSz="882650">
              <a:lnSpc>
                <a:spcPct val="85000"/>
              </a:lnSpc>
              <a:spcBef>
                <a:spcPct val="20000"/>
              </a:spcBef>
            </a:pPr>
            <a:r>
              <a:rPr kumimoji="1" lang="en-US" altLang="zh-CN" sz="1100" b="1">
                <a:solidFill>
                  <a:schemeClr val="tx1"/>
                </a:solidFill>
                <a:latin typeface="Courier New" pitchFamily="49" charset="0"/>
              </a:rPr>
              <a:t>  OPEN c1;</a:t>
            </a:r>
          </a:p>
          <a:p>
            <a:pPr defTabSz="882650">
              <a:lnSpc>
                <a:spcPct val="85000"/>
              </a:lnSpc>
              <a:spcBef>
                <a:spcPct val="20000"/>
              </a:spcBef>
            </a:pPr>
            <a:r>
              <a:rPr kumimoji="1" lang="en-US" altLang="zh-CN" sz="1100" b="1">
                <a:solidFill>
                  <a:schemeClr val="tx1"/>
                </a:solidFill>
                <a:latin typeface="Courier New" pitchFamily="49" charset="0"/>
              </a:rPr>
              <a:t>  FOR i IN 1..10 LOOP</a:t>
            </a:r>
          </a:p>
          <a:p>
            <a:pPr defTabSz="882650">
              <a:lnSpc>
                <a:spcPct val="85000"/>
              </a:lnSpc>
              <a:spcBef>
                <a:spcPct val="20000"/>
              </a:spcBef>
            </a:pPr>
            <a:r>
              <a:rPr kumimoji="1" lang="en-US" altLang="zh-CN" sz="1100" b="1">
                <a:solidFill>
                  <a:schemeClr val="tx1"/>
                </a:solidFill>
                <a:latin typeface="Courier New" pitchFamily="49" charset="0"/>
              </a:rPr>
              <a:t>    FETCH c1 INTO v_empno, v_ename;</a:t>
            </a:r>
          </a:p>
          <a:p>
            <a:pPr defTabSz="882650">
              <a:lnSpc>
                <a:spcPct val="85000"/>
              </a:lnSpc>
              <a:spcBef>
                <a:spcPct val="20000"/>
              </a:spcBef>
            </a:pPr>
            <a:r>
              <a:rPr kumimoji="1" lang="en-US" altLang="zh-CN" sz="1100" b="1">
                <a:solidFill>
                  <a:schemeClr val="tx1"/>
                </a:solidFill>
                <a:latin typeface="Courier New" pitchFamily="49" charset="0"/>
              </a:rPr>
              <a:t>    ...</a:t>
            </a:r>
          </a:p>
          <a:p>
            <a:pPr defTabSz="882650">
              <a:lnSpc>
                <a:spcPct val="85000"/>
              </a:lnSpc>
              <a:spcBef>
                <a:spcPct val="20000"/>
              </a:spcBef>
            </a:pPr>
            <a:r>
              <a:rPr kumimoji="1" lang="en-US" altLang="zh-CN" sz="1100" b="1">
                <a:solidFill>
                  <a:schemeClr val="tx1"/>
                </a:solidFill>
                <a:latin typeface="Courier New" pitchFamily="49" charset="0"/>
              </a:rPr>
              <a:t>  END LOOP;</a:t>
            </a:r>
          </a:p>
          <a:p>
            <a:pPr defTabSz="882650">
              <a:lnSpc>
                <a:spcPct val="85000"/>
              </a:lnSpc>
              <a:spcBef>
                <a:spcPct val="20000"/>
              </a:spcBef>
            </a:pPr>
            <a:r>
              <a:rPr kumimoji="1" lang="en-US" altLang="zh-CN" sz="1100" b="1">
                <a:solidFill>
                  <a:schemeClr val="tx1"/>
                </a:solidFill>
                <a:latin typeface="Courier New" pitchFamily="49" charset="0"/>
              </a:rPr>
              <a:t>END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883025" y="0"/>
            <a:ext cx="2978150" cy="458788"/>
          </a:xfrm>
          <a:prstGeom prst="rect">
            <a:avLst/>
          </a:prstGeom>
          <a:noFill/>
          <a:ln w="9525">
            <a:noFill/>
            <a:miter lim="800000"/>
            <a:headEnd/>
            <a:tailEnd/>
          </a:ln>
        </p:spPr>
        <p:txBody>
          <a:bodyPr wrap="none" anchor="ctr"/>
          <a:lstStyle/>
          <a:p>
            <a:endParaRPr lang="zh-CN" altLang="en-US"/>
          </a:p>
        </p:txBody>
      </p:sp>
      <p:sp>
        <p:nvSpPr>
          <p:cNvPr id="41987" name="Rectangle 3"/>
          <p:cNvSpPr>
            <a:spLocks noChangeArrowheads="1"/>
          </p:cNvSpPr>
          <p:nvPr/>
        </p:nvSpPr>
        <p:spPr bwMode="auto">
          <a:xfrm>
            <a:off x="-4763" y="0"/>
            <a:ext cx="2974976" cy="458788"/>
          </a:xfrm>
          <a:prstGeom prst="rect">
            <a:avLst/>
          </a:prstGeom>
          <a:noFill/>
          <a:ln w="9525">
            <a:noFill/>
            <a:miter lim="800000"/>
            <a:headEnd/>
            <a:tailEnd/>
          </a:ln>
        </p:spPr>
        <p:txBody>
          <a:bodyPr wrap="none" anchor="ctr"/>
          <a:lstStyle/>
          <a:p>
            <a:endParaRPr lang="zh-CN" altLang="en-US"/>
          </a:p>
        </p:txBody>
      </p:sp>
      <p:sp>
        <p:nvSpPr>
          <p:cNvPr id="41988" name="Rectangle 4"/>
          <p:cNvSpPr>
            <a:spLocks noGrp="1" noChangeArrowheads="1"/>
          </p:cNvSpPr>
          <p:nvPr>
            <p:ph type="body" idx="1"/>
          </p:nvPr>
        </p:nvSpPr>
        <p:spPr>
          <a:xfrm>
            <a:off x="412750" y="4759325"/>
            <a:ext cx="6029325" cy="3744913"/>
          </a:xfrm>
          <a:noFill/>
          <a:ln/>
        </p:spPr>
        <p:txBody>
          <a:bodyPr lIns="92075" tIns="46038" rIns="92075" bIns="46038"/>
          <a:lstStyle/>
          <a:p>
            <a:pPr defTabSz="396875">
              <a:tabLst/>
            </a:pPr>
            <a:r>
              <a:rPr lang="zh-CN" altLang="en-US"/>
              <a:t> </a:t>
            </a:r>
          </a:p>
        </p:txBody>
      </p:sp>
      <p:sp>
        <p:nvSpPr>
          <p:cNvPr id="41989" name="Rectangle 5"/>
          <p:cNvSpPr>
            <a:spLocks noGrp="1" noRot="1" noChangeAspect="1" noChangeArrowheads="1" noTextEdit="1"/>
          </p:cNvSpPr>
          <p:nvPr>
            <p:ph type="sldImg"/>
          </p:nvPr>
        </p:nvSpPr>
        <p:spPr>
          <a:xfrm>
            <a:off x="539750" y="211138"/>
            <a:ext cx="5862638" cy="4397375"/>
          </a:xfrm>
          <a:ln cap="flat"/>
        </p:spPr>
      </p:sp>
      <p:sp>
        <p:nvSpPr>
          <p:cNvPr id="41990" name="Rectangle 6"/>
          <p:cNvSpPr>
            <a:spLocks noChangeArrowheads="1"/>
          </p:cNvSpPr>
          <p:nvPr/>
        </p:nvSpPr>
        <p:spPr bwMode="auto">
          <a:xfrm>
            <a:off x="422275" y="4805363"/>
            <a:ext cx="6030913" cy="3746500"/>
          </a:xfrm>
          <a:prstGeom prst="rect">
            <a:avLst/>
          </a:prstGeom>
          <a:noFill/>
          <a:ln w="9525">
            <a:noFill/>
            <a:miter lim="800000"/>
            <a:headEnd/>
            <a:tailEnd/>
          </a:ln>
        </p:spPr>
        <p:txBody>
          <a:bodyPr lIns="92075" tIns="46038" rIns="92075" bIns="46038"/>
          <a:lstStyle/>
          <a:p>
            <a:pPr defTabSz="396875">
              <a:spcBef>
                <a:spcPct val="30000"/>
              </a:spcBef>
              <a:tabLst>
                <a:tab pos="454025" algn="l"/>
              </a:tabLst>
            </a:pPr>
            <a:r>
              <a:rPr kumimoji="1" lang="en-US" altLang="zh-CN" sz="1100" b="1">
                <a:solidFill>
                  <a:schemeClr val="tx1"/>
                </a:solidFill>
                <a:latin typeface="Arial" pitchFamily="34" charset="0"/>
              </a:rPr>
              <a:t>SQL Cursor Attributes</a:t>
            </a:r>
          </a:p>
          <a:p>
            <a:pPr marL="114300" lvl="1" defTabSz="396875">
              <a:spcBef>
                <a:spcPct val="30000"/>
              </a:spcBef>
              <a:tabLst>
                <a:tab pos="454025" algn="l"/>
              </a:tabLst>
            </a:pPr>
            <a:r>
              <a:rPr kumimoji="1" lang="en-US" altLang="zh-CN" sz="1100">
                <a:solidFill>
                  <a:schemeClr val="tx1"/>
                </a:solidFill>
              </a:rPr>
              <a:t>SQL cursor attributes allow you to evaluate what happened when the implicit cursor was last used. You use these attributes in PL/SQL statements such as functions. You cannot use them in SQL statements. </a:t>
            </a:r>
          </a:p>
          <a:p>
            <a:pPr marL="114300" lvl="1" defTabSz="396875">
              <a:spcBef>
                <a:spcPct val="30000"/>
              </a:spcBef>
              <a:tabLst>
                <a:tab pos="454025" algn="l"/>
              </a:tabLst>
            </a:pPr>
            <a:r>
              <a:rPr kumimoji="1" lang="en-US" altLang="zh-CN" sz="1100">
                <a:solidFill>
                  <a:schemeClr val="tx1"/>
                </a:solidFill>
              </a:rPr>
              <a:t>You can use the attributes, SQL%ROWCOUNT, SQL%FOUND, SQL%NOTFOUND, and SQL%ISOPEN in the exception section of a block to gather information about the execution of a data manipulation statement. PL/SQL does not consider a DML statement that affects no rows to have failed, unlike the SELECT statement, which returns an exception.</a:t>
            </a:r>
          </a:p>
          <a:p>
            <a:pPr marL="114300" lvl="1" defTabSz="396875">
              <a:spcBef>
                <a:spcPct val="30000"/>
              </a:spcBef>
              <a:tabLst>
                <a:tab pos="454025" algn="l"/>
              </a:tabLst>
            </a:pPr>
            <a:endParaRPr kumimoji="1" lang="zh-CN" altLang="en-US" sz="1100">
              <a:solidFill>
                <a:schemeClr val="tx1"/>
              </a:solidFill>
            </a:endParaRPr>
          </a:p>
          <a:p>
            <a:pPr marL="114300" lvl="1" defTabSz="396875">
              <a:spcBef>
                <a:spcPct val="30000"/>
              </a:spcBef>
              <a:tabLst>
                <a:tab pos="454025" algn="l"/>
              </a:tabLst>
            </a:pPr>
            <a:endParaRPr kumimoji="1" lang="zh-CN" altLang="en-US" sz="1100">
              <a:solidFill>
                <a:schemeClr val="tx1"/>
              </a:solidFill>
            </a:endParaRPr>
          </a:p>
          <a:p>
            <a:pPr marL="114300" lvl="1" defTabSz="396875">
              <a:spcBef>
                <a:spcPct val="30000"/>
              </a:spcBef>
              <a:tabLst>
                <a:tab pos="454025" algn="l"/>
              </a:tabLst>
            </a:pPr>
            <a:endParaRPr kumimoji="1" lang="zh-CN" altLang="en-US" sz="1100">
              <a:solidFill>
                <a:schemeClr val="tx1"/>
              </a:solidFill>
            </a:endParaRPr>
          </a:p>
          <a:p>
            <a:pPr marL="114300" lvl="1" defTabSz="396875">
              <a:spcBef>
                <a:spcPct val="30000"/>
              </a:spcBef>
              <a:tabLst>
                <a:tab pos="454025" algn="l"/>
              </a:tabLst>
            </a:pPr>
            <a:endParaRPr kumimoji="1" lang="zh-CN" altLang="en-US" sz="1100">
              <a:solidFill>
                <a:schemeClr val="tx1"/>
              </a:solidFill>
            </a:endParaRPr>
          </a:p>
          <a:p>
            <a:pPr marL="114300" lvl="1" defTabSz="396875">
              <a:spcBef>
                <a:spcPct val="30000"/>
              </a:spcBef>
              <a:tabLst>
                <a:tab pos="454025" algn="l"/>
              </a:tabLst>
            </a:pPr>
            <a:endParaRPr kumimoji="1" lang="zh-CN" altLang="en-US" sz="1100">
              <a:solidFill>
                <a:schemeClr val="tx1"/>
              </a:solidFill>
            </a:endParaRPr>
          </a:p>
          <a:p>
            <a:pPr marL="114300" lvl="1" defTabSz="396875">
              <a:spcBef>
                <a:spcPct val="30000"/>
              </a:spcBef>
              <a:tabLst>
                <a:tab pos="454025" algn="l"/>
              </a:tabLst>
            </a:pPr>
            <a:endParaRPr kumimoji="1" lang="zh-CN" altLang="en-US" sz="1100">
              <a:solidFill>
                <a:schemeClr val="tx1"/>
              </a:solidFill>
            </a:endParaRPr>
          </a:p>
          <a:p>
            <a:pPr marL="114300" lvl="1" defTabSz="396875">
              <a:spcBef>
                <a:spcPct val="30000"/>
              </a:spcBef>
              <a:tabLst>
                <a:tab pos="454025" algn="l"/>
              </a:tabLst>
            </a:pPr>
            <a:endParaRPr kumimoji="1" lang="zh-CN" altLang="en-US" sz="1100">
              <a:solidFill>
                <a:schemeClr val="tx1"/>
              </a:solidFill>
            </a:endParaRPr>
          </a:p>
          <a:p>
            <a:pPr marL="114300" lvl="1" defTabSz="396875">
              <a:spcBef>
                <a:spcPct val="30000"/>
              </a:spcBef>
              <a:tabLst>
                <a:tab pos="454025" algn="l"/>
              </a:tabLst>
            </a:pPr>
            <a:endParaRPr kumimoji="1" lang="zh-CN" altLang="en-US" sz="1100">
              <a:solidFill>
                <a:schemeClr val="tx1"/>
              </a:solidFill>
            </a:endParaRPr>
          </a:p>
          <a:p>
            <a:pPr defTabSz="396875">
              <a:spcBef>
                <a:spcPct val="30000"/>
              </a:spcBef>
              <a:tabLst>
                <a:tab pos="454025" algn="l"/>
              </a:tabLst>
            </a:pPr>
            <a:r>
              <a:rPr kumimoji="1" lang="en-US" altLang="zh-CN" sz="1100" b="1">
                <a:latin typeface="Arial" pitchFamily="34" charset="0"/>
              </a:rPr>
              <a:t>Class Management Note</a:t>
            </a:r>
          </a:p>
          <a:p>
            <a:pPr marL="114300" lvl="1" defTabSz="396875">
              <a:spcBef>
                <a:spcPct val="30000"/>
              </a:spcBef>
              <a:tabLst>
                <a:tab pos="454025" algn="l"/>
              </a:tabLst>
            </a:pPr>
            <a:r>
              <a:rPr kumimoji="1" lang="en-US" altLang="zh-CN" sz="1100"/>
              <a:t>SQL%ISOPEN is included here for completeness; it is used with explicit cursors.</a:t>
            </a:r>
            <a:r>
              <a:rPr kumimoji="1" lang="en-US" altLang="zh-CN" sz="1100">
                <a:solidFill>
                  <a:schemeClr val="tx1"/>
                </a:solidFill>
              </a:rPr>
              <a: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3883025" y="0"/>
            <a:ext cx="2978150" cy="457200"/>
          </a:xfrm>
          <a:prstGeom prst="rect">
            <a:avLst/>
          </a:prstGeom>
          <a:noFill/>
          <a:ln w="9525">
            <a:noFill/>
            <a:miter lim="800000"/>
            <a:headEnd/>
            <a:tailEnd/>
          </a:ln>
        </p:spPr>
        <p:txBody>
          <a:bodyPr wrap="none" anchor="ctr"/>
          <a:lstStyle/>
          <a:p>
            <a:endParaRPr lang="zh-CN" altLang="en-US"/>
          </a:p>
        </p:txBody>
      </p:sp>
      <p:sp>
        <p:nvSpPr>
          <p:cNvPr id="60419" name="Rectangle 3"/>
          <p:cNvSpPr>
            <a:spLocks noChangeArrowheads="1"/>
          </p:cNvSpPr>
          <p:nvPr/>
        </p:nvSpPr>
        <p:spPr bwMode="auto">
          <a:xfrm>
            <a:off x="-4763" y="0"/>
            <a:ext cx="2974976" cy="457200"/>
          </a:xfrm>
          <a:prstGeom prst="rect">
            <a:avLst/>
          </a:prstGeom>
          <a:noFill/>
          <a:ln w="9525">
            <a:noFill/>
            <a:miter lim="800000"/>
            <a:headEnd/>
            <a:tailEnd/>
          </a:ln>
        </p:spPr>
        <p:txBody>
          <a:bodyPr wrap="none" anchor="ctr"/>
          <a:lstStyle/>
          <a:p>
            <a:endParaRPr lang="zh-CN" altLang="en-US"/>
          </a:p>
        </p:txBody>
      </p:sp>
      <p:sp>
        <p:nvSpPr>
          <p:cNvPr id="60420" name="Rectangle 4"/>
          <p:cNvSpPr>
            <a:spLocks noGrp="1" noChangeArrowheads="1"/>
          </p:cNvSpPr>
          <p:nvPr>
            <p:ph type="body" idx="1"/>
          </p:nvPr>
        </p:nvSpPr>
        <p:spPr>
          <a:xfrm>
            <a:off x="412750" y="4759325"/>
            <a:ext cx="6029325" cy="3744913"/>
          </a:xfrm>
          <a:noFill/>
          <a:ln/>
        </p:spPr>
        <p:txBody>
          <a:bodyPr lIns="92075" tIns="46038" rIns="92075" bIns="46038"/>
          <a:lstStyle/>
          <a:p>
            <a:pPr defTabSz="400050">
              <a:tabLst/>
            </a:pPr>
            <a:r>
              <a:rPr lang="en-US" altLang="zh-CN"/>
              <a:t>Cursor FOR Loops</a:t>
            </a:r>
          </a:p>
          <a:p>
            <a:pPr marL="114300" lvl="1" defTabSz="400050">
              <a:tabLst/>
            </a:pPr>
            <a:r>
              <a:rPr lang="en-US" altLang="zh-CN"/>
              <a:t>A cursor FOR loop processes rows in an explicit cursor. It is a shortcut because the cursor is opened, rows are fetched once for each iteration in the loop, and the cursor is closed automatically when all rows have been processed. The loop itself is terminated automatically at the end of the iteration where the last row was fetched.</a:t>
            </a:r>
          </a:p>
          <a:p>
            <a:pPr marL="114300" lvl="1" defTabSz="400050">
              <a:tabLst/>
            </a:pPr>
            <a:r>
              <a:rPr lang="en-US" altLang="zh-CN"/>
              <a:t>In the syntax,</a:t>
            </a:r>
          </a:p>
          <a:p>
            <a:pPr marL="114300" lvl="1" defTabSz="400050">
              <a:tabLst/>
            </a:pPr>
            <a:r>
              <a:rPr lang="en-US" altLang="zh-CN"/>
              <a:t>	</a:t>
            </a:r>
            <a:r>
              <a:rPr lang="en-US" altLang="zh-CN" i="1"/>
              <a:t>record_name		</a:t>
            </a:r>
            <a:r>
              <a:rPr lang="en-US" altLang="zh-CN"/>
              <a:t>is the name of the implicitly declared record.</a:t>
            </a:r>
          </a:p>
          <a:p>
            <a:pPr marL="114300" lvl="1" defTabSz="400050">
              <a:tabLst/>
            </a:pPr>
            <a:r>
              <a:rPr lang="zh-CN" altLang="en-US"/>
              <a:t>	</a:t>
            </a:r>
            <a:r>
              <a:rPr lang="en-US" altLang="zh-CN" i="1"/>
              <a:t>cursor_name		</a:t>
            </a:r>
            <a:r>
              <a:rPr lang="en-US" altLang="zh-CN"/>
              <a:t>is a PL/SQL identifier for the previously declared cursor.</a:t>
            </a:r>
          </a:p>
          <a:p>
            <a:pPr defTabSz="400050">
              <a:tabLst/>
            </a:pPr>
            <a:r>
              <a:rPr lang="en-US" altLang="zh-CN">
                <a:latin typeface="Times New Roman" pitchFamily="18" charset="0"/>
              </a:rPr>
              <a:t>Guidelines</a:t>
            </a:r>
            <a:endParaRPr lang="en-US" altLang="zh-CN"/>
          </a:p>
          <a:p>
            <a:pPr marL="450850" lvl="2" indent="-217488" defTabSz="400050">
              <a:tabLst/>
            </a:pPr>
            <a:r>
              <a:rPr lang="en-US" altLang="zh-CN"/>
              <a:t>Do not declare the record that controls the loop. Its scope is only in the loop.</a:t>
            </a:r>
          </a:p>
          <a:p>
            <a:pPr marL="450850" lvl="2" indent="-217488" defTabSz="400050">
              <a:tabLst/>
            </a:pPr>
            <a:r>
              <a:rPr lang="en-US" altLang="zh-CN"/>
              <a:t>Test the cursor attributes during the loop, if required.</a:t>
            </a:r>
          </a:p>
          <a:p>
            <a:pPr marL="450850" lvl="2" indent="-217488" defTabSz="400050">
              <a:tabLst/>
            </a:pPr>
            <a:r>
              <a:rPr lang="en-US" altLang="zh-CN"/>
              <a:t>Supply the parameters for a cursor, if required, in parentheses following the cursor name in the FOR statement. More information on cursor parameters is covered in a subsequent lesson.</a:t>
            </a:r>
          </a:p>
          <a:p>
            <a:pPr marL="450850" lvl="2" indent="-217488" defTabSz="400050">
              <a:tabLst/>
            </a:pPr>
            <a:r>
              <a:rPr lang="en-US" altLang="zh-CN"/>
              <a:t>Do not use a cursor FOR loop when the cursor operations must be handled manually.</a:t>
            </a:r>
          </a:p>
          <a:p>
            <a:pPr marL="114300" lvl="1" defTabSz="400050">
              <a:tabLst/>
            </a:pPr>
            <a:r>
              <a:rPr lang="en-US" altLang="zh-CN" b="1"/>
              <a:t>Note: </a:t>
            </a:r>
            <a:r>
              <a:rPr lang="en-US" altLang="zh-CN"/>
              <a:t>You can define a query at the start of the loop itself. The query expression is called a SELECT substatement, and the cursor is internal to the FOR loop. Because the cursor is not declared with a name, you cannot test its attributes.</a:t>
            </a:r>
          </a:p>
        </p:txBody>
      </p:sp>
      <p:sp>
        <p:nvSpPr>
          <p:cNvPr id="60421" name="Rectangle 5"/>
          <p:cNvSpPr>
            <a:spLocks noGrp="1" noRot="1" noChangeAspect="1" noChangeArrowheads="1" noTextEdit="1"/>
          </p:cNvSpPr>
          <p:nvPr>
            <p:ph type="sldImg"/>
          </p:nvPr>
        </p:nvSpPr>
        <p:spPr>
          <a:xfrm>
            <a:off x="495300" y="157163"/>
            <a:ext cx="5862638" cy="4397375"/>
          </a:xfrm>
          <a:ln cap="flat"/>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xfrm>
            <a:off x="412750" y="4759325"/>
            <a:ext cx="6029325" cy="3744913"/>
          </a:xfrm>
          <a:noFill/>
          <a:ln/>
        </p:spPr>
        <p:txBody>
          <a:bodyPr lIns="92075" tIns="46038" rIns="92075" bIns="46038"/>
          <a:lstStyle/>
          <a:p>
            <a:pPr defTabSz="400050">
              <a:tabLst/>
            </a:pPr>
            <a:r>
              <a:rPr lang="en-US" altLang="zh-CN"/>
              <a:t>FETCH Statement (continued)</a:t>
            </a:r>
          </a:p>
          <a:p>
            <a:pPr marL="114300" lvl="1" defTabSz="400050">
              <a:tabLst/>
            </a:pPr>
            <a:r>
              <a:rPr lang="en-US" altLang="zh-CN"/>
              <a:t>You use the FETCH statement to retrieve the current row values into output variables. After the fetch, you can manipulate the variables by further statements. For each column value returned by the query associated with the cursor, there must be a corresponding variable in the INTO list. Also, their datatypes must be compatible.</a:t>
            </a:r>
          </a:p>
          <a:p>
            <a:pPr marL="114300" lvl="1" defTabSz="400050">
              <a:tabLst/>
            </a:pPr>
            <a:r>
              <a:rPr lang="en-US" altLang="zh-CN"/>
              <a:t>Retrieve the first ten employees one by one.</a:t>
            </a:r>
          </a:p>
          <a:p>
            <a:pPr marL="114300" lvl="1" defTabSz="400050">
              <a:tabLst/>
            </a:pPr>
            <a:endParaRPr lang="en-US" altLang="zh-CN"/>
          </a:p>
          <a:p>
            <a:pPr defTabSz="400050">
              <a:tabLst/>
            </a:pPr>
            <a:endParaRPr lang="zh-CN" altLang="en-US" b="0">
              <a:latin typeface="Times New Roman" pitchFamily="18" charset="0"/>
            </a:endParaRPr>
          </a:p>
        </p:txBody>
      </p:sp>
      <p:sp>
        <p:nvSpPr>
          <p:cNvPr id="61443" name="Rectangle 3"/>
          <p:cNvSpPr>
            <a:spLocks noGrp="1" noRot="1" noChangeAspect="1" noChangeArrowheads="1" noTextEdit="1"/>
          </p:cNvSpPr>
          <p:nvPr>
            <p:ph type="sldImg"/>
          </p:nvPr>
        </p:nvSpPr>
        <p:spPr>
          <a:xfrm>
            <a:off x="495300" y="157163"/>
            <a:ext cx="5862638" cy="4397375"/>
          </a:xfrm>
          <a:ln cap="flat"/>
        </p:spPr>
      </p:sp>
      <p:sp>
        <p:nvSpPr>
          <p:cNvPr id="61444" name="Rectangle 4"/>
          <p:cNvSpPr>
            <a:spLocks noChangeArrowheads="1"/>
          </p:cNvSpPr>
          <p:nvPr/>
        </p:nvSpPr>
        <p:spPr bwMode="auto">
          <a:xfrm>
            <a:off x="568325" y="5949950"/>
            <a:ext cx="5578475" cy="2544763"/>
          </a:xfrm>
          <a:prstGeom prst="rect">
            <a:avLst/>
          </a:prstGeom>
          <a:noFill/>
          <a:ln w="12700">
            <a:solidFill>
              <a:schemeClr val="tx1"/>
            </a:solidFill>
            <a:miter lim="800000"/>
            <a:headEnd/>
            <a:tailEnd/>
          </a:ln>
        </p:spPr>
        <p:txBody>
          <a:bodyPr wrap="none" lIns="95250" tIns="49213" rIns="95250" bIns="49213"/>
          <a:lstStyle/>
          <a:p>
            <a:pPr defTabSz="882650">
              <a:lnSpc>
                <a:spcPct val="85000"/>
              </a:lnSpc>
              <a:spcBef>
                <a:spcPct val="20000"/>
              </a:spcBef>
            </a:pPr>
            <a:r>
              <a:rPr kumimoji="1" lang="en-US" altLang="zh-CN" sz="1100" b="1">
                <a:solidFill>
                  <a:schemeClr val="tx1"/>
                </a:solidFill>
                <a:latin typeface="Courier New" pitchFamily="49" charset="0"/>
              </a:rPr>
              <a:t>DECLARE</a:t>
            </a:r>
          </a:p>
          <a:p>
            <a:pPr defTabSz="882650">
              <a:lnSpc>
                <a:spcPct val="85000"/>
              </a:lnSpc>
              <a:spcBef>
                <a:spcPct val="20000"/>
              </a:spcBef>
            </a:pPr>
            <a:r>
              <a:rPr kumimoji="1" lang="en-US" altLang="zh-CN" sz="1100" b="1">
                <a:solidFill>
                  <a:schemeClr val="tx1"/>
                </a:solidFill>
                <a:latin typeface="Courier New" pitchFamily="49" charset="0"/>
              </a:rPr>
              <a:t>  v_empno		emp.empno%TYPE;</a:t>
            </a:r>
          </a:p>
          <a:p>
            <a:pPr defTabSz="882650">
              <a:lnSpc>
                <a:spcPct val="85000"/>
              </a:lnSpc>
              <a:spcBef>
                <a:spcPct val="20000"/>
              </a:spcBef>
            </a:pPr>
            <a:r>
              <a:rPr kumimoji="1" lang="en-US" altLang="zh-CN" sz="1100" b="1">
                <a:solidFill>
                  <a:schemeClr val="tx1"/>
                </a:solidFill>
                <a:latin typeface="Courier New" pitchFamily="49" charset="0"/>
              </a:rPr>
              <a:t>  v_ename		emp.ename%TYPE;</a:t>
            </a:r>
          </a:p>
          <a:p>
            <a:pPr defTabSz="882650">
              <a:lnSpc>
                <a:spcPct val="85000"/>
              </a:lnSpc>
              <a:spcBef>
                <a:spcPct val="20000"/>
              </a:spcBef>
            </a:pPr>
            <a:r>
              <a:rPr kumimoji="1" lang="en-US" altLang="zh-CN" sz="1100" b="1">
                <a:solidFill>
                  <a:schemeClr val="tx1"/>
                </a:solidFill>
                <a:latin typeface="Courier New" pitchFamily="49" charset="0"/>
              </a:rPr>
              <a:t>  i 		NUMBER := 1;</a:t>
            </a:r>
          </a:p>
          <a:p>
            <a:pPr defTabSz="882650">
              <a:lnSpc>
                <a:spcPct val="85000"/>
              </a:lnSpc>
              <a:spcBef>
                <a:spcPct val="20000"/>
              </a:spcBef>
            </a:pPr>
            <a:r>
              <a:rPr kumimoji="1" lang="en-US" altLang="zh-CN" sz="1100" b="1">
                <a:solidFill>
                  <a:schemeClr val="tx1"/>
                </a:solidFill>
                <a:latin typeface="Courier New" pitchFamily="49" charset="0"/>
              </a:rPr>
              <a:t>  CURSOR c1 IS</a:t>
            </a:r>
          </a:p>
          <a:p>
            <a:pPr defTabSz="882650">
              <a:lnSpc>
                <a:spcPct val="85000"/>
              </a:lnSpc>
              <a:spcBef>
                <a:spcPct val="20000"/>
              </a:spcBef>
            </a:pPr>
            <a:r>
              <a:rPr kumimoji="1" lang="en-US" altLang="zh-CN" sz="1100" b="1">
                <a:solidFill>
                  <a:schemeClr val="tx1"/>
                </a:solidFill>
                <a:latin typeface="Courier New" pitchFamily="49" charset="0"/>
              </a:rPr>
              <a:t>    SELECT empno, ename</a:t>
            </a:r>
          </a:p>
          <a:p>
            <a:pPr defTabSz="882650">
              <a:lnSpc>
                <a:spcPct val="85000"/>
              </a:lnSpc>
              <a:spcBef>
                <a:spcPct val="20000"/>
              </a:spcBef>
            </a:pPr>
            <a:r>
              <a:rPr kumimoji="1" lang="en-US" altLang="zh-CN" sz="1100" b="1">
                <a:solidFill>
                  <a:schemeClr val="tx1"/>
                </a:solidFill>
                <a:latin typeface="Courier New" pitchFamily="49" charset="0"/>
              </a:rPr>
              <a:t>    FROM   emp;</a:t>
            </a:r>
          </a:p>
          <a:p>
            <a:pPr defTabSz="882650">
              <a:lnSpc>
                <a:spcPct val="85000"/>
              </a:lnSpc>
              <a:spcBef>
                <a:spcPct val="20000"/>
              </a:spcBef>
            </a:pPr>
            <a:r>
              <a:rPr kumimoji="1" lang="en-US" altLang="zh-CN" sz="1100" b="1">
                <a:solidFill>
                  <a:schemeClr val="tx1"/>
                </a:solidFill>
                <a:latin typeface="Courier New" pitchFamily="49" charset="0"/>
              </a:rPr>
              <a:t>BEGIN</a:t>
            </a:r>
          </a:p>
          <a:p>
            <a:pPr defTabSz="882650">
              <a:lnSpc>
                <a:spcPct val="85000"/>
              </a:lnSpc>
              <a:spcBef>
                <a:spcPct val="20000"/>
              </a:spcBef>
            </a:pPr>
            <a:r>
              <a:rPr kumimoji="1" lang="en-US" altLang="zh-CN" sz="1100" b="1">
                <a:solidFill>
                  <a:schemeClr val="tx1"/>
                </a:solidFill>
                <a:latin typeface="Courier New" pitchFamily="49" charset="0"/>
              </a:rPr>
              <a:t>  OPEN c1;</a:t>
            </a:r>
          </a:p>
          <a:p>
            <a:pPr defTabSz="882650">
              <a:lnSpc>
                <a:spcPct val="85000"/>
              </a:lnSpc>
              <a:spcBef>
                <a:spcPct val="20000"/>
              </a:spcBef>
            </a:pPr>
            <a:r>
              <a:rPr kumimoji="1" lang="en-US" altLang="zh-CN" sz="1100" b="1">
                <a:solidFill>
                  <a:schemeClr val="tx1"/>
                </a:solidFill>
                <a:latin typeface="Courier New" pitchFamily="49" charset="0"/>
              </a:rPr>
              <a:t>  FOR i IN 1..10 LOOP</a:t>
            </a:r>
          </a:p>
          <a:p>
            <a:pPr defTabSz="882650">
              <a:lnSpc>
                <a:spcPct val="85000"/>
              </a:lnSpc>
              <a:spcBef>
                <a:spcPct val="20000"/>
              </a:spcBef>
            </a:pPr>
            <a:r>
              <a:rPr kumimoji="1" lang="en-US" altLang="zh-CN" sz="1100" b="1">
                <a:solidFill>
                  <a:schemeClr val="tx1"/>
                </a:solidFill>
                <a:latin typeface="Courier New" pitchFamily="49" charset="0"/>
              </a:rPr>
              <a:t>    FETCH c1 INTO v_empno, v_ename;</a:t>
            </a:r>
          </a:p>
          <a:p>
            <a:pPr defTabSz="882650">
              <a:lnSpc>
                <a:spcPct val="85000"/>
              </a:lnSpc>
              <a:spcBef>
                <a:spcPct val="20000"/>
              </a:spcBef>
            </a:pPr>
            <a:r>
              <a:rPr kumimoji="1" lang="en-US" altLang="zh-CN" sz="1100" b="1">
                <a:solidFill>
                  <a:schemeClr val="tx1"/>
                </a:solidFill>
                <a:latin typeface="Courier New" pitchFamily="49" charset="0"/>
              </a:rPr>
              <a:t>    ...</a:t>
            </a:r>
          </a:p>
          <a:p>
            <a:pPr defTabSz="882650">
              <a:lnSpc>
                <a:spcPct val="85000"/>
              </a:lnSpc>
              <a:spcBef>
                <a:spcPct val="20000"/>
              </a:spcBef>
            </a:pPr>
            <a:r>
              <a:rPr kumimoji="1" lang="en-US" altLang="zh-CN" sz="1100" b="1">
                <a:solidFill>
                  <a:schemeClr val="tx1"/>
                </a:solidFill>
                <a:latin typeface="Courier New" pitchFamily="49" charset="0"/>
              </a:rPr>
              <a:t>  END LOOP;</a:t>
            </a:r>
          </a:p>
          <a:p>
            <a:pPr defTabSz="882650">
              <a:lnSpc>
                <a:spcPct val="85000"/>
              </a:lnSpc>
              <a:spcBef>
                <a:spcPct val="20000"/>
              </a:spcBef>
            </a:pPr>
            <a:r>
              <a:rPr kumimoji="1" lang="en-US" altLang="zh-CN" sz="1100" b="1">
                <a:solidFill>
                  <a:schemeClr val="tx1"/>
                </a:solidFill>
                <a:latin typeface="Courier New" pitchFamily="49" charset="0"/>
              </a:rPr>
              <a:t>END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xfrm>
            <a:off x="412750" y="4759325"/>
            <a:ext cx="6029325" cy="3744913"/>
          </a:xfrm>
          <a:noFill/>
          <a:ln/>
        </p:spPr>
        <p:txBody>
          <a:bodyPr lIns="92075" tIns="46038" rIns="92075" bIns="46038"/>
          <a:lstStyle/>
          <a:p>
            <a:pPr defTabSz="400050">
              <a:tabLst/>
            </a:pPr>
            <a:r>
              <a:rPr lang="en-US" altLang="zh-CN"/>
              <a:t>FETCH Statement (continued)</a:t>
            </a:r>
          </a:p>
          <a:p>
            <a:pPr marL="114300" lvl="1" defTabSz="400050">
              <a:tabLst/>
            </a:pPr>
            <a:r>
              <a:rPr lang="en-US" altLang="zh-CN"/>
              <a:t>You use the FETCH statement to retrieve the current row values into output variables. After the fetch, you can manipulate the variables by further statements. For each column value returned by the query associated with the cursor, there must be a corresponding variable in the INTO list. Also, their datatypes must be compatible.</a:t>
            </a:r>
          </a:p>
          <a:p>
            <a:pPr marL="114300" lvl="1" defTabSz="400050">
              <a:tabLst/>
            </a:pPr>
            <a:r>
              <a:rPr lang="en-US" altLang="zh-CN"/>
              <a:t>Retrieve the first ten employees one by one.</a:t>
            </a:r>
          </a:p>
          <a:p>
            <a:pPr marL="114300" lvl="1" defTabSz="400050">
              <a:tabLst/>
            </a:pPr>
            <a:endParaRPr lang="en-US" altLang="zh-CN"/>
          </a:p>
          <a:p>
            <a:pPr defTabSz="400050">
              <a:tabLst/>
            </a:pPr>
            <a:endParaRPr lang="zh-CN" altLang="en-US" b="0">
              <a:latin typeface="Times New Roman" pitchFamily="18" charset="0"/>
            </a:endParaRPr>
          </a:p>
        </p:txBody>
      </p:sp>
      <p:sp>
        <p:nvSpPr>
          <p:cNvPr id="62467" name="Rectangle 3"/>
          <p:cNvSpPr>
            <a:spLocks noGrp="1" noRot="1" noChangeAspect="1" noChangeArrowheads="1" noTextEdit="1"/>
          </p:cNvSpPr>
          <p:nvPr>
            <p:ph type="sldImg"/>
          </p:nvPr>
        </p:nvSpPr>
        <p:spPr>
          <a:xfrm>
            <a:off x="495300" y="157163"/>
            <a:ext cx="5862638" cy="4397375"/>
          </a:xfrm>
          <a:ln cap="flat"/>
        </p:spPr>
      </p:sp>
      <p:sp>
        <p:nvSpPr>
          <p:cNvPr id="62468" name="Rectangle 4"/>
          <p:cNvSpPr>
            <a:spLocks noChangeArrowheads="1"/>
          </p:cNvSpPr>
          <p:nvPr/>
        </p:nvSpPr>
        <p:spPr bwMode="auto">
          <a:xfrm>
            <a:off x="568325" y="5949950"/>
            <a:ext cx="5578475" cy="2544763"/>
          </a:xfrm>
          <a:prstGeom prst="rect">
            <a:avLst/>
          </a:prstGeom>
          <a:noFill/>
          <a:ln w="12700">
            <a:solidFill>
              <a:schemeClr val="tx1"/>
            </a:solidFill>
            <a:miter lim="800000"/>
            <a:headEnd/>
            <a:tailEnd/>
          </a:ln>
        </p:spPr>
        <p:txBody>
          <a:bodyPr wrap="none" lIns="95250" tIns="49213" rIns="95250" bIns="49213"/>
          <a:lstStyle/>
          <a:p>
            <a:pPr defTabSz="882650">
              <a:lnSpc>
                <a:spcPct val="85000"/>
              </a:lnSpc>
              <a:spcBef>
                <a:spcPct val="20000"/>
              </a:spcBef>
            </a:pPr>
            <a:r>
              <a:rPr kumimoji="1" lang="en-US" altLang="zh-CN" sz="1100" b="1">
                <a:solidFill>
                  <a:schemeClr val="tx1"/>
                </a:solidFill>
                <a:latin typeface="Courier New" pitchFamily="49" charset="0"/>
              </a:rPr>
              <a:t>DECLARE</a:t>
            </a:r>
          </a:p>
          <a:p>
            <a:pPr defTabSz="882650">
              <a:lnSpc>
                <a:spcPct val="85000"/>
              </a:lnSpc>
              <a:spcBef>
                <a:spcPct val="20000"/>
              </a:spcBef>
            </a:pPr>
            <a:r>
              <a:rPr kumimoji="1" lang="en-US" altLang="zh-CN" sz="1100" b="1">
                <a:solidFill>
                  <a:schemeClr val="tx1"/>
                </a:solidFill>
                <a:latin typeface="Courier New" pitchFamily="49" charset="0"/>
              </a:rPr>
              <a:t>  v_empno		emp.empno%TYPE;</a:t>
            </a:r>
          </a:p>
          <a:p>
            <a:pPr defTabSz="882650">
              <a:lnSpc>
                <a:spcPct val="85000"/>
              </a:lnSpc>
              <a:spcBef>
                <a:spcPct val="20000"/>
              </a:spcBef>
            </a:pPr>
            <a:r>
              <a:rPr kumimoji="1" lang="en-US" altLang="zh-CN" sz="1100" b="1">
                <a:solidFill>
                  <a:schemeClr val="tx1"/>
                </a:solidFill>
                <a:latin typeface="Courier New" pitchFamily="49" charset="0"/>
              </a:rPr>
              <a:t>  v_ename		emp.ename%TYPE;</a:t>
            </a:r>
          </a:p>
          <a:p>
            <a:pPr defTabSz="882650">
              <a:lnSpc>
                <a:spcPct val="85000"/>
              </a:lnSpc>
              <a:spcBef>
                <a:spcPct val="20000"/>
              </a:spcBef>
            </a:pPr>
            <a:r>
              <a:rPr kumimoji="1" lang="en-US" altLang="zh-CN" sz="1100" b="1">
                <a:solidFill>
                  <a:schemeClr val="tx1"/>
                </a:solidFill>
                <a:latin typeface="Courier New" pitchFamily="49" charset="0"/>
              </a:rPr>
              <a:t>  i 		NUMBER := 1;</a:t>
            </a:r>
          </a:p>
          <a:p>
            <a:pPr defTabSz="882650">
              <a:lnSpc>
                <a:spcPct val="85000"/>
              </a:lnSpc>
              <a:spcBef>
                <a:spcPct val="20000"/>
              </a:spcBef>
            </a:pPr>
            <a:r>
              <a:rPr kumimoji="1" lang="en-US" altLang="zh-CN" sz="1100" b="1">
                <a:solidFill>
                  <a:schemeClr val="tx1"/>
                </a:solidFill>
                <a:latin typeface="Courier New" pitchFamily="49" charset="0"/>
              </a:rPr>
              <a:t>  CURSOR c1 IS</a:t>
            </a:r>
          </a:p>
          <a:p>
            <a:pPr defTabSz="882650">
              <a:lnSpc>
                <a:spcPct val="85000"/>
              </a:lnSpc>
              <a:spcBef>
                <a:spcPct val="20000"/>
              </a:spcBef>
            </a:pPr>
            <a:r>
              <a:rPr kumimoji="1" lang="en-US" altLang="zh-CN" sz="1100" b="1">
                <a:solidFill>
                  <a:schemeClr val="tx1"/>
                </a:solidFill>
                <a:latin typeface="Courier New" pitchFamily="49" charset="0"/>
              </a:rPr>
              <a:t>    SELECT empno, ename</a:t>
            </a:r>
          </a:p>
          <a:p>
            <a:pPr defTabSz="882650">
              <a:lnSpc>
                <a:spcPct val="85000"/>
              </a:lnSpc>
              <a:spcBef>
                <a:spcPct val="20000"/>
              </a:spcBef>
            </a:pPr>
            <a:r>
              <a:rPr kumimoji="1" lang="en-US" altLang="zh-CN" sz="1100" b="1">
                <a:solidFill>
                  <a:schemeClr val="tx1"/>
                </a:solidFill>
                <a:latin typeface="Courier New" pitchFamily="49" charset="0"/>
              </a:rPr>
              <a:t>    FROM   emp;</a:t>
            </a:r>
          </a:p>
          <a:p>
            <a:pPr defTabSz="882650">
              <a:lnSpc>
                <a:spcPct val="85000"/>
              </a:lnSpc>
              <a:spcBef>
                <a:spcPct val="20000"/>
              </a:spcBef>
            </a:pPr>
            <a:r>
              <a:rPr kumimoji="1" lang="en-US" altLang="zh-CN" sz="1100" b="1">
                <a:solidFill>
                  <a:schemeClr val="tx1"/>
                </a:solidFill>
                <a:latin typeface="Courier New" pitchFamily="49" charset="0"/>
              </a:rPr>
              <a:t>BEGIN</a:t>
            </a:r>
          </a:p>
          <a:p>
            <a:pPr defTabSz="882650">
              <a:lnSpc>
                <a:spcPct val="85000"/>
              </a:lnSpc>
              <a:spcBef>
                <a:spcPct val="20000"/>
              </a:spcBef>
            </a:pPr>
            <a:r>
              <a:rPr kumimoji="1" lang="en-US" altLang="zh-CN" sz="1100" b="1">
                <a:solidFill>
                  <a:schemeClr val="tx1"/>
                </a:solidFill>
                <a:latin typeface="Courier New" pitchFamily="49" charset="0"/>
              </a:rPr>
              <a:t>  OPEN c1;</a:t>
            </a:r>
          </a:p>
          <a:p>
            <a:pPr defTabSz="882650">
              <a:lnSpc>
                <a:spcPct val="85000"/>
              </a:lnSpc>
              <a:spcBef>
                <a:spcPct val="20000"/>
              </a:spcBef>
            </a:pPr>
            <a:r>
              <a:rPr kumimoji="1" lang="en-US" altLang="zh-CN" sz="1100" b="1">
                <a:solidFill>
                  <a:schemeClr val="tx1"/>
                </a:solidFill>
                <a:latin typeface="Courier New" pitchFamily="49" charset="0"/>
              </a:rPr>
              <a:t>  FOR i IN 1..10 LOOP</a:t>
            </a:r>
          </a:p>
          <a:p>
            <a:pPr defTabSz="882650">
              <a:lnSpc>
                <a:spcPct val="85000"/>
              </a:lnSpc>
              <a:spcBef>
                <a:spcPct val="20000"/>
              </a:spcBef>
            </a:pPr>
            <a:r>
              <a:rPr kumimoji="1" lang="en-US" altLang="zh-CN" sz="1100" b="1">
                <a:solidFill>
                  <a:schemeClr val="tx1"/>
                </a:solidFill>
                <a:latin typeface="Courier New" pitchFamily="49" charset="0"/>
              </a:rPr>
              <a:t>    FETCH c1 INTO v_empno, v_ename;</a:t>
            </a:r>
          </a:p>
          <a:p>
            <a:pPr defTabSz="882650">
              <a:lnSpc>
                <a:spcPct val="85000"/>
              </a:lnSpc>
              <a:spcBef>
                <a:spcPct val="20000"/>
              </a:spcBef>
            </a:pPr>
            <a:r>
              <a:rPr kumimoji="1" lang="en-US" altLang="zh-CN" sz="1100" b="1">
                <a:solidFill>
                  <a:schemeClr val="tx1"/>
                </a:solidFill>
                <a:latin typeface="Courier New" pitchFamily="49" charset="0"/>
              </a:rPr>
              <a:t>    ...</a:t>
            </a:r>
          </a:p>
          <a:p>
            <a:pPr defTabSz="882650">
              <a:lnSpc>
                <a:spcPct val="85000"/>
              </a:lnSpc>
              <a:spcBef>
                <a:spcPct val="20000"/>
              </a:spcBef>
            </a:pPr>
            <a:r>
              <a:rPr kumimoji="1" lang="en-US" altLang="zh-CN" sz="1100" b="1">
                <a:solidFill>
                  <a:schemeClr val="tx1"/>
                </a:solidFill>
                <a:latin typeface="Courier New" pitchFamily="49" charset="0"/>
              </a:rPr>
              <a:t>  END LOOP;</a:t>
            </a:r>
          </a:p>
          <a:p>
            <a:pPr defTabSz="882650">
              <a:lnSpc>
                <a:spcPct val="85000"/>
              </a:lnSpc>
              <a:spcBef>
                <a:spcPct val="20000"/>
              </a:spcBef>
            </a:pPr>
            <a:r>
              <a:rPr kumimoji="1" lang="en-US" altLang="zh-CN" sz="1100" b="1">
                <a:solidFill>
                  <a:schemeClr val="tx1"/>
                </a:solidFill>
                <a:latin typeface="Courier New" pitchFamily="49" charset="0"/>
              </a:rPr>
              <a:t>END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3883025" y="0"/>
            <a:ext cx="2978150" cy="457200"/>
          </a:xfrm>
          <a:prstGeom prst="rect">
            <a:avLst/>
          </a:prstGeom>
          <a:noFill/>
          <a:ln w="9525">
            <a:noFill/>
            <a:miter lim="800000"/>
            <a:headEnd/>
            <a:tailEnd/>
          </a:ln>
        </p:spPr>
        <p:txBody>
          <a:bodyPr wrap="none" anchor="ctr"/>
          <a:lstStyle/>
          <a:p>
            <a:endParaRPr lang="zh-CN" altLang="en-US"/>
          </a:p>
        </p:txBody>
      </p:sp>
      <p:sp>
        <p:nvSpPr>
          <p:cNvPr id="63491" name="Rectangle 3"/>
          <p:cNvSpPr>
            <a:spLocks noChangeArrowheads="1"/>
          </p:cNvSpPr>
          <p:nvPr/>
        </p:nvSpPr>
        <p:spPr bwMode="auto">
          <a:xfrm>
            <a:off x="-4763" y="0"/>
            <a:ext cx="2974976" cy="457200"/>
          </a:xfrm>
          <a:prstGeom prst="rect">
            <a:avLst/>
          </a:prstGeom>
          <a:noFill/>
          <a:ln w="9525">
            <a:noFill/>
            <a:miter lim="800000"/>
            <a:headEnd/>
            <a:tailEnd/>
          </a:ln>
        </p:spPr>
        <p:txBody>
          <a:bodyPr wrap="none" anchor="ctr"/>
          <a:lstStyle/>
          <a:p>
            <a:endParaRPr lang="zh-CN" altLang="en-US"/>
          </a:p>
        </p:txBody>
      </p:sp>
      <p:sp>
        <p:nvSpPr>
          <p:cNvPr id="63492" name="Rectangle 4"/>
          <p:cNvSpPr>
            <a:spLocks noGrp="1" noChangeArrowheads="1"/>
          </p:cNvSpPr>
          <p:nvPr>
            <p:ph type="body" idx="1"/>
          </p:nvPr>
        </p:nvSpPr>
        <p:spPr>
          <a:xfrm>
            <a:off x="412750" y="4759325"/>
            <a:ext cx="6029325" cy="3744913"/>
          </a:xfrm>
          <a:noFill/>
          <a:ln/>
        </p:spPr>
        <p:txBody>
          <a:bodyPr lIns="92075" tIns="46038" rIns="92075" bIns="46038"/>
          <a:lstStyle/>
          <a:p>
            <a:pPr defTabSz="400050">
              <a:tabLst/>
            </a:pPr>
            <a:r>
              <a:rPr lang="en-US" altLang="zh-CN"/>
              <a:t>Cursor FOR Loops Using Subqueries</a:t>
            </a:r>
          </a:p>
          <a:p>
            <a:pPr marL="114300" lvl="1" defTabSz="400050">
              <a:tabLst/>
            </a:pPr>
            <a:r>
              <a:rPr lang="en-US" altLang="zh-CN"/>
              <a:t>You do not need to declare a cursor because PL/SQL lets you substitute a subquery.  </a:t>
            </a:r>
          </a:p>
          <a:p>
            <a:pPr defTabSz="400050">
              <a:tabLst/>
            </a:pPr>
            <a:endParaRPr lang="zh-CN" altLang="en-US"/>
          </a:p>
          <a:p>
            <a:pPr defTabSz="400050">
              <a:tabLst/>
            </a:pPr>
            <a:endParaRPr lang="zh-CN" altLang="en-US"/>
          </a:p>
          <a:p>
            <a:pPr defTabSz="400050">
              <a:tabLst/>
            </a:pPr>
            <a:endParaRPr lang="zh-CN" altLang="en-US"/>
          </a:p>
          <a:p>
            <a:pPr defTabSz="400050">
              <a:tabLst/>
            </a:pPr>
            <a:endParaRPr lang="zh-CN" altLang="en-US"/>
          </a:p>
          <a:p>
            <a:pPr defTabSz="400050">
              <a:tabLst/>
            </a:pPr>
            <a:endParaRPr lang="zh-CN" altLang="en-US"/>
          </a:p>
          <a:p>
            <a:pPr defTabSz="400050">
              <a:tabLst/>
            </a:pPr>
            <a:endParaRPr lang="zh-CN" altLang="en-US"/>
          </a:p>
          <a:p>
            <a:pPr defTabSz="400050">
              <a:tabLst/>
            </a:pPr>
            <a:endParaRPr lang="zh-CN" altLang="en-US"/>
          </a:p>
          <a:p>
            <a:pPr defTabSz="400050">
              <a:tabLst/>
            </a:pPr>
            <a:endParaRPr lang="zh-CN" altLang="en-US"/>
          </a:p>
          <a:p>
            <a:pPr defTabSz="400050">
              <a:tabLst/>
            </a:pPr>
            <a:endParaRPr lang="zh-CN" altLang="en-US"/>
          </a:p>
          <a:p>
            <a:pPr defTabSz="400050">
              <a:tabLst/>
            </a:pPr>
            <a:endParaRPr lang="zh-CN" altLang="en-US"/>
          </a:p>
          <a:p>
            <a:pPr defTabSz="400050">
              <a:tabLst/>
            </a:pPr>
            <a:endParaRPr lang="zh-CN" altLang="en-US"/>
          </a:p>
          <a:p>
            <a:pPr defTabSz="400050">
              <a:tabLst/>
            </a:pPr>
            <a:endParaRPr lang="zh-CN" altLang="en-US"/>
          </a:p>
          <a:p>
            <a:pPr defTabSz="400050">
              <a:tabLst/>
            </a:pPr>
            <a:endParaRPr lang="zh-CN" altLang="en-US"/>
          </a:p>
          <a:p>
            <a:pPr defTabSz="400050">
              <a:tabLst/>
            </a:pPr>
            <a:r>
              <a:rPr lang="en-US" altLang="zh-CN">
                <a:solidFill>
                  <a:schemeClr val="accent2"/>
                </a:solidFill>
              </a:rPr>
              <a:t>Class Management Note</a:t>
            </a:r>
          </a:p>
          <a:p>
            <a:pPr marL="114300" lvl="1" defTabSz="400050">
              <a:tabLst/>
            </a:pPr>
            <a:r>
              <a:rPr lang="en-US" altLang="zh-CN">
                <a:solidFill>
                  <a:schemeClr val="accent2"/>
                </a:solidFill>
              </a:rPr>
              <a:t>This syntax simplifies the coding of cursors, but you cannot define a cursor with parameters.</a:t>
            </a:r>
          </a:p>
        </p:txBody>
      </p:sp>
      <p:sp>
        <p:nvSpPr>
          <p:cNvPr id="63493" name="Rectangle 5"/>
          <p:cNvSpPr>
            <a:spLocks noGrp="1" noRot="1" noChangeAspect="1" noChangeArrowheads="1" noTextEdit="1"/>
          </p:cNvSpPr>
          <p:nvPr>
            <p:ph type="sldImg"/>
          </p:nvPr>
        </p:nvSpPr>
        <p:spPr>
          <a:xfrm>
            <a:off x="495300" y="157163"/>
            <a:ext cx="5862638" cy="4397375"/>
          </a:xfrm>
          <a:ln cap="flat"/>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3883025" y="0"/>
            <a:ext cx="2978150" cy="457200"/>
          </a:xfrm>
          <a:prstGeom prst="rect">
            <a:avLst/>
          </a:prstGeom>
          <a:noFill/>
          <a:ln w="9525">
            <a:noFill/>
            <a:miter lim="800000"/>
            <a:headEnd/>
            <a:tailEnd/>
          </a:ln>
        </p:spPr>
        <p:txBody>
          <a:bodyPr wrap="none" anchor="ctr"/>
          <a:lstStyle/>
          <a:p>
            <a:endParaRPr lang="zh-CN" altLang="en-US"/>
          </a:p>
        </p:txBody>
      </p:sp>
      <p:sp>
        <p:nvSpPr>
          <p:cNvPr id="64515" name="Rectangle 3"/>
          <p:cNvSpPr>
            <a:spLocks noChangeArrowheads="1"/>
          </p:cNvSpPr>
          <p:nvPr/>
        </p:nvSpPr>
        <p:spPr bwMode="auto">
          <a:xfrm>
            <a:off x="-4763" y="0"/>
            <a:ext cx="2974976" cy="457200"/>
          </a:xfrm>
          <a:prstGeom prst="rect">
            <a:avLst/>
          </a:prstGeom>
          <a:noFill/>
          <a:ln w="9525">
            <a:noFill/>
            <a:miter lim="800000"/>
            <a:headEnd/>
            <a:tailEnd/>
          </a:ln>
        </p:spPr>
        <p:txBody>
          <a:bodyPr wrap="none" anchor="ctr"/>
          <a:lstStyle/>
          <a:p>
            <a:endParaRPr lang="zh-CN" altLang="en-US"/>
          </a:p>
        </p:txBody>
      </p:sp>
      <p:sp>
        <p:nvSpPr>
          <p:cNvPr id="64516" name="Rectangle 4"/>
          <p:cNvSpPr>
            <a:spLocks noGrp="1" noChangeArrowheads="1"/>
          </p:cNvSpPr>
          <p:nvPr>
            <p:ph type="body" idx="1"/>
          </p:nvPr>
        </p:nvSpPr>
        <p:spPr>
          <a:xfrm>
            <a:off x="412750" y="4759325"/>
            <a:ext cx="6029325" cy="3744913"/>
          </a:xfrm>
          <a:noFill/>
          <a:ln/>
        </p:spPr>
        <p:txBody>
          <a:bodyPr lIns="92075" tIns="46038" rIns="92075" bIns="46038"/>
          <a:lstStyle/>
          <a:p>
            <a:pPr defTabSz="400050">
              <a:tabLst/>
            </a:pPr>
            <a:r>
              <a:rPr lang="en-US" altLang="zh-CN"/>
              <a:t>Cursor FOR Loops Using Subqueries</a:t>
            </a:r>
          </a:p>
          <a:p>
            <a:pPr marL="114300" lvl="1" defTabSz="400050">
              <a:tabLst/>
            </a:pPr>
            <a:r>
              <a:rPr lang="en-US" altLang="zh-CN"/>
              <a:t>You do not need to declare a cursor because PL/SQL lets you substitute a subquery.  </a:t>
            </a:r>
          </a:p>
          <a:p>
            <a:pPr defTabSz="400050">
              <a:tabLst/>
            </a:pPr>
            <a:endParaRPr lang="zh-CN" altLang="en-US"/>
          </a:p>
          <a:p>
            <a:pPr defTabSz="400050">
              <a:tabLst/>
            </a:pPr>
            <a:endParaRPr lang="zh-CN" altLang="en-US"/>
          </a:p>
          <a:p>
            <a:pPr defTabSz="400050">
              <a:tabLst/>
            </a:pPr>
            <a:endParaRPr lang="zh-CN" altLang="en-US"/>
          </a:p>
          <a:p>
            <a:pPr defTabSz="400050">
              <a:tabLst/>
            </a:pPr>
            <a:endParaRPr lang="zh-CN" altLang="en-US"/>
          </a:p>
          <a:p>
            <a:pPr defTabSz="400050">
              <a:tabLst/>
            </a:pPr>
            <a:endParaRPr lang="zh-CN" altLang="en-US"/>
          </a:p>
          <a:p>
            <a:pPr defTabSz="400050">
              <a:tabLst/>
            </a:pPr>
            <a:endParaRPr lang="zh-CN" altLang="en-US"/>
          </a:p>
          <a:p>
            <a:pPr defTabSz="400050">
              <a:tabLst/>
            </a:pPr>
            <a:endParaRPr lang="zh-CN" altLang="en-US"/>
          </a:p>
          <a:p>
            <a:pPr defTabSz="400050">
              <a:tabLst/>
            </a:pPr>
            <a:endParaRPr lang="zh-CN" altLang="en-US"/>
          </a:p>
          <a:p>
            <a:pPr defTabSz="400050">
              <a:tabLst/>
            </a:pPr>
            <a:endParaRPr lang="zh-CN" altLang="en-US"/>
          </a:p>
          <a:p>
            <a:pPr defTabSz="400050">
              <a:tabLst/>
            </a:pPr>
            <a:endParaRPr lang="zh-CN" altLang="en-US"/>
          </a:p>
          <a:p>
            <a:pPr defTabSz="400050">
              <a:tabLst/>
            </a:pPr>
            <a:endParaRPr lang="zh-CN" altLang="en-US"/>
          </a:p>
          <a:p>
            <a:pPr defTabSz="400050">
              <a:tabLst/>
            </a:pPr>
            <a:endParaRPr lang="zh-CN" altLang="en-US"/>
          </a:p>
          <a:p>
            <a:pPr defTabSz="400050">
              <a:tabLst/>
            </a:pPr>
            <a:endParaRPr lang="zh-CN" altLang="en-US"/>
          </a:p>
          <a:p>
            <a:pPr defTabSz="400050">
              <a:tabLst/>
            </a:pPr>
            <a:r>
              <a:rPr lang="en-US" altLang="zh-CN">
                <a:solidFill>
                  <a:schemeClr val="accent2"/>
                </a:solidFill>
              </a:rPr>
              <a:t>Class Management Note</a:t>
            </a:r>
          </a:p>
          <a:p>
            <a:pPr marL="114300" lvl="1" defTabSz="400050">
              <a:tabLst/>
            </a:pPr>
            <a:r>
              <a:rPr lang="en-US" altLang="zh-CN">
                <a:solidFill>
                  <a:schemeClr val="accent2"/>
                </a:solidFill>
              </a:rPr>
              <a:t>This syntax simplifies the coding of cursors, but you cannot define a cursor with parameters.</a:t>
            </a:r>
          </a:p>
        </p:txBody>
      </p:sp>
      <p:sp>
        <p:nvSpPr>
          <p:cNvPr id="64517" name="Rectangle 5"/>
          <p:cNvSpPr>
            <a:spLocks noGrp="1" noRot="1" noChangeAspect="1" noChangeArrowheads="1" noTextEdit="1"/>
          </p:cNvSpPr>
          <p:nvPr>
            <p:ph type="sldImg"/>
          </p:nvPr>
        </p:nvSpPr>
        <p:spPr>
          <a:xfrm>
            <a:off x="495300" y="157163"/>
            <a:ext cx="5862638" cy="4397375"/>
          </a:xfrm>
          <a:ln cap="flat"/>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3883025" y="0"/>
            <a:ext cx="2978150" cy="457200"/>
          </a:xfrm>
          <a:prstGeom prst="rect">
            <a:avLst/>
          </a:prstGeom>
          <a:noFill/>
          <a:ln w="9525">
            <a:noFill/>
            <a:miter lim="800000"/>
            <a:headEnd/>
            <a:tailEnd/>
          </a:ln>
        </p:spPr>
        <p:txBody>
          <a:bodyPr wrap="none" anchor="ctr"/>
          <a:lstStyle/>
          <a:p>
            <a:endParaRPr lang="zh-CN" altLang="en-US"/>
          </a:p>
        </p:txBody>
      </p:sp>
      <p:sp>
        <p:nvSpPr>
          <p:cNvPr id="65539" name="Rectangle 3"/>
          <p:cNvSpPr>
            <a:spLocks noChangeArrowheads="1"/>
          </p:cNvSpPr>
          <p:nvPr/>
        </p:nvSpPr>
        <p:spPr bwMode="auto">
          <a:xfrm>
            <a:off x="-4763" y="0"/>
            <a:ext cx="2974976" cy="457200"/>
          </a:xfrm>
          <a:prstGeom prst="rect">
            <a:avLst/>
          </a:prstGeom>
          <a:noFill/>
          <a:ln w="9525">
            <a:noFill/>
            <a:miter lim="800000"/>
            <a:headEnd/>
            <a:tailEnd/>
          </a:ln>
        </p:spPr>
        <p:txBody>
          <a:bodyPr wrap="none" anchor="ctr"/>
          <a:lstStyle/>
          <a:p>
            <a:endParaRPr lang="zh-CN" altLang="en-US"/>
          </a:p>
        </p:txBody>
      </p:sp>
      <p:sp>
        <p:nvSpPr>
          <p:cNvPr id="65540" name="Rectangle 4"/>
          <p:cNvSpPr>
            <a:spLocks noGrp="1" noChangeArrowheads="1"/>
          </p:cNvSpPr>
          <p:nvPr>
            <p:ph type="body" idx="1"/>
          </p:nvPr>
        </p:nvSpPr>
        <p:spPr>
          <a:xfrm>
            <a:off x="412750" y="4759325"/>
            <a:ext cx="6029325" cy="3744913"/>
          </a:xfrm>
          <a:noFill/>
          <a:ln/>
        </p:spPr>
        <p:txBody>
          <a:bodyPr lIns="92075" tIns="46038" rIns="92075" bIns="46038"/>
          <a:lstStyle/>
          <a:p>
            <a:pPr defTabSz="400050">
              <a:tabLst/>
            </a:pPr>
            <a:r>
              <a:rPr lang="en-US" altLang="zh-CN"/>
              <a:t>Cursor FOR Loops Using Subqueries</a:t>
            </a:r>
          </a:p>
          <a:p>
            <a:pPr marL="114300" lvl="1" defTabSz="400050">
              <a:tabLst/>
            </a:pPr>
            <a:r>
              <a:rPr lang="en-US" altLang="zh-CN"/>
              <a:t>You do not need to declare a cursor because PL/SQL lets you substitute a subquery.  </a:t>
            </a:r>
          </a:p>
          <a:p>
            <a:pPr defTabSz="400050">
              <a:tabLst/>
            </a:pPr>
            <a:endParaRPr lang="zh-CN" altLang="en-US"/>
          </a:p>
          <a:p>
            <a:pPr defTabSz="400050">
              <a:tabLst/>
            </a:pPr>
            <a:endParaRPr lang="zh-CN" altLang="en-US"/>
          </a:p>
          <a:p>
            <a:pPr defTabSz="400050">
              <a:tabLst/>
            </a:pPr>
            <a:endParaRPr lang="zh-CN" altLang="en-US"/>
          </a:p>
          <a:p>
            <a:pPr defTabSz="400050">
              <a:tabLst/>
            </a:pPr>
            <a:endParaRPr lang="zh-CN" altLang="en-US"/>
          </a:p>
          <a:p>
            <a:pPr defTabSz="400050">
              <a:tabLst/>
            </a:pPr>
            <a:endParaRPr lang="zh-CN" altLang="en-US"/>
          </a:p>
          <a:p>
            <a:pPr defTabSz="400050">
              <a:tabLst/>
            </a:pPr>
            <a:endParaRPr lang="zh-CN" altLang="en-US"/>
          </a:p>
          <a:p>
            <a:pPr defTabSz="400050">
              <a:tabLst/>
            </a:pPr>
            <a:endParaRPr lang="zh-CN" altLang="en-US"/>
          </a:p>
          <a:p>
            <a:pPr defTabSz="400050">
              <a:tabLst/>
            </a:pPr>
            <a:endParaRPr lang="zh-CN" altLang="en-US"/>
          </a:p>
          <a:p>
            <a:pPr defTabSz="400050">
              <a:tabLst/>
            </a:pPr>
            <a:endParaRPr lang="zh-CN" altLang="en-US"/>
          </a:p>
          <a:p>
            <a:pPr defTabSz="400050">
              <a:tabLst/>
            </a:pPr>
            <a:endParaRPr lang="zh-CN" altLang="en-US"/>
          </a:p>
          <a:p>
            <a:pPr defTabSz="400050">
              <a:tabLst/>
            </a:pPr>
            <a:endParaRPr lang="zh-CN" altLang="en-US"/>
          </a:p>
          <a:p>
            <a:pPr defTabSz="400050">
              <a:tabLst/>
            </a:pPr>
            <a:endParaRPr lang="zh-CN" altLang="en-US"/>
          </a:p>
          <a:p>
            <a:pPr defTabSz="400050">
              <a:tabLst/>
            </a:pPr>
            <a:endParaRPr lang="zh-CN" altLang="en-US"/>
          </a:p>
          <a:p>
            <a:pPr defTabSz="400050">
              <a:tabLst/>
            </a:pPr>
            <a:r>
              <a:rPr lang="en-US" altLang="zh-CN">
                <a:solidFill>
                  <a:schemeClr val="accent2"/>
                </a:solidFill>
              </a:rPr>
              <a:t>Class Management Note</a:t>
            </a:r>
          </a:p>
          <a:p>
            <a:pPr marL="114300" lvl="1" defTabSz="400050">
              <a:tabLst/>
            </a:pPr>
            <a:r>
              <a:rPr lang="en-US" altLang="zh-CN">
                <a:solidFill>
                  <a:schemeClr val="accent2"/>
                </a:solidFill>
              </a:rPr>
              <a:t>This syntax simplifies the coding of cursors, but you cannot define a cursor with parameters.</a:t>
            </a:r>
          </a:p>
        </p:txBody>
      </p:sp>
      <p:sp>
        <p:nvSpPr>
          <p:cNvPr id="65541" name="Rectangle 5"/>
          <p:cNvSpPr>
            <a:spLocks noGrp="1" noRot="1" noChangeAspect="1" noChangeArrowheads="1" noTextEdit="1"/>
          </p:cNvSpPr>
          <p:nvPr>
            <p:ph type="sldImg"/>
          </p:nvPr>
        </p:nvSpPr>
        <p:spPr>
          <a:xfrm>
            <a:off x="495300" y="157163"/>
            <a:ext cx="5862638" cy="4397375"/>
          </a:xfrm>
          <a:ln cap="flat"/>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3883025" y="0"/>
            <a:ext cx="2978150" cy="457200"/>
          </a:xfrm>
          <a:prstGeom prst="rect">
            <a:avLst/>
          </a:prstGeom>
          <a:noFill/>
          <a:ln w="9525">
            <a:noFill/>
            <a:miter lim="800000"/>
            <a:headEnd/>
            <a:tailEnd/>
          </a:ln>
        </p:spPr>
        <p:txBody>
          <a:bodyPr wrap="none" anchor="ctr"/>
          <a:lstStyle/>
          <a:p>
            <a:endParaRPr lang="zh-CN" altLang="en-US"/>
          </a:p>
        </p:txBody>
      </p:sp>
      <p:sp>
        <p:nvSpPr>
          <p:cNvPr id="66563" name="Rectangle 3"/>
          <p:cNvSpPr>
            <a:spLocks noChangeArrowheads="1"/>
          </p:cNvSpPr>
          <p:nvPr/>
        </p:nvSpPr>
        <p:spPr bwMode="auto">
          <a:xfrm>
            <a:off x="-4763" y="0"/>
            <a:ext cx="2974976" cy="457200"/>
          </a:xfrm>
          <a:prstGeom prst="rect">
            <a:avLst/>
          </a:prstGeom>
          <a:noFill/>
          <a:ln w="9525">
            <a:noFill/>
            <a:miter lim="800000"/>
            <a:headEnd/>
            <a:tailEnd/>
          </a:ln>
        </p:spPr>
        <p:txBody>
          <a:bodyPr wrap="none" anchor="ctr"/>
          <a:lstStyle/>
          <a:p>
            <a:endParaRPr lang="zh-CN" altLang="en-US"/>
          </a:p>
        </p:txBody>
      </p:sp>
      <p:sp>
        <p:nvSpPr>
          <p:cNvPr id="66564" name="Rectangle 4"/>
          <p:cNvSpPr>
            <a:spLocks noGrp="1" noChangeArrowheads="1"/>
          </p:cNvSpPr>
          <p:nvPr>
            <p:ph type="body" idx="1"/>
          </p:nvPr>
        </p:nvSpPr>
        <p:spPr>
          <a:xfrm>
            <a:off x="412750" y="4759325"/>
            <a:ext cx="6029325" cy="3744913"/>
          </a:xfrm>
          <a:noFill/>
          <a:ln/>
        </p:spPr>
        <p:txBody>
          <a:bodyPr lIns="92075" tIns="46038" rIns="92075" bIns="46038"/>
          <a:lstStyle/>
          <a:p>
            <a:pPr defTabSz="400050">
              <a:tabLst/>
            </a:pPr>
            <a:r>
              <a:rPr lang="en-US" altLang="zh-CN"/>
              <a:t>Cursor FOR Loops Using Subqueries</a:t>
            </a:r>
          </a:p>
          <a:p>
            <a:pPr marL="114300" lvl="1" defTabSz="400050">
              <a:tabLst/>
            </a:pPr>
            <a:r>
              <a:rPr lang="en-US" altLang="zh-CN"/>
              <a:t>You do not need to declare a cursor because PL/SQL lets you substitute a subquery.  </a:t>
            </a:r>
          </a:p>
          <a:p>
            <a:pPr defTabSz="400050">
              <a:tabLst/>
            </a:pPr>
            <a:endParaRPr lang="zh-CN" altLang="en-US"/>
          </a:p>
          <a:p>
            <a:pPr defTabSz="400050">
              <a:tabLst/>
            </a:pPr>
            <a:endParaRPr lang="zh-CN" altLang="en-US"/>
          </a:p>
          <a:p>
            <a:pPr defTabSz="400050">
              <a:tabLst/>
            </a:pPr>
            <a:endParaRPr lang="zh-CN" altLang="en-US"/>
          </a:p>
          <a:p>
            <a:pPr defTabSz="400050">
              <a:tabLst/>
            </a:pPr>
            <a:endParaRPr lang="zh-CN" altLang="en-US"/>
          </a:p>
          <a:p>
            <a:pPr defTabSz="400050">
              <a:tabLst/>
            </a:pPr>
            <a:endParaRPr lang="zh-CN" altLang="en-US"/>
          </a:p>
          <a:p>
            <a:pPr defTabSz="400050">
              <a:tabLst/>
            </a:pPr>
            <a:endParaRPr lang="zh-CN" altLang="en-US"/>
          </a:p>
          <a:p>
            <a:pPr defTabSz="400050">
              <a:tabLst/>
            </a:pPr>
            <a:endParaRPr lang="zh-CN" altLang="en-US"/>
          </a:p>
          <a:p>
            <a:pPr defTabSz="400050">
              <a:tabLst/>
            </a:pPr>
            <a:endParaRPr lang="zh-CN" altLang="en-US"/>
          </a:p>
          <a:p>
            <a:pPr defTabSz="400050">
              <a:tabLst/>
            </a:pPr>
            <a:endParaRPr lang="zh-CN" altLang="en-US"/>
          </a:p>
          <a:p>
            <a:pPr defTabSz="400050">
              <a:tabLst/>
            </a:pPr>
            <a:endParaRPr lang="zh-CN" altLang="en-US"/>
          </a:p>
          <a:p>
            <a:pPr defTabSz="400050">
              <a:tabLst/>
            </a:pPr>
            <a:endParaRPr lang="zh-CN" altLang="en-US"/>
          </a:p>
          <a:p>
            <a:pPr defTabSz="400050">
              <a:tabLst/>
            </a:pPr>
            <a:endParaRPr lang="zh-CN" altLang="en-US"/>
          </a:p>
          <a:p>
            <a:pPr defTabSz="400050">
              <a:tabLst/>
            </a:pPr>
            <a:endParaRPr lang="zh-CN" altLang="en-US"/>
          </a:p>
          <a:p>
            <a:pPr defTabSz="400050">
              <a:tabLst/>
            </a:pPr>
            <a:r>
              <a:rPr lang="en-US" altLang="zh-CN">
                <a:solidFill>
                  <a:schemeClr val="accent2"/>
                </a:solidFill>
              </a:rPr>
              <a:t>Class Management Note</a:t>
            </a:r>
          </a:p>
          <a:p>
            <a:pPr marL="114300" lvl="1" defTabSz="400050">
              <a:tabLst/>
            </a:pPr>
            <a:r>
              <a:rPr lang="en-US" altLang="zh-CN">
                <a:solidFill>
                  <a:schemeClr val="accent2"/>
                </a:solidFill>
              </a:rPr>
              <a:t>This syntax simplifies the coding of cursors, but you cannot define a cursor with parameters.</a:t>
            </a:r>
          </a:p>
        </p:txBody>
      </p:sp>
      <p:sp>
        <p:nvSpPr>
          <p:cNvPr id="66565" name="Rectangle 5"/>
          <p:cNvSpPr>
            <a:spLocks noGrp="1" noRot="1" noChangeAspect="1" noChangeArrowheads="1" noTextEdit="1"/>
          </p:cNvSpPr>
          <p:nvPr>
            <p:ph type="sldImg"/>
          </p:nvPr>
        </p:nvSpPr>
        <p:spPr>
          <a:xfrm>
            <a:off x="495300" y="157163"/>
            <a:ext cx="5862638" cy="4397375"/>
          </a:xfrm>
          <a:ln cap="flat"/>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3883025" y="0"/>
            <a:ext cx="2978150" cy="457200"/>
          </a:xfrm>
          <a:prstGeom prst="rect">
            <a:avLst/>
          </a:prstGeom>
          <a:noFill/>
          <a:ln w="9525">
            <a:noFill/>
            <a:miter lim="800000"/>
            <a:headEnd/>
            <a:tailEnd/>
          </a:ln>
        </p:spPr>
        <p:txBody>
          <a:bodyPr wrap="none" anchor="ctr"/>
          <a:lstStyle/>
          <a:p>
            <a:endParaRPr lang="zh-CN" altLang="en-US"/>
          </a:p>
        </p:txBody>
      </p:sp>
      <p:sp>
        <p:nvSpPr>
          <p:cNvPr id="67587" name="Rectangle 3"/>
          <p:cNvSpPr>
            <a:spLocks noChangeArrowheads="1"/>
          </p:cNvSpPr>
          <p:nvPr/>
        </p:nvSpPr>
        <p:spPr bwMode="auto">
          <a:xfrm>
            <a:off x="-4763" y="0"/>
            <a:ext cx="2974976" cy="457200"/>
          </a:xfrm>
          <a:prstGeom prst="rect">
            <a:avLst/>
          </a:prstGeom>
          <a:noFill/>
          <a:ln w="9525">
            <a:noFill/>
            <a:miter lim="800000"/>
            <a:headEnd/>
            <a:tailEnd/>
          </a:ln>
        </p:spPr>
        <p:txBody>
          <a:bodyPr wrap="none" anchor="ctr"/>
          <a:lstStyle/>
          <a:p>
            <a:endParaRPr lang="zh-CN" altLang="en-US"/>
          </a:p>
        </p:txBody>
      </p:sp>
      <p:sp>
        <p:nvSpPr>
          <p:cNvPr id="67588" name="Rectangle 4"/>
          <p:cNvSpPr>
            <a:spLocks noGrp="1" noChangeArrowheads="1"/>
          </p:cNvSpPr>
          <p:nvPr>
            <p:ph type="body" idx="1"/>
          </p:nvPr>
        </p:nvSpPr>
        <p:spPr>
          <a:xfrm>
            <a:off x="412750" y="4759325"/>
            <a:ext cx="6029325" cy="3744913"/>
          </a:xfrm>
          <a:noFill/>
          <a:ln/>
        </p:spPr>
        <p:txBody>
          <a:bodyPr lIns="92075" tIns="46038" rIns="92075" bIns="46038"/>
          <a:lstStyle/>
          <a:p>
            <a:pPr defTabSz="400050">
              <a:tabLst/>
            </a:pPr>
            <a:r>
              <a:rPr lang="en-US" altLang="zh-CN"/>
              <a:t>Cursor FOR Loops Using Subqueries</a:t>
            </a:r>
          </a:p>
          <a:p>
            <a:pPr marL="114300" lvl="1" defTabSz="400050">
              <a:tabLst/>
            </a:pPr>
            <a:r>
              <a:rPr lang="en-US" altLang="zh-CN"/>
              <a:t>You do not need to declare a cursor because PL/SQL lets you substitute a subquery.  </a:t>
            </a:r>
          </a:p>
          <a:p>
            <a:pPr defTabSz="400050">
              <a:tabLst/>
            </a:pPr>
            <a:endParaRPr lang="zh-CN" altLang="en-US"/>
          </a:p>
          <a:p>
            <a:pPr defTabSz="400050">
              <a:tabLst/>
            </a:pPr>
            <a:endParaRPr lang="zh-CN" altLang="en-US"/>
          </a:p>
          <a:p>
            <a:pPr defTabSz="400050">
              <a:tabLst/>
            </a:pPr>
            <a:endParaRPr lang="zh-CN" altLang="en-US"/>
          </a:p>
          <a:p>
            <a:pPr defTabSz="400050">
              <a:tabLst/>
            </a:pPr>
            <a:endParaRPr lang="zh-CN" altLang="en-US"/>
          </a:p>
          <a:p>
            <a:pPr defTabSz="400050">
              <a:tabLst/>
            </a:pPr>
            <a:endParaRPr lang="zh-CN" altLang="en-US"/>
          </a:p>
          <a:p>
            <a:pPr defTabSz="400050">
              <a:tabLst/>
            </a:pPr>
            <a:endParaRPr lang="zh-CN" altLang="en-US"/>
          </a:p>
          <a:p>
            <a:pPr defTabSz="400050">
              <a:tabLst/>
            </a:pPr>
            <a:endParaRPr lang="zh-CN" altLang="en-US"/>
          </a:p>
          <a:p>
            <a:pPr defTabSz="400050">
              <a:tabLst/>
            </a:pPr>
            <a:endParaRPr lang="zh-CN" altLang="en-US"/>
          </a:p>
          <a:p>
            <a:pPr defTabSz="400050">
              <a:tabLst/>
            </a:pPr>
            <a:endParaRPr lang="zh-CN" altLang="en-US"/>
          </a:p>
          <a:p>
            <a:pPr defTabSz="400050">
              <a:tabLst/>
            </a:pPr>
            <a:endParaRPr lang="zh-CN" altLang="en-US"/>
          </a:p>
          <a:p>
            <a:pPr defTabSz="400050">
              <a:tabLst/>
            </a:pPr>
            <a:endParaRPr lang="zh-CN" altLang="en-US"/>
          </a:p>
          <a:p>
            <a:pPr defTabSz="400050">
              <a:tabLst/>
            </a:pPr>
            <a:endParaRPr lang="zh-CN" altLang="en-US"/>
          </a:p>
          <a:p>
            <a:pPr defTabSz="400050">
              <a:tabLst/>
            </a:pPr>
            <a:endParaRPr lang="zh-CN" altLang="en-US"/>
          </a:p>
          <a:p>
            <a:pPr defTabSz="400050">
              <a:tabLst/>
            </a:pPr>
            <a:r>
              <a:rPr lang="en-US" altLang="zh-CN">
                <a:solidFill>
                  <a:schemeClr val="accent2"/>
                </a:solidFill>
              </a:rPr>
              <a:t>Class Management Note</a:t>
            </a:r>
          </a:p>
          <a:p>
            <a:pPr marL="114300" lvl="1" defTabSz="400050">
              <a:tabLst/>
            </a:pPr>
            <a:r>
              <a:rPr lang="en-US" altLang="zh-CN">
                <a:solidFill>
                  <a:schemeClr val="accent2"/>
                </a:solidFill>
              </a:rPr>
              <a:t>This syntax simplifies the coding of cursors, but you cannot define a cursor with parameters.</a:t>
            </a:r>
          </a:p>
        </p:txBody>
      </p:sp>
      <p:sp>
        <p:nvSpPr>
          <p:cNvPr id="67589" name="Rectangle 5"/>
          <p:cNvSpPr>
            <a:spLocks noGrp="1" noRot="1" noChangeAspect="1" noChangeArrowheads="1" noTextEdit="1"/>
          </p:cNvSpPr>
          <p:nvPr>
            <p:ph type="sldImg"/>
          </p:nvPr>
        </p:nvSpPr>
        <p:spPr>
          <a:xfrm>
            <a:off x="495300" y="157163"/>
            <a:ext cx="5862638" cy="4397375"/>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495300" y="157163"/>
            <a:ext cx="5862638" cy="4397375"/>
          </a:xfrm>
          <a:ln cap="flat"/>
        </p:spPr>
      </p:sp>
      <p:sp>
        <p:nvSpPr>
          <p:cNvPr id="43011" name="Rectangle 3"/>
          <p:cNvSpPr>
            <a:spLocks noGrp="1" noChangeArrowheads="1"/>
          </p:cNvSpPr>
          <p:nvPr>
            <p:ph type="body" idx="1"/>
          </p:nvPr>
        </p:nvSpPr>
        <p:spPr>
          <a:xfrm>
            <a:off x="412750" y="4759325"/>
            <a:ext cx="6029325" cy="3744913"/>
          </a:xfrm>
          <a:noFill/>
          <a:ln/>
        </p:spPr>
        <p:txBody>
          <a:bodyPr lIns="92075" tIns="46038" rIns="92075" bIns="46038"/>
          <a:lstStyle/>
          <a:p>
            <a:pPr defTabSz="396875">
              <a:tabLst>
                <a:tab pos="454025" algn="l"/>
              </a:tabLst>
            </a:pP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3883025" y="0"/>
            <a:ext cx="2978150" cy="457200"/>
          </a:xfrm>
          <a:prstGeom prst="rect">
            <a:avLst/>
          </a:prstGeom>
          <a:noFill/>
          <a:ln w="9525">
            <a:noFill/>
            <a:miter lim="800000"/>
            <a:headEnd/>
            <a:tailEnd/>
          </a:ln>
        </p:spPr>
        <p:txBody>
          <a:bodyPr wrap="none" anchor="ctr"/>
          <a:lstStyle/>
          <a:p>
            <a:endParaRPr lang="zh-CN" altLang="en-US"/>
          </a:p>
        </p:txBody>
      </p:sp>
      <p:sp>
        <p:nvSpPr>
          <p:cNvPr id="44035" name="Rectangle 3"/>
          <p:cNvSpPr>
            <a:spLocks noChangeArrowheads="1"/>
          </p:cNvSpPr>
          <p:nvPr/>
        </p:nvSpPr>
        <p:spPr bwMode="auto">
          <a:xfrm>
            <a:off x="-4763" y="0"/>
            <a:ext cx="2974976" cy="457200"/>
          </a:xfrm>
          <a:prstGeom prst="rect">
            <a:avLst/>
          </a:prstGeom>
          <a:noFill/>
          <a:ln w="9525">
            <a:noFill/>
            <a:miter lim="800000"/>
            <a:headEnd/>
            <a:tailEnd/>
          </a:ln>
        </p:spPr>
        <p:txBody>
          <a:bodyPr wrap="none" anchor="ctr"/>
          <a:lstStyle/>
          <a:p>
            <a:endParaRPr lang="zh-CN" altLang="en-US"/>
          </a:p>
        </p:txBody>
      </p:sp>
      <p:sp>
        <p:nvSpPr>
          <p:cNvPr id="44036" name="Rectangle 4"/>
          <p:cNvSpPr>
            <a:spLocks noGrp="1" noChangeArrowheads="1"/>
          </p:cNvSpPr>
          <p:nvPr>
            <p:ph type="body" idx="1"/>
          </p:nvPr>
        </p:nvSpPr>
        <p:spPr>
          <a:xfrm>
            <a:off x="412750" y="4759325"/>
            <a:ext cx="6029325" cy="3744913"/>
          </a:xfrm>
          <a:noFill/>
          <a:ln/>
        </p:spPr>
        <p:txBody>
          <a:bodyPr lIns="92075" tIns="46038" rIns="92075" bIns="46038"/>
          <a:lstStyle/>
          <a:p>
            <a:pPr defTabSz="400050">
              <a:spcAft>
                <a:spcPct val="2000"/>
              </a:spcAft>
              <a:tabLst>
                <a:tab pos="457200" algn="l"/>
              </a:tabLst>
            </a:pPr>
            <a:r>
              <a:rPr lang="en-US" altLang="zh-CN">
                <a:latin typeface="Helvetica" charset="0"/>
              </a:rPr>
              <a:t>Explicit Cursors</a:t>
            </a:r>
          </a:p>
          <a:p>
            <a:pPr marL="114300" lvl="1" defTabSz="400050">
              <a:tabLst>
                <a:tab pos="457200" algn="l"/>
              </a:tabLst>
            </a:pPr>
            <a:r>
              <a:rPr lang="en-US" altLang="zh-CN"/>
              <a:t>Use explicit cursors to individually process each row returned by a multi-row SELECT statement.</a:t>
            </a:r>
          </a:p>
          <a:p>
            <a:pPr marL="114300" lvl="1" defTabSz="400050">
              <a:spcAft>
                <a:spcPct val="2000"/>
              </a:spcAft>
              <a:tabLst>
                <a:tab pos="457200" algn="l"/>
              </a:tabLst>
            </a:pPr>
            <a:r>
              <a:rPr lang="en-US" altLang="zh-CN"/>
              <a:t>The set of rows returned by a multi-row query is called the </a:t>
            </a:r>
            <a:r>
              <a:rPr lang="en-US" altLang="zh-CN" i="1"/>
              <a:t>result set. </a:t>
            </a:r>
            <a:r>
              <a:rPr lang="en-US" altLang="zh-CN"/>
              <a:t>Its size is the number of rows that meet your search criteria. The diagram in the slide shows how an explicit cursor “points” to the </a:t>
            </a:r>
            <a:r>
              <a:rPr lang="en-US" altLang="zh-CN" i="1"/>
              <a:t>current row</a:t>
            </a:r>
            <a:r>
              <a:rPr lang="en-US" altLang="zh-CN"/>
              <a:t> in the result set. This allows your program to process the rows one at a time.</a:t>
            </a:r>
          </a:p>
          <a:p>
            <a:pPr marL="114300" lvl="1" defTabSz="400050">
              <a:spcAft>
                <a:spcPct val="2000"/>
              </a:spcAft>
              <a:tabLst>
                <a:tab pos="457200" algn="l"/>
              </a:tabLst>
            </a:pPr>
            <a:r>
              <a:rPr lang="en-US" altLang="zh-CN"/>
              <a:t>A PL/SQL program opens a cursor, processes rows returned by a query, and then closes the cursor. The cursor marks the current position in a result set.</a:t>
            </a:r>
          </a:p>
          <a:p>
            <a:pPr marL="114300" lvl="1" defTabSz="400050">
              <a:tabLst>
                <a:tab pos="457200" algn="l"/>
              </a:tabLst>
            </a:pPr>
            <a:r>
              <a:rPr lang="en-US" altLang="zh-CN" b="1"/>
              <a:t>Explicit Cursor Functions</a:t>
            </a:r>
            <a:endParaRPr lang="en-US" altLang="zh-CN"/>
          </a:p>
          <a:p>
            <a:pPr marL="450850" lvl="2" indent="-217488" defTabSz="400050">
              <a:tabLst>
                <a:tab pos="457200" algn="l"/>
              </a:tabLst>
            </a:pPr>
            <a:r>
              <a:rPr lang="en-US" altLang="zh-CN"/>
              <a:t>Can process beyond the first row returned by the query, row by row </a:t>
            </a:r>
          </a:p>
          <a:p>
            <a:pPr marL="450850" lvl="2" indent="-217488" defTabSz="400050">
              <a:tabLst>
                <a:tab pos="457200" algn="l"/>
              </a:tabLst>
            </a:pPr>
            <a:r>
              <a:rPr lang="en-US" altLang="zh-CN"/>
              <a:t>Keep track of which row is currently being processed</a:t>
            </a:r>
          </a:p>
          <a:p>
            <a:pPr marL="450850" lvl="2" indent="-217488" defTabSz="400050">
              <a:tabLst>
                <a:tab pos="457200" algn="l"/>
              </a:tabLst>
            </a:pPr>
            <a:r>
              <a:rPr lang="en-US" altLang="zh-CN"/>
              <a:t>Allow the programmer to manually control them in the PL/SQL block</a:t>
            </a:r>
          </a:p>
          <a:p>
            <a:pPr marL="114300" lvl="1" defTabSz="400050">
              <a:tabLst>
                <a:tab pos="457200" algn="l"/>
              </a:tabLst>
            </a:pPr>
            <a:r>
              <a:rPr lang="en-US" altLang="zh-CN" b="1"/>
              <a:t>Note:</a:t>
            </a:r>
            <a:r>
              <a:rPr lang="en-US" altLang="zh-CN"/>
              <a:t> The fetch for an implicit cursor is an array fetch, and the existence of a second row still raises the TOO_MANY_ROWS exception. Furthermore, you can use explicit cursors to perform multiple fetches and to re-execute parsed queries in the work area.</a:t>
            </a:r>
          </a:p>
        </p:txBody>
      </p:sp>
      <p:sp>
        <p:nvSpPr>
          <p:cNvPr id="44037" name="Rectangle 5"/>
          <p:cNvSpPr>
            <a:spLocks noGrp="1" noRot="1" noChangeAspect="1" noChangeArrowheads="1" noTextEdit="1"/>
          </p:cNvSpPr>
          <p:nvPr>
            <p:ph type="sldImg"/>
          </p:nvPr>
        </p:nvSpPr>
        <p:spPr>
          <a:xfrm>
            <a:off x="493713" y="155575"/>
            <a:ext cx="5865812" cy="4398963"/>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412750" y="4759325"/>
            <a:ext cx="6029325" cy="3744913"/>
          </a:xfrm>
          <a:noFill/>
          <a:ln/>
        </p:spPr>
        <p:txBody>
          <a:bodyPr lIns="92075" tIns="46038" rIns="92075" bIns="46038"/>
          <a:lstStyle/>
          <a:p>
            <a:pPr defTabSz="400050">
              <a:tabLst>
                <a:tab pos="457200" algn="l"/>
              </a:tabLst>
            </a:pPr>
            <a:r>
              <a:rPr lang="en-US" altLang="zh-CN"/>
              <a:t>Explicit Cursors (continued)</a:t>
            </a:r>
          </a:p>
          <a:p>
            <a:pPr marL="114300" lvl="1" defTabSz="400050">
              <a:tabLst>
                <a:tab pos="457200" algn="l"/>
              </a:tabLst>
            </a:pPr>
            <a:r>
              <a:rPr lang="en-US" altLang="zh-CN"/>
              <a:t>Now that you have a conceptual understanding of cursors, review the steps to use them. The syntax for each step can be found on the following pages.</a:t>
            </a:r>
          </a:p>
          <a:p>
            <a:pPr marL="114300" lvl="1" defTabSz="400050">
              <a:tabLst>
                <a:tab pos="457200" algn="l"/>
              </a:tabLst>
            </a:pPr>
            <a:r>
              <a:rPr lang="en-US" altLang="zh-CN" b="1"/>
              <a:t>Controlling Explicit Cursors Using Four Commands</a:t>
            </a:r>
            <a:endParaRPr lang="en-US" altLang="zh-CN"/>
          </a:p>
          <a:p>
            <a:pPr marL="450850" lvl="2" indent="-217488" defTabSz="400050">
              <a:buFontTx/>
              <a:buNone/>
              <a:tabLst>
                <a:tab pos="457200" algn="l"/>
              </a:tabLst>
            </a:pPr>
            <a:r>
              <a:rPr lang="zh-CN" altLang="en-US"/>
              <a:t>1.   </a:t>
            </a:r>
            <a:r>
              <a:rPr lang="en-US" altLang="zh-CN"/>
              <a:t>Declare the cursor by naming it and defining the structure of the query to be performed </a:t>
            </a:r>
            <a:br>
              <a:rPr lang="en-US" altLang="zh-CN"/>
            </a:br>
            <a:r>
              <a:rPr lang="en-US" altLang="zh-CN"/>
              <a:t>within it.</a:t>
            </a:r>
          </a:p>
          <a:p>
            <a:pPr marL="450850" lvl="2" indent="-217488" defTabSz="400050">
              <a:buFontTx/>
              <a:buNone/>
              <a:tabLst>
                <a:tab pos="457200" algn="l"/>
              </a:tabLst>
            </a:pPr>
            <a:r>
              <a:rPr lang="en-US" altLang="zh-CN"/>
              <a:t>2.   Open the cursor. </a:t>
            </a:r>
            <a:r>
              <a:rPr lang="en-US" altLang="zh-CN">
                <a:latin typeface="Times" charset="0"/>
              </a:rPr>
              <a:t>The OPEN statement executes the query and binds any variables that are referenced. Rows identified by the query are called the </a:t>
            </a:r>
            <a:r>
              <a:rPr lang="en-US" altLang="zh-CN" i="1">
                <a:latin typeface="Times" charset="0"/>
              </a:rPr>
              <a:t>active set</a:t>
            </a:r>
            <a:r>
              <a:rPr lang="en-US" altLang="zh-CN">
                <a:latin typeface="Times" charset="0"/>
              </a:rPr>
              <a:t> and are now available for fetching.</a:t>
            </a:r>
          </a:p>
          <a:p>
            <a:pPr marL="450850" lvl="2" indent="-217488" defTabSz="400050">
              <a:buFontTx/>
              <a:buNone/>
              <a:tabLst>
                <a:tab pos="457200" algn="l"/>
              </a:tabLst>
            </a:pPr>
            <a:r>
              <a:rPr lang="zh-CN" altLang="en-US"/>
              <a:t>3.   </a:t>
            </a:r>
            <a:r>
              <a:rPr lang="en-US" altLang="zh-CN"/>
              <a:t>Fetch data from the cursor. </a:t>
            </a:r>
            <a:r>
              <a:rPr lang="en-US" altLang="zh-CN">
                <a:latin typeface="Times" charset="0"/>
              </a:rPr>
              <a:t>The FETCH statement loads the current row from the cursor into variables. Each fetch causes the cursor to move its pointer to the next row in the active set. Therefore each fetch accesses a different row returned by the query. In the flow diagram shown in the slide, each fetch tests the cursor for any existing rows. If rows are found, it loads the current row into variables; otherwise it closes the cursor.</a:t>
            </a:r>
          </a:p>
          <a:p>
            <a:pPr marL="450850" lvl="2" indent="-217488" defTabSz="400050">
              <a:buFontTx/>
              <a:buNone/>
              <a:tabLst>
                <a:tab pos="457200" algn="l"/>
              </a:tabLst>
            </a:pPr>
            <a:r>
              <a:rPr lang="zh-CN" altLang="en-US"/>
              <a:t>4.   </a:t>
            </a:r>
            <a:r>
              <a:rPr lang="en-US" altLang="zh-CN"/>
              <a:t>Close the cursor. </a:t>
            </a:r>
            <a:r>
              <a:rPr lang="en-US" altLang="zh-CN">
                <a:latin typeface="Times" charset="0"/>
              </a:rPr>
              <a:t>The CLOSE statement releases the active set of rows. It is now possible to reopen the cursor to establish a fresh active set.</a:t>
            </a:r>
          </a:p>
          <a:p>
            <a:pPr marL="114300" lvl="1" defTabSz="400050">
              <a:tabLst>
                <a:tab pos="457200" algn="l"/>
              </a:tabLst>
            </a:pPr>
            <a:br>
              <a:rPr lang="zh-CN" altLang="en-US"/>
            </a:br>
            <a:br>
              <a:rPr lang="zh-CN" altLang="en-US"/>
            </a:br>
            <a:endParaRPr lang="zh-CN" altLang="en-US" b="1"/>
          </a:p>
          <a:p>
            <a:pPr defTabSz="400050">
              <a:spcAft>
                <a:spcPct val="48000"/>
              </a:spcAft>
              <a:tabLst>
                <a:tab pos="457200" algn="l"/>
              </a:tabLst>
            </a:pPr>
            <a:endParaRPr lang="zh-CN" altLang="en-US">
              <a:latin typeface="Times New Roman" pitchFamily="18" charset="0"/>
            </a:endParaRPr>
          </a:p>
        </p:txBody>
      </p:sp>
      <p:sp>
        <p:nvSpPr>
          <p:cNvPr id="45059" name="Rectangle 3"/>
          <p:cNvSpPr>
            <a:spLocks noGrp="1" noRot="1" noChangeAspect="1" noChangeArrowheads="1" noTextEdit="1"/>
          </p:cNvSpPr>
          <p:nvPr>
            <p:ph type="sldImg"/>
          </p:nvPr>
        </p:nvSpPr>
        <p:spPr>
          <a:xfrm>
            <a:off x="493713" y="155575"/>
            <a:ext cx="5865812" cy="4398963"/>
          </a:xfrm>
          <a:ln cap="flat"/>
        </p:spPr>
      </p:sp>
      <p:grpSp>
        <p:nvGrpSpPr>
          <p:cNvPr id="45060" name="Group 4"/>
          <p:cNvGrpSpPr>
            <a:grpSpLocks/>
          </p:cNvGrpSpPr>
          <p:nvPr/>
        </p:nvGrpSpPr>
        <p:grpSpPr bwMode="auto">
          <a:xfrm>
            <a:off x="190500" y="5438775"/>
            <a:ext cx="284163" cy="290513"/>
            <a:chOff x="119" y="3430"/>
            <a:chExt cx="178" cy="183"/>
          </a:xfrm>
        </p:grpSpPr>
        <p:sp>
          <p:nvSpPr>
            <p:cNvPr id="45061" name="Freeform 5"/>
            <p:cNvSpPr>
              <a:spLocks/>
            </p:cNvSpPr>
            <p:nvPr/>
          </p:nvSpPr>
          <p:spPr bwMode="auto">
            <a:xfrm>
              <a:off x="119" y="3430"/>
              <a:ext cx="178" cy="183"/>
            </a:xfrm>
            <a:custGeom>
              <a:avLst/>
              <a:gdLst>
                <a:gd name="T0" fmla="*/ 177 w 178"/>
                <a:gd name="T1" fmla="*/ 182 h 183"/>
                <a:gd name="T2" fmla="*/ 177 w 178"/>
                <a:gd name="T3" fmla="*/ 0 h 183"/>
                <a:gd name="T4" fmla="*/ 0 w 178"/>
                <a:gd name="T5" fmla="*/ 0 h 183"/>
                <a:gd name="T6" fmla="*/ 0 w 178"/>
                <a:gd name="T7" fmla="*/ 182 h 183"/>
                <a:gd name="T8" fmla="*/ 177 w 178"/>
                <a:gd name="T9" fmla="*/ 182 h 183"/>
                <a:gd name="T10" fmla="*/ 0 60000 65536"/>
                <a:gd name="T11" fmla="*/ 0 60000 65536"/>
                <a:gd name="T12" fmla="*/ 0 60000 65536"/>
                <a:gd name="T13" fmla="*/ 0 60000 65536"/>
                <a:gd name="T14" fmla="*/ 0 60000 65536"/>
                <a:gd name="T15" fmla="*/ 0 w 178"/>
                <a:gd name="T16" fmla="*/ 0 h 183"/>
                <a:gd name="T17" fmla="*/ 178 w 178"/>
                <a:gd name="T18" fmla="*/ 183 h 183"/>
              </a:gdLst>
              <a:ahLst/>
              <a:cxnLst>
                <a:cxn ang="T10">
                  <a:pos x="T0" y="T1"/>
                </a:cxn>
                <a:cxn ang="T11">
                  <a:pos x="T2" y="T3"/>
                </a:cxn>
                <a:cxn ang="T12">
                  <a:pos x="T4" y="T5"/>
                </a:cxn>
                <a:cxn ang="T13">
                  <a:pos x="T6" y="T7"/>
                </a:cxn>
                <a:cxn ang="T14">
                  <a:pos x="T8" y="T9"/>
                </a:cxn>
              </a:cxnLst>
              <a:rect l="T15" t="T16" r="T17" b="T18"/>
              <a:pathLst>
                <a:path w="178" h="183">
                  <a:moveTo>
                    <a:pt x="177" y="182"/>
                  </a:moveTo>
                  <a:lnTo>
                    <a:pt x="177" y="0"/>
                  </a:lnTo>
                  <a:lnTo>
                    <a:pt x="0" y="0"/>
                  </a:lnTo>
                  <a:lnTo>
                    <a:pt x="0" y="182"/>
                  </a:lnTo>
                  <a:lnTo>
                    <a:pt x="177" y="182"/>
                  </a:lnTo>
                </a:path>
              </a:pathLst>
            </a:custGeom>
            <a:solidFill>
              <a:srgbClr val="000000"/>
            </a:solidFill>
            <a:ln w="9525" cap="rnd">
              <a:noFill/>
              <a:round/>
              <a:headEnd/>
              <a:tailEnd/>
            </a:ln>
          </p:spPr>
          <p:txBody>
            <a:bodyPr/>
            <a:lstStyle/>
            <a:p>
              <a:endParaRPr lang="zh-CN" altLang="en-US"/>
            </a:p>
          </p:txBody>
        </p:sp>
        <p:sp>
          <p:nvSpPr>
            <p:cNvPr id="45062" name="Freeform 6"/>
            <p:cNvSpPr>
              <a:spLocks/>
            </p:cNvSpPr>
            <p:nvPr/>
          </p:nvSpPr>
          <p:spPr bwMode="auto">
            <a:xfrm>
              <a:off x="147" y="3448"/>
              <a:ext cx="129" cy="142"/>
            </a:xfrm>
            <a:custGeom>
              <a:avLst/>
              <a:gdLst>
                <a:gd name="T0" fmla="*/ 0 w 129"/>
                <a:gd name="T1" fmla="*/ 141 h 142"/>
                <a:gd name="T2" fmla="*/ 128 w 129"/>
                <a:gd name="T3" fmla="*/ 141 h 142"/>
                <a:gd name="T4" fmla="*/ 128 w 129"/>
                <a:gd name="T5" fmla="*/ 0 h 142"/>
                <a:gd name="T6" fmla="*/ 96 w 129"/>
                <a:gd name="T7" fmla="*/ 0 h 142"/>
                <a:gd name="T8" fmla="*/ 96 w 129"/>
                <a:gd name="T9" fmla="*/ 34 h 142"/>
                <a:gd name="T10" fmla="*/ 65 w 129"/>
                <a:gd name="T11" fmla="*/ 34 h 142"/>
                <a:gd name="T12" fmla="*/ 65 w 129"/>
                <a:gd name="T13" fmla="*/ 71 h 142"/>
                <a:gd name="T14" fmla="*/ 34 w 129"/>
                <a:gd name="T15" fmla="*/ 71 h 142"/>
                <a:gd name="T16" fmla="*/ 34 w 129"/>
                <a:gd name="T17" fmla="*/ 102 h 142"/>
                <a:gd name="T18" fmla="*/ 0 w 129"/>
                <a:gd name="T19" fmla="*/ 102 h 142"/>
                <a:gd name="T20" fmla="*/ 0 w 129"/>
                <a:gd name="T21" fmla="*/ 141 h 1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
                <a:gd name="T34" fmla="*/ 0 h 142"/>
                <a:gd name="T35" fmla="*/ 129 w 129"/>
                <a:gd name="T36" fmla="*/ 142 h 1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 h="142">
                  <a:moveTo>
                    <a:pt x="0" y="141"/>
                  </a:moveTo>
                  <a:lnTo>
                    <a:pt x="128" y="141"/>
                  </a:lnTo>
                  <a:lnTo>
                    <a:pt x="128" y="0"/>
                  </a:lnTo>
                  <a:lnTo>
                    <a:pt x="96" y="0"/>
                  </a:lnTo>
                  <a:lnTo>
                    <a:pt x="96" y="34"/>
                  </a:lnTo>
                  <a:lnTo>
                    <a:pt x="65" y="34"/>
                  </a:lnTo>
                  <a:lnTo>
                    <a:pt x="65" y="71"/>
                  </a:lnTo>
                  <a:lnTo>
                    <a:pt x="34" y="71"/>
                  </a:lnTo>
                  <a:lnTo>
                    <a:pt x="34" y="102"/>
                  </a:lnTo>
                  <a:lnTo>
                    <a:pt x="0" y="102"/>
                  </a:lnTo>
                  <a:lnTo>
                    <a:pt x="0" y="141"/>
                  </a:lnTo>
                </a:path>
              </a:pathLst>
            </a:custGeom>
            <a:solidFill>
              <a:srgbClr val="FFFFFF"/>
            </a:solidFill>
            <a:ln w="9525" cap="rnd">
              <a:noFill/>
              <a:round/>
              <a:headEnd/>
              <a:tailEnd/>
            </a:ln>
          </p:spPr>
          <p:txBody>
            <a:bodyPr/>
            <a:lstStyle/>
            <a:p>
              <a:endParaRPr lang="zh-CN" altLang="en-US"/>
            </a:p>
          </p:txBody>
        </p:sp>
      </p:gr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883025" y="0"/>
            <a:ext cx="2978150" cy="457200"/>
          </a:xfrm>
          <a:prstGeom prst="rect">
            <a:avLst/>
          </a:prstGeom>
          <a:noFill/>
          <a:ln w="9525">
            <a:noFill/>
            <a:miter lim="800000"/>
            <a:headEnd/>
            <a:tailEnd/>
          </a:ln>
        </p:spPr>
        <p:txBody>
          <a:bodyPr wrap="none" anchor="ctr"/>
          <a:lstStyle/>
          <a:p>
            <a:endParaRPr lang="zh-CN" altLang="en-US"/>
          </a:p>
        </p:txBody>
      </p:sp>
      <p:sp>
        <p:nvSpPr>
          <p:cNvPr id="46083" name="Rectangle 3"/>
          <p:cNvSpPr>
            <a:spLocks noChangeArrowheads="1"/>
          </p:cNvSpPr>
          <p:nvPr/>
        </p:nvSpPr>
        <p:spPr bwMode="auto">
          <a:xfrm>
            <a:off x="-4763" y="0"/>
            <a:ext cx="2974976" cy="457200"/>
          </a:xfrm>
          <a:prstGeom prst="rect">
            <a:avLst/>
          </a:prstGeom>
          <a:noFill/>
          <a:ln w="9525">
            <a:noFill/>
            <a:miter lim="800000"/>
            <a:headEnd/>
            <a:tailEnd/>
          </a:ln>
        </p:spPr>
        <p:txBody>
          <a:bodyPr wrap="none" anchor="ctr"/>
          <a:lstStyle/>
          <a:p>
            <a:endParaRPr lang="zh-CN" altLang="en-US"/>
          </a:p>
        </p:txBody>
      </p:sp>
      <p:sp>
        <p:nvSpPr>
          <p:cNvPr id="46084" name="Rectangle 4"/>
          <p:cNvSpPr>
            <a:spLocks noGrp="1" noChangeArrowheads="1"/>
          </p:cNvSpPr>
          <p:nvPr>
            <p:ph type="body" idx="1"/>
          </p:nvPr>
        </p:nvSpPr>
        <p:spPr>
          <a:xfrm>
            <a:off x="412750" y="4759325"/>
            <a:ext cx="6029325" cy="3744913"/>
          </a:xfrm>
          <a:noFill/>
          <a:ln/>
        </p:spPr>
        <p:txBody>
          <a:bodyPr lIns="92075" tIns="46038" rIns="92075" bIns="46038"/>
          <a:lstStyle/>
          <a:p>
            <a:pPr defTabSz="400050">
              <a:tabLst>
                <a:tab pos="457200" algn="l"/>
              </a:tabLst>
            </a:pPr>
            <a:r>
              <a:rPr lang="en-US" altLang="zh-CN"/>
              <a:t>Explicit Cursors (continued)</a:t>
            </a:r>
          </a:p>
          <a:p>
            <a:pPr marL="114300" lvl="1" defTabSz="400050">
              <a:tabLst>
                <a:tab pos="457200" algn="l"/>
              </a:tabLst>
            </a:pPr>
            <a:r>
              <a:rPr lang="en-US" altLang="zh-CN"/>
              <a:t>You use the OPEN, FETCH, and CLOSE statements to control a cursor. The OPEN statement executes the query associated with the cursor, identifies the result set, and positions the cursor (pointer) before the first row. The FETCH statement retrieves the current row and advances the cursor to the next row. When the last row has been processed, the CLOSE statement disables the cursor.</a:t>
            </a:r>
          </a:p>
        </p:txBody>
      </p:sp>
      <p:sp>
        <p:nvSpPr>
          <p:cNvPr id="46085" name="Rectangle 5"/>
          <p:cNvSpPr>
            <a:spLocks noGrp="1" noRot="1" noChangeAspect="1" noChangeArrowheads="1" noTextEdit="1"/>
          </p:cNvSpPr>
          <p:nvPr>
            <p:ph type="sldImg"/>
          </p:nvPr>
        </p:nvSpPr>
        <p:spPr>
          <a:xfrm>
            <a:off x="493713" y="155575"/>
            <a:ext cx="5865812" cy="4398963"/>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xfrm>
            <a:off x="412750" y="4759325"/>
            <a:ext cx="6029325" cy="3744913"/>
          </a:xfrm>
          <a:noFill/>
          <a:ln/>
        </p:spPr>
        <p:txBody>
          <a:bodyPr lIns="90488" tIns="46038" rIns="90488" bIns="46038"/>
          <a:lstStyle/>
          <a:p>
            <a:pPr defTabSz="403225">
              <a:tabLst/>
            </a:pPr>
            <a:r>
              <a:rPr lang="en-US" altLang="zh-CN">
                <a:latin typeface="Helvetica" charset="0"/>
              </a:rPr>
              <a:t>Explicit Cursor Declaration</a:t>
            </a:r>
          </a:p>
          <a:p>
            <a:pPr marL="114300" lvl="1" defTabSz="403225">
              <a:tabLst/>
            </a:pPr>
            <a:r>
              <a:rPr lang="en-US" altLang="zh-CN"/>
              <a:t>Use the CURSOR statement to declare an explicit cursor. You can reference variables within the query, but you must declare them before the CURSOR statement.</a:t>
            </a:r>
          </a:p>
          <a:p>
            <a:pPr marL="114300" lvl="1" defTabSz="403225">
              <a:tabLst/>
            </a:pPr>
            <a:r>
              <a:rPr lang="en-US" altLang="zh-CN"/>
              <a:t>In the syntax,</a:t>
            </a:r>
          </a:p>
          <a:p>
            <a:pPr defTabSz="403225">
              <a:tabLst/>
            </a:pPr>
            <a:r>
              <a:rPr lang="zh-CN" altLang="en-US"/>
              <a:t>	</a:t>
            </a:r>
            <a:r>
              <a:rPr lang="en-US" altLang="zh-CN" b="0" i="1">
                <a:latin typeface="Times New Roman" pitchFamily="18" charset="0"/>
              </a:rPr>
              <a:t>cursor_name			</a:t>
            </a:r>
            <a:r>
              <a:rPr lang="en-US" altLang="zh-CN" b="0">
                <a:latin typeface="Times New Roman" pitchFamily="18" charset="0"/>
              </a:rPr>
              <a:t>is a PL/SQL identifier.</a:t>
            </a:r>
          </a:p>
          <a:p>
            <a:pPr defTabSz="403225">
              <a:tabLst/>
            </a:pPr>
            <a:r>
              <a:rPr lang="zh-CN" altLang="en-US" b="0">
                <a:latin typeface="Times New Roman" pitchFamily="18" charset="0"/>
              </a:rPr>
              <a:t>	</a:t>
            </a:r>
            <a:r>
              <a:rPr lang="en-US" altLang="zh-CN" b="0" i="1">
                <a:latin typeface="Times New Roman" pitchFamily="18" charset="0"/>
              </a:rPr>
              <a:t>select_statement		</a:t>
            </a:r>
            <a:r>
              <a:rPr lang="en-US" altLang="zh-CN" b="0">
                <a:latin typeface="Times New Roman" pitchFamily="18" charset="0"/>
              </a:rPr>
              <a:t>is a SELECT statement without an INTO clause.</a:t>
            </a:r>
          </a:p>
          <a:p>
            <a:pPr marL="114300" lvl="1" defTabSz="403225">
              <a:tabLst/>
            </a:pPr>
            <a:r>
              <a:rPr lang="en-US" altLang="zh-CN" b="1"/>
              <a:t>Note:</a:t>
            </a:r>
            <a:r>
              <a:rPr lang="en-US" altLang="zh-CN"/>
              <a:t> Do not include the INTO clause in the cursor declaration because it appears later in the FETCH statement.</a:t>
            </a:r>
          </a:p>
          <a:p>
            <a:pPr marL="114300" lvl="1" defTabSz="403225">
              <a:tabLst/>
            </a:pPr>
            <a:r>
              <a:rPr lang="zh-CN" altLang="en-US"/>
              <a:t> </a:t>
            </a:r>
          </a:p>
          <a:p>
            <a:pPr marL="114300" lvl="1" defTabSz="403225">
              <a:tabLst/>
            </a:pPr>
            <a:endParaRPr lang="zh-CN" altLang="en-US"/>
          </a:p>
          <a:p>
            <a:pPr marL="114300" lvl="1" defTabSz="403225">
              <a:tabLst/>
            </a:pPr>
            <a:endParaRPr lang="zh-CN" altLang="en-US"/>
          </a:p>
          <a:p>
            <a:pPr marL="114300" lvl="1" defTabSz="403225">
              <a:tabLst/>
            </a:pPr>
            <a:endParaRPr lang="zh-CN" altLang="en-US"/>
          </a:p>
          <a:p>
            <a:pPr marL="114300" lvl="1" defTabSz="403225">
              <a:tabLst/>
            </a:pPr>
            <a:endParaRPr lang="zh-CN" altLang="en-US"/>
          </a:p>
          <a:p>
            <a:pPr defTabSz="403225">
              <a:tabLst/>
            </a:pPr>
            <a:endParaRPr lang="zh-CN" altLang="en-US">
              <a:solidFill>
                <a:schemeClr val="accent2"/>
              </a:solidFill>
            </a:endParaRPr>
          </a:p>
          <a:p>
            <a:pPr defTabSz="403225">
              <a:tabLst/>
            </a:pPr>
            <a:r>
              <a:rPr lang="en-US" altLang="zh-CN">
                <a:solidFill>
                  <a:schemeClr val="accent2"/>
                </a:solidFill>
              </a:rPr>
              <a:t>Class Management Note</a:t>
            </a:r>
          </a:p>
          <a:p>
            <a:pPr marL="114300" lvl="1" defTabSz="403225">
              <a:tabLst/>
            </a:pPr>
            <a:r>
              <a:rPr lang="en-US" altLang="zh-CN">
                <a:solidFill>
                  <a:schemeClr val="accent2"/>
                </a:solidFill>
              </a:rPr>
              <a:t>The parameter element of the cursor definition and syntax will be covered in a subsequent lesson.</a:t>
            </a:r>
          </a:p>
        </p:txBody>
      </p:sp>
      <p:sp>
        <p:nvSpPr>
          <p:cNvPr id="47107" name="Rectangle 3"/>
          <p:cNvSpPr>
            <a:spLocks noGrp="1" noRot="1" noChangeAspect="1" noChangeArrowheads="1" noTextEdit="1"/>
          </p:cNvSpPr>
          <p:nvPr>
            <p:ph type="sldImg"/>
          </p:nvPr>
        </p:nvSpPr>
        <p:spPr>
          <a:xfrm>
            <a:off x="495300" y="157163"/>
            <a:ext cx="5862638" cy="4397375"/>
          </a:xfr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883025" y="0"/>
            <a:ext cx="2978150" cy="457200"/>
          </a:xfrm>
          <a:prstGeom prst="rect">
            <a:avLst/>
          </a:prstGeom>
          <a:noFill/>
          <a:ln w="9525">
            <a:noFill/>
            <a:miter lim="800000"/>
            <a:headEnd/>
            <a:tailEnd/>
          </a:ln>
        </p:spPr>
        <p:txBody>
          <a:bodyPr wrap="none" anchor="ctr"/>
          <a:lstStyle/>
          <a:p>
            <a:endParaRPr lang="zh-CN" altLang="en-US"/>
          </a:p>
        </p:txBody>
      </p:sp>
      <p:sp>
        <p:nvSpPr>
          <p:cNvPr id="48131" name="Rectangle 3"/>
          <p:cNvSpPr>
            <a:spLocks noChangeArrowheads="1"/>
          </p:cNvSpPr>
          <p:nvPr/>
        </p:nvSpPr>
        <p:spPr bwMode="auto">
          <a:xfrm>
            <a:off x="-4763" y="0"/>
            <a:ext cx="2974976" cy="457200"/>
          </a:xfrm>
          <a:prstGeom prst="rect">
            <a:avLst/>
          </a:prstGeom>
          <a:noFill/>
          <a:ln w="9525">
            <a:noFill/>
            <a:miter lim="800000"/>
            <a:headEnd/>
            <a:tailEnd/>
          </a:ln>
        </p:spPr>
        <p:txBody>
          <a:bodyPr wrap="none" anchor="ctr"/>
          <a:lstStyle/>
          <a:p>
            <a:endParaRPr lang="zh-CN" altLang="en-US"/>
          </a:p>
        </p:txBody>
      </p:sp>
      <p:sp>
        <p:nvSpPr>
          <p:cNvPr id="48132" name="Rectangle 4"/>
          <p:cNvSpPr>
            <a:spLocks noGrp="1" noChangeArrowheads="1"/>
          </p:cNvSpPr>
          <p:nvPr>
            <p:ph type="body" idx="1"/>
          </p:nvPr>
        </p:nvSpPr>
        <p:spPr>
          <a:xfrm>
            <a:off x="412750" y="4759325"/>
            <a:ext cx="6029325" cy="3744913"/>
          </a:xfrm>
          <a:noFill/>
          <a:ln/>
        </p:spPr>
        <p:txBody>
          <a:bodyPr lIns="92075" tIns="46038" rIns="92075" bIns="46038"/>
          <a:lstStyle/>
          <a:p>
            <a:pPr defTabSz="400050">
              <a:tabLst/>
            </a:pPr>
            <a:r>
              <a:rPr lang="en-US" altLang="zh-CN" dirty="0"/>
              <a:t>Explicit Cursor Declaration (continued)</a:t>
            </a:r>
          </a:p>
          <a:p>
            <a:pPr marL="114300" lvl="1" defTabSz="400050">
              <a:tabLst/>
            </a:pPr>
            <a:r>
              <a:rPr lang="en-US" altLang="zh-CN" dirty="0"/>
              <a:t>Retrieve the employees one by one.</a:t>
            </a:r>
          </a:p>
          <a:p>
            <a:pPr marL="114300" lvl="1" defTabSz="400050">
              <a:tabLst/>
            </a:pPr>
            <a:endParaRPr lang="en-US" altLang="zh-CN" dirty="0"/>
          </a:p>
          <a:p>
            <a:pPr marL="114300" lvl="1" defTabSz="400050">
              <a:tabLst/>
            </a:pPr>
            <a:endParaRPr lang="en-US" altLang="zh-CN" dirty="0"/>
          </a:p>
          <a:p>
            <a:pPr marL="114300" lvl="1" defTabSz="400050">
              <a:tabLst/>
            </a:pPr>
            <a:endParaRPr lang="en-US" altLang="zh-CN" dirty="0"/>
          </a:p>
          <a:p>
            <a:pPr marL="114300" lvl="1" defTabSz="400050">
              <a:tabLst/>
            </a:pPr>
            <a:endParaRPr lang="en-US" altLang="zh-CN" dirty="0"/>
          </a:p>
          <a:p>
            <a:pPr marL="114300" lvl="1" defTabSz="400050">
              <a:tabLst/>
            </a:pPr>
            <a:endParaRPr lang="en-US" altLang="zh-CN" dirty="0"/>
          </a:p>
          <a:p>
            <a:pPr marL="114300" lvl="1" defTabSz="400050">
              <a:tabLst/>
            </a:pPr>
            <a:endParaRPr lang="en-US" altLang="zh-CN" dirty="0"/>
          </a:p>
          <a:p>
            <a:pPr marL="114300" lvl="1" defTabSz="400050">
              <a:tabLst/>
            </a:pPr>
            <a:endParaRPr lang="en-US" altLang="zh-CN" dirty="0"/>
          </a:p>
          <a:p>
            <a:pPr marL="114300" lvl="1" defTabSz="400050">
              <a:tabLst/>
            </a:pPr>
            <a:endParaRPr lang="en-US" altLang="zh-CN" dirty="0"/>
          </a:p>
          <a:p>
            <a:pPr marL="114300" lvl="1" defTabSz="400050">
              <a:tabLst/>
            </a:pPr>
            <a:endParaRPr lang="en-US" altLang="zh-CN" dirty="0"/>
          </a:p>
          <a:p>
            <a:pPr marL="114300" lvl="1" defTabSz="400050">
              <a:tabLst/>
            </a:pPr>
            <a:r>
              <a:rPr lang="en-US" altLang="zh-CN" b="1" dirty="0"/>
              <a:t>Note:</a:t>
            </a:r>
            <a:r>
              <a:rPr lang="en-US" altLang="zh-CN" dirty="0"/>
              <a:t> You can reference variables in the query, but you must declare them before the CURSOR statement.</a:t>
            </a:r>
          </a:p>
          <a:p>
            <a:pPr defTabSz="400050">
              <a:tabLst/>
            </a:pPr>
            <a:endParaRPr lang="zh-CN" altLang="en-US" b="0" dirty="0">
              <a:latin typeface="Times New Roman" pitchFamily="18" charset="0"/>
            </a:endParaRPr>
          </a:p>
        </p:txBody>
      </p:sp>
      <p:sp>
        <p:nvSpPr>
          <p:cNvPr id="48133" name="Rectangle 5"/>
          <p:cNvSpPr>
            <a:spLocks noGrp="1" noRot="1" noChangeAspect="1" noChangeArrowheads="1" noTextEdit="1"/>
          </p:cNvSpPr>
          <p:nvPr>
            <p:ph type="sldImg"/>
          </p:nvPr>
        </p:nvSpPr>
        <p:spPr>
          <a:xfrm>
            <a:off x="495300" y="157163"/>
            <a:ext cx="5862638" cy="4397375"/>
          </a:xfrm>
          <a:ln cap="flat"/>
        </p:spPr>
      </p:sp>
      <p:sp>
        <p:nvSpPr>
          <p:cNvPr id="48134" name="Rectangle 6"/>
          <p:cNvSpPr>
            <a:spLocks noChangeArrowheads="1"/>
          </p:cNvSpPr>
          <p:nvPr/>
        </p:nvSpPr>
        <p:spPr bwMode="auto">
          <a:xfrm>
            <a:off x="579438" y="5238750"/>
            <a:ext cx="5578475" cy="1646238"/>
          </a:xfrm>
          <a:prstGeom prst="rect">
            <a:avLst/>
          </a:prstGeom>
          <a:noFill/>
          <a:ln w="12700">
            <a:solidFill>
              <a:schemeClr val="tx1"/>
            </a:solidFill>
            <a:miter lim="800000"/>
            <a:headEnd/>
            <a:tailEnd/>
          </a:ln>
        </p:spPr>
        <p:txBody>
          <a:bodyPr wrap="none" lIns="95250" tIns="49213" rIns="95250" bIns="49213"/>
          <a:lstStyle/>
          <a:p>
            <a:pPr defTabSz="882650">
              <a:lnSpc>
                <a:spcPct val="95000"/>
              </a:lnSpc>
              <a:spcBef>
                <a:spcPct val="20000"/>
              </a:spcBef>
            </a:pPr>
            <a:r>
              <a:rPr kumimoji="1" lang="en-US" altLang="zh-CN" sz="1100" b="1">
                <a:solidFill>
                  <a:schemeClr val="tx1"/>
                </a:solidFill>
                <a:latin typeface="Courier New" pitchFamily="49" charset="0"/>
              </a:rPr>
              <a:t>DECLARE</a:t>
            </a:r>
          </a:p>
          <a:p>
            <a:pPr defTabSz="882650">
              <a:lnSpc>
                <a:spcPct val="95000"/>
              </a:lnSpc>
              <a:spcBef>
                <a:spcPct val="20000"/>
              </a:spcBef>
            </a:pPr>
            <a:r>
              <a:rPr kumimoji="1" lang="en-US" altLang="zh-CN" sz="1100" b="1">
                <a:solidFill>
                  <a:schemeClr val="tx1"/>
                </a:solidFill>
                <a:latin typeface="Courier New" pitchFamily="49" charset="0"/>
              </a:rPr>
              <a:t>  v_empno		emp.empno%TYPE;</a:t>
            </a:r>
          </a:p>
          <a:p>
            <a:pPr defTabSz="882650">
              <a:lnSpc>
                <a:spcPct val="95000"/>
              </a:lnSpc>
              <a:spcBef>
                <a:spcPct val="20000"/>
              </a:spcBef>
            </a:pPr>
            <a:r>
              <a:rPr kumimoji="1" lang="en-US" altLang="zh-CN" sz="1100" b="1">
                <a:solidFill>
                  <a:schemeClr val="tx1"/>
                </a:solidFill>
                <a:latin typeface="Courier New" pitchFamily="49" charset="0"/>
              </a:rPr>
              <a:t>  v_ename		emp.ename%TYPE;</a:t>
            </a:r>
          </a:p>
          <a:p>
            <a:pPr defTabSz="882650">
              <a:lnSpc>
                <a:spcPct val="95000"/>
              </a:lnSpc>
              <a:spcBef>
                <a:spcPct val="20000"/>
              </a:spcBef>
            </a:pPr>
            <a:r>
              <a:rPr kumimoji="1" lang="en-US" altLang="zh-CN" sz="1100" b="1">
                <a:solidFill>
                  <a:schemeClr val="tx1"/>
                </a:solidFill>
                <a:latin typeface="Courier New" pitchFamily="49" charset="0"/>
              </a:rPr>
              <a:t>  CURSOR c1 IS</a:t>
            </a:r>
          </a:p>
          <a:p>
            <a:pPr defTabSz="882650">
              <a:lnSpc>
                <a:spcPct val="95000"/>
              </a:lnSpc>
              <a:spcBef>
                <a:spcPct val="20000"/>
              </a:spcBef>
            </a:pPr>
            <a:r>
              <a:rPr kumimoji="1" lang="en-US" altLang="zh-CN" sz="1100" b="1">
                <a:solidFill>
                  <a:schemeClr val="tx1"/>
                </a:solidFill>
                <a:latin typeface="Courier New" pitchFamily="49" charset="0"/>
              </a:rPr>
              <a:t>    SELECT empno, ename</a:t>
            </a:r>
          </a:p>
          <a:p>
            <a:pPr defTabSz="882650">
              <a:lnSpc>
                <a:spcPct val="95000"/>
              </a:lnSpc>
              <a:spcBef>
                <a:spcPct val="20000"/>
              </a:spcBef>
            </a:pPr>
            <a:r>
              <a:rPr kumimoji="1" lang="en-US" altLang="zh-CN" sz="1100" b="1">
                <a:solidFill>
                  <a:schemeClr val="tx1"/>
                </a:solidFill>
                <a:latin typeface="Courier New" pitchFamily="49" charset="0"/>
              </a:rPr>
              <a:t>    FROM   emp;</a:t>
            </a:r>
          </a:p>
          <a:p>
            <a:pPr defTabSz="882650">
              <a:lnSpc>
                <a:spcPct val="95000"/>
              </a:lnSpc>
              <a:spcBef>
                <a:spcPct val="20000"/>
              </a:spcBef>
            </a:pPr>
            <a:r>
              <a:rPr kumimoji="1" lang="en-US" altLang="zh-CN" sz="1100" b="1">
                <a:solidFill>
                  <a:schemeClr val="tx1"/>
                </a:solidFill>
                <a:latin typeface="Courier New" pitchFamily="49" charset="0"/>
              </a:rPr>
              <a:t>BEGIN</a:t>
            </a:r>
          </a:p>
          <a:p>
            <a:pPr defTabSz="882650">
              <a:lnSpc>
                <a:spcPct val="95000"/>
              </a:lnSpc>
              <a:spcBef>
                <a:spcPct val="20000"/>
              </a:spcBef>
            </a:pPr>
            <a:r>
              <a:rPr kumimoji="1" lang="en-US" altLang="zh-CN" sz="1100" b="1">
                <a:solidFill>
                  <a:schemeClr val="tx1"/>
                </a:solidFill>
                <a:latin typeface="Courier New" pitchFamily="49" charset="0"/>
              </a:rPr>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xfrm>
            <a:off x="412750" y="4759325"/>
            <a:ext cx="6029325" cy="3744913"/>
          </a:xfrm>
          <a:noFill/>
          <a:ln/>
        </p:spPr>
        <p:txBody>
          <a:bodyPr lIns="92075" tIns="46038" rIns="92075" bIns="46038"/>
          <a:lstStyle/>
          <a:p>
            <a:pPr defTabSz="400050">
              <a:spcAft>
                <a:spcPct val="2000"/>
              </a:spcAft>
              <a:tabLst/>
            </a:pPr>
            <a:r>
              <a:rPr lang="en-US" altLang="zh-CN">
                <a:latin typeface="Helvetica" charset="0"/>
              </a:rPr>
              <a:t>OPEN Statement</a:t>
            </a:r>
          </a:p>
          <a:p>
            <a:pPr marL="114300" lvl="1" defTabSz="400050">
              <a:spcAft>
                <a:spcPct val="2000"/>
              </a:spcAft>
              <a:tabLst/>
            </a:pPr>
            <a:r>
              <a:rPr lang="en-US" altLang="zh-CN"/>
              <a:t>Open the cursor to execute the query and identify the result set, which consists of all rows that meet the query search criteria. The cursor now points to the first row in the result set.</a:t>
            </a:r>
          </a:p>
          <a:p>
            <a:pPr marL="114300" lvl="1" defTabSz="400050">
              <a:spcAft>
                <a:spcPct val="2000"/>
              </a:spcAft>
              <a:tabLst/>
            </a:pPr>
            <a:r>
              <a:rPr lang="en-US" altLang="zh-CN"/>
              <a:t>In the syntax,</a:t>
            </a:r>
          </a:p>
          <a:p>
            <a:pPr algn="just" defTabSz="400050">
              <a:spcAft>
                <a:spcPct val="2000"/>
              </a:spcAft>
              <a:tabLst/>
            </a:pPr>
            <a:r>
              <a:rPr lang="zh-CN" altLang="en-US">
                <a:latin typeface="Times" charset="0"/>
              </a:rPr>
              <a:t>	</a:t>
            </a:r>
            <a:r>
              <a:rPr lang="en-US" altLang="zh-CN" b="0" i="1">
                <a:latin typeface="Times" charset="0"/>
              </a:rPr>
              <a:t>cursor_name		</a:t>
            </a:r>
            <a:r>
              <a:rPr lang="en-US" altLang="zh-CN" b="0">
                <a:latin typeface="Times" charset="0"/>
              </a:rPr>
              <a:t>is the name of the previously declared cursor.</a:t>
            </a:r>
          </a:p>
          <a:p>
            <a:pPr marL="114300" lvl="1" defTabSz="400050">
              <a:spcAft>
                <a:spcPct val="2000"/>
              </a:spcAft>
              <a:tabLst/>
            </a:pPr>
            <a:r>
              <a:rPr lang="en-US" altLang="zh-CN"/>
              <a:t>OPEN is an executable statement that performs the following operations:</a:t>
            </a:r>
          </a:p>
          <a:p>
            <a:pPr marL="450850" lvl="2" indent="-217488" defTabSz="400050">
              <a:buFontTx/>
              <a:buNone/>
              <a:tabLst/>
            </a:pPr>
            <a:r>
              <a:rPr lang="zh-CN" altLang="en-US"/>
              <a:t>1.   </a:t>
            </a:r>
            <a:r>
              <a:rPr lang="en-US" altLang="zh-CN"/>
              <a:t>Dynamically allocates memory for a context area that eventually contains crucial processing information.</a:t>
            </a:r>
          </a:p>
          <a:p>
            <a:pPr marL="450850" lvl="2" indent="-217488" defTabSz="400050">
              <a:buFontTx/>
              <a:buNone/>
              <a:tabLst/>
            </a:pPr>
            <a:r>
              <a:rPr lang="en-US" altLang="zh-CN"/>
              <a:t>2.   Parses the SELECT statement.</a:t>
            </a:r>
          </a:p>
          <a:p>
            <a:pPr marL="450850" lvl="2" indent="-217488" defTabSz="400050">
              <a:buFontTx/>
              <a:buNone/>
              <a:tabLst/>
            </a:pPr>
            <a:r>
              <a:rPr lang="zh-CN" altLang="en-US"/>
              <a:t>3.   </a:t>
            </a:r>
            <a:r>
              <a:rPr lang="en-US" altLang="zh-CN"/>
              <a:t>Binds the input variables—that is, sets the value for the input variables by obtaining their memory addresses.</a:t>
            </a:r>
          </a:p>
          <a:p>
            <a:pPr marL="450850" lvl="2" indent="-217488" defTabSz="400050">
              <a:buFontTx/>
              <a:buNone/>
              <a:tabLst/>
            </a:pPr>
            <a:r>
              <a:rPr lang="en-US" altLang="zh-CN"/>
              <a:t>4.   Identifies the result set—that is, the set of rows that satisfy the search criteria. Rows in the result set are not retrieved into variables when the OPEN statement is executed. Rather, the FETCH statement retrieves the rows.</a:t>
            </a:r>
          </a:p>
          <a:p>
            <a:pPr marL="450850" lvl="2" indent="-217488" defTabSz="400050">
              <a:buFontTx/>
              <a:buNone/>
              <a:tabLst/>
            </a:pPr>
            <a:r>
              <a:rPr lang="zh-CN" altLang="en-US"/>
              <a:t>5.   </a:t>
            </a:r>
            <a:r>
              <a:rPr lang="en-US" altLang="zh-CN"/>
              <a:t>Positions the pointer just before the first row in the active set.</a:t>
            </a:r>
          </a:p>
          <a:p>
            <a:pPr marL="114300" lvl="1" defTabSz="400050">
              <a:spcAft>
                <a:spcPct val="2000"/>
              </a:spcAft>
              <a:tabLst/>
            </a:pPr>
            <a:r>
              <a:rPr lang="en-US" altLang="zh-CN" b="1"/>
              <a:t>Note: </a:t>
            </a:r>
            <a:r>
              <a:rPr lang="en-US" altLang="zh-CN"/>
              <a:t>If the query returns no rows when the cursor is opened, PL/SQL does not raise an exception. However, you can test the cursor’s status after a fetch.</a:t>
            </a:r>
          </a:p>
          <a:p>
            <a:pPr marL="114300" lvl="1" defTabSz="400050">
              <a:spcAft>
                <a:spcPct val="2000"/>
              </a:spcAft>
              <a:tabLst/>
            </a:pPr>
            <a:r>
              <a:rPr lang="en-US" altLang="zh-CN"/>
              <a:t>For cursors declared using the FOR UPDATE clause, the OPEN statement also locks those rows. </a:t>
            </a:r>
          </a:p>
        </p:txBody>
      </p:sp>
      <p:sp>
        <p:nvSpPr>
          <p:cNvPr id="49155" name="Rectangle 3"/>
          <p:cNvSpPr>
            <a:spLocks noGrp="1" noRot="1" noChangeAspect="1" noChangeArrowheads="1" noTextEdit="1"/>
          </p:cNvSpPr>
          <p:nvPr>
            <p:ph type="sldImg"/>
          </p:nvPr>
        </p:nvSpPr>
        <p:spPr>
          <a:xfrm>
            <a:off x="495300" y="144463"/>
            <a:ext cx="5862638" cy="4397375"/>
          </a:xfrm>
          <a:ln cap="flat"/>
        </p:spPr>
      </p:sp>
      <p:grpSp>
        <p:nvGrpSpPr>
          <p:cNvPr id="49156" name="Group 4"/>
          <p:cNvGrpSpPr>
            <a:grpSpLocks/>
          </p:cNvGrpSpPr>
          <p:nvPr/>
        </p:nvGrpSpPr>
        <p:grpSpPr bwMode="auto">
          <a:xfrm>
            <a:off x="271463" y="5875338"/>
            <a:ext cx="284162" cy="290512"/>
            <a:chOff x="170" y="3706"/>
            <a:chExt cx="178" cy="183"/>
          </a:xfrm>
        </p:grpSpPr>
        <p:sp>
          <p:nvSpPr>
            <p:cNvPr id="49157" name="Freeform 5"/>
            <p:cNvSpPr>
              <a:spLocks/>
            </p:cNvSpPr>
            <p:nvPr/>
          </p:nvSpPr>
          <p:spPr bwMode="auto">
            <a:xfrm>
              <a:off x="170" y="3706"/>
              <a:ext cx="178" cy="183"/>
            </a:xfrm>
            <a:custGeom>
              <a:avLst/>
              <a:gdLst>
                <a:gd name="T0" fmla="*/ 177 w 178"/>
                <a:gd name="T1" fmla="*/ 182 h 183"/>
                <a:gd name="T2" fmla="*/ 177 w 178"/>
                <a:gd name="T3" fmla="*/ 0 h 183"/>
                <a:gd name="T4" fmla="*/ 0 w 178"/>
                <a:gd name="T5" fmla="*/ 0 h 183"/>
                <a:gd name="T6" fmla="*/ 0 w 178"/>
                <a:gd name="T7" fmla="*/ 182 h 183"/>
                <a:gd name="T8" fmla="*/ 177 w 178"/>
                <a:gd name="T9" fmla="*/ 182 h 183"/>
                <a:gd name="T10" fmla="*/ 0 60000 65536"/>
                <a:gd name="T11" fmla="*/ 0 60000 65536"/>
                <a:gd name="T12" fmla="*/ 0 60000 65536"/>
                <a:gd name="T13" fmla="*/ 0 60000 65536"/>
                <a:gd name="T14" fmla="*/ 0 60000 65536"/>
                <a:gd name="T15" fmla="*/ 0 w 178"/>
                <a:gd name="T16" fmla="*/ 0 h 183"/>
                <a:gd name="T17" fmla="*/ 178 w 178"/>
                <a:gd name="T18" fmla="*/ 183 h 183"/>
              </a:gdLst>
              <a:ahLst/>
              <a:cxnLst>
                <a:cxn ang="T10">
                  <a:pos x="T0" y="T1"/>
                </a:cxn>
                <a:cxn ang="T11">
                  <a:pos x="T2" y="T3"/>
                </a:cxn>
                <a:cxn ang="T12">
                  <a:pos x="T4" y="T5"/>
                </a:cxn>
                <a:cxn ang="T13">
                  <a:pos x="T6" y="T7"/>
                </a:cxn>
                <a:cxn ang="T14">
                  <a:pos x="T8" y="T9"/>
                </a:cxn>
              </a:cxnLst>
              <a:rect l="T15" t="T16" r="T17" b="T18"/>
              <a:pathLst>
                <a:path w="178" h="183">
                  <a:moveTo>
                    <a:pt x="177" y="182"/>
                  </a:moveTo>
                  <a:lnTo>
                    <a:pt x="177" y="0"/>
                  </a:lnTo>
                  <a:lnTo>
                    <a:pt x="0" y="0"/>
                  </a:lnTo>
                  <a:lnTo>
                    <a:pt x="0" y="182"/>
                  </a:lnTo>
                  <a:lnTo>
                    <a:pt x="177" y="182"/>
                  </a:lnTo>
                </a:path>
              </a:pathLst>
            </a:custGeom>
            <a:solidFill>
              <a:srgbClr val="000000"/>
            </a:solidFill>
            <a:ln w="9525" cap="rnd">
              <a:noFill/>
              <a:round/>
              <a:headEnd/>
              <a:tailEnd/>
            </a:ln>
          </p:spPr>
          <p:txBody>
            <a:bodyPr/>
            <a:lstStyle/>
            <a:p>
              <a:endParaRPr lang="zh-CN" altLang="en-US"/>
            </a:p>
          </p:txBody>
        </p:sp>
        <p:sp>
          <p:nvSpPr>
            <p:cNvPr id="49158" name="Freeform 6"/>
            <p:cNvSpPr>
              <a:spLocks/>
            </p:cNvSpPr>
            <p:nvPr/>
          </p:nvSpPr>
          <p:spPr bwMode="auto">
            <a:xfrm>
              <a:off x="197" y="3724"/>
              <a:ext cx="129" cy="142"/>
            </a:xfrm>
            <a:custGeom>
              <a:avLst/>
              <a:gdLst>
                <a:gd name="T0" fmla="*/ 0 w 129"/>
                <a:gd name="T1" fmla="*/ 141 h 142"/>
                <a:gd name="T2" fmla="*/ 128 w 129"/>
                <a:gd name="T3" fmla="*/ 141 h 142"/>
                <a:gd name="T4" fmla="*/ 128 w 129"/>
                <a:gd name="T5" fmla="*/ 0 h 142"/>
                <a:gd name="T6" fmla="*/ 96 w 129"/>
                <a:gd name="T7" fmla="*/ 0 h 142"/>
                <a:gd name="T8" fmla="*/ 96 w 129"/>
                <a:gd name="T9" fmla="*/ 34 h 142"/>
                <a:gd name="T10" fmla="*/ 65 w 129"/>
                <a:gd name="T11" fmla="*/ 34 h 142"/>
                <a:gd name="T12" fmla="*/ 65 w 129"/>
                <a:gd name="T13" fmla="*/ 71 h 142"/>
                <a:gd name="T14" fmla="*/ 34 w 129"/>
                <a:gd name="T15" fmla="*/ 71 h 142"/>
                <a:gd name="T16" fmla="*/ 34 w 129"/>
                <a:gd name="T17" fmla="*/ 102 h 142"/>
                <a:gd name="T18" fmla="*/ 0 w 129"/>
                <a:gd name="T19" fmla="*/ 102 h 142"/>
                <a:gd name="T20" fmla="*/ 0 w 129"/>
                <a:gd name="T21" fmla="*/ 141 h 1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
                <a:gd name="T34" fmla="*/ 0 h 142"/>
                <a:gd name="T35" fmla="*/ 129 w 129"/>
                <a:gd name="T36" fmla="*/ 142 h 1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 h="142">
                  <a:moveTo>
                    <a:pt x="0" y="141"/>
                  </a:moveTo>
                  <a:lnTo>
                    <a:pt x="128" y="141"/>
                  </a:lnTo>
                  <a:lnTo>
                    <a:pt x="128" y="0"/>
                  </a:lnTo>
                  <a:lnTo>
                    <a:pt x="96" y="0"/>
                  </a:lnTo>
                  <a:lnTo>
                    <a:pt x="96" y="34"/>
                  </a:lnTo>
                  <a:lnTo>
                    <a:pt x="65" y="34"/>
                  </a:lnTo>
                  <a:lnTo>
                    <a:pt x="65" y="71"/>
                  </a:lnTo>
                  <a:lnTo>
                    <a:pt x="34" y="71"/>
                  </a:lnTo>
                  <a:lnTo>
                    <a:pt x="34" y="102"/>
                  </a:lnTo>
                  <a:lnTo>
                    <a:pt x="0" y="102"/>
                  </a:lnTo>
                  <a:lnTo>
                    <a:pt x="0" y="141"/>
                  </a:lnTo>
                </a:path>
              </a:pathLst>
            </a:custGeom>
            <a:solidFill>
              <a:srgbClr val="FFFFFF"/>
            </a:solidFill>
            <a:ln w="9525" cap="rnd">
              <a:noFill/>
              <a:round/>
              <a:headEnd/>
              <a:tailEnd/>
            </a:ln>
          </p:spPr>
          <p:txBody>
            <a:bodyPr/>
            <a:lstStyle/>
            <a:p>
              <a:endParaRPr lang="zh-CN" altLang="en-US"/>
            </a:p>
          </p:txBody>
        </p:sp>
      </p:gr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ltGray">
          <a:xfrm>
            <a:off x="558800" y="1250950"/>
            <a:ext cx="8026400" cy="4356100"/>
          </a:xfrm>
          <a:prstGeom prst="rect">
            <a:avLst/>
          </a:prstGeom>
          <a:noFill/>
          <a:ln w="9525">
            <a:noFill/>
            <a:miter lim="800000"/>
            <a:headEnd/>
            <a:tailEnd/>
          </a:ln>
        </p:spPr>
        <p:txBody>
          <a:bodyPr lIns="92075" tIns="46038" rIns="92075" bIns="46038">
            <a:spAutoFit/>
          </a:bodyPr>
          <a:lstStyle>
            <a:defPPr>
              <a:defRPr lang="en-US"/>
            </a:defPPr>
            <a:lvl1pPr algn="l" rtl="0" eaLnBrk="0" fontAlgn="base" hangingPunct="0">
              <a:spcBef>
                <a:spcPct val="0"/>
              </a:spcBef>
              <a:spcAft>
                <a:spcPct val="0"/>
              </a:spcAft>
              <a:defRPr sz="3200" kern="1200">
                <a:solidFill>
                  <a:schemeClr val="accent2"/>
                </a:solidFill>
                <a:latin typeface="Times New Roman" pitchFamily="18" charset="0"/>
                <a:ea typeface="+mn-ea"/>
                <a:cs typeface="+mn-cs"/>
              </a:defRPr>
            </a:lvl1pPr>
            <a:lvl2pPr marL="457200" algn="l" rtl="0" eaLnBrk="0" fontAlgn="base" hangingPunct="0">
              <a:spcBef>
                <a:spcPct val="0"/>
              </a:spcBef>
              <a:spcAft>
                <a:spcPct val="0"/>
              </a:spcAft>
              <a:defRPr sz="3200" kern="1200">
                <a:solidFill>
                  <a:schemeClr val="accent2"/>
                </a:solidFill>
                <a:latin typeface="Times New Roman" pitchFamily="18" charset="0"/>
                <a:ea typeface="+mn-ea"/>
                <a:cs typeface="+mn-cs"/>
              </a:defRPr>
            </a:lvl2pPr>
            <a:lvl3pPr marL="914400" algn="l" rtl="0" eaLnBrk="0" fontAlgn="base" hangingPunct="0">
              <a:spcBef>
                <a:spcPct val="0"/>
              </a:spcBef>
              <a:spcAft>
                <a:spcPct val="0"/>
              </a:spcAft>
              <a:defRPr sz="3200" kern="1200">
                <a:solidFill>
                  <a:schemeClr val="accent2"/>
                </a:solidFill>
                <a:latin typeface="Times New Roman" pitchFamily="18" charset="0"/>
                <a:ea typeface="+mn-ea"/>
                <a:cs typeface="+mn-cs"/>
              </a:defRPr>
            </a:lvl3pPr>
            <a:lvl4pPr marL="1371600" algn="l" rtl="0" eaLnBrk="0" fontAlgn="base" hangingPunct="0">
              <a:spcBef>
                <a:spcPct val="0"/>
              </a:spcBef>
              <a:spcAft>
                <a:spcPct val="0"/>
              </a:spcAft>
              <a:defRPr sz="3200" kern="1200">
                <a:solidFill>
                  <a:schemeClr val="accent2"/>
                </a:solidFill>
                <a:latin typeface="Times New Roman" pitchFamily="18" charset="0"/>
                <a:ea typeface="+mn-ea"/>
                <a:cs typeface="+mn-cs"/>
              </a:defRPr>
            </a:lvl4pPr>
            <a:lvl5pPr marL="1828800" algn="l" rtl="0" eaLnBrk="0" fontAlgn="base" hangingPunct="0">
              <a:spcBef>
                <a:spcPct val="0"/>
              </a:spcBef>
              <a:spcAft>
                <a:spcPct val="0"/>
              </a:spcAft>
              <a:defRPr sz="3200" kern="1200">
                <a:solidFill>
                  <a:schemeClr val="accent2"/>
                </a:solidFill>
                <a:latin typeface="Times New Roman" pitchFamily="18" charset="0"/>
                <a:ea typeface="+mn-ea"/>
                <a:cs typeface="+mn-cs"/>
              </a:defRPr>
            </a:lvl5pPr>
            <a:lvl6pPr marL="2286000" algn="l" defTabSz="914400" rtl="0" eaLnBrk="1" latinLnBrk="0" hangingPunct="1">
              <a:defRPr sz="3200" kern="1200">
                <a:solidFill>
                  <a:schemeClr val="accent2"/>
                </a:solidFill>
                <a:latin typeface="Times New Roman" pitchFamily="18" charset="0"/>
                <a:ea typeface="+mn-ea"/>
                <a:cs typeface="+mn-cs"/>
              </a:defRPr>
            </a:lvl6pPr>
            <a:lvl7pPr marL="2743200" algn="l" defTabSz="914400" rtl="0" eaLnBrk="1" latinLnBrk="0" hangingPunct="1">
              <a:defRPr sz="3200" kern="1200">
                <a:solidFill>
                  <a:schemeClr val="accent2"/>
                </a:solidFill>
                <a:latin typeface="Times New Roman" pitchFamily="18" charset="0"/>
                <a:ea typeface="+mn-ea"/>
                <a:cs typeface="+mn-cs"/>
              </a:defRPr>
            </a:lvl7pPr>
            <a:lvl8pPr marL="3200400" algn="l" defTabSz="914400" rtl="0" eaLnBrk="1" latinLnBrk="0" hangingPunct="1">
              <a:defRPr sz="3200" kern="1200">
                <a:solidFill>
                  <a:schemeClr val="accent2"/>
                </a:solidFill>
                <a:latin typeface="Times New Roman" pitchFamily="18" charset="0"/>
                <a:ea typeface="+mn-ea"/>
                <a:cs typeface="+mn-cs"/>
              </a:defRPr>
            </a:lvl8pPr>
            <a:lvl9pPr marL="3657600" algn="l" defTabSz="914400" rtl="0" eaLnBrk="1" latinLnBrk="0" hangingPunct="1">
              <a:defRPr sz="3200" kern="1200">
                <a:solidFill>
                  <a:schemeClr val="accent2"/>
                </a:solidFill>
                <a:latin typeface="Times New Roman" pitchFamily="18" charset="0"/>
                <a:ea typeface="+mn-ea"/>
                <a:cs typeface="+mn-cs"/>
              </a:defRPr>
            </a:lvl9pPr>
          </a:lstStyle>
          <a:p>
            <a:pPr algn="ctr" defTabSz="822325">
              <a:spcBef>
                <a:spcPct val="50000"/>
              </a:spcBef>
              <a:defRPr/>
            </a:pPr>
            <a:r>
              <a:rPr lang="en-US" altLang="zh-CN" sz="27700" b="1" dirty="0">
                <a:latin typeface="Times" charset="0"/>
                <a:ea typeface="宋体" pitchFamily="2" charset="-122"/>
              </a:rPr>
              <a:t>4</a:t>
            </a:r>
          </a:p>
        </p:txBody>
      </p:sp>
      <p:sp>
        <p:nvSpPr>
          <p:cNvPr id="5" name="直角三角形 4"/>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a:solidFill>
                <a:srgbClr val="FFFFFF"/>
              </a:solidFill>
              <a:ea typeface="宋体" pitchFamily="2" charset="-122"/>
            </a:endParaRPr>
          </a:p>
        </p:txBody>
      </p:sp>
      <p:grpSp>
        <p:nvGrpSpPr>
          <p:cNvPr id="6" name="组合 16"/>
          <p:cNvGrpSpPr>
            <a:grpSpLocks/>
          </p:cNvGrpSpPr>
          <p:nvPr/>
        </p:nvGrpSpPr>
        <p:grpSpPr bwMode="auto">
          <a:xfrm>
            <a:off x="-3175" y="4953000"/>
            <a:ext cx="9147175" cy="1911350"/>
            <a:chOff x="-3765" y="4832896"/>
            <a:chExt cx="9147765" cy="2032192"/>
          </a:xfrm>
        </p:grpSpPr>
        <p:sp>
          <p:nvSpPr>
            <p:cNvPr id="7" name="任意多边形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ltLang="zh-CN">
                <a:ea typeface="宋体" pitchFamily="2" charset="-122"/>
              </a:endParaRPr>
            </a:p>
          </p:txBody>
        </p:sp>
        <p:sp>
          <p:nvSpPr>
            <p:cNvPr id="8" name="任意多边形 7"/>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ltLang="zh-CN">
                <a:ea typeface="宋体" pitchFamily="2" charset="-122"/>
              </a:endParaRPr>
            </a:p>
          </p:txBody>
        </p:sp>
        <p:sp>
          <p:nvSpPr>
            <p:cNvPr id="10" name="任意多边形 9"/>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a:solidFill>
                  <a:srgbClr val="FFFFFF"/>
                </a:solidFill>
                <a:ea typeface="宋体" pitchFamily="2" charset="-122"/>
              </a:endParaRPr>
            </a:p>
          </p:txBody>
        </p:sp>
        <p:cxnSp>
          <p:nvCxnSpPr>
            <p:cNvPr id="11" name="直接连接符 10"/>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2" name="Text Box 7"/>
          <p:cNvSpPr txBox="1">
            <a:spLocks noChangeArrowheads="1"/>
          </p:cNvSpPr>
          <p:nvPr/>
        </p:nvSpPr>
        <p:spPr bwMode="auto">
          <a:xfrm>
            <a:off x="2867025" y="6097588"/>
            <a:ext cx="3644900" cy="366712"/>
          </a:xfrm>
          <a:prstGeom prst="rect">
            <a:avLst/>
          </a:prstGeom>
          <a:noFill/>
          <a:ln w="25400">
            <a:noFill/>
            <a:miter lim="800000"/>
            <a:headEnd type="none" w="sm" len="sm"/>
            <a:tailEnd type="none" w="sm" len="sm"/>
          </a:ln>
          <a:effectLst/>
        </p:spPr>
        <p:txBody>
          <a:bodyPr>
            <a:spAutoFit/>
          </a:bodyPr>
          <a:lstStyle/>
          <a:p>
            <a:pPr algn="ctr">
              <a:spcBef>
                <a:spcPct val="50000"/>
              </a:spcBef>
              <a:defRPr/>
            </a:pPr>
            <a:r>
              <a:rPr lang="zh-CN" altLang="en-US" sz="1800" dirty="0">
                <a:solidFill>
                  <a:schemeClr val="tx1"/>
                </a:solidFill>
                <a:latin typeface="华文行楷" pitchFamily="2" charset="-122"/>
                <a:ea typeface="华文行楷" pitchFamily="2" charset="-122"/>
              </a:rPr>
              <a:t>成都信息工程大学    软件工程学院</a:t>
            </a:r>
          </a:p>
        </p:txBody>
      </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zh-CN" altLang="en-US"/>
              <a:t>单击此处编辑母版标题样式</a:t>
            </a:r>
            <a:endParaRPr lang="en-US" dirty="0"/>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a:t>单击此处编辑母版副标题样式</a:t>
            </a:r>
            <a:endParaRPr lang="en-US"/>
          </a:p>
        </p:txBody>
      </p:sp>
      <p:sp>
        <p:nvSpPr>
          <p:cNvPr id="13" name="日期占位符 29"/>
          <p:cNvSpPr>
            <a:spLocks noGrp="1"/>
          </p:cNvSpPr>
          <p:nvPr>
            <p:ph type="dt" sz="half" idx="10"/>
          </p:nvPr>
        </p:nvSpPr>
        <p:spPr/>
        <p:txBody>
          <a:bodyPr/>
          <a:lstStyle>
            <a:lvl1pPr>
              <a:defRPr>
                <a:solidFill>
                  <a:srgbClr val="FFFFFF"/>
                </a:solidFill>
              </a:defRPr>
            </a:lvl1pPr>
          </a:lstStyle>
          <a:p>
            <a:pPr>
              <a:defRPr/>
            </a:pPr>
            <a:fld id="{FAB537CB-369E-49A8-ABBD-34504CFB08EE}" type="datetimeFigureOut">
              <a:rPr lang="en-US"/>
              <a:pPr>
                <a:defRPr/>
              </a:pPr>
              <a:t>12/16/2020</a:t>
            </a:fld>
            <a:endParaRPr lang="en-US" dirty="0"/>
          </a:p>
        </p:txBody>
      </p:sp>
      <p:sp>
        <p:nvSpPr>
          <p:cNvPr id="14" name="页脚占位符 18"/>
          <p:cNvSpPr>
            <a:spLocks noGrp="1"/>
          </p:cNvSpPr>
          <p:nvPr>
            <p:ph type="ftr" sz="quarter" idx="11"/>
          </p:nvPr>
        </p:nvSpPr>
        <p:spPr/>
        <p:txBody>
          <a:bodyPr/>
          <a:lstStyle>
            <a:lvl1pPr>
              <a:defRPr>
                <a:solidFill>
                  <a:schemeClr val="accent1">
                    <a:tint val="20000"/>
                  </a:schemeClr>
                </a:solidFill>
              </a:defRPr>
            </a:lvl1pPr>
          </a:lstStyle>
          <a:p>
            <a:pPr>
              <a:defRPr/>
            </a:pPr>
            <a:endParaRPr lang="en-US"/>
          </a:p>
        </p:txBody>
      </p:sp>
      <p:sp>
        <p:nvSpPr>
          <p:cNvPr id="15" name="灯片编号占位符 26"/>
          <p:cNvSpPr>
            <a:spLocks noGrp="1"/>
          </p:cNvSpPr>
          <p:nvPr>
            <p:ph type="sldNum" sz="quarter" idx="12"/>
          </p:nvPr>
        </p:nvSpPr>
        <p:spPr/>
        <p:txBody>
          <a:bodyPr/>
          <a:lstStyle>
            <a:lvl1pPr>
              <a:defRPr>
                <a:solidFill>
                  <a:srgbClr val="FFFFFF"/>
                </a:solidFill>
              </a:defRPr>
            </a:lvl1pPr>
          </a:lstStyle>
          <a:p>
            <a:pPr>
              <a:defRPr/>
            </a:pPr>
            <a:fld id="{C9A5DA3C-8D64-4648-84DF-3E5FC367CEEA}"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6875F374-C199-4502-8229-88D692374B17}" type="datetimeFigureOut">
              <a:rPr lang="en-US"/>
              <a:pPr>
                <a:defRPr/>
              </a:pPr>
              <a:t>12/16/2020</a:t>
            </a:fld>
            <a:endParaRPr lang="en-US" dirty="0"/>
          </a:p>
        </p:txBody>
      </p:sp>
      <p:sp>
        <p:nvSpPr>
          <p:cNvPr id="5" name="页脚占位符 21"/>
          <p:cNvSpPr>
            <a:spLocks noGrp="1"/>
          </p:cNvSpPr>
          <p:nvPr>
            <p:ph type="ftr" sz="quarter" idx="11"/>
          </p:nvPr>
        </p:nvSpPr>
        <p:spPr/>
        <p:txBody>
          <a:bodyPr/>
          <a:lstStyle>
            <a:lvl1pPr>
              <a:defRPr/>
            </a:lvl1pPr>
          </a:lstStyle>
          <a:p>
            <a:pPr>
              <a:defRPr/>
            </a:pPr>
            <a:endParaRPr lang="en-US"/>
          </a:p>
        </p:txBody>
      </p:sp>
      <p:sp>
        <p:nvSpPr>
          <p:cNvPr id="6" name="灯片编号占位符 17"/>
          <p:cNvSpPr>
            <a:spLocks noGrp="1"/>
          </p:cNvSpPr>
          <p:nvPr>
            <p:ph type="sldNum" sz="quarter" idx="12"/>
          </p:nvPr>
        </p:nvSpPr>
        <p:spPr/>
        <p:txBody>
          <a:bodyPr/>
          <a:lstStyle>
            <a:lvl1pPr>
              <a:defRPr/>
            </a:lvl1pPr>
          </a:lstStyle>
          <a:p>
            <a:pPr>
              <a:defRPr/>
            </a:pPr>
            <a:fld id="{631B3DFE-1298-46E6-8A76-6F75C4B8F49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ECA49D5D-E141-4908-8630-B51A9CFE6BB5}" type="datetimeFigureOut">
              <a:rPr lang="en-US"/>
              <a:pPr>
                <a:defRPr/>
              </a:pPr>
              <a:t>12/16/2020</a:t>
            </a:fld>
            <a:endParaRPr lang="en-US" dirty="0"/>
          </a:p>
        </p:txBody>
      </p:sp>
      <p:sp>
        <p:nvSpPr>
          <p:cNvPr id="5" name="页脚占位符 21"/>
          <p:cNvSpPr>
            <a:spLocks noGrp="1"/>
          </p:cNvSpPr>
          <p:nvPr>
            <p:ph type="ftr" sz="quarter" idx="11"/>
          </p:nvPr>
        </p:nvSpPr>
        <p:spPr/>
        <p:txBody>
          <a:bodyPr/>
          <a:lstStyle>
            <a:lvl1pPr>
              <a:defRPr/>
            </a:lvl1pPr>
          </a:lstStyle>
          <a:p>
            <a:pPr>
              <a:defRPr/>
            </a:pPr>
            <a:endParaRPr lang="en-US"/>
          </a:p>
        </p:txBody>
      </p:sp>
      <p:sp>
        <p:nvSpPr>
          <p:cNvPr id="6" name="灯片编号占位符 17"/>
          <p:cNvSpPr>
            <a:spLocks noGrp="1"/>
          </p:cNvSpPr>
          <p:nvPr>
            <p:ph type="sldNum" sz="quarter" idx="12"/>
          </p:nvPr>
        </p:nvSpPr>
        <p:spPr/>
        <p:txBody>
          <a:bodyPr/>
          <a:lstStyle>
            <a:lvl1pPr>
              <a:defRPr/>
            </a:lvl1pPr>
          </a:lstStyle>
          <a:p>
            <a:pPr>
              <a:defRPr/>
            </a:pPr>
            <a:fld id="{675AB785-CD74-47DE-98ED-8E02C2A1462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01600" y="88900"/>
            <a:ext cx="5092700" cy="369888"/>
          </a:xfrm>
          <a:prstGeom prst="rect">
            <a:avLst/>
          </a:prstGeom>
          <a:noFill/>
          <a:ln w="25400">
            <a:noFill/>
            <a:miter lim="800000"/>
            <a:headEnd type="none" w="sm" len="sm"/>
            <a:tailEnd type="none" w="sm" len="sm"/>
          </a:ln>
          <a:effectLst/>
        </p:spPr>
        <p:txBody>
          <a:bodyPr>
            <a:spAutoFit/>
          </a:bodyPr>
          <a:lstStyle/>
          <a:p>
            <a:pPr>
              <a:spcBef>
                <a:spcPct val="50000"/>
              </a:spcBef>
              <a:defRPr/>
            </a:pPr>
            <a:r>
              <a:rPr lang="zh-CN" altLang="en-US" sz="1800" b="1" dirty="0">
                <a:solidFill>
                  <a:schemeClr val="tx1"/>
                </a:solidFill>
                <a:latin typeface="Arial" pitchFamily="34" charset="0"/>
                <a:ea typeface="宋体" pitchFamily="2" charset="-122"/>
              </a:rPr>
              <a:t>游标</a:t>
            </a:r>
            <a:endParaRPr lang="en-US" altLang="zh-CN" sz="1800" b="1" dirty="0">
              <a:solidFill>
                <a:schemeClr val="tx1"/>
              </a:solidFill>
              <a:latin typeface="Arial" pitchFamily="34" charset="0"/>
              <a:ea typeface="宋体" pitchFamily="2" charset="-122"/>
            </a:endParaRPr>
          </a:p>
        </p:txBody>
      </p:sp>
      <p:sp>
        <p:nvSpPr>
          <p:cNvPr id="5" name="Line 5"/>
          <p:cNvSpPr>
            <a:spLocks noChangeShapeType="1"/>
          </p:cNvSpPr>
          <p:nvPr/>
        </p:nvSpPr>
        <p:spPr bwMode="auto">
          <a:xfrm>
            <a:off x="0" y="520700"/>
            <a:ext cx="9144000" cy="0"/>
          </a:xfrm>
          <a:prstGeom prst="line">
            <a:avLst/>
          </a:prstGeom>
          <a:noFill/>
          <a:ln w="25400">
            <a:solidFill>
              <a:schemeClr val="hlink"/>
            </a:solidFill>
            <a:round/>
            <a:headEnd type="none" w="sm" len="sm"/>
            <a:tailEnd type="none" w="sm" len="sm"/>
          </a:ln>
          <a:effectLst/>
        </p:spPr>
        <p:txBody>
          <a:bodyPr/>
          <a:lstStyle/>
          <a:p>
            <a:pPr>
              <a:defRPr/>
            </a:pPr>
            <a:endParaRPr lang="zh-CN" altLang="en-US"/>
          </a:p>
        </p:txBody>
      </p:sp>
      <p:sp>
        <p:nvSpPr>
          <p:cNvPr id="3" name="内容占位符 2"/>
          <p:cNvSpPr>
            <a:spLocks noGrp="1"/>
          </p:cNvSpPr>
          <p:nvPr>
            <p:ph idx="1"/>
          </p:nvPr>
        </p:nvSpPr>
        <p:spPr>
          <a:effectLst/>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标题 6"/>
          <p:cNvSpPr>
            <a:spLocks noGrp="1"/>
          </p:cNvSpPr>
          <p:nvPr>
            <p:ph type="title"/>
          </p:nvPr>
        </p:nvSpPr>
        <p:spPr>
          <a:effectLst/>
        </p:spPr>
        <p:txBody>
          <a:bodyPr rtlCol="0"/>
          <a:lstStyle/>
          <a:p>
            <a:r>
              <a:rPr lang="zh-CN" altLang="en-US"/>
              <a:t>单击此处编辑母版标题样式</a:t>
            </a:r>
            <a:endParaRPr lang="en-US" dirty="0"/>
          </a:p>
        </p:txBody>
      </p:sp>
      <p:sp>
        <p:nvSpPr>
          <p:cNvPr id="6" name="日期占位符 3"/>
          <p:cNvSpPr>
            <a:spLocks noGrp="1"/>
          </p:cNvSpPr>
          <p:nvPr>
            <p:ph type="dt" sz="half" idx="10"/>
          </p:nvPr>
        </p:nvSpPr>
        <p:spPr/>
        <p:txBody>
          <a:bodyPr/>
          <a:lstStyle>
            <a:lvl1pPr>
              <a:defRPr/>
            </a:lvl1pPr>
          </a:lstStyle>
          <a:p>
            <a:pPr>
              <a:defRPr/>
            </a:pPr>
            <a:fld id="{CBBC5543-08C4-43CF-94F7-5FE85C33D4C2}" type="datetimeFigureOut">
              <a:rPr lang="en-US"/>
              <a:pPr>
                <a:defRPr/>
              </a:pPr>
              <a:t>12/16/2020</a:t>
            </a:fld>
            <a:endParaRPr lang="en-US"/>
          </a:p>
        </p:txBody>
      </p:sp>
      <p:sp>
        <p:nvSpPr>
          <p:cNvPr id="8" name="页脚占位符 4"/>
          <p:cNvSpPr>
            <a:spLocks noGrp="1"/>
          </p:cNvSpPr>
          <p:nvPr>
            <p:ph type="ftr" sz="quarter" idx="11"/>
          </p:nvPr>
        </p:nvSpPr>
        <p:spPr/>
        <p:txBody>
          <a:bodyPr/>
          <a:lstStyle>
            <a:lvl1pPr>
              <a:defRPr/>
            </a:lvl1pPr>
          </a:lstStyle>
          <a:p>
            <a:pPr>
              <a:defRPr/>
            </a:pPr>
            <a:endParaRPr lang="en-US"/>
          </a:p>
        </p:txBody>
      </p:sp>
      <p:sp>
        <p:nvSpPr>
          <p:cNvPr id="9" name="灯片编号占位符 5"/>
          <p:cNvSpPr>
            <a:spLocks noGrp="1"/>
          </p:cNvSpPr>
          <p:nvPr>
            <p:ph type="sldNum" sz="quarter" idx="12"/>
          </p:nvPr>
        </p:nvSpPr>
        <p:spPr/>
        <p:txBody>
          <a:bodyPr/>
          <a:lstStyle>
            <a:lvl1pPr>
              <a:defRPr/>
            </a:lvl1pPr>
          </a:lstStyle>
          <a:p>
            <a:pPr>
              <a:defRPr/>
            </a:pPr>
            <a:fld id="{ABB3E569-27CD-48C4-AB08-25739AF099D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ltLang="zh-CN">
              <a:solidFill>
                <a:srgbClr val="FFFFFF"/>
              </a:solidFill>
              <a:ea typeface="宋体" pitchFamily="2" charset="-122"/>
            </a:endParaRPr>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ltLang="zh-CN">
              <a:solidFill>
                <a:srgbClr val="FFFFFF"/>
              </a:solidFill>
              <a:ea typeface="宋体" pitchFamily="2" charset="-122"/>
            </a:endParaRPr>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zh-CN" altLang="en-US"/>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a:t>单击此处编辑母版文本样式</a:t>
            </a:r>
          </a:p>
        </p:txBody>
      </p:sp>
      <p:sp>
        <p:nvSpPr>
          <p:cNvPr id="6" name="日期占位符 3"/>
          <p:cNvSpPr>
            <a:spLocks noGrp="1"/>
          </p:cNvSpPr>
          <p:nvPr>
            <p:ph type="dt" sz="half" idx="10"/>
          </p:nvPr>
        </p:nvSpPr>
        <p:spPr/>
        <p:txBody>
          <a:bodyPr/>
          <a:lstStyle>
            <a:lvl1pPr>
              <a:defRPr/>
            </a:lvl1pPr>
          </a:lstStyle>
          <a:p>
            <a:pPr>
              <a:defRPr/>
            </a:pPr>
            <a:fld id="{98D1B9CC-D6B5-495C-BB51-57BE66EAB503}" type="datetimeFigureOut">
              <a:rPr lang="en-US"/>
              <a:pPr>
                <a:defRPr/>
              </a:pPr>
              <a:t>12/16/2020</a:t>
            </a:fld>
            <a:endParaRPr lang="en-US"/>
          </a:p>
        </p:txBody>
      </p:sp>
      <p:sp>
        <p:nvSpPr>
          <p:cNvPr id="7" name="页脚占位符 4"/>
          <p:cNvSpPr>
            <a:spLocks noGrp="1"/>
          </p:cNvSpPr>
          <p:nvPr>
            <p:ph type="ftr" sz="quarter" idx="11"/>
          </p:nvPr>
        </p:nvSpPr>
        <p:spPr/>
        <p:txBody>
          <a:bodyPr/>
          <a:lstStyle>
            <a:lvl1pPr>
              <a:defRPr/>
            </a:lvl1pPr>
          </a:lstStyle>
          <a:p>
            <a:pPr>
              <a:defRPr/>
            </a:pPr>
            <a:endParaRPr lang="en-US"/>
          </a:p>
        </p:txBody>
      </p:sp>
      <p:sp>
        <p:nvSpPr>
          <p:cNvPr id="8" name="灯片编号占位符 5"/>
          <p:cNvSpPr>
            <a:spLocks noGrp="1"/>
          </p:cNvSpPr>
          <p:nvPr>
            <p:ph type="sldNum" sz="quarter" idx="12"/>
          </p:nvPr>
        </p:nvSpPr>
        <p:spPr/>
        <p:txBody>
          <a:bodyPr/>
          <a:lstStyle>
            <a:lvl1pPr>
              <a:defRPr/>
            </a:lvl1pPr>
          </a:lstStyle>
          <a:p>
            <a:pPr>
              <a:defRPr/>
            </a:pPr>
            <a:fld id="{B63AF5FB-37EF-484B-92C6-F1330650E21F}"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标题 7"/>
          <p:cNvSpPr>
            <a:spLocks noGrp="1"/>
          </p:cNvSpPr>
          <p:nvPr>
            <p:ph type="title"/>
          </p:nvPr>
        </p:nvSpPr>
        <p:spPr/>
        <p:txBody>
          <a:bodyPr rtlCol="0"/>
          <a:lstStyle/>
          <a:p>
            <a:r>
              <a:rPr lang="zh-CN" altLang="en-US"/>
              <a:t>单击此处编辑母版标题样式</a:t>
            </a:r>
            <a:endParaRPr lang="en-US"/>
          </a:p>
        </p:txBody>
      </p:sp>
      <p:sp>
        <p:nvSpPr>
          <p:cNvPr id="5" name="日期占位符 4"/>
          <p:cNvSpPr>
            <a:spLocks noGrp="1"/>
          </p:cNvSpPr>
          <p:nvPr>
            <p:ph type="dt" sz="half" idx="10"/>
          </p:nvPr>
        </p:nvSpPr>
        <p:spPr/>
        <p:txBody>
          <a:bodyPr/>
          <a:lstStyle>
            <a:lvl1pPr>
              <a:defRPr/>
            </a:lvl1pPr>
          </a:lstStyle>
          <a:p>
            <a:pPr>
              <a:defRPr/>
            </a:pPr>
            <a:fld id="{97B75073-A401-4314-9BEE-23478C290278}" type="datetimeFigureOut">
              <a:rPr lang="en-US"/>
              <a:pPr>
                <a:defRPr/>
              </a:pPr>
              <a:t>12/16/2020</a:t>
            </a:fld>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pPr>
              <a:defRPr/>
            </a:pPr>
            <a:fld id="{B421E156-758F-4937-94D7-8B1E72A0CEEC}"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extLst/>
          </a:lstStyle>
          <a:p>
            <a:r>
              <a:rPr lang="zh-CN" altLang="en-US"/>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lvl1pPr>
              <a:defRPr/>
            </a:lvl1pPr>
          </a:lstStyle>
          <a:p>
            <a:pPr>
              <a:defRPr/>
            </a:pPr>
            <a:fld id="{004C9A37-5486-47CF-8D9B-87E984A5DDCC}" type="datetimeFigureOut">
              <a:rPr lang="en-US"/>
              <a:pPr>
                <a:defRPr/>
              </a:pPr>
              <a:t>12/16/2020</a:t>
            </a:fld>
            <a:endParaRPr lang="en-US"/>
          </a:p>
        </p:txBody>
      </p:sp>
      <p:sp>
        <p:nvSpPr>
          <p:cNvPr id="8" name="页脚占位符 7"/>
          <p:cNvSpPr>
            <a:spLocks noGrp="1"/>
          </p:cNvSpPr>
          <p:nvPr>
            <p:ph type="ftr" sz="quarter" idx="11"/>
          </p:nvPr>
        </p:nvSpPr>
        <p:spPr/>
        <p:txBody>
          <a:bodyPr/>
          <a:lstStyle>
            <a:lvl1pPr>
              <a:defRPr/>
            </a:lvl1pPr>
          </a:lstStyle>
          <a:p>
            <a:pPr>
              <a:defRPr/>
            </a:pPr>
            <a:endParaRPr lang="en-US"/>
          </a:p>
        </p:txBody>
      </p:sp>
      <p:sp>
        <p:nvSpPr>
          <p:cNvPr id="9" name="灯片编号占位符 8"/>
          <p:cNvSpPr>
            <a:spLocks noGrp="1"/>
          </p:cNvSpPr>
          <p:nvPr>
            <p:ph type="sldNum" sz="quarter" idx="12"/>
          </p:nvPr>
        </p:nvSpPr>
        <p:spPr/>
        <p:txBody>
          <a:bodyPr/>
          <a:lstStyle>
            <a:lvl1pPr>
              <a:defRPr/>
            </a:lvl1pPr>
          </a:lstStyle>
          <a:p>
            <a:pPr>
              <a:defRPr/>
            </a:pPr>
            <a:fld id="{404FDFFA-A370-41DA-AA4B-C6AE61E2B790}"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a:t>单击此处编辑母版标题样式</a:t>
            </a:r>
            <a:endParaRPr lang="en-US"/>
          </a:p>
        </p:txBody>
      </p:sp>
      <p:sp>
        <p:nvSpPr>
          <p:cNvPr id="3" name="日期占位符 2"/>
          <p:cNvSpPr>
            <a:spLocks noGrp="1"/>
          </p:cNvSpPr>
          <p:nvPr>
            <p:ph type="dt" sz="half" idx="10"/>
          </p:nvPr>
        </p:nvSpPr>
        <p:spPr/>
        <p:txBody>
          <a:bodyPr/>
          <a:lstStyle>
            <a:lvl1pPr>
              <a:defRPr/>
            </a:lvl1pPr>
          </a:lstStyle>
          <a:p>
            <a:pPr>
              <a:defRPr/>
            </a:pPr>
            <a:fld id="{DB13B29C-C435-44C7-99D3-BAD8A8D11E35}" type="datetimeFigureOut">
              <a:rPr lang="en-US"/>
              <a:pPr>
                <a:defRPr/>
              </a:pPr>
              <a:t>12/16/2020</a:t>
            </a:fld>
            <a:endParaRPr lang="en-US"/>
          </a:p>
        </p:txBody>
      </p:sp>
      <p:sp>
        <p:nvSpPr>
          <p:cNvPr id="4" name="页脚占位符 3"/>
          <p:cNvSpPr>
            <a:spLocks noGrp="1"/>
          </p:cNvSpPr>
          <p:nvPr>
            <p:ph type="ftr" sz="quarter" idx="11"/>
          </p:nvPr>
        </p:nvSpPr>
        <p:spPr/>
        <p:txBody>
          <a:bodyPr/>
          <a:lstStyle>
            <a:lvl1pPr>
              <a:defRPr/>
            </a:lvl1pPr>
          </a:lstStyle>
          <a:p>
            <a:pPr>
              <a:defRPr/>
            </a:pPr>
            <a:endParaRPr lang="en-US"/>
          </a:p>
        </p:txBody>
      </p:sp>
      <p:sp>
        <p:nvSpPr>
          <p:cNvPr id="5" name="灯片编号占位符 4"/>
          <p:cNvSpPr>
            <a:spLocks noGrp="1"/>
          </p:cNvSpPr>
          <p:nvPr>
            <p:ph type="sldNum" sz="quarter" idx="12"/>
          </p:nvPr>
        </p:nvSpPr>
        <p:spPr/>
        <p:txBody>
          <a:bodyPr/>
          <a:lstStyle>
            <a:lvl1pPr>
              <a:defRPr/>
            </a:lvl1pPr>
          </a:lstStyle>
          <a:p>
            <a:pPr>
              <a:defRPr/>
            </a:pPr>
            <a:fld id="{CF261ED2-BF8D-4171-8FB0-2CA70198AF00}"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EBF43B23-D7A3-43F0-BDCD-C1BF2E78A00A}" type="datetimeFigureOut">
              <a:rPr lang="en-US"/>
              <a:pPr>
                <a:defRPr/>
              </a:pPr>
              <a:t>12/16/2020</a:t>
            </a:fld>
            <a:endParaRPr lang="en-US" dirty="0"/>
          </a:p>
        </p:txBody>
      </p:sp>
      <p:sp>
        <p:nvSpPr>
          <p:cNvPr id="3" name="页脚占位符 21"/>
          <p:cNvSpPr>
            <a:spLocks noGrp="1"/>
          </p:cNvSpPr>
          <p:nvPr>
            <p:ph type="ftr" sz="quarter" idx="11"/>
          </p:nvPr>
        </p:nvSpPr>
        <p:spPr/>
        <p:txBody>
          <a:bodyPr/>
          <a:lstStyle>
            <a:lvl1pPr>
              <a:defRPr/>
            </a:lvl1pPr>
          </a:lstStyle>
          <a:p>
            <a:pPr>
              <a:defRPr/>
            </a:pPr>
            <a:endParaRPr lang="en-US"/>
          </a:p>
        </p:txBody>
      </p:sp>
      <p:sp>
        <p:nvSpPr>
          <p:cNvPr id="4" name="灯片编号占位符 17"/>
          <p:cNvSpPr>
            <a:spLocks noGrp="1"/>
          </p:cNvSpPr>
          <p:nvPr>
            <p:ph type="sldNum" sz="quarter" idx="12"/>
          </p:nvPr>
        </p:nvSpPr>
        <p:spPr/>
        <p:txBody>
          <a:bodyPr/>
          <a:lstStyle>
            <a:lvl1pPr>
              <a:defRPr/>
            </a:lvl1pPr>
          </a:lstStyle>
          <a:p>
            <a:pPr>
              <a:defRPr/>
            </a:pPr>
            <a:fld id="{423AC052-7C7E-4C07-B26B-91B7F227822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zh-CN" altLang="en-US"/>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lvl1pPr>
              <a:defRPr/>
            </a:lvl1pPr>
          </a:lstStyle>
          <a:p>
            <a:pPr>
              <a:defRPr/>
            </a:pPr>
            <a:fld id="{3CC5CC81-22D3-4404-B266-3E9E82D5B6F4}" type="datetimeFigureOut">
              <a:rPr lang="en-US"/>
              <a:pPr>
                <a:defRPr/>
              </a:pPr>
              <a:t>12/16/2020</a:t>
            </a:fld>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pPr>
              <a:defRPr/>
            </a:pPr>
            <a:fld id="{46C49481-B47A-4AB5-91BF-ED8ACDC36157}"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5" name="任意多边形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ltLang="zh-CN">
              <a:ea typeface="宋体" pitchFamily="2" charset="-122"/>
            </a:endParaRPr>
          </a:p>
        </p:txBody>
      </p:sp>
      <p:sp>
        <p:nvSpPr>
          <p:cNvPr id="6" name="任意多边形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ltLang="zh-CN">
              <a:ea typeface="宋体" pitchFamily="2" charset="-122"/>
            </a:endParaRPr>
          </a:p>
        </p:txBody>
      </p:sp>
      <p:sp>
        <p:nvSpPr>
          <p:cNvPr id="7" name="直角三角形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a:solidFill>
                <a:srgbClr val="FFFFFF"/>
              </a:solidFill>
              <a:ea typeface="宋体" pitchFamily="2" charset="-122"/>
            </a:endParaRPr>
          </a:p>
        </p:txBody>
      </p:sp>
      <p:cxnSp>
        <p:nvCxnSpPr>
          <p:cNvPr id="8" name="直接连接符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ltLang="zh-CN">
              <a:solidFill>
                <a:srgbClr val="FFFFFF"/>
              </a:solidFill>
              <a:ea typeface="宋体" pitchFamily="2" charset="-122"/>
            </a:endParaRPr>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ltLang="zh-CN">
              <a:solidFill>
                <a:srgbClr val="FFFFFF"/>
              </a:solidFill>
              <a:ea typeface="宋体" pitchFamily="2" charset="-122"/>
            </a:endParaRPr>
          </a:p>
        </p:txBody>
      </p:sp>
      <p:sp>
        <p:nvSpPr>
          <p:cNvPr id="4" name="文本占位符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zh-CN" altLang="en-US" noProof="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zh-CN" altLang="en-US"/>
              <a:t>单击此处编辑母版标题样式</a:t>
            </a:r>
            <a:endParaRPr lang="en-US"/>
          </a:p>
        </p:txBody>
      </p:sp>
      <p:sp>
        <p:nvSpPr>
          <p:cNvPr id="11" name="日期占位符 4"/>
          <p:cNvSpPr>
            <a:spLocks noGrp="1"/>
          </p:cNvSpPr>
          <p:nvPr>
            <p:ph type="dt" sz="half" idx="10"/>
          </p:nvPr>
        </p:nvSpPr>
        <p:spPr/>
        <p:txBody>
          <a:bodyPr/>
          <a:lstStyle>
            <a:lvl1pPr>
              <a:defRPr/>
            </a:lvl1pPr>
          </a:lstStyle>
          <a:p>
            <a:pPr>
              <a:defRPr/>
            </a:pPr>
            <a:fld id="{7A6F0F7C-80C7-4CD9-BC18-67BD454F7F32}" type="datetimeFigureOut">
              <a:rPr lang="en-US"/>
              <a:pPr>
                <a:defRPr/>
              </a:pPr>
              <a:t>12/16/2020</a:t>
            </a:fld>
            <a:endParaRPr lang="en-US"/>
          </a:p>
        </p:txBody>
      </p:sp>
      <p:sp>
        <p:nvSpPr>
          <p:cNvPr id="12" name="页脚占位符 5"/>
          <p:cNvSpPr>
            <a:spLocks noGrp="1"/>
          </p:cNvSpPr>
          <p:nvPr>
            <p:ph type="ftr" sz="quarter" idx="11"/>
          </p:nvPr>
        </p:nvSpPr>
        <p:spPr/>
        <p:txBody>
          <a:bodyPr/>
          <a:lstStyle>
            <a:lvl1pPr>
              <a:defRPr/>
            </a:lvl1pPr>
          </a:lstStyle>
          <a:p>
            <a:pPr>
              <a:defRPr/>
            </a:pPr>
            <a:endParaRPr lang="en-US"/>
          </a:p>
        </p:txBody>
      </p:sp>
      <p:sp>
        <p:nvSpPr>
          <p:cNvPr id="13" name="灯片编号占位符 6"/>
          <p:cNvSpPr>
            <a:spLocks noGrp="1"/>
          </p:cNvSpPr>
          <p:nvPr>
            <p:ph type="sldNum" sz="quarter" idx="12"/>
          </p:nvPr>
        </p:nvSpPr>
        <p:spPr/>
        <p:txBody>
          <a:bodyPr/>
          <a:lstStyle>
            <a:lvl1pPr>
              <a:defRPr/>
            </a:lvl1pPr>
          </a:lstStyle>
          <a:p>
            <a:pPr>
              <a:defRPr/>
            </a:pPr>
            <a:fld id="{F4A2E169-1CF4-40FF-8CFC-4FA5CA4DF2CF}"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ltLang="zh-CN">
              <a:ea typeface="宋体" pitchFamily="2" charset="-122"/>
            </a:endParaRPr>
          </a:p>
        </p:txBody>
      </p:sp>
      <p:sp>
        <p:nvSpPr>
          <p:cNvPr id="12" name="任意多边形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ltLang="zh-CN">
              <a:ea typeface="宋体" pitchFamily="2" charset="-122"/>
            </a:endParaRPr>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a:solidFill>
                <a:srgbClr val="FFFFFF"/>
              </a:solidFill>
              <a:ea typeface="宋体" pitchFamily="2" charset="-122"/>
            </a:endParaRPr>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a:effectLst/>
        </p:spPr>
        <p:txBody>
          <a:bodyPr vert="horz" anchor="ctr">
            <a:normAutofit/>
            <a:scene3d>
              <a:camera prst="orthographicFront"/>
              <a:lightRig rig="soft" dir="t"/>
            </a:scene3d>
            <a:sp3d prstMaterial="softEdge">
              <a:bevelT w="25400" h="25400"/>
            </a:sp3d>
          </a:bodyPr>
          <a:lstStyle/>
          <a:p>
            <a:r>
              <a:rPr lang="zh-CN" altLang="en-US" dirty="0"/>
              <a:t>单击此处编辑母版标题样式</a:t>
            </a:r>
            <a:endParaRPr lang="en-US" dirty="0"/>
          </a:p>
        </p:txBody>
      </p:sp>
      <p:sp>
        <p:nvSpPr>
          <p:cNvPr id="2057" name="文本占位符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prstTxWarp prst="textNoShape">
              <a:avLst/>
            </a:prstTxWarp>
          </a:bodyPr>
          <a:lstStyle>
            <a:lvl1pPr eaLnBrk="1" hangingPunct="1">
              <a:defRPr sz="1000">
                <a:solidFill>
                  <a:schemeClr val="tx1"/>
                </a:solidFill>
                <a:ea typeface="宋体" pitchFamily="2" charset="-122"/>
              </a:defRPr>
            </a:lvl1pPr>
          </a:lstStyle>
          <a:p>
            <a:pPr>
              <a:defRPr/>
            </a:pPr>
            <a:fld id="{B36C9855-CD7D-4DD7-9391-60640DE48652}" type="datetimeFigureOut">
              <a:rPr lang="en-US"/>
              <a:pPr>
                <a:defRPr/>
              </a:pPr>
              <a:t>12/16/2020</a:t>
            </a:fld>
            <a:endParaRPr lang="en-US" dirty="0"/>
          </a:p>
        </p:txBody>
      </p:sp>
      <p:sp>
        <p:nvSpPr>
          <p:cNvPr id="22" name="页脚占位符 21"/>
          <p:cNvSpPr>
            <a:spLocks noGrp="1"/>
          </p:cNvSpPr>
          <p:nvPr>
            <p:ph type="ftr" sz="quarter" idx="3"/>
          </p:nvPr>
        </p:nvSpPr>
        <p:spPr>
          <a:xfrm>
            <a:off x="4379913" y="6408738"/>
            <a:ext cx="2351087"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solidFill>
                  <a:schemeClr val="tx1"/>
                </a:solidFill>
                <a:ea typeface="宋体" pitchFamily="2" charset="-122"/>
              </a:defRPr>
            </a:lvl1pPr>
          </a:lstStyle>
          <a:p>
            <a:pPr>
              <a:defRPr/>
            </a:pPr>
            <a:endParaRPr lang="en-US"/>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solidFill>
                  <a:schemeClr val="tx1"/>
                </a:solidFill>
                <a:ea typeface="宋体" pitchFamily="2" charset="-122"/>
              </a:defRPr>
            </a:lvl1pPr>
          </a:lstStyle>
          <a:p>
            <a:pPr>
              <a:defRPr/>
            </a:pPr>
            <a:fld id="{2CDC7D0F-B2A2-426A-848E-8CDA82B3DC62}" type="slidenum">
              <a:rPr lang="en-US"/>
              <a:pPr>
                <a:defRPr/>
              </a:pPr>
              <a:t>‹#›</a:t>
            </a:fld>
            <a:endParaRPr lang="en-US"/>
          </a:p>
        </p:txBody>
      </p:sp>
      <p:sp>
        <p:nvSpPr>
          <p:cNvPr id="16" name="Text Box 7"/>
          <p:cNvSpPr txBox="1">
            <a:spLocks noChangeArrowheads="1"/>
          </p:cNvSpPr>
          <p:nvPr/>
        </p:nvSpPr>
        <p:spPr bwMode="auto">
          <a:xfrm>
            <a:off x="2787650" y="6238875"/>
            <a:ext cx="3644900" cy="366713"/>
          </a:xfrm>
          <a:prstGeom prst="rect">
            <a:avLst/>
          </a:prstGeom>
          <a:noFill/>
          <a:ln w="25400">
            <a:noFill/>
            <a:miter lim="800000"/>
            <a:headEnd type="none" w="sm" len="sm"/>
            <a:tailEnd type="none" w="sm" len="sm"/>
          </a:ln>
          <a:effectLst/>
        </p:spPr>
        <p:txBody>
          <a:bodyPr>
            <a:spAutoFit/>
          </a:bodyPr>
          <a:lstStyle/>
          <a:p>
            <a:pPr algn="ctr">
              <a:spcBef>
                <a:spcPct val="50000"/>
              </a:spcBef>
              <a:defRPr/>
            </a:pPr>
            <a:r>
              <a:rPr lang="zh-CN" altLang="en-US" sz="1800" dirty="0">
                <a:solidFill>
                  <a:schemeClr val="tx1"/>
                </a:solidFill>
                <a:latin typeface="华文行楷" pitchFamily="2" charset="-122"/>
                <a:ea typeface="华文行楷" pitchFamily="2" charset="-122"/>
              </a:rPr>
              <a:t>成都信息工程大学    软件工程学院</a:t>
            </a:r>
          </a:p>
        </p:txBody>
      </p:sp>
      <p:sp>
        <p:nvSpPr>
          <p:cNvPr id="19" name="Line 9"/>
          <p:cNvSpPr>
            <a:spLocks noChangeShapeType="1"/>
          </p:cNvSpPr>
          <p:nvPr/>
        </p:nvSpPr>
        <p:spPr bwMode="auto">
          <a:xfrm>
            <a:off x="0" y="520700"/>
            <a:ext cx="9144000" cy="0"/>
          </a:xfrm>
          <a:prstGeom prst="line">
            <a:avLst/>
          </a:prstGeom>
          <a:noFill/>
          <a:ln w="25400">
            <a:solidFill>
              <a:schemeClr val="hlink"/>
            </a:solidFill>
            <a:round/>
            <a:headEnd type="none" w="sm" len="sm"/>
            <a:tailEnd type="none" w="sm" len="sm"/>
          </a:ln>
          <a:effectLst>
            <a:outerShdw dist="53882" dir="2700000" algn="ctr" rotWithShape="0">
              <a:schemeClr val="bg2"/>
            </a:outerShdw>
          </a:effectLst>
        </p:spPr>
        <p:txBody>
          <a:bodyPr/>
          <a:lstStyle/>
          <a:p>
            <a:pPr>
              <a:defRPr/>
            </a:pPr>
            <a:endParaRPr lang="zh-CN" altLang="en-US"/>
          </a:p>
        </p:txBody>
      </p:sp>
      <p:sp>
        <p:nvSpPr>
          <p:cNvPr id="20" name="Line 9"/>
          <p:cNvSpPr>
            <a:spLocks noChangeShapeType="1"/>
          </p:cNvSpPr>
          <p:nvPr/>
        </p:nvSpPr>
        <p:spPr bwMode="auto">
          <a:xfrm>
            <a:off x="0" y="520700"/>
            <a:ext cx="9144000" cy="0"/>
          </a:xfrm>
          <a:prstGeom prst="line">
            <a:avLst/>
          </a:prstGeom>
          <a:noFill/>
          <a:ln w="25400">
            <a:solidFill>
              <a:schemeClr val="hlink"/>
            </a:solidFill>
            <a:round/>
            <a:headEnd type="none" w="sm" len="sm"/>
            <a:tailEnd type="none" w="sm" len="sm"/>
          </a:ln>
          <a:effectLst>
            <a:outerShdw dist="53882" dir="2700000" algn="ctr" rotWithShape="0">
              <a:schemeClr val="bg2"/>
            </a:outerShdw>
          </a:effectLst>
        </p:spPr>
        <p:txBody>
          <a:bodyPr/>
          <a:lstStyle/>
          <a:p>
            <a:pPr>
              <a:defRPr/>
            </a:pPr>
            <a:endParaRPr lang="zh-CN" altLang="en-US"/>
          </a:p>
        </p:txBody>
      </p:sp>
      <p:sp>
        <p:nvSpPr>
          <p:cNvPr id="21" name="Line 9"/>
          <p:cNvSpPr>
            <a:spLocks noChangeShapeType="1"/>
          </p:cNvSpPr>
          <p:nvPr/>
        </p:nvSpPr>
        <p:spPr bwMode="auto">
          <a:xfrm>
            <a:off x="0" y="520700"/>
            <a:ext cx="9144000" cy="0"/>
          </a:xfrm>
          <a:prstGeom prst="line">
            <a:avLst/>
          </a:prstGeom>
          <a:noFill/>
          <a:ln w="25400">
            <a:solidFill>
              <a:schemeClr val="hlink"/>
            </a:solidFill>
            <a:round/>
            <a:headEnd type="none" w="sm" len="sm"/>
            <a:tailEnd type="none" w="sm" len="sm"/>
          </a:ln>
          <a:effectLst>
            <a:outerShdw dist="53882" dir="2700000" algn="ctr" rotWithShape="0">
              <a:schemeClr val="bg2"/>
            </a:outerShdw>
          </a:effectLst>
        </p:spPr>
        <p:txBody>
          <a:bodyPr/>
          <a:lstStyle/>
          <a:p>
            <a:pPr>
              <a:defRPr/>
            </a:pPr>
            <a:endParaRPr lang="zh-CN" altLang="en-US"/>
          </a:p>
        </p:txBody>
      </p:sp>
      <p:sp>
        <p:nvSpPr>
          <p:cNvPr id="23" name="Line 9"/>
          <p:cNvSpPr>
            <a:spLocks noChangeShapeType="1"/>
          </p:cNvSpPr>
          <p:nvPr userDrawn="1"/>
        </p:nvSpPr>
        <p:spPr bwMode="auto">
          <a:xfrm>
            <a:off x="0" y="520700"/>
            <a:ext cx="9144000" cy="0"/>
          </a:xfrm>
          <a:prstGeom prst="line">
            <a:avLst/>
          </a:prstGeom>
          <a:noFill/>
          <a:ln w="25400">
            <a:solidFill>
              <a:schemeClr val="hlink"/>
            </a:solidFill>
            <a:round/>
            <a:headEnd type="none" w="sm" len="sm"/>
            <a:tailEnd type="none" w="sm" len="sm"/>
          </a:ln>
          <a:effectLst>
            <a:outerShdw dist="53882" dir="2700000" algn="ctr" rotWithShape="0">
              <a:schemeClr val="bg2"/>
            </a:outerShdw>
          </a:effectLst>
        </p:spPr>
        <p:txBody>
          <a:body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74" r:id="rId7"/>
    <p:sldLayoutId id="2147483883" r:id="rId8"/>
    <p:sldLayoutId id="2147483884" r:id="rId9"/>
    <p:sldLayoutId id="2147483875" r:id="rId10"/>
    <p:sldLayoutId id="2147483876" r:id="rId11"/>
  </p:sldLayoutIdLst>
  <p:txStyles>
    <p:titleStyle>
      <a:lvl1pPr algn="ctr" rtl="0" eaLnBrk="0" fontAlgn="base" hangingPunct="0">
        <a:spcBef>
          <a:spcPct val="0"/>
        </a:spcBef>
        <a:spcAft>
          <a:spcPct val="0"/>
        </a:spcAft>
        <a:defRPr sz="4100" b="1" kern="1200">
          <a:solidFill>
            <a:schemeClr val="tx2"/>
          </a:solidFill>
          <a:latin typeface="+mj-lt"/>
          <a:ea typeface="+mj-ea"/>
          <a:cs typeface="+mj-cs"/>
        </a:defRPr>
      </a:lvl1pPr>
      <a:lvl2pPr algn="ctr" rtl="0" eaLnBrk="0" fontAlgn="base" hangingPunct="0">
        <a:spcBef>
          <a:spcPct val="0"/>
        </a:spcBef>
        <a:spcAft>
          <a:spcPct val="0"/>
        </a:spcAft>
        <a:defRPr sz="4100" b="1">
          <a:solidFill>
            <a:schemeClr val="tx2"/>
          </a:solidFill>
          <a:latin typeface="Lucida Sans Unicode" pitchFamily="34" charset="0"/>
        </a:defRPr>
      </a:lvl2pPr>
      <a:lvl3pPr algn="ctr" rtl="0" eaLnBrk="0" fontAlgn="base" hangingPunct="0">
        <a:spcBef>
          <a:spcPct val="0"/>
        </a:spcBef>
        <a:spcAft>
          <a:spcPct val="0"/>
        </a:spcAft>
        <a:defRPr sz="4100" b="1">
          <a:solidFill>
            <a:schemeClr val="tx2"/>
          </a:solidFill>
          <a:latin typeface="Lucida Sans Unicode" pitchFamily="34" charset="0"/>
        </a:defRPr>
      </a:lvl3pPr>
      <a:lvl4pPr algn="ctr" rtl="0" eaLnBrk="0" fontAlgn="base" hangingPunct="0">
        <a:spcBef>
          <a:spcPct val="0"/>
        </a:spcBef>
        <a:spcAft>
          <a:spcPct val="0"/>
        </a:spcAft>
        <a:defRPr sz="4100" b="1">
          <a:solidFill>
            <a:schemeClr val="tx2"/>
          </a:solidFill>
          <a:latin typeface="Lucida Sans Unicode" pitchFamily="34" charset="0"/>
        </a:defRPr>
      </a:lvl4pPr>
      <a:lvl5pPr algn="ctr" rtl="0" eaLnBrk="0" fontAlgn="base" hangingPunct="0">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normAutofit fontScale="90000"/>
          </a:bodyPr>
          <a:lstStyle/>
          <a:p>
            <a:pPr algn="ctr" eaLnBrk="1" hangingPunct="1">
              <a:defRPr/>
            </a:pPr>
            <a:r>
              <a:rPr lang="en-US" altLang="zh-CN" sz="4900" dirty="0">
                <a:ea typeface="宋体" pitchFamily="2" charset="-122"/>
              </a:rPr>
              <a:t>PL/SQL</a:t>
            </a:r>
            <a:r>
              <a:rPr lang="zh-CN" altLang="en-US" sz="4900" dirty="0">
                <a:ea typeface="宋体" pitchFamily="2" charset="-122"/>
              </a:rPr>
              <a:t>编程基础</a:t>
            </a:r>
            <a:br>
              <a:rPr lang="en-US" altLang="zh-CN" sz="4900" dirty="0">
                <a:ea typeface="宋体" pitchFamily="2" charset="-122"/>
              </a:rPr>
            </a:br>
            <a:br>
              <a:rPr lang="en-US" altLang="zh-CN" sz="4900" dirty="0">
                <a:ea typeface="宋体" pitchFamily="2" charset="-122"/>
              </a:rPr>
            </a:br>
            <a:r>
              <a:rPr lang="en-US" altLang="zh-CN" sz="3200" dirty="0">
                <a:ea typeface="宋体" pitchFamily="2" charset="-122"/>
              </a:rPr>
              <a:t>——</a:t>
            </a:r>
            <a:r>
              <a:rPr lang="zh-CN" altLang="en-US" sz="3200" dirty="0">
                <a:ea typeface="宋体" pitchFamily="2" charset="-122"/>
              </a:rPr>
              <a:t>游标</a:t>
            </a:r>
            <a:r>
              <a:rPr lang="en-US" altLang="zh-CN" sz="3200" dirty="0">
                <a:ea typeface="宋体" pitchFamily="2" charset="-122"/>
              </a:rPr>
              <a:t>cursors</a:t>
            </a:r>
            <a:endParaRPr lang="zh-CN" altLang="en-US" sz="3200" dirty="0">
              <a:latin typeface="宋体" pitchFamily="2" charset="-122"/>
              <a:ea typeface="宋体"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4" name="Rectangle 2"/>
          <p:cNvSpPr>
            <a:spLocks noGrp="1" noChangeArrowheads="1"/>
          </p:cNvSpPr>
          <p:nvPr>
            <p:ph type="title"/>
          </p:nvPr>
        </p:nvSpPr>
        <p:spPr/>
        <p:txBody>
          <a:bodyPr/>
          <a:lstStyle/>
          <a:p>
            <a:pPr eaLnBrk="1" hangingPunct="1">
              <a:defRPr/>
            </a:pPr>
            <a:r>
              <a:rPr lang="en-US" altLang="zh-CN" dirty="0">
                <a:effectLst>
                  <a:outerShdw blurRad="38100" dist="38100" dir="2700000" algn="tl">
                    <a:srgbClr val="FFFFFF"/>
                  </a:outerShdw>
                </a:effectLst>
                <a:ea typeface="宋体" pitchFamily="2" charset="-122"/>
              </a:rPr>
              <a:t>2.4</a:t>
            </a:r>
            <a:r>
              <a:rPr lang="zh-CN" altLang="en-US" dirty="0">
                <a:effectLst>
                  <a:outerShdw blurRad="38100" dist="38100" dir="2700000" algn="tl">
                    <a:srgbClr val="FFFFFF"/>
                  </a:outerShdw>
                </a:effectLst>
                <a:ea typeface="宋体" pitchFamily="2" charset="-122"/>
              </a:rPr>
              <a:t> 打开游标</a:t>
            </a:r>
            <a:endParaRPr lang="en-US" altLang="zh-CN" dirty="0">
              <a:effectLst>
                <a:outerShdw blurRad="38100" dist="38100" dir="2700000" algn="tl">
                  <a:srgbClr val="FFFFFF"/>
                </a:outerShdw>
              </a:effectLst>
              <a:ea typeface="宋体" pitchFamily="2" charset="-122"/>
            </a:endParaRPr>
          </a:p>
        </p:txBody>
      </p:sp>
      <p:sp>
        <p:nvSpPr>
          <p:cNvPr id="20483" name="Rectangle 4"/>
          <p:cNvSpPr>
            <a:spLocks noChangeArrowheads="1"/>
          </p:cNvSpPr>
          <p:nvPr/>
        </p:nvSpPr>
        <p:spPr bwMode="blackWhite">
          <a:xfrm>
            <a:off x="895350" y="1935163"/>
            <a:ext cx="6850063" cy="447675"/>
          </a:xfrm>
          <a:prstGeom prst="rect">
            <a:avLst/>
          </a:prstGeom>
          <a:solidFill>
            <a:srgbClr val="FFFFCC"/>
          </a:solidFill>
          <a:ln w="12700">
            <a:solidFill>
              <a:srgbClr val="000000"/>
            </a:solidFill>
            <a:miter lim="800000"/>
            <a:headEnd/>
            <a:tailEnd/>
          </a:ln>
        </p:spPr>
        <p:txBody>
          <a:bodyPr lIns="92075" tIns="46038" rIns="92075" bIns="46038">
            <a:spAutoFit/>
          </a:bodyPr>
          <a:lstStyle/>
          <a:p>
            <a:pPr defTabSz="400050">
              <a:lnSpc>
                <a:spcPct val="125000"/>
              </a:lnSpc>
              <a:tabLst>
                <a:tab pos="400050" algn="r"/>
                <a:tab pos="673100" algn="l"/>
              </a:tabLst>
            </a:pPr>
            <a:r>
              <a:rPr kumimoji="1" lang="en-US" altLang="zh-CN" sz="1800" b="1">
                <a:solidFill>
                  <a:srgbClr val="000000"/>
                </a:solidFill>
                <a:latin typeface="Courier New" pitchFamily="49" charset="0"/>
                <a:ea typeface="宋体" pitchFamily="2" charset="-122"/>
              </a:rPr>
              <a:t>OPEN		</a:t>
            </a:r>
            <a:r>
              <a:rPr kumimoji="1" lang="en-US" altLang="zh-CN" sz="1800" b="1" i="1">
                <a:solidFill>
                  <a:srgbClr val="000000"/>
                </a:solidFill>
                <a:latin typeface="Courier New" pitchFamily="49" charset="0"/>
                <a:ea typeface="宋体" pitchFamily="2" charset="-122"/>
              </a:rPr>
              <a:t>cursor_name</a:t>
            </a:r>
            <a:r>
              <a:rPr kumimoji="1" lang="en-US" altLang="zh-CN" sz="1800" b="1">
                <a:solidFill>
                  <a:srgbClr val="000000"/>
                </a:solidFill>
                <a:latin typeface="Courier New" pitchFamily="49" charset="0"/>
                <a:ea typeface="宋体" pitchFamily="2" charset="-122"/>
              </a:rPr>
              <a:t>;</a:t>
            </a:r>
            <a:r>
              <a:rPr kumimoji="1" lang="en-US" altLang="zh-CN" sz="1800" b="1" i="1">
                <a:solidFill>
                  <a:srgbClr val="000000"/>
                </a:solidFill>
                <a:latin typeface="Courier New" pitchFamily="49" charset="0"/>
                <a:ea typeface="宋体" pitchFamily="2" charset="-122"/>
              </a:rPr>
              <a:t>                    </a:t>
            </a:r>
          </a:p>
        </p:txBody>
      </p:sp>
      <p:sp>
        <p:nvSpPr>
          <p:cNvPr id="6" name="Rectangle 3"/>
          <p:cNvSpPr txBox="1">
            <a:spLocks noChangeArrowheads="1"/>
          </p:cNvSpPr>
          <p:nvPr/>
        </p:nvSpPr>
        <p:spPr bwMode="auto">
          <a:xfrm>
            <a:off x="1355725" y="1149350"/>
            <a:ext cx="7385050" cy="414338"/>
          </a:xfrm>
          <a:prstGeom prst="rect">
            <a:avLst/>
          </a:prstGeom>
          <a:noFill/>
          <a:ln w="9525">
            <a:noFill/>
            <a:miter lim="800000"/>
            <a:headEnd/>
            <a:tailEnd/>
          </a:ln>
          <a:effectLst/>
        </p:spPr>
        <p:txBody>
          <a:bodyPr lIns="92075" tIns="46038" rIns="92075" bIns="46038">
            <a:spAutoFit/>
          </a:bodyPr>
          <a:lstStyle/>
          <a:p>
            <a:pPr marL="419100" indent="-419100"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2200" b="1" kern="0" dirty="0">
                <a:solidFill>
                  <a:schemeClr val="tx1"/>
                </a:solidFill>
                <a:latin typeface="+mn-lt"/>
                <a:ea typeface="宋体" pitchFamily="2" charset="-122"/>
              </a:rPr>
              <a:t>语法</a:t>
            </a:r>
            <a:endParaRPr lang="en-US" altLang="zh-CN" sz="2000" b="1" kern="0" dirty="0">
              <a:solidFill>
                <a:schemeClr val="tx1"/>
              </a:solidFill>
              <a:latin typeface="+mn-lt"/>
              <a:ea typeface="宋体" pitchFamily="2" charset="-122"/>
            </a:endParaRPr>
          </a:p>
        </p:txBody>
      </p:sp>
      <p:sp>
        <p:nvSpPr>
          <p:cNvPr id="8" name="Rectangle 3"/>
          <p:cNvSpPr txBox="1">
            <a:spLocks noChangeArrowheads="1"/>
          </p:cNvSpPr>
          <p:nvPr/>
        </p:nvSpPr>
        <p:spPr bwMode="auto">
          <a:xfrm>
            <a:off x="1323975" y="2601913"/>
            <a:ext cx="7385050" cy="2386012"/>
          </a:xfrm>
          <a:prstGeom prst="rect">
            <a:avLst/>
          </a:prstGeom>
          <a:noFill/>
          <a:ln w="9525">
            <a:noFill/>
            <a:miter lim="800000"/>
            <a:headEnd/>
            <a:tailEnd/>
          </a:ln>
          <a:effectLst/>
        </p:spPr>
        <p:txBody>
          <a:bodyPr lIns="92075" tIns="46038" rIns="92075" bIns="46038">
            <a:spAutoFit/>
          </a:bodyPr>
          <a:lstStyle/>
          <a:p>
            <a:pPr marL="495300" lvl="1" indent="-381000"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latin typeface="+mn-lt"/>
                <a:ea typeface="宋体" pitchFamily="2" charset="-122"/>
              </a:rPr>
              <a:t>打开游标</a:t>
            </a:r>
          </a:p>
          <a:p>
            <a:pPr marL="836613" lvl="2" indent="-381000" defTabSz="346075" eaLnBrk="1" hangingPunct="1">
              <a:lnSpc>
                <a:spcPct val="95000"/>
              </a:lnSpc>
              <a:spcBef>
                <a:spcPct val="35000"/>
              </a:spcBef>
              <a:buClr>
                <a:schemeClr val="hlink"/>
              </a:buClr>
              <a:buSzPct val="90000"/>
              <a:buFontTx/>
              <a:buAutoNum type="arabicPeriod"/>
              <a:tabLst>
                <a:tab pos="571500" algn="l"/>
              </a:tabLst>
              <a:defRPr/>
            </a:pPr>
            <a:r>
              <a:rPr lang="zh-CN" altLang="en-US" sz="2000" b="1" kern="0" dirty="0">
                <a:solidFill>
                  <a:schemeClr val="tx1"/>
                </a:solidFill>
                <a:latin typeface="+mn-lt"/>
                <a:ea typeface="宋体" pitchFamily="2" charset="-122"/>
              </a:rPr>
              <a:t>执行查询。</a:t>
            </a:r>
          </a:p>
          <a:p>
            <a:pPr marL="836613" lvl="2" indent="-381000" defTabSz="346075" eaLnBrk="1" hangingPunct="1">
              <a:lnSpc>
                <a:spcPct val="95000"/>
              </a:lnSpc>
              <a:spcBef>
                <a:spcPct val="35000"/>
              </a:spcBef>
              <a:buClr>
                <a:schemeClr val="hlink"/>
              </a:buClr>
              <a:buSzPct val="90000"/>
              <a:buFontTx/>
              <a:buAutoNum type="arabicPeriod"/>
              <a:tabLst>
                <a:tab pos="571500" algn="l"/>
              </a:tabLst>
              <a:defRPr/>
            </a:pPr>
            <a:r>
              <a:rPr lang="zh-CN" altLang="en-US" sz="2000" b="1" kern="0" dirty="0">
                <a:solidFill>
                  <a:schemeClr val="tx1"/>
                </a:solidFill>
                <a:latin typeface="+mn-lt"/>
                <a:ea typeface="宋体" pitchFamily="2" charset="-122"/>
              </a:rPr>
              <a:t>活动集（查询结果的行的集合）被确定。</a:t>
            </a:r>
          </a:p>
          <a:p>
            <a:pPr marL="836613" lvl="2" indent="-381000" defTabSz="346075" eaLnBrk="1" hangingPunct="1">
              <a:lnSpc>
                <a:spcPct val="95000"/>
              </a:lnSpc>
              <a:spcBef>
                <a:spcPct val="35000"/>
              </a:spcBef>
              <a:buClr>
                <a:schemeClr val="hlink"/>
              </a:buClr>
              <a:buSzPct val="90000"/>
              <a:buFontTx/>
              <a:buAutoNum type="arabicPeriod"/>
              <a:tabLst>
                <a:tab pos="571500" algn="l"/>
              </a:tabLst>
              <a:defRPr/>
            </a:pPr>
            <a:r>
              <a:rPr lang="zh-CN" altLang="en-US" sz="2000" b="1" kern="0" dirty="0">
                <a:solidFill>
                  <a:schemeClr val="tx1"/>
                </a:solidFill>
                <a:latin typeface="+mn-lt"/>
                <a:ea typeface="宋体" pitchFamily="2" charset="-122"/>
              </a:rPr>
              <a:t>活动集的指针指向第一行</a:t>
            </a:r>
            <a:r>
              <a:rPr lang="en-US" altLang="zh-CN" sz="2000" b="1" kern="0" dirty="0">
                <a:solidFill>
                  <a:schemeClr val="tx1"/>
                </a:solidFill>
                <a:latin typeface="+mn-lt"/>
                <a:ea typeface="宋体" pitchFamily="2" charset="-122"/>
              </a:rPr>
              <a:t>。</a:t>
            </a:r>
          </a:p>
          <a:p>
            <a:pPr marL="495300" lvl="1" indent="-381000"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latin typeface="+mn-lt"/>
                <a:ea typeface="宋体" pitchFamily="2" charset="-122"/>
              </a:rPr>
              <a:t>如果查询没有返回行，不会抛出异常。</a:t>
            </a:r>
            <a:endParaRPr lang="en-US" altLang="zh-CN" sz="2000" b="1" kern="0" dirty="0">
              <a:solidFill>
                <a:schemeClr val="tx1"/>
              </a:solidFill>
              <a:latin typeface="+mn-lt"/>
              <a:ea typeface="宋体" pitchFamily="2" charset="-122"/>
            </a:endParaRPr>
          </a:p>
          <a:p>
            <a:pPr marL="495300" lvl="1" indent="-381000"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latin typeface="+mn-lt"/>
                <a:ea typeface="宋体" pitchFamily="2" charset="-122"/>
              </a:rPr>
              <a:t>提取一行后，应该使用游标属性测试结果。</a:t>
            </a:r>
            <a:endParaRPr lang="en-US" altLang="zh-CN" sz="2000" b="1" kern="0" dirty="0">
              <a:solidFill>
                <a:schemeClr val="tx1"/>
              </a:solidFill>
              <a:latin typeface="+mn-lt"/>
              <a:ea typeface="宋体" pitchFamily="2" charset="-122"/>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2"/>
          <p:cNvSpPr>
            <a:spLocks noGrp="1" noChangeArrowheads="1"/>
          </p:cNvSpPr>
          <p:nvPr>
            <p:ph type="title"/>
          </p:nvPr>
        </p:nvSpPr>
        <p:spPr/>
        <p:txBody>
          <a:bodyPr/>
          <a:lstStyle/>
          <a:p>
            <a:pPr eaLnBrk="1" hangingPunct="1">
              <a:defRPr/>
            </a:pPr>
            <a:r>
              <a:rPr lang="en-US" altLang="zh-CN" dirty="0">
                <a:effectLst>
                  <a:outerShdw blurRad="38100" dist="38100" dir="2700000" algn="tl">
                    <a:srgbClr val="FFFFFF"/>
                  </a:outerShdw>
                </a:effectLst>
                <a:ea typeface="宋体" pitchFamily="2" charset="-122"/>
              </a:rPr>
              <a:t>2.5</a:t>
            </a:r>
            <a:r>
              <a:rPr lang="zh-CN" altLang="en-US" dirty="0">
                <a:effectLst>
                  <a:outerShdw blurRad="38100" dist="38100" dir="2700000" algn="tl">
                    <a:srgbClr val="FFFFFF"/>
                  </a:outerShdw>
                </a:effectLst>
                <a:ea typeface="宋体" pitchFamily="2" charset="-122"/>
              </a:rPr>
              <a:t> 从游标中提取数据</a:t>
            </a:r>
            <a:endParaRPr lang="en-US" altLang="zh-CN" dirty="0">
              <a:effectLst>
                <a:outerShdw blurRad="38100" dist="38100" dir="2700000" algn="tl">
                  <a:srgbClr val="FFFFFF"/>
                </a:outerShdw>
              </a:effectLst>
              <a:ea typeface="宋体" pitchFamily="2" charset="-122"/>
            </a:endParaRPr>
          </a:p>
        </p:txBody>
      </p:sp>
      <p:sp>
        <p:nvSpPr>
          <p:cNvPr id="21507" name="Arc 4"/>
          <p:cNvSpPr>
            <a:spLocks/>
          </p:cNvSpPr>
          <p:nvPr/>
        </p:nvSpPr>
        <p:spPr bwMode="ltGray">
          <a:xfrm>
            <a:off x="5459413" y="2813050"/>
            <a:ext cx="211137" cy="225425"/>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p:spPr>
        <p:txBody>
          <a:bodyPr/>
          <a:lstStyle/>
          <a:p>
            <a:endParaRPr lang="zh-CN" altLang="en-US"/>
          </a:p>
        </p:txBody>
      </p:sp>
      <p:sp>
        <p:nvSpPr>
          <p:cNvPr id="21508" name="Rectangle 5"/>
          <p:cNvSpPr>
            <a:spLocks noChangeArrowheads="1"/>
          </p:cNvSpPr>
          <p:nvPr/>
        </p:nvSpPr>
        <p:spPr bwMode="blackWhite">
          <a:xfrm>
            <a:off x="866775" y="1955800"/>
            <a:ext cx="7335838" cy="790575"/>
          </a:xfrm>
          <a:prstGeom prst="rect">
            <a:avLst/>
          </a:prstGeom>
          <a:solidFill>
            <a:srgbClr val="FFFFCC"/>
          </a:solidFill>
          <a:ln w="12700">
            <a:solidFill>
              <a:srgbClr val="000000"/>
            </a:solidFill>
            <a:miter lim="800000"/>
            <a:headEnd/>
            <a:tailEnd/>
          </a:ln>
        </p:spPr>
        <p:txBody>
          <a:bodyPr lIns="92075" tIns="46038" rIns="92075" bIns="46038">
            <a:spAutoFit/>
          </a:bodyPr>
          <a:lstStyle/>
          <a:p>
            <a:pPr defTabSz="400050">
              <a:lnSpc>
                <a:spcPct val="125000"/>
              </a:lnSpc>
              <a:tabLst>
                <a:tab pos="400050" algn="r"/>
                <a:tab pos="673100" algn="l"/>
              </a:tabLst>
            </a:pPr>
            <a:r>
              <a:rPr kumimoji="1" lang="en-US" altLang="zh-CN" sz="1800" b="1">
                <a:solidFill>
                  <a:srgbClr val="000000"/>
                </a:solidFill>
                <a:latin typeface="Courier New" pitchFamily="49" charset="0"/>
                <a:ea typeface="宋体" pitchFamily="2" charset="-122"/>
              </a:rPr>
              <a:t>FETCH</a:t>
            </a:r>
            <a:r>
              <a:rPr kumimoji="1" lang="en-US" altLang="zh-CN" sz="1800" b="1" i="1">
                <a:solidFill>
                  <a:srgbClr val="000000"/>
                </a:solidFill>
                <a:latin typeface="Courier New" pitchFamily="49" charset="0"/>
                <a:ea typeface="宋体" pitchFamily="2" charset="-122"/>
              </a:rPr>
              <a:t> cursor_name </a:t>
            </a:r>
            <a:r>
              <a:rPr kumimoji="1" lang="en-US" altLang="zh-CN" sz="1800" b="1">
                <a:solidFill>
                  <a:srgbClr val="000000"/>
                </a:solidFill>
                <a:latin typeface="Courier New" pitchFamily="49" charset="0"/>
                <a:ea typeface="宋体" pitchFamily="2" charset="-122"/>
              </a:rPr>
              <a:t>INTO</a:t>
            </a:r>
            <a:r>
              <a:rPr kumimoji="1" lang="en-US" altLang="zh-CN" sz="1800" b="1" i="1">
                <a:solidFill>
                  <a:srgbClr val="000000"/>
                </a:solidFill>
                <a:latin typeface="Courier New" pitchFamily="49" charset="0"/>
                <a:ea typeface="宋体" pitchFamily="2" charset="-122"/>
              </a:rPr>
              <a:t>	</a:t>
            </a:r>
            <a:r>
              <a:rPr kumimoji="1" lang="en-US" altLang="zh-CN" sz="1800" b="1">
                <a:solidFill>
                  <a:srgbClr val="000000"/>
                </a:solidFill>
                <a:latin typeface="Courier New" pitchFamily="49" charset="0"/>
                <a:ea typeface="宋体" pitchFamily="2" charset="-122"/>
              </a:rPr>
              <a:t>[</a:t>
            </a:r>
            <a:r>
              <a:rPr kumimoji="1" lang="en-US" altLang="zh-CN" sz="1800" b="1" i="1">
                <a:solidFill>
                  <a:srgbClr val="000000"/>
                </a:solidFill>
                <a:latin typeface="Courier New" pitchFamily="49" charset="0"/>
                <a:ea typeface="宋体" pitchFamily="2" charset="-122"/>
              </a:rPr>
              <a:t>variable1, variable2, ...</a:t>
            </a:r>
            <a:r>
              <a:rPr kumimoji="1" lang="en-US" altLang="zh-CN" sz="1800" b="1">
                <a:solidFill>
                  <a:srgbClr val="000000"/>
                </a:solidFill>
                <a:latin typeface="Courier New" pitchFamily="49" charset="0"/>
                <a:ea typeface="宋体" pitchFamily="2" charset="-122"/>
              </a:rPr>
              <a:t>]</a:t>
            </a:r>
            <a:endParaRPr kumimoji="1" lang="en-US" altLang="zh-CN" sz="1800" b="1" i="1">
              <a:solidFill>
                <a:srgbClr val="000000"/>
              </a:solidFill>
              <a:latin typeface="Courier New" pitchFamily="49" charset="0"/>
              <a:ea typeface="宋体" pitchFamily="2" charset="-122"/>
            </a:endParaRPr>
          </a:p>
          <a:p>
            <a:pPr defTabSz="400050">
              <a:lnSpc>
                <a:spcPct val="125000"/>
              </a:lnSpc>
              <a:tabLst>
                <a:tab pos="400050" algn="r"/>
                <a:tab pos="673100" algn="l"/>
              </a:tabLst>
            </a:pPr>
            <a:r>
              <a:rPr kumimoji="1" lang="zh-CN" altLang="en-US" sz="1800" b="1" i="1">
                <a:solidFill>
                  <a:srgbClr val="000000"/>
                </a:solidFill>
                <a:latin typeface="Courier New" pitchFamily="49" charset="0"/>
                <a:ea typeface="宋体" pitchFamily="2" charset="-122"/>
              </a:rPr>
              <a:t>									| </a:t>
            </a:r>
            <a:r>
              <a:rPr kumimoji="1" lang="en-US" altLang="zh-CN" sz="1800" b="1" i="1">
                <a:solidFill>
                  <a:srgbClr val="000000"/>
                </a:solidFill>
                <a:latin typeface="Courier New" pitchFamily="49" charset="0"/>
                <a:ea typeface="宋体" pitchFamily="2" charset="-122"/>
              </a:rPr>
              <a:t>record_name</a:t>
            </a:r>
            <a:r>
              <a:rPr kumimoji="1" lang="en-US" altLang="zh-CN" sz="1800" b="1">
                <a:solidFill>
                  <a:srgbClr val="000000"/>
                </a:solidFill>
                <a:latin typeface="Courier New" pitchFamily="49" charset="0"/>
                <a:ea typeface="宋体" pitchFamily="2" charset="-122"/>
              </a:rPr>
              <a:t>]</a:t>
            </a:r>
            <a:r>
              <a:rPr kumimoji="1" lang="en-US" altLang="zh-CN" sz="1800" b="1" i="1">
                <a:solidFill>
                  <a:srgbClr val="000000"/>
                </a:solidFill>
                <a:latin typeface="Courier New" pitchFamily="49" charset="0"/>
                <a:ea typeface="宋体" pitchFamily="2" charset="-122"/>
              </a:rPr>
              <a:t>;   </a:t>
            </a:r>
          </a:p>
        </p:txBody>
      </p:sp>
      <p:sp>
        <p:nvSpPr>
          <p:cNvPr id="7" name="Rectangle 3"/>
          <p:cNvSpPr txBox="1">
            <a:spLocks noChangeArrowheads="1"/>
          </p:cNvSpPr>
          <p:nvPr/>
        </p:nvSpPr>
        <p:spPr bwMode="auto">
          <a:xfrm>
            <a:off x="768350" y="3048000"/>
            <a:ext cx="7385050" cy="1878013"/>
          </a:xfrm>
          <a:prstGeom prst="rect">
            <a:avLst/>
          </a:prstGeom>
          <a:noFill/>
          <a:ln w="9525">
            <a:noFill/>
            <a:miter lim="800000"/>
            <a:headEnd/>
            <a:tailEnd/>
          </a:ln>
          <a:effectLst/>
        </p:spPr>
        <p:txBody>
          <a:bodyPr lIns="92075" tIns="46038" rIns="92075" bIns="46038">
            <a:spAutoFit/>
          </a:bodyPr>
          <a:lstStyle/>
          <a:p>
            <a:pPr marL="341313" lvl="1" indent="-227013"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latin typeface="+mn-lt"/>
                <a:ea typeface="宋体" pitchFamily="2" charset="-122"/>
              </a:rPr>
              <a:t>提取当前行的值存储到</a:t>
            </a:r>
            <a:r>
              <a:rPr lang="en-US" altLang="zh-CN" sz="2000" b="1" kern="0" dirty="0">
                <a:solidFill>
                  <a:schemeClr val="tx1"/>
                </a:solidFill>
                <a:latin typeface="+mn-lt"/>
                <a:ea typeface="宋体" pitchFamily="2" charset="-122"/>
              </a:rPr>
              <a:t>PL/SQL</a:t>
            </a:r>
            <a:r>
              <a:rPr lang="zh-CN" altLang="en-US" sz="2000" b="1" kern="0" dirty="0">
                <a:solidFill>
                  <a:schemeClr val="tx1"/>
                </a:solidFill>
                <a:latin typeface="+mn-lt"/>
                <a:ea typeface="宋体" pitchFamily="2" charset="-122"/>
              </a:rPr>
              <a:t>变量中。</a:t>
            </a:r>
            <a:endParaRPr lang="en-US" altLang="zh-CN" sz="2000" b="1" kern="0" dirty="0">
              <a:solidFill>
                <a:schemeClr val="tx1"/>
              </a:solidFill>
              <a:latin typeface="+mn-lt"/>
              <a:ea typeface="宋体" pitchFamily="2" charset="-122"/>
            </a:endParaRPr>
          </a:p>
          <a:p>
            <a:pPr marL="341313" lvl="1" indent="-227013"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latin typeface="+mn-lt"/>
                <a:ea typeface="宋体" pitchFamily="2" charset="-122"/>
              </a:rPr>
              <a:t>变量的类型必须与查询的选择列表的类型相兼容。</a:t>
            </a:r>
          </a:p>
          <a:p>
            <a:pPr marL="341313" lvl="1" indent="-227013"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latin typeface="+mn-lt"/>
                <a:ea typeface="宋体" pitchFamily="2" charset="-122"/>
              </a:rPr>
              <a:t>变量的数量必须与查询的选择列表的数量相同。</a:t>
            </a:r>
          </a:p>
          <a:p>
            <a:pPr marL="341313" lvl="1" indent="-227013"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latin typeface="+mn-lt"/>
                <a:ea typeface="宋体" pitchFamily="2" charset="-122"/>
              </a:rPr>
              <a:t>测试游标是否包含行。如果没有提取出值，则说明在处理的活动集中没有剩下需要处理的行并且不会有错误记录。</a:t>
            </a:r>
          </a:p>
        </p:txBody>
      </p:sp>
      <p:sp>
        <p:nvSpPr>
          <p:cNvPr id="9" name="Rectangle 3"/>
          <p:cNvSpPr txBox="1">
            <a:spLocks noChangeArrowheads="1"/>
          </p:cNvSpPr>
          <p:nvPr/>
        </p:nvSpPr>
        <p:spPr bwMode="auto">
          <a:xfrm>
            <a:off x="736600" y="1408113"/>
            <a:ext cx="7385050" cy="414337"/>
          </a:xfrm>
          <a:prstGeom prst="rect">
            <a:avLst/>
          </a:prstGeom>
          <a:noFill/>
          <a:ln w="9525">
            <a:noFill/>
            <a:miter lim="800000"/>
            <a:headEnd/>
            <a:tailEnd/>
          </a:ln>
          <a:effectLst/>
        </p:spPr>
        <p:txBody>
          <a:bodyPr lIns="92075" tIns="46038" rIns="92075" bIns="46038">
            <a:spAutoFit/>
          </a:bodyPr>
          <a:lstStyle/>
          <a:p>
            <a:pPr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2200" b="1" kern="0" dirty="0">
                <a:solidFill>
                  <a:schemeClr val="tx1"/>
                </a:solidFill>
                <a:latin typeface="+mn-lt"/>
                <a:ea typeface="宋体" pitchFamily="2" charset="-122"/>
              </a:rPr>
              <a:t>语法</a:t>
            </a:r>
            <a:endParaRPr lang="zh-CN" altLang="en-US" sz="2000" b="1" kern="0" dirty="0">
              <a:solidFill>
                <a:schemeClr val="tx1"/>
              </a:solidFill>
              <a:latin typeface="+mn-lt"/>
              <a:ea typeface="宋体" pitchFamily="2" charset="-122"/>
            </a:endParaRP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ChangeArrowheads="1"/>
          </p:cNvSpPr>
          <p:nvPr>
            <p:ph type="title"/>
          </p:nvPr>
        </p:nvSpPr>
        <p:spPr/>
        <p:txBody>
          <a:bodyPr/>
          <a:lstStyle/>
          <a:p>
            <a:pPr eaLnBrk="1" hangingPunct="1">
              <a:defRPr/>
            </a:pPr>
            <a:r>
              <a:rPr lang="en-US" altLang="zh-CN" dirty="0">
                <a:effectLst>
                  <a:outerShdw blurRad="38100" dist="38100" dir="2700000" algn="tl">
                    <a:srgbClr val="FFFFFF"/>
                  </a:outerShdw>
                </a:effectLst>
                <a:ea typeface="宋体" pitchFamily="2" charset="-122"/>
              </a:rPr>
              <a:t>2.5</a:t>
            </a:r>
            <a:r>
              <a:rPr lang="zh-CN" altLang="en-US" dirty="0">
                <a:effectLst>
                  <a:outerShdw blurRad="38100" dist="38100" dir="2700000" algn="tl">
                    <a:srgbClr val="FFFFFF"/>
                  </a:outerShdw>
                </a:effectLst>
                <a:ea typeface="宋体" pitchFamily="2" charset="-122"/>
              </a:rPr>
              <a:t> 从游标中提取数据</a:t>
            </a:r>
            <a:endParaRPr lang="en-US" altLang="zh-CN" dirty="0">
              <a:solidFill>
                <a:schemeClr val="accent2"/>
              </a:solidFill>
              <a:effectLst>
                <a:outerShdw blurRad="38100" dist="38100" dir="2700000" algn="tl">
                  <a:srgbClr val="FFFFFF"/>
                </a:outerShdw>
              </a:effectLst>
              <a:ea typeface="宋体" pitchFamily="2" charset="-122"/>
            </a:endParaRPr>
          </a:p>
        </p:txBody>
      </p:sp>
      <p:sp>
        <p:nvSpPr>
          <p:cNvPr id="22531" name="Rectangle 5"/>
          <p:cNvSpPr>
            <a:spLocks noChangeArrowheads="1"/>
          </p:cNvSpPr>
          <p:nvPr/>
        </p:nvSpPr>
        <p:spPr bwMode="blackWhite">
          <a:xfrm>
            <a:off x="952500" y="2046288"/>
            <a:ext cx="7113588" cy="3779837"/>
          </a:xfrm>
          <a:prstGeom prst="rect">
            <a:avLst/>
          </a:prstGeom>
          <a:solidFill>
            <a:srgbClr val="FFFFCC"/>
          </a:solidFill>
          <a:ln w="12700">
            <a:solidFill>
              <a:srgbClr val="000000"/>
            </a:solidFill>
            <a:miter lim="800000"/>
            <a:headEnd/>
            <a:tailEnd/>
          </a:ln>
        </p:spPr>
        <p:txBody>
          <a:bodyPr lIns="92075" tIns="46038" rIns="92075" bIns="46038">
            <a:spAutoFit/>
          </a:bodyPr>
          <a:lstStyle/>
          <a:p>
            <a:pPr defTabSz="400050">
              <a:lnSpc>
                <a:spcPct val="95000"/>
              </a:lnSpc>
              <a:tabLst>
                <a:tab pos="400050" algn="r"/>
                <a:tab pos="673100" algn="l"/>
              </a:tabLst>
            </a:pPr>
            <a:r>
              <a:rPr kumimoji="1" lang="en-US" altLang="zh-CN" sz="1800" b="1" dirty="0">
                <a:solidFill>
                  <a:srgbClr val="000000"/>
                </a:solidFill>
                <a:latin typeface="Courier New" pitchFamily="49" charset="0"/>
                <a:ea typeface="宋体" pitchFamily="2" charset="-122"/>
              </a:rPr>
              <a:t>DECLARE</a:t>
            </a:r>
          </a:p>
          <a:p>
            <a:pPr defTabSz="400050">
              <a:lnSpc>
                <a:spcPct val="95000"/>
              </a:lnSpc>
              <a:tabLst>
                <a:tab pos="400050" algn="r"/>
                <a:tab pos="673100" algn="l"/>
              </a:tabLst>
            </a:pPr>
            <a:r>
              <a:rPr kumimoji="1" lang="en-US" altLang="zh-CN" sz="1800" b="1" dirty="0">
                <a:solidFill>
                  <a:srgbClr val="000000"/>
                </a:solidFill>
                <a:latin typeface="Courier New" pitchFamily="49" charset="0"/>
                <a:ea typeface="宋体" pitchFamily="2" charset="-122"/>
              </a:rPr>
              <a:t>  </a:t>
            </a:r>
            <a:r>
              <a:rPr kumimoji="1" lang="en-US" altLang="zh-CN" sz="1800" b="1" dirty="0" err="1">
                <a:solidFill>
                  <a:srgbClr val="000000"/>
                </a:solidFill>
                <a:latin typeface="Courier New" pitchFamily="49" charset="0"/>
                <a:ea typeface="宋体" pitchFamily="2" charset="-122"/>
              </a:rPr>
              <a:t>v_ename</a:t>
            </a:r>
            <a:r>
              <a:rPr kumimoji="1" lang="en-US" altLang="zh-CN" sz="1800" b="1" dirty="0">
                <a:solidFill>
                  <a:srgbClr val="000000"/>
                </a:solidFill>
                <a:latin typeface="Courier New" pitchFamily="49" charset="0"/>
                <a:ea typeface="宋体" pitchFamily="2" charset="-122"/>
              </a:rPr>
              <a:t>  </a:t>
            </a:r>
            <a:r>
              <a:rPr kumimoji="1" lang="en-US" altLang="zh-CN" sz="1800" b="1" dirty="0" err="1">
                <a:solidFill>
                  <a:srgbClr val="000000"/>
                </a:solidFill>
                <a:latin typeface="Courier New" pitchFamily="49" charset="0"/>
                <a:ea typeface="宋体" pitchFamily="2" charset="-122"/>
              </a:rPr>
              <a:t>emp.ename%TYPE</a:t>
            </a:r>
            <a:r>
              <a:rPr kumimoji="1" lang="en-US" altLang="zh-CN" sz="1800" b="1" dirty="0">
                <a:solidFill>
                  <a:srgbClr val="000000"/>
                </a:solidFill>
                <a:latin typeface="Courier New" pitchFamily="49" charset="0"/>
                <a:ea typeface="宋体" pitchFamily="2" charset="-122"/>
              </a:rPr>
              <a:t>;</a:t>
            </a:r>
          </a:p>
          <a:p>
            <a:pPr defTabSz="400050">
              <a:lnSpc>
                <a:spcPct val="95000"/>
              </a:lnSpc>
              <a:tabLst>
                <a:tab pos="400050" algn="r"/>
                <a:tab pos="673100" algn="l"/>
              </a:tabLst>
            </a:pPr>
            <a:r>
              <a:rPr kumimoji="1" lang="en-US" altLang="zh-CN" sz="1800" b="1" dirty="0">
                <a:solidFill>
                  <a:srgbClr val="000000"/>
                </a:solidFill>
                <a:latin typeface="Courier New" pitchFamily="49" charset="0"/>
                <a:ea typeface="宋体" pitchFamily="2" charset="-122"/>
              </a:rPr>
              <a:t>  </a:t>
            </a:r>
            <a:r>
              <a:rPr kumimoji="1" lang="en-US" altLang="zh-CN" sz="1800" b="1" dirty="0" err="1">
                <a:solidFill>
                  <a:srgbClr val="000000"/>
                </a:solidFill>
                <a:latin typeface="Courier New" pitchFamily="49" charset="0"/>
                <a:ea typeface="宋体" pitchFamily="2" charset="-122"/>
              </a:rPr>
              <a:t>v_sal</a:t>
            </a:r>
            <a:r>
              <a:rPr kumimoji="1" lang="en-US" altLang="zh-CN" sz="1800" b="1" dirty="0">
                <a:solidFill>
                  <a:srgbClr val="000000"/>
                </a:solidFill>
                <a:latin typeface="Courier New" pitchFamily="49" charset="0"/>
                <a:ea typeface="宋体" pitchFamily="2" charset="-122"/>
              </a:rPr>
              <a:t>    </a:t>
            </a:r>
            <a:r>
              <a:rPr kumimoji="1" lang="en-US" altLang="zh-CN" sz="1800" b="1" dirty="0" err="1">
                <a:solidFill>
                  <a:srgbClr val="000000"/>
                </a:solidFill>
                <a:latin typeface="Courier New" pitchFamily="49" charset="0"/>
                <a:ea typeface="宋体" pitchFamily="2" charset="-122"/>
              </a:rPr>
              <a:t>emp.sal%TYPE</a:t>
            </a:r>
            <a:r>
              <a:rPr kumimoji="1" lang="en-US" altLang="zh-CN" sz="1800" b="1" dirty="0">
                <a:solidFill>
                  <a:srgbClr val="000000"/>
                </a:solidFill>
                <a:latin typeface="Courier New" pitchFamily="49" charset="0"/>
                <a:ea typeface="宋体" pitchFamily="2" charset="-122"/>
              </a:rPr>
              <a:t>;</a:t>
            </a:r>
          </a:p>
          <a:p>
            <a:pPr defTabSz="400050">
              <a:lnSpc>
                <a:spcPct val="95000"/>
              </a:lnSpc>
              <a:tabLst>
                <a:tab pos="400050" algn="r"/>
                <a:tab pos="673100" algn="l"/>
              </a:tabLst>
            </a:pPr>
            <a:r>
              <a:rPr kumimoji="1" lang="en-US" altLang="zh-CN" sz="1800" b="1" dirty="0">
                <a:solidFill>
                  <a:srgbClr val="000000"/>
                </a:solidFill>
                <a:latin typeface="Courier New" pitchFamily="49" charset="0"/>
                <a:ea typeface="宋体" pitchFamily="2" charset="-122"/>
              </a:rPr>
              <a:t>  </a:t>
            </a:r>
            <a:r>
              <a:rPr kumimoji="1" lang="en-US" altLang="zh-CN" sz="1800" b="1" dirty="0" err="1">
                <a:solidFill>
                  <a:srgbClr val="000000"/>
                </a:solidFill>
                <a:latin typeface="Courier New" pitchFamily="49" charset="0"/>
                <a:ea typeface="宋体" pitchFamily="2" charset="-122"/>
              </a:rPr>
              <a:t>v_empRecord</a:t>
            </a:r>
            <a:r>
              <a:rPr kumimoji="1" lang="en-US" altLang="zh-CN" sz="1800" b="1" dirty="0">
                <a:solidFill>
                  <a:srgbClr val="000000"/>
                </a:solidFill>
                <a:latin typeface="Courier New" pitchFamily="49" charset="0"/>
                <a:ea typeface="宋体" pitchFamily="2" charset="-122"/>
              </a:rPr>
              <a:t>  </a:t>
            </a:r>
            <a:r>
              <a:rPr kumimoji="1" lang="en-US" altLang="zh-CN" sz="1800" b="1" dirty="0" err="1">
                <a:solidFill>
                  <a:srgbClr val="000000"/>
                </a:solidFill>
                <a:latin typeface="Courier New" pitchFamily="49" charset="0"/>
                <a:ea typeface="宋体" pitchFamily="2" charset="-122"/>
              </a:rPr>
              <a:t>emp%ROWTYPE</a:t>
            </a:r>
            <a:r>
              <a:rPr kumimoji="1" lang="en-US" altLang="zh-CN" sz="1800" b="1" dirty="0">
                <a:solidFill>
                  <a:srgbClr val="000000"/>
                </a:solidFill>
                <a:latin typeface="Courier New" pitchFamily="49" charset="0"/>
                <a:ea typeface="宋体" pitchFamily="2" charset="-122"/>
              </a:rPr>
              <a:t>;</a:t>
            </a:r>
          </a:p>
          <a:p>
            <a:pPr defTabSz="400050">
              <a:lnSpc>
                <a:spcPct val="95000"/>
              </a:lnSpc>
              <a:tabLst>
                <a:tab pos="400050" algn="r"/>
                <a:tab pos="673100" algn="l"/>
              </a:tabLst>
            </a:pPr>
            <a:endParaRPr kumimoji="1" lang="en-US" altLang="zh-CN" sz="1800" b="1" dirty="0">
              <a:solidFill>
                <a:srgbClr val="000000"/>
              </a:solidFill>
              <a:latin typeface="Courier New" pitchFamily="49" charset="0"/>
              <a:ea typeface="宋体" pitchFamily="2" charset="-122"/>
            </a:endParaRPr>
          </a:p>
          <a:p>
            <a:pPr defTabSz="400050">
              <a:lnSpc>
                <a:spcPct val="95000"/>
              </a:lnSpc>
              <a:tabLst>
                <a:tab pos="400050" algn="r"/>
                <a:tab pos="673100" algn="l"/>
              </a:tabLst>
            </a:pPr>
            <a:r>
              <a:rPr kumimoji="1" lang="en-US" altLang="zh-CN" sz="1800" b="1" dirty="0">
                <a:solidFill>
                  <a:srgbClr val="000000"/>
                </a:solidFill>
                <a:latin typeface="Courier New" pitchFamily="49" charset="0"/>
                <a:ea typeface="宋体" pitchFamily="2" charset="-122"/>
              </a:rPr>
              <a:t>  CURSOR </a:t>
            </a:r>
            <a:r>
              <a:rPr kumimoji="1" lang="en-US" altLang="zh-CN" sz="1800" b="1" dirty="0" err="1">
                <a:solidFill>
                  <a:srgbClr val="000000"/>
                </a:solidFill>
                <a:latin typeface="Courier New" pitchFamily="49" charset="0"/>
                <a:ea typeface="宋体" pitchFamily="2" charset="-122"/>
              </a:rPr>
              <a:t>cur_AllEmp</a:t>
            </a:r>
            <a:r>
              <a:rPr kumimoji="1" lang="en-US" altLang="zh-CN" sz="1800" b="1" dirty="0">
                <a:solidFill>
                  <a:srgbClr val="000000"/>
                </a:solidFill>
                <a:latin typeface="Courier New" pitchFamily="49" charset="0"/>
                <a:ea typeface="宋体" pitchFamily="2" charset="-122"/>
              </a:rPr>
              <a:t> IS</a:t>
            </a:r>
          </a:p>
          <a:p>
            <a:pPr defTabSz="400050">
              <a:lnSpc>
                <a:spcPct val="95000"/>
              </a:lnSpc>
              <a:tabLst>
                <a:tab pos="400050" algn="r"/>
                <a:tab pos="673100" algn="l"/>
              </a:tabLst>
            </a:pPr>
            <a:r>
              <a:rPr kumimoji="1" lang="en-US" altLang="zh-CN" sz="1800" b="1" dirty="0">
                <a:solidFill>
                  <a:srgbClr val="000000"/>
                </a:solidFill>
                <a:latin typeface="Courier New" pitchFamily="49" charset="0"/>
                <a:ea typeface="宋体" pitchFamily="2" charset="-122"/>
              </a:rPr>
              <a:t>    SELECT *  FROM emp;  </a:t>
            </a:r>
          </a:p>
          <a:p>
            <a:pPr defTabSz="400050">
              <a:lnSpc>
                <a:spcPct val="95000"/>
              </a:lnSpc>
              <a:tabLst>
                <a:tab pos="400050" algn="r"/>
                <a:tab pos="673100" algn="l"/>
              </a:tabLst>
            </a:pPr>
            <a:r>
              <a:rPr kumimoji="1" lang="en-US" altLang="zh-CN" sz="1800" b="1" dirty="0">
                <a:solidFill>
                  <a:srgbClr val="000000"/>
                </a:solidFill>
                <a:latin typeface="Courier New" pitchFamily="49" charset="0"/>
                <a:ea typeface="宋体" pitchFamily="2" charset="-122"/>
              </a:rPr>
              <a:t>BEGIN</a:t>
            </a:r>
          </a:p>
          <a:p>
            <a:pPr defTabSz="400050">
              <a:lnSpc>
                <a:spcPct val="95000"/>
              </a:lnSpc>
              <a:tabLst>
                <a:tab pos="400050" algn="r"/>
                <a:tab pos="673100" algn="l"/>
              </a:tabLst>
            </a:pPr>
            <a:r>
              <a:rPr kumimoji="1" lang="en-US" altLang="zh-CN" sz="1800" b="1" dirty="0">
                <a:solidFill>
                  <a:srgbClr val="000000"/>
                </a:solidFill>
                <a:latin typeface="Courier New" pitchFamily="49" charset="0"/>
                <a:ea typeface="宋体" pitchFamily="2" charset="-122"/>
              </a:rPr>
              <a:t>  OPEN </a:t>
            </a:r>
            <a:r>
              <a:rPr kumimoji="1" lang="en-US" altLang="zh-CN" sz="1800" b="1" dirty="0" err="1">
                <a:solidFill>
                  <a:srgbClr val="000000"/>
                </a:solidFill>
                <a:latin typeface="Courier New" pitchFamily="49" charset="0"/>
                <a:ea typeface="宋体" pitchFamily="2" charset="-122"/>
              </a:rPr>
              <a:t>cur_AllEmp</a:t>
            </a:r>
            <a:r>
              <a:rPr kumimoji="1" lang="en-US" altLang="zh-CN" sz="1800" b="1" dirty="0">
                <a:solidFill>
                  <a:srgbClr val="000000"/>
                </a:solidFill>
                <a:latin typeface="Courier New" pitchFamily="49" charset="0"/>
                <a:ea typeface="宋体" pitchFamily="2" charset="-122"/>
              </a:rPr>
              <a:t>;</a:t>
            </a:r>
          </a:p>
          <a:p>
            <a:pPr defTabSz="400050">
              <a:lnSpc>
                <a:spcPct val="95000"/>
              </a:lnSpc>
              <a:tabLst>
                <a:tab pos="400050" algn="r"/>
                <a:tab pos="673100" algn="l"/>
              </a:tabLst>
            </a:pPr>
            <a:endParaRPr kumimoji="1" lang="en-US" altLang="zh-CN" sz="1800" b="1" dirty="0">
              <a:solidFill>
                <a:srgbClr val="000000"/>
              </a:solidFill>
              <a:latin typeface="Courier New" pitchFamily="49" charset="0"/>
              <a:ea typeface="宋体" pitchFamily="2" charset="-122"/>
            </a:endParaRPr>
          </a:p>
          <a:p>
            <a:pPr defTabSz="400050">
              <a:lnSpc>
                <a:spcPct val="95000"/>
              </a:lnSpc>
              <a:tabLst>
                <a:tab pos="400050" algn="r"/>
                <a:tab pos="673100" algn="l"/>
              </a:tabLst>
            </a:pPr>
            <a:r>
              <a:rPr kumimoji="1" lang="en-US" altLang="zh-CN" sz="1800" b="1" dirty="0">
                <a:solidFill>
                  <a:srgbClr val="000000"/>
                </a:solidFill>
                <a:latin typeface="Courier New" pitchFamily="49" charset="0"/>
                <a:ea typeface="宋体" pitchFamily="2" charset="-122"/>
              </a:rPr>
              <a:t>  FETCH </a:t>
            </a:r>
            <a:r>
              <a:rPr kumimoji="1" lang="en-US" altLang="zh-CN" sz="1800" b="1" dirty="0" err="1">
                <a:solidFill>
                  <a:srgbClr val="000000"/>
                </a:solidFill>
                <a:latin typeface="Courier New" pitchFamily="49" charset="0"/>
                <a:ea typeface="宋体" pitchFamily="2" charset="-122"/>
              </a:rPr>
              <a:t>cur_AllEmp</a:t>
            </a:r>
            <a:r>
              <a:rPr kumimoji="1" lang="en-US" altLang="zh-CN" sz="1800" b="1" dirty="0">
                <a:solidFill>
                  <a:srgbClr val="000000"/>
                </a:solidFill>
                <a:latin typeface="Courier New" pitchFamily="49" charset="0"/>
                <a:ea typeface="宋体" pitchFamily="2" charset="-122"/>
              </a:rPr>
              <a:t> INTO </a:t>
            </a:r>
            <a:r>
              <a:rPr kumimoji="1" lang="en-US" altLang="zh-CN" sz="1800" b="1" dirty="0" err="1">
                <a:solidFill>
                  <a:srgbClr val="000000"/>
                </a:solidFill>
                <a:latin typeface="Courier New" pitchFamily="49" charset="0"/>
                <a:ea typeface="宋体" pitchFamily="2" charset="-122"/>
              </a:rPr>
              <a:t>v_empRecord</a:t>
            </a:r>
            <a:r>
              <a:rPr kumimoji="1" lang="en-US" altLang="zh-CN" sz="1800" b="1" dirty="0">
                <a:solidFill>
                  <a:srgbClr val="000000"/>
                </a:solidFill>
                <a:latin typeface="Courier New" pitchFamily="49" charset="0"/>
                <a:ea typeface="宋体" pitchFamily="2" charset="-122"/>
              </a:rPr>
              <a:t>;</a:t>
            </a:r>
          </a:p>
          <a:p>
            <a:pPr defTabSz="400050">
              <a:lnSpc>
                <a:spcPct val="95000"/>
              </a:lnSpc>
              <a:tabLst>
                <a:tab pos="400050" algn="r"/>
                <a:tab pos="673100" algn="l"/>
              </a:tabLst>
            </a:pPr>
            <a:endParaRPr kumimoji="1" lang="en-US" altLang="zh-CN" sz="1800" b="1" dirty="0">
              <a:solidFill>
                <a:srgbClr val="000000"/>
              </a:solidFill>
              <a:latin typeface="Courier New" pitchFamily="49" charset="0"/>
              <a:ea typeface="宋体" pitchFamily="2" charset="-122"/>
            </a:endParaRPr>
          </a:p>
          <a:p>
            <a:pPr defTabSz="400050">
              <a:lnSpc>
                <a:spcPct val="95000"/>
              </a:lnSpc>
              <a:tabLst>
                <a:tab pos="400050" algn="r"/>
                <a:tab pos="673100" algn="l"/>
              </a:tabLst>
            </a:pPr>
            <a:r>
              <a:rPr kumimoji="1" lang="en-US" altLang="zh-CN" sz="1800" b="1" dirty="0">
                <a:solidFill>
                  <a:srgbClr val="000000"/>
                </a:solidFill>
                <a:latin typeface="Courier New" pitchFamily="49" charset="0"/>
                <a:ea typeface="宋体" pitchFamily="2" charset="-122"/>
              </a:rPr>
              <a:t>  FETCH </a:t>
            </a:r>
            <a:r>
              <a:rPr kumimoji="1" lang="en-US" altLang="zh-CN" sz="1800" b="1" dirty="0" err="1">
                <a:solidFill>
                  <a:srgbClr val="000000"/>
                </a:solidFill>
                <a:latin typeface="Courier New" pitchFamily="49" charset="0"/>
                <a:ea typeface="宋体" pitchFamily="2" charset="-122"/>
              </a:rPr>
              <a:t>cur_AllEmp</a:t>
            </a:r>
            <a:r>
              <a:rPr kumimoji="1" lang="en-US" altLang="zh-CN" sz="1800" b="1" dirty="0">
                <a:solidFill>
                  <a:srgbClr val="000000"/>
                </a:solidFill>
                <a:latin typeface="Courier New" pitchFamily="49" charset="0"/>
                <a:ea typeface="宋体" pitchFamily="2" charset="-122"/>
              </a:rPr>
              <a:t> INTO </a:t>
            </a:r>
            <a:r>
              <a:rPr kumimoji="1" lang="en-US" altLang="zh-CN" sz="1800" b="1" dirty="0" err="1">
                <a:solidFill>
                  <a:srgbClr val="000000"/>
                </a:solidFill>
                <a:latin typeface="Courier New" pitchFamily="49" charset="0"/>
                <a:ea typeface="宋体" pitchFamily="2" charset="-122"/>
              </a:rPr>
              <a:t>v_ename</a:t>
            </a:r>
            <a:r>
              <a:rPr kumimoji="1" lang="en-US" altLang="zh-CN" sz="1800" b="1" dirty="0">
                <a:solidFill>
                  <a:srgbClr val="000000"/>
                </a:solidFill>
                <a:latin typeface="Courier New" pitchFamily="49" charset="0"/>
                <a:ea typeface="宋体" pitchFamily="2" charset="-122"/>
              </a:rPr>
              <a:t>, </a:t>
            </a:r>
            <a:r>
              <a:rPr kumimoji="1" lang="en-US" altLang="zh-CN" sz="1800" b="1" dirty="0" err="1">
                <a:solidFill>
                  <a:srgbClr val="000000"/>
                </a:solidFill>
                <a:latin typeface="Courier New" pitchFamily="49" charset="0"/>
                <a:ea typeface="宋体" pitchFamily="2" charset="-122"/>
              </a:rPr>
              <a:t>v_sal</a:t>
            </a:r>
            <a:r>
              <a:rPr kumimoji="1" lang="en-US" altLang="zh-CN" sz="1800" b="1" dirty="0">
                <a:solidFill>
                  <a:srgbClr val="000000"/>
                </a:solidFill>
                <a:latin typeface="Courier New" pitchFamily="49" charset="0"/>
                <a:ea typeface="宋体" pitchFamily="2" charset="-122"/>
              </a:rPr>
              <a:t>;</a:t>
            </a:r>
          </a:p>
          <a:p>
            <a:pPr defTabSz="400050">
              <a:lnSpc>
                <a:spcPct val="95000"/>
              </a:lnSpc>
              <a:tabLst>
                <a:tab pos="400050" algn="r"/>
                <a:tab pos="673100" algn="l"/>
              </a:tabLst>
            </a:pPr>
            <a:r>
              <a:rPr kumimoji="1" lang="en-US" altLang="zh-CN" sz="1800" b="1" dirty="0">
                <a:solidFill>
                  <a:srgbClr val="000000"/>
                </a:solidFill>
                <a:latin typeface="Courier New" pitchFamily="49" charset="0"/>
                <a:ea typeface="宋体" pitchFamily="2" charset="-122"/>
              </a:rPr>
              <a:t>END;</a:t>
            </a:r>
          </a:p>
        </p:txBody>
      </p:sp>
      <p:sp>
        <p:nvSpPr>
          <p:cNvPr id="804871" name="Line 7"/>
          <p:cNvSpPr>
            <a:spLocks noChangeShapeType="1"/>
          </p:cNvSpPr>
          <p:nvPr/>
        </p:nvSpPr>
        <p:spPr bwMode="auto">
          <a:xfrm flipV="1">
            <a:off x="1104900" y="5346700"/>
            <a:ext cx="6731000" cy="12700"/>
          </a:xfrm>
          <a:prstGeom prst="line">
            <a:avLst/>
          </a:prstGeom>
          <a:noFill/>
          <a:ln w="38100">
            <a:solidFill>
              <a:schemeClr val="hlink"/>
            </a:solidFill>
            <a:round/>
            <a:headEnd type="none" w="sm" len="sm"/>
            <a:tailEnd type="none" w="sm" len="sm"/>
          </a:ln>
        </p:spPr>
        <p:txBody>
          <a:bodyPr/>
          <a:lstStyle/>
          <a:p>
            <a:endParaRPr lang="zh-CN" altLang="en-US"/>
          </a:p>
        </p:txBody>
      </p:sp>
      <p:sp>
        <p:nvSpPr>
          <p:cNvPr id="804873" name="Text Box 9"/>
          <p:cNvSpPr txBox="1">
            <a:spLocks noChangeArrowheads="1"/>
          </p:cNvSpPr>
          <p:nvPr/>
        </p:nvSpPr>
        <p:spPr bwMode="auto">
          <a:xfrm>
            <a:off x="3568700" y="5003800"/>
            <a:ext cx="1028700" cy="579438"/>
          </a:xfrm>
          <a:prstGeom prst="rect">
            <a:avLst/>
          </a:prstGeom>
          <a:noFill/>
          <a:ln w="25400">
            <a:noFill/>
            <a:miter lim="800000"/>
            <a:headEnd type="none" w="sm" len="sm"/>
            <a:tailEnd type="none" w="sm" len="sm"/>
          </a:ln>
        </p:spPr>
        <p:txBody>
          <a:bodyPr>
            <a:spAutoFit/>
          </a:bodyPr>
          <a:lstStyle/>
          <a:p>
            <a:pPr>
              <a:spcBef>
                <a:spcPct val="50000"/>
              </a:spcBef>
            </a:pPr>
            <a:r>
              <a:rPr lang="zh-CN" altLang="en-US" b="1" dirty="0">
                <a:solidFill>
                  <a:schemeClr val="hlink"/>
                </a:solidFill>
              </a:rPr>
              <a:t>错误</a:t>
            </a:r>
          </a:p>
        </p:txBody>
      </p:sp>
      <p:sp>
        <p:nvSpPr>
          <p:cNvPr id="8" name="Rectangle 3"/>
          <p:cNvSpPr txBox="1">
            <a:spLocks noChangeArrowheads="1"/>
          </p:cNvSpPr>
          <p:nvPr/>
        </p:nvSpPr>
        <p:spPr bwMode="auto">
          <a:xfrm>
            <a:off x="858838" y="1571625"/>
            <a:ext cx="7385050" cy="414338"/>
          </a:xfrm>
          <a:prstGeom prst="rect">
            <a:avLst/>
          </a:prstGeom>
          <a:noFill/>
          <a:ln w="9525">
            <a:noFill/>
            <a:miter lim="800000"/>
            <a:headEnd/>
            <a:tailEnd/>
          </a:ln>
          <a:effectLst/>
        </p:spPr>
        <p:txBody>
          <a:bodyPr lIns="92075" tIns="46038" rIns="92075" bIns="46038">
            <a:spAutoFit/>
          </a:bodyPr>
          <a:lstStyle/>
          <a:p>
            <a:pPr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2200" b="1" kern="0" dirty="0">
                <a:solidFill>
                  <a:schemeClr val="tx1"/>
                </a:solidFill>
                <a:latin typeface="+mn-lt"/>
                <a:ea typeface="宋体" pitchFamily="2" charset="-122"/>
              </a:rPr>
              <a:t>例子</a:t>
            </a:r>
            <a:r>
              <a:rPr lang="en-US" altLang="zh-CN" sz="2200" b="1" kern="0" dirty="0">
                <a:solidFill>
                  <a:schemeClr val="tx1"/>
                </a:solidFill>
                <a:latin typeface="+mn-lt"/>
                <a:ea typeface="宋体" pitchFamily="2" charset="-122"/>
              </a:rPr>
              <a:t>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04871"/>
                                        </p:tgtEl>
                                        <p:attrNameLst>
                                          <p:attrName>style.visibility</p:attrName>
                                        </p:attrNameLst>
                                      </p:cBhvr>
                                      <p:to>
                                        <p:strVal val="visible"/>
                                      </p:to>
                                    </p:set>
                                  </p:childTnLst>
                                </p:cTn>
                              </p:par>
                            </p:childTnLst>
                          </p:cTn>
                        </p:par>
                        <p:par>
                          <p:cTn id="7" fill="hold">
                            <p:stCondLst>
                              <p:cond delay="500"/>
                            </p:stCondLst>
                            <p:childTnLst>
                              <p:par>
                                <p:cTn id="8" presetID="4" presetClass="entr" presetSubtype="16" fill="hold" grpId="0" nodeType="afterEffect">
                                  <p:stCondLst>
                                    <p:cond delay="0"/>
                                  </p:stCondLst>
                                  <p:childTnLst>
                                    <p:set>
                                      <p:cBhvr>
                                        <p:cTn id="9" dur="1" fill="hold">
                                          <p:stCondLst>
                                            <p:cond delay="0"/>
                                          </p:stCondLst>
                                        </p:cTn>
                                        <p:tgtEl>
                                          <p:spTgt spid="804873"/>
                                        </p:tgtEl>
                                        <p:attrNameLst>
                                          <p:attrName>style.visibility</p:attrName>
                                        </p:attrNameLst>
                                      </p:cBhvr>
                                      <p:to>
                                        <p:strVal val="visible"/>
                                      </p:to>
                                    </p:set>
                                    <p:animEffect transition="in" filter="box(in)">
                                      <p:cBhvr>
                                        <p:cTn id="10" dur="500"/>
                                        <p:tgtEl>
                                          <p:spTgt spid="8048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4871" grpId="0" animBg="1"/>
      <p:bldP spid="804873"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Grp="1" noChangeArrowheads="1"/>
          </p:cNvSpPr>
          <p:nvPr>
            <p:ph type="title"/>
          </p:nvPr>
        </p:nvSpPr>
        <p:spPr/>
        <p:txBody>
          <a:bodyPr/>
          <a:lstStyle/>
          <a:p>
            <a:pPr eaLnBrk="1" hangingPunct="1">
              <a:defRPr/>
            </a:pPr>
            <a:r>
              <a:rPr lang="en-US" altLang="zh-CN" dirty="0">
                <a:effectLst>
                  <a:outerShdw blurRad="38100" dist="38100" dir="2700000" algn="tl">
                    <a:srgbClr val="FFFFFF"/>
                  </a:outerShdw>
                </a:effectLst>
                <a:ea typeface="宋体" pitchFamily="2" charset="-122"/>
              </a:rPr>
              <a:t>2.5</a:t>
            </a:r>
            <a:r>
              <a:rPr lang="zh-CN" altLang="en-US" dirty="0">
                <a:effectLst>
                  <a:outerShdw blurRad="38100" dist="38100" dir="2700000" algn="tl">
                    <a:srgbClr val="FFFFFF"/>
                  </a:outerShdw>
                </a:effectLst>
                <a:ea typeface="宋体" pitchFamily="2" charset="-122"/>
              </a:rPr>
              <a:t> 从游标中提取数据</a:t>
            </a:r>
            <a:endParaRPr lang="en-US" altLang="zh-CN" dirty="0">
              <a:solidFill>
                <a:schemeClr val="accent2"/>
              </a:solidFill>
              <a:effectLst>
                <a:outerShdw blurRad="38100" dist="38100" dir="2700000" algn="tl">
                  <a:srgbClr val="FFFFFF"/>
                </a:outerShdw>
              </a:effectLst>
              <a:ea typeface="宋体" pitchFamily="2" charset="-122"/>
            </a:endParaRPr>
          </a:p>
        </p:txBody>
      </p:sp>
      <p:sp>
        <p:nvSpPr>
          <p:cNvPr id="23555" name="Rectangle 5"/>
          <p:cNvSpPr>
            <a:spLocks noChangeArrowheads="1"/>
          </p:cNvSpPr>
          <p:nvPr/>
        </p:nvSpPr>
        <p:spPr bwMode="blackWhite">
          <a:xfrm>
            <a:off x="215900" y="2262188"/>
            <a:ext cx="8547100" cy="3513137"/>
          </a:xfrm>
          <a:prstGeom prst="rect">
            <a:avLst/>
          </a:prstGeom>
          <a:solidFill>
            <a:srgbClr val="FFFFCC"/>
          </a:solidFill>
          <a:ln w="12700">
            <a:solidFill>
              <a:srgbClr val="000000"/>
            </a:solidFill>
            <a:miter lim="800000"/>
            <a:headEnd/>
            <a:tailEnd/>
          </a:ln>
        </p:spPr>
        <p:txBody>
          <a:bodyPr lIns="92075" tIns="46038" rIns="92075" bIns="46038">
            <a:spAutoFit/>
          </a:bodyPr>
          <a:lstStyle/>
          <a:p>
            <a:pPr defTabSz="400050">
              <a:lnSpc>
                <a:spcPct val="95000"/>
              </a:lnSpc>
              <a:tabLst>
                <a:tab pos="400050" algn="r"/>
                <a:tab pos="673100" algn="l"/>
              </a:tabLst>
            </a:pPr>
            <a:r>
              <a:rPr kumimoji="1" lang="en-US" altLang="zh-CN" sz="1800" b="1" dirty="0">
                <a:solidFill>
                  <a:srgbClr val="000000"/>
                </a:solidFill>
                <a:latin typeface="Courier New" pitchFamily="49" charset="0"/>
                <a:ea typeface="宋体" pitchFamily="2" charset="-122"/>
              </a:rPr>
              <a:t>DECLARE</a:t>
            </a:r>
          </a:p>
          <a:p>
            <a:pPr defTabSz="400050">
              <a:lnSpc>
                <a:spcPct val="95000"/>
              </a:lnSpc>
              <a:tabLst>
                <a:tab pos="400050" algn="r"/>
                <a:tab pos="673100" algn="l"/>
              </a:tabLst>
            </a:pPr>
            <a:r>
              <a:rPr kumimoji="1" lang="en-US" altLang="zh-CN" sz="1800" b="1" dirty="0">
                <a:solidFill>
                  <a:srgbClr val="000000"/>
                </a:solidFill>
                <a:latin typeface="Courier New" pitchFamily="49" charset="0"/>
                <a:ea typeface="宋体" pitchFamily="2" charset="-122"/>
              </a:rPr>
              <a:t>CURSOR c1 IS SELECT * FROM emp;</a:t>
            </a:r>
          </a:p>
          <a:p>
            <a:pPr defTabSz="400050">
              <a:lnSpc>
                <a:spcPct val="95000"/>
              </a:lnSpc>
              <a:tabLst>
                <a:tab pos="400050" algn="r"/>
                <a:tab pos="673100" algn="l"/>
              </a:tabLst>
            </a:pPr>
            <a:r>
              <a:rPr kumimoji="1" lang="en-US" altLang="zh-CN" sz="1800" b="1" dirty="0" err="1">
                <a:solidFill>
                  <a:srgbClr val="000000"/>
                </a:solidFill>
                <a:latin typeface="Courier New" pitchFamily="49" charset="0"/>
                <a:ea typeface="宋体" pitchFamily="2" charset="-122"/>
              </a:rPr>
              <a:t>emp_rec</a:t>
            </a:r>
            <a:r>
              <a:rPr kumimoji="1" lang="en-US" altLang="zh-CN" sz="1800" b="1" dirty="0">
                <a:solidFill>
                  <a:srgbClr val="000000"/>
                </a:solidFill>
                <a:latin typeface="Courier New" pitchFamily="49" charset="0"/>
                <a:ea typeface="宋体" pitchFamily="2" charset="-122"/>
              </a:rPr>
              <a:t> </a:t>
            </a:r>
            <a:r>
              <a:rPr kumimoji="1" lang="en-US" altLang="zh-CN" sz="1800" b="1" dirty="0" err="1">
                <a:solidFill>
                  <a:srgbClr val="000000"/>
                </a:solidFill>
                <a:latin typeface="Courier New" pitchFamily="49" charset="0"/>
                <a:ea typeface="宋体" pitchFamily="2" charset="-122"/>
              </a:rPr>
              <a:t>emp%ROWTYPE</a:t>
            </a:r>
            <a:r>
              <a:rPr kumimoji="1" lang="en-US" altLang="zh-CN" sz="1800" b="1" dirty="0">
                <a:solidFill>
                  <a:srgbClr val="000000"/>
                </a:solidFill>
                <a:latin typeface="Courier New" pitchFamily="49" charset="0"/>
                <a:ea typeface="宋体" pitchFamily="2" charset="-122"/>
              </a:rPr>
              <a:t>;  --</a:t>
            </a:r>
            <a:r>
              <a:rPr kumimoji="1" lang="zh-CN" altLang="en-US" sz="1800" b="1" dirty="0">
                <a:solidFill>
                  <a:srgbClr val="000000"/>
                </a:solidFill>
                <a:latin typeface="Courier New" pitchFamily="49" charset="0"/>
                <a:ea typeface="宋体" pitchFamily="2" charset="-122"/>
              </a:rPr>
              <a:t>定义一个和表结构完全一致的记录变量</a:t>
            </a:r>
          </a:p>
          <a:p>
            <a:pPr defTabSz="400050">
              <a:lnSpc>
                <a:spcPct val="95000"/>
              </a:lnSpc>
              <a:tabLst>
                <a:tab pos="400050" algn="r"/>
                <a:tab pos="673100" algn="l"/>
              </a:tabLst>
            </a:pPr>
            <a:r>
              <a:rPr kumimoji="1" lang="en-US" altLang="zh-CN" sz="1800" b="1" dirty="0">
                <a:solidFill>
                  <a:srgbClr val="000000"/>
                </a:solidFill>
                <a:latin typeface="Courier New" pitchFamily="49" charset="0"/>
                <a:ea typeface="宋体" pitchFamily="2" charset="-122"/>
              </a:rPr>
              <a:t>BEGIN</a:t>
            </a:r>
          </a:p>
          <a:p>
            <a:pPr defTabSz="400050">
              <a:lnSpc>
                <a:spcPct val="95000"/>
              </a:lnSpc>
              <a:tabLst>
                <a:tab pos="400050" algn="r"/>
                <a:tab pos="673100" algn="l"/>
              </a:tabLst>
            </a:pPr>
            <a:r>
              <a:rPr kumimoji="1" lang="en-US" altLang="zh-CN" sz="1800" b="1" dirty="0">
                <a:solidFill>
                  <a:srgbClr val="000000"/>
                </a:solidFill>
                <a:latin typeface="Courier New" pitchFamily="49" charset="0"/>
                <a:ea typeface="宋体" pitchFamily="2" charset="-122"/>
              </a:rPr>
              <a:t>   OPEN c1;</a:t>
            </a:r>
          </a:p>
          <a:p>
            <a:pPr defTabSz="400050">
              <a:lnSpc>
                <a:spcPct val="95000"/>
              </a:lnSpc>
              <a:tabLst>
                <a:tab pos="400050" algn="r"/>
                <a:tab pos="673100" algn="l"/>
              </a:tabLst>
            </a:pPr>
            <a:r>
              <a:rPr kumimoji="1" lang="en-US" altLang="zh-CN" sz="1800" b="1" dirty="0">
                <a:solidFill>
                  <a:srgbClr val="000000"/>
                </a:solidFill>
                <a:latin typeface="Courier New" pitchFamily="49" charset="0"/>
                <a:ea typeface="宋体" pitchFamily="2" charset="-122"/>
              </a:rPr>
              <a:t>   FETCH c1 INTO </a:t>
            </a:r>
            <a:r>
              <a:rPr kumimoji="1" lang="en-US" altLang="zh-CN" sz="1800" b="1" dirty="0" err="1">
                <a:solidFill>
                  <a:srgbClr val="000000"/>
                </a:solidFill>
                <a:latin typeface="Courier New" pitchFamily="49" charset="0"/>
                <a:ea typeface="宋体" pitchFamily="2" charset="-122"/>
              </a:rPr>
              <a:t>emp_rec</a:t>
            </a:r>
            <a:r>
              <a:rPr kumimoji="1" lang="en-US" altLang="zh-CN" sz="1800" b="1" dirty="0">
                <a:solidFill>
                  <a:srgbClr val="000000"/>
                </a:solidFill>
                <a:latin typeface="Courier New" pitchFamily="49" charset="0"/>
                <a:ea typeface="宋体" pitchFamily="2" charset="-122"/>
              </a:rPr>
              <a:t>;</a:t>
            </a:r>
          </a:p>
          <a:p>
            <a:pPr defTabSz="400050">
              <a:lnSpc>
                <a:spcPct val="95000"/>
              </a:lnSpc>
              <a:tabLst>
                <a:tab pos="400050" algn="r"/>
                <a:tab pos="673100" algn="l"/>
              </a:tabLst>
            </a:pPr>
            <a:r>
              <a:rPr kumimoji="1" lang="en-US" altLang="zh-CN" sz="1800" b="1" dirty="0">
                <a:solidFill>
                  <a:srgbClr val="000000"/>
                </a:solidFill>
                <a:latin typeface="Courier New" pitchFamily="49" charset="0"/>
                <a:ea typeface="宋体" pitchFamily="2" charset="-122"/>
              </a:rPr>
              <a:t>   </a:t>
            </a:r>
            <a:r>
              <a:rPr kumimoji="1" lang="en-US" altLang="zh-CN" sz="1800" b="1" dirty="0" err="1">
                <a:solidFill>
                  <a:srgbClr val="000000"/>
                </a:solidFill>
                <a:latin typeface="Courier New" pitchFamily="49" charset="0"/>
                <a:ea typeface="宋体" pitchFamily="2" charset="-122"/>
              </a:rPr>
              <a:t>dbms_output.put_line</a:t>
            </a:r>
            <a:r>
              <a:rPr kumimoji="1" lang="en-US" altLang="zh-CN" sz="1800" b="1" dirty="0">
                <a:solidFill>
                  <a:srgbClr val="000000"/>
                </a:solidFill>
                <a:latin typeface="Courier New" pitchFamily="49" charset="0"/>
                <a:ea typeface="宋体" pitchFamily="2" charset="-122"/>
              </a:rPr>
              <a:t>('</a:t>
            </a:r>
            <a:r>
              <a:rPr kumimoji="1" lang="zh-CN" altLang="en-US" sz="1800" b="1" dirty="0">
                <a:solidFill>
                  <a:srgbClr val="000000"/>
                </a:solidFill>
                <a:latin typeface="Courier New" pitchFamily="49" charset="0"/>
                <a:ea typeface="宋体" pitchFamily="2" charset="-122"/>
              </a:rPr>
              <a:t>姓名是</a:t>
            </a:r>
            <a:r>
              <a:rPr kumimoji="1" lang="en-US" altLang="zh-CN" sz="1800" b="1" dirty="0">
                <a:solidFill>
                  <a:srgbClr val="000000"/>
                </a:solidFill>
                <a:latin typeface="Courier New" pitchFamily="49" charset="0"/>
                <a:ea typeface="宋体" pitchFamily="2" charset="-122"/>
              </a:rPr>
              <a:t>:'||</a:t>
            </a:r>
            <a:r>
              <a:rPr kumimoji="1" lang="en-US" altLang="zh-CN" sz="1800" b="1" dirty="0" err="1">
                <a:solidFill>
                  <a:srgbClr val="000000"/>
                </a:solidFill>
                <a:latin typeface="Courier New" pitchFamily="49" charset="0"/>
                <a:ea typeface="宋体" pitchFamily="2" charset="-122"/>
              </a:rPr>
              <a:t>emp_rec.ename</a:t>
            </a:r>
            <a:r>
              <a:rPr kumimoji="1" lang="en-US" altLang="zh-CN" sz="1800" b="1" dirty="0">
                <a:solidFill>
                  <a:srgbClr val="000000"/>
                </a:solidFill>
                <a:latin typeface="Courier New" pitchFamily="49" charset="0"/>
                <a:ea typeface="宋体" pitchFamily="2" charset="-122"/>
              </a:rPr>
              <a:t>|| '</a:t>
            </a:r>
            <a:r>
              <a:rPr kumimoji="1" lang="zh-CN" altLang="en-US" sz="1800" b="1" dirty="0">
                <a:solidFill>
                  <a:srgbClr val="000000"/>
                </a:solidFill>
                <a:latin typeface="Courier New" pitchFamily="49" charset="0"/>
                <a:ea typeface="宋体" pitchFamily="2" charset="-122"/>
              </a:rPr>
              <a:t>工作是</a:t>
            </a:r>
            <a:r>
              <a:rPr kumimoji="1" lang="en-US" altLang="zh-CN" sz="1800" b="1" dirty="0">
                <a:solidFill>
                  <a:srgbClr val="000000"/>
                </a:solidFill>
                <a:latin typeface="Courier New" pitchFamily="49" charset="0"/>
                <a:ea typeface="宋体" pitchFamily="2" charset="-122"/>
              </a:rPr>
              <a:t>:'||</a:t>
            </a:r>
            <a:r>
              <a:rPr kumimoji="1" lang="en-US" altLang="zh-CN" sz="1800" b="1" dirty="0" err="1">
                <a:solidFill>
                  <a:srgbClr val="000000"/>
                </a:solidFill>
                <a:latin typeface="Courier New" pitchFamily="49" charset="0"/>
                <a:ea typeface="宋体" pitchFamily="2" charset="-122"/>
              </a:rPr>
              <a:t>emp_rec.job</a:t>
            </a:r>
            <a:r>
              <a:rPr kumimoji="1" lang="en-US" altLang="zh-CN" sz="1800" b="1" dirty="0">
                <a:solidFill>
                  <a:srgbClr val="000000"/>
                </a:solidFill>
                <a:latin typeface="Courier New" pitchFamily="49" charset="0"/>
                <a:ea typeface="宋体" pitchFamily="2" charset="-122"/>
              </a:rPr>
              <a:t>|| '</a:t>
            </a:r>
            <a:r>
              <a:rPr kumimoji="1" lang="zh-CN" altLang="en-US" sz="1800" b="1" dirty="0">
                <a:solidFill>
                  <a:srgbClr val="000000"/>
                </a:solidFill>
                <a:latin typeface="Courier New" pitchFamily="49" charset="0"/>
                <a:ea typeface="宋体" pitchFamily="2" charset="-122"/>
              </a:rPr>
              <a:t>工资是</a:t>
            </a:r>
            <a:r>
              <a:rPr kumimoji="1" lang="en-US" altLang="zh-CN" sz="1800" b="1" dirty="0">
                <a:solidFill>
                  <a:srgbClr val="000000"/>
                </a:solidFill>
                <a:latin typeface="Courier New" pitchFamily="49" charset="0"/>
                <a:ea typeface="宋体" pitchFamily="2" charset="-122"/>
              </a:rPr>
              <a:t>:'||</a:t>
            </a:r>
            <a:r>
              <a:rPr kumimoji="1" lang="en-US" altLang="zh-CN" sz="1800" b="1" dirty="0" err="1">
                <a:solidFill>
                  <a:srgbClr val="000000"/>
                </a:solidFill>
                <a:latin typeface="Courier New" pitchFamily="49" charset="0"/>
                <a:ea typeface="宋体" pitchFamily="2" charset="-122"/>
              </a:rPr>
              <a:t>emp_rec.sal</a:t>
            </a:r>
            <a:r>
              <a:rPr kumimoji="1" lang="en-US" altLang="zh-CN" sz="1800" b="1" dirty="0">
                <a:solidFill>
                  <a:srgbClr val="000000"/>
                </a:solidFill>
                <a:latin typeface="Courier New" pitchFamily="49" charset="0"/>
                <a:ea typeface="宋体" pitchFamily="2" charset="-122"/>
              </a:rPr>
              <a:t>);</a:t>
            </a:r>
          </a:p>
          <a:p>
            <a:pPr defTabSz="400050">
              <a:lnSpc>
                <a:spcPct val="95000"/>
              </a:lnSpc>
              <a:tabLst>
                <a:tab pos="400050" algn="r"/>
                <a:tab pos="673100" algn="l"/>
              </a:tabLst>
            </a:pPr>
            <a:r>
              <a:rPr kumimoji="1" lang="en-US" altLang="zh-CN" sz="1800" b="1" dirty="0">
                <a:solidFill>
                  <a:srgbClr val="000000"/>
                </a:solidFill>
                <a:latin typeface="Courier New" pitchFamily="49" charset="0"/>
                <a:ea typeface="宋体" pitchFamily="2" charset="-122"/>
              </a:rPr>
              <a:t>   FETCH c1 INTO </a:t>
            </a:r>
            <a:r>
              <a:rPr kumimoji="1" lang="en-US" altLang="zh-CN" sz="1800" b="1" dirty="0" err="1">
                <a:solidFill>
                  <a:srgbClr val="000000"/>
                </a:solidFill>
                <a:latin typeface="Courier New" pitchFamily="49" charset="0"/>
                <a:ea typeface="宋体" pitchFamily="2" charset="-122"/>
              </a:rPr>
              <a:t>emp_rec</a:t>
            </a:r>
            <a:r>
              <a:rPr kumimoji="1" lang="en-US" altLang="zh-CN" sz="1800" b="1" dirty="0">
                <a:solidFill>
                  <a:srgbClr val="000000"/>
                </a:solidFill>
                <a:latin typeface="Courier New" pitchFamily="49" charset="0"/>
                <a:ea typeface="宋体" pitchFamily="2" charset="-122"/>
              </a:rPr>
              <a:t>;</a:t>
            </a:r>
          </a:p>
          <a:p>
            <a:pPr defTabSz="400050">
              <a:lnSpc>
                <a:spcPct val="95000"/>
              </a:lnSpc>
              <a:tabLst>
                <a:tab pos="400050" algn="r"/>
                <a:tab pos="673100" algn="l"/>
              </a:tabLst>
            </a:pPr>
            <a:r>
              <a:rPr kumimoji="1" lang="en-US" altLang="zh-CN" sz="1800" b="1" dirty="0">
                <a:solidFill>
                  <a:srgbClr val="000000"/>
                </a:solidFill>
                <a:latin typeface="Courier New" pitchFamily="49" charset="0"/>
                <a:ea typeface="宋体" pitchFamily="2" charset="-122"/>
              </a:rPr>
              <a:t>   </a:t>
            </a:r>
            <a:r>
              <a:rPr kumimoji="1" lang="en-US" altLang="zh-CN" sz="1800" b="1" dirty="0" err="1">
                <a:solidFill>
                  <a:srgbClr val="000000"/>
                </a:solidFill>
                <a:latin typeface="Courier New" pitchFamily="49" charset="0"/>
                <a:ea typeface="宋体" pitchFamily="2" charset="-122"/>
              </a:rPr>
              <a:t>dbms_output.put_line</a:t>
            </a:r>
            <a:r>
              <a:rPr kumimoji="1" lang="en-US" altLang="zh-CN" sz="1800" b="1" dirty="0">
                <a:solidFill>
                  <a:srgbClr val="000000"/>
                </a:solidFill>
                <a:latin typeface="Courier New" pitchFamily="49" charset="0"/>
                <a:ea typeface="宋体" pitchFamily="2" charset="-122"/>
              </a:rPr>
              <a:t>('</a:t>
            </a:r>
            <a:r>
              <a:rPr kumimoji="1" lang="zh-CN" altLang="en-US" sz="1800" b="1" dirty="0">
                <a:solidFill>
                  <a:srgbClr val="000000"/>
                </a:solidFill>
                <a:latin typeface="Courier New" pitchFamily="49" charset="0"/>
                <a:ea typeface="宋体" pitchFamily="2" charset="-122"/>
              </a:rPr>
              <a:t>姓名是</a:t>
            </a:r>
            <a:r>
              <a:rPr kumimoji="1" lang="en-US" altLang="zh-CN" sz="1800" b="1" dirty="0">
                <a:solidFill>
                  <a:srgbClr val="000000"/>
                </a:solidFill>
                <a:latin typeface="Courier New" pitchFamily="49" charset="0"/>
                <a:ea typeface="宋体" pitchFamily="2" charset="-122"/>
              </a:rPr>
              <a:t>:'||</a:t>
            </a:r>
            <a:r>
              <a:rPr kumimoji="1" lang="en-US" altLang="zh-CN" sz="1800" b="1" dirty="0" err="1">
                <a:solidFill>
                  <a:srgbClr val="000000"/>
                </a:solidFill>
                <a:latin typeface="Courier New" pitchFamily="49" charset="0"/>
                <a:ea typeface="宋体" pitchFamily="2" charset="-122"/>
              </a:rPr>
              <a:t>emp_rec.ename</a:t>
            </a:r>
            <a:r>
              <a:rPr kumimoji="1" lang="en-US" altLang="zh-CN" sz="1800" b="1" dirty="0">
                <a:solidFill>
                  <a:srgbClr val="000000"/>
                </a:solidFill>
                <a:latin typeface="Courier New" pitchFamily="49" charset="0"/>
                <a:ea typeface="宋体" pitchFamily="2" charset="-122"/>
              </a:rPr>
              <a:t>||'</a:t>
            </a:r>
            <a:r>
              <a:rPr kumimoji="1" lang="zh-CN" altLang="en-US" sz="1800" b="1" dirty="0">
                <a:solidFill>
                  <a:srgbClr val="000000"/>
                </a:solidFill>
                <a:latin typeface="Courier New" pitchFamily="49" charset="0"/>
                <a:ea typeface="宋体" pitchFamily="2" charset="-122"/>
              </a:rPr>
              <a:t>工作是</a:t>
            </a:r>
            <a:r>
              <a:rPr kumimoji="1" lang="en-US" altLang="zh-CN" sz="1800" b="1" dirty="0">
                <a:solidFill>
                  <a:srgbClr val="000000"/>
                </a:solidFill>
                <a:latin typeface="Courier New" pitchFamily="49" charset="0"/>
                <a:ea typeface="宋体" pitchFamily="2" charset="-122"/>
              </a:rPr>
              <a:t>:'||</a:t>
            </a:r>
            <a:r>
              <a:rPr kumimoji="1" lang="en-US" altLang="zh-CN" sz="1800" b="1" dirty="0" err="1">
                <a:solidFill>
                  <a:srgbClr val="000000"/>
                </a:solidFill>
                <a:latin typeface="Courier New" pitchFamily="49" charset="0"/>
                <a:ea typeface="宋体" pitchFamily="2" charset="-122"/>
              </a:rPr>
              <a:t>emp_rec.job</a:t>
            </a:r>
            <a:r>
              <a:rPr kumimoji="1" lang="en-US" altLang="zh-CN" sz="1800" b="1" dirty="0">
                <a:solidFill>
                  <a:srgbClr val="000000"/>
                </a:solidFill>
                <a:latin typeface="Courier New" pitchFamily="49" charset="0"/>
                <a:ea typeface="宋体" pitchFamily="2" charset="-122"/>
              </a:rPr>
              <a:t>|| '</a:t>
            </a:r>
            <a:r>
              <a:rPr kumimoji="1" lang="zh-CN" altLang="en-US" sz="1800" b="1" dirty="0">
                <a:solidFill>
                  <a:srgbClr val="000000"/>
                </a:solidFill>
                <a:latin typeface="Courier New" pitchFamily="49" charset="0"/>
                <a:ea typeface="宋体" pitchFamily="2" charset="-122"/>
              </a:rPr>
              <a:t>工资是</a:t>
            </a:r>
            <a:r>
              <a:rPr kumimoji="1" lang="en-US" altLang="zh-CN" sz="1800" b="1" dirty="0">
                <a:solidFill>
                  <a:srgbClr val="000000"/>
                </a:solidFill>
                <a:latin typeface="Courier New" pitchFamily="49" charset="0"/>
                <a:ea typeface="宋体" pitchFamily="2" charset="-122"/>
              </a:rPr>
              <a:t>:'||</a:t>
            </a:r>
            <a:r>
              <a:rPr kumimoji="1" lang="en-US" altLang="zh-CN" sz="1800" b="1" dirty="0" err="1">
                <a:solidFill>
                  <a:srgbClr val="000000"/>
                </a:solidFill>
                <a:latin typeface="Courier New" pitchFamily="49" charset="0"/>
                <a:ea typeface="宋体" pitchFamily="2" charset="-122"/>
              </a:rPr>
              <a:t>emp_rec.sal</a:t>
            </a:r>
            <a:r>
              <a:rPr kumimoji="1" lang="en-US" altLang="zh-CN" sz="1800" b="1" dirty="0">
                <a:solidFill>
                  <a:srgbClr val="000000"/>
                </a:solidFill>
                <a:latin typeface="Courier New" pitchFamily="49" charset="0"/>
                <a:ea typeface="宋体" pitchFamily="2" charset="-122"/>
              </a:rPr>
              <a:t>);</a:t>
            </a:r>
          </a:p>
          <a:p>
            <a:pPr defTabSz="400050">
              <a:lnSpc>
                <a:spcPct val="95000"/>
              </a:lnSpc>
              <a:tabLst>
                <a:tab pos="400050" algn="r"/>
                <a:tab pos="673100" algn="l"/>
              </a:tabLst>
            </a:pPr>
            <a:r>
              <a:rPr kumimoji="1" lang="en-US" altLang="zh-CN" sz="1800" b="1" dirty="0">
                <a:solidFill>
                  <a:srgbClr val="000000"/>
                </a:solidFill>
                <a:latin typeface="Courier New" pitchFamily="49" charset="0"/>
                <a:ea typeface="宋体" pitchFamily="2" charset="-122"/>
              </a:rPr>
              <a:t>   CLOSE c1;</a:t>
            </a:r>
          </a:p>
          <a:p>
            <a:pPr defTabSz="400050">
              <a:lnSpc>
                <a:spcPct val="95000"/>
              </a:lnSpc>
              <a:tabLst>
                <a:tab pos="400050" algn="r"/>
                <a:tab pos="673100" algn="l"/>
              </a:tabLst>
            </a:pPr>
            <a:r>
              <a:rPr kumimoji="1" lang="en-US" altLang="zh-CN" sz="1800" b="1" dirty="0">
                <a:solidFill>
                  <a:srgbClr val="000000"/>
                </a:solidFill>
                <a:latin typeface="Courier New" pitchFamily="49" charset="0"/>
                <a:ea typeface="宋体" pitchFamily="2" charset="-122"/>
              </a:rPr>
              <a:t>END; </a:t>
            </a:r>
          </a:p>
        </p:txBody>
      </p:sp>
      <p:sp>
        <p:nvSpPr>
          <p:cNvPr id="6" name="Rectangle 3"/>
          <p:cNvSpPr txBox="1">
            <a:spLocks noChangeArrowheads="1"/>
          </p:cNvSpPr>
          <p:nvPr/>
        </p:nvSpPr>
        <p:spPr bwMode="auto">
          <a:xfrm>
            <a:off x="522288" y="1476375"/>
            <a:ext cx="7385050" cy="706438"/>
          </a:xfrm>
          <a:prstGeom prst="rect">
            <a:avLst/>
          </a:prstGeom>
          <a:noFill/>
          <a:ln w="9525">
            <a:noFill/>
            <a:miter lim="800000"/>
            <a:headEnd/>
            <a:tailEnd/>
          </a:ln>
          <a:effectLst/>
        </p:spPr>
        <p:txBody>
          <a:bodyPr lIns="92075" tIns="46038" rIns="92075" bIns="46038">
            <a:spAutoFit/>
          </a:bodyPr>
          <a:lstStyle/>
          <a:p>
            <a:pPr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2000" b="1" kern="0" dirty="0">
                <a:solidFill>
                  <a:schemeClr val="tx1"/>
                </a:solidFill>
                <a:latin typeface="+mn-lt"/>
                <a:ea typeface="宋体" pitchFamily="2" charset="-122"/>
              </a:rPr>
              <a:t>例子</a:t>
            </a:r>
            <a:r>
              <a:rPr lang="en-US" altLang="zh-CN" sz="2000" b="1" kern="0" dirty="0">
                <a:solidFill>
                  <a:schemeClr val="tx1"/>
                </a:solidFill>
                <a:latin typeface="+mn-lt"/>
                <a:ea typeface="宋体" pitchFamily="2" charset="-122"/>
              </a:rPr>
              <a:t>:</a:t>
            </a:r>
            <a:r>
              <a:rPr lang="zh-CN" altLang="en-US" sz="2000" b="1" kern="0" dirty="0">
                <a:solidFill>
                  <a:schemeClr val="tx1"/>
                </a:solidFill>
                <a:latin typeface="+mn-lt"/>
                <a:ea typeface="宋体" pitchFamily="2" charset="-122"/>
              </a:rPr>
              <a:t> 从</a:t>
            </a:r>
            <a:r>
              <a:rPr lang="en-US" altLang="zh-CN" sz="2000" b="1" kern="0" dirty="0">
                <a:solidFill>
                  <a:schemeClr val="tx1"/>
                </a:solidFill>
                <a:latin typeface="+mn-lt"/>
                <a:ea typeface="宋体" pitchFamily="2" charset="-122"/>
              </a:rPr>
              <a:t>scott.emp</a:t>
            </a:r>
            <a:r>
              <a:rPr lang="zh-CN" altLang="en-US" sz="2000" b="1" kern="0" dirty="0">
                <a:solidFill>
                  <a:schemeClr val="tx1"/>
                </a:solidFill>
                <a:latin typeface="+mn-lt"/>
                <a:ea typeface="宋体" pitchFamily="2" charset="-122"/>
              </a:rPr>
              <a:t>表中查询所有记录，利用游标获取前两行记录并输出</a:t>
            </a:r>
            <a:r>
              <a:rPr lang="en-US" altLang="zh-CN" sz="2000" b="1" kern="0" dirty="0" err="1">
                <a:solidFill>
                  <a:schemeClr val="tx1"/>
                </a:solidFill>
                <a:latin typeface="+mn-lt"/>
                <a:ea typeface="宋体" pitchFamily="2" charset="-122"/>
              </a:rPr>
              <a:t>ename</a:t>
            </a:r>
            <a:r>
              <a:rPr lang="zh-CN" altLang="en-US" sz="2000" b="1" kern="0" dirty="0">
                <a:solidFill>
                  <a:schemeClr val="tx1"/>
                </a:solidFill>
                <a:latin typeface="+mn-lt"/>
                <a:ea typeface="宋体" pitchFamily="2" charset="-122"/>
              </a:rPr>
              <a:t>、</a:t>
            </a:r>
            <a:r>
              <a:rPr lang="en-US" altLang="zh-CN" sz="2000" b="1" kern="0" dirty="0">
                <a:solidFill>
                  <a:schemeClr val="tx1"/>
                </a:solidFill>
                <a:latin typeface="+mn-lt"/>
                <a:ea typeface="宋体" pitchFamily="2" charset="-122"/>
              </a:rPr>
              <a:t>job</a:t>
            </a:r>
            <a:r>
              <a:rPr lang="zh-CN" altLang="en-US" sz="2000" b="1" kern="0" dirty="0">
                <a:solidFill>
                  <a:schemeClr val="tx1"/>
                </a:solidFill>
                <a:latin typeface="+mn-lt"/>
                <a:ea typeface="宋体" pitchFamily="2" charset="-122"/>
              </a:rPr>
              <a:t>、</a:t>
            </a:r>
            <a:r>
              <a:rPr lang="en-US" altLang="zh-CN" sz="2000" b="1" kern="0" dirty="0" err="1">
                <a:solidFill>
                  <a:schemeClr val="tx1"/>
                </a:solidFill>
                <a:latin typeface="+mn-lt"/>
                <a:ea typeface="宋体" pitchFamily="2" charset="-122"/>
              </a:rPr>
              <a:t>sal</a:t>
            </a:r>
            <a:r>
              <a:rPr lang="zh-CN" altLang="en-US" sz="2000" b="1" kern="0" dirty="0">
                <a:solidFill>
                  <a:schemeClr val="tx1"/>
                </a:solidFill>
                <a:latin typeface="+mn-lt"/>
                <a:ea typeface="宋体" pitchFamily="2" charset="-122"/>
              </a:rPr>
              <a:t>中的值</a:t>
            </a:r>
            <a:r>
              <a:rPr lang="en-US" altLang="zh-CN" sz="2200" b="1" kern="0" dirty="0">
                <a:solidFill>
                  <a:schemeClr val="tx1"/>
                </a:solidFill>
                <a:latin typeface="+mn-lt"/>
                <a:ea typeface="宋体" pitchFamily="2" charset="-122"/>
              </a:rPr>
              <a:t> </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ChangeArrowheads="1"/>
          </p:cNvSpPr>
          <p:nvPr>
            <p:ph type="title"/>
          </p:nvPr>
        </p:nvSpPr>
        <p:spPr/>
        <p:txBody>
          <a:bodyPr/>
          <a:lstStyle/>
          <a:p>
            <a:pPr eaLnBrk="1" hangingPunct="1">
              <a:defRPr/>
            </a:pPr>
            <a:r>
              <a:rPr lang="en-US" altLang="zh-CN" dirty="0">
                <a:effectLst>
                  <a:outerShdw blurRad="38100" dist="38100" dir="2700000" algn="tl">
                    <a:srgbClr val="FFFFFF"/>
                  </a:outerShdw>
                </a:effectLst>
                <a:ea typeface="宋体" pitchFamily="2" charset="-122"/>
              </a:rPr>
              <a:t>2.6</a:t>
            </a:r>
            <a:r>
              <a:rPr lang="zh-CN" altLang="en-US" dirty="0">
                <a:effectLst>
                  <a:outerShdw blurRad="38100" dist="38100" dir="2700000" algn="tl">
                    <a:srgbClr val="FFFFFF"/>
                  </a:outerShdw>
                </a:effectLst>
                <a:ea typeface="宋体" pitchFamily="2" charset="-122"/>
              </a:rPr>
              <a:t> 关闭游标</a:t>
            </a:r>
            <a:endParaRPr lang="en-US" altLang="zh-CN" dirty="0">
              <a:effectLst>
                <a:outerShdw blurRad="38100" dist="38100" dir="2700000" algn="tl">
                  <a:srgbClr val="FFFFFF"/>
                </a:outerShdw>
              </a:effectLst>
              <a:ea typeface="宋体" pitchFamily="2" charset="-122"/>
            </a:endParaRPr>
          </a:p>
        </p:txBody>
      </p:sp>
      <p:sp>
        <p:nvSpPr>
          <p:cNvPr id="24579" name="Rectangle 4"/>
          <p:cNvSpPr>
            <a:spLocks noChangeArrowheads="1"/>
          </p:cNvSpPr>
          <p:nvPr/>
        </p:nvSpPr>
        <p:spPr bwMode="blackWhite">
          <a:xfrm>
            <a:off x="952500" y="2357438"/>
            <a:ext cx="6804025" cy="447675"/>
          </a:xfrm>
          <a:prstGeom prst="rect">
            <a:avLst/>
          </a:prstGeom>
          <a:solidFill>
            <a:srgbClr val="FFFFCC"/>
          </a:solidFill>
          <a:ln w="12700">
            <a:solidFill>
              <a:srgbClr val="000000"/>
            </a:solidFill>
            <a:miter lim="800000"/>
            <a:headEnd/>
            <a:tailEnd/>
          </a:ln>
        </p:spPr>
        <p:txBody>
          <a:bodyPr lIns="92075" tIns="46038" rIns="92075" bIns="46038">
            <a:spAutoFit/>
          </a:bodyPr>
          <a:lstStyle/>
          <a:p>
            <a:pPr defTabSz="400050">
              <a:lnSpc>
                <a:spcPct val="125000"/>
              </a:lnSpc>
              <a:tabLst>
                <a:tab pos="400050" algn="r"/>
                <a:tab pos="673100" algn="l"/>
              </a:tabLst>
            </a:pPr>
            <a:r>
              <a:rPr kumimoji="1" lang="en-US" altLang="zh-CN" sz="1800" b="1" dirty="0">
                <a:solidFill>
                  <a:srgbClr val="000000"/>
                </a:solidFill>
                <a:latin typeface="Courier New" pitchFamily="49" charset="0"/>
                <a:ea typeface="宋体" pitchFamily="2" charset="-122"/>
              </a:rPr>
              <a:t>CLOSE		</a:t>
            </a:r>
            <a:r>
              <a:rPr kumimoji="1" lang="en-US" altLang="zh-CN" sz="1800" b="1" i="1" dirty="0" err="1">
                <a:solidFill>
                  <a:srgbClr val="000000"/>
                </a:solidFill>
                <a:latin typeface="Courier New" pitchFamily="49" charset="0"/>
                <a:ea typeface="宋体" pitchFamily="2" charset="-122"/>
              </a:rPr>
              <a:t>cursor_name</a:t>
            </a:r>
            <a:r>
              <a:rPr kumimoji="1" lang="en-US" altLang="zh-CN" sz="1800" b="1" dirty="0">
                <a:solidFill>
                  <a:srgbClr val="000000"/>
                </a:solidFill>
                <a:latin typeface="Courier New" pitchFamily="49" charset="0"/>
                <a:ea typeface="宋体" pitchFamily="2" charset="-122"/>
              </a:rPr>
              <a:t>;                    </a:t>
            </a:r>
          </a:p>
        </p:txBody>
      </p:sp>
      <p:sp>
        <p:nvSpPr>
          <p:cNvPr id="6" name="Rectangle 3"/>
          <p:cNvSpPr txBox="1">
            <a:spLocks noChangeArrowheads="1"/>
          </p:cNvSpPr>
          <p:nvPr/>
        </p:nvSpPr>
        <p:spPr bwMode="auto">
          <a:xfrm>
            <a:off x="812800" y="3028950"/>
            <a:ext cx="7385050" cy="1477963"/>
          </a:xfrm>
          <a:prstGeom prst="rect">
            <a:avLst/>
          </a:prstGeom>
          <a:noFill/>
          <a:ln w="9525">
            <a:noFill/>
            <a:miter lim="800000"/>
            <a:headEnd/>
            <a:tailEnd/>
          </a:ln>
          <a:effectLst/>
        </p:spPr>
        <p:txBody>
          <a:bodyPr lIns="92075" tIns="46038" rIns="92075" bIns="46038">
            <a:spAutoFit/>
          </a:bodyPr>
          <a:lstStyle/>
          <a:p>
            <a:pPr marL="341313" lvl="1" indent="-227013"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latin typeface="+mn-lt"/>
                <a:ea typeface="宋体" pitchFamily="2" charset="-122"/>
              </a:rPr>
              <a:t>当所有的活动集都被检索以后，游标就应该关闭</a:t>
            </a:r>
            <a:r>
              <a:rPr lang="en-US" altLang="zh-CN" sz="2000" b="1" kern="0" dirty="0">
                <a:solidFill>
                  <a:schemeClr val="tx1"/>
                </a:solidFill>
                <a:latin typeface="+mn-lt"/>
                <a:ea typeface="宋体" pitchFamily="2" charset="-122"/>
              </a:rPr>
              <a:t>。</a:t>
            </a:r>
          </a:p>
          <a:p>
            <a:pPr marL="341313" lvl="1" indent="-227013"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latin typeface="+mn-lt"/>
                <a:ea typeface="宋体" pitchFamily="2" charset="-122"/>
              </a:rPr>
              <a:t>如果需要，可以在重新打开游标</a:t>
            </a:r>
            <a:r>
              <a:rPr lang="en-US" altLang="zh-CN" sz="2000" b="1" kern="0" dirty="0">
                <a:solidFill>
                  <a:schemeClr val="tx1"/>
                </a:solidFill>
                <a:latin typeface="+mn-lt"/>
                <a:ea typeface="宋体" pitchFamily="2" charset="-122"/>
              </a:rPr>
              <a:t>。</a:t>
            </a:r>
          </a:p>
          <a:p>
            <a:pPr marL="341313" lvl="1" indent="-227013"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latin typeface="+mn-lt"/>
                <a:ea typeface="宋体" pitchFamily="2" charset="-122"/>
              </a:rPr>
              <a:t>一旦关闭了游标，再从该游标提取数据就将是非法的。这样做会产生一个</a:t>
            </a:r>
            <a:r>
              <a:rPr lang="en-US" altLang="zh-CN" sz="2000" b="1" kern="0" dirty="0">
                <a:solidFill>
                  <a:schemeClr val="tx1"/>
                </a:solidFill>
                <a:latin typeface="+mn-lt"/>
                <a:ea typeface="宋体" pitchFamily="2" charset="-122"/>
              </a:rPr>
              <a:t>Oracle</a:t>
            </a:r>
            <a:r>
              <a:rPr lang="zh-CN" altLang="en-US" sz="2000" b="1" kern="0" dirty="0">
                <a:solidFill>
                  <a:schemeClr val="tx1"/>
                </a:solidFill>
                <a:latin typeface="+mn-lt"/>
                <a:ea typeface="宋体" pitchFamily="2" charset="-122"/>
              </a:rPr>
              <a:t>错误</a:t>
            </a:r>
            <a:r>
              <a:rPr lang="en-US" altLang="zh-CN" sz="2000" b="1" kern="0" dirty="0">
                <a:solidFill>
                  <a:schemeClr val="tx1"/>
                </a:solidFill>
                <a:latin typeface="+mn-lt"/>
                <a:ea typeface="宋体" pitchFamily="2" charset="-122"/>
              </a:rPr>
              <a:t>。</a:t>
            </a:r>
          </a:p>
        </p:txBody>
      </p:sp>
      <p:sp>
        <p:nvSpPr>
          <p:cNvPr id="8" name="Rectangle 3"/>
          <p:cNvSpPr txBox="1">
            <a:spLocks noChangeArrowheads="1"/>
          </p:cNvSpPr>
          <p:nvPr/>
        </p:nvSpPr>
        <p:spPr bwMode="auto">
          <a:xfrm>
            <a:off x="796925" y="1878013"/>
            <a:ext cx="7385050" cy="414337"/>
          </a:xfrm>
          <a:prstGeom prst="rect">
            <a:avLst/>
          </a:prstGeom>
          <a:noFill/>
          <a:ln w="9525">
            <a:noFill/>
            <a:miter lim="800000"/>
            <a:headEnd/>
            <a:tailEnd/>
          </a:ln>
          <a:effectLst/>
        </p:spPr>
        <p:txBody>
          <a:bodyPr lIns="92075" tIns="46038" rIns="92075" bIns="46038">
            <a:spAutoFit/>
          </a:bodyPr>
          <a:lstStyle/>
          <a:p>
            <a:pPr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2200" b="1" kern="0" dirty="0">
                <a:solidFill>
                  <a:schemeClr val="tx1"/>
                </a:solidFill>
                <a:latin typeface="+mn-lt"/>
                <a:ea typeface="宋体" pitchFamily="2" charset="-122"/>
              </a:rPr>
              <a:t>语法</a:t>
            </a:r>
            <a:endParaRPr lang="en-US" altLang="zh-CN" sz="2000" b="1" kern="0" dirty="0">
              <a:solidFill>
                <a:schemeClr val="tx1"/>
              </a:solidFill>
              <a:latin typeface="+mn-lt"/>
              <a:ea typeface="宋体" pitchFamily="2" charset="-122"/>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p:cNvSpPr>
            <a:spLocks noGrp="1" noChangeArrowheads="1"/>
          </p:cNvSpPr>
          <p:nvPr>
            <p:ph type="title"/>
          </p:nvPr>
        </p:nvSpPr>
        <p:spPr/>
        <p:txBody>
          <a:bodyPr/>
          <a:lstStyle/>
          <a:p>
            <a:pPr eaLnBrk="1" hangingPunct="1">
              <a:defRPr/>
            </a:pPr>
            <a:r>
              <a:rPr lang="en-US" altLang="zh-CN" dirty="0">
                <a:effectLst>
                  <a:outerShdw blurRad="38100" dist="38100" dir="2700000" algn="tl">
                    <a:srgbClr val="FFFFFF"/>
                  </a:outerShdw>
                </a:effectLst>
                <a:ea typeface="宋体" pitchFamily="2" charset="-122"/>
              </a:rPr>
              <a:t>2.7</a:t>
            </a:r>
            <a:r>
              <a:rPr lang="zh-CN" altLang="en-US" dirty="0">
                <a:effectLst>
                  <a:outerShdw blurRad="38100" dist="38100" dir="2700000" algn="tl">
                    <a:srgbClr val="FFFFFF"/>
                  </a:outerShdw>
                </a:effectLst>
                <a:ea typeface="宋体" pitchFamily="2" charset="-122"/>
              </a:rPr>
              <a:t> 显示游标的属性</a:t>
            </a:r>
            <a:endParaRPr lang="en-US" altLang="zh-CN" dirty="0">
              <a:effectLst>
                <a:outerShdw blurRad="38100" dist="38100" dir="2700000" algn="tl">
                  <a:srgbClr val="FFFFFF"/>
                </a:outerShdw>
              </a:effectLst>
              <a:ea typeface="宋体" pitchFamily="2" charset="-122"/>
            </a:endParaRPr>
          </a:p>
        </p:txBody>
      </p:sp>
      <p:sp>
        <p:nvSpPr>
          <p:cNvPr id="12" name="Rectangle 3"/>
          <p:cNvSpPr txBox="1">
            <a:spLocks noChangeArrowheads="1"/>
          </p:cNvSpPr>
          <p:nvPr/>
        </p:nvSpPr>
        <p:spPr bwMode="auto">
          <a:xfrm>
            <a:off x="603250" y="1385888"/>
            <a:ext cx="7385050" cy="409575"/>
          </a:xfrm>
          <a:prstGeom prst="rect">
            <a:avLst/>
          </a:prstGeom>
          <a:noFill/>
          <a:ln w="9525">
            <a:noFill/>
            <a:miter lim="800000"/>
            <a:headEnd/>
            <a:tailEnd/>
          </a:ln>
          <a:effectLst/>
        </p:spPr>
        <p:txBody>
          <a:bodyPr lIns="92075" tIns="46038" rIns="92075" bIns="46038">
            <a:spAutoFit/>
          </a:bodyPr>
          <a:lstStyle/>
          <a:p>
            <a:pPr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2200" b="1" kern="0">
                <a:solidFill>
                  <a:schemeClr val="tx1"/>
                </a:solidFill>
                <a:latin typeface="+mn-lt"/>
                <a:ea typeface="宋体" pitchFamily="2" charset="-122"/>
              </a:rPr>
              <a:t>得到游标的状态信息</a:t>
            </a:r>
            <a:endParaRPr lang="en-US" altLang="zh-CN" sz="2200" b="1" kern="0">
              <a:solidFill>
                <a:schemeClr val="tx1"/>
              </a:solidFill>
              <a:latin typeface="+mn-lt"/>
              <a:ea typeface="宋体" pitchFamily="2" charset="-122"/>
            </a:endParaRPr>
          </a:p>
        </p:txBody>
      </p:sp>
      <p:graphicFrame>
        <p:nvGraphicFramePr>
          <p:cNvPr id="14" name="表格 13"/>
          <p:cNvGraphicFramePr>
            <a:graphicFrameLocks noGrp="1"/>
          </p:cNvGraphicFramePr>
          <p:nvPr/>
        </p:nvGraphicFramePr>
        <p:xfrm>
          <a:off x="587375" y="1825625"/>
          <a:ext cx="8083550" cy="3991929"/>
        </p:xfrm>
        <a:graphic>
          <a:graphicData uri="http://schemas.openxmlformats.org/drawingml/2006/table">
            <a:tbl>
              <a:tblPr/>
              <a:tblGrid>
                <a:gridCol w="2006600">
                  <a:extLst>
                    <a:ext uri="{9D8B030D-6E8A-4147-A177-3AD203B41FA5}">
                      <a16:colId xmlns:a16="http://schemas.microsoft.com/office/drawing/2014/main" val="20000"/>
                    </a:ext>
                  </a:extLst>
                </a:gridCol>
                <a:gridCol w="1709738">
                  <a:extLst>
                    <a:ext uri="{9D8B030D-6E8A-4147-A177-3AD203B41FA5}">
                      <a16:colId xmlns:a16="http://schemas.microsoft.com/office/drawing/2014/main" val="20001"/>
                    </a:ext>
                  </a:extLst>
                </a:gridCol>
                <a:gridCol w="4367212">
                  <a:extLst>
                    <a:ext uri="{9D8B030D-6E8A-4147-A177-3AD203B41FA5}">
                      <a16:colId xmlns:a16="http://schemas.microsoft.com/office/drawing/2014/main" val="20002"/>
                    </a:ext>
                  </a:extLst>
                </a:gridCol>
              </a:tblGrid>
              <a:tr h="4873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Arial" pitchFamily="34" charset="0"/>
                          <a:ea typeface="宋体" pitchFamily="2" charset="-122"/>
                        </a:rPr>
                        <a:t>属性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Arial" pitchFamily="34" charset="0"/>
                          <a:ea typeface="宋体" pitchFamily="2" charset="-122"/>
                        </a:rPr>
                        <a:t>类型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Arial" pitchFamily="34" charset="0"/>
                          <a:ea typeface="宋体" pitchFamily="2" charset="-122"/>
                        </a:rPr>
                        <a:t>含义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8524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00"/>
                          </a:solidFill>
                          <a:effectLst/>
                          <a:latin typeface="Arial" pitchFamily="34" charset="0"/>
                          <a:ea typeface="宋体" pitchFamily="2" charset="-122"/>
                        </a:rPr>
                        <a:t>%ISOPEN</a:t>
                      </a:r>
                      <a:endParaRPr kumimoji="0" lang="zh-CN" altLang="en-US" sz="2000" b="0" i="0" u="none" strike="noStrike" cap="none" normalizeH="0" baseline="0">
                        <a:ln>
                          <a:noFill/>
                        </a:ln>
                        <a:solidFill>
                          <a:srgbClr val="000000"/>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00"/>
                          </a:solidFill>
                          <a:effectLst/>
                          <a:latin typeface="Arial" pitchFamily="34" charset="0"/>
                          <a:ea typeface="宋体" pitchFamily="2" charset="-122"/>
                        </a:rPr>
                        <a:t>Boolean </a:t>
                      </a:r>
                      <a:endParaRPr kumimoji="0" lang="zh-CN" altLang="en-US" sz="2000" b="0" i="0" u="none" strike="noStrike" cap="none" normalizeH="0" baseline="0">
                        <a:ln>
                          <a:noFill/>
                        </a:ln>
                        <a:solidFill>
                          <a:srgbClr val="000000"/>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1" lang="zh-CN" altLang="en-US" sz="2000" b="1" i="0" u="none" strike="noStrike" cap="none" normalizeH="0" baseline="0" dirty="0">
                          <a:ln>
                            <a:noFill/>
                          </a:ln>
                          <a:solidFill>
                            <a:srgbClr val="000000"/>
                          </a:solidFill>
                          <a:effectLst/>
                          <a:latin typeface="Arial" pitchFamily="34" charset="0"/>
                          <a:ea typeface="宋体" pitchFamily="2" charset="-122"/>
                        </a:rPr>
                        <a:t>如果游标已打开</a:t>
                      </a:r>
                      <a:r>
                        <a:rPr kumimoji="1" lang="en-US" altLang="zh-CN" sz="2000" b="1" i="0" u="none" strike="noStrike" cap="none" normalizeH="0" baseline="0" dirty="0">
                          <a:ln>
                            <a:noFill/>
                          </a:ln>
                          <a:solidFill>
                            <a:srgbClr val="000000"/>
                          </a:solidFill>
                          <a:effectLst/>
                          <a:latin typeface="Arial" pitchFamily="34" charset="0"/>
                          <a:ea typeface="宋体" pitchFamily="2" charset="-122"/>
                        </a:rPr>
                        <a:t>,</a:t>
                      </a:r>
                      <a:r>
                        <a:rPr kumimoji="1" lang="zh-CN" altLang="en-US" sz="2000" b="1" i="0" u="none" strike="noStrike" cap="none" normalizeH="0" baseline="0" dirty="0">
                          <a:ln>
                            <a:noFill/>
                          </a:ln>
                          <a:solidFill>
                            <a:srgbClr val="000000"/>
                          </a:solidFill>
                          <a:effectLst/>
                          <a:latin typeface="Arial" pitchFamily="34" charset="0"/>
                          <a:ea typeface="宋体" pitchFamily="2" charset="-122"/>
                        </a:rPr>
                        <a:t>值为</a:t>
                      </a:r>
                      <a:r>
                        <a:rPr kumimoji="1" lang="en-US" altLang="zh-CN" sz="2000" b="1" i="0" u="none" strike="noStrike" cap="none" normalizeH="0" baseline="0" dirty="0">
                          <a:ln>
                            <a:noFill/>
                          </a:ln>
                          <a:solidFill>
                            <a:srgbClr val="000000"/>
                          </a:solidFill>
                          <a:effectLst/>
                          <a:latin typeface="Arial" pitchFamily="34" charset="0"/>
                          <a:ea typeface="宋体" pitchFamily="2" charset="-122"/>
                        </a:rPr>
                        <a:t>TRUE</a:t>
                      </a:r>
                      <a:endParaRPr kumimoji="0" lang="zh-CN" altLang="en-US" sz="2000" b="0" i="0" u="none" strike="noStrike" cap="none" normalizeH="0" baseline="0" dirty="0">
                        <a:ln>
                          <a:noFill/>
                        </a:ln>
                        <a:solidFill>
                          <a:srgbClr val="000000"/>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9636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00"/>
                          </a:solidFill>
                          <a:effectLst/>
                          <a:latin typeface="Arial" pitchFamily="34" charset="0"/>
                          <a:ea typeface="宋体" pitchFamily="2" charset="-122"/>
                        </a:rPr>
                        <a:t>%NOTFOUND</a:t>
                      </a:r>
                      <a:endParaRPr kumimoji="0" lang="zh-CN" altLang="en-US" sz="2000" b="0" i="0" u="none" strike="noStrike" cap="none" normalizeH="0" baseline="0">
                        <a:ln>
                          <a:noFill/>
                        </a:ln>
                        <a:solidFill>
                          <a:srgbClr val="000000"/>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00"/>
                          </a:solidFill>
                          <a:effectLst/>
                          <a:latin typeface="Arial" pitchFamily="34" charset="0"/>
                          <a:ea typeface="宋体" pitchFamily="2" charset="-122"/>
                        </a:rPr>
                        <a:t>Boolean </a:t>
                      </a:r>
                      <a:endParaRPr kumimoji="0" lang="zh-CN" altLang="en-US" sz="2000" b="0" i="0" u="none" strike="noStrike" cap="none" normalizeH="0" baseline="0">
                        <a:ln>
                          <a:noFill/>
                        </a:ln>
                        <a:solidFill>
                          <a:srgbClr val="000000"/>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1" lang="zh-CN" altLang="en-US" sz="2000" b="1" i="0" u="none" strike="noStrike" cap="none" normalizeH="0" baseline="0" dirty="0">
                          <a:ln>
                            <a:noFill/>
                          </a:ln>
                          <a:solidFill>
                            <a:srgbClr val="000000"/>
                          </a:solidFill>
                          <a:effectLst/>
                          <a:latin typeface="Arial" pitchFamily="34" charset="0"/>
                          <a:ea typeface="宋体" pitchFamily="2" charset="-122"/>
                        </a:rPr>
                        <a:t>如果最近的</a:t>
                      </a:r>
                      <a:r>
                        <a:rPr kumimoji="1" lang="en-US" altLang="zh-CN" sz="2000" b="1" i="0" u="none" strike="noStrike" cap="none" normalizeH="0" baseline="0" dirty="0">
                          <a:ln>
                            <a:noFill/>
                          </a:ln>
                          <a:solidFill>
                            <a:srgbClr val="000000"/>
                          </a:solidFill>
                          <a:effectLst/>
                          <a:latin typeface="Arial" pitchFamily="34" charset="0"/>
                          <a:ea typeface="宋体" pitchFamily="2" charset="-122"/>
                        </a:rPr>
                        <a:t>fetch</a:t>
                      </a:r>
                      <a:r>
                        <a:rPr kumimoji="1" lang="zh-CN" altLang="en-US" sz="2000" b="1" i="0" u="none" strike="noStrike" cap="none" normalizeH="0" baseline="0" dirty="0">
                          <a:ln>
                            <a:noFill/>
                          </a:ln>
                          <a:solidFill>
                            <a:srgbClr val="000000"/>
                          </a:solidFill>
                          <a:effectLst/>
                          <a:latin typeface="Arial" pitchFamily="34" charset="0"/>
                          <a:ea typeface="宋体" pitchFamily="2" charset="-122"/>
                        </a:rPr>
                        <a:t>操作没有返回一行数据</a:t>
                      </a:r>
                      <a:r>
                        <a:rPr kumimoji="1" lang="en-US" altLang="zh-CN" sz="2000" b="1" i="0" u="none" strike="noStrike" cap="none" normalizeH="0" baseline="0" dirty="0">
                          <a:ln>
                            <a:noFill/>
                          </a:ln>
                          <a:solidFill>
                            <a:srgbClr val="000000"/>
                          </a:solidFill>
                          <a:effectLst/>
                          <a:latin typeface="Arial" pitchFamily="34" charset="0"/>
                          <a:ea typeface="宋体" pitchFamily="2" charset="-122"/>
                        </a:rPr>
                        <a:t>,</a:t>
                      </a:r>
                      <a:r>
                        <a:rPr kumimoji="1" lang="zh-CN" altLang="en-US" sz="2000" b="1" i="0" u="none" strike="noStrike" cap="none" normalizeH="0" baseline="0" dirty="0">
                          <a:ln>
                            <a:noFill/>
                          </a:ln>
                          <a:solidFill>
                            <a:srgbClr val="000000"/>
                          </a:solidFill>
                          <a:effectLst/>
                          <a:latin typeface="Arial" pitchFamily="34" charset="0"/>
                          <a:ea typeface="宋体" pitchFamily="2" charset="-122"/>
                        </a:rPr>
                        <a:t>值为</a:t>
                      </a:r>
                      <a:r>
                        <a:rPr kumimoji="1" lang="en-US" altLang="zh-CN" sz="2000" b="1" i="0" u="none" strike="noStrike" cap="none" normalizeH="0" baseline="0" dirty="0">
                          <a:ln>
                            <a:noFill/>
                          </a:ln>
                          <a:solidFill>
                            <a:srgbClr val="000000"/>
                          </a:solidFill>
                          <a:effectLst/>
                          <a:latin typeface="Arial" pitchFamily="34" charset="0"/>
                          <a:ea typeface="宋体" pitchFamily="2" charset="-122"/>
                        </a:rPr>
                        <a:t>TRUE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987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Arial" pitchFamily="34" charset="0"/>
                          <a:ea typeface="宋体" pitchFamily="2" charset="-122"/>
                        </a:rPr>
                        <a:t>%</a:t>
                      </a:r>
                      <a:r>
                        <a:rPr kumimoji="1" lang="en-US" altLang="zh-CN" sz="2000" b="1" i="0" u="none" strike="noStrike" cap="none" normalizeH="0" baseline="0">
                          <a:ln>
                            <a:noFill/>
                          </a:ln>
                          <a:solidFill>
                            <a:srgbClr val="000000"/>
                          </a:solidFill>
                          <a:effectLst/>
                          <a:latin typeface="Arial" pitchFamily="34" charset="0"/>
                          <a:ea typeface="宋体" pitchFamily="2" charset="-122"/>
                        </a:rPr>
                        <a:t>FOUND</a:t>
                      </a:r>
                      <a:endParaRPr kumimoji="0" lang="zh-CN" altLang="en-US" sz="2000" b="0" i="0" u="none" strike="noStrike" cap="none" normalizeH="0" baseline="0">
                        <a:ln>
                          <a:noFill/>
                        </a:ln>
                        <a:solidFill>
                          <a:srgbClr val="000000"/>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00"/>
                          </a:solidFill>
                          <a:effectLst/>
                          <a:latin typeface="Arial" pitchFamily="34" charset="0"/>
                          <a:ea typeface="宋体" pitchFamily="2" charset="-122"/>
                        </a:rPr>
                        <a:t>Boolean </a:t>
                      </a:r>
                      <a:endParaRPr kumimoji="0" lang="zh-CN" altLang="en-US" sz="2000" b="0" i="0" u="none" strike="noStrike" cap="none" normalizeH="0" baseline="0">
                        <a:ln>
                          <a:noFill/>
                        </a:ln>
                        <a:solidFill>
                          <a:srgbClr val="000000"/>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1" lang="zh-CN" altLang="en-US" sz="2000" b="1" i="0" u="none" strike="noStrike" cap="none" normalizeH="0" baseline="0" dirty="0">
                          <a:ln>
                            <a:noFill/>
                          </a:ln>
                          <a:solidFill>
                            <a:srgbClr val="000000"/>
                          </a:solidFill>
                          <a:effectLst/>
                          <a:latin typeface="Arial" pitchFamily="34" charset="0"/>
                          <a:ea typeface="宋体" pitchFamily="2" charset="-122"/>
                        </a:rPr>
                        <a:t>如果最近的</a:t>
                      </a:r>
                      <a:r>
                        <a:rPr kumimoji="1" lang="en-US" altLang="zh-CN" sz="2000" b="1" i="0" u="none" strike="noStrike" cap="none" normalizeH="0" baseline="0" dirty="0">
                          <a:ln>
                            <a:noFill/>
                          </a:ln>
                          <a:solidFill>
                            <a:srgbClr val="000000"/>
                          </a:solidFill>
                          <a:effectLst/>
                          <a:latin typeface="Arial" pitchFamily="34" charset="0"/>
                          <a:ea typeface="宋体" pitchFamily="2" charset="-122"/>
                        </a:rPr>
                        <a:t>fetch</a:t>
                      </a:r>
                      <a:r>
                        <a:rPr kumimoji="1" lang="zh-CN" altLang="en-US" sz="2000" b="1" i="0" u="none" strike="noStrike" cap="none" normalizeH="0" baseline="0" dirty="0">
                          <a:ln>
                            <a:noFill/>
                          </a:ln>
                          <a:solidFill>
                            <a:srgbClr val="000000"/>
                          </a:solidFill>
                          <a:effectLst/>
                          <a:latin typeface="Arial" pitchFamily="34" charset="0"/>
                          <a:ea typeface="宋体" pitchFamily="2" charset="-122"/>
                        </a:rPr>
                        <a:t>操作返回一行数据</a:t>
                      </a:r>
                      <a:r>
                        <a:rPr kumimoji="1" lang="en-US" altLang="zh-CN" sz="2000" b="1" i="0" u="none" strike="noStrike" cap="none" normalizeH="0" baseline="0" dirty="0">
                          <a:ln>
                            <a:noFill/>
                          </a:ln>
                          <a:solidFill>
                            <a:srgbClr val="000000"/>
                          </a:solidFill>
                          <a:effectLst/>
                          <a:latin typeface="Arial" pitchFamily="34" charset="0"/>
                          <a:ea typeface="宋体" pitchFamily="2" charset="-122"/>
                        </a:rPr>
                        <a:t>, </a:t>
                      </a:r>
                      <a:r>
                        <a:rPr kumimoji="1" lang="zh-CN" altLang="en-US" sz="2000" b="1" i="0" u="none" strike="noStrike" cap="none" normalizeH="0" baseline="0" dirty="0">
                          <a:ln>
                            <a:noFill/>
                          </a:ln>
                          <a:solidFill>
                            <a:srgbClr val="000000"/>
                          </a:solidFill>
                          <a:effectLst/>
                          <a:latin typeface="Arial" pitchFamily="34" charset="0"/>
                          <a:ea typeface="宋体" pitchFamily="2" charset="-122"/>
                        </a:rPr>
                        <a:t>值为</a:t>
                      </a:r>
                      <a:r>
                        <a:rPr kumimoji="1" lang="en-US" altLang="zh-CN" sz="2000" b="1" i="0" u="none" strike="noStrike" cap="none" normalizeH="0" baseline="0" dirty="0">
                          <a:ln>
                            <a:noFill/>
                          </a:ln>
                          <a:solidFill>
                            <a:srgbClr val="000000"/>
                          </a:solidFill>
                          <a:effectLst/>
                          <a:latin typeface="Arial" pitchFamily="34" charset="0"/>
                          <a:ea typeface="宋体" pitchFamily="2" charset="-122"/>
                        </a:rPr>
                        <a:t>TRUE; </a:t>
                      </a:r>
                      <a:r>
                        <a:rPr kumimoji="1" lang="zh-CN" altLang="en-US" sz="2000" b="1" i="0" u="none" strike="noStrike" cap="none" normalizeH="0" baseline="0" dirty="0">
                          <a:ln>
                            <a:noFill/>
                          </a:ln>
                          <a:solidFill>
                            <a:srgbClr val="000000"/>
                          </a:solidFill>
                          <a:effectLst/>
                          <a:latin typeface="Arial" pitchFamily="34" charset="0"/>
                          <a:ea typeface="宋体" pitchFamily="2" charset="-122"/>
                        </a:rPr>
                        <a:t>与</a:t>
                      </a:r>
                      <a:r>
                        <a:rPr kumimoji="1" lang="en-US" altLang="zh-CN" sz="2000" b="1" i="0" u="none" strike="noStrike" cap="none" normalizeH="0" baseline="0" dirty="0">
                          <a:ln>
                            <a:noFill/>
                          </a:ln>
                          <a:solidFill>
                            <a:srgbClr val="000000"/>
                          </a:solidFill>
                          <a:effectLst/>
                          <a:latin typeface="Arial" pitchFamily="34" charset="0"/>
                          <a:ea typeface="宋体" pitchFamily="2" charset="-122"/>
                        </a:rPr>
                        <a:t>%NOTFOUND </a:t>
                      </a:r>
                      <a:r>
                        <a:rPr kumimoji="1" lang="zh-CN" altLang="en-US" sz="2000" b="1" i="0" u="none" strike="noStrike" cap="none" normalizeH="0" baseline="0" dirty="0">
                          <a:ln>
                            <a:noFill/>
                          </a:ln>
                          <a:solidFill>
                            <a:srgbClr val="000000"/>
                          </a:solidFill>
                          <a:effectLst/>
                          <a:latin typeface="Arial" pitchFamily="34" charset="0"/>
                          <a:ea typeface="宋体" pitchFamily="2" charset="-122"/>
                        </a:rPr>
                        <a:t>相反</a:t>
                      </a:r>
                      <a:endParaRPr kumimoji="0" lang="zh-CN" altLang="en-US" sz="2000" b="0" i="0" u="none" strike="noStrike" cap="none" normalizeH="0" baseline="0" dirty="0">
                        <a:ln>
                          <a:noFill/>
                        </a:ln>
                        <a:solidFill>
                          <a:srgbClr val="000000"/>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3"/>
                  </a:ext>
                </a:extLst>
              </a:tr>
              <a:tr h="6985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00"/>
                          </a:solidFill>
                          <a:effectLst/>
                          <a:latin typeface="Arial" pitchFamily="34" charset="0"/>
                          <a:ea typeface="宋体" pitchFamily="2" charset="-122"/>
                        </a:rPr>
                        <a:t>%ROWCOUNT</a:t>
                      </a:r>
                      <a:endParaRPr kumimoji="0" lang="zh-CN" altLang="en-US" sz="2000" b="0" i="0" u="none" strike="noStrike" cap="none" normalizeH="0" baseline="0">
                        <a:ln>
                          <a:noFill/>
                        </a:ln>
                        <a:solidFill>
                          <a:srgbClr val="000000"/>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00"/>
                          </a:solidFill>
                          <a:effectLst/>
                          <a:latin typeface="Arial" pitchFamily="34" charset="0"/>
                          <a:ea typeface="宋体" pitchFamily="2" charset="-122"/>
                        </a:rPr>
                        <a:t>Number</a:t>
                      </a:r>
                      <a:endParaRPr kumimoji="0" lang="zh-CN" altLang="en-US" sz="2000" b="0" i="0" u="none" strike="noStrike" cap="none" normalizeH="0" baseline="0">
                        <a:ln>
                          <a:noFill/>
                        </a:ln>
                        <a:solidFill>
                          <a:srgbClr val="000000"/>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1" lang="zh-CN" altLang="en-US" sz="2000" b="1" i="0" u="none" strike="noStrike" cap="none" normalizeH="0" baseline="0" dirty="0">
                          <a:ln>
                            <a:noFill/>
                          </a:ln>
                          <a:solidFill>
                            <a:srgbClr val="000000"/>
                          </a:solidFill>
                          <a:effectLst/>
                          <a:latin typeface="Arial" pitchFamily="34" charset="0"/>
                          <a:ea typeface="宋体" pitchFamily="2" charset="-122"/>
                        </a:rPr>
                        <a:t>值为</a:t>
                      </a:r>
                      <a:r>
                        <a:rPr kumimoji="0" lang="zh-CN" altLang="en-US" sz="2000" b="1" i="0" u="none" strike="noStrike" cap="none" normalizeH="0" baseline="0" dirty="0">
                          <a:ln>
                            <a:noFill/>
                          </a:ln>
                          <a:solidFill>
                            <a:schemeClr val="tx1"/>
                          </a:solidFill>
                          <a:effectLst/>
                          <a:latin typeface="Arial" pitchFamily="34" charset="0"/>
                          <a:ea typeface="宋体" pitchFamily="2" charset="-122"/>
                        </a:rPr>
                        <a:t>目前位置由</a:t>
                      </a:r>
                      <a:r>
                        <a:rPr kumimoji="1" lang="en-US" altLang="zh-CN" sz="2000" b="1" i="0" u="none" strike="noStrike" cap="none" normalizeH="0" baseline="0" dirty="0">
                          <a:ln>
                            <a:noFill/>
                          </a:ln>
                          <a:solidFill>
                            <a:srgbClr val="000000"/>
                          </a:solidFill>
                          <a:effectLst/>
                          <a:latin typeface="Arial" pitchFamily="34" charset="0"/>
                          <a:ea typeface="宋体" pitchFamily="2" charset="-122"/>
                        </a:rPr>
                        <a:t>fetch</a:t>
                      </a:r>
                      <a:r>
                        <a:rPr kumimoji="1" lang="zh-CN" altLang="en-US" sz="2000" b="1" i="0" u="none" strike="noStrike" cap="none" normalizeH="0" baseline="0" dirty="0">
                          <a:ln>
                            <a:noFill/>
                          </a:ln>
                          <a:solidFill>
                            <a:srgbClr val="000000"/>
                          </a:solidFill>
                          <a:effectLst/>
                          <a:latin typeface="Arial" pitchFamily="34" charset="0"/>
                          <a:ea typeface="宋体" pitchFamily="2" charset="-122"/>
                        </a:rPr>
                        <a:t>操作返回的行数</a:t>
                      </a:r>
                      <a:endParaRPr kumimoji="0" lang="zh-CN" altLang="en-US" sz="2000" b="0" i="0" u="none" strike="noStrike" cap="none" normalizeH="0" baseline="0" dirty="0">
                        <a:ln>
                          <a:noFill/>
                        </a:ln>
                        <a:solidFill>
                          <a:srgbClr val="000000"/>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4"/>
                  </a:ext>
                </a:extLst>
              </a:tr>
            </a:tbl>
          </a:graphicData>
        </a:graphic>
      </p:graphicFrame>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p:txBody>
          <a:bodyPr/>
          <a:lstStyle/>
          <a:p>
            <a:pPr eaLnBrk="1" hangingPunct="1">
              <a:defRPr/>
            </a:pPr>
            <a:r>
              <a:rPr lang="en-US" altLang="zh-CN" dirty="0">
                <a:effectLst>
                  <a:outerShdw blurRad="38100" dist="38100" dir="2700000" algn="tl">
                    <a:srgbClr val="FFFFFF"/>
                  </a:outerShdw>
                </a:effectLst>
                <a:ea typeface="宋体" pitchFamily="2" charset="-122"/>
              </a:rPr>
              <a:t>2.7.2</a:t>
            </a:r>
            <a:r>
              <a:rPr lang="zh-CN" altLang="en-US" dirty="0">
                <a:effectLst>
                  <a:outerShdw blurRad="38100" dist="38100" dir="2700000" algn="tl">
                    <a:srgbClr val="FFFFFF"/>
                  </a:outerShdw>
                </a:effectLst>
                <a:ea typeface="宋体" pitchFamily="2" charset="-122"/>
              </a:rPr>
              <a:t> </a:t>
            </a:r>
            <a:r>
              <a:rPr lang="en-US" altLang="zh-CN" dirty="0">
                <a:effectLst>
                  <a:outerShdw blurRad="38100" dist="38100" dir="2700000" algn="tl">
                    <a:srgbClr val="FFFFFF"/>
                  </a:outerShdw>
                </a:effectLst>
                <a:ea typeface="宋体" pitchFamily="2" charset="-122"/>
              </a:rPr>
              <a:t>%ISOPEN</a:t>
            </a:r>
            <a:r>
              <a:rPr lang="zh-CN" altLang="en-US" dirty="0">
                <a:effectLst>
                  <a:outerShdw blurRad="38100" dist="38100" dir="2700000" algn="tl">
                    <a:srgbClr val="FFFFFF"/>
                  </a:outerShdw>
                </a:effectLst>
                <a:ea typeface="宋体" pitchFamily="2" charset="-122"/>
              </a:rPr>
              <a:t>属性</a:t>
            </a:r>
            <a:endParaRPr lang="en-US" altLang="zh-CN" dirty="0">
              <a:effectLst>
                <a:outerShdw blurRad="38100" dist="38100" dir="2700000" algn="tl">
                  <a:srgbClr val="FFFFFF"/>
                </a:outerShdw>
              </a:effectLst>
              <a:ea typeface="宋体" pitchFamily="2" charset="-122"/>
            </a:endParaRPr>
          </a:p>
        </p:txBody>
      </p:sp>
      <p:sp>
        <p:nvSpPr>
          <p:cNvPr id="778244" name="Rectangle 4"/>
          <p:cNvSpPr>
            <a:spLocks noChangeArrowheads="1"/>
          </p:cNvSpPr>
          <p:nvPr/>
        </p:nvSpPr>
        <p:spPr bwMode="blackWhite">
          <a:xfrm>
            <a:off x="1039813" y="3670300"/>
            <a:ext cx="6642100" cy="1549400"/>
          </a:xfrm>
          <a:prstGeom prst="rect">
            <a:avLst/>
          </a:prstGeom>
          <a:solidFill>
            <a:srgbClr val="FFFFCC"/>
          </a:solidFill>
          <a:ln w="127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defTabSz="400050">
              <a:lnSpc>
                <a:spcPct val="105000"/>
              </a:lnSpc>
              <a:tabLst>
                <a:tab pos="460375" algn="l"/>
              </a:tabLst>
              <a:defRPr/>
            </a:pPr>
            <a:r>
              <a:rPr kumimoji="1" lang="en-US" altLang="zh-CN" sz="1800" b="1" dirty="0">
                <a:solidFill>
                  <a:srgbClr val="000000"/>
                </a:solidFill>
                <a:latin typeface="Courier New" pitchFamily="49" charset="0"/>
                <a:ea typeface="宋体" pitchFamily="2" charset="-122"/>
              </a:rPr>
              <a:t>IF NOT c1%ISOPEN THEN</a:t>
            </a:r>
          </a:p>
          <a:p>
            <a:pPr defTabSz="400050">
              <a:lnSpc>
                <a:spcPct val="105000"/>
              </a:lnSpc>
              <a:tabLst>
                <a:tab pos="460375" algn="l"/>
              </a:tabLst>
              <a:defRPr/>
            </a:pPr>
            <a:r>
              <a:rPr kumimoji="1" lang="en-US" altLang="zh-CN" sz="1800" b="1" dirty="0">
                <a:solidFill>
                  <a:srgbClr val="000000"/>
                </a:solidFill>
                <a:latin typeface="Courier New" pitchFamily="49" charset="0"/>
                <a:ea typeface="宋体" pitchFamily="2" charset="-122"/>
              </a:rPr>
              <a:t>	OPEN c1;</a:t>
            </a:r>
          </a:p>
          <a:p>
            <a:pPr defTabSz="400050">
              <a:lnSpc>
                <a:spcPct val="105000"/>
              </a:lnSpc>
              <a:tabLst>
                <a:tab pos="460375" algn="l"/>
              </a:tabLst>
              <a:defRPr/>
            </a:pPr>
            <a:r>
              <a:rPr kumimoji="1" lang="en-US" altLang="zh-CN" sz="1800" b="1" dirty="0">
                <a:solidFill>
                  <a:srgbClr val="000000"/>
                </a:solidFill>
                <a:latin typeface="Courier New" pitchFamily="49" charset="0"/>
                <a:ea typeface="宋体" pitchFamily="2" charset="-122"/>
              </a:rPr>
              <a:t>END IF;</a:t>
            </a:r>
          </a:p>
          <a:p>
            <a:pPr defTabSz="400050">
              <a:lnSpc>
                <a:spcPct val="105000"/>
              </a:lnSpc>
              <a:tabLst>
                <a:tab pos="460375" algn="l"/>
              </a:tabLst>
              <a:defRPr/>
            </a:pPr>
            <a:r>
              <a:rPr kumimoji="1" lang="en-US" altLang="zh-CN" sz="1800" b="1" dirty="0">
                <a:solidFill>
                  <a:srgbClr val="000000"/>
                </a:solidFill>
                <a:latin typeface="Courier New" pitchFamily="49" charset="0"/>
                <a:ea typeface="宋体" pitchFamily="2" charset="-122"/>
              </a:rPr>
              <a:t>LOOP</a:t>
            </a:r>
          </a:p>
          <a:p>
            <a:pPr defTabSz="400050">
              <a:lnSpc>
                <a:spcPct val="105000"/>
              </a:lnSpc>
              <a:tabLst>
                <a:tab pos="460375" algn="l"/>
              </a:tabLst>
              <a:defRPr/>
            </a:pPr>
            <a:r>
              <a:rPr kumimoji="1" lang="en-US" altLang="zh-CN" sz="1800" b="1" dirty="0">
                <a:solidFill>
                  <a:srgbClr val="000000"/>
                </a:solidFill>
                <a:latin typeface="Courier New" pitchFamily="49" charset="0"/>
                <a:ea typeface="宋体" pitchFamily="2" charset="-122"/>
              </a:rPr>
              <a:t>  FETCH c1...</a:t>
            </a:r>
          </a:p>
        </p:txBody>
      </p:sp>
      <p:sp>
        <p:nvSpPr>
          <p:cNvPr id="6" name="Rectangle 3"/>
          <p:cNvSpPr txBox="1">
            <a:spLocks noChangeArrowheads="1"/>
          </p:cNvSpPr>
          <p:nvPr/>
        </p:nvSpPr>
        <p:spPr bwMode="auto">
          <a:xfrm>
            <a:off x="977900" y="1804988"/>
            <a:ext cx="7385050" cy="1517650"/>
          </a:xfrm>
          <a:prstGeom prst="rect">
            <a:avLst/>
          </a:prstGeom>
          <a:noFill/>
          <a:ln w="9525">
            <a:noFill/>
            <a:miter lim="800000"/>
            <a:headEnd/>
            <a:tailEnd/>
          </a:ln>
          <a:effectLst/>
        </p:spPr>
        <p:txBody>
          <a:bodyPr lIns="92075" tIns="46038" rIns="92075" bIns="46038">
            <a:spAutoFit/>
          </a:bodyPr>
          <a:lstStyle/>
          <a:p>
            <a:pPr marL="341313" lvl="1" indent="-227013"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latin typeface="+mn-lt"/>
                <a:ea typeface="宋体" pitchFamily="2" charset="-122"/>
              </a:rPr>
              <a:t>只有当游标打开是才能进行提取(</a:t>
            </a:r>
            <a:r>
              <a:rPr lang="en-US" altLang="zh-CN" sz="2000" b="1" kern="0" dirty="0">
                <a:solidFill>
                  <a:schemeClr val="tx1"/>
                </a:solidFill>
                <a:latin typeface="+mn-lt"/>
                <a:ea typeface="宋体" pitchFamily="2" charset="-122"/>
              </a:rPr>
              <a:t>Fetch)</a:t>
            </a:r>
            <a:r>
              <a:rPr lang="zh-CN" altLang="en-US" sz="2000" b="1" kern="0" dirty="0">
                <a:solidFill>
                  <a:schemeClr val="tx1"/>
                </a:solidFill>
                <a:latin typeface="+mn-lt"/>
                <a:ea typeface="宋体" pitchFamily="2" charset="-122"/>
              </a:rPr>
              <a:t>行的操作。</a:t>
            </a:r>
            <a:endParaRPr lang="en-US" altLang="zh-CN" sz="2000" b="1" kern="0" dirty="0">
              <a:solidFill>
                <a:schemeClr val="tx1"/>
              </a:solidFill>
              <a:latin typeface="+mn-lt"/>
              <a:ea typeface="宋体" pitchFamily="2" charset="-122"/>
            </a:endParaRPr>
          </a:p>
          <a:p>
            <a:pPr marL="341313" lvl="1" indent="-227013"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latin typeface="+mn-lt"/>
                <a:ea typeface="宋体" pitchFamily="2" charset="-122"/>
              </a:rPr>
              <a:t>在进行提取(</a:t>
            </a:r>
            <a:r>
              <a:rPr lang="en-US" altLang="zh-CN" sz="2000" b="1" kern="0" dirty="0">
                <a:solidFill>
                  <a:schemeClr val="tx1"/>
                </a:solidFill>
                <a:latin typeface="+mn-lt"/>
                <a:ea typeface="宋体" pitchFamily="2" charset="-122"/>
              </a:rPr>
              <a:t>Fetch)</a:t>
            </a:r>
            <a:r>
              <a:rPr lang="zh-CN" altLang="en-US" sz="2000" b="1" kern="0" dirty="0">
                <a:solidFill>
                  <a:schemeClr val="tx1"/>
                </a:solidFill>
                <a:latin typeface="+mn-lt"/>
                <a:ea typeface="宋体" pitchFamily="2" charset="-122"/>
              </a:rPr>
              <a:t>行操作之前，使用</a:t>
            </a:r>
            <a:r>
              <a:rPr lang="en-US" altLang="zh-CN" sz="2000" b="1" kern="0" dirty="0">
                <a:solidFill>
                  <a:schemeClr val="tx1"/>
                </a:solidFill>
                <a:latin typeface="+mn-lt"/>
                <a:ea typeface="宋体" pitchFamily="2" charset="-122"/>
              </a:rPr>
              <a:t>%ISOPEN</a:t>
            </a:r>
            <a:r>
              <a:rPr lang="zh-CN" altLang="en-US" sz="2000" b="1" kern="0" dirty="0">
                <a:solidFill>
                  <a:schemeClr val="tx1"/>
                </a:solidFill>
                <a:latin typeface="+mn-lt"/>
                <a:ea typeface="宋体" pitchFamily="2" charset="-122"/>
              </a:rPr>
              <a:t>属性测试游标是否打开</a:t>
            </a:r>
            <a:r>
              <a:rPr lang="en-US" altLang="zh-CN" sz="2000" b="1" kern="0" dirty="0">
                <a:solidFill>
                  <a:schemeClr val="tx1"/>
                </a:solidFill>
                <a:latin typeface="+mn-lt"/>
                <a:ea typeface="宋体" pitchFamily="2" charset="-122"/>
              </a:rPr>
              <a:t>。</a:t>
            </a:r>
          </a:p>
          <a:p>
            <a:pPr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2200" b="1" kern="0" dirty="0">
                <a:solidFill>
                  <a:schemeClr val="tx1"/>
                </a:solidFill>
                <a:latin typeface="+mn-lt"/>
                <a:ea typeface="宋体" pitchFamily="2" charset="-122"/>
              </a:rPr>
              <a:t>例子</a:t>
            </a:r>
            <a:r>
              <a:rPr lang="en-US" altLang="zh-CN" sz="2200" b="1" kern="0" dirty="0">
                <a:solidFill>
                  <a:schemeClr val="tx1"/>
                </a:solidFill>
                <a:latin typeface="+mn-lt"/>
                <a:ea typeface="宋体" pitchFamily="2" charset="-122"/>
              </a:rPr>
              <a:t>:</a:t>
            </a:r>
            <a:r>
              <a:rPr lang="zh-CN" altLang="en-US" sz="2200" b="1" kern="0" dirty="0">
                <a:solidFill>
                  <a:schemeClr val="tx1"/>
                </a:solidFill>
                <a:latin typeface="+mn-lt"/>
                <a:ea typeface="宋体" pitchFamily="2" charset="-122"/>
              </a:rPr>
              <a:t> </a:t>
            </a:r>
            <a:endParaRPr lang="en-US" altLang="zh-CN" sz="2200" b="1" kern="0" dirty="0">
              <a:solidFill>
                <a:schemeClr val="tx1"/>
              </a:solidFill>
              <a:latin typeface="+mn-lt"/>
              <a:ea typeface="宋体" pitchFamily="2" charset="-122"/>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2"/>
          <p:cNvSpPr>
            <a:spLocks noGrp="1" noChangeArrowheads="1"/>
          </p:cNvSpPr>
          <p:nvPr>
            <p:ph type="title"/>
          </p:nvPr>
        </p:nvSpPr>
        <p:spPr>
          <a:xfrm>
            <a:off x="568325" y="695325"/>
            <a:ext cx="8086725" cy="881063"/>
          </a:xfrm>
        </p:spPr>
        <p:txBody>
          <a:bodyPr/>
          <a:lstStyle/>
          <a:p>
            <a:pPr eaLnBrk="1" hangingPunct="1">
              <a:defRPr/>
            </a:pPr>
            <a:r>
              <a:rPr lang="en-US" altLang="zh-CN" sz="3200" dirty="0">
                <a:effectLst>
                  <a:outerShdw blurRad="38100" dist="38100" dir="2700000" algn="tl">
                    <a:srgbClr val="FFFFFF"/>
                  </a:outerShdw>
                </a:effectLst>
                <a:ea typeface="宋体" pitchFamily="2" charset="-122"/>
              </a:rPr>
              <a:t>2.7.3</a:t>
            </a:r>
            <a:r>
              <a:rPr lang="zh-CN" altLang="en-US" sz="3200" dirty="0">
                <a:effectLst>
                  <a:outerShdw blurRad="38100" dist="38100" dir="2700000" algn="tl">
                    <a:srgbClr val="FFFFFF"/>
                  </a:outerShdw>
                </a:effectLst>
                <a:ea typeface="宋体" pitchFamily="2" charset="-122"/>
              </a:rPr>
              <a:t> </a:t>
            </a:r>
            <a:r>
              <a:rPr lang="en-US" altLang="zh-CN" sz="3200" dirty="0">
                <a:effectLst>
                  <a:outerShdw blurRad="38100" dist="38100" dir="2700000" algn="tl">
                    <a:srgbClr val="FFFFFF"/>
                  </a:outerShdw>
                </a:effectLst>
                <a:ea typeface="宋体" pitchFamily="2" charset="-122"/>
              </a:rPr>
              <a:t>%NOTFOUND</a:t>
            </a:r>
            <a:r>
              <a:rPr lang="zh-CN" altLang="en-US" sz="3200" dirty="0">
                <a:effectLst>
                  <a:outerShdw blurRad="38100" dist="38100" dir="2700000" algn="tl">
                    <a:srgbClr val="FFFFFF"/>
                  </a:outerShdw>
                </a:effectLst>
                <a:ea typeface="宋体" pitchFamily="2" charset="-122"/>
              </a:rPr>
              <a:t>和%</a:t>
            </a:r>
            <a:r>
              <a:rPr lang="en-US" altLang="zh-CN" sz="3200" dirty="0">
                <a:effectLst>
                  <a:outerShdw blurRad="38100" dist="38100" dir="2700000" algn="tl">
                    <a:srgbClr val="FFFFFF"/>
                  </a:outerShdw>
                </a:effectLst>
                <a:ea typeface="宋体" pitchFamily="2" charset="-122"/>
              </a:rPr>
              <a:t>ROWCOUNT </a:t>
            </a:r>
            <a:r>
              <a:rPr lang="zh-CN" altLang="en-US" sz="3200" dirty="0">
                <a:effectLst>
                  <a:outerShdw blurRad="38100" dist="38100" dir="2700000" algn="tl">
                    <a:srgbClr val="FFFFFF"/>
                  </a:outerShdw>
                </a:effectLst>
                <a:ea typeface="宋体" pitchFamily="2" charset="-122"/>
              </a:rPr>
              <a:t>属性</a:t>
            </a:r>
          </a:p>
        </p:txBody>
      </p:sp>
      <p:sp>
        <p:nvSpPr>
          <p:cNvPr id="6" name="Rectangle 3"/>
          <p:cNvSpPr txBox="1">
            <a:spLocks noChangeArrowheads="1"/>
          </p:cNvSpPr>
          <p:nvPr/>
        </p:nvSpPr>
        <p:spPr bwMode="auto">
          <a:xfrm>
            <a:off x="827088" y="1630363"/>
            <a:ext cx="7385050" cy="1065212"/>
          </a:xfrm>
          <a:prstGeom prst="rect">
            <a:avLst/>
          </a:prstGeom>
          <a:noFill/>
          <a:ln w="9525">
            <a:noFill/>
            <a:miter lim="800000"/>
            <a:headEnd/>
            <a:tailEnd/>
          </a:ln>
          <a:effectLst/>
        </p:spPr>
        <p:txBody>
          <a:bodyPr lIns="92075" tIns="46038" rIns="92075" bIns="46038">
            <a:spAutoFit/>
          </a:bodyPr>
          <a:lstStyle/>
          <a:p>
            <a:pPr marL="341313" lvl="1" indent="-227013"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latin typeface="+mn-lt"/>
                <a:ea typeface="宋体" pitchFamily="2" charset="-122"/>
              </a:rPr>
              <a:t>使用</a:t>
            </a:r>
            <a:r>
              <a:rPr lang="en-US" altLang="zh-CN" sz="2000" b="1" kern="0" dirty="0">
                <a:solidFill>
                  <a:schemeClr val="tx1"/>
                </a:solidFill>
                <a:latin typeface="+mn-lt"/>
                <a:ea typeface="宋体" pitchFamily="2" charset="-122"/>
              </a:rPr>
              <a:t>%ROWCOUNT</a:t>
            </a:r>
            <a:r>
              <a:rPr lang="zh-CN" altLang="en-US" sz="2000" b="1" kern="0" dirty="0">
                <a:solidFill>
                  <a:schemeClr val="tx1"/>
                </a:solidFill>
                <a:latin typeface="+mn-lt"/>
                <a:ea typeface="宋体" pitchFamily="2" charset="-122"/>
              </a:rPr>
              <a:t>游标属性，返回到目前位置由游标返回的行的数目</a:t>
            </a:r>
            <a:r>
              <a:rPr lang="en-US" altLang="zh-CN" sz="2000" b="1" kern="0" dirty="0">
                <a:solidFill>
                  <a:schemeClr val="tx1"/>
                </a:solidFill>
                <a:latin typeface="+mn-lt"/>
                <a:ea typeface="宋体" pitchFamily="2" charset="-122"/>
              </a:rPr>
              <a:t>。</a:t>
            </a:r>
          </a:p>
          <a:p>
            <a:pPr marL="341313" lvl="1" indent="-227013"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latin typeface="+mn-lt"/>
                <a:ea typeface="宋体" pitchFamily="2" charset="-122"/>
              </a:rPr>
              <a:t>使用</a:t>
            </a:r>
            <a:r>
              <a:rPr lang="en-US" altLang="zh-CN" sz="2000" b="1" kern="0" dirty="0">
                <a:solidFill>
                  <a:schemeClr val="tx1"/>
                </a:solidFill>
                <a:latin typeface="+mn-lt"/>
                <a:ea typeface="宋体" pitchFamily="2" charset="-122"/>
              </a:rPr>
              <a:t>%NOTFOUND</a:t>
            </a:r>
            <a:r>
              <a:rPr lang="zh-CN" altLang="en-US" sz="2000" b="1" kern="0" dirty="0">
                <a:solidFill>
                  <a:schemeClr val="tx1"/>
                </a:solidFill>
                <a:latin typeface="+mn-lt"/>
                <a:ea typeface="宋体" pitchFamily="2" charset="-122"/>
              </a:rPr>
              <a:t>游标属性，作为</a:t>
            </a:r>
            <a:r>
              <a:rPr lang="en-US" altLang="zh-CN" sz="2000" b="1" kern="0" dirty="0">
                <a:solidFill>
                  <a:schemeClr val="tx1"/>
                </a:solidFill>
                <a:latin typeface="+mn-lt"/>
                <a:ea typeface="宋体" pitchFamily="2" charset="-122"/>
              </a:rPr>
              <a:t>LOOP</a:t>
            </a:r>
            <a:r>
              <a:rPr lang="zh-CN" altLang="en-US" sz="2000" b="1" kern="0" dirty="0">
                <a:solidFill>
                  <a:schemeClr val="tx1"/>
                </a:solidFill>
                <a:latin typeface="+mn-lt"/>
                <a:ea typeface="宋体" pitchFamily="2" charset="-122"/>
              </a:rPr>
              <a:t>循环的退出条件。</a:t>
            </a:r>
            <a:endParaRPr lang="en-US" altLang="zh-CN" sz="2000" b="1" kern="0" dirty="0">
              <a:solidFill>
                <a:schemeClr val="tx1"/>
              </a:solidFill>
              <a:latin typeface="+mn-lt"/>
              <a:ea typeface="宋体" pitchFamily="2" charset="-122"/>
            </a:endParaRP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6194" name="Rectangle 2"/>
          <p:cNvSpPr>
            <a:spLocks noGrp="1" noChangeArrowheads="1"/>
          </p:cNvSpPr>
          <p:nvPr>
            <p:ph type="title"/>
          </p:nvPr>
        </p:nvSpPr>
        <p:spPr/>
        <p:txBody>
          <a:bodyPr/>
          <a:lstStyle/>
          <a:p>
            <a:pPr eaLnBrk="1" hangingPunct="1">
              <a:defRPr/>
            </a:pPr>
            <a:r>
              <a:rPr lang="en-US" altLang="zh-CN" dirty="0">
                <a:ea typeface="宋体" pitchFamily="2" charset="-122"/>
              </a:rPr>
              <a:t>2.8</a:t>
            </a:r>
            <a:r>
              <a:rPr lang="zh-CN" altLang="en-US" dirty="0">
                <a:ea typeface="宋体" pitchFamily="2" charset="-122"/>
              </a:rPr>
              <a:t> 游标提取控制</a:t>
            </a:r>
            <a:endParaRPr lang="en-US" altLang="zh-CN" dirty="0">
              <a:ea typeface="宋体" pitchFamily="2" charset="-122"/>
            </a:endParaRPr>
          </a:p>
        </p:txBody>
      </p:sp>
      <p:sp>
        <p:nvSpPr>
          <p:cNvPr id="5" name="Rectangle 3"/>
          <p:cNvSpPr txBox="1">
            <a:spLocks noChangeArrowheads="1"/>
          </p:cNvSpPr>
          <p:nvPr/>
        </p:nvSpPr>
        <p:spPr bwMode="auto">
          <a:xfrm>
            <a:off x="827088" y="1920875"/>
            <a:ext cx="7689850" cy="1855788"/>
          </a:xfrm>
          <a:prstGeom prst="rect">
            <a:avLst/>
          </a:prstGeom>
          <a:noFill/>
          <a:ln w="9525">
            <a:noFill/>
            <a:miter lim="800000"/>
            <a:headEnd/>
            <a:tailEnd/>
          </a:ln>
          <a:effectLst/>
        </p:spPr>
        <p:txBody>
          <a:bodyPr lIns="92075" tIns="46038" rIns="92075" bIns="46038">
            <a:spAutoFit/>
          </a:bodyPr>
          <a:lstStyle/>
          <a:p>
            <a:pPr marL="341313" lvl="1" indent="-227013"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latin typeface="+mn-lt"/>
                <a:ea typeface="宋体" pitchFamily="2" charset="-122"/>
              </a:rPr>
              <a:t>使用</a:t>
            </a:r>
            <a:r>
              <a:rPr lang="en-US" altLang="zh-CN" sz="2000" b="1" kern="0" dirty="0">
                <a:solidFill>
                  <a:schemeClr val="tx1"/>
                </a:solidFill>
                <a:latin typeface="+mn-lt"/>
                <a:ea typeface="宋体" pitchFamily="2" charset="-122"/>
              </a:rPr>
              <a:t>LOOP</a:t>
            </a:r>
            <a:r>
              <a:rPr lang="zh-CN" altLang="en-US" sz="2000" b="1" kern="0" dirty="0">
                <a:solidFill>
                  <a:schemeClr val="tx1"/>
                </a:solidFill>
                <a:latin typeface="+mn-lt"/>
                <a:ea typeface="宋体" pitchFamily="2" charset="-122"/>
              </a:rPr>
              <a:t>循环实现显示游标多行数据处理。</a:t>
            </a:r>
            <a:endParaRPr lang="en-US" altLang="zh-CN" sz="2000" b="1" kern="0" dirty="0">
              <a:solidFill>
                <a:schemeClr val="tx1"/>
              </a:solidFill>
              <a:latin typeface="+mn-lt"/>
              <a:ea typeface="宋体" pitchFamily="2" charset="-122"/>
            </a:endParaRPr>
          </a:p>
          <a:p>
            <a:pPr marL="341313" lvl="1" indent="-227013"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latin typeface="+mn-lt"/>
                <a:ea typeface="宋体" pitchFamily="2" charset="-122"/>
              </a:rPr>
              <a:t>反复使用</a:t>
            </a:r>
            <a:r>
              <a:rPr lang="en-US" altLang="zh-CN" sz="2000" b="1" kern="0" dirty="0">
                <a:solidFill>
                  <a:schemeClr val="tx1"/>
                </a:solidFill>
                <a:latin typeface="+mn-lt"/>
                <a:ea typeface="宋体" pitchFamily="2" charset="-122"/>
              </a:rPr>
              <a:t>Fetch</a:t>
            </a:r>
            <a:r>
              <a:rPr lang="zh-CN" altLang="en-US" sz="2000" b="1" kern="0" dirty="0">
                <a:solidFill>
                  <a:schemeClr val="tx1"/>
                </a:solidFill>
                <a:latin typeface="+mn-lt"/>
                <a:ea typeface="宋体" pitchFamily="2" charset="-122"/>
              </a:rPr>
              <a:t>来提取每一行数据。</a:t>
            </a:r>
            <a:endParaRPr lang="en-US" altLang="zh-CN" sz="2000" b="1" kern="0" dirty="0">
              <a:solidFill>
                <a:schemeClr val="tx1"/>
              </a:solidFill>
              <a:latin typeface="+mn-lt"/>
              <a:ea typeface="宋体" pitchFamily="2" charset="-122"/>
            </a:endParaRPr>
          </a:p>
          <a:p>
            <a:pPr marL="341313" lvl="1" indent="-227013"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latin typeface="+mn-lt"/>
                <a:ea typeface="宋体" pitchFamily="2" charset="-122"/>
              </a:rPr>
              <a:t>使用</a:t>
            </a:r>
            <a:r>
              <a:rPr lang="en-US" altLang="zh-CN" sz="2000" b="1" kern="0" dirty="0">
                <a:solidFill>
                  <a:schemeClr val="tx1"/>
                </a:solidFill>
                <a:latin typeface="+mn-lt"/>
                <a:ea typeface="宋体" pitchFamily="2" charset="-122"/>
              </a:rPr>
              <a:t>%NOTFOUND</a:t>
            </a:r>
            <a:r>
              <a:rPr lang="zh-CN" altLang="en-US" sz="2000" b="1" kern="0" dirty="0">
                <a:solidFill>
                  <a:schemeClr val="tx1"/>
                </a:solidFill>
                <a:latin typeface="+mn-lt"/>
                <a:ea typeface="宋体" pitchFamily="2" charset="-122"/>
              </a:rPr>
              <a:t>属性来判断提取(</a:t>
            </a:r>
            <a:r>
              <a:rPr lang="en-US" altLang="zh-CN" sz="2000" b="1" kern="0" dirty="0">
                <a:solidFill>
                  <a:schemeClr val="tx1"/>
                </a:solidFill>
                <a:latin typeface="+mn-lt"/>
                <a:ea typeface="宋体" pitchFamily="2" charset="-122"/>
              </a:rPr>
              <a:t>Fetch)</a:t>
            </a:r>
            <a:r>
              <a:rPr lang="zh-CN" altLang="en-US" sz="2000" b="1" kern="0" dirty="0">
                <a:solidFill>
                  <a:schemeClr val="tx1"/>
                </a:solidFill>
                <a:latin typeface="+mn-lt"/>
                <a:ea typeface="宋体" pitchFamily="2" charset="-122"/>
              </a:rPr>
              <a:t>行是否不成功。</a:t>
            </a:r>
            <a:endParaRPr lang="en-US" altLang="zh-CN" sz="2000" b="1" kern="0" dirty="0">
              <a:solidFill>
                <a:schemeClr val="tx1"/>
              </a:solidFill>
              <a:latin typeface="+mn-lt"/>
              <a:ea typeface="宋体" pitchFamily="2" charset="-122"/>
            </a:endParaRPr>
          </a:p>
          <a:p>
            <a:pPr marL="341313" lvl="1" indent="-227013"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latin typeface="+mn-lt"/>
                <a:ea typeface="宋体" pitchFamily="2" charset="-122"/>
              </a:rPr>
              <a:t>使用</a:t>
            </a:r>
            <a:r>
              <a:rPr lang="en-US" altLang="zh-CN" sz="2000" b="1" kern="0" dirty="0">
                <a:solidFill>
                  <a:schemeClr val="tx1"/>
                </a:solidFill>
                <a:latin typeface="+mn-lt"/>
                <a:ea typeface="宋体" pitchFamily="2" charset="-122"/>
              </a:rPr>
              <a:t>%FOUND</a:t>
            </a:r>
            <a:r>
              <a:rPr lang="zh-CN" altLang="en-US" sz="2000" b="1" kern="0" dirty="0">
                <a:solidFill>
                  <a:schemeClr val="tx1"/>
                </a:solidFill>
                <a:latin typeface="+mn-lt"/>
                <a:ea typeface="宋体" pitchFamily="2" charset="-122"/>
              </a:rPr>
              <a:t>显示游标属性来判断每一次提取(</a:t>
            </a:r>
            <a:r>
              <a:rPr lang="en-US" altLang="zh-CN" sz="2000" b="1" kern="0" dirty="0">
                <a:solidFill>
                  <a:schemeClr val="tx1"/>
                </a:solidFill>
                <a:latin typeface="+mn-lt"/>
                <a:ea typeface="宋体" pitchFamily="2" charset="-122"/>
              </a:rPr>
              <a:t>Fetch)</a:t>
            </a:r>
            <a:r>
              <a:rPr lang="zh-CN" altLang="en-US" sz="2000" b="1" kern="0" dirty="0">
                <a:solidFill>
                  <a:schemeClr val="tx1"/>
                </a:solidFill>
                <a:latin typeface="+mn-lt"/>
                <a:ea typeface="宋体" pitchFamily="2" charset="-122"/>
              </a:rPr>
              <a:t>操作是否成功。</a:t>
            </a:r>
            <a:endParaRPr lang="en-US" altLang="zh-CN" sz="2000" b="1" kern="0" dirty="0">
              <a:solidFill>
                <a:schemeClr val="tx1"/>
              </a:solidFill>
              <a:latin typeface="+mn-lt"/>
              <a:ea typeface="宋体" pitchFamily="2" charset="-122"/>
            </a:endParaRP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Grp="1" noChangeArrowheads="1"/>
          </p:cNvSpPr>
          <p:nvPr>
            <p:ph type="title"/>
          </p:nvPr>
        </p:nvSpPr>
        <p:spPr/>
        <p:txBody>
          <a:bodyPr/>
          <a:lstStyle/>
          <a:p>
            <a:pPr eaLnBrk="1" hangingPunct="1">
              <a:defRPr/>
            </a:pPr>
            <a:r>
              <a:rPr lang="en-US" altLang="zh-CN" dirty="0">
                <a:effectLst>
                  <a:outerShdw blurRad="38100" dist="38100" dir="2700000" algn="tl">
                    <a:srgbClr val="FFFFFF"/>
                  </a:outerShdw>
                </a:effectLst>
                <a:ea typeface="宋体" pitchFamily="2" charset="-122"/>
              </a:rPr>
              <a:t>2.8.1</a:t>
            </a:r>
            <a:r>
              <a:rPr lang="zh-CN" altLang="en-US" dirty="0">
                <a:effectLst>
                  <a:outerShdw blurRad="38100" dist="38100" dir="2700000" algn="tl">
                    <a:srgbClr val="FFFFFF"/>
                  </a:outerShdw>
                </a:effectLst>
                <a:ea typeface="宋体" pitchFamily="2" charset="-122"/>
              </a:rPr>
              <a:t> 游标提取</a:t>
            </a:r>
            <a:r>
              <a:rPr lang="en-US" altLang="zh-CN" dirty="0">
                <a:effectLst>
                  <a:outerShdw blurRad="38100" dist="38100" dir="2700000" algn="tl">
                    <a:srgbClr val="FFFFFF"/>
                  </a:outerShdw>
                </a:effectLst>
                <a:ea typeface="宋体" pitchFamily="2" charset="-122"/>
              </a:rPr>
              <a:t>BASIC LOOP</a:t>
            </a:r>
          </a:p>
        </p:txBody>
      </p:sp>
      <p:sp>
        <p:nvSpPr>
          <p:cNvPr id="770053" name="Rectangle 5"/>
          <p:cNvSpPr>
            <a:spLocks noChangeArrowheads="1"/>
          </p:cNvSpPr>
          <p:nvPr/>
        </p:nvSpPr>
        <p:spPr bwMode="blackWhite">
          <a:xfrm>
            <a:off x="215900" y="2262188"/>
            <a:ext cx="8928100" cy="3416300"/>
          </a:xfrm>
          <a:prstGeom prst="rect">
            <a:avLst/>
          </a:prstGeom>
          <a:solidFill>
            <a:schemeClr val="tx1"/>
          </a:solidFill>
          <a:ln w="127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nSpc>
                <a:spcPct val="80000"/>
              </a:lnSpc>
              <a:defRPr/>
            </a:pPr>
            <a:r>
              <a:rPr lang="en-US" altLang="zh-CN" sz="1800" b="1" dirty="0">
                <a:solidFill>
                  <a:schemeClr val="bg1"/>
                </a:solidFill>
                <a:latin typeface="Courier New" pitchFamily="49" charset="0"/>
                <a:ea typeface="宋体" pitchFamily="2" charset="-122"/>
                <a:cs typeface="Courier New" pitchFamily="49" charset="0"/>
              </a:rPr>
              <a:t>DECLARE</a:t>
            </a:r>
          </a:p>
          <a:p>
            <a:pPr>
              <a:lnSpc>
                <a:spcPct val="80000"/>
              </a:lnSpc>
              <a:defRPr/>
            </a:pPr>
            <a:r>
              <a:rPr lang="en-US" altLang="zh-CN" sz="1800" b="1" dirty="0">
                <a:solidFill>
                  <a:schemeClr val="bg1"/>
                </a:solidFill>
                <a:latin typeface="Courier New" pitchFamily="49" charset="0"/>
                <a:ea typeface="宋体" pitchFamily="2" charset="-122"/>
                <a:cs typeface="Courier New" pitchFamily="49" charset="0"/>
              </a:rPr>
              <a:t>   CURSOR </a:t>
            </a:r>
            <a:r>
              <a:rPr lang="en-US" altLang="zh-CN" sz="1800" b="1" dirty="0" err="1">
                <a:solidFill>
                  <a:schemeClr val="bg1"/>
                </a:solidFill>
                <a:latin typeface="Courier New" pitchFamily="49" charset="0"/>
                <a:ea typeface="宋体" pitchFamily="2" charset="-122"/>
                <a:cs typeface="Courier New" pitchFamily="49" charset="0"/>
              </a:rPr>
              <a:t>emp_cursor</a:t>
            </a:r>
            <a:r>
              <a:rPr lang="en-US" altLang="zh-CN" sz="1800" b="1" dirty="0">
                <a:solidFill>
                  <a:schemeClr val="bg1"/>
                </a:solidFill>
                <a:latin typeface="Courier New" pitchFamily="49" charset="0"/>
                <a:ea typeface="宋体" pitchFamily="2" charset="-122"/>
                <a:cs typeface="Courier New" pitchFamily="49" charset="0"/>
              </a:rPr>
              <a:t> IS </a:t>
            </a:r>
          </a:p>
          <a:p>
            <a:pPr>
              <a:lnSpc>
                <a:spcPct val="80000"/>
              </a:lnSpc>
              <a:defRPr/>
            </a:pPr>
            <a:r>
              <a:rPr lang="en-US" altLang="zh-CN" sz="1800" b="1" dirty="0">
                <a:solidFill>
                  <a:schemeClr val="bg1"/>
                </a:solidFill>
                <a:latin typeface="Courier New" pitchFamily="49" charset="0"/>
                <a:ea typeface="宋体" pitchFamily="2" charset="-122"/>
                <a:cs typeface="Courier New" pitchFamily="49" charset="0"/>
              </a:rPr>
              <a:t>	SELECT </a:t>
            </a:r>
            <a:r>
              <a:rPr lang="en-US" altLang="zh-CN" sz="1800" b="1" dirty="0" err="1">
                <a:solidFill>
                  <a:schemeClr val="bg1"/>
                </a:solidFill>
                <a:latin typeface="Courier New" pitchFamily="49" charset="0"/>
                <a:ea typeface="宋体" pitchFamily="2" charset="-122"/>
                <a:cs typeface="Courier New" pitchFamily="49" charset="0"/>
              </a:rPr>
              <a:t>ename,sal</a:t>
            </a:r>
            <a:r>
              <a:rPr lang="en-US" altLang="zh-CN" sz="1800" b="1" dirty="0">
                <a:solidFill>
                  <a:schemeClr val="bg1"/>
                </a:solidFill>
                <a:latin typeface="Courier New" pitchFamily="49" charset="0"/>
                <a:ea typeface="宋体" pitchFamily="2" charset="-122"/>
                <a:cs typeface="Courier New" pitchFamily="49" charset="0"/>
              </a:rPr>
              <a:t> FROM </a:t>
            </a:r>
            <a:r>
              <a:rPr lang="en-US" altLang="zh-CN" sz="1800" b="1" dirty="0" err="1">
                <a:solidFill>
                  <a:schemeClr val="bg1"/>
                </a:solidFill>
                <a:latin typeface="Courier New" pitchFamily="49" charset="0"/>
                <a:ea typeface="宋体" pitchFamily="2" charset="-122"/>
                <a:cs typeface="Courier New" pitchFamily="49" charset="0"/>
              </a:rPr>
              <a:t>emp</a:t>
            </a:r>
            <a:r>
              <a:rPr lang="en-US" altLang="zh-CN" sz="1800" b="1" dirty="0">
                <a:solidFill>
                  <a:schemeClr val="bg1"/>
                </a:solidFill>
                <a:latin typeface="Courier New" pitchFamily="49" charset="0"/>
                <a:ea typeface="宋体" pitchFamily="2" charset="-122"/>
                <a:cs typeface="Courier New" pitchFamily="49" charset="0"/>
              </a:rPr>
              <a:t> WHERE </a:t>
            </a:r>
            <a:r>
              <a:rPr lang="en-US" altLang="zh-CN" sz="1800" b="1" dirty="0" err="1">
                <a:solidFill>
                  <a:schemeClr val="bg1"/>
                </a:solidFill>
                <a:latin typeface="Courier New" pitchFamily="49" charset="0"/>
                <a:ea typeface="宋体" pitchFamily="2" charset="-122"/>
                <a:cs typeface="Courier New" pitchFamily="49" charset="0"/>
              </a:rPr>
              <a:t>deptno</a:t>
            </a:r>
            <a:r>
              <a:rPr lang="en-US" altLang="zh-CN" sz="1800" b="1" dirty="0">
                <a:solidFill>
                  <a:schemeClr val="bg1"/>
                </a:solidFill>
                <a:latin typeface="Courier New" pitchFamily="49" charset="0"/>
                <a:ea typeface="宋体" pitchFamily="2" charset="-122"/>
                <a:cs typeface="Courier New" pitchFamily="49" charset="0"/>
              </a:rPr>
              <a:t>=10;</a:t>
            </a:r>
          </a:p>
          <a:p>
            <a:pPr>
              <a:lnSpc>
                <a:spcPct val="80000"/>
              </a:lnSpc>
              <a:defRPr/>
            </a:pPr>
            <a:r>
              <a:rPr lang="en-US" altLang="zh-CN" sz="1800" b="1" dirty="0">
                <a:solidFill>
                  <a:schemeClr val="bg1"/>
                </a:solidFill>
                <a:latin typeface="Courier New" pitchFamily="49" charset="0"/>
                <a:ea typeface="宋体" pitchFamily="2" charset="-122"/>
                <a:cs typeface="Courier New" pitchFamily="49" charset="0"/>
              </a:rPr>
              <a:t>   </a:t>
            </a:r>
            <a:r>
              <a:rPr lang="en-US" altLang="zh-CN" sz="1800" b="1" dirty="0" err="1">
                <a:solidFill>
                  <a:schemeClr val="bg1"/>
                </a:solidFill>
                <a:latin typeface="Courier New" pitchFamily="49" charset="0"/>
                <a:ea typeface="宋体" pitchFamily="2" charset="-122"/>
                <a:cs typeface="Courier New" pitchFamily="49" charset="0"/>
              </a:rPr>
              <a:t>emp_record</a:t>
            </a:r>
            <a:r>
              <a:rPr lang="en-US" altLang="zh-CN" sz="1800" b="1" dirty="0">
                <a:solidFill>
                  <a:schemeClr val="bg1"/>
                </a:solidFill>
                <a:latin typeface="Courier New" pitchFamily="49" charset="0"/>
                <a:ea typeface="宋体" pitchFamily="2" charset="-122"/>
                <a:cs typeface="Courier New" pitchFamily="49" charset="0"/>
              </a:rPr>
              <a:t> </a:t>
            </a:r>
            <a:r>
              <a:rPr lang="en-US" altLang="zh-CN" sz="1800" b="1" dirty="0" err="1">
                <a:solidFill>
                  <a:schemeClr val="bg1"/>
                </a:solidFill>
                <a:latin typeface="Courier New" pitchFamily="49" charset="0"/>
                <a:ea typeface="宋体" pitchFamily="2" charset="-122"/>
                <a:cs typeface="Courier New" pitchFamily="49" charset="0"/>
              </a:rPr>
              <a:t>emp%ROWTYPE</a:t>
            </a:r>
            <a:r>
              <a:rPr lang="en-US" altLang="zh-CN" sz="1800" b="1" dirty="0">
                <a:solidFill>
                  <a:schemeClr val="bg1"/>
                </a:solidFill>
                <a:latin typeface="Courier New" pitchFamily="49" charset="0"/>
                <a:ea typeface="宋体" pitchFamily="2" charset="-122"/>
                <a:cs typeface="Courier New" pitchFamily="49" charset="0"/>
              </a:rPr>
              <a:t>;  </a:t>
            </a:r>
            <a:endParaRPr lang="zh-CN" altLang="en-US" sz="1800" b="1" dirty="0">
              <a:solidFill>
                <a:schemeClr val="bg1"/>
              </a:solidFill>
              <a:latin typeface="Courier New" pitchFamily="49" charset="0"/>
              <a:ea typeface="宋体" pitchFamily="2" charset="-122"/>
              <a:cs typeface="Courier New" pitchFamily="49" charset="0"/>
            </a:endParaRPr>
          </a:p>
          <a:p>
            <a:pPr>
              <a:lnSpc>
                <a:spcPct val="80000"/>
              </a:lnSpc>
              <a:defRPr/>
            </a:pPr>
            <a:r>
              <a:rPr lang="en-US" altLang="zh-CN" sz="1800" b="1" dirty="0">
                <a:solidFill>
                  <a:schemeClr val="bg1"/>
                </a:solidFill>
                <a:latin typeface="Courier New" pitchFamily="49" charset="0"/>
                <a:ea typeface="宋体" pitchFamily="2" charset="-122"/>
                <a:cs typeface="Courier New" pitchFamily="49" charset="0"/>
              </a:rPr>
              <a:t>BEGIN</a:t>
            </a:r>
          </a:p>
          <a:p>
            <a:pPr>
              <a:lnSpc>
                <a:spcPct val="80000"/>
              </a:lnSpc>
              <a:defRPr/>
            </a:pPr>
            <a:r>
              <a:rPr lang="en-US" altLang="zh-CN" sz="1800" b="1" dirty="0">
                <a:solidFill>
                  <a:schemeClr val="bg1"/>
                </a:solidFill>
                <a:latin typeface="Courier New" pitchFamily="49" charset="0"/>
                <a:ea typeface="宋体" pitchFamily="2" charset="-122"/>
                <a:cs typeface="Courier New" pitchFamily="49" charset="0"/>
              </a:rPr>
              <a:t>   </a:t>
            </a:r>
            <a:r>
              <a:rPr lang="en-US" altLang="zh-CN" sz="1800" b="1" dirty="0">
                <a:solidFill>
                  <a:srgbClr val="FF0000"/>
                </a:solidFill>
                <a:latin typeface="Courier New" pitchFamily="49" charset="0"/>
                <a:ea typeface="宋体" pitchFamily="2" charset="-122"/>
                <a:cs typeface="Courier New" pitchFamily="49" charset="0"/>
              </a:rPr>
              <a:t>OPEN </a:t>
            </a:r>
            <a:r>
              <a:rPr lang="en-US" altLang="zh-CN" sz="1800" b="1" dirty="0" err="1">
                <a:solidFill>
                  <a:srgbClr val="FF0000"/>
                </a:solidFill>
                <a:latin typeface="Courier New" pitchFamily="49" charset="0"/>
                <a:ea typeface="宋体" pitchFamily="2" charset="-122"/>
                <a:cs typeface="Courier New" pitchFamily="49" charset="0"/>
              </a:rPr>
              <a:t>emp_cursor</a:t>
            </a:r>
            <a:r>
              <a:rPr lang="en-US" altLang="zh-CN" sz="1800" b="1" dirty="0">
                <a:solidFill>
                  <a:srgbClr val="FF0000"/>
                </a:solidFill>
                <a:latin typeface="Courier New" pitchFamily="49" charset="0"/>
                <a:ea typeface="宋体" pitchFamily="2" charset="-122"/>
                <a:cs typeface="Courier New" pitchFamily="49" charset="0"/>
              </a:rPr>
              <a:t> </a:t>
            </a:r>
            <a:r>
              <a:rPr lang="en-US" altLang="zh-CN" sz="1800" b="1" dirty="0">
                <a:solidFill>
                  <a:schemeClr val="bg1"/>
                </a:solidFill>
                <a:latin typeface="Courier New" pitchFamily="49" charset="0"/>
                <a:ea typeface="宋体" pitchFamily="2" charset="-122"/>
                <a:cs typeface="Courier New" pitchFamily="49" charset="0"/>
              </a:rPr>
              <a:t>;</a:t>
            </a:r>
          </a:p>
          <a:p>
            <a:pPr>
              <a:lnSpc>
                <a:spcPct val="80000"/>
              </a:lnSpc>
              <a:defRPr/>
            </a:pPr>
            <a:r>
              <a:rPr lang="en-US" altLang="zh-CN" sz="1800" b="1" dirty="0">
                <a:solidFill>
                  <a:schemeClr val="bg1"/>
                </a:solidFill>
                <a:latin typeface="Courier New" pitchFamily="49" charset="0"/>
                <a:ea typeface="宋体" pitchFamily="2" charset="-122"/>
                <a:cs typeface="Courier New" pitchFamily="49" charset="0"/>
              </a:rPr>
              <a:t>   </a:t>
            </a:r>
            <a:r>
              <a:rPr lang="en-US" altLang="zh-CN" sz="1800" b="1" dirty="0">
                <a:solidFill>
                  <a:srgbClr val="FF0000"/>
                </a:solidFill>
                <a:latin typeface="Courier New" pitchFamily="49" charset="0"/>
                <a:ea typeface="宋体" pitchFamily="2" charset="-122"/>
                <a:cs typeface="Courier New" pitchFamily="49" charset="0"/>
              </a:rPr>
              <a:t>LOOP</a:t>
            </a:r>
          </a:p>
          <a:p>
            <a:pPr>
              <a:lnSpc>
                <a:spcPct val="80000"/>
              </a:lnSpc>
              <a:defRPr/>
            </a:pPr>
            <a:r>
              <a:rPr lang="en-US" altLang="zh-CN" sz="1800" b="1" dirty="0">
                <a:solidFill>
                  <a:schemeClr val="bg1"/>
                </a:solidFill>
                <a:latin typeface="Courier New" pitchFamily="49" charset="0"/>
                <a:ea typeface="宋体" pitchFamily="2" charset="-122"/>
                <a:cs typeface="Courier New" pitchFamily="49" charset="0"/>
              </a:rPr>
              <a:t>      </a:t>
            </a:r>
            <a:r>
              <a:rPr lang="en-US" altLang="zh-CN" sz="1800" b="1" dirty="0">
                <a:solidFill>
                  <a:srgbClr val="FF0000"/>
                </a:solidFill>
                <a:latin typeface="Courier New" pitchFamily="49" charset="0"/>
                <a:ea typeface="宋体" pitchFamily="2" charset="-122"/>
                <a:cs typeface="Courier New" pitchFamily="49" charset="0"/>
              </a:rPr>
              <a:t>FETCH </a:t>
            </a:r>
            <a:r>
              <a:rPr lang="en-US" altLang="zh-CN" sz="1800" b="1" dirty="0" err="1">
                <a:solidFill>
                  <a:srgbClr val="FF0000"/>
                </a:solidFill>
                <a:latin typeface="Courier New" pitchFamily="49" charset="0"/>
                <a:ea typeface="宋体" pitchFamily="2" charset="-122"/>
                <a:cs typeface="Courier New" pitchFamily="49" charset="0"/>
              </a:rPr>
              <a:t>emp_cursor</a:t>
            </a:r>
            <a:r>
              <a:rPr lang="en-US" altLang="zh-CN" sz="1800" b="1" dirty="0">
                <a:solidFill>
                  <a:srgbClr val="FF0000"/>
                </a:solidFill>
                <a:latin typeface="Courier New" pitchFamily="49" charset="0"/>
                <a:ea typeface="宋体" pitchFamily="2" charset="-122"/>
                <a:cs typeface="Courier New" pitchFamily="49" charset="0"/>
              </a:rPr>
              <a:t> INTO </a:t>
            </a:r>
            <a:r>
              <a:rPr lang="en-US" altLang="zh-CN" sz="1800" b="1" dirty="0" err="1">
                <a:solidFill>
                  <a:schemeClr val="bg1"/>
                </a:solidFill>
                <a:latin typeface="Courier New" pitchFamily="49" charset="0"/>
                <a:ea typeface="宋体" pitchFamily="2" charset="-122"/>
                <a:cs typeface="Courier New" pitchFamily="49" charset="0"/>
              </a:rPr>
              <a:t>emp_record.ename,emp_record.sal</a:t>
            </a:r>
            <a:r>
              <a:rPr lang="en-US" altLang="zh-CN" sz="1800" b="1" dirty="0">
                <a:solidFill>
                  <a:schemeClr val="bg1"/>
                </a:solidFill>
                <a:latin typeface="Courier New" pitchFamily="49" charset="0"/>
                <a:ea typeface="宋体" pitchFamily="2" charset="-122"/>
                <a:cs typeface="Courier New" pitchFamily="49" charset="0"/>
              </a:rPr>
              <a:t>;</a:t>
            </a:r>
          </a:p>
          <a:p>
            <a:pPr>
              <a:lnSpc>
                <a:spcPct val="80000"/>
              </a:lnSpc>
              <a:defRPr/>
            </a:pPr>
            <a:r>
              <a:rPr lang="en-US" altLang="zh-CN" sz="1800" b="1" dirty="0">
                <a:solidFill>
                  <a:schemeClr val="bg1"/>
                </a:solidFill>
                <a:latin typeface="Courier New" pitchFamily="49" charset="0"/>
                <a:ea typeface="宋体" pitchFamily="2" charset="-122"/>
                <a:cs typeface="Courier New" pitchFamily="49" charset="0"/>
              </a:rPr>
              <a:t>      </a:t>
            </a:r>
            <a:r>
              <a:rPr lang="en-US" altLang="zh-CN" sz="1800" b="1" dirty="0">
                <a:solidFill>
                  <a:srgbClr val="FF0000"/>
                </a:solidFill>
                <a:latin typeface="Courier New" pitchFamily="49" charset="0"/>
                <a:ea typeface="宋体" pitchFamily="2" charset="-122"/>
                <a:cs typeface="Courier New" pitchFamily="49" charset="0"/>
              </a:rPr>
              <a:t>EXIT WHEN </a:t>
            </a:r>
            <a:r>
              <a:rPr lang="en-US" altLang="zh-CN" sz="1800" b="1" dirty="0" err="1">
                <a:solidFill>
                  <a:srgbClr val="FF0000"/>
                </a:solidFill>
                <a:latin typeface="Courier New" pitchFamily="49" charset="0"/>
                <a:ea typeface="宋体" pitchFamily="2" charset="-122"/>
                <a:cs typeface="Courier New" pitchFamily="49" charset="0"/>
              </a:rPr>
              <a:t>emp_cursor%NOTFOUND</a:t>
            </a:r>
            <a:r>
              <a:rPr lang="en-US" altLang="zh-CN" sz="1800" b="1" dirty="0">
                <a:solidFill>
                  <a:srgbClr val="FF0000"/>
                </a:solidFill>
                <a:latin typeface="Courier New" pitchFamily="49" charset="0"/>
                <a:ea typeface="宋体" pitchFamily="2" charset="-122"/>
                <a:cs typeface="Courier New" pitchFamily="49" charset="0"/>
              </a:rPr>
              <a:t>;</a:t>
            </a:r>
          </a:p>
          <a:p>
            <a:pPr>
              <a:lnSpc>
                <a:spcPct val="80000"/>
              </a:lnSpc>
              <a:defRPr/>
            </a:pPr>
            <a:r>
              <a:rPr lang="en-US" altLang="zh-CN" sz="1800" b="1" dirty="0">
                <a:solidFill>
                  <a:schemeClr val="bg1"/>
                </a:solidFill>
                <a:latin typeface="Courier New" pitchFamily="49" charset="0"/>
                <a:ea typeface="宋体" pitchFamily="2" charset="-122"/>
                <a:cs typeface="Courier New" pitchFamily="49" charset="0"/>
              </a:rPr>
              <a:t>      </a:t>
            </a:r>
            <a:r>
              <a:rPr lang="en-US" altLang="zh-CN" sz="1800" b="1" dirty="0" err="1">
                <a:solidFill>
                  <a:schemeClr val="bg1"/>
                </a:solidFill>
                <a:latin typeface="Courier New" pitchFamily="49" charset="0"/>
                <a:ea typeface="宋体" pitchFamily="2" charset="-122"/>
                <a:cs typeface="Courier New" pitchFamily="49" charset="0"/>
              </a:rPr>
              <a:t>dbms_output.put_line</a:t>
            </a:r>
            <a:r>
              <a:rPr lang="en-US" altLang="zh-CN" sz="1800" b="1" dirty="0">
                <a:solidFill>
                  <a:schemeClr val="bg1"/>
                </a:solidFill>
                <a:latin typeface="Courier New" pitchFamily="49" charset="0"/>
                <a:ea typeface="宋体" pitchFamily="2" charset="-122"/>
                <a:cs typeface="Courier New" pitchFamily="49" charset="0"/>
              </a:rPr>
              <a:t>('</a:t>
            </a:r>
            <a:r>
              <a:rPr lang="en-US" altLang="zh-CN" sz="1800" b="1" dirty="0" err="1">
                <a:solidFill>
                  <a:schemeClr val="bg1"/>
                </a:solidFill>
                <a:latin typeface="Courier New" pitchFamily="49" charset="0"/>
                <a:ea typeface="宋体" pitchFamily="2" charset="-122"/>
                <a:cs typeface="Courier New" pitchFamily="49" charset="0"/>
              </a:rPr>
              <a:t>ename</a:t>
            </a:r>
            <a:r>
              <a:rPr lang="en-US" altLang="zh-CN" sz="1800" b="1" dirty="0">
                <a:solidFill>
                  <a:schemeClr val="bg1"/>
                </a:solidFill>
                <a:latin typeface="Courier New" pitchFamily="49" charset="0"/>
                <a:ea typeface="宋体" pitchFamily="2" charset="-122"/>
                <a:cs typeface="Courier New" pitchFamily="49" charset="0"/>
              </a:rPr>
              <a:t>: '||</a:t>
            </a:r>
            <a:r>
              <a:rPr lang="en-US" altLang="zh-CN" sz="1800" b="1" dirty="0" err="1">
                <a:solidFill>
                  <a:schemeClr val="bg1"/>
                </a:solidFill>
                <a:latin typeface="Courier New" pitchFamily="49" charset="0"/>
                <a:ea typeface="宋体" pitchFamily="2" charset="-122"/>
                <a:cs typeface="Courier New" pitchFamily="49" charset="0"/>
              </a:rPr>
              <a:t>emp_record.ename</a:t>
            </a:r>
            <a:r>
              <a:rPr lang="en-US" altLang="zh-CN" sz="1800" b="1" dirty="0">
                <a:solidFill>
                  <a:schemeClr val="bg1"/>
                </a:solidFill>
                <a:latin typeface="Courier New" pitchFamily="49" charset="0"/>
                <a:ea typeface="宋体" pitchFamily="2" charset="-122"/>
                <a:cs typeface="Courier New" pitchFamily="49" charset="0"/>
              </a:rPr>
              <a:t>||'  </a:t>
            </a:r>
            <a:r>
              <a:rPr lang="en-US" altLang="zh-CN" sz="1800" b="1" dirty="0" err="1">
                <a:solidFill>
                  <a:schemeClr val="bg1"/>
                </a:solidFill>
                <a:latin typeface="Courier New" pitchFamily="49" charset="0"/>
                <a:ea typeface="宋体" pitchFamily="2" charset="-122"/>
                <a:cs typeface="Courier New" pitchFamily="49" charset="0"/>
              </a:rPr>
              <a:t>sal</a:t>
            </a:r>
            <a:r>
              <a:rPr lang="en-US" altLang="zh-CN" sz="1800" b="1" dirty="0">
                <a:solidFill>
                  <a:schemeClr val="bg1"/>
                </a:solidFill>
                <a:latin typeface="Courier New" pitchFamily="49" charset="0"/>
                <a:ea typeface="宋体" pitchFamily="2" charset="-122"/>
                <a:cs typeface="Courier New" pitchFamily="49" charset="0"/>
              </a:rPr>
              <a:t>:'||emp_record.sal);</a:t>
            </a:r>
          </a:p>
          <a:p>
            <a:pPr>
              <a:lnSpc>
                <a:spcPct val="80000"/>
              </a:lnSpc>
              <a:defRPr/>
            </a:pPr>
            <a:r>
              <a:rPr lang="zh-CN" altLang="en-US" sz="1800" b="1" dirty="0">
                <a:solidFill>
                  <a:srgbClr val="FF0000"/>
                </a:solidFill>
                <a:latin typeface="Courier New" pitchFamily="49" charset="0"/>
                <a:ea typeface="宋体" pitchFamily="2" charset="-122"/>
                <a:cs typeface="Courier New" pitchFamily="49" charset="0"/>
              </a:rPr>
              <a:t>   </a:t>
            </a:r>
            <a:r>
              <a:rPr lang="en-US" altLang="zh-CN" sz="1800" b="1" dirty="0">
                <a:solidFill>
                  <a:srgbClr val="FF0000"/>
                </a:solidFill>
                <a:latin typeface="Courier New" pitchFamily="49" charset="0"/>
                <a:ea typeface="宋体" pitchFamily="2" charset="-122"/>
                <a:cs typeface="Courier New" pitchFamily="49" charset="0"/>
              </a:rPr>
              <a:t>END LOOP</a:t>
            </a:r>
            <a:r>
              <a:rPr lang="en-US" altLang="zh-CN" sz="1800" b="1" dirty="0">
                <a:solidFill>
                  <a:schemeClr val="bg1"/>
                </a:solidFill>
                <a:latin typeface="Courier New" pitchFamily="49" charset="0"/>
                <a:ea typeface="宋体" pitchFamily="2" charset="-122"/>
                <a:cs typeface="Courier New" pitchFamily="49" charset="0"/>
              </a:rPr>
              <a:t>;</a:t>
            </a:r>
          </a:p>
          <a:p>
            <a:pPr>
              <a:lnSpc>
                <a:spcPct val="80000"/>
              </a:lnSpc>
              <a:defRPr/>
            </a:pPr>
            <a:r>
              <a:rPr lang="en-US" altLang="zh-CN" sz="1800" b="1" dirty="0">
                <a:solidFill>
                  <a:schemeClr val="bg1"/>
                </a:solidFill>
                <a:latin typeface="Courier New" pitchFamily="49" charset="0"/>
                <a:ea typeface="宋体" pitchFamily="2" charset="-122"/>
                <a:cs typeface="Courier New" pitchFamily="49" charset="0"/>
              </a:rPr>
              <a:t>   </a:t>
            </a:r>
            <a:r>
              <a:rPr lang="en-US" altLang="zh-CN" sz="1800" b="1" dirty="0" err="1">
                <a:solidFill>
                  <a:schemeClr val="bg1"/>
                </a:solidFill>
                <a:latin typeface="Courier New" pitchFamily="49" charset="0"/>
                <a:ea typeface="宋体" pitchFamily="2" charset="-122"/>
                <a:cs typeface="Courier New" pitchFamily="49" charset="0"/>
              </a:rPr>
              <a:t>dbms_output.put_line</a:t>
            </a:r>
            <a:r>
              <a:rPr lang="en-US" altLang="zh-CN" sz="1800" b="1" dirty="0">
                <a:solidFill>
                  <a:schemeClr val="bg1"/>
                </a:solidFill>
                <a:latin typeface="Courier New" pitchFamily="49" charset="0"/>
                <a:ea typeface="宋体" pitchFamily="2" charset="-122"/>
                <a:cs typeface="Courier New" pitchFamily="49" charset="0"/>
              </a:rPr>
              <a:t>('row count:'||</a:t>
            </a:r>
            <a:r>
              <a:rPr lang="en-US" altLang="zh-CN" sz="1800" b="1" dirty="0" err="1">
                <a:solidFill>
                  <a:schemeClr val="bg1"/>
                </a:solidFill>
                <a:latin typeface="Courier New" pitchFamily="49" charset="0"/>
                <a:ea typeface="宋体" pitchFamily="2" charset="-122"/>
                <a:cs typeface="Courier New" pitchFamily="49" charset="0"/>
              </a:rPr>
              <a:t>emp_cursor%rowcount</a:t>
            </a:r>
            <a:r>
              <a:rPr lang="en-US" altLang="zh-CN" sz="1800" b="1" dirty="0">
                <a:solidFill>
                  <a:schemeClr val="bg1"/>
                </a:solidFill>
                <a:latin typeface="Courier New" pitchFamily="49" charset="0"/>
                <a:ea typeface="宋体" pitchFamily="2" charset="-122"/>
                <a:cs typeface="Courier New" pitchFamily="49" charset="0"/>
              </a:rPr>
              <a:t>);</a:t>
            </a:r>
          </a:p>
          <a:p>
            <a:pPr>
              <a:lnSpc>
                <a:spcPct val="80000"/>
              </a:lnSpc>
              <a:defRPr/>
            </a:pPr>
            <a:r>
              <a:rPr lang="en-US" altLang="zh-CN" sz="1800" b="1" dirty="0">
                <a:solidFill>
                  <a:schemeClr val="bg1"/>
                </a:solidFill>
                <a:latin typeface="Courier New" pitchFamily="49" charset="0"/>
                <a:ea typeface="宋体" pitchFamily="2" charset="-122"/>
                <a:cs typeface="Courier New" pitchFamily="49" charset="0"/>
              </a:rPr>
              <a:t>   </a:t>
            </a:r>
            <a:r>
              <a:rPr lang="en-US" altLang="zh-CN" sz="1800" b="1" dirty="0">
                <a:solidFill>
                  <a:srgbClr val="FF0000"/>
                </a:solidFill>
                <a:latin typeface="Courier New" pitchFamily="49" charset="0"/>
                <a:ea typeface="宋体" pitchFamily="2" charset="-122"/>
                <a:cs typeface="Courier New" pitchFamily="49" charset="0"/>
              </a:rPr>
              <a:t>CLOSE </a:t>
            </a:r>
            <a:r>
              <a:rPr lang="en-US" altLang="zh-CN" sz="1800" b="1" dirty="0" err="1">
                <a:solidFill>
                  <a:srgbClr val="FF0000"/>
                </a:solidFill>
                <a:latin typeface="Courier New" pitchFamily="49" charset="0"/>
                <a:ea typeface="宋体" pitchFamily="2" charset="-122"/>
                <a:cs typeface="Courier New" pitchFamily="49" charset="0"/>
              </a:rPr>
              <a:t>emp_cursor</a:t>
            </a:r>
            <a:r>
              <a:rPr lang="en-US" altLang="zh-CN" sz="1800" b="1" dirty="0">
                <a:solidFill>
                  <a:schemeClr val="bg1"/>
                </a:solidFill>
                <a:latin typeface="Courier New" pitchFamily="49" charset="0"/>
                <a:ea typeface="宋体" pitchFamily="2" charset="-122"/>
                <a:cs typeface="Courier New" pitchFamily="49" charset="0"/>
              </a:rPr>
              <a:t>;</a:t>
            </a:r>
          </a:p>
          <a:p>
            <a:pPr>
              <a:lnSpc>
                <a:spcPct val="80000"/>
              </a:lnSpc>
              <a:defRPr/>
            </a:pPr>
            <a:r>
              <a:rPr lang="en-US" altLang="zh-CN" sz="1800" b="1" dirty="0">
                <a:solidFill>
                  <a:schemeClr val="bg1"/>
                </a:solidFill>
                <a:latin typeface="Courier New" pitchFamily="49" charset="0"/>
                <a:ea typeface="宋体" pitchFamily="2" charset="-122"/>
                <a:cs typeface="Courier New" pitchFamily="49" charset="0"/>
              </a:rPr>
              <a:t>END;</a:t>
            </a:r>
            <a:endParaRPr kumimoji="1" lang="en-US" altLang="zh-CN" sz="1800" b="1" dirty="0">
              <a:solidFill>
                <a:schemeClr val="bg1"/>
              </a:solidFill>
              <a:latin typeface="Courier New" pitchFamily="49" charset="0"/>
              <a:ea typeface="宋体" pitchFamily="2" charset="-122"/>
              <a:cs typeface="Courier New" pitchFamily="49" charset="0"/>
            </a:endParaRPr>
          </a:p>
        </p:txBody>
      </p:sp>
      <p:sp>
        <p:nvSpPr>
          <p:cNvPr id="6" name="Rectangle 3"/>
          <p:cNvSpPr txBox="1">
            <a:spLocks noChangeArrowheads="1"/>
          </p:cNvSpPr>
          <p:nvPr/>
        </p:nvSpPr>
        <p:spPr bwMode="auto">
          <a:xfrm>
            <a:off x="522288" y="1555750"/>
            <a:ext cx="7385050" cy="677863"/>
          </a:xfrm>
          <a:prstGeom prst="rect">
            <a:avLst/>
          </a:prstGeom>
          <a:noFill/>
          <a:ln w="9525">
            <a:noFill/>
            <a:miter lim="800000"/>
            <a:headEnd/>
            <a:tailEnd/>
          </a:ln>
          <a:effectLst/>
        </p:spPr>
        <p:txBody>
          <a:bodyPr lIns="92075" tIns="46038" rIns="92075" bIns="46038">
            <a:spAutoFit/>
          </a:bodyPr>
          <a:lstStyle/>
          <a:p>
            <a:pPr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2000" b="1" kern="0" dirty="0">
                <a:solidFill>
                  <a:schemeClr val="tx1"/>
                </a:solidFill>
                <a:latin typeface="+mn-lt"/>
                <a:ea typeface="宋体" pitchFamily="2" charset="-122"/>
              </a:rPr>
              <a:t>例子  使用游标实现逐行输出</a:t>
            </a:r>
            <a:r>
              <a:rPr lang="en-US" altLang="zh-CN" sz="2000" b="1" kern="0" dirty="0">
                <a:solidFill>
                  <a:schemeClr val="tx1"/>
                </a:solidFill>
                <a:latin typeface="+mn-lt"/>
                <a:ea typeface="宋体" pitchFamily="2" charset="-122"/>
              </a:rPr>
              <a:t>scott.emp</a:t>
            </a:r>
            <a:r>
              <a:rPr lang="zh-CN" altLang="en-US" sz="2000" b="1" kern="0" dirty="0">
                <a:solidFill>
                  <a:schemeClr val="tx1"/>
                </a:solidFill>
                <a:latin typeface="+mn-lt"/>
                <a:ea typeface="宋体" pitchFamily="2" charset="-122"/>
              </a:rPr>
              <a:t>表中部门编号为</a:t>
            </a:r>
            <a:r>
              <a:rPr lang="en-US" altLang="zh-CN" sz="2000" b="1" kern="0" dirty="0">
                <a:solidFill>
                  <a:schemeClr val="tx1"/>
                </a:solidFill>
                <a:latin typeface="+mn-lt"/>
                <a:ea typeface="宋体" pitchFamily="2" charset="-122"/>
              </a:rPr>
              <a:t>10</a:t>
            </a:r>
            <a:r>
              <a:rPr lang="zh-CN" altLang="en-US" sz="2000" b="1" kern="0" dirty="0">
                <a:solidFill>
                  <a:schemeClr val="tx1"/>
                </a:solidFill>
                <a:latin typeface="+mn-lt"/>
                <a:ea typeface="宋体" pitchFamily="2" charset="-122"/>
              </a:rPr>
              <a:t>的员工姓名和工资。</a:t>
            </a:r>
            <a:endParaRPr lang="en-US" altLang="zh-CN" sz="2200" b="1" kern="0" dirty="0">
              <a:solidFill>
                <a:schemeClr val="tx1"/>
              </a:solidFill>
              <a:latin typeface="+mn-lt"/>
              <a:ea typeface="宋体" pitchFamily="2" charset="-122"/>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6" name="Rectangle 2"/>
          <p:cNvSpPr>
            <a:spLocks noGrp="1" noChangeArrowheads="1"/>
          </p:cNvSpPr>
          <p:nvPr>
            <p:ph type="title"/>
          </p:nvPr>
        </p:nvSpPr>
        <p:spPr/>
        <p:txBody>
          <a:bodyPr/>
          <a:lstStyle/>
          <a:p>
            <a:pPr eaLnBrk="1" hangingPunct="1">
              <a:defRPr/>
            </a:pPr>
            <a:r>
              <a:rPr lang="zh-CN" altLang="en-US" dirty="0">
                <a:ea typeface="宋体" pitchFamily="2" charset="-122"/>
              </a:rPr>
              <a:t>游标 </a:t>
            </a:r>
            <a:r>
              <a:rPr lang="en-US" altLang="zh-CN" dirty="0">
                <a:ea typeface="宋体" pitchFamily="2" charset="-122"/>
              </a:rPr>
              <a:t>Cursors</a:t>
            </a:r>
          </a:p>
        </p:txBody>
      </p:sp>
      <p:sp>
        <p:nvSpPr>
          <p:cNvPr id="5" name="Rectangle 3"/>
          <p:cNvSpPr txBox="1">
            <a:spLocks noChangeArrowheads="1"/>
          </p:cNvSpPr>
          <p:nvPr/>
        </p:nvSpPr>
        <p:spPr bwMode="auto">
          <a:xfrm>
            <a:off x="782638" y="1135063"/>
            <a:ext cx="7626350" cy="3321050"/>
          </a:xfrm>
          <a:prstGeom prst="rect">
            <a:avLst/>
          </a:prstGeom>
          <a:noFill/>
          <a:ln w="9525">
            <a:noFill/>
            <a:miter lim="800000"/>
            <a:headEnd/>
            <a:tailEnd/>
          </a:ln>
          <a:effectLst/>
        </p:spPr>
        <p:txBody>
          <a:bodyPr lIns="92075" tIns="46038" rIns="92075" bIns="46038">
            <a:spAutoFit/>
          </a:bodyPr>
          <a:lstStyle/>
          <a:p>
            <a:pPr marL="419100" indent="-419100"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2200" b="1" kern="0" dirty="0">
                <a:solidFill>
                  <a:schemeClr val="tx1"/>
                </a:solidFill>
                <a:latin typeface="+mn-lt"/>
                <a:ea typeface="宋体" pitchFamily="2" charset="-122"/>
              </a:rPr>
              <a:t>每一条被</a:t>
            </a:r>
            <a:r>
              <a:rPr lang="en-US" altLang="zh-CN" sz="2200" b="1" kern="0" dirty="0">
                <a:solidFill>
                  <a:schemeClr val="tx1"/>
                </a:solidFill>
                <a:latin typeface="+mn-lt"/>
                <a:ea typeface="宋体" pitchFamily="2" charset="-122"/>
              </a:rPr>
              <a:t>Oracle</a:t>
            </a:r>
            <a:r>
              <a:rPr lang="zh-CN" altLang="en-US" sz="2200" b="1" kern="0" dirty="0">
                <a:solidFill>
                  <a:schemeClr val="tx1"/>
                </a:solidFill>
                <a:latin typeface="+mn-lt"/>
                <a:ea typeface="宋体" pitchFamily="2" charset="-122"/>
              </a:rPr>
              <a:t>服务器执行的</a:t>
            </a:r>
            <a:r>
              <a:rPr lang="en-US" altLang="zh-CN" sz="2200" b="1" kern="0" dirty="0">
                <a:solidFill>
                  <a:schemeClr val="tx1"/>
                </a:solidFill>
                <a:latin typeface="+mn-lt"/>
                <a:ea typeface="宋体" pitchFamily="2" charset="-122"/>
              </a:rPr>
              <a:t>SQL</a:t>
            </a:r>
            <a:r>
              <a:rPr lang="zh-CN" altLang="en-US" sz="2200" b="1" kern="0" dirty="0">
                <a:solidFill>
                  <a:schemeClr val="tx1"/>
                </a:solidFill>
                <a:latin typeface="+mn-lt"/>
                <a:ea typeface="宋体" pitchFamily="2" charset="-122"/>
              </a:rPr>
              <a:t>语句都有一个独立的游标与之相关联</a:t>
            </a:r>
            <a:r>
              <a:rPr lang="en-US" altLang="zh-CN" sz="2200" b="1" kern="0" dirty="0">
                <a:solidFill>
                  <a:schemeClr val="tx1"/>
                </a:solidFill>
                <a:latin typeface="+mn-lt"/>
                <a:ea typeface="宋体" pitchFamily="2" charset="-122"/>
              </a:rPr>
              <a:t>:</a:t>
            </a:r>
          </a:p>
          <a:p>
            <a:pPr marL="495300" lvl="1" indent="-381000"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latin typeface="+mn-lt"/>
                <a:ea typeface="宋体" pitchFamily="2" charset="-122"/>
              </a:rPr>
              <a:t>隐式游标 </a:t>
            </a:r>
            <a:r>
              <a:rPr lang="en-US" altLang="zh-CN" sz="2000" b="1" kern="0" dirty="0">
                <a:solidFill>
                  <a:schemeClr val="tx1"/>
                </a:solidFill>
                <a:latin typeface="+mn-lt"/>
                <a:ea typeface="宋体" pitchFamily="2" charset="-122"/>
              </a:rPr>
              <a:t>Implicit cursors: </a:t>
            </a:r>
            <a:r>
              <a:rPr lang="zh-CN" altLang="en-US" sz="2000" b="1" kern="0" dirty="0">
                <a:solidFill>
                  <a:schemeClr val="tx1"/>
                </a:solidFill>
                <a:latin typeface="+mn-lt"/>
                <a:ea typeface="宋体" pitchFamily="2" charset="-122"/>
              </a:rPr>
              <a:t>用于所有的</a:t>
            </a:r>
            <a:r>
              <a:rPr lang="en-US" altLang="zh-CN" sz="2000" b="1" kern="0" dirty="0">
                <a:solidFill>
                  <a:schemeClr val="tx1"/>
                </a:solidFill>
                <a:latin typeface="+mn-lt"/>
                <a:ea typeface="宋体" pitchFamily="2" charset="-122"/>
              </a:rPr>
              <a:t>DML</a:t>
            </a:r>
            <a:r>
              <a:rPr lang="zh-CN" altLang="en-US" sz="2000" b="1" kern="0" dirty="0">
                <a:solidFill>
                  <a:schemeClr val="tx1"/>
                </a:solidFill>
                <a:latin typeface="+mn-lt"/>
                <a:ea typeface="宋体" pitchFamily="2" charset="-122"/>
              </a:rPr>
              <a:t>和</a:t>
            </a:r>
            <a:r>
              <a:rPr lang="en-US" altLang="zh-CN" sz="2000" b="1" kern="0" dirty="0">
                <a:solidFill>
                  <a:schemeClr val="tx1"/>
                </a:solidFill>
                <a:latin typeface="+mn-lt"/>
                <a:ea typeface="宋体" pitchFamily="2" charset="-122"/>
              </a:rPr>
              <a:t>PL/SQL</a:t>
            </a:r>
            <a:r>
              <a:rPr lang="zh-CN" altLang="en-US" sz="2000" b="1" kern="0" dirty="0">
                <a:solidFill>
                  <a:schemeClr val="tx1"/>
                </a:solidFill>
                <a:latin typeface="+mn-lt"/>
                <a:ea typeface="宋体" pitchFamily="2" charset="-122"/>
              </a:rPr>
              <a:t>的</a:t>
            </a:r>
            <a:r>
              <a:rPr lang="en-US" altLang="zh-CN" sz="2000" b="1" kern="0" dirty="0">
                <a:solidFill>
                  <a:schemeClr val="tx1"/>
                </a:solidFill>
                <a:latin typeface="+mn-lt"/>
                <a:ea typeface="宋体" pitchFamily="2" charset="-122"/>
              </a:rPr>
              <a:t>SELECT</a:t>
            </a:r>
            <a:r>
              <a:rPr lang="zh-CN" altLang="en-US" sz="2000" b="1" kern="0" dirty="0">
                <a:solidFill>
                  <a:schemeClr val="tx1"/>
                </a:solidFill>
                <a:latin typeface="+mn-lt"/>
                <a:ea typeface="宋体" pitchFamily="2" charset="-122"/>
              </a:rPr>
              <a:t>语句。</a:t>
            </a:r>
          </a:p>
          <a:p>
            <a:pPr marL="495300" lvl="1" indent="-381000"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latin typeface="+mn-lt"/>
                <a:ea typeface="宋体" pitchFamily="2" charset="-122"/>
              </a:rPr>
              <a:t>显式游标 </a:t>
            </a:r>
            <a:r>
              <a:rPr lang="en-US" altLang="zh-CN" sz="2000" b="1" kern="0" dirty="0">
                <a:solidFill>
                  <a:schemeClr val="tx1"/>
                </a:solidFill>
                <a:latin typeface="+mn-lt"/>
                <a:ea typeface="宋体" pitchFamily="2" charset="-122"/>
              </a:rPr>
              <a:t>Explicit cursors: </a:t>
            </a:r>
            <a:r>
              <a:rPr lang="zh-CN" altLang="en-US" sz="2000" b="1" kern="0" dirty="0">
                <a:solidFill>
                  <a:schemeClr val="tx1"/>
                </a:solidFill>
                <a:latin typeface="+mn-lt"/>
                <a:ea typeface="宋体" pitchFamily="2" charset="-122"/>
              </a:rPr>
              <a:t>被程序显式声明和命名</a:t>
            </a:r>
            <a:r>
              <a:rPr lang="en-US" altLang="zh-CN" sz="2000" b="1" kern="0" dirty="0">
                <a:solidFill>
                  <a:schemeClr val="tx1"/>
                </a:solidFill>
                <a:latin typeface="+mn-lt"/>
                <a:ea typeface="宋体" pitchFamily="2" charset="-122"/>
              </a:rPr>
              <a:t>。</a:t>
            </a:r>
          </a:p>
          <a:p>
            <a:pPr marL="836613" lvl="2" indent="-381000" defTabSz="346075" eaLnBrk="1" hangingPunct="1">
              <a:lnSpc>
                <a:spcPct val="95000"/>
              </a:lnSpc>
              <a:spcBef>
                <a:spcPct val="35000"/>
              </a:spcBef>
              <a:buClr>
                <a:schemeClr val="hlink"/>
              </a:buClr>
              <a:buSzPct val="90000"/>
              <a:buFontTx/>
              <a:buAutoNum type="arabicPeriod"/>
              <a:tabLst>
                <a:tab pos="571500" algn="l"/>
              </a:tabLst>
              <a:defRPr/>
            </a:pPr>
            <a:r>
              <a:rPr lang="zh-CN" altLang="en-US" sz="2000" b="1" kern="0" dirty="0">
                <a:solidFill>
                  <a:schemeClr val="tx1"/>
                </a:solidFill>
                <a:latin typeface="宋体" pitchFamily="2" charset="-122"/>
                <a:ea typeface="宋体" pitchFamily="2" charset="-122"/>
              </a:rPr>
              <a:t>所定义的</a:t>
            </a:r>
            <a:r>
              <a:rPr lang="en-US" altLang="zh-CN" sz="2000" b="1" kern="0" dirty="0">
                <a:solidFill>
                  <a:schemeClr val="tx1"/>
                </a:solidFill>
                <a:latin typeface="+mn-lt"/>
                <a:ea typeface="宋体" pitchFamily="2" charset="-122"/>
              </a:rPr>
              <a:t>SQL</a:t>
            </a:r>
            <a:r>
              <a:rPr lang="zh-CN" altLang="en-US" sz="2000" b="1" kern="0" dirty="0">
                <a:solidFill>
                  <a:schemeClr val="tx1"/>
                </a:solidFill>
                <a:latin typeface="宋体" pitchFamily="2" charset="-122"/>
                <a:ea typeface="宋体" pitchFamily="2" charset="-122"/>
              </a:rPr>
              <a:t>语句必须只包含</a:t>
            </a:r>
            <a:r>
              <a:rPr lang="en-US" altLang="zh-CN" sz="2000" b="1" kern="0" dirty="0">
                <a:solidFill>
                  <a:schemeClr val="tx1"/>
                </a:solidFill>
                <a:latin typeface="+mn-lt"/>
                <a:ea typeface="宋体" pitchFamily="2" charset="-122"/>
              </a:rPr>
              <a:t>select</a:t>
            </a:r>
            <a:r>
              <a:rPr lang="zh-CN" altLang="en-US" sz="2000" b="1" kern="0" dirty="0">
                <a:solidFill>
                  <a:schemeClr val="tx1"/>
                </a:solidFill>
                <a:latin typeface="宋体" pitchFamily="2" charset="-122"/>
                <a:ea typeface="宋体" pitchFamily="2" charset="-122"/>
              </a:rPr>
              <a:t>语句，并且不能用</a:t>
            </a:r>
            <a:r>
              <a:rPr lang="en-US" altLang="zh-CN" sz="2000" b="1" kern="0" dirty="0" err="1">
                <a:solidFill>
                  <a:schemeClr val="tx1"/>
                </a:solidFill>
                <a:latin typeface="+mn-lt"/>
                <a:ea typeface="宋体" pitchFamily="2" charset="-122"/>
              </a:rPr>
              <a:t>insert、update</a:t>
            </a:r>
            <a:r>
              <a:rPr lang="zh-CN" altLang="en-US" sz="2000" b="1" kern="0" dirty="0">
                <a:solidFill>
                  <a:schemeClr val="tx1"/>
                </a:solidFill>
                <a:latin typeface="宋体" pitchFamily="2" charset="-122"/>
                <a:ea typeface="宋体" pitchFamily="2" charset="-122"/>
              </a:rPr>
              <a:t>或</a:t>
            </a:r>
            <a:r>
              <a:rPr lang="en-US" altLang="zh-CN" sz="2000" b="1" kern="0" dirty="0">
                <a:solidFill>
                  <a:schemeClr val="tx1"/>
                </a:solidFill>
                <a:latin typeface="+mn-lt"/>
                <a:ea typeface="宋体" pitchFamily="2" charset="-122"/>
              </a:rPr>
              <a:t>delete</a:t>
            </a:r>
            <a:r>
              <a:rPr lang="zh-CN" altLang="en-US" sz="2000" b="1" kern="0" dirty="0">
                <a:solidFill>
                  <a:schemeClr val="tx1"/>
                </a:solidFill>
                <a:latin typeface="宋体" pitchFamily="2" charset="-122"/>
                <a:ea typeface="宋体" pitchFamily="2" charset="-122"/>
              </a:rPr>
              <a:t>关键字。</a:t>
            </a:r>
          </a:p>
          <a:p>
            <a:pPr marL="836613" lvl="2" indent="-381000" defTabSz="346075" eaLnBrk="1" hangingPunct="1">
              <a:lnSpc>
                <a:spcPct val="95000"/>
              </a:lnSpc>
              <a:spcBef>
                <a:spcPct val="35000"/>
              </a:spcBef>
              <a:buClr>
                <a:schemeClr val="hlink"/>
              </a:buClr>
              <a:buSzPct val="90000"/>
              <a:buFontTx/>
              <a:buAutoNum type="arabicPeriod"/>
              <a:tabLst>
                <a:tab pos="571500" algn="l"/>
              </a:tabLst>
              <a:defRPr/>
            </a:pPr>
            <a:r>
              <a:rPr lang="zh-CN" altLang="en-US" sz="2000" b="1" kern="0" dirty="0">
                <a:solidFill>
                  <a:schemeClr val="tx1"/>
                </a:solidFill>
                <a:latin typeface="宋体" pitchFamily="2" charset="-122"/>
                <a:ea typeface="宋体" pitchFamily="2" charset="-122"/>
              </a:rPr>
              <a:t>当</a:t>
            </a:r>
            <a:r>
              <a:rPr lang="en-US" altLang="zh-CN" sz="2000" b="1" kern="0" dirty="0">
                <a:solidFill>
                  <a:schemeClr val="tx1"/>
                </a:solidFill>
                <a:latin typeface="+mn-lt"/>
                <a:ea typeface="宋体" pitchFamily="2" charset="-122"/>
              </a:rPr>
              <a:t>select</a:t>
            </a:r>
            <a:r>
              <a:rPr lang="zh-CN" altLang="en-US" sz="2000" b="1" kern="0" dirty="0">
                <a:solidFill>
                  <a:schemeClr val="tx1"/>
                </a:solidFill>
                <a:latin typeface="宋体" pitchFamily="2" charset="-122"/>
                <a:ea typeface="宋体" pitchFamily="2" charset="-122"/>
              </a:rPr>
              <a:t>语句可能返回零或多于一行时，必须用显式游标。</a:t>
            </a:r>
          </a:p>
          <a:p>
            <a:pPr marL="836613" lvl="2" indent="-381000" defTabSz="346075" eaLnBrk="1" hangingPunct="1">
              <a:lnSpc>
                <a:spcPct val="95000"/>
              </a:lnSpc>
              <a:spcBef>
                <a:spcPct val="35000"/>
              </a:spcBef>
              <a:buClr>
                <a:schemeClr val="hlink"/>
              </a:buClr>
              <a:buSzPct val="90000"/>
              <a:buFontTx/>
              <a:buAutoNum type="arabicPeriod"/>
              <a:tabLst>
                <a:tab pos="571500" algn="l"/>
              </a:tabLst>
              <a:defRPr/>
            </a:pPr>
            <a:r>
              <a:rPr lang="zh-CN" altLang="en-US" sz="2000" b="1" kern="0" dirty="0">
                <a:solidFill>
                  <a:schemeClr val="tx1"/>
                </a:solidFill>
                <a:latin typeface="宋体" pitchFamily="2" charset="-122"/>
                <a:ea typeface="宋体" pitchFamily="2" charset="-122"/>
              </a:rPr>
              <a:t>当</a:t>
            </a:r>
            <a:r>
              <a:rPr lang="en-US" altLang="zh-CN" sz="2000" b="1" kern="0" dirty="0">
                <a:solidFill>
                  <a:schemeClr val="tx1"/>
                </a:solidFill>
                <a:latin typeface="+mn-lt"/>
                <a:ea typeface="宋体" pitchFamily="2" charset="-122"/>
              </a:rPr>
              <a:t>Select</a:t>
            </a:r>
            <a:r>
              <a:rPr lang="zh-CN" altLang="en-US" sz="2000" b="1" kern="0" dirty="0">
                <a:solidFill>
                  <a:schemeClr val="tx1"/>
                </a:solidFill>
                <a:latin typeface="宋体" pitchFamily="2" charset="-122"/>
                <a:ea typeface="宋体" pitchFamily="2" charset="-122"/>
              </a:rPr>
              <a:t>语句预计只返回一行时，隐式游标将做得更好。</a:t>
            </a:r>
            <a:endParaRPr lang="en-US" altLang="zh-CN" sz="2000" b="1" kern="0" dirty="0">
              <a:solidFill>
                <a:schemeClr val="tx1"/>
              </a:solidFill>
              <a:latin typeface="宋体" pitchFamily="2" charset="-122"/>
              <a:ea typeface="宋体" pitchFamily="2" charset="-122"/>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Grp="1" noChangeArrowheads="1"/>
          </p:cNvSpPr>
          <p:nvPr>
            <p:ph type="title"/>
          </p:nvPr>
        </p:nvSpPr>
        <p:spPr/>
        <p:txBody>
          <a:bodyPr/>
          <a:lstStyle/>
          <a:p>
            <a:pPr eaLnBrk="1" hangingPunct="1">
              <a:defRPr/>
            </a:pPr>
            <a:r>
              <a:rPr lang="en-US" altLang="zh-CN" dirty="0">
                <a:effectLst>
                  <a:outerShdw blurRad="38100" dist="38100" dir="2700000" algn="tl">
                    <a:srgbClr val="FFFFFF"/>
                  </a:outerShdw>
                </a:effectLst>
                <a:ea typeface="宋体" pitchFamily="2" charset="-122"/>
              </a:rPr>
              <a:t>2.8.2</a:t>
            </a:r>
            <a:r>
              <a:rPr lang="zh-CN" altLang="en-US" dirty="0">
                <a:effectLst>
                  <a:outerShdw blurRad="38100" dist="38100" dir="2700000" algn="tl">
                    <a:srgbClr val="FFFFFF"/>
                  </a:outerShdw>
                </a:effectLst>
                <a:ea typeface="宋体" pitchFamily="2" charset="-122"/>
              </a:rPr>
              <a:t> 游标提取</a:t>
            </a:r>
            <a:r>
              <a:rPr lang="en-US" altLang="zh-CN" dirty="0">
                <a:effectLst>
                  <a:outerShdw blurRad="38100" dist="38100" dir="2700000" algn="tl">
                    <a:srgbClr val="FFFFFF"/>
                  </a:outerShdw>
                </a:effectLst>
                <a:ea typeface="宋体" pitchFamily="2" charset="-122"/>
              </a:rPr>
              <a:t>WHILE LOOP</a:t>
            </a:r>
            <a:endParaRPr lang="en-US" altLang="zh-CN" dirty="0">
              <a:solidFill>
                <a:schemeClr val="accent2"/>
              </a:solidFill>
              <a:effectLst>
                <a:outerShdw blurRad="38100" dist="38100" dir="2700000" algn="tl">
                  <a:srgbClr val="FFFFFF"/>
                </a:outerShdw>
              </a:effectLst>
              <a:ea typeface="宋体" pitchFamily="2" charset="-122"/>
            </a:endParaRPr>
          </a:p>
        </p:txBody>
      </p:sp>
      <p:sp>
        <p:nvSpPr>
          <p:cNvPr id="770053" name="Rectangle 5"/>
          <p:cNvSpPr>
            <a:spLocks noChangeArrowheads="1"/>
          </p:cNvSpPr>
          <p:nvPr/>
        </p:nvSpPr>
        <p:spPr bwMode="blackWhite">
          <a:xfrm>
            <a:off x="215900" y="2262188"/>
            <a:ext cx="8691563" cy="3416300"/>
          </a:xfrm>
          <a:prstGeom prst="rect">
            <a:avLst/>
          </a:prstGeom>
          <a:solidFill>
            <a:schemeClr val="tx1"/>
          </a:solidFill>
          <a:ln w="127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nSpc>
                <a:spcPct val="80000"/>
              </a:lnSpc>
              <a:defRPr/>
            </a:pPr>
            <a:r>
              <a:rPr lang="en-US" altLang="zh-CN" sz="1800" b="1" dirty="0">
                <a:solidFill>
                  <a:schemeClr val="bg1"/>
                </a:solidFill>
                <a:latin typeface="Courier New" pitchFamily="49" charset="0"/>
                <a:ea typeface="宋体" pitchFamily="2" charset="-122"/>
                <a:cs typeface="Courier New" pitchFamily="49" charset="0"/>
              </a:rPr>
              <a:t>DECLARE</a:t>
            </a:r>
          </a:p>
          <a:p>
            <a:pPr>
              <a:lnSpc>
                <a:spcPct val="80000"/>
              </a:lnSpc>
              <a:defRPr/>
            </a:pPr>
            <a:r>
              <a:rPr lang="en-US" altLang="zh-CN" sz="1800" b="1" dirty="0">
                <a:solidFill>
                  <a:schemeClr val="bg1"/>
                </a:solidFill>
                <a:latin typeface="Courier New" pitchFamily="49" charset="0"/>
                <a:ea typeface="宋体" pitchFamily="2" charset="-122"/>
                <a:cs typeface="Courier New" pitchFamily="49" charset="0"/>
              </a:rPr>
              <a:t>   CURSOR </a:t>
            </a:r>
            <a:r>
              <a:rPr lang="en-US" altLang="zh-CN" sz="1800" b="1" dirty="0" err="1">
                <a:solidFill>
                  <a:schemeClr val="bg1"/>
                </a:solidFill>
                <a:latin typeface="Courier New" pitchFamily="49" charset="0"/>
                <a:ea typeface="宋体" pitchFamily="2" charset="-122"/>
                <a:cs typeface="Courier New" pitchFamily="49" charset="0"/>
              </a:rPr>
              <a:t>emp_cursor</a:t>
            </a:r>
            <a:r>
              <a:rPr lang="en-US" altLang="zh-CN" sz="1800" b="1" dirty="0">
                <a:solidFill>
                  <a:schemeClr val="bg1"/>
                </a:solidFill>
                <a:latin typeface="Courier New" pitchFamily="49" charset="0"/>
                <a:ea typeface="宋体" pitchFamily="2" charset="-122"/>
                <a:cs typeface="Courier New" pitchFamily="49" charset="0"/>
              </a:rPr>
              <a:t> IS </a:t>
            </a:r>
          </a:p>
          <a:p>
            <a:pPr>
              <a:lnSpc>
                <a:spcPct val="80000"/>
              </a:lnSpc>
              <a:defRPr/>
            </a:pPr>
            <a:r>
              <a:rPr lang="en-US" altLang="zh-CN" sz="1800" b="1" dirty="0">
                <a:solidFill>
                  <a:schemeClr val="bg1"/>
                </a:solidFill>
                <a:latin typeface="Courier New" pitchFamily="49" charset="0"/>
                <a:ea typeface="宋体" pitchFamily="2" charset="-122"/>
                <a:cs typeface="Courier New" pitchFamily="49" charset="0"/>
              </a:rPr>
              <a:t>	SELECT </a:t>
            </a:r>
            <a:r>
              <a:rPr lang="en-US" altLang="zh-CN" sz="1800" b="1" dirty="0" err="1">
                <a:solidFill>
                  <a:schemeClr val="bg1"/>
                </a:solidFill>
                <a:latin typeface="Courier New" pitchFamily="49" charset="0"/>
                <a:ea typeface="宋体" pitchFamily="2" charset="-122"/>
                <a:cs typeface="Courier New" pitchFamily="49" charset="0"/>
              </a:rPr>
              <a:t>ename,sal</a:t>
            </a:r>
            <a:r>
              <a:rPr lang="en-US" altLang="zh-CN" sz="1800" b="1" dirty="0">
                <a:solidFill>
                  <a:schemeClr val="bg1"/>
                </a:solidFill>
                <a:latin typeface="Courier New" pitchFamily="49" charset="0"/>
                <a:ea typeface="宋体" pitchFamily="2" charset="-122"/>
                <a:cs typeface="Courier New" pitchFamily="49" charset="0"/>
              </a:rPr>
              <a:t> FROM </a:t>
            </a:r>
            <a:r>
              <a:rPr lang="en-US" altLang="zh-CN" sz="1800" b="1" dirty="0" err="1">
                <a:solidFill>
                  <a:schemeClr val="bg1"/>
                </a:solidFill>
                <a:latin typeface="Courier New" pitchFamily="49" charset="0"/>
                <a:ea typeface="宋体" pitchFamily="2" charset="-122"/>
                <a:cs typeface="Courier New" pitchFamily="49" charset="0"/>
              </a:rPr>
              <a:t>emp</a:t>
            </a:r>
            <a:r>
              <a:rPr lang="en-US" altLang="zh-CN" sz="1800" b="1" dirty="0">
                <a:solidFill>
                  <a:schemeClr val="bg1"/>
                </a:solidFill>
                <a:latin typeface="Courier New" pitchFamily="49" charset="0"/>
                <a:ea typeface="宋体" pitchFamily="2" charset="-122"/>
                <a:cs typeface="Courier New" pitchFamily="49" charset="0"/>
              </a:rPr>
              <a:t> WHERE </a:t>
            </a:r>
            <a:r>
              <a:rPr lang="en-US" altLang="zh-CN" sz="1800" b="1" dirty="0" err="1">
                <a:solidFill>
                  <a:schemeClr val="bg1"/>
                </a:solidFill>
                <a:latin typeface="Courier New" pitchFamily="49" charset="0"/>
                <a:ea typeface="宋体" pitchFamily="2" charset="-122"/>
                <a:cs typeface="Courier New" pitchFamily="49" charset="0"/>
              </a:rPr>
              <a:t>deptno</a:t>
            </a:r>
            <a:r>
              <a:rPr lang="en-US" altLang="zh-CN" sz="1800" b="1" dirty="0">
                <a:solidFill>
                  <a:schemeClr val="bg1"/>
                </a:solidFill>
                <a:latin typeface="Courier New" pitchFamily="49" charset="0"/>
                <a:ea typeface="宋体" pitchFamily="2" charset="-122"/>
                <a:cs typeface="Courier New" pitchFamily="49" charset="0"/>
              </a:rPr>
              <a:t>=10;</a:t>
            </a:r>
          </a:p>
          <a:p>
            <a:pPr>
              <a:lnSpc>
                <a:spcPct val="80000"/>
              </a:lnSpc>
              <a:defRPr/>
            </a:pPr>
            <a:r>
              <a:rPr lang="en-US" altLang="zh-CN" sz="1800" b="1" dirty="0">
                <a:solidFill>
                  <a:schemeClr val="bg1"/>
                </a:solidFill>
                <a:latin typeface="Courier New" pitchFamily="49" charset="0"/>
                <a:ea typeface="宋体" pitchFamily="2" charset="-122"/>
                <a:cs typeface="Courier New" pitchFamily="49" charset="0"/>
              </a:rPr>
              <a:t>   </a:t>
            </a:r>
            <a:r>
              <a:rPr lang="en-US" altLang="zh-CN" sz="1800" b="1" dirty="0" err="1">
                <a:solidFill>
                  <a:schemeClr val="bg1"/>
                </a:solidFill>
                <a:latin typeface="Courier New" pitchFamily="49" charset="0"/>
                <a:ea typeface="宋体" pitchFamily="2" charset="-122"/>
                <a:cs typeface="Courier New" pitchFamily="49" charset="0"/>
              </a:rPr>
              <a:t>emp_record</a:t>
            </a:r>
            <a:r>
              <a:rPr lang="en-US" altLang="zh-CN" sz="1800" b="1" dirty="0">
                <a:solidFill>
                  <a:schemeClr val="bg1"/>
                </a:solidFill>
                <a:latin typeface="Courier New" pitchFamily="49" charset="0"/>
                <a:ea typeface="宋体" pitchFamily="2" charset="-122"/>
                <a:cs typeface="Courier New" pitchFamily="49" charset="0"/>
              </a:rPr>
              <a:t> </a:t>
            </a:r>
            <a:r>
              <a:rPr lang="en-US" altLang="zh-CN" sz="1800" b="1" dirty="0" err="1">
                <a:solidFill>
                  <a:schemeClr val="bg1"/>
                </a:solidFill>
                <a:latin typeface="Courier New" pitchFamily="49" charset="0"/>
                <a:ea typeface="宋体" pitchFamily="2" charset="-122"/>
                <a:cs typeface="Courier New" pitchFamily="49" charset="0"/>
              </a:rPr>
              <a:t>emp%ROWTYPE</a:t>
            </a:r>
            <a:r>
              <a:rPr lang="en-US" altLang="zh-CN" sz="1800" b="1" dirty="0">
                <a:solidFill>
                  <a:schemeClr val="bg1"/>
                </a:solidFill>
                <a:latin typeface="Courier New" pitchFamily="49" charset="0"/>
                <a:ea typeface="宋体" pitchFamily="2" charset="-122"/>
                <a:cs typeface="Courier New" pitchFamily="49" charset="0"/>
              </a:rPr>
              <a:t>;  </a:t>
            </a:r>
          </a:p>
          <a:p>
            <a:pPr>
              <a:lnSpc>
                <a:spcPct val="80000"/>
              </a:lnSpc>
              <a:defRPr/>
            </a:pPr>
            <a:r>
              <a:rPr lang="en-US" altLang="zh-CN" sz="1800" b="1" dirty="0">
                <a:solidFill>
                  <a:schemeClr val="bg1"/>
                </a:solidFill>
                <a:latin typeface="Courier New" pitchFamily="49" charset="0"/>
                <a:ea typeface="宋体" pitchFamily="2" charset="-122"/>
                <a:cs typeface="Courier New" pitchFamily="49" charset="0"/>
              </a:rPr>
              <a:t>BEGIN</a:t>
            </a:r>
          </a:p>
          <a:p>
            <a:pPr>
              <a:lnSpc>
                <a:spcPct val="80000"/>
              </a:lnSpc>
              <a:defRPr/>
            </a:pPr>
            <a:r>
              <a:rPr lang="en-US" altLang="zh-CN" sz="1800" b="1" dirty="0">
                <a:solidFill>
                  <a:schemeClr val="bg1"/>
                </a:solidFill>
                <a:latin typeface="Courier New" pitchFamily="49" charset="0"/>
                <a:ea typeface="宋体" pitchFamily="2" charset="-122"/>
                <a:cs typeface="Courier New" pitchFamily="49" charset="0"/>
              </a:rPr>
              <a:t>   </a:t>
            </a:r>
            <a:r>
              <a:rPr lang="en-US" altLang="zh-CN" sz="1800" b="1" dirty="0">
                <a:solidFill>
                  <a:srgbClr val="FF0000"/>
                </a:solidFill>
                <a:latin typeface="Courier New" pitchFamily="49" charset="0"/>
                <a:ea typeface="宋体" pitchFamily="2" charset="-122"/>
                <a:cs typeface="Courier New" pitchFamily="49" charset="0"/>
              </a:rPr>
              <a:t>OPEN </a:t>
            </a:r>
            <a:r>
              <a:rPr lang="en-US" altLang="zh-CN" sz="1800" b="1" dirty="0" err="1">
                <a:solidFill>
                  <a:srgbClr val="FF0000"/>
                </a:solidFill>
                <a:latin typeface="Courier New" pitchFamily="49" charset="0"/>
                <a:ea typeface="宋体" pitchFamily="2" charset="-122"/>
                <a:cs typeface="Courier New" pitchFamily="49" charset="0"/>
              </a:rPr>
              <a:t>emp_cursor</a:t>
            </a:r>
            <a:r>
              <a:rPr lang="en-US" altLang="zh-CN" sz="1800" b="1" dirty="0">
                <a:solidFill>
                  <a:srgbClr val="FF0000"/>
                </a:solidFill>
                <a:latin typeface="Courier New" pitchFamily="49" charset="0"/>
                <a:ea typeface="宋体" pitchFamily="2" charset="-122"/>
                <a:cs typeface="Courier New" pitchFamily="49" charset="0"/>
              </a:rPr>
              <a:t> </a:t>
            </a:r>
            <a:r>
              <a:rPr lang="en-US" altLang="zh-CN" sz="1800" b="1" dirty="0">
                <a:solidFill>
                  <a:schemeClr val="bg1"/>
                </a:solidFill>
                <a:latin typeface="Courier New" pitchFamily="49" charset="0"/>
                <a:ea typeface="宋体" pitchFamily="2" charset="-122"/>
                <a:cs typeface="Courier New" pitchFamily="49" charset="0"/>
              </a:rPr>
              <a:t>;</a:t>
            </a:r>
          </a:p>
          <a:p>
            <a:pPr>
              <a:lnSpc>
                <a:spcPct val="80000"/>
              </a:lnSpc>
              <a:defRPr/>
            </a:pPr>
            <a:r>
              <a:rPr lang="en-US" altLang="zh-CN" sz="1800" b="1" dirty="0">
                <a:solidFill>
                  <a:schemeClr val="bg1"/>
                </a:solidFill>
                <a:latin typeface="Courier New" pitchFamily="49" charset="0"/>
                <a:ea typeface="宋体" pitchFamily="2" charset="-122"/>
                <a:cs typeface="Courier New" pitchFamily="49" charset="0"/>
              </a:rPr>
              <a:t>   </a:t>
            </a:r>
            <a:r>
              <a:rPr lang="en-US" altLang="zh-CN" sz="1800" b="1" dirty="0">
                <a:solidFill>
                  <a:srgbClr val="FF0000"/>
                </a:solidFill>
                <a:latin typeface="Courier New" pitchFamily="49" charset="0"/>
                <a:ea typeface="宋体" pitchFamily="2" charset="-122"/>
                <a:cs typeface="Courier New" pitchFamily="49" charset="0"/>
              </a:rPr>
              <a:t>FETCH </a:t>
            </a:r>
            <a:r>
              <a:rPr lang="en-US" altLang="zh-CN" sz="1800" b="1" dirty="0" err="1">
                <a:solidFill>
                  <a:srgbClr val="FF0000"/>
                </a:solidFill>
                <a:latin typeface="Courier New" pitchFamily="49" charset="0"/>
                <a:ea typeface="宋体" pitchFamily="2" charset="-122"/>
                <a:cs typeface="Courier New" pitchFamily="49" charset="0"/>
              </a:rPr>
              <a:t>emp_cursor</a:t>
            </a:r>
            <a:r>
              <a:rPr lang="en-US" altLang="zh-CN" sz="1800" b="1" dirty="0">
                <a:solidFill>
                  <a:srgbClr val="FF0000"/>
                </a:solidFill>
                <a:latin typeface="Courier New" pitchFamily="49" charset="0"/>
                <a:ea typeface="宋体" pitchFamily="2" charset="-122"/>
                <a:cs typeface="Courier New" pitchFamily="49" charset="0"/>
              </a:rPr>
              <a:t> INTO </a:t>
            </a:r>
            <a:r>
              <a:rPr lang="en-US" altLang="zh-CN" sz="1800" b="1" dirty="0" err="1">
                <a:solidFill>
                  <a:schemeClr val="bg1"/>
                </a:solidFill>
                <a:latin typeface="Courier New" pitchFamily="49" charset="0"/>
                <a:ea typeface="宋体" pitchFamily="2" charset="-122"/>
                <a:cs typeface="Courier New" pitchFamily="49" charset="0"/>
              </a:rPr>
              <a:t>emp_record.ename,emp_record.sal</a:t>
            </a:r>
            <a:r>
              <a:rPr lang="en-US" altLang="zh-CN" sz="1800" b="1" dirty="0">
                <a:solidFill>
                  <a:schemeClr val="bg1"/>
                </a:solidFill>
                <a:latin typeface="Courier New" pitchFamily="49" charset="0"/>
                <a:ea typeface="宋体" pitchFamily="2" charset="-122"/>
                <a:cs typeface="Courier New" pitchFamily="49" charset="0"/>
              </a:rPr>
              <a:t>;</a:t>
            </a:r>
          </a:p>
          <a:p>
            <a:pPr>
              <a:lnSpc>
                <a:spcPct val="80000"/>
              </a:lnSpc>
              <a:defRPr/>
            </a:pPr>
            <a:r>
              <a:rPr lang="en-US" altLang="zh-CN" sz="1800" b="1" dirty="0">
                <a:solidFill>
                  <a:schemeClr val="bg1"/>
                </a:solidFill>
                <a:latin typeface="Courier New" pitchFamily="49" charset="0"/>
                <a:ea typeface="宋体" pitchFamily="2" charset="-122"/>
                <a:cs typeface="Courier New" pitchFamily="49" charset="0"/>
              </a:rPr>
              <a:t>   </a:t>
            </a:r>
            <a:r>
              <a:rPr lang="en-US" altLang="zh-CN" sz="1800" b="1" dirty="0">
                <a:solidFill>
                  <a:srgbClr val="FF0000"/>
                </a:solidFill>
                <a:latin typeface="Courier New" pitchFamily="49" charset="0"/>
                <a:ea typeface="宋体" pitchFamily="2" charset="-122"/>
                <a:cs typeface="Courier New" pitchFamily="49" charset="0"/>
              </a:rPr>
              <a:t>while </a:t>
            </a:r>
            <a:r>
              <a:rPr lang="en-US" altLang="zh-CN" sz="1800" b="1" dirty="0" err="1">
                <a:solidFill>
                  <a:srgbClr val="FF0000"/>
                </a:solidFill>
                <a:latin typeface="Courier New" pitchFamily="49" charset="0"/>
                <a:ea typeface="宋体" pitchFamily="2" charset="-122"/>
                <a:cs typeface="Courier New" pitchFamily="49" charset="0"/>
              </a:rPr>
              <a:t>emp_cursor%FOUND</a:t>
            </a:r>
            <a:r>
              <a:rPr lang="en-US" altLang="zh-CN" sz="1800" b="1" dirty="0">
                <a:solidFill>
                  <a:srgbClr val="FF0000"/>
                </a:solidFill>
                <a:latin typeface="Courier New" pitchFamily="49" charset="0"/>
                <a:ea typeface="宋体" pitchFamily="2" charset="-122"/>
                <a:cs typeface="Courier New" pitchFamily="49" charset="0"/>
              </a:rPr>
              <a:t> LOOP</a:t>
            </a:r>
          </a:p>
          <a:p>
            <a:pPr>
              <a:lnSpc>
                <a:spcPct val="80000"/>
              </a:lnSpc>
              <a:defRPr/>
            </a:pPr>
            <a:r>
              <a:rPr lang="en-US" altLang="zh-CN" sz="1800" b="1" dirty="0">
                <a:solidFill>
                  <a:schemeClr val="bg1"/>
                </a:solidFill>
                <a:latin typeface="Courier New" pitchFamily="49" charset="0"/>
                <a:ea typeface="宋体" pitchFamily="2" charset="-122"/>
                <a:cs typeface="Courier New" pitchFamily="49" charset="0"/>
              </a:rPr>
              <a:t>      </a:t>
            </a:r>
            <a:r>
              <a:rPr lang="en-US" altLang="zh-CN" sz="1800" b="1" dirty="0" err="1">
                <a:solidFill>
                  <a:schemeClr val="bg1"/>
                </a:solidFill>
                <a:latin typeface="Courier New" pitchFamily="49" charset="0"/>
                <a:ea typeface="宋体" pitchFamily="2" charset="-122"/>
                <a:cs typeface="Courier New" pitchFamily="49" charset="0"/>
              </a:rPr>
              <a:t>dbms_output.put_line</a:t>
            </a:r>
            <a:r>
              <a:rPr lang="en-US" altLang="zh-CN" sz="1800" b="1" dirty="0">
                <a:solidFill>
                  <a:schemeClr val="bg1"/>
                </a:solidFill>
                <a:latin typeface="Courier New" pitchFamily="49" charset="0"/>
                <a:ea typeface="宋体" pitchFamily="2" charset="-122"/>
                <a:cs typeface="Courier New" pitchFamily="49" charset="0"/>
              </a:rPr>
              <a:t>('</a:t>
            </a:r>
            <a:r>
              <a:rPr lang="en-US" altLang="zh-CN" sz="1800" b="1" dirty="0" err="1">
                <a:solidFill>
                  <a:schemeClr val="bg1"/>
                </a:solidFill>
                <a:latin typeface="Courier New" pitchFamily="49" charset="0"/>
                <a:ea typeface="宋体" pitchFamily="2" charset="-122"/>
                <a:cs typeface="Courier New" pitchFamily="49" charset="0"/>
              </a:rPr>
              <a:t>ename</a:t>
            </a:r>
            <a:r>
              <a:rPr lang="en-US" altLang="zh-CN" sz="1800" b="1" dirty="0">
                <a:solidFill>
                  <a:schemeClr val="bg1"/>
                </a:solidFill>
                <a:latin typeface="Courier New" pitchFamily="49" charset="0"/>
                <a:ea typeface="宋体" pitchFamily="2" charset="-122"/>
                <a:cs typeface="Courier New" pitchFamily="49" charset="0"/>
              </a:rPr>
              <a:t>: '||</a:t>
            </a:r>
            <a:r>
              <a:rPr lang="en-US" altLang="zh-CN" sz="1800" b="1" dirty="0" err="1">
                <a:solidFill>
                  <a:schemeClr val="bg1"/>
                </a:solidFill>
                <a:latin typeface="Courier New" pitchFamily="49" charset="0"/>
                <a:ea typeface="宋体" pitchFamily="2" charset="-122"/>
                <a:cs typeface="Courier New" pitchFamily="49" charset="0"/>
              </a:rPr>
              <a:t>emp_record.ename</a:t>
            </a:r>
            <a:r>
              <a:rPr lang="en-US" altLang="zh-CN" sz="1800" b="1" dirty="0">
                <a:solidFill>
                  <a:schemeClr val="bg1"/>
                </a:solidFill>
                <a:latin typeface="Courier New" pitchFamily="49" charset="0"/>
                <a:ea typeface="宋体" pitchFamily="2" charset="-122"/>
                <a:cs typeface="Courier New" pitchFamily="49" charset="0"/>
              </a:rPr>
              <a:t>||'  </a:t>
            </a:r>
            <a:r>
              <a:rPr lang="en-US" altLang="zh-CN" sz="1800" b="1" dirty="0" err="1">
                <a:solidFill>
                  <a:schemeClr val="bg1"/>
                </a:solidFill>
                <a:latin typeface="Courier New" pitchFamily="49" charset="0"/>
                <a:ea typeface="宋体" pitchFamily="2" charset="-122"/>
                <a:cs typeface="Courier New" pitchFamily="49" charset="0"/>
              </a:rPr>
              <a:t>sal</a:t>
            </a:r>
            <a:r>
              <a:rPr lang="en-US" altLang="zh-CN" sz="1800" b="1" dirty="0">
                <a:solidFill>
                  <a:schemeClr val="bg1"/>
                </a:solidFill>
                <a:latin typeface="Courier New" pitchFamily="49" charset="0"/>
                <a:ea typeface="宋体" pitchFamily="2" charset="-122"/>
                <a:cs typeface="Courier New" pitchFamily="49" charset="0"/>
              </a:rPr>
              <a:t>:'||emp_record.sal);</a:t>
            </a:r>
          </a:p>
          <a:p>
            <a:pPr>
              <a:lnSpc>
                <a:spcPct val="80000"/>
              </a:lnSpc>
              <a:defRPr/>
            </a:pPr>
            <a:r>
              <a:rPr lang="en-US" altLang="zh-CN" sz="1800" b="1" dirty="0">
                <a:solidFill>
                  <a:schemeClr val="bg1"/>
                </a:solidFill>
                <a:latin typeface="Courier New" pitchFamily="49" charset="0"/>
                <a:ea typeface="宋体" pitchFamily="2" charset="-122"/>
                <a:cs typeface="Courier New" pitchFamily="49" charset="0"/>
              </a:rPr>
              <a:t>      </a:t>
            </a:r>
            <a:r>
              <a:rPr lang="en-US" altLang="zh-CN" sz="1800" b="1" dirty="0">
                <a:solidFill>
                  <a:srgbClr val="FF0000"/>
                </a:solidFill>
                <a:latin typeface="Courier New" pitchFamily="49" charset="0"/>
                <a:ea typeface="宋体" pitchFamily="2" charset="-122"/>
                <a:cs typeface="Courier New" pitchFamily="49" charset="0"/>
              </a:rPr>
              <a:t>FETCH </a:t>
            </a:r>
            <a:r>
              <a:rPr lang="en-US" altLang="zh-CN" sz="1800" b="1" dirty="0" err="1">
                <a:solidFill>
                  <a:srgbClr val="FF0000"/>
                </a:solidFill>
                <a:latin typeface="Courier New" pitchFamily="49" charset="0"/>
                <a:ea typeface="宋体" pitchFamily="2" charset="-122"/>
                <a:cs typeface="Courier New" pitchFamily="49" charset="0"/>
              </a:rPr>
              <a:t>emp_cursor</a:t>
            </a:r>
            <a:r>
              <a:rPr lang="en-US" altLang="zh-CN" sz="1800" b="1" dirty="0">
                <a:solidFill>
                  <a:srgbClr val="FF0000"/>
                </a:solidFill>
                <a:latin typeface="Courier New" pitchFamily="49" charset="0"/>
                <a:ea typeface="宋体" pitchFamily="2" charset="-122"/>
                <a:cs typeface="Courier New" pitchFamily="49" charset="0"/>
              </a:rPr>
              <a:t> INTO</a:t>
            </a:r>
            <a:r>
              <a:rPr lang="en-US" altLang="zh-CN" sz="1800" b="1" dirty="0">
                <a:solidFill>
                  <a:schemeClr val="bg1"/>
                </a:solidFill>
                <a:latin typeface="Courier New" pitchFamily="49" charset="0"/>
                <a:ea typeface="宋体" pitchFamily="2" charset="-122"/>
                <a:cs typeface="Courier New" pitchFamily="49" charset="0"/>
              </a:rPr>
              <a:t> </a:t>
            </a:r>
            <a:r>
              <a:rPr lang="en-US" altLang="zh-CN" sz="1800" b="1" dirty="0" err="1">
                <a:solidFill>
                  <a:schemeClr val="bg1"/>
                </a:solidFill>
                <a:latin typeface="Courier New" pitchFamily="49" charset="0"/>
                <a:ea typeface="宋体" pitchFamily="2" charset="-122"/>
                <a:cs typeface="Courier New" pitchFamily="49" charset="0"/>
              </a:rPr>
              <a:t>emp_record.ename,emp_record.sal</a:t>
            </a:r>
            <a:r>
              <a:rPr lang="en-US" altLang="zh-CN" sz="1800" b="1" dirty="0">
                <a:solidFill>
                  <a:schemeClr val="bg1"/>
                </a:solidFill>
                <a:latin typeface="Courier New" pitchFamily="49" charset="0"/>
                <a:ea typeface="宋体" pitchFamily="2" charset="-122"/>
                <a:cs typeface="Courier New" pitchFamily="49" charset="0"/>
              </a:rPr>
              <a:t>;</a:t>
            </a:r>
          </a:p>
          <a:p>
            <a:pPr>
              <a:lnSpc>
                <a:spcPct val="80000"/>
              </a:lnSpc>
              <a:defRPr/>
            </a:pPr>
            <a:r>
              <a:rPr lang="en-US" altLang="zh-CN" sz="1800" b="1" dirty="0">
                <a:solidFill>
                  <a:schemeClr val="bg1"/>
                </a:solidFill>
                <a:latin typeface="Courier New" pitchFamily="49" charset="0"/>
                <a:ea typeface="宋体" pitchFamily="2" charset="-122"/>
                <a:cs typeface="Courier New" pitchFamily="49" charset="0"/>
              </a:rPr>
              <a:t>   </a:t>
            </a:r>
            <a:r>
              <a:rPr lang="en-US" altLang="zh-CN" sz="1800" b="1" dirty="0">
                <a:solidFill>
                  <a:srgbClr val="FF0000"/>
                </a:solidFill>
                <a:latin typeface="Courier New" pitchFamily="49" charset="0"/>
                <a:ea typeface="宋体" pitchFamily="2" charset="-122"/>
                <a:cs typeface="Courier New" pitchFamily="49" charset="0"/>
              </a:rPr>
              <a:t>END LOOP</a:t>
            </a:r>
            <a:r>
              <a:rPr lang="en-US" altLang="zh-CN" sz="1800" b="1" dirty="0">
                <a:solidFill>
                  <a:schemeClr val="bg1"/>
                </a:solidFill>
                <a:latin typeface="Courier New" pitchFamily="49" charset="0"/>
                <a:ea typeface="宋体" pitchFamily="2" charset="-122"/>
                <a:cs typeface="Courier New" pitchFamily="49" charset="0"/>
              </a:rPr>
              <a:t>;</a:t>
            </a:r>
          </a:p>
          <a:p>
            <a:pPr>
              <a:lnSpc>
                <a:spcPct val="80000"/>
              </a:lnSpc>
              <a:defRPr/>
            </a:pPr>
            <a:r>
              <a:rPr lang="en-US" altLang="zh-CN" sz="1800" b="1" dirty="0">
                <a:solidFill>
                  <a:schemeClr val="bg1"/>
                </a:solidFill>
                <a:latin typeface="Courier New" pitchFamily="49" charset="0"/>
                <a:ea typeface="宋体" pitchFamily="2" charset="-122"/>
                <a:cs typeface="Courier New" pitchFamily="49" charset="0"/>
              </a:rPr>
              <a:t>   </a:t>
            </a:r>
            <a:r>
              <a:rPr lang="en-US" altLang="zh-CN" sz="1800" b="1" dirty="0" err="1">
                <a:solidFill>
                  <a:schemeClr val="bg1"/>
                </a:solidFill>
                <a:latin typeface="Courier New" pitchFamily="49" charset="0"/>
                <a:ea typeface="宋体" pitchFamily="2" charset="-122"/>
                <a:cs typeface="Courier New" pitchFamily="49" charset="0"/>
              </a:rPr>
              <a:t>dbms_output.put_line</a:t>
            </a:r>
            <a:r>
              <a:rPr lang="en-US" altLang="zh-CN" sz="1800" b="1" dirty="0">
                <a:solidFill>
                  <a:schemeClr val="bg1"/>
                </a:solidFill>
                <a:latin typeface="Courier New" pitchFamily="49" charset="0"/>
                <a:ea typeface="宋体" pitchFamily="2" charset="-122"/>
                <a:cs typeface="Courier New" pitchFamily="49" charset="0"/>
              </a:rPr>
              <a:t>('row count:'||</a:t>
            </a:r>
            <a:r>
              <a:rPr lang="en-US" altLang="zh-CN" sz="1800" b="1" dirty="0" err="1">
                <a:solidFill>
                  <a:schemeClr val="bg1"/>
                </a:solidFill>
                <a:latin typeface="Courier New" pitchFamily="49" charset="0"/>
                <a:ea typeface="宋体" pitchFamily="2" charset="-122"/>
                <a:cs typeface="Courier New" pitchFamily="49" charset="0"/>
              </a:rPr>
              <a:t>emp_cursor%rowcount</a:t>
            </a:r>
            <a:r>
              <a:rPr lang="en-US" altLang="zh-CN" sz="1800" b="1" dirty="0">
                <a:solidFill>
                  <a:schemeClr val="bg1"/>
                </a:solidFill>
                <a:latin typeface="Courier New" pitchFamily="49" charset="0"/>
                <a:ea typeface="宋体" pitchFamily="2" charset="-122"/>
                <a:cs typeface="Courier New" pitchFamily="49" charset="0"/>
              </a:rPr>
              <a:t>);</a:t>
            </a:r>
          </a:p>
          <a:p>
            <a:pPr>
              <a:lnSpc>
                <a:spcPct val="80000"/>
              </a:lnSpc>
              <a:defRPr/>
            </a:pPr>
            <a:r>
              <a:rPr lang="en-US" altLang="zh-CN" sz="1800" b="1" dirty="0">
                <a:solidFill>
                  <a:schemeClr val="bg1"/>
                </a:solidFill>
                <a:latin typeface="Courier New" pitchFamily="49" charset="0"/>
                <a:ea typeface="宋体" pitchFamily="2" charset="-122"/>
                <a:cs typeface="Courier New" pitchFamily="49" charset="0"/>
              </a:rPr>
              <a:t>   </a:t>
            </a:r>
            <a:r>
              <a:rPr lang="en-US" altLang="zh-CN" sz="1800" b="1" dirty="0">
                <a:solidFill>
                  <a:srgbClr val="FF0000"/>
                </a:solidFill>
                <a:latin typeface="Courier New" pitchFamily="49" charset="0"/>
                <a:ea typeface="宋体" pitchFamily="2" charset="-122"/>
                <a:cs typeface="Courier New" pitchFamily="49" charset="0"/>
              </a:rPr>
              <a:t>CLOSE </a:t>
            </a:r>
            <a:r>
              <a:rPr lang="en-US" altLang="zh-CN" sz="1800" b="1" dirty="0" err="1">
                <a:solidFill>
                  <a:srgbClr val="FF0000"/>
                </a:solidFill>
                <a:latin typeface="Courier New" pitchFamily="49" charset="0"/>
                <a:ea typeface="宋体" pitchFamily="2" charset="-122"/>
                <a:cs typeface="Courier New" pitchFamily="49" charset="0"/>
              </a:rPr>
              <a:t>emp_cursor</a:t>
            </a:r>
            <a:r>
              <a:rPr lang="en-US" altLang="zh-CN" sz="1800" b="1" dirty="0">
                <a:solidFill>
                  <a:srgbClr val="FF0000"/>
                </a:solidFill>
                <a:latin typeface="Courier New" pitchFamily="49" charset="0"/>
                <a:ea typeface="宋体" pitchFamily="2" charset="-122"/>
                <a:cs typeface="Courier New" pitchFamily="49" charset="0"/>
              </a:rPr>
              <a:t>;</a:t>
            </a:r>
          </a:p>
          <a:p>
            <a:pPr>
              <a:lnSpc>
                <a:spcPct val="80000"/>
              </a:lnSpc>
              <a:defRPr/>
            </a:pPr>
            <a:r>
              <a:rPr lang="en-US" altLang="zh-CN" sz="1800" b="1" dirty="0">
                <a:solidFill>
                  <a:schemeClr val="bg1"/>
                </a:solidFill>
                <a:latin typeface="Courier New" pitchFamily="49" charset="0"/>
                <a:ea typeface="宋体" pitchFamily="2" charset="-122"/>
                <a:cs typeface="Courier New" pitchFamily="49" charset="0"/>
              </a:rPr>
              <a:t>END;</a:t>
            </a:r>
          </a:p>
        </p:txBody>
      </p:sp>
      <p:sp>
        <p:nvSpPr>
          <p:cNvPr id="6" name="Rectangle 3"/>
          <p:cNvSpPr txBox="1">
            <a:spLocks noChangeArrowheads="1"/>
          </p:cNvSpPr>
          <p:nvPr/>
        </p:nvSpPr>
        <p:spPr bwMode="auto">
          <a:xfrm>
            <a:off x="474663" y="1476375"/>
            <a:ext cx="7385050" cy="677863"/>
          </a:xfrm>
          <a:prstGeom prst="rect">
            <a:avLst/>
          </a:prstGeom>
          <a:noFill/>
          <a:ln w="9525">
            <a:noFill/>
            <a:miter lim="800000"/>
            <a:headEnd/>
            <a:tailEnd/>
          </a:ln>
          <a:effectLst/>
        </p:spPr>
        <p:txBody>
          <a:bodyPr lIns="92075" tIns="46038" rIns="92075" bIns="46038">
            <a:spAutoFit/>
          </a:bodyPr>
          <a:lstStyle/>
          <a:p>
            <a:pPr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2000" b="1" kern="0">
                <a:solidFill>
                  <a:schemeClr val="tx1"/>
                </a:solidFill>
                <a:latin typeface="+mn-lt"/>
                <a:ea typeface="宋体" pitchFamily="2" charset="-122"/>
              </a:rPr>
              <a:t>例子  使用游标实现逐行输出</a:t>
            </a:r>
            <a:r>
              <a:rPr lang="en-US" altLang="zh-CN" sz="2000" b="1" kern="0">
                <a:solidFill>
                  <a:schemeClr val="tx1"/>
                </a:solidFill>
                <a:latin typeface="+mn-lt"/>
                <a:ea typeface="宋体" pitchFamily="2" charset="-122"/>
              </a:rPr>
              <a:t>scott.emp</a:t>
            </a:r>
            <a:r>
              <a:rPr lang="zh-CN" altLang="en-US" sz="2000" b="1" kern="0">
                <a:solidFill>
                  <a:schemeClr val="tx1"/>
                </a:solidFill>
                <a:latin typeface="+mn-lt"/>
                <a:ea typeface="宋体" pitchFamily="2" charset="-122"/>
              </a:rPr>
              <a:t>表中部门编号为</a:t>
            </a:r>
            <a:r>
              <a:rPr lang="en-US" altLang="zh-CN" sz="2000" b="1" kern="0">
                <a:solidFill>
                  <a:schemeClr val="tx1"/>
                </a:solidFill>
                <a:latin typeface="+mn-lt"/>
                <a:ea typeface="宋体" pitchFamily="2" charset="-122"/>
              </a:rPr>
              <a:t>10</a:t>
            </a:r>
            <a:r>
              <a:rPr lang="zh-CN" altLang="en-US" sz="2000" b="1" kern="0">
                <a:solidFill>
                  <a:schemeClr val="tx1"/>
                </a:solidFill>
                <a:latin typeface="+mn-lt"/>
                <a:ea typeface="宋体" pitchFamily="2" charset="-122"/>
              </a:rPr>
              <a:t>的员工姓名和工资。</a:t>
            </a:r>
            <a:endParaRPr lang="en-US" altLang="zh-CN" sz="2200" b="1" kern="0" dirty="0">
              <a:solidFill>
                <a:schemeClr val="tx1"/>
              </a:solidFill>
              <a:latin typeface="+mn-lt"/>
              <a:ea typeface="宋体" pitchFamily="2" charset="-122"/>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7" name="Rectangle 3"/>
          <p:cNvSpPr>
            <a:spLocks noGrp="1" noChangeArrowheads="1"/>
          </p:cNvSpPr>
          <p:nvPr>
            <p:ph type="title"/>
          </p:nvPr>
        </p:nvSpPr>
        <p:spPr/>
        <p:txBody>
          <a:bodyPr/>
          <a:lstStyle/>
          <a:p>
            <a:pPr eaLnBrk="1" hangingPunct="1">
              <a:defRPr/>
            </a:pPr>
            <a:r>
              <a:rPr lang="en-US" altLang="zh-CN" dirty="0">
                <a:effectLst>
                  <a:outerShdw blurRad="38100" dist="38100" dir="2700000" algn="tl">
                    <a:srgbClr val="FFFFFF"/>
                  </a:outerShdw>
                </a:effectLst>
                <a:ea typeface="宋体" pitchFamily="2" charset="-122"/>
              </a:rPr>
              <a:t>2.8.3 </a:t>
            </a:r>
            <a:r>
              <a:rPr lang="zh-CN" altLang="en-US" dirty="0">
                <a:effectLst>
                  <a:outerShdw blurRad="38100" dist="38100" dir="2700000" algn="tl">
                    <a:srgbClr val="FFFFFF"/>
                  </a:outerShdw>
                </a:effectLst>
                <a:ea typeface="宋体" pitchFamily="2" charset="-122"/>
              </a:rPr>
              <a:t>游标提取</a:t>
            </a:r>
            <a:r>
              <a:rPr lang="en-US" altLang="zh-CN" dirty="0">
                <a:effectLst>
                  <a:outerShdw blurRad="38100" dist="38100" dir="2700000" algn="tl">
                    <a:srgbClr val="FFFFFF"/>
                  </a:outerShdw>
                </a:effectLst>
                <a:ea typeface="宋体" pitchFamily="2" charset="-122"/>
              </a:rPr>
              <a:t>FOR LOOP</a:t>
            </a:r>
            <a:endParaRPr lang="en-US" altLang="zh-CN" dirty="0">
              <a:solidFill>
                <a:schemeClr val="accent2"/>
              </a:solidFill>
              <a:effectLst>
                <a:outerShdw blurRad="38100" dist="38100" dir="2700000" algn="tl">
                  <a:srgbClr val="FFFFFF"/>
                </a:outerShdw>
              </a:effectLst>
              <a:ea typeface="宋体" pitchFamily="2" charset="-122"/>
            </a:endParaRPr>
          </a:p>
        </p:txBody>
      </p:sp>
      <p:sp>
        <p:nvSpPr>
          <p:cNvPr id="31747" name="Rectangle 4"/>
          <p:cNvSpPr>
            <a:spLocks noChangeArrowheads="1"/>
          </p:cNvSpPr>
          <p:nvPr/>
        </p:nvSpPr>
        <p:spPr bwMode="blackWhite">
          <a:xfrm>
            <a:off x="952500" y="1897063"/>
            <a:ext cx="6799263" cy="1819275"/>
          </a:xfrm>
          <a:prstGeom prst="rect">
            <a:avLst/>
          </a:prstGeom>
          <a:solidFill>
            <a:srgbClr val="FFFFCC"/>
          </a:solidFill>
          <a:ln w="12700">
            <a:solidFill>
              <a:srgbClr val="000000"/>
            </a:solidFill>
            <a:miter lim="800000"/>
            <a:headEnd/>
            <a:tailEnd/>
          </a:ln>
        </p:spPr>
        <p:txBody>
          <a:bodyPr lIns="92075" tIns="46038" rIns="92075" bIns="46038">
            <a:spAutoFit/>
          </a:bodyPr>
          <a:lstStyle/>
          <a:p>
            <a:pPr defTabSz="400050">
              <a:lnSpc>
                <a:spcPct val="125000"/>
              </a:lnSpc>
              <a:tabLst>
                <a:tab pos="400050" algn="r"/>
                <a:tab pos="673100" algn="l"/>
              </a:tabLst>
            </a:pPr>
            <a:r>
              <a:rPr kumimoji="1" lang="en-US" altLang="zh-CN" sz="1800" b="1">
                <a:solidFill>
                  <a:srgbClr val="000000"/>
                </a:solidFill>
                <a:latin typeface="Courier New" pitchFamily="49" charset="0"/>
                <a:ea typeface="宋体" pitchFamily="2" charset="-122"/>
              </a:rPr>
              <a:t>FOR </a:t>
            </a:r>
            <a:r>
              <a:rPr kumimoji="1" lang="en-US" altLang="zh-CN" sz="1800" b="1" i="1">
                <a:solidFill>
                  <a:srgbClr val="000000"/>
                </a:solidFill>
                <a:latin typeface="Courier New" pitchFamily="49" charset="0"/>
                <a:ea typeface="宋体" pitchFamily="2" charset="-122"/>
              </a:rPr>
              <a:t>record_name</a:t>
            </a:r>
            <a:r>
              <a:rPr kumimoji="1" lang="en-US" altLang="zh-CN" sz="1800" b="1">
                <a:solidFill>
                  <a:srgbClr val="000000"/>
                </a:solidFill>
                <a:latin typeface="Courier New" pitchFamily="49" charset="0"/>
                <a:ea typeface="宋体" pitchFamily="2" charset="-122"/>
              </a:rPr>
              <a:t> IN </a:t>
            </a:r>
            <a:r>
              <a:rPr kumimoji="1" lang="en-US" altLang="zh-CN" sz="1800" b="1" i="1">
                <a:solidFill>
                  <a:srgbClr val="000000"/>
                </a:solidFill>
                <a:latin typeface="Courier New" pitchFamily="49" charset="0"/>
                <a:ea typeface="宋体" pitchFamily="2" charset="-122"/>
              </a:rPr>
              <a:t>cursor_name</a:t>
            </a:r>
            <a:r>
              <a:rPr kumimoji="1" lang="en-US" altLang="zh-CN" sz="1800" b="1">
                <a:solidFill>
                  <a:srgbClr val="000000"/>
                </a:solidFill>
                <a:latin typeface="Courier New" pitchFamily="49" charset="0"/>
                <a:ea typeface="宋体" pitchFamily="2" charset="-122"/>
              </a:rPr>
              <a:t> LOOP   </a:t>
            </a:r>
          </a:p>
          <a:p>
            <a:pPr defTabSz="400050">
              <a:lnSpc>
                <a:spcPct val="125000"/>
              </a:lnSpc>
              <a:tabLst>
                <a:tab pos="400050" algn="r"/>
                <a:tab pos="673100" algn="l"/>
              </a:tabLst>
            </a:pPr>
            <a:r>
              <a:rPr kumimoji="1" lang="zh-CN" altLang="en-US" sz="1800" b="1">
                <a:solidFill>
                  <a:srgbClr val="000000"/>
                </a:solidFill>
                <a:latin typeface="Courier New" pitchFamily="49" charset="0"/>
                <a:ea typeface="宋体" pitchFamily="2" charset="-122"/>
              </a:rPr>
              <a:t>  </a:t>
            </a:r>
            <a:r>
              <a:rPr kumimoji="1" lang="en-US" altLang="zh-CN" sz="1800" b="1" i="1">
                <a:solidFill>
                  <a:srgbClr val="000000"/>
                </a:solidFill>
                <a:latin typeface="Courier New" pitchFamily="49" charset="0"/>
                <a:ea typeface="宋体" pitchFamily="2" charset="-122"/>
              </a:rPr>
              <a:t>statement1</a:t>
            </a:r>
            <a:r>
              <a:rPr kumimoji="1" lang="en-US" altLang="zh-CN" sz="1800" b="1">
                <a:solidFill>
                  <a:srgbClr val="000000"/>
                </a:solidFill>
                <a:latin typeface="Courier New" pitchFamily="49" charset="0"/>
                <a:ea typeface="宋体" pitchFamily="2" charset="-122"/>
              </a:rPr>
              <a:t>;</a:t>
            </a:r>
            <a:endParaRPr kumimoji="1" lang="en-US" altLang="zh-CN" sz="1800" b="1" i="1">
              <a:solidFill>
                <a:srgbClr val="000000"/>
              </a:solidFill>
              <a:latin typeface="Courier New" pitchFamily="49" charset="0"/>
              <a:ea typeface="宋体" pitchFamily="2" charset="-122"/>
            </a:endParaRPr>
          </a:p>
          <a:p>
            <a:pPr defTabSz="400050">
              <a:lnSpc>
                <a:spcPct val="125000"/>
              </a:lnSpc>
              <a:tabLst>
                <a:tab pos="400050" algn="r"/>
                <a:tab pos="673100" algn="l"/>
              </a:tabLst>
            </a:pPr>
            <a:r>
              <a:rPr kumimoji="1" lang="zh-CN" altLang="en-US" sz="1800" b="1" i="1">
                <a:solidFill>
                  <a:srgbClr val="000000"/>
                </a:solidFill>
                <a:latin typeface="Courier New" pitchFamily="49" charset="0"/>
                <a:ea typeface="宋体" pitchFamily="2" charset="-122"/>
              </a:rPr>
              <a:t>  </a:t>
            </a:r>
            <a:r>
              <a:rPr kumimoji="1" lang="en-US" altLang="zh-CN" sz="1800" b="1" i="1">
                <a:solidFill>
                  <a:srgbClr val="000000"/>
                </a:solidFill>
                <a:latin typeface="Courier New" pitchFamily="49" charset="0"/>
                <a:ea typeface="宋体" pitchFamily="2" charset="-122"/>
              </a:rPr>
              <a:t>statement2</a:t>
            </a:r>
            <a:r>
              <a:rPr kumimoji="1" lang="en-US" altLang="zh-CN" sz="1800" b="1">
                <a:solidFill>
                  <a:srgbClr val="000000"/>
                </a:solidFill>
                <a:latin typeface="Courier New" pitchFamily="49" charset="0"/>
                <a:ea typeface="宋体" pitchFamily="2" charset="-122"/>
              </a:rPr>
              <a:t>;</a:t>
            </a:r>
          </a:p>
          <a:p>
            <a:pPr defTabSz="400050">
              <a:lnSpc>
                <a:spcPct val="125000"/>
              </a:lnSpc>
              <a:tabLst>
                <a:tab pos="400050" algn="r"/>
                <a:tab pos="673100" algn="l"/>
              </a:tabLst>
            </a:pPr>
            <a:r>
              <a:rPr kumimoji="1" lang="zh-CN" altLang="en-US" sz="1800" b="1">
                <a:solidFill>
                  <a:srgbClr val="000000"/>
                </a:solidFill>
                <a:latin typeface="Courier New" pitchFamily="49" charset="0"/>
                <a:ea typeface="宋体" pitchFamily="2" charset="-122"/>
              </a:rPr>
              <a:t>  . . .</a:t>
            </a:r>
          </a:p>
          <a:p>
            <a:pPr defTabSz="400050">
              <a:lnSpc>
                <a:spcPct val="125000"/>
              </a:lnSpc>
              <a:tabLst>
                <a:tab pos="400050" algn="r"/>
                <a:tab pos="673100" algn="l"/>
              </a:tabLst>
            </a:pPr>
            <a:r>
              <a:rPr kumimoji="1" lang="en-US" altLang="zh-CN" sz="1800" b="1">
                <a:solidFill>
                  <a:srgbClr val="000000"/>
                </a:solidFill>
                <a:latin typeface="Courier New" pitchFamily="49" charset="0"/>
                <a:ea typeface="宋体" pitchFamily="2" charset="-122"/>
              </a:rPr>
              <a:t>END LOOP;</a:t>
            </a:r>
          </a:p>
        </p:txBody>
      </p:sp>
      <p:sp>
        <p:nvSpPr>
          <p:cNvPr id="6" name="Rectangle 2"/>
          <p:cNvSpPr txBox="1">
            <a:spLocks noChangeArrowheads="1"/>
          </p:cNvSpPr>
          <p:nvPr/>
        </p:nvSpPr>
        <p:spPr bwMode="auto">
          <a:xfrm>
            <a:off x="836613" y="3824288"/>
            <a:ext cx="7385050" cy="2230437"/>
          </a:xfrm>
          <a:prstGeom prst="rect">
            <a:avLst/>
          </a:prstGeom>
          <a:noFill/>
          <a:ln w="9525">
            <a:noFill/>
            <a:miter lim="800000"/>
            <a:headEnd/>
            <a:tailEnd/>
          </a:ln>
          <a:effectLst/>
        </p:spPr>
        <p:txBody>
          <a:bodyPr lIns="92075" tIns="46038" rIns="92075" bIns="46038">
            <a:spAutoFit/>
          </a:bodyPr>
          <a:lstStyle/>
          <a:p>
            <a:pPr marL="454025" lvl="1" indent="-263525" defTabSz="346075" eaLnBrk="1" hangingPunct="1">
              <a:lnSpc>
                <a:spcPct val="95000"/>
              </a:lnSpc>
              <a:spcBef>
                <a:spcPct val="35000"/>
              </a:spcBef>
              <a:buClr>
                <a:schemeClr val="hlink"/>
              </a:buClr>
              <a:buFontTx/>
              <a:buChar char="–"/>
              <a:tabLst>
                <a:tab pos="454025" algn="l"/>
                <a:tab pos="1054100" algn="l"/>
              </a:tabLst>
              <a:defRPr/>
            </a:pPr>
            <a:r>
              <a:rPr lang="zh-CN" altLang="en-US" sz="2400" b="1" kern="0" dirty="0">
                <a:solidFill>
                  <a:schemeClr val="tx1"/>
                </a:solidFill>
                <a:latin typeface="+mn-lt"/>
                <a:ea typeface="宋体" pitchFamily="2" charset="-122"/>
              </a:rPr>
              <a:t>游标的</a:t>
            </a:r>
            <a:r>
              <a:rPr lang="en-US" altLang="zh-CN" sz="2400" b="1" kern="0" dirty="0">
                <a:solidFill>
                  <a:schemeClr val="tx1"/>
                </a:solidFill>
                <a:latin typeface="+mn-lt"/>
                <a:ea typeface="宋体" pitchFamily="2" charset="-122"/>
              </a:rPr>
              <a:t>FOR</a:t>
            </a:r>
            <a:r>
              <a:rPr lang="zh-CN" altLang="en-US" sz="2400" b="1" kern="0" dirty="0">
                <a:solidFill>
                  <a:schemeClr val="tx1"/>
                </a:solidFill>
                <a:latin typeface="+mn-lt"/>
                <a:ea typeface="宋体" pitchFamily="2" charset="-122"/>
              </a:rPr>
              <a:t>循环能够便捷的处理显示游标。</a:t>
            </a:r>
            <a:endParaRPr lang="en-US" altLang="zh-CN" sz="2400" b="1" kern="0" dirty="0">
              <a:solidFill>
                <a:schemeClr val="tx1"/>
              </a:solidFill>
              <a:latin typeface="+mn-lt"/>
              <a:ea typeface="宋体" pitchFamily="2" charset="-122"/>
            </a:endParaRPr>
          </a:p>
          <a:p>
            <a:pPr marL="919163" lvl="1" indent="-400050" defTabSz="346075" eaLnBrk="1" hangingPunct="1">
              <a:lnSpc>
                <a:spcPct val="90000"/>
              </a:lnSpc>
              <a:spcBef>
                <a:spcPct val="35000"/>
              </a:spcBef>
              <a:buClr>
                <a:schemeClr val="hlink"/>
              </a:buClr>
              <a:buFontTx/>
              <a:buChar char="–"/>
              <a:tabLst>
                <a:tab pos="571500" algn="l"/>
              </a:tabLst>
              <a:defRPr/>
            </a:pPr>
            <a:r>
              <a:rPr lang="en-US" altLang="zh-CN" sz="1800" b="1" kern="0" dirty="0">
                <a:solidFill>
                  <a:schemeClr val="tx1"/>
                </a:solidFill>
                <a:latin typeface="+mn-lt"/>
                <a:ea typeface="宋体" pitchFamily="2" charset="-122"/>
              </a:rPr>
              <a:t>FOR</a:t>
            </a:r>
            <a:r>
              <a:rPr lang="zh-CN" altLang="en-US" sz="1800" b="1" kern="0" dirty="0">
                <a:solidFill>
                  <a:schemeClr val="tx1"/>
                </a:solidFill>
                <a:latin typeface="+mn-lt"/>
                <a:ea typeface="宋体" pitchFamily="2" charset="-122"/>
              </a:rPr>
              <a:t>循环中的循环控制变量不需要事先定义。</a:t>
            </a:r>
          </a:p>
          <a:p>
            <a:pPr marL="919163" lvl="1" indent="-400050" defTabSz="346075" eaLnBrk="1" hangingPunct="1">
              <a:lnSpc>
                <a:spcPct val="90000"/>
              </a:lnSpc>
              <a:spcBef>
                <a:spcPct val="35000"/>
              </a:spcBef>
              <a:buClr>
                <a:schemeClr val="hlink"/>
              </a:buClr>
              <a:buFontTx/>
              <a:buChar char="–"/>
              <a:tabLst>
                <a:tab pos="571500" algn="l"/>
              </a:tabLst>
              <a:defRPr/>
            </a:pPr>
            <a:r>
              <a:rPr lang="zh-CN" altLang="en-US" sz="1800" b="1" kern="0" dirty="0">
                <a:solidFill>
                  <a:schemeClr val="tx1"/>
                </a:solidFill>
                <a:latin typeface="+mn-lt"/>
                <a:ea typeface="宋体" pitchFamily="2" charset="-122"/>
              </a:rPr>
              <a:t>在游标的</a:t>
            </a:r>
            <a:r>
              <a:rPr lang="en-US" altLang="zh-CN" sz="1800" b="1" kern="0" dirty="0">
                <a:solidFill>
                  <a:schemeClr val="tx1"/>
                </a:solidFill>
                <a:latin typeface="+mn-lt"/>
                <a:ea typeface="宋体" pitchFamily="2" charset="-122"/>
              </a:rPr>
              <a:t>FOR</a:t>
            </a:r>
            <a:r>
              <a:rPr lang="zh-CN" altLang="en-US" sz="1800" b="1" kern="0" dirty="0">
                <a:solidFill>
                  <a:schemeClr val="tx1"/>
                </a:solidFill>
                <a:latin typeface="+mn-lt"/>
                <a:ea typeface="宋体" pitchFamily="2" charset="-122"/>
              </a:rPr>
              <a:t>循环之前，系统能够自动打开游标；在</a:t>
            </a:r>
            <a:r>
              <a:rPr lang="en-US" altLang="zh-CN" sz="1800" b="1" kern="0" dirty="0">
                <a:solidFill>
                  <a:schemeClr val="tx1"/>
                </a:solidFill>
                <a:latin typeface="+mn-lt"/>
                <a:ea typeface="宋体" pitchFamily="2" charset="-122"/>
              </a:rPr>
              <a:t>FOR</a:t>
            </a:r>
            <a:r>
              <a:rPr lang="zh-CN" altLang="en-US" sz="1800" b="1" kern="0" dirty="0">
                <a:solidFill>
                  <a:schemeClr val="tx1"/>
                </a:solidFill>
                <a:latin typeface="+mn-lt"/>
                <a:ea typeface="宋体" pitchFamily="2" charset="-122"/>
              </a:rPr>
              <a:t>循环结束后，系统能够自动关闭游标，不需要人为操作。</a:t>
            </a:r>
          </a:p>
          <a:p>
            <a:pPr marL="919163" lvl="1" indent="-400050" defTabSz="346075" eaLnBrk="1" hangingPunct="1">
              <a:lnSpc>
                <a:spcPct val="90000"/>
              </a:lnSpc>
              <a:spcBef>
                <a:spcPct val="35000"/>
              </a:spcBef>
              <a:buClr>
                <a:schemeClr val="hlink"/>
              </a:buClr>
              <a:buFontTx/>
              <a:buChar char="–"/>
              <a:tabLst>
                <a:tab pos="571500" algn="l"/>
              </a:tabLst>
              <a:defRPr/>
            </a:pPr>
            <a:r>
              <a:rPr lang="zh-CN" altLang="en-US" sz="1800" b="1" kern="0" dirty="0">
                <a:solidFill>
                  <a:schemeClr val="tx1"/>
                </a:solidFill>
                <a:latin typeface="+mn-lt"/>
                <a:ea typeface="宋体" pitchFamily="2" charset="-122"/>
              </a:rPr>
              <a:t>在游标的</a:t>
            </a:r>
            <a:r>
              <a:rPr lang="en-US" altLang="zh-CN" sz="1800" b="1" kern="0" dirty="0">
                <a:solidFill>
                  <a:schemeClr val="tx1"/>
                </a:solidFill>
                <a:latin typeface="+mn-lt"/>
                <a:ea typeface="宋体" pitchFamily="2" charset="-122"/>
              </a:rPr>
              <a:t>FOR</a:t>
            </a:r>
            <a:r>
              <a:rPr lang="zh-CN" altLang="en-US" sz="1800" b="1" kern="0" dirty="0">
                <a:solidFill>
                  <a:schemeClr val="tx1"/>
                </a:solidFill>
                <a:latin typeface="+mn-lt"/>
                <a:ea typeface="宋体" pitchFamily="2" charset="-122"/>
              </a:rPr>
              <a:t>循环过程中，系统能够自动执行</a:t>
            </a:r>
            <a:r>
              <a:rPr lang="en-US" altLang="zh-CN" sz="1800" b="1" kern="0" dirty="0">
                <a:solidFill>
                  <a:schemeClr val="tx1"/>
                </a:solidFill>
                <a:latin typeface="+mn-lt"/>
                <a:ea typeface="宋体" pitchFamily="2" charset="-122"/>
              </a:rPr>
              <a:t>FETCH</a:t>
            </a:r>
            <a:r>
              <a:rPr lang="zh-CN" altLang="en-US" sz="1800" b="1" kern="0" dirty="0">
                <a:solidFill>
                  <a:schemeClr val="tx1"/>
                </a:solidFill>
                <a:latin typeface="+mn-lt"/>
                <a:ea typeface="宋体" pitchFamily="2" charset="-122"/>
              </a:rPr>
              <a:t>语句；每一次循环，系统就自动执行一次</a:t>
            </a:r>
            <a:r>
              <a:rPr lang="en-US" altLang="zh-CN" sz="1800" b="1" kern="0" dirty="0">
                <a:solidFill>
                  <a:schemeClr val="tx1"/>
                </a:solidFill>
                <a:latin typeface="+mn-lt"/>
                <a:ea typeface="宋体" pitchFamily="2" charset="-122"/>
              </a:rPr>
              <a:t>FETCH</a:t>
            </a:r>
            <a:r>
              <a:rPr lang="zh-CN" altLang="en-US" sz="1800" b="1" kern="0" dirty="0">
                <a:solidFill>
                  <a:schemeClr val="tx1"/>
                </a:solidFill>
                <a:latin typeface="+mn-lt"/>
                <a:ea typeface="宋体" pitchFamily="2" charset="-122"/>
              </a:rPr>
              <a:t>语句，将游标指向的当前行记录存入循环控制变量中 </a:t>
            </a:r>
          </a:p>
        </p:txBody>
      </p:sp>
      <p:sp>
        <p:nvSpPr>
          <p:cNvPr id="8" name="Rectangle 2"/>
          <p:cNvSpPr txBox="1">
            <a:spLocks noChangeArrowheads="1"/>
          </p:cNvSpPr>
          <p:nvPr/>
        </p:nvSpPr>
        <p:spPr bwMode="auto">
          <a:xfrm>
            <a:off x="790575" y="1365250"/>
            <a:ext cx="7385050" cy="414338"/>
          </a:xfrm>
          <a:prstGeom prst="rect">
            <a:avLst/>
          </a:prstGeom>
          <a:noFill/>
          <a:ln w="9525">
            <a:noFill/>
            <a:miter lim="800000"/>
            <a:headEnd/>
            <a:tailEnd/>
          </a:ln>
          <a:effectLst/>
        </p:spPr>
        <p:txBody>
          <a:bodyPr lIns="92075" tIns="46038" rIns="92075" bIns="46038">
            <a:spAutoFit/>
          </a:bodyPr>
          <a:lstStyle/>
          <a:p>
            <a:pPr defTabSz="346075" eaLnBrk="1" hangingPunct="1">
              <a:lnSpc>
                <a:spcPct val="95000"/>
              </a:lnSpc>
              <a:spcBef>
                <a:spcPct val="35000"/>
              </a:spcBef>
              <a:buClr>
                <a:schemeClr val="hlink"/>
              </a:buClr>
              <a:buSzPct val="125000"/>
              <a:buFont typeface="Arial" pitchFamily="34" charset="0"/>
              <a:buChar char="•"/>
              <a:tabLst>
                <a:tab pos="454025" algn="l"/>
                <a:tab pos="1054100" algn="l"/>
              </a:tabLst>
              <a:defRPr/>
            </a:pPr>
            <a:r>
              <a:rPr lang="zh-CN" altLang="en-US" sz="2200" b="1" kern="0" dirty="0">
                <a:solidFill>
                  <a:schemeClr val="tx1"/>
                </a:solidFill>
                <a:latin typeface="+mn-lt"/>
                <a:ea typeface="宋体" pitchFamily="2" charset="-122"/>
              </a:rPr>
              <a:t> 语法</a:t>
            </a:r>
            <a:endParaRPr lang="zh-CN" altLang="en-US" sz="1800" b="1" kern="0" dirty="0">
              <a:solidFill>
                <a:schemeClr val="tx1"/>
              </a:solidFill>
              <a:latin typeface="+mn-lt"/>
              <a:ea typeface="宋体" pitchFamily="2" charset="-122"/>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Grp="1" noChangeArrowheads="1"/>
          </p:cNvSpPr>
          <p:nvPr>
            <p:ph type="title"/>
          </p:nvPr>
        </p:nvSpPr>
        <p:spPr/>
        <p:txBody>
          <a:bodyPr/>
          <a:lstStyle/>
          <a:p>
            <a:pPr eaLnBrk="1" hangingPunct="1">
              <a:defRPr/>
            </a:pPr>
            <a:r>
              <a:rPr lang="en-US" altLang="zh-CN" dirty="0">
                <a:effectLst>
                  <a:outerShdw blurRad="38100" dist="38100" dir="2700000" algn="tl">
                    <a:srgbClr val="FFFFFF"/>
                  </a:outerShdw>
                </a:effectLst>
                <a:ea typeface="宋体" pitchFamily="2" charset="-122"/>
              </a:rPr>
              <a:t>2.8.3</a:t>
            </a:r>
            <a:r>
              <a:rPr lang="zh-CN" altLang="en-US" dirty="0">
                <a:effectLst>
                  <a:outerShdw blurRad="38100" dist="38100" dir="2700000" algn="tl">
                    <a:srgbClr val="FFFFFF"/>
                  </a:outerShdw>
                </a:effectLst>
                <a:ea typeface="宋体" pitchFamily="2" charset="-122"/>
              </a:rPr>
              <a:t> 游标提取</a:t>
            </a:r>
            <a:r>
              <a:rPr lang="en-US" altLang="zh-CN" dirty="0">
                <a:effectLst>
                  <a:outerShdw blurRad="38100" dist="38100" dir="2700000" algn="tl">
                    <a:srgbClr val="FFFFFF"/>
                  </a:outerShdw>
                </a:effectLst>
                <a:ea typeface="宋体" pitchFamily="2" charset="-122"/>
              </a:rPr>
              <a:t>FOR LOOP</a:t>
            </a:r>
            <a:endParaRPr lang="en-US" altLang="zh-CN" dirty="0">
              <a:solidFill>
                <a:schemeClr val="accent2"/>
              </a:solidFill>
              <a:effectLst>
                <a:outerShdw blurRad="38100" dist="38100" dir="2700000" algn="tl">
                  <a:srgbClr val="FFFFFF"/>
                </a:outerShdw>
              </a:effectLst>
              <a:ea typeface="宋体" pitchFamily="2" charset="-122"/>
            </a:endParaRPr>
          </a:p>
        </p:txBody>
      </p:sp>
      <p:sp>
        <p:nvSpPr>
          <p:cNvPr id="770053" name="Rectangle 5"/>
          <p:cNvSpPr>
            <a:spLocks noChangeArrowheads="1"/>
          </p:cNvSpPr>
          <p:nvPr/>
        </p:nvSpPr>
        <p:spPr bwMode="blackWhite">
          <a:xfrm>
            <a:off x="215900" y="2414588"/>
            <a:ext cx="8612188" cy="3416300"/>
          </a:xfrm>
          <a:prstGeom prst="rect">
            <a:avLst/>
          </a:prstGeom>
          <a:solidFill>
            <a:schemeClr val="tx1"/>
          </a:solidFill>
          <a:ln w="127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nSpc>
                <a:spcPct val="80000"/>
              </a:lnSpc>
              <a:defRPr/>
            </a:pPr>
            <a:r>
              <a:rPr lang="en-US" altLang="zh-CN" sz="1800" b="1" dirty="0">
                <a:solidFill>
                  <a:schemeClr val="bg1"/>
                </a:solidFill>
                <a:latin typeface="Courier New" pitchFamily="49" charset="0"/>
                <a:ea typeface="宋体" pitchFamily="2" charset="-122"/>
                <a:cs typeface="Courier New" pitchFamily="49" charset="0"/>
              </a:rPr>
              <a:t>DECLARE</a:t>
            </a:r>
          </a:p>
          <a:p>
            <a:pPr>
              <a:lnSpc>
                <a:spcPct val="80000"/>
              </a:lnSpc>
              <a:defRPr/>
            </a:pPr>
            <a:r>
              <a:rPr lang="en-US" altLang="zh-CN" sz="1800" b="1" dirty="0">
                <a:solidFill>
                  <a:schemeClr val="bg1"/>
                </a:solidFill>
                <a:latin typeface="Courier New" pitchFamily="49" charset="0"/>
                <a:ea typeface="宋体" pitchFamily="2" charset="-122"/>
                <a:cs typeface="Courier New" pitchFamily="49" charset="0"/>
              </a:rPr>
              <a:t>   CURSOR </a:t>
            </a:r>
            <a:r>
              <a:rPr lang="en-US" altLang="zh-CN" sz="1800" b="1" dirty="0" err="1">
                <a:solidFill>
                  <a:srgbClr val="00B050"/>
                </a:solidFill>
                <a:latin typeface="Courier New" pitchFamily="49" charset="0"/>
                <a:ea typeface="宋体" pitchFamily="2" charset="-122"/>
                <a:cs typeface="Courier New" pitchFamily="49" charset="0"/>
              </a:rPr>
              <a:t>emp_cursor</a:t>
            </a:r>
            <a:r>
              <a:rPr lang="en-US" altLang="zh-CN" sz="1800" b="1" dirty="0">
                <a:solidFill>
                  <a:schemeClr val="bg1"/>
                </a:solidFill>
                <a:latin typeface="Courier New" pitchFamily="49" charset="0"/>
                <a:ea typeface="宋体" pitchFamily="2" charset="-122"/>
                <a:cs typeface="Courier New" pitchFamily="49" charset="0"/>
              </a:rPr>
              <a:t> IS </a:t>
            </a:r>
          </a:p>
          <a:p>
            <a:pPr>
              <a:lnSpc>
                <a:spcPct val="80000"/>
              </a:lnSpc>
              <a:defRPr/>
            </a:pPr>
            <a:r>
              <a:rPr lang="en-US" altLang="zh-CN" sz="1800" b="1" dirty="0">
                <a:solidFill>
                  <a:schemeClr val="bg1"/>
                </a:solidFill>
                <a:latin typeface="Courier New" pitchFamily="49" charset="0"/>
                <a:ea typeface="宋体" pitchFamily="2" charset="-122"/>
                <a:cs typeface="Courier New" pitchFamily="49" charset="0"/>
              </a:rPr>
              <a:t>	SELECT </a:t>
            </a:r>
            <a:r>
              <a:rPr lang="en-US" altLang="zh-CN" sz="1800" b="1" dirty="0" err="1">
                <a:solidFill>
                  <a:schemeClr val="bg1"/>
                </a:solidFill>
                <a:latin typeface="Courier New" pitchFamily="49" charset="0"/>
                <a:ea typeface="宋体" pitchFamily="2" charset="-122"/>
                <a:cs typeface="Courier New" pitchFamily="49" charset="0"/>
              </a:rPr>
              <a:t>ename,sal</a:t>
            </a:r>
            <a:r>
              <a:rPr lang="en-US" altLang="zh-CN" sz="1800" b="1" dirty="0">
                <a:solidFill>
                  <a:schemeClr val="bg1"/>
                </a:solidFill>
                <a:latin typeface="Courier New" pitchFamily="49" charset="0"/>
                <a:ea typeface="宋体" pitchFamily="2" charset="-122"/>
                <a:cs typeface="Courier New" pitchFamily="49" charset="0"/>
              </a:rPr>
              <a:t> FROM scott.emp WHERE </a:t>
            </a:r>
            <a:r>
              <a:rPr lang="en-US" altLang="zh-CN" sz="1800" b="1" dirty="0" err="1">
                <a:solidFill>
                  <a:schemeClr val="bg1"/>
                </a:solidFill>
                <a:latin typeface="Courier New" pitchFamily="49" charset="0"/>
                <a:ea typeface="宋体" pitchFamily="2" charset="-122"/>
                <a:cs typeface="Courier New" pitchFamily="49" charset="0"/>
              </a:rPr>
              <a:t>deptno</a:t>
            </a:r>
            <a:r>
              <a:rPr lang="en-US" altLang="zh-CN" sz="1800" b="1" dirty="0">
                <a:solidFill>
                  <a:schemeClr val="bg1"/>
                </a:solidFill>
                <a:latin typeface="Courier New" pitchFamily="49" charset="0"/>
                <a:ea typeface="宋体" pitchFamily="2" charset="-122"/>
                <a:cs typeface="Courier New" pitchFamily="49" charset="0"/>
              </a:rPr>
              <a:t>=10;</a:t>
            </a:r>
          </a:p>
          <a:p>
            <a:pPr>
              <a:lnSpc>
                <a:spcPct val="80000"/>
              </a:lnSpc>
              <a:defRPr/>
            </a:pPr>
            <a:r>
              <a:rPr lang="en-US" altLang="zh-CN" sz="1800" b="1" dirty="0">
                <a:solidFill>
                  <a:schemeClr val="bg1"/>
                </a:solidFill>
                <a:latin typeface="Courier New" pitchFamily="49" charset="0"/>
                <a:ea typeface="宋体" pitchFamily="2" charset="-122"/>
                <a:cs typeface="Courier New" pitchFamily="49" charset="0"/>
              </a:rPr>
              <a:t>BEGIN</a:t>
            </a:r>
          </a:p>
          <a:p>
            <a:pPr>
              <a:lnSpc>
                <a:spcPct val="80000"/>
              </a:lnSpc>
              <a:defRPr/>
            </a:pPr>
            <a:r>
              <a:rPr lang="en-US" altLang="zh-CN" sz="1800" b="1" dirty="0">
                <a:solidFill>
                  <a:schemeClr val="bg1"/>
                </a:solidFill>
                <a:latin typeface="Courier New" pitchFamily="49" charset="0"/>
                <a:ea typeface="宋体" pitchFamily="2" charset="-122"/>
                <a:cs typeface="Courier New" pitchFamily="49" charset="0"/>
              </a:rPr>
              <a:t>   </a:t>
            </a:r>
            <a:r>
              <a:rPr lang="en-US" altLang="zh-CN" sz="1800" b="1" dirty="0">
                <a:solidFill>
                  <a:srgbClr val="FF0000"/>
                </a:solidFill>
                <a:latin typeface="Courier New" pitchFamily="49" charset="0"/>
                <a:ea typeface="宋体" pitchFamily="2" charset="-122"/>
                <a:cs typeface="Courier New" pitchFamily="49" charset="0"/>
              </a:rPr>
              <a:t>FOR </a:t>
            </a:r>
            <a:r>
              <a:rPr lang="en-US" altLang="zh-CN" sz="1800" b="1" dirty="0" err="1">
                <a:solidFill>
                  <a:srgbClr val="FF0000"/>
                </a:solidFill>
                <a:latin typeface="Courier New" pitchFamily="49" charset="0"/>
                <a:ea typeface="宋体" pitchFamily="2" charset="-122"/>
                <a:cs typeface="Courier New" pitchFamily="49" charset="0"/>
              </a:rPr>
              <a:t>emp_record</a:t>
            </a:r>
            <a:r>
              <a:rPr lang="en-US" altLang="zh-CN" sz="1800" b="1" dirty="0">
                <a:solidFill>
                  <a:srgbClr val="FF0000"/>
                </a:solidFill>
                <a:latin typeface="Courier New" pitchFamily="49" charset="0"/>
                <a:ea typeface="宋体" pitchFamily="2" charset="-122"/>
                <a:cs typeface="Courier New" pitchFamily="49" charset="0"/>
              </a:rPr>
              <a:t> IN </a:t>
            </a:r>
            <a:r>
              <a:rPr lang="en-US" altLang="zh-CN" sz="1800" b="1" dirty="0" err="1">
                <a:solidFill>
                  <a:srgbClr val="00B050"/>
                </a:solidFill>
                <a:latin typeface="Courier New" pitchFamily="49" charset="0"/>
                <a:ea typeface="宋体" pitchFamily="2" charset="-122"/>
                <a:cs typeface="Courier New" pitchFamily="49" charset="0"/>
              </a:rPr>
              <a:t>emp_cursor</a:t>
            </a:r>
            <a:r>
              <a:rPr lang="en-US" altLang="zh-CN" sz="1800" b="1" dirty="0">
                <a:solidFill>
                  <a:srgbClr val="FF0000"/>
                </a:solidFill>
                <a:latin typeface="Courier New" pitchFamily="49" charset="0"/>
                <a:ea typeface="宋体" pitchFamily="2" charset="-122"/>
                <a:cs typeface="Courier New" pitchFamily="49" charset="0"/>
              </a:rPr>
              <a:t> LOOP</a:t>
            </a:r>
          </a:p>
          <a:p>
            <a:pPr>
              <a:lnSpc>
                <a:spcPct val="80000"/>
              </a:lnSpc>
              <a:defRPr/>
            </a:pPr>
            <a:endParaRPr lang="en-US" altLang="zh-CN" sz="1800" b="1" dirty="0">
              <a:solidFill>
                <a:schemeClr val="bg1"/>
              </a:solidFill>
              <a:latin typeface="Courier New" pitchFamily="49" charset="0"/>
              <a:ea typeface="宋体" pitchFamily="2" charset="-122"/>
              <a:cs typeface="Courier New" pitchFamily="49" charset="0"/>
            </a:endParaRPr>
          </a:p>
          <a:p>
            <a:pPr>
              <a:lnSpc>
                <a:spcPct val="80000"/>
              </a:lnSpc>
              <a:defRPr/>
            </a:pPr>
            <a:r>
              <a:rPr lang="en-US" altLang="zh-CN" sz="1800" b="1" dirty="0">
                <a:solidFill>
                  <a:schemeClr val="bg1"/>
                </a:solidFill>
                <a:latin typeface="Courier New" pitchFamily="49" charset="0"/>
                <a:ea typeface="宋体" pitchFamily="2" charset="-122"/>
                <a:cs typeface="Courier New" pitchFamily="49" charset="0"/>
              </a:rPr>
              <a:t>      </a:t>
            </a:r>
            <a:r>
              <a:rPr lang="en-US" altLang="zh-CN" sz="1800" b="1" dirty="0" err="1">
                <a:solidFill>
                  <a:schemeClr val="bg1"/>
                </a:solidFill>
                <a:latin typeface="Courier New" pitchFamily="49" charset="0"/>
                <a:ea typeface="宋体" pitchFamily="2" charset="-122"/>
                <a:cs typeface="Courier New" pitchFamily="49" charset="0"/>
              </a:rPr>
              <a:t>dbms_output.put_line</a:t>
            </a:r>
            <a:r>
              <a:rPr lang="en-US" altLang="zh-CN" sz="1800" b="1" dirty="0">
                <a:solidFill>
                  <a:schemeClr val="bg1"/>
                </a:solidFill>
                <a:latin typeface="Courier New" pitchFamily="49" charset="0"/>
                <a:ea typeface="宋体" pitchFamily="2" charset="-122"/>
                <a:cs typeface="Courier New" pitchFamily="49" charset="0"/>
              </a:rPr>
              <a:t>('</a:t>
            </a:r>
            <a:r>
              <a:rPr lang="en-US" altLang="zh-CN" sz="1800" b="1" dirty="0" err="1">
                <a:solidFill>
                  <a:schemeClr val="bg1"/>
                </a:solidFill>
                <a:latin typeface="Courier New" pitchFamily="49" charset="0"/>
                <a:ea typeface="宋体" pitchFamily="2" charset="-122"/>
                <a:cs typeface="Courier New" pitchFamily="49" charset="0"/>
              </a:rPr>
              <a:t>ename</a:t>
            </a:r>
            <a:r>
              <a:rPr lang="en-US" altLang="zh-CN" sz="1800" b="1" dirty="0">
                <a:solidFill>
                  <a:schemeClr val="bg1"/>
                </a:solidFill>
                <a:latin typeface="Courier New" pitchFamily="49" charset="0"/>
                <a:ea typeface="宋体" pitchFamily="2" charset="-122"/>
                <a:cs typeface="Courier New" pitchFamily="49" charset="0"/>
              </a:rPr>
              <a:t>: '||</a:t>
            </a:r>
            <a:r>
              <a:rPr lang="en-US" altLang="zh-CN" sz="1800" b="1" dirty="0" err="1">
                <a:solidFill>
                  <a:schemeClr val="bg1"/>
                </a:solidFill>
                <a:latin typeface="Courier New" pitchFamily="49" charset="0"/>
                <a:ea typeface="宋体" pitchFamily="2" charset="-122"/>
                <a:cs typeface="Courier New" pitchFamily="49" charset="0"/>
              </a:rPr>
              <a:t>emp_record.ename</a:t>
            </a:r>
            <a:r>
              <a:rPr lang="en-US" altLang="zh-CN" sz="1800" b="1" dirty="0">
                <a:solidFill>
                  <a:schemeClr val="bg1"/>
                </a:solidFill>
                <a:latin typeface="Courier New" pitchFamily="49" charset="0"/>
                <a:ea typeface="宋体" pitchFamily="2" charset="-122"/>
                <a:cs typeface="Courier New" pitchFamily="49" charset="0"/>
              </a:rPr>
              <a:t>||'  </a:t>
            </a:r>
            <a:r>
              <a:rPr lang="en-US" altLang="zh-CN" sz="1800" b="1" dirty="0" err="1">
                <a:solidFill>
                  <a:schemeClr val="bg1"/>
                </a:solidFill>
                <a:latin typeface="Courier New" pitchFamily="49" charset="0"/>
                <a:ea typeface="宋体" pitchFamily="2" charset="-122"/>
                <a:cs typeface="Courier New" pitchFamily="49" charset="0"/>
              </a:rPr>
              <a:t>sal</a:t>
            </a:r>
            <a:r>
              <a:rPr lang="en-US" altLang="zh-CN" sz="1800" b="1" dirty="0">
                <a:solidFill>
                  <a:schemeClr val="bg1"/>
                </a:solidFill>
                <a:latin typeface="Courier New" pitchFamily="49" charset="0"/>
                <a:ea typeface="宋体" pitchFamily="2" charset="-122"/>
                <a:cs typeface="Courier New" pitchFamily="49" charset="0"/>
              </a:rPr>
              <a:t>:'||emp_record.sal);</a:t>
            </a:r>
          </a:p>
          <a:p>
            <a:pPr>
              <a:lnSpc>
                <a:spcPct val="80000"/>
              </a:lnSpc>
              <a:defRPr/>
            </a:pPr>
            <a:endParaRPr lang="en-US" altLang="zh-CN" sz="1800" b="1" dirty="0">
              <a:solidFill>
                <a:schemeClr val="bg1"/>
              </a:solidFill>
              <a:latin typeface="Courier New" pitchFamily="49" charset="0"/>
              <a:ea typeface="宋体" pitchFamily="2" charset="-122"/>
              <a:cs typeface="Courier New" pitchFamily="49" charset="0"/>
            </a:endParaRPr>
          </a:p>
          <a:p>
            <a:pPr>
              <a:lnSpc>
                <a:spcPct val="80000"/>
              </a:lnSpc>
              <a:defRPr/>
            </a:pPr>
            <a:r>
              <a:rPr lang="en-US" altLang="zh-CN" sz="1800" b="1" dirty="0">
                <a:solidFill>
                  <a:schemeClr val="bg1"/>
                </a:solidFill>
                <a:latin typeface="Courier New" pitchFamily="49" charset="0"/>
                <a:ea typeface="宋体" pitchFamily="2" charset="-122"/>
                <a:cs typeface="Courier New" pitchFamily="49" charset="0"/>
              </a:rPr>
              <a:t>   </a:t>
            </a:r>
            <a:r>
              <a:rPr lang="en-US" altLang="zh-CN" sz="1800" b="1" dirty="0">
                <a:solidFill>
                  <a:srgbClr val="FF0000"/>
                </a:solidFill>
                <a:latin typeface="Courier New" pitchFamily="49" charset="0"/>
                <a:ea typeface="宋体" pitchFamily="2" charset="-122"/>
                <a:cs typeface="Courier New" pitchFamily="49" charset="0"/>
              </a:rPr>
              <a:t>END LOOP;</a:t>
            </a:r>
          </a:p>
          <a:p>
            <a:pPr>
              <a:lnSpc>
                <a:spcPct val="80000"/>
              </a:lnSpc>
              <a:defRPr/>
            </a:pPr>
            <a:endParaRPr lang="en-US" altLang="zh-CN" sz="1800" b="1" dirty="0">
              <a:solidFill>
                <a:schemeClr val="bg1"/>
              </a:solidFill>
              <a:latin typeface="Courier New" pitchFamily="49" charset="0"/>
              <a:ea typeface="宋体" pitchFamily="2" charset="-122"/>
              <a:cs typeface="Courier New" pitchFamily="49" charset="0"/>
            </a:endParaRPr>
          </a:p>
          <a:p>
            <a:pPr>
              <a:lnSpc>
                <a:spcPct val="80000"/>
              </a:lnSpc>
              <a:defRPr/>
            </a:pPr>
            <a:r>
              <a:rPr lang="en-US" altLang="zh-CN" sz="1800" b="1" dirty="0">
                <a:solidFill>
                  <a:schemeClr val="bg1"/>
                </a:solidFill>
                <a:latin typeface="Courier New" pitchFamily="49" charset="0"/>
                <a:ea typeface="宋体" pitchFamily="2" charset="-122"/>
                <a:cs typeface="Courier New" pitchFamily="49" charset="0"/>
              </a:rPr>
              <a:t>/* </a:t>
            </a:r>
            <a:r>
              <a:rPr lang="zh-CN" altLang="en-US" sz="1800" b="1" dirty="0">
                <a:solidFill>
                  <a:schemeClr val="bg1"/>
                </a:solidFill>
                <a:latin typeface="Courier New" pitchFamily="49" charset="0"/>
                <a:ea typeface="宋体" pitchFamily="2" charset="-122"/>
                <a:cs typeface="Courier New" pitchFamily="49" charset="0"/>
              </a:rPr>
              <a:t>该命令无效，因为</a:t>
            </a:r>
            <a:r>
              <a:rPr lang="en-US" altLang="zh-CN" sz="1800" b="1" dirty="0">
                <a:solidFill>
                  <a:schemeClr val="bg1"/>
                </a:solidFill>
                <a:latin typeface="Courier New" pitchFamily="49" charset="0"/>
                <a:ea typeface="宋体" pitchFamily="2" charset="-122"/>
                <a:cs typeface="Courier New" pitchFamily="49" charset="0"/>
              </a:rPr>
              <a:t>FOR</a:t>
            </a:r>
            <a:r>
              <a:rPr lang="zh-CN" altLang="en-US" sz="1800" b="1" dirty="0">
                <a:solidFill>
                  <a:schemeClr val="bg1"/>
                </a:solidFill>
                <a:latin typeface="Courier New" pitchFamily="49" charset="0"/>
                <a:ea typeface="宋体" pitchFamily="2" charset="-122"/>
                <a:cs typeface="Courier New" pitchFamily="49" charset="0"/>
              </a:rPr>
              <a:t>循环结束后游标自动关闭</a:t>
            </a:r>
          </a:p>
          <a:p>
            <a:pPr>
              <a:lnSpc>
                <a:spcPct val="80000"/>
              </a:lnSpc>
              <a:defRPr/>
            </a:pPr>
            <a:r>
              <a:rPr lang="en-US" altLang="zh-CN" sz="1800" b="1" dirty="0" err="1">
                <a:solidFill>
                  <a:schemeClr val="bg1"/>
                </a:solidFill>
                <a:latin typeface="Courier New" pitchFamily="49" charset="0"/>
                <a:ea typeface="宋体" pitchFamily="2" charset="-122"/>
                <a:cs typeface="Courier New" pitchFamily="49" charset="0"/>
              </a:rPr>
              <a:t>dbms_output.put_line</a:t>
            </a:r>
            <a:r>
              <a:rPr lang="en-US" altLang="zh-CN" sz="1800" b="1" dirty="0">
                <a:solidFill>
                  <a:schemeClr val="bg1"/>
                </a:solidFill>
                <a:latin typeface="Courier New" pitchFamily="49" charset="0"/>
                <a:ea typeface="宋体" pitchFamily="2" charset="-122"/>
                <a:cs typeface="Courier New" pitchFamily="49" charset="0"/>
              </a:rPr>
              <a:t>('row count:'||</a:t>
            </a:r>
            <a:r>
              <a:rPr lang="en-US" altLang="zh-CN" sz="1800" b="1" dirty="0" err="1">
                <a:solidFill>
                  <a:schemeClr val="bg1"/>
                </a:solidFill>
                <a:latin typeface="Courier New" pitchFamily="49" charset="0"/>
                <a:ea typeface="宋体" pitchFamily="2" charset="-122"/>
                <a:cs typeface="Courier New" pitchFamily="49" charset="0"/>
              </a:rPr>
              <a:t>emp_cursor%rowcount</a:t>
            </a:r>
            <a:r>
              <a:rPr lang="en-US" altLang="zh-CN" sz="1800" b="1" dirty="0">
                <a:solidFill>
                  <a:schemeClr val="bg1"/>
                </a:solidFill>
                <a:latin typeface="Courier New" pitchFamily="49" charset="0"/>
                <a:ea typeface="宋体" pitchFamily="2" charset="-122"/>
                <a:cs typeface="Courier New" pitchFamily="49" charset="0"/>
              </a:rPr>
              <a:t>); */</a:t>
            </a:r>
          </a:p>
          <a:p>
            <a:pPr>
              <a:lnSpc>
                <a:spcPct val="80000"/>
              </a:lnSpc>
              <a:defRPr/>
            </a:pPr>
            <a:endParaRPr lang="en-US" altLang="zh-CN" sz="1800" b="1" dirty="0">
              <a:solidFill>
                <a:schemeClr val="bg1"/>
              </a:solidFill>
              <a:latin typeface="Courier New" pitchFamily="49" charset="0"/>
              <a:ea typeface="宋体" pitchFamily="2" charset="-122"/>
              <a:cs typeface="Courier New" pitchFamily="49" charset="0"/>
            </a:endParaRPr>
          </a:p>
          <a:p>
            <a:pPr>
              <a:lnSpc>
                <a:spcPct val="80000"/>
              </a:lnSpc>
              <a:defRPr/>
            </a:pPr>
            <a:r>
              <a:rPr lang="en-US" altLang="zh-CN" sz="1800" b="1" dirty="0">
                <a:solidFill>
                  <a:schemeClr val="bg1"/>
                </a:solidFill>
                <a:latin typeface="Courier New" pitchFamily="49" charset="0"/>
                <a:ea typeface="宋体" pitchFamily="2" charset="-122"/>
                <a:cs typeface="Courier New" pitchFamily="49" charset="0"/>
              </a:rPr>
              <a:t>END;</a:t>
            </a:r>
            <a:endParaRPr kumimoji="1" lang="en-US" altLang="zh-CN" sz="1800" b="1" dirty="0">
              <a:solidFill>
                <a:schemeClr val="bg1"/>
              </a:solidFill>
              <a:latin typeface="Courier New" pitchFamily="49" charset="0"/>
              <a:ea typeface="宋体" pitchFamily="2" charset="-122"/>
              <a:cs typeface="Courier New" pitchFamily="49" charset="0"/>
            </a:endParaRPr>
          </a:p>
        </p:txBody>
      </p:sp>
      <p:sp>
        <p:nvSpPr>
          <p:cNvPr id="6" name="Rectangle 3"/>
          <p:cNvSpPr txBox="1">
            <a:spLocks noChangeArrowheads="1"/>
          </p:cNvSpPr>
          <p:nvPr/>
        </p:nvSpPr>
        <p:spPr bwMode="auto">
          <a:xfrm>
            <a:off x="506413" y="1619250"/>
            <a:ext cx="7385050" cy="677863"/>
          </a:xfrm>
          <a:prstGeom prst="rect">
            <a:avLst/>
          </a:prstGeom>
          <a:noFill/>
          <a:ln w="9525">
            <a:noFill/>
            <a:miter lim="800000"/>
            <a:headEnd/>
            <a:tailEnd/>
          </a:ln>
          <a:effectLst/>
        </p:spPr>
        <p:txBody>
          <a:bodyPr lIns="92075" tIns="46038" rIns="92075" bIns="46038">
            <a:spAutoFit/>
          </a:bodyPr>
          <a:lstStyle/>
          <a:p>
            <a:pPr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2000" b="1" kern="0">
                <a:solidFill>
                  <a:schemeClr val="tx1"/>
                </a:solidFill>
                <a:latin typeface="+mn-lt"/>
                <a:ea typeface="宋体" pitchFamily="2" charset="-122"/>
              </a:rPr>
              <a:t>例子使用</a:t>
            </a:r>
            <a:r>
              <a:rPr lang="en-US" altLang="zh-CN" sz="2000" b="1" kern="0">
                <a:solidFill>
                  <a:schemeClr val="tx1"/>
                </a:solidFill>
                <a:latin typeface="+mn-lt"/>
                <a:ea typeface="宋体" pitchFamily="2" charset="-122"/>
              </a:rPr>
              <a:t>FOR</a:t>
            </a:r>
            <a:r>
              <a:rPr lang="zh-CN" altLang="en-US" sz="2000" b="1" kern="0">
                <a:solidFill>
                  <a:schemeClr val="tx1"/>
                </a:solidFill>
                <a:latin typeface="+mn-lt"/>
                <a:ea typeface="宋体" pitchFamily="2" charset="-122"/>
              </a:rPr>
              <a:t>循环实现逐行输出</a:t>
            </a:r>
            <a:r>
              <a:rPr lang="en-US" altLang="zh-CN" sz="2000" b="1" kern="0">
                <a:solidFill>
                  <a:schemeClr val="tx1"/>
                </a:solidFill>
                <a:latin typeface="+mn-lt"/>
                <a:ea typeface="宋体" pitchFamily="2" charset="-122"/>
              </a:rPr>
              <a:t>emp</a:t>
            </a:r>
            <a:r>
              <a:rPr lang="zh-CN" altLang="en-US" sz="2000" b="1" kern="0">
                <a:solidFill>
                  <a:schemeClr val="tx1"/>
                </a:solidFill>
                <a:latin typeface="+mn-lt"/>
                <a:ea typeface="宋体" pitchFamily="2" charset="-122"/>
              </a:rPr>
              <a:t>表中部门编号为</a:t>
            </a:r>
            <a:r>
              <a:rPr lang="en-US" altLang="zh-CN" sz="2000" b="1" kern="0">
                <a:solidFill>
                  <a:schemeClr val="tx1"/>
                </a:solidFill>
                <a:latin typeface="+mn-lt"/>
                <a:ea typeface="宋体" pitchFamily="2" charset="-122"/>
              </a:rPr>
              <a:t>10</a:t>
            </a:r>
            <a:r>
              <a:rPr lang="zh-CN" altLang="en-US" sz="2000" b="1" kern="0">
                <a:solidFill>
                  <a:schemeClr val="tx1"/>
                </a:solidFill>
                <a:latin typeface="+mn-lt"/>
                <a:ea typeface="宋体" pitchFamily="2" charset="-122"/>
              </a:rPr>
              <a:t>的员工姓名和工资。</a:t>
            </a:r>
            <a:endParaRPr lang="en-US" altLang="zh-CN" sz="2200" b="1" kern="0" dirty="0">
              <a:solidFill>
                <a:schemeClr val="tx1"/>
              </a:solidFill>
              <a:latin typeface="+mn-lt"/>
              <a:ea typeface="宋体" pitchFamily="2" charset="-122"/>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Grp="1" noChangeArrowheads="1"/>
          </p:cNvSpPr>
          <p:nvPr>
            <p:ph type="title"/>
          </p:nvPr>
        </p:nvSpPr>
        <p:spPr/>
        <p:txBody>
          <a:bodyPr/>
          <a:lstStyle/>
          <a:p>
            <a:pPr eaLnBrk="1" hangingPunct="1">
              <a:defRPr/>
            </a:pPr>
            <a:r>
              <a:rPr lang="en-US" altLang="zh-CN" dirty="0">
                <a:effectLst>
                  <a:outerShdw blurRad="38100" dist="38100" dir="2700000" algn="tl">
                    <a:srgbClr val="FFFFFF"/>
                  </a:outerShdw>
                </a:effectLst>
                <a:ea typeface="宋体" pitchFamily="2" charset="-122"/>
              </a:rPr>
              <a:t>2.8.3</a:t>
            </a:r>
            <a:r>
              <a:rPr lang="zh-CN" altLang="en-US" dirty="0">
                <a:effectLst>
                  <a:outerShdw blurRad="38100" dist="38100" dir="2700000" algn="tl">
                    <a:srgbClr val="FFFFFF"/>
                  </a:outerShdw>
                </a:effectLst>
                <a:ea typeface="宋体" pitchFamily="2" charset="-122"/>
              </a:rPr>
              <a:t> 游标提取</a:t>
            </a:r>
            <a:r>
              <a:rPr lang="en-US" altLang="zh-CN" dirty="0">
                <a:effectLst>
                  <a:outerShdw blurRad="38100" dist="38100" dir="2700000" algn="tl">
                    <a:srgbClr val="FFFFFF"/>
                  </a:outerShdw>
                </a:effectLst>
                <a:ea typeface="宋体" pitchFamily="2" charset="-122"/>
              </a:rPr>
              <a:t>FOR LOOP</a:t>
            </a:r>
            <a:endParaRPr lang="en-US" altLang="zh-CN" dirty="0">
              <a:solidFill>
                <a:schemeClr val="accent2"/>
              </a:solidFill>
              <a:effectLst>
                <a:outerShdw blurRad="38100" dist="38100" dir="2700000" algn="tl">
                  <a:srgbClr val="FFFFFF"/>
                </a:outerShdw>
              </a:effectLst>
              <a:ea typeface="宋体" pitchFamily="2" charset="-122"/>
            </a:endParaRPr>
          </a:p>
        </p:txBody>
      </p:sp>
      <p:sp>
        <p:nvSpPr>
          <p:cNvPr id="33795" name="Rectangle 5"/>
          <p:cNvSpPr>
            <a:spLocks noChangeArrowheads="1"/>
          </p:cNvSpPr>
          <p:nvPr/>
        </p:nvSpPr>
        <p:spPr bwMode="blackWhite">
          <a:xfrm>
            <a:off x="0" y="2389188"/>
            <a:ext cx="9144000" cy="2765425"/>
          </a:xfrm>
          <a:prstGeom prst="rect">
            <a:avLst/>
          </a:prstGeom>
          <a:solidFill>
            <a:schemeClr val="tx1"/>
          </a:solidFill>
          <a:ln w="12700">
            <a:solidFill>
              <a:srgbClr val="000000"/>
            </a:solidFill>
            <a:miter lim="800000"/>
            <a:headEnd/>
            <a:tailEnd/>
          </a:ln>
        </p:spPr>
        <p:txBody>
          <a:bodyPr lIns="92075" tIns="46038" rIns="92075" bIns="46038">
            <a:spAutoFit/>
          </a:bodyPr>
          <a:lstStyle/>
          <a:p>
            <a:pPr>
              <a:lnSpc>
                <a:spcPct val="80000"/>
              </a:lnSpc>
            </a:pPr>
            <a:r>
              <a:rPr lang="en-US" altLang="zh-CN" sz="1800" b="1">
                <a:solidFill>
                  <a:schemeClr val="bg1"/>
                </a:solidFill>
                <a:latin typeface="Courier New" pitchFamily="49" charset="0"/>
                <a:ea typeface="宋体" pitchFamily="2" charset="-122"/>
                <a:cs typeface="Courier New" pitchFamily="49" charset="0"/>
              </a:rPr>
              <a:t>DECLARE</a:t>
            </a:r>
          </a:p>
          <a:p>
            <a:pPr>
              <a:lnSpc>
                <a:spcPct val="80000"/>
              </a:lnSpc>
            </a:pPr>
            <a:r>
              <a:rPr lang="en-US" altLang="zh-CN" sz="1800" b="1">
                <a:solidFill>
                  <a:schemeClr val="bg1"/>
                </a:solidFill>
                <a:latin typeface="Courier New" pitchFamily="49" charset="0"/>
                <a:ea typeface="宋体" pitchFamily="2" charset="-122"/>
                <a:cs typeface="Courier New" pitchFamily="49" charset="0"/>
              </a:rPr>
              <a:t>   CURSOR cur IS SELECT * FROM scott.emp ORDER BY sal DESC;</a:t>
            </a:r>
          </a:p>
          <a:p>
            <a:pPr>
              <a:lnSpc>
                <a:spcPct val="80000"/>
              </a:lnSpc>
            </a:pPr>
            <a:r>
              <a:rPr lang="en-US" altLang="zh-CN" sz="1800" b="1">
                <a:solidFill>
                  <a:schemeClr val="bg1"/>
                </a:solidFill>
                <a:latin typeface="Courier New" pitchFamily="49" charset="0"/>
                <a:ea typeface="宋体" pitchFamily="2" charset="-122"/>
                <a:cs typeface="Courier New" pitchFamily="49" charset="0"/>
              </a:rPr>
              <a:t>BEGIN</a:t>
            </a:r>
          </a:p>
          <a:p>
            <a:pPr>
              <a:lnSpc>
                <a:spcPct val="80000"/>
              </a:lnSpc>
            </a:pPr>
            <a:r>
              <a:rPr lang="en-US" altLang="zh-CN" sz="1800" b="1">
                <a:solidFill>
                  <a:schemeClr val="bg1"/>
                </a:solidFill>
                <a:latin typeface="Courier New" pitchFamily="49" charset="0"/>
                <a:ea typeface="宋体" pitchFamily="2" charset="-122"/>
                <a:cs typeface="Courier New" pitchFamily="49" charset="0"/>
              </a:rPr>
              <a:t>   </a:t>
            </a:r>
            <a:r>
              <a:rPr lang="en-US" altLang="zh-CN" sz="1800" b="1">
                <a:solidFill>
                  <a:srgbClr val="FF3300"/>
                </a:solidFill>
                <a:latin typeface="Courier New" pitchFamily="49" charset="0"/>
                <a:ea typeface="宋体" pitchFamily="2" charset="-122"/>
                <a:cs typeface="Courier New" pitchFamily="49" charset="0"/>
              </a:rPr>
              <a:t>FOR rec IN cur  LOOP</a:t>
            </a:r>
          </a:p>
          <a:p>
            <a:pPr>
              <a:lnSpc>
                <a:spcPct val="80000"/>
              </a:lnSpc>
            </a:pPr>
            <a:r>
              <a:rPr lang="en-US" altLang="zh-CN" sz="1800" b="1">
                <a:solidFill>
                  <a:schemeClr val="bg1"/>
                </a:solidFill>
                <a:latin typeface="Courier New" pitchFamily="49" charset="0"/>
                <a:ea typeface="宋体" pitchFamily="2" charset="-122"/>
                <a:cs typeface="Courier New" pitchFamily="49" charset="0"/>
              </a:rPr>
              <a:t>      IF cur%ROWCOUNT&lt;=5 THEN</a:t>
            </a:r>
          </a:p>
          <a:p>
            <a:pPr algn="r">
              <a:lnSpc>
                <a:spcPct val="80000"/>
              </a:lnSpc>
            </a:pPr>
            <a:r>
              <a:rPr lang="en-US" altLang="zh-CN" sz="1800" b="1">
                <a:solidFill>
                  <a:schemeClr val="bg1"/>
                </a:solidFill>
                <a:latin typeface="Courier New" pitchFamily="49" charset="0"/>
                <a:ea typeface="宋体" pitchFamily="2" charset="-122"/>
                <a:cs typeface="Courier New" pitchFamily="49" charset="0"/>
              </a:rPr>
              <a:t>        </a:t>
            </a:r>
            <a:r>
              <a:rPr lang="zh-CN" altLang="en-US" sz="1800" b="1">
                <a:solidFill>
                  <a:schemeClr val="bg1"/>
                </a:solidFill>
                <a:latin typeface="Courier New" pitchFamily="49" charset="0"/>
                <a:ea typeface="宋体" pitchFamily="2" charset="-122"/>
                <a:cs typeface="Courier New" pitchFamily="49" charset="0"/>
              </a:rPr>
              <a:t>        </a:t>
            </a:r>
            <a:r>
              <a:rPr lang="en-US" altLang="zh-CN" sz="1800" b="1">
                <a:solidFill>
                  <a:schemeClr val="bg1"/>
                </a:solidFill>
                <a:latin typeface="Courier New" pitchFamily="49" charset="0"/>
                <a:ea typeface="宋体" pitchFamily="2" charset="-122"/>
                <a:cs typeface="Courier New" pitchFamily="49" charset="0"/>
              </a:rPr>
              <a:t>dbms_output.put_line('ename:'||rec.ename||’sal:'||rec.sal);</a:t>
            </a:r>
          </a:p>
          <a:p>
            <a:pPr>
              <a:lnSpc>
                <a:spcPct val="80000"/>
              </a:lnSpc>
            </a:pPr>
            <a:r>
              <a:rPr lang="en-US" altLang="zh-CN" sz="1800" b="1">
                <a:solidFill>
                  <a:schemeClr val="bg1"/>
                </a:solidFill>
                <a:latin typeface="Courier New" pitchFamily="49" charset="0"/>
                <a:ea typeface="宋体" pitchFamily="2" charset="-122"/>
                <a:cs typeface="Courier New" pitchFamily="49" charset="0"/>
              </a:rPr>
              <a:t>      ELSE </a:t>
            </a:r>
          </a:p>
          <a:p>
            <a:pPr>
              <a:lnSpc>
                <a:spcPct val="80000"/>
              </a:lnSpc>
            </a:pPr>
            <a:r>
              <a:rPr lang="en-US" altLang="zh-CN" sz="1800" b="1">
                <a:solidFill>
                  <a:schemeClr val="bg1"/>
                </a:solidFill>
                <a:latin typeface="Courier New" pitchFamily="49" charset="0"/>
                <a:ea typeface="宋体" pitchFamily="2" charset="-122"/>
                <a:cs typeface="Courier New" pitchFamily="49" charset="0"/>
              </a:rPr>
              <a:t>        </a:t>
            </a:r>
            <a:r>
              <a:rPr lang="en-US" altLang="zh-CN" sz="1800" b="1">
                <a:solidFill>
                  <a:srgbClr val="FF3300"/>
                </a:solidFill>
                <a:latin typeface="Courier New" pitchFamily="49" charset="0"/>
                <a:ea typeface="宋体" pitchFamily="2" charset="-122"/>
                <a:cs typeface="Courier New" pitchFamily="49" charset="0"/>
              </a:rPr>
              <a:t>EXIT;</a:t>
            </a:r>
          </a:p>
          <a:p>
            <a:pPr>
              <a:lnSpc>
                <a:spcPct val="80000"/>
              </a:lnSpc>
            </a:pPr>
            <a:r>
              <a:rPr lang="en-US" altLang="zh-CN" sz="1800" b="1">
                <a:solidFill>
                  <a:schemeClr val="bg1"/>
                </a:solidFill>
                <a:latin typeface="Courier New" pitchFamily="49" charset="0"/>
                <a:ea typeface="宋体" pitchFamily="2" charset="-122"/>
                <a:cs typeface="Courier New" pitchFamily="49" charset="0"/>
              </a:rPr>
              <a:t>      END IF;</a:t>
            </a:r>
          </a:p>
          <a:p>
            <a:pPr>
              <a:lnSpc>
                <a:spcPct val="80000"/>
              </a:lnSpc>
            </a:pPr>
            <a:r>
              <a:rPr lang="en-US" altLang="zh-CN" sz="1800" b="1">
                <a:solidFill>
                  <a:schemeClr val="bg1"/>
                </a:solidFill>
                <a:latin typeface="Courier New" pitchFamily="49" charset="0"/>
                <a:ea typeface="宋体" pitchFamily="2" charset="-122"/>
                <a:cs typeface="Courier New" pitchFamily="49" charset="0"/>
              </a:rPr>
              <a:t>   </a:t>
            </a:r>
            <a:r>
              <a:rPr lang="en-US" altLang="zh-CN" sz="1800" b="1">
                <a:solidFill>
                  <a:srgbClr val="FF3300"/>
                </a:solidFill>
                <a:latin typeface="Courier New" pitchFamily="49" charset="0"/>
                <a:ea typeface="宋体" pitchFamily="2" charset="-122"/>
                <a:cs typeface="Courier New" pitchFamily="49" charset="0"/>
              </a:rPr>
              <a:t>END LOOP;</a:t>
            </a:r>
          </a:p>
          <a:p>
            <a:pPr>
              <a:lnSpc>
                <a:spcPct val="80000"/>
              </a:lnSpc>
            </a:pPr>
            <a:r>
              <a:rPr lang="en-US" altLang="zh-CN" sz="1800" b="1">
                <a:solidFill>
                  <a:schemeClr val="bg1"/>
                </a:solidFill>
                <a:latin typeface="Courier New" pitchFamily="49" charset="0"/>
                <a:ea typeface="宋体" pitchFamily="2" charset="-122"/>
                <a:cs typeface="Courier New" pitchFamily="49" charset="0"/>
              </a:rPr>
              <a:t>END;</a:t>
            </a:r>
            <a:endParaRPr kumimoji="1" lang="en-US" altLang="zh-CN" sz="1800" b="1">
              <a:solidFill>
                <a:schemeClr val="bg1"/>
              </a:solidFill>
              <a:latin typeface="Courier New" pitchFamily="49" charset="0"/>
              <a:ea typeface="宋体" pitchFamily="2" charset="-122"/>
              <a:cs typeface="Courier New" pitchFamily="49" charset="0"/>
            </a:endParaRPr>
          </a:p>
        </p:txBody>
      </p:sp>
      <p:sp>
        <p:nvSpPr>
          <p:cNvPr id="6" name="Rectangle 3"/>
          <p:cNvSpPr txBox="1">
            <a:spLocks noChangeArrowheads="1"/>
          </p:cNvSpPr>
          <p:nvPr/>
        </p:nvSpPr>
        <p:spPr bwMode="auto">
          <a:xfrm>
            <a:off x="490538" y="1728788"/>
            <a:ext cx="8015287" cy="677862"/>
          </a:xfrm>
          <a:prstGeom prst="rect">
            <a:avLst/>
          </a:prstGeom>
          <a:noFill/>
          <a:ln w="9525">
            <a:noFill/>
            <a:miter lim="800000"/>
            <a:headEnd/>
            <a:tailEnd/>
          </a:ln>
          <a:effectLst/>
        </p:spPr>
        <p:txBody>
          <a:bodyPr lIns="92075" tIns="46038" rIns="92075" bIns="46038">
            <a:spAutoFit/>
          </a:bodyPr>
          <a:lstStyle/>
          <a:p>
            <a:pPr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2000" b="1" kern="0">
                <a:solidFill>
                  <a:schemeClr val="tx1"/>
                </a:solidFill>
                <a:latin typeface="+mn-lt"/>
                <a:ea typeface="宋体" pitchFamily="2" charset="-122"/>
              </a:rPr>
              <a:t>例子使 用游标查询</a:t>
            </a:r>
            <a:r>
              <a:rPr lang="en-US" altLang="zh-CN" sz="2000" b="1" kern="0">
                <a:solidFill>
                  <a:schemeClr val="tx1"/>
                </a:solidFill>
                <a:latin typeface="+mn-lt"/>
                <a:ea typeface="宋体" pitchFamily="2" charset="-122"/>
              </a:rPr>
              <a:t>emp</a:t>
            </a:r>
            <a:r>
              <a:rPr lang="zh-CN" altLang="en-US" sz="2000" b="1" kern="0">
                <a:solidFill>
                  <a:schemeClr val="tx1"/>
                </a:solidFill>
                <a:latin typeface="+mn-lt"/>
                <a:ea typeface="宋体" pitchFamily="2" charset="-122"/>
              </a:rPr>
              <a:t>表中的所有记录，并在程序块中输出工资最高的前五行记录。</a:t>
            </a:r>
            <a:endParaRPr lang="en-US" altLang="zh-CN" sz="2200" b="1" kern="0" dirty="0">
              <a:solidFill>
                <a:schemeClr val="tx1"/>
              </a:solidFill>
              <a:latin typeface="+mn-lt"/>
              <a:ea typeface="宋体" pitchFamily="2" charset="-122"/>
            </a:endParaRP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2" name="Rectangle 2"/>
          <p:cNvSpPr>
            <a:spLocks noGrp="1" noChangeArrowheads="1"/>
          </p:cNvSpPr>
          <p:nvPr>
            <p:ph type="title"/>
          </p:nvPr>
        </p:nvSpPr>
        <p:spPr/>
        <p:txBody>
          <a:bodyPr/>
          <a:lstStyle/>
          <a:p>
            <a:pPr eaLnBrk="1" hangingPunct="1">
              <a:defRPr/>
            </a:pPr>
            <a:r>
              <a:rPr lang="en-US" altLang="zh-CN" dirty="0">
                <a:effectLst>
                  <a:outerShdw blurRad="38100" dist="38100" dir="2700000" algn="tl">
                    <a:srgbClr val="FFFFFF"/>
                  </a:outerShdw>
                </a:effectLst>
                <a:ea typeface="宋体" pitchFamily="2" charset="-122"/>
              </a:rPr>
              <a:t>2.8.3</a:t>
            </a:r>
            <a:r>
              <a:rPr lang="zh-CN" altLang="en-US" dirty="0">
                <a:effectLst>
                  <a:outerShdw blurRad="38100" dist="38100" dir="2700000" algn="tl">
                    <a:srgbClr val="FFFFFF"/>
                  </a:outerShdw>
                </a:effectLst>
                <a:ea typeface="宋体" pitchFamily="2" charset="-122"/>
              </a:rPr>
              <a:t> 游标提取</a:t>
            </a:r>
            <a:r>
              <a:rPr lang="en-US" altLang="zh-CN" dirty="0">
                <a:effectLst>
                  <a:outerShdw blurRad="38100" dist="38100" dir="2700000" algn="tl">
                    <a:srgbClr val="FFFFFF"/>
                  </a:outerShdw>
                </a:effectLst>
                <a:ea typeface="宋体" pitchFamily="2" charset="-122"/>
              </a:rPr>
              <a:t>FOR LOOP</a:t>
            </a:r>
            <a:endParaRPr lang="en-US" altLang="zh-CN" dirty="0">
              <a:solidFill>
                <a:schemeClr val="accent2"/>
              </a:solidFill>
              <a:effectLst>
                <a:outerShdw blurRad="38100" dist="38100" dir="2700000" algn="tl">
                  <a:srgbClr val="FFFFFF"/>
                </a:outerShdw>
              </a:effectLst>
              <a:ea typeface="宋体" pitchFamily="2" charset="-122"/>
            </a:endParaRPr>
          </a:p>
        </p:txBody>
      </p:sp>
      <p:sp>
        <p:nvSpPr>
          <p:cNvPr id="34819" name="Rectangle 4"/>
          <p:cNvSpPr>
            <a:spLocks noChangeArrowheads="1"/>
          </p:cNvSpPr>
          <p:nvPr/>
        </p:nvSpPr>
        <p:spPr bwMode="blackWhite">
          <a:xfrm>
            <a:off x="952500" y="3006725"/>
            <a:ext cx="7451725" cy="2187575"/>
          </a:xfrm>
          <a:prstGeom prst="rect">
            <a:avLst/>
          </a:prstGeom>
          <a:solidFill>
            <a:srgbClr val="FFFFCC"/>
          </a:solidFill>
          <a:ln w="12700">
            <a:solidFill>
              <a:srgbClr val="000000"/>
            </a:solidFill>
            <a:miter lim="800000"/>
            <a:headEnd/>
            <a:tailEnd/>
          </a:ln>
        </p:spPr>
        <p:txBody>
          <a:bodyPr lIns="92075" tIns="46038" rIns="92075" bIns="46038">
            <a:spAutoFit/>
          </a:bodyPr>
          <a:lstStyle/>
          <a:p>
            <a:pPr defTabSz="400050">
              <a:lnSpc>
                <a:spcPct val="95000"/>
              </a:lnSpc>
              <a:tabLst>
                <a:tab pos="400050" algn="r"/>
                <a:tab pos="673100" algn="l"/>
              </a:tabLst>
            </a:pPr>
            <a:r>
              <a:rPr kumimoji="1" lang="en-US" altLang="zh-CN" sz="1800" b="1">
                <a:solidFill>
                  <a:srgbClr val="000000"/>
                </a:solidFill>
                <a:latin typeface="Courier New" pitchFamily="49" charset="0"/>
                <a:ea typeface="宋体" pitchFamily="2" charset="-122"/>
              </a:rPr>
              <a:t>BEGIN</a:t>
            </a:r>
          </a:p>
          <a:p>
            <a:pPr defTabSz="400050">
              <a:lnSpc>
                <a:spcPct val="95000"/>
              </a:lnSpc>
              <a:tabLst>
                <a:tab pos="400050" algn="r"/>
                <a:tab pos="673100" algn="l"/>
              </a:tabLst>
            </a:pPr>
            <a:r>
              <a:rPr kumimoji="1" lang="en-US" altLang="zh-CN" sz="1800" b="1">
                <a:solidFill>
                  <a:srgbClr val="000000"/>
                </a:solidFill>
                <a:latin typeface="Courier New" pitchFamily="49" charset="0"/>
                <a:ea typeface="宋体" pitchFamily="2" charset="-122"/>
              </a:rPr>
              <a:t>  FOR emp_record IN ( SELECT empno, ename</a:t>
            </a:r>
          </a:p>
          <a:p>
            <a:pPr defTabSz="400050">
              <a:lnSpc>
                <a:spcPct val="95000"/>
              </a:lnSpc>
              <a:tabLst>
                <a:tab pos="400050" algn="r"/>
                <a:tab pos="673100" algn="l"/>
              </a:tabLst>
            </a:pPr>
            <a:r>
              <a:rPr kumimoji="1" lang="en-US" altLang="zh-CN" sz="1800" b="1">
                <a:solidFill>
                  <a:srgbClr val="000000"/>
                </a:solidFill>
                <a:latin typeface="Courier New" pitchFamily="49" charset="0"/>
                <a:ea typeface="宋体" pitchFamily="2" charset="-122"/>
              </a:rPr>
              <a:t>	                      FROM   emp) LOOP</a:t>
            </a:r>
          </a:p>
          <a:p>
            <a:pPr defTabSz="400050">
              <a:lnSpc>
                <a:spcPct val="95000"/>
              </a:lnSpc>
              <a:tabLst>
                <a:tab pos="400050" algn="r"/>
                <a:tab pos="673100" algn="l"/>
              </a:tabLst>
            </a:pPr>
            <a:r>
              <a:rPr kumimoji="1" lang="en-US" altLang="zh-CN" sz="1800" b="1">
                <a:solidFill>
                  <a:srgbClr val="000000"/>
                </a:solidFill>
                <a:latin typeface="Courier New" pitchFamily="49" charset="0"/>
                <a:ea typeface="宋体" pitchFamily="2" charset="-122"/>
              </a:rPr>
              <a:t>         -- implicit open and implicit fetch occur</a:t>
            </a:r>
          </a:p>
          <a:p>
            <a:pPr defTabSz="400050">
              <a:lnSpc>
                <a:spcPct val="95000"/>
              </a:lnSpc>
              <a:tabLst>
                <a:tab pos="400050" algn="r"/>
                <a:tab pos="673100" algn="l"/>
              </a:tabLst>
            </a:pPr>
            <a:r>
              <a:rPr kumimoji="1" lang="zh-CN" altLang="en-US" sz="1800" b="1">
                <a:solidFill>
                  <a:srgbClr val="000000"/>
                </a:solidFill>
                <a:latin typeface="Courier New" pitchFamily="49" charset="0"/>
                <a:ea typeface="宋体" pitchFamily="2" charset="-122"/>
              </a:rPr>
              <a:t>    </a:t>
            </a:r>
            <a:r>
              <a:rPr kumimoji="1" lang="en-US" altLang="zh-CN" sz="1800" b="1">
                <a:solidFill>
                  <a:srgbClr val="000000"/>
                </a:solidFill>
                <a:latin typeface="Courier New" pitchFamily="49" charset="0"/>
                <a:ea typeface="宋体" pitchFamily="2" charset="-122"/>
              </a:rPr>
              <a:t>IF emp_record.empno = 7839 THEN</a:t>
            </a:r>
          </a:p>
          <a:p>
            <a:pPr defTabSz="400050">
              <a:lnSpc>
                <a:spcPct val="95000"/>
              </a:lnSpc>
              <a:tabLst>
                <a:tab pos="400050" algn="r"/>
                <a:tab pos="673100" algn="l"/>
              </a:tabLst>
            </a:pPr>
            <a:r>
              <a:rPr kumimoji="1" lang="en-US" altLang="zh-CN" sz="1800" b="1">
                <a:solidFill>
                  <a:srgbClr val="000000"/>
                </a:solidFill>
                <a:latin typeface="Courier New" pitchFamily="49" charset="0"/>
                <a:ea typeface="宋体" pitchFamily="2" charset="-122"/>
              </a:rPr>
              <a:t>      ...</a:t>
            </a:r>
          </a:p>
          <a:p>
            <a:pPr defTabSz="400050">
              <a:lnSpc>
                <a:spcPct val="95000"/>
              </a:lnSpc>
              <a:tabLst>
                <a:tab pos="400050" algn="r"/>
                <a:tab pos="673100" algn="l"/>
              </a:tabLst>
            </a:pPr>
            <a:r>
              <a:rPr kumimoji="1" lang="en-US" altLang="zh-CN" sz="1800" b="1">
                <a:solidFill>
                  <a:srgbClr val="000000"/>
                </a:solidFill>
                <a:latin typeface="Courier New" pitchFamily="49" charset="0"/>
                <a:ea typeface="宋体" pitchFamily="2" charset="-122"/>
              </a:rPr>
              <a:t>  END LOOP; -- implicit close occurs</a:t>
            </a:r>
          </a:p>
          <a:p>
            <a:pPr defTabSz="400050">
              <a:lnSpc>
                <a:spcPct val="95000"/>
              </a:lnSpc>
              <a:tabLst>
                <a:tab pos="400050" algn="r"/>
                <a:tab pos="673100" algn="l"/>
              </a:tabLst>
            </a:pPr>
            <a:r>
              <a:rPr kumimoji="1" lang="en-US" altLang="zh-CN" sz="1800" b="1">
                <a:solidFill>
                  <a:srgbClr val="000000"/>
                </a:solidFill>
                <a:latin typeface="Courier New" pitchFamily="49" charset="0"/>
                <a:ea typeface="宋体" pitchFamily="2" charset="-122"/>
              </a:rPr>
              <a:t>END;</a:t>
            </a:r>
          </a:p>
        </p:txBody>
      </p:sp>
      <p:sp>
        <p:nvSpPr>
          <p:cNvPr id="6" name="Rectangle 3"/>
          <p:cNvSpPr txBox="1">
            <a:spLocks noChangeArrowheads="1"/>
          </p:cNvSpPr>
          <p:nvPr/>
        </p:nvSpPr>
        <p:spPr bwMode="auto">
          <a:xfrm>
            <a:off x="858838" y="1625600"/>
            <a:ext cx="7385050" cy="854075"/>
          </a:xfrm>
          <a:prstGeom prst="rect">
            <a:avLst/>
          </a:prstGeom>
          <a:noFill/>
          <a:ln w="9525">
            <a:noFill/>
            <a:miter lim="800000"/>
            <a:headEnd/>
            <a:tailEnd/>
          </a:ln>
          <a:effectLst/>
        </p:spPr>
        <p:txBody>
          <a:bodyPr lIns="92075" tIns="46038" rIns="92075" bIns="46038">
            <a:spAutoFit/>
          </a:bodyPr>
          <a:lstStyle/>
          <a:p>
            <a:pPr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2200" b="1" kern="0" dirty="0">
                <a:solidFill>
                  <a:schemeClr val="tx1"/>
                </a:solidFill>
                <a:latin typeface="+mn-lt"/>
                <a:ea typeface="宋体" pitchFamily="2" charset="-122"/>
              </a:rPr>
              <a:t>不需要定义游标</a:t>
            </a:r>
            <a:r>
              <a:rPr lang="en-US" altLang="zh-CN" sz="2200" b="1" kern="0" dirty="0">
                <a:solidFill>
                  <a:schemeClr val="tx1"/>
                </a:solidFill>
                <a:latin typeface="+mn-lt"/>
                <a:ea typeface="宋体" pitchFamily="2" charset="-122"/>
              </a:rPr>
              <a:t>。</a:t>
            </a:r>
          </a:p>
          <a:p>
            <a:pPr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2200" b="1" kern="0" dirty="0">
                <a:solidFill>
                  <a:schemeClr val="tx1"/>
                </a:solidFill>
                <a:latin typeface="+mn-lt"/>
                <a:ea typeface="宋体" pitchFamily="2" charset="-122"/>
              </a:rPr>
              <a:t>例子：</a:t>
            </a:r>
            <a:endParaRPr lang="en-US" altLang="zh-CN" sz="2200" b="1" kern="0" dirty="0">
              <a:solidFill>
                <a:schemeClr val="tx1"/>
              </a:solidFill>
              <a:latin typeface="+mn-lt"/>
              <a:ea typeface="宋体" pitchFamily="2" charset="-122"/>
            </a:endParaRP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2" name="Rectangle 2"/>
          <p:cNvSpPr>
            <a:spLocks noGrp="1" noChangeArrowheads="1"/>
          </p:cNvSpPr>
          <p:nvPr>
            <p:ph type="title"/>
          </p:nvPr>
        </p:nvSpPr>
        <p:spPr/>
        <p:txBody>
          <a:bodyPr/>
          <a:lstStyle/>
          <a:p>
            <a:pPr eaLnBrk="1" hangingPunct="1">
              <a:defRPr/>
            </a:pPr>
            <a:r>
              <a:rPr lang="en-US" altLang="zh-CN" dirty="0">
                <a:ea typeface="宋体" pitchFamily="2" charset="-122"/>
              </a:rPr>
              <a:t>2.9</a:t>
            </a:r>
            <a:r>
              <a:rPr lang="zh-CN" altLang="en-US" dirty="0">
                <a:ea typeface="宋体" pitchFamily="2" charset="-122"/>
              </a:rPr>
              <a:t> 带参数的游标</a:t>
            </a:r>
            <a:endParaRPr lang="en-US" altLang="zh-CN" dirty="0">
              <a:solidFill>
                <a:schemeClr val="accent2"/>
              </a:solidFill>
              <a:effectLst>
                <a:outerShdw blurRad="38100" dist="38100" dir="2700000" algn="tl">
                  <a:srgbClr val="FFFFFF"/>
                </a:outerShdw>
              </a:effectLst>
              <a:ea typeface="宋体" pitchFamily="2" charset="-122"/>
            </a:endParaRPr>
          </a:p>
        </p:txBody>
      </p:sp>
      <p:sp>
        <p:nvSpPr>
          <p:cNvPr id="5" name="Rectangle 3"/>
          <p:cNvSpPr txBox="1">
            <a:spLocks noChangeArrowheads="1"/>
          </p:cNvSpPr>
          <p:nvPr/>
        </p:nvSpPr>
        <p:spPr bwMode="auto">
          <a:xfrm>
            <a:off x="811213" y="1646238"/>
            <a:ext cx="7385050" cy="1868487"/>
          </a:xfrm>
          <a:prstGeom prst="rect">
            <a:avLst/>
          </a:prstGeom>
          <a:noFill/>
          <a:ln w="9525">
            <a:noFill/>
            <a:miter lim="800000"/>
            <a:headEnd/>
            <a:tailEnd/>
          </a:ln>
          <a:effectLst/>
        </p:spPr>
        <p:txBody>
          <a:bodyPr lIns="92075" tIns="46038" rIns="92075" bIns="46038">
            <a:spAutoFit/>
          </a:bodyPr>
          <a:lstStyle/>
          <a:p>
            <a:pPr marL="404813" indent="-404813"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2400" b="1" kern="0" dirty="0">
                <a:solidFill>
                  <a:schemeClr val="tx1"/>
                </a:solidFill>
                <a:latin typeface="+mn-lt"/>
                <a:ea typeface="宋体" pitchFamily="2" charset="-122"/>
              </a:rPr>
              <a:t>定义参数游标的语法如下：</a:t>
            </a:r>
          </a:p>
          <a:p>
            <a:pPr marL="404813" indent="-404813" defTabSz="346075" eaLnBrk="1" hangingPunct="1">
              <a:lnSpc>
                <a:spcPct val="95000"/>
              </a:lnSpc>
              <a:spcBef>
                <a:spcPct val="35000"/>
              </a:spcBef>
              <a:buClr>
                <a:schemeClr val="hlink"/>
              </a:buClr>
              <a:buSzPct val="125000"/>
              <a:buFont typeface="Wingdings" pitchFamily="2" charset="2"/>
              <a:buNone/>
              <a:tabLst>
                <a:tab pos="571500" algn="l"/>
              </a:tabLst>
              <a:defRPr/>
            </a:pPr>
            <a:r>
              <a:rPr lang="zh-CN" altLang="en-US" sz="2200" b="1" kern="0" dirty="0">
                <a:solidFill>
                  <a:schemeClr val="tx1"/>
                </a:solidFill>
                <a:latin typeface="+mn-lt"/>
                <a:ea typeface="宋体" pitchFamily="2" charset="-122"/>
              </a:rPr>
              <a:t>  </a:t>
            </a:r>
            <a:r>
              <a:rPr lang="en-US" altLang="zh-CN" sz="2000" b="1" kern="0" dirty="0">
                <a:solidFill>
                  <a:schemeClr val="tx1"/>
                </a:solidFill>
                <a:latin typeface="+mn-lt"/>
                <a:ea typeface="宋体" pitchFamily="2" charset="-122"/>
              </a:rPr>
              <a:t>CURSOR </a:t>
            </a:r>
            <a:r>
              <a:rPr lang="en-US" altLang="zh-CN" sz="2000" b="1" kern="0" dirty="0" err="1">
                <a:solidFill>
                  <a:schemeClr val="tx1"/>
                </a:solidFill>
                <a:latin typeface="+mn-lt"/>
                <a:ea typeface="宋体" pitchFamily="2" charset="-122"/>
              </a:rPr>
              <a:t>cursor_name</a:t>
            </a:r>
            <a:r>
              <a:rPr lang="en-US" altLang="zh-CN" sz="2000" b="1" kern="0" dirty="0">
                <a:solidFill>
                  <a:schemeClr val="tx1"/>
                </a:solidFill>
                <a:latin typeface="+mn-lt"/>
                <a:ea typeface="宋体" pitchFamily="2" charset="-122"/>
              </a:rPr>
              <a:t>(</a:t>
            </a:r>
            <a:r>
              <a:rPr lang="en-US" altLang="zh-CN" sz="2000" b="1" kern="0" dirty="0" err="1">
                <a:solidFill>
                  <a:schemeClr val="tx1"/>
                </a:solidFill>
                <a:latin typeface="+mn-lt"/>
                <a:ea typeface="宋体" pitchFamily="2" charset="-122"/>
              </a:rPr>
              <a:t>parameter_name</a:t>
            </a:r>
            <a:r>
              <a:rPr lang="en-US" altLang="zh-CN" sz="2000" b="1" kern="0" dirty="0">
                <a:solidFill>
                  <a:schemeClr val="tx1"/>
                </a:solidFill>
                <a:latin typeface="+mn-lt"/>
                <a:ea typeface="宋体" pitchFamily="2" charset="-122"/>
              </a:rPr>
              <a:t> </a:t>
            </a:r>
            <a:r>
              <a:rPr lang="en-US" altLang="zh-CN" sz="2000" b="1" kern="0" dirty="0" err="1">
                <a:solidFill>
                  <a:schemeClr val="tx1"/>
                </a:solidFill>
                <a:latin typeface="+mn-lt"/>
                <a:ea typeface="宋体" pitchFamily="2" charset="-122"/>
              </a:rPr>
              <a:t>datatype</a:t>
            </a:r>
            <a:r>
              <a:rPr lang="en-US" altLang="zh-CN" sz="2000" b="1" kern="0" dirty="0">
                <a:solidFill>
                  <a:schemeClr val="tx1"/>
                </a:solidFill>
                <a:latin typeface="+mn-lt"/>
                <a:ea typeface="宋体" pitchFamily="2" charset="-122"/>
              </a:rPr>
              <a:t>) IS </a:t>
            </a:r>
            <a:r>
              <a:rPr lang="en-US" altLang="zh-CN" sz="2000" b="1" kern="0" dirty="0" err="1">
                <a:solidFill>
                  <a:schemeClr val="tx1"/>
                </a:solidFill>
                <a:latin typeface="+mn-lt"/>
                <a:ea typeface="宋体" pitchFamily="2" charset="-122"/>
              </a:rPr>
              <a:t>select_statment</a:t>
            </a:r>
            <a:r>
              <a:rPr lang="en-US" altLang="zh-CN" sz="2000" b="1" kern="0" dirty="0">
                <a:solidFill>
                  <a:schemeClr val="tx1"/>
                </a:solidFill>
                <a:latin typeface="+mn-lt"/>
                <a:ea typeface="宋体" pitchFamily="2" charset="-122"/>
              </a:rPr>
              <a:t>; </a:t>
            </a:r>
          </a:p>
          <a:p>
            <a:pPr marL="919163" lvl="1" indent="-400050"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latin typeface="+mn-lt"/>
                <a:ea typeface="宋体" pitchFamily="2" charset="-122"/>
              </a:rPr>
              <a:t>使用</a:t>
            </a:r>
            <a:r>
              <a:rPr lang="en-US" altLang="zh-CN" sz="2000" b="1" kern="0" dirty="0">
                <a:solidFill>
                  <a:schemeClr val="tx1"/>
                </a:solidFill>
                <a:latin typeface="+mn-lt"/>
                <a:ea typeface="宋体" pitchFamily="2" charset="-122"/>
              </a:rPr>
              <a:t>open</a:t>
            </a:r>
            <a:r>
              <a:rPr lang="zh-CN" altLang="en-US" sz="2000" b="1" kern="0" dirty="0">
                <a:solidFill>
                  <a:schemeClr val="tx1"/>
                </a:solidFill>
                <a:latin typeface="+mn-lt"/>
                <a:ea typeface="宋体" pitchFamily="2" charset="-122"/>
              </a:rPr>
              <a:t>命令打开带参数的游标时，需要给游标传递实参值。</a:t>
            </a: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2" name="Rectangle 2"/>
          <p:cNvSpPr>
            <a:spLocks noGrp="1" noChangeArrowheads="1"/>
          </p:cNvSpPr>
          <p:nvPr>
            <p:ph type="title"/>
          </p:nvPr>
        </p:nvSpPr>
        <p:spPr/>
        <p:txBody>
          <a:bodyPr/>
          <a:lstStyle/>
          <a:p>
            <a:pPr eaLnBrk="1" hangingPunct="1">
              <a:defRPr/>
            </a:pPr>
            <a:r>
              <a:rPr lang="en-US" altLang="zh-CN" dirty="0">
                <a:ea typeface="宋体" pitchFamily="2" charset="-122"/>
              </a:rPr>
              <a:t>2.9 </a:t>
            </a:r>
            <a:r>
              <a:rPr lang="zh-CN" altLang="en-US" dirty="0">
                <a:ea typeface="宋体" pitchFamily="2" charset="-122"/>
              </a:rPr>
              <a:t>带参数的游标</a:t>
            </a:r>
            <a:endParaRPr lang="en-US" altLang="zh-CN" dirty="0">
              <a:solidFill>
                <a:schemeClr val="accent2"/>
              </a:solidFill>
              <a:effectLst>
                <a:outerShdw blurRad="38100" dist="38100" dir="2700000" algn="tl">
                  <a:srgbClr val="FFFFFF"/>
                </a:outerShdw>
              </a:effectLst>
              <a:ea typeface="宋体" pitchFamily="2" charset="-122"/>
            </a:endParaRPr>
          </a:p>
        </p:txBody>
      </p:sp>
      <p:sp>
        <p:nvSpPr>
          <p:cNvPr id="36867" name="Rectangle 4"/>
          <p:cNvSpPr>
            <a:spLocks noChangeArrowheads="1"/>
          </p:cNvSpPr>
          <p:nvPr/>
        </p:nvSpPr>
        <p:spPr bwMode="blackWhite">
          <a:xfrm>
            <a:off x="749300" y="1736725"/>
            <a:ext cx="8001000" cy="4040188"/>
          </a:xfrm>
          <a:prstGeom prst="rect">
            <a:avLst/>
          </a:prstGeom>
          <a:solidFill>
            <a:srgbClr val="FFFFCC"/>
          </a:solidFill>
          <a:ln w="12700">
            <a:solidFill>
              <a:srgbClr val="000000"/>
            </a:solidFill>
            <a:miter lim="800000"/>
            <a:headEnd/>
            <a:tailEnd/>
          </a:ln>
        </p:spPr>
        <p:txBody>
          <a:bodyPr lIns="92075" tIns="46038" rIns="92075" bIns="46038">
            <a:spAutoFit/>
          </a:bodyPr>
          <a:lstStyle/>
          <a:p>
            <a:pPr defTabSz="400050">
              <a:lnSpc>
                <a:spcPct val="95000"/>
              </a:lnSpc>
              <a:tabLst>
                <a:tab pos="400050" algn="r"/>
                <a:tab pos="673100" algn="l"/>
              </a:tabLst>
            </a:pPr>
            <a:r>
              <a:rPr kumimoji="1" lang="en-US" altLang="zh-CN" sz="1800" b="1">
                <a:solidFill>
                  <a:srgbClr val="000000"/>
                </a:solidFill>
                <a:latin typeface="Courier New" pitchFamily="49" charset="0"/>
                <a:ea typeface="宋体" pitchFamily="2" charset="-122"/>
              </a:rPr>
              <a:t>DECLARE</a:t>
            </a:r>
          </a:p>
          <a:p>
            <a:pPr defTabSz="400050">
              <a:lnSpc>
                <a:spcPct val="95000"/>
              </a:lnSpc>
              <a:tabLst>
                <a:tab pos="400050" algn="r"/>
                <a:tab pos="673100" algn="l"/>
              </a:tabLst>
            </a:pPr>
            <a:r>
              <a:rPr kumimoji="1" lang="en-US" altLang="zh-CN" sz="1800" b="1">
                <a:solidFill>
                  <a:srgbClr val="000000"/>
                </a:solidFill>
                <a:latin typeface="Courier New" pitchFamily="49" charset="0"/>
                <a:ea typeface="宋体" pitchFamily="2" charset="-122"/>
              </a:rPr>
              <a:t>--</a:t>
            </a:r>
            <a:r>
              <a:rPr kumimoji="1" lang="zh-CN" altLang="en-US" sz="1800" b="1">
                <a:solidFill>
                  <a:srgbClr val="000000"/>
                </a:solidFill>
                <a:latin typeface="Courier New" pitchFamily="49" charset="0"/>
                <a:ea typeface="宋体" pitchFamily="2" charset="-122"/>
              </a:rPr>
              <a:t>定义游标参数</a:t>
            </a:r>
            <a:r>
              <a:rPr kumimoji="1" lang="en-US" altLang="zh-CN" sz="1800" b="1">
                <a:solidFill>
                  <a:srgbClr val="000000"/>
                </a:solidFill>
                <a:latin typeface="Courier New" pitchFamily="49" charset="0"/>
                <a:ea typeface="宋体" pitchFamily="2" charset="-122"/>
              </a:rPr>
              <a:t>no</a:t>
            </a:r>
            <a:r>
              <a:rPr kumimoji="1" lang="zh-CN" altLang="en-US" sz="1800" b="1">
                <a:solidFill>
                  <a:srgbClr val="000000"/>
                </a:solidFill>
                <a:latin typeface="Courier New" pitchFamily="49" charset="0"/>
                <a:ea typeface="宋体" pitchFamily="2" charset="-122"/>
              </a:rPr>
              <a:t>，参数类型为</a:t>
            </a:r>
            <a:r>
              <a:rPr kumimoji="1" lang="en-US" altLang="zh-CN" sz="1800" b="1">
                <a:solidFill>
                  <a:srgbClr val="000000"/>
                </a:solidFill>
                <a:latin typeface="Courier New" pitchFamily="49" charset="0"/>
                <a:ea typeface="宋体" pitchFamily="2" charset="-122"/>
              </a:rPr>
              <a:t>number</a:t>
            </a:r>
            <a:r>
              <a:rPr kumimoji="1" lang="zh-CN" altLang="en-US" sz="1800" b="1">
                <a:solidFill>
                  <a:srgbClr val="000000"/>
                </a:solidFill>
                <a:latin typeface="Courier New" pitchFamily="49" charset="0"/>
                <a:ea typeface="宋体" pitchFamily="2" charset="-122"/>
              </a:rPr>
              <a:t>类型</a:t>
            </a:r>
          </a:p>
          <a:p>
            <a:pPr defTabSz="400050">
              <a:lnSpc>
                <a:spcPct val="95000"/>
              </a:lnSpc>
              <a:tabLst>
                <a:tab pos="400050" algn="r"/>
                <a:tab pos="673100" algn="l"/>
              </a:tabLst>
            </a:pPr>
            <a:r>
              <a:rPr kumimoji="1" lang="en-US" altLang="zh-CN" sz="1800" b="1">
                <a:solidFill>
                  <a:srgbClr val="000000"/>
                </a:solidFill>
                <a:latin typeface="Courier New" pitchFamily="49" charset="0"/>
                <a:ea typeface="宋体" pitchFamily="2" charset="-122"/>
              </a:rPr>
              <a:t>CURSOR emp_cursor(</a:t>
            </a:r>
            <a:r>
              <a:rPr kumimoji="1" lang="zh-CN" altLang="en-US" sz="1800" b="1">
                <a:solidFill>
                  <a:srgbClr val="000000"/>
                </a:solidFill>
                <a:latin typeface="Courier New" pitchFamily="49" charset="0"/>
                <a:ea typeface="宋体" pitchFamily="2" charset="-122"/>
              </a:rPr>
              <a:t> </a:t>
            </a:r>
            <a:r>
              <a:rPr kumimoji="1" lang="en-US" altLang="zh-CN" sz="1800" b="1">
                <a:solidFill>
                  <a:srgbClr val="FF3300"/>
                </a:solidFill>
                <a:latin typeface="Courier New" pitchFamily="49" charset="0"/>
                <a:ea typeface="宋体" pitchFamily="2" charset="-122"/>
              </a:rPr>
              <a:t>no NUMBER</a:t>
            </a:r>
            <a:r>
              <a:rPr kumimoji="1" lang="en-US" altLang="zh-CN" sz="1800" b="1">
                <a:solidFill>
                  <a:srgbClr val="000000"/>
                </a:solidFill>
                <a:latin typeface="Courier New" pitchFamily="49" charset="0"/>
                <a:ea typeface="宋体" pitchFamily="2" charset="-122"/>
              </a:rPr>
              <a:t>) IS </a:t>
            </a:r>
          </a:p>
          <a:p>
            <a:pPr defTabSz="400050">
              <a:lnSpc>
                <a:spcPct val="95000"/>
              </a:lnSpc>
              <a:tabLst>
                <a:tab pos="400050" algn="r"/>
                <a:tab pos="673100" algn="l"/>
              </a:tabLst>
            </a:pPr>
            <a:r>
              <a:rPr kumimoji="1" lang="en-US" altLang="zh-CN" sz="1800" b="1">
                <a:solidFill>
                  <a:srgbClr val="000000"/>
                </a:solidFill>
                <a:latin typeface="Courier New" pitchFamily="49" charset="0"/>
                <a:ea typeface="宋体" pitchFamily="2" charset="-122"/>
              </a:rPr>
              <a:t>		SELECT ename FROM emp WHERE deptno=no;</a:t>
            </a:r>
          </a:p>
          <a:p>
            <a:pPr defTabSz="400050">
              <a:lnSpc>
                <a:spcPct val="95000"/>
              </a:lnSpc>
              <a:tabLst>
                <a:tab pos="400050" algn="r"/>
                <a:tab pos="673100" algn="l"/>
              </a:tabLst>
            </a:pPr>
            <a:r>
              <a:rPr kumimoji="1" lang="en-US" altLang="zh-CN" sz="1800" b="1">
                <a:solidFill>
                  <a:srgbClr val="000000"/>
                </a:solidFill>
                <a:latin typeface="Courier New" pitchFamily="49" charset="0"/>
                <a:ea typeface="宋体" pitchFamily="2" charset="-122"/>
              </a:rPr>
              <a:t>emp_rec emp_cursor%ROWTYPE;</a:t>
            </a:r>
          </a:p>
          <a:p>
            <a:pPr defTabSz="400050">
              <a:lnSpc>
                <a:spcPct val="95000"/>
              </a:lnSpc>
              <a:tabLst>
                <a:tab pos="400050" algn="r"/>
                <a:tab pos="673100" algn="l"/>
              </a:tabLst>
            </a:pPr>
            <a:r>
              <a:rPr kumimoji="1" lang="en-US" altLang="zh-CN" sz="1800" b="1">
                <a:solidFill>
                  <a:srgbClr val="000000"/>
                </a:solidFill>
                <a:latin typeface="Courier New" pitchFamily="49" charset="0"/>
                <a:ea typeface="宋体" pitchFamily="2" charset="-122"/>
              </a:rPr>
              <a:t>BEGIN</a:t>
            </a:r>
          </a:p>
          <a:p>
            <a:pPr defTabSz="400050">
              <a:lnSpc>
                <a:spcPct val="95000"/>
              </a:lnSpc>
              <a:tabLst>
                <a:tab pos="400050" algn="r"/>
                <a:tab pos="673100" algn="l"/>
              </a:tabLst>
            </a:pPr>
            <a:r>
              <a:rPr kumimoji="1" lang="en-US" altLang="zh-CN" sz="1800" b="1">
                <a:solidFill>
                  <a:srgbClr val="000000"/>
                </a:solidFill>
                <a:latin typeface="Courier New" pitchFamily="49" charset="0"/>
                <a:ea typeface="宋体" pitchFamily="2" charset="-122"/>
              </a:rPr>
              <a:t>  --</a:t>
            </a:r>
            <a:r>
              <a:rPr kumimoji="1" lang="zh-CN" altLang="en-US" sz="1800" b="1">
                <a:solidFill>
                  <a:srgbClr val="000000"/>
                </a:solidFill>
                <a:latin typeface="Courier New" pitchFamily="49" charset="0"/>
                <a:ea typeface="宋体" pitchFamily="2" charset="-122"/>
              </a:rPr>
              <a:t>打开参数游标时，指明一个替代变量作为游标参数的值</a:t>
            </a:r>
          </a:p>
          <a:p>
            <a:pPr defTabSz="400050">
              <a:lnSpc>
                <a:spcPct val="95000"/>
              </a:lnSpc>
              <a:tabLst>
                <a:tab pos="400050" algn="r"/>
                <a:tab pos="673100" algn="l"/>
              </a:tabLst>
            </a:pPr>
            <a:r>
              <a:rPr kumimoji="1" lang="zh-CN" altLang="en-US" sz="1800" b="1">
                <a:solidFill>
                  <a:srgbClr val="000000"/>
                </a:solidFill>
                <a:latin typeface="Courier New" pitchFamily="49" charset="0"/>
                <a:ea typeface="宋体" pitchFamily="2" charset="-122"/>
              </a:rPr>
              <a:t>  </a:t>
            </a:r>
            <a:r>
              <a:rPr kumimoji="1" lang="en-US" altLang="zh-CN" sz="1800" b="1">
                <a:solidFill>
                  <a:srgbClr val="FF3300"/>
                </a:solidFill>
                <a:latin typeface="Courier New" pitchFamily="49" charset="0"/>
                <a:ea typeface="宋体" pitchFamily="2" charset="-122"/>
              </a:rPr>
              <a:t>OPEN emp_cursor(&amp;no); </a:t>
            </a:r>
          </a:p>
          <a:p>
            <a:pPr defTabSz="400050">
              <a:lnSpc>
                <a:spcPct val="95000"/>
              </a:lnSpc>
              <a:tabLst>
                <a:tab pos="400050" algn="r"/>
                <a:tab pos="673100" algn="l"/>
              </a:tabLst>
            </a:pPr>
            <a:r>
              <a:rPr kumimoji="1" lang="zh-CN" altLang="en-US" sz="1800" b="1">
                <a:solidFill>
                  <a:srgbClr val="000000"/>
                </a:solidFill>
                <a:latin typeface="Courier New" pitchFamily="49" charset="0"/>
                <a:ea typeface="宋体" pitchFamily="2" charset="-122"/>
              </a:rPr>
              <a:t>  </a:t>
            </a:r>
            <a:r>
              <a:rPr kumimoji="1" lang="en-US" altLang="zh-CN" sz="1800" b="1">
                <a:solidFill>
                  <a:srgbClr val="000000"/>
                </a:solidFill>
                <a:latin typeface="Courier New" pitchFamily="49" charset="0"/>
                <a:ea typeface="宋体" pitchFamily="2" charset="-122"/>
              </a:rPr>
              <a:t>LOOP</a:t>
            </a:r>
          </a:p>
          <a:p>
            <a:pPr defTabSz="400050">
              <a:lnSpc>
                <a:spcPct val="95000"/>
              </a:lnSpc>
              <a:tabLst>
                <a:tab pos="400050" algn="r"/>
                <a:tab pos="673100" algn="l"/>
              </a:tabLst>
            </a:pPr>
            <a:r>
              <a:rPr kumimoji="1" lang="en-US" altLang="zh-CN" sz="1800" b="1">
                <a:solidFill>
                  <a:srgbClr val="000000"/>
                </a:solidFill>
                <a:latin typeface="Courier New" pitchFamily="49" charset="0"/>
                <a:ea typeface="宋体" pitchFamily="2" charset="-122"/>
              </a:rPr>
              <a:t>    FETCH emp_cursor INTO emp_rec;</a:t>
            </a:r>
          </a:p>
          <a:p>
            <a:pPr defTabSz="400050">
              <a:lnSpc>
                <a:spcPct val="95000"/>
              </a:lnSpc>
              <a:tabLst>
                <a:tab pos="400050" algn="r"/>
                <a:tab pos="673100" algn="l"/>
              </a:tabLst>
            </a:pPr>
            <a:r>
              <a:rPr kumimoji="1" lang="en-US" altLang="zh-CN" sz="1800" b="1">
                <a:solidFill>
                  <a:srgbClr val="000000"/>
                </a:solidFill>
                <a:latin typeface="Courier New" pitchFamily="49" charset="0"/>
                <a:ea typeface="宋体" pitchFamily="2" charset="-122"/>
              </a:rPr>
              <a:t>    EXIT WHEN emp_cursor%NOTFOUND;     </a:t>
            </a:r>
          </a:p>
          <a:p>
            <a:pPr defTabSz="400050">
              <a:lnSpc>
                <a:spcPct val="95000"/>
              </a:lnSpc>
              <a:tabLst>
                <a:tab pos="400050" algn="r"/>
                <a:tab pos="673100" algn="l"/>
              </a:tabLst>
            </a:pPr>
            <a:r>
              <a:rPr kumimoji="1" lang="en-US" altLang="zh-CN" sz="1800" b="1">
                <a:solidFill>
                  <a:srgbClr val="000000"/>
                </a:solidFill>
                <a:latin typeface="Courier New" pitchFamily="49" charset="0"/>
                <a:ea typeface="宋体" pitchFamily="2" charset="-122"/>
              </a:rPr>
              <a:t>    dbms_output.put_line('ename:'||emp_rec.ename);</a:t>
            </a:r>
          </a:p>
          <a:p>
            <a:pPr defTabSz="400050">
              <a:lnSpc>
                <a:spcPct val="95000"/>
              </a:lnSpc>
              <a:tabLst>
                <a:tab pos="400050" algn="r"/>
                <a:tab pos="673100" algn="l"/>
              </a:tabLst>
            </a:pPr>
            <a:r>
              <a:rPr kumimoji="1" lang="en-US" altLang="zh-CN" sz="1800" b="1">
                <a:solidFill>
                  <a:srgbClr val="000000"/>
                </a:solidFill>
                <a:latin typeface="Courier New" pitchFamily="49" charset="0"/>
                <a:ea typeface="宋体" pitchFamily="2" charset="-122"/>
              </a:rPr>
              <a:t>  END LOOP;</a:t>
            </a:r>
          </a:p>
          <a:p>
            <a:pPr defTabSz="400050">
              <a:lnSpc>
                <a:spcPct val="95000"/>
              </a:lnSpc>
              <a:tabLst>
                <a:tab pos="400050" algn="r"/>
                <a:tab pos="673100" algn="l"/>
              </a:tabLst>
            </a:pPr>
            <a:r>
              <a:rPr kumimoji="1" lang="en-US" altLang="zh-CN" sz="1800" b="1">
                <a:solidFill>
                  <a:srgbClr val="000000"/>
                </a:solidFill>
                <a:latin typeface="Courier New" pitchFamily="49" charset="0"/>
                <a:ea typeface="宋体" pitchFamily="2" charset="-122"/>
              </a:rPr>
              <a:t>  CLOSE emp_cursor;</a:t>
            </a:r>
          </a:p>
          <a:p>
            <a:pPr defTabSz="400050">
              <a:lnSpc>
                <a:spcPct val="95000"/>
              </a:lnSpc>
              <a:tabLst>
                <a:tab pos="400050" algn="r"/>
                <a:tab pos="673100" algn="l"/>
              </a:tabLst>
            </a:pPr>
            <a:r>
              <a:rPr kumimoji="1" lang="en-US" altLang="zh-CN" sz="1800" b="1">
                <a:solidFill>
                  <a:srgbClr val="000000"/>
                </a:solidFill>
                <a:latin typeface="Courier New" pitchFamily="49" charset="0"/>
                <a:ea typeface="宋体" pitchFamily="2" charset="-122"/>
              </a:rPr>
              <a:t>END;</a:t>
            </a:r>
          </a:p>
        </p:txBody>
      </p:sp>
      <p:sp>
        <p:nvSpPr>
          <p:cNvPr id="6" name="Rectangle 3"/>
          <p:cNvSpPr txBox="1">
            <a:spLocks noChangeArrowheads="1"/>
          </p:cNvSpPr>
          <p:nvPr/>
        </p:nvSpPr>
        <p:spPr bwMode="auto">
          <a:xfrm>
            <a:off x="811213" y="1377950"/>
            <a:ext cx="7385050" cy="355600"/>
          </a:xfrm>
          <a:prstGeom prst="rect">
            <a:avLst/>
          </a:prstGeom>
          <a:noFill/>
          <a:ln w="9525">
            <a:noFill/>
            <a:miter lim="800000"/>
            <a:headEnd/>
            <a:tailEnd/>
          </a:ln>
          <a:effectLst/>
        </p:spPr>
        <p:txBody>
          <a:bodyPr lIns="92075" tIns="46038" rIns="92075" bIns="46038">
            <a:spAutoFit/>
          </a:bodyPr>
          <a:lstStyle/>
          <a:p>
            <a:pPr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1800" b="1" kern="0">
                <a:solidFill>
                  <a:schemeClr val="tx1"/>
                </a:solidFill>
                <a:latin typeface="+mn-lt"/>
                <a:ea typeface="宋体" pitchFamily="2" charset="-122"/>
              </a:rPr>
              <a:t>例子   定义参数游标，查询指定部门的员工姓名</a:t>
            </a:r>
            <a:endParaRPr lang="en-US" altLang="zh-CN" sz="1800" b="1" kern="0" dirty="0">
              <a:solidFill>
                <a:schemeClr val="tx1"/>
              </a:solidFill>
              <a:latin typeface="+mn-lt"/>
              <a:ea typeface="宋体" pitchFamily="2" charset="-122"/>
            </a:endParaRP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2" name="Rectangle 2"/>
          <p:cNvSpPr>
            <a:spLocks noGrp="1" noChangeArrowheads="1"/>
          </p:cNvSpPr>
          <p:nvPr>
            <p:ph type="title"/>
          </p:nvPr>
        </p:nvSpPr>
        <p:spPr/>
        <p:txBody>
          <a:bodyPr/>
          <a:lstStyle/>
          <a:p>
            <a:pPr eaLnBrk="1" hangingPunct="1">
              <a:defRPr/>
            </a:pPr>
            <a:r>
              <a:rPr lang="en-US" altLang="zh-CN" dirty="0">
                <a:ea typeface="宋体" pitchFamily="2" charset="-122"/>
              </a:rPr>
              <a:t>2.10 </a:t>
            </a:r>
            <a:r>
              <a:rPr lang="zh-CN" altLang="en-US" dirty="0">
                <a:ea typeface="宋体" pitchFamily="2" charset="-122"/>
              </a:rPr>
              <a:t>实例</a:t>
            </a:r>
            <a:endParaRPr lang="en-US" altLang="zh-CN" dirty="0">
              <a:solidFill>
                <a:schemeClr val="accent2"/>
              </a:solidFill>
              <a:effectLst>
                <a:outerShdw blurRad="38100" dist="38100" dir="2700000" algn="tl">
                  <a:srgbClr val="FFFFFF"/>
                </a:outerShdw>
              </a:effectLst>
              <a:ea typeface="宋体" pitchFamily="2" charset="-122"/>
            </a:endParaRPr>
          </a:p>
        </p:txBody>
      </p:sp>
      <p:sp>
        <p:nvSpPr>
          <p:cNvPr id="37891" name="Rectangle 4"/>
          <p:cNvSpPr>
            <a:spLocks noChangeArrowheads="1"/>
          </p:cNvSpPr>
          <p:nvPr/>
        </p:nvSpPr>
        <p:spPr bwMode="blackWhite">
          <a:xfrm>
            <a:off x="749300" y="1878013"/>
            <a:ext cx="8001000" cy="885825"/>
          </a:xfrm>
          <a:prstGeom prst="rect">
            <a:avLst/>
          </a:prstGeom>
          <a:solidFill>
            <a:srgbClr val="FFFFCC"/>
          </a:solidFill>
          <a:ln w="12700">
            <a:solidFill>
              <a:srgbClr val="000000"/>
            </a:solidFill>
            <a:miter lim="800000"/>
            <a:headEnd/>
            <a:tailEnd/>
          </a:ln>
        </p:spPr>
        <p:txBody>
          <a:bodyPr lIns="92075" tIns="46038" rIns="92075" bIns="46038">
            <a:spAutoFit/>
          </a:bodyPr>
          <a:lstStyle/>
          <a:p>
            <a:pPr defTabSz="400050">
              <a:lnSpc>
                <a:spcPct val="95000"/>
              </a:lnSpc>
              <a:tabLst>
                <a:tab pos="400050" algn="r"/>
                <a:tab pos="673100" algn="l"/>
              </a:tabLst>
            </a:pPr>
            <a:r>
              <a:rPr kumimoji="1" lang="en-US" altLang="zh-CN" sz="1800" b="1">
                <a:solidFill>
                  <a:srgbClr val="000000"/>
                </a:solidFill>
                <a:latin typeface="Courier New" pitchFamily="49" charset="0"/>
                <a:ea typeface="宋体" pitchFamily="2" charset="-122"/>
              </a:rPr>
              <a:t>select a.*,b.sal bsal, b.comm bcomm from emp a,emp1 b</a:t>
            </a:r>
          </a:p>
          <a:p>
            <a:pPr defTabSz="400050">
              <a:lnSpc>
                <a:spcPct val="95000"/>
              </a:lnSpc>
              <a:tabLst>
                <a:tab pos="400050" algn="r"/>
                <a:tab pos="673100" algn="l"/>
              </a:tabLst>
            </a:pPr>
            <a:r>
              <a:rPr kumimoji="1" lang="en-US" altLang="zh-CN" sz="1800" b="1">
                <a:solidFill>
                  <a:srgbClr val="000000"/>
                </a:solidFill>
                <a:latin typeface="Courier New" pitchFamily="49" charset="0"/>
                <a:ea typeface="宋体" pitchFamily="2" charset="-122"/>
              </a:rPr>
              <a:t>where a.empno= b.empno and (a.sal&lt;&gt; b.sal or a.comm&lt;&gt;b.comm);</a:t>
            </a:r>
          </a:p>
        </p:txBody>
      </p:sp>
      <p:sp>
        <p:nvSpPr>
          <p:cNvPr id="6" name="Rectangle 3"/>
          <p:cNvSpPr txBox="1">
            <a:spLocks noChangeArrowheads="1"/>
          </p:cNvSpPr>
          <p:nvPr/>
        </p:nvSpPr>
        <p:spPr bwMode="auto">
          <a:xfrm>
            <a:off x="811213" y="1377950"/>
            <a:ext cx="8096250" cy="355600"/>
          </a:xfrm>
          <a:prstGeom prst="rect">
            <a:avLst/>
          </a:prstGeom>
          <a:noFill/>
          <a:ln w="9525">
            <a:noFill/>
            <a:miter lim="800000"/>
            <a:headEnd/>
            <a:tailEnd/>
          </a:ln>
          <a:effectLst/>
        </p:spPr>
        <p:txBody>
          <a:bodyPr lIns="92075" tIns="46038" rIns="92075" bIns="46038">
            <a:spAutoFit/>
          </a:bodyPr>
          <a:lstStyle/>
          <a:p>
            <a:pPr defTabSz="346075" eaLnBrk="1" hangingPunct="1">
              <a:lnSpc>
                <a:spcPct val="95000"/>
              </a:lnSpc>
              <a:spcBef>
                <a:spcPct val="35000"/>
              </a:spcBef>
              <a:buClr>
                <a:schemeClr val="hlink"/>
              </a:buClr>
              <a:buSzPct val="125000"/>
              <a:buFont typeface="Arial" pitchFamily="34" charset="0"/>
              <a:buChar char="•"/>
              <a:tabLst>
                <a:tab pos="571500" algn="l"/>
              </a:tabLst>
              <a:defRPr/>
            </a:pPr>
            <a:r>
              <a:rPr lang="en-US" altLang="zh-CN" sz="1800" b="1" kern="0" dirty="0" err="1">
                <a:solidFill>
                  <a:schemeClr val="tx1"/>
                </a:solidFill>
                <a:latin typeface="+mn-lt"/>
                <a:ea typeface="宋体" pitchFamily="2" charset="-122"/>
              </a:rPr>
              <a:t>emp</a:t>
            </a:r>
            <a:r>
              <a:rPr lang="zh-CN" altLang="en-US" sz="1800" b="1" kern="0" dirty="0">
                <a:solidFill>
                  <a:schemeClr val="tx1"/>
                </a:solidFill>
                <a:latin typeface="+mn-lt"/>
                <a:ea typeface="宋体" pitchFamily="2" charset="-122"/>
              </a:rPr>
              <a:t>表中的数据在多次实例运行后，发生改变；</a:t>
            </a:r>
            <a:r>
              <a:rPr lang="en-US" altLang="zh-CN" sz="1800" b="1" kern="0" dirty="0">
                <a:solidFill>
                  <a:schemeClr val="tx1"/>
                </a:solidFill>
                <a:latin typeface="+mn-lt"/>
                <a:ea typeface="宋体" pitchFamily="2" charset="-122"/>
              </a:rPr>
              <a:t>emp1</a:t>
            </a:r>
            <a:r>
              <a:rPr lang="zh-CN" altLang="en-US" sz="1800" b="1" kern="0" dirty="0">
                <a:solidFill>
                  <a:schemeClr val="tx1"/>
                </a:solidFill>
                <a:latin typeface="+mn-lt"/>
                <a:ea typeface="宋体" pitchFamily="2" charset="-122"/>
              </a:rPr>
              <a:t>中保存的是原始数据</a:t>
            </a:r>
            <a:endParaRPr lang="en-US" altLang="zh-CN" sz="1800" b="1" kern="0" dirty="0">
              <a:solidFill>
                <a:schemeClr val="tx1"/>
              </a:solidFill>
              <a:latin typeface="+mn-lt"/>
              <a:ea typeface="宋体" pitchFamily="2" charset="-122"/>
            </a:endParaRPr>
          </a:p>
        </p:txBody>
      </p:sp>
      <p:sp>
        <p:nvSpPr>
          <p:cNvPr id="5" name="Rectangle 3"/>
          <p:cNvSpPr txBox="1">
            <a:spLocks noChangeArrowheads="1"/>
          </p:cNvSpPr>
          <p:nvPr/>
        </p:nvSpPr>
        <p:spPr bwMode="auto">
          <a:xfrm>
            <a:off x="747713" y="2922588"/>
            <a:ext cx="7385050" cy="357187"/>
          </a:xfrm>
          <a:prstGeom prst="rect">
            <a:avLst/>
          </a:prstGeom>
          <a:noFill/>
          <a:ln w="9525">
            <a:noFill/>
            <a:miter lim="800000"/>
            <a:headEnd/>
            <a:tailEnd/>
          </a:ln>
          <a:effectLst/>
        </p:spPr>
        <p:txBody>
          <a:bodyPr lIns="92075" tIns="46038" rIns="92075" bIns="46038">
            <a:spAutoFit/>
          </a:bodyPr>
          <a:lstStyle/>
          <a:p>
            <a:pPr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1800" b="1" kern="0" dirty="0">
                <a:solidFill>
                  <a:schemeClr val="tx1"/>
                </a:solidFill>
                <a:latin typeface="+mn-lt"/>
                <a:ea typeface="宋体" pitchFamily="2" charset="-122"/>
              </a:rPr>
              <a:t>希望用</a:t>
            </a:r>
            <a:r>
              <a:rPr lang="en-US" altLang="zh-CN" sz="1800" b="1" kern="0" dirty="0">
                <a:solidFill>
                  <a:schemeClr val="tx1"/>
                </a:solidFill>
                <a:latin typeface="+mn-lt"/>
                <a:ea typeface="宋体" pitchFamily="2" charset="-122"/>
              </a:rPr>
              <a:t>Update</a:t>
            </a:r>
            <a:r>
              <a:rPr lang="zh-CN" altLang="en-US" sz="1800" b="1" kern="0" dirty="0">
                <a:solidFill>
                  <a:schemeClr val="tx1"/>
                </a:solidFill>
                <a:latin typeface="+mn-lt"/>
                <a:ea typeface="宋体" pitchFamily="2" charset="-122"/>
              </a:rPr>
              <a:t>语句将原始数据恢复，但是执行不成功</a:t>
            </a:r>
            <a:endParaRPr lang="en-US" altLang="zh-CN" sz="1800" b="1" kern="0" dirty="0">
              <a:solidFill>
                <a:schemeClr val="tx1"/>
              </a:solidFill>
              <a:latin typeface="+mn-lt"/>
              <a:ea typeface="宋体" pitchFamily="2" charset="-122"/>
            </a:endParaRPr>
          </a:p>
        </p:txBody>
      </p:sp>
      <p:sp>
        <p:nvSpPr>
          <p:cNvPr id="37894" name="Rectangle 4"/>
          <p:cNvSpPr>
            <a:spLocks noChangeArrowheads="1"/>
          </p:cNvSpPr>
          <p:nvPr/>
        </p:nvSpPr>
        <p:spPr bwMode="blackWhite">
          <a:xfrm>
            <a:off x="701675" y="3265488"/>
            <a:ext cx="8001000" cy="885825"/>
          </a:xfrm>
          <a:prstGeom prst="rect">
            <a:avLst/>
          </a:prstGeom>
          <a:solidFill>
            <a:srgbClr val="FFFFCC"/>
          </a:solidFill>
          <a:ln w="12700">
            <a:solidFill>
              <a:srgbClr val="000000"/>
            </a:solidFill>
            <a:miter lim="800000"/>
            <a:headEnd/>
            <a:tailEnd/>
          </a:ln>
        </p:spPr>
        <p:txBody>
          <a:bodyPr lIns="92075" tIns="46038" rIns="92075" bIns="46038">
            <a:spAutoFit/>
          </a:bodyPr>
          <a:lstStyle/>
          <a:p>
            <a:pPr defTabSz="400050">
              <a:lnSpc>
                <a:spcPct val="95000"/>
              </a:lnSpc>
              <a:tabLst>
                <a:tab pos="400050" algn="r"/>
                <a:tab pos="673100" algn="l"/>
              </a:tabLst>
            </a:pPr>
            <a:r>
              <a:rPr kumimoji="1" lang="en-US" altLang="zh-CN" sz="1800" b="1">
                <a:solidFill>
                  <a:srgbClr val="000000"/>
                </a:solidFill>
                <a:latin typeface="Courier New" pitchFamily="49" charset="0"/>
                <a:ea typeface="宋体" pitchFamily="2" charset="-122"/>
              </a:rPr>
              <a:t>update emp a,emp1 b set a.sal= b.sal,a.comm=b.comm</a:t>
            </a:r>
          </a:p>
          <a:p>
            <a:pPr defTabSz="400050">
              <a:lnSpc>
                <a:spcPct val="95000"/>
              </a:lnSpc>
              <a:tabLst>
                <a:tab pos="400050" algn="r"/>
                <a:tab pos="673100" algn="l"/>
              </a:tabLst>
            </a:pPr>
            <a:r>
              <a:rPr kumimoji="1" lang="en-US" altLang="zh-CN" sz="1800" b="1">
                <a:solidFill>
                  <a:srgbClr val="000000"/>
                </a:solidFill>
                <a:latin typeface="Courier New" pitchFamily="49" charset="0"/>
                <a:ea typeface="宋体" pitchFamily="2" charset="-122"/>
              </a:rPr>
              <a:t>where a.empno= b.empno and (a.sal&lt;&gt; b.sal or a.comm&lt;&gt;b.comm);</a:t>
            </a: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2" name="Rectangle 2"/>
          <p:cNvSpPr>
            <a:spLocks noGrp="1" noChangeArrowheads="1"/>
          </p:cNvSpPr>
          <p:nvPr>
            <p:ph type="title"/>
          </p:nvPr>
        </p:nvSpPr>
        <p:spPr/>
        <p:txBody>
          <a:bodyPr/>
          <a:lstStyle/>
          <a:p>
            <a:pPr eaLnBrk="1" hangingPunct="1">
              <a:defRPr/>
            </a:pPr>
            <a:r>
              <a:rPr lang="en-US" altLang="zh-CN" dirty="0">
                <a:ea typeface="宋体" pitchFamily="2" charset="-122"/>
              </a:rPr>
              <a:t>2.10 </a:t>
            </a:r>
            <a:r>
              <a:rPr lang="zh-CN" altLang="en-US" dirty="0">
                <a:ea typeface="宋体" pitchFamily="2" charset="-122"/>
              </a:rPr>
              <a:t>实例</a:t>
            </a:r>
            <a:endParaRPr lang="en-US" altLang="zh-CN" dirty="0">
              <a:solidFill>
                <a:schemeClr val="accent2"/>
              </a:solidFill>
              <a:effectLst>
                <a:outerShdw blurRad="38100" dist="38100" dir="2700000" algn="tl">
                  <a:srgbClr val="FFFFFF"/>
                </a:outerShdw>
              </a:effectLst>
              <a:ea typeface="宋体" pitchFamily="2" charset="-122"/>
            </a:endParaRPr>
          </a:p>
        </p:txBody>
      </p:sp>
      <p:sp>
        <p:nvSpPr>
          <p:cNvPr id="38915" name="Rectangle 4"/>
          <p:cNvSpPr>
            <a:spLocks noChangeArrowheads="1"/>
          </p:cNvSpPr>
          <p:nvPr/>
        </p:nvSpPr>
        <p:spPr bwMode="blackWhite">
          <a:xfrm>
            <a:off x="685800" y="1768475"/>
            <a:ext cx="8001000" cy="3779838"/>
          </a:xfrm>
          <a:prstGeom prst="rect">
            <a:avLst/>
          </a:prstGeom>
          <a:solidFill>
            <a:srgbClr val="FFFFCC"/>
          </a:solidFill>
          <a:ln w="12700">
            <a:solidFill>
              <a:srgbClr val="000000"/>
            </a:solidFill>
            <a:miter lim="800000"/>
            <a:headEnd/>
            <a:tailEnd/>
          </a:ln>
        </p:spPr>
        <p:txBody>
          <a:bodyPr lIns="92075" tIns="46038" rIns="92075" bIns="46038">
            <a:spAutoFit/>
          </a:bodyPr>
          <a:lstStyle/>
          <a:p>
            <a:pPr defTabSz="400050">
              <a:lnSpc>
                <a:spcPct val="95000"/>
              </a:lnSpc>
              <a:tabLst>
                <a:tab pos="400050" algn="r"/>
                <a:tab pos="673100" algn="l"/>
              </a:tabLst>
            </a:pPr>
            <a:r>
              <a:rPr kumimoji="1" lang="en-US" altLang="zh-CN" sz="1800" b="1">
                <a:solidFill>
                  <a:srgbClr val="000000"/>
                </a:solidFill>
                <a:latin typeface="Courier New" pitchFamily="49" charset="0"/>
                <a:ea typeface="宋体" pitchFamily="2" charset="-122"/>
              </a:rPr>
              <a:t>DECLARE </a:t>
            </a:r>
          </a:p>
          <a:p>
            <a:pPr defTabSz="400050">
              <a:lnSpc>
                <a:spcPct val="95000"/>
              </a:lnSpc>
              <a:tabLst>
                <a:tab pos="400050" algn="r"/>
                <a:tab pos="673100" algn="l"/>
              </a:tabLst>
            </a:pPr>
            <a:r>
              <a:rPr kumimoji="1" lang="en-US" altLang="zh-CN" sz="1800" b="1">
                <a:solidFill>
                  <a:srgbClr val="000000"/>
                </a:solidFill>
                <a:latin typeface="Courier New" pitchFamily="49" charset="0"/>
                <a:ea typeface="宋体" pitchFamily="2" charset="-122"/>
              </a:rPr>
              <a:t>  cursor emp_cur is</a:t>
            </a:r>
          </a:p>
          <a:p>
            <a:pPr defTabSz="400050">
              <a:lnSpc>
                <a:spcPct val="95000"/>
              </a:lnSpc>
              <a:tabLst>
                <a:tab pos="400050" algn="r"/>
                <a:tab pos="673100" algn="l"/>
              </a:tabLst>
            </a:pPr>
            <a:r>
              <a:rPr kumimoji="1" lang="en-US" altLang="zh-CN" sz="1800" b="1">
                <a:solidFill>
                  <a:srgbClr val="000000"/>
                </a:solidFill>
                <a:latin typeface="Courier New" pitchFamily="49" charset="0"/>
                <a:ea typeface="宋体" pitchFamily="2" charset="-122"/>
              </a:rPr>
              <a:t>    select a.empno,b.sal, b.comm from emp a,emp1 b</a:t>
            </a:r>
          </a:p>
          <a:p>
            <a:pPr defTabSz="400050">
              <a:lnSpc>
                <a:spcPct val="95000"/>
              </a:lnSpc>
              <a:tabLst>
                <a:tab pos="400050" algn="r"/>
                <a:tab pos="673100" algn="l"/>
              </a:tabLst>
            </a:pPr>
            <a:r>
              <a:rPr kumimoji="1" lang="en-US" altLang="zh-CN" sz="1800" b="1">
                <a:solidFill>
                  <a:srgbClr val="000000"/>
                </a:solidFill>
                <a:latin typeface="Courier New" pitchFamily="49" charset="0"/>
                <a:ea typeface="宋体" pitchFamily="2" charset="-122"/>
              </a:rPr>
              <a:t>    where a.empno= b.empno and (a.sal&lt;&gt; b.sal or a.comm&lt;&gt;b.comm);</a:t>
            </a:r>
          </a:p>
          <a:p>
            <a:pPr defTabSz="400050">
              <a:lnSpc>
                <a:spcPct val="95000"/>
              </a:lnSpc>
              <a:tabLst>
                <a:tab pos="400050" algn="r"/>
                <a:tab pos="673100" algn="l"/>
              </a:tabLst>
            </a:pPr>
            <a:r>
              <a:rPr kumimoji="1" lang="en-US" altLang="zh-CN" sz="1800" b="1">
                <a:solidFill>
                  <a:srgbClr val="000000"/>
                </a:solidFill>
                <a:latin typeface="Courier New" pitchFamily="49" charset="0"/>
                <a:ea typeface="宋体" pitchFamily="2" charset="-122"/>
              </a:rPr>
              <a:t>BEGIN</a:t>
            </a:r>
          </a:p>
          <a:p>
            <a:pPr defTabSz="400050">
              <a:lnSpc>
                <a:spcPct val="95000"/>
              </a:lnSpc>
              <a:tabLst>
                <a:tab pos="400050" algn="r"/>
                <a:tab pos="673100" algn="l"/>
              </a:tabLst>
            </a:pPr>
            <a:r>
              <a:rPr kumimoji="1" lang="en-US" altLang="zh-CN" sz="1800" b="1">
                <a:solidFill>
                  <a:srgbClr val="000000"/>
                </a:solidFill>
                <a:latin typeface="Courier New" pitchFamily="49" charset="0"/>
                <a:ea typeface="宋体" pitchFamily="2" charset="-122"/>
              </a:rPr>
              <a:t>  for emp_rec in emp_cur loop</a:t>
            </a:r>
          </a:p>
          <a:p>
            <a:pPr defTabSz="400050">
              <a:lnSpc>
                <a:spcPct val="95000"/>
              </a:lnSpc>
              <a:tabLst>
                <a:tab pos="400050" algn="r"/>
                <a:tab pos="673100" algn="l"/>
              </a:tabLst>
            </a:pPr>
            <a:r>
              <a:rPr kumimoji="1" lang="en-US" altLang="zh-CN" sz="1800" b="1">
                <a:solidFill>
                  <a:srgbClr val="000000"/>
                </a:solidFill>
                <a:latin typeface="Courier New" pitchFamily="49" charset="0"/>
                <a:ea typeface="宋体" pitchFamily="2" charset="-122"/>
              </a:rPr>
              <a:t>    update emp set sal=emp_rec.sal, comm=emp_rec.comm</a:t>
            </a:r>
          </a:p>
          <a:p>
            <a:pPr defTabSz="400050">
              <a:lnSpc>
                <a:spcPct val="95000"/>
              </a:lnSpc>
              <a:tabLst>
                <a:tab pos="400050" algn="r"/>
                <a:tab pos="673100" algn="l"/>
              </a:tabLst>
            </a:pPr>
            <a:r>
              <a:rPr kumimoji="1" lang="en-US" altLang="zh-CN" sz="1800" b="1">
                <a:solidFill>
                  <a:srgbClr val="000000"/>
                </a:solidFill>
                <a:latin typeface="Courier New" pitchFamily="49" charset="0"/>
                <a:ea typeface="宋体" pitchFamily="2" charset="-122"/>
              </a:rPr>
              <a:t>    where empno= emp_rec.empno;</a:t>
            </a:r>
          </a:p>
          <a:p>
            <a:pPr defTabSz="400050">
              <a:lnSpc>
                <a:spcPct val="95000"/>
              </a:lnSpc>
              <a:tabLst>
                <a:tab pos="400050" algn="r"/>
                <a:tab pos="673100" algn="l"/>
              </a:tabLst>
            </a:pPr>
            <a:r>
              <a:rPr kumimoji="1" lang="en-US" altLang="zh-CN" sz="1800" b="1">
                <a:solidFill>
                  <a:srgbClr val="000000"/>
                </a:solidFill>
                <a:latin typeface="Courier New" pitchFamily="49" charset="0"/>
                <a:ea typeface="宋体" pitchFamily="2" charset="-122"/>
              </a:rPr>
              <a:t>  end loop;</a:t>
            </a:r>
          </a:p>
          <a:p>
            <a:pPr defTabSz="400050">
              <a:lnSpc>
                <a:spcPct val="95000"/>
              </a:lnSpc>
              <a:tabLst>
                <a:tab pos="400050" algn="r"/>
                <a:tab pos="673100" algn="l"/>
              </a:tabLst>
            </a:pPr>
            <a:r>
              <a:rPr kumimoji="1" lang="en-US" altLang="zh-CN" sz="1800" b="1">
                <a:solidFill>
                  <a:srgbClr val="000000"/>
                </a:solidFill>
                <a:latin typeface="Courier New" pitchFamily="49" charset="0"/>
                <a:ea typeface="宋体" pitchFamily="2" charset="-122"/>
              </a:rPr>
              <a:t>  COMMIT;</a:t>
            </a:r>
          </a:p>
          <a:p>
            <a:pPr defTabSz="400050">
              <a:lnSpc>
                <a:spcPct val="95000"/>
              </a:lnSpc>
              <a:tabLst>
                <a:tab pos="400050" algn="r"/>
                <a:tab pos="673100" algn="l"/>
              </a:tabLst>
            </a:pPr>
            <a:r>
              <a:rPr kumimoji="1" lang="en-US" altLang="zh-CN" sz="1800" b="1">
                <a:solidFill>
                  <a:srgbClr val="000000"/>
                </a:solidFill>
                <a:latin typeface="Courier New" pitchFamily="49" charset="0"/>
                <a:ea typeface="宋体" pitchFamily="2" charset="-122"/>
              </a:rPr>
              <a:t>  EXCEPTION</a:t>
            </a:r>
          </a:p>
          <a:p>
            <a:pPr defTabSz="400050">
              <a:lnSpc>
                <a:spcPct val="95000"/>
              </a:lnSpc>
              <a:tabLst>
                <a:tab pos="400050" algn="r"/>
                <a:tab pos="673100" algn="l"/>
              </a:tabLst>
            </a:pPr>
            <a:r>
              <a:rPr kumimoji="1" lang="en-US" altLang="zh-CN" sz="1800" b="1">
                <a:solidFill>
                  <a:srgbClr val="000000"/>
                </a:solidFill>
                <a:latin typeface="Courier New" pitchFamily="49" charset="0"/>
                <a:ea typeface="宋体" pitchFamily="2" charset="-122"/>
              </a:rPr>
              <a:t>    WHEN OTHERS THEN ROLLBACK;    </a:t>
            </a:r>
          </a:p>
          <a:p>
            <a:pPr defTabSz="400050">
              <a:lnSpc>
                <a:spcPct val="95000"/>
              </a:lnSpc>
              <a:tabLst>
                <a:tab pos="400050" algn="r"/>
                <a:tab pos="673100" algn="l"/>
              </a:tabLst>
            </a:pPr>
            <a:r>
              <a:rPr kumimoji="1" lang="en-US" altLang="zh-CN" sz="1800" b="1">
                <a:solidFill>
                  <a:srgbClr val="000000"/>
                </a:solidFill>
                <a:latin typeface="Courier New" pitchFamily="49" charset="0"/>
                <a:ea typeface="宋体" pitchFamily="2" charset="-122"/>
              </a:rPr>
              <a:t>END;</a:t>
            </a:r>
          </a:p>
        </p:txBody>
      </p:sp>
      <p:sp>
        <p:nvSpPr>
          <p:cNvPr id="5" name="Rectangle 3"/>
          <p:cNvSpPr txBox="1">
            <a:spLocks noChangeArrowheads="1"/>
          </p:cNvSpPr>
          <p:nvPr/>
        </p:nvSpPr>
        <p:spPr bwMode="auto">
          <a:xfrm>
            <a:off x="685800" y="1282700"/>
            <a:ext cx="7385050" cy="357188"/>
          </a:xfrm>
          <a:prstGeom prst="rect">
            <a:avLst/>
          </a:prstGeom>
          <a:noFill/>
          <a:ln w="9525">
            <a:noFill/>
            <a:miter lim="800000"/>
            <a:headEnd/>
            <a:tailEnd/>
          </a:ln>
          <a:effectLst/>
        </p:spPr>
        <p:txBody>
          <a:bodyPr lIns="92075" tIns="46038" rIns="92075" bIns="46038">
            <a:spAutoFit/>
          </a:bodyPr>
          <a:lstStyle/>
          <a:p>
            <a:pPr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1800" b="1" kern="0" dirty="0">
                <a:solidFill>
                  <a:schemeClr val="tx1"/>
                </a:solidFill>
                <a:latin typeface="+mn-lt"/>
                <a:ea typeface="宋体" pitchFamily="2" charset="-122"/>
              </a:rPr>
              <a:t>用匿名块并应用游标来恢复数据</a:t>
            </a:r>
            <a:endParaRPr lang="en-US" altLang="zh-CN" sz="1800" b="1" kern="0" dirty="0">
              <a:solidFill>
                <a:schemeClr val="tx1"/>
              </a:solidFill>
              <a:latin typeface="+mn-lt"/>
              <a:ea typeface="宋体" pitchFamily="2" charset="-122"/>
            </a:endParaRP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ctrTitle"/>
          </p:nvPr>
        </p:nvSpPr>
        <p:spPr/>
        <p:txBody>
          <a:bodyPr>
            <a:normAutofit fontScale="90000"/>
          </a:bodyPr>
          <a:lstStyle/>
          <a:p>
            <a:pPr algn="ctr" eaLnBrk="1" hangingPunct="1">
              <a:defRPr/>
            </a:pPr>
            <a:r>
              <a:rPr lang="en-US" altLang="zh-CN" dirty="0">
                <a:ea typeface="宋体" pitchFamily="2" charset="-122"/>
              </a:rPr>
              <a:t>Thank You!</a:t>
            </a:r>
            <a:br>
              <a:rPr lang="en-US" altLang="zh-CN" dirty="0">
                <a:ea typeface="宋体" pitchFamily="2" charset="-122"/>
              </a:rPr>
            </a:br>
            <a:r>
              <a:rPr lang="en-US" altLang="zh-CN" sz="3200" b="0" dirty="0">
                <a:solidFill>
                  <a:srgbClr val="0000FF"/>
                </a:solidFill>
                <a:ea typeface="宋体" pitchFamily="2" charset="-122"/>
              </a:rPr>
              <a:t>to be continued</a:t>
            </a:r>
            <a:br>
              <a:rPr lang="en-US" altLang="zh-CN" sz="4000" dirty="0">
                <a:solidFill>
                  <a:srgbClr val="0000FF"/>
                </a:solidFill>
                <a:ea typeface="宋体" pitchFamily="2" charset="-122"/>
              </a:rPr>
            </a:br>
            <a:endParaRPr lang="zh-CN" altLang="en-US" sz="4000" dirty="0">
              <a:solidFill>
                <a:srgbClr val="0000FF"/>
              </a:solidFill>
              <a:ea typeface="宋体"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p:txBody>
          <a:bodyPr/>
          <a:lstStyle/>
          <a:p>
            <a:pPr eaLnBrk="1" hangingPunct="1">
              <a:defRPr/>
            </a:pPr>
            <a:r>
              <a:rPr lang="en-US" altLang="zh-CN" dirty="0">
                <a:ea typeface="宋体" pitchFamily="2" charset="-122"/>
              </a:rPr>
              <a:t>1</a:t>
            </a:r>
            <a:r>
              <a:rPr lang="zh-CN" altLang="en-US" dirty="0">
                <a:ea typeface="宋体" pitchFamily="2" charset="-122"/>
              </a:rPr>
              <a:t> 隐式游标</a:t>
            </a:r>
            <a:endParaRPr lang="en-US" altLang="zh-CN" dirty="0">
              <a:ea typeface="宋体" pitchFamily="2" charset="-122"/>
            </a:endParaRPr>
          </a:p>
        </p:txBody>
      </p:sp>
      <p:sp>
        <p:nvSpPr>
          <p:cNvPr id="10" name="Rectangle 3"/>
          <p:cNvSpPr txBox="1">
            <a:spLocks noChangeArrowheads="1"/>
          </p:cNvSpPr>
          <p:nvPr/>
        </p:nvSpPr>
        <p:spPr bwMode="auto">
          <a:xfrm>
            <a:off x="846138" y="1414463"/>
            <a:ext cx="7385050" cy="969962"/>
          </a:xfrm>
          <a:prstGeom prst="rect">
            <a:avLst/>
          </a:prstGeom>
          <a:noFill/>
          <a:ln w="9525">
            <a:noFill/>
            <a:miter lim="800000"/>
            <a:headEnd/>
            <a:tailEnd/>
          </a:ln>
          <a:effectLst/>
        </p:spPr>
        <p:txBody>
          <a:bodyPr lIns="92075" tIns="46038" rIns="92075" bIns="46038">
            <a:spAutoFit/>
          </a:bodyPr>
          <a:lstStyle/>
          <a:p>
            <a:pPr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1800" b="1" kern="0" dirty="0">
                <a:solidFill>
                  <a:schemeClr val="tx1"/>
                </a:solidFill>
                <a:latin typeface="+mn-lt"/>
                <a:ea typeface="宋体" pitchFamily="2" charset="-122"/>
              </a:rPr>
              <a:t>使用</a:t>
            </a:r>
            <a:r>
              <a:rPr lang="en-US" altLang="zh-CN" sz="1800" b="1" kern="0" dirty="0">
                <a:solidFill>
                  <a:schemeClr val="tx1"/>
                </a:solidFill>
                <a:latin typeface="+mn-lt"/>
                <a:ea typeface="宋体" pitchFamily="2" charset="-122"/>
              </a:rPr>
              <a:t>SQL</a:t>
            </a:r>
            <a:r>
              <a:rPr lang="zh-CN" altLang="en-US" sz="1800" b="1" kern="0" dirty="0">
                <a:solidFill>
                  <a:schemeClr val="tx1"/>
                </a:solidFill>
                <a:latin typeface="+mn-lt"/>
                <a:ea typeface="宋体" pitchFamily="2" charset="-122"/>
              </a:rPr>
              <a:t>游标属性，能够测试</a:t>
            </a:r>
            <a:r>
              <a:rPr lang="en-US" altLang="zh-CN" sz="1800" b="1" kern="0" dirty="0">
                <a:solidFill>
                  <a:schemeClr val="tx1"/>
                </a:solidFill>
                <a:latin typeface="+mn-lt"/>
                <a:ea typeface="宋体" pitchFamily="2" charset="-122"/>
              </a:rPr>
              <a:t>SQL</a:t>
            </a:r>
            <a:r>
              <a:rPr lang="zh-CN" altLang="en-US" sz="1800" b="1" kern="0" dirty="0">
                <a:solidFill>
                  <a:schemeClr val="tx1"/>
                </a:solidFill>
                <a:latin typeface="+mn-lt"/>
                <a:ea typeface="宋体" pitchFamily="2" charset="-122"/>
              </a:rPr>
              <a:t>语句的执行结果。</a:t>
            </a:r>
          </a:p>
          <a:p>
            <a:pPr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1800" b="1" kern="0" dirty="0">
                <a:solidFill>
                  <a:schemeClr val="tx1"/>
                </a:solidFill>
                <a:latin typeface="+mn-lt"/>
                <a:ea typeface="宋体" pitchFamily="2" charset="-122"/>
              </a:rPr>
              <a:t>在</a:t>
            </a:r>
            <a:r>
              <a:rPr lang="en-US" altLang="zh-CN" sz="1800" b="1" kern="0" dirty="0">
                <a:solidFill>
                  <a:schemeClr val="tx1"/>
                </a:solidFill>
                <a:latin typeface="+mn-lt"/>
                <a:ea typeface="宋体" pitchFamily="2" charset="-122"/>
              </a:rPr>
              <a:t>PL/SQL</a:t>
            </a:r>
            <a:r>
              <a:rPr lang="zh-CN" altLang="en-US" sz="1800" b="1" kern="0" dirty="0">
                <a:solidFill>
                  <a:schemeClr val="tx1"/>
                </a:solidFill>
                <a:latin typeface="+mn-lt"/>
                <a:ea typeface="宋体" pitchFamily="2" charset="-122"/>
              </a:rPr>
              <a:t>中用“</a:t>
            </a:r>
            <a:r>
              <a:rPr lang="en-US" altLang="zh-CN" sz="1800" b="1" kern="0" dirty="0">
                <a:solidFill>
                  <a:schemeClr val="tx1"/>
                </a:solidFill>
                <a:latin typeface="+mn-lt"/>
                <a:ea typeface="宋体" pitchFamily="2" charset="-122"/>
              </a:rPr>
              <a:t>SQL”</a:t>
            </a:r>
            <a:r>
              <a:rPr lang="zh-CN" altLang="en-US" sz="1800" b="1" kern="0" dirty="0">
                <a:solidFill>
                  <a:schemeClr val="tx1"/>
                </a:solidFill>
                <a:latin typeface="+mn-lt"/>
                <a:ea typeface="宋体" pitchFamily="2" charset="-122"/>
              </a:rPr>
              <a:t>引用最近的隐式游标。在程序中不能用</a:t>
            </a:r>
            <a:r>
              <a:rPr lang="en-US" altLang="zh-CN" sz="1800" b="1" kern="0" dirty="0">
                <a:solidFill>
                  <a:schemeClr val="tx1"/>
                </a:solidFill>
                <a:latin typeface="+mn-lt"/>
                <a:ea typeface="宋体" pitchFamily="2" charset="-122"/>
              </a:rPr>
              <a:t>OPEN、FETCH</a:t>
            </a:r>
            <a:r>
              <a:rPr lang="zh-CN" altLang="en-US" sz="1800" b="1" kern="0" dirty="0">
                <a:solidFill>
                  <a:schemeClr val="tx1"/>
                </a:solidFill>
                <a:latin typeface="+mn-lt"/>
                <a:ea typeface="宋体" pitchFamily="2" charset="-122"/>
              </a:rPr>
              <a:t>和</a:t>
            </a:r>
            <a:r>
              <a:rPr lang="en-US" altLang="zh-CN" sz="1800" b="1" kern="0" dirty="0">
                <a:solidFill>
                  <a:schemeClr val="tx1"/>
                </a:solidFill>
                <a:latin typeface="+mn-lt"/>
                <a:ea typeface="宋体" pitchFamily="2" charset="-122"/>
              </a:rPr>
              <a:t>CLOSE</a:t>
            </a:r>
            <a:r>
              <a:rPr lang="zh-CN" altLang="en-US" sz="1800" b="1" kern="0" dirty="0">
                <a:solidFill>
                  <a:schemeClr val="tx1"/>
                </a:solidFill>
                <a:latin typeface="+mn-lt"/>
                <a:ea typeface="宋体" pitchFamily="2" charset="-122"/>
              </a:rPr>
              <a:t>语句控制隐式游标。显示游标在后续课程中讲解。</a:t>
            </a:r>
          </a:p>
        </p:txBody>
      </p:sp>
      <p:graphicFrame>
        <p:nvGraphicFramePr>
          <p:cNvPr id="12" name="表格 11"/>
          <p:cNvGraphicFramePr>
            <a:graphicFrameLocks noGrp="1"/>
          </p:cNvGraphicFramePr>
          <p:nvPr>
            <p:extLst>
              <p:ext uri="{D42A27DB-BD31-4B8C-83A1-F6EECF244321}">
                <p14:modId xmlns:p14="http://schemas.microsoft.com/office/powerpoint/2010/main" val="3279915973"/>
              </p:ext>
            </p:extLst>
          </p:nvPr>
        </p:nvGraphicFramePr>
        <p:xfrm>
          <a:off x="846138" y="2557463"/>
          <a:ext cx="7620000" cy="2761804"/>
        </p:xfrm>
        <a:graphic>
          <a:graphicData uri="http://schemas.openxmlformats.org/drawingml/2006/table">
            <a:tbl>
              <a:tblPr/>
              <a:tblGrid>
                <a:gridCol w="2514600">
                  <a:extLst>
                    <a:ext uri="{9D8B030D-6E8A-4147-A177-3AD203B41FA5}">
                      <a16:colId xmlns:a16="http://schemas.microsoft.com/office/drawing/2014/main" val="20000"/>
                    </a:ext>
                  </a:extLst>
                </a:gridCol>
                <a:gridCol w="5105400">
                  <a:extLst>
                    <a:ext uri="{9D8B030D-6E8A-4147-A177-3AD203B41FA5}">
                      <a16:colId xmlns:a16="http://schemas.microsoft.com/office/drawing/2014/main" val="20001"/>
                    </a:ext>
                  </a:extLst>
                </a:gridCol>
              </a:tblGrid>
              <a:tr h="40614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Arial" pitchFamily="34" charset="0"/>
                          <a:ea typeface="宋体" pitchFamily="2" charset="-122"/>
                        </a:rPr>
                        <a:t>属性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Arial" pitchFamily="34" charset="0"/>
                          <a:ea typeface="宋体" pitchFamily="2" charset="-122"/>
                        </a:rPr>
                        <a:t>含义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58891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rgbClr val="000000"/>
                          </a:solidFill>
                          <a:effectLst/>
                          <a:latin typeface="Arial" pitchFamily="34" charset="0"/>
                          <a:ea typeface="宋体" pitchFamily="2" charset="-122"/>
                        </a:rPr>
                        <a:t>SQL%ROWCOUNT</a:t>
                      </a:r>
                      <a:endParaRPr kumimoji="0" lang="zh-CN" altLang="en-US" sz="1800" b="0" i="0" u="none" strike="noStrike" cap="none" normalizeH="0" baseline="0" dirty="0">
                        <a:ln>
                          <a:noFill/>
                        </a:ln>
                        <a:solidFill>
                          <a:srgbClr val="000000"/>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1" fontAlgn="base" latinLnBrk="0" hangingPunct="1">
                        <a:lnSpc>
                          <a:spcPct val="80000"/>
                        </a:lnSpc>
                        <a:spcBef>
                          <a:spcPct val="60000"/>
                        </a:spcBef>
                        <a:spcAft>
                          <a:spcPct val="0"/>
                        </a:spcAft>
                        <a:buClrTx/>
                        <a:buSzTx/>
                        <a:buFontTx/>
                        <a:buNone/>
                        <a:tabLst/>
                      </a:pPr>
                      <a:r>
                        <a:rPr kumimoji="1" lang="zh-CN" altLang="en-US" sz="1800" b="0" i="0" u="none" strike="noStrike" cap="none" normalizeH="0" baseline="0" dirty="0">
                          <a:ln>
                            <a:noFill/>
                          </a:ln>
                          <a:solidFill>
                            <a:srgbClr val="000000"/>
                          </a:solidFill>
                          <a:effectLst/>
                          <a:latin typeface="Arial" pitchFamily="34" charset="0"/>
                          <a:ea typeface="宋体" pitchFamily="2" charset="-122"/>
                        </a:rPr>
                        <a:t>返回最近执行的</a:t>
                      </a:r>
                      <a:r>
                        <a:rPr kumimoji="1" lang="en-US" altLang="zh-CN" sz="1800" b="0" i="0" u="none" strike="noStrike" cap="none" normalizeH="0" baseline="0" dirty="0">
                          <a:ln>
                            <a:noFill/>
                          </a:ln>
                          <a:solidFill>
                            <a:srgbClr val="000000"/>
                          </a:solidFill>
                          <a:effectLst/>
                          <a:latin typeface="Arial" pitchFamily="34" charset="0"/>
                          <a:ea typeface="宋体" pitchFamily="2" charset="-122"/>
                        </a:rPr>
                        <a:t>SQL</a:t>
                      </a:r>
                      <a:r>
                        <a:rPr kumimoji="1" lang="zh-CN" altLang="en-US" sz="1800" b="0" i="0" u="none" strike="noStrike" cap="none" normalizeH="0" baseline="0" dirty="0">
                          <a:ln>
                            <a:noFill/>
                          </a:ln>
                          <a:solidFill>
                            <a:srgbClr val="000000"/>
                          </a:solidFill>
                          <a:effectLst/>
                          <a:latin typeface="Arial" pitchFamily="34" charset="0"/>
                          <a:ea typeface="宋体" pitchFamily="2" charset="-122"/>
                        </a:rPr>
                        <a:t>语句，所影响的行数</a:t>
                      </a:r>
                      <a:r>
                        <a:rPr kumimoji="1" lang="en-US" altLang="zh-CN" sz="1800" b="0" i="0" u="none" strike="noStrike" cap="none" normalizeH="0" baseline="0" dirty="0">
                          <a:ln>
                            <a:noFill/>
                          </a:ln>
                          <a:solidFill>
                            <a:srgbClr val="000000"/>
                          </a:solidFill>
                          <a:effectLst/>
                          <a:latin typeface="Arial" pitchFamily="34" charset="0"/>
                          <a:ea typeface="宋体" pitchFamily="2" charset="-122"/>
                        </a:rPr>
                        <a:t>(</a:t>
                      </a:r>
                      <a:r>
                        <a:rPr kumimoji="1" lang="zh-CN" altLang="en-US" sz="1800" b="0" i="0" u="none" strike="noStrike" cap="none" normalizeH="0" baseline="0" dirty="0">
                          <a:ln>
                            <a:noFill/>
                          </a:ln>
                          <a:solidFill>
                            <a:srgbClr val="000000"/>
                          </a:solidFill>
                          <a:effectLst/>
                          <a:latin typeface="Arial" pitchFamily="34" charset="0"/>
                          <a:ea typeface="宋体" pitchFamily="2" charset="-122"/>
                        </a:rPr>
                        <a:t>一个整数值)。</a:t>
                      </a:r>
                      <a:endParaRPr kumimoji="0" lang="zh-CN" altLang="en-US" sz="1800" b="0" i="0" u="none" strike="noStrike" cap="none" normalizeH="0" baseline="0" dirty="0">
                        <a:ln>
                          <a:noFill/>
                        </a:ln>
                        <a:solidFill>
                          <a:srgbClr val="000000"/>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58891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Arial" pitchFamily="34" charset="0"/>
                          <a:ea typeface="宋体" pitchFamily="2" charset="-122"/>
                        </a:rPr>
                        <a:t>SQL%FOUND</a:t>
                      </a:r>
                      <a:endParaRPr kumimoji="0" lang="zh-CN" altLang="en-US" sz="1800" b="0" i="0" u="none" strike="noStrike" cap="none" normalizeH="0" baseline="0">
                        <a:ln>
                          <a:noFill/>
                        </a:ln>
                        <a:solidFill>
                          <a:srgbClr val="000000"/>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80000"/>
                        </a:lnSpc>
                        <a:spcBef>
                          <a:spcPct val="60000"/>
                        </a:spcBef>
                        <a:spcAft>
                          <a:spcPct val="0"/>
                        </a:spcAft>
                        <a:buClrTx/>
                        <a:buSzTx/>
                        <a:buFontTx/>
                        <a:buNone/>
                        <a:tabLst/>
                      </a:pPr>
                      <a:r>
                        <a:rPr kumimoji="1" lang="en-US" altLang="zh-CN" sz="1800" b="0" i="0" u="none" strike="noStrike" cap="none" normalizeH="0" baseline="0" dirty="0">
                          <a:ln>
                            <a:noFill/>
                          </a:ln>
                          <a:solidFill>
                            <a:srgbClr val="000000"/>
                          </a:solidFill>
                          <a:effectLst/>
                          <a:latin typeface="Arial" pitchFamily="34" charset="0"/>
                          <a:ea typeface="宋体" pitchFamily="2" charset="-122"/>
                        </a:rPr>
                        <a:t>Boolean</a:t>
                      </a:r>
                      <a:r>
                        <a:rPr kumimoji="1" lang="zh-CN" altLang="en-US" sz="1800" b="0" i="0" u="none" strike="noStrike" cap="none" normalizeH="0" baseline="0" dirty="0">
                          <a:ln>
                            <a:noFill/>
                          </a:ln>
                          <a:solidFill>
                            <a:srgbClr val="000000"/>
                          </a:solidFill>
                          <a:effectLst/>
                          <a:latin typeface="Arial" pitchFamily="34" charset="0"/>
                          <a:ea typeface="宋体" pitchFamily="2" charset="-122"/>
                        </a:rPr>
                        <a:t>属性，如果最近执行的</a:t>
                      </a:r>
                      <a:r>
                        <a:rPr kumimoji="1" lang="en-US" altLang="zh-CN" sz="1800" b="0" i="0" u="none" strike="noStrike" cap="none" normalizeH="0" baseline="0" dirty="0">
                          <a:ln>
                            <a:noFill/>
                          </a:ln>
                          <a:solidFill>
                            <a:srgbClr val="000000"/>
                          </a:solidFill>
                          <a:effectLst/>
                          <a:latin typeface="Arial" pitchFamily="34" charset="0"/>
                          <a:ea typeface="宋体" pitchFamily="2" charset="-122"/>
                        </a:rPr>
                        <a:t>SQL</a:t>
                      </a:r>
                      <a:r>
                        <a:rPr kumimoji="1" lang="zh-CN" altLang="en-US" sz="1800" b="0" i="0" u="none" strike="noStrike" cap="none" normalizeH="0" baseline="0" dirty="0">
                          <a:ln>
                            <a:noFill/>
                          </a:ln>
                          <a:solidFill>
                            <a:srgbClr val="000000"/>
                          </a:solidFill>
                          <a:effectLst/>
                          <a:latin typeface="Arial" pitchFamily="34" charset="0"/>
                          <a:ea typeface="宋体" pitchFamily="2" charset="-122"/>
                        </a:rPr>
                        <a:t>语句影响了一行或多行则返回</a:t>
                      </a:r>
                      <a:r>
                        <a:rPr kumimoji="1" lang="en-US" altLang="zh-CN" sz="1800" b="0" i="0" u="none" strike="noStrike" cap="none" normalizeH="0" baseline="0" dirty="0">
                          <a:ln>
                            <a:noFill/>
                          </a:ln>
                          <a:solidFill>
                            <a:srgbClr val="000000"/>
                          </a:solidFill>
                          <a:effectLst/>
                          <a:latin typeface="Arial" pitchFamily="34" charset="0"/>
                          <a:ea typeface="宋体" pitchFamily="2" charset="-122"/>
                        </a:rPr>
                        <a:t>TRUE。</a:t>
                      </a:r>
                      <a:endParaRPr kumimoji="1" lang="en-US" altLang="zh-CN" sz="1800" b="1" i="0" u="none" strike="noStrike" cap="none" normalizeH="0" baseline="0" dirty="0">
                        <a:ln>
                          <a:noFill/>
                        </a:ln>
                        <a:solidFill>
                          <a:srgbClr val="000000"/>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58891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Arial" pitchFamily="34" charset="0"/>
                          <a:ea typeface="宋体" pitchFamily="2" charset="-122"/>
                        </a:rPr>
                        <a:t>SQL%NOTFOUND</a:t>
                      </a:r>
                      <a:endParaRPr kumimoji="0" lang="zh-CN" altLang="en-US" sz="1800" b="0" i="0" u="none" strike="noStrike" cap="none" normalizeH="0" baseline="0">
                        <a:ln>
                          <a:noFill/>
                        </a:ln>
                        <a:solidFill>
                          <a:srgbClr val="000000"/>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1" fontAlgn="base" latinLnBrk="0" hangingPunct="1">
                        <a:lnSpc>
                          <a:spcPct val="80000"/>
                        </a:lnSpc>
                        <a:spcBef>
                          <a:spcPct val="60000"/>
                        </a:spcBef>
                        <a:spcAft>
                          <a:spcPct val="0"/>
                        </a:spcAft>
                        <a:buClrTx/>
                        <a:buSzTx/>
                        <a:buFontTx/>
                        <a:buNone/>
                        <a:tabLst/>
                      </a:pPr>
                      <a:r>
                        <a:rPr kumimoji="1" lang="en-US" altLang="zh-CN" sz="1800" b="0" i="0" u="none" strike="noStrike" cap="none" normalizeH="0" baseline="0">
                          <a:ln>
                            <a:noFill/>
                          </a:ln>
                          <a:solidFill>
                            <a:srgbClr val="000000"/>
                          </a:solidFill>
                          <a:effectLst/>
                          <a:latin typeface="Arial" pitchFamily="34" charset="0"/>
                          <a:ea typeface="宋体" pitchFamily="2" charset="-122"/>
                        </a:rPr>
                        <a:t>Boolean</a:t>
                      </a:r>
                      <a:r>
                        <a:rPr kumimoji="1" lang="zh-CN" altLang="en-US" sz="1800" b="0" i="0" u="none" strike="noStrike" cap="none" normalizeH="0" baseline="0">
                          <a:ln>
                            <a:noFill/>
                          </a:ln>
                          <a:solidFill>
                            <a:srgbClr val="000000"/>
                          </a:solidFill>
                          <a:effectLst/>
                          <a:latin typeface="Arial" pitchFamily="34" charset="0"/>
                          <a:ea typeface="宋体" pitchFamily="2" charset="-122"/>
                        </a:rPr>
                        <a:t>属性，如果最近执行的</a:t>
                      </a:r>
                      <a:r>
                        <a:rPr kumimoji="1" lang="en-US" altLang="zh-CN" sz="1800" b="0" i="0" u="none" strike="noStrike" cap="none" normalizeH="0" baseline="0">
                          <a:ln>
                            <a:noFill/>
                          </a:ln>
                          <a:solidFill>
                            <a:srgbClr val="000000"/>
                          </a:solidFill>
                          <a:effectLst/>
                          <a:latin typeface="Arial" pitchFamily="34" charset="0"/>
                          <a:ea typeface="宋体" pitchFamily="2" charset="-122"/>
                        </a:rPr>
                        <a:t>SQL</a:t>
                      </a:r>
                      <a:r>
                        <a:rPr kumimoji="1" lang="zh-CN" altLang="en-US" sz="1800" b="0" i="0" u="none" strike="noStrike" cap="none" normalizeH="0" baseline="0">
                          <a:ln>
                            <a:noFill/>
                          </a:ln>
                          <a:solidFill>
                            <a:srgbClr val="000000"/>
                          </a:solidFill>
                          <a:effectLst/>
                          <a:latin typeface="Arial" pitchFamily="34" charset="0"/>
                          <a:ea typeface="宋体" pitchFamily="2" charset="-122"/>
                        </a:rPr>
                        <a:t>语句没有影响了任何行则返回</a:t>
                      </a:r>
                      <a:r>
                        <a:rPr kumimoji="1" lang="en-US" altLang="zh-CN" sz="1800" b="0" i="0" u="none" strike="noStrike" cap="none" normalizeH="0" baseline="0">
                          <a:ln>
                            <a:noFill/>
                          </a:ln>
                          <a:solidFill>
                            <a:srgbClr val="000000"/>
                          </a:solidFill>
                          <a:effectLst/>
                          <a:latin typeface="Arial" pitchFamily="34" charset="0"/>
                          <a:ea typeface="宋体" pitchFamily="2" charset="-122"/>
                        </a:rPr>
                        <a:t>TRUE。</a:t>
                      </a:r>
                      <a:endParaRPr kumimoji="0" lang="zh-CN" altLang="en-US" sz="1800" b="0" i="0" u="none" strike="noStrike" cap="none" normalizeH="0" baseline="0">
                        <a:ln>
                          <a:noFill/>
                        </a:ln>
                        <a:solidFill>
                          <a:srgbClr val="000000"/>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3"/>
                  </a:ext>
                </a:extLst>
              </a:tr>
              <a:tr h="58891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Arial" pitchFamily="34" charset="0"/>
                          <a:ea typeface="宋体" pitchFamily="2" charset="-122"/>
                        </a:rPr>
                        <a:t>SQL%ISOPEN</a:t>
                      </a:r>
                      <a:endParaRPr kumimoji="0" lang="zh-CN" altLang="en-US" sz="1800" b="0" i="0" u="none" strike="noStrike" cap="none" normalizeH="0" baseline="0">
                        <a:ln>
                          <a:noFill/>
                        </a:ln>
                        <a:solidFill>
                          <a:srgbClr val="000000"/>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80000"/>
                        </a:lnSpc>
                        <a:spcBef>
                          <a:spcPct val="60000"/>
                        </a:spcBef>
                        <a:spcAft>
                          <a:spcPct val="0"/>
                        </a:spcAft>
                        <a:buClrTx/>
                        <a:buSzTx/>
                        <a:buFontTx/>
                        <a:buNone/>
                        <a:tabLst/>
                      </a:pPr>
                      <a:r>
                        <a:rPr kumimoji="1" lang="en-US" altLang="zh-CN" sz="1800" b="0" i="0" u="none" strike="noStrike" cap="none" normalizeH="0" baseline="0" dirty="0">
                          <a:ln>
                            <a:noFill/>
                          </a:ln>
                          <a:solidFill>
                            <a:srgbClr val="000000"/>
                          </a:solidFill>
                          <a:effectLst/>
                          <a:latin typeface="Arial" pitchFamily="34" charset="0"/>
                          <a:ea typeface="宋体" pitchFamily="2" charset="-122"/>
                        </a:rPr>
                        <a:t>ORACLE</a:t>
                      </a:r>
                      <a:r>
                        <a:rPr kumimoji="1" lang="zh-CN" altLang="en-US" sz="1800" b="0" i="0" u="none" strike="noStrike" cap="none" normalizeH="0" baseline="0" dirty="0">
                          <a:ln>
                            <a:noFill/>
                          </a:ln>
                          <a:solidFill>
                            <a:srgbClr val="000000"/>
                          </a:solidFill>
                          <a:effectLst/>
                          <a:latin typeface="Arial" pitchFamily="34" charset="0"/>
                          <a:ea typeface="宋体" pitchFamily="2" charset="-122"/>
                        </a:rPr>
                        <a:t>在执行每一个相关的</a:t>
                      </a:r>
                      <a:r>
                        <a:rPr kumimoji="1" lang="en-US" altLang="zh-CN" sz="1800" b="0" i="0" u="none" strike="noStrike" cap="none" normalizeH="0" baseline="0" dirty="0">
                          <a:ln>
                            <a:noFill/>
                          </a:ln>
                          <a:solidFill>
                            <a:srgbClr val="000000"/>
                          </a:solidFill>
                          <a:effectLst/>
                          <a:latin typeface="Arial" pitchFamily="34" charset="0"/>
                          <a:ea typeface="宋体" pitchFamily="2" charset="-122"/>
                        </a:rPr>
                        <a:t>SQL</a:t>
                      </a:r>
                      <a:r>
                        <a:rPr kumimoji="1" lang="zh-CN" altLang="en-US" sz="1800" b="0" i="0" u="none" strike="noStrike" cap="none" normalizeH="0" baseline="0" dirty="0">
                          <a:ln>
                            <a:noFill/>
                          </a:ln>
                          <a:solidFill>
                            <a:srgbClr val="000000"/>
                          </a:solidFill>
                          <a:effectLst/>
                          <a:latin typeface="Arial" pitchFamily="34" charset="0"/>
                          <a:ea typeface="宋体" pitchFamily="2" charset="-122"/>
                        </a:rPr>
                        <a:t>语句后，自动地关闭</a:t>
                      </a:r>
                      <a:r>
                        <a:rPr kumimoji="1" lang="en-US" altLang="zh-CN" sz="1800" b="0" i="0" u="none" strike="noStrike" cap="none" normalizeH="0" baseline="0" dirty="0">
                          <a:ln>
                            <a:noFill/>
                          </a:ln>
                          <a:solidFill>
                            <a:srgbClr val="000000"/>
                          </a:solidFill>
                          <a:effectLst/>
                          <a:latin typeface="Arial" pitchFamily="34" charset="0"/>
                          <a:ea typeface="宋体" pitchFamily="2" charset="-122"/>
                        </a:rPr>
                        <a:t>SQL</a:t>
                      </a:r>
                      <a:r>
                        <a:rPr kumimoji="1" lang="zh-CN" altLang="en-US" sz="1800" b="0" i="0" u="none" strike="noStrike" cap="none" normalizeH="0" baseline="0" dirty="0">
                          <a:ln>
                            <a:noFill/>
                          </a:ln>
                          <a:solidFill>
                            <a:srgbClr val="000000"/>
                          </a:solidFill>
                          <a:effectLst/>
                          <a:latin typeface="Arial" pitchFamily="34" charset="0"/>
                          <a:ea typeface="宋体" pitchFamily="2" charset="-122"/>
                        </a:rPr>
                        <a:t>游标，所以返回值总是</a:t>
                      </a:r>
                      <a:r>
                        <a:rPr kumimoji="1" lang="en-US" altLang="zh-CN" sz="1800" b="0" i="0" u="none" strike="noStrike" cap="none" normalizeH="0" baseline="0" dirty="0">
                          <a:ln>
                            <a:noFill/>
                          </a:ln>
                          <a:solidFill>
                            <a:srgbClr val="000000"/>
                          </a:solidFill>
                          <a:effectLst/>
                          <a:latin typeface="Arial" pitchFamily="34" charset="0"/>
                          <a:ea typeface="宋体" pitchFamily="2" charset="-122"/>
                        </a:rPr>
                        <a:t>FALSE</a:t>
                      </a:r>
                      <a:endParaRPr kumimoji="0" lang="zh-CN" altLang="en-US" sz="1800" b="0" i="0" u="none" strike="noStrike" cap="none" normalizeH="0" baseline="0" dirty="0">
                        <a:ln>
                          <a:noFill/>
                        </a:ln>
                        <a:solidFill>
                          <a:srgbClr val="000000"/>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4"/>
                  </a:ext>
                </a:extLst>
              </a:tr>
            </a:tbl>
          </a:graphicData>
        </a:graphic>
      </p:graphicFrame>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Rectangle 2"/>
          <p:cNvSpPr>
            <a:spLocks noGrp="1" noChangeArrowheads="1"/>
          </p:cNvSpPr>
          <p:nvPr>
            <p:ph type="title"/>
          </p:nvPr>
        </p:nvSpPr>
        <p:spPr/>
        <p:txBody>
          <a:bodyPr/>
          <a:lstStyle/>
          <a:p>
            <a:pPr eaLnBrk="1" hangingPunct="1">
              <a:defRPr/>
            </a:pPr>
            <a:r>
              <a:rPr lang="en-US" altLang="zh-CN" dirty="0">
                <a:ea typeface="宋体" pitchFamily="2" charset="-122"/>
              </a:rPr>
              <a:t>1</a:t>
            </a:r>
            <a:r>
              <a:rPr lang="zh-CN" altLang="en-US" dirty="0">
                <a:ea typeface="宋体" pitchFamily="2" charset="-122"/>
              </a:rPr>
              <a:t> 隐式游标</a:t>
            </a:r>
            <a:endParaRPr lang="en-US" altLang="zh-CN" dirty="0">
              <a:ea typeface="宋体" pitchFamily="2" charset="-122"/>
            </a:endParaRPr>
          </a:p>
        </p:txBody>
      </p:sp>
      <p:sp>
        <p:nvSpPr>
          <p:cNvPr id="14339" name="Rectangle 5"/>
          <p:cNvSpPr>
            <a:spLocks noChangeArrowheads="1"/>
          </p:cNvSpPr>
          <p:nvPr/>
        </p:nvSpPr>
        <p:spPr bwMode="auto">
          <a:xfrm>
            <a:off x="857250" y="2811463"/>
            <a:ext cx="7940675" cy="2847975"/>
          </a:xfrm>
          <a:prstGeom prst="rect">
            <a:avLst/>
          </a:prstGeom>
          <a:solidFill>
            <a:srgbClr val="FFFFCC"/>
          </a:solidFill>
          <a:ln w="9525">
            <a:noFill/>
            <a:miter lim="800000"/>
            <a:headEnd/>
            <a:tailEnd/>
          </a:ln>
        </p:spPr>
        <p:txBody>
          <a:bodyPr lIns="92075" tIns="46038" rIns="92075" bIns="46038">
            <a:spAutoFit/>
          </a:bodyPr>
          <a:lstStyle/>
          <a:p>
            <a:pPr>
              <a:lnSpc>
                <a:spcPct val="45000"/>
              </a:lnSpc>
              <a:spcBef>
                <a:spcPct val="40000"/>
              </a:spcBef>
              <a:tabLst>
                <a:tab pos="1257300" algn="l"/>
              </a:tabLst>
            </a:pPr>
            <a:r>
              <a:rPr kumimoji="1" lang="zh-CN" altLang="en-US" sz="2000" b="1" dirty="0">
                <a:solidFill>
                  <a:srgbClr val="000000"/>
                </a:solidFill>
                <a:latin typeface="Courier New" pitchFamily="49" charset="0"/>
                <a:ea typeface="宋体" pitchFamily="2" charset="-122"/>
              </a:rPr>
              <a:t> </a:t>
            </a:r>
          </a:p>
          <a:p>
            <a:pPr>
              <a:lnSpc>
                <a:spcPct val="45000"/>
              </a:lnSpc>
              <a:spcBef>
                <a:spcPct val="40000"/>
              </a:spcBef>
              <a:tabLst>
                <a:tab pos="1257300" algn="l"/>
              </a:tabLst>
            </a:pPr>
            <a:r>
              <a:rPr kumimoji="1" lang="en-US" altLang="zh-CN" sz="2000" b="1" dirty="0">
                <a:solidFill>
                  <a:srgbClr val="000000"/>
                </a:solidFill>
                <a:latin typeface="Courier New" pitchFamily="49" charset="0"/>
                <a:ea typeface="宋体" pitchFamily="2" charset="-122"/>
              </a:rPr>
              <a:t>set </a:t>
            </a:r>
            <a:r>
              <a:rPr kumimoji="1" lang="en-US" altLang="zh-CN" sz="2000" b="1" dirty="0" err="1">
                <a:solidFill>
                  <a:srgbClr val="000000"/>
                </a:solidFill>
                <a:latin typeface="Courier New" pitchFamily="49" charset="0"/>
                <a:ea typeface="宋体" pitchFamily="2" charset="-122"/>
              </a:rPr>
              <a:t>serveroutput</a:t>
            </a:r>
            <a:r>
              <a:rPr kumimoji="1" lang="en-US" altLang="zh-CN" sz="2000" b="1" dirty="0">
                <a:solidFill>
                  <a:srgbClr val="000000"/>
                </a:solidFill>
                <a:latin typeface="Courier New" pitchFamily="49" charset="0"/>
                <a:ea typeface="宋体" pitchFamily="2" charset="-122"/>
              </a:rPr>
              <a:t> on;</a:t>
            </a:r>
          </a:p>
          <a:p>
            <a:pPr>
              <a:lnSpc>
                <a:spcPct val="45000"/>
              </a:lnSpc>
              <a:spcBef>
                <a:spcPct val="40000"/>
              </a:spcBef>
              <a:tabLst>
                <a:tab pos="1257300" algn="l"/>
              </a:tabLst>
            </a:pPr>
            <a:r>
              <a:rPr kumimoji="1" lang="en-US" altLang="zh-CN" sz="2000" b="1" dirty="0">
                <a:solidFill>
                  <a:srgbClr val="000000"/>
                </a:solidFill>
                <a:latin typeface="Courier New" pitchFamily="49" charset="0"/>
                <a:ea typeface="宋体" pitchFamily="2" charset="-122"/>
              </a:rPr>
              <a:t>DECLARE</a:t>
            </a:r>
          </a:p>
          <a:p>
            <a:pPr>
              <a:lnSpc>
                <a:spcPct val="45000"/>
              </a:lnSpc>
              <a:spcBef>
                <a:spcPct val="40000"/>
              </a:spcBef>
              <a:tabLst>
                <a:tab pos="1257300" algn="l"/>
              </a:tabLst>
            </a:pPr>
            <a:r>
              <a:rPr kumimoji="1" lang="en-US" altLang="zh-CN" sz="2000" b="1" dirty="0">
                <a:solidFill>
                  <a:srgbClr val="000000"/>
                </a:solidFill>
                <a:latin typeface="Courier New" pitchFamily="49" charset="0"/>
                <a:ea typeface="宋体" pitchFamily="2" charset="-122"/>
              </a:rPr>
              <a:t>  </a:t>
            </a:r>
            <a:r>
              <a:rPr kumimoji="1" lang="en-US" altLang="zh-CN" sz="2000" b="1" dirty="0" err="1">
                <a:solidFill>
                  <a:srgbClr val="000000"/>
                </a:solidFill>
                <a:latin typeface="Courier New" pitchFamily="49" charset="0"/>
                <a:ea typeface="宋体" pitchFamily="2" charset="-122"/>
              </a:rPr>
              <a:t>v_empno</a:t>
            </a:r>
            <a:r>
              <a:rPr kumimoji="1" lang="en-US" altLang="zh-CN" sz="2000" b="1" dirty="0">
                <a:solidFill>
                  <a:srgbClr val="000000"/>
                </a:solidFill>
                <a:latin typeface="Courier New" pitchFamily="49" charset="0"/>
                <a:ea typeface="宋体" pitchFamily="2" charset="-122"/>
              </a:rPr>
              <a:t>  NUMBER := 7788;</a:t>
            </a:r>
          </a:p>
          <a:p>
            <a:pPr>
              <a:lnSpc>
                <a:spcPct val="45000"/>
              </a:lnSpc>
              <a:spcBef>
                <a:spcPct val="40000"/>
              </a:spcBef>
              <a:tabLst>
                <a:tab pos="1257300" algn="l"/>
              </a:tabLst>
            </a:pPr>
            <a:r>
              <a:rPr kumimoji="1" lang="en-US" altLang="zh-CN" sz="2000" b="1" dirty="0">
                <a:solidFill>
                  <a:srgbClr val="000000"/>
                </a:solidFill>
                <a:latin typeface="Courier New" pitchFamily="49" charset="0"/>
                <a:ea typeface="宋体" pitchFamily="2" charset="-122"/>
              </a:rPr>
              <a:t>  </a:t>
            </a:r>
            <a:r>
              <a:rPr kumimoji="1" lang="en-US" altLang="zh-CN" sz="2000" b="1" dirty="0" err="1">
                <a:solidFill>
                  <a:srgbClr val="000000"/>
                </a:solidFill>
                <a:latin typeface="Courier New" pitchFamily="49" charset="0"/>
                <a:ea typeface="宋体" pitchFamily="2" charset="-122"/>
              </a:rPr>
              <a:t>rows_deleted</a:t>
            </a:r>
            <a:r>
              <a:rPr kumimoji="1" lang="en-US" altLang="zh-CN" sz="2000" b="1" dirty="0">
                <a:solidFill>
                  <a:srgbClr val="000000"/>
                </a:solidFill>
                <a:latin typeface="Courier New" pitchFamily="49" charset="0"/>
                <a:ea typeface="宋体" pitchFamily="2" charset="-122"/>
              </a:rPr>
              <a:t> VARCHAR2(100);</a:t>
            </a:r>
          </a:p>
          <a:p>
            <a:pPr>
              <a:lnSpc>
                <a:spcPct val="45000"/>
              </a:lnSpc>
              <a:spcBef>
                <a:spcPct val="40000"/>
              </a:spcBef>
              <a:tabLst>
                <a:tab pos="1257300" algn="l"/>
              </a:tabLst>
            </a:pPr>
            <a:r>
              <a:rPr kumimoji="1" lang="en-US" altLang="zh-CN" sz="2000" b="1" dirty="0">
                <a:solidFill>
                  <a:srgbClr val="000000"/>
                </a:solidFill>
                <a:latin typeface="Courier New" pitchFamily="49" charset="0"/>
                <a:ea typeface="宋体" pitchFamily="2" charset="-122"/>
              </a:rPr>
              <a:t>BEGIN</a:t>
            </a:r>
          </a:p>
          <a:p>
            <a:pPr>
              <a:lnSpc>
                <a:spcPct val="45000"/>
              </a:lnSpc>
              <a:spcBef>
                <a:spcPct val="40000"/>
              </a:spcBef>
              <a:tabLst>
                <a:tab pos="1257300" algn="l"/>
              </a:tabLst>
            </a:pPr>
            <a:r>
              <a:rPr kumimoji="1" lang="en-US" altLang="zh-CN" sz="2000" b="1" dirty="0">
                <a:solidFill>
                  <a:srgbClr val="000000"/>
                </a:solidFill>
                <a:latin typeface="Courier New" pitchFamily="49" charset="0"/>
                <a:ea typeface="宋体" pitchFamily="2" charset="-122"/>
              </a:rPr>
              <a:t>  DELETE   FROM emp</a:t>
            </a:r>
          </a:p>
          <a:p>
            <a:pPr>
              <a:lnSpc>
                <a:spcPct val="45000"/>
              </a:lnSpc>
              <a:spcBef>
                <a:spcPct val="40000"/>
              </a:spcBef>
              <a:tabLst>
                <a:tab pos="1257300" algn="l"/>
              </a:tabLst>
            </a:pPr>
            <a:r>
              <a:rPr kumimoji="1" lang="en-US" altLang="zh-CN" sz="2000" b="1" dirty="0">
                <a:solidFill>
                  <a:srgbClr val="000000"/>
                </a:solidFill>
                <a:latin typeface="Courier New" pitchFamily="49" charset="0"/>
                <a:ea typeface="宋体" pitchFamily="2" charset="-122"/>
              </a:rPr>
              <a:t>  WHERE    </a:t>
            </a:r>
            <a:r>
              <a:rPr kumimoji="1" lang="en-US" altLang="zh-CN" sz="2000" b="1" dirty="0" err="1">
                <a:solidFill>
                  <a:srgbClr val="000000"/>
                </a:solidFill>
                <a:latin typeface="Courier New" pitchFamily="49" charset="0"/>
                <a:ea typeface="宋体" pitchFamily="2" charset="-122"/>
              </a:rPr>
              <a:t>empno</a:t>
            </a:r>
            <a:r>
              <a:rPr kumimoji="1" lang="en-US" altLang="zh-CN" sz="2000" b="1" dirty="0">
                <a:solidFill>
                  <a:srgbClr val="000000"/>
                </a:solidFill>
                <a:latin typeface="Courier New" pitchFamily="49" charset="0"/>
                <a:ea typeface="宋体" pitchFamily="2" charset="-122"/>
              </a:rPr>
              <a:t> = </a:t>
            </a:r>
            <a:r>
              <a:rPr kumimoji="1" lang="en-US" altLang="zh-CN" sz="2000" b="1" dirty="0" err="1">
                <a:solidFill>
                  <a:srgbClr val="000000"/>
                </a:solidFill>
                <a:latin typeface="Courier New" pitchFamily="49" charset="0"/>
                <a:ea typeface="宋体" pitchFamily="2" charset="-122"/>
              </a:rPr>
              <a:t>v_empno</a:t>
            </a:r>
            <a:r>
              <a:rPr kumimoji="1" lang="en-US" altLang="zh-CN" sz="2000" b="1" dirty="0">
                <a:solidFill>
                  <a:srgbClr val="000000"/>
                </a:solidFill>
                <a:latin typeface="Courier New" pitchFamily="49" charset="0"/>
                <a:ea typeface="宋体" pitchFamily="2" charset="-122"/>
              </a:rPr>
              <a:t>;</a:t>
            </a:r>
          </a:p>
          <a:p>
            <a:pPr>
              <a:lnSpc>
                <a:spcPct val="45000"/>
              </a:lnSpc>
              <a:spcBef>
                <a:spcPct val="40000"/>
              </a:spcBef>
              <a:tabLst>
                <a:tab pos="1257300" algn="l"/>
              </a:tabLst>
            </a:pPr>
            <a:r>
              <a:rPr kumimoji="1" lang="en-US" altLang="zh-CN" sz="2000" b="1" dirty="0">
                <a:solidFill>
                  <a:srgbClr val="000000"/>
                </a:solidFill>
                <a:latin typeface="Courier New" pitchFamily="49" charset="0"/>
                <a:ea typeface="宋体" pitchFamily="2" charset="-122"/>
              </a:rPr>
              <a:t>  </a:t>
            </a:r>
            <a:r>
              <a:rPr kumimoji="1" lang="en-US" altLang="zh-CN" sz="2000" b="1" dirty="0" err="1">
                <a:solidFill>
                  <a:srgbClr val="000000"/>
                </a:solidFill>
                <a:latin typeface="Courier New" pitchFamily="49" charset="0"/>
                <a:ea typeface="宋体" pitchFamily="2" charset="-122"/>
              </a:rPr>
              <a:t>rows_deleted</a:t>
            </a:r>
            <a:r>
              <a:rPr kumimoji="1" lang="en-US" altLang="zh-CN" sz="2000" b="1" dirty="0">
                <a:solidFill>
                  <a:srgbClr val="000000"/>
                </a:solidFill>
                <a:latin typeface="Courier New" pitchFamily="49" charset="0"/>
                <a:ea typeface="宋体" pitchFamily="2" charset="-122"/>
              </a:rPr>
              <a:t> := SQL%ROWCOUNT||' rows deleted.';</a:t>
            </a:r>
          </a:p>
          <a:p>
            <a:pPr>
              <a:lnSpc>
                <a:spcPct val="45000"/>
              </a:lnSpc>
              <a:spcBef>
                <a:spcPct val="40000"/>
              </a:spcBef>
              <a:tabLst>
                <a:tab pos="1257300" algn="l"/>
              </a:tabLst>
            </a:pPr>
            <a:r>
              <a:rPr kumimoji="1" lang="en-US" altLang="zh-CN" sz="2000" b="1" dirty="0">
                <a:solidFill>
                  <a:srgbClr val="000000"/>
                </a:solidFill>
                <a:latin typeface="Courier New" pitchFamily="49" charset="0"/>
                <a:ea typeface="宋体" pitchFamily="2" charset="-122"/>
              </a:rPr>
              <a:t>  </a:t>
            </a:r>
            <a:r>
              <a:rPr kumimoji="1" lang="en-US" altLang="zh-CN" sz="2000" b="1" dirty="0" err="1">
                <a:solidFill>
                  <a:srgbClr val="000000"/>
                </a:solidFill>
                <a:latin typeface="Courier New" pitchFamily="49" charset="0"/>
                <a:ea typeface="宋体" pitchFamily="2" charset="-122"/>
              </a:rPr>
              <a:t>dbms_output.put_line</a:t>
            </a:r>
            <a:r>
              <a:rPr kumimoji="1" lang="en-US" altLang="zh-CN" sz="2000" b="1" dirty="0">
                <a:solidFill>
                  <a:srgbClr val="000000"/>
                </a:solidFill>
                <a:latin typeface="Courier New" pitchFamily="49" charset="0"/>
                <a:ea typeface="宋体" pitchFamily="2" charset="-122"/>
              </a:rPr>
              <a:t>(</a:t>
            </a:r>
            <a:r>
              <a:rPr kumimoji="1" lang="en-US" altLang="zh-CN" sz="2000" b="1" dirty="0" err="1">
                <a:solidFill>
                  <a:srgbClr val="000000"/>
                </a:solidFill>
                <a:latin typeface="Courier New" pitchFamily="49" charset="0"/>
                <a:ea typeface="宋体" pitchFamily="2" charset="-122"/>
              </a:rPr>
              <a:t>rows_deleted</a:t>
            </a:r>
            <a:r>
              <a:rPr kumimoji="1" lang="en-US" altLang="zh-CN" sz="2000" b="1" dirty="0">
                <a:solidFill>
                  <a:srgbClr val="000000"/>
                </a:solidFill>
                <a:latin typeface="Courier New" pitchFamily="49" charset="0"/>
                <a:ea typeface="宋体" pitchFamily="2" charset="-122"/>
              </a:rPr>
              <a:t>);</a:t>
            </a:r>
          </a:p>
          <a:p>
            <a:pPr>
              <a:lnSpc>
                <a:spcPct val="45000"/>
              </a:lnSpc>
              <a:spcBef>
                <a:spcPct val="40000"/>
              </a:spcBef>
              <a:tabLst>
                <a:tab pos="1257300" algn="l"/>
              </a:tabLst>
            </a:pPr>
            <a:r>
              <a:rPr kumimoji="1" lang="en-US" altLang="zh-CN" sz="2000" b="1" dirty="0">
                <a:solidFill>
                  <a:srgbClr val="000000"/>
                </a:solidFill>
                <a:latin typeface="Courier New" pitchFamily="49" charset="0"/>
                <a:ea typeface="宋体" pitchFamily="2" charset="-122"/>
              </a:rPr>
              <a:t>END;</a:t>
            </a:r>
          </a:p>
        </p:txBody>
      </p:sp>
      <p:sp>
        <p:nvSpPr>
          <p:cNvPr id="7" name="Rectangle 3"/>
          <p:cNvSpPr txBox="1">
            <a:spLocks noChangeArrowheads="1"/>
          </p:cNvSpPr>
          <p:nvPr/>
        </p:nvSpPr>
        <p:spPr bwMode="auto">
          <a:xfrm>
            <a:off x="544513" y="1814513"/>
            <a:ext cx="8253412" cy="414337"/>
          </a:xfrm>
          <a:prstGeom prst="rect">
            <a:avLst/>
          </a:prstGeom>
          <a:noFill/>
          <a:ln w="9525">
            <a:noFill/>
            <a:miter lim="800000"/>
            <a:headEnd/>
            <a:tailEnd/>
          </a:ln>
          <a:effectLst/>
        </p:spPr>
        <p:txBody>
          <a:bodyPr lIns="92075" tIns="46038" rIns="92075" bIns="46038">
            <a:spAutoFit/>
          </a:bodyPr>
          <a:lstStyle/>
          <a:p>
            <a:pPr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2200" b="1" kern="0" dirty="0">
                <a:solidFill>
                  <a:schemeClr val="tx1"/>
                </a:solidFill>
                <a:latin typeface="+mn-lt"/>
                <a:ea typeface="宋体" pitchFamily="2" charset="-122"/>
              </a:rPr>
              <a:t>例子</a:t>
            </a:r>
            <a:r>
              <a:rPr lang="en-US" altLang="zh-CN" sz="2200" b="1" kern="0" dirty="0">
                <a:solidFill>
                  <a:schemeClr val="tx1"/>
                </a:solidFill>
                <a:latin typeface="+mn-lt"/>
                <a:ea typeface="宋体" pitchFamily="2" charset="-122"/>
              </a:rPr>
              <a:t>:</a:t>
            </a:r>
            <a:r>
              <a:rPr lang="zh-CN" altLang="en-US" sz="2200" b="1" kern="0" dirty="0">
                <a:solidFill>
                  <a:schemeClr val="tx1"/>
                </a:solidFill>
                <a:latin typeface="+mn-lt"/>
                <a:ea typeface="宋体" pitchFamily="2" charset="-122"/>
              </a:rPr>
              <a:t>从表</a:t>
            </a:r>
            <a:r>
              <a:rPr lang="en-US" altLang="zh-CN" sz="2200" b="1" kern="0" dirty="0">
                <a:solidFill>
                  <a:schemeClr val="tx1"/>
                </a:solidFill>
                <a:latin typeface="+mn-lt"/>
                <a:ea typeface="宋体" pitchFamily="2" charset="-122"/>
              </a:rPr>
              <a:t>rooms</a:t>
            </a:r>
            <a:r>
              <a:rPr lang="zh-CN" altLang="en-US" sz="2200" b="1" kern="0" dirty="0">
                <a:solidFill>
                  <a:schemeClr val="tx1"/>
                </a:solidFill>
                <a:latin typeface="+mn-lt"/>
                <a:ea typeface="宋体" pitchFamily="2" charset="-122"/>
              </a:rPr>
              <a:t>中删除指定的</a:t>
            </a:r>
            <a:r>
              <a:rPr lang="en-US" altLang="zh-CN" sz="2200" b="1" kern="0" dirty="0" err="1">
                <a:solidFill>
                  <a:schemeClr val="tx1"/>
                </a:solidFill>
                <a:latin typeface="+mn-lt"/>
                <a:ea typeface="宋体" pitchFamily="2" charset="-122"/>
              </a:rPr>
              <a:t>room_id</a:t>
            </a:r>
            <a:r>
              <a:rPr lang="zh-CN" altLang="en-US" sz="2200" b="1" kern="0" dirty="0">
                <a:solidFill>
                  <a:schemeClr val="tx1"/>
                </a:solidFill>
                <a:latin typeface="+mn-lt"/>
                <a:ea typeface="宋体" pitchFamily="2" charset="-122"/>
              </a:rPr>
              <a:t>行</a:t>
            </a:r>
            <a:r>
              <a:rPr lang="en-US" altLang="zh-CN" sz="2200" b="1" kern="0" dirty="0">
                <a:solidFill>
                  <a:schemeClr val="tx1"/>
                </a:solidFill>
                <a:latin typeface="+mn-lt"/>
                <a:ea typeface="宋体" pitchFamily="2" charset="-122"/>
              </a:rPr>
              <a:t>，</a:t>
            </a:r>
            <a:r>
              <a:rPr lang="zh-CN" altLang="en-US" sz="2200" b="1" kern="0" dirty="0">
                <a:solidFill>
                  <a:schemeClr val="tx1"/>
                </a:solidFill>
                <a:latin typeface="+mn-lt"/>
                <a:ea typeface="宋体" pitchFamily="2" charset="-122"/>
              </a:rPr>
              <a:t>并打印删除的行数。</a:t>
            </a:r>
            <a:endParaRPr lang="en-US" altLang="zh-CN" sz="2200" b="1" kern="0" dirty="0">
              <a:solidFill>
                <a:schemeClr val="tx1"/>
              </a:solidFill>
              <a:latin typeface="+mn-lt"/>
              <a:ea typeface="宋体" pitchFamily="2" charset="-122"/>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Rectangle 2"/>
          <p:cNvSpPr>
            <a:spLocks noChangeArrowheads="1"/>
          </p:cNvSpPr>
          <p:nvPr/>
        </p:nvSpPr>
        <p:spPr bwMode="blackWhite">
          <a:xfrm>
            <a:off x="2832100" y="3576638"/>
            <a:ext cx="3667125" cy="2136775"/>
          </a:xfrm>
          <a:prstGeom prst="rect">
            <a:avLst/>
          </a:prstGeom>
          <a:solidFill>
            <a:srgbClr val="DDDDDD"/>
          </a:solidFill>
          <a:ln w="12700">
            <a:solidFill>
              <a:srgbClr val="000000"/>
            </a:solidFill>
            <a:miter lim="800000"/>
            <a:headEnd/>
            <a:tailEnd/>
          </a:ln>
          <a:effectLst>
            <a:outerShdw dist="53882" dir="2700000" algn="ctr" rotWithShape="0">
              <a:srgbClr val="000000"/>
            </a:outerShdw>
          </a:effectLst>
        </p:spPr>
        <p:txBody>
          <a:bodyPr wrap="none" anchor="ctr"/>
          <a:lstStyle/>
          <a:p>
            <a:pPr>
              <a:defRPr/>
            </a:pPr>
            <a:endParaRPr lang="zh-CN" altLang="en-US">
              <a:ea typeface="宋体" pitchFamily="2" charset="-122"/>
            </a:endParaRPr>
          </a:p>
        </p:txBody>
      </p:sp>
      <p:sp>
        <p:nvSpPr>
          <p:cNvPr id="755715" name="Rectangle 3"/>
          <p:cNvSpPr>
            <a:spLocks noGrp="1" noChangeArrowheads="1"/>
          </p:cNvSpPr>
          <p:nvPr>
            <p:ph type="title"/>
          </p:nvPr>
        </p:nvSpPr>
        <p:spPr/>
        <p:txBody>
          <a:bodyPr/>
          <a:lstStyle/>
          <a:p>
            <a:pPr eaLnBrk="1" hangingPunct="1">
              <a:defRPr/>
            </a:pPr>
            <a:r>
              <a:rPr lang="en-US" altLang="zh-CN" dirty="0">
                <a:effectLst>
                  <a:outerShdw blurRad="38100" dist="38100" dir="2700000" algn="tl">
                    <a:srgbClr val="FFFFFF"/>
                  </a:outerShdw>
                </a:effectLst>
                <a:ea typeface="宋体" pitchFamily="2" charset="-122"/>
              </a:rPr>
              <a:t>2</a:t>
            </a:r>
            <a:r>
              <a:rPr lang="zh-CN" altLang="en-US" dirty="0">
                <a:effectLst>
                  <a:outerShdw blurRad="38100" dist="38100" dir="2700000" algn="tl">
                    <a:srgbClr val="FFFFFF"/>
                  </a:outerShdw>
                </a:effectLst>
                <a:ea typeface="宋体" pitchFamily="2" charset="-122"/>
              </a:rPr>
              <a:t> 显式游标</a:t>
            </a:r>
            <a:endParaRPr lang="en-US" altLang="zh-CN" dirty="0">
              <a:effectLst>
                <a:outerShdw blurRad="38100" dist="38100" dir="2700000" algn="tl">
                  <a:srgbClr val="FFFFFF"/>
                </a:outerShdw>
              </a:effectLst>
              <a:ea typeface="宋体" pitchFamily="2" charset="-122"/>
            </a:endParaRPr>
          </a:p>
        </p:txBody>
      </p:sp>
      <p:sp>
        <p:nvSpPr>
          <p:cNvPr id="755716" name="Rectangle 4"/>
          <p:cNvSpPr>
            <a:spLocks noChangeArrowheads="1"/>
          </p:cNvSpPr>
          <p:nvPr/>
        </p:nvSpPr>
        <p:spPr bwMode="auto">
          <a:xfrm>
            <a:off x="3689350" y="3108325"/>
            <a:ext cx="1876425" cy="381000"/>
          </a:xfrm>
          <a:prstGeom prst="rect">
            <a:avLst/>
          </a:prstGeom>
          <a:noFill/>
          <a:ln w="9525">
            <a:noFill/>
            <a:miter lim="800000"/>
            <a:headEnd/>
            <a:tailEnd/>
          </a:ln>
          <a:effectLst/>
        </p:spPr>
        <p:txBody>
          <a:bodyPr lIns="92075" tIns="46038" rIns="92075" bIns="46038">
            <a:spAutoFit/>
          </a:bodyPr>
          <a:lstStyle/>
          <a:p>
            <a:pPr algn="ctr" defTabSz="346075">
              <a:lnSpc>
                <a:spcPct val="95000"/>
              </a:lnSpc>
              <a:spcBef>
                <a:spcPct val="35000"/>
              </a:spcBef>
              <a:tabLst>
                <a:tab pos="571500" algn="l"/>
              </a:tabLst>
              <a:defRPr/>
            </a:pPr>
            <a:r>
              <a:rPr kumimoji="1" lang="en-US" altLang="zh-CN" sz="2000" b="1">
                <a:solidFill>
                  <a:srgbClr val="FFFFCC"/>
                </a:solidFill>
                <a:effectLst>
                  <a:outerShdw blurRad="38100" dist="38100" dir="2700000" algn="tl">
                    <a:srgbClr val="FFFFFF"/>
                  </a:outerShdw>
                </a:effectLst>
                <a:latin typeface="Arial" pitchFamily="34" charset="0"/>
                <a:ea typeface="宋体" pitchFamily="2" charset="-122"/>
              </a:rPr>
              <a:t>Result Set</a:t>
            </a:r>
          </a:p>
        </p:txBody>
      </p:sp>
      <p:sp>
        <p:nvSpPr>
          <p:cNvPr id="755717" name="Rectangle 5"/>
          <p:cNvSpPr>
            <a:spLocks noChangeArrowheads="1"/>
          </p:cNvSpPr>
          <p:nvPr/>
        </p:nvSpPr>
        <p:spPr bwMode="auto">
          <a:xfrm>
            <a:off x="6602413" y="4449763"/>
            <a:ext cx="1876425" cy="381000"/>
          </a:xfrm>
          <a:prstGeom prst="rect">
            <a:avLst/>
          </a:prstGeom>
          <a:noFill/>
          <a:ln w="9525">
            <a:noFill/>
            <a:miter lim="800000"/>
            <a:headEnd/>
            <a:tailEnd/>
          </a:ln>
          <a:effectLst/>
        </p:spPr>
        <p:txBody>
          <a:bodyPr lIns="92075" tIns="46038" rIns="92075" bIns="46038">
            <a:spAutoFit/>
          </a:bodyPr>
          <a:lstStyle/>
          <a:p>
            <a:pPr defTabSz="346075">
              <a:lnSpc>
                <a:spcPct val="95000"/>
              </a:lnSpc>
              <a:spcBef>
                <a:spcPct val="35000"/>
              </a:spcBef>
              <a:tabLst>
                <a:tab pos="571500" algn="l"/>
              </a:tabLst>
              <a:defRPr/>
            </a:pPr>
            <a:r>
              <a:rPr kumimoji="1" lang="en-US" altLang="zh-CN" sz="2000" b="1">
                <a:solidFill>
                  <a:srgbClr val="FFFFCC"/>
                </a:solidFill>
                <a:effectLst>
                  <a:outerShdw blurRad="38100" dist="38100" dir="2700000" algn="tl">
                    <a:srgbClr val="FFFFFF"/>
                  </a:outerShdw>
                </a:effectLst>
                <a:latin typeface="Arial" pitchFamily="34" charset="0"/>
                <a:ea typeface="宋体" pitchFamily="2" charset="-122"/>
              </a:rPr>
              <a:t>Current Row</a:t>
            </a:r>
          </a:p>
        </p:txBody>
      </p:sp>
      <p:grpSp>
        <p:nvGrpSpPr>
          <p:cNvPr id="2" name="Group 6"/>
          <p:cNvGrpSpPr>
            <a:grpSpLocks/>
          </p:cNvGrpSpPr>
          <p:nvPr/>
        </p:nvGrpSpPr>
        <p:grpSpPr bwMode="auto">
          <a:xfrm>
            <a:off x="676275" y="4176713"/>
            <a:ext cx="2062163" cy="922337"/>
            <a:chOff x="426" y="1951"/>
            <a:chExt cx="1299" cy="581"/>
          </a:xfrm>
        </p:grpSpPr>
        <p:sp>
          <p:nvSpPr>
            <p:cNvPr id="755719" name="AutoShape 7"/>
            <p:cNvSpPr>
              <a:spLocks noChangeArrowheads="1"/>
            </p:cNvSpPr>
            <p:nvPr/>
          </p:nvSpPr>
          <p:spPr bwMode="blackWhite">
            <a:xfrm>
              <a:off x="426" y="1951"/>
              <a:ext cx="1299" cy="581"/>
            </a:xfrm>
            <a:prstGeom prst="rightArrow">
              <a:avLst>
                <a:gd name="adj1" fmla="val 50000"/>
                <a:gd name="adj2" fmla="val 111800"/>
              </a:avLst>
            </a:prstGeom>
            <a:solidFill>
              <a:srgbClr val="FFCC00"/>
            </a:solidFill>
            <a:ln w="9525">
              <a:noFill/>
              <a:miter lim="800000"/>
              <a:headEnd/>
              <a:tailEnd/>
            </a:ln>
            <a:effectLst>
              <a:outerShdw dist="53882" dir="2700000" algn="ctr" rotWithShape="0">
                <a:srgbClr val="000000"/>
              </a:outerShdw>
            </a:effectLst>
          </p:spPr>
          <p:txBody>
            <a:bodyPr wrap="none" anchor="ctr"/>
            <a:lstStyle/>
            <a:p>
              <a:pPr>
                <a:defRPr/>
              </a:pPr>
              <a:endParaRPr lang="zh-CN" altLang="en-US">
                <a:ea typeface="宋体" pitchFamily="2" charset="-122"/>
              </a:endParaRPr>
            </a:p>
          </p:txBody>
        </p:sp>
        <p:sp>
          <p:nvSpPr>
            <p:cNvPr id="15371" name="Rectangle 8"/>
            <p:cNvSpPr>
              <a:spLocks noChangeArrowheads="1"/>
            </p:cNvSpPr>
            <p:nvPr/>
          </p:nvSpPr>
          <p:spPr bwMode="blackWhite">
            <a:xfrm>
              <a:off x="452" y="2142"/>
              <a:ext cx="684" cy="240"/>
            </a:xfrm>
            <a:prstGeom prst="rect">
              <a:avLst/>
            </a:prstGeom>
            <a:noFill/>
            <a:ln w="9525">
              <a:noFill/>
              <a:miter lim="800000"/>
              <a:headEnd/>
              <a:tailEnd/>
            </a:ln>
          </p:spPr>
          <p:txBody>
            <a:bodyPr lIns="92075" tIns="46038" rIns="92075" bIns="46038">
              <a:spAutoFit/>
            </a:bodyPr>
            <a:lstStyle/>
            <a:p>
              <a:pPr defTabSz="346075">
                <a:lnSpc>
                  <a:spcPct val="95000"/>
                </a:lnSpc>
                <a:spcBef>
                  <a:spcPct val="35000"/>
                </a:spcBef>
                <a:tabLst>
                  <a:tab pos="571500" algn="l"/>
                </a:tabLst>
              </a:pPr>
              <a:r>
                <a:rPr kumimoji="1" lang="en-US" altLang="zh-CN" sz="2000" b="1">
                  <a:solidFill>
                    <a:srgbClr val="000000"/>
                  </a:solidFill>
                  <a:latin typeface="Arial" pitchFamily="34" charset="0"/>
                  <a:ea typeface="宋体" pitchFamily="2" charset="-122"/>
                </a:rPr>
                <a:t>Cursor</a:t>
              </a:r>
            </a:p>
          </p:txBody>
        </p:sp>
      </p:grpSp>
      <p:sp>
        <p:nvSpPr>
          <p:cNvPr id="755721" name="Rectangle 9"/>
          <p:cNvSpPr>
            <a:spLocks noChangeArrowheads="1"/>
          </p:cNvSpPr>
          <p:nvPr/>
        </p:nvSpPr>
        <p:spPr bwMode="auto">
          <a:xfrm>
            <a:off x="2841625" y="4430713"/>
            <a:ext cx="3648075" cy="388937"/>
          </a:xfrm>
          <a:prstGeom prst="rect">
            <a:avLst/>
          </a:prstGeom>
          <a:solidFill>
            <a:srgbClr val="FF0033">
              <a:alpha val="50195"/>
            </a:srgbClr>
          </a:solidFill>
          <a:ln w="9525">
            <a:noFill/>
            <a:miter lim="800000"/>
            <a:headEnd/>
            <a:tailEnd/>
          </a:ln>
        </p:spPr>
        <p:txBody>
          <a:bodyPr wrap="none" anchor="ctr"/>
          <a:lstStyle/>
          <a:p>
            <a:endParaRPr lang="zh-CN" altLang="en-US">
              <a:ea typeface="宋体" pitchFamily="2" charset="-122"/>
            </a:endParaRPr>
          </a:p>
        </p:txBody>
      </p:sp>
      <p:sp>
        <p:nvSpPr>
          <p:cNvPr id="15368" name="Rectangle 10"/>
          <p:cNvSpPr>
            <a:spLocks noChangeArrowheads="1"/>
          </p:cNvSpPr>
          <p:nvPr/>
        </p:nvSpPr>
        <p:spPr bwMode="auto">
          <a:xfrm>
            <a:off x="2925763" y="3686175"/>
            <a:ext cx="4762500" cy="1962150"/>
          </a:xfrm>
          <a:prstGeom prst="rect">
            <a:avLst/>
          </a:prstGeom>
          <a:noFill/>
          <a:ln w="9525">
            <a:noFill/>
            <a:miter lim="800000"/>
            <a:headEnd/>
            <a:tailEnd/>
          </a:ln>
        </p:spPr>
        <p:txBody>
          <a:bodyPr lIns="92075" tIns="46038" rIns="92075" bIns="46038">
            <a:spAutoFit/>
          </a:bodyPr>
          <a:lstStyle/>
          <a:p>
            <a:pPr defTabSz="346075">
              <a:lnSpc>
                <a:spcPct val="95000"/>
              </a:lnSpc>
              <a:spcBef>
                <a:spcPct val="35000"/>
              </a:spcBef>
              <a:tabLst>
                <a:tab pos="793750" algn="l"/>
                <a:tab pos="2006600" algn="l"/>
              </a:tabLst>
            </a:pPr>
            <a:r>
              <a:rPr kumimoji="1" lang="zh-CN" altLang="en-US" sz="2000" b="1">
                <a:solidFill>
                  <a:srgbClr val="000000"/>
                </a:solidFill>
                <a:latin typeface="Arial" pitchFamily="34" charset="0"/>
                <a:ea typeface="宋体" pitchFamily="2" charset="-122"/>
              </a:rPr>
              <a:t>7369	</a:t>
            </a:r>
            <a:r>
              <a:rPr kumimoji="1" lang="en-US" altLang="zh-CN" sz="2000" b="1">
                <a:solidFill>
                  <a:srgbClr val="000000"/>
                </a:solidFill>
                <a:latin typeface="Arial" pitchFamily="34" charset="0"/>
                <a:ea typeface="宋体" pitchFamily="2" charset="-122"/>
              </a:rPr>
              <a:t>SMITH	CLERK</a:t>
            </a:r>
          </a:p>
          <a:p>
            <a:pPr defTabSz="346075">
              <a:lnSpc>
                <a:spcPct val="95000"/>
              </a:lnSpc>
              <a:spcBef>
                <a:spcPct val="35000"/>
              </a:spcBef>
              <a:tabLst>
                <a:tab pos="793750" algn="l"/>
                <a:tab pos="2006600" algn="l"/>
              </a:tabLst>
            </a:pPr>
            <a:r>
              <a:rPr kumimoji="1" lang="en-US" altLang="zh-CN" sz="2000" b="1">
                <a:solidFill>
                  <a:srgbClr val="000000"/>
                </a:solidFill>
                <a:latin typeface="Arial" pitchFamily="34" charset="0"/>
                <a:ea typeface="宋体" pitchFamily="2" charset="-122"/>
              </a:rPr>
              <a:t>7566	JONES	MANAGER</a:t>
            </a:r>
          </a:p>
          <a:p>
            <a:pPr defTabSz="346075">
              <a:lnSpc>
                <a:spcPct val="95000"/>
              </a:lnSpc>
              <a:spcBef>
                <a:spcPct val="35000"/>
              </a:spcBef>
              <a:tabLst>
                <a:tab pos="793750" algn="l"/>
                <a:tab pos="2006600" algn="l"/>
              </a:tabLst>
            </a:pPr>
            <a:r>
              <a:rPr kumimoji="1" lang="en-US" altLang="zh-CN" sz="2000" b="1">
                <a:solidFill>
                  <a:srgbClr val="000000"/>
                </a:solidFill>
                <a:latin typeface="Arial" pitchFamily="34" charset="0"/>
                <a:ea typeface="宋体" pitchFamily="2" charset="-122"/>
              </a:rPr>
              <a:t>7788	SCOTT	ANALYST</a:t>
            </a:r>
          </a:p>
          <a:p>
            <a:pPr defTabSz="346075">
              <a:lnSpc>
                <a:spcPct val="95000"/>
              </a:lnSpc>
              <a:spcBef>
                <a:spcPct val="35000"/>
              </a:spcBef>
              <a:tabLst>
                <a:tab pos="793750" algn="l"/>
                <a:tab pos="2006600" algn="l"/>
              </a:tabLst>
            </a:pPr>
            <a:r>
              <a:rPr kumimoji="1" lang="en-US" altLang="zh-CN" sz="2000" b="1">
                <a:solidFill>
                  <a:srgbClr val="000000"/>
                </a:solidFill>
                <a:latin typeface="Arial" pitchFamily="34" charset="0"/>
                <a:ea typeface="宋体" pitchFamily="2" charset="-122"/>
              </a:rPr>
              <a:t>7876	ADAMS	CLERK</a:t>
            </a:r>
          </a:p>
          <a:p>
            <a:pPr defTabSz="346075">
              <a:lnSpc>
                <a:spcPct val="95000"/>
              </a:lnSpc>
              <a:spcBef>
                <a:spcPct val="35000"/>
              </a:spcBef>
              <a:tabLst>
                <a:tab pos="793750" algn="l"/>
                <a:tab pos="2006600" algn="l"/>
              </a:tabLst>
            </a:pPr>
            <a:r>
              <a:rPr kumimoji="1" lang="en-US" altLang="zh-CN" sz="2000" b="1">
                <a:solidFill>
                  <a:srgbClr val="000000"/>
                </a:solidFill>
                <a:latin typeface="Arial" pitchFamily="34" charset="0"/>
                <a:ea typeface="宋体" pitchFamily="2" charset="-122"/>
              </a:rPr>
              <a:t>7902	FORD	ANALYST</a:t>
            </a:r>
          </a:p>
        </p:txBody>
      </p:sp>
      <p:sp>
        <p:nvSpPr>
          <p:cNvPr id="15369" name="内容占位符 12"/>
          <p:cNvSpPr txBox="1">
            <a:spLocks/>
          </p:cNvSpPr>
          <p:nvPr/>
        </p:nvSpPr>
        <p:spPr bwMode="auto">
          <a:xfrm>
            <a:off x="338138" y="1136650"/>
            <a:ext cx="7385050" cy="2163763"/>
          </a:xfrm>
          <a:prstGeom prst="rect">
            <a:avLst/>
          </a:prstGeom>
          <a:noFill/>
          <a:ln w="9525">
            <a:noFill/>
            <a:miter lim="800000"/>
            <a:headEnd/>
            <a:tailEnd/>
          </a:ln>
        </p:spPr>
        <p:txBody>
          <a:bodyPr lIns="92075" tIns="46038" rIns="92075" bIns="46038">
            <a:spAutoFit/>
          </a:bodyPr>
          <a:lstStyle/>
          <a:p>
            <a:pPr marL="404813" indent="-404813" defTabSz="346075" eaLnBrk="1" hangingPunct="1">
              <a:lnSpc>
                <a:spcPct val="95000"/>
              </a:lnSpc>
              <a:spcBef>
                <a:spcPct val="50000"/>
              </a:spcBef>
              <a:buClr>
                <a:schemeClr val="hlink"/>
              </a:buClr>
              <a:buSzPct val="125000"/>
              <a:buFont typeface="Arial" pitchFamily="34" charset="0"/>
              <a:buChar char="•"/>
              <a:tabLst>
                <a:tab pos="571500" algn="l"/>
              </a:tabLst>
            </a:pPr>
            <a:r>
              <a:rPr lang="zh-CN" altLang="en-US" sz="2000" b="1" dirty="0">
                <a:solidFill>
                  <a:schemeClr val="tx1"/>
                </a:solidFill>
                <a:latin typeface="宋体" pitchFamily="2" charset="-122"/>
                <a:ea typeface="宋体" pitchFamily="2" charset="-122"/>
              </a:rPr>
              <a:t>显式游标功能</a:t>
            </a:r>
            <a:endParaRPr lang="en-US" altLang="zh-CN" sz="2000" b="1" dirty="0">
              <a:solidFill>
                <a:schemeClr val="tx1"/>
              </a:solidFill>
              <a:latin typeface="宋体" pitchFamily="2" charset="-122"/>
              <a:ea typeface="宋体" pitchFamily="2" charset="-122"/>
            </a:endParaRPr>
          </a:p>
          <a:p>
            <a:pPr marL="919163" lvl="1" indent="-400050" defTabSz="346075" eaLnBrk="1" hangingPunct="1">
              <a:lnSpc>
                <a:spcPct val="95000"/>
              </a:lnSpc>
              <a:spcBef>
                <a:spcPct val="50000"/>
              </a:spcBef>
              <a:buClr>
                <a:schemeClr val="hlink"/>
              </a:buClr>
              <a:buSzPct val="125000"/>
              <a:buFontTx/>
              <a:buChar char="–"/>
              <a:tabLst>
                <a:tab pos="571500" algn="l"/>
              </a:tabLst>
            </a:pPr>
            <a:r>
              <a:rPr lang="zh-CN" altLang="en-US" sz="2000" b="1" dirty="0">
                <a:solidFill>
                  <a:schemeClr val="tx1"/>
                </a:solidFill>
                <a:latin typeface="宋体" pitchFamily="2" charset="-122"/>
                <a:ea typeface="宋体" pitchFamily="2" charset="-122"/>
              </a:rPr>
              <a:t>能够一行一行的处理</a:t>
            </a:r>
            <a:r>
              <a:rPr lang="zh-CN" altLang="en-US" sz="2000" b="1" dirty="0">
                <a:solidFill>
                  <a:schemeClr val="hlink"/>
                </a:solidFill>
                <a:latin typeface="宋体" pitchFamily="2" charset="-122"/>
                <a:ea typeface="宋体" pitchFamily="2" charset="-122"/>
              </a:rPr>
              <a:t>多行</a:t>
            </a:r>
            <a:r>
              <a:rPr lang="zh-CN" altLang="en-US" sz="2000" b="1" dirty="0">
                <a:solidFill>
                  <a:schemeClr val="tx1"/>
                </a:solidFill>
                <a:latin typeface="宋体" pitchFamily="2" charset="-122"/>
                <a:ea typeface="宋体" pitchFamily="2" charset="-122"/>
              </a:rPr>
              <a:t>查询结果。</a:t>
            </a:r>
          </a:p>
          <a:p>
            <a:pPr marL="919163" lvl="1" indent="-400050" defTabSz="346075" eaLnBrk="1" hangingPunct="1">
              <a:lnSpc>
                <a:spcPct val="95000"/>
              </a:lnSpc>
              <a:spcBef>
                <a:spcPct val="50000"/>
              </a:spcBef>
              <a:buClr>
                <a:schemeClr val="hlink"/>
              </a:buClr>
              <a:buSzPct val="125000"/>
              <a:buFontTx/>
              <a:buChar char="–"/>
              <a:tabLst>
                <a:tab pos="571500" algn="l"/>
              </a:tabLst>
            </a:pPr>
            <a:r>
              <a:rPr lang="zh-CN" altLang="en-US" sz="2000" b="1" dirty="0">
                <a:solidFill>
                  <a:schemeClr val="tx1"/>
                </a:solidFill>
                <a:latin typeface="宋体" pitchFamily="2" charset="-122"/>
                <a:ea typeface="宋体" pitchFamily="2" charset="-122"/>
              </a:rPr>
              <a:t>能够记录和跟踪当前正在处理的行。</a:t>
            </a:r>
            <a:endParaRPr lang="en-US" altLang="zh-CN" sz="2000" b="1" dirty="0">
              <a:solidFill>
                <a:schemeClr val="tx1"/>
              </a:solidFill>
              <a:latin typeface="宋体" pitchFamily="2" charset="-122"/>
              <a:ea typeface="宋体" pitchFamily="2" charset="-122"/>
            </a:endParaRPr>
          </a:p>
          <a:p>
            <a:pPr marL="919163" lvl="1" indent="-400050" defTabSz="346075" eaLnBrk="1" hangingPunct="1">
              <a:lnSpc>
                <a:spcPct val="95000"/>
              </a:lnSpc>
              <a:spcBef>
                <a:spcPct val="50000"/>
              </a:spcBef>
              <a:buClr>
                <a:schemeClr val="hlink"/>
              </a:buClr>
              <a:buSzPct val="125000"/>
              <a:buFontTx/>
              <a:buChar char="–"/>
              <a:tabLst>
                <a:tab pos="571500" algn="l"/>
              </a:tabLst>
            </a:pPr>
            <a:r>
              <a:rPr lang="zh-CN" altLang="en-US" sz="2000" b="1" dirty="0">
                <a:solidFill>
                  <a:schemeClr val="tx1"/>
                </a:solidFill>
                <a:latin typeface="宋体" pitchFamily="2" charset="-122"/>
                <a:ea typeface="宋体" pitchFamily="2" charset="-122"/>
              </a:rPr>
              <a:t>在</a:t>
            </a:r>
            <a:r>
              <a:rPr lang="en-US" altLang="zh-CN" sz="2000" b="1" dirty="0">
                <a:solidFill>
                  <a:schemeClr val="tx1"/>
                </a:solidFill>
                <a:latin typeface="宋体" pitchFamily="2" charset="-122"/>
                <a:ea typeface="宋体" pitchFamily="2" charset="-122"/>
              </a:rPr>
              <a:t>PL/SQL</a:t>
            </a:r>
            <a:r>
              <a:rPr lang="zh-CN" altLang="en-US" sz="2000" b="1" dirty="0">
                <a:solidFill>
                  <a:schemeClr val="tx1"/>
                </a:solidFill>
                <a:latin typeface="宋体" pitchFamily="2" charset="-122"/>
                <a:ea typeface="宋体" pitchFamily="2" charset="-122"/>
              </a:rPr>
              <a:t>块中允许程序手工控制游标。</a:t>
            </a:r>
            <a:endParaRPr lang="en-US" altLang="zh-CN" sz="2000" b="1" dirty="0">
              <a:solidFill>
                <a:schemeClr val="tx1"/>
              </a:solidFill>
              <a:latin typeface="宋体" pitchFamily="2" charset="-122"/>
              <a:ea typeface="宋体" pitchFamily="2" charset="-122"/>
            </a:endParaRPr>
          </a:p>
          <a:p>
            <a:pPr marL="404813" indent="-404813" defTabSz="346075" eaLnBrk="1" hangingPunct="1">
              <a:lnSpc>
                <a:spcPct val="95000"/>
              </a:lnSpc>
              <a:spcBef>
                <a:spcPct val="35000"/>
              </a:spcBef>
              <a:buClr>
                <a:schemeClr val="hlink"/>
              </a:buClr>
              <a:buSzPct val="125000"/>
              <a:buFont typeface="Arial" pitchFamily="34" charset="0"/>
              <a:buChar char="•"/>
              <a:tabLst>
                <a:tab pos="571500" algn="l"/>
              </a:tabLst>
            </a:pPr>
            <a:endParaRPr lang="zh-CN" altLang="en-US" sz="2200" b="1" dirty="0">
              <a:solidFill>
                <a:schemeClr val="tx1"/>
              </a:solidFill>
              <a:latin typeface="Arial" pitchFamily="34" charset="0"/>
              <a:ea typeface="宋体"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755721"/>
                                        </p:tgtEl>
                                        <p:attrNameLst>
                                          <p:attrName>style.visibility</p:attrName>
                                        </p:attrNameLst>
                                      </p:cBhvr>
                                      <p:to>
                                        <p:strVal val="visible"/>
                                      </p:to>
                                    </p:set>
                                    <p:animEffect transition="in" filter="wipe(left)">
                                      <p:cBhvr>
                                        <p:cTn id="12" dur="500"/>
                                        <p:tgtEl>
                                          <p:spTgt spid="7557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57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ChangeArrowheads="1"/>
          </p:cNvSpPr>
          <p:nvPr>
            <p:ph type="title"/>
          </p:nvPr>
        </p:nvSpPr>
        <p:spPr/>
        <p:txBody>
          <a:bodyPr/>
          <a:lstStyle/>
          <a:p>
            <a:pPr eaLnBrk="1" hangingPunct="1">
              <a:defRPr/>
            </a:pPr>
            <a:r>
              <a:rPr lang="en-US" altLang="zh-CN" sz="2800" dirty="0">
                <a:effectLst>
                  <a:outerShdw blurRad="38100" dist="38100" dir="2700000" algn="tl">
                    <a:srgbClr val="FFFFFF"/>
                  </a:outerShdw>
                </a:effectLst>
                <a:ea typeface="宋体" pitchFamily="2" charset="-122"/>
              </a:rPr>
              <a:t>2.1</a:t>
            </a:r>
            <a:r>
              <a:rPr lang="zh-CN" altLang="en-US" sz="2800" dirty="0">
                <a:effectLst>
                  <a:outerShdw blurRad="38100" dist="38100" dir="2700000" algn="tl">
                    <a:srgbClr val="FFFFFF"/>
                  </a:outerShdw>
                </a:effectLst>
                <a:ea typeface="宋体" pitchFamily="2" charset="-122"/>
              </a:rPr>
              <a:t> 处理流程</a:t>
            </a:r>
            <a:endParaRPr lang="en-US" altLang="zh-CN" sz="2800" dirty="0">
              <a:effectLst>
                <a:outerShdw blurRad="38100" dist="38100" dir="2700000" algn="tl">
                  <a:srgbClr val="FFFFFF"/>
                </a:outerShdw>
              </a:effectLst>
              <a:ea typeface="宋体" pitchFamily="2" charset="-122"/>
            </a:endParaRPr>
          </a:p>
        </p:txBody>
      </p:sp>
      <p:sp>
        <p:nvSpPr>
          <p:cNvPr id="757763" name="Rectangle 3"/>
          <p:cNvSpPr>
            <a:spLocks noChangeArrowheads="1"/>
          </p:cNvSpPr>
          <p:nvPr/>
        </p:nvSpPr>
        <p:spPr bwMode="auto">
          <a:xfrm>
            <a:off x="365125" y="3662363"/>
            <a:ext cx="1541463" cy="920750"/>
          </a:xfrm>
          <a:prstGeom prst="rect">
            <a:avLst/>
          </a:prstGeom>
          <a:noFill/>
          <a:ln w="9525">
            <a:noFill/>
            <a:miter lim="800000"/>
            <a:headEnd/>
            <a:tailEnd/>
          </a:ln>
          <a:effectLst/>
        </p:spPr>
        <p:txBody>
          <a:bodyPr lIns="92075" tIns="46038" rIns="92075" bIns="46038"/>
          <a:lstStyle/>
          <a:p>
            <a:pPr marL="227013" indent="-227013">
              <a:spcBef>
                <a:spcPct val="30000"/>
              </a:spcBef>
              <a:buClr>
                <a:srgbClr val="FFCC00"/>
              </a:buClr>
              <a:buSzPct val="120000"/>
              <a:buFont typeface="Arial" pitchFamily="34" charset="0"/>
              <a:buChar char="•"/>
              <a:defRPr/>
            </a:pPr>
            <a:r>
              <a:rPr kumimoji="1" lang="zh-CN" altLang="en-US" sz="2000" b="1" dirty="0">
                <a:solidFill>
                  <a:schemeClr val="tx1"/>
                </a:solidFill>
                <a:effectLst>
                  <a:outerShdw blurRad="38100" dist="38100" dir="2700000" algn="tl">
                    <a:srgbClr val="FFFFFF"/>
                  </a:outerShdw>
                </a:effectLst>
                <a:latin typeface="Arial" pitchFamily="34" charset="0"/>
                <a:ea typeface="宋体" pitchFamily="2" charset="-122"/>
              </a:rPr>
              <a:t>声明游标</a:t>
            </a:r>
          </a:p>
        </p:txBody>
      </p:sp>
      <p:sp>
        <p:nvSpPr>
          <p:cNvPr id="757764" name="Rectangle 4"/>
          <p:cNvSpPr>
            <a:spLocks noChangeArrowheads="1"/>
          </p:cNvSpPr>
          <p:nvPr/>
        </p:nvSpPr>
        <p:spPr bwMode="blackWhite">
          <a:xfrm>
            <a:off x="425450" y="2387600"/>
            <a:ext cx="1320800" cy="1039813"/>
          </a:xfrm>
          <a:prstGeom prst="rect">
            <a:avLst/>
          </a:prstGeom>
          <a:gradFill rotWithShape="0">
            <a:gsLst>
              <a:gs pos="0">
                <a:srgbClr val="0033CC">
                  <a:gamma/>
                  <a:shade val="80000"/>
                  <a:invGamma/>
                </a:srgbClr>
              </a:gs>
              <a:gs pos="50000">
                <a:srgbClr val="0033CC"/>
              </a:gs>
              <a:gs pos="100000">
                <a:srgbClr val="0033CC">
                  <a:gamma/>
                  <a:shade val="80000"/>
                  <a:invGamma/>
                </a:srgbClr>
              </a:gs>
            </a:gsLst>
            <a:lin ang="2700000" scaled="1"/>
          </a:gradFill>
          <a:ln w="12700">
            <a:solidFill>
              <a:srgbClr val="000000"/>
            </a:solidFill>
            <a:miter lim="800000"/>
            <a:headEnd/>
            <a:tailEnd/>
          </a:ln>
          <a:effectLst>
            <a:outerShdw dist="53882" dir="2700000" algn="ctr" rotWithShape="0">
              <a:srgbClr val="000000"/>
            </a:outerShdw>
          </a:effectLst>
        </p:spPr>
        <p:txBody>
          <a:bodyPr wrap="none" lIns="92075" tIns="46038" rIns="92075" bIns="46038" anchor="ctr"/>
          <a:lstStyle/>
          <a:p>
            <a:pPr algn="ctr">
              <a:defRPr/>
            </a:pPr>
            <a:r>
              <a:rPr kumimoji="1" lang="en-US" altLang="zh-CN" sz="1800" b="1">
                <a:solidFill>
                  <a:srgbClr val="FFFFCC"/>
                </a:solidFill>
                <a:effectLst>
                  <a:outerShdw blurRad="38100" dist="38100" dir="2700000" algn="tl">
                    <a:srgbClr val="000000"/>
                  </a:outerShdw>
                </a:effectLst>
                <a:latin typeface="Arial" pitchFamily="34" charset="0"/>
                <a:ea typeface="宋体" pitchFamily="2" charset="-122"/>
              </a:rPr>
              <a:t>DECLARE</a:t>
            </a:r>
          </a:p>
        </p:txBody>
      </p:sp>
      <p:sp>
        <p:nvSpPr>
          <p:cNvPr id="757765" name="Rectangle 5"/>
          <p:cNvSpPr>
            <a:spLocks noChangeArrowheads="1"/>
          </p:cNvSpPr>
          <p:nvPr/>
        </p:nvSpPr>
        <p:spPr bwMode="auto">
          <a:xfrm>
            <a:off x="1954213" y="3662363"/>
            <a:ext cx="1739900" cy="727075"/>
          </a:xfrm>
          <a:prstGeom prst="rect">
            <a:avLst/>
          </a:prstGeom>
          <a:noFill/>
          <a:ln w="9525">
            <a:noFill/>
            <a:miter lim="800000"/>
            <a:headEnd/>
            <a:tailEnd/>
          </a:ln>
          <a:effectLst/>
        </p:spPr>
        <p:txBody>
          <a:bodyPr lIns="92075" tIns="46038" rIns="92075" bIns="46038"/>
          <a:lstStyle/>
          <a:p>
            <a:pPr marL="227013" indent="-227013">
              <a:spcBef>
                <a:spcPct val="30000"/>
              </a:spcBef>
              <a:buClr>
                <a:srgbClr val="FFCC00"/>
              </a:buClr>
              <a:buSzPct val="120000"/>
              <a:buFont typeface="Arial" pitchFamily="34" charset="0"/>
              <a:buChar char="•"/>
              <a:defRPr/>
            </a:pPr>
            <a:r>
              <a:rPr kumimoji="1" lang="zh-CN" altLang="en-US" sz="2000" b="1" dirty="0">
                <a:solidFill>
                  <a:schemeClr val="tx1"/>
                </a:solidFill>
                <a:effectLst>
                  <a:outerShdw blurRad="38100" dist="38100" dir="2700000" algn="tl">
                    <a:srgbClr val="FFFFFF"/>
                  </a:outerShdw>
                </a:effectLst>
                <a:latin typeface="Arial" pitchFamily="34" charset="0"/>
                <a:ea typeface="宋体" pitchFamily="2" charset="-122"/>
              </a:rPr>
              <a:t>为查询打开游标</a:t>
            </a:r>
          </a:p>
        </p:txBody>
      </p:sp>
      <p:grpSp>
        <p:nvGrpSpPr>
          <p:cNvPr id="2" name="Group 6"/>
          <p:cNvGrpSpPr>
            <a:grpSpLocks/>
          </p:cNvGrpSpPr>
          <p:nvPr/>
        </p:nvGrpSpPr>
        <p:grpSpPr bwMode="auto">
          <a:xfrm>
            <a:off x="1746250" y="2387600"/>
            <a:ext cx="1693863" cy="1039813"/>
            <a:chOff x="1100" y="1504"/>
            <a:chExt cx="1067" cy="655"/>
          </a:xfrm>
        </p:grpSpPr>
        <p:sp>
          <p:nvSpPr>
            <p:cNvPr id="757767" name="Rectangle 7"/>
            <p:cNvSpPr>
              <a:spLocks noChangeArrowheads="1"/>
            </p:cNvSpPr>
            <p:nvPr/>
          </p:nvSpPr>
          <p:spPr bwMode="blackWhite">
            <a:xfrm>
              <a:off x="1401" y="1504"/>
              <a:ext cx="766" cy="655"/>
            </a:xfrm>
            <a:prstGeom prst="rect">
              <a:avLst/>
            </a:prstGeom>
            <a:gradFill rotWithShape="0">
              <a:gsLst>
                <a:gs pos="0">
                  <a:srgbClr val="0033CC">
                    <a:gamma/>
                    <a:shade val="80000"/>
                    <a:invGamma/>
                  </a:srgbClr>
                </a:gs>
                <a:gs pos="50000">
                  <a:srgbClr val="0033CC"/>
                </a:gs>
                <a:gs pos="100000">
                  <a:srgbClr val="0033CC">
                    <a:gamma/>
                    <a:shade val="80000"/>
                    <a:invGamma/>
                  </a:srgbClr>
                </a:gs>
              </a:gsLst>
              <a:lin ang="2700000" scaled="1"/>
            </a:gradFill>
            <a:ln w="12700">
              <a:solidFill>
                <a:srgbClr val="000000"/>
              </a:solidFill>
              <a:miter lim="800000"/>
              <a:headEnd/>
              <a:tailEnd/>
            </a:ln>
            <a:effectLst>
              <a:outerShdw dist="53882" dir="2700000" algn="ctr" rotWithShape="0">
                <a:srgbClr val="000000"/>
              </a:outerShdw>
            </a:effectLst>
          </p:spPr>
          <p:txBody>
            <a:bodyPr wrap="none" lIns="92075" tIns="46038" rIns="92075" bIns="46038" anchor="ctr"/>
            <a:lstStyle/>
            <a:p>
              <a:pPr algn="ctr">
                <a:defRPr/>
              </a:pPr>
              <a:r>
                <a:rPr kumimoji="1" lang="en-US" altLang="zh-CN" sz="1800" b="1">
                  <a:solidFill>
                    <a:srgbClr val="FFFFCC"/>
                  </a:solidFill>
                  <a:effectLst>
                    <a:outerShdw blurRad="38100" dist="38100" dir="2700000" algn="tl">
                      <a:srgbClr val="000000"/>
                    </a:outerShdw>
                  </a:effectLst>
                  <a:latin typeface="Arial" pitchFamily="34" charset="0"/>
                  <a:ea typeface="宋体" pitchFamily="2" charset="-122"/>
                </a:rPr>
                <a:t>OPEN</a:t>
              </a:r>
            </a:p>
          </p:txBody>
        </p:sp>
        <p:sp>
          <p:nvSpPr>
            <p:cNvPr id="757768" name="Line 8"/>
            <p:cNvSpPr>
              <a:spLocks noChangeShapeType="1"/>
            </p:cNvSpPr>
            <p:nvPr/>
          </p:nvSpPr>
          <p:spPr bwMode="auto">
            <a:xfrm>
              <a:off x="1100" y="1811"/>
              <a:ext cx="300" cy="0"/>
            </a:xfrm>
            <a:prstGeom prst="line">
              <a:avLst/>
            </a:prstGeom>
            <a:noFill/>
            <a:ln w="50800">
              <a:solidFill>
                <a:srgbClr val="FFCC00"/>
              </a:solidFill>
              <a:round/>
              <a:headEnd type="none" w="sm" len="sm"/>
              <a:tailEnd type="stealth" w="med" len="lg"/>
            </a:ln>
            <a:effectLst>
              <a:outerShdw dist="35921" dir="2700000" algn="ctr" rotWithShape="0">
                <a:srgbClr val="000000"/>
              </a:outerShdw>
            </a:effectLst>
          </p:spPr>
          <p:txBody>
            <a:bodyPr/>
            <a:lstStyle/>
            <a:p>
              <a:pPr>
                <a:defRPr/>
              </a:pPr>
              <a:endParaRPr lang="zh-CN" altLang="en-US"/>
            </a:p>
          </p:txBody>
        </p:sp>
      </p:grpSp>
      <p:sp>
        <p:nvSpPr>
          <p:cNvPr id="757769" name="Rectangle 9"/>
          <p:cNvSpPr>
            <a:spLocks noChangeArrowheads="1"/>
          </p:cNvSpPr>
          <p:nvPr/>
        </p:nvSpPr>
        <p:spPr bwMode="auto">
          <a:xfrm>
            <a:off x="3683000" y="3662363"/>
            <a:ext cx="1716088" cy="1300162"/>
          </a:xfrm>
          <a:prstGeom prst="rect">
            <a:avLst/>
          </a:prstGeom>
          <a:noFill/>
          <a:ln w="9525">
            <a:noFill/>
            <a:miter lim="800000"/>
            <a:headEnd/>
            <a:tailEnd/>
          </a:ln>
          <a:effectLst/>
        </p:spPr>
        <p:txBody>
          <a:bodyPr lIns="92075" tIns="46038" rIns="92075" bIns="46038"/>
          <a:lstStyle/>
          <a:p>
            <a:pPr marL="227013" indent="-227013">
              <a:spcBef>
                <a:spcPct val="30000"/>
              </a:spcBef>
              <a:buClr>
                <a:srgbClr val="FFCC00"/>
              </a:buClr>
              <a:buSzPct val="120000"/>
              <a:buFont typeface="Arial" pitchFamily="34" charset="0"/>
              <a:buChar char="•"/>
              <a:defRPr/>
            </a:pPr>
            <a:r>
              <a:rPr kumimoji="1" lang="zh-CN" altLang="en-US" sz="2000" b="1" dirty="0">
                <a:solidFill>
                  <a:schemeClr val="tx1"/>
                </a:solidFill>
                <a:effectLst>
                  <a:outerShdw blurRad="38100" dist="38100" dir="2700000" algn="tl">
                    <a:srgbClr val="FFFFFF"/>
                  </a:outerShdw>
                </a:effectLst>
                <a:latin typeface="Arial" pitchFamily="34" charset="0"/>
                <a:ea typeface="宋体" pitchFamily="2" charset="-122"/>
              </a:rPr>
              <a:t>将结果提取到</a:t>
            </a:r>
            <a:r>
              <a:rPr kumimoji="1" lang="en-US" altLang="zh-CN" sz="2000" b="1" dirty="0">
                <a:solidFill>
                  <a:schemeClr val="tx1"/>
                </a:solidFill>
                <a:effectLst>
                  <a:outerShdw blurRad="38100" dist="38100" dir="2700000" algn="tl">
                    <a:srgbClr val="FFFFFF"/>
                  </a:outerShdw>
                </a:effectLst>
                <a:latin typeface="Arial" pitchFamily="34" charset="0"/>
                <a:ea typeface="宋体" pitchFamily="2" charset="-122"/>
              </a:rPr>
              <a:t>PL/SQL</a:t>
            </a:r>
            <a:r>
              <a:rPr kumimoji="1" lang="zh-CN" altLang="en-US" sz="2000" b="1" dirty="0">
                <a:solidFill>
                  <a:schemeClr val="tx1"/>
                </a:solidFill>
                <a:effectLst>
                  <a:outerShdw blurRad="38100" dist="38100" dir="2700000" algn="tl">
                    <a:srgbClr val="FFFFFF"/>
                  </a:outerShdw>
                </a:effectLst>
                <a:latin typeface="Arial" pitchFamily="34" charset="0"/>
                <a:ea typeface="宋体" pitchFamily="2" charset="-122"/>
              </a:rPr>
              <a:t>变量中</a:t>
            </a:r>
          </a:p>
        </p:txBody>
      </p:sp>
      <p:grpSp>
        <p:nvGrpSpPr>
          <p:cNvPr id="3" name="Group 10"/>
          <p:cNvGrpSpPr>
            <a:grpSpLocks/>
          </p:cNvGrpSpPr>
          <p:nvPr/>
        </p:nvGrpSpPr>
        <p:grpSpPr bwMode="auto">
          <a:xfrm>
            <a:off x="3451225" y="2387600"/>
            <a:ext cx="1677988" cy="1039813"/>
            <a:chOff x="2174" y="1504"/>
            <a:chExt cx="1057" cy="655"/>
          </a:xfrm>
        </p:grpSpPr>
        <p:sp>
          <p:nvSpPr>
            <p:cNvPr id="757771" name="Line 11"/>
            <p:cNvSpPr>
              <a:spLocks noChangeShapeType="1"/>
            </p:cNvSpPr>
            <p:nvPr/>
          </p:nvSpPr>
          <p:spPr bwMode="auto">
            <a:xfrm>
              <a:off x="2174" y="1794"/>
              <a:ext cx="286" cy="0"/>
            </a:xfrm>
            <a:prstGeom prst="line">
              <a:avLst/>
            </a:prstGeom>
            <a:noFill/>
            <a:ln w="50800">
              <a:solidFill>
                <a:srgbClr val="FFCC00"/>
              </a:solidFill>
              <a:round/>
              <a:headEnd type="none" w="sm" len="sm"/>
              <a:tailEnd type="stealth" w="med" len="lg"/>
            </a:ln>
            <a:effectLst>
              <a:outerShdw dist="35921" dir="2700000" algn="ctr" rotWithShape="0">
                <a:srgbClr val="000000"/>
              </a:outerShdw>
            </a:effectLst>
          </p:spPr>
          <p:txBody>
            <a:bodyPr/>
            <a:lstStyle/>
            <a:p>
              <a:pPr>
                <a:defRPr/>
              </a:pPr>
              <a:endParaRPr lang="zh-CN" altLang="en-US"/>
            </a:p>
          </p:txBody>
        </p:sp>
        <p:sp>
          <p:nvSpPr>
            <p:cNvPr id="757772" name="Rectangle 12"/>
            <p:cNvSpPr>
              <a:spLocks noChangeArrowheads="1"/>
            </p:cNvSpPr>
            <p:nvPr/>
          </p:nvSpPr>
          <p:spPr bwMode="blackWhite">
            <a:xfrm>
              <a:off x="2465" y="1504"/>
              <a:ext cx="766" cy="655"/>
            </a:xfrm>
            <a:prstGeom prst="rect">
              <a:avLst/>
            </a:prstGeom>
            <a:gradFill rotWithShape="0">
              <a:gsLst>
                <a:gs pos="0">
                  <a:srgbClr val="0033CC">
                    <a:gamma/>
                    <a:shade val="80000"/>
                    <a:invGamma/>
                  </a:srgbClr>
                </a:gs>
                <a:gs pos="50000">
                  <a:srgbClr val="0033CC"/>
                </a:gs>
                <a:gs pos="100000">
                  <a:srgbClr val="0033CC">
                    <a:gamma/>
                    <a:shade val="80000"/>
                    <a:invGamma/>
                  </a:srgbClr>
                </a:gs>
              </a:gsLst>
              <a:lin ang="2700000" scaled="1"/>
            </a:gradFill>
            <a:ln w="12700">
              <a:solidFill>
                <a:srgbClr val="000000"/>
              </a:solidFill>
              <a:miter lim="800000"/>
              <a:headEnd/>
              <a:tailEnd/>
            </a:ln>
            <a:effectLst>
              <a:outerShdw dist="53882" dir="2700000" algn="ctr" rotWithShape="0">
                <a:srgbClr val="000000"/>
              </a:outerShdw>
            </a:effectLst>
          </p:spPr>
          <p:txBody>
            <a:bodyPr wrap="none" lIns="92075" tIns="46038" rIns="92075" bIns="46038" anchor="ctr"/>
            <a:lstStyle/>
            <a:p>
              <a:pPr algn="ctr">
                <a:defRPr/>
              </a:pPr>
              <a:r>
                <a:rPr kumimoji="1" lang="en-US" altLang="zh-CN" sz="1800" b="1">
                  <a:solidFill>
                    <a:srgbClr val="FFFFCC"/>
                  </a:solidFill>
                  <a:effectLst>
                    <a:outerShdw blurRad="38100" dist="38100" dir="2700000" algn="tl">
                      <a:srgbClr val="000000"/>
                    </a:outerShdw>
                  </a:effectLst>
                  <a:latin typeface="Arial" pitchFamily="34" charset="0"/>
                  <a:ea typeface="宋体" pitchFamily="2" charset="-122"/>
                </a:rPr>
                <a:t>FETCH</a:t>
              </a:r>
            </a:p>
          </p:txBody>
        </p:sp>
      </p:grpSp>
      <p:sp>
        <p:nvSpPr>
          <p:cNvPr id="757773" name="Rectangle 13"/>
          <p:cNvSpPr>
            <a:spLocks noChangeArrowheads="1"/>
          </p:cNvSpPr>
          <p:nvPr/>
        </p:nvSpPr>
        <p:spPr bwMode="auto">
          <a:xfrm>
            <a:off x="5526088" y="3662363"/>
            <a:ext cx="1733550" cy="1119187"/>
          </a:xfrm>
          <a:prstGeom prst="rect">
            <a:avLst/>
          </a:prstGeom>
          <a:noFill/>
          <a:ln w="9525">
            <a:noFill/>
            <a:miter lim="800000"/>
            <a:headEnd/>
            <a:tailEnd/>
          </a:ln>
          <a:effectLst/>
        </p:spPr>
        <p:txBody>
          <a:bodyPr lIns="92075" tIns="46038" rIns="92075" bIns="46038"/>
          <a:lstStyle/>
          <a:p>
            <a:pPr marL="227013" indent="-227013">
              <a:spcBef>
                <a:spcPct val="30000"/>
              </a:spcBef>
              <a:buClr>
                <a:srgbClr val="FFCC00"/>
              </a:buClr>
              <a:buSzPct val="120000"/>
              <a:buFont typeface="Arial" pitchFamily="34" charset="0"/>
              <a:buChar char="•"/>
              <a:defRPr/>
            </a:pPr>
            <a:r>
              <a:rPr kumimoji="1" lang="zh-CN" altLang="en-US" sz="2000" b="1" dirty="0">
                <a:solidFill>
                  <a:schemeClr val="tx1"/>
                </a:solidFill>
                <a:effectLst>
                  <a:outerShdw blurRad="38100" dist="38100" dir="2700000" algn="tl">
                    <a:srgbClr val="FFFFFF"/>
                  </a:outerShdw>
                </a:effectLst>
                <a:latin typeface="Arial" pitchFamily="34" charset="0"/>
                <a:ea typeface="宋体" pitchFamily="2" charset="-122"/>
              </a:rPr>
              <a:t>检测游标中是否还有数据（行）</a:t>
            </a:r>
            <a:endParaRPr kumimoji="1" lang="en-US" altLang="zh-CN" sz="2000" b="1" dirty="0">
              <a:solidFill>
                <a:schemeClr val="tx1"/>
              </a:solidFill>
              <a:effectLst>
                <a:outerShdw blurRad="38100" dist="38100" dir="2700000" algn="tl">
                  <a:srgbClr val="FFFFFF"/>
                </a:outerShdw>
              </a:effectLst>
              <a:latin typeface="Arial" pitchFamily="34" charset="0"/>
              <a:ea typeface="宋体" pitchFamily="2" charset="-122"/>
            </a:endParaRPr>
          </a:p>
        </p:txBody>
      </p:sp>
      <p:grpSp>
        <p:nvGrpSpPr>
          <p:cNvPr id="4" name="Group 14"/>
          <p:cNvGrpSpPr>
            <a:grpSpLocks/>
          </p:cNvGrpSpPr>
          <p:nvPr/>
        </p:nvGrpSpPr>
        <p:grpSpPr bwMode="auto">
          <a:xfrm>
            <a:off x="5132388" y="2373313"/>
            <a:ext cx="1709737" cy="984250"/>
            <a:chOff x="3233" y="1495"/>
            <a:chExt cx="1077" cy="620"/>
          </a:xfrm>
        </p:grpSpPr>
        <p:sp>
          <p:nvSpPr>
            <p:cNvPr id="757775" name="Line 15"/>
            <p:cNvSpPr>
              <a:spLocks noChangeShapeType="1"/>
            </p:cNvSpPr>
            <p:nvPr/>
          </p:nvSpPr>
          <p:spPr bwMode="auto">
            <a:xfrm>
              <a:off x="3233" y="1816"/>
              <a:ext cx="320" cy="2"/>
            </a:xfrm>
            <a:prstGeom prst="line">
              <a:avLst/>
            </a:prstGeom>
            <a:noFill/>
            <a:ln w="50800">
              <a:solidFill>
                <a:srgbClr val="FFCC00"/>
              </a:solidFill>
              <a:round/>
              <a:headEnd type="none" w="sm" len="sm"/>
              <a:tailEnd type="stealth" w="med" len="lg"/>
            </a:ln>
            <a:effectLst>
              <a:outerShdw dist="35921" dir="2700000" algn="ctr" rotWithShape="0">
                <a:srgbClr val="000000"/>
              </a:outerShdw>
            </a:effectLst>
          </p:spPr>
          <p:txBody>
            <a:bodyPr/>
            <a:lstStyle/>
            <a:p>
              <a:pPr>
                <a:defRPr/>
              </a:pPr>
              <a:endParaRPr lang="zh-CN" altLang="en-US"/>
            </a:p>
          </p:txBody>
        </p:sp>
        <p:sp>
          <p:nvSpPr>
            <p:cNvPr id="757776" name="Rectangle 16"/>
            <p:cNvSpPr>
              <a:spLocks noChangeArrowheads="1"/>
            </p:cNvSpPr>
            <p:nvPr/>
          </p:nvSpPr>
          <p:spPr bwMode="blackWhite">
            <a:xfrm rot="2700000">
              <a:off x="3656" y="1495"/>
              <a:ext cx="620" cy="620"/>
            </a:xfrm>
            <a:prstGeom prst="rect">
              <a:avLst/>
            </a:prstGeom>
            <a:gradFill rotWithShape="0">
              <a:gsLst>
                <a:gs pos="0">
                  <a:srgbClr val="FF9933"/>
                </a:gs>
                <a:gs pos="100000">
                  <a:srgbClr val="FF9933">
                    <a:gamma/>
                    <a:shade val="69804"/>
                    <a:invGamma/>
                  </a:srgbClr>
                </a:gs>
              </a:gsLst>
              <a:lin ang="5400000" scaled="1"/>
            </a:gradFill>
            <a:ln w="9525">
              <a:noFill/>
              <a:miter lim="800000"/>
              <a:headEnd/>
              <a:tailEnd/>
            </a:ln>
            <a:effectLst>
              <a:outerShdw dist="53882" dir="2700000" algn="ctr" rotWithShape="0">
                <a:srgbClr val="000000"/>
              </a:outerShdw>
            </a:effectLst>
          </p:spPr>
          <p:txBody>
            <a:bodyPr wrap="none" anchor="ctr"/>
            <a:lstStyle/>
            <a:p>
              <a:pPr>
                <a:defRPr/>
              </a:pPr>
              <a:endParaRPr lang="zh-CN" altLang="en-US">
                <a:ea typeface="宋体" pitchFamily="2" charset="-122"/>
              </a:endParaRPr>
            </a:p>
          </p:txBody>
        </p:sp>
        <p:sp>
          <p:nvSpPr>
            <p:cNvPr id="16406" name="Rectangle 17"/>
            <p:cNvSpPr>
              <a:spLocks noChangeArrowheads="1"/>
            </p:cNvSpPr>
            <p:nvPr/>
          </p:nvSpPr>
          <p:spPr bwMode="auto">
            <a:xfrm>
              <a:off x="3610" y="1710"/>
              <a:ext cx="700" cy="231"/>
            </a:xfrm>
            <a:prstGeom prst="rect">
              <a:avLst/>
            </a:prstGeom>
            <a:noFill/>
            <a:ln w="9525">
              <a:noFill/>
              <a:miter lim="800000"/>
              <a:headEnd/>
              <a:tailEnd/>
            </a:ln>
          </p:spPr>
          <p:txBody>
            <a:bodyPr wrap="none" lIns="92075" tIns="46038" rIns="92075" bIns="46038">
              <a:spAutoFit/>
            </a:bodyPr>
            <a:lstStyle/>
            <a:p>
              <a:r>
                <a:rPr kumimoji="1" lang="en-US" altLang="zh-CN" sz="1800" b="1">
                  <a:solidFill>
                    <a:srgbClr val="000000"/>
                  </a:solidFill>
                  <a:latin typeface="Arial" pitchFamily="34" charset="0"/>
                  <a:ea typeface="宋体" pitchFamily="2" charset="-122"/>
                </a:rPr>
                <a:t>EMPTY?</a:t>
              </a:r>
            </a:p>
          </p:txBody>
        </p:sp>
      </p:grpSp>
      <p:sp>
        <p:nvSpPr>
          <p:cNvPr id="757778" name="Rectangle 18"/>
          <p:cNvSpPr>
            <a:spLocks noChangeArrowheads="1"/>
          </p:cNvSpPr>
          <p:nvPr/>
        </p:nvSpPr>
        <p:spPr bwMode="auto">
          <a:xfrm>
            <a:off x="5526088" y="4667250"/>
            <a:ext cx="1733550" cy="1831975"/>
          </a:xfrm>
          <a:prstGeom prst="rect">
            <a:avLst/>
          </a:prstGeom>
          <a:noFill/>
          <a:ln w="9525">
            <a:noFill/>
            <a:miter lim="800000"/>
            <a:headEnd/>
            <a:tailEnd/>
          </a:ln>
          <a:effectLst/>
        </p:spPr>
        <p:txBody>
          <a:bodyPr lIns="92075" tIns="46038" rIns="92075" bIns="46038"/>
          <a:lstStyle/>
          <a:p>
            <a:pPr marL="227013" indent="-227013">
              <a:spcBef>
                <a:spcPct val="30000"/>
              </a:spcBef>
              <a:buClr>
                <a:srgbClr val="FFCC00"/>
              </a:buClr>
              <a:buSzPct val="120000"/>
              <a:buFont typeface="Arial" pitchFamily="34" charset="0"/>
              <a:buChar char="•"/>
              <a:defRPr/>
            </a:pPr>
            <a:r>
              <a:rPr kumimoji="1" lang="zh-CN" altLang="en-US" sz="2000" b="1" dirty="0">
                <a:solidFill>
                  <a:schemeClr val="tx1"/>
                </a:solidFill>
                <a:effectLst>
                  <a:outerShdw blurRad="38100" dist="38100" dir="2700000" algn="tl">
                    <a:srgbClr val="FFFFFF"/>
                  </a:outerShdw>
                </a:effectLst>
                <a:latin typeface="Arial" pitchFamily="34" charset="0"/>
                <a:ea typeface="宋体" pitchFamily="2" charset="-122"/>
              </a:rPr>
              <a:t>如果有数据（行），返回提取结果</a:t>
            </a:r>
            <a:endParaRPr kumimoji="1" lang="en-US" altLang="zh-CN" sz="2000" b="1" dirty="0">
              <a:solidFill>
                <a:schemeClr val="tx1"/>
              </a:solidFill>
              <a:effectLst>
                <a:outerShdw blurRad="38100" dist="38100" dir="2700000" algn="tl">
                  <a:srgbClr val="FFFFFF"/>
                </a:outerShdw>
              </a:effectLst>
              <a:latin typeface="Arial" pitchFamily="34" charset="0"/>
              <a:ea typeface="宋体" pitchFamily="2" charset="-122"/>
            </a:endParaRPr>
          </a:p>
        </p:txBody>
      </p:sp>
      <p:sp>
        <p:nvSpPr>
          <p:cNvPr id="757779" name="Rectangle 19"/>
          <p:cNvSpPr>
            <a:spLocks noChangeArrowheads="1"/>
          </p:cNvSpPr>
          <p:nvPr/>
        </p:nvSpPr>
        <p:spPr bwMode="auto">
          <a:xfrm>
            <a:off x="6272213" y="1727200"/>
            <a:ext cx="488950" cy="366713"/>
          </a:xfrm>
          <a:prstGeom prst="rect">
            <a:avLst/>
          </a:prstGeom>
          <a:noFill/>
          <a:ln w="9525">
            <a:noFill/>
            <a:miter lim="800000"/>
            <a:headEnd/>
            <a:tailEnd/>
          </a:ln>
          <a:effectLst/>
        </p:spPr>
        <p:txBody>
          <a:bodyPr wrap="none" lIns="92075" tIns="46038" rIns="92075" bIns="46038">
            <a:spAutoFit/>
          </a:bodyPr>
          <a:lstStyle/>
          <a:p>
            <a:pPr>
              <a:defRPr/>
            </a:pPr>
            <a:r>
              <a:rPr kumimoji="1" lang="en-US" altLang="zh-CN" sz="1800" b="1">
                <a:solidFill>
                  <a:srgbClr val="FFFFCC"/>
                </a:solidFill>
                <a:effectLst>
                  <a:outerShdw blurRad="38100" dist="38100" dir="2700000" algn="tl">
                    <a:srgbClr val="FFFFFF"/>
                  </a:outerShdw>
                </a:effectLst>
                <a:latin typeface="Arial" pitchFamily="34" charset="0"/>
                <a:ea typeface="宋体" pitchFamily="2" charset="-122"/>
              </a:rPr>
              <a:t>No</a:t>
            </a:r>
          </a:p>
        </p:txBody>
      </p:sp>
      <p:sp>
        <p:nvSpPr>
          <p:cNvPr id="757780" name="Freeform 20"/>
          <p:cNvSpPr>
            <a:spLocks/>
          </p:cNvSpPr>
          <p:nvPr/>
        </p:nvSpPr>
        <p:spPr bwMode="auto">
          <a:xfrm>
            <a:off x="4852988" y="1663700"/>
            <a:ext cx="1447800" cy="506413"/>
          </a:xfrm>
          <a:custGeom>
            <a:avLst/>
            <a:gdLst/>
            <a:ahLst/>
            <a:cxnLst>
              <a:cxn ang="0">
                <a:pos x="911" y="318"/>
              </a:cxn>
              <a:cxn ang="0">
                <a:pos x="911" y="0"/>
              </a:cxn>
              <a:cxn ang="0">
                <a:pos x="0" y="0"/>
              </a:cxn>
            </a:cxnLst>
            <a:rect l="0" t="0" r="r" b="b"/>
            <a:pathLst>
              <a:path w="912" h="319">
                <a:moveTo>
                  <a:pt x="911" y="318"/>
                </a:moveTo>
                <a:lnTo>
                  <a:pt x="911" y="0"/>
                </a:lnTo>
                <a:lnTo>
                  <a:pt x="0" y="0"/>
                </a:lnTo>
              </a:path>
            </a:pathLst>
          </a:custGeom>
          <a:noFill/>
          <a:ln w="50800" cap="rnd" cmpd="sng">
            <a:solidFill>
              <a:srgbClr val="FFCC00"/>
            </a:solidFill>
            <a:prstDash val="solid"/>
            <a:round/>
            <a:headEnd type="none" w="sm" len="sm"/>
            <a:tailEnd type="none" w="sm" len="sm"/>
          </a:ln>
          <a:effectLst>
            <a:outerShdw dist="53882" dir="2700000" algn="ctr" rotWithShape="0">
              <a:srgbClr val="000000"/>
            </a:outerShdw>
          </a:effectLst>
        </p:spPr>
        <p:txBody>
          <a:bodyPr/>
          <a:lstStyle/>
          <a:p>
            <a:pPr>
              <a:defRPr/>
            </a:pPr>
            <a:endParaRPr lang="zh-CN" altLang="en-US"/>
          </a:p>
        </p:txBody>
      </p:sp>
      <p:sp>
        <p:nvSpPr>
          <p:cNvPr id="757781" name="Line 21"/>
          <p:cNvSpPr>
            <a:spLocks noChangeShapeType="1"/>
          </p:cNvSpPr>
          <p:nvPr/>
        </p:nvSpPr>
        <p:spPr bwMode="auto">
          <a:xfrm flipV="1">
            <a:off x="4864100" y="1649413"/>
            <a:ext cx="0" cy="715962"/>
          </a:xfrm>
          <a:prstGeom prst="line">
            <a:avLst/>
          </a:prstGeom>
          <a:noFill/>
          <a:ln w="50800">
            <a:solidFill>
              <a:srgbClr val="FFCC00"/>
            </a:solidFill>
            <a:round/>
            <a:headEnd type="stealth" w="med" len="lg"/>
            <a:tailEnd type="none" w="sm" len="sm"/>
          </a:ln>
          <a:effectLst>
            <a:outerShdw dist="53882" dir="2700000" algn="ctr" rotWithShape="0">
              <a:srgbClr val="000000"/>
            </a:outerShdw>
          </a:effectLst>
        </p:spPr>
        <p:txBody>
          <a:bodyPr/>
          <a:lstStyle/>
          <a:p>
            <a:pPr>
              <a:defRPr/>
            </a:pPr>
            <a:endParaRPr lang="zh-CN" altLang="en-US"/>
          </a:p>
        </p:txBody>
      </p:sp>
      <p:sp>
        <p:nvSpPr>
          <p:cNvPr id="757782" name="Rectangle 22"/>
          <p:cNvSpPr>
            <a:spLocks noChangeArrowheads="1"/>
          </p:cNvSpPr>
          <p:nvPr/>
        </p:nvSpPr>
        <p:spPr bwMode="auto">
          <a:xfrm>
            <a:off x="7204075" y="3662363"/>
            <a:ext cx="1739900" cy="727075"/>
          </a:xfrm>
          <a:prstGeom prst="rect">
            <a:avLst/>
          </a:prstGeom>
          <a:noFill/>
          <a:ln w="9525">
            <a:noFill/>
            <a:miter lim="800000"/>
            <a:headEnd/>
            <a:tailEnd/>
          </a:ln>
          <a:effectLst/>
        </p:spPr>
        <p:txBody>
          <a:bodyPr lIns="92075" tIns="46038" rIns="92075" bIns="46038"/>
          <a:lstStyle/>
          <a:p>
            <a:pPr marL="227013" indent="-227013">
              <a:spcBef>
                <a:spcPct val="30000"/>
              </a:spcBef>
              <a:buClr>
                <a:srgbClr val="FFCC00"/>
              </a:buClr>
              <a:buSzPct val="120000"/>
              <a:buFont typeface="Arial" pitchFamily="34" charset="0"/>
              <a:buChar char="•"/>
              <a:defRPr/>
            </a:pPr>
            <a:r>
              <a:rPr kumimoji="1" lang="zh-CN" altLang="en-US" sz="2000" b="1">
                <a:solidFill>
                  <a:schemeClr val="tx1"/>
                </a:solidFill>
                <a:effectLst>
                  <a:outerShdw blurRad="38100" dist="38100" dir="2700000" algn="tl">
                    <a:srgbClr val="FFFFFF"/>
                  </a:outerShdw>
                </a:effectLst>
                <a:latin typeface="Arial" pitchFamily="34" charset="0"/>
                <a:ea typeface="宋体" pitchFamily="2" charset="-122"/>
              </a:rPr>
              <a:t>关闭游标</a:t>
            </a:r>
          </a:p>
        </p:txBody>
      </p:sp>
      <p:grpSp>
        <p:nvGrpSpPr>
          <p:cNvPr id="5" name="Group 23"/>
          <p:cNvGrpSpPr>
            <a:grpSpLocks/>
          </p:cNvGrpSpPr>
          <p:nvPr/>
        </p:nvGrpSpPr>
        <p:grpSpPr bwMode="auto">
          <a:xfrm>
            <a:off x="6859588" y="2387600"/>
            <a:ext cx="1803400" cy="1039813"/>
            <a:chOff x="4321" y="1504"/>
            <a:chExt cx="1136" cy="655"/>
          </a:xfrm>
        </p:grpSpPr>
        <p:sp>
          <p:nvSpPr>
            <p:cNvPr id="757784" name="Line 24"/>
            <p:cNvSpPr>
              <a:spLocks noChangeShapeType="1"/>
            </p:cNvSpPr>
            <p:nvPr/>
          </p:nvSpPr>
          <p:spPr bwMode="auto">
            <a:xfrm>
              <a:off x="4404" y="1808"/>
              <a:ext cx="287" cy="0"/>
            </a:xfrm>
            <a:prstGeom prst="line">
              <a:avLst/>
            </a:prstGeom>
            <a:noFill/>
            <a:ln w="50800">
              <a:solidFill>
                <a:srgbClr val="FFCC00"/>
              </a:solidFill>
              <a:round/>
              <a:headEnd type="none" w="sm" len="sm"/>
              <a:tailEnd type="stealth" w="med" len="lg"/>
            </a:ln>
            <a:effectLst>
              <a:outerShdw dist="35921" dir="2700000" algn="ctr" rotWithShape="0">
                <a:srgbClr val="000000"/>
              </a:outerShdw>
            </a:effectLst>
          </p:spPr>
          <p:txBody>
            <a:bodyPr/>
            <a:lstStyle/>
            <a:p>
              <a:pPr>
                <a:defRPr/>
              </a:pPr>
              <a:endParaRPr lang="zh-CN" altLang="en-US"/>
            </a:p>
          </p:txBody>
        </p:sp>
        <p:sp>
          <p:nvSpPr>
            <p:cNvPr id="757785" name="Rectangle 25"/>
            <p:cNvSpPr>
              <a:spLocks noChangeArrowheads="1"/>
            </p:cNvSpPr>
            <p:nvPr/>
          </p:nvSpPr>
          <p:spPr bwMode="blackWhite">
            <a:xfrm>
              <a:off x="4691" y="1504"/>
              <a:ext cx="766" cy="655"/>
            </a:xfrm>
            <a:prstGeom prst="rect">
              <a:avLst/>
            </a:prstGeom>
            <a:gradFill rotWithShape="0">
              <a:gsLst>
                <a:gs pos="0">
                  <a:srgbClr val="0033CC">
                    <a:gamma/>
                    <a:shade val="80000"/>
                    <a:invGamma/>
                  </a:srgbClr>
                </a:gs>
                <a:gs pos="50000">
                  <a:srgbClr val="0033CC"/>
                </a:gs>
                <a:gs pos="100000">
                  <a:srgbClr val="0033CC">
                    <a:gamma/>
                    <a:shade val="80000"/>
                    <a:invGamma/>
                  </a:srgbClr>
                </a:gs>
              </a:gsLst>
              <a:lin ang="2700000" scaled="1"/>
            </a:gradFill>
            <a:ln w="12700">
              <a:solidFill>
                <a:srgbClr val="000000"/>
              </a:solidFill>
              <a:miter lim="800000"/>
              <a:headEnd/>
              <a:tailEnd/>
            </a:ln>
            <a:effectLst>
              <a:outerShdw dist="53882" dir="2700000" algn="ctr" rotWithShape="0">
                <a:srgbClr val="000000"/>
              </a:outerShdw>
            </a:effectLst>
          </p:spPr>
          <p:txBody>
            <a:bodyPr wrap="none" lIns="92075" tIns="46038" rIns="92075" bIns="46038" anchor="ctr"/>
            <a:lstStyle/>
            <a:p>
              <a:pPr algn="ctr">
                <a:defRPr/>
              </a:pPr>
              <a:r>
                <a:rPr kumimoji="1" lang="en-US" altLang="zh-CN" sz="1800" b="1">
                  <a:solidFill>
                    <a:srgbClr val="FFFFCC"/>
                  </a:solidFill>
                  <a:effectLst>
                    <a:outerShdw blurRad="38100" dist="38100" dir="2700000" algn="tl">
                      <a:srgbClr val="000000"/>
                    </a:outerShdw>
                  </a:effectLst>
                  <a:latin typeface="Arial" pitchFamily="34" charset="0"/>
                  <a:ea typeface="宋体" pitchFamily="2" charset="-122"/>
                </a:rPr>
                <a:t>CLOSE</a:t>
              </a:r>
            </a:p>
          </p:txBody>
        </p:sp>
        <p:sp>
          <p:nvSpPr>
            <p:cNvPr id="757786" name="Rectangle 26"/>
            <p:cNvSpPr>
              <a:spLocks noChangeArrowheads="1"/>
            </p:cNvSpPr>
            <p:nvPr/>
          </p:nvSpPr>
          <p:spPr bwMode="auto">
            <a:xfrm>
              <a:off x="4321" y="1537"/>
              <a:ext cx="372" cy="231"/>
            </a:xfrm>
            <a:prstGeom prst="rect">
              <a:avLst/>
            </a:prstGeom>
            <a:noFill/>
            <a:ln w="9525">
              <a:noFill/>
              <a:miter lim="800000"/>
              <a:headEnd/>
              <a:tailEnd/>
            </a:ln>
            <a:effectLst/>
          </p:spPr>
          <p:txBody>
            <a:bodyPr wrap="none" lIns="92075" tIns="46038" rIns="92075" bIns="46038">
              <a:spAutoFit/>
            </a:bodyPr>
            <a:lstStyle/>
            <a:p>
              <a:pPr>
                <a:defRPr/>
              </a:pPr>
              <a:r>
                <a:rPr kumimoji="1" lang="en-US" altLang="zh-CN" sz="1800" b="1" dirty="0">
                  <a:solidFill>
                    <a:schemeClr val="tx1"/>
                  </a:solidFill>
                  <a:effectLst>
                    <a:outerShdw blurRad="38100" dist="38100" dir="2700000" algn="tl">
                      <a:srgbClr val="FFFFFF"/>
                    </a:outerShdw>
                  </a:effectLst>
                  <a:latin typeface="Arial" pitchFamily="34" charset="0"/>
                  <a:ea typeface="宋体" pitchFamily="2" charset="-122"/>
                </a:rPr>
                <a:t>Yes</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57763"/>
                                        </p:tgtEl>
                                        <p:attrNameLst>
                                          <p:attrName>style.visibility</p:attrName>
                                        </p:attrNameLst>
                                      </p:cBhvr>
                                      <p:to>
                                        <p:strVal val="visible"/>
                                      </p:to>
                                    </p:set>
                                    <p:animEffect transition="in" filter="wipe(left)">
                                      <p:cBhvr>
                                        <p:cTn id="7" dur="500"/>
                                        <p:tgtEl>
                                          <p:spTgt spid="75776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57764"/>
                                        </p:tgtEl>
                                        <p:attrNameLst>
                                          <p:attrName>style.visibility</p:attrName>
                                        </p:attrNameLst>
                                      </p:cBhvr>
                                      <p:to>
                                        <p:strVal val="visible"/>
                                      </p:to>
                                    </p:set>
                                    <p:animEffect transition="in" filter="wipe(left)">
                                      <p:cBhvr>
                                        <p:cTn id="11" dur="500"/>
                                        <p:tgtEl>
                                          <p:spTgt spid="75776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57765"/>
                                        </p:tgtEl>
                                        <p:attrNameLst>
                                          <p:attrName>style.visibility</p:attrName>
                                        </p:attrNameLst>
                                      </p:cBhvr>
                                      <p:to>
                                        <p:strVal val="visible"/>
                                      </p:to>
                                    </p:set>
                                    <p:animEffect transition="in" filter="wipe(left)">
                                      <p:cBhvr>
                                        <p:cTn id="16" dur="500"/>
                                        <p:tgtEl>
                                          <p:spTgt spid="757765"/>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757769"/>
                                        </p:tgtEl>
                                        <p:attrNameLst>
                                          <p:attrName>style.visibility</p:attrName>
                                        </p:attrNameLst>
                                      </p:cBhvr>
                                      <p:to>
                                        <p:strVal val="visible"/>
                                      </p:to>
                                    </p:set>
                                    <p:animEffect transition="in" filter="wipe(left)">
                                      <p:cBhvr>
                                        <p:cTn id="25" dur="500"/>
                                        <p:tgtEl>
                                          <p:spTgt spid="757769"/>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left)">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757773"/>
                                        </p:tgtEl>
                                        <p:attrNameLst>
                                          <p:attrName>style.visibility</p:attrName>
                                        </p:attrNameLst>
                                      </p:cBhvr>
                                      <p:to>
                                        <p:strVal val="visible"/>
                                      </p:to>
                                    </p:set>
                                    <p:animEffect transition="in" filter="wipe(left)">
                                      <p:cBhvr>
                                        <p:cTn id="34" dur="500"/>
                                        <p:tgtEl>
                                          <p:spTgt spid="757773"/>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left)">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757778"/>
                                        </p:tgtEl>
                                        <p:attrNameLst>
                                          <p:attrName>style.visibility</p:attrName>
                                        </p:attrNameLst>
                                      </p:cBhvr>
                                      <p:to>
                                        <p:strVal val="visible"/>
                                      </p:to>
                                    </p:set>
                                    <p:animEffect transition="in" filter="wipe(left)">
                                      <p:cBhvr>
                                        <p:cTn id="43" dur="500"/>
                                        <p:tgtEl>
                                          <p:spTgt spid="757778"/>
                                        </p:tgtEl>
                                      </p:cBhvr>
                                    </p:animEffect>
                                  </p:childTnLst>
                                </p:cTn>
                              </p:par>
                            </p:childTnLst>
                          </p:cTn>
                        </p:par>
                        <p:par>
                          <p:cTn id="44" fill="hold">
                            <p:stCondLst>
                              <p:cond delay="500"/>
                            </p:stCondLst>
                            <p:childTnLst>
                              <p:par>
                                <p:cTn id="45" presetID="4" presetClass="entr" presetSubtype="32" fill="hold" grpId="0" nodeType="afterEffect">
                                  <p:stCondLst>
                                    <p:cond delay="0"/>
                                  </p:stCondLst>
                                  <p:childTnLst>
                                    <p:set>
                                      <p:cBhvr>
                                        <p:cTn id="46" dur="1" fill="hold">
                                          <p:stCondLst>
                                            <p:cond delay="0"/>
                                          </p:stCondLst>
                                        </p:cTn>
                                        <p:tgtEl>
                                          <p:spTgt spid="757779"/>
                                        </p:tgtEl>
                                        <p:attrNameLst>
                                          <p:attrName>style.visibility</p:attrName>
                                        </p:attrNameLst>
                                      </p:cBhvr>
                                      <p:to>
                                        <p:strVal val="visible"/>
                                      </p:to>
                                    </p:set>
                                    <p:animEffect transition="in" filter="box(out)">
                                      <p:cBhvr>
                                        <p:cTn id="47" dur="500"/>
                                        <p:tgtEl>
                                          <p:spTgt spid="757779"/>
                                        </p:tgtEl>
                                      </p:cBhvr>
                                    </p:animEffect>
                                  </p:childTnLst>
                                </p:cTn>
                              </p:par>
                            </p:childTnLst>
                          </p:cTn>
                        </p:par>
                        <p:par>
                          <p:cTn id="48" fill="hold">
                            <p:stCondLst>
                              <p:cond delay="1000"/>
                            </p:stCondLst>
                            <p:childTnLst>
                              <p:par>
                                <p:cTn id="49" presetID="22" presetClass="entr" presetSubtype="2" fill="hold" nodeType="afterEffect">
                                  <p:stCondLst>
                                    <p:cond delay="0"/>
                                  </p:stCondLst>
                                  <p:childTnLst>
                                    <p:set>
                                      <p:cBhvr>
                                        <p:cTn id="50" dur="1" fill="hold">
                                          <p:stCondLst>
                                            <p:cond delay="0"/>
                                          </p:stCondLst>
                                        </p:cTn>
                                        <p:tgtEl>
                                          <p:spTgt spid="757780"/>
                                        </p:tgtEl>
                                        <p:attrNameLst>
                                          <p:attrName>style.visibility</p:attrName>
                                        </p:attrNameLst>
                                      </p:cBhvr>
                                      <p:to>
                                        <p:strVal val="visible"/>
                                      </p:to>
                                    </p:set>
                                    <p:animEffect transition="in" filter="wipe(right)">
                                      <p:cBhvr>
                                        <p:cTn id="51" dur="500"/>
                                        <p:tgtEl>
                                          <p:spTgt spid="757780"/>
                                        </p:tgtEl>
                                      </p:cBhvr>
                                    </p:animEffect>
                                  </p:childTnLst>
                                </p:cTn>
                              </p:par>
                            </p:childTnLst>
                          </p:cTn>
                        </p:par>
                        <p:par>
                          <p:cTn id="52" fill="hold">
                            <p:stCondLst>
                              <p:cond delay="1500"/>
                            </p:stCondLst>
                            <p:childTnLst>
                              <p:par>
                                <p:cTn id="53" presetID="22" presetClass="entr" presetSubtype="1" fill="hold" nodeType="afterEffect">
                                  <p:stCondLst>
                                    <p:cond delay="0"/>
                                  </p:stCondLst>
                                  <p:childTnLst>
                                    <p:set>
                                      <p:cBhvr>
                                        <p:cTn id="54" dur="1" fill="hold">
                                          <p:stCondLst>
                                            <p:cond delay="0"/>
                                          </p:stCondLst>
                                        </p:cTn>
                                        <p:tgtEl>
                                          <p:spTgt spid="757781"/>
                                        </p:tgtEl>
                                        <p:attrNameLst>
                                          <p:attrName>style.visibility</p:attrName>
                                        </p:attrNameLst>
                                      </p:cBhvr>
                                      <p:to>
                                        <p:strVal val="visible"/>
                                      </p:to>
                                    </p:set>
                                    <p:animEffect transition="in" filter="wipe(up)">
                                      <p:cBhvr>
                                        <p:cTn id="55" dur="500"/>
                                        <p:tgtEl>
                                          <p:spTgt spid="75778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757782"/>
                                        </p:tgtEl>
                                        <p:attrNameLst>
                                          <p:attrName>style.visibility</p:attrName>
                                        </p:attrNameLst>
                                      </p:cBhvr>
                                      <p:to>
                                        <p:strVal val="visible"/>
                                      </p:to>
                                    </p:set>
                                    <p:animEffect transition="in" filter="wipe(left)">
                                      <p:cBhvr>
                                        <p:cTn id="60" dur="500"/>
                                        <p:tgtEl>
                                          <p:spTgt spid="757782"/>
                                        </p:tgtEl>
                                      </p:cBhvr>
                                    </p:animEffect>
                                  </p:childTnLst>
                                </p:cTn>
                              </p:par>
                            </p:childTnLst>
                          </p:cTn>
                        </p:par>
                        <p:par>
                          <p:cTn id="61" fill="hold">
                            <p:stCondLst>
                              <p:cond delay="500"/>
                            </p:stCondLst>
                            <p:childTnLst>
                              <p:par>
                                <p:cTn id="62" presetID="22" presetClass="entr" presetSubtype="8" fill="hold" nodeType="afterEffect">
                                  <p:stCondLst>
                                    <p:cond delay="0"/>
                                  </p:stCondLst>
                                  <p:childTnLst>
                                    <p:set>
                                      <p:cBhvr>
                                        <p:cTn id="63" dur="1" fill="hold">
                                          <p:stCondLst>
                                            <p:cond delay="0"/>
                                          </p:stCondLst>
                                        </p:cTn>
                                        <p:tgtEl>
                                          <p:spTgt spid="5"/>
                                        </p:tgtEl>
                                        <p:attrNameLst>
                                          <p:attrName>style.visibility</p:attrName>
                                        </p:attrNameLst>
                                      </p:cBhvr>
                                      <p:to>
                                        <p:strVal val="visible"/>
                                      </p:to>
                                    </p:set>
                                    <p:animEffect transition="in" filter="wipe(left)">
                                      <p:cBhvr>
                                        <p:cTn id="6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63" grpId="0" autoUpdateAnimBg="0"/>
      <p:bldP spid="757764" grpId="0" animBg="1" autoUpdateAnimBg="0"/>
      <p:bldP spid="757765" grpId="0" autoUpdateAnimBg="0"/>
      <p:bldP spid="757769" grpId="0" autoUpdateAnimBg="0"/>
      <p:bldP spid="757773" grpId="0" autoUpdateAnimBg="0"/>
      <p:bldP spid="757778" grpId="0" autoUpdateAnimBg="0"/>
      <p:bldP spid="757779" grpId="0" autoUpdateAnimBg="0"/>
      <p:bldP spid="757782"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Grp="1" noChangeArrowheads="1"/>
          </p:cNvSpPr>
          <p:nvPr>
            <p:ph type="title"/>
          </p:nvPr>
        </p:nvSpPr>
        <p:spPr>
          <a:xfrm>
            <a:off x="863600" y="441325"/>
            <a:ext cx="7408863" cy="881063"/>
          </a:xfrm>
        </p:spPr>
        <p:txBody>
          <a:bodyPr/>
          <a:lstStyle/>
          <a:p>
            <a:pPr eaLnBrk="1" hangingPunct="1">
              <a:defRPr/>
            </a:pPr>
            <a:r>
              <a:rPr lang="en-US" altLang="zh-CN" dirty="0">
                <a:effectLst>
                  <a:outerShdw blurRad="38100" dist="38100" dir="2700000" algn="tl">
                    <a:srgbClr val="FFFFFF"/>
                  </a:outerShdw>
                </a:effectLst>
                <a:ea typeface="宋体" pitchFamily="2" charset="-122"/>
              </a:rPr>
              <a:t>2.2</a:t>
            </a:r>
            <a:r>
              <a:rPr lang="zh-CN" altLang="en-US" dirty="0">
                <a:effectLst>
                  <a:outerShdw blurRad="38100" dist="38100" dir="2700000" algn="tl">
                    <a:srgbClr val="FFFFFF"/>
                  </a:outerShdw>
                </a:effectLst>
                <a:ea typeface="宋体" pitchFamily="2" charset="-122"/>
              </a:rPr>
              <a:t> 内存中的变化过程 </a:t>
            </a:r>
            <a:endParaRPr lang="en-US" altLang="zh-CN" dirty="0">
              <a:effectLst>
                <a:outerShdw blurRad="38100" dist="38100" dir="2700000" algn="tl">
                  <a:srgbClr val="FFFFFF"/>
                </a:outerShdw>
              </a:effectLst>
              <a:ea typeface="宋体" pitchFamily="2" charset="-122"/>
            </a:endParaRPr>
          </a:p>
        </p:txBody>
      </p:sp>
      <p:sp>
        <p:nvSpPr>
          <p:cNvPr id="759811" name="Rectangle 3"/>
          <p:cNvSpPr>
            <a:spLocks noChangeArrowheads="1"/>
          </p:cNvSpPr>
          <p:nvPr/>
        </p:nvSpPr>
        <p:spPr bwMode="auto">
          <a:xfrm>
            <a:off x="2933700" y="1079500"/>
            <a:ext cx="2876550" cy="355600"/>
          </a:xfrm>
          <a:prstGeom prst="rect">
            <a:avLst/>
          </a:prstGeom>
          <a:noFill/>
          <a:ln w="9525">
            <a:noFill/>
            <a:miter lim="800000"/>
            <a:headEnd/>
            <a:tailEnd/>
          </a:ln>
          <a:effectLst/>
        </p:spPr>
        <p:txBody>
          <a:bodyPr lIns="92075" tIns="46038" rIns="92075" bIns="46038">
            <a:spAutoFit/>
          </a:bodyPr>
          <a:lstStyle/>
          <a:p>
            <a:pPr marL="342900" indent="-342900" algn="ctr">
              <a:lnSpc>
                <a:spcPct val="95000"/>
              </a:lnSpc>
              <a:spcBef>
                <a:spcPct val="35000"/>
              </a:spcBef>
              <a:defRPr/>
            </a:pPr>
            <a:r>
              <a:rPr kumimoji="1" lang="zh-CN" altLang="en-US" sz="1800" b="1" dirty="0">
                <a:solidFill>
                  <a:srgbClr val="FF0000"/>
                </a:solidFill>
                <a:effectLst>
                  <a:outerShdw blurRad="38100" dist="38100" dir="2700000" algn="tl">
                    <a:srgbClr val="FFFFFF"/>
                  </a:outerShdw>
                </a:effectLst>
                <a:latin typeface="Arial" pitchFamily="34" charset="0"/>
                <a:ea typeface="宋体" pitchFamily="2" charset="-122"/>
              </a:rPr>
              <a:t>打开游标</a:t>
            </a:r>
            <a:endParaRPr kumimoji="1" lang="en-US" altLang="zh-CN" sz="1800" b="1" dirty="0">
              <a:solidFill>
                <a:srgbClr val="FF0000"/>
              </a:solidFill>
              <a:effectLst>
                <a:outerShdw blurRad="38100" dist="38100" dir="2700000" algn="tl">
                  <a:srgbClr val="FFFFFF"/>
                </a:outerShdw>
              </a:effectLst>
              <a:latin typeface="Arial" pitchFamily="34" charset="0"/>
              <a:ea typeface="宋体" pitchFamily="2" charset="-122"/>
            </a:endParaRPr>
          </a:p>
        </p:txBody>
      </p:sp>
      <p:grpSp>
        <p:nvGrpSpPr>
          <p:cNvPr id="2" name="Group 4"/>
          <p:cNvGrpSpPr>
            <a:grpSpLocks/>
          </p:cNvGrpSpPr>
          <p:nvPr/>
        </p:nvGrpSpPr>
        <p:grpSpPr bwMode="auto">
          <a:xfrm>
            <a:off x="3533775" y="1414463"/>
            <a:ext cx="1722438" cy="873125"/>
            <a:chOff x="2226" y="891"/>
            <a:chExt cx="1085" cy="550"/>
          </a:xfrm>
        </p:grpSpPr>
        <p:sp>
          <p:nvSpPr>
            <p:cNvPr id="759813" name="AutoShape 5"/>
            <p:cNvSpPr>
              <a:spLocks noChangeArrowheads="1"/>
            </p:cNvSpPr>
            <p:nvPr/>
          </p:nvSpPr>
          <p:spPr bwMode="blackWhite">
            <a:xfrm>
              <a:off x="2238" y="891"/>
              <a:ext cx="1073" cy="528"/>
            </a:xfrm>
            <a:prstGeom prst="roundRect">
              <a:avLst>
                <a:gd name="adj" fmla="val 12495"/>
              </a:avLst>
            </a:prstGeom>
            <a:gradFill rotWithShape="0">
              <a:gsLst>
                <a:gs pos="0">
                  <a:srgbClr val="0033CC">
                    <a:gamma/>
                    <a:shade val="49804"/>
                    <a:invGamma/>
                  </a:srgbClr>
                </a:gs>
                <a:gs pos="50000">
                  <a:srgbClr val="0033CC"/>
                </a:gs>
                <a:gs pos="100000">
                  <a:srgbClr val="0033CC">
                    <a:gamma/>
                    <a:shade val="49804"/>
                    <a:invGamma/>
                  </a:srgbClr>
                </a:gs>
              </a:gsLst>
              <a:lin ang="2700000" scaled="1"/>
            </a:gradFill>
            <a:ln w="12700">
              <a:solidFill>
                <a:srgbClr val="000000"/>
              </a:solidFill>
              <a:round/>
              <a:headEnd/>
              <a:tailEnd/>
            </a:ln>
            <a:effectLst>
              <a:outerShdw dist="53882" dir="2700000" algn="ctr" rotWithShape="0">
                <a:srgbClr val="000000"/>
              </a:outerShdw>
            </a:effectLst>
          </p:spPr>
          <p:txBody>
            <a:bodyPr wrap="none" anchor="ctr"/>
            <a:lstStyle/>
            <a:p>
              <a:pPr>
                <a:defRPr/>
              </a:pPr>
              <a:endParaRPr lang="zh-CN" altLang="en-US">
                <a:ea typeface="宋体" pitchFamily="2" charset="-122"/>
              </a:endParaRPr>
            </a:p>
          </p:txBody>
        </p:sp>
        <p:sp>
          <p:nvSpPr>
            <p:cNvPr id="759814" name="Rectangle 6"/>
            <p:cNvSpPr>
              <a:spLocks noChangeArrowheads="1"/>
            </p:cNvSpPr>
            <p:nvPr/>
          </p:nvSpPr>
          <p:spPr bwMode="auto">
            <a:xfrm>
              <a:off x="2226" y="1271"/>
              <a:ext cx="485" cy="170"/>
            </a:xfrm>
            <a:prstGeom prst="rect">
              <a:avLst/>
            </a:prstGeom>
            <a:noFill/>
            <a:ln w="9525">
              <a:noFill/>
              <a:miter lim="800000"/>
              <a:headEnd/>
              <a:tailEnd/>
            </a:ln>
            <a:effectLst/>
          </p:spPr>
          <p:txBody>
            <a:bodyPr lIns="58738" tIns="28575" rIns="58738" bIns="28575">
              <a:spAutoFit/>
            </a:bodyPr>
            <a:lstStyle/>
            <a:p>
              <a:pPr defTabSz="374650">
                <a:defRPr/>
              </a:pPr>
              <a:r>
                <a:rPr kumimoji="1" lang="en-US" altLang="zh-CN" sz="1400" b="1">
                  <a:solidFill>
                    <a:srgbClr val="FFFFCC"/>
                  </a:solidFill>
                  <a:effectLst>
                    <a:outerShdw blurRad="38100" dist="38100" dir="2700000" algn="tl">
                      <a:srgbClr val="FFFFFF"/>
                    </a:outerShdw>
                  </a:effectLst>
                  <a:latin typeface="Arial" pitchFamily="34" charset="0"/>
                  <a:ea typeface="宋体" pitchFamily="2" charset="-122"/>
                </a:rPr>
                <a:t>Cursor</a:t>
              </a:r>
            </a:p>
          </p:txBody>
        </p:sp>
      </p:grpSp>
      <p:sp>
        <p:nvSpPr>
          <p:cNvPr id="759815" name="AutoShape 7"/>
          <p:cNvSpPr>
            <a:spLocks noChangeArrowheads="1"/>
          </p:cNvSpPr>
          <p:nvPr/>
        </p:nvSpPr>
        <p:spPr bwMode="auto">
          <a:xfrm>
            <a:off x="4110038" y="1493838"/>
            <a:ext cx="639762" cy="84137"/>
          </a:xfrm>
          <a:prstGeom prst="roundRect">
            <a:avLst>
              <a:gd name="adj" fmla="val 12495"/>
            </a:avLst>
          </a:prstGeom>
          <a:solidFill>
            <a:srgbClr val="FF3300"/>
          </a:solidFill>
          <a:ln w="12700">
            <a:solidFill>
              <a:srgbClr val="000000"/>
            </a:solidFill>
            <a:round/>
            <a:headEnd/>
            <a:tailEnd/>
          </a:ln>
        </p:spPr>
        <p:txBody>
          <a:bodyPr wrap="none" lIns="39688" tIns="19050" rIns="39688" bIns="19050"/>
          <a:lstStyle/>
          <a:p>
            <a:pPr defTabSz="160338"/>
            <a:endParaRPr kumimoji="1" lang="zh-CN" altLang="en-US" sz="800" b="1">
              <a:solidFill>
                <a:srgbClr val="000000"/>
              </a:solidFill>
              <a:latin typeface="Arial" pitchFamily="34" charset="0"/>
              <a:ea typeface="宋体" pitchFamily="2" charset="-122"/>
            </a:endParaRPr>
          </a:p>
          <a:p>
            <a:pPr defTabSz="160338"/>
            <a:endParaRPr kumimoji="1" lang="zh-CN" altLang="en-US" sz="800" b="1">
              <a:solidFill>
                <a:srgbClr val="000000"/>
              </a:solidFill>
              <a:latin typeface="Arial" pitchFamily="34" charset="0"/>
              <a:ea typeface="宋体" pitchFamily="2" charset="-122"/>
            </a:endParaRPr>
          </a:p>
        </p:txBody>
      </p:sp>
      <p:sp>
        <p:nvSpPr>
          <p:cNvPr id="759816" name="AutoShape 8"/>
          <p:cNvSpPr>
            <a:spLocks noChangeArrowheads="1"/>
          </p:cNvSpPr>
          <p:nvPr/>
        </p:nvSpPr>
        <p:spPr bwMode="auto">
          <a:xfrm>
            <a:off x="4148138" y="1636713"/>
            <a:ext cx="639762" cy="85725"/>
          </a:xfrm>
          <a:prstGeom prst="roundRect">
            <a:avLst>
              <a:gd name="adj" fmla="val 12495"/>
            </a:avLst>
          </a:prstGeom>
          <a:solidFill>
            <a:srgbClr val="FF3300"/>
          </a:solidFill>
          <a:ln w="12700">
            <a:solidFill>
              <a:srgbClr val="000000"/>
            </a:solidFill>
            <a:round/>
            <a:headEnd/>
            <a:tailEnd/>
          </a:ln>
        </p:spPr>
        <p:txBody>
          <a:bodyPr wrap="none" lIns="39688" tIns="19050" rIns="39688" bIns="19050"/>
          <a:lstStyle/>
          <a:p>
            <a:pPr defTabSz="160338"/>
            <a:endParaRPr kumimoji="1" lang="zh-CN" altLang="en-US" sz="800" b="1">
              <a:solidFill>
                <a:srgbClr val="000000"/>
              </a:solidFill>
              <a:latin typeface="Arial" pitchFamily="34" charset="0"/>
              <a:ea typeface="宋体" pitchFamily="2" charset="-122"/>
            </a:endParaRPr>
          </a:p>
          <a:p>
            <a:pPr defTabSz="160338"/>
            <a:endParaRPr kumimoji="1" lang="zh-CN" altLang="en-US" sz="800" b="1">
              <a:solidFill>
                <a:srgbClr val="000000"/>
              </a:solidFill>
              <a:latin typeface="Arial" pitchFamily="34" charset="0"/>
              <a:ea typeface="宋体" pitchFamily="2" charset="-122"/>
            </a:endParaRPr>
          </a:p>
        </p:txBody>
      </p:sp>
      <p:sp>
        <p:nvSpPr>
          <p:cNvPr id="759817" name="AutoShape 9"/>
          <p:cNvSpPr>
            <a:spLocks noChangeArrowheads="1"/>
          </p:cNvSpPr>
          <p:nvPr/>
        </p:nvSpPr>
        <p:spPr bwMode="auto">
          <a:xfrm>
            <a:off x="4186238" y="1776413"/>
            <a:ext cx="639762" cy="85725"/>
          </a:xfrm>
          <a:prstGeom prst="roundRect">
            <a:avLst>
              <a:gd name="adj" fmla="val 12495"/>
            </a:avLst>
          </a:prstGeom>
          <a:solidFill>
            <a:srgbClr val="FF3300"/>
          </a:solidFill>
          <a:ln w="12700">
            <a:solidFill>
              <a:srgbClr val="000000"/>
            </a:solidFill>
            <a:round/>
            <a:headEnd/>
            <a:tailEnd/>
          </a:ln>
        </p:spPr>
        <p:txBody>
          <a:bodyPr wrap="none" lIns="39688" tIns="19050" rIns="39688" bIns="19050"/>
          <a:lstStyle/>
          <a:p>
            <a:pPr defTabSz="160338"/>
            <a:endParaRPr kumimoji="1" lang="zh-CN" altLang="en-US" sz="800" b="1">
              <a:solidFill>
                <a:srgbClr val="000000"/>
              </a:solidFill>
              <a:latin typeface="Arial" pitchFamily="34" charset="0"/>
              <a:ea typeface="宋体" pitchFamily="2" charset="-122"/>
            </a:endParaRPr>
          </a:p>
          <a:p>
            <a:pPr defTabSz="160338"/>
            <a:endParaRPr kumimoji="1" lang="zh-CN" altLang="en-US" sz="800" b="1">
              <a:solidFill>
                <a:srgbClr val="000000"/>
              </a:solidFill>
              <a:latin typeface="Arial" pitchFamily="34" charset="0"/>
              <a:ea typeface="宋体" pitchFamily="2" charset="-122"/>
            </a:endParaRPr>
          </a:p>
        </p:txBody>
      </p:sp>
      <p:sp>
        <p:nvSpPr>
          <p:cNvPr id="759818" name="AutoShape 10"/>
          <p:cNvSpPr>
            <a:spLocks noChangeArrowheads="1"/>
          </p:cNvSpPr>
          <p:nvPr/>
        </p:nvSpPr>
        <p:spPr bwMode="auto">
          <a:xfrm>
            <a:off x="4221163" y="1922463"/>
            <a:ext cx="638175" cy="85725"/>
          </a:xfrm>
          <a:prstGeom prst="roundRect">
            <a:avLst>
              <a:gd name="adj" fmla="val 12495"/>
            </a:avLst>
          </a:prstGeom>
          <a:solidFill>
            <a:srgbClr val="FF3300"/>
          </a:solidFill>
          <a:ln w="12700">
            <a:solidFill>
              <a:srgbClr val="000000"/>
            </a:solidFill>
            <a:round/>
            <a:headEnd/>
            <a:tailEnd/>
          </a:ln>
        </p:spPr>
        <p:txBody>
          <a:bodyPr wrap="none" lIns="39688" tIns="19050" rIns="39688" bIns="19050"/>
          <a:lstStyle/>
          <a:p>
            <a:pPr defTabSz="160338"/>
            <a:endParaRPr kumimoji="1" lang="zh-CN" altLang="en-US" sz="800" b="1">
              <a:solidFill>
                <a:srgbClr val="000000"/>
              </a:solidFill>
              <a:latin typeface="Arial" pitchFamily="34" charset="0"/>
              <a:ea typeface="宋体" pitchFamily="2" charset="-122"/>
            </a:endParaRPr>
          </a:p>
          <a:p>
            <a:pPr defTabSz="160338"/>
            <a:endParaRPr kumimoji="1" lang="zh-CN" altLang="en-US" sz="800" b="1">
              <a:solidFill>
                <a:srgbClr val="000000"/>
              </a:solidFill>
              <a:latin typeface="Arial" pitchFamily="34" charset="0"/>
              <a:ea typeface="宋体" pitchFamily="2" charset="-122"/>
            </a:endParaRPr>
          </a:p>
        </p:txBody>
      </p:sp>
      <p:sp>
        <p:nvSpPr>
          <p:cNvPr id="759819" name="AutoShape 11"/>
          <p:cNvSpPr>
            <a:spLocks noChangeArrowheads="1"/>
          </p:cNvSpPr>
          <p:nvPr/>
        </p:nvSpPr>
        <p:spPr bwMode="auto">
          <a:xfrm>
            <a:off x="4273550" y="2114550"/>
            <a:ext cx="639763" cy="85725"/>
          </a:xfrm>
          <a:prstGeom prst="roundRect">
            <a:avLst>
              <a:gd name="adj" fmla="val 12495"/>
            </a:avLst>
          </a:prstGeom>
          <a:solidFill>
            <a:srgbClr val="FF3300"/>
          </a:solidFill>
          <a:ln w="12700">
            <a:solidFill>
              <a:srgbClr val="000000"/>
            </a:solidFill>
            <a:round/>
            <a:headEnd/>
            <a:tailEnd/>
          </a:ln>
        </p:spPr>
        <p:txBody>
          <a:bodyPr wrap="none" lIns="39688" tIns="19050" rIns="39688" bIns="19050"/>
          <a:lstStyle/>
          <a:p>
            <a:pPr defTabSz="160338"/>
            <a:endParaRPr kumimoji="1" lang="zh-CN" altLang="en-US" sz="800" b="1">
              <a:solidFill>
                <a:srgbClr val="000000"/>
              </a:solidFill>
              <a:latin typeface="Arial" pitchFamily="34" charset="0"/>
              <a:ea typeface="宋体" pitchFamily="2" charset="-122"/>
            </a:endParaRPr>
          </a:p>
          <a:p>
            <a:pPr defTabSz="160338"/>
            <a:endParaRPr kumimoji="1" lang="zh-CN" altLang="en-US" sz="800" b="1">
              <a:solidFill>
                <a:srgbClr val="000000"/>
              </a:solidFill>
              <a:latin typeface="Arial" pitchFamily="34" charset="0"/>
              <a:ea typeface="宋体" pitchFamily="2" charset="-122"/>
            </a:endParaRPr>
          </a:p>
        </p:txBody>
      </p:sp>
      <p:grpSp>
        <p:nvGrpSpPr>
          <p:cNvPr id="3" name="Group 12"/>
          <p:cNvGrpSpPr>
            <a:grpSpLocks/>
          </p:cNvGrpSpPr>
          <p:nvPr/>
        </p:nvGrpSpPr>
        <p:grpSpPr bwMode="auto">
          <a:xfrm>
            <a:off x="4743450" y="1347788"/>
            <a:ext cx="3859213" cy="400050"/>
            <a:chOff x="2988" y="849"/>
            <a:chExt cx="2431" cy="252"/>
          </a:xfrm>
        </p:grpSpPr>
        <p:sp>
          <p:nvSpPr>
            <p:cNvPr id="759821" name="Rectangle 13"/>
            <p:cNvSpPr>
              <a:spLocks noChangeArrowheads="1"/>
            </p:cNvSpPr>
            <p:nvPr/>
          </p:nvSpPr>
          <p:spPr bwMode="auto">
            <a:xfrm>
              <a:off x="4616" y="849"/>
              <a:ext cx="803" cy="252"/>
            </a:xfrm>
            <a:prstGeom prst="rect">
              <a:avLst/>
            </a:prstGeom>
            <a:noFill/>
            <a:ln w="9525">
              <a:noFill/>
              <a:miter lim="800000"/>
              <a:headEnd/>
              <a:tailEnd/>
            </a:ln>
            <a:effectLst/>
          </p:spPr>
          <p:txBody>
            <a:bodyPr lIns="92075" tIns="46038" rIns="92075" bIns="46038">
              <a:spAutoFit/>
            </a:bodyPr>
            <a:lstStyle/>
            <a:p>
              <a:pPr>
                <a:defRPr/>
              </a:pPr>
              <a:r>
                <a:rPr kumimoji="1" lang="en-US" altLang="zh-CN" sz="2000" b="1" dirty="0">
                  <a:solidFill>
                    <a:schemeClr val="tx1"/>
                  </a:solidFill>
                  <a:effectLst>
                    <a:outerShdw blurRad="38100" dist="38100" dir="2700000" algn="tl">
                      <a:srgbClr val="FFFFFF"/>
                    </a:outerShdw>
                  </a:effectLst>
                  <a:latin typeface="Arial" pitchFamily="34" charset="0"/>
                  <a:ea typeface="宋体" pitchFamily="2" charset="-122"/>
                </a:rPr>
                <a:t>Pointer</a:t>
              </a:r>
            </a:p>
          </p:txBody>
        </p:sp>
        <p:sp>
          <p:nvSpPr>
            <p:cNvPr id="759822" name="Line 14"/>
            <p:cNvSpPr>
              <a:spLocks noChangeShapeType="1"/>
            </p:cNvSpPr>
            <p:nvPr/>
          </p:nvSpPr>
          <p:spPr bwMode="auto">
            <a:xfrm flipH="1" flipV="1">
              <a:off x="2988" y="966"/>
              <a:ext cx="1545" cy="1"/>
            </a:xfrm>
            <a:prstGeom prst="line">
              <a:avLst/>
            </a:prstGeom>
            <a:noFill/>
            <a:ln w="50800">
              <a:solidFill>
                <a:srgbClr val="FFCC00"/>
              </a:solidFill>
              <a:round/>
              <a:headEnd type="none" w="sm" len="sm"/>
              <a:tailEnd type="stealth" w="med" len="lg"/>
            </a:ln>
            <a:effectLst>
              <a:outerShdw dist="35921" dir="2700000" algn="ctr" rotWithShape="0">
                <a:srgbClr val="000000"/>
              </a:outerShdw>
            </a:effectLst>
          </p:spPr>
          <p:txBody>
            <a:bodyPr/>
            <a:lstStyle/>
            <a:p>
              <a:pPr>
                <a:defRPr/>
              </a:pPr>
              <a:endParaRPr lang="zh-CN" altLang="en-US">
                <a:solidFill>
                  <a:schemeClr val="tx1"/>
                </a:solidFill>
              </a:endParaRPr>
            </a:p>
          </p:txBody>
        </p:sp>
      </p:grpSp>
      <p:sp>
        <p:nvSpPr>
          <p:cNvPr id="759823" name="Rectangle 15"/>
          <p:cNvSpPr>
            <a:spLocks noChangeArrowheads="1"/>
          </p:cNvSpPr>
          <p:nvPr/>
        </p:nvSpPr>
        <p:spPr bwMode="auto">
          <a:xfrm>
            <a:off x="2293938" y="2273300"/>
            <a:ext cx="4157662" cy="355600"/>
          </a:xfrm>
          <a:prstGeom prst="rect">
            <a:avLst/>
          </a:prstGeom>
          <a:noFill/>
          <a:ln w="9525">
            <a:noFill/>
            <a:miter lim="800000"/>
            <a:headEnd/>
            <a:tailEnd/>
          </a:ln>
          <a:effectLst/>
        </p:spPr>
        <p:txBody>
          <a:bodyPr lIns="92075" tIns="46038" rIns="92075" bIns="46038">
            <a:spAutoFit/>
          </a:bodyPr>
          <a:lstStyle/>
          <a:p>
            <a:pPr marL="342900" indent="-342900" algn="ctr">
              <a:lnSpc>
                <a:spcPct val="95000"/>
              </a:lnSpc>
              <a:spcBef>
                <a:spcPct val="35000"/>
              </a:spcBef>
              <a:defRPr/>
            </a:pPr>
            <a:r>
              <a:rPr kumimoji="1" lang="zh-CN" altLang="en-US" sz="1800" b="1" dirty="0">
                <a:solidFill>
                  <a:srgbClr val="FF0000"/>
                </a:solidFill>
                <a:effectLst>
                  <a:outerShdw blurRad="38100" dist="38100" dir="2700000" algn="tl">
                    <a:srgbClr val="FFFFFF"/>
                  </a:outerShdw>
                </a:effectLst>
                <a:latin typeface="Arial" pitchFamily="34" charset="0"/>
                <a:ea typeface="宋体" pitchFamily="2" charset="-122"/>
              </a:rPr>
              <a:t>从游标中提取(</a:t>
            </a:r>
            <a:r>
              <a:rPr kumimoji="1" lang="en-US" altLang="zh-CN" sz="1800" b="1" dirty="0">
                <a:solidFill>
                  <a:srgbClr val="FF0000"/>
                </a:solidFill>
                <a:effectLst>
                  <a:outerShdw blurRad="38100" dist="38100" dir="2700000" algn="tl">
                    <a:srgbClr val="FFFFFF"/>
                  </a:outerShdw>
                </a:effectLst>
                <a:latin typeface="Arial" pitchFamily="34" charset="0"/>
                <a:ea typeface="宋体" pitchFamily="2" charset="-122"/>
              </a:rPr>
              <a:t>Fetch)</a:t>
            </a:r>
            <a:r>
              <a:rPr kumimoji="1" lang="zh-CN" altLang="en-US" sz="1800" b="1" dirty="0">
                <a:solidFill>
                  <a:srgbClr val="FF0000"/>
                </a:solidFill>
                <a:effectLst>
                  <a:outerShdw blurRad="38100" dist="38100" dir="2700000" algn="tl">
                    <a:srgbClr val="FFFFFF"/>
                  </a:outerShdw>
                </a:effectLst>
                <a:latin typeface="Arial" pitchFamily="34" charset="0"/>
                <a:ea typeface="宋体" pitchFamily="2" charset="-122"/>
              </a:rPr>
              <a:t>一行</a:t>
            </a:r>
            <a:endParaRPr kumimoji="1" lang="en-US" altLang="zh-CN" sz="1800" b="1" dirty="0">
              <a:solidFill>
                <a:srgbClr val="FF0000"/>
              </a:solidFill>
              <a:effectLst>
                <a:outerShdw blurRad="38100" dist="38100" dir="2700000" algn="tl">
                  <a:srgbClr val="FFFFFF"/>
                </a:outerShdw>
              </a:effectLst>
              <a:latin typeface="Arial" pitchFamily="34" charset="0"/>
              <a:ea typeface="宋体" pitchFamily="2" charset="-122"/>
            </a:endParaRPr>
          </a:p>
        </p:txBody>
      </p:sp>
      <p:grpSp>
        <p:nvGrpSpPr>
          <p:cNvPr id="4" name="Group 16"/>
          <p:cNvGrpSpPr>
            <a:grpSpLocks/>
          </p:cNvGrpSpPr>
          <p:nvPr/>
        </p:nvGrpSpPr>
        <p:grpSpPr bwMode="auto">
          <a:xfrm>
            <a:off x="3533775" y="2782888"/>
            <a:ext cx="1722438" cy="876300"/>
            <a:chOff x="2226" y="1753"/>
            <a:chExt cx="1085" cy="552"/>
          </a:xfrm>
        </p:grpSpPr>
        <p:grpSp>
          <p:nvGrpSpPr>
            <p:cNvPr id="17443" name="Group 17"/>
            <p:cNvGrpSpPr>
              <a:grpSpLocks/>
            </p:cNvGrpSpPr>
            <p:nvPr/>
          </p:nvGrpSpPr>
          <p:grpSpPr bwMode="auto">
            <a:xfrm>
              <a:off x="2226" y="1753"/>
              <a:ext cx="1085" cy="552"/>
              <a:chOff x="2226" y="1753"/>
              <a:chExt cx="1085" cy="552"/>
            </a:xfrm>
          </p:grpSpPr>
          <p:sp>
            <p:nvSpPr>
              <p:cNvPr id="759826" name="AutoShape 18"/>
              <p:cNvSpPr>
                <a:spLocks noChangeArrowheads="1"/>
              </p:cNvSpPr>
              <p:nvPr/>
            </p:nvSpPr>
            <p:spPr bwMode="blackWhite">
              <a:xfrm>
                <a:off x="2238" y="1753"/>
                <a:ext cx="1073" cy="528"/>
              </a:xfrm>
              <a:prstGeom prst="roundRect">
                <a:avLst>
                  <a:gd name="adj" fmla="val 12495"/>
                </a:avLst>
              </a:prstGeom>
              <a:gradFill rotWithShape="0">
                <a:gsLst>
                  <a:gs pos="0">
                    <a:srgbClr val="0033CC">
                      <a:gamma/>
                      <a:shade val="49804"/>
                      <a:invGamma/>
                    </a:srgbClr>
                  </a:gs>
                  <a:gs pos="50000">
                    <a:srgbClr val="0033CC"/>
                  </a:gs>
                  <a:gs pos="100000">
                    <a:srgbClr val="0033CC">
                      <a:gamma/>
                      <a:shade val="49804"/>
                      <a:invGamma/>
                    </a:srgbClr>
                  </a:gs>
                </a:gsLst>
                <a:lin ang="2700000" scaled="1"/>
              </a:gradFill>
              <a:ln w="12700">
                <a:solidFill>
                  <a:srgbClr val="000000"/>
                </a:solidFill>
                <a:round/>
                <a:headEnd/>
                <a:tailEnd/>
              </a:ln>
              <a:effectLst>
                <a:outerShdw dist="53882" dir="2700000" algn="ctr" rotWithShape="0">
                  <a:srgbClr val="000000"/>
                </a:outerShdw>
              </a:effectLst>
            </p:spPr>
            <p:txBody>
              <a:bodyPr wrap="none" anchor="ctr"/>
              <a:lstStyle/>
              <a:p>
                <a:pPr>
                  <a:defRPr/>
                </a:pPr>
                <a:endParaRPr lang="zh-CN" altLang="en-US">
                  <a:ea typeface="宋体" pitchFamily="2" charset="-122"/>
                </a:endParaRPr>
              </a:p>
            </p:txBody>
          </p:sp>
          <p:sp>
            <p:nvSpPr>
              <p:cNvPr id="759827" name="Rectangle 19"/>
              <p:cNvSpPr>
                <a:spLocks noChangeArrowheads="1"/>
              </p:cNvSpPr>
              <p:nvPr/>
            </p:nvSpPr>
            <p:spPr bwMode="auto">
              <a:xfrm>
                <a:off x="2226" y="2135"/>
                <a:ext cx="459" cy="170"/>
              </a:xfrm>
              <a:prstGeom prst="rect">
                <a:avLst/>
              </a:prstGeom>
              <a:noFill/>
              <a:ln w="9525">
                <a:noFill/>
                <a:miter lim="800000"/>
                <a:headEnd/>
                <a:tailEnd/>
              </a:ln>
              <a:effectLst/>
            </p:spPr>
            <p:txBody>
              <a:bodyPr lIns="58738" tIns="28575" rIns="58738" bIns="28575">
                <a:spAutoFit/>
              </a:bodyPr>
              <a:lstStyle/>
              <a:p>
                <a:pPr defTabSz="374650">
                  <a:defRPr/>
                </a:pPr>
                <a:r>
                  <a:rPr kumimoji="1" lang="en-US" altLang="zh-CN" sz="1400" b="1">
                    <a:solidFill>
                      <a:srgbClr val="FFFFCC"/>
                    </a:solidFill>
                    <a:effectLst>
                      <a:outerShdw blurRad="38100" dist="38100" dir="2700000" algn="tl">
                        <a:srgbClr val="FFFFFF"/>
                      </a:outerShdw>
                    </a:effectLst>
                    <a:latin typeface="Arial" pitchFamily="34" charset="0"/>
                    <a:ea typeface="宋体" pitchFamily="2" charset="-122"/>
                  </a:rPr>
                  <a:t>Cursor</a:t>
                </a:r>
              </a:p>
            </p:txBody>
          </p:sp>
        </p:grpSp>
        <p:sp>
          <p:nvSpPr>
            <p:cNvPr id="17444" name="AutoShape 20"/>
            <p:cNvSpPr>
              <a:spLocks noChangeArrowheads="1"/>
            </p:cNvSpPr>
            <p:nvPr/>
          </p:nvSpPr>
          <p:spPr bwMode="auto">
            <a:xfrm>
              <a:off x="2788" y="1869"/>
              <a:ext cx="402" cy="54"/>
            </a:xfrm>
            <a:prstGeom prst="roundRect">
              <a:avLst>
                <a:gd name="adj" fmla="val 12495"/>
              </a:avLst>
            </a:prstGeom>
            <a:solidFill>
              <a:srgbClr val="FF3300"/>
            </a:solidFill>
            <a:ln w="12700">
              <a:solidFill>
                <a:srgbClr val="000000"/>
              </a:solidFill>
              <a:round/>
              <a:headEnd/>
              <a:tailEnd/>
            </a:ln>
          </p:spPr>
          <p:txBody>
            <a:bodyPr wrap="none" lIns="39688" tIns="19050" rIns="39688" bIns="19050"/>
            <a:lstStyle/>
            <a:p>
              <a:pPr defTabSz="160338"/>
              <a:endParaRPr kumimoji="1" lang="zh-CN" altLang="en-US" sz="800" b="1">
                <a:solidFill>
                  <a:srgbClr val="000000"/>
                </a:solidFill>
                <a:latin typeface="Arial" pitchFamily="34" charset="0"/>
                <a:ea typeface="宋体" pitchFamily="2" charset="-122"/>
              </a:endParaRPr>
            </a:p>
            <a:p>
              <a:pPr defTabSz="160338"/>
              <a:endParaRPr kumimoji="1" lang="zh-CN" altLang="en-US" sz="800" b="1">
                <a:solidFill>
                  <a:srgbClr val="000000"/>
                </a:solidFill>
                <a:latin typeface="Arial" pitchFamily="34" charset="0"/>
                <a:ea typeface="宋体" pitchFamily="2" charset="-122"/>
              </a:endParaRPr>
            </a:p>
          </p:txBody>
        </p:sp>
        <p:sp>
          <p:nvSpPr>
            <p:cNvPr id="17445" name="AutoShape 21"/>
            <p:cNvSpPr>
              <a:spLocks noChangeArrowheads="1"/>
            </p:cNvSpPr>
            <p:nvPr/>
          </p:nvSpPr>
          <p:spPr bwMode="auto">
            <a:xfrm>
              <a:off x="2812" y="1960"/>
              <a:ext cx="402" cy="53"/>
            </a:xfrm>
            <a:prstGeom prst="roundRect">
              <a:avLst>
                <a:gd name="adj" fmla="val 12495"/>
              </a:avLst>
            </a:prstGeom>
            <a:solidFill>
              <a:srgbClr val="FF3300"/>
            </a:solidFill>
            <a:ln w="12700">
              <a:solidFill>
                <a:srgbClr val="000000"/>
              </a:solidFill>
              <a:round/>
              <a:headEnd/>
              <a:tailEnd/>
            </a:ln>
          </p:spPr>
          <p:txBody>
            <a:bodyPr wrap="none" lIns="39688" tIns="19050" rIns="39688" bIns="19050"/>
            <a:lstStyle/>
            <a:p>
              <a:pPr defTabSz="160338"/>
              <a:endParaRPr kumimoji="1" lang="zh-CN" altLang="en-US" sz="800" b="1">
                <a:solidFill>
                  <a:srgbClr val="000000"/>
                </a:solidFill>
                <a:latin typeface="Arial" pitchFamily="34" charset="0"/>
                <a:ea typeface="宋体" pitchFamily="2" charset="-122"/>
              </a:endParaRPr>
            </a:p>
            <a:p>
              <a:pPr defTabSz="160338"/>
              <a:endParaRPr kumimoji="1" lang="zh-CN" altLang="en-US" sz="800" b="1">
                <a:solidFill>
                  <a:srgbClr val="000000"/>
                </a:solidFill>
                <a:latin typeface="Arial" pitchFamily="34" charset="0"/>
                <a:ea typeface="宋体" pitchFamily="2" charset="-122"/>
              </a:endParaRPr>
            </a:p>
          </p:txBody>
        </p:sp>
        <p:sp>
          <p:nvSpPr>
            <p:cNvPr id="17446" name="AutoShape 22"/>
            <p:cNvSpPr>
              <a:spLocks noChangeArrowheads="1"/>
            </p:cNvSpPr>
            <p:nvPr/>
          </p:nvSpPr>
          <p:spPr bwMode="auto">
            <a:xfrm>
              <a:off x="2836" y="2048"/>
              <a:ext cx="402" cy="53"/>
            </a:xfrm>
            <a:prstGeom prst="roundRect">
              <a:avLst>
                <a:gd name="adj" fmla="val 12495"/>
              </a:avLst>
            </a:prstGeom>
            <a:solidFill>
              <a:srgbClr val="FF3300"/>
            </a:solidFill>
            <a:ln w="12700">
              <a:solidFill>
                <a:srgbClr val="000000"/>
              </a:solidFill>
              <a:round/>
              <a:headEnd/>
              <a:tailEnd/>
            </a:ln>
          </p:spPr>
          <p:txBody>
            <a:bodyPr wrap="none" lIns="39688" tIns="19050" rIns="39688" bIns="19050"/>
            <a:lstStyle/>
            <a:p>
              <a:pPr defTabSz="160338"/>
              <a:endParaRPr kumimoji="1" lang="zh-CN" altLang="en-US" sz="800" b="1">
                <a:solidFill>
                  <a:srgbClr val="000000"/>
                </a:solidFill>
                <a:latin typeface="Arial" pitchFamily="34" charset="0"/>
                <a:ea typeface="宋体" pitchFamily="2" charset="-122"/>
              </a:endParaRPr>
            </a:p>
            <a:p>
              <a:pPr defTabSz="160338"/>
              <a:endParaRPr kumimoji="1" lang="zh-CN" altLang="en-US" sz="800" b="1">
                <a:solidFill>
                  <a:srgbClr val="000000"/>
                </a:solidFill>
                <a:latin typeface="Arial" pitchFamily="34" charset="0"/>
                <a:ea typeface="宋体" pitchFamily="2" charset="-122"/>
              </a:endParaRPr>
            </a:p>
          </p:txBody>
        </p:sp>
        <p:sp>
          <p:nvSpPr>
            <p:cNvPr id="17447" name="AutoShape 23"/>
            <p:cNvSpPr>
              <a:spLocks noChangeArrowheads="1"/>
            </p:cNvSpPr>
            <p:nvPr/>
          </p:nvSpPr>
          <p:spPr bwMode="auto">
            <a:xfrm>
              <a:off x="2858" y="2140"/>
              <a:ext cx="402" cy="53"/>
            </a:xfrm>
            <a:prstGeom prst="roundRect">
              <a:avLst>
                <a:gd name="adj" fmla="val 12495"/>
              </a:avLst>
            </a:prstGeom>
            <a:solidFill>
              <a:srgbClr val="FF3300"/>
            </a:solidFill>
            <a:ln w="12700">
              <a:solidFill>
                <a:srgbClr val="000000"/>
              </a:solidFill>
              <a:round/>
              <a:headEnd/>
              <a:tailEnd/>
            </a:ln>
          </p:spPr>
          <p:txBody>
            <a:bodyPr wrap="none" lIns="39688" tIns="19050" rIns="39688" bIns="19050"/>
            <a:lstStyle/>
            <a:p>
              <a:pPr defTabSz="160338"/>
              <a:endParaRPr kumimoji="1" lang="zh-CN" altLang="en-US" sz="800" b="1">
                <a:solidFill>
                  <a:srgbClr val="000000"/>
                </a:solidFill>
                <a:latin typeface="Arial" pitchFamily="34" charset="0"/>
                <a:ea typeface="宋体" pitchFamily="2" charset="-122"/>
              </a:endParaRPr>
            </a:p>
            <a:p>
              <a:pPr defTabSz="160338"/>
              <a:endParaRPr kumimoji="1" lang="zh-CN" altLang="en-US" sz="800" b="1">
                <a:solidFill>
                  <a:srgbClr val="000000"/>
                </a:solidFill>
                <a:latin typeface="Arial" pitchFamily="34" charset="0"/>
                <a:ea typeface="宋体" pitchFamily="2" charset="-122"/>
              </a:endParaRPr>
            </a:p>
          </p:txBody>
        </p:sp>
      </p:grpSp>
      <p:sp>
        <p:nvSpPr>
          <p:cNvPr id="759832" name="Oval 24"/>
          <p:cNvSpPr>
            <a:spLocks noChangeArrowheads="1"/>
          </p:cNvSpPr>
          <p:nvPr/>
        </p:nvSpPr>
        <p:spPr bwMode="auto">
          <a:xfrm>
            <a:off x="4402138" y="2890838"/>
            <a:ext cx="26987" cy="25400"/>
          </a:xfrm>
          <a:prstGeom prst="ellipse">
            <a:avLst/>
          </a:prstGeom>
          <a:solidFill>
            <a:srgbClr val="FFFFCC"/>
          </a:solidFill>
          <a:ln w="12700">
            <a:solidFill>
              <a:schemeClr val="tx1"/>
            </a:solidFill>
            <a:round/>
            <a:headEnd/>
            <a:tailEnd/>
          </a:ln>
        </p:spPr>
        <p:txBody>
          <a:bodyPr wrap="none" anchor="ctr"/>
          <a:lstStyle/>
          <a:p>
            <a:endParaRPr lang="zh-CN" altLang="en-US">
              <a:ea typeface="宋体" pitchFamily="2" charset="-122"/>
            </a:endParaRPr>
          </a:p>
        </p:txBody>
      </p:sp>
      <p:sp>
        <p:nvSpPr>
          <p:cNvPr id="759833" name="Oval 25"/>
          <p:cNvSpPr>
            <a:spLocks noChangeArrowheads="1"/>
          </p:cNvSpPr>
          <p:nvPr/>
        </p:nvSpPr>
        <p:spPr bwMode="auto">
          <a:xfrm>
            <a:off x="4402138" y="2795588"/>
            <a:ext cx="26987" cy="25400"/>
          </a:xfrm>
          <a:prstGeom prst="ellipse">
            <a:avLst/>
          </a:prstGeom>
          <a:solidFill>
            <a:srgbClr val="FFFFCC"/>
          </a:solidFill>
          <a:ln w="12700">
            <a:solidFill>
              <a:schemeClr val="tx1"/>
            </a:solidFill>
            <a:round/>
            <a:headEnd/>
            <a:tailEnd/>
          </a:ln>
        </p:spPr>
        <p:txBody>
          <a:bodyPr wrap="none" anchor="ctr"/>
          <a:lstStyle/>
          <a:p>
            <a:endParaRPr lang="zh-CN" altLang="en-US">
              <a:ea typeface="宋体" pitchFamily="2" charset="-122"/>
            </a:endParaRPr>
          </a:p>
        </p:txBody>
      </p:sp>
      <p:sp>
        <p:nvSpPr>
          <p:cNvPr id="759834" name="Oval 26"/>
          <p:cNvSpPr>
            <a:spLocks noChangeArrowheads="1"/>
          </p:cNvSpPr>
          <p:nvPr/>
        </p:nvSpPr>
        <p:spPr bwMode="auto">
          <a:xfrm>
            <a:off x="4402138" y="2714625"/>
            <a:ext cx="26987" cy="26988"/>
          </a:xfrm>
          <a:prstGeom prst="ellipse">
            <a:avLst/>
          </a:prstGeom>
          <a:solidFill>
            <a:srgbClr val="FFFFCC"/>
          </a:solidFill>
          <a:ln w="12700">
            <a:solidFill>
              <a:schemeClr val="tx1"/>
            </a:solidFill>
            <a:round/>
            <a:headEnd/>
            <a:tailEnd/>
          </a:ln>
        </p:spPr>
        <p:txBody>
          <a:bodyPr wrap="none" anchor="ctr"/>
          <a:lstStyle/>
          <a:p>
            <a:endParaRPr lang="zh-CN" altLang="en-US">
              <a:ea typeface="宋体" pitchFamily="2" charset="-122"/>
            </a:endParaRPr>
          </a:p>
        </p:txBody>
      </p:sp>
      <p:sp>
        <p:nvSpPr>
          <p:cNvPr id="759835" name="AutoShape 27"/>
          <p:cNvSpPr>
            <a:spLocks noChangeArrowheads="1"/>
          </p:cNvSpPr>
          <p:nvPr/>
        </p:nvSpPr>
        <p:spPr bwMode="auto">
          <a:xfrm>
            <a:off x="4067175" y="2593975"/>
            <a:ext cx="639763" cy="85725"/>
          </a:xfrm>
          <a:prstGeom prst="roundRect">
            <a:avLst>
              <a:gd name="adj" fmla="val 12495"/>
            </a:avLst>
          </a:prstGeom>
          <a:solidFill>
            <a:srgbClr val="FF3300"/>
          </a:solidFill>
          <a:ln w="12700">
            <a:solidFill>
              <a:srgbClr val="000000"/>
            </a:solidFill>
            <a:round/>
            <a:headEnd/>
            <a:tailEnd/>
          </a:ln>
        </p:spPr>
        <p:txBody>
          <a:bodyPr wrap="none" lIns="39688" tIns="19050" rIns="39688" bIns="19050"/>
          <a:lstStyle/>
          <a:p>
            <a:pPr defTabSz="160338"/>
            <a:endParaRPr kumimoji="1" lang="zh-CN" altLang="en-US" sz="800" b="1">
              <a:solidFill>
                <a:srgbClr val="000000"/>
              </a:solidFill>
              <a:latin typeface="Arial" pitchFamily="34" charset="0"/>
              <a:ea typeface="宋体" pitchFamily="2" charset="-122"/>
            </a:endParaRPr>
          </a:p>
          <a:p>
            <a:pPr defTabSz="160338"/>
            <a:endParaRPr kumimoji="1" lang="zh-CN" altLang="en-US" sz="800" b="1">
              <a:solidFill>
                <a:srgbClr val="000000"/>
              </a:solidFill>
              <a:latin typeface="Arial" pitchFamily="34" charset="0"/>
              <a:ea typeface="宋体" pitchFamily="2" charset="-122"/>
            </a:endParaRPr>
          </a:p>
        </p:txBody>
      </p:sp>
      <p:grpSp>
        <p:nvGrpSpPr>
          <p:cNvPr id="6" name="Group 28"/>
          <p:cNvGrpSpPr>
            <a:grpSpLocks/>
          </p:cNvGrpSpPr>
          <p:nvPr/>
        </p:nvGrpSpPr>
        <p:grpSpPr bwMode="auto">
          <a:xfrm>
            <a:off x="5076825" y="2809875"/>
            <a:ext cx="3536950" cy="400050"/>
            <a:chOff x="3198" y="1770"/>
            <a:chExt cx="2228" cy="252"/>
          </a:xfrm>
        </p:grpSpPr>
        <p:sp>
          <p:nvSpPr>
            <p:cNvPr id="759837" name="Rectangle 29"/>
            <p:cNvSpPr>
              <a:spLocks noChangeArrowheads="1"/>
            </p:cNvSpPr>
            <p:nvPr/>
          </p:nvSpPr>
          <p:spPr bwMode="auto">
            <a:xfrm>
              <a:off x="4616" y="1770"/>
              <a:ext cx="810" cy="252"/>
            </a:xfrm>
            <a:prstGeom prst="rect">
              <a:avLst/>
            </a:prstGeom>
            <a:noFill/>
            <a:ln w="9525">
              <a:noFill/>
              <a:miter lim="800000"/>
              <a:headEnd/>
              <a:tailEnd/>
            </a:ln>
            <a:effectLst/>
          </p:spPr>
          <p:txBody>
            <a:bodyPr lIns="92075" tIns="46038" rIns="92075" bIns="46038">
              <a:spAutoFit/>
            </a:bodyPr>
            <a:lstStyle/>
            <a:p>
              <a:pPr>
                <a:defRPr/>
              </a:pPr>
              <a:r>
                <a:rPr kumimoji="1" lang="en-US" altLang="zh-CN" sz="2000" b="1" dirty="0">
                  <a:solidFill>
                    <a:schemeClr val="tx1"/>
                  </a:solidFill>
                  <a:effectLst>
                    <a:outerShdw blurRad="38100" dist="38100" dir="2700000" algn="tl">
                      <a:srgbClr val="FFFFFF"/>
                    </a:outerShdw>
                  </a:effectLst>
                  <a:latin typeface="Arial" pitchFamily="34" charset="0"/>
                  <a:ea typeface="宋体" pitchFamily="2" charset="-122"/>
                </a:rPr>
                <a:t>Pointer</a:t>
              </a:r>
            </a:p>
          </p:txBody>
        </p:sp>
        <p:sp>
          <p:nvSpPr>
            <p:cNvPr id="759838" name="Line 30"/>
            <p:cNvSpPr>
              <a:spLocks noChangeShapeType="1"/>
            </p:cNvSpPr>
            <p:nvPr/>
          </p:nvSpPr>
          <p:spPr bwMode="auto">
            <a:xfrm flipH="1">
              <a:off x="3198" y="1895"/>
              <a:ext cx="1335" cy="0"/>
            </a:xfrm>
            <a:prstGeom prst="line">
              <a:avLst/>
            </a:prstGeom>
            <a:noFill/>
            <a:ln w="50800">
              <a:solidFill>
                <a:srgbClr val="FFCC00"/>
              </a:solidFill>
              <a:round/>
              <a:headEnd type="none" w="sm" len="sm"/>
              <a:tailEnd type="stealth" w="med" len="lg"/>
            </a:ln>
            <a:effectLst>
              <a:outerShdw dist="35921" dir="2700000" algn="ctr" rotWithShape="0">
                <a:srgbClr val="000000"/>
              </a:outerShdw>
            </a:effectLst>
          </p:spPr>
          <p:txBody>
            <a:bodyPr/>
            <a:lstStyle/>
            <a:p>
              <a:pPr>
                <a:defRPr/>
              </a:pPr>
              <a:endParaRPr lang="zh-CN" altLang="en-US">
                <a:solidFill>
                  <a:schemeClr val="tx1"/>
                </a:solidFill>
              </a:endParaRPr>
            </a:p>
          </p:txBody>
        </p:sp>
      </p:grpSp>
      <p:sp>
        <p:nvSpPr>
          <p:cNvPr id="759839" name="Rectangle 31"/>
          <p:cNvSpPr>
            <a:spLocks noChangeArrowheads="1"/>
          </p:cNvSpPr>
          <p:nvPr/>
        </p:nvSpPr>
        <p:spPr bwMode="auto">
          <a:xfrm>
            <a:off x="2730500" y="3609975"/>
            <a:ext cx="3282950" cy="385763"/>
          </a:xfrm>
          <a:prstGeom prst="rect">
            <a:avLst/>
          </a:prstGeom>
          <a:noFill/>
          <a:ln w="9525">
            <a:noFill/>
            <a:miter lim="800000"/>
            <a:headEnd/>
            <a:tailEnd/>
          </a:ln>
          <a:effectLst/>
        </p:spPr>
        <p:txBody>
          <a:bodyPr lIns="92075" tIns="46038" rIns="92075" bIns="46038">
            <a:spAutoFit/>
          </a:bodyPr>
          <a:lstStyle/>
          <a:p>
            <a:pPr marL="342900" indent="-342900" algn="ctr">
              <a:lnSpc>
                <a:spcPct val="95000"/>
              </a:lnSpc>
              <a:spcBef>
                <a:spcPct val="35000"/>
              </a:spcBef>
              <a:defRPr/>
            </a:pPr>
            <a:r>
              <a:rPr kumimoji="1" lang="zh-CN" altLang="en-US" sz="2000" b="1" dirty="0">
                <a:solidFill>
                  <a:srgbClr val="FF0000"/>
                </a:solidFill>
                <a:effectLst>
                  <a:outerShdw blurRad="38100" dist="38100" dir="2700000" algn="tl">
                    <a:srgbClr val="FFFFFF"/>
                  </a:outerShdw>
                </a:effectLst>
                <a:latin typeface="Arial" pitchFamily="34" charset="0"/>
                <a:ea typeface="宋体" pitchFamily="2" charset="-122"/>
              </a:rPr>
              <a:t>继续直到空</a:t>
            </a:r>
          </a:p>
        </p:txBody>
      </p:sp>
      <p:grpSp>
        <p:nvGrpSpPr>
          <p:cNvPr id="7" name="Group 32"/>
          <p:cNvGrpSpPr>
            <a:grpSpLocks/>
          </p:cNvGrpSpPr>
          <p:nvPr/>
        </p:nvGrpSpPr>
        <p:grpSpPr bwMode="auto">
          <a:xfrm>
            <a:off x="3533775" y="4195763"/>
            <a:ext cx="1722438" cy="882650"/>
            <a:chOff x="2226" y="2643"/>
            <a:chExt cx="1085" cy="556"/>
          </a:xfrm>
        </p:grpSpPr>
        <p:sp>
          <p:nvSpPr>
            <p:cNvPr id="759841" name="AutoShape 33"/>
            <p:cNvSpPr>
              <a:spLocks noChangeArrowheads="1"/>
            </p:cNvSpPr>
            <p:nvPr/>
          </p:nvSpPr>
          <p:spPr bwMode="blackWhite">
            <a:xfrm>
              <a:off x="2238" y="2643"/>
              <a:ext cx="1073" cy="528"/>
            </a:xfrm>
            <a:prstGeom prst="roundRect">
              <a:avLst>
                <a:gd name="adj" fmla="val 12495"/>
              </a:avLst>
            </a:prstGeom>
            <a:gradFill rotWithShape="0">
              <a:gsLst>
                <a:gs pos="0">
                  <a:srgbClr val="0033CC">
                    <a:gamma/>
                    <a:shade val="49804"/>
                    <a:invGamma/>
                  </a:srgbClr>
                </a:gs>
                <a:gs pos="50000">
                  <a:srgbClr val="0033CC"/>
                </a:gs>
                <a:gs pos="100000">
                  <a:srgbClr val="0033CC">
                    <a:gamma/>
                    <a:shade val="49804"/>
                    <a:invGamma/>
                  </a:srgbClr>
                </a:gs>
              </a:gsLst>
              <a:lin ang="2700000" scaled="1"/>
            </a:gradFill>
            <a:ln w="12700">
              <a:solidFill>
                <a:srgbClr val="000000"/>
              </a:solidFill>
              <a:round/>
              <a:headEnd/>
              <a:tailEnd/>
            </a:ln>
            <a:effectLst>
              <a:outerShdw dist="53882" dir="2700000" algn="ctr" rotWithShape="0">
                <a:srgbClr val="000000"/>
              </a:outerShdw>
            </a:effectLst>
          </p:spPr>
          <p:txBody>
            <a:bodyPr wrap="none" anchor="ctr"/>
            <a:lstStyle/>
            <a:p>
              <a:pPr>
                <a:defRPr/>
              </a:pPr>
              <a:endParaRPr lang="zh-CN" altLang="en-US">
                <a:ea typeface="宋体" pitchFamily="2" charset="-122"/>
              </a:endParaRPr>
            </a:p>
          </p:txBody>
        </p:sp>
        <p:sp>
          <p:nvSpPr>
            <p:cNvPr id="759842" name="Rectangle 34"/>
            <p:cNvSpPr>
              <a:spLocks noChangeArrowheads="1"/>
            </p:cNvSpPr>
            <p:nvPr/>
          </p:nvSpPr>
          <p:spPr bwMode="auto">
            <a:xfrm>
              <a:off x="2226" y="3029"/>
              <a:ext cx="494" cy="170"/>
            </a:xfrm>
            <a:prstGeom prst="rect">
              <a:avLst/>
            </a:prstGeom>
            <a:noFill/>
            <a:ln w="9525">
              <a:noFill/>
              <a:miter lim="800000"/>
              <a:headEnd/>
              <a:tailEnd/>
            </a:ln>
            <a:effectLst/>
          </p:spPr>
          <p:txBody>
            <a:bodyPr lIns="58738" tIns="28575" rIns="58738" bIns="28575">
              <a:spAutoFit/>
            </a:bodyPr>
            <a:lstStyle/>
            <a:p>
              <a:pPr defTabSz="374650">
                <a:defRPr/>
              </a:pPr>
              <a:r>
                <a:rPr kumimoji="1" lang="en-US" altLang="zh-CN" sz="1400" b="1">
                  <a:solidFill>
                    <a:srgbClr val="FFFFCC"/>
                  </a:solidFill>
                  <a:effectLst>
                    <a:outerShdw blurRad="38100" dist="38100" dir="2700000" algn="tl">
                      <a:srgbClr val="FFFFFF"/>
                    </a:outerShdw>
                  </a:effectLst>
                  <a:latin typeface="Arial" pitchFamily="34" charset="0"/>
                  <a:ea typeface="宋体" pitchFamily="2" charset="-122"/>
                </a:rPr>
                <a:t>Cursor</a:t>
              </a:r>
            </a:p>
          </p:txBody>
        </p:sp>
      </p:grpSp>
      <p:sp>
        <p:nvSpPr>
          <p:cNvPr id="759843" name="Oval 35"/>
          <p:cNvSpPr>
            <a:spLocks noChangeArrowheads="1"/>
          </p:cNvSpPr>
          <p:nvPr/>
        </p:nvSpPr>
        <p:spPr bwMode="auto">
          <a:xfrm>
            <a:off x="4402138" y="4259263"/>
            <a:ext cx="26987" cy="26987"/>
          </a:xfrm>
          <a:prstGeom prst="ellipse">
            <a:avLst/>
          </a:prstGeom>
          <a:solidFill>
            <a:srgbClr val="FFFFCC"/>
          </a:solidFill>
          <a:ln w="12700">
            <a:solidFill>
              <a:schemeClr val="tx1"/>
            </a:solidFill>
            <a:round/>
            <a:headEnd/>
            <a:tailEnd/>
          </a:ln>
        </p:spPr>
        <p:txBody>
          <a:bodyPr wrap="none" anchor="ctr"/>
          <a:lstStyle/>
          <a:p>
            <a:endParaRPr lang="zh-CN" altLang="en-US">
              <a:ea typeface="宋体" pitchFamily="2" charset="-122"/>
            </a:endParaRPr>
          </a:p>
        </p:txBody>
      </p:sp>
      <p:sp>
        <p:nvSpPr>
          <p:cNvPr id="759844" name="Oval 36"/>
          <p:cNvSpPr>
            <a:spLocks noChangeArrowheads="1"/>
          </p:cNvSpPr>
          <p:nvPr/>
        </p:nvSpPr>
        <p:spPr bwMode="auto">
          <a:xfrm>
            <a:off x="4402138" y="4164013"/>
            <a:ext cx="26987" cy="26987"/>
          </a:xfrm>
          <a:prstGeom prst="ellipse">
            <a:avLst/>
          </a:prstGeom>
          <a:solidFill>
            <a:srgbClr val="FFFFCC"/>
          </a:solidFill>
          <a:ln w="12700">
            <a:solidFill>
              <a:schemeClr val="tx1"/>
            </a:solidFill>
            <a:round/>
            <a:headEnd/>
            <a:tailEnd/>
          </a:ln>
        </p:spPr>
        <p:txBody>
          <a:bodyPr wrap="none" anchor="ctr"/>
          <a:lstStyle/>
          <a:p>
            <a:endParaRPr lang="zh-CN" altLang="en-US">
              <a:ea typeface="宋体" pitchFamily="2" charset="-122"/>
            </a:endParaRPr>
          </a:p>
        </p:txBody>
      </p:sp>
      <p:sp>
        <p:nvSpPr>
          <p:cNvPr id="759845" name="Oval 37"/>
          <p:cNvSpPr>
            <a:spLocks noChangeArrowheads="1"/>
          </p:cNvSpPr>
          <p:nvPr/>
        </p:nvSpPr>
        <p:spPr bwMode="auto">
          <a:xfrm>
            <a:off x="4402138" y="4084638"/>
            <a:ext cx="26987" cy="25400"/>
          </a:xfrm>
          <a:prstGeom prst="ellipse">
            <a:avLst/>
          </a:prstGeom>
          <a:solidFill>
            <a:srgbClr val="FFFFCC"/>
          </a:solidFill>
          <a:ln w="12700">
            <a:solidFill>
              <a:schemeClr val="tx1"/>
            </a:solidFill>
            <a:round/>
            <a:headEnd/>
            <a:tailEnd/>
          </a:ln>
        </p:spPr>
        <p:txBody>
          <a:bodyPr wrap="none" anchor="ctr"/>
          <a:lstStyle/>
          <a:p>
            <a:endParaRPr lang="zh-CN" altLang="en-US">
              <a:ea typeface="宋体" pitchFamily="2" charset="-122"/>
            </a:endParaRPr>
          </a:p>
        </p:txBody>
      </p:sp>
      <p:sp>
        <p:nvSpPr>
          <p:cNvPr id="759846" name="AutoShape 38"/>
          <p:cNvSpPr>
            <a:spLocks noChangeArrowheads="1"/>
          </p:cNvSpPr>
          <p:nvPr/>
        </p:nvSpPr>
        <p:spPr bwMode="auto">
          <a:xfrm>
            <a:off x="4067175" y="3963988"/>
            <a:ext cx="639763" cy="84137"/>
          </a:xfrm>
          <a:prstGeom prst="roundRect">
            <a:avLst>
              <a:gd name="adj" fmla="val 12495"/>
            </a:avLst>
          </a:prstGeom>
          <a:solidFill>
            <a:srgbClr val="FF3300"/>
          </a:solidFill>
          <a:ln w="12700">
            <a:solidFill>
              <a:srgbClr val="000000"/>
            </a:solidFill>
            <a:round/>
            <a:headEnd/>
            <a:tailEnd/>
          </a:ln>
        </p:spPr>
        <p:txBody>
          <a:bodyPr wrap="none" lIns="39688" tIns="19050" rIns="39688" bIns="19050"/>
          <a:lstStyle/>
          <a:p>
            <a:pPr defTabSz="160338"/>
            <a:endParaRPr kumimoji="1" lang="zh-CN" altLang="en-US" sz="800" b="1">
              <a:solidFill>
                <a:srgbClr val="000000"/>
              </a:solidFill>
              <a:latin typeface="Arial" pitchFamily="34" charset="0"/>
              <a:ea typeface="宋体" pitchFamily="2" charset="-122"/>
            </a:endParaRPr>
          </a:p>
          <a:p>
            <a:pPr defTabSz="160338"/>
            <a:endParaRPr kumimoji="1" lang="zh-CN" altLang="en-US" sz="800" b="1">
              <a:solidFill>
                <a:srgbClr val="000000"/>
              </a:solidFill>
              <a:latin typeface="Arial" pitchFamily="34" charset="0"/>
              <a:ea typeface="宋体" pitchFamily="2" charset="-122"/>
            </a:endParaRPr>
          </a:p>
        </p:txBody>
      </p:sp>
      <p:grpSp>
        <p:nvGrpSpPr>
          <p:cNvPr id="8" name="Group 39"/>
          <p:cNvGrpSpPr>
            <a:grpSpLocks/>
          </p:cNvGrpSpPr>
          <p:nvPr/>
        </p:nvGrpSpPr>
        <p:grpSpPr bwMode="auto">
          <a:xfrm>
            <a:off x="5043488" y="4154488"/>
            <a:ext cx="3606800" cy="400050"/>
            <a:chOff x="3177" y="2617"/>
            <a:chExt cx="2272" cy="252"/>
          </a:xfrm>
        </p:grpSpPr>
        <p:sp>
          <p:nvSpPr>
            <p:cNvPr id="759848" name="Rectangle 40"/>
            <p:cNvSpPr>
              <a:spLocks noChangeArrowheads="1"/>
            </p:cNvSpPr>
            <p:nvPr/>
          </p:nvSpPr>
          <p:spPr bwMode="auto">
            <a:xfrm>
              <a:off x="4634" y="2617"/>
              <a:ext cx="815" cy="252"/>
            </a:xfrm>
            <a:prstGeom prst="rect">
              <a:avLst/>
            </a:prstGeom>
            <a:noFill/>
            <a:ln w="9525">
              <a:noFill/>
              <a:miter lim="800000"/>
              <a:headEnd/>
              <a:tailEnd/>
            </a:ln>
            <a:effectLst/>
          </p:spPr>
          <p:txBody>
            <a:bodyPr lIns="92075" tIns="46038" rIns="92075" bIns="46038">
              <a:spAutoFit/>
            </a:bodyPr>
            <a:lstStyle/>
            <a:p>
              <a:pPr>
                <a:defRPr/>
              </a:pPr>
              <a:r>
                <a:rPr kumimoji="1" lang="en-US" altLang="zh-CN" sz="2000" b="1" dirty="0">
                  <a:solidFill>
                    <a:schemeClr val="tx1"/>
                  </a:solidFill>
                  <a:effectLst>
                    <a:outerShdw blurRad="38100" dist="38100" dir="2700000" algn="tl">
                      <a:srgbClr val="FFFFFF"/>
                    </a:outerShdw>
                  </a:effectLst>
                  <a:latin typeface="Arial" pitchFamily="34" charset="0"/>
                  <a:ea typeface="宋体" pitchFamily="2" charset="-122"/>
                </a:rPr>
                <a:t>Pointer</a:t>
              </a:r>
            </a:p>
          </p:txBody>
        </p:sp>
        <p:sp>
          <p:nvSpPr>
            <p:cNvPr id="759849" name="Line 41"/>
            <p:cNvSpPr>
              <a:spLocks noChangeShapeType="1"/>
            </p:cNvSpPr>
            <p:nvPr/>
          </p:nvSpPr>
          <p:spPr bwMode="auto">
            <a:xfrm flipH="1">
              <a:off x="3177" y="2742"/>
              <a:ext cx="1365" cy="0"/>
            </a:xfrm>
            <a:prstGeom prst="line">
              <a:avLst/>
            </a:prstGeom>
            <a:noFill/>
            <a:ln w="50800">
              <a:solidFill>
                <a:srgbClr val="FFCC00"/>
              </a:solidFill>
              <a:round/>
              <a:headEnd type="none" w="sm" len="sm"/>
              <a:tailEnd type="stealth" w="med" len="lg"/>
            </a:ln>
            <a:effectLst>
              <a:outerShdw dist="35921" dir="2700000" algn="ctr" rotWithShape="0">
                <a:srgbClr val="000000"/>
              </a:outerShdw>
            </a:effectLst>
          </p:spPr>
          <p:txBody>
            <a:bodyPr/>
            <a:lstStyle/>
            <a:p>
              <a:pPr>
                <a:defRPr/>
              </a:pPr>
              <a:endParaRPr lang="zh-CN" altLang="en-US">
                <a:solidFill>
                  <a:schemeClr val="tx1"/>
                </a:solidFill>
              </a:endParaRPr>
            </a:p>
          </p:txBody>
        </p:sp>
      </p:grpSp>
      <p:sp>
        <p:nvSpPr>
          <p:cNvPr id="759850" name="Rectangle 42"/>
          <p:cNvSpPr>
            <a:spLocks noChangeArrowheads="1"/>
          </p:cNvSpPr>
          <p:nvPr/>
        </p:nvSpPr>
        <p:spPr bwMode="auto">
          <a:xfrm>
            <a:off x="2933700" y="5068888"/>
            <a:ext cx="2876550" cy="385762"/>
          </a:xfrm>
          <a:prstGeom prst="rect">
            <a:avLst/>
          </a:prstGeom>
          <a:noFill/>
          <a:ln w="9525">
            <a:noFill/>
            <a:miter lim="800000"/>
            <a:headEnd/>
            <a:tailEnd/>
          </a:ln>
          <a:effectLst/>
        </p:spPr>
        <p:txBody>
          <a:bodyPr lIns="92075" tIns="46038" rIns="92075" bIns="46038">
            <a:spAutoFit/>
          </a:bodyPr>
          <a:lstStyle/>
          <a:p>
            <a:pPr marL="342900" indent="-342900" algn="ctr">
              <a:lnSpc>
                <a:spcPct val="95000"/>
              </a:lnSpc>
              <a:spcBef>
                <a:spcPct val="35000"/>
              </a:spcBef>
              <a:defRPr/>
            </a:pPr>
            <a:r>
              <a:rPr kumimoji="1" lang="zh-CN" altLang="en-US" sz="2000" b="1" dirty="0">
                <a:solidFill>
                  <a:srgbClr val="FF0000"/>
                </a:solidFill>
                <a:effectLst>
                  <a:outerShdw blurRad="38100" dist="38100" dir="2700000" algn="tl">
                    <a:srgbClr val="FFFFFF"/>
                  </a:outerShdw>
                </a:effectLst>
                <a:latin typeface="Arial" pitchFamily="34" charset="0"/>
                <a:ea typeface="宋体" pitchFamily="2" charset="-122"/>
              </a:rPr>
              <a:t>关闭游标</a:t>
            </a:r>
          </a:p>
        </p:txBody>
      </p:sp>
      <p:grpSp>
        <p:nvGrpSpPr>
          <p:cNvPr id="9" name="Group 43"/>
          <p:cNvGrpSpPr>
            <a:grpSpLocks/>
          </p:cNvGrpSpPr>
          <p:nvPr/>
        </p:nvGrpSpPr>
        <p:grpSpPr bwMode="auto">
          <a:xfrm>
            <a:off x="3533775" y="5454650"/>
            <a:ext cx="1722438" cy="882650"/>
            <a:chOff x="2226" y="3436"/>
            <a:chExt cx="1085" cy="556"/>
          </a:xfrm>
        </p:grpSpPr>
        <p:sp>
          <p:nvSpPr>
            <p:cNvPr id="759852" name="AutoShape 44"/>
            <p:cNvSpPr>
              <a:spLocks noChangeArrowheads="1"/>
            </p:cNvSpPr>
            <p:nvPr/>
          </p:nvSpPr>
          <p:spPr bwMode="blackWhite">
            <a:xfrm>
              <a:off x="2238" y="3436"/>
              <a:ext cx="1073" cy="528"/>
            </a:xfrm>
            <a:prstGeom prst="roundRect">
              <a:avLst>
                <a:gd name="adj" fmla="val 12495"/>
              </a:avLst>
            </a:prstGeom>
            <a:gradFill rotWithShape="0">
              <a:gsLst>
                <a:gs pos="0">
                  <a:srgbClr val="0033CC">
                    <a:gamma/>
                    <a:shade val="49804"/>
                    <a:invGamma/>
                  </a:srgbClr>
                </a:gs>
                <a:gs pos="50000">
                  <a:srgbClr val="0033CC"/>
                </a:gs>
                <a:gs pos="100000">
                  <a:srgbClr val="0033CC">
                    <a:gamma/>
                    <a:shade val="49804"/>
                    <a:invGamma/>
                  </a:srgbClr>
                </a:gs>
              </a:gsLst>
              <a:lin ang="2700000" scaled="1"/>
            </a:gradFill>
            <a:ln w="12700">
              <a:solidFill>
                <a:srgbClr val="000000"/>
              </a:solidFill>
              <a:round/>
              <a:headEnd/>
              <a:tailEnd/>
            </a:ln>
            <a:effectLst>
              <a:outerShdw dist="53882" dir="2700000" algn="ctr" rotWithShape="0">
                <a:srgbClr val="000000"/>
              </a:outerShdw>
            </a:effectLst>
          </p:spPr>
          <p:txBody>
            <a:bodyPr wrap="none" anchor="ctr"/>
            <a:lstStyle/>
            <a:p>
              <a:pPr>
                <a:defRPr/>
              </a:pPr>
              <a:endParaRPr lang="zh-CN" altLang="en-US">
                <a:ea typeface="宋体" pitchFamily="2" charset="-122"/>
              </a:endParaRPr>
            </a:p>
          </p:txBody>
        </p:sp>
        <p:sp>
          <p:nvSpPr>
            <p:cNvPr id="759853" name="Rectangle 45"/>
            <p:cNvSpPr>
              <a:spLocks noChangeArrowheads="1"/>
            </p:cNvSpPr>
            <p:nvPr/>
          </p:nvSpPr>
          <p:spPr bwMode="auto">
            <a:xfrm>
              <a:off x="2226" y="3822"/>
              <a:ext cx="459" cy="170"/>
            </a:xfrm>
            <a:prstGeom prst="rect">
              <a:avLst/>
            </a:prstGeom>
            <a:noFill/>
            <a:ln w="9525">
              <a:noFill/>
              <a:miter lim="800000"/>
              <a:headEnd/>
              <a:tailEnd/>
            </a:ln>
            <a:effectLst/>
          </p:spPr>
          <p:txBody>
            <a:bodyPr lIns="58738" tIns="28575" rIns="58738" bIns="28575">
              <a:spAutoFit/>
            </a:bodyPr>
            <a:lstStyle/>
            <a:p>
              <a:pPr defTabSz="374650">
                <a:defRPr/>
              </a:pPr>
              <a:r>
                <a:rPr kumimoji="1" lang="en-US" altLang="zh-CN" sz="1400" b="1">
                  <a:solidFill>
                    <a:srgbClr val="FFFFCC"/>
                  </a:solidFill>
                  <a:effectLst>
                    <a:outerShdw blurRad="38100" dist="38100" dir="2700000" algn="tl">
                      <a:srgbClr val="FFFFFF"/>
                    </a:outerShdw>
                  </a:effectLst>
                  <a:latin typeface="Arial" pitchFamily="34" charset="0"/>
                  <a:ea typeface="宋体" pitchFamily="2" charset="-122"/>
                </a:rPr>
                <a:t>Cursor</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59811"/>
                                        </p:tgtEl>
                                        <p:attrNameLst>
                                          <p:attrName>style.visibility</p:attrName>
                                        </p:attrNameLst>
                                      </p:cBhvr>
                                      <p:to>
                                        <p:strVal val="visible"/>
                                      </p:to>
                                    </p:set>
                                    <p:animEffect transition="in" filter="wipe(left)">
                                      <p:cBhvr>
                                        <p:cTn id="7" dur="500"/>
                                        <p:tgtEl>
                                          <p:spTgt spid="7598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759815"/>
                                        </p:tgtEl>
                                        <p:attrNameLst>
                                          <p:attrName>style.visibility</p:attrName>
                                        </p:attrNameLst>
                                      </p:cBhvr>
                                      <p:to>
                                        <p:strVal val="visible"/>
                                      </p:to>
                                    </p:set>
                                    <p:animEffect transition="in" filter="wipe(up)">
                                      <p:cBhvr>
                                        <p:cTn id="16" dur="500"/>
                                        <p:tgtEl>
                                          <p:spTgt spid="759815"/>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759816"/>
                                        </p:tgtEl>
                                        <p:attrNameLst>
                                          <p:attrName>style.visibility</p:attrName>
                                        </p:attrNameLst>
                                      </p:cBhvr>
                                      <p:to>
                                        <p:strVal val="visible"/>
                                      </p:to>
                                    </p:set>
                                    <p:animEffect transition="in" filter="wipe(up)">
                                      <p:cBhvr>
                                        <p:cTn id="20" dur="500"/>
                                        <p:tgtEl>
                                          <p:spTgt spid="759816"/>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759817"/>
                                        </p:tgtEl>
                                        <p:attrNameLst>
                                          <p:attrName>style.visibility</p:attrName>
                                        </p:attrNameLst>
                                      </p:cBhvr>
                                      <p:to>
                                        <p:strVal val="visible"/>
                                      </p:to>
                                    </p:set>
                                    <p:animEffect transition="in" filter="wipe(up)">
                                      <p:cBhvr>
                                        <p:cTn id="24" dur="500"/>
                                        <p:tgtEl>
                                          <p:spTgt spid="759817"/>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759818"/>
                                        </p:tgtEl>
                                        <p:attrNameLst>
                                          <p:attrName>style.visibility</p:attrName>
                                        </p:attrNameLst>
                                      </p:cBhvr>
                                      <p:to>
                                        <p:strVal val="visible"/>
                                      </p:to>
                                    </p:set>
                                    <p:animEffect transition="in" filter="wipe(up)">
                                      <p:cBhvr>
                                        <p:cTn id="28" dur="500"/>
                                        <p:tgtEl>
                                          <p:spTgt spid="759818"/>
                                        </p:tgtEl>
                                      </p:cBhvr>
                                    </p:animEffect>
                                  </p:childTnLst>
                                </p:cTn>
                              </p:par>
                            </p:childTnLst>
                          </p:cTn>
                        </p:par>
                        <p:par>
                          <p:cTn id="29" fill="hold">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759819"/>
                                        </p:tgtEl>
                                        <p:attrNameLst>
                                          <p:attrName>style.visibility</p:attrName>
                                        </p:attrNameLst>
                                      </p:cBhvr>
                                      <p:to>
                                        <p:strVal val="visible"/>
                                      </p:to>
                                    </p:set>
                                    <p:animEffect transition="in" filter="wipe(up)">
                                      <p:cBhvr>
                                        <p:cTn id="32" dur="500"/>
                                        <p:tgtEl>
                                          <p:spTgt spid="7598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right)">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59823"/>
                                        </p:tgtEl>
                                        <p:attrNameLst>
                                          <p:attrName>style.visibility</p:attrName>
                                        </p:attrNameLst>
                                      </p:cBhvr>
                                      <p:to>
                                        <p:strVal val="visible"/>
                                      </p:to>
                                    </p:set>
                                    <p:animEffect transition="in" filter="wipe(left)">
                                      <p:cBhvr>
                                        <p:cTn id="42" dur="500"/>
                                        <p:tgtEl>
                                          <p:spTgt spid="75982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up)">
                                      <p:cBhvr>
                                        <p:cTn id="47" dur="500"/>
                                        <p:tgtEl>
                                          <p:spTgt spid="4"/>
                                        </p:tgtEl>
                                      </p:cBhvr>
                                    </p:animEffect>
                                  </p:childTnLst>
                                </p:cTn>
                              </p:par>
                            </p:childTnLst>
                          </p:cTn>
                        </p:par>
                        <p:par>
                          <p:cTn id="48" fill="hold">
                            <p:stCondLst>
                              <p:cond delay="500"/>
                            </p:stCondLst>
                            <p:childTnLst>
                              <p:par>
                                <p:cTn id="49" presetID="22" presetClass="entr" presetSubtype="4" fill="hold" grpId="0" nodeType="afterEffect">
                                  <p:stCondLst>
                                    <p:cond delay="0"/>
                                  </p:stCondLst>
                                  <p:childTnLst>
                                    <p:set>
                                      <p:cBhvr>
                                        <p:cTn id="50" dur="1" fill="hold">
                                          <p:stCondLst>
                                            <p:cond delay="0"/>
                                          </p:stCondLst>
                                        </p:cTn>
                                        <p:tgtEl>
                                          <p:spTgt spid="759832"/>
                                        </p:tgtEl>
                                        <p:attrNameLst>
                                          <p:attrName>style.visibility</p:attrName>
                                        </p:attrNameLst>
                                      </p:cBhvr>
                                      <p:to>
                                        <p:strVal val="visible"/>
                                      </p:to>
                                    </p:set>
                                    <p:animEffect transition="in" filter="wipe(down)">
                                      <p:cBhvr>
                                        <p:cTn id="51" dur="500"/>
                                        <p:tgtEl>
                                          <p:spTgt spid="759832"/>
                                        </p:tgtEl>
                                      </p:cBhvr>
                                    </p:animEffect>
                                  </p:childTnLst>
                                </p:cTn>
                              </p:par>
                            </p:childTnLst>
                          </p:cTn>
                        </p:par>
                        <p:par>
                          <p:cTn id="52" fill="hold">
                            <p:stCondLst>
                              <p:cond delay="1000"/>
                            </p:stCondLst>
                            <p:childTnLst>
                              <p:par>
                                <p:cTn id="53" presetID="22" presetClass="entr" presetSubtype="4" fill="hold" grpId="0" nodeType="afterEffect">
                                  <p:stCondLst>
                                    <p:cond delay="0"/>
                                  </p:stCondLst>
                                  <p:childTnLst>
                                    <p:set>
                                      <p:cBhvr>
                                        <p:cTn id="54" dur="1" fill="hold">
                                          <p:stCondLst>
                                            <p:cond delay="0"/>
                                          </p:stCondLst>
                                        </p:cTn>
                                        <p:tgtEl>
                                          <p:spTgt spid="759833"/>
                                        </p:tgtEl>
                                        <p:attrNameLst>
                                          <p:attrName>style.visibility</p:attrName>
                                        </p:attrNameLst>
                                      </p:cBhvr>
                                      <p:to>
                                        <p:strVal val="visible"/>
                                      </p:to>
                                    </p:set>
                                    <p:animEffect transition="in" filter="wipe(down)">
                                      <p:cBhvr>
                                        <p:cTn id="55" dur="500"/>
                                        <p:tgtEl>
                                          <p:spTgt spid="759833"/>
                                        </p:tgtEl>
                                      </p:cBhvr>
                                    </p:animEffect>
                                  </p:childTnLst>
                                </p:cTn>
                              </p:par>
                            </p:childTnLst>
                          </p:cTn>
                        </p:par>
                        <p:par>
                          <p:cTn id="56" fill="hold">
                            <p:stCondLst>
                              <p:cond delay="1500"/>
                            </p:stCondLst>
                            <p:childTnLst>
                              <p:par>
                                <p:cTn id="57" presetID="22" presetClass="entr" presetSubtype="4" fill="hold" grpId="0" nodeType="afterEffect">
                                  <p:stCondLst>
                                    <p:cond delay="0"/>
                                  </p:stCondLst>
                                  <p:childTnLst>
                                    <p:set>
                                      <p:cBhvr>
                                        <p:cTn id="58" dur="1" fill="hold">
                                          <p:stCondLst>
                                            <p:cond delay="0"/>
                                          </p:stCondLst>
                                        </p:cTn>
                                        <p:tgtEl>
                                          <p:spTgt spid="759834"/>
                                        </p:tgtEl>
                                        <p:attrNameLst>
                                          <p:attrName>style.visibility</p:attrName>
                                        </p:attrNameLst>
                                      </p:cBhvr>
                                      <p:to>
                                        <p:strVal val="visible"/>
                                      </p:to>
                                    </p:set>
                                    <p:animEffect transition="in" filter="wipe(down)">
                                      <p:cBhvr>
                                        <p:cTn id="59" dur="500"/>
                                        <p:tgtEl>
                                          <p:spTgt spid="759834"/>
                                        </p:tgtEl>
                                      </p:cBhvr>
                                    </p:animEffect>
                                  </p:childTnLst>
                                </p:cTn>
                              </p:par>
                            </p:childTnLst>
                          </p:cTn>
                        </p:par>
                        <p:par>
                          <p:cTn id="60" fill="hold">
                            <p:stCondLst>
                              <p:cond delay="2000"/>
                            </p:stCondLst>
                            <p:childTnLst>
                              <p:par>
                                <p:cTn id="61" presetID="22" presetClass="entr" presetSubtype="4" fill="hold" grpId="0" nodeType="afterEffect">
                                  <p:stCondLst>
                                    <p:cond delay="0"/>
                                  </p:stCondLst>
                                  <p:childTnLst>
                                    <p:set>
                                      <p:cBhvr>
                                        <p:cTn id="62" dur="1" fill="hold">
                                          <p:stCondLst>
                                            <p:cond delay="0"/>
                                          </p:stCondLst>
                                        </p:cTn>
                                        <p:tgtEl>
                                          <p:spTgt spid="759835"/>
                                        </p:tgtEl>
                                        <p:attrNameLst>
                                          <p:attrName>style.visibility</p:attrName>
                                        </p:attrNameLst>
                                      </p:cBhvr>
                                      <p:to>
                                        <p:strVal val="visible"/>
                                      </p:to>
                                    </p:set>
                                    <p:animEffect transition="in" filter="wipe(down)">
                                      <p:cBhvr>
                                        <p:cTn id="63" dur="500"/>
                                        <p:tgtEl>
                                          <p:spTgt spid="759835"/>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2"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right)">
                                      <p:cBhvr>
                                        <p:cTn id="68" dur="500"/>
                                        <p:tgtEl>
                                          <p:spTgt spid="6"/>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759839"/>
                                        </p:tgtEl>
                                        <p:attrNameLst>
                                          <p:attrName>style.visibility</p:attrName>
                                        </p:attrNameLst>
                                      </p:cBhvr>
                                      <p:to>
                                        <p:strVal val="visible"/>
                                      </p:to>
                                    </p:set>
                                    <p:animEffect transition="in" filter="wipe(left)">
                                      <p:cBhvr>
                                        <p:cTn id="73" dur="500"/>
                                        <p:tgtEl>
                                          <p:spTgt spid="759839"/>
                                        </p:tgtEl>
                                      </p:cBhvr>
                                    </p:animEffect>
                                  </p:childTnLst>
                                </p:cTn>
                              </p:par>
                            </p:childTnLst>
                          </p:cTn>
                        </p:par>
                        <p:par>
                          <p:cTn id="74" fill="hold">
                            <p:stCondLst>
                              <p:cond delay="500"/>
                            </p:stCondLst>
                            <p:childTnLst>
                              <p:par>
                                <p:cTn id="75" presetID="22" presetClass="entr" presetSubtype="1" fill="hold" nodeType="after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wipe(up)">
                                      <p:cBhvr>
                                        <p:cTn id="77" dur="500"/>
                                        <p:tgtEl>
                                          <p:spTgt spid="7"/>
                                        </p:tgtEl>
                                      </p:cBhvr>
                                    </p:animEffect>
                                  </p:childTnLst>
                                </p:cTn>
                              </p:par>
                            </p:childTnLst>
                          </p:cTn>
                        </p:par>
                        <p:par>
                          <p:cTn id="78" fill="hold">
                            <p:stCondLst>
                              <p:cond delay="1000"/>
                            </p:stCondLst>
                            <p:childTnLst>
                              <p:par>
                                <p:cTn id="79" presetID="22" presetClass="entr" presetSubtype="4" fill="hold" grpId="0" nodeType="afterEffect">
                                  <p:stCondLst>
                                    <p:cond delay="0"/>
                                  </p:stCondLst>
                                  <p:childTnLst>
                                    <p:set>
                                      <p:cBhvr>
                                        <p:cTn id="80" dur="1" fill="hold">
                                          <p:stCondLst>
                                            <p:cond delay="0"/>
                                          </p:stCondLst>
                                        </p:cTn>
                                        <p:tgtEl>
                                          <p:spTgt spid="759843"/>
                                        </p:tgtEl>
                                        <p:attrNameLst>
                                          <p:attrName>style.visibility</p:attrName>
                                        </p:attrNameLst>
                                      </p:cBhvr>
                                      <p:to>
                                        <p:strVal val="visible"/>
                                      </p:to>
                                    </p:set>
                                    <p:animEffect transition="in" filter="wipe(down)">
                                      <p:cBhvr>
                                        <p:cTn id="81" dur="500"/>
                                        <p:tgtEl>
                                          <p:spTgt spid="759843"/>
                                        </p:tgtEl>
                                      </p:cBhvr>
                                    </p:animEffect>
                                  </p:childTnLst>
                                </p:cTn>
                              </p:par>
                            </p:childTnLst>
                          </p:cTn>
                        </p:par>
                        <p:par>
                          <p:cTn id="82" fill="hold">
                            <p:stCondLst>
                              <p:cond delay="1500"/>
                            </p:stCondLst>
                            <p:childTnLst>
                              <p:par>
                                <p:cTn id="83" presetID="22" presetClass="entr" presetSubtype="4" fill="hold" grpId="0" nodeType="afterEffect">
                                  <p:stCondLst>
                                    <p:cond delay="0"/>
                                  </p:stCondLst>
                                  <p:childTnLst>
                                    <p:set>
                                      <p:cBhvr>
                                        <p:cTn id="84" dur="1" fill="hold">
                                          <p:stCondLst>
                                            <p:cond delay="0"/>
                                          </p:stCondLst>
                                        </p:cTn>
                                        <p:tgtEl>
                                          <p:spTgt spid="759844"/>
                                        </p:tgtEl>
                                        <p:attrNameLst>
                                          <p:attrName>style.visibility</p:attrName>
                                        </p:attrNameLst>
                                      </p:cBhvr>
                                      <p:to>
                                        <p:strVal val="visible"/>
                                      </p:to>
                                    </p:set>
                                    <p:animEffect transition="in" filter="wipe(down)">
                                      <p:cBhvr>
                                        <p:cTn id="85" dur="500"/>
                                        <p:tgtEl>
                                          <p:spTgt spid="759844"/>
                                        </p:tgtEl>
                                      </p:cBhvr>
                                    </p:animEffect>
                                  </p:childTnLst>
                                </p:cTn>
                              </p:par>
                            </p:childTnLst>
                          </p:cTn>
                        </p:par>
                        <p:par>
                          <p:cTn id="86" fill="hold">
                            <p:stCondLst>
                              <p:cond delay="2000"/>
                            </p:stCondLst>
                            <p:childTnLst>
                              <p:par>
                                <p:cTn id="87" presetID="22" presetClass="entr" presetSubtype="4" fill="hold" grpId="0" nodeType="afterEffect">
                                  <p:stCondLst>
                                    <p:cond delay="0"/>
                                  </p:stCondLst>
                                  <p:childTnLst>
                                    <p:set>
                                      <p:cBhvr>
                                        <p:cTn id="88" dur="1" fill="hold">
                                          <p:stCondLst>
                                            <p:cond delay="0"/>
                                          </p:stCondLst>
                                        </p:cTn>
                                        <p:tgtEl>
                                          <p:spTgt spid="759845"/>
                                        </p:tgtEl>
                                        <p:attrNameLst>
                                          <p:attrName>style.visibility</p:attrName>
                                        </p:attrNameLst>
                                      </p:cBhvr>
                                      <p:to>
                                        <p:strVal val="visible"/>
                                      </p:to>
                                    </p:set>
                                    <p:animEffect transition="in" filter="wipe(down)">
                                      <p:cBhvr>
                                        <p:cTn id="89" dur="500"/>
                                        <p:tgtEl>
                                          <p:spTgt spid="759845"/>
                                        </p:tgtEl>
                                      </p:cBhvr>
                                    </p:animEffect>
                                  </p:childTnLst>
                                </p:cTn>
                              </p:par>
                            </p:childTnLst>
                          </p:cTn>
                        </p:par>
                        <p:par>
                          <p:cTn id="90" fill="hold">
                            <p:stCondLst>
                              <p:cond delay="2500"/>
                            </p:stCondLst>
                            <p:childTnLst>
                              <p:par>
                                <p:cTn id="91" presetID="22" presetClass="entr" presetSubtype="4" fill="hold" grpId="0" nodeType="afterEffect">
                                  <p:stCondLst>
                                    <p:cond delay="0"/>
                                  </p:stCondLst>
                                  <p:childTnLst>
                                    <p:set>
                                      <p:cBhvr>
                                        <p:cTn id="92" dur="1" fill="hold">
                                          <p:stCondLst>
                                            <p:cond delay="0"/>
                                          </p:stCondLst>
                                        </p:cTn>
                                        <p:tgtEl>
                                          <p:spTgt spid="759846"/>
                                        </p:tgtEl>
                                        <p:attrNameLst>
                                          <p:attrName>style.visibility</p:attrName>
                                        </p:attrNameLst>
                                      </p:cBhvr>
                                      <p:to>
                                        <p:strVal val="visible"/>
                                      </p:to>
                                    </p:set>
                                    <p:animEffect transition="in" filter="wipe(down)">
                                      <p:cBhvr>
                                        <p:cTn id="93" dur="500"/>
                                        <p:tgtEl>
                                          <p:spTgt spid="759846"/>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2" fill="hold" nodeType="clickEffect">
                                  <p:stCondLst>
                                    <p:cond delay="0"/>
                                  </p:stCondLst>
                                  <p:childTnLst>
                                    <p:set>
                                      <p:cBhvr>
                                        <p:cTn id="97" dur="1" fill="hold">
                                          <p:stCondLst>
                                            <p:cond delay="0"/>
                                          </p:stCondLst>
                                        </p:cTn>
                                        <p:tgtEl>
                                          <p:spTgt spid="8"/>
                                        </p:tgtEl>
                                        <p:attrNameLst>
                                          <p:attrName>style.visibility</p:attrName>
                                        </p:attrNameLst>
                                      </p:cBhvr>
                                      <p:to>
                                        <p:strVal val="visible"/>
                                      </p:to>
                                    </p:set>
                                    <p:animEffect transition="in" filter="wipe(right)">
                                      <p:cBhvr>
                                        <p:cTn id="98" dur="500"/>
                                        <p:tgtEl>
                                          <p:spTgt spid="8"/>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759850"/>
                                        </p:tgtEl>
                                        <p:attrNameLst>
                                          <p:attrName>style.visibility</p:attrName>
                                        </p:attrNameLst>
                                      </p:cBhvr>
                                      <p:to>
                                        <p:strVal val="visible"/>
                                      </p:to>
                                    </p:set>
                                    <p:animEffect transition="in" filter="wipe(left)">
                                      <p:cBhvr>
                                        <p:cTn id="103" dur="500"/>
                                        <p:tgtEl>
                                          <p:spTgt spid="759850"/>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1" fill="hold" nodeType="clickEffect">
                                  <p:stCondLst>
                                    <p:cond delay="0"/>
                                  </p:stCondLst>
                                  <p:childTnLst>
                                    <p:set>
                                      <p:cBhvr>
                                        <p:cTn id="107" dur="1" fill="hold">
                                          <p:stCondLst>
                                            <p:cond delay="0"/>
                                          </p:stCondLst>
                                        </p:cTn>
                                        <p:tgtEl>
                                          <p:spTgt spid="9"/>
                                        </p:tgtEl>
                                        <p:attrNameLst>
                                          <p:attrName>style.visibility</p:attrName>
                                        </p:attrNameLst>
                                      </p:cBhvr>
                                      <p:to>
                                        <p:strVal val="visible"/>
                                      </p:to>
                                    </p:set>
                                    <p:animEffect transition="in" filter="wipe(up)">
                                      <p:cBhvr>
                                        <p:cTn id="10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9811" grpId="0" autoUpdateAnimBg="0"/>
      <p:bldP spid="759815" grpId="0" animBg="1" autoUpdateAnimBg="0"/>
      <p:bldP spid="759816" grpId="0" animBg="1" autoUpdateAnimBg="0"/>
      <p:bldP spid="759817" grpId="0" animBg="1" autoUpdateAnimBg="0"/>
      <p:bldP spid="759818" grpId="0" animBg="1" autoUpdateAnimBg="0"/>
      <p:bldP spid="759819" grpId="0" animBg="1" autoUpdateAnimBg="0"/>
      <p:bldP spid="759823" grpId="0" autoUpdateAnimBg="0"/>
      <p:bldP spid="759832" grpId="0" animBg="1"/>
      <p:bldP spid="759833" grpId="0" animBg="1"/>
      <p:bldP spid="759834" grpId="0" animBg="1"/>
      <p:bldP spid="759835" grpId="0" animBg="1" autoUpdateAnimBg="0"/>
      <p:bldP spid="759839" grpId="0" autoUpdateAnimBg="0"/>
      <p:bldP spid="759843" grpId="0" animBg="1"/>
      <p:bldP spid="759844" grpId="0" animBg="1"/>
      <p:bldP spid="759845" grpId="0" animBg="1"/>
      <p:bldP spid="759846" grpId="0" animBg="1" autoUpdateAnimBg="0"/>
      <p:bldP spid="759850"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Rectangle 2"/>
          <p:cNvSpPr>
            <a:spLocks noGrp="1" noChangeArrowheads="1"/>
          </p:cNvSpPr>
          <p:nvPr>
            <p:ph type="title"/>
          </p:nvPr>
        </p:nvSpPr>
        <p:spPr/>
        <p:txBody>
          <a:bodyPr/>
          <a:lstStyle/>
          <a:p>
            <a:pPr eaLnBrk="1" hangingPunct="1">
              <a:defRPr/>
            </a:pPr>
            <a:r>
              <a:rPr lang="en-US" altLang="zh-CN" dirty="0">
                <a:effectLst>
                  <a:outerShdw blurRad="38100" dist="38100" dir="2700000" algn="tl">
                    <a:srgbClr val="FFFFFF"/>
                  </a:outerShdw>
                </a:effectLst>
                <a:ea typeface="宋体" pitchFamily="2" charset="-122"/>
              </a:rPr>
              <a:t>2.3</a:t>
            </a:r>
            <a:r>
              <a:rPr lang="zh-CN" altLang="en-US" dirty="0">
                <a:effectLst>
                  <a:outerShdw blurRad="38100" dist="38100" dir="2700000" algn="tl">
                    <a:srgbClr val="FFFFFF"/>
                  </a:outerShdw>
                </a:effectLst>
                <a:ea typeface="宋体" pitchFamily="2" charset="-122"/>
              </a:rPr>
              <a:t> 声明游标</a:t>
            </a:r>
            <a:endParaRPr lang="en-US" altLang="zh-CN" dirty="0">
              <a:effectLst>
                <a:outerShdw blurRad="38100" dist="38100" dir="2700000" algn="tl">
                  <a:srgbClr val="FFFFFF"/>
                </a:outerShdw>
              </a:effectLst>
              <a:ea typeface="宋体" pitchFamily="2" charset="-122"/>
            </a:endParaRPr>
          </a:p>
        </p:txBody>
      </p:sp>
      <p:sp>
        <p:nvSpPr>
          <p:cNvPr id="18435" name="Rectangle 4"/>
          <p:cNvSpPr>
            <a:spLocks noChangeArrowheads="1"/>
          </p:cNvSpPr>
          <p:nvPr/>
        </p:nvSpPr>
        <p:spPr bwMode="blackWhite">
          <a:xfrm>
            <a:off x="954088" y="2070100"/>
            <a:ext cx="6819900" cy="790575"/>
          </a:xfrm>
          <a:prstGeom prst="rect">
            <a:avLst/>
          </a:prstGeom>
          <a:solidFill>
            <a:srgbClr val="FFFFCC"/>
          </a:solidFill>
          <a:ln w="12700">
            <a:solidFill>
              <a:srgbClr val="000000"/>
            </a:solidFill>
            <a:miter lim="800000"/>
            <a:headEnd/>
            <a:tailEnd/>
          </a:ln>
        </p:spPr>
        <p:txBody>
          <a:bodyPr lIns="92075" tIns="46038" rIns="92075" bIns="46038">
            <a:spAutoFit/>
          </a:bodyPr>
          <a:lstStyle/>
          <a:p>
            <a:pPr defTabSz="400050">
              <a:lnSpc>
                <a:spcPct val="125000"/>
              </a:lnSpc>
              <a:tabLst>
                <a:tab pos="400050" algn="r"/>
                <a:tab pos="673100" algn="l"/>
              </a:tabLst>
            </a:pPr>
            <a:r>
              <a:rPr kumimoji="1" lang="en-US" altLang="zh-CN" sz="1800" b="1">
                <a:solidFill>
                  <a:srgbClr val="000000"/>
                </a:solidFill>
                <a:latin typeface="Courier New" pitchFamily="49" charset="0"/>
                <a:ea typeface="宋体" pitchFamily="2" charset="-122"/>
              </a:rPr>
              <a:t>CURSOR </a:t>
            </a:r>
            <a:r>
              <a:rPr kumimoji="1" lang="en-US" altLang="zh-CN" sz="1800" b="1" i="1">
                <a:solidFill>
                  <a:srgbClr val="000000"/>
                </a:solidFill>
                <a:latin typeface="Courier New" pitchFamily="49" charset="0"/>
                <a:ea typeface="宋体" pitchFamily="2" charset="-122"/>
              </a:rPr>
              <a:t>cursor_name </a:t>
            </a:r>
            <a:r>
              <a:rPr kumimoji="1" lang="en-US" altLang="zh-CN" sz="1800" b="1">
                <a:solidFill>
                  <a:srgbClr val="000000"/>
                </a:solidFill>
                <a:latin typeface="Courier New" pitchFamily="49" charset="0"/>
                <a:ea typeface="宋体" pitchFamily="2" charset="-122"/>
              </a:rPr>
              <a:t>IS</a:t>
            </a:r>
          </a:p>
          <a:p>
            <a:pPr defTabSz="400050">
              <a:lnSpc>
                <a:spcPct val="125000"/>
              </a:lnSpc>
              <a:tabLst>
                <a:tab pos="400050" algn="r"/>
                <a:tab pos="673100" algn="l"/>
              </a:tabLst>
            </a:pPr>
            <a:r>
              <a:rPr kumimoji="1" lang="zh-CN" altLang="en-US" sz="1800" b="1">
                <a:solidFill>
                  <a:srgbClr val="000000"/>
                </a:solidFill>
                <a:latin typeface="Courier New" pitchFamily="49" charset="0"/>
                <a:ea typeface="宋体" pitchFamily="2" charset="-122"/>
              </a:rPr>
              <a:t>     </a:t>
            </a:r>
            <a:r>
              <a:rPr kumimoji="1" lang="en-US" altLang="zh-CN" sz="1800" b="1" i="1">
                <a:solidFill>
                  <a:srgbClr val="000000"/>
                </a:solidFill>
                <a:latin typeface="Courier New" pitchFamily="49" charset="0"/>
                <a:ea typeface="宋体" pitchFamily="2" charset="-122"/>
              </a:rPr>
              <a:t>select_statement;</a:t>
            </a:r>
            <a:r>
              <a:rPr kumimoji="1" lang="en-US" altLang="zh-CN" sz="1800" b="1">
                <a:solidFill>
                  <a:srgbClr val="000000"/>
                </a:solidFill>
                <a:latin typeface="Courier New" pitchFamily="49" charset="0"/>
                <a:ea typeface="宋体" pitchFamily="2" charset="-122"/>
              </a:rPr>
              <a:t>              </a:t>
            </a:r>
          </a:p>
        </p:txBody>
      </p:sp>
      <p:sp>
        <p:nvSpPr>
          <p:cNvPr id="6" name="Rectangle 3"/>
          <p:cNvSpPr txBox="1">
            <a:spLocks noChangeArrowheads="1"/>
          </p:cNvSpPr>
          <p:nvPr/>
        </p:nvSpPr>
        <p:spPr bwMode="auto">
          <a:xfrm>
            <a:off x="811213" y="3217863"/>
            <a:ext cx="7385050" cy="985837"/>
          </a:xfrm>
          <a:prstGeom prst="rect">
            <a:avLst/>
          </a:prstGeom>
          <a:noFill/>
          <a:ln w="9525">
            <a:noFill/>
            <a:miter lim="800000"/>
            <a:headEnd/>
            <a:tailEnd/>
          </a:ln>
          <a:effectLst/>
        </p:spPr>
        <p:txBody>
          <a:bodyPr lIns="92075" tIns="46038" rIns="92075" bIns="46038">
            <a:spAutoFit/>
          </a:bodyPr>
          <a:lstStyle/>
          <a:p>
            <a:pPr marL="341313" lvl="1" indent="-227013" defTabSz="346075" eaLnBrk="1" hangingPunct="1">
              <a:lnSpc>
                <a:spcPct val="85000"/>
              </a:lnSpc>
              <a:spcBef>
                <a:spcPct val="35000"/>
              </a:spcBef>
              <a:buClr>
                <a:schemeClr val="hlink"/>
              </a:buClr>
              <a:buFontTx/>
              <a:buChar char="–"/>
              <a:tabLst>
                <a:tab pos="571500" algn="l"/>
              </a:tabLst>
              <a:defRPr/>
            </a:pPr>
            <a:r>
              <a:rPr lang="zh-CN" altLang="en-US" sz="2000" b="1" kern="0" dirty="0">
                <a:solidFill>
                  <a:schemeClr val="tx1"/>
                </a:solidFill>
                <a:latin typeface="+mn-lt"/>
                <a:ea typeface="宋体" pitchFamily="2" charset="-122"/>
              </a:rPr>
              <a:t>在游标声明中不能包含</a:t>
            </a:r>
            <a:r>
              <a:rPr lang="en-US" altLang="zh-CN" sz="2000" b="1" kern="0" dirty="0">
                <a:solidFill>
                  <a:schemeClr val="tx1"/>
                </a:solidFill>
                <a:latin typeface="+mn-lt"/>
                <a:ea typeface="宋体" pitchFamily="2" charset="-122"/>
              </a:rPr>
              <a:t>INTO</a:t>
            </a:r>
            <a:r>
              <a:rPr lang="zh-CN" altLang="en-US" sz="2000" b="1" kern="0" dirty="0">
                <a:solidFill>
                  <a:schemeClr val="tx1"/>
                </a:solidFill>
                <a:latin typeface="+mn-lt"/>
                <a:ea typeface="宋体" pitchFamily="2" charset="-122"/>
              </a:rPr>
              <a:t>子句。</a:t>
            </a:r>
            <a:endParaRPr lang="en-US" altLang="zh-CN" sz="2000" b="1" kern="0" dirty="0">
              <a:solidFill>
                <a:schemeClr val="tx1"/>
              </a:solidFill>
              <a:latin typeface="+mn-lt"/>
              <a:ea typeface="宋体" pitchFamily="2" charset="-122"/>
            </a:endParaRPr>
          </a:p>
          <a:p>
            <a:pPr marL="341313" lvl="1" indent="-227013" defTabSz="346075" eaLnBrk="1" hangingPunct="1">
              <a:lnSpc>
                <a:spcPct val="85000"/>
              </a:lnSpc>
              <a:spcBef>
                <a:spcPct val="35000"/>
              </a:spcBef>
              <a:buClr>
                <a:schemeClr val="hlink"/>
              </a:buClr>
              <a:buFontTx/>
              <a:buChar char="–"/>
              <a:tabLst>
                <a:tab pos="571500" algn="l"/>
              </a:tabLst>
              <a:defRPr/>
            </a:pPr>
            <a:r>
              <a:rPr lang="zh-CN" altLang="en-US" sz="2000" b="1" kern="0" dirty="0">
                <a:solidFill>
                  <a:schemeClr val="tx1"/>
                </a:solidFill>
                <a:latin typeface="+mn-lt"/>
                <a:ea typeface="宋体" pitchFamily="2" charset="-122"/>
              </a:rPr>
              <a:t>如果处理的行要求特定的顺序，在查询语句中可以使用</a:t>
            </a:r>
            <a:r>
              <a:rPr lang="en-US" altLang="zh-CN" sz="2000" b="1" kern="0" dirty="0">
                <a:solidFill>
                  <a:schemeClr val="tx1"/>
                </a:solidFill>
                <a:latin typeface="+mn-lt"/>
                <a:ea typeface="宋体" pitchFamily="2" charset="-122"/>
              </a:rPr>
              <a:t> ORDER BY</a:t>
            </a:r>
            <a:r>
              <a:rPr lang="zh-CN" altLang="en-US" sz="2000" b="1" kern="0" dirty="0">
                <a:solidFill>
                  <a:schemeClr val="tx1"/>
                </a:solidFill>
                <a:latin typeface="+mn-lt"/>
                <a:ea typeface="宋体" pitchFamily="2" charset="-122"/>
              </a:rPr>
              <a:t>子句。</a:t>
            </a:r>
          </a:p>
        </p:txBody>
      </p:sp>
      <p:sp>
        <p:nvSpPr>
          <p:cNvPr id="8" name="Rectangle 3"/>
          <p:cNvSpPr txBox="1">
            <a:spLocks noChangeArrowheads="1"/>
          </p:cNvSpPr>
          <p:nvPr/>
        </p:nvSpPr>
        <p:spPr bwMode="auto">
          <a:xfrm>
            <a:off x="969963" y="1546225"/>
            <a:ext cx="7385050" cy="381000"/>
          </a:xfrm>
          <a:prstGeom prst="rect">
            <a:avLst/>
          </a:prstGeom>
          <a:noFill/>
          <a:ln w="9525">
            <a:noFill/>
            <a:miter lim="800000"/>
            <a:headEnd/>
            <a:tailEnd/>
          </a:ln>
          <a:effectLst/>
        </p:spPr>
        <p:txBody>
          <a:bodyPr lIns="92075" tIns="46038" rIns="92075" bIns="46038">
            <a:spAutoFit/>
          </a:bodyPr>
          <a:lstStyle/>
          <a:p>
            <a:pPr defTabSz="346075" eaLnBrk="1" hangingPunct="1">
              <a:lnSpc>
                <a:spcPct val="85000"/>
              </a:lnSpc>
              <a:spcBef>
                <a:spcPct val="35000"/>
              </a:spcBef>
              <a:buClr>
                <a:schemeClr val="hlink"/>
              </a:buClr>
              <a:buSzPct val="125000"/>
              <a:buFont typeface="Arial" pitchFamily="34" charset="0"/>
              <a:buChar char="•"/>
              <a:tabLst>
                <a:tab pos="571500" algn="l"/>
              </a:tabLst>
              <a:defRPr/>
            </a:pPr>
            <a:r>
              <a:rPr lang="zh-CN" altLang="en-US" sz="2200" b="1" kern="0" dirty="0">
                <a:solidFill>
                  <a:schemeClr val="tx1"/>
                </a:solidFill>
                <a:latin typeface="+mn-lt"/>
                <a:ea typeface="宋体" pitchFamily="2" charset="-122"/>
              </a:rPr>
              <a:t>语法</a:t>
            </a:r>
            <a:endParaRPr lang="zh-CN" altLang="en-US" sz="2000" b="1" kern="0" dirty="0">
              <a:solidFill>
                <a:schemeClr val="tx1"/>
              </a:solidFill>
              <a:latin typeface="+mn-lt"/>
              <a:ea typeface="宋体" pitchFamily="2" charset="-122"/>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2"/>
          <p:cNvSpPr>
            <a:spLocks noGrp="1" noChangeArrowheads="1"/>
          </p:cNvSpPr>
          <p:nvPr>
            <p:ph type="title"/>
          </p:nvPr>
        </p:nvSpPr>
        <p:spPr/>
        <p:txBody>
          <a:bodyPr/>
          <a:lstStyle/>
          <a:p>
            <a:pPr eaLnBrk="1" hangingPunct="1">
              <a:defRPr/>
            </a:pPr>
            <a:r>
              <a:rPr lang="en-US" altLang="zh-CN" dirty="0">
                <a:effectLst>
                  <a:outerShdw blurRad="38100" dist="38100" dir="2700000" algn="tl">
                    <a:srgbClr val="FFFFFF"/>
                  </a:outerShdw>
                </a:effectLst>
                <a:ea typeface="宋体" pitchFamily="2" charset="-122"/>
              </a:rPr>
              <a:t>2.3</a:t>
            </a:r>
            <a:r>
              <a:rPr lang="zh-CN" altLang="en-US" dirty="0">
                <a:effectLst>
                  <a:outerShdw blurRad="38100" dist="38100" dir="2700000" algn="tl">
                    <a:srgbClr val="FFFFFF"/>
                  </a:outerShdw>
                </a:effectLst>
                <a:ea typeface="宋体" pitchFamily="2" charset="-122"/>
              </a:rPr>
              <a:t> 声明游标</a:t>
            </a:r>
            <a:endParaRPr lang="en-US" altLang="zh-CN" dirty="0">
              <a:solidFill>
                <a:schemeClr val="accent2"/>
              </a:solidFill>
              <a:effectLst>
                <a:outerShdw blurRad="38100" dist="38100" dir="2700000" algn="tl">
                  <a:srgbClr val="FFFFFF"/>
                </a:outerShdw>
              </a:effectLst>
              <a:ea typeface="宋体" pitchFamily="2" charset="-122"/>
            </a:endParaRPr>
          </a:p>
        </p:txBody>
      </p:sp>
      <p:sp>
        <p:nvSpPr>
          <p:cNvPr id="763908" name="Rectangle 4"/>
          <p:cNvSpPr>
            <a:spLocks noChangeArrowheads="1"/>
          </p:cNvSpPr>
          <p:nvPr/>
        </p:nvSpPr>
        <p:spPr bwMode="blackWhite">
          <a:xfrm>
            <a:off x="976313" y="2076450"/>
            <a:ext cx="7132637" cy="2968625"/>
          </a:xfrm>
          <a:prstGeom prst="rect">
            <a:avLst/>
          </a:prstGeom>
          <a:solidFill>
            <a:srgbClr val="FFFFCC"/>
          </a:solidFill>
          <a:ln w="127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defTabSz="400050">
              <a:lnSpc>
                <a:spcPct val="95000"/>
              </a:lnSpc>
              <a:tabLst>
                <a:tab pos="400050" algn="r"/>
                <a:tab pos="673100" algn="l"/>
              </a:tabLst>
              <a:defRPr/>
            </a:pPr>
            <a:r>
              <a:rPr kumimoji="1" lang="en-US" altLang="zh-CN" sz="1800" b="1" dirty="0">
                <a:solidFill>
                  <a:srgbClr val="000000"/>
                </a:solidFill>
                <a:latin typeface="Courier New" pitchFamily="49" charset="0"/>
                <a:ea typeface="宋体" pitchFamily="2" charset="-122"/>
              </a:rPr>
              <a:t>DECLARE</a:t>
            </a:r>
          </a:p>
          <a:p>
            <a:pPr defTabSz="400050">
              <a:lnSpc>
                <a:spcPct val="95000"/>
              </a:lnSpc>
              <a:tabLst>
                <a:tab pos="400050" algn="r"/>
                <a:tab pos="673100" algn="l"/>
              </a:tabLst>
              <a:defRPr/>
            </a:pPr>
            <a:r>
              <a:rPr kumimoji="1" lang="en-US" altLang="zh-CN" sz="1800" b="1" dirty="0">
                <a:solidFill>
                  <a:srgbClr val="000000"/>
                </a:solidFill>
                <a:latin typeface="Courier New" pitchFamily="49" charset="0"/>
                <a:ea typeface="宋体" pitchFamily="2" charset="-122"/>
              </a:rPr>
              <a:t>  CURSOR c1 IS </a:t>
            </a:r>
          </a:p>
          <a:p>
            <a:pPr defTabSz="400050">
              <a:lnSpc>
                <a:spcPct val="95000"/>
              </a:lnSpc>
              <a:tabLst>
                <a:tab pos="400050" algn="r"/>
                <a:tab pos="673100" algn="l"/>
              </a:tabLst>
              <a:defRPr/>
            </a:pPr>
            <a:r>
              <a:rPr kumimoji="1" lang="en-US" altLang="zh-CN" sz="1800" b="1" dirty="0">
                <a:solidFill>
                  <a:srgbClr val="000000"/>
                </a:solidFill>
                <a:latin typeface="Courier New" pitchFamily="49" charset="0"/>
                <a:ea typeface="宋体" pitchFamily="2" charset="-122"/>
              </a:rPr>
              <a:t>    SELECT </a:t>
            </a:r>
            <a:r>
              <a:rPr kumimoji="1" lang="en-US" altLang="zh-CN" sz="1800" b="1" dirty="0" err="1">
                <a:solidFill>
                  <a:srgbClr val="000000"/>
                </a:solidFill>
                <a:latin typeface="Courier New" pitchFamily="49" charset="0"/>
                <a:ea typeface="宋体" pitchFamily="2" charset="-122"/>
              </a:rPr>
              <a:t>empno</a:t>
            </a:r>
            <a:r>
              <a:rPr kumimoji="1" lang="en-US" altLang="zh-CN" sz="1800" b="1" dirty="0">
                <a:solidFill>
                  <a:srgbClr val="000000"/>
                </a:solidFill>
                <a:latin typeface="Courier New" pitchFamily="49" charset="0"/>
                <a:ea typeface="宋体" pitchFamily="2" charset="-122"/>
              </a:rPr>
              <a:t>, </a:t>
            </a:r>
            <a:r>
              <a:rPr kumimoji="1" lang="en-US" altLang="zh-CN" sz="1800" b="1" dirty="0" err="1">
                <a:solidFill>
                  <a:srgbClr val="000000"/>
                </a:solidFill>
                <a:latin typeface="Courier New" pitchFamily="49" charset="0"/>
                <a:ea typeface="宋体" pitchFamily="2" charset="-122"/>
              </a:rPr>
              <a:t>ename</a:t>
            </a:r>
            <a:endParaRPr kumimoji="1" lang="en-US" altLang="zh-CN" sz="1800" b="1" dirty="0">
              <a:solidFill>
                <a:srgbClr val="000000"/>
              </a:solidFill>
              <a:latin typeface="Courier New" pitchFamily="49" charset="0"/>
              <a:ea typeface="宋体" pitchFamily="2" charset="-122"/>
            </a:endParaRPr>
          </a:p>
          <a:p>
            <a:pPr defTabSz="400050">
              <a:lnSpc>
                <a:spcPct val="95000"/>
              </a:lnSpc>
              <a:tabLst>
                <a:tab pos="400050" algn="r"/>
                <a:tab pos="673100" algn="l"/>
              </a:tabLst>
              <a:defRPr/>
            </a:pPr>
            <a:r>
              <a:rPr kumimoji="1" lang="en-US" altLang="zh-CN" sz="1800" b="1" dirty="0">
                <a:solidFill>
                  <a:srgbClr val="000000"/>
                </a:solidFill>
                <a:latin typeface="Courier New" pitchFamily="49" charset="0"/>
                <a:ea typeface="宋体" pitchFamily="2" charset="-122"/>
              </a:rPr>
              <a:t>	    FROM   emp;</a:t>
            </a:r>
          </a:p>
          <a:p>
            <a:pPr defTabSz="400050">
              <a:lnSpc>
                <a:spcPct val="95000"/>
              </a:lnSpc>
              <a:tabLst>
                <a:tab pos="400050" algn="r"/>
                <a:tab pos="673100" algn="l"/>
              </a:tabLst>
              <a:defRPr/>
            </a:pPr>
            <a:endParaRPr kumimoji="1" lang="en-US" altLang="zh-CN" sz="1800" b="1" dirty="0">
              <a:solidFill>
                <a:srgbClr val="000000"/>
              </a:solidFill>
              <a:latin typeface="Courier New" pitchFamily="49" charset="0"/>
              <a:ea typeface="宋体" pitchFamily="2" charset="-122"/>
            </a:endParaRPr>
          </a:p>
          <a:p>
            <a:pPr defTabSz="400050">
              <a:lnSpc>
                <a:spcPct val="95000"/>
              </a:lnSpc>
              <a:tabLst>
                <a:tab pos="400050" algn="r"/>
                <a:tab pos="673100" algn="l"/>
              </a:tabLst>
              <a:defRPr/>
            </a:pPr>
            <a:r>
              <a:rPr kumimoji="1" lang="en-US" altLang="zh-CN" sz="1800" b="1" dirty="0">
                <a:solidFill>
                  <a:srgbClr val="000000"/>
                </a:solidFill>
                <a:latin typeface="Courier New" pitchFamily="49" charset="0"/>
                <a:ea typeface="宋体" pitchFamily="2" charset="-122"/>
              </a:rPr>
              <a:t>  CURSOR c2 IS</a:t>
            </a:r>
          </a:p>
          <a:p>
            <a:pPr defTabSz="400050">
              <a:lnSpc>
                <a:spcPct val="95000"/>
              </a:lnSpc>
              <a:tabLst>
                <a:tab pos="400050" algn="r"/>
                <a:tab pos="673100" algn="l"/>
              </a:tabLst>
              <a:defRPr/>
            </a:pPr>
            <a:r>
              <a:rPr kumimoji="1" lang="en-US" altLang="zh-CN" sz="1800" b="1" dirty="0">
                <a:solidFill>
                  <a:srgbClr val="000000"/>
                </a:solidFill>
                <a:latin typeface="Courier New" pitchFamily="49" charset="0"/>
                <a:ea typeface="宋体" pitchFamily="2" charset="-122"/>
              </a:rPr>
              <a:t>    SELECT *</a:t>
            </a:r>
          </a:p>
          <a:p>
            <a:pPr defTabSz="400050">
              <a:lnSpc>
                <a:spcPct val="95000"/>
              </a:lnSpc>
              <a:tabLst>
                <a:tab pos="400050" algn="r"/>
                <a:tab pos="673100" algn="l"/>
              </a:tabLst>
              <a:defRPr/>
            </a:pPr>
            <a:r>
              <a:rPr kumimoji="1" lang="en-US" altLang="zh-CN" sz="1800" b="1" dirty="0">
                <a:solidFill>
                  <a:srgbClr val="000000"/>
                </a:solidFill>
                <a:latin typeface="Courier New" pitchFamily="49" charset="0"/>
                <a:ea typeface="宋体" pitchFamily="2" charset="-122"/>
              </a:rPr>
              <a:t>    FROM   dept</a:t>
            </a:r>
          </a:p>
          <a:p>
            <a:pPr defTabSz="400050">
              <a:lnSpc>
                <a:spcPct val="95000"/>
              </a:lnSpc>
              <a:tabLst>
                <a:tab pos="400050" algn="r"/>
                <a:tab pos="673100" algn="l"/>
              </a:tabLst>
              <a:defRPr/>
            </a:pPr>
            <a:r>
              <a:rPr kumimoji="1" lang="en-US" altLang="zh-CN" sz="1800" b="1" dirty="0">
                <a:solidFill>
                  <a:srgbClr val="000000"/>
                </a:solidFill>
                <a:latin typeface="Courier New" pitchFamily="49" charset="0"/>
                <a:ea typeface="宋体" pitchFamily="2" charset="-122"/>
              </a:rPr>
              <a:t>    WHERE  </a:t>
            </a:r>
            <a:r>
              <a:rPr kumimoji="1" lang="en-US" altLang="zh-CN" sz="1800" b="1" dirty="0" err="1">
                <a:solidFill>
                  <a:srgbClr val="000000"/>
                </a:solidFill>
                <a:latin typeface="Courier New" pitchFamily="49" charset="0"/>
                <a:ea typeface="宋体" pitchFamily="2" charset="-122"/>
              </a:rPr>
              <a:t>deptno</a:t>
            </a:r>
            <a:r>
              <a:rPr kumimoji="1" lang="en-US" altLang="zh-CN" sz="1800" b="1" dirty="0">
                <a:solidFill>
                  <a:srgbClr val="000000"/>
                </a:solidFill>
                <a:latin typeface="Courier New" pitchFamily="49" charset="0"/>
                <a:ea typeface="宋体" pitchFamily="2" charset="-122"/>
              </a:rPr>
              <a:t> = 10;</a:t>
            </a:r>
          </a:p>
          <a:p>
            <a:pPr defTabSz="400050">
              <a:lnSpc>
                <a:spcPct val="95000"/>
              </a:lnSpc>
              <a:tabLst>
                <a:tab pos="400050" algn="r"/>
                <a:tab pos="673100" algn="l"/>
              </a:tabLst>
              <a:defRPr/>
            </a:pPr>
            <a:r>
              <a:rPr kumimoji="1" lang="en-US" altLang="zh-CN" sz="1800" b="1" dirty="0">
                <a:solidFill>
                  <a:srgbClr val="000000"/>
                </a:solidFill>
                <a:latin typeface="Courier New" pitchFamily="49" charset="0"/>
                <a:ea typeface="宋体" pitchFamily="2" charset="-122"/>
              </a:rPr>
              <a:t>BEGIN</a:t>
            </a:r>
          </a:p>
          <a:p>
            <a:pPr defTabSz="400050">
              <a:lnSpc>
                <a:spcPct val="95000"/>
              </a:lnSpc>
              <a:tabLst>
                <a:tab pos="400050" algn="r"/>
                <a:tab pos="673100" algn="l"/>
              </a:tabLst>
              <a:defRPr/>
            </a:pPr>
            <a:r>
              <a:rPr kumimoji="1" lang="en-US" altLang="zh-CN" sz="1800" b="1" dirty="0">
                <a:solidFill>
                  <a:srgbClr val="000000"/>
                </a:solidFill>
                <a:latin typeface="Courier New" pitchFamily="49" charset="0"/>
                <a:ea typeface="宋体" pitchFamily="2" charset="-122"/>
              </a:rPr>
              <a:t>  ...</a:t>
            </a:r>
          </a:p>
        </p:txBody>
      </p:sp>
      <p:sp>
        <p:nvSpPr>
          <p:cNvPr id="6" name="Rectangle 3"/>
          <p:cNvSpPr txBox="1">
            <a:spLocks noChangeArrowheads="1"/>
          </p:cNvSpPr>
          <p:nvPr/>
        </p:nvSpPr>
        <p:spPr bwMode="auto">
          <a:xfrm>
            <a:off x="876300" y="1589088"/>
            <a:ext cx="7385050" cy="414337"/>
          </a:xfrm>
          <a:prstGeom prst="rect">
            <a:avLst/>
          </a:prstGeom>
          <a:noFill/>
          <a:ln w="9525">
            <a:noFill/>
            <a:miter lim="800000"/>
            <a:headEnd/>
            <a:tailEnd/>
          </a:ln>
          <a:effectLst/>
        </p:spPr>
        <p:txBody>
          <a:bodyPr lIns="92075" tIns="46038" rIns="92075" bIns="46038">
            <a:spAutoFit/>
          </a:bodyPr>
          <a:lstStyle/>
          <a:p>
            <a:pPr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2200" b="1" kern="0" dirty="0">
                <a:solidFill>
                  <a:schemeClr val="tx1"/>
                </a:solidFill>
                <a:latin typeface="+mn-lt"/>
                <a:ea typeface="宋体" pitchFamily="2" charset="-122"/>
              </a:rPr>
              <a:t>例子</a:t>
            </a:r>
            <a:endParaRPr lang="en-US" altLang="zh-CN" sz="2200" b="1" kern="0" dirty="0">
              <a:solidFill>
                <a:schemeClr val="tx1"/>
              </a:solidFill>
              <a:latin typeface="+mn-lt"/>
              <a:ea typeface="宋体" pitchFamily="2" charset="-122"/>
            </a:endParaRPr>
          </a:p>
        </p:txBody>
      </p:sp>
    </p:spTree>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04 PLSQL编程基础 - 3-控制语句</Template>
  <TotalTime>11739</TotalTime>
  <Words>5922</Words>
  <Application>Microsoft Office PowerPoint</Application>
  <PresentationFormat>全屏显示(4:3)</PresentationFormat>
  <Paragraphs>669</Paragraphs>
  <Slides>29</Slides>
  <Notes>27</Notes>
  <HiddenSlides>1</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44" baseType="lpstr">
      <vt:lpstr>Courier</vt:lpstr>
      <vt:lpstr>华文行楷</vt:lpstr>
      <vt:lpstr>宋体</vt:lpstr>
      <vt:lpstr>Arial</vt:lpstr>
      <vt:lpstr>Courier New</vt:lpstr>
      <vt:lpstr>Helvetica</vt:lpstr>
      <vt:lpstr>Lucida Sans Unicode</vt:lpstr>
      <vt:lpstr>Times</vt:lpstr>
      <vt:lpstr>Times New Roman</vt:lpstr>
      <vt:lpstr>Verdana</vt:lpstr>
      <vt:lpstr>Wingdings</vt:lpstr>
      <vt:lpstr>Wingdings 2</vt:lpstr>
      <vt:lpstr>Wingdings 3</vt:lpstr>
      <vt:lpstr>聚合</vt:lpstr>
      <vt:lpstr>Document</vt:lpstr>
      <vt:lpstr>PL/SQL编程基础  ——游标cursors</vt:lpstr>
      <vt:lpstr>游标 Cursors</vt:lpstr>
      <vt:lpstr>1 隐式游标</vt:lpstr>
      <vt:lpstr>1 隐式游标</vt:lpstr>
      <vt:lpstr>2 显式游标</vt:lpstr>
      <vt:lpstr>2.1 处理流程</vt:lpstr>
      <vt:lpstr>2.2 内存中的变化过程 </vt:lpstr>
      <vt:lpstr>2.3 声明游标</vt:lpstr>
      <vt:lpstr>2.3 声明游标</vt:lpstr>
      <vt:lpstr>2.4 打开游标</vt:lpstr>
      <vt:lpstr>2.5 从游标中提取数据</vt:lpstr>
      <vt:lpstr>2.5 从游标中提取数据</vt:lpstr>
      <vt:lpstr>2.5 从游标中提取数据</vt:lpstr>
      <vt:lpstr>2.6 关闭游标</vt:lpstr>
      <vt:lpstr>2.7 显示游标的属性</vt:lpstr>
      <vt:lpstr>2.7.2 %ISOPEN属性</vt:lpstr>
      <vt:lpstr>2.7.3 %NOTFOUND和%ROWCOUNT 属性</vt:lpstr>
      <vt:lpstr>2.8 游标提取控制</vt:lpstr>
      <vt:lpstr>2.8.1 游标提取BASIC LOOP</vt:lpstr>
      <vt:lpstr>2.8.2 游标提取WHILE LOOP</vt:lpstr>
      <vt:lpstr>2.8.3 游标提取FOR LOOP</vt:lpstr>
      <vt:lpstr>2.8.3 游标提取FOR LOOP</vt:lpstr>
      <vt:lpstr>2.8.3 游标提取FOR LOOP</vt:lpstr>
      <vt:lpstr>2.8.3 游标提取FOR LOOP</vt:lpstr>
      <vt:lpstr>2.9 带参数的游标</vt:lpstr>
      <vt:lpstr>2.9 带参数的游标</vt:lpstr>
      <vt:lpstr>2.10 实例</vt:lpstr>
      <vt:lpstr>2.10 实例</vt:lpstr>
      <vt:lpstr>Thank You! to be continued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creator>王燮</dc:creator>
  <cp:lastModifiedBy>彭 科</cp:lastModifiedBy>
  <cp:revision>1134</cp:revision>
  <cp:lastPrinted>2001-04-18T03:10:35Z</cp:lastPrinted>
  <dcterms:created xsi:type="dcterms:W3CDTF">1995-06-17T23:31:02Z</dcterms:created>
  <dcterms:modified xsi:type="dcterms:W3CDTF">2020-12-16T03:55:07Z</dcterms:modified>
</cp:coreProperties>
</file>