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2"/>
  </p:notesMasterIdLst>
  <p:handoutMasterIdLst>
    <p:handoutMasterId r:id="rId23"/>
  </p:handoutMasterIdLst>
  <p:sldIdLst>
    <p:sldId id="256" r:id="rId2"/>
    <p:sldId id="443" r:id="rId3"/>
    <p:sldId id="426" r:id="rId4"/>
    <p:sldId id="428" r:id="rId5"/>
    <p:sldId id="429" r:id="rId6"/>
    <p:sldId id="427" r:id="rId7"/>
    <p:sldId id="430" r:id="rId8"/>
    <p:sldId id="432" r:id="rId9"/>
    <p:sldId id="444" r:id="rId10"/>
    <p:sldId id="433" r:id="rId11"/>
    <p:sldId id="434" r:id="rId12"/>
    <p:sldId id="446" r:id="rId13"/>
    <p:sldId id="435" r:id="rId14"/>
    <p:sldId id="436" r:id="rId15"/>
    <p:sldId id="447" r:id="rId16"/>
    <p:sldId id="437" r:id="rId17"/>
    <p:sldId id="440" r:id="rId18"/>
    <p:sldId id="441" r:id="rId19"/>
    <p:sldId id="448" r:id="rId20"/>
    <p:sldId id="423" r:id="rId21"/>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00"/>
    <a:srgbClr val="0066FF"/>
    <a:srgbClr val="FFFF00"/>
    <a:srgbClr val="FFFFCC"/>
    <a:srgbClr val="E3E822"/>
    <a:srgbClr val="F8F80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74" autoAdjust="0"/>
    <p:restoredTop sz="95040" autoAdjust="0"/>
  </p:normalViewPr>
  <p:slideViewPr>
    <p:cSldViewPr snapToGrid="0">
      <p:cViewPr>
        <p:scale>
          <a:sx n="100" d="100"/>
          <a:sy n="100" d="100"/>
        </p:scale>
        <p:origin x="78" y="132"/>
      </p:cViewPr>
      <p:guideLst>
        <p:guide orient="horz" pos="2988"/>
        <p:guide pos="22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58"/>
    </p:cViewPr>
  </p:sorterViewPr>
  <p:notesViewPr>
    <p:cSldViewPr snapToGrid="0">
      <p:cViewPr>
        <p:scale>
          <a:sx n="100" d="100"/>
          <a:sy n="100" d="100"/>
        </p:scale>
        <p:origin x="-780" y="-60"/>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21473F4D-14D9-4F39-A419-CD3E40A9571D}"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63628387-B05C-42E8-B131-18B717ED361E}"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7" Type="http://schemas.openxmlformats.org/officeDocument/2006/relationships/image" Target="../media/image5.wmf"/><Relationship Id="rId2" Type="http://schemas.openxmlformats.org/officeDocument/2006/relationships/notesMaster" Target="../notesMasters/notesMaster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3795"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3796"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000"/>
              </a:spcAft>
              <a:tabLst>
                <a:tab pos="454025" algn="l"/>
              </a:tabLst>
            </a:pPr>
            <a:r>
              <a:rPr lang="en-US" altLang="zh-CN">
                <a:latin typeface="Helvetica" charset="0"/>
              </a:rPr>
              <a:t>Overview</a:t>
            </a:r>
            <a:endParaRPr lang="en-US" altLang="zh-CN" b="0">
              <a:latin typeface="Helvetica" charset="0"/>
            </a:endParaRPr>
          </a:p>
          <a:p>
            <a:pPr marL="114300" lvl="1" defTabSz="396875">
              <a:tabLst>
                <a:tab pos="454025" algn="l"/>
              </a:tabLst>
            </a:pPr>
            <a:r>
              <a:rPr lang="en-US" altLang="zh-CN"/>
              <a:t>An exception is an identifier in PL/SQL, raised during the execution of a block that terminates its main body of actions. A block always terminates when PL/SQL raises an exception, but you specify an exception handler to perform final actions. </a:t>
            </a:r>
          </a:p>
          <a:p>
            <a:pPr marL="114300" lvl="1" defTabSz="396875">
              <a:tabLst>
                <a:tab pos="454025" algn="l"/>
              </a:tabLst>
            </a:pPr>
            <a:r>
              <a:rPr lang="en-US" altLang="zh-CN" b="1"/>
              <a:t>Two Methods for Raising an Exception</a:t>
            </a:r>
            <a:endParaRPr lang="en-US" altLang="zh-CN"/>
          </a:p>
          <a:p>
            <a:pPr marL="454025" lvl="2" defTabSz="396875">
              <a:tabLst>
                <a:tab pos="454025" algn="l"/>
              </a:tabLst>
            </a:pPr>
            <a:r>
              <a:rPr lang="en-US" altLang="zh-CN"/>
              <a:t>An Oracle error occurs and the associated exception is raised automatically. For example, if the error ORA-01403 occurs when no rows are retrieved from the database in a select statement, then PL/SQL raises the exception NO_DATA_FOUND.</a:t>
            </a:r>
          </a:p>
          <a:p>
            <a:pPr marL="454025" lvl="2" defTabSz="396875">
              <a:tabLst>
                <a:tab pos="454025" algn="l"/>
              </a:tabLst>
            </a:pPr>
            <a:r>
              <a:rPr lang="en-US" altLang="zh-CN"/>
              <a:t>You raise an exception explicitly by issuing the RAISE statement within the block. The exception being raised may be either user defined or predefined.</a:t>
            </a:r>
          </a:p>
        </p:txBody>
      </p:sp>
      <p:sp>
        <p:nvSpPr>
          <p:cNvPr id="33797"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12750" y="4759325"/>
            <a:ext cx="6100763" cy="3744913"/>
          </a:xfrm>
          <a:noFill/>
          <a:ln/>
        </p:spPr>
        <p:txBody>
          <a:bodyPr lIns="92075" tIns="46038" rIns="92075" bIns="46038"/>
          <a:lstStyle/>
          <a:p>
            <a:pPr defTabSz="396875">
              <a:spcAft>
                <a:spcPct val="2000"/>
              </a:spcAft>
              <a:tabLst/>
            </a:pPr>
            <a:r>
              <a:rPr lang="en-US" altLang="zh-CN">
                <a:latin typeface="Helvetica" charset="0"/>
              </a:rPr>
              <a:t>Trapping a Non-Predefined Oracle Server Exception</a:t>
            </a:r>
            <a:endParaRPr lang="en-US" altLang="zh-CN" b="0">
              <a:latin typeface="Helvetica" charset="0"/>
            </a:endParaRPr>
          </a:p>
          <a:p>
            <a:pPr marL="447675" lvl="2" indent="-215900" defTabSz="396875">
              <a:buFontTx/>
              <a:buNone/>
              <a:tabLst/>
            </a:pPr>
            <a:r>
              <a:rPr lang="zh-CN" altLang="en-US"/>
              <a:t>1.	</a:t>
            </a:r>
            <a:r>
              <a:rPr lang="en-US" altLang="zh-CN"/>
              <a:t>Declare the name for the exception within the declarative section.</a:t>
            </a:r>
          </a:p>
          <a:p>
            <a:pPr marL="447675" lvl="2" indent="-215900" defTabSz="396875">
              <a:buFontTx/>
              <a:buNone/>
              <a:tabLst/>
            </a:pPr>
            <a:r>
              <a:rPr lang="en-US" altLang="zh-CN"/>
              <a:t>	</a:t>
            </a:r>
            <a:r>
              <a:rPr lang="en-US" altLang="zh-CN" b="1"/>
              <a:t>Syntax</a:t>
            </a:r>
            <a:endParaRPr lang="en-US" altLang="zh-CN"/>
          </a:p>
          <a:p>
            <a:pPr defTabSz="396875">
              <a:spcAft>
                <a:spcPct val="2000"/>
              </a:spcAft>
              <a:tabLst/>
            </a:pPr>
            <a:endParaRPr lang="zh-CN" altLang="en-US" b="0">
              <a:latin typeface="Courier" charset="0"/>
            </a:endParaRPr>
          </a:p>
          <a:p>
            <a:pPr algn="just" defTabSz="396875">
              <a:spcAft>
                <a:spcPct val="2000"/>
              </a:spcAft>
              <a:tabLst/>
            </a:pPr>
            <a:endParaRPr lang="zh-CN" altLang="en-US">
              <a:latin typeface="Times" charset="0"/>
            </a:endParaRPr>
          </a:p>
          <a:p>
            <a:pPr marL="447675" lvl="2" indent="-215900" defTabSz="396875">
              <a:buFontTx/>
              <a:buNone/>
              <a:tabLst/>
            </a:pPr>
            <a:r>
              <a:rPr lang="zh-CN" altLang="en-US" b="1"/>
              <a:t>	</a:t>
            </a:r>
            <a:r>
              <a:rPr lang="en-US" altLang="zh-CN" b="1"/>
              <a:t>where:</a:t>
            </a:r>
            <a:r>
              <a:rPr lang="en-US" altLang="zh-CN"/>
              <a:t>	</a:t>
            </a:r>
            <a:r>
              <a:rPr lang="en-US" altLang="zh-CN" i="1"/>
              <a:t>exception		</a:t>
            </a:r>
            <a:r>
              <a:rPr lang="en-US" altLang="zh-CN"/>
              <a:t>is the name of the exception.</a:t>
            </a:r>
          </a:p>
          <a:p>
            <a:pPr marL="447675" lvl="2" indent="-215900" defTabSz="396875">
              <a:buFontTx/>
              <a:buNone/>
              <a:tabLst/>
            </a:pPr>
            <a:r>
              <a:rPr lang="zh-CN" altLang="en-US"/>
              <a:t>2.	</a:t>
            </a:r>
            <a:r>
              <a:rPr lang="en-US" altLang="zh-CN"/>
              <a:t>Associate the declared exception with the standard Oracle Server error number using the PRAGMA EXCEPTION_INIT statement.</a:t>
            </a:r>
            <a:endParaRPr lang="en-US" altLang="zh-CN" b="1"/>
          </a:p>
          <a:p>
            <a:pPr marL="447675" lvl="2" indent="-215900" defTabSz="396875">
              <a:buFontTx/>
              <a:buNone/>
              <a:tabLst/>
            </a:pPr>
            <a:r>
              <a:rPr lang="zh-CN" altLang="en-US"/>
              <a:t>	</a:t>
            </a:r>
            <a:r>
              <a:rPr lang="en-US" altLang="zh-CN" b="1"/>
              <a:t>Syntax</a:t>
            </a:r>
            <a:endParaRPr lang="en-US" altLang="zh-CN"/>
          </a:p>
          <a:p>
            <a:pPr defTabSz="396875">
              <a:spcAft>
                <a:spcPct val="2000"/>
              </a:spcAft>
              <a:tabLst/>
            </a:pPr>
            <a:endParaRPr lang="zh-CN" altLang="en-US"/>
          </a:p>
          <a:p>
            <a:pPr defTabSz="396875">
              <a:spcAft>
                <a:spcPct val="2000"/>
              </a:spcAft>
              <a:tabLst/>
            </a:pPr>
            <a:endParaRPr lang="zh-CN" altLang="en-US" b="0">
              <a:latin typeface="Courier" charset="0"/>
            </a:endParaRPr>
          </a:p>
          <a:p>
            <a:pPr marL="447675" lvl="2" indent="-215900" defTabSz="396875">
              <a:buFontTx/>
              <a:buNone/>
              <a:tabLst/>
            </a:pPr>
            <a:r>
              <a:rPr lang="zh-CN" altLang="en-US" b="1"/>
              <a:t>	</a:t>
            </a:r>
            <a:r>
              <a:rPr lang="en-US" altLang="zh-CN" b="1"/>
              <a:t>where:	</a:t>
            </a:r>
            <a:r>
              <a:rPr lang="en-US" altLang="zh-CN" i="1"/>
              <a:t>exception		</a:t>
            </a:r>
            <a:r>
              <a:rPr lang="en-US" altLang="zh-CN"/>
              <a:t>is the previously declared exception.</a:t>
            </a:r>
          </a:p>
          <a:p>
            <a:pPr marL="447675" lvl="2" indent="-215900" defTabSz="396875">
              <a:buFontTx/>
              <a:buNone/>
              <a:tabLst/>
            </a:pPr>
            <a:r>
              <a:rPr lang="zh-CN" altLang="en-US" i="1"/>
              <a:t>			</a:t>
            </a:r>
            <a:r>
              <a:rPr lang="en-US" altLang="zh-CN" i="1"/>
              <a:t>error_number		</a:t>
            </a:r>
            <a:r>
              <a:rPr lang="en-US" altLang="zh-CN"/>
              <a:t>is a standard Oracle Server error number.</a:t>
            </a:r>
          </a:p>
          <a:p>
            <a:pPr marL="447675" lvl="2" indent="-215900" defTabSz="396875">
              <a:buFontTx/>
              <a:buNone/>
              <a:tabLst/>
            </a:pPr>
            <a:r>
              <a:rPr lang="zh-CN" altLang="en-US"/>
              <a:t>3.	</a:t>
            </a:r>
            <a:r>
              <a:rPr lang="en-US" altLang="zh-CN"/>
              <a:t>Reference the declared exception within the corresponding exception-handling routine.</a:t>
            </a:r>
          </a:p>
          <a:p>
            <a:pPr marL="447675" lvl="2" indent="-215900" defTabSz="396875">
              <a:buFontTx/>
              <a:buNone/>
              <a:tabLst/>
            </a:pPr>
            <a:r>
              <a:rPr lang="en-US" altLang="zh-CN"/>
              <a:t>	In the slide example: If there is product in stock, halt processing and print a message to the user.</a:t>
            </a:r>
          </a:p>
          <a:p>
            <a:pPr marL="114300" lvl="1" defTabSz="396875">
              <a:tabLst/>
            </a:pPr>
            <a:r>
              <a:rPr lang="en-US" altLang="zh-CN"/>
              <a:t>For more information, see </a:t>
            </a:r>
            <a:br>
              <a:rPr lang="en-US" altLang="zh-CN"/>
            </a:br>
            <a:r>
              <a:rPr lang="en-US" altLang="zh-CN" i="1"/>
              <a:t>Oracle Server Messages, Release 8.</a:t>
            </a:r>
          </a:p>
        </p:txBody>
      </p:sp>
      <p:sp>
        <p:nvSpPr>
          <p:cNvPr id="40963" name="Rectangle 3"/>
          <p:cNvSpPr>
            <a:spLocks noGrp="1" noRot="1" noChangeAspect="1" noChangeArrowheads="1" noTextEdit="1"/>
          </p:cNvSpPr>
          <p:nvPr>
            <p:ph type="sldImg"/>
          </p:nvPr>
        </p:nvSpPr>
        <p:spPr>
          <a:xfrm>
            <a:off x="495300" y="157163"/>
            <a:ext cx="5862638" cy="4397375"/>
          </a:xfrm>
          <a:ln cap="flat"/>
        </p:spPr>
      </p:sp>
      <p:sp>
        <p:nvSpPr>
          <p:cNvPr id="40964" name="Rectangle 4"/>
          <p:cNvSpPr>
            <a:spLocks noChangeArrowheads="1"/>
          </p:cNvSpPr>
          <p:nvPr/>
        </p:nvSpPr>
        <p:spPr bwMode="auto">
          <a:xfrm>
            <a:off x="949325" y="5476875"/>
            <a:ext cx="5302250" cy="255588"/>
          </a:xfrm>
          <a:prstGeom prst="rect">
            <a:avLst/>
          </a:prstGeom>
          <a:noFill/>
          <a:ln w="12700">
            <a:solidFill>
              <a:schemeClr val="tx2"/>
            </a:solidFill>
            <a:miter lim="800000"/>
            <a:headEnd/>
            <a:tailEnd/>
          </a:ln>
        </p:spPr>
        <p:txBody>
          <a:bodyPr wrap="none" lIns="90488" tIns="44450" rIns="90488" bIns="44450" anchor="ctr"/>
          <a:lstStyle/>
          <a:p>
            <a:pPr defTabSz="869950">
              <a:spcBef>
                <a:spcPct val="50000"/>
              </a:spcBef>
            </a:pPr>
            <a:r>
              <a:rPr kumimoji="1" lang="en-US" altLang="zh-CN" sz="1100" i="1">
                <a:solidFill>
                  <a:schemeClr val="tx1"/>
                </a:solidFill>
                <a:latin typeface="Courier New" pitchFamily="49" charset="0"/>
              </a:rPr>
              <a:t>exception	</a:t>
            </a:r>
            <a:r>
              <a:rPr kumimoji="1" lang="en-US" altLang="zh-CN" sz="1100">
                <a:solidFill>
                  <a:schemeClr val="tx1"/>
                </a:solidFill>
                <a:latin typeface="Courier New" pitchFamily="49" charset="0"/>
              </a:rPr>
              <a:t>EXCEPTION;</a:t>
            </a:r>
          </a:p>
        </p:txBody>
      </p:sp>
      <p:sp>
        <p:nvSpPr>
          <p:cNvPr id="40965" name="Rectangle 5"/>
          <p:cNvSpPr>
            <a:spLocks noChangeArrowheads="1"/>
          </p:cNvSpPr>
          <p:nvPr/>
        </p:nvSpPr>
        <p:spPr bwMode="auto">
          <a:xfrm>
            <a:off x="955675" y="6732588"/>
            <a:ext cx="5295900" cy="255587"/>
          </a:xfrm>
          <a:prstGeom prst="rect">
            <a:avLst/>
          </a:prstGeom>
          <a:noFill/>
          <a:ln w="12700">
            <a:solidFill>
              <a:schemeClr val="tx2"/>
            </a:solidFill>
            <a:miter lim="800000"/>
            <a:headEnd/>
            <a:tailEnd/>
          </a:ln>
        </p:spPr>
        <p:txBody>
          <a:bodyPr wrap="none" lIns="90488" tIns="44450" rIns="90488" bIns="44450" anchor="ctr"/>
          <a:lstStyle/>
          <a:p>
            <a:pPr defTabSz="869950">
              <a:spcBef>
                <a:spcPct val="30000"/>
              </a:spcBef>
            </a:pPr>
            <a:r>
              <a:rPr kumimoji="1" lang="en-US" altLang="zh-CN" sz="1100">
                <a:solidFill>
                  <a:schemeClr val="tx1"/>
                </a:solidFill>
                <a:latin typeface="Courier New" pitchFamily="49" charset="0"/>
              </a:rPr>
              <a:t>PRAGMA EXCEPTION_INIT(</a:t>
            </a:r>
            <a:r>
              <a:rPr kumimoji="1" lang="en-US" altLang="zh-CN" sz="1100" i="1">
                <a:solidFill>
                  <a:schemeClr val="tx1"/>
                </a:solidFill>
                <a:latin typeface="Courier New" pitchFamily="49" charset="0"/>
              </a:rPr>
              <a:t>exception, error_number)</a:t>
            </a:r>
            <a:r>
              <a:rPr kumimoji="1" lang="en-US" altLang="zh-CN" sz="1100">
                <a:solidFill>
                  <a:schemeClr val="tx1"/>
                </a:solidFill>
                <a:latin typeface="Courier New" pitchFamily="49" charset="0"/>
              </a:rPr>
              <a:t>;</a:t>
            </a:r>
          </a:p>
        </p:txBody>
      </p:sp>
      <p:grpSp>
        <p:nvGrpSpPr>
          <p:cNvPr id="40966" name="Group 6"/>
          <p:cNvGrpSpPr>
            <a:grpSpLocks/>
          </p:cNvGrpSpPr>
          <p:nvPr/>
        </p:nvGrpSpPr>
        <p:grpSpPr bwMode="auto">
          <a:xfrm>
            <a:off x="184150" y="8075613"/>
            <a:ext cx="295275" cy="292100"/>
            <a:chOff x="115" y="5093"/>
            <a:chExt cx="185" cy="184"/>
          </a:xfrm>
        </p:grpSpPr>
        <p:sp>
          <p:nvSpPr>
            <p:cNvPr id="40967" name="Freeform 7"/>
            <p:cNvSpPr>
              <a:spLocks/>
            </p:cNvSpPr>
            <p:nvPr/>
          </p:nvSpPr>
          <p:spPr bwMode="auto">
            <a:xfrm>
              <a:off x="115" y="5093"/>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 name="T10" fmla="*/ 0 60000 65536"/>
                <a:gd name="T11" fmla="*/ 0 60000 65536"/>
                <a:gd name="T12" fmla="*/ 0 60000 65536"/>
                <a:gd name="T13" fmla="*/ 0 60000 65536"/>
                <a:gd name="T14" fmla="*/ 0 60000 65536"/>
                <a:gd name="T15" fmla="*/ 0 w 176"/>
                <a:gd name="T16" fmla="*/ 0 h 177"/>
                <a:gd name="T17" fmla="*/ 176 w 176"/>
                <a:gd name="T18" fmla="*/ 177 h 177"/>
              </a:gdLst>
              <a:ahLst/>
              <a:cxnLst>
                <a:cxn ang="T10">
                  <a:pos x="T0" y="T1"/>
                </a:cxn>
                <a:cxn ang="T11">
                  <a:pos x="T2" y="T3"/>
                </a:cxn>
                <a:cxn ang="T12">
                  <a:pos x="T4" y="T5"/>
                </a:cxn>
                <a:cxn ang="T13">
                  <a:pos x="T6" y="T7"/>
                </a:cxn>
                <a:cxn ang="T14">
                  <a:pos x="T8" y="T9"/>
                </a:cxn>
              </a:cxnLst>
              <a:rect l="T15" t="T16" r="T17" b="T18"/>
              <a:pathLst>
                <a:path w="176" h="177">
                  <a:moveTo>
                    <a:pt x="175" y="176"/>
                  </a:moveTo>
                  <a:lnTo>
                    <a:pt x="175" y="0"/>
                  </a:lnTo>
                  <a:lnTo>
                    <a:pt x="0" y="0"/>
                  </a:lnTo>
                  <a:lnTo>
                    <a:pt x="0" y="176"/>
                  </a:lnTo>
                  <a:lnTo>
                    <a:pt x="175" y="176"/>
                  </a:lnTo>
                </a:path>
              </a:pathLst>
            </a:custGeom>
            <a:solidFill>
              <a:srgbClr val="000000"/>
            </a:solidFill>
            <a:ln w="9525" cap="rnd">
              <a:noFill/>
              <a:round/>
              <a:headEnd/>
              <a:tailEnd/>
            </a:ln>
          </p:spPr>
          <p:txBody>
            <a:bodyPr/>
            <a:lstStyle/>
            <a:p>
              <a:endParaRPr lang="zh-CN" altLang="en-US"/>
            </a:p>
          </p:txBody>
        </p:sp>
        <p:sp>
          <p:nvSpPr>
            <p:cNvPr id="40968" name="Freeform 8"/>
            <p:cNvSpPr>
              <a:spLocks/>
            </p:cNvSpPr>
            <p:nvPr/>
          </p:nvSpPr>
          <p:spPr bwMode="auto">
            <a:xfrm>
              <a:off x="175" y="5160"/>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zh-CN" altLang="en-US"/>
            </a:p>
          </p:txBody>
        </p:sp>
        <p:sp>
          <p:nvSpPr>
            <p:cNvPr id="40969" name="Freeform 9"/>
            <p:cNvSpPr>
              <a:spLocks/>
            </p:cNvSpPr>
            <p:nvPr/>
          </p:nvSpPr>
          <p:spPr bwMode="auto">
            <a:xfrm>
              <a:off x="184" y="5177"/>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8" y="6"/>
                  </a:moveTo>
                  <a:lnTo>
                    <a:pt x="65" y="0"/>
                  </a:lnTo>
                  <a:lnTo>
                    <a:pt x="0" y="26"/>
                  </a:lnTo>
                  <a:lnTo>
                    <a:pt x="3" y="33"/>
                  </a:lnTo>
                  <a:lnTo>
                    <a:pt x="68" y="6"/>
                  </a:lnTo>
                </a:path>
              </a:pathLst>
            </a:custGeom>
            <a:solidFill>
              <a:srgbClr val="FFFFFF"/>
            </a:solidFill>
            <a:ln w="9525" cap="rnd">
              <a:noFill/>
              <a:round/>
              <a:headEnd/>
              <a:tailEnd/>
            </a:ln>
          </p:spPr>
          <p:txBody>
            <a:bodyPr/>
            <a:lstStyle/>
            <a:p>
              <a:endParaRPr lang="zh-CN" altLang="en-US"/>
            </a:p>
          </p:txBody>
        </p:sp>
        <p:sp>
          <p:nvSpPr>
            <p:cNvPr id="40970" name="Freeform 10"/>
            <p:cNvSpPr>
              <a:spLocks/>
            </p:cNvSpPr>
            <p:nvPr/>
          </p:nvSpPr>
          <p:spPr bwMode="auto">
            <a:xfrm>
              <a:off x="190" y="5192"/>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 name="T10" fmla="*/ 0 60000 65536"/>
                <a:gd name="T11" fmla="*/ 0 60000 65536"/>
                <a:gd name="T12" fmla="*/ 0 60000 65536"/>
                <a:gd name="T13" fmla="*/ 0 60000 65536"/>
                <a:gd name="T14" fmla="*/ 0 60000 65536"/>
                <a:gd name="T15" fmla="*/ 0 w 68"/>
                <a:gd name="T16" fmla="*/ 0 h 35"/>
                <a:gd name="T17" fmla="*/ 68 w 68"/>
                <a:gd name="T18" fmla="*/ 35 h 35"/>
              </a:gdLst>
              <a:ahLst/>
              <a:cxnLst>
                <a:cxn ang="T10">
                  <a:pos x="T0" y="T1"/>
                </a:cxn>
                <a:cxn ang="T11">
                  <a:pos x="T2" y="T3"/>
                </a:cxn>
                <a:cxn ang="T12">
                  <a:pos x="T4" y="T5"/>
                </a:cxn>
                <a:cxn ang="T13">
                  <a:pos x="T6" y="T7"/>
                </a:cxn>
                <a:cxn ang="T14">
                  <a:pos x="T8" y="T9"/>
                </a:cxn>
              </a:cxnLst>
              <a:rect l="T15" t="T16" r="T17" b="T18"/>
              <a:pathLst>
                <a:path w="68" h="35">
                  <a:moveTo>
                    <a:pt x="67" y="6"/>
                  </a:moveTo>
                  <a:lnTo>
                    <a:pt x="64" y="0"/>
                  </a:lnTo>
                  <a:lnTo>
                    <a:pt x="0" y="27"/>
                  </a:lnTo>
                  <a:lnTo>
                    <a:pt x="2" y="34"/>
                  </a:lnTo>
                  <a:lnTo>
                    <a:pt x="67" y="6"/>
                  </a:lnTo>
                </a:path>
              </a:pathLst>
            </a:custGeom>
            <a:solidFill>
              <a:srgbClr val="FFFFFF"/>
            </a:solidFill>
            <a:ln w="9525" cap="rnd">
              <a:noFill/>
              <a:round/>
              <a:headEnd/>
              <a:tailEnd/>
            </a:ln>
          </p:spPr>
          <p:txBody>
            <a:bodyPr/>
            <a:lstStyle/>
            <a:p>
              <a:endParaRPr lang="zh-CN" altLang="en-US"/>
            </a:p>
          </p:txBody>
        </p:sp>
        <p:sp>
          <p:nvSpPr>
            <p:cNvPr id="40971" name="Freeform 11"/>
            <p:cNvSpPr>
              <a:spLocks/>
            </p:cNvSpPr>
            <p:nvPr/>
          </p:nvSpPr>
          <p:spPr bwMode="auto">
            <a:xfrm>
              <a:off x="198" y="5207"/>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 name="T10" fmla="*/ 0 60000 65536"/>
                <a:gd name="T11" fmla="*/ 0 60000 65536"/>
                <a:gd name="T12" fmla="*/ 0 60000 65536"/>
                <a:gd name="T13" fmla="*/ 0 60000 65536"/>
                <a:gd name="T14" fmla="*/ 0 60000 65536"/>
                <a:gd name="T15" fmla="*/ 0 w 70"/>
                <a:gd name="T16" fmla="*/ 0 h 38"/>
                <a:gd name="T17" fmla="*/ 70 w 70"/>
                <a:gd name="T18" fmla="*/ 38 h 38"/>
              </a:gdLst>
              <a:ahLst/>
              <a:cxnLst>
                <a:cxn ang="T10">
                  <a:pos x="T0" y="T1"/>
                </a:cxn>
                <a:cxn ang="T11">
                  <a:pos x="T2" y="T3"/>
                </a:cxn>
                <a:cxn ang="T12">
                  <a:pos x="T4" y="T5"/>
                </a:cxn>
                <a:cxn ang="T13">
                  <a:pos x="T6" y="T7"/>
                </a:cxn>
                <a:cxn ang="T14">
                  <a:pos x="T8" y="T9"/>
                </a:cxn>
              </a:cxnLst>
              <a:rect l="T15" t="T16" r="T17" b="T18"/>
              <a:pathLst>
                <a:path w="70" h="38">
                  <a:moveTo>
                    <a:pt x="69" y="7"/>
                  </a:moveTo>
                  <a:lnTo>
                    <a:pt x="65" y="0"/>
                  </a:lnTo>
                  <a:lnTo>
                    <a:pt x="0" y="29"/>
                  </a:lnTo>
                  <a:lnTo>
                    <a:pt x="3" y="37"/>
                  </a:lnTo>
                  <a:lnTo>
                    <a:pt x="69" y="7"/>
                  </a:lnTo>
                </a:path>
              </a:pathLst>
            </a:custGeom>
            <a:solidFill>
              <a:srgbClr val="FFFFFF"/>
            </a:solidFill>
            <a:ln w="9525" cap="rnd">
              <a:noFill/>
              <a:round/>
              <a:headEnd/>
              <a:tailEnd/>
            </a:ln>
          </p:spPr>
          <p:txBody>
            <a:bodyPr/>
            <a:lstStyle/>
            <a:p>
              <a:endParaRPr lang="zh-CN" altLang="en-US"/>
            </a:p>
          </p:txBody>
        </p:sp>
        <p:sp>
          <p:nvSpPr>
            <p:cNvPr id="40972" name="Freeform 12"/>
            <p:cNvSpPr>
              <a:spLocks/>
            </p:cNvSpPr>
            <p:nvPr/>
          </p:nvSpPr>
          <p:spPr bwMode="auto">
            <a:xfrm>
              <a:off x="205" y="5224"/>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zh-CN" altLang="en-US"/>
            </a:p>
          </p:txBody>
        </p:sp>
        <p:sp>
          <p:nvSpPr>
            <p:cNvPr id="40973" name="Freeform 13"/>
            <p:cNvSpPr>
              <a:spLocks/>
            </p:cNvSpPr>
            <p:nvPr/>
          </p:nvSpPr>
          <p:spPr bwMode="auto">
            <a:xfrm>
              <a:off x="135" y="5124"/>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zh-CN" altLang="en-US"/>
            </a:p>
          </p:txBody>
        </p:sp>
        <p:sp>
          <p:nvSpPr>
            <p:cNvPr id="40974" name="Freeform 14"/>
            <p:cNvSpPr>
              <a:spLocks/>
            </p:cNvSpPr>
            <p:nvPr/>
          </p:nvSpPr>
          <p:spPr bwMode="auto">
            <a:xfrm>
              <a:off x="119" y="5111"/>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zh-CN" altLang="en-US"/>
            </a:p>
          </p:txBody>
        </p:sp>
        <p:sp>
          <p:nvSpPr>
            <p:cNvPr id="40975" name="Freeform 15"/>
            <p:cNvSpPr>
              <a:spLocks/>
            </p:cNvSpPr>
            <p:nvPr/>
          </p:nvSpPr>
          <p:spPr bwMode="auto">
            <a:xfrm>
              <a:off x="245" y="5126"/>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 name="T10" fmla="*/ 0 60000 65536"/>
                <a:gd name="T11" fmla="*/ 0 60000 65536"/>
                <a:gd name="T12" fmla="*/ 0 60000 65536"/>
                <a:gd name="T13" fmla="*/ 0 60000 65536"/>
                <a:gd name="T14" fmla="*/ 0 60000 65536"/>
                <a:gd name="T15" fmla="*/ 0 w 55"/>
                <a:gd name="T16" fmla="*/ 0 h 103"/>
                <a:gd name="T17" fmla="*/ 55 w 55"/>
                <a:gd name="T18" fmla="*/ 103 h 103"/>
              </a:gdLst>
              <a:ahLst/>
              <a:cxnLst>
                <a:cxn ang="T10">
                  <a:pos x="T0" y="T1"/>
                </a:cxn>
                <a:cxn ang="T11">
                  <a:pos x="T2" y="T3"/>
                </a:cxn>
                <a:cxn ang="T12">
                  <a:pos x="T4" y="T5"/>
                </a:cxn>
                <a:cxn ang="T13">
                  <a:pos x="T6" y="T7"/>
                </a:cxn>
                <a:cxn ang="T14">
                  <a:pos x="T8" y="T9"/>
                </a:cxn>
              </a:cxnLst>
              <a:rect l="T15" t="T16" r="T17" b="T18"/>
              <a:pathLst>
                <a:path w="55" h="103">
                  <a:moveTo>
                    <a:pt x="46" y="102"/>
                  </a:moveTo>
                  <a:lnTo>
                    <a:pt x="54" y="99"/>
                  </a:lnTo>
                  <a:lnTo>
                    <a:pt x="7" y="0"/>
                  </a:lnTo>
                  <a:lnTo>
                    <a:pt x="0" y="2"/>
                  </a:lnTo>
                  <a:lnTo>
                    <a:pt x="46" y="102"/>
                  </a:lnTo>
                </a:path>
              </a:pathLst>
            </a:custGeom>
            <a:solidFill>
              <a:srgbClr val="FFFFFF"/>
            </a:solidFill>
            <a:ln w="9525" cap="rnd">
              <a:noFill/>
              <a:round/>
              <a:headEnd/>
              <a:tailEnd/>
            </a:ln>
          </p:spPr>
          <p:txBody>
            <a:bodyPr/>
            <a:lstStyle/>
            <a:p>
              <a:endParaRPr lang="zh-CN" altLang="en-US"/>
            </a:p>
          </p:txBody>
        </p:sp>
        <p:sp>
          <p:nvSpPr>
            <p:cNvPr id="40976" name="Freeform 16"/>
            <p:cNvSpPr>
              <a:spLocks/>
            </p:cNvSpPr>
            <p:nvPr/>
          </p:nvSpPr>
          <p:spPr bwMode="auto">
            <a:xfrm>
              <a:off x="135" y="5170"/>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 name="T10" fmla="*/ 0 60000 65536"/>
                <a:gd name="T11" fmla="*/ 0 60000 65536"/>
                <a:gd name="T12" fmla="*/ 0 60000 65536"/>
                <a:gd name="T13" fmla="*/ 0 60000 65536"/>
                <a:gd name="T14" fmla="*/ 0 60000 65536"/>
                <a:gd name="T15" fmla="*/ 0 w 53"/>
                <a:gd name="T16" fmla="*/ 0 h 107"/>
                <a:gd name="T17" fmla="*/ 53 w 53"/>
                <a:gd name="T18" fmla="*/ 107 h 107"/>
              </a:gdLst>
              <a:ahLst/>
              <a:cxnLst>
                <a:cxn ang="T10">
                  <a:pos x="T0" y="T1"/>
                </a:cxn>
                <a:cxn ang="T11">
                  <a:pos x="T2" y="T3"/>
                </a:cxn>
                <a:cxn ang="T12">
                  <a:pos x="T4" y="T5"/>
                </a:cxn>
                <a:cxn ang="T13">
                  <a:pos x="T6" y="T7"/>
                </a:cxn>
                <a:cxn ang="T14">
                  <a:pos x="T8" y="T9"/>
                </a:cxn>
              </a:cxnLst>
              <a:rect l="T15" t="T16" r="T17" b="T18"/>
              <a:pathLst>
                <a:path w="53" h="107">
                  <a:moveTo>
                    <a:pt x="45" y="106"/>
                  </a:moveTo>
                  <a:lnTo>
                    <a:pt x="52" y="102"/>
                  </a:lnTo>
                  <a:lnTo>
                    <a:pt x="6" y="0"/>
                  </a:lnTo>
                  <a:lnTo>
                    <a:pt x="0" y="4"/>
                  </a:lnTo>
                  <a:lnTo>
                    <a:pt x="45" y="106"/>
                  </a:lnTo>
                </a:path>
              </a:pathLst>
            </a:custGeom>
            <a:solidFill>
              <a:srgbClr val="FFFFFF"/>
            </a:solidFill>
            <a:ln w="9525" cap="rnd">
              <a:noFill/>
              <a:round/>
              <a:headEnd/>
              <a:tailEnd/>
            </a:ln>
          </p:spPr>
          <p:txBody>
            <a:bodyPr/>
            <a:lstStyle/>
            <a:p>
              <a:endParaRPr lang="zh-CN" altLang="en-US"/>
            </a:p>
          </p:txBody>
        </p:sp>
        <p:sp>
          <p:nvSpPr>
            <p:cNvPr id="40977" name="Freeform 17"/>
            <p:cNvSpPr>
              <a:spLocks/>
            </p:cNvSpPr>
            <p:nvPr/>
          </p:nvSpPr>
          <p:spPr bwMode="auto">
            <a:xfrm>
              <a:off x="115" y="5162"/>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 name="T10" fmla="*/ 0 60000 65536"/>
                <a:gd name="T11" fmla="*/ 0 60000 65536"/>
                <a:gd name="T12" fmla="*/ 0 60000 65536"/>
                <a:gd name="T13" fmla="*/ 0 60000 65536"/>
                <a:gd name="T14" fmla="*/ 0 60000 65536"/>
                <a:gd name="T15" fmla="*/ 0 w 57"/>
                <a:gd name="T16" fmla="*/ 0 h 115"/>
                <a:gd name="T17" fmla="*/ 57 w 57"/>
                <a:gd name="T18" fmla="*/ 115 h 115"/>
              </a:gdLst>
              <a:ahLst/>
              <a:cxnLst>
                <a:cxn ang="T10">
                  <a:pos x="T0" y="T1"/>
                </a:cxn>
                <a:cxn ang="T11">
                  <a:pos x="T2" y="T3"/>
                </a:cxn>
                <a:cxn ang="T12">
                  <a:pos x="T4" y="T5"/>
                </a:cxn>
                <a:cxn ang="T13">
                  <a:pos x="T6" y="T7"/>
                </a:cxn>
                <a:cxn ang="T14">
                  <a:pos x="T8" y="T9"/>
                </a:cxn>
              </a:cxnLst>
              <a:rect l="T15" t="T16" r="T17" b="T18"/>
              <a:pathLst>
                <a:path w="57" h="115">
                  <a:moveTo>
                    <a:pt x="49" y="114"/>
                  </a:moveTo>
                  <a:lnTo>
                    <a:pt x="56" y="111"/>
                  </a:lnTo>
                  <a:lnTo>
                    <a:pt x="5" y="0"/>
                  </a:lnTo>
                  <a:lnTo>
                    <a:pt x="0" y="2"/>
                  </a:lnTo>
                  <a:lnTo>
                    <a:pt x="49" y="114"/>
                  </a:lnTo>
                </a:path>
              </a:pathLst>
            </a:custGeom>
            <a:solidFill>
              <a:srgbClr val="FFFFFF"/>
            </a:solidFill>
            <a:ln w="9525" cap="rnd">
              <a:noFill/>
              <a:round/>
              <a:headEnd/>
              <a:tailEnd/>
            </a:ln>
          </p:spPr>
          <p:txBody>
            <a:bodyPr/>
            <a:lstStyle/>
            <a:p>
              <a:endParaRPr lang="zh-CN" altLang="en-US"/>
            </a:p>
          </p:txBody>
        </p:sp>
        <p:sp>
          <p:nvSpPr>
            <p:cNvPr id="40978" name="Freeform 18"/>
            <p:cNvSpPr>
              <a:spLocks/>
            </p:cNvSpPr>
            <p:nvPr/>
          </p:nvSpPr>
          <p:spPr bwMode="auto">
            <a:xfrm>
              <a:off x="118" y="5162"/>
              <a:ext cx="27" cy="19"/>
            </a:xfrm>
            <a:custGeom>
              <a:avLst/>
              <a:gdLst>
                <a:gd name="T0" fmla="*/ 22 w 27"/>
                <a:gd name="T1" fmla="*/ 18 h 19"/>
                <a:gd name="T2" fmla="*/ 26 w 27"/>
                <a:gd name="T3" fmla="*/ 11 h 19"/>
                <a:gd name="T4" fmla="*/ 4 w 27"/>
                <a:gd name="T5" fmla="*/ 0 h 19"/>
                <a:gd name="T6" fmla="*/ 0 w 27"/>
                <a:gd name="T7" fmla="*/ 7 h 19"/>
                <a:gd name="T8" fmla="*/ 22 w 27"/>
                <a:gd name="T9" fmla="*/ 18 h 19"/>
                <a:gd name="T10" fmla="*/ 0 60000 65536"/>
                <a:gd name="T11" fmla="*/ 0 60000 65536"/>
                <a:gd name="T12" fmla="*/ 0 60000 65536"/>
                <a:gd name="T13" fmla="*/ 0 60000 65536"/>
                <a:gd name="T14" fmla="*/ 0 60000 65536"/>
                <a:gd name="T15" fmla="*/ 0 w 27"/>
                <a:gd name="T16" fmla="*/ 0 h 19"/>
                <a:gd name="T17" fmla="*/ 27 w 27"/>
                <a:gd name="T18" fmla="*/ 19 h 19"/>
              </a:gdLst>
              <a:ahLst/>
              <a:cxnLst>
                <a:cxn ang="T10">
                  <a:pos x="T0" y="T1"/>
                </a:cxn>
                <a:cxn ang="T11">
                  <a:pos x="T2" y="T3"/>
                </a:cxn>
                <a:cxn ang="T12">
                  <a:pos x="T4" y="T5"/>
                </a:cxn>
                <a:cxn ang="T13">
                  <a:pos x="T6" y="T7"/>
                </a:cxn>
                <a:cxn ang="T14">
                  <a:pos x="T8" y="T9"/>
                </a:cxn>
              </a:cxnLst>
              <a:rect l="T15" t="T16" r="T17" b="T18"/>
              <a:pathLst>
                <a:path w="27" h="19">
                  <a:moveTo>
                    <a:pt x="22" y="18"/>
                  </a:moveTo>
                  <a:lnTo>
                    <a:pt x="26" y="11"/>
                  </a:lnTo>
                  <a:lnTo>
                    <a:pt x="4" y="0"/>
                  </a:lnTo>
                  <a:lnTo>
                    <a:pt x="0" y="7"/>
                  </a:lnTo>
                  <a:lnTo>
                    <a:pt x="22" y="18"/>
                  </a:lnTo>
                </a:path>
              </a:pathLst>
            </a:custGeom>
            <a:solidFill>
              <a:srgbClr val="FFFFFF"/>
            </a:solidFill>
            <a:ln w="9525" cap="rnd">
              <a:noFill/>
              <a:round/>
              <a:headEnd/>
              <a:tailEnd/>
            </a:ln>
          </p:spPr>
          <p:txBody>
            <a:bodyPr/>
            <a:lstStyle/>
            <a:p>
              <a:endParaRPr lang="zh-CN" altLang="en-US"/>
            </a:p>
          </p:txBody>
        </p:sp>
        <p:sp>
          <p:nvSpPr>
            <p:cNvPr id="40979" name="Freeform 19"/>
            <p:cNvSpPr>
              <a:spLocks/>
            </p:cNvSpPr>
            <p:nvPr/>
          </p:nvSpPr>
          <p:spPr bwMode="auto">
            <a:xfrm>
              <a:off x="224" y="5119"/>
              <a:ext cx="29" cy="17"/>
            </a:xfrm>
            <a:custGeom>
              <a:avLst/>
              <a:gdLst>
                <a:gd name="T0" fmla="*/ 24 w 29"/>
                <a:gd name="T1" fmla="*/ 16 h 17"/>
                <a:gd name="T2" fmla="*/ 28 w 29"/>
                <a:gd name="T3" fmla="*/ 9 h 17"/>
                <a:gd name="T4" fmla="*/ 4 w 29"/>
                <a:gd name="T5" fmla="*/ 0 h 17"/>
                <a:gd name="T6" fmla="*/ 0 w 29"/>
                <a:gd name="T7" fmla="*/ 5 h 17"/>
                <a:gd name="T8" fmla="*/ 24 w 29"/>
                <a:gd name="T9" fmla="*/ 16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4" y="16"/>
                  </a:moveTo>
                  <a:lnTo>
                    <a:pt x="28" y="9"/>
                  </a:lnTo>
                  <a:lnTo>
                    <a:pt x="4" y="0"/>
                  </a:lnTo>
                  <a:lnTo>
                    <a:pt x="0" y="5"/>
                  </a:lnTo>
                  <a:lnTo>
                    <a:pt x="24" y="16"/>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tabLst/>
            </a:pPr>
            <a:r>
              <a:rPr lang="en-US" altLang="zh-CN"/>
              <a:t>Trapping User-Defined Exceptions</a:t>
            </a:r>
          </a:p>
          <a:p>
            <a:pPr marL="114300" lvl="1" defTabSz="396875">
              <a:tabLst/>
            </a:pPr>
            <a:r>
              <a:rPr lang="en-US" altLang="zh-CN"/>
              <a:t>PL/SQL lets you define your own exceptions. User-defined PL/SQL exceptions must be:</a:t>
            </a:r>
          </a:p>
          <a:p>
            <a:pPr marL="447675" lvl="2" indent="-215900" defTabSz="396875">
              <a:tabLst/>
            </a:pPr>
            <a:r>
              <a:rPr lang="en-US" altLang="zh-CN"/>
              <a:t>Declared in the declare section of a PL/SQL block</a:t>
            </a:r>
          </a:p>
          <a:p>
            <a:pPr marL="447675" lvl="2" indent="-215900" defTabSz="396875">
              <a:tabLst/>
            </a:pPr>
            <a:r>
              <a:rPr lang="en-US" altLang="zh-CN"/>
              <a:t>Raised explicitly with RAISE statements</a:t>
            </a:r>
          </a:p>
        </p:txBody>
      </p:sp>
      <p:sp>
        <p:nvSpPr>
          <p:cNvPr id="41987"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95300" y="157163"/>
            <a:ext cx="5862638" cy="4397375"/>
          </a:xfrm>
          <a:ln cap="flat"/>
        </p:spPr>
      </p:sp>
      <p:sp>
        <p:nvSpPr>
          <p:cNvPr id="43011" name="Rectangle 3"/>
          <p:cNvSpPr>
            <a:spLocks noGrp="1" noChangeArrowheads="1"/>
          </p:cNvSpPr>
          <p:nvPr>
            <p:ph type="body" idx="1"/>
          </p:nvPr>
        </p:nvSpPr>
        <p:spPr>
          <a:xfrm>
            <a:off x="412750" y="4657725"/>
            <a:ext cx="6029325" cy="3746500"/>
          </a:xfrm>
          <a:noFill/>
          <a:ln/>
        </p:spPr>
        <p:txBody>
          <a:bodyPr lIns="92075" tIns="46038" rIns="92075" bIns="46038"/>
          <a:lstStyle/>
          <a:p>
            <a:pPr defTabSz="396875">
              <a:lnSpc>
                <a:spcPct val="92000"/>
              </a:lnSpc>
              <a:tabLst>
                <a:tab pos="454025" algn="l"/>
              </a:tabLst>
            </a:pPr>
            <a:r>
              <a:rPr lang="en-US" altLang="zh-CN">
                <a:latin typeface="Helvetica" charset="0"/>
              </a:rPr>
              <a:t>Trapping User-Defined Exceptions</a:t>
            </a:r>
            <a:endParaRPr lang="en-US" altLang="zh-CN" b="0">
              <a:latin typeface="Helvetica" charset="0"/>
            </a:endParaRPr>
          </a:p>
          <a:p>
            <a:pPr marL="114300" lvl="1" defTabSz="396875">
              <a:lnSpc>
                <a:spcPct val="92000"/>
              </a:lnSpc>
              <a:tabLst>
                <a:tab pos="454025" algn="l"/>
              </a:tabLst>
            </a:pPr>
            <a:r>
              <a:rPr lang="en-US" altLang="zh-CN"/>
              <a:t>You trap a user-defined exception by declaring it and raising it explicitly.</a:t>
            </a:r>
          </a:p>
          <a:p>
            <a:pPr marL="447675" lvl="2" indent="-215900" defTabSz="396875">
              <a:lnSpc>
                <a:spcPct val="92000"/>
              </a:lnSpc>
              <a:buFontTx/>
              <a:buNone/>
              <a:tabLst>
                <a:tab pos="454025" algn="l"/>
              </a:tabLst>
            </a:pPr>
            <a:r>
              <a:rPr lang="zh-CN" altLang="en-US"/>
              <a:t>1.	</a:t>
            </a:r>
            <a:r>
              <a:rPr lang="en-US" altLang="zh-CN"/>
              <a:t>Declare the name for the user-defined exception within the declarative section.</a:t>
            </a:r>
          </a:p>
          <a:p>
            <a:pPr marL="447675" lvl="2" indent="-215900" defTabSz="396875">
              <a:lnSpc>
                <a:spcPct val="92000"/>
              </a:lnSpc>
              <a:buFontTx/>
              <a:buNone/>
              <a:tabLst>
                <a:tab pos="454025" algn="l"/>
              </a:tabLst>
            </a:pPr>
            <a:r>
              <a:rPr lang="en-US" altLang="zh-CN"/>
              <a:t>	</a:t>
            </a:r>
            <a:r>
              <a:rPr lang="en-US" altLang="zh-CN" b="1"/>
              <a:t>Syntax</a:t>
            </a:r>
            <a:endParaRPr lang="en-US" altLang="zh-CN"/>
          </a:p>
          <a:p>
            <a:pPr marL="114300" lvl="1" defTabSz="396875">
              <a:lnSpc>
                <a:spcPct val="92000"/>
              </a:lnSpc>
              <a:tabLst>
                <a:tab pos="454025" algn="l"/>
              </a:tabLst>
            </a:pPr>
            <a:endParaRPr lang="zh-CN" altLang="en-US"/>
          </a:p>
          <a:p>
            <a:pPr marL="114300" lvl="1" defTabSz="396875">
              <a:lnSpc>
                <a:spcPct val="92000"/>
              </a:lnSpc>
              <a:tabLst>
                <a:tab pos="454025" algn="l"/>
              </a:tabLst>
            </a:pPr>
            <a:endParaRPr lang="zh-CN" altLang="en-US"/>
          </a:p>
          <a:p>
            <a:pPr marL="114300" lvl="1" defTabSz="396875">
              <a:lnSpc>
                <a:spcPct val="92000"/>
              </a:lnSpc>
              <a:tabLst>
                <a:tab pos="454025" algn="l"/>
              </a:tabLst>
            </a:pPr>
            <a:r>
              <a:rPr lang="zh-CN" altLang="en-US" b="1"/>
              <a:t>	</a:t>
            </a:r>
            <a:r>
              <a:rPr lang="en-US" altLang="zh-CN" b="1"/>
              <a:t>where:</a:t>
            </a:r>
            <a:r>
              <a:rPr lang="en-US" altLang="zh-CN"/>
              <a:t>	</a:t>
            </a:r>
            <a:r>
              <a:rPr lang="en-US" altLang="zh-CN" i="1"/>
              <a:t>exception		</a:t>
            </a:r>
            <a:r>
              <a:rPr lang="en-US" altLang="zh-CN"/>
              <a:t>is the name of the exception.</a:t>
            </a:r>
          </a:p>
          <a:p>
            <a:pPr marL="447675" lvl="2" indent="-215900" defTabSz="396875">
              <a:lnSpc>
                <a:spcPct val="92000"/>
              </a:lnSpc>
              <a:buFontTx/>
              <a:buNone/>
              <a:tabLst>
                <a:tab pos="454025" algn="l"/>
              </a:tabLst>
            </a:pPr>
            <a:r>
              <a:rPr lang="zh-CN" altLang="en-US"/>
              <a:t>2.	</a:t>
            </a:r>
            <a:r>
              <a:rPr lang="en-US" altLang="zh-CN"/>
              <a:t>Use the RAISE statement to raise the exception explicitly within the executable section.</a:t>
            </a:r>
          </a:p>
          <a:p>
            <a:pPr marL="447675" lvl="2" indent="-215900" defTabSz="396875">
              <a:lnSpc>
                <a:spcPct val="92000"/>
              </a:lnSpc>
              <a:buFontTx/>
              <a:buNone/>
              <a:tabLst>
                <a:tab pos="454025" algn="l"/>
              </a:tabLst>
            </a:pPr>
            <a:r>
              <a:rPr lang="en-US" altLang="zh-CN"/>
              <a:t>	</a:t>
            </a:r>
            <a:r>
              <a:rPr lang="en-US" altLang="zh-CN" b="1"/>
              <a:t>Syntax</a:t>
            </a:r>
            <a:endParaRPr lang="en-US" altLang="zh-CN"/>
          </a:p>
          <a:p>
            <a:pPr marL="114300" lvl="1" defTabSz="396875">
              <a:lnSpc>
                <a:spcPct val="92000"/>
              </a:lnSpc>
              <a:tabLst>
                <a:tab pos="454025" algn="l"/>
              </a:tabLst>
            </a:pPr>
            <a:endParaRPr lang="zh-CN" altLang="en-US"/>
          </a:p>
          <a:p>
            <a:pPr marL="114300" lvl="1" defTabSz="396875">
              <a:lnSpc>
                <a:spcPct val="92000"/>
              </a:lnSpc>
              <a:tabLst>
                <a:tab pos="454025" algn="l"/>
              </a:tabLst>
            </a:pPr>
            <a:endParaRPr lang="zh-CN" altLang="en-US"/>
          </a:p>
          <a:p>
            <a:pPr marL="447675" lvl="2" indent="-215900" defTabSz="396875">
              <a:lnSpc>
                <a:spcPct val="92000"/>
              </a:lnSpc>
              <a:buFontTx/>
              <a:buNone/>
              <a:tabLst>
                <a:tab pos="454025" algn="l"/>
              </a:tabLst>
            </a:pPr>
            <a:r>
              <a:rPr lang="zh-CN" altLang="en-US" b="1"/>
              <a:t>	</a:t>
            </a:r>
            <a:r>
              <a:rPr lang="en-US" altLang="zh-CN" b="1"/>
              <a:t>where:	</a:t>
            </a:r>
            <a:r>
              <a:rPr lang="en-US" altLang="zh-CN" i="1"/>
              <a:t>exception		</a:t>
            </a:r>
            <a:r>
              <a:rPr lang="en-US" altLang="zh-CN"/>
              <a:t>is the previously declared exception.</a:t>
            </a:r>
          </a:p>
          <a:p>
            <a:pPr marL="447675" lvl="2" indent="-215900" defTabSz="396875">
              <a:lnSpc>
                <a:spcPct val="92000"/>
              </a:lnSpc>
              <a:buFontTx/>
              <a:buNone/>
              <a:tabLst>
                <a:tab pos="454025" algn="l"/>
              </a:tabLst>
            </a:pPr>
            <a:r>
              <a:rPr lang="zh-CN" altLang="en-US"/>
              <a:t>3.	</a:t>
            </a:r>
            <a:r>
              <a:rPr lang="en-US" altLang="zh-CN"/>
              <a:t>Reference the declared exception within the corresponding exception handling routine.</a:t>
            </a:r>
          </a:p>
          <a:p>
            <a:pPr marL="114300" lvl="1" defTabSz="396875">
              <a:lnSpc>
                <a:spcPct val="92000"/>
              </a:lnSpc>
              <a:tabLst>
                <a:tab pos="454025" algn="l"/>
              </a:tabLst>
            </a:pPr>
            <a:r>
              <a:rPr lang="en-US" altLang="zh-CN"/>
              <a:t>In the slide example: This customer has a business rule that states a that a product can not be removed from its database if there is any inventory left in-stock for this product. As there are no constraints in place to enforce this rule, the developer handles it explicitly in the application. Before performing a DELETE on the PRODUCT table, the block queries the INVENTORY table to see if there is any stock for the product in question. If so, raise an exception. </a:t>
            </a:r>
          </a:p>
          <a:p>
            <a:pPr marL="114300" lvl="1" defTabSz="396875">
              <a:lnSpc>
                <a:spcPct val="92000"/>
              </a:lnSpc>
              <a:tabLst>
                <a:tab pos="454025" algn="l"/>
              </a:tabLst>
            </a:pPr>
            <a:r>
              <a:rPr lang="en-US" altLang="zh-CN" b="1"/>
              <a:t>Note:</a:t>
            </a:r>
            <a:r>
              <a:rPr lang="en-US" altLang="zh-CN"/>
              <a:t> Use the RAISE statement by itself within an exception handler to raise the same exception back to the calling environment.	</a:t>
            </a:r>
          </a:p>
        </p:txBody>
      </p:sp>
      <p:sp>
        <p:nvSpPr>
          <p:cNvPr id="43012" name="Rectangle 4"/>
          <p:cNvSpPr>
            <a:spLocks noChangeArrowheads="1"/>
          </p:cNvSpPr>
          <p:nvPr/>
        </p:nvSpPr>
        <p:spPr bwMode="auto">
          <a:xfrm>
            <a:off x="963613" y="5537200"/>
            <a:ext cx="5287962" cy="261938"/>
          </a:xfrm>
          <a:prstGeom prst="rect">
            <a:avLst/>
          </a:prstGeom>
          <a:noFill/>
          <a:ln w="12700">
            <a:solidFill>
              <a:schemeClr val="tx2"/>
            </a:solidFill>
            <a:miter lim="800000"/>
            <a:headEnd/>
            <a:tailEnd/>
          </a:ln>
        </p:spPr>
        <p:txBody>
          <a:bodyPr wrap="none" lIns="90488" tIns="44450" rIns="90488" bIns="44450" anchor="ctr"/>
          <a:lstStyle/>
          <a:p>
            <a:pPr defTabSz="869950">
              <a:spcBef>
                <a:spcPct val="30000"/>
              </a:spcBef>
            </a:pPr>
            <a:r>
              <a:rPr kumimoji="1" lang="en-US" altLang="zh-CN" sz="1100" i="1">
                <a:solidFill>
                  <a:schemeClr val="tx1"/>
                </a:solidFill>
                <a:latin typeface="Courier New" pitchFamily="49" charset="0"/>
              </a:rPr>
              <a:t>exception	</a:t>
            </a:r>
            <a:r>
              <a:rPr kumimoji="1" lang="en-US" altLang="zh-CN" sz="1100">
                <a:solidFill>
                  <a:schemeClr val="tx1"/>
                </a:solidFill>
                <a:latin typeface="Courier New" pitchFamily="49" charset="0"/>
              </a:rPr>
              <a:t>EXCEPTION;</a:t>
            </a:r>
          </a:p>
        </p:txBody>
      </p:sp>
      <p:sp>
        <p:nvSpPr>
          <p:cNvPr id="43013" name="Rectangle 5"/>
          <p:cNvSpPr>
            <a:spLocks noChangeArrowheads="1"/>
          </p:cNvSpPr>
          <p:nvPr/>
        </p:nvSpPr>
        <p:spPr bwMode="auto">
          <a:xfrm>
            <a:off x="969963" y="6578600"/>
            <a:ext cx="5281612" cy="274638"/>
          </a:xfrm>
          <a:prstGeom prst="rect">
            <a:avLst/>
          </a:prstGeom>
          <a:noFill/>
          <a:ln w="12700">
            <a:solidFill>
              <a:schemeClr val="tx2"/>
            </a:solidFill>
            <a:miter lim="800000"/>
            <a:headEnd/>
            <a:tailEnd/>
          </a:ln>
        </p:spPr>
        <p:txBody>
          <a:bodyPr wrap="none" lIns="90488" tIns="44450" rIns="90488" bIns="44450" anchor="ctr"/>
          <a:lstStyle/>
          <a:p>
            <a:pPr defTabSz="869950">
              <a:spcBef>
                <a:spcPct val="30000"/>
              </a:spcBef>
            </a:pPr>
            <a:r>
              <a:rPr kumimoji="1" lang="en-US" altLang="zh-CN" sz="1100">
                <a:solidFill>
                  <a:schemeClr val="tx1"/>
                </a:solidFill>
                <a:latin typeface="Courier New" pitchFamily="49" charset="0"/>
              </a:rPr>
              <a:t>RAISE </a:t>
            </a:r>
            <a:r>
              <a:rPr kumimoji="1" lang="en-US" altLang="zh-CN" sz="1100" i="1">
                <a:solidFill>
                  <a:schemeClr val="tx1"/>
                </a:solidFill>
                <a:latin typeface="Courier New" pitchFamily="49" charset="0"/>
              </a:rPr>
              <a:t>exception</a:t>
            </a:r>
            <a:r>
              <a:rPr kumimoji="1" lang="en-US" altLang="zh-CN" sz="1100">
                <a:solidFill>
                  <a:schemeClr val="tx1"/>
                </a:solidFill>
                <a:latin typeface="Courier New" pitchFamily="49"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95300" y="157163"/>
            <a:ext cx="5862638" cy="4397375"/>
          </a:xfrm>
          <a:ln cap="flat"/>
        </p:spPr>
      </p:sp>
      <p:sp>
        <p:nvSpPr>
          <p:cNvPr id="44035" name="Rectangle 3"/>
          <p:cNvSpPr>
            <a:spLocks noGrp="1" noChangeArrowheads="1"/>
          </p:cNvSpPr>
          <p:nvPr>
            <p:ph type="body" idx="1"/>
          </p:nvPr>
        </p:nvSpPr>
        <p:spPr>
          <a:xfrm>
            <a:off x="412750" y="4657725"/>
            <a:ext cx="6029325" cy="3746500"/>
          </a:xfrm>
          <a:noFill/>
          <a:ln/>
        </p:spPr>
        <p:txBody>
          <a:bodyPr lIns="92075" tIns="46038" rIns="92075" bIns="46038"/>
          <a:lstStyle/>
          <a:p>
            <a:pPr defTabSz="396875">
              <a:lnSpc>
                <a:spcPct val="92000"/>
              </a:lnSpc>
              <a:tabLst>
                <a:tab pos="454025" algn="l"/>
              </a:tabLst>
            </a:pPr>
            <a:r>
              <a:rPr lang="en-US" altLang="zh-CN">
                <a:latin typeface="Helvetica" charset="0"/>
              </a:rPr>
              <a:t>Trapping User-Defined Exceptions</a:t>
            </a:r>
            <a:endParaRPr lang="en-US" altLang="zh-CN" b="0">
              <a:latin typeface="Helvetica" charset="0"/>
            </a:endParaRPr>
          </a:p>
          <a:p>
            <a:pPr marL="114300" lvl="1" defTabSz="396875">
              <a:lnSpc>
                <a:spcPct val="92000"/>
              </a:lnSpc>
              <a:tabLst>
                <a:tab pos="454025" algn="l"/>
              </a:tabLst>
            </a:pPr>
            <a:r>
              <a:rPr lang="en-US" altLang="zh-CN"/>
              <a:t>You trap a user-defined exception by declaring it and raising it explicitly.</a:t>
            </a:r>
          </a:p>
          <a:p>
            <a:pPr marL="447675" lvl="2" indent="-215900" defTabSz="396875">
              <a:lnSpc>
                <a:spcPct val="92000"/>
              </a:lnSpc>
              <a:buFontTx/>
              <a:buNone/>
              <a:tabLst>
                <a:tab pos="454025" algn="l"/>
              </a:tabLst>
            </a:pPr>
            <a:r>
              <a:rPr lang="zh-CN" altLang="en-US"/>
              <a:t>1.	</a:t>
            </a:r>
            <a:r>
              <a:rPr lang="en-US" altLang="zh-CN"/>
              <a:t>Declare the name for the user-defined exception within the declarative section.</a:t>
            </a:r>
          </a:p>
          <a:p>
            <a:pPr marL="447675" lvl="2" indent="-215900" defTabSz="396875">
              <a:lnSpc>
                <a:spcPct val="92000"/>
              </a:lnSpc>
              <a:buFontTx/>
              <a:buNone/>
              <a:tabLst>
                <a:tab pos="454025" algn="l"/>
              </a:tabLst>
            </a:pPr>
            <a:r>
              <a:rPr lang="en-US" altLang="zh-CN"/>
              <a:t>	</a:t>
            </a:r>
            <a:r>
              <a:rPr lang="en-US" altLang="zh-CN" b="1"/>
              <a:t>Syntax</a:t>
            </a:r>
            <a:endParaRPr lang="en-US" altLang="zh-CN"/>
          </a:p>
          <a:p>
            <a:pPr marL="114300" lvl="1" defTabSz="396875">
              <a:lnSpc>
                <a:spcPct val="92000"/>
              </a:lnSpc>
              <a:tabLst>
                <a:tab pos="454025" algn="l"/>
              </a:tabLst>
            </a:pPr>
            <a:endParaRPr lang="zh-CN" altLang="en-US"/>
          </a:p>
          <a:p>
            <a:pPr marL="114300" lvl="1" defTabSz="396875">
              <a:lnSpc>
                <a:spcPct val="92000"/>
              </a:lnSpc>
              <a:tabLst>
                <a:tab pos="454025" algn="l"/>
              </a:tabLst>
            </a:pPr>
            <a:endParaRPr lang="zh-CN" altLang="en-US"/>
          </a:p>
          <a:p>
            <a:pPr marL="114300" lvl="1" defTabSz="396875">
              <a:lnSpc>
                <a:spcPct val="92000"/>
              </a:lnSpc>
              <a:tabLst>
                <a:tab pos="454025" algn="l"/>
              </a:tabLst>
            </a:pPr>
            <a:r>
              <a:rPr lang="zh-CN" altLang="en-US" b="1"/>
              <a:t>	</a:t>
            </a:r>
            <a:r>
              <a:rPr lang="en-US" altLang="zh-CN" b="1"/>
              <a:t>where:</a:t>
            </a:r>
            <a:r>
              <a:rPr lang="en-US" altLang="zh-CN"/>
              <a:t>	</a:t>
            </a:r>
            <a:r>
              <a:rPr lang="en-US" altLang="zh-CN" i="1"/>
              <a:t>exception		</a:t>
            </a:r>
            <a:r>
              <a:rPr lang="en-US" altLang="zh-CN"/>
              <a:t>is the name of the exception.</a:t>
            </a:r>
          </a:p>
          <a:p>
            <a:pPr marL="447675" lvl="2" indent="-215900" defTabSz="396875">
              <a:lnSpc>
                <a:spcPct val="92000"/>
              </a:lnSpc>
              <a:buFontTx/>
              <a:buNone/>
              <a:tabLst>
                <a:tab pos="454025" algn="l"/>
              </a:tabLst>
            </a:pPr>
            <a:r>
              <a:rPr lang="zh-CN" altLang="en-US"/>
              <a:t>2.	</a:t>
            </a:r>
            <a:r>
              <a:rPr lang="en-US" altLang="zh-CN"/>
              <a:t>Use the RAISE statement to raise the exception explicitly within the executable section.</a:t>
            </a:r>
          </a:p>
          <a:p>
            <a:pPr marL="447675" lvl="2" indent="-215900" defTabSz="396875">
              <a:lnSpc>
                <a:spcPct val="92000"/>
              </a:lnSpc>
              <a:buFontTx/>
              <a:buNone/>
              <a:tabLst>
                <a:tab pos="454025" algn="l"/>
              </a:tabLst>
            </a:pPr>
            <a:r>
              <a:rPr lang="en-US" altLang="zh-CN"/>
              <a:t>	</a:t>
            </a:r>
            <a:r>
              <a:rPr lang="en-US" altLang="zh-CN" b="1"/>
              <a:t>Syntax</a:t>
            </a:r>
            <a:endParaRPr lang="en-US" altLang="zh-CN"/>
          </a:p>
          <a:p>
            <a:pPr marL="114300" lvl="1" defTabSz="396875">
              <a:lnSpc>
                <a:spcPct val="92000"/>
              </a:lnSpc>
              <a:tabLst>
                <a:tab pos="454025" algn="l"/>
              </a:tabLst>
            </a:pPr>
            <a:endParaRPr lang="zh-CN" altLang="en-US"/>
          </a:p>
          <a:p>
            <a:pPr marL="114300" lvl="1" defTabSz="396875">
              <a:lnSpc>
                <a:spcPct val="92000"/>
              </a:lnSpc>
              <a:tabLst>
                <a:tab pos="454025" algn="l"/>
              </a:tabLst>
            </a:pPr>
            <a:endParaRPr lang="zh-CN" altLang="en-US"/>
          </a:p>
          <a:p>
            <a:pPr marL="447675" lvl="2" indent="-215900" defTabSz="396875">
              <a:lnSpc>
                <a:spcPct val="92000"/>
              </a:lnSpc>
              <a:buFontTx/>
              <a:buNone/>
              <a:tabLst>
                <a:tab pos="454025" algn="l"/>
              </a:tabLst>
            </a:pPr>
            <a:r>
              <a:rPr lang="zh-CN" altLang="en-US" b="1"/>
              <a:t>	</a:t>
            </a:r>
            <a:r>
              <a:rPr lang="en-US" altLang="zh-CN" b="1"/>
              <a:t>where:	</a:t>
            </a:r>
            <a:r>
              <a:rPr lang="en-US" altLang="zh-CN" i="1"/>
              <a:t>exception		</a:t>
            </a:r>
            <a:r>
              <a:rPr lang="en-US" altLang="zh-CN"/>
              <a:t>is the previously declared exception.</a:t>
            </a:r>
          </a:p>
          <a:p>
            <a:pPr marL="447675" lvl="2" indent="-215900" defTabSz="396875">
              <a:lnSpc>
                <a:spcPct val="92000"/>
              </a:lnSpc>
              <a:buFontTx/>
              <a:buNone/>
              <a:tabLst>
                <a:tab pos="454025" algn="l"/>
              </a:tabLst>
            </a:pPr>
            <a:r>
              <a:rPr lang="zh-CN" altLang="en-US"/>
              <a:t>3.	</a:t>
            </a:r>
            <a:r>
              <a:rPr lang="en-US" altLang="zh-CN"/>
              <a:t>Reference the declared exception within the corresponding exception handling routine.</a:t>
            </a:r>
          </a:p>
          <a:p>
            <a:pPr marL="114300" lvl="1" defTabSz="396875">
              <a:lnSpc>
                <a:spcPct val="92000"/>
              </a:lnSpc>
              <a:tabLst>
                <a:tab pos="454025" algn="l"/>
              </a:tabLst>
            </a:pPr>
            <a:r>
              <a:rPr lang="en-US" altLang="zh-CN"/>
              <a:t>In the slide example: This customer has a business rule that states a that a product can not be removed from its database if there is any inventory left in-stock for this product. As there are no constraints in place to enforce this rule, the developer handles it explicitly in the application. Before performing a DELETE on the PRODUCT table, the block queries the INVENTORY table to see if there is any stock for the product in question. If so, raise an exception. </a:t>
            </a:r>
          </a:p>
          <a:p>
            <a:pPr marL="114300" lvl="1" defTabSz="396875">
              <a:lnSpc>
                <a:spcPct val="92000"/>
              </a:lnSpc>
              <a:tabLst>
                <a:tab pos="454025" algn="l"/>
              </a:tabLst>
            </a:pPr>
            <a:r>
              <a:rPr lang="en-US" altLang="zh-CN" b="1"/>
              <a:t>Note:</a:t>
            </a:r>
            <a:r>
              <a:rPr lang="en-US" altLang="zh-CN"/>
              <a:t> Use the RAISE statement by itself within an exception handler to raise the same exception back to the calling environment.	</a:t>
            </a:r>
          </a:p>
        </p:txBody>
      </p:sp>
      <p:sp>
        <p:nvSpPr>
          <p:cNvPr id="44036" name="Rectangle 4"/>
          <p:cNvSpPr>
            <a:spLocks noChangeArrowheads="1"/>
          </p:cNvSpPr>
          <p:nvPr/>
        </p:nvSpPr>
        <p:spPr bwMode="auto">
          <a:xfrm>
            <a:off x="963613" y="5537200"/>
            <a:ext cx="5287962" cy="261938"/>
          </a:xfrm>
          <a:prstGeom prst="rect">
            <a:avLst/>
          </a:prstGeom>
          <a:noFill/>
          <a:ln w="12700">
            <a:solidFill>
              <a:schemeClr val="tx2"/>
            </a:solidFill>
            <a:miter lim="800000"/>
            <a:headEnd/>
            <a:tailEnd/>
          </a:ln>
        </p:spPr>
        <p:txBody>
          <a:bodyPr wrap="none" lIns="90488" tIns="44450" rIns="90488" bIns="44450" anchor="ctr"/>
          <a:lstStyle/>
          <a:p>
            <a:pPr defTabSz="869950">
              <a:spcBef>
                <a:spcPct val="30000"/>
              </a:spcBef>
            </a:pPr>
            <a:r>
              <a:rPr kumimoji="1" lang="en-US" altLang="zh-CN" sz="1100" i="1">
                <a:solidFill>
                  <a:schemeClr val="tx1"/>
                </a:solidFill>
                <a:latin typeface="Courier New" pitchFamily="49" charset="0"/>
              </a:rPr>
              <a:t>exception	</a:t>
            </a:r>
            <a:r>
              <a:rPr kumimoji="1" lang="en-US" altLang="zh-CN" sz="1100">
                <a:solidFill>
                  <a:schemeClr val="tx1"/>
                </a:solidFill>
                <a:latin typeface="Courier New" pitchFamily="49" charset="0"/>
              </a:rPr>
              <a:t>EXCEPTION;</a:t>
            </a:r>
          </a:p>
        </p:txBody>
      </p:sp>
      <p:sp>
        <p:nvSpPr>
          <p:cNvPr id="44037" name="Rectangle 5"/>
          <p:cNvSpPr>
            <a:spLocks noChangeArrowheads="1"/>
          </p:cNvSpPr>
          <p:nvPr/>
        </p:nvSpPr>
        <p:spPr bwMode="auto">
          <a:xfrm>
            <a:off x="969963" y="6578600"/>
            <a:ext cx="5281612" cy="274638"/>
          </a:xfrm>
          <a:prstGeom prst="rect">
            <a:avLst/>
          </a:prstGeom>
          <a:noFill/>
          <a:ln w="12700">
            <a:solidFill>
              <a:schemeClr val="tx2"/>
            </a:solidFill>
            <a:miter lim="800000"/>
            <a:headEnd/>
            <a:tailEnd/>
          </a:ln>
        </p:spPr>
        <p:txBody>
          <a:bodyPr wrap="none" lIns="90488" tIns="44450" rIns="90488" bIns="44450" anchor="ctr"/>
          <a:lstStyle/>
          <a:p>
            <a:pPr defTabSz="869950">
              <a:spcBef>
                <a:spcPct val="30000"/>
              </a:spcBef>
            </a:pPr>
            <a:r>
              <a:rPr kumimoji="1" lang="en-US" altLang="zh-CN" sz="1100">
                <a:solidFill>
                  <a:schemeClr val="tx1"/>
                </a:solidFill>
                <a:latin typeface="Courier New" pitchFamily="49" charset="0"/>
              </a:rPr>
              <a:t>RAISE </a:t>
            </a:r>
            <a:r>
              <a:rPr kumimoji="1" lang="en-US" altLang="zh-CN" sz="1100" i="1">
                <a:solidFill>
                  <a:schemeClr val="tx1"/>
                </a:solidFill>
                <a:latin typeface="Courier New" pitchFamily="49" charset="0"/>
              </a:rPr>
              <a:t>exception</a:t>
            </a:r>
            <a:r>
              <a:rPr kumimoji="1" lang="en-US" altLang="zh-CN" sz="1100">
                <a:solidFill>
                  <a:schemeClr val="tx1"/>
                </a:solidFill>
                <a:latin typeface="Courier New" pitchFamily="49" charset="0"/>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000"/>
              </a:spcAft>
              <a:tabLst/>
            </a:pPr>
            <a:r>
              <a:rPr lang="en-US" altLang="zh-CN">
                <a:latin typeface="Helvetica" charset="0"/>
              </a:rPr>
              <a:t>Error Trapping Functions</a:t>
            </a:r>
            <a:endParaRPr lang="en-US" altLang="zh-CN" b="0">
              <a:latin typeface="Helvetica" charset="0"/>
            </a:endParaRPr>
          </a:p>
          <a:p>
            <a:pPr marL="114300" lvl="1" defTabSz="396875">
              <a:tabLst/>
            </a:pPr>
            <a:r>
              <a:rPr lang="en-US" altLang="zh-CN"/>
              <a:t>When an exception occurs, you can identify the associated error code or error message by using two functions. Based on the values of the code or message, you can decide what subsequent action to take based on the error.</a:t>
            </a:r>
          </a:p>
          <a:p>
            <a:pPr marL="114300" lvl="1" defTabSz="396875">
              <a:tabLst/>
            </a:pPr>
            <a:r>
              <a:rPr lang="en-US" altLang="zh-CN"/>
              <a:t>SQLCODE returns the number of the Oracle error for internal exceptions. You can pass an error number to SQLERRM, which then returns the message associated with the error number.</a:t>
            </a:r>
          </a:p>
          <a:p>
            <a:pPr marL="114300" lvl="1" defTabSz="396875">
              <a:tabLst/>
            </a:pPr>
            <a:endParaRPr lang="zh-CN" altLang="en-US" sz="600"/>
          </a:p>
          <a:p>
            <a:pPr marL="114300" lvl="1" defTabSz="396875">
              <a:tabLst/>
            </a:pPr>
            <a:endParaRPr lang="zh-CN" altLang="en-US"/>
          </a:p>
          <a:p>
            <a:pPr marL="114300" lvl="1" defTabSz="396875">
              <a:tabLst/>
            </a:pPr>
            <a:endParaRPr lang="zh-CN" altLang="en-US"/>
          </a:p>
          <a:p>
            <a:pPr marL="114300" lvl="1" defTabSz="396875">
              <a:tabLst/>
            </a:pPr>
            <a:endParaRPr lang="zh-CN" altLang="en-US"/>
          </a:p>
          <a:p>
            <a:pPr marL="114300" lvl="1" defTabSz="396875">
              <a:tabLst/>
            </a:pPr>
            <a:endParaRPr lang="zh-CN" altLang="en-US"/>
          </a:p>
          <a:p>
            <a:pPr marL="114300" lvl="1" defTabSz="396875">
              <a:tabLst/>
            </a:pPr>
            <a:r>
              <a:rPr lang="en-US" altLang="zh-CN" b="1"/>
              <a:t>Example SQLCODE Values</a:t>
            </a:r>
          </a:p>
          <a:p>
            <a:pPr marL="114300" lvl="1" defTabSz="396875">
              <a:tabLst/>
            </a:pPr>
            <a:endParaRPr lang="zh-CN" altLang="en-US"/>
          </a:p>
          <a:p>
            <a:pPr defTabSz="396875">
              <a:spcAft>
                <a:spcPct val="2000"/>
              </a:spcAft>
              <a:tabLst/>
            </a:pPr>
            <a:endParaRPr lang="zh-CN" altLang="en-US">
              <a:solidFill>
                <a:schemeClr val="accent2"/>
              </a:solidFill>
              <a:latin typeface="Helvetica" charset="0"/>
            </a:endParaRPr>
          </a:p>
          <a:p>
            <a:pPr defTabSz="396875">
              <a:spcAft>
                <a:spcPct val="2000"/>
              </a:spcAft>
              <a:tabLst/>
            </a:pPr>
            <a:endParaRPr lang="zh-CN" altLang="en-US">
              <a:solidFill>
                <a:schemeClr val="accent2"/>
              </a:solidFill>
              <a:latin typeface="Helvetica" charset="0"/>
            </a:endParaRPr>
          </a:p>
          <a:p>
            <a:pPr defTabSz="396875">
              <a:spcAft>
                <a:spcPct val="2000"/>
              </a:spcAft>
              <a:tabLst/>
            </a:pPr>
            <a:endParaRPr lang="zh-CN" altLang="en-US">
              <a:solidFill>
                <a:schemeClr val="accent2"/>
              </a:solidFill>
              <a:latin typeface="Helvetica" charset="0"/>
            </a:endParaRPr>
          </a:p>
        </p:txBody>
      </p:sp>
      <p:sp>
        <p:nvSpPr>
          <p:cNvPr id="3077" name="Rectangle 3"/>
          <p:cNvSpPr>
            <a:spLocks noGrp="1" noRot="1" noChangeAspect="1" noChangeArrowheads="1" noTextEdit="1"/>
          </p:cNvSpPr>
          <p:nvPr>
            <p:ph type="sldImg"/>
          </p:nvPr>
        </p:nvSpPr>
        <p:spPr>
          <a:xfrm>
            <a:off x="495300" y="157163"/>
            <a:ext cx="5862638" cy="4397375"/>
          </a:xfrm>
          <a:ln cap="flat"/>
        </p:spPr>
      </p:sp>
      <p:graphicFrame>
        <p:nvGraphicFramePr>
          <p:cNvPr id="3074" name="Object 4"/>
          <p:cNvGraphicFramePr>
            <a:graphicFrameLocks/>
          </p:cNvGraphicFramePr>
          <p:nvPr/>
        </p:nvGraphicFramePr>
        <p:xfrm>
          <a:off x="658813" y="5967413"/>
          <a:ext cx="6029325" cy="1082675"/>
        </p:xfrm>
        <a:graphic>
          <a:graphicData uri="http://schemas.openxmlformats.org/presentationml/2006/ole">
            <mc:AlternateContent xmlns:mc="http://schemas.openxmlformats.org/markup-compatibility/2006">
              <mc:Choice xmlns:v="urn:schemas-microsoft-com:vml" Requires="v">
                <p:oleObj spid="_x0000_s3076" name="Document" r:id="rId4" imgW="6072120" imgH="1090440" progId="Word.Document.6">
                  <p:embed/>
                </p:oleObj>
              </mc:Choice>
              <mc:Fallback>
                <p:oleObj name="Document" r:id="rId4" imgW="6072120" imgH="109044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5967413"/>
                        <a:ext cx="602932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p:cNvGraphicFramePr>
            <a:graphicFrameLocks/>
          </p:cNvGraphicFramePr>
          <p:nvPr/>
        </p:nvGraphicFramePr>
        <p:xfrm>
          <a:off x="627063" y="7223125"/>
          <a:ext cx="6137275" cy="1198563"/>
        </p:xfrm>
        <a:graphic>
          <a:graphicData uri="http://schemas.openxmlformats.org/presentationml/2006/ole">
            <mc:AlternateContent xmlns:mc="http://schemas.openxmlformats.org/markup-compatibility/2006">
              <mc:Choice xmlns:v="urn:schemas-microsoft-com:vml" Requires="v">
                <p:oleObj spid="_x0000_s3077" name="Document" r:id="rId6" imgW="6136920" imgH="1198440" progId="Word.Document.6">
                  <p:embed/>
                </p:oleObj>
              </mc:Choice>
              <mc:Fallback>
                <p:oleObj name="Document" r:id="rId6" imgW="6136920" imgH="1198440" progId="Word.Document.6">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063" y="7223125"/>
                        <a:ext cx="6137275"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45059"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45060"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000"/>
              </a:spcAft>
              <a:tabLst/>
            </a:pPr>
            <a:r>
              <a:rPr lang="en-US" altLang="zh-CN">
                <a:latin typeface="Helvetica" charset="0"/>
              </a:rPr>
              <a:t>Propagating an Exception in a Subblock</a:t>
            </a:r>
            <a:endParaRPr lang="en-US" altLang="zh-CN" b="0">
              <a:latin typeface="Helvetica" charset="0"/>
            </a:endParaRPr>
          </a:p>
          <a:p>
            <a:pPr marL="114300" lvl="1" defTabSz="396875">
              <a:tabLst/>
            </a:pPr>
            <a:r>
              <a:rPr lang="en-US" altLang="zh-CN"/>
              <a:t>When a subblock handles an exception, it terminates normally, and control resumes in the enclosing block immediately after the subblock END statement.</a:t>
            </a:r>
          </a:p>
          <a:p>
            <a:pPr marL="114300" lvl="1" defTabSz="396875">
              <a:tabLst/>
            </a:pPr>
            <a:r>
              <a:rPr lang="en-US" altLang="zh-CN"/>
              <a:t>However, if PL/SQL raises an exception and the current block does not have a handler for that exception, the exception propagates in successive enclosing blocks until it finds a handler. If none of these blocks handle the exception, an unhandled exception in the host environment results.</a:t>
            </a:r>
          </a:p>
          <a:p>
            <a:pPr marL="114300" lvl="1" defTabSz="396875">
              <a:tabLst/>
            </a:pPr>
            <a:r>
              <a:rPr lang="en-US" altLang="zh-CN"/>
              <a:t>When the exception propagates to an enclosing block, the remaining executable actions in that block are bypassed.</a:t>
            </a:r>
          </a:p>
          <a:p>
            <a:pPr marL="114300" lvl="1" defTabSz="396875">
              <a:tabLst/>
            </a:pPr>
            <a:r>
              <a:rPr lang="en-US" altLang="zh-CN"/>
              <a:t>One advantage of this behavior is that you can enclose statements that require their own exclusive error handling in their own block, while leaving more general exception handling to the enclosing block.</a:t>
            </a:r>
          </a:p>
          <a:p>
            <a:pPr marL="114300" lvl="1" defTabSz="396875">
              <a:tabLst/>
            </a:pPr>
            <a:r>
              <a:rPr lang="zh-CN" altLang="en-US"/>
              <a:t> </a:t>
            </a:r>
          </a:p>
        </p:txBody>
      </p:sp>
      <p:sp>
        <p:nvSpPr>
          <p:cNvPr id="45061"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95300" y="157163"/>
            <a:ext cx="5862638" cy="4397375"/>
          </a:xfrm>
          <a:ln cap="flat"/>
        </p:spPr>
      </p:sp>
      <p:sp>
        <p:nvSpPr>
          <p:cNvPr id="46083" name="Rectangle 3"/>
          <p:cNvSpPr>
            <a:spLocks noGrp="1" noChangeArrowheads="1"/>
          </p:cNvSpPr>
          <p:nvPr>
            <p:ph type="body" idx="1"/>
          </p:nvPr>
        </p:nvSpPr>
        <p:spPr>
          <a:xfrm>
            <a:off x="412750" y="4759325"/>
            <a:ext cx="6029325" cy="3744913"/>
          </a:xfrm>
          <a:noFill/>
          <a:ln/>
        </p:spPr>
        <p:txBody>
          <a:bodyPr lIns="92075" tIns="46038" rIns="92075" bIns="46038"/>
          <a:lstStyle/>
          <a:p>
            <a:pPr marL="114300" lvl="1" defTabSz="396875">
              <a:tabLst>
                <a:tab pos="454025" algn="l"/>
              </a:tabLst>
            </a:pPr>
            <a:r>
              <a:rPr lang="en-US" altLang="zh-CN"/>
              <a:t>Use the RAISE_APPLICATION_ERROR procedure to communicate a predefined exception interactively by returning a nonstandard error code and error message. With RAISE_APPLICATION_ERROR you can report errors to your application and avoid returning unhandled exceptions.</a:t>
            </a:r>
          </a:p>
          <a:p>
            <a:pPr marL="114300" lvl="1" defTabSz="396875">
              <a:tabLst>
                <a:tab pos="454025" algn="l"/>
              </a:tabLst>
            </a:pPr>
            <a:r>
              <a:rPr lang="en-US" altLang="zh-CN"/>
              <a:t>In the syntax,</a:t>
            </a:r>
          </a:p>
          <a:p>
            <a:pPr marL="114300" lvl="1" defTabSz="396875">
              <a:tabLst>
                <a:tab pos="454025" algn="l"/>
              </a:tabLst>
            </a:pPr>
            <a:r>
              <a:rPr lang="en-US" altLang="zh-CN"/>
              <a:t>	</a:t>
            </a:r>
            <a:r>
              <a:rPr lang="en-US" altLang="zh-CN" i="1"/>
              <a:t>error_number</a:t>
            </a:r>
            <a:r>
              <a:rPr lang="en-US" altLang="zh-CN"/>
              <a:t>		is a user specified number for the exception between -20000 and 					-20999.</a:t>
            </a:r>
          </a:p>
          <a:p>
            <a:pPr marL="114300" lvl="1" defTabSz="396875">
              <a:tabLst>
                <a:tab pos="454025" algn="l"/>
              </a:tabLst>
            </a:pPr>
            <a:r>
              <a:rPr lang="zh-CN" altLang="en-US"/>
              <a:t>	</a:t>
            </a:r>
            <a:r>
              <a:rPr lang="en-US" altLang="zh-CN" i="1"/>
              <a:t>message</a:t>
            </a:r>
            <a:r>
              <a:rPr lang="en-US" altLang="zh-CN"/>
              <a:t>			is the user-specified message for the exception. It is a character 						string up to 2048 bytes long.</a:t>
            </a:r>
          </a:p>
          <a:p>
            <a:pPr marL="114300" lvl="1" defTabSz="396875">
              <a:tabLst>
                <a:tab pos="454025" algn="l"/>
              </a:tabLst>
            </a:pPr>
            <a:r>
              <a:rPr lang="zh-CN" altLang="en-US"/>
              <a:t>	</a:t>
            </a:r>
            <a:r>
              <a:rPr lang="en-US" altLang="zh-CN"/>
              <a:t>TRUE | FALSE		is an optional Boolean parameter. If TRUE, the error is placed on 					the stack of previous errors. If FALSE (the default), the error						replaces all previous errors.</a:t>
            </a:r>
          </a:p>
          <a:p>
            <a:pPr marL="114300" lvl="1" defTabSz="396875">
              <a:tabLst>
                <a:tab pos="454025" algn="l"/>
              </a:tabLst>
            </a:pPr>
            <a:r>
              <a:rPr lang="en-US" altLang="zh-CN" b="1"/>
              <a:t>Example	</a:t>
            </a:r>
          </a:p>
        </p:txBody>
      </p:sp>
      <p:sp>
        <p:nvSpPr>
          <p:cNvPr id="46084" name="Rectangle 4"/>
          <p:cNvSpPr>
            <a:spLocks noChangeArrowheads="1"/>
          </p:cNvSpPr>
          <p:nvPr/>
        </p:nvSpPr>
        <p:spPr bwMode="auto">
          <a:xfrm>
            <a:off x="625475" y="7316788"/>
            <a:ext cx="5510213" cy="1058862"/>
          </a:xfrm>
          <a:prstGeom prst="rect">
            <a:avLst/>
          </a:prstGeom>
          <a:noFill/>
          <a:ln w="12700">
            <a:solidFill>
              <a:schemeClr val="tx2"/>
            </a:solidFill>
            <a:miter lim="800000"/>
            <a:headEnd/>
            <a:tailEnd/>
          </a:ln>
        </p:spPr>
        <p:txBody>
          <a:bodyPr wrap="none" lIns="93663" tIns="49213" rIns="93663" bIns="49213"/>
          <a:lstStyle/>
          <a:p>
            <a:pPr defTabSz="974725">
              <a:lnSpc>
                <a:spcPct val="75000"/>
              </a:lnSpc>
            </a:pPr>
            <a:r>
              <a:rPr kumimoji="1" lang="zh-CN" altLang="en-US" sz="1100" b="1">
                <a:solidFill>
                  <a:schemeClr val="tx1"/>
                </a:solidFill>
                <a:latin typeface="Courier New" pitchFamily="49" charset="0"/>
              </a:rPr>
              <a:t>...</a:t>
            </a:r>
          </a:p>
          <a:p>
            <a:pPr defTabSz="974725"/>
            <a:r>
              <a:rPr kumimoji="1" lang="en-US" altLang="zh-CN" sz="1100" b="1">
                <a:solidFill>
                  <a:schemeClr val="tx1"/>
                </a:solidFill>
                <a:latin typeface="Courier New" pitchFamily="49" charset="0"/>
              </a:rPr>
              <a:t>EXCEPTION</a:t>
            </a:r>
          </a:p>
          <a:p>
            <a:pPr defTabSz="974725"/>
            <a:r>
              <a:rPr kumimoji="1" lang="en-US" altLang="zh-CN" sz="1100" b="1">
                <a:solidFill>
                  <a:schemeClr val="tx1"/>
                </a:solidFill>
                <a:latin typeface="Courier New" pitchFamily="49" charset="0"/>
              </a:rPr>
              <a:t>  WHEN NO_DATA_FOUND THEN</a:t>
            </a:r>
          </a:p>
          <a:p>
            <a:pPr defTabSz="974725"/>
            <a:r>
              <a:rPr kumimoji="1" lang="en-US" altLang="zh-CN" sz="1100" b="1">
                <a:solidFill>
                  <a:schemeClr val="tx1"/>
                </a:solidFill>
                <a:latin typeface="Courier New" pitchFamily="49" charset="0"/>
              </a:rPr>
              <a:t>    RAISE_APPLICATION_ERROR (-20201,</a:t>
            </a:r>
          </a:p>
          <a:p>
            <a:pPr defTabSz="974725"/>
            <a:r>
              <a:rPr kumimoji="1" lang="en-US" altLang="zh-CN" sz="1100" b="1">
                <a:solidFill>
                  <a:schemeClr val="tx1"/>
                </a:solidFill>
                <a:latin typeface="Courier New" pitchFamily="49" charset="0"/>
              </a:rPr>
              <a:t>	</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Manager is not a valid employee.</a:t>
            </a:r>
            <a:r>
              <a:rPr kumimoji="1" lang="en-US" altLang="zh-CN" sz="1100" b="1">
                <a:solidFill>
                  <a:srgbClr val="000000"/>
                </a:solidFill>
                <a:latin typeface="Courier New" pitchFamily="49" charset="0"/>
              </a:rPr>
              <a:t>'</a:t>
            </a:r>
            <a:r>
              <a:rPr kumimoji="1" lang="en-US" altLang="zh-CN" sz="1100" b="1">
                <a:solidFill>
                  <a:schemeClr val="tx1"/>
                </a:solidFill>
                <a:latin typeface="Courier New" pitchFamily="49" charset="0"/>
              </a:rPr>
              <a:t>);</a:t>
            </a:r>
          </a:p>
          <a:p>
            <a:pPr defTabSz="974725"/>
            <a:r>
              <a:rPr kumimoji="1" lang="en-US" altLang="zh-CN" sz="1100" b="1">
                <a:solidFill>
                  <a:schemeClr val="tx1"/>
                </a:solidFill>
                <a:latin typeface="Courier New" pitchFamily="49" charset="0"/>
              </a:rPr>
              <a:t>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4819"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4820"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a:t>Trapping an Exception</a:t>
            </a:r>
            <a:endParaRPr lang="en-US" altLang="zh-CN">
              <a:latin typeface="Helvetica" charset="0"/>
            </a:endParaRPr>
          </a:p>
          <a:p>
            <a:pPr marL="114300" lvl="1" defTabSz="396875">
              <a:tabLst>
                <a:tab pos="454025" algn="l"/>
              </a:tabLst>
            </a:pPr>
            <a:r>
              <a:rPr lang="en-US" altLang="zh-CN"/>
              <a:t>If the exception is raised in the executable section of the block, processing branches to the corresponding exception handler in the exception section of the block. If PL/SQL successfully handles the exception, then the exception does not propagate to the enclosing block or environment. The PL/SQL block terminates successfully.</a:t>
            </a:r>
          </a:p>
          <a:p>
            <a:pPr defTabSz="396875">
              <a:tabLst>
                <a:tab pos="454025" algn="l"/>
              </a:tabLst>
            </a:pPr>
            <a:r>
              <a:rPr lang="en-US" altLang="zh-CN"/>
              <a:t>Propagating an Exception</a:t>
            </a:r>
          </a:p>
          <a:p>
            <a:pPr marL="114300" lvl="1" defTabSz="396875">
              <a:tabLst>
                <a:tab pos="454025" algn="l"/>
              </a:tabLst>
            </a:pPr>
            <a:r>
              <a:rPr lang="en-US" altLang="zh-CN"/>
              <a:t>You can handle an exception by propagating it to the calling environment. If the exception is raised in the executable section of the block and there is no corresponding exception handler, the PL/SQL block terminates with failure.</a:t>
            </a:r>
          </a:p>
        </p:txBody>
      </p:sp>
      <p:sp>
        <p:nvSpPr>
          <p:cNvPr id="34821" name="Rectangle 5"/>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spect="1" noChangeArrowheads="1" noTextEdit="1"/>
          </p:cNvSpPr>
          <p:nvPr>
            <p:ph type="sldImg"/>
          </p:nvPr>
        </p:nvSpPr>
        <p:spPr>
          <a:xfrm>
            <a:off x="495300" y="157163"/>
            <a:ext cx="5862638" cy="4397375"/>
          </a:xfrm>
          <a:ln cap="flat"/>
        </p:spPr>
      </p:sp>
      <p:sp>
        <p:nvSpPr>
          <p:cNvPr id="1028"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a:t>Trapping Exceptions</a:t>
            </a:r>
          </a:p>
          <a:p>
            <a:pPr marL="114300" lvl="1" defTabSz="396875">
              <a:tabLst>
                <a:tab pos="454025" algn="l"/>
              </a:tabLst>
            </a:pPr>
            <a:r>
              <a:rPr lang="en-US" altLang="zh-CN"/>
              <a:t>You can trap any error by including a corresponding routine within the exception handling section of the PL/SQL block. Each handler consists of a WHERE clause, which specifies an exception, followed by a sequence of statements to be executed when that exception is raised.</a:t>
            </a:r>
          </a:p>
          <a:p>
            <a:pPr marL="114300" lvl="1" defTabSz="396875">
              <a:tabLst>
                <a:tab pos="454025" algn="l"/>
              </a:tabLst>
            </a:pPr>
            <a:r>
              <a:rPr lang="en-US" altLang="zh-CN"/>
              <a:t>In the syntax,</a:t>
            </a:r>
          </a:p>
          <a:p>
            <a:pPr marL="114300" lvl="1" defTabSz="396875">
              <a:tabLst>
                <a:tab pos="454025" algn="l"/>
              </a:tabLst>
            </a:pPr>
            <a:endParaRPr lang="en-US" altLang="zh-CN"/>
          </a:p>
          <a:p>
            <a:pPr marL="114300" lvl="1" defTabSz="396875">
              <a:tabLst>
                <a:tab pos="454025" algn="l"/>
              </a:tabLst>
            </a:pPr>
            <a:endParaRPr lang="en-US" altLang="zh-CN"/>
          </a:p>
          <a:p>
            <a:pPr marL="114300" lvl="1" defTabSz="396875">
              <a:tabLst>
                <a:tab pos="454025" algn="l"/>
              </a:tabLst>
            </a:pPr>
            <a:endParaRPr lang="en-US" altLang="zh-CN"/>
          </a:p>
          <a:p>
            <a:pPr marL="114300" lvl="1" defTabSz="396875">
              <a:tabLst>
                <a:tab pos="454025" algn="l"/>
              </a:tabLst>
            </a:pPr>
            <a:endParaRPr lang="en-US" altLang="zh-CN"/>
          </a:p>
          <a:p>
            <a:pPr marL="114300" lvl="1" defTabSz="396875">
              <a:tabLst>
                <a:tab pos="454025" algn="l"/>
              </a:tabLst>
            </a:pPr>
            <a:endParaRPr lang="en-US" altLang="zh-CN"/>
          </a:p>
          <a:p>
            <a:pPr marL="114300" lvl="1" defTabSz="396875">
              <a:tabLst>
                <a:tab pos="454025" algn="l"/>
              </a:tabLst>
            </a:pPr>
            <a:r>
              <a:rPr lang="en-US" altLang="zh-CN" b="1"/>
              <a:t>WHEN OTHERS Exception Handler</a:t>
            </a:r>
            <a:endParaRPr lang="en-US" altLang="zh-CN"/>
          </a:p>
          <a:p>
            <a:pPr marL="114300" lvl="1" defTabSz="396875">
              <a:tabLst>
                <a:tab pos="454025" algn="l"/>
              </a:tabLst>
            </a:pPr>
            <a:r>
              <a:rPr lang="en-US" altLang="zh-CN"/>
              <a:t>The exception-handling section traps only those exceptions specified; any other exceptions are not trapped unless you use the OTHERS exception handler. This traps any exception not yet handled. For this reason, OTHERS is the last exception handler defined.</a:t>
            </a:r>
          </a:p>
          <a:p>
            <a:pPr marL="114300" lvl="1" defTabSz="396875">
              <a:tabLst>
                <a:tab pos="454025" algn="l"/>
              </a:tabLst>
            </a:pPr>
            <a:r>
              <a:rPr lang="en-US" altLang="zh-CN"/>
              <a:t>The OTHERS handler traps </a:t>
            </a:r>
            <a:r>
              <a:rPr lang="en-US" altLang="zh-CN" i="1"/>
              <a:t>all</a:t>
            </a:r>
            <a:r>
              <a:rPr lang="en-US" altLang="zh-CN"/>
              <a:t> exceptions not already trapped. Some Oracle tools have their own predefined exceptions that you can raise to cause events in the application. OTHERS also traps these exceptions.</a:t>
            </a:r>
          </a:p>
          <a:p>
            <a:pPr defTabSz="396875">
              <a:tabLst>
                <a:tab pos="454025" algn="l"/>
              </a:tabLst>
            </a:pPr>
            <a:endParaRPr lang="zh-CN" altLang="en-US" b="0">
              <a:latin typeface="Times New Roman" pitchFamily="18" charset="0"/>
            </a:endParaRPr>
          </a:p>
        </p:txBody>
      </p:sp>
      <p:graphicFrame>
        <p:nvGraphicFramePr>
          <p:cNvPr id="1026" name="Object 4"/>
          <p:cNvGraphicFramePr>
            <a:graphicFrameLocks/>
          </p:cNvGraphicFramePr>
          <p:nvPr/>
        </p:nvGraphicFramePr>
        <p:xfrm>
          <a:off x="709613" y="5789613"/>
          <a:ext cx="5705475" cy="1206500"/>
        </p:xfrm>
        <a:graphic>
          <a:graphicData uri="http://schemas.openxmlformats.org/presentationml/2006/ole">
            <mc:AlternateContent xmlns:mc="http://schemas.openxmlformats.org/markup-compatibility/2006">
              <mc:Choice xmlns:v="urn:schemas-microsoft-com:vml" Requires="v">
                <p:oleObj spid="_x0000_s1027" name="Document" r:id="rId4" imgW="5765760" imgH="1218960" progId="Word.Document.6">
                  <p:embed/>
                </p:oleObj>
              </mc:Choice>
              <mc:Fallback>
                <p:oleObj name="Document" r:id="rId4" imgW="5765760" imgH="12189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613" y="5789613"/>
                        <a:ext cx="57054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000"/>
              </a:spcAft>
              <a:tabLst/>
            </a:pPr>
            <a:r>
              <a:rPr lang="en-US" altLang="zh-CN">
                <a:latin typeface="Helvetica" charset="0"/>
              </a:rPr>
              <a:t>Guidelines</a:t>
            </a:r>
            <a:endParaRPr lang="en-US" altLang="zh-CN" b="0">
              <a:latin typeface="Helvetica" charset="0"/>
            </a:endParaRPr>
          </a:p>
          <a:p>
            <a:pPr marL="447675" lvl="2" indent="-215900" defTabSz="396875">
              <a:tabLst/>
            </a:pPr>
            <a:r>
              <a:rPr lang="en-US" altLang="zh-CN"/>
              <a:t>Begin the exception-handling section of the block with the keyword EXCEPTION.</a:t>
            </a:r>
          </a:p>
          <a:p>
            <a:pPr marL="447675" lvl="2" indent="-215900" defTabSz="396875">
              <a:tabLst/>
            </a:pPr>
            <a:r>
              <a:rPr lang="en-US" altLang="zh-CN"/>
              <a:t>Define several exception handlers, each with its own set of actions, for the block.</a:t>
            </a:r>
          </a:p>
          <a:p>
            <a:pPr marL="447675" lvl="2" indent="-215900" defTabSz="396875">
              <a:tabLst/>
            </a:pPr>
            <a:r>
              <a:rPr lang="en-US" altLang="zh-CN"/>
              <a:t>When an exception occurs, PL/SQL processes </a:t>
            </a:r>
            <a:r>
              <a:rPr lang="en-US" altLang="zh-CN" i="1"/>
              <a:t>only one</a:t>
            </a:r>
            <a:r>
              <a:rPr lang="en-US" altLang="zh-CN"/>
              <a:t> handler before leaving the block.</a:t>
            </a:r>
          </a:p>
          <a:p>
            <a:pPr marL="447675" lvl="2" indent="-215900" defTabSz="396875">
              <a:tabLst/>
            </a:pPr>
            <a:r>
              <a:rPr lang="en-US" altLang="zh-CN"/>
              <a:t>Place the OTHERS clause after all other exception-handling clauses.</a:t>
            </a:r>
          </a:p>
          <a:p>
            <a:pPr marL="447675" lvl="2" indent="-215900" defTabSz="396875">
              <a:tabLst/>
            </a:pPr>
            <a:r>
              <a:rPr lang="en-US" altLang="zh-CN"/>
              <a:t>You can have at most one OTHERS clause.</a:t>
            </a:r>
          </a:p>
          <a:p>
            <a:pPr marL="447675" lvl="2" indent="-215900" defTabSz="396875">
              <a:tabLst/>
            </a:pPr>
            <a:r>
              <a:rPr lang="en-US" altLang="zh-CN"/>
              <a:t>Exceptions cannot appear in assignment statements or SQL statements.</a:t>
            </a:r>
          </a:p>
          <a:p>
            <a:pPr defTabSz="396875">
              <a:tabLst/>
            </a:pPr>
            <a:r>
              <a:rPr lang="zh-CN" altLang="en-US"/>
              <a:t> </a:t>
            </a:r>
          </a:p>
          <a:p>
            <a:pPr defTabSz="396875">
              <a:tabLst/>
            </a:pPr>
            <a:endParaRPr lang="zh-CN" altLang="en-US"/>
          </a:p>
          <a:p>
            <a:pPr defTabSz="396875">
              <a:tabLst/>
            </a:pPr>
            <a:endParaRPr lang="zh-CN" altLang="en-US"/>
          </a:p>
        </p:txBody>
      </p:sp>
      <p:sp>
        <p:nvSpPr>
          <p:cNvPr id="35843"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spect="1" noChangeArrowheads="1" noTextEdit="1"/>
          </p:cNvSpPr>
          <p:nvPr>
            <p:ph type="sldImg"/>
          </p:nvPr>
        </p:nvSpPr>
        <p:spPr>
          <a:xfrm>
            <a:off x="495300" y="157163"/>
            <a:ext cx="5862638" cy="4397375"/>
          </a:xfrm>
          <a:ln cap="flat"/>
        </p:spPr>
      </p:sp>
      <p:sp>
        <p:nvSpPr>
          <p:cNvPr id="2052" name="Rectangle 3"/>
          <p:cNvSpPr>
            <a:spLocks noGrp="1" noChangeArrowheads="1"/>
          </p:cNvSpPr>
          <p:nvPr>
            <p:ph type="body" idx="1"/>
          </p:nvPr>
        </p:nvSpPr>
        <p:spPr>
          <a:xfrm>
            <a:off x="412750" y="4759325"/>
            <a:ext cx="6029325" cy="3744913"/>
          </a:xfrm>
          <a:noFill/>
          <a:ln/>
        </p:spPr>
        <p:txBody>
          <a:bodyPr lIns="92075" tIns="46038" rIns="92075" bIns="46038"/>
          <a:lstStyle/>
          <a:p>
            <a:pPr defTabSz="396875">
              <a:tabLst>
                <a:tab pos="454025" algn="l"/>
              </a:tabLst>
            </a:pPr>
            <a:r>
              <a:rPr lang="en-US" altLang="zh-CN" dirty="0"/>
              <a:t>Exception Types</a:t>
            </a:r>
          </a:p>
          <a:p>
            <a:pPr marL="114300" lvl="1" defTabSz="396875">
              <a:tabLst>
                <a:tab pos="454025" algn="l"/>
              </a:tabLst>
            </a:pPr>
            <a:r>
              <a:rPr lang="en-US" altLang="zh-CN" dirty="0"/>
              <a:t>You can program for exceptions to avoid disruption at runtime. There are three types of exceptions.</a:t>
            </a:r>
          </a:p>
          <a:p>
            <a:pPr defTabSz="396875">
              <a:spcAft>
                <a:spcPct val="24000"/>
              </a:spcAft>
              <a:tabLst>
                <a:tab pos="454025" algn="l"/>
              </a:tabLst>
            </a:pPr>
            <a:endParaRPr lang="zh-CN" altLang="en-US" b="0" dirty="0">
              <a:latin typeface="Times" charset="0"/>
            </a:endParaRPr>
          </a:p>
          <a:p>
            <a:pPr defTabSz="396875">
              <a:spcAft>
                <a:spcPct val="24000"/>
              </a:spcAft>
              <a:tabLst>
                <a:tab pos="454025" algn="l"/>
              </a:tabLst>
            </a:pPr>
            <a:endParaRPr lang="zh-CN" altLang="en-US" b="0" dirty="0">
              <a:latin typeface="Times" charset="0"/>
            </a:endParaRPr>
          </a:p>
          <a:p>
            <a:pPr defTabSz="396875">
              <a:spcAft>
                <a:spcPct val="24000"/>
              </a:spcAft>
              <a:tabLst>
                <a:tab pos="454025" algn="l"/>
              </a:tabLst>
            </a:pPr>
            <a:endParaRPr lang="zh-CN" altLang="en-US" b="0" dirty="0">
              <a:latin typeface="Times" charset="0"/>
            </a:endParaRPr>
          </a:p>
          <a:p>
            <a:pPr defTabSz="396875">
              <a:spcAft>
                <a:spcPct val="24000"/>
              </a:spcAft>
              <a:tabLst>
                <a:tab pos="454025" algn="l"/>
              </a:tabLst>
            </a:pPr>
            <a:endParaRPr lang="zh-CN" altLang="en-US" b="0" dirty="0">
              <a:latin typeface="Times" charset="0"/>
            </a:endParaRPr>
          </a:p>
          <a:p>
            <a:pPr defTabSz="396875">
              <a:spcAft>
                <a:spcPct val="24000"/>
              </a:spcAft>
              <a:tabLst>
                <a:tab pos="454025" algn="l"/>
              </a:tabLst>
            </a:pPr>
            <a:endParaRPr lang="zh-CN" altLang="en-US" b="0" dirty="0">
              <a:latin typeface="Times" charset="0"/>
            </a:endParaRPr>
          </a:p>
          <a:p>
            <a:pPr defTabSz="396875">
              <a:spcAft>
                <a:spcPct val="24000"/>
              </a:spcAft>
              <a:tabLst>
                <a:tab pos="454025" algn="l"/>
              </a:tabLst>
            </a:pPr>
            <a:endParaRPr lang="zh-CN" altLang="en-US" b="0" dirty="0">
              <a:latin typeface="Times" charset="0"/>
            </a:endParaRPr>
          </a:p>
          <a:p>
            <a:pPr marL="114300" lvl="1" defTabSz="396875">
              <a:tabLst>
                <a:tab pos="454025" algn="l"/>
              </a:tabLst>
            </a:pPr>
            <a:endParaRPr lang="zh-CN" altLang="en-US" b="1" dirty="0"/>
          </a:p>
          <a:p>
            <a:pPr marL="114300" lvl="1" defTabSz="396875">
              <a:tabLst>
                <a:tab pos="454025" algn="l"/>
              </a:tabLst>
            </a:pPr>
            <a:r>
              <a:rPr lang="en-US" altLang="zh-CN" b="1" dirty="0"/>
              <a:t>Note:</a:t>
            </a:r>
            <a:r>
              <a:rPr lang="en-US" altLang="zh-CN" dirty="0"/>
              <a:t> Some application tools with client-side PL/SQL, such as Developer/2000 Forms, have their own exceptions.</a:t>
            </a:r>
          </a:p>
          <a:p>
            <a:pPr defTabSz="396875">
              <a:tabLst>
                <a:tab pos="454025" algn="l"/>
              </a:tabLst>
            </a:pPr>
            <a:endParaRPr lang="zh-CN" altLang="en-US" b="0" dirty="0">
              <a:latin typeface="Times New Roman" pitchFamily="18" charset="0"/>
            </a:endParaRPr>
          </a:p>
        </p:txBody>
      </p:sp>
      <p:graphicFrame>
        <p:nvGraphicFramePr>
          <p:cNvPr id="2050" name="Object 4"/>
          <p:cNvGraphicFramePr>
            <a:graphicFrameLocks/>
          </p:cNvGraphicFramePr>
          <p:nvPr/>
        </p:nvGraphicFramePr>
        <p:xfrm>
          <a:off x="581025" y="5264150"/>
          <a:ext cx="6134100" cy="1743075"/>
        </p:xfrm>
        <a:graphic>
          <a:graphicData uri="http://schemas.openxmlformats.org/presentationml/2006/ole">
            <mc:AlternateContent xmlns:mc="http://schemas.openxmlformats.org/markup-compatibility/2006">
              <mc:Choice xmlns:v="urn:schemas-microsoft-com:vml" Requires="v">
                <p:oleObj spid="_x0000_s2051" name="Document" r:id="rId4" imgW="6099120" imgH="1769760" progId="Word.Document.6">
                  <p:embed/>
                </p:oleObj>
              </mc:Choice>
              <mc:Fallback>
                <p:oleObj name="Document" r:id="rId4" imgW="6099120" imgH="17697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 y="5264150"/>
                        <a:ext cx="61341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3025" y="0"/>
            <a:ext cx="2978150" cy="458788"/>
          </a:xfrm>
          <a:prstGeom prst="rect">
            <a:avLst/>
          </a:prstGeom>
          <a:noFill/>
          <a:ln w="9525">
            <a:noFill/>
            <a:miter lim="800000"/>
            <a:headEnd/>
            <a:tailEnd/>
          </a:ln>
        </p:spPr>
        <p:txBody>
          <a:bodyPr wrap="none" anchor="ctr"/>
          <a:lstStyle/>
          <a:p>
            <a:endParaRPr lang="zh-CN" altLang="en-US"/>
          </a:p>
        </p:txBody>
      </p:sp>
      <p:sp>
        <p:nvSpPr>
          <p:cNvPr id="36867" name="Rectangle 3"/>
          <p:cNvSpPr>
            <a:spLocks noChangeArrowheads="1"/>
          </p:cNvSpPr>
          <p:nvPr/>
        </p:nvSpPr>
        <p:spPr bwMode="auto">
          <a:xfrm>
            <a:off x="-4763" y="0"/>
            <a:ext cx="2974976" cy="458788"/>
          </a:xfrm>
          <a:prstGeom prst="rect">
            <a:avLst/>
          </a:prstGeom>
          <a:noFill/>
          <a:ln w="9525">
            <a:noFill/>
            <a:miter lim="800000"/>
            <a:headEnd/>
            <a:tailEnd/>
          </a:ln>
        </p:spPr>
        <p:txBody>
          <a:bodyPr wrap="none" anchor="ctr"/>
          <a:lstStyle/>
          <a:p>
            <a:endParaRPr lang="zh-CN" altLang="en-US"/>
          </a:p>
        </p:txBody>
      </p:sp>
      <p:sp>
        <p:nvSpPr>
          <p:cNvPr id="36868" name="Rectangle 4"/>
          <p:cNvSpPr>
            <a:spLocks noGrp="1" noChangeArrowheads="1"/>
          </p:cNvSpPr>
          <p:nvPr>
            <p:ph type="body" idx="1"/>
          </p:nvPr>
        </p:nvSpPr>
        <p:spPr>
          <a:xfrm>
            <a:off x="412750" y="4759325"/>
            <a:ext cx="6029325" cy="3744913"/>
          </a:xfrm>
          <a:noFill/>
          <a:ln/>
        </p:spPr>
        <p:txBody>
          <a:bodyPr lIns="92075" tIns="46038" rIns="92075" bIns="46038"/>
          <a:lstStyle/>
          <a:p>
            <a:pPr defTabSz="396875">
              <a:tabLst/>
            </a:pPr>
            <a:r>
              <a:rPr lang="en-US" altLang="zh-CN"/>
              <a:t>Trapping Predefined Oracle Server Errors</a:t>
            </a:r>
          </a:p>
          <a:p>
            <a:pPr marL="114300" lvl="1" defTabSz="396875">
              <a:tabLst/>
            </a:pPr>
            <a:r>
              <a:rPr lang="en-US" altLang="zh-CN"/>
              <a:t>Trap a predefined Oracle Server error by referencing its standard name within the corresponding exception-handling routine.</a:t>
            </a:r>
          </a:p>
          <a:p>
            <a:pPr marL="114300" lvl="1" defTabSz="396875">
              <a:tabLst/>
            </a:pPr>
            <a:r>
              <a:rPr lang="en-US" altLang="zh-CN"/>
              <a:t>For a complete list of predefined exceptions, see</a:t>
            </a:r>
            <a:br>
              <a:rPr lang="en-US" altLang="zh-CN"/>
            </a:br>
            <a:r>
              <a:rPr lang="en-US" altLang="zh-CN" i="1"/>
              <a:t>PL/SQL User’s Guide and Reference, Release 8,</a:t>
            </a:r>
            <a:r>
              <a:rPr lang="en-US" altLang="zh-CN"/>
              <a:t> “Error Handling.”</a:t>
            </a:r>
          </a:p>
          <a:p>
            <a:pPr marL="114300" lvl="1" defTabSz="396875">
              <a:tabLst/>
            </a:pPr>
            <a:r>
              <a:rPr lang="en-US" altLang="zh-CN" b="1"/>
              <a:t>Note:</a:t>
            </a:r>
            <a:r>
              <a:rPr lang="en-US" altLang="zh-CN" i="1"/>
              <a:t> </a:t>
            </a:r>
            <a:r>
              <a:rPr lang="en-US" altLang="zh-CN"/>
              <a:t>PL/SQL declares predefined exceptions in the STANDARD package.</a:t>
            </a:r>
            <a:br>
              <a:rPr lang="en-US" altLang="zh-CN"/>
            </a:br>
            <a:r>
              <a:rPr lang="en-US" altLang="zh-CN"/>
              <a:t>It is a good idea to always consider the NO_DATA_FOUND and TOO_MANY_ROWS exceptions, which are the most common.	</a:t>
            </a:r>
          </a:p>
        </p:txBody>
      </p:sp>
      <p:sp>
        <p:nvSpPr>
          <p:cNvPr id="36869" name="Rectangle 5"/>
          <p:cNvSpPr>
            <a:spLocks noGrp="1" noRot="1" noChangeAspect="1" noChangeArrowheads="1" noTextEdit="1"/>
          </p:cNvSpPr>
          <p:nvPr>
            <p:ph type="sldImg"/>
          </p:nvPr>
        </p:nvSpPr>
        <p:spPr>
          <a:xfrm>
            <a:off x="495300" y="157163"/>
            <a:ext cx="5862638" cy="4397375"/>
          </a:xfrm>
          <a:ln cap="flat"/>
        </p:spPr>
      </p:sp>
      <p:grpSp>
        <p:nvGrpSpPr>
          <p:cNvPr id="36870" name="Group 6"/>
          <p:cNvGrpSpPr>
            <a:grpSpLocks/>
          </p:cNvGrpSpPr>
          <p:nvPr/>
        </p:nvGrpSpPr>
        <p:grpSpPr bwMode="auto">
          <a:xfrm>
            <a:off x="174625" y="5438775"/>
            <a:ext cx="295275" cy="292100"/>
            <a:chOff x="109" y="3430"/>
            <a:chExt cx="185" cy="184"/>
          </a:xfrm>
        </p:grpSpPr>
        <p:sp>
          <p:nvSpPr>
            <p:cNvPr id="36871" name="Freeform 7"/>
            <p:cNvSpPr>
              <a:spLocks/>
            </p:cNvSpPr>
            <p:nvPr/>
          </p:nvSpPr>
          <p:spPr bwMode="auto">
            <a:xfrm>
              <a:off x="109" y="3430"/>
              <a:ext cx="175" cy="177"/>
            </a:xfrm>
            <a:custGeom>
              <a:avLst/>
              <a:gdLst>
                <a:gd name="T0" fmla="*/ 174 w 175"/>
                <a:gd name="T1" fmla="*/ 176 h 177"/>
                <a:gd name="T2" fmla="*/ 174 w 175"/>
                <a:gd name="T3" fmla="*/ 0 h 177"/>
                <a:gd name="T4" fmla="*/ 0 w 175"/>
                <a:gd name="T5" fmla="*/ 0 h 177"/>
                <a:gd name="T6" fmla="*/ 0 w 175"/>
                <a:gd name="T7" fmla="*/ 176 h 177"/>
                <a:gd name="T8" fmla="*/ 174 w 175"/>
                <a:gd name="T9" fmla="*/ 176 h 177"/>
                <a:gd name="T10" fmla="*/ 0 60000 65536"/>
                <a:gd name="T11" fmla="*/ 0 60000 65536"/>
                <a:gd name="T12" fmla="*/ 0 60000 65536"/>
                <a:gd name="T13" fmla="*/ 0 60000 65536"/>
                <a:gd name="T14" fmla="*/ 0 60000 65536"/>
                <a:gd name="T15" fmla="*/ 0 w 175"/>
                <a:gd name="T16" fmla="*/ 0 h 177"/>
                <a:gd name="T17" fmla="*/ 175 w 175"/>
                <a:gd name="T18" fmla="*/ 177 h 177"/>
              </a:gdLst>
              <a:ahLst/>
              <a:cxnLst>
                <a:cxn ang="T10">
                  <a:pos x="T0" y="T1"/>
                </a:cxn>
                <a:cxn ang="T11">
                  <a:pos x="T2" y="T3"/>
                </a:cxn>
                <a:cxn ang="T12">
                  <a:pos x="T4" y="T5"/>
                </a:cxn>
                <a:cxn ang="T13">
                  <a:pos x="T6" y="T7"/>
                </a:cxn>
                <a:cxn ang="T14">
                  <a:pos x="T8" y="T9"/>
                </a:cxn>
              </a:cxnLst>
              <a:rect l="T15" t="T16" r="T17" b="T18"/>
              <a:pathLst>
                <a:path w="175" h="177">
                  <a:moveTo>
                    <a:pt x="174" y="176"/>
                  </a:moveTo>
                  <a:lnTo>
                    <a:pt x="174" y="0"/>
                  </a:lnTo>
                  <a:lnTo>
                    <a:pt x="0" y="0"/>
                  </a:lnTo>
                  <a:lnTo>
                    <a:pt x="0" y="176"/>
                  </a:lnTo>
                  <a:lnTo>
                    <a:pt x="174" y="176"/>
                  </a:lnTo>
                </a:path>
              </a:pathLst>
            </a:custGeom>
            <a:solidFill>
              <a:srgbClr val="000000"/>
            </a:solidFill>
            <a:ln w="9525" cap="rnd">
              <a:noFill/>
              <a:round/>
              <a:headEnd/>
              <a:tailEnd/>
            </a:ln>
          </p:spPr>
          <p:txBody>
            <a:bodyPr/>
            <a:lstStyle/>
            <a:p>
              <a:endParaRPr lang="zh-CN" altLang="en-US"/>
            </a:p>
          </p:txBody>
        </p:sp>
        <p:sp>
          <p:nvSpPr>
            <p:cNvPr id="36872" name="Freeform 8"/>
            <p:cNvSpPr>
              <a:spLocks/>
            </p:cNvSpPr>
            <p:nvPr/>
          </p:nvSpPr>
          <p:spPr bwMode="auto">
            <a:xfrm>
              <a:off x="169" y="349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zh-CN" altLang="en-US"/>
            </a:p>
          </p:txBody>
        </p:sp>
        <p:sp>
          <p:nvSpPr>
            <p:cNvPr id="36873" name="Freeform 9"/>
            <p:cNvSpPr>
              <a:spLocks/>
            </p:cNvSpPr>
            <p:nvPr/>
          </p:nvSpPr>
          <p:spPr bwMode="auto">
            <a:xfrm>
              <a:off x="178" y="3511"/>
              <a:ext cx="68" cy="38"/>
            </a:xfrm>
            <a:custGeom>
              <a:avLst/>
              <a:gdLst>
                <a:gd name="T0" fmla="*/ 67 w 68"/>
                <a:gd name="T1" fmla="*/ 7 h 38"/>
                <a:gd name="T2" fmla="*/ 64 w 68"/>
                <a:gd name="T3" fmla="*/ 0 h 38"/>
                <a:gd name="T4" fmla="*/ 0 w 68"/>
                <a:gd name="T5" fmla="*/ 29 h 38"/>
                <a:gd name="T6" fmla="*/ 2 w 68"/>
                <a:gd name="T7" fmla="*/ 37 h 38"/>
                <a:gd name="T8" fmla="*/ 67 w 68"/>
                <a:gd name="T9" fmla="*/ 7 h 38"/>
                <a:gd name="T10" fmla="*/ 0 60000 65536"/>
                <a:gd name="T11" fmla="*/ 0 60000 65536"/>
                <a:gd name="T12" fmla="*/ 0 60000 65536"/>
                <a:gd name="T13" fmla="*/ 0 60000 65536"/>
                <a:gd name="T14" fmla="*/ 0 60000 65536"/>
                <a:gd name="T15" fmla="*/ 0 w 68"/>
                <a:gd name="T16" fmla="*/ 0 h 38"/>
                <a:gd name="T17" fmla="*/ 68 w 68"/>
                <a:gd name="T18" fmla="*/ 38 h 38"/>
              </a:gdLst>
              <a:ahLst/>
              <a:cxnLst>
                <a:cxn ang="T10">
                  <a:pos x="T0" y="T1"/>
                </a:cxn>
                <a:cxn ang="T11">
                  <a:pos x="T2" y="T3"/>
                </a:cxn>
                <a:cxn ang="T12">
                  <a:pos x="T4" y="T5"/>
                </a:cxn>
                <a:cxn ang="T13">
                  <a:pos x="T6" y="T7"/>
                </a:cxn>
                <a:cxn ang="T14">
                  <a:pos x="T8" y="T9"/>
                </a:cxn>
              </a:cxnLst>
              <a:rect l="T15" t="T16" r="T17" b="T18"/>
              <a:pathLst>
                <a:path w="68" h="38">
                  <a:moveTo>
                    <a:pt x="67" y="7"/>
                  </a:moveTo>
                  <a:lnTo>
                    <a:pt x="64" y="0"/>
                  </a:lnTo>
                  <a:lnTo>
                    <a:pt x="0" y="29"/>
                  </a:lnTo>
                  <a:lnTo>
                    <a:pt x="2" y="37"/>
                  </a:lnTo>
                  <a:lnTo>
                    <a:pt x="67" y="7"/>
                  </a:lnTo>
                </a:path>
              </a:pathLst>
            </a:custGeom>
            <a:solidFill>
              <a:srgbClr val="FFFFFF"/>
            </a:solidFill>
            <a:ln w="9525" cap="rnd">
              <a:noFill/>
              <a:round/>
              <a:headEnd/>
              <a:tailEnd/>
            </a:ln>
          </p:spPr>
          <p:txBody>
            <a:bodyPr/>
            <a:lstStyle/>
            <a:p>
              <a:endParaRPr lang="zh-CN" altLang="en-US"/>
            </a:p>
          </p:txBody>
        </p:sp>
        <p:sp>
          <p:nvSpPr>
            <p:cNvPr id="36874" name="Freeform 10"/>
            <p:cNvSpPr>
              <a:spLocks/>
            </p:cNvSpPr>
            <p:nvPr/>
          </p:nvSpPr>
          <p:spPr bwMode="auto">
            <a:xfrm>
              <a:off x="184" y="3528"/>
              <a:ext cx="67" cy="35"/>
            </a:xfrm>
            <a:custGeom>
              <a:avLst/>
              <a:gdLst>
                <a:gd name="T0" fmla="*/ 66 w 67"/>
                <a:gd name="T1" fmla="*/ 6 h 35"/>
                <a:gd name="T2" fmla="*/ 63 w 67"/>
                <a:gd name="T3" fmla="*/ 0 h 35"/>
                <a:gd name="T4" fmla="*/ 0 w 67"/>
                <a:gd name="T5" fmla="*/ 27 h 35"/>
                <a:gd name="T6" fmla="*/ 2 w 67"/>
                <a:gd name="T7" fmla="*/ 34 h 35"/>
                <a:gd name="T8" fmla="*/ 66 w 67"/>
                <a:gd name="T9" fmla="*/ 6 h 35"/>
                <a:gd name="T10" fmla="*/ 0 60000 65536"/>
                <a:gd name="T11" fmla="*/ 0 60000 65536"/>
                <a:gd name="T12" fmla="*/ 0 60000 65536"/>
                <a:gd name="T13" fmla="*/ 0 60000 65536"/>
                <a:gd name="T14" fmla="*/ 0 60000 65536"/>
                <a:gd name="T15" fmla="*/ 0 w 67"/>
                <a:gd name="T16" fmla="*/ 0 h 35"/>
                <a:gd name="T17" fmla="*/ 67 w 67"/>
                <a:gd name="T18" fmla="*/ 35 h 35"/>
              </a:gdLst>
              <a:ahLst/>
              <a:cxnLst>
                <a:cxn ang="T10">
                  <a:pos x="T0" y="T1"/>
                </a:cxn>
                <a:cxn ang="T11">
                  <a:pos x="T2" y="T3"/>
                </a:cxn>
                <a:cxn ang="T12">
                  <a:pos x="T4" y="T5"/>
                </a:cxn>
                <a:cxn ang="T13">
                  <a:pos x="T6" y="T7"/>
                </a:cxn>
                <a:cxn ang="T14">
                  <a:pos x="T8" y="T9"/>
                </a:cxn>
              </a:cxnLst>
              <a:rect l="T15" t="T16" r="T17" b="T18"/>
              <a:pathLst>
                <a:path w="67" h="35">
                  <a:moveTo>
                    <a:pt x="66" y="6"/>
                  </a:moveTo>
                  <a:lnTo>
                    <a:pt x="63" y="0"/>
                  </a:lnTo>
                  <a:lnTo>
                    <a:pt x="0" y="27"/>
                  </a:lnTo>
                  <a:lnTo>
                    <a:pt x="2" y="34"/>
                  </a:lnTo>
                  <a:lnTo>
                    <a:pt x="66" y="6"/>
                  </a:lnTo>
                </a:path>
              </a:pathLst>
            </a:custGeom>
            <a:solidFill>
              <a:srgbClr val="FFFFFF"/>
            </a:solidFill>
            <a:ln w="9525" cap="rnd">
              <a:noFill/>
              <a:round/>
              <a:headEnd/>
              <a:tailEnd/>
            </a:ln>
          </p:spPr>
          <p:txBody>
            <a:bodyPr/>
            <a:lstStyle/>
            <a:p>
              <a:endParaRPr lang="zh-CN" altLang="en-US"/>
            </a:p>
          </p:txBody>
        </p:sp>
        <p:sp>
          <p:nvSpPr>
            <p:cNvPr id="36875" name="Freeform 11"/>
            <p:cNvSpPr>
              <a:spLocks/>
            </p:cNvSpPr>
            <p:nvPr/>
          </p:nvSpPr>
          <p:spPr bwMode="auto">
            <a:xfrm>
              <a:off x="193" y="3545"/>
              <a:ext cx="68" cy="34"/>
            </a:xfrm>
            <a:custGeom>
              <a:avLst/>
              <a:gdLst>
                <a:gd name="T0" fmla="*/ 67 w 68"/>
                <a:gd name="T1" fmla="*/ 6 h 34"/>
                <a:gd name="T2" fmla="*/ 64 w 68"/>
                <a:gd name="T3" fmla="*/ 0 h 34"/>
                <a:gd name="T4" fmla="*/ 0 w 68"/>
                <a:gd name="T5" fmla="*/ 26 h 34"/>
                <a:gd name="T6" fmla="*/ 2 w 68"/>
                <a:gd name="T7" fmla="*/ 33 h 34"/>
                <a:gd name="T8" fmla="*/ 67 w 68"/>
                <a:gd name="T9" fmla="*/ 6 h 34"/>
                <a:gd name="T10" fmla="*/ 0 60000 65536"/>
                <a:gd name="T11" fmla="*/ 0 60000 65536"/>
                <a:gd name="T12" fmla="*/ 0 60000 65536"/>
                <a:gd name="T13" fmla="*/ 0 60000 65536"/>
                <a:gd name="T14" fmla="*/ 0 60000 65536"/>
                <a:gd name="T15" fmla="*/ 0 w 68"/>
                <a:gd name="T16" fmla="*/ 0 h 34"/>
                <a:gd name="T17" fmla="*/ 68 w 68"/>
                <a:gd name="T18" fmla="*/ 34 h 34"/>
              </a:gdLst>
              <a:ahLst/>
              <a:cxnLst>
                <a:cxn ang="T10">
                  <a:pos x="T0" y="T1"/>
                </a:cxn>
                <a:cxn ang="T11">
                  <a:pos x="T2" y="T3"/>
                </a:cxn>
                <a:cxn ang="T12">
                  <a:pos x="T4" y="T5"/>
                </a:cxn>
                <a:cxn ang="T13">
                  <a:pos x="T6" y="T7"/>
                </a:cxn>
                <a:cxn ang="T14">
                  <a:pos x="T8" y="T9"/>
                </a:cxn>
              </a:cxnLst>
              <a:rect l="T15" t="T16" r="T17" b="T18"/>
              <a:pathLst>
                <a:path w="68" h="34">
                  <a:moveTo>
                    <a:pt x="67" y="6"/>
                  </a:moveTo>
                  <a:lnTo>
                    <a:pt x="64" y="0"/>
                  </a:lnTo>
                  <a:lnTo>
                    <a:pt x="0" y="26"/>
                  </a:lnTo>
                  <a:lnTo>
                    <a:pt x="2" y="33"/>
                  </a:lnTo>
                  <a:lnTo>
                    <a:pt x="67" y="6"/>
                  </a:lnTo>
                </a:path>
              </a:pathLst>
            </a:custGeom>
            <a:solidFill>
              <a:srgbClr val="FFFFFF"/>
            </a:solidFill>
            <a:ln w="9525" cap="rnd">
              <a:noFill/>
              <a:round/>
              <a:headEnd/>
              <a:tailEnd/>
            </a:ln>
          </p:spPr>
          <p:txBody>
            <a:bodyPr/>
            <a:lstStyle/>
            <a:p>
              <a:endParaRPr lang="zh-CN" altLang="en-US"/>
            </a:p>
          </p:txBody>
        </p:sp>
        <p:sp>
          <p:nvSpPr>
            <p:cNvPr id="36876" name="Freeform 12"/>
            <p:cNvSpPr>
              <a:spLocks/>
            </p:cNvSpPr>
            <p:nvPr/>
          </p:nvSpPr>
          <p:spPr bwMode="auto">
            <a:xfrm>
              <a:off x="199" y="3560"/>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 name="T10" fmla="*/ 0 60000 65536"/>
                <a:gd name="T11" fmla="*/ 0 60000 65536"/>
                <a:gd name="T12" fmla="*/ 0 60000 65536"/>
                <a:gd name="T13" fmla="*/ 0 60000 65536"/>
                <a:gd name="T14" fmla="*/ 0 60000 65536"/>
                <a:gd name="T15" fmla="*/ 0 w 70"/>
                <a:gd name="T16" fmla="*/ 0 h 38"/>
                <a:gd name="T17" fmla="*/ 70 w 70"/>
                <a:gd name="T18" fmla="*/ 38 h 38"/>
              </a:gdLst>
              <a:ahLst/>
              <a:cxnLst>
                <a:cxn ang="T10">
                  <a:pos x="T0" y="T1"/>
                </a:cxn>
                <a:cxn ang="T11">
                  <a:pos x="T2" y="T3"/>
                </a:cxn>
                <a:cxn ang="T12">
                  <a:pos x="T4" y="T5"/>
                </a:cxn>
                <a:cxn ang="T13">
                  <a:pos x="T6" y="T7"/>
                </a:cxn>
                <a:cxn ang="T14">
                  <a:pos x="T8" y="T9"/>
                </a:cxn>
              </a:cxnLst>
              <a:rect l="T15" t="T16" r="T17" b="T18"/>
              <a:pathLst>
                <a:path w="70" h="38">
                  <a:moveTo>
                    <a:pt x="69" y="7"/>
                  </a:moveTo>
                  <a:lnTo>
                    <a:pt x="65" y="0"/>
                  </a:lnTo>
                  <a:lnTo>
                    <a:pt x="0" y="29"/>
                  </a:lnTo>
                  <a:lnTo>
                    <a:pt x="3" y="37"/>
                  </a:lnTo>
                  <a:lnTo>
                    <a:pt x="69" y="7"/>
                  </a:lnTo>
                </a:path>
              </a:pathLst>
            </a:custGeom>
            <a:solidFill>
              <a:srgbClr val="FFFFFF"/>
            </a:solidFill>
            <a:ln w="9525" cap="rnd">
              <a:noFill/>
              <a:round/>
              <a:headEnd/>
              <a:tailEnd/>
            </a:ln>
          </p:spPr>
          <p:txBody>
            <a:bodyPr/>
            <a:lstStyle/>
            <a:p>
              <a:endParaRPr lang="zh-CN" altLang="en-US"/>
            </a:p>
          </p:txBody>
        </p:sp>
        <p:sp>
          <p:nvSpPr>
            <p:cNvPr id="36877" name="Freeform 13"/>
            <p:cNvSpPr>
              <a:spLocks/>
            </p:cNvSpPr>
            <p:nvPr/>
          </p:nvSpPr>
          <p:spPr bwMode="auto">
            <a:xfrm>
              <a:off x="128" y="345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zh-CN" altLang="en-US"/>
            </a:p>
          </p:txBody>
        </p:sp>
        <p:sp>
          <p:nvSpPr>
            <p:cNvPr id="36878" name="Freeform 14"/>
            <p:cNvSpPr>
              <a:spLocks/>
            </p:cNvSpPr>
            <p:nvPr/>
          </p:nvSpPr>
          <p:spPr bwMode="auto">
            <a:xfrm>
              <a:off x="113" y="3447"/>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zh-CN" altLang="en-US"/>
            </a:p>
          </p:txBody>
        </p:sp>
        <p:sp>
          <p:nvSpPr>
            <p:cNvPr id="36879" name="Freeform 15"/>
            <p:cNvSpPr>
              <a:spLocks/>
            </p:cNvSpPr>
            <p:nvPr/>
          </p:nvSpPr>
          <p:spPr bwMode="auto">
            <a:xfrm>
              <a:off x="238" y="3460"/>
              <a:ext cx="56" cy="105"/>
            </a:xfrm>
            <a:custGeom>
              <a:avLst/>
              <a:gdLst>
                <a:gd name="T0" fmla="*/ 47 w 56"/>
                <a:gd name="T1" fmla="*/ 104 h 105"/>
                <a:gd name="T2" fmla="*/ 55 w 56"/>
                <a:gd name="T3" fmla="*/ 101 h 105"/>
                <a:gd name="T4" fmla="*/ 7 w 56"/>
                <a:gd name="T5" fmla="*/ 0 h 105"/>
                <a:gd name="T6" fmla="*/ 0 w 56"/>
                <a:gd name="T7" fmla="*/ 3 h 105"/>
                <a:gd name="T8" fmla="*/ 47 w 56"/>
                <a:gd name="T9" fmla="*/ 104 h 105"/>
                <a:gd name="T10" fmla="*/ 0 60000 65536"/>
                <a:gd name="T11" fmla="*/ 0 60000 65536"/>
                <a:gd name="T12" fmla="*/ 0 60000 65536"/>
                <a:gd name="T13" fmla="*/ 0 60000 65536"/>
                <a:gd name="T14" fmla="*/ 0 60000 65536"/>
                <a:gd name="T15" fmla="*/ 0 w 56"/>
                <a:gd name="T16" fmla="*/ 0 h 105"/>
                <a:gd name="T17" fmla="*/ 56 w 56"/>
                <a:gd name="T18" fmla="*/ 105 h 105"/>
              </a:gdLst>
              <a:ahLst/>
              <a:cxnLst>
                <a:cxn ang="T10">
                  <a:pos x="T0" y="T1"/>
                </a:cxn>
                <a:cxn ang="T11">
                  <a:pos x="T2" y="T3"/>
                </a:cxn>
                <a:cxn ang="T12">
                  <a:pos x="T4" y="T5"/>
                </a:cxn>
                <a:cxn ang="T13">
                  <a:pos x="T6" y="T7"/>
                </a:cxn>
                <a:cxn ang="T14">
                  <a:pos x="T8" y="T9"/>
                </a:cxn>
              </a:cxnLst>
              <a:rect l="T15" t="T16" r="T17" b="T18"/>
              <a:pathLst>
                <a:path w="56" h="105">
                  <a:moveTo>
                    <a:pt x="47" y="104"/>
                  </a:moveTo>
                  <a:lnTo>
                    <a:pt x="55" y="101"/>
                  </a:lnTo>
                  <a:lnTo>
                    <a:pt x="7" y="0"/>
                  </a:lnTo>
                  <a:lnTo>
                    <a:pt x="0" y="3"/>
                  </a:lnTo>
                  <a:lnTo>
                    <a:pt x="47" y="104"/>
                  </a:lnTo>
                </a:path>
              </a:pathLst>
            </a:custGeom>
            <a:solidFill>
              <a:srgbClr val="FFFFFF"/>
            </a:solidFill>
            <a:ln w="9525" cap="rnd">
              <a:noFill/>
              <a:round/>
              <a:headEnd/>
              <a:tailEnd/>
            </a:ln>
          </p:spPr>
          <p:txBody>
            <a:bodyPr/>
            <a:lstStyle/>
            <a:p>
              <a:endParaRPr lang="zh-CN" altLang="en-US"/>
            </a:p>
          </p:txBody>
        </p:sp>
        <p:sp>
          <p:nvSpPr>
            <p:cNvPr id="36880" name="Freeform 16"/>
            <p:cNvSpPr>
              <a:spLocks/>
            </p:cNvSpPr>
            <p:nvPr/>
          </p:nvSpPr>
          <p:spPr bwMode="auto">
            <a:xfrm>
              <a:off x="128" y="3506"/>
              <a:ext cx="54" cy="108"/>
            </a:xfrm>
            <a:custGeom>
              <a:avLst/>
              <a:gdLst>
                <a:gd name="T0" fmla="*/ 46 w 54"/>
                <a:gd name="T1" fmla="*/ 107 h 108"/>
                <a:gd name="T2" fmla="*/ 53 w 54"/>
                <a:gd name="T3" fmla="*/ 102 h 108"/>
                <a:gd name="T4" fmla="*/ 7 w 54"/>
                <a:gd name="T5" fmla="*/ 0 h 108"/>
                <a:gd name="T6" fmla="*/ 0 w 54"/>
                <a:gd name="T7" fmla="*/ 4 h 108"/>
                <a:gd name="T8" fmla="*/ 46 w 54"/>
                <a:gd name="T9" fmla="*/ 107 h 108"/>
                <a:gd name="T10" fmla="*/ 0 60000 65536"/>
                <a:gd name="T11" fmla="*/ 0 60000 65536"/>
                <a:gd name="T12" fmla="*/ 0 60000 65536"/>
                <a:gd name="T13" fmla="*/ 0 60000 65536"/>
                <a:gd name="T14" fmla="*/ 0 60000 65536"/>
                <a:gd name="T15" fmla="*/ 0 w 54"/>
                <a:gd name="T16" fmla="*/ 0 h 108"/>
                <a:gd name="T17" fmla="*/ 54 w 54"/>
                <a:gd name="T18" fmla="*/ 108 h 108"/>
              </a:gdLst>
              <a:ahLst/>
              <a:cxnLst>
                <a:cxn ang="T10">
                  <a:pos x="T0" y="T1"/>
                </a:cxn>
                <a:cxn ang="T11">
                  <a:pos x="T2" y="T3"/>
                </a:cxn>
                <a:cxn ang="T12">
                  <a:pos x="T4" y="T5"/>
                </a:cxn>
                <a:cxn ang="T13">
                  <a:pos x="T6" y="T7"/>
                </a:cxn>
                <a:cxn ang="T14">
                  <a:pos x="T8" y="T9"/>
                </a:cxn>
              </a:cxnLst>
              <a:rect l="T15" t="T16" r="T17" b="T18"/>
              <a:pathLst>
                <a:path w="54" h="108">
                  <a:moveTo>
                    <a:pt x="46" y="107"/>
                  </a:moveTo>
                  <a:lnTo>
                    <a:pt x="53" y="102"/>
                  </a:lnTo>
                  <a:lnTo>
                    <a:pt x="7" y="0"/>
                  </a:lnTo>
                  <a:lnTo>
                    <a:pt x="0" y="4"/>
                  </a:lnTo>
                  <a:lnTo>
                    <a:pt x="46" y="107"/>
                  </a:lnTo>
                </a:path>
              </a:pathLst>
            </a:custGeom>
            <a:solidFill>
              <a:srgbClr val="FFFFFF"/>
            </a:solidFill>
            <a:ln w="9525" cap="rnd">
              <a:noFill/>
              <a:round/>
              <a:headEnd/>
              <a:tailEnd/>
            </a:ln>
          </p:spPr>
          <p:txBody>
            <a:bodyPr/>
            <a:lstStyle/>
            <a:p>
              <a:endParaRPr lang="zh-CN" altLang="en-US"/>
            </a:p>
          </p:txBody>
        </p:sp>
        <p:sp>
          <p:nvSpPr>
            <p:cNvPr id="36881" name="Freeform 17"/>
            <p:cNvSpPr>
              <a:spLocks/>
            </p:cNvSpPr>
            <p:nvPr/>
          </p:nvSpPr>
          <p:spPr bwMode="auto">
            <a:xfrm>
              <a:off x="109" y="3498"/>
              <a:ext cx="57" cy="116"/>
            </a:xfrm>
            <a:custGeom>
              <a:avLst/>
              <a:gdLst>
                <a:gd name="T0" fmla="*/ 49 w 57"/>
                <a:gd name="T1" fmla="*/ 115 h 116"/>
                <a:gd name="T2" fmla="*/ 56 w 57"/>
                <a:gd name="T3" fmla="*/ 112 h 116"/>
                <a:gd name="T4" fmla="*/ 5 w 57"/>
                <a:gd name="T5" fmla="*/ 0 h 116"/>
                <a:gd name="T6" fmla="*/ 0 w 57"/>
                <a:gd name="T7" fmla="*/ 2 h 116"/>
                <a:gd name="T8" fmla="*/ 49 w 57"/>
                <a:gd name="T9" fmla="*/ 115 h 116"/>
                <a:gd name="T10" fmla="*/ 0 60000 65536"/>
                <a:gd name="T11" fmla="*/ 0 60000 65536"/>
                <a:gd name="T12" fmla="*/ 0 60000 65536"/>
                <a:gd name="T13" fmla="*/ 0 60000 65536"/>
                <a:gd name="T14" fmla="*/ 0 60000 65536"/>
                <a:gd name="T15" fmla="*/ 0 w 57"/>
                <a:gd name="T16" fmla="*/ 0 h 116"/>
                <a:gd name="T17" fmla="*/ 57 w 57"/>
                <a:gd name="T18" fmla="*/ 116 h 116"/>
              </a:gdLst>
              <a:ahLst/>
              <a:cxnLst>
                <a:cxn ang="T10">
                  <a:pos x="T0" y="T1"/>
                </a:cxn>
                <a:cxn ang="T11">
                  <a:pos x="T2" y="T3"/>
                </a:cxn>
                <a:cxn ang="T12">
                  <a:pos x="T4" y="T5"/>
                </a:cxn>
                <a:cxn ang="T13">
                  <a:pos x="T6" y="T7"/>
                </a:cxn>
                <a:cxn ang="T14">
                  <a:pos x="T8" y="T9"/>
                </a:cxn>
              </a:cxnLst>
              <a:rect l="T15" t="T16" r="T17" b="T18"/>
              <a:pathLst>
                <a:path w="57" h="116">
                  <a:moveTo>
                    <a:pt x="49" y="115"/>
                  </a:moveTo>
                  <a:lnTo>
                    <a:pt x="56" y="112"/>
                  </a:lnTo>
                  <a:lnTo>
                    <a:pt x="5" y="0"/>
                  </a:lnTo>
                  <a:lnTo>
                    <a:pt x="0" y="2"/>
                  </a:lnTo>
                  <a:lnTo>
                    <a:pt x="49" y="115"/>
                  </a:lnTo>
                </a:path>
              </a:pathLst>
            </a:custGeom>
            <a:solidFill>
              <a:srgbClr val="FFFFFF"/>
            </a:solidFill>
            <a:ln w="9525" cap="rnd">
              <a:noFill/>
              <a:round/>
              <a:headEnd/>
              <a:tailEnd/>
            </a:ln>
          </p:spPr>
          <p:txBody>
            <a:bodyPr/>
            <a:lstStyle/>
            <a:p>
              <a:endParaRPr lang="zh-CN" altLang="en-US"/>
            </a:p>
          </p:txBody>
        </p:sp>
        <p:sp>
          <p:nvSpPr>
            <p:cNvPr id="36882" name="Freeform 18"/>
            <p:cNvSpPr>
              <a:spLocks/>
            </p:cNvSpPr>
            <p:nvPr/>
          </p:nvSpPr>
          <p:spPr bwMode="auto">
            <a:xfrm>
              <a:off x="112" y="3498"/>
              <a:ext cx="26" cy="17"/>
            </a:xfrm>
            <a:custGeom>
              <a:avLst/>
              <a:gdLst>
                <a:gd name="T0" fmla="*/ 22 w 26"/>
                <a:gd name="T1" fmla="*/ 16 h 17"/>
                <a:gd name="T2" fmla="*/ 25 w 26"/>
                <a:gd name="T3" fmla="*/ 9 h 17"/>
                <a:gd name="T4" fmla="*/ 4 w 26"/>
                <a:gd name="T5" fmla="*/ 0 h 17"/>
                <a:gd name="T6" fmla="*/ 0 w 26"/>
                <a:gd name="T7" fmla="*/ 6 h 17"/>
                <a:gd name="T8" fmla="*/ 22 w 26"/>
                <a:gd name="T9" fmla="*/ 16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2" y="16"/>
                  </a:moveTo>
                  <a:lnTo>
                    <a:pt x="25" y="9"/>
                  </a:lnTo>
                  <a:lnTo>
                    <a:pt x="4" y="0"/>
                  </a:lnTo>
                  <a:lnTo>
                    <a:pt x="0" y="6"/>
                  </a:lnTo>
                  <a:lnTo>
                    <a:pt x="22" y="16"/>
                  </a:lnTo>
                </a:path>
              </a:pathLst>
            </a:custGeom>
            <a:solidFill>
              <a:srgbClr val="FFFFFF"/>
            </a:solidFill>
            <a:ln w="9525" cap="rnd">
              <a:noFill/>
              <a:round/>
              <a:headEnd/>
              <a:tailEnd/>
            </a:ln>
          </p:spPr>
          <p:txBody>
            <a:bodyPr/>
            <a:lstStyle/>
            <a:p>
              <a:endParaRPr lang="zh-CN" altLang="en-US"/>
            </a:p>
          </p:txBody>
        </p:sp>
        <p:sp>
          <p:nvSpPr>
            <p:cNvPr id="36883" name="Freeform 19"/>
            <p:cNvSpPr>
              <a:spLocks/>
            </p:cNvSpPr>
            <p:nvPr/>
          </p:nvSpPr>
          <p:spPr bwMode="auto">
            <a:xfrm>
              <a:off x="218" y="345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3" y="17"/>
                  </a:moveTo>
                  <a:lnTo>
                    <a:pt x="27" y="10"/>
                  </a:lnTo>
                  <a:lnTo>
                    <a:pt x="4" y="0"/>
                  </a:lnTo>
                  <a:lnTo>
                    <a:pt x="0" y="5"/>
                  </a:lnTo>
                  <a:lnTo>
                    <a:pt x="23" y="17"/>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000"/>
              </a:spcAft>
              <a:tabLst/>
            </a:pPr>
            <a:r>
              <a:rPr lang="en-US" altLang="zh-CN">
                <a:latin typeface="Helvetica" charset="0"/>
              </a:rPr>
              <a:t>Trapping Predefined Oracle Server Exceptions</a:t>
            </a:r>
          </a:p>
          <a:p>
            <a:pPr marL="114300" lvl="1" defTabSz="396875">
              <a:tabLst/>
            </a:pPr>
            <a:r>
              <a:rPr lang="en-US" altLang="zh-CN"/>
              <a:t>In the slide example for each exception, a message is printed out to the user.</a:t>
            </a:r>
          </a:p>
          <a:p>
            <a:pPr marL="114300" lvl="1" defTabSz="396875">
              <a:tabLst/>
            </a:pPr>
            <a:r>
              <a:rPr lang="en-US" altLang="zh-CN"/>
              <a:t>Only one exception is raised and handled at any time.</a:t>
            </a:r>
          </a:p>
        </p:txBody>
      </p:sp>
      <p:sp>
        <p:nvSpPr>
          <p:cNvPr id="37891" name="Rectangle 3"/>
          <p:cNvSpPr>
            <a:spLocks noGrp="1" noRot="1" noChangeAspect="1" noChangeArrowheads="1" noTextEdit="1"/>
          </p:cNvSpPr>
          <p:nvPr>
            <p:ph type="sldImg"/>
          </p:nvPr>
        </p:nvSpPr>
        <p:spPr>
          <a:xfrm>
            <a:off x="495300" y="157163"/>
            <a:ext cx="5862638" cy="4397375"/>
          </a:xfrm>
          <a:ln cap="flat"/>
        </p:spPr>
      </p:sp>
      <p:grpSp>
        <p:nvGrpSpPr>
          <p:cNvPr id="37892" name="Group 4"/>
          <p:cNvGrpSpPr>
            <a:grpSpLocks/>
          </p:cNvGrpSpPr>
          <p:nvPr/>
        </p:nvGrpSpPr>
        <p:grpSpPr bwMode="auto">
          <a:xfrm>
            <a:off x="204788" y="5264150"/>
            <a:ext cx="287337" cy="301625"/>
            <a:chOff x="128" y="3320"/>
            <a:chExt cx="180" cy="190"/>
          </a:xfrm>
        </p:grpSpPr>
        <p:sp>
          <p:nvSpPr>
            <p:cNvPr id="37893" name="Freeform 5"/>
            <p:cNvSpPr>
              <a:spLocks/>
            </p:cNvSpPr>
            <p:nvPr/>
          </p:nvSpPr>
          <p:spPr bwMode="auto">
            <a:xfrm>
              <a:off x="128" y="3320"/>
              <a:ext cx="180" cy="182"/>
            </a:xfrm>
            <a:custGeom>
              <a:avLst/>
              <a:gdLst>
                <a:gd name="T0" fmla="*/ 179 w 180"/>
                <a:gd name="T1" fmla="*/ 181 h 182"/>
                <a:gd name="T2" fmla="*/ 179 w 180"/>
                <a:gd name="T3" fmla="*/ 0 h 182"/>
                <a:gd name="T4" fmla="*/ 0 w 180"/>
                <a:gd name="T5" fmla="*/ 0 h 182"/>
                <a:gd name="T6" fmla="*/ 0 w 180"/>
                <a:gd name="T7" fmla="*/ 181 h 182"/>
                <a:gd name="T8" fmla="*/ 179 w 180"/>
                <a:gd name="T9" fmla="*/ 181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179" y="181"/>
                  </a:moveTo>
                  <a:lnTo>
                    <a:pt x="179" y="0"/>
                  </a:lnTo>
                  <a:lnTo>
                    <a:pt x="0" y="0"/>
                  </a:lnTo>
                  <a:lnTo>
                    <a:pt x="0" y="181"/>
                  </a:lnTo>
                  <a:lnTo>
                    <a:pt x="179" y="181"/>
                  </a:lnTo>
                </a:path>
              </a:pathLst>
            </a:custGeom>
            <a:solidFill>
              <a:srgbClr val="000000"/>
            </a:solidFill>
            <a:ln w="9525" cap="rnd">
              <a:noFill/>
              <a:round/>
              <a:headEnd/>
              <a:tailEnd/>
            </a:ln>
          </p:spPr>
          <p:txBody>
            <a:bodyPr/>
            <a:lstStyle/>
            <a:p>
              <a:endParaRPr lang="zh-CN" altLang="en-US"/>
            </a:p>
          </p:txBody>
        </p:sp>
        <p:sp>
          <p:nvSpPr>
            <p:cNvPr id="37894" name="Freeform 6"/>
            <p:cNvSpPr>
              <a:spLocks/>
            </p:cNvSpPr>
            <p:nvPr/>
          </p:nvSpPr>
          <p:spPr bwMode="auto">
            <a:xfrm>
              <a:off x="209" y="3493"/>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 name="T10" fmla="*/ 0 60000 65536"/>
                <a:gd name="T11" fmla="*/ 0 60000 65536"/>
                <a:gd name="T12" fmla="*/ 0 60000 65536"/>
                <a:gd name="T13" fmla="*/ 0 60000 65536"/>
                <a:gd name="T14" fmla="*/ 0 60000 65536"/>
                <a:gd name="T15" fmla="*/ 0 w 27"/>
                <a:gd name="T16" fmla="*/ 0 h 17"/>
                <a:gd name="T17" fmla="*/ 27 w 27"/>
                <a:gd name="T18" fmla="*/ 17 h 17"/>
              </a:gdLst>
              <a:ahLst/>
              <a:cxnLst>
                <a:cxn ang="T10">
                  <a:pos x="T0" y="T1"/>
                </a:cxn>
                <a:cxn ang="T11">
                  <a:pos x="T2" y="T3"/>
                </a:cxn>
                <a:cxn ang="T12">
                  <a:pos x="T4" y="T5"/>
                </a:cxn>
                <a:cxn ang="T13">
                  <a:pos x="T6" y="T7"/>
                </a:cxn>
                <a:cxn ang="T14">
                  <a:pos x="T8" y="T9"/>
                </a:cxn>
              </a:cxnLst>
              <a:rect l="T15" t="T16" r="T17" b="T18"/>
              <a:pathLst>
                <a:path w="27" h="17">
                  <a:moveTo>
                    <a:pt x="26" y="16"/>
                  </a:moveTo>
                  <a:lnTo>
                    <a:pt x="26" y="0"/>
                  </a:lnTo>
                  <a:lnTo>
                    <a:pt x="0" y="0"/>
                  </a:lnTo>
                  <a:lnTo>
                    <a:pt x="0" y="16"/>
                  </a:lnTo>
                  <a:lnTo>
                    <a:pt x="26" y="16"/>
                  </a:lnTo>
                </a:path>
              </a:pathLst>
            </a:custGeom>
            <a:solidFill>
              <a:srgbClr val="FFFFFF"/>
            </a:solidFill>
            <a:ln w="9525" cap="rnd">
              <a:noFill/>
              <a:round/>
              <a:headEnd/>
              <a:tailEnd/>
            </a:ln>
          </p:spPr>
          <p:txBody>
            <a:bodyPr/>
            <a:lstStyle/>
            <a:p>
              <a:endParaRPr lang="zh-CN" altLang="en-US"/>
            </a:p>
          </p:txBody>
        </p:sp>
        <p:sp>
          <p:nvSpPr>
            <p:cNvPr id="37895" name="Freeform 7"/>
            <p:cNvSpPr>
              <a:spLocks/>
            </p:cNvSpPr>
            <p:nvPr/>
          </p:nvSpPr>
          <p:spPr bwMode="auto">
            <a:xfrm>
              <a:off x="151" y="3374"/>
              <a:ext cx="32" cy="18"/>
            </a:xfrm>
            <a:custGeom>
              <a:avLst/>
              <a:gdLst>
                <a:gd name="T0" fmla="*/ 0 w 32"/>
                <a:gd name="T1" fmla="*/ 0 h 18"/>
                <a:gd name="T2" fmla="*/ 25 w 32"/>
                <a:gd name="T3" fmla="*/ 17 h 18"/>
                <a:gd name="T4" fmla="*/ 31 w 32"/>
                <a:gd name="T5" fmla="*/ 7 h 18"/>
                <a:gd name="T6" fmla="*/ 0 w 32"/>
                <a:gd name="T7" fmla="*/ 0 h 18"/>
                <a:gd name="T8" fmla="*/ 0 60000 65536"/>
                <a:gd name="T9" fmla="*/ 0 60000 65536"/>
                <a:gd name="T10" fmla="*/ 0 60000 65536"/>
                <a:gd name="T11" fmla="*/ 0 60000 65536"/>
                <a:gd name="T12" fmla="*/ 0 w 32"/>
                <a:gd name="T13" fmla="*/ 0 h 18"/>
                <a:gd name="T14" fmla="*/ 32 w 32"/>
                <a:gd name="T15" fmla="*/ 18 h 18"/>
              </a:gdLst>
              <a:ahLst/>
              <a:cxnLst>
                <a:cxn ang="T8">
                  <a:pos x="T0" y="T1"/>
                </a:cxn>
                <a:cxn ang="T9">
                  <a:pos x="T2" y="T3"/>
                </a:cxn>
                <a:cxn ang="T10">
                  <a:pos x="T4" y="T5"/>
                </a:cxn>
                <a:cxn ang="T11">
                  <a:pos x="T6" y="T7"/>
                </a:cxn>
              </a:cxnLst>
              <a:rect l="T12" t="T13" r="T14" b="T15"/>
              <a:pathLst>
                <a:path w="32" h="18">
                  <a:moveTo>
                    <a:pt x="0" y="0"/>
                  </a:moveTo>
                  <a:lnTo>
                    <a:pt x="25" y="17"/>
                  </a:lnTo>
                  <a:lnTo>
                    <a:pt x="31" y="7"/>
                  </a:lnTo>
                  <a:lnTo>
                    <a:pt x="0" y="0"/>
                  </a:lnTo>
                </a:path>
              </a:pathLst>
            </a:custGeom>
            <a:solidFill>
              <a:srgbClr val="FFFFFF"/>
            </a:solidFill>
            <a:ln w="9525" cap="rnd">
              <a:noFill/>
              <a:round/>
              <a:headEnd/>
              <a:tailEnd/>
            </a:ln>
          </p:spPr>
          <p:txBody>
            <a:bodyPr/>
            <a:lstStyle/>
            <a:p>
              <a:endParaRPr lang="zh-CN" altLang="en-US"/>
            </a:p>
          </p:txBody>
        </p:sp>
        <p:sp>
          <p:nvSpPr>
            <p:cNvPr id="37896" name="Freeform 8"/>
            <p:cNvSpPr>
              <a:spLocks/>
            </p:cNvSpPr>
            <p:nvPr/>
          </p:nvSpPr>
          <p:spPr bwMode="auto">
            <a:xfrm>
              <a:off x="261" y="3374"/>
              <a:ext cx="34" cy="18"/>
            </a:xfrm>
            <a:custGeom>
              <a:avLst/>
              <a:gdLst>
                <a:gd name="T0" fmla="*/ 33 w 34"/>
                <a:gd name="T1" fmla="*/ 0 h 18"/>
                <a:gd name="T2" fmla="*/ 6 w 34"/>
                <a:gd name="T3" fmla="*/ 17 h 18"/>
                <a:gd name="T4" fmla="*/ 0 w 34"/>
                <a:gd name="T5" fmla="*/ 8 h 18"/>
                <a:gd name="T6" fmla="*/ 33 w 34"/>
                <a:gd name="T7" fmla="*/ 0 h 18"/>
                <a:gd name="T8" fmla="*/ 0 60000 65536"/>
                <a:gd name="T9" fmla="*/ 0 60000 65536"/>
                <a:gd name="T10" fmla="*/ 0 60000 65536"/>
                <a:gd name="T11" fmla="*/ 0 60000 65536"/>
                <a:gd name="T12" fmla="*/ 0 w 34"/>
                <a:gd name="T13" fmla="*/ 0 h 18"/>
                <a:gd name="T14" fmla="*/ 34 w 34"/>
                <a:gd name="T15" fmla="*/ 18 h 18"/>
              </a:gdLst>
              <a:ahLst/>
              <a:cxnLst>
                <a:cxn ang="T8">
                  <a:pos x="T0" y="T1"/>
                </a:cxn>
                <a:cxn ang="T9">
                  <a:pos x="T2" y="T3"/>
                </a:cxn>
                <a:cxn ang="T10">
                  <a:pos x="T4" y="T5"/>
                </a:cxn>
                <a:cxn ang="T11">
                  <a:pos x="T6" y="T7"/>
                </a:cxn>
              </a:cxnLst>
              <a:rect l="T12" t="T13" r="T14" b="T15"/>
              <a:pathLst>
                <a:path w="34" h="18">
                  <a:moveTo>
                    <a:pt x="33" y="0"/>
                  </a:moveTo>
                  <a:lnTo>
                    <a:pt x="6" y="17"/>
                  </a:lnTo>
                  <a:lnTo>
                    <a:pt x="0" y="8"/>
                  </a:lnTo>
                  <a:lnTo>
                    <a:pt x="33" y="0"/>
                  </a:lnTo>
                </a:path>
              </a:pathLst>
            </a:custGeom>
            <a:solidFill>
              <a:srgbClr val="FFFFFF"/>
            </a:solidFill>
            <a:ln w="9525" cap="rnd">
              <a:noFill/>
              <a:round/>
              <a:headEnd/>
              <a:tailEnd/>
            </a:ln>
          </p:spPr>
          <p:txBody>
            <a:bodyPr/>
            <a:lstStyle/>
            <a:p>
              <a:endParaRPr lang="zh-CN" altLang="en-US"/>
            </a:p>
          </p:txBody>
        </p:sp>
        <p:sp>
          <p:nvSpPr>
            <p:cNvPr id="37897" name="Freeform 9"/>
            <p:cNvSpPr>
              <a:spLocks/>
            </p:cNvSpPr>
            <p:nvPr/>
          </p:nvSpPr>
          <p:spPr bwMode="auto">
            <a:xfrm>
              <a:off x="148" y="3411"/>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18"/>
                  </a:moveTo>
                  <a:lnTo>
                    <a:pt x="32" y="14"/>
                  </a:lnTo>
                  <a:lnTo>
                    <a:pt x="30" y="0"/>
                  </a:lnTo>
                  <a:lnTo>
                    <a:pt x="0" y="18"/>
                  </a:lnTo>
                </a:path>
              </a:pathLst>
            </a:custGeom>
            <a:solidFill>
              <a:srgbClr val="FFFFFF"/>
            </a:solidFill>
            <a:ln w="9525" cap="rnd">
              <a:noFill/>
              <a:round/>
              <a:headEnd/>
              <a:tailEnd/>
            </a:ln>
          </p:spPr>
          <p:txBody>
            <a:bodyPr/>
            <a:lstStyle/>
            <a:p>
              <a:endParaRPr lang="zh-CN" altLang="en-US"/>
            </a:p>
          </p:txBody>
        </p:sp>
        <p:sp>
          <p:nvSpPr>
            <p:cNvPr id="37898" name="Freeform 10"/>
            <p:cNvSpPr>
              <a:spLocks/>
            </p:cNvSpPr>
            <p:nvPr/>
          </p:nvSpPr>
          <p:spPr bwMode="auto">
            <a:xfrm>
              <a:off x="264" y="3412"/>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zh-CN" altLang="en-US"/>
            </a:p>
          </p:txBody>
        </p:sp>
        <p:sp>
          <p:nvSpPr>
            <p:cNvPr id="37899" name="Freeform 11"/>
            <p:cNvSpPr>
              <a:spLocks/>
            </p:cNvSpPr>
            <p:nvPr/>
          </p:nvSpPr>
          <p:spPr bwMode="auto">
            <a:xfrm>
              <a:off x="173" y="3334"/>
              <a:ext cx="26" cy="30"/>
            </a:xfrm>
            <a:custGeom>
              <a:avLst/>
              <a:gdLst>
                <a:gd name="T0" fmla="*/ 0 w 26"/>
                <a:gd name="T1" fmla="*/ 0 h 30"/>
                <a:gd name="T2" fmla="*/ 15 w 26"/>
                <a:gd name="T3" fmla="*/ 29 h 30"/>
                <a:gd name="T4" fmla="*/ 25 w 26"/>
                <a:gd name="T5" fmla="*/ 22 h 30"/>
                <a:gd name="T6" fmla="*/ 0 w 26"/>
                <a:gd name="T7" fmla="*/ 0 h 30"/>
                <a:gd name="T8" fmla="*/ 0 60000 65536"/>
                <a:gd name="T9" fmla="*/ 0 60000 65536"/>
                <a:gd name="T10" fmla="*/ 0 60000 65536"/>
                <a:gd name="T11" fmla="*/ 0 60000 65536"/>
                <a:gd name="T12" fmla="*/ 0 w 26"/>
                <a:gd name="T13" fmla="*/ 0 h 30"/>
                <a:gd name="T14" fmla="*/ 26 w 26"/>
                <a:gd name="T15" fmla="*/ 30 h 30"/>
              </a:gdLst>
              <a:ahLst/>
              <a:cxnLst>
                <a:cxn ang="T8">
                  <a:pos x="T0" y="T1"/>
                </a:cxn>
                <a:cxn ang="T9">
                  <a:pos x="T2" y="T3"/>
                </a:cxn>
                <a:cxn ang="T10">
                  <a:pos x="T4" y="T5"/>
                </a:cxn>
                <a:cxn ang="T11">
                  <a:pos x="T6" y="T7"/>
                </a:cxn>
              </a:cxnLst>
              <a:rect l="T12" t="T13" r="T14" b="T15"/>
              <a:pathLst>
                <a:path w="26" h="30">
                  <a:moveTo>
                    <a:pt x="0" y="0"/>
                  </a:moveTo>
                  <a:lnTo>
                    <a:pt x="15" y="29"/>
                  </a:lnTo>
                  <a:lnTo>
                    <a:pt x="25" y="22"/>
                  </a:lnTo>
                  <a:lnTo>
                    <a:pt x="0" y="0"/>
                  </a:lnTo>
                </a:path>
              </a:pathLst>
            </a:custGeom>
            <a:solidFill>
              <a:srgbClr val="FFFFFF"/>
            </a:solidFill>
            <a:ln w="9525" cap="rnd">
              <a:noFill/>
              <a:round/>
              <a:headEnd/>
              <a:tailEnd/>
            </a:ln>
          </p:spPr>
          <p:txBody>
            <a:bodyPr/>
            <a:lstStyle/>
            <a:p>
              <a:endParaRPr lang="zh-CN" altLang="en-US"/>
            </a:p>
          </p:txBody>
        </p:sp>
        <p:sp>
          <p:nvSpPr>
            <p:cNvPr id="37900" name="Freeform 12"/>
            <p:cNvSpPr>
              <a:spLocks/>
            </p:cNvSpPr>
            <p:nvPr/>
          </p:nvSpPr>
          <p:spPr bwMode="auto">
            <a:xfrm>
              <a:off x="238" y="3336"/>
              <a:ext cx="29" cy="32"/>
            </a:xfrm>
            <a:custGeom>
              <a:avLst/>
              <a:gdLst>
                <a:gd name="T0" fmla="*/ 28 w 29"/>
                <a:gd name="T1" fmla="*/ 0 h 32"/>
                <a:gd name="T2" fmla="*/ 11 w 29"/>
                <a:gd name="T3" fmla="*/ 31 h 32"/>
                <a:gd name="T4" fmla="*/ 0 w 29"/>
                <a:gd name="T5" fmla="*/ 23 h 32"/>
                <a:gd name="T6" fmla="*/ 28 w 29"/>
                <a:gd name="T7" fmla="*/ 0 h 32"/>
                <a:gd name="T8" fmla="*/ 0 60000 65536"/>
                <a:gd name="T9" fmla="*/ 0 60000 65536"/>
                <a:gd name="T10" fmla="*/ 0 60000 65536"/>
                <a:gd name="T11" fmla="*/ 0 60000 65536"/>
                <a:gd name="T12" fmla="*/ 0 w 29"/>
                <a:gd name="T13" fmla="*/ 0 h 32"/>
                <a:gd name="T14" fmla="*/ 29 w 29"/>
                <a:gd name="T15" fmla="*/ 32 h 32"/>
              </a:gdLst>
              <a:ahLst/>
              <a:cxnLst>
                <a:cxn ang="T8">
                  <a:pos x="T0" y="T1"/>
                </a:cxn>
                <a:cxn ang="T9">
                  <a:pos x="T2" y="T3"/>
                </a:cxn>
                <a:cxn ang="T10">
                  <a:pos x="T4" y="T5"/>
                </a:cxn>
                <a:cxn ang="T11">
                  <a:pos x="T6" y="T7"/>
                </a:cxn>
              </a:cxnLst>
              <a:rect l="T12" t="T13" r="T14" b="T15"/>
              <a:pathLst>
                <a:path w="29" h="32">
                  <a:moveTo>
                    <a:pt x="28" y="0"/>
                  </a:moveTo>
                  <a:lnTo>
                    <a:pt x="11" y="31"/>
                  </a:lnTo>
                  <a:lnTo>
                    <a:pt x="0" y="23"/>
                  </a:lnTo>
                  <a:lnTo>
                    <a:pt x="28" y="0"/>
                  </a:lnTo>
                </a:path>
              </a:pathLst>
            </a:custGeom>
            <a:solidFill>
              <a:srgbClr val="FFFFFF"/>
            </a:solidFill>
            <a:ln w="9525" cap="rnd">
              <a:noFill/>
              <a:round/>
              <a:headEnd/>
              <a:tailEnd/>
            </a:ln>
          </p:spPr>
          <p:txBody>
            <a:bodyPr/>
            <a:lstStyle/>
            <a:p>
              <a:endParaRPr lang="zh-CN" altLang="en-US"/>
            </a:p>
          </p:txBody>
        </p:sp>
        <p:sp>
          <p:nvSpPr>
            <p:cNvPr id="37901" name="Freeform 13"/>
            <p:cNvSpPr>
              <a:spLocks/>
            </p:cNvSpPr>
            <p:nvPr/>
          </p:nvSpPr>
          <p:spPr bwMode="auto">
            <a:xfrm>
              <a:off x="213" y="3325"/>
              <a:ext cx="18" cy="31"/>
            </a:xfrm>
            <a:custGeom>
              <a:avLst/>
              <a:gdLst>
                <a:gd name="T0" fmla="*/ 7 w 18"/>
                <a:gd name="T1" fmla="*/ 0 h 31"/>
                <a:gd name="T2" fmla="*/ 0 w 18"/>
                <a:gd name="T3" fmla="*/ 30 h 31"/>
                <a:gd name="T4" fmla="*/ 17 w 18"/>
                <a:gd name="T5" fmla="*/ 29 h 31"/>
                <a:gd name="T6" fmla="*/ 7 w 18"/>
                <a:gd name="T7" fmla="*/ 0 h 31"/>
                <a:gd name="T8" fmla="*/ 0 60000 65536"/>
                <a:gd name="T9" fmla="*/ 0 60000 65536"/>
                <a:gd name="T10" fmla="*/ 0 60000 65536"/>
                <a:gd name="T11" fmla="*/ 0 60000 65536"/>
                <a:gd name="T12" fmla="*/ 0 w 18"/>
                <a:gd name="T13" fmla="*/ 0 h 31"/>
                <a:gd name="T14" fmla="*/ 18 w 18"/>
                <a:gd name="T15" fmla="*/ 31 h 31"/>
              </a:gdLst>
              <a:ahLst/>
              <a:cxnLst>
                <a:cxn ang="T8">
                  <a:pos x="T0" y="T1"/>
                </a:cxn>
                <a:cxn ang="T9">
                  <a:pos x="T2" y="T3"/>
                </a:cxn>
                <a:cxn ang="T10">
                  <a:pos x="T4" y="T5"/>
                </a:cxn>
                <a:cxn ang="T11">
                  <a:pos x="T6" y="T7"/>
                </a:cxn>
              </a:cxnLst>
              <a:rect l="T12" t="T13" r="T14" b="T15"/>
              <a:pathLst>
                <a:path w="18" h="31">
                  <a:moveTo>
                    <a:pt x="7" y="0"/>
                  </a:moveTo>
                  <a:lnTo>
                    <a:pt x="0" y="30"/>
                  </a:lnTo>
                  <a:lnTo>
                    <a:pt x="17" y="29"/>
                  </a:lnTo>
                  <a:lnTo>
                    <a:pt x="7" y="0"/>
                  </a:lnTo>
                </a:path>
              </a:pathLst>
            </a:custGeom>
            <a:solidFill>
              <a:srgbClr val="FFFFFF"/>
            </a:solidFill>
            <a:ln w="9525" cap="rnd">
              <a:noFill/>
              <a:round/>
              <a:headEnd/>
              <a:tailEnd/>
            </a:ln>
          </p:spPr>
          <p:txBody>
            <a:bodyPr/>
            <a:lstStyle/>
            <a:p>
              <a:endParaRPr lang="zh-CN" altLang="en-US"/>
            </a:p>
          </p:txBody>
        </p:sp>
        <p:sp>
          <p:nvSpPr>
            <p:cNvPr id="37902" name="Freeform 14"/>
            <p:cNvSpPr>
              <a:spLocks/>
            </p:cNvSpPr>
            <p:nvPr/>
          </p:nvSpPr>
          <p:spPr bwMode="auto">
            <a:xfrm>
              <a:off x="188" y="3373"/>
              <a:ext cx="67" cy="113"/>
            </a:xfrm>
            <a:custGeom>
              <a:avLst/>
              <a:gdLst>
                <a:gd name="T0" fmla="*/ 21 w 67"/>
                <a:gd name="T1" fmla="*/ 112 h 113"/>
                <a:gd name="T2" fmla="*/ 22 w 67"/>
                <a:gd name="T3" fmla="*/ 92 h 113"/>
                <a:gd name="T4" fmla="*/ 20 w 67"/>
                <a:gd name="T5" fmla="*/ 89 h 113"/>
                <a:gd name="T6" fmla="*/ 14 w 67"/>
                <a:gd name="T7" fmla="*/ 81 h 113"/>
                <a:gd name="T8" fmla="*/ 8 w 67"/>
                <a:gd name="T9" fmla="*/ 70 h 113"/>
                <a:gd name="T10" fmla="*/ 3 w 67"/>
                <a:gd name="T11" fmla="*/ 56 h 113"/>
                <a:gd name="T12" fmla="*/ 0 w 67"/>
                <a:gd name="T13" fmla="*/ 41 h 113"/>
                <a:gd name="T14" fmla="*/ 0 w 67"/>
                <a:gd name="T15" fmla="*/ 26 h 113"/>
                <a:gd name="T16" fmla="*/ 7 w 67"/>
                <a:gd name="T17" fmla="*/ 11 h 113"/>
                <a:gd name="T18" fmla="*/ 22 w 67"/>
                <a:gd name="T19" fmla="*/ 0 h 113"/>
                <a:gd name="T20" fmla="*/ 42 w 67"/>
                <a:gd name="T21" fmla="*/ 0 h 113"/>
                <a:gd name="T22" fmla="*/ 45 w 67"/>
                <a:gd name="T23" fmla="*/ 0 h 113"/>
                <a:gd name="T24" fmla="*/ 50 w 67"/>
                <a:gd name="T25" fmla="*/ 4 h 113"/>
                <a:gd name="T26" fmla="*/ 56 w 67"/>
                <a:gd name="T27" fmla="*/ 10 h 113"/>
                <a:gd name="T28" fmla="*/ 62 w 67"/>
                <a:gd name="T29" fmla="*/ 19 h 113"/>
                <a:gd name="T30" fmla="*/ 66 w 67"/>
                <a:gd name="T31" fmla="*/ 31 h 113"/>
                <a:gd name="T32" fmla="*/ 65 w 67"/>
                <a:gd name="T33" fmla="*/ 47 h 113"/>
                <a:gd name="T34" fmla="*/ 58 w 67"/>
                <a:gd name="T35" fmla="*/ 66 h 113"/>
                <a:gd name="T36" fmla="*/ 42 w 67"/>
                <a:gd name="T37" fmla="*/ 89 h 113"/>
                <a:gd name="T38" fmla="*/ 42 w 67"/>
                <a:gd name="T39" fmla="*/ 112 h 113"/>
                <a:gd name="T40" fmla="*/ 21 w 67"/>
                <a:gd name="T41" fmla="*/ 112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3"/>
                <a:gd name="T65" fmla="*/ 67 w 67"/>
                <a:gd name="T66" fmla="*/ 113 h 1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3">
                  <a:moveTo>
                    <a:pt x="21" y="112"/>
                  </a:moveTo>
                  <a:lnTo>
                    <a:pt x="22" y="92"/>
                  </a:lnTo>
                  <a:lnTo>
                    <a:pt x="20" y="89"/>
                  </a:lnTo>
                  <a:lnTo>
                    <a:pt x="14" y="81"/>
                  </a:lnTo>
                  <a:lnTo>
                    <a:pt x="8" y="70"/>
                  </a:lnTo>
                  <a:lnTo>
                    <a:pt x="3" y="56"/>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6"/>
                  </a:lnTo>
                  <a:lnTo>
                    <a:pt x="42" y="89"/>
                  </a:lnTo>
                  <a:lnTo>
                    <a:pt x="42" y="112"/>
                  </a:lnTo>
                  <a:lnTo>
                    <a:pt x="21" y="112"/>
                  </a:lnTo>
                </a:path>
              </a:pathLst>
            </a:custGeom>
            <a:solidFill>
              <a:srgbClr val="FFFFFF"/>
            </a:solidFill>
            <a:ln w="9525" cap="rnd">
              <a:noFill/>
              <a:round/>
              <a:headEnd/>
              <a:tailEnd/>
            </a:ln>
          </p:spPr>
          <p:txBody>
            <a:bodyPr/>
            <a:lstStyle/>
            <a:p>
              <a:endParaRPr lang="zh-CN" altLang="en-US"/>
            </a:p>
          </p:txBody>
        </p:sp>
        <p:sp>
          <p:nvSpPr>
            <p:cNvPr id="37903" name="Freeform 15"/>
            <p:cNvSpPr>
              <a:spLocks/>
            </p:cNvSpPr>
            <p:nvPr/>
          </p:nvSpPr>
          <p:spPr bwMode="auto">
            <a:xfrm>
              <a:off x="215" y="3392"/>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7"/>
                <a:gd name="T59" fmla="*/ 17 w 17"/>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zh-CN" alt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spcAft>
                <a:spcPct val="2000"/>
              </a:spcAft>
              <a:tabLst/>
            </a:pPr>
            <a:r>
              <a:rPr lang="en-US" altLang="zh-CN">
                <a:latin typeface="Helvetica" charset="0"/>
              </a:rPr>
              <a:t>Trapping Predefined Oracle Server Exceptions</a:t>
            </a:r>
          </a:p>
          <a:p>
            <a:pPr marL="114300" lvl="1" defTabSz="396875">
              <a:tabLst/>
            </a:pPr>
            <a:r>
              <a:rPr lang="en-US" altLang="zh-CN"/>
              <a:t>In the slide example for each exception, a message is printed out to the user.</a:t>
            </a:r>
          </a:p>
          <a:p>
            <a:pPr marL="114300" lvl="1" defTabSz="396875">
              <a:tabLst/>
            </a:pPr>
            <a:r>
              <a:rPr lang="en-US" altLang="zh-CN"/>
              <a:t>Only one exception is raised and handled at any time.</a:t>
            </a:r>
          </a:p>
        </p:txBody>
      </p:sp>
      <p:sp>
        <p:nvSpPr>
          <p:cNvPr id="38915" name="Rectangle 3"/>
          <p:cNvSpPr>
            <a:spLocks noGrp="1" noRot="1" noChangeAspect="1" noChangeArrowheads="1" noTextEdit="1"/>
          </p:cNvSpPr>
          <p:nvPr>
            <p:ph type="sldImg"/>
          </p:nvPr>
        </p:nvSpPr>
        <p:spPr>
          <a:xfrm>
            <a:off x="495300" y="157163"/>
            <a:ext cx="5862638" cy="4397375"/>
          </a:xfrm>
          <a:ln cap="flat"/>
        </p:spPr>
      </p:sp>
      <p:grpSp>
        <p:nvGrpSpPr>
          <p:cNvPr id="38916" name="Group 4"/>
          <p:cNvGrpSpPr>
            <a:grpSpLocks/>
          </p:cNvGrpSpPr>
          <p:nvPr/>
        </p:nvGrpSpPr>
        <p:grpSpPr bwMode="auto">
          <a:xfrm>
            <a:off x="204788" y="5264150"/>
            <a:ext cx="287337" cy="301625"/>
            <a:chOff x="128" y="3320"/>
            <a:chExt cx="180" cy="190"/>
          </a:xfrm>
        </p:grpSpPr>
        <p:sp>
          <p:nvSpPr>
            <p:cNvPr id="38917" name="Freeform 5"/>
            <p:cNvSpPr>
              <a:spLocks/>
            </p:cNvSpPr>
            <p:nvPr/>
          </p:nvSpPr>
          <p:spPr bwMode="auto">
            <a:xfrm>
              <a:off x="128" y="3320"/>
              <a:ext cx="180" cy="182"/>
            </a:xfrm>
            <a:custGeom>
              <a:avLst/>
              <a:gdLst>
                <a:gd name="T0" fmla="*/ 179 w 180"/>
                <a:gd name="T1" fmla="*/ 181 h 182"/>
                <a:gd name="T2" fmla="*/ 179 w 180"/>
                <a:gd name="T3" fmla="*/ 0 h 182"/>
                <a:gd name="T4" fmla="*/ 0 w 180"/>
                <a:gd name="T5" fmla="*/ 0 h 182"/>
                <a:gd name="T6" fmla="*/ 0 w 180"/>
                <a:gd name="T7" fmla="*/ 181 h 182"/>
                <a:gd name="T8" fmla="*/ 179 w 180"/>
                <a:gd name="T9" fmla="*/ 181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179" y="181"/>
                  </a:moveTo>
                  <a:lnTo>
                    <a:pt x="179" y="0"/>
                  </a:lnTo>
                  <a:lnTo>
                    <a:pt x="0" y="0"/>
                  </a:lnTo>
                  <a:lnTo>
                    <a:pt x="0" y="181"/>
                  </a:lnTo>
                  <a:lnTo>
                    <a:pt x="179" y="181"/>
                  </a:lnTo>
                </a:path>
              </a:pathLst>
            </a:custGeom>
            <a:solidFill>
              <a:srgbClr val="000000"/>
            </a:solidFill>
            <a:ln w="9525" cap="rnd">
              <a:noFill/>
              <a:round/>
              <a:headEnd/>
              <a:tailEnd/>
            </a:ln>
          </p:spPr>
          <p:txBody>
            <a:bodyPr/>
            <a:lstStyle/>
            <a:p>
              <a:endParaRPr lang="zh-CN" altLang="en-US"/>
            </a:p>
          </p:txBody>
        </p:sp>
        <p:sp>
          <p:nvSpPr>
            <p:cNvPr id="38918" name="Freeform 6"/>
            <p:cNvSpPr>
              <a:spLocks/>
            </p:cNvSpPr>
            <p:nvPr/>
          </p:nvSpPr>
          <p:spPr bwMode="auto">
            <a:xfrm>
              <a:off x="209" y="3493"/>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 name="T10" fmla="*/ 0 60000 65536"/>
                <a:gd name="T11" fmla="*/ 0 60000 65536"/>
                <a:gd name="T12" fmla="*/ 0 60000 65536"/>
                <a:gd name="T13" fmla="*/ 0 60000 65536"/>
                <a:gd name="T14" fmla="*/ 0 60000 65536"/>
                <a:gd name="T15" fmla="*/ 0 w 27"/>
                <a:gd name="T16" fmla="*/ 0 h 17"/>
                <a:gd name="T17" fmla="*/ 27 w 27"/>
                <a:gd name="T18" fmla="*/ 17 h 17"/>
              </a:gdLst>
              <a:ahLst/>
              <a:cxnLst>
                <a:cxn ang="T10">
                  <a:pos x="T0" y="T1"/>
                </a:cxn>
                <a:cxn ang="T11">
                  <a:pos x="T2" y="T3"/>
                </a:cxn>
                <a:cxn ang="T12">
                  <a:pos x="T4" y="T5"/>
                </a:cxn>
                <a:cxn ang="T13">
                  <a:pos x="T6" y="T7"/>
                </a:cxn>
                <a:cxn ang="T14">
                  <a:pos x="T8" y="T9"/>
                </a:cxn>
              </a:cxnLst>
              <a:rect l="T15" t="T16" r="T17" b="T18"/>
              <a:pathLst>
                <a:path w="27" h="17">
                  <a:moveTo>
                    <a:pt x="26" y="16"/>
                  </a:moveTo>
                  <a:lnTo>
                    <a:pt x="26" y="0"/>
                  </a:lnTo>
                  <a:lnTo>
                    <a:pt x="0" y="0"/>
                  </a:lnTo>
                  <a:lnTo>
                    <a:pt x="0" y="16"/>
                  </a:lnTo>
                  <a:lnTo>
                    <a:pt x="26" y="16"/>
                  </a:lnTo>
                </a:path>
              </a:pathLst>
            </a:custGeom>
            <a:solidFill>
              <a:srgbClr val="FFFFFF"/>
            </a:solidFill>
            <a:ln w="9525" cap="rnd">
              <a:noFill/>
              <a:round/>
              <a:headEnd/>
              <a:tailEnd/>
            </a:ln>
          </p:spPr>
          <p:txBody>
            <a:bodyPr/>
            <a:lstStyle/>
            <a:p>
              <a:endParaRPr lang="zh-CN" altLang="en-US"/>
            </a:p>
          </p:txBody>
        </p:sp>
        <p:sp>
          <p:nvSpPr>
            <p:cNvPr id="38919" name="Freeform 7"/>
            <p:cNvSpPr>
              <a:spLocks/>
            </p:cNvSpPr>
            <p:nvPr/>
          </p:nvSpPr>
          <p:spPr bwMode="auto">
            <a:xfrm>
              <a:off x="151" y="3374"/>
              <a:ext cx="32" cy="18"/>
            </a:xfrm>
            <a:custGeom>
              <a:avLst/>
              <a:gdLst>
                <a:gd name="T0" fmla="*/ 0 w 32"/>
                <a:gd name="T1" fmla="*/ 0 h 18"/>
                <a:gd name="T2" fmla="*/ 25 w 32"/>
                <a:gd name="T3" fmla="*/ 17 h 18"/>
                <a:gd name="T4" fmla="*/ 31 w 32"/>
                <a:gd name="T5" fmla="*/ 7 h 18"/>
                <a:gd name="T6" fmla="*/ 0 w 32"/>
                <a:gd name="T7" fmla="*/ 0 h 18"/>
                <a:gd name="T8" fmla="*/ 0 60000 65536"/>
                <a:gd name="T9" fmla="*/ 0 60000 65536"/>
                <a:gd name="T10" fmla="*/ 0 60000 65536"/>
                <a:gd name="T11" fmla="*/ 0 60000 65536"/>
                <a:gd name="T12" fmla="*/ 0 w 32"/>
                <a:gd name="T13" fmla="*/ 0 h 18"/>
                <a:gd name="T14" fmla="*/ 32 w 32"/>
                <a:gd name="T15" fmla="*/ 18 h 18"/>
              </a:gdLst>
              <a:ahLst/>
              <a:cxnLst>
                <a:cxn ang="T8">
                  <a:pos x="T0" y="T1"/>
                </a:cxn>
                <a:cxn ang="T9">
                  <a:pos x="T2" y="T3"/>
                </a:cxn>
                <a:cxn ang="T10">
                  <a:pos x="T4" y="T5"/>
                </a:cxn>
                <a:cxn ang="T11">
                  <a:pos x="T6" y="T7"/>
                </a:cxn>
              </a:cxnLst>
              <a:rect l="T12" t="T13" r="T14" b="T15"/>
              <a:pathLst>
                <a:path w="32" h="18">
                  <a:moveTo>
                    <a:pt x="0" y="0"/>
                  </a:moveTo>
                  <a:lnTo>
                    <a:pt x="25" y="17"/>
                  </a:lnTo>
                  <a:lnTo>
                    <a:pt x="31" y="7"/>
                  </a:lnTo>
                  <a:lnTo>
                    <a:pt x="0" y="0"/>
                  </a:lnTo>
                </a:path>
              </a:pathLst>
            </a:custGeom>
            <a:solidFill>
              <a:srgbClr val="FFFFFF"/>
            </a:solidFill>
            <a:ln w="9525" cap="rnd">
              <a:noFill/>
              <a:round/>
              <a:headEnd/>
              <a:tailEnd/>
            </a:ln>
          </p:spPr>
          <p:txBody>
            <a:bodyPr/>
            <a:lstStyle/>
            <a:p>
              <a:endParaRPr lang="zh-CN" altLang="en-US"/>
            </a:p>
          </p:txBody>
        </p:sp>
        <p:sp>
          <p:nvSpPr>
            <p:cNvPr id="38920" name="Freeform 8"/>
            <p:cNvSpPr>
              <a:spLocks/>
            </p:cNvSpPr>
            <p:nvPr/>
          </p:nvSpPr>
          <p:spPr bwMode="auto">
            <a:xfrm>
              <a:off x="261" y="3374"/>
              <a:ext cx="34" cy="18"/>
            </a:xfrm>
            <a:custGeom>
              <a:avLst/>
              <a:gdLst>
                <a:gd name="T0" fmla="*/ 33 w 34"/>
                <a:gd name="T1" fmla="*/ 0 h 18"/>
                <a:gd name="T2" fmla="*/ 6 w 34"/>
                <a:gd name="T3" fmla="*/ 17 h 18"/>
                <a:gd name="T4" fmla="*/ 0 w 34"/>
                <a:gd name="T5" fmla="*/ 8 h 18"/>
                <a:gd name="T6" fmla="*/ 33 w 34"/>
                <a:gd name="T7" fmla="*/ 0 h 18"/>
                <a:gd name="T8" fmla="*/ 0 60000 65536"/>
                <a:gd name="T9" fmla="*/ 0 60000 65536"/>
                <a:gd name="T10" fmla="*/ 0 60000 65536"/>
                <a:gd name="T11" fmla="*/ 0 60000 65536"/>
                <a:gd name="T12" fmla="*/ 0 w 34"/>
                <a:gd name="T13" fmla="*/ 0 h 18"/>
                <a:gd name="T14" fmla="*/ 34 w 34"/>
                <a:gd name="T15" fmla="*/ 18 h 18"/>
              </a:gdLst>
              <a:ahLst/>
              <a:cxnLst>
                <a:cxn ang="T8">
                  <a:pos x="T0" y="T1"/>
                </a:cxn>
                <a:cxn ang="T9">
                  <a:pos x="T2" y="T3"/>
                </a:cxn>
                <a:cxn ang="T10">
                  <a:pos x="T4" y="T5"/>
                </a:cxn>
                <a:cxn ang="T11">
                  <a:pos x="T6" y="T7"/>
                </a:cxn>
              </a:cxnLst>
              <a:rect l="T12" t="T13" r="T14" b="T15"/>
              <a:pathLst>
                <a:path w="34" h="18">
                  <a:moveTo>
                    <a:pt x="33" y="0"/>
                  </a:moveTo>
                  <a:lnTo>
                    <a:pt x="6" y="17"/>
                  </a:lnTo>
                  <a:lnTo>
                    <a:pt x="0" y="8"/>
                  </a:lnTo>
                  <a:lnTo>
                    <a:pt x="33" y="0"/>
                  </a:lnTo>
                </a:path>
              </a:pathLst>
            </a:custGeom>
            <a:solidFill>
              <a:srgbClr val="FFFFFF"/>
            </a:solidFill>
            <a:ln w="9525" cap="rnd">
              <a:noFill/>
              <a:round/>
              <a:headEnd/>
              <a:tailEnd/>
            </a:ln>
          </p:spPr>
          <p:txBody>
            <a:bodyPr/>
            <a:lstStyle/>
            <a:p>
              <a:endParaRPr lang="zh-CN" altLang="en-US"/>
            </a:p>
          </p:txBody>
        </p:sp>
        <p:sp>
          <p:nvSpPr>
            <p:cNvPr id="38921" name="Freeform 9"/>
            <p:cNvSpPr>
              <a:spLocks/>
            </p:cNvSpPr>
            <p:nvPr/>
          </p:nvSpPr>
          <p:spPr bwMode="auto">
            <a:xfrm>
              <a:off x="148" y="3411"/>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18"/>
                  </a:moveTo>
                  <a:lnTo>
                    <a:pt x="32" y="14"/>
                  </a:lnTo>
                  <a:lnTo>
                    <a:pt x="30" y="0"/>
                  </a:lnTo>
                  <a:lnTo>
                    <a:pt x="0" y="18"/>
                  </a:lnTo>
                </a:path>
              </a:pathLst>
            </a:custGeom>
            <a:solidFill>
              <a:srgbClr val="FFFFFF"/>
            </a:solidFill>
            <a:ln w="9525" cap="rnd">
              <a:noFill/>
              <a:round/>
              <a:headEnd/>
              <a:tailEnd/>
            </a:ln>
          </p:spPr>
          <p:txBody>
            <a:bodyPr/>
            <a:lstStyle/>
            <a:p>
              <a:endParaRPr lang="zh-CN" altLang="en-US"/>
            </a:p>
          </p:txBody>
        </p:sp>
        <p:sp>
          <p:nvSpPr>
            <p:cNvPr id="38922" name="Freeform 10"/>
            <p:cNvSpPr>
              <a:spLocks/>
            </p:cNvSpPr>
            <p:nvPr/>
          </p:nvSpPr>
          <p:spPr bwMode="auto">
            <a:xfrm>
              <a:off x="264" y="3412"/>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zh-CN" altLang="en-US"/>
            </a:p>
          </p:txBody>
        </p:sp>
        <p:sp>
          <p:nvSpPr>
            <p:cNvPr id="38923" name="Freeform 11"/>
            <p:cNvSpPr>
              <a:spLocks/>
            </p:cNvSpPr>
            <p:nvPr/>
          </p:nvSpPr>
          <p:spPr bwMode="auto">
            <a:xfrm>
              <a:off x="173" y="3334"/>
              <a:ext cx="26" cy="30"/>
            </a:xfrm>
            <a:custGeom>
              <a:avLst/>
              <a:gdLst>
                <a:gd name="T0" fmla="*/ 0 w 26"/>
                <a:gd name="T1" fmla="*/ 0 h 30"/>
                <a:gd name="T2" fmla="*/ 15 w 26"/>
                <a:gd name="T3" fmla="*/ 29 h 30"/>
                <a:gd name="T4" fmla="*/ 25 w 26"/>
                <a:gd name="T5" fmla="*/ 22 h 30"/>
                <a:gd name="T6" fmla="*/ 0 w 26"/>
                <a:gd name="T7" fmla="*/ 0 h 30"/>
                <a:gd name="T8" fmla="*/ 0 60000 65536"/>
                <a:gd name="T9" fmla="*/ 0 60000 65536"/>
                <a:gd name="T10" fmla="*/ 0 60000 65536"/>
                <a:gd name="T11" fmla="*/ 0 60000 65536"/>
                <a:gd name="T12" fmla="*/ 0 w 26"/>
                <a:gd name="T13" fmla="*/ 0 h 30"/>
                <a:gd name="T14" fmla="*/ 26 w 26"/>
                <a:gd name="T15" fmla="*/ 30 h 30"/>
              </a:gdLst>
              <a:ahLst/>
              <a:cxnLst>
                <a:cxn ang="T8">
                  <a:pos x="T0" y="T1"/>
                </a:cxn>
                <a:cxn ang="T9">
                  <a:pos x="T2" y="T3"/>
                </a:cxn>
                <a:cxn ang="T10">
                  <a:pos x="T4" y="T5"/>
                </a:cxn>
                <a:cxn ang="T11">
                  <a:pos x="T6" y="T7"/>
                </a:cxn>
              </a:cxnLst>
              <a:rect l="T12" t="T13" r="T14" b="T15"/>
              <a:pathLst>
                <a:path w="26" h="30">
                  <a:moveTo>
                    <a:pt x="0" y="0"/>
                  </a:moveTo>
                  <a:lnTo>
                    <a:pt x="15" y="29"/>
                  </a:lnTo>
                  <a:lnTo>
                    <a:pt x="25" y="22"/>
                  </a:lnTo>
                  <a:lnTo>
                    <a:pt x="0" y="0"/>
                  </a:lnTo>
                </a:path>
              </a:pathLst>
            </a:custGeom>
            <a:solidFill>
              <a:srgbClr val="FFFFFF"/>
            </a:solidFill>
            <a:ln w="9525" cap="rnd">
              <a:noFill/>
              <a:round/>
              <a:headEnd/>
              <a:tailEnd/>
            </a:ln>
          </p:spPr>
          <p:txBody>
            <a:bodyPr/>
            <a:lstStyle/>
            <a:p>
              <a:endParaRPr lang="zh-CN" altLang="en-US"/>
            </a:p>
          </p:txBody>
        </p:sp>
        <p:sp>
          <p:nvSpPr>
            <p:cNvPr id="38924" name="Freeform 12"/>
            <p:cNvSpPr>
              <a:spLocks/>
            </p:cNvSpPr>
            <p:nvPr/>
          </p:nvSpPr>
          <p:spPr bwMode="auto">
            <a:xfrm>
              <a:off x="238" y="3336"/>
              <a:ext cx="29" cy="32"/>
            </a:xfrm>
            <a:custGeom>
              <a:avLst/>
              <a:gdLst>
                <a:gd name="T0" fmla="*/ 28 w 29"/>
                <a:gd name="T1" fmla="*/ 0 h 32"/>
                <a:gd name="T2" fmla="*/ 11 w 29"/>
                <a:gd name="T3" fmla="*/ 31 h 32"/>
                <a:gd name="T4" fmla="*/ 0 w 29"/>
                <a:gd name="T5" fmla="*/ 23 h 32"/>
                <a:gd name="T6" fmla="*/ 28 w 29"/>
                <a:gd name="T7" fmla="*/ 0 h 32"/>
                <a:gd name="T8" fmla="*/ 0 60000 65536"/>
                <a:gd name="T9" fmla="*/ 0 60000 65536"/>
                <a:gd name="T10" fmla="*/ 0 60000 65536"/>
                <a:gd name="T11" fmla="*/ 0 60000 65536"/>
                <a:gd name="T12" fmla="*/ 0 w 29"/>
                <a:gd name="T13" fmla="*/ 0 h 32"/>
                <a:gd name="T14" fmla="*/ 29 w 29"/>
                <a:gd name="T15" fmla="*/ 32 h 32"/>
              </a:gdLst>
              <a:ahLst/>
              <a:cxnLst>
                <a:cxn ang="T8">
                  <a:pos x="T0" y="T1"/>
                </a:cxn>
                <a:cxn ang="T9">
                  <a:pos x="T2" y="T3"/>
                </a:cxn>
                <a:cxn ang="T10">
                  <a:pos x="T4" y="T5"/>
                </a:cxn>
                <a:cxn ang="T11">
                  <a:pos x="T6" y="T7"/>
                </a:cxn>
              </a:cxnLst>
              <a:rect l="T12" t="T13" r="T14" b="T15"/>
              <a:pathLst>
                <a:path w="29" h="32">
                  <a:moveTo>
                    <a:pt x="28" y="0"/>
                  </a:moveTo>
                  <a:lnTo>
                    <a:pt x="11" y="31"/>
                  </a:lnTo>
                  <a:lnTo>
                    <a:pt x="0" y="23"/>
                  </a:lnTo>
                  <a:lnTo>
                    <a:pt x="28" y="0"/>
                  </a:lnTo>
                </a:path>
              </a:pathLst>
            </a:custGeom>
            <a:solidFill>
              <a:srgbClr val="FFFFFF"/>
            </a:solidFill>
            <a:ln w="9525" cap="rnd">
              <a:noFill/>
              <a:round/>
              <a:headEnd/>
              <a:tailEnd/>
            </a:ln>
          </p:spPr>
          <p:txBody>
            <a:bodyPr/>
            <a:lstStyle/>
            <a:p>
              <a:endParaRPr lang="zh-CN" altLang="en-US"/>
            </a:p>
          </p:txBody>
        </p:sp>
        <p:sp>
          <p:nvSpPr>
            <p:cNvPr id="38925" name="Freeform 13"/>
            <p:cNvSpPr>
              <a:spLocks/>
            </p:cNvSpPr>
            <p:nvPr/>
          </p:nvSpPr>
          <p:spPr bwMode="auto">
            <a:xfrm>
              <a:off x="213" y="3325"/>
              <a:ext cx="18" cy="31"/>
            </a:xfrm>
            <a:custGeom>
              <a:avLst/>
              <a:gdLst>
                <a:gd name="T0" fmla="*/ 7 w 18"/>
                <a:gd name="T1" fmla="*/ 0 h 31"/>
                <a:gd name="T2" fmla="*/ 0 w 18"/>
                <a:gd name="T3" fmla="*/ 30 h 31"/>
                <a:gd name="T4" fmla="*/ 17 w 18"/>
                <a:gd name="T5" fmla="*/ 29 h 31"/>
                <a:gd name="T6" fmla="*/ 7 w 18"/>
                <a:gd name="T7" fmla="*/ 0 h 31"/>
                <a:gd name="T8" fmla="*/ 0 60000 65536"/>
                <a:gd name="T9" fmla="*/ 0 60000 65536"/>
                <a:gd name="T10" fmla="*/ 0 60000 65536"/>
                <a:gd name="T11" fmla="*/ 0 60000 65536"/>
                <a:gd name="T12" fmla="*/ 0 w 18"/>
                <a:gd name="T13" fmla="*/ 0 h 31"/>
                <a:gd name="T14" fmla="*/ 18 w 18"/>
                <a:gd name="T15" fmla="*/ 31 h 31"/>
              </a:gdLst>
              <a:ahLst/>
              <a:cxnLst>
                <a:cxn ang="T8">
                  <a:pos x="T0" y="T1"/>
                </a:cxn>
                <a:cxn ang="T9">
                  <a:pos x="T2" y="T3"/>
                </a:cxn>
                <a:cxn ang="T10">
                  <a:pos x="T4" y="T5"/>
                </a:cxn>
                <a:cxn ang="T11">
                  <a:pos x="T6" y="T7"/>
                </a:cxn>
              </a:cxnLst>
              <a:rect l="T12" t="T13" r="T14" b="T15"/>
              <a:pathLst>
                <a:path w="18" h="31">
                  <a:moveTo>
                    <a:pt x="7" y="0"/>
                  </a:moveTo>
                  <a:lnTo>
                    <a:pt x="0" y="30"/>
                  </a:lnTo>
                  <a:lnTo>
                    <a:pt x="17" y="29"/>
                  </a:lnTo>
                  <a:lnTo>
                    <a:pt x="7" y="0"/>
                  </a:lnTo>
                </a:path>
              </a:pathLst>
            </a:custGeom>
            <a:solidFill>
              <a:srgbClr val="FFFFFF"/>
            </a:solidFill>
            <a:ln w="9525" cap="rnd">
              <a:noFill/>
              <a:round/>
              <a:headEnd/>
              <a:tailEnd/>
            </a:ln>
          </p:spPr>
          <p:txBody>
            <a:bodyPr/>
            <a:lstStyle/>
            <a:p>
              <a:endParaRPr lang="zh-CN" altLang="en-US"/>
            </a:p>
          </p:txBody>
        </p:sp>
        <p:sp>
          <p:nvSpPr>
            <p:cNvPr id="38926" name="Freeform 14"/>
            <p:cNvSpPr>
              <a:spLocks/>
            </p:cNvSpPr>
            <p:nvPr/>
          </p:nvSpPr>
          <p:spPr bwMode="auto">
            <a:xfrm>
              <a:off x="188" y="3373"/>
              <a:ext cx="67" cy="113"/>
            </a:xfrm>
            <a:custGeom>
              <a:avLst/>
              <a:gdLst>
                <a:gd name="T0" fmla="*/ 21 w 67"/>
                <a:gd name="T1" fmla="*/ 112 h 113"/>
                <a:gd name="T2" fmla="*/ 22 w 67"/>
                <a:gd name="T3" fmla="*/ 92 h 113"/>
                <a:gd name="T4" fmla="*/ 20 w 67"/>
                <a:gd name="T5" fmla="*/ 89 h 113"/>
                <a:gd name="T6" fmla="*/ 14 w 67"/>
                <a:gd name="T7" fmla="*/ 81 h 113"/>
                <a:gd name="T8" fmla="*/ 8 w 67"/>
                <a:gd name="T9" fmla="*/ 70 h 113"/>
                <a:gd name="T10" fmla="*/ 3 w 67"/>
                <a:gd name="T11" fmla="*/ 56 h 113"/>
                <a:gd name="T12" fmla="*/ 0 w 67"/>
                <a:gd name="T13" fmla="*/ 41 h 113"/>
                <a:gd name="T14" fmla="*/ 0 w 67"/>
                <a:gd name="T15" fmla="*/ 26 h 113"/>
                <a:gd name="T16" fmla="*/ 7 w 67"/>
                <a:gd name="T17" fmla="*/ 11 h 113"/>
                <a:gd name="T18" fmla="*/ 22 w 67"/>
                <a:gd name="T19" fmla="*/ 0 h 113"/>
                <a:gd name="T20" fmla="*/ 42 w 67"/>
                <a:gd name="T21" fmla="*/ 0 h 113"/>
                <a:gd name="T22" fmla="*/ 45 w 67"/>
                <a:gd name="T23" fmla="*/ 0 h 113"/>
                <a:gd name="T24" fmla="*/ 50 w 67"/>
                <a:gd name="T25" fmla="*/ 4 h 113"/>
                <a:gd name="T26" fmla="*/ 56 w 67"/>
                <a:gd name="T27" fmla="*/ 10 h 113"/>
                <a:gd name="T28" fmla="*/ 62 w 67"/>
                <a:gd name="T29" fmla="*/ 19 h 113"/>
                <a:gd name="T30" fmla="*/ 66 w 67"/>
                <a:gd name="T31" fmla="*/ 31 h 113"/>
                <a:gd name="T32" fmla="*/ 65 w 67"/>
                <a:gd name="T33" fmla="*/ 47 h 113"/>
                <a:gd name="T34" fmla="*/ 58 w 67"/>
                <a:gd name="T35" fmla="*/ 66 h 113"/>
                <a:gd name="T36" fmla="*/ 42 w 67"/>
                <a:gd name="T37" fmla="*/ 89 h 113"/>
                <a:gd name="T38" fmla="*/ 42 w 67"/>
                <a:gd name="T39" fmla="*/ 112 h 113"/>
                <a:gd name="T40" fmla="*/ 21 w 67"/>
                <a:gd name="T41" fmla="*/ 112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3"/>
                <a:gd name="T65" fmla="*/ 67 w 67"/>
                <a:gd name="T66" fmla="*/ 113 h 1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3">
                  <a:moveTo>
                    <a:pt x="21" y="112"/>
                  </a:moveTo>
                  <a:lnTo>
                    <a:pt x="22" y="92"/>
                  </a:lnTo>
                  <a:lnTo>
                    <a:pt x="20" y="89"/>
                  </a:lnTo>
                  <a:lnTo>
                    <a:pt x="14" y="81"/>
                  </a:lnTo>
                  <a:lnTo>
                    <a:pt x="8" y="70"/>
                  </a:lnTo>
                  <a:lnTo>
                    <a:pt x="3" y="56"/>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6"/>
                  </a:lnTo>
                  <a:lnTo>
                    <a:pt x="42" y="89"/>
                  </a:lnTo>
                  <a:lnTo>
                    <a:pt x="42" y="112"/>
                  </a:lnTo>
                  <a:lnTo>
                    <a:pt x="21" y="112"/>
                  </a:lnTo>
                </a:path>
              </a:pathLst>
            </a:custGeom>
            <a:solidFill>
              <a:srgbClr val="FFFFFF"/>
            </a:solidFill>
            <a:ln w="9525" cap="rnd">
              <a:noFill/>
              <a:round/>
              <a:headEnd/>
              <a:tailEnd/>
            </a:ln>
          </p:spPr>
          <p:txBody>
            <a:bodyPr/>
            <a:lstStyle/>
            <a:p>
              <a:endParaRPr lang="zh-CN" altLang="en-US"/>
            </a:p>
          </p:txBody>
        </p:sp>
        <p:sp>
          <p:nvSpPr>
            <p:cNvPr id="38927" name="Freeform 15"/>
            <p:cNvSpPr>
              <a:spLocks/>
            </p:cNvSpPr>
            <p:nvPr/>
          </p:nvSpPr>
          <p:spPr bwMode="auto">
            <a:xfrm>
              <a:off x="215" y="3392"/>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7"/>
                <a:gd name="T59" fmla="*/ 17 w 17"/>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zh-CN" altLang="en-US"/>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12750" y="4759325"/>
            <a:ext cx="6029325" cy="3744913"/>
          </a:xfrm>
          <a:noFill/>
          <a:ln/>
        </p:spPr>
        <p:txBody>
          <a:bodyPr lIns="92075" tIns="46038" rIns="92075" bIns="46038"/>
          <a:lstStyle/>
          <a:p>
            <a:pPr defTabSz="396875">
              <a:tabLst/>
            </a:pPr>
            <a:r>
              <a:rPr lang="en-US" altLang="zh-CN"/>
              <a:t>Trapping Non-Predefined Oracle Server Errors</a:t>
            </a:r>
          </a:p>
          <a:p>
            <a:pPr marL="114300" lvl="1" defTabSz="396875">
              <a:tabLst/>
            </a:pPr>
            <a:r>
              <a:rPr lang="en-US" altLang="zh-CN"/>
              <a:t>You trap a non-predefined Oracle Server error by declaring it first, or by using the OTHERS handler. The declared exception is raised implicitly. In PL/SQL, the pragma EXCEPTION_INIT tells the compiler to associate an exception name with an Oracle error number. That allows you to refer to any internal exception by name and to write a specific handler for it.</a:t>
            </a:r>
          </a:p>
          <a:p>
            <a:pPr marL="114300" lvl="1" defTabSz="396875">
              <a:tabLst/>
            </a:pPr>
            <a:r>
              <a:rPr lang="en-US" altLang="zh-CN" b="1"/>
              <a:t>Note: </a:t>
            </a:r>
            <a:r>
              <a:rPr lang="en-US" altLang="zh-CN"/>
              <a:t>PRAGMA (also called pseudoinstructions) is the keyword that signifies that the statement is a compiler directive, which is not processed when the PL/SQL block is executed. Rather, it directs the PL/SQL compiler to interpret all occurrences of the exception name within the block as the associated Oracle Server error number.	</a:t>
            </a:r>
          </a:p>
          <a:p>
            <a:pPr defTabSz="396875">
              <a:tabLst/>
            </a:pPr>
            <a:endParaRPr lang="zh-CN" altLang="en-US" b="0">
              <a:latin typeface="Times New Roman" pitchFamily="18" charset="0"/>
            </a:endParaRPr>
          </a:p>
        </p:txBody>
      </p:sp>
      <p:sp>
        <p:nvSpPr>
          <p:cNvPr id="3993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a:lstStyle>
          <a:p>
            <a:pPr algn="ctr" defTabSz="822325">
              <a:spcBef>
                <a:spcPct val="50000"/>
              </a:spcBef>
              <a:defRPr/>
            </a:pPr>
            <a:r>
              <a:rPr lang="en-US" altLang="zh-CN" sz="27700" b="1" dirty="0">
                <a:latin typeface="Times" charset="0"/>
                <a:ea typeface="宋体" pitchFamily="2" charset="-122"/>
              </a:rPr>
              <a:t>4</a:t>
            </a:r>
          </a:p>
        </p:txBody>
      </p:sp>
      <p:sp>
        <p:nvSpPr>
          <p:cNvPr id="5" name="直角三角形 4"/>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6" name="组合 16"/>
          <p:cNvGrpSpPr>
            <a:grpSpLocks/>
          </p:cNvGrpSpPr>
          <p:nvPr/>
        </p:nvGrpSpPr>
        <p:grpSpPr bwMode="auto">
          <a:xfrm>
            <a:off x="-3175" y="4953000"/>
            <a:ext cx="9147175" cy="1911350"/>
            <a:chOff x="-3765" y="4832896"/>
            <a:chExt cx="9147765" cy="2032192"/>
          </a:xfrm>
        </p:grpSpPr>
        <p:sp>
          <p:nvSpPr>
            <p:cNvPr id="7"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0" name="任意多边形 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1" name="直接连接符 1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3" name="日期占位符 29"/>
          <p:cNvSpPr>
            <a:spLocks noGrp="1"/>
          </p:cNvSpPr>
          <p:nvPr>
            <p:ph type="dt" sz="half" idx="10"/>
          </p:nvPr>
        </p:nvSpPr>
        <p:spPr/>
        <p:txBody>
          <a:bodyPr/>
          <a:lstStyle>
            <a:lvl1pPr>
              <a:defRPr>
                <a:solidFill>
                  <a:srgbClr val="FFFFFF"/>
                </a:solidFill>
              </a:defRPr>
            </a:lvl1pPr>
          </a:lstStyle>
          <a:p>
            <a:pPr>
              <a:defRPr/>
            </a:pPr>
            <a:fld id="{E9E58471-3DDC-4C8F-B6E2-C8814395EFF0}" type="datetimeFigureOut">
              <a:rPr lang="en-US"/>
              <a:pPr>
                <a:defRPr/>
              </a:pPr>
              <a:t>10/9/2019</a:t>
            </a:fld>
            <a:endParaRPr lang="en-US" dirty="0"/>
          </a:p>
        </p:txBody>
      </p:sp>
      <p:sp>
        <p:nvSpPr>
          <p:cNvPr id="14"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5" name="灯片编号占位符 26"/>
          <p:cNvSpPr>
            <a:spLocks noGrp="1"/>
          </p:cNvSpPr>
          <p:nvPr>
            <p:ph type="sldNum" sz="quarter" idx="12"/>
          </p:nvPr>
        </p:nvSpPr>
        <p:spPr/>
        <p:txBody>
          <a:bodyPr/>
          <a:lstStyle>
            <a:lvl1pPr>
              <a:defRPr>
                <a:solidFill>
                  <a:srgbClr val="FFFFFF"/>
                </a:solidFill>
              </a:defRPr>
            </a:lvl1pPr>
          </a:lstStyle>
          <a:p>
            <a:pPr>
              <a:defRPr/>
            </a:pPr>
            <a:fld id="{4DC1F059-FBAA-4ECE-B822-DC55CBF1A10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08455EFC-4DB2-477D-98D0-91587213EF5A}" type="datetimeFigureOut">
              <a:rPr lang="en-US"/>
              <a:pPr>
                <a:defRPr/>
              </a:pPr>
              <a:t>10/9/2019</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D05F1557-1068-4A10-8569-5B29597DE61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7B64C151-A06E-4B58-A73D-920460D32D43}" type="datetimeFigureOut">
              <a:rPr lang="en-US"/>
              <a:pPr>
                <a:defRPr/>
              </a:pPr>
              <a:t>10/9/2019</a:t>
            </a:fld>
            <a:endParaRPr lang="en-US" dirty="0"/>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7D06030A-9D17-44D7-90B7-7013831807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9888"/>
          </a:xfrm>
          <a:prstGeom prst="rect">
            <a:avLst/>
          </a:prstGeom>
          <a:noFill/>
          <a:ln w="25400">
            <a:noFill/>
            <a:miter lim="800000"/>
            <a:headEnd type="none" w="sm" len="sm"/>
            <a:tailEnd type="none" w="sm" len="sm"/>
          </a:ln>
          <a:effectLst/>
        </p:spPr>
        <p:txBody>
          <a:bodyPr>
            <a:spAutoFit/>
          </a:bodyPr>
          <a:lstStyle/>
          <a:p>
            <a:pPr>
              <a:spcBef>
                <a:spcPct val="50000"/>
              </a:spcBef>
              <a:defRPr/>
            </a:pPr>
            <a:r>
              <a:rPr lang="zh-CN" altLang="en-US" sz="1800" b="1" dirty="0">
                <a:solidFill>
                  <a:schemeClr val="tx1"/>
                </a:solidFill>
                <a:ea typeface="宋体" pitchFamily="2" charset="-122"/>
              </a:rPr>
              <a:t>异常处理</a:t>
            </a:r>
            <a:endParaRPr lang="en-US" altLang="zh-CN" sz="1800" b="1" dirty="0">
              <a:solidFill>
                <a:schemeClr val="tx1"/>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p:spPr>
        <p:txBody>
          <a:bodyPr/>
          <a:lstStyle/>
          <a:p>
            <a:pPr>
              <a:defRPr/>
            </a:pPr>
            <a:endParaRPr lang="zh-CN" altLang="en-US"/>
          </a:p>
        </p:txBody>
      </p:sp>
      <p:sp>
        <p:nvSpPr>
          <p:cNvPr id="3" name="内容占位符 2"/>
          <p:cNvSpPr>
            <a:spLocks noGrp="1"/>
          </p:cNvSpPr>
          <p:nvPr>
            <p:ph idx="1"/>
          </p:nvPr>
        </p:nvSpPr>
        <p:spPr>
          <a:effectLst/>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a:effectLst/>
        </p:spPr>
        <p:txBody>
          <a:bodyPr rtlCol="0"/>
          <a:lstStyle/>
          <a:p>
            <a:r>
              <a:rPr lang="zh-CN" altLang="en-US"/>
              <a:t>单击此处编辑母版标题样式</a:t>
            </a:r>
            <a:endParaRPr lang="en-US" dirty="0"/>
          </a:p>
        </p:txBody>
      </p:sp>
      <p:sp>
        <p:nvSpPr>
          <p:cNvPr id="6" name="日期占位符 3"/>
          <p:cNvSpPr>
            <a:spLocks noGrp="1"/>
          </p:cNvSpPr>
          <p:nvPr>
            <p:ph type="dt" sz="half" idx="10"/>
          </p:nvPr>
        </p:nvSpPr>
        <p:spPr/>
        <p:txBody>
          <a:bodyPr/>
          <a:lstStyle>
            <a:lvl1pPr>
              <a:defRPr/>
            </a:lvl1pPr>
          </a:lstStyle>
          <a:p>
            <a:pPr>
              <a:defRPr/>
            </a:pPr>
            <a:fld id="{85ABC010-34B3-4501-8859-10A410765D32}" type="datetimeFigureOut">
              <a:rPr lang="en-US"/>
              <a:pPr>
                <a:defRPr/>
              </a:pPr>
              <a:t>10/9/2019</a:t>
            </a:fld>
            <a:endParaRPr lang="en-US"/>
          </a:p>
        </p:txBody>
      </p:sp>
      <p:sp>
        <p:nvSpPr>
          <p:cNvPr id="8" name="页脚占位符 4"/>
          <p:cNvSpPr>
            <a:spLocks noGrp="1"/>
          </p:cNvSpPr>
          <p:nvPr>
            <p:ph type="ftr" sz="quarter" idx="11"/>
          </p:nvPr>
        </p:nvSpPr>
        <p:spPr/>
        <p:txBody>
          <a:bodyPr/>
          <a:lstStyle>
            <a:lvl1pPr>
              <a:defRPr/>
            </a:lvl1pPr>
          </a:lstStyle>
          <a:p>
            <a:pPr>
              <a:defRPr/>
            </a:pPr>
            <a:endParaRPr lang="en-US"/>
          </a:p>
        </p:txBody>
      </p:sp>
      <p:sp>
        <p:nvSpPr>
          <p:cNvPr id="9" name="灯片编号占位符 5"/>
          <p:cNvSpPr>
            <a:spLocks noGrp="1"/>
          </p:cNvSpPr>
          <p:nvPr>
            <p:ph type="sldNum" sz="quarter" idx="12"/>
          </p:nvPr>
        </p:nvSpPr>
        <p:spPr/>
        <p:txBody>
          <a:bodyPr/>
          <a:lstStyle>
            <a:lvl1pPr>
              <a:defRPr/>
            </a:lvl1pPr>
          </a:lstStyle>
          <a:p>
            <a:pPr>
              <a:defRPr/>
            </a:pPr>
            <a:fld id="{38905E17-FF17-4593-A7C5-CC7C0EC4F5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D5595A40-96AA-4E2C-83F6-C637B5F6A736}" type="datetimeFigureOut">
              <a:rPr lang="en-US"/>
              <a:pPr>
                <a:defRPr/>
              </a:pPr>
              <a:t>10/9/2019</a:t>
            </a:fld>
            <a:endParaRPr lang="en-US"/>
          </a:p>
        </p:txBody>
      </p:sp>
      <p:sp>
        <p:nvSpPr>
          <p:cNvPr id="7" name="页脚占位符 4"/>
          <p:cNvSpPr>
            <a:spLocks noGrp="1"/>
          </p:cNvSpPr>
          <p:nvPr>
            <p:ph type="ftr" sz="quarter" idx="11"/>
          </p:nvPr>
        </p:nvSpPr>
        <p:spPr/>
        <p:txBody>
          <a:bodyPr/>
          <a:lstStyle>
            <a:lvl1pPr>
              <a:defRPr/>
            </a:lvl1pPr>
          </a:lstStyle>
          <a:p>
            <a:pPr>
              <a:defRPr/>
            </a:pPr>
            <a:endParaRPr lang="en-US"/>
          </a:p>
        </p:txBody>
      </p:sp>
      <p:sp>
        <p:nvSpPr>
          <p:cNvPr id="8" name="灯片编号占位符 5"/>
          <p:cNvSpPr>
            <a:spLocks noGrp="1"/>
          </p:cNvSpPr>
          <p:nvPr>
            <p:ph type="sldNum" sz="quarter" idx="12"/>
          </p:nvPr>
        </p:nvSpPr>
        <p:spPr/>
        <p:txBody>
          <a:bodyPr/>
          <a:lstStyle>
            <a:lvl1pPr>
              <a:defRPr/>
            </a:lvl1pPr>
          </a:lstStyle>
          <a:p>
            <a:pPr>
              <a:defRPr/>
            </a:pPr>
            <a:fld id="{80D1F2D4-524A-4F16-B58D-A860A3EBD3E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BFF311B2-0C18-4ED8-9E7E-EDE24E0F514A}" type="datetimeFigureOut">
              <a:rPr lang="en-US"/>
              <a:pPr>
                <a:defRPr/>
              </a:pPr>
              <a:t>10/9/2019</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133D3FC2-F30C-4123-B956-770463C6C3A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9F0054DB-1D5E-4BC0-80B6-E9AEAE564672}" type="datetimeFigureOut">
              <a:rPr lang="en-US"/>
              <a:pPr>
                <a:defRPr/>
              </a:pPr>
              <a:t>10/9/2019</a:t>
            </a:fld>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pPr>
              <a:defRPr/>
            </a:pPr>
            <a:fld id="{D8A8B844-BAB4-49B9-94AB-01CD6F4FA20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32DC1B68-A61A-41DA-AA8F-B7C3759C63FF}" type="datetimeFigureOut">
              <a:rPr lang="en-US"/>
              <a:pPr>
                <a:defRPr/>
              </a:pPr>
              <a:t>10/9/2019</a:t>
            </a:fld>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B2A91930-6D56-4794-A004-9F4E2618A54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1827791-A953-415B-8E45-3DCFC7C51013}" type="datetimeFigureOut">
              <a:rPr lang="en-US"/>
              <a:pPr>
                <a:defRPr/>
              </a:pPr>
              <a:t>10/9/2019</a:t>
            </a:fld>
            <a:endParaRPr lang="en-US" dirty="0"/>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38A2869-6E05-4B32-A318-D9AF12CFE04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9F830191-2761-407B-AF34-42F4F3B939DC}" type="datetimeFigureOut">
              <a:rPr lang="en-US"/>
              <a:pPr>
                <a:defRPr/>
              </a:pPr>
              <a:t>10/9/2019</a:t>
            </a:fld>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3CC1F657-D0B2-47AD-920D-D7AF5E40691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1C49EECF-8C32-461A-8832-A60D0D83AF42}" type="datetimeFigureOut">
              <a:rPr lang="en-US"/>
              <a:pPr>
                <a:defRPr/>
              </a:pPr>
              <a:t>10/9/2019</a:t>
            </a:fld>
            <a:endParaRPr lang="en-US"/>
          </a:p>
        </p:txBody>
      </p:sp>
      <p:sp>
        <p:nvSpPr>
          <p:cNvPr id="12" name="页脚占位符 5"/>
          <p:cNvSpPr>
            <a:spLocks noGrp="1"/>
          </p:cNvSpPr>
          <p:nvPr>
            <p:ph type="ftr" sz="quarter" idx="11"/>
          </p:nvPr>
        </p:nvSpPr>
        <p:spPr/>
        <p:txBody>
          <a:bodyPr/>
          <a:lstStyle>
            <a:lvl1pPr>
              <a:defRPr/>
            </a:lvl1pPr>
          </a:lstStyle>
          <a:p>
            <a:pPr>
              <a:defRPr/>
            </a:pPr>
            <a:endParaRPr lang="en-US"/>
          </a:p>
        </p:txBody>
      </p:sp>
      <p:sp>
        <p:nvSpPr>
          <p:cNvPr id="13" name="灯片编号占位符 6"/>
          <p:cNvSpPr>
            <a:spLocks noGrp="1"/>
          </p:cNvSpPr>
          <p:nvPr>
            <p:ph type="sldNum" sz="quarter" idx="12"/>
          </p:nvPr>
        </p:nvSpPr>
        <p:spPr/>
        <p:txBody>
          <a:bodyPr/>
          <a:lstStyle>
            <a:lvl1pPr>
              <a:defRPr/>
            </a:lvl1pPr>
          </a:lstStyle>
          <a:p>
            <a:pPr>
              <a:defRPr/>
            </a:pPr>
            <a:fld id="{934FF00D-4790-432F-A3D2-3DAFD4F7269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a:effectLst/>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410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D0389CB4-7A76-4CF6-99BC-CAEABE2DAD80}" type="datetimeFigureOut">
              <a:rPr lang="en-US"/>
              <a:pPr>
                <a:defRPr/>
              </a:pPr>
              <a:t>10/9/2019</a:t>
            </a:fld>
            <a:endParaRPr lang="en-US" dirty="0"/>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30D87074-7463-4575-8FDE-90BCFC6ADD95}" type="slidenum">
              <a:rPr lang="en-US"/>
              <a:pPr>
                <a:defRPr/>
              </a:pPr>
              <a:t>‹#›</a:t>
            </a:fld>
            <a:endParaRPr lang="en-US"/>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19"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0"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1"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3" name="Line 9"/>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24" name="Line 9"/>
          <p:cNvSpPr>
            <a:spLocks noChangeShapeType="1"/>
          </p:cNvSpPr>
          <p:nvPr userDrawn="1"/>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0" r:id="rId7"/>
    <p:sldLayoutId id="2147483799" r:id="rId8"/>
    <p:sldLayoutId id="2147483800" r:id="rId9"/>
    <p:sldLayoutId id="2147483791" r:id="rId10"/>
    <p:sldLayoutId id="2147483792" r:id="rId11"/>
  </p:sldLayoutIdLst>
  <p:txStyles>
    <p:titleStyle>
      <a:lvl1pPr algn="ctr" rtl="0" fontAlgn="base">
        <a:spcBef>
          <a:spcPct val="0"/>
        </a:spcBef>
        <a:spcAft>
          <a:spcPct val="0"/>
        </a:spcAft>
        <a:defRPr sz="4100" b="1" kern="1200">
          <a:solidFill>
            <a:schemeClr val="tx2"/>
          </a:solidFill>
          <a:latin typeface="+mj-lt"/>
          <a:ea typeface="+mj-ea"/>
          <a:cs typeface="+mj-cs"/>
        </a:defRPr>
      </a:lvl1pPr>
      <a:lvl2pPr algn="ctr" rtl="0" fontAlgn="base">
        <a:spcBef>
          <a:spcPct val="0"/>
        </a:spcBef>
        <a:spcAft>
          <a:spcPct val="0"/>
        </a:spcAft>
        <a:defRPr sz="4100" b="1">
          <a:solidFill>
            <a:schemeClr val="tx2"/>
          </a:solidFill>
          <a:latin typeface="Lucida Sans Unicode" pitchFamily="34" charset="0"/>
        </a:defRPr>
      </a:lvl2pPr>
      <a:lvl3pPr algn="ctr" rtl="0" fontAlgn="base">
        <a:spcBef>
          <a:spcPct val="0"/>
        </a:spcBef>
        <a:spcAft>
          <a:spcPct val="0"/>
        </a:spcAft>
        <a:defRPr sz="4100" b="1">
          <a:solidFill>
            <a:schemeClr val="tx2"/>
          </a:solidFill>
          <a:latin typeface="Lucida Sans Unicode" pitchFamily="34" charset="0"/>
        </a:defRPr>
      </a:lvl3pPr>
      <a:lvl4pPr algn="ctr" rtl="0" fontAlgn="base">
        <a:spcBef>
          <a:spcPct val="0"/>
        </a:spcBef>
        <a:spcAft>
          <a:spcPct val="0"/>
        </a:spcAft>
        <a:defRPr sz="4100" b="1">
          <a:solidFill>
            <a:schemeClr val="tx2"/>
          </a:solidFill>
          <a:latin typeface="Lucida Sans Unicode" pitchFamily="34" charset="0"/>
        </a:defRPr>
      </a:lvl4pPr>
      <a:lvl5pPr algn="ctr"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algn="ctr">
              <a:defRPr/>
            </a:pPr>
            <a:r>
              <a:rPr lang="en-US" altLang="zh-CN" sz="4900" dirty="0">
                <a:ea typeface="宋体" pitchFamily="2" charset="-122"/>
              </a:rPr>
              <a:t>PL/SQL</a:t>
            </a:r>
            <a:r>
              <a:rPr lang="zh-CN" altLang="en-US" sz="4900" dirty="0">
                <a:ea typeface="宋体" pitchFamily="2" charset="-122"/>
              </a:rPr>
              <a:t>编程基础</a:t>
            </a:r>
            <a:br>
              <a:rPr lang="en-US" altLang="zh-CN" sz="4900" dirty="0">
                <a:ea typeface="宋体" pitchFamily="2" charset="-122"/>
              </a:rPr>
            </a:br>
            <a:r>
              <a:rPr lang="en-US" altLang="zh-CN" sz="3200" dirty="0">
                <a:ea typeface="宋体" pitchFamily="2" charset="-122"/>
              </a:rPr>
              <a:t>——</a:t>
            </a:r>
            <a:r>
              <a:rPr lang="zh-CN" altLang="en-US" sz="3200" dirty="0">
                <a:ea typeface="宋体" pitchFamily="2" charset="-122"/>
              </a:rPr>
              <a:t>异常处理</a:t>
            </a:r>
            <a:endParaRPr lang="zh-CN" altLang="en-US" sz="3200" dirty="0">
              <a:latin typeface="宋体" pitchFamily="2" charset="-122"/>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ChangeArrowheads="1"/>
          </p:cNvSpPr>
          <p:nvPr/>
        </p:nvSpPr>
        <p:spPr bwMode="blackWhite">
          <a:xfrm>
            <a:off x="471488" y="2022475"/>
            <a:ext cx="5133975" cy="2540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806915" name="Rectangle 3"/>
          <p:cNvSpPr>
            <a:spLocks noGrp="1" noChangeArrowheads="1"/>
          </p:cNvSpPr>
          <p:nvPr>
            <p:ph type="title"/>
          </p:nvPr>
        </p:nvSpPr>
        <p:spPr/>
        <p:txBody>
          <a:bodyPr/>
          <a:lstStyle/>
          <a:p>
            <a:pPr>
              <a:defRPr/>
            </a:pPr>
            <a:r>
              <a:rPr lang="en-US" altLang="zh-CN" dirty="0">
                <a:ea typeface="宋体" pitchFamily="2" charset="-122"/>
              </a:rPr>
              <a:t>3.2</a:t>
            </a:r>
            <a:r>
              <a:rPr lang="zh-CN" altLang="en-US" dirty="0">
                <a:ea typeface="宋体" pitchFamily="2" charset="-122"/>
              </a:rPr>
              <a:t> 非预定义异常</a:t>
            </a:r>
            <a:endParaRPr lang="en-US" altLang="zh-CN" dirty="0">
              <a:ea typeface="宋体" pitchFamily="2" charset="-122"/>
            </a:endParaRPr>
          </a:p>
        </p:txBody>
      </p:sp>
      <p:grpSp>
        <p:nvGrpSpPr>
          <p:cNvPr id="2" name="Group 4"/>
          <p:cNvGrpSpPr>
            <a:grpSpLocks/>
          </p:cNvGrpSpPr>
          <p:nvPr/>
        </p:nvGrpSpPr>
        <p:grpSpPr bwMode="auto">
          <a:xfrm>
            <a:off x="717550" y="2401888"/>
            <a:ext cx="1831975" cy="1122362"/>
            <a:chOff x="452" y="1393"/>
            <a:chExt cx="1154" cy="707"/>
          </a:xfrm>
        </p:grpSpPr>
        <p:sp>
          <p:nvSpPr>
            <p:cNvPr id="806917" name="Rectangle 5"/>
            <p:cNvSpPr>
              <a:spLocks noChangeArrowheads="1"/>
            </p:cNvSpPr>
            <p:nvPr/>
          </p:nvSpPr>
          <p:spPr bwMode="blackWhite">
            <a:xfrm>
              <a:off x="45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806918" name="Rectangle 6"/>
            <p:cNvSpPr>
              <a:spLocks noChangeArrowheads="1"/>
            </p:cNvSpPr>
            <p:nvPr/>
          </p:nvSpPr>
          <p:spPr bwMode="auto">
            <a:xfrm>
              <a:off x="624" y="1592"/>
              <a:ext cx="810" cy="288"/>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400" b="1">
                  <a:solidFill>
                    <a:srgbClr val="FFFFCC"/>
                  </a:solidFill>
                  <a:effectLst>
                    <a:outerShdw blurRad="38100" dist="38100" dir="2700000" algn="tl">
                      <a:srgbClr val="FFFFFF"/>
                    </a:outerShdw>
                  </a:effectLst>
                  <a:latin typeface="Arial" pitchFamily="34" charset="0"/>
                  <a:ea typeface="宋体" pitchFamily="2" charset="-122"/>
                </a:rPr>
                <a:t>Declare</a:t>
              </a:r>
            </a:p>
          </p:txBody>
        </p:sp>
      </p:grpSp>
      <p:sp>
        <p:nvSpPr>
          <p:cNvPr id="806919" name="Rectangle 7"/>
          <p:cNvSpPr>
            <a:spLocks noChangeArrowheads="1"/>
          </p:cNvSpPr>
          <p:nvPr/>
        </p:nvSpPr>
        <p:spPr bwMode="auto">
          <a:xfrm>
            <a:off x="582613" y="4768850"/>
            <a:ext cx="2162175" cy="693738"/>
          </a:xfrm>
          <a:prstGeom prst="rect">
            <a:avLst/>
          </a:prstGeom>
          <a:noFill/>
          <a:ln w="9525">
            <a:noFill/>
            <a:miter lim="800000"/>
            <a:headEnd/>
            <a:tailEnd/>
          </a:ln>
          <a:effectLst/>
        </p:spPr>
        <p:txBody>
          <a:bodyPr lIns="92075" tIns="46038" rIns="92075" bIns="46038"/>
          <a:lstStyle/>
          <a:p>
            <a:pPr marL="285750" indent="-285750">
              <a:spcBef>
                <a:spcPct val="30000"/>
              </a:spcBef>
              <a:buClr>
                <a:srgbClr val="FFCC00"/>
              </a:buClr>
              <a:buSzPct val="120000"/>
              <a:buFont typeface="Arial" pitchFamily="34" charset="0"/>
              <a:buChar char="•"/>
              <a:tabLst>
                <a:tab pos="285750" algn="l"/>
              </a:tabLst>
              <a:defRPr/>
            </a:pPr>
            <a:r>
              <a:rPr kumimoji="1" lang="en-US" altLang="zh-CN" sz="2400" b="1">
                <a:solidFill>
                  <a:schemeClr val="tx1"/>
                </a:solidFill>
                <a:effectLst>
                  <a:outerShdw blurRad="38100" dist="38100" dir="2700000" algn="tl">
                    <a:srgbClr val="FFFFFF"/>
                  </a:outerShdw>
                </a:effectLst>
                <a:latin typeface="Arial" pitchFamily="34" charset="0"/>
                <a:ea typeface="宋体" pitchFamily="2" charset="-122"/>
              </a:rPr>
              <a:t>Name the exception</a:t>
            </a:r>
          </a:p>
        </p:txBody>
      </p:sp>
      <p:grpSp>
        <p:nvGrpSpPr>
          <p:cNvPr id="3" name="Group 8"/>
          <p:cNvGrpSpPr>
            <a:grpSpLocks/>
          </p:cNvGrpSpPr>
          <p:nvPr/>
        </p:nvGrpSpPr>
        <p:grpSpPr bwMode="auto">
          <a:xfrm>
            <a:off x="2552700" y="2401888"/>
            <a:ext cx="2743200" cy="1122362"/>
            <a:chOff x="1608" y="1393"/>
            <a:chExt cx="1728" cy="707"/>
          </a:xfrm>
        </p:grpSpPr>
        <p:sp>
          <p:nvSpPr>
            <p:cNvPr id="806921" name="Line 9"/>
            <p:cNvSpPr>
              <a:spLocks noChangeShapeType="1"/>
            </p:cNvSpPr>
            <p:nvPr/>
          </p:nvSpPr>
          <p:spPr bwMode="auto">
            <a:xfrm>
              <a:off x="1608" y="1746"/>
              <a:ext cx="573"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
          <p:nvSpPr>
            <p:cNvPr id="806922" name="Rectangle 10"/>
            <p:cNvSpPr>
              <a:spLocks noChangeArrowheads="1"/>
            </p:cNvSpPr>
            <p:nvPr/>
          </p:nvSpPr>
          <p:spPr bwMode="blackWhite">
            <a:xfrm>
              <a:off x="218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806923" name="Rectangle 11"/>
            <p:cNvSpPr>
              <a:spLocks noChangeArrowheads="1"/>
            </p:cNvSpPr>
            <p:nvPr/>
          </p:nvSpPr>
          <p:spPr bwMode="auto">
            <a:xfrm>
              <a:off x="2248" y="1592"/>
              <a:ext cx="1023" cy="288"/>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400" b="1" dirty="0">
                  <a:solidFill>
                    <a:srgbClr val="FFFFCC"/>
                  </a:solidFill>
                  <a:effectLst>
                    <a:outerShdw blurRad="38100" dist="38100" dir="2700000" algn="tl">
                      <a:srgbClr val="FFFFFF"/>
                    </a:outerShdw>
                  </a:effectLst>
                  <a:latin typeface="Arial" pitchFamily="34" charset="0"/>
                  <a:ea typeface="宋体" pitchFamily="2" charset="-122"/>
                </a:rPr>
                <a:t>Associate</a:t>
              </a:r>
            </a:p>
          </p:txBody>
        </p:sp>
      </p:grpSp>
      <p:sp>
        <p:nvSpPr>
          <p:cNvPr id="806924" name="Rectangle 12"/>
          <p:cNvSpPr>
            <a:spLocks noChangeArrowheads="1"/>
          </p:cNvSpPr>
          <p:nvPr/>
        </p:nvSpPr>
        <p:spPr bwMode="auto">
          <a:xfrm>
            <a:off x="2870200" y="4768850"/>
            <a:ext cx="3271838" cy="1092200"/>
          </a:xfrm>
          <a:prstGeom prst="rect">
            <a:avLst/>
          </a:prstGeom>
          <a:noFill/>
          <a:ln w="9525">
            <a:noFill/>
            <a:miter lim="800000"/>
            <a:headEnd/>
            <a:tailEnd/>
          </a:ln>
          <a:effectLst/>
        </p:spPr>
        <p:txBody>
          <a:bodyPr lIns="92075" tIns="46038" rIns="92075" bIns="46038"/>
          <a:lstStyle/>
          <a:p>
            <a:pPr marL="228600" indent="-228600">
              <a:spcBef>
                <a:spcPct val="30000"/>
              </a:spcBef>
              <a:buClr>
                <a:srgbClr val="FFCC00"/>
              </a:buClr>
              <a:buSzPct val="120000"/>
              <a:buFont typeface="Arial" pitchFamily="34" charset="0"/>
              <a:buChar char="•"/>
              <a:defRPr/>
            </a:pPr>
            <a:r>
              <a:rPr kumimoji="1" lang="en-US" altLang="zh-CN" sz="2400" b="1">
                <a:solidFill>
                  <a:schemeClr val="tx1"/>
                </a:solidFill>
                <a:effectLst>
                  <a:outerShdw blurRad="38100" dist="38100" dir="2700000" algn="tl">
                    <a:srgbClr val="FFFFFF"/>
                  </a:outerShdw>
                </a:effectLst>
                <a:latin typeface="Arial" pitchFamily="34" charset="0"/>
                <a:ea typeface="宋体" pitchFamily="2" charset="-122"/>
              </a:rPr>
              <a:t>Code the PRAGMA EXCEPTION_INIT</a:t>
            </a:r>
          </a:p>
        </p:txBody>
      </p:sp>
      <p:sp>
        <p:nvSpPr>
          <p:cNvPr id="806925" name="Rectangle 13"/>
          <p:cNvSpPr>
            <a:spLocks noChangeArrowheads="1"/>
          </p:cNvSpPr>
          <p:nvPr/>
        </p:nvSpPr>
        <p:spPr bwMode="auto">
          <a:xfrm>
            <a:off x="1843088" y="3633788"/>
            <a:ext cx="2527300" cy="396875"/>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Declarative Section</a:t>
            </a:r>
          </a:p>
        </p:txBody>
      </p:sp>
      <p:sp>
        <p:nvSpPr>
          <p:cNvPr id="806926" name="Rectangle 14"/>
          <p:cNvSpPr>
            <a:spLocks noChangeArrowheads="1"/>
          </p:cNvSpPr>
          <p:nvPr/>
        </p:nvSpPr>
        <p:spPr bwMode="blackWhite">
          <a:xfrm>
            <a:off x="5729288" y="2019300"/>
            <a:ext cx="2911475" cy="2554288"/>
          </a:xfrm>
          <a:prstGeom prst="rect">
            <a:avLst/>
          </a:prstGeom>
          <a:gradFill rotWithShape="0">
            <a:gsLst>
              <a:gs pos="0">
                <a:srgbClr val="FF6633">
                  <a:gamma/>
                  <a:shade val="89804"/>
                  <a:invGamma/>
                </a:srgbClr>
              </a:gs>
              <a:gs pos="50000">
                <a:srgbClr val="FF6633"/>
              </a:gs>
              <a:gs pos="100000">
                <a:srgbClr val="FF6633">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grpSp>
        <p:nvGrpSpPr>
          <p:cNvPr id="4" name="Group 15"/>
          <p:cNvGrpSpPr>
            <a:grpSpLocks/>
          </p:cNvGrpSpPr>
          <p:nvPr/>
        </p:nvGrpSpPr>
        <p:grpSpPr bwMode="auto">
          <a:xfrm>
            <a:off x="5294313" y="2401888"/>
            <a:ext cx="2732087" cy="1122362"/>
            <a:chOff x="3335" y="1393"/>
            <a:chExt cx="1721" cy="707"/>
          </a:xfrm>
        </p:grpSpPr>
        <p:sp>
          <p:nvSpPr>
            <p:cNvPr id="806928" name="Line 16"/>
            <p:cNvSpPr>
              <a:spLocks noChangeShapeType="1"/>
            </p:cNvSpPr>
            <p:nvPr/>
          </p:nvSpPr>
          <p:spPr bwMode="auto">
            <a:xfrm>
              <a:off x="3335" y="1746"/>
              <a:ext cx="568"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
          <p:nvSpPr>
            <p:cNvPr id="806929" name="Rectangle 17"/>
            <p:cNvSpPr>
              <a:spLocks noChangeArrowheads="1"/>
            </p:cNvSpPr>
            <p:nvPr/>
          </p:nvSpPr>
          <p:spPr bwMode="blackWhite">
            <a:xfrm>
              <a:off x="390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806930" name="Rectangle 18"/>
            <p:cNvSpPr>
              <a:spLocks noChangeArrowheads="1"/>
            </p:cNvSpPr>
            <p:nvPr/>
          </p:nvSpPr>
          <p:spPr bwMode="auto">
            <a:xfrm>
              <a:off x="3954" y="1592"/>
              <a:ext cx="1098" cy="288"/>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400" b="1">
                  <a:solidFill>
                    <a:srgbClr val="FFFFCC"/>
                  </a:solidFill>
                  <a:effectLst>
                    <a:outerShdw blurRad="38100" dist="38100" dir="2700000" algn="tl">
                      <a:srgbClr val="FFFFFF"/>
                    </a:outerShdw>
                  </a:effectLst>
                  <a:latin typeface="Arial" pitchFamily="34" charset="0"/>
                  <a:ea typeface="宋体" pitchFamily="2" charset="-122"/>
                </a:rPr>
                <a:t>Reference </a:t>
              </a:r>
            </a:p>
          </p:txBody>
        </p:sp>
      </p:grpSp>
      <p:sp>
        <p:nvSpPr>
          <p:cNvPr id="806931" name="Rectangle 19"/>
          <p:cNvSpPr>
            <a:spLocks noChangeArrowheads="1"/>
          </p:cNvSpPr>
          <p:nvPr/>
        </p:nvSpPr>
        <p:spPr bwMode="auto">
          <a:xfrm>
            <a:off x="6096000" y="4768850"/>
            <a:ext cx="2382838" cy="1101725"/>
          </a:xfrm>
          <a:prstGeom prst="rect">
            <a:avLst/>
          </a:prstGeom>
          <a:noFill/>
          <a:ln w="9525">
            <a:noFill/>
            <a:miter lim="800000"/>
            <a:headEnd/>
            <a:tailEnd/>
          </a:ln>
          <a:effectLst/>
        </p:spPr>
        <p:txBody>
          <a:bodyPr lIns="92075" tIns="46038" rIns="92075" bIns="46038"/>
          <a:lstStyle/>
          <a:p>
            <a:pPr marL="228600" indent="-228600">
              <a:spcBef>
                <a:spcPct val="30000"/>
              </a:spcBef>
              <a:buClr>
                <a:srgbClr val="FFCC00"/>
              </a:buClr>
              <a:buSzPct val="120000"/>
              <a:buFont typeface="Arial" pitchFamily="34" charset="0"/>
              <a:buChar char="•"/>
              <a:defRPr/>
            </a:pPr>
            <a:r>
              <a:rPr kumimoji="1" lang="en-US" altLang="zh-CN" sz="2400" b="1">
                <a:solidFill>
                  <a:schemeClr val="tx1"/>
                </a:solidFill>
                <a:effectLst>
                  <a:outerShdw blurRad="38100" dist="38100" dir="2700000" algn="tl">
                    <a:srgbClr val="FFFFFF"/>
                  </a:outerShdw>
                </a:effectLst>
                <a:latin typeface="Arial" pitchFamily="34" charset="0"/>
                <a:ea typeface="宋体" pitchFamily="2" charset="-122"/>
              </a:rPr>
              <a:t>Handle the raised exception</a:t>
            </a:r>
          </a:p>
        </p:txBody>
      </p:sp>
      <p:sp>
        <p:nvSpPr>
          <p:cNvPr id="806932" name="Rectangle 20"/>
          <p:cNvSpPr>
            <a:spLocks noChangeArrowheads="1"/>
          </p:cNvSpPr>
          <p:nvPr/>
        </p:nvSpPr>
        <p:spPr bwMode="auto">
          <a:xfrm>
            <a:off x="5870575" y="3633788"/>
            <a:ext cx="2568575" cy="701675"/>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Exception-Handling</a:t>
            </a:r>
          </a:p>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Section</a:t>
            </a:r>
          </a:p>
        </p:txBody>
      </p:sp>
      <p:sp>
        <p:nvSpPr>
          <p:cNvPr id="23" name="Rectangle 22"/>
          <p:cNvSpPr txBox="1">
            <a:spLocks noChangeArrowheads="1"/>
          </p:cNvSpPr>
          <p:nvPr/>
        </p:nvSpPr>
        <p:spPr bwMode="auto">
          <a:xfrm>
            <a:off x="498475" y="1452563"/>
            <a:ext cx="8299450" cy="487362"/>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将一个经过命名的异常和一个特别的</a:t>
            </a:r>
            <a:r>
              <a:rPr lang="en-US" altLang="zh-CN" sz="2200" b="1" kern="0">
                <a:solidFill>
                  <a:schemeClr val="tx1"/>
                </a:solidFill>
                <a:latin typeface="+mn-lt"/>
                <a:ea typeface="宋体" pitchFamily="2" charset="-122"/>
              </a:rPr>
              <a:t>Oracle</a:t>
            </a:r>
            <a:r>
              <a:rPr lang="zh-CN" altLang="en-US" sz="2200" b="1" kern="0">
                <a:solidFill>
                  <a:schemeClr val="tx1"/>
                </a:solidFill>
                <a:latin typeface="+mn-lt"/>
                <a:ea typeface="宋体" pitchFamily="2" charset="-122"/>
              </a:rPr>
              <a:t>错误编号相关联。</a:t>
            </a:r>
            <a:endParaRPr lang="zh-CN" altLang="en-US" sz="2200" b="1" kern="0" dirty="0">
              <a:solidFill>
                <a:schemeClr val="tx1"/>
              </a:solidFill>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6914"/>
                                        </p:tgtEl>
                                        <p:attrNameLst>
                                          <p:attrName>style.visibility</p:attrName>
                                        </p:attrNameLst>
                                      </p:cBhvr>
                                      <p:to>
                                        <p:strVal val="visible"/>
                                      </p:to>
                                    </p:set>
                                    <p:animEffect transition="in" filter="box(out)">
                                      <p:cBhvr>
                                        <p:cTn id="7" dur="500"/>
                                        <p:tgtEl>
                                          <p:spTgt spid="8069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06919"/>
                                        </p:tgtEl>
                                        <p:attrNameLst>
                                          <p:attrName>style.visibility</p:attrName>
                                        </p:attrNameLst>
                                      </p:cBhvr>
                                      <p:to>
                                        <p:strVal val="visible"/>
                                      </p:to>
                                    </p:set>
                                    <p:animEffect transition="in" filter="wipe(left)">
                                      <p:cBhvr>
                                        <p:cTn id="15" dur="500"/>
                                        <p:tgtEl>
                                          <p:spTgt spid="8069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06924"/>
                                        </p:tgtEl>
                                        <p:attrNameLst>
                                          <p:attrName>style.visibility</p:attrName>
                                        </p:attrNameLst>
                                      </p:cBhvr>
                                      <p:to>
                                        <p:strVal val="visible"/>
                                      </p:to>
                                    </p:set>
                                    <p:animEffect transition="in" filter="wipe(left)">
                                      <p:cBhvr>
                                        <p:cTn id="24" dur="500"/>
                                        <p:tgtEl>
                                          <p:spTgt spid="8069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06925"/>
                                        </p:tgtEl>
                                        <p:attrNameLst>
                                          <p:attrName>style.visibility</p:attrName>
                                        </p:attrNameLst>
                                      </p:cBhvr>
                                      <p:to>
                                        <p:strVal val="visible"/>
                                      </p:to>
                                    </p:set>
                                    <p:animEffect transition="in" filter="wipe(left)">
                                      <p:cBhvr>
                                        <p:cTn id="29" dur="500"/>
                                        <p:tgtEl>
                                          <p:spTgt spid="806925"/>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806926"/>
                                        </p:tgtEl>
                                        <p:attrNameLst>
                                          <p:attrName>style.visibility</p:attrName>
                                        </p:attrNameLst>
                                      </p:cBhvr>
                                      <p:to>
                                        <p:strVal val="visible"/>
                                      </p:to>
                                    </p:set>
                                    <p:animEffect transition="in" filter="box(out)">
                                      <p:cBhvr>
                                        <p:cTn id="34" dur="500"/>
                                        <p:tgtEl>
                                          <p:spTgt spid="806926"/>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806931"/>
                                        </p:tgtEl>
                                        <p:attrNameLst>
                                          <p:attrName>style.visibility</p:attrName>
                                        </p:attrNameLst>
                                      </p:cBhvr>
                                      <p:to>
                                        <p:strVal val="visible"/>
                                      </p:to>
                                    </p:set>
                                    <p:animEffect transition="in" filter="wipe(left)">
                                      <p:cBhvr>
                                        <p:cTn id="42" dur="500"/>
                                        <p:tgtEl>
                                          <p:spTgt spid="8069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6932"/>
                                        </p:tgtEl>
                                        <p:attrNameLst>
                                          <p:attrName>style.visibility</p:attrName>
                                        </p:attrNameLst>
                                      </p:cBhvr>
                                      <p:to>
                                        <p:strVal val="visible"/>
                                      </p:to>
                                    </p:set>
                                    <p:animEffect transition="in" filter="wipe(left)">
                                      <p:cBhvr>
                                        <p:cTn id="47" dur="500"/>
                                        <p:tgtEl>
                                          <p:spTgt spid="80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4" grpId="0" animBg="1"/>
      <p:bldP spid="806919" grpId="0" autoUpdateAnimBg="0"/>
      <p:bldP spid="806924" grpId="0" autoUpdateAnimBg="0"/>
      <p:bldP spid="806925" grpId="0" autoUpdateAnimBg="0"/>
      <p:bldP spid="806926" grpId="0" animBg="1"/>
      <p:bldP spid="806931" grpId="0" autoUpdateAnimBg="0"/>
      <p:bldP spid="80693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2" name="Rectangle 2"/>
          <p:cNvSpPr>
            <a:spLocks noChangeArrowheads="1"/>
          </p:cNvSpPr>
          <p:nvPr/>
        </p:nvSpPr>
        <p:spPr bwMode="blackWhite">
          <a:xfrm>
            <a:off x="1028700" y="2143125"/>
            <a:ext cx="6678613" cy="37592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lstStyle/>
          <a:p>
            <a:pPr>
              <a:lnSpc>
                <a:spcPct val="95000"/>
              </a:lnSpc>
              <a:spcBef>
                <a:spcPct val="30000"/>
              </a:spcBef>
              <a:defRPr/>
            </a:pPr>
            <a:r>
              <a:rPr kumimoji="1" lang="en-US" altLang="zh-CN" sz="1800" b="1" dirty="0">
                <a:solidFill>
                  <a:srgbClr val="000000"/>
                </a:solidFill>
                <a:latin typeface="Courier New" pitchFamily="49" charset="0"/>
                <a:ea typeface="宋体" pitchFamily="2" charset="-122"/>
              </a:rPr>
              <a:t>DECLARE</a:t>
            </a:r>
          </a:p>
          <a:p>
            <a:pPr>
              <a:lnSpc>
                <a:spcPct val="60000"/>
              </a:lnSpc>
              <a:spcBef>
                <a:spcPct val="40000"/>
              </a:spcBef>
              <a:defRPr/>
            </a:pPr>
            <a:r>
              <a:rPr kumimoji="1" lang="zh-CN" altLang="en-US" sz="1800" b="1" dirty="0">
                <a:solidFill>
                  <a:srgbClr val="FF33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e_products_invalid</a:t>
            </a:r>
            <a:r>
              <a:rPr kumimoji="1" lang="en-US" altLang="zh-CN" sz="1800" b="1" dirty="0">
                <a:solidFill>
                  <a:srgbClr val="000000"/>
                </a:solidFill>
                <a:latin typeface="Courier New" pitchFamily="49" charset="0"/>
                <a:ea typeface="宋体" pitchFamily="2" charset="-122"/>
              </a:rPr>
              <a:t>	EXCEPTION;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PRAGMA EXCEPTION_INIT (</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e_products_invalid</a:t>
            </a:r>
            <a:r>
              <a:rPr kumimoji="1" lang="en-US" altLang="zh-CN" sz="1800" b="1" dirty="0">
                <a:solidFill>
                  <a:srgbClr val="000000"/>
                </a:solidFill>
                <a:latin typeface="Courier New" pitchFamily="49" charset="0"/>
                <a:ea typeface="宋体" pitchFamily="2" charset="-122"/>
              </a:rPr>
              <a:t>, -2292);</a:t>
            </a:r>
          </a:p>
          <a:p>
            <a:pPr>
              <a:lnSpc>
                <a:spcPct val="60000"/>
              </a:lnSpc>
              <a:spcBef>
                <a:spcPct val="55000"/>
              </a:spcBef>
              <a:defRPr/>
            </a:pPr>
            <a:r>
              <a:rPr kumimoji="1" lang="zh-CN" altLang="en-US"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v_message</a:t>
            </a:r>
            <a:r>
              <a:rPr kumimoji="1" lang="en-US" altLang="zh-CN" sz="1800" b="1" dirty="0">
                <a:solidFill>
                  <a:srgbClr val="000000"/>
                </a:solidFill>
                <a:latin typeface="Courier New" pitchFamily="49" charset="0"/>
                <a:ea typeface="宋体" pitchFamily="2" charset="-122"/>
              </a:rPr>
              <a:t> VARCHAR2(50);</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BEGIN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 .</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EXCEPTION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WHEN </a:t>
            </a:r>
            <a:r>
              <a:rPr kumimoji="1" lang="en-US" altLang="zh-CN" sz="1800" b="1" dirty="0" err="1">
                <a:solidFill>
                  <a:srgbClr val="000000"/>
                </a:solidFill>
                <a:latin typeface="Courier New" pitchFamily="49" charset="0"/>
                <a:ea typeface="宋体" pitchFamily="2" charset="-122"/>
              </a:rPr>
              <a:t>e_products_invalid</a:t>
            </a:r>
            <a:r>
              <a:rPr kumimoji="1" lang="en-US" altLang="zh-CN" sz="1800" b="1" dirty="0">
                <a:solidFill>
                  <a:srgbClr val="000000"/>
                </a:solidFill>
                <a:latin typeface="Courier New" pitchFamily="49" charset="0"/>
                <a:ea typeface="宋体" pitchFamily="2" charset="-122"/>
              </a:rPr>
              <a:t> THEN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g_message</a:t>
            </a:r>
            <a:r>
              <a:rPr kumimoji="1" lang="en-US" altLang="zh-CN" sz="1800" b="1" dirty="0">
                <a:solidFill>
                  <a:srgbClr val="000000"/>
                </a:solidFill>
                <a:latin typeface="Courier New" pitchFamily="49" charset="0"/>
                <a:ea typeface="宋体" pitchFamily="2" charset="-122"/>
              </a:rPr>
              <a:t> := 'Product code</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specified is not valid.';</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 .</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END;</a:t>
            </a:r>
          </a:p>
        </p:txBody>
      </p:sp>
      <p:sp>
        <p:nvSpPr>
          <p:cNvPr id="808963" name="Rectangle 3"/>
          <p:cNvSpPr>
            <a:spLocks noGrp="1" noChangeArrowheads="1"/>
          </p:cNvSpPr>
          <p:nvPr>
            <p:ph type="title"/>
          </p:nvPr>
        </p:nvSpPr>
        <p:spPr/>
        <p:txBody>
          <a:bodyPr/>
          <a:lstStyle/>
          <a:p>
            <a:pPr>
              <a:defRPr/>
            </a:pPr>
            <a:r>
              <a:rPr lang="en-US" altLang="zh-CN" dirty="0">
                <a:ea typeface="宋体" pitchFamily="2" charset="-122"/>
              </a:rPr>
              <a:t>3.2</a:t>
            </a:r>
            <a:r>
              <a:rPr lang="zh-CN" altLang="en-US" dirty="0">
                <a:ea typeface="宋体" pitchFamily="2" charset="-122"/>
              </a:rPr>
              <a:t> 非预定义异常</a:t>
            </a:r>
            <a:endParaRPr lang="en-US" altLang="zh-CN" dirty="0">
              <a:ea typeface="宋体" pitchFamily="2" charset="-122"/>
            </a:endParaRPr>
          </a:p>
        </p:txBody>
      </p:sp>
      <p:grpSp>
        <p:nvGrpSpPr>
          <p:cNvPr id="2" name="Group 5"/>
          <p:cNvGrpSpPr>
            <a:grpSpLocks/>
          </p:cNvGrpSpPr>
          <p:nvPr/>
        </p:nvGrpSpPr>
        <p:grpSpPr bwMode="auto">
          <a:xfrm>
            <a:off x="1373188" y="2465388"/>
            <a:ext cx="6026150" cy="317500"/>
            <a:chOff x="865" y="1553"/>
            <a:chExt cx="3796" cy="200"/>
          </a:xfrm>
        </p:grpSpPr>
        <p:sp>
          <p:nvSpPr>
            <p:cNvPr id="23567" name="Rectangle 6"/>
            <p:cNvSpPr>
              <a:spLocks noChangeArrowheads="1"/>
            </p:cNvSpPr>
            <p:nvPr/>
          </p:nvSpPr>
          <p:spPr bwMode="auto">
            <a:xfrm>
              <a:off x="865" y="1555"/>
              <a:ext cx="3796" cy="198"/>
            </a:xfrm>
            <a:prstGeom prst="rect">
              <a:avLst/>
            </a:prstGeom>
            <a:solidFill>
              <a:srgbClr val="FFFFCC"/>
            </a:solidFill>
            <a:ln w="9525">
              <a:noFill/>
              <a:miter lim="800000"/>
              <a:headEnd/>
              <a:tailEnd/>
            </a:ln>
          </p:spPr>
          <p:txBody>
            <a:bodyPr wrap="none" anchor="ctr"/>
            <a:lstStyle/>
            <a:p>
              <a:endParaRPr lang="zh-CN" altLang="en-US">
                <a:ea typeface="宋体" pitchFamily="2" charset="-122"/>
              </a:endParaRPr>
            </a:p>
          </p:txBody>
        </p:sp>
        <p:sp>
          <p:nvSpPr>
            <p:cNvPr id="23568" name="Rectangle 7"/>
            <p:cNvSpPr>
              <a:spLocks noChangeArrowheads="1"/>
            </p:cNvSpPr>
            <p:nvPr/>
          </p:nvSpPr>
          <p:spPr bwMode="auto">
            <a:xfrm>
              <a:off x="872" y="1553"/>
              <a:ext cx="3782" cy="162"/>
            </a:xfrm>
            <a:prstGeom prst="rect">
              <a:avLst/>
            </a:prstGeom>
            <a:solidFill>
              <a:srgbClr val="FF5050">
                <a:alpha val="50195"/>
              </a:srgbClr>
            </a:solidFill>
            <a:ln w="9525">
              <a:noFill/>
              <a:miter lim="800000"/>
              <a:headEnd/>
              <a:tailEnd/>
            </a:ln>
          </p:spPr>
          <p:txBody>
            <a:bodyPr lIns="92075" tIns="46038" rIns="92075" bIns="46038">
              <a:spAutoFit/>
            </a:bodyPr>
            <a:lstStyle/>
            <a:p>
              <a:pPr>
                <a:lnSpc>
                  <a:spcPct val="60000"/>
                </a:lnSpc>
                <a:spcBef>
                  <a:spcPct val="40000"/>
                </a:spcBef>
              </a:pPr>
              <a:r>
                <a:rPr kumimoji="1" lang="en-US" altLang="zh-CN" sz="1800" b="1">
                  <a:solidFill>
                    <a:srgbClr val="000000"/>
                  </a:solidFill>
                  <a:latin typeface="Courier New" pitchFamily="49" charset="0"/>
                  <a:ea typeface="宋体" pitchFamily="2" charset="-122"/>
                </a:rPr>
                <a:t>e_products_invalid    EXCEPTION;</a:t>
              </a:r>
            </a:p>
          </p:txBody>
        </p:sp>
      </p:grpSp>
      <p:sp>
        <p:nvSpPr>
          <p:cNvPr id="808968" name="Oval 8"/>
          <p:cNvSpPr>
            <a:spLocks noChangeArrowheads="1"/>
          </p:cNvSpPr>
          <p:nvPr/>
        </p:nvSpPr>
        <p:spPr bwMode="auto">
          <a:xfrm>
            <a:off x="7880350" y="2308225"/>
            <a:ext cx="382588" cy="382588"/>
          </a:xfrm>
          <a:prstGeom prst="ellipse">
            <a:avLst/>
          </a:prstGeom>
          <a:solidFill>
            <a:srgbClr val="FFFFFF"/>
          </a:solidFill>
          <a:ln w="12700">
            <a:solidFill>
              <a:srgbClr val="000000"/>
            </a:solidFill>
            <a:round/>
            <a:headEnd/>
            <a:tailEnd/>
          </a:ln>
        </p:spPr>
        <p:txBody>
          <a:bodyPr wrap="none" lIns="92075" tIns="46038" rIns="92075" bIns="46038" anchor="ctr"/>
          <a:lstStyle/>
          <a:p>
            <a:pPr algn="ctr"/>
            <a:r>
              <a:rPr kumimoji="1" lang="zh-CN" altLang="en-US" sz="1800" b="1">
                <a:solidFill>
                  <a:srgbClr val="000000"/>
                </a:solidFill>
                <a:latin typeface="Arial" pitchFamily="34" charset="0"/>
                <a:ea typeface="宋体" pitchFamily="2" charset="-122"/>
              </a:rPr>
              <a:t>1</a:t>
            </a:r>
          </a:p>
        </p:txBody>
      </p:sp>
      <p:grpSp>
        <p:nvGrpSpPr>
          <p:cNvPr id="3" name="Group 9"/>
          <p:cNvGrpSpPr>
            <a:grpSpLocks/>
          </p:cNvGrpSpPr>
          <p:nvPr/>
        </p:nvGrpSpPr>
        <p:grpSpPr bwMode="auto">
          <a:xfrm>
            <a:off x="1373188" y="2763838"/>
            <a:ext cx="6029325" cy="579437"/>
            <a:chOff x="865" y="1741"/>
            <a:chExt cx="3798" cy="365"/>
          </a:xfrm>
        </p:grpSpPr>
        <p:sp>
          <p:nvSpPr>
            <p:cNvPr id="23565" name="Rectangle 10"/>
            <p:cNvSpPr>
              <a:spLocks noChangeArrowheads="1"/>
            </p:cNvSpPr>
            <p:nvPr/>
          </p:nvSpPr>
          <p:spPr bwMode="auto">
            <a:xfrm>
              <a:off x="865" y="1741"/>
              <a:ext cx="3798" cy="365"/>
            </a:xfrm>
            <a:prstGeom prst="rect">
              <a:avLst/>
            </a:prstGeom>
            <a:solidFill>
              <a:srgbClr val="FFFFCC"/>
            </a:solidFill>
            <a:ln w="9525">
              <a:noFill/>
              <a:miter lim="800000"/>
              <a:headEnd/>
              <a:tailEnd/>
            </a:ln>
          </p:spPr>
          <p:txBody>
            <a:bodyPr lIns="92075" tIns="46038" rIns="92075" bIns="46038">
              <a:spAutoFit/>
            </a:bodyPr>
            <a:lstStyle/>
            <a:p>
              <a:pPr>
                <a:lnSpc>
                  <a:spcPct val="60000"/>
                </a:lnSpc>
                <a:spcBef>
                  <a:spcPct val="40000"/>
                </a:spcBef>
              </a:pPr>
              <a:endParaRPr kumimoji="1" lang="zh-CN" altLang="en-US" sz="2000" b="1">
                <a:solidFill>
                  <a:srgbClr val="000000"/>
                </a:solidFill>
                <a:latin typeface="Courier New" pitchFamily="49" charset="0"/>
                <a:ea typeface="宋体" pitchFamily="2" charset="-122"/>
              </a:endParaRPr>
            </a:p>
            <a:p>
              <a:pPr>
                <a:lnSpc>
                  <a:spcPct val="60000"/>
                </a:lnSpc>
                <a:spcBef>
                  <a:spcPct val="40000"/>
                </a:spcBef>
              </a:pPr>
              <a:endParaRPr kumimoji="1" lang="zh-CN" altLang="en-US" sz="2000" b="1">
                <a:solidFill>
                  <a:srgbClr val="000000"/>
                </a:solidFill>
                <a:latin typeface="Courier New" pitchFamily="49" charset="0"/>
                <a:ea typeface="宋体" pitchFamily="2" charset="-122"/>
              </a:endParaRPr>
            </a:p>
          </p:txBody>
        </p:sp>
        <p:sp>
          <p:nvSpPr>
            <p:cNvPr id="23566" name="Rectangle 11"/>
            <p:cNvSpPr>
              <a:spLocks noChangeArrowheads="1"/>
            </p:cNvSpPr>
            <p:nvPr/>
          </p:nvSpPr>
          <p:spPr bwMode="auto">
            <a:xfrm>
              <a:off x="865" y="1741"/>
              <a:ext cx="3789" cy="335"/>
            </a:xfrm>
            <a:prstGeom prst="rect">
              <a:avLst/>
            </a:prstGeom>
            <a:solidFill>
              <a:srgbClr val="FF5050">
                <a:alpha val="50195"/>
              </a:srgbClr>
            </a:solidFill>
            <a:ln w="9525">
              <a:noFill/>
              <a:miter lim="800000"/>
              <a:headEnd/>
              <a:tailEnd/>
            </a:ln>
          </p:spPr>
          <p:txBody>
            <a:bodyPr lIns="92075" tIns="46038" rIns="92075" bIns="46038">
              <a:spAutoFit/>
            </a:bodyPr>
            <a:lstStyle/>
            <a:p>
              <a:pPr>
                <a:lnSpc>
                  <a:spcPct val="60000"/>
                </a:lnSpc>
                <a:spcBef>
                  <a:spcPct val="40000"/>
                </a:spcBef>
              </a:pPr>
              <a:r>
                <a:rPr kumimoji="1" lang="en-US" altLang="zh-CN" sz="1800" b="1">
                  <a:solidFill>
                    <a:srgbClr val="000000"/>
                  </a:solidFill>
                  <a:latin typeface="Courier New" pitchFamily="49" charset="0"/>
                  <a:ea typeface="宋体" pitchFamily="2" charset="-122"/>
                </a:rPr>
                <a:t>PRAGMA EXCEPTION_INIT (</a:t>
              </a:r>
            </a:p>
            <a:p>
              <a:pPr>
                <a:lnSpc>
                  <a:spcPct val="60000"/>
                </a:lnSpc>
                <a:spcBef>
                  <a:spcPct val="40000"/>
                </a:spcBef>
              </a:pPr>
              <a:r>
                <a:rPr kumimoji="1" lang="en-US" altLang="zh-CN" sz="1800" b="1">
                  <a:solidFill>
                    <a:srgbClr val="000000"/>
                  </a:solidFill>
                  <a:latin typeface="Courier New" pitchFamily="49" charset="0"/>
                  <a:ea typeface="宋体" pitchFamily="2" charset="-122"/>
                </a:rPr>
                <a:t>	    e_products_invalid, -2292);</a:t>
              </a:r>
            </a:p>
          </p:txBody>
        </p:sp>
      </p:grpSp>
      <p:sp>
        <p:nvSpPr>
          <p:cNvPr id="808972" name="Oval 12"/>
          <p:cNvSpPr>
            <a:spLocks noChangeArrowheads="1"/>
          </p:cNvSpPr>
          <p:nvPr/>
        </p:nvSpPr>
        <p:spPr bwMode="auto">
          <a:xfrm>
            <a:off x="7880350" y="2894013"/>
            <a:ext cx="382588" cy="382587"/>
          </a:xfrm>
          <a:prstGeom prst="ellipse">
            <a:avLst/>
          </a:prstGeom>
          <a:solidFill>
            <a:srgbClr val="FFFFFF"/>
          </a:solidFill>
          <a:ln w="12700">
            <a:solidFill>
              <a:srgbClr val="000000"/>
            </a:solidFill>
            <a:round/>
            <a:headEnd/>
            <a:tailEnd/>
          </a:ln>
        </p:spPr>
        <p:txBody>
          <a:bodyPr wrap="none" lIns="92075" tIns="46038" rIns="92075" bIns="46038" anchor="ctr"/>
          <a:lstStyle/>
          <a:p>
            <a:pPr algn="ctr"/>
            <a:r>
              <a:rPr kumimoji="1" lang="zh-CN" altLang="en-US" sz="1800" b="1">
                <a:solidFill>
                  <a:srgbClr val="000000"/>
                </a:solidFill>
                <a:latin typeface="Arial" pitchFamily="34" charset="0"/>
                <a:ea typeface="宋体" pitchFamily="2" charset="-122"/>
              </a:rPr>
              <a:t>2</a:t>
            </a:r>
          </a:p>
        </p:txBody>
      </p:sp>
      <p:grpSp>
        <p:nvGrpSpPr>
          <p:cNvPr id="4" name="Group 13"/>
          <p:cNvGrpSpPr>
            <a:grpSpLocks/>
          </p:cNvGrpSpPr>
          <p:nvPr/>
        </p:nvGrpSpPr>
        <p:grpSpPr bwMode="auto">
          <a:xfrm>
            <a:off x="1993900" y="4478338"/>
            <a:ext cx="2678113" cy="274637"/>
            <a:chOff x="1256" y="2821"/>
            <a:chExt cx="1687" cy="173"/>
          </a:xfrm>
        </p:grpSpPr>
        <p:sp>
          <p:nvSpPr>
            <p:cNvPr id="23563" name="Rectangle 14"/>
            <p:cNvSpPr>
              <a:spLocks noChangeArrowheads="1"/>
            </p:cNvSpPr>
            <p:nvPr/>
          </p:nvSpPr>
          <p:spPr bwMode="auto">
            <a:xfrm>
              <a:off x="1256" y="2821"/>
              <a:ext cx="1687" cy="173"/>
            </a:xfrm>
            <a:prstGeom prst="rect">
              <a:avLst/>
            </a:prstGeom>
            <a:solidFill>
              <a:srgbClr val="FFFFCC"/>
            </a:solidFill>
            <a:ln w="9525">
              <a:noFill/>
              <a:miter lim="800000"/>
              <a:headEnd/>
              <a:tailEnd/>
            </a:ln>
          </p:spPr>
          <p:txBody>
            <a:bodyPr lIns="92075" tIns="46038" rIns="92075" bIns="46038">
              <a:spAutoFit/>
            </a:bodyPr>
            <a:lstStyle/>
            <a:p>
              <a:pPr>
                <a:lnSpc>
                  <a:spcPct val="60000"/>
                </a:lnSpc>
                <a:spcBef>
                  <a:spcPct val="40000"/>
                </a:spcBef>
              </a:pPr>
              <a:r>
                <a:rPr kumimoji="1" lang="zh-CN" altLang="en-US" sz="2000" b="1">
                  <a:solidFill>
                    <a:srgbClr val="000000"/>
                  </a:solidFill>
                  <a:latin typeface="Courier New" pitchFamily="49" charset="0"/>
                  <a:ea typeface="宋体" pitchFamily="2" charset="-122"/>
                </a:rPr>
                <a:t> </a:t>
              </a:r>
            </a:p>
          </p:txBody>
        </p:sp>
        <p:sp>
          <p:nvSpPr>
            <p:cNvPr id="23564" name="Rectangle 15"/>
            <p:cNvSpPr>
              <a:spLocks noChangeArrowheads="1"/>
            </p:cNvSpPr>
            <p:nvPr/>
          </p:nvSpPr>
          <p:spPr bwMode="auto">
            <a:xfrm>
              <a:off x="1256" y="2821"/>
              <a:ext cx="1687" cy="162"/>
            </a:xfrm>
            <a:prstGeom prst="rect">
              <a:avLst/>
            </a:prstGeom>
            <a:solidFill>
              <a:srgbClr val="FF5050">
                <a:alpha val="50195"/>
              </a:srgbClr>
            </a:solidFill>
            <a:ln w="9525">
              <a:noFill/>
              <a:miter lim="800000"/>
              <a:headEnd/>
              <a:tailEnd/>
            </a:ln>
          </p:spPr>
          <p:txBody>
            <a:bodyPr lIns="92075" tIns="46038" rIns="92075" bIns="46038">
              <a:spAutoFit/>
            </a:bodyPr>
            <a:lstStyle/>
            <a:p>
              <a:pPr>
                <a:lnSpc>
                  <a:spcPct val="60000"/>
                </a:lnSpc>
                <a:spcBef>
                  <a:spcPct val="40000"/>
                </a:spcBef>
              </a:pPr>
              <a:r>
                <a:rPr kumimoji="1" lang="en-US" altLang="zh-CN" sz="1800" b="1">
                  <a:solidFill>
                    <a:srgbClr val="000000"/>
                  </a:solidFill>
                  <a:latin typeface="Courier New" pitchFamily="49" charset="0"/>
                  <a:ea typeface="宋体" pitchFamily="2" charset="-122"/>
                </a:rPr>
                <a:t>e_products_invalid</a:t>
              </a:r>
            </a:p>
          </p:txBody>
        </p:sp>
      </p:grpSp>
      <p:sp>
        <p:nvSpPr>
          <p:cNvPr id="808976" name="Oval 16"/>
          <p:cNvSpPr>
            <a:spLocks noChangeArrowheads="1"/>
          </p:cNvSpPr>
          <p:nvPr/>
        </p:nvSpPr>
        <p:spPr bwMode="auto">
          <a:xfrm>
            <a:off x="7880350" y="4402138"/>
            <a:ext cx="382588" cy="382587"/>
          </a:xfrm>
          <a:prstGeom prst="ellipse">
            <a:avLst/>
          </a:prstGeom>
          <a:solidFill>
            <a:srgbClr val="FFFFFF"/>
          </a:solidFill>
          <a:ln w="12700">
            <a:solidFill>
              <a:srgbClr val="000000"/>
            </a:solidFill>
            <a:round/>
            <a:headEnd/>
            <a:tailEnd/>
          </a:ln>
        </p:spPr>
        <p:txBody>
          <a:bodyPr wrap="none" lIns="92075" tIns="46038" rIns="92075" bIns="46038" anchor="ctr"/>
          <a:lstStyle/>
          <a:p>
            <a:pPr algn="ctr"/>
            <a:r>
              <a:rPr kumimoji="1" lang="zh-CN" altLang="en-US" sz="1800" b="1">
                <a:solidFill>
                  <a:srgbClr val="000000"/>
                </a:solidFill>
                <a:latin typeface="Arial" pitchFamily="34" charset="0"/>
                <a:ea typeface="宋体" pitchFamily="2" charset="-122"/>
              </a:rPr>
              <a:t>3</a:t>
            </a:r>
          </a:p>
        </p:txBody>
      </p:sp>
      <p:sp>
        <p:nvSpPr>
          <p:cNvPr id="18" name="Rectangle 4"/>
          <p:cNvSpPr txBox="1">
            <a:spLocks noChangeArrowheads="1"/>
          </p:cNvSpPr>
          <p:nvPr/>
        </p:nvSpPr>
        <p:spPr bwMode="auto">
          <a:xfrm>
            <a:off x="965200" y="1190625"/>
            <a:ext cx="7385050" cy="969963"/>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mn-lt"/>
                <a:ea typeface="宋体" pitchFamily="2" charset="-122"/>
              </a:rPr>
              <a:t>捕获</a:t>
            </a:r>
            <a:r>
              <a:rPr lang="en-US" altLang="zh-CN" sz="1800" b="1" kern="0" dirty="0">
                <a:solidFill>
                  <a:schemeClr val="tx1"/>
                </a:solidFill>
                <a:latin typeface="+mn-lt"/>
                <a:ea typeface="宋体" pitchFamily="2" charset="-122"/>
              </a:rPr>
              <a:t>Oracle</a:t>
            </a:r>
            <a:r>
              <a:rPr lang="zh-CN" altLang="en-US" sz="1800" b="1" kern="0" dirty="0">
                <a:solidFill>
                  <a:schemeClr val="tx1"/>
                </a:solidFill>
                <a:latin typeface="+mn-lt"/>
                <a:ea typeface="宋体" pitchFamily="2" charset="-122"/>
              </a:rPr>
              <a:t>服务器错误</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1800" b="1" kern="0" dirty="0">
                <a:solidFill>
                  <a:schemeClr val="tx1"/>
                </a:solidFill>
                <a:latin typeface="+mn-lt"/>
                <a:ea typeface="宋体" pitchFamily="2" charset="-122"/>
              </a:rPr>
              <a:t>将数字-2292与</a:t>
            </a:r>
            <a:r>
              <a:rPr kumimoji="1" lang="en-US" altLang="zh-CN" sz="1800" b="1" kern="0" dirty="0" err="1">
                <a:solidFill>
                  <a:schemeClr val="tx1"/>
                </a:solidFill>
                <a:latin typeface="+mn-lt"/>
                <a:ea typeface="宋体" pitchFamily="2" charset="-122"/>
              </a:rPr>
              <a:t>e_products_invalid</a:t>
            </a:r>
            <a:r>
              <a:rPr kumimoji="1" lang="zh-CN" altLang="en-US" sz="1800" b="1" kern="0" dirty="0">
                <a:solidFill>
                  <a:schemeClr val="tx1"/>
                </a:solidFill>
                <a:latin typeface="Courier New" pitchFamily="49" charset="0"/>
                <a:ea typeface="宋体" pitchFamily="2" charset="-122"/>
              </a:rPr>
              <a:t>相关联。（</a:t>
            </a:r>
            <a:r>
              <a:rPr lang="zh-CN" altLang="en-US" sz="1800" b="1" kern="0" dirty="0">
                <a:solidFill>
                  <a:schemeClr val="tx1"/>
                </a:solidFill>
                <a:latin typeface="+mn-lt"/>
                <a:ea typeface="宋体" pitchFamily="2" charset="-122"/>
              </a:rPr>
              <a:t>-2292表示违反了完整性约束）</a:t>
            </a:r>
            <a:endParaRPr lang="en-US" altLang="zh-CN" sz="1800" b="1" kern="0" dirty="0">
              <a:solidFill>
                <a:schemeClr val="tx1"/>
              </a:solidFill>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08968"/>
                                        </p:tgtEl>
                                        <p:attrNameLst>
                                          <p:attrName>style.visibility</p:attrName>
                                        </p:attrNameLst>
                                      </p:cBhvr>
                                      <p:to>
                                        <p:strVal val="visible"/>
                                      </p:to>
                                    </p:set>
                                    <p:animEffect transition="in" filter="box(out)">
                                      <p:cBhvr>
                                        <p:cTn id="11" dur="500"/>
                                        <p:tgtEl>
                                          <p:spTgt spid="8089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808972"/>
                                        </p:tgtEl>
                                        <p:attrNameLst>
                                          <p:attrName>style.visibility</p:attrName>
                                        </p:attrNameLst>
                                      </p:cBhvr>
                                      <p:to>
                                        <p:strVal val="visible"/>
                                      </p:to>
                                    </p:set>
                                    <p:animEffect transition="in" filter="box(out)">
                                      <p:cBhvr>
                                        <p:cTn id="20" dur="500"/>
                                        <p:tgtEl>
                                          <p:spTgt spid="8089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808976"/>
                                        </p:tgtEl>
                                        <p:attrNameLst>
                                          <p:attrName>style.visibility</p:attrName>
                                        </p:attrNameLst>
                                      </p:cBhvr>
                                      <p:to>
                                        <p:strVal val="visible"/>
                                      </p:to>
                                    </p:set>
                                    <p:animEffect transition="in" filter="box(out)">
                                      <p:cBhvr>
                                        <p:cTn id="29" dur="500"/>
                                        <p:tgtEl>
                                          <p:spTgt spid="808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8" grpId="0" animBg="1" autoUpdateAnimBg="0"/>
      <p:bldP spid="808972" grpId="0" animBg="1" autoUpdateAnimBg="0"/>
      <p:bldP spid="80897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27363" y="0"/>
            <a:ext cx="5691187" cy="520700"/>
          </a:xfrm>
        </p:spPr>
        <p:txBody>
          <a:bodyPr>
            <a:normAutofit fontScale="90000"/>
          </a:bodyPr>
          <a:lstStyle/>
          <a:p>
            <a:pPr>
              <a:defRPr/>
            </a:pPr>
            <a:r>
              <a:rPr lang="en-US" altLang="zh-CN" sz="3200">
                <a:ea typeface="宋体" pitchFamily="2" charset="-122"/>
              </a:rPr>
              <a:t>3.2</a:t>
            </a:r>
            <a:r>
              <a:rPr lang="zh-CN" altLang="en-US" sz="3200">
                <a:ea typeface="宋体" pitchFamily="2" charset="-122"/>
              </a:rPr>
              <a:t> 非预定义异常</a:t>
            </a:r>
          </a:p>
        </p:txBody>
      </p:sp>
      <p:sp>
        <p:nvSpPr>
          <p:cNvPr id="5" name="Rectangle 2"/>
          <p:cNvSpPr>
            <a:spLocks noChangeArrowheads="1"/>
          </p:cNvSpPr>
          <p:nvPr/>
        </p:nvSpPr>
        <p:spPr bwMode="blackWhite">
          <a:xfrm>
            <a:off x="177800" y="930275"/>
            <a:ext cx="8763000" cy="56419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lstStyle/>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CREATE OR REPLACE PROCEDURE </a:t>
            </a:r>
            <a:r>
              <a:rPr lang="en-US" altLang="zh-CN" sz="1800" b="1" dirty="0" err="1">
                <a:solidFill>
                  <a:schemeClr val="tx1"/>
                </a:solidFill>
                <a:latin typeface="Courier New" pitchFamily="49" charset="0"/>
                <a:ea typeface="宋体" pitchFamily="2" charset="-122"/>
                <a:cs typeface="Courier New" pitchFamily="49" charset="0"/>
              </a:rPr>
              <a:t>insert_emp</a:t>
            </a:r>
            <a:r>
              <a:rPr lang="en-US" altLang="zh-CN" sz="1800" b="1" dirty="0">
                <a:solidFill>
                  <a:schemeClr val="tx1"/>
                </a:solidFill>
                <a:latin typeface="Courier New" pitchFamily="49" charset="0"/>
                <a:ea typeface="宋体" pitchFamily="2" charset="-122"/>
                <a:cs typeface="Courier New" pitchFamily="49" charset="0"/>
              </a:rPr>
              <a:t> </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(no IN </a:t>
            </a:r>
            <a:r>
              <a:rPr lang="en-US" altLang="zh-CN" sz="1800" b="1" dirty="0" err="1">
                <a:solidFill>
                  <a:schemeClr val="tx1"/>
                </a:solidFill>
                <a:latin typeface="Courier New" pitchFamily="49" charset="0"/>
                <a:ea typeface="宋体" pitchFamily="2" charset="-122"/>
                <a:cs typeface="Courier New" pitchFamily="49" charset="0"/>
              </a:rPr>
              <a:t>emp.empno%TYPE</a:t>
            </a:r>
            <a:r>
              <a:rPr lang="en-US" altLang="zh-CN" sz="1800" b="1" dirty="0">
                <a:solidFill>
                  <a:schemeClr val="tx1"/>
                </a:solidFill>
                <a:latin typeface="Courier New" pitchFamily="49" charset="0"/>
                <a:ea typeface="宋体" pitchFamily="2" charset="-122"/>
                <a:cs typeface="Courier New" pitchFamily="49" charset="0"/>
              </a:rPr>
              <a:t>,   name IN </a:t>
            </a:r>
            <a:r>
              <a:rPr lang="en-US" altLang="zh-CN" sz="1800" b="1" dirty="0" err="1">
                <a:solidFill>
                  <a:schemeClr val="tx1"/>
                </a:solidFill>
                <a:latin typeface="Courier New" pitchFamily="49" charset="0"/>
                <a:ea typeface="宋体" pitchFamily="2" charset="-122"/>
                <a:cs typeface="Courier New" pitchFamily="49" charset="0"/>
              </a:rPr>
              <a:t>emp.ename%TYPE</a:t>
            </a:r>
            <a:r>
              <a:rPr lang="en-US" altLang="zh-CN" sz="1800" b="1" dirty="0">
                <a:solidFill>
                  <a:schemeClr val="tx1"/>
                </a:solidFill>
                <a:latin typeface="Courier New" pitchFamily="49" charset="0"/>
                <a:ea typeface="宋体" pitchFamily="2" charset="-122"/>
                <a:cs typeface="Courier New" pitchFamily="49" charset="0"/>
              </a:rPr>
              <a:t> DEFAULT NULL,</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job IN </a:t>
            </a:r>
            <a:r>
              <a:rPr lang="en-US" altLang="zh-CN" sz="1800" b="1" dirty="0" err="1">
                <a:solidFill>
                  <a:schemeClr val="tx1"/>
                </a:solidFill>
                <a:latin typeface="Courier New" pitchFamily="49" charset="0"/>
                <a:ea typeface="宋体" pitchFamily="2" charset="-122"/>
                <a:cs typeface="Courier New" pitchFamily="49" charset="0"/>
              </a:rPr>
              <a:t>emp.job%TYPE</a:t>
            </a:r>
            <a:r>
              <a:rPr lang="en-US" altLang="zh-CN" sz="1800" b="1" dirty="0">
                <a:solidFill>
                  <a:schemeClr val="tx1"/>
                </a:solidFill>
                <a:latin typeface="Courier New" pitchFamily="49" charset="0"/>
                <a:ea typeface="宋体" pitchFamily="2" charset="-122"/>
                <a:cs typeface="Courier New" pitchFamily="49" charset="0"/>
              </a:rPr>
              <a:t> DEFAULT 'SALESMAN',</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mgr IN </a:t>
            </a:r>
            <a:r>
              <a:rPr lang="en-US" altLang="zh-CN" sz="1800" b="1" dirty="0" err="1">
                <a:solidFill>
                  <a:schemeClr val="tx1"/>
                </a:solidFill>
                <a:latin typeface="Courier New" pitchFamily="49" charset="0"/>
                <a:ea typeface="宋体" pitchFamily="2" charset="-122"/>
                <a:cs typeface="Courier New" pitchFamily="49" charset="0"/>
              </a:rPr>
              <a:t>emp.mgr%TYPE</a:t>
            </a:r>
            <a:r>
              <a:rPr lang="en-US" altLang="zh-CN" sz="1800" b="1" dirty="0">
                <a:solidFill>
                  <a:schemeClr val="tx1"/>
                </a:solidFill>
                <a:latin typeface="Courier New" pitchFamily="49" charset="0"/>
                <a:ea typeface="宋体" pitchFamily="2" charset="-122"/>
                <a:cs typeface="Courier New" pitchFamily="49" charset="0"/>
              </a:rPr>
              <a:t> DEFAULT 7369,</a:t>
            </a:r>
          </a:p>
          <a:p>
            <a:pPr>
              <a:buFont typeface="Wingdings" pitchFamily="2" charset="2"/>
              <a:buNone/>
              <a:defRPr/>
            </a:pPr>
            <a:r>
              <a:rPr lang="en-US" altLang="zh-CN" sz="1800" b="1" dirty="0" err="1">
                <a:solidFill>
                  <a:schemeClr val="tx1"/>
                </a:solidFill>
                <a:latin typeface="Courier New" pitchFamily="49" charset="0"/>
                <a:ea typeface="宋体" pitchFamily="2" charset="-122"/>
                <a:cs typeface="Courier New" pitchFamily="49" charset="0"/>
              </a:rPr>
              <a:t>hiredate</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emp.hiredate%TYPE</a:t>
            </a:r>
            <a:r>
              <a:rPr lang="en-US" altLang="zh-CN" sz="1800" b="1" dirty="0">
                <a:solidFill>
                  <a:schemeClr val="tx1"/>
                </a:solidFill>
                <a:latin typeface="Courier New" pitchFamily="49" charset="0"/>
                <a:ea typeface="宋体" pitchFamily="2" charset="-122"/>
                <a:cs typeface="Courier New" pitchFamily="49" charset="0"/>
              </a:rPr>
              <a:t> DEFAULT SYSDATE,</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salary</a:t>
            </a:r>
            <a:r>
              <a:rPr lang="zh-CN" altLang="en-US"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emp.sal%TYPE</a:t>
            </a:r>
            <a:r>
              <a:rPr lang="en-US" altLang="zh-CN" sz="1800" b="1" dirty="0">
                <a:solidFill>
                  <a:schemeClr val="tx1"/>
                </a:solidFill>
                <a:latin typeface="Courier New" pitchFamily="49" charset="0"/>
                <a:ea typeface="宋体" pitchFamily="2" charset="-122"/>
                <a:cs typeface="Courier New" pitchFamily="49" charset="0"/>
              </a:rPr>
              <a:t> DEFAULT 800,</a:t>
            </a:r>
          </a:p>
          <a:p>
            <a:pPr>
              <a:buFont typeface="Wingdings" pitchFamily="2" charset="2"/>
              <a:buNone/>
              <a:defRPr/>
            </a:pPr>
            <a:r>
              <a:rPr lang="en-US" altLang="zh-CN" sz="1800" b="1" dirty="0" err="1">
                <a:solidFill>
                  <a:schemeClr val="tx1"/>
                </a:solidFill>
                <a:latin typeface="Courier New" pitchFamily="49" charset="0"/>
                <a:ea typeface="宋体" pitchFamily="2" charset="-122"/>
                <a:cs typeface="Courier New" pitchFamily="49" charset="0"/>
              </a:rPr>
              <a:t>comm</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emp.comm%TYPE</a:t>
            </a:r>
            <a:r>
              <a:rPr lang="en-US" altLang="zh-CN" sz="1800" b="1" dirty="0">
                <a:solidFill>
                  <a:schemeClr val="tx1"/>
                </a:solidFill>
                <a:latin typeface="Courier New" pitchFamily="49" charset="0"/>
                <a:ea typeface="宋体" pitchFamily="2" charset="-122"/>
                <a:cs typeface="Courier New" pitchFamily="49" charset="0"/>
              </a:rPr>
              <a:t> DEFAULT NULL,</a:t>
            </a:r>
          </a:p>
          <a:p>
            <a:pPr>
              <a:buFont typeface="Wingdings" pitchFamily="2" charset="2"/>
              <a:buNone/>
              <a:defRPr/>
            </a:pPr>
            <a:r>
              <a:rPr lang="en-US" altLang="zh-CN" sz="1800" b="1" dirty="0" err="1">
                <a:solidFill>
                  <a:schemeClr val="tx1"/>
                </a:solidFill>
                <a:latin typeface="Courier New" pitchFamily="49" charset="0"/>
                <a:ea typeface="宋体" pitchFamily="2" charset="-122"/>
                <a:cs typeface="Courier New" pitchFamily="49" charset="0"/>
              </a:rPr>
              <a:t>deptno</a:t>
            </a: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emp.deptno%TYPE</a:t>
            </a:r>
            <a:r>
              <a:rPr lang="en-US" altLang="zh-CN" sz="1800" b="1" dirty="0">
                <a:solidFill>
                  <a:schemeClr val="tx1"/>
                </a:solidFill>
                <a:latin typeface="Courier New" pitchFamily="49" charset="0"/>
                <a:ea typeface="宋体" pitchFamily="2" charset="-122"/>
                <a:cs typeface="Courier New" pitchFamily="49" charset="0"/>
              </a:rPr>
              <a:t> DEFAULT 10</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)IS</a:t>
            </a:r>
          </a:p>
          <a:p>
            <a:pPr>
              <a:buFont typeface="Wingdings" pitchFamily="2" charset="2"/>
              <a:buNone/>
              <a:defRPr/>
            </a:pPr>
            <a:r>
              <a:rPr lang="en-US" altLang="zh-CN" sz="1800" b="1" dirty="0" err="1">
                <a:solidFill>
                  <a:schemeClr val="tx1"/>
                </a:solidFill>
                <a:latin typeface="Courier New" pitchFamily="49" charset="0"/>
                <a:ea typeface="宋体" pitchFamily="2" charset="-122"/>
                <a:cs typeface="Courier New" pitchFamily="49" charset="0"/>
              </a:rPr>
              <a:t>e_integrity</a:t>
            </a:r>
            <a:r>
              <a:rPr lang="en-US" altLang="zh-CN" sz="1800" b="1" dirty="0">
                <a:solidFill>
                  <a:schemeClr val="tx1"/>
                </a:solidFill>
                <a:latin typeface="Courier New" pitchFamily="49" charset="0"/>
                <a:ea typeface="宋体" pitchFamily="2" charset="-122"/>
                <a:cs typeface="Courier New" pitchFamily="49" charset="0"/>
              </a:rPr>
              <a:t> EXCEPTION;</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PRAGMA EXCEPTION_INIT (e_integrity,-2291);</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BEGIN</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     INSERT INTO </a:t>
            </a:r>
            <a:r>
              <a:rPr lang="en-US" altLang="zh-CN" sz="1800" b="1" dirty="0" err="1">
                <a:solidFill>
                  <a:schemeClr val="tx1"/>
                </a:solidFill>
                <a:latin typeface="Courier New" pitchFamily="49" charset="0"/>
                <a:ea typeface="宋体" pitchFamily="2" charset="-122"/>
                <a:cs typeface="Courier New" pitchFamily="49" charset="0"/>
              </a:rPr>
              <a:t>emp</a:t>
            </a:r>
            <a:r>
              <a:rPr lang="en-US" altLang="zh-CN" sz="1800" b="1" dirty="0">
                <a:solidFill>
                  <a:schemeClr val="tx1"/>
                </a:solidFill>
                <a:latin typeface="Courier New" pitchFamily="49" charset="0"/>
                <a:ea typeface="宋体" pitchFamily="2" charset="-122"/>
                <a:cs typeface="Courier New" pitchFamily="49" charset="0"/>
              </a:rPr>
              <a:t> VALUES(</a:t>
            </a:r>
            <a:r>
              <a:rPr lang="en-US" altLang="zh-CN" sz="1800" b="1" dirty="0" err="1">
                <a:solidFill>
                  <a:schemeClr val="tx1"/>
                </a:solidFill>
                <a:latin typeface="Courier New" pitchFamily="49" charset="0"/>
                <a:ea typeface="宋体" pitchFamily="2" charset="-122"/>
                <a:cs typeface="Courier New" pitchFamily="49" charset="0"/>
              </a:rPr>
              <a:t>no,name,job,mgr,hiredate,salary,comm,deptno</a:t>
            </a:r>
            <a:r>
              <a:rPr lang="en-US" altLang="zh-CN" sz="1800" b="1" dirty="0">
                <a:solidFill>
                  <a:schemeClr val="tx1"/>
                </a:solidFill>
                <a:latin typeface="Courier New" pitchFamily="49" charset="0"/>
                <a:ea typeface="宋体" pitchFamily="2" charset="-122"/>
                <a:cs typeface="Courier New" pitchFamily="49" charset="0"/>
              </a:rPr>
              <a:t>);</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EXCEPTION</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    WHEN DUP_VAL_ON_INDEX THEN</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dbms_output.put_line</a:t>
            </a:r>
            <a:r>
              <a:rPr lang="en-US" altLang="zh-CN" sz="1800" b="1" dirty="0">
                <a:solidFill>
                  <a:schemeClr val="tx1"/>
                </a:solidFill>
                <a:latin typeface="Courier New" pitchFamily="49" charset="0"/>
                <a:ea typeface="宋体" pitchFamily="2" charset="-122"/>
                <a:cs typeface="Courier New" pitchFamily="49" charset="0"/>
              </a:rPr>
              <a:t>('</a:t>
            </a:r>
            <a:r>
              <a:rPr lang="zh-CN" altLang="en-US" sz="1800" b="1" dirty="0">
                <a:solidFill>
                  <a:schemeClr val="tx1"/>
                </a:solidFill>
                <a:latin typeface="Courier New" pitchFamily="49" charset="0"/>
                <a:ea typeface="宋体" pitchFamily="2" charset="-122"/>
                <a:cs typeface="Courier New" pitchFamily="49" charset="0"/>
              </a:rPr>
              <a:t>该员工已经存在！</a:t>
            </a:r>
            <a:r>
              <a:rPr lang="en-US" altLang="zh-CN" sz="1800" b="1" dirty="0">
                <a:solidFill>
                  <a:schemeClr val="tx1"/>
                </a:solidFill>
                <a:latin typeface="Courier New" pitchFamily="49" charset="0"/>
                <a:ea typeface="宋体" pitchFamily="2" charset="-122"/>
                <a:cs typeface="Courier New" pitchFamily="49" charset="0"/>
              </a:rPr>
              <a:t>');</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    WHEN </a:t>
            </a:r>
            <a:r>
              <a:rPr lang="en-US" altLang="zh-CN" sz="1800" b="1" dirty="0" err="1">
                <a:solidFill>
                  <a:schemeClr val="tx1"/>
                </a:solidFill>
                <a:latin typeface="Courier New" pitchFamily="49" charset="0"/>
                <a:ea typeface="宋体" pitchFamily="2" charset="-122"/>
                <a:cs typeface="Courier New" pitchFamily="49" charset="0"/>
              </a:rPr>
              <a:t>e_integrity</a:t>
            </a:r>
            <a:r>
              <a:rPr lang="en-US" altLang="zh-CN" sz="1800" b="1" dirty="0">
                <a:solidFill>
                  <a:schemeClr val="tx1"/>
                </a:solidFill>
                <a:latin typeface="Courier New" pitchFamily="49" charset="0"/>
                <a:ea typeface="宋体" pitchFamily="2" charset="-122"/>
                <a:cs typeface="Courier New" pitchFamily="49" charset="0"/>
              </a:rPr>
              <a:t> THEN</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        </a:t>
            </a:r>
            <a:r>
              <a:rPr lang="en-US" altLang="zh-CN" sz="1800" b="1" dirty="0" err="1">
                <a:solidFill>
                  <a:schemeClr val="tx1"/>
                </a:solidFill>
                <a:latin typeface="Courier New" pitchFamily="49" charset="0"/>
                <a:ea typeface="宋体" pitchFamily="2" charset="-122"/>
                <a:cs typeface="Courier New" pitchFamily="49" charset="0"/>
              </a:rPr>
              <a:t>dbms_output.put_line</a:t>
            </a:r>
            <a:r>
              <a:rPr lang="en-US" altLang="zh-CN" sz="1800" b="1" dirty="0">
                <a:solidFill>
                  <a:schemeClr val="tx1"/>
                </a:solidFill>
                <a:latin typeface="Courier New" pitchFamily="49" charset="0"/>
                <a:ea typeface="宋体" pitchFamily="2" charset="-122"/>
                <a:cs typeface="Courier New" pitchFamily="49" charset="0"/>
              </a:rPr>
              <a:t>('</a:t>
            </a:r>
            <a:r>
              <a:rPr lang="zh-CN" altLang="en-US" sz="1800" b="1" dirty="0">
                <a:solidFill>
                  <a:schemeClr val="tx1"/>
                </a:solidFill>
                <a:latin typeface="Courier New" pitchFamily="49" charset="0"/>
                <a:ea typeface="宋体" pitchFamily="2" charset="-122"/>
                <a:cs typeface="Courier New" pitchFamily="49" charset="0"/>
              </a:rPr>
              <a:t>部门编号填写错误！</a:t>
            </a:r>
            <a:r>
              <a:rPr lang="en-US" altLang="zh-CN" sz="1800" b="1" dirty="0">
                <a:solidFill>
                  <a:schemeClr val="tx1"/>
                </a:solidFill>
                <a:latin typeface="Courier New" pitchFamily="49" charset="0"/>
                <a:ea typeface="宋体" pitchFamily="2" charset="-122"/>
                <a:cs typeface="Courier New" pitchFamily="49" charset="0"/>
              </a:rPr>
              <a:t>');</a:t>
            </a: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END;</a:t>
            </a:r>
            <a:endParaRPr kumimoji="1" lang="en-US" altLang="zh-CN" sz="1800" b="1" dirty="0">
              <a:solidFill>
                <a:schemeClr val="tx1"/>
              </a:solidFill>
              <a:latin typeface="Courier New" pitchFamily="49" charset="0"/>
              <a:ea typeface="宋体" pitchFamily="2" charset="-122"/>
              <a:cs typeface="Courier New" pitchFamily="49" charset="0"/>
            </a:endParaRPr>
          </a:p>
        </p:txBody>
      </p:sp>
      <p:sp>
        <p:nvSpPr>
          <p:cNvPr id="6" name="Rectangle 3"/>
          <p:cNvSpPr txBox="1">
            <a:spLocks noChangeArrowheads="1"/>
          </p:cNvSpPr>
          <p:nvPr/>
        </p:nvSpPr>
        <p:spPr bwMode="auto">
          <a:xfrm>
            <a:off x="323850" y="593725"/>
            <a:ext cx="8820150" cy="314325"/>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80000"/>
              </a:lnSpc>
              <a:spcBef>
                <a:spcPct val="35000"/>
              </a:spcBef>
              <a:buClr>
                <a:schemeClr val="hlink"/>
              </a:buClr>
              <a:buSzPct val="125000"/>
              <a:buFont typeface="Wingdings" pitchFamily="2" charset="2"/>
              <a:buNone/>
              <a:tabLst>
                <a:tab pos="571500" algn="l"/>
              </a:tabLst>
              <a:defRPr/>
            </a:pPr>
            <a:r>
              <a:rPr lang="zh-CN" altLang="en-US" sz="1800" b="1" kern="0" dirty="0">
                <a:solidFill>
                  <a:schemeClr val="tx1"/>
                </a:solidFill>
                <a:latin typeface="+mn-lt"/>
                <a:ea typeface="宋体" pitchFamily="2" charset="-122"/>
              </a:rPr>
              <a:t>例子：  为</a:t>
            </a:r>
            <a:r>
              <a:rPr lang="en-US" altLang="zh-CN" sz="1800" b="1" kern="0" dirty="0" err="1">
                <a:solidFill>
                  <a:schemeClr val="tx1"/>
                </a:solidFill>
                <a:latin typeface="+mn-lt"/>
                <a:ea typeface="宋体" pitchFamily="2" charset="-122"/>
              </a:rPr>
              <a:t>emp</a:t>
            </a:r>
            <a:r>
              <a:rPr lang="zh-CN" altLang="en-US" sz="1800" b="1" kern="0" dirty="0">
                <a:solidFill>
                  <a:schemeClr val="tx1"/>
                </a:solidFill>
                <a:latin typeface="+mn-lt"/>
                <a:ea typeface="宋体" pitchFamily="2" charset="-122"/>
              </a:rPr>
              <a:t>表创建一个能完成插入功能的存储过程</a:t>
            </a:r>
            <a:r>
              <a:rPr lang="en-US" altLang="zh-CN" sz="1800" b="1" kern="0" dirty="0" err="1">
                <a:solidFill>
                  <a:schemeClr val="tx1"/>
                </a:solidFill>
                <a:latin typeface="+mn-lt"/>
                <a:ea typeface="宋体" pitchFamily="2" charset="-122"/>
              </a:rPr>
              <a:t>insert_emp</a:t>
            </a:r>
            <a:r>
              <a:rPr lang="zh-CN" altLang="en-US" sz="1800" b="1" kern="0" dirty="0">
                <a:solidFill>
                  <a:schemeClr val="tx1"/>
                </a:solidFill>
                <a:latin typeface="+mn-lt"/>
                <a:ea typeface="宋体" pitchFamily="2" charset="-12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pPr>
              <a:defRPr/>
            </a:pPr>
            <a:r>
              <a:rPr lang="en-US" altLang="zh-CN" dirty="0">
                <a:ea typeface="宋体" pitchFamily="2" charset="-122"/>
              </a:rPr>
              <a:t>3.3</a:t>
            </a:r>
            <a:r>
              <a:rPr lang="zh-CN" altLang="en-US" dirty="0">
                <a:ea typeface="宋体" pitchFamily="2" charset="-122"/>
              </a:rPr>
              <a:t> 用户自定义异常</a:t>
            </a:r>
            <a:endParaRPr lang="en-US" altLang="zh-CN" dirty="0">
              <a:ea typeface="宋体" pitchFamily="2" charset="-122"/>
            </a:endParaRPr>
          </a:p>
        </p:txBody>
      </p:sp>
      <p:sp>
        <p:nvSpPr>
          <p:cNvPr id="811011" name="Rectangle 3"/>
          <p:cNvSpPr>
            <a:spLocks noChangeArrowheads="1"/>
          </p:cNvSpPr>
          <p:nvPr/>
        </p:nvSpPr>
        <p:spPr bwMode="blackWhite">
          <a:xfrm>
            <a:off x="434975" y="1927225"/>
            <a:ext cx="24447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grpSp>
        <p:nvGrpSpPr>
          <p:cNvPr id="2" name="Group 4"/>
          <p:cNvGrpSpPr>
            <a:grpSpLocks/>
          </p:cNvGrpSpPr>
          <p:nvPr/>
        </p:nvGrpSpPr>
        <p:grpSpPr bwMode="auto">
          <a:xfrm>
            <a:off x="496888" y="2176463"/>
            <a:ext cx="2230437" cy="2828925"/>
            <a:chOff x="313" y="1371"/>
            <a:chExt cx="1405" cy="1782"/>
          </a:xfrm>
        </p:grpSpPr>
        <p:sp>
          <p:nvSpPr>
            <p:cNvPr id="811013" name="Rectangle 5"/>
            <p:cNvSpPr>
              <a:spLocks noChangeArrowheads="1"/>
            </p:cNvSpPr>
            <p:nvPr/>
          </p:nvSpPr>
          <p:spPr bwMode="blackWhite">
            <a:xfrm>
              <a:off x="441"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solidFill>
                  <a:schemeClr val="tx1"/>
                </a:solidFill>
                <a:ea typeface="宋体" pitchFamily="2" charset="-122"/>
              </a:endParaRPr>
            </a:p>
          </p:txBody>
        </p:sp>
        <p:sp>
          <p:nvSpPr>
            <p:cNvPr id="811014" name="Rectangle 6"/>
            <p:cNvSpPr>
              <a:spLocks noChangeArrowheads="1"/>
            </p:cNvSpPr>
            <p:nvPr/>
          </p:nvSpPr>
          <p:spPr bwMode="auto">
            <a:xfrm>
              <a:off x="313" y="2716"/>
              <a:ext cx="1405" cy="437"/>
            </a:xfrm>
            <a:prstGeom prst="rect">
              <a:avLst/>
            </a:prstGeom>
            <a:noFill/>
            <a:ln w="9525">
              <a:noFill/>
              <a:miter lim="800000"/>
              <a:headEnd/>
              <a:tailEnd/>
            </a:ln>
            <a:effectLst/>
          </p:spPr>
          <p:txBody>
            <a:bodyPr lIns="92075" tIns="46038" rIns="92075" bIns="46038"/>
            <a:lstStyle/>
            <a:p>
              <a:pPr marL="285750" indent="-285750">
                <a:spcBef>
                  <a:spcPct val="30000"/>
                </a:spcBef>
                <a:buClr>
                  <a:srgbClr val="FFCC00"/>
                </a:buClr>
                <a:buSzPct val="120000"/>
                <a:buFont typeface="Arial" pitchFamily="34" charset="0"/>
                <a:buChar char="•"/>
                <a:tabLst>
                  <a:tab pos="285750" algn="l"/>
                </a:tabLst>
                <a:defRPr/>
              </a:pPr>
              <a:r>
                <a:rPr kumimoji="1" lang="en-US" altLang="zh-CN" sz="2400" b="1" dirty="0">
                  <a:solidFill>
                    <a:schemeClr val="tx1"/>
                  </a:solidFill>
                  <a:effectLst>
                    <a:outerShdw blurRad="38100" dist="38100" dir="2700000" algn="tl">
                      <a:srgbClr val="FFFFFF"/>
                    </a:outerShdw>
                  </a:effectLst>
                  <a:latin typeface="Arial" pitchFamily="34" charset="0"/>
                  <a:ea typeface="宋体" pitchFamily="2" charset="-122"/>
                </a:rPr>
                <a:t>Name the exception</a:t>
              </a:r>
            </a:p>
          </p:txBody>
        </p:sp>
        <p:sp>
          <p:nvSpPr>
            <p:cNvPr id="811015" name="Rectangle 7"/>
            <p:cNvSpPr>
              <a:spLocks noChangeArrowheads="1"/>
            </p:cNvSpPr>
            <p:nvPr/>
          </p:nvSpPr>
          <p:spPr bwMode="auto">
            <a:xfrm>
              <a:off x="556" y="1578"/>
              <a:ext cx="819" cy="291"/>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400" b="1">
                  <a:solidFill>
                    <a:schemeClr val="tx1"/>
                  </a:solidFill>
                  <a:effectLst>
                    <a:outerShdw blurRad="38100" dist="38100" dir="2700000" algn="tl">
                      <a:srgbClr val="FFFFFF"/>
                    </a:outerShdw>
                  </a:effectLst>
                  <a:latin typeface="Arial" pitchFamily="34" charset="0"/>
                  <a:ea typeface="宋体" pitchFamily="2" charset="-122"/>
                </a:rPr>
                <a:t>Declare</a:t>
              </a:r>
            </a:p>
          </p:txBody>
        </p:sp>
      </p:grpSp>
      <p:sp>
        <p:nvSpPr>
          <p:cNvPr id="811016" name="Rectangle 8"/>
          <p:cNvSpPr>
            <a:spLocks noChangeArrowheads="1"/>
          </p:cNvSpPr>
          <p:nvPr/>
        </p:nvSpPr>
        <p:spPr bwMode="auto">
          <a:xfrm>
            <a:off x="823913" y="3400425"/>
            <a:ext cx="1539875" cy="701675"/>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Declarative</a:t>
            </a:r>
          </a:p>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Section</a:t>
            </a:r>
          </a:p>
        </p:txBody>
      </p:sp>
      <p:sp>
        <p:nvSpPr>
          <p:cNvPr id="811017" name="Rectangle 9"/>
          <p:cNvSpPr>
            <a:spLocks noChangeArrowheads="1"/>
          </p:cNvSpPr>
          <p:nvPr/>
        </p:nvSpPr>
        <p:spPr bwMode="blackWhite">
          <a:xfrm>
            <a:off x="3194050" y="1927225"/>
            <a:ext cx="24447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grpSp>
        <p:nvGrpSpPr>
          <p:cNvPr id="3" name="Group 10"/>
          <p:cNvGrpSpPr>
            <a:grpSpLocks/>
          </p:cNvGrpSpPr>
          <p:nvPr/>
        </p:nvGrpSpPr>
        <p:grpSpPr bwMode="auto">
          <a:xfrm>
            <a:off x="2535238" y="2176463"/>
            <a:ext cx="3554412" cy="3441700"/>
            <a:chOff x="1597" y="1371"/>
            <a:chExt cx="2239" cy="2168"/>
          </a:xfrm>
        </p:grpSpPr>
        <p:sp>
          <p:nvSpPr>
            <p:cNvPr id="811019" name="Rectangle 11"/>
            <p:cNvSpPr>
              <a:spLocks noChangeArrowheads="1"/>
            </p:cNvSpPr>
            <p:nvPr/>
          </p:nvSpPr>
          <p:spPr bwMode="blackWhite">
            <a:xfrm>
              <a:off x="2205"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solidFill>
                  <a:schemeClr val="tx1"/>
                </a:solidFill>
                <a:ea typeface="宋体" pitchFamily="2" charset="-122"/>
              </a:endParaRPr>
            </a:p>
          </p:txBody>
        </p:sp>
        <p:sp>
          <p:nvSpPr>
            <p:cNvPr id="811020" name="Rectangle 12"/>
            <p:cNvSpPr>
              <a:spLocks noChangeArrowheads="1"/>
            </p:cNvSpPr>
            <p:nvPr/>
          </p:nvSpPr>
          <p:spPr bwMode="auto">
            <a:xfrm>
              <a:off x="2425" y="1578"/>
              <a:ext cx="635" cy="291"/>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400" b="1">
                  <a:solidFill>
                    <a:schemeClr val="tx1"/>
                  </a:solidFill>
                  <a:effectLst>
                    <a:outerShdw blurRad="38100" dist="38100" dir="2700000" algn="tl">
                      <a:srgbClr val="FFFFFF"/>
                    </a:outerShdw>
                  </a:effectLst>
                  <a:latin typeface="Arial" pitchFamily="34" charset="0"/>
                  <a:ea typeface="宋体" pitchFamily="2" charset="-122"/>
                </a:rPr>
                <a:t>Raise</a:t>
              </a:r>
            </a:p>
          </p:txBody>
        </p:sp>
        <p:sp>
          <p:nvSpPr>
            <p:cNvPr id="811021" name="Rectangle 13"/>
            <p:cNvSpPr>
              <a:spLocks noChangeArrowheads="1"/>
            </p:cNvSpPr>
            <p:nvPr/>
          </p:nvSpPr>
          <p:spPr bwMode="auto">
            <a:xfrm>
              <a:off x="1873" y="2716"/>
              <a:ext cx="1963" cy="823"/>
            </a:xfrm>
            <a:prstGeom prst="rect">
              <a:avLst/>
            </a:prstGeom>
            <a:noFill/>
            <a:ln w="9525">
              <a:noFill/>
              <a:miter lim="800000"/>
              <a:headEnd/>
              <a:tailEnd/>
            </a:ln>
            <a:effectLst/>
          </p:spPr>
          <p:txBody>
            <a:bodyPr lIns="92075" tIns="46038" rIns="92075" bIns="46038"/>
            <a:lstStyle/>
            <a:p>
              <a:pPr marL="285750" indent="-285750">
                <a:spcBef>
                  <a:spcPct val="30000"/>
                </a:spcBef>
                <a:buClr>
                  <a:srgbClr val="FFCC00"/>
                </a:buClr>
                <a:buSzPct val="120000"/>
                <a:buFont typeface="Arial" pitchFamily="34" charset="0"/>
                <a:buChar char="•"/>
                <a:tabLst>
                  <a:tab pos="285750" algn="l"/>
                </a:tabLst>
                <a:defRPr/>
              </a:pPr>
              <a:r>
                <a:rPr kumimoji="1" lang="en-US" altLang="zh-CN" sz="2400" b="1" dirty="0">
                  <a:solidFill>
                    <a:schemeClr val="tx1"/>
                  </a:solidFill>
                  <a:effectLst>
                    <a:outerShdw blurRad="38100" dist="38100" dir="2700000" algn="tl">
                      <a:srgbClr val="FFFFFF"/>
                    </a:outerShdw>
                  </a:effectLst>
                  <a:latin typeface="Arial" pitchFamily="34" charset="0"/>
                  <a:ea typeface="宋体" pitchFamily="2" charset="-122"/>
                </a:rPr>
                <a:t>Explicitly raise the exception by using the RAISE statement</a:t>
              </a:r>
            </a:p>
          </p:txBody>
        </p:sp>
        <p:sp>
          <p:nvSpPr>
            <p:cNvPr id="811022" name="Line 14"/>
            <p:cNvSpPr>
              <a:spLocks noChangeShapeType="1"/>
            </p:cNvSpPr>
            <p:nvPr/>
          </p:nvSpPr>
          <p:spPr bwMode="auto">
            <a:xfrm>
              <a:off x="1597" y="1724"/>
              <a:ext cx="573"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solidFill>
                  <a:schemeClr val="tx1"/>
                </a:solidFill>
              </a:endParaRPr>
            </a:p>
          </p:txBody>
        </p:sp>
      </p:grpSp>
      <p:sp>
        <p:nvSpPr>
          <p:cNvPr id="811023" name="Rectangle 15"/>
          <p:cNvSpPr>
            <a:spLocks noChangeArrowheads="1"/>
          </p:cNvSpPr>
          <p:nvPr/>
        </p:nvSpPr>
        <p:spPr bwMode="auto">
          <a:xfrm>
            <a:off x="3644900" y="3400425"/>
            <a:ext cx="1525588" cy="701675"/>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Executable</a:t>
            </a:r>
          </a:p>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Section</a:t>
            </a:r>
          </a:p>
        </p:txBody>
      </p:sp>
      <p:sp>
        <p:nvSpPr>
          <p:cNvPr id="811024" name="Rectangle 16"/>
          <p:cNvSpPr>
            <a:spLocks noChangeArrowheads="1"/>
          </p:cNvSpPr>
          <p:nvPr/>
        </p:nvSpPr>
        <p:spPr bwMode="blackWhite">
          <a:xfrm>
            <a:off x="5902325" y="1927225"/>
            <a:ext cx="28765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grpSp>
        <p:nvGrpSpPr>
          <p:cNvPr id="4" name="Group 17"/>
          <p:cNvGrpSpPr>
            <a:grpSpLocks/>
          </p:cNvGrpSpPr>
          <p:nvPr/>
        </p:nvGrpSpPr>
        <p:grpSpPr bwMode="auto">
          <a:xfrm>
            <a:off x="5334000" y="2176463"/>
            <a:ext cx="3108325" cy="3236912"/>
            <a:chOff x="3360" y="1371"/>
            <a:chExt cx="1958" cy="2039"/>
          </a:xfrm>
        </p:grpSpPr>
        <p:sp>
          <p:nvSpPr>
            <p:cNvPr id="811026" name="Rectangle 18"/>
            <p:cNvSpPr>
              <a:spLocks noChangeArrowheads="1"/>
            </p:cNvSpPr>
            <p:nvPr/>
          </p:nvSpPr>
          <p:spPr bwMode="blackWhite">
            <a:xfrm>
              <a:off x="4085"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solidFill>
                  <a:schemeClr val="tx1"/>
                </a:solidFill>
                <a:ea typeface="宋体" pitchFamily="2" charset="-122"/>
              </a:endParaRPr>
            </a:p>
          </p:txBody>
        </p:sp>
        <p:sp>
          <p:nvSpPr>
            <p:cNvPr id="811027" name="Rectangle 19"/>
            <p:cNvSpPr>
              <a:spLocks noChangeArrowheads="1"/>
            </p:cNvSpPr>
            <p:nvPr/>
          </p:nvSpPr>
          <p:spPr bwMode="auto">
            <a:xfrm>
              <a:off x="4113" y="1578"/>
              <a:ext cx="1110" cy="291"/>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400" b="1">
                  <a:solidFill>
                    <a:schemeClr val="tx1"/>
                  </a:solidFill>
                  <a:effectLst>
                    <a:outerShdw blurRad="38100" dist="38100" dir="2700000" algn="tl">
                      <a:srgbClr val="FFFFFF"/>
                    </a:outerShdw>
                  </a:effectLst>
                  <a:latin typeface="Arial" pitchFamily="34" charset="0"/>
                  <a:ea typeface="宋体" pitchFamily="2" charset="-122"/>
                </a:rPr>
                <a:t>Reference </a:t>
              </a:r>
            </a:p>
          </p:txBody>
        </p:sp>
        <p:sp>
          <p:nvSpPr>
            <p:cNvPr id="811028" name="Rectangle 20"/>
            <p:cNvSpPr>
              <a:spLocks noChangeArrowheads="1"/>
            </p:cNvSpPr>
            <p:nvPr/>
          </p:nvSpPr>
          <p:spPr bwMode="auto">
            <a:xfrm>
              <a:off x="3862" y="2716"/>
              <a:ext cx="1456" cy="694"/>
            </a:xfrm>
            <a:prstGeom prst="rect">
              <a:avLst/>
            </a:prstGeom>
            <a:noFill/>
            <a:ln w="9525">
              <a:noFill/>
              <a:miter lim="800000"/>
              <a:headEnd/>
              <a:tailEnd/>
            </a:ln>
            <a:effectLst/>
          </p:spPr>
          <p:txBody>
            <a:bodyPr lIns="92075" tIns="46038" rIns="92075" bIns="46038"/>
            <a:lstStyle/>
            <a:p>
              <a:pPr marL="285750" indent="-285750">
                <a:spcBef>
                  <a:spcPct val="30000"/>
                </a:spcBef>
                <a:buClr>
                  <a:srgbClr val="FFCC00"/>
                </a:buClr>
                <a:buSzPct val="120000"/>
                <a:buFont typeface="Arial" pitchFamily="34" charset="0"/>
                <a:buChar char="•"/>
                <a:tabLst>
                  <a:tab pos="285750" algn="l"/>
                </a:tabLst>
                <a:defRPr/>
              </a:pPr>
              <a:r>
                <a:rPr kumimoji="1" lang="en-US" altLang="zh-CN" sz="2400" b="1" dirty="0">
                  <a:solidFill>
                    <a:schemeClr val="tx1"/>
                  </a:solidFill>
                  <a:effectLst>
                    <a:outerShdw blurRad="38100" dist="38100" dir="2700000" algn="tl">
                      <a:srgbClr val="FFFFFF"/>
                    </a:outerShdw>
                  </a:effectLst>
                  <a:latin typeface="Arial" pitchFamily="34" charset="0"/>
                  <a:ea typeface="宋体" pitchFamily="2" charset="-122"/>
                </a:rPr>
                <a:t>Handle the raised exception</a:t>
              </a:r>
            </a:p>
          </p:txBody>
        </p:sp>
        <p:sp>
          <p:nvSpPr>
            <p:cNvPr id="811029" name="Line 21"/>
            <p:cNvSpPr>
              <a:spLocks noChangeShapeType="1"/>
            </p:cNvSpPr>
            <p:nvPr/>
          </p:nvSpPr>
          <p:spPr bwMode="auto">
            <a:xfrm>
              <a:off x="3360" y="1724"/>
              <a:ext cx="73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solidFill>
                  <a:schemeClr val="tx1"/>
                </a:solidFill>
              </a:endParaRPr>
            </a:p>
          </p:txBody>
        </p:sp>
      </p:grpSp>
      <p:sp>
        <p:nvSpPr>
          <p:cNvPr id="811030" name="Rectangle 22"/>
          <p:cNvSpPr>
            <a:spLocks noChangeArrowheads="1"/>
          </p:cNvSpPr>
          <p:nvPr/>
        </p:nvSpPr>
        <p:spPr bwMode="auto">
          <a:xfrm>
            <a:off x="6078538" y="3400425"/>
            <a:ext cx="2568575" cy="701675"/>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Exception-Handling</a:t>
            </a:r>
          </a:p>
          <a:p>
            <a:pPr algn="ctr">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Section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1011"/>
                                        </p:tgtEl>
                                        <p:attrNameLst>
                                          <p:attrName>style.visibility</p:attrName>
                                        </p:attrNameLst>
                                      </p:cBhvr>
                                      <p:to>
                                        <p:strVal val="visible"/>
                                      </p:to>
                                    </p:set>
                                    <p:animEffect transition="in" filter="box(out)">
                                      <p:cBhvr>
                                        <p:cTn id="7" dur="500"/>
                                        <p:tgtEl>
                                          <p:spTgt spid="8110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1016"/>
                                        </p:tgtEl>
                                        <p:attrNameLst>
                                          <p:attrName>style.visibility</p:attrName>
                                        </p:attrNameLst>
                                      </p:cBhvr>
                                      <p:to>
                                        <p:strVal val="visible"/>
                                      </p:to>
                                    </p:set>
                                    <p:animEffect transition="in" filter="wipe(left)">
                                      <p:cBhvr>
                                        <p:cTn id="16" dur="500"/>
                                        <p:tgtEl>
                                          <p:spTgt spid="8110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11017"/>
                                        </p:tgtEl>
                                        <p:attrNameLst>
                                          <p:attrName>style.visibility</p:attrName>
                                        </p:attrNameLst>
                                      </p:cBhvr>
                                      <p:to>
                                        <p:strVal val="visible"/>
                                      </p:to>
                                    </p:set>
                                    <p:animEffect transition="in" filter="box(out)">
                                      <p:cBhvr>
                                        <p:cTn id="21" dur="500"/>
                                        <p:tgtEl>
                                          <p:spTgt spid="81101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11023"/>
                                        </p:tgtEl>
                                        <p:attrNameLst>
                                          <p:attrName>style.visibility</p:attrName>
                                        </p:attrNameLst>
                                      </p:cBhvr>
                                      <p:to>
                                        <p:strVal val="visible"/>
                                      </p:to>
                                    </p:set>
                                    <p:animEffect transition="in" filter="wipe(left)">
                                      <p:cBhvr>
                                        <p:cTn id="30" dur="500"/>
                                        <p:tgtEl>
                                          <p:spTgt spid="81102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811024"/>
                                        </p:tgtEl>
                                        <p:attrNameLst>
                                          <p:attrName>style.visibility</p:attrName>
                                        </p:attrNameLst>
                                      </p:cBhvr>
                                      <p:to>
                                        <p:strVal val="visible"/>
                                      </p:to>
                                    </p:set>
                                    <p:animEffect transition="in" filter="box(out)">
                                      <p:cBhvr>
                                        <p:cTn id="35" dur="500"/>
                                        <p:tgtEl>
                                          <p:spTgt spid="81102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11030"/>
                                        </p:tgtEl>
                                        <p:attrNameLst>
                                          <p:attrName>style.visibility</p:attrName>
                                        </p:attrNameLst>
                                      </p:cBhvr>
                                      <p:to>
                                        <p:strVal val="visible"/>
                                      </p:to>
                                    </p:set>
                                    <p:animEffect transition="in" filter="wipe(left)">
                                      <p:cBhvr>
                                        <p:cTn id="44" dur="500"/>
                                        <p:tgtEl>
                                          <p:spTgt spid="81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animBg="1"/>
      <p:bldP spid="811016" grpId="0" autoUpdateAnimBg="0"/>
      <p:bldP spid="811017" grpId="0" animBg="1"/>
      <p:bldP spid="811023" grpId="0" autoUpdateAnimBg="0"/>
      <p:bldP spid="811024" grpId="0" animBg="1"/>
      <p:bldP spid="81103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pPr>
              <a:defRPr/>
            </a:pPr>
            <a:r>
              <a:rPr lang="en-US" altLang="zh-CN" dirty="0">
                <a:solidFill>
                  <a:schemeClr val="tx1"/>
                </a:solidFill>
                <a:ea typeface="宋体" pitchFamily="2" charset="-122"/>
              </a:rPr>
              <a:t>3.3</a:t>
            </a:r>
            <a:r>
              <a:rPr lang="zh-CN" altLang="en-US" dirty="0">
                <a:solidFill>
                  <a:schemeClr val="tx1"/>
                </a:solidFill>
                <a:ea typeface="宋体" pitchFamily="2" charset="-122"/>
              </a:rPr>
              <a:t> 用户自定义异常</a:t>
            </a:r>
            <a:endParaRPr lang="en-US" altLang="zh-CN" dirty="0">
              <a:solidFill>
                <a:schemeClr val="tx1"/>
              </a:solidFill>
              <a:ea typeface="宋体" pitchFamily="2" charset="-122"/>
            </a:endParaRPr>
          </a:p>
        </p:txBody>
      </p:sp>
      <p:sp>
        <p:nvSpPr>
          <p:cNvPr id="813059" name="Rectangle 3"/>
          <p:cNvSpPr>
            <a:spLocks noChangeArrowheads="1"/>
          </p:cNvSpPr>
          <p:nvPr/>
        </p:nvSpPr>
        <p:spPr bwMode="blackWhite">
          <a:xfrm>
            <a:off x="728663" y="1789113"/>
            <a:ext cx="7361237" cy="35655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60000"/>
              </a:lnSpc>
              <a:spcBef>
                <a:spcPct val="40000"/>
              </a:spcBef>
              <a:defRPr/>
            </a:pPr>
            <a:r>
              <a:rPr kumimoji="1" lang="zh-CN" altLang="en-US" sz="1800" b="1" dirty="0">
                <a:solidFill>
                  <a:srgbClr val="000000"/>
                </a:solidFill>
                <a:latin typeface="Courier New" pitchFamily="49" charset="0"/>
                <a:ea typeface="宋体" pitchFamily="2" charset="-122"/>
              </a:rPr>
              <a:t>[</a:t>
            </a:r>
            <a:r>
              <a:rPr kumimoji="1" lang="en-US" altLang="zh-CN" sz="1800" b="1" dirty="0">
                <a:solidFill>
                  <a:srgbClr val="000000"/>
                </a:solidFill>
                <a:latin typeface="Courier New" pitchFamily="49" charset="0"/>
                <a:ea typeface="宋体" pitchFamily="2" charset="-122"/>
              </a:rPr>
              <a:t>DECLARE]</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e_amount_remaining</a:t>
            </a:r>
            <a:r>
              <a:rPr kumimoji="1" lang="en-US" altLang="zh-CN" sz="1800" b="1" dirty="0">
                <a:solidFill>
                  <a:srgbClr val="000000"/>
                </a:solidFill>
                <a:latin typeface="Courier New" pitchFamily="49" charset="0"/>
                <a:ea typeface="宋体" pitchFamily="2" charset="-122"/>
              </a:rPr>
              <a:t> EXCEPTION;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 .</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BEGIN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 .</a:t>
            </a:r>
          </a:p>
          <a:p>
            <a:pPr>
              <a:lnSpc>
                <a:spcPct val="60000"/>
              </a:lnSpc>
              <a:spcBef>
                <a:spcPct val="40000"/>
              </a:spcBef>
              <a:defRPr/>
            </a:pPr>
            <a:r>
              <a:rPr kumimoji="1" lang="zh-CN" altLang="en-US" sz="1800" b="1" dirty="0">
                <a:solidFill>
                  <a:srgbClr val="FF33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RAISE </a:t>
            </a:r>
            <a:r>
              <a:rPr kumimoji="1" lang="en-US" altLang="zh-CN" sz="1800" b="1" dirty="0" err="1">
                <a:solidFill>
                  <a:srgbClr val="000000"/>
                </a:solidFill>
                <a:latin typeface="Courier New" pitchFamily="49" charset="0"/>
                <a:ea typeface="宋体" pitchFamily="2" charset="-122"/>
              </a:rPr>
              <a:t>e_amount_remaining</a:t>
            </a:r>
            <a:r>
              <a:rPr kumimoji="1" lang="en-US" altLang="zh-CN" sz="1800" b="1" dirty="0">
                <a:solidFill>
                  <a:srgbClr val="000000"/>
                </a:solidFill>
                <a:latin typeface="Courier New" pitchFamily="49" charset="0"/>
                <a:ea typeface="宋体" pitchFamily="2" charset="-122"/>
              </a:rPr>
              <a:t>;</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 .</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EXCEPTION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WHEN </a:t>
            </a:r>
            <a:r>
              <a:rPr kumimoji="1" lang="en-US" altLang="zh-CN" sz="1800" b="1" dirty="0" err="1">
                <a:solidFill>
                  <a:srgbClr val="000000"/>
                </a:solidFill>
                <a:latin typeface="Courier New" pitchFamily="49" charset="0"/>
                <a:ea typeface="宋体" pitchFamily="2" charset="-122"/>
              </a:rPr>
              <a:t>e_amount_remaining</a:t>
            </a:r>
            <a:r>
              <a:rPr kumimoji="1" lang="en-US" altLang="zh-CN" sz="1800" b="1" dirty="0">
                <a:solidFill>
                  <a:srgbClr val="000000"/>
                </a:solidFill>
                <a:latin typeface="Courier New" pitchFamily="49" charset="0"/>
                <a:ea typeface="宋体" pitchFamily="2" charset="-122"/>
              </a:rPr>
              <a:t>  THEN</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a:t>
            </a:r>
            <a:r>
              <a:rPr kumimoji="1" lang="en-US" altLang="zh-CN" sz="1800" b="1" dirty="0" err="1">
                <a:solidFill>
                  <a:srgbClr val="000000"/>
                </a:solidFill>
                <a:latin typeface="Courier New" pitchFamily="49" charset="0"/>
                <a:ea typeface="宋体" pitchFamily="2" charset="-122"/>
              </a:rPr>
              <a:t>g_message</a:t>
            </a:r>
            <a:r>
              <a:rPr kumimoji="1" lang="en-US" altLang="zh-CN" sz="1800" b="1" dirty="0">
                <a:solidFill>
                  <a:srgbClr val="000000"/>
                </a:solidFill>
                <a:latin typeface="Courier New" pitchFamily="49" charset="0"/>
                <a:ea typeface="宋体" pitchFamily="2" charset="-122"/>
              </a:rPr>
              <a:t> := 'There is still an amount</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	             in stock.';</a:t>
            </a:r>
          </a:p>
          <a:p>
            <a:pPr>
              <a:lnSpc>
                <a:spcPct val="60000"/>
              </a:lnSpc>
              <a:spcBef>
                <a:spcPct val="40000"/>
              </a:spcBef>
              <a:defRPr/>
            </a:pPr>
            <a:r>
              <a:rPr kumimoji="1" lang="zh-CN" altLang="en-US" sz="1800" b="1" dirty="0">
                <a:solidFill>
                  <a:srgbClr val="000000"/>
                </a:solidFill>
                <a:latin typeface="Courier New" pitchFamily="49" charset="0"/>
                <a:ea typeface="宋体" pitchFamily="2" charset="-122"/>
              </a:rPr>
              <a:t>. . .</a:t>
            </a:r>
          </a:p>
          <a:p>
            <a:pPr>
              <a:lnSpc>
                <a:spcPct val="60000"/>
              </a:lnSpc>
              <a:spcBef>
                <a:spcPct val="40000"/>
              </a:spcBef>
              <a:defRPr/>
            </a:pPr>
            <a:r>
              <a:rPr kumimoji="1" lang="en-US" altLang="zh-CN" sz="1800" b="1" dirty="0">
                <a:solidFill>
                  <a:srgbClr val="000000"/>
                </a:solidFill>
                <a:latin typeface="Courier New" pitchFamily="49" charset="0"/>
                <a:ea typeface="宋体" pitchFamily="2" charset="-122"/>
              </a:rPr>
              <a:t>END;</a:t>
            </a:r>
          </a:p>
        </p:txBody>
      </p:sp>
      <p:sp>
        <p:nvSpPr>
          <p:cNvPr id="813060" name="Rectangle 4"/>
          <p:cNvSpPr>
            <a:spLocks noChangeArrowheads="1"/>
          </p:cNvSpPr>
          <p:nvPr/>
        </p:nvSpPr>
        <p:spPr bwMode="auto">
          <a:xfrm>
            <a:off x="844550" y="1198563"/>
            <a:ext cx="7385050" cy="498475"/>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1500" algn="l"/>
              </a:tabLst>
              <a:defRPr/>
            </a:pPr>
            <a:r>
              <a:rPr kumimoji="1" lang="zh-CN" altLang="en-US" sz="2800" b="1" dirty="0">
                <a:solidFill>
                  <a:schemeClr val="tx1"/>
                </a:solidFill>
                <a:effectLst>
                  <a:outerShdw blurRad="38100" dist="38100" dir="2700000" algn="tl">
                    <a:srgbClr val="FFFFFF"/>
                  </a:outerShdw>
                </a:effectLst>
                <a:latin typeface="Arial" pitchFamily="34" charset="0"/>
                <a:ea typeface="宋体" pitchFamily="2" charset="-122"/>
              </a:rPr>
              <a:t>例子：</a:t>
            </a:r>
            <a:endParaRPr kumimoji="1" lang="en-US" altLang="zh-CN" sz="2800" b="1" dirty="0">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2" name="Group 5"/>
          <p:cNvGrpSpPr>
            <a:grpSpLocks/>
          </p:cNvGrpSpPr>
          <p:nvPr/>
        </p:nvGrpSpPr>
        <p:grpSpPr bwMode="auto">
          <a:xfrm>
            <a:off x="1062038" y="2065338"/>
            <a:ext cx="4573587" cy="322262"/>
            <a:chOff x="669" y="1301"/>
            <a:chExt cx="2881" cy="203"/>
          </a:xfrm>
        </p:grpSpPr>
        <p:sp>
          <p:nvSpPr>
            <p:cNvPr id="26641" name="Rectangle 6"/>
            <p:cNvSpPr>
              <a:spLocks noChangeArrowheads="1"/>
            </p:cNvSpPr>
            <p:nvPr/>
          </p:nvSpPr>
          <p:spPr bwMode="auto">
            <a:xfrm>
              <a:off x="669" y="1301"/>
              <a:ext cx="2881" cy="203"/>
            </a:xfrm>
            <a:prstGeom prst="rect">
              <a:avLst/>
            </a:prstGeom>
            <a:solidFill>
              <a:srgbClr val="FFFFCC"/>
            </a:solidFill>
            <a:ln w="9525">
              <a:noFill/>
              <a:miter lim="800000"/>
              <a:headEnd/>
              <a:tailEnd/>
            </a:ln>
          </p:spPr>
          <p:txBody>
            <a:bodyPr wrap="none" anchor="ctr"/>
            <a:lstStyle/>
            <a:p>
              <a:endParaRPr lang="zh-CN" altLang="en-US">
                <a:ea typeface="宋体" pitchFamily="2" charset="-122"/>
              </a:endParaRPr>
            </a:p>
          </p:txBody>
        </p:sp>
        <p:sp>
          <p:nvSpPr>
            <p:cNvPr id="26642" name="Rectangle 7"/>
            <p:cNvSpPr>
              <a:spLocks noChangeArrowheads="1"/>
            </p:cNvSpPr>
            <p:nvPr/>
          </p:nvSpPr>
          <p:spPr bwMode="auto">
            <a:xfrm>
              <a:off x="669" y="1301"/>
              <a:ext cx="2881" cy="203"/>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6643" name="Rectangle 8"/>
            <p:cNvSpPr>
              <a:spLocks noChangeArrowheads="1"/>
            </p:cNvSpPr>
            <p:nvPr/>
          </p:nvSpPr>
          <p:spPr bwMode="auto">
            <a:xfrm>
              <a:off x="808" y="1324"/>
              <a:ext cx="2622" cy="162"/>
            </a:xfrm>
            <a:prstGeom prst="rect">
              <a:avLst/>
            </a:prstGeom>
            <a:noFill/>
            <a:ln w="9525">
              <a:noFill/>
              <a:miter lim="800000"/>
              <a:headEnd/>
              <a:tailEnd/>
            </a:ln>
          </p:spPr>
          <p:txBody>
            <a:bodyPr wrap="none" lIns="92075" tIns="46038" rIns="92075" bIns="46038">
              <a:spAutoFit/>
            </a:bodyPr>
            <a:lstStyle/>
            <a:p>
              <a:pPr algn="ctr">
                <a:lnSpc>
                  <a:spcPct val="60000"/>
                </a:lnSpc>
                <a:spcBef>
                  <a:spcPct val="40000"/>
                </a:spcBef>
              </a:pPr>
              <a:r>
                <a:rPr kumimoji="1" lang="en-US" altLang="zh-CN" sz="1800" b="1">
                  <a:solidFill>
                    <a:srgbClr val="000000"/>
                  </a:solidFill>
                  <a:latin typeface="Courier New" pitchFamily="49" charset="0"/>
                  <a:ea typeface="宋体" pitchFamily="2" charset="-122"/>
                </a:rPr>
                <a:t>e_amount_remaining EXCEPTION;</a:t>
              </a:r>
            </a:p>
          </p:txBody>
        </p:sp>
      </p:grpSp>
      <p:sp>
        <p:nvSpPr>
          <p:cNvPr id="813065" name="Oval 9"/>
          <p:cNvSpPr>
            <a:spLocks noChangeArrowheads="1"/>
          </p:cNvSpPr>
          <p:nvPr/>
        </p:nvSpPr>
        <p:spPr bwMode="auto">
          <a:xfrm>
            <a:off x="8224838" y="1990725"/>
            <a:ext cx="382587" cy="382588"/>
          </a:xfrm>
          <a:prstGeom prst="ellipse">
            <a:avLst/>
          </a:prstGeom>
          <a:solidFill>
            <a:srgbClr val="FFFFFF"/>
          </a:solidFill>
          <a:ln w="12700">
            <a:solidFill>
              <a:srgbClr val="000000"/>
            </a:solidFill>
            <a:round/>
            <a:headEnd/>
            <a:tailEnd/>
          </a:ln>
        </p:spPr>
        <p:txBody>
          <a:bodyPr wrap="none" lIns="92075" tIns="46038" rIns="92075" bIns="46038" anchor="ctr"/>
          <a:lstStyle/>
          <a:p>
            <a:pPr algn="ctr"/>
            <a:r>
              <a:rPr kumimoji="1" lang="zh-CN" altLang="en-US" sz="1800" b="1">
                <a:solidFill>
                  <a:srgbClr val="000000"/>
                </a:solidFill>
                <a:latin typeface="Arial" pitchFamily="34" charset="0"/>
                <a:ea typeface="宋体" pitchFamily="2" charset="-122"/>
              </a:rPr>
              <a:t>1</a:t>
            </a:r>
          </a:p>
        </p:txBody>
      </p:sp>
      <p:grpSp>
        <p:nvGrpSpPr>
          <p:cNvPr id="3" name="Group 10"/>
          <p:cNvGrpSpPr>
            <a:grpSpLocks/>
          </p:cNvGrpSpPr>
          <p:nvPr/>
        </p:nvGrpSpPr>
        <p:grpSpPr bwMode="auto">
          <a:xfrm>
            <a:off x="1030288" y="3087688"/>
            <a:ext cx="3997325" cy="422275"/>
            <a:chOff x="649" y="1945"/>
            <a:chExt cx="2518" cy="266"/>
          </a:xfrm>
        </p:grpSpPr>
        <p:sp>
          <p:nvSpPr>
            <p:cNvPr id="26638" name="Rectangle 11"/>
            <p:cNvSpPr>
              <a:spLocks noChangeArrowheads="1"/>
            </p:cNvSpPr>
            <p:nvPr/>
          </p:nvSpPr>
          <p:spPr bwMode="auto">
            <a:xfrm>
              <a:off x="649" y="1983"/>
              <a:ext cx="2518" cy="212"/>
            </a:xfrm>
            <a:prstGeom prst="rect">
              <a:avLst/>
            </a:prstGeom>
            <a:solidFill>
              <a:srgbClr val="FFFFCC"/>
            </a:solidFill>
            <a:ln w="9525">
              <a:noFill/>
              <a:miter lim="800000"/>
              <a:headEnd/>
              <a:tailEnd/>
            </a:ln>
          </p:spPr>
          <p:txBody>
            <a:bodyPr wrap="none" anchor="ctr"/>
            <a:lstStyle/>
            <a:p>
              <a:endParaRPr lang="zh-CN" altLang="en-US">
                <a:ea typeface="宋体" pitchFamily="2" charset="-122"/>
              </a:endParaRPr>
            </a:p>
          </p:txBody>
        </p:sp>
        <p:sp>
          <p:nvSpPr>
            <p:cNvPr id="26639" name="Rectangle 12"/>
            <p:cNvSpPr>
              <a:spLocks noChangeArrowheads="1"/>
            </p:cNvSpPr>
            <p:nvPr/>
          </p:nvSpPr>
          <p:spPr bwMode="auto">
            <a:xfrm>
              <a:off x="649" y="1983"/>
              <a:ext cx="2518" cy="212"/>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6640" name="Rectangle 13"/>
            <p:cNvSpPr>
              <a:spLocks noChangeArrowheads="1"/>
            </p:cNvSpPr>
            <p:nvPr/>
          </p:nvSpPr>
          <p:spPr bwMode="auto">
            <a:xfrm>
              <a:off x="650" y="1945"/>
              <a:ext cx="2516" cy="266"/>
            </a:xfrm>
            <a:prstGeom prst="rect">
              <a:avLst/>
            </a:prstGeom>
            <a:noFill/>
            <a:ln w="9525">
              <a:noFill/>
              <a:miter lim="800000"/>
              <a:headEnd/>
              <a:tailEnd/>
            </a:ln>
          </p:spPr>
          <p:txBody>
            <a:bodyPr lIns="92075" tIns="46038" rIns="92075" bIns="46038">
              <a:spAutoFit/>
            </a:bodyPr>
            <a:lstStyle/>
            <a:p>
              <a:pPr algn="ctr">
                <a:lnSpc>
                  <a:spcPct val="120000"/>
                </a:lnSpc>
                <a:spcBef>
                  <a:spcPct val="60000"/>
                </a:spcBef>
              </a:pPr>
              <a:r>
                <a:rPr kumimoji="1" lang="en-US" altLang="zh-CN" sz="1800" b="1">
                  <a:solidFill>
                    <a:srgbClr val="000000"/>
                  </a:solidFill>
                  <a:latin typeface="Courier New" pitchFamily="49" charset="0"/>
                  <a:ea typeface="宋体" pitchFamily="2" charset="-122"/>
                </a:rPr>
                <a:t>RAISE e_amount_remaining;</a:t>
              </a:r>
            </a:p>
          </p:txBody>
        </p:sp>
      </p:grpSp>
      <p:sp>
        <p:nvSpPr>
          <p:cNvPr id="813070" name="Oval 14"/>
          <p:cNvSpPr>
            <a:spLocks noChangeArrowheads="1"/>
          </p:cNvSpPr>
          <p:nvPr/>
        </p:nvSpPr>
        <p:spPr bwMode="auto">
          <a:xfrm>
            <a:off x="8224838" y="3270250"/>
            <a:ext cx="382587" cy="382588"/>
          </a:xfrm>
          <a:prstGeom prst="ellipse">
            <a:avLst/>
          </a:prstGeom>
          <a:solidFill>
            <a:srgbClr val="FFFFFF"/>
          </a:solidFill>
          <a:ln w="12700">
            <a:solidFill>
              <a:srgbClr val="000000"/>
            </a:solidFill>
            <a:round/>
            <a:headEnd/>
            <a:tailEnd/>
          </a:ln>
        </p:spPr>
        <p:txBody>
          <a:bodyPr wrap="none" lIns="92075" tIns="46038" rIns="92075" bIns="46038" anchor="ctr"/>
          <a:lstStyle/>
          <a:p>
            <a:pPr algn="ctr"/>
            <a:r>
              <a:rPr kumimoji="1" lang="zh-CN" altLang="en-US" sz="1800" b="1">
                <a:solidFill>
                  <a:srgbClr val="000000"/>
                </a:solidFill>
                <a:latin typeface="Arial" pitchFamily="34" charset="0"/>
                <a:ea typeface="宋体" pitchFamily="2" charset="-122"/>
              </a:rPr>
              <a:t>2</a:t>
            </a:r>
          </a:p>
        </p:txBody>
      </p:sp>
      <p:grpSp>
        <p:nvGrpSpPr>
          <p:cNvPr id="4" name="Group 15"/>
          <p:cNvGrpSpPr>
            <a:grpSpLocks/>
          </p:cNvGrpSpPr>
          <p:nvPr/>
        </p:nvGrpSpPr>
        <p:grpSpPr bwMode="auto">
          <a:xfrm>
            <a:off x="1711325" y="3949700"/>
            <a:ext cx="2730500" cy="315913"/>
            <a:chOff x="1078" y="2488"/>
            <a:chExt cx="1720" cy="199"/>
          </a:xfrm>
        </p:grpSpPr>
        <p:sp>
          <p:nvSpPr>
            <p:cNvPr id="26635" name="Rectangle 16"/>
            <p:cNvSpPr>
              <a:spLocks noChangeArrowheads="1"/>
            </p:cNvSpPr>
            <p:nvPr/>
          </p:nvSpPr>
          <p:spPr bwMode="auto">
            <a:xfrm>
              <a:off x="1078" y="2488"/>
              <a:ext cx="1720" cy="199"/>
            </a:xfrm>
            <a:prstGeom prst="rect">
              <a:avLst/>
            </a:prstGeom>
            <a:solidFill>
              <a:srgbClr val="FFFFCC"/>
            </a:solidFill>
            <a:ln w="9525">
              <a:noFill/>
              <a:miter lim="800000"/>
              <a:headEnd/>
              <a:tailEnd/>
            </a:ln>
          </p:spPr>
          <p:txBody>
            <a:bodyPr wrap="none" anchor="ctr"/>
            <a:lstStyle/>
            <a:p>
              <a:endParaRPr lang="zh-CN" altLang="en-US">
                <a:ea typeface="宋体" pitchFamily="2" charset="-122"/>
              </a:endParaRPr>
            </a:p>
          </p:txBody>
        </p:sp>
        <p:sp>
          <p:nvSpPr>
            <p:cNvPr id="26636" name="Rectangle 17"/>
            <p:cNvSpPr>
              <a:spLocks noChangeArrowheads="1"/>
            </p:cNvSpPr>
            <p:nvPr/>
          </p:nvSpPr>
          <p:spPr bwMode="auto">
            <a:xfrm>
              <a:off x="1078" y="2488"/>
              <a:ext cx="1720" cy="199"/>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6637" name="Rectangle 18"/>
            <p:cNvSpPr>
              <a:spLocks noChangeArrowheads="1"/>
            </p:cNvSpPr>
            <p:nvPr/>
          </p:nvSpPr>
          <p:spPr bwMode="auto">
            <a:xfrm>
              <a:off x="1099" y="2511"/>
              <a:ext cx="1671" cy="162"/>
            </a:xfrm>
            <a:prstGeom prst="rect">
              <a:avLst/>
            </a:prstGeom>
            <a:noFill/>
            <a:ln w="9525">
              <a:noFill/>
              <a:miter lim="800000"/>
              <a:headEnd/>
              <a:tailEnd/>
            </a:ln>
          </p:spPr>
          <p:txBody>
            <a:bodyPr wrap="none" lIns="92075" tIns="46038" rIns="92075" bIns="46038">
              <a:spAutoFit/>
            </a:bodyPr>
            <a:lstStyle/>
            <a:p>
              <a:pPr algn="ctr">
                <a:lnSpc>
                  <a:spcPct val="60000"/>
                </a:lnSpc>
                <a:spcBef>
                  <a:spcPct val="40000"/>
                </a:spcBef>
              </a:pPr>
              <a:r>
                <a:rPr kumimoji="1" lang="en-US" altLang="zh-CN" sz="1800" b="1">
                  <a:solidFill>
                    <a:srgbClr val="000000"/>
                  </a:solidFill>
                  <a:latin typeface="Courier New" pitchFamily="49" charset="0"/>
                  <a:ea typeface="宋体" pitchFamily="2" charset="-122"/>
                </a:rPr>
                <a:t>e_amount_remaining</a:t>
              </a:r>
            </a:p>
          </p:txBody>
        </p:sp>
      </p:grpSp>
      <p:sp>
        <p:nvSpPr>
          <p:cNvPr id="813075" name="Oval 19"/>
          <p:cNvSpPr>
            <a:spLocks noChangeArrowheads="1"/>
          </p:cNvSpPr>
          <p:nvPr/>
        </p:nvSpPr>
        <p:spPr bwMode="auto">
          <a:xfrm>
            <a:off x="8224838" y="4168775"/>
            <a:ext cx="382587" cy="382588"/>
          </a:xfrm>
          <a:prstGeom prst="ellipse">
            <a:avLst/>
          </a:prstGeom>
          <a:solidFill>
            <a:srgbClr val="FFFFFF"/>
          </a:solidFill>
          <a:ln w="12700">
            <a:solidFill>
              <a:srgbClr val="000000"/>
            </a:solidFill>
            <a:round/>
            <a:headEnd/>
            <a:tailEnd/>
          </a:ln>
        </p:spPr>
        <p:txBody>
          <a:bodyPr wrap="none" lIns="92075" tIns="46038" rIns="92075" bIns="46038" anchor="ctr"/>
          <a:lstStyle/>
          <a:p>
            <a:pPr algn="ctr"/>
            <a:r>
              <a:rPr kumimoji="1" lang="zh-CN" altLang="en-US" sz="1800" b="1">
                <a:solidFill>
                  <a:srgbClr val="000000"/>
                </a:solidFill>
                <a:latin typeface="Arial" pitchFamily="34" charset="0"/>
                <a:ea typeface="宋体" pitchFamily="2" charset="-122"/>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13065"/>
                                        </p:tgtEl>
                                        <p:attrNameLst>
                                          <p:attrName>style.visibility</p:attrName>
                                        </p:attrNameLst>
                                      </p:cBhvr>
                                      <p:to>
                                        <p:strVal val="visible"/>
                                      </p:to>
                                    </p:set>
                                    <p:animEffect transition="in" filter="box(out)">
                                      <p:cBhvr>
                                        <p:cTn id="11" dur="500"/>
                                        <p:tgtEl>
                                          <p:spTgt spid="81306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813070"/>
                                        </p:tgtEl>
                                        <p:attrNameLst>
                                          <p:attrName>style.visibility</p:attrName>
                                        </p:attrNameLst>
                                      </p:cBhvr>
                                      <p:to>
                                        <p:strVal val="visible"/>
                                      </p:to>
                                    </p:set>
                                    <p:animEffect transition="in" filter="box(out)">
                                      <p:cBhvr>
                                        <p:cTn id="20" dur="500"/>
                                        <p:tgtEl>
                                          <p:spTgt spid="8130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813075"/>
                                        </p:tgtEl>
                                        <p:attrNameLst>
                                          <p:attrName>style.visibility</p:attrName>
                                        </p:attrNameLst>
                                      </p:cBhvr>
                                      <p:to>
                                        <p:strVal val="visible"/>
                                      </p:to>
                                    </p:set>
                                    <p:animEffect transition="in" filter="box(out)">
                                      <p:cBhvr>
                                        <p:cTn id="29" dur="500"/>
                                        <p:tgtEl>
                                          <p:spTgt spid="81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5" grpId="0" animBg="1" autoUpdateAnimBg="0"/>
      <p:bldP spid="813070" grpId="0" animBg="1" autoUpdateAnimBg="0"/>
      <p:bldP spid="81307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5"/>
          <p:cNvSpPr>
            <a:spLocks noGrp="1"/>
          </p:cNvSpPr>
          <p:nvPr>
            <p:ph idx="1"/>
          </p:nvPr>
        </p:nvSpPr>
        <p:spPr/>
        <p:txBody>
          <a:bodyPr/>
          <a:lstStyle/>
          <a:p>
            <a:endParaRPr lang="zh-CN" altLang="en-US">
              <a:ea typeface="宋体" pitchFamily="2" charset="-122"/>
            </a:endParaRPr>
          </a:p>
        </p:txBody>
      </p:sp>
      <p:sp>
        <p:nvSpPr>
          <p:cNvPr id="813058" name="Rectangle 2"/>
          <p:cNvSpPr>
            <a:spLocks noGrp="1" noChangeArrowheads="1"/>
          </p:cNvSpPr>
          <p:nvPr>
            <p:ph type="title"/>
          </p:nvPr>
        </p:nvSpPr>
        <p:spPr>
          <a:xfrm>
            <a:off x="3768725" y="-95250"/>
            <a:ext cx="5375275" cy="574675"/>
          </a:xfrm>
        </p:spPr>
        <p:txBody>
          <a:bodyPr>
            <a:normAutofit fontScale="90000"/>
          </a:bodyPr>
          <a:lstStyle/>
          <a:p>
            <a:pPr>
              <a:defRPr/>
            </a:pPr>
            <a:r>
              <a:rPr lang="en-US" altLang="zh-CN" dirty="0">
                <a:solidFill>
                  <a:schemeClr val="tx1"/>
                </a:solidFill>
                <a:ea typeface="宋体" pitchFamily="2" charset="-122"/>
              </a:rPr>
              <a:t>3.3</a:t>
            </a:r>
            <a:r>
              <a:rPr lang="zh-CN" altLang="en-US" dirty="0">
                <a:solidFill>
                  <a:schemeClr val="tx1"/>
                </a:solidFill>
                <a:ea typeface="宋体" pitchFamily="2" charset="-122"/>
              </a:rPr>
              <a:t> 用户自定义异常</a:t>
            </a:r>
            <a:endParaRPr lang="en-US" altLang="zh-CN" dirty="0">
              <a:solidFill>
                <a:schemeClr val="tx1"/>
              </a:solidFill>
              <a:ea typeface="宋体" pitchFamily="2" charset="-122"/>
            </a:endParaRPr>
          </a:p>
        </p:txBody>
      </p:sp>
      <p:sp>
        <p:nvSpPr>
          <p:cNvPr id="813059" name="Rectangle 3"/>
          <p:cNvSpPr>
            <a:spLocks noChangeArrowheads="1"/>
          </p:cNvSpPr>
          <p:nvPr/>
        </p:nvSpPr>
        <p:spPr bwMode="blackWhite">
          <a:xfrm>
            <a:off x="215900" y="1192213"/>
            <a:ext cx="8534400" cy="5355954"/>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DECLARE</a:t>
            </a:r>
            <a:r>
              <a:rPr lang="fr-FR" altLang="zh-CN" sz="1800" b="1" dirty="0">
                <a:solidFill>
                  <a:schemeClr val="tx1"/>
                </a:solidFill>
                <a:latin typeface="Courier New" pitchFamily="49" charset="0"/>
                <a:ea typeface="宋体" pitchFamily="2" charset="-122"/>
                <a:cs typeface="Courier New" pitchFamily="49" charset="0"/>
              </a:rPr>
              <a:t>  </a:t>
            </a:r>
            <a:endParaRPr lang="zh-CN" altLang="fr-FR" sz="1800" b="1" dirty="0">
              <a:solidFill>
                <a:schemeClr val="tx1"/>
              </a:solidFill>
              <a:latin typeface="Courier New" pitchFamily="49" charset="0"/>
              <a:ea typeface="宋体" pitchFamily="2" charset="-122"/>
              <a:cs typeface="Courier New" pitchFamily="49" charset="0"/>
            </a:endParaRP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ex_null EXCEPTION; --</a:t>
            </a:r>
            <a:r>
              <a:rPr lang="zh-CN" altLang="fr-FR" sz="1800" b="1" dirty="0">
                <a:solidFill>
                  <a:schemeClr val="tx1"/>
                </a:solidFill>
                <a:latin typeface="Courier New" pitchFamily="49" charset="0"/>
                <a:ea typeface="宋体" pitchFamily="2" charset="-122"/>
                <a:cs typeface="Courier New" pitchFamily="49" charset="0"/>
              </a:rPr>
              <a:t>系统非预定义异常的定义和关联</a:t>
            </a:r>
            <a:endParaRPr lang="fr-FR" altLang="zh-CN" sz="1800" b="1" dirty="0">
              <a:solidFill>
                <a:schemeClr val="tx1"/>
              </a:solidFill>
              <a:latin typeface="Courier New" pitchFamily="49" charset="0"/>
              <a:ea typeface="宋体" pitchFamily="2" charset="-122"/>
              <a:cs typeface="Courier New" pitchFamily="49" charset="0"/>
            </a:endParaRP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PRAGMA EXCEPTION_INIT(ex_null,-01400);  </a:t>
            </a:r>
            <a:endParaRPr lang="zh-CN" altLang="fr-FR" sz="1800" b="1" dirty="0">
              <a:solidFill>
                <a:schemeClr val="tx1"/>
              </a:solidFill>
              <a:latin typeface="Courier New" pitchFamily="49" charset="0"/>
              <a:ea typeface="宋体" pitchFamily="2" charset="-122"/>
              <a:cs typeface="Courier New" pitchFamily="49" charset="0"/>
            </a:endParaRP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ex_insert EXCEPTION; --</a:t>
            </a:r>
            <a:r>
              <a:rPr lang="zh-CN" altLang="fr-FR" sz="1800" b="1" dirty="0">
                <a:solidFill>
                  <a:schemeClr val="tx1"/>
                </a:solidFill>
                <a:latin typeface="Courier New" pitchFamily="49" charset="0"/>
                <a:ea typeface="宋体" pitchFamily="2" charset="-122"/>
                <a:cs typeface="Courier New" pitchFamily="49" charset="0"/>
              </a:rPr>
              <a:t>用户自定义异常的定义</a:t>
            </a:r>
            <a:r>
              <a:rPr lang="fr-FR" altLang="zh-CN" sz="1800" b="1" dirty="0">
                <a:solidFill>
                  <a:schemeClr val="tx1"/>
                </a:solidFill>
                <a:latin typeface="Courier New" pitchFamily="49" charset="0"/>
                <a:ea typeface="宋体" pitchFamily="2" charset="-122"/>
                <a:cs typeface="Courier New" pitchFamily="49" charset="0"/>
              </a:rPr>
              <a:t>  </a:t>
            </a:r>
            <a:endParaRPr lang="zh-CN" altLang="fr-FR" sz="1800" b="1" dirty="0">
              <a:solidFill>
                <a:schemeClr val="tx1"/>
              </a:solidFill>
              <a:latin typeface="Courier New" pitchFamily="49" charset="0"/>
              <a:ea typeface="宋体" pitchFamily="2" charset="-122"/>
              <a:cs typeface="Courier New" pitchFamily="49" charset="0"/>
            </a:endParaRP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eno scott.emp.empno%TYPE:=&amp;no; --</a:t>
            </a:r>
            <a:r>
              <a:rPr lang="zh-CN" altLang="fr-FR" sz="1800" b="1" dirty="0">
                <a:solidFill>
                  <a:schemeClr val="tx1"/>
                </a:solidFill>
                <a:latin typeface="Courier New" pitchFamily="49" charset="0"/>
                <a:ea typeface="宋体" pitchFamily="2" charset="-122"/>
                <a:cs typeface="Courier New" pitchFamily="49" charset="0"/>
              </a:rPr>
              <a:t>定义程序块变量</a:t>
            </a:r>
            <a:endParaRPr lang="fr-FR" altLang="zh-CN" sz="1800" b="1" dirty="0">
              <a:solidFill>
                <a:schemeClr val="tx1"/>
              </a:solidFill>
              <a:latin typeface="Courier New" pitchFamily="49" charset="0"/>
              <a:ea typeface="宋体" pitchFamily="2" charset="-122"/>
              <a:cs typeface="Courier New" pitchFamily="49" charset="0"/>
            </a:endParaRP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e_sal scott.emp.sal%TYPE:=&amp;salary;</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BEGIN</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IF e_sal&gt;10000 THEN</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RAISE ex_insert;  --</a:t>
            </a:r>
            <a:r>
              <a:rPr lang="zh-CN" altLang="fr-FR" sz="1800" b="1" dirty="0">
                <a:solidFill>
                  <a:schemeClr val="tx1"/>
                </a:solidFill>
                <a:latin typeface="Courier New" pitchFamily="49" charset="0"/>
                <a:ea typeface="宋体" pitchFamily="2" charset="-122"/>
                <a:cs typeface="Courier New" pitchFamily="49" charset="0"/>
              </a:rPr>
              <a:t>用户自定义异常的触发</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END IF;</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INSERT INTO scott.emp(empno,sal) VALUES(eno,e_sal);</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EXCEPTION</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WHEN DUP_VAL_ON_INDEX  THEN   --</a:t>
            </a:r>
            <a:r>
              <a:rPr lang="zh-CN" altLang="fr-FR" sz="1800" b="1" dirty="0">
                <a:solidFill>
                  <a:schemeClr val="tx1"/>
                </a:solidFill>
                <a:latin typeface="Courier New" pitchFamily="49" charset="0"/>
                <a:ea typeface="宋体" pitchFamily="2" charset="-122"/>
                <a:cs typeface="Courier New" pitchFamily="49" charset="0"/>
              </a:rPr>
              <a:t>系统预定义异常的捕获和处理</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dbms_output.put_line('</a:t>
            </a:r>
            <a:r>
              <a:rPr lang="zh-CN" altLang="fr-FR" sz="1800" b="1" dirty="0">
                <a:solidFill>
                  <a:schemeClr val="tx1"/>
                </a:solidFill>
                <a:latin typeface="Courier New" pitchFamily="49" charset="0"/>
                <a:ea typeface="宋体" pitchFamily="2" charset="-122"/>
                <a:cs typeface="Courier New" pitchFamily="49" charset="0"/>
              </a:rPr>
              <a:t>该员工已经存在！</a:t>
            </a:r>
            <a:r>
              <a:rPr lang="fr-FR" altLang="zh-CN" sz="1800" b="1" dirty="0">
                <a:solidFill>
                  <a:schemeClr val="tx1"/>
                </a:solidFill>
                <a:latin typeface="Courier New" pitchFamily="49" charset="0"/>
                <a:ea typeface="宋体" pitchFamily="2" charset="-122"/>
                <a:cs typeface="Courier New" pitchFamily="49" charset="0"/>
              </a:rPr>
              <a:t>');</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WHEN ex_null THEN   --</a:t>
            </a:r>
            <a:r>
              <a:rPr lang="zh-CN" altLang="fr-FR" sz="1800" b="1" dirty="0">
                <a:solidFill>
                  <a:schemeClr val="tx1"/>
                </a:solidFill>
                <a:latin typeface="Courier New" pitchFamily="49" charset="0"/>
                <a:ea typeface="宋体" pitchFamily="2" charset="-122"/>
                <a:cs typeface="Courier New" pitchFamily="49" charset="0"/>
              </a:rPr>
              <a:t>系统非预定义异常的捕获和处理</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dbms_output.put_line('</a:t>
            </a:r>
            <a:r>
              <a:rPr lang="zh-CN" altLang="fr-FR" sz="1800" b="1" dirty="0">
                <a:solidFill>
                  <a:schemeClr val="tx1"/>
                </a:solidFill>
                <a:latin typeface="Courier New" pitchFamily="49" charset="0"/>
                <a:ea typeface="宋体" pitchFamily="2" charset="-122"/>
                <a:cs typeface="Courier New" pitchFamily="49" charset="0"/>
              </a:rPr>
              <a:t>职工编号不能为空！</a:t>
            </a:r>
            <a:r>
              <a:rPr lang="fr-FR" altLang="zh-CN" sz="1800" b="1" dirty="0">
                <a:solidFill>
                  <a:schemeClr val="tx1"/>
                </a:solidFill>
                <a:latin typeface="Courier New" pitchFamily="49" charset="0"/>
                <a:ea typeface="宋体" pitchFamily="2" charset="-122"/>
                <a:cs typeface="Courier New" pitchFamily="49" charset="0"/>
              </a:rPr>
              <a:t>');</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WHEN ex_insert THEN   --</a:t>
            </a:r>
            <a:r>
              <a:rPr lang="zh-CN" altLang="fr-FR" sz="1800" b="1" dirty="0">
                <a:solidFill>
                  <a:schemeClr val="tx1"/>
                </a:solidFill>
                <a:latin typeface="Courier New" pitchFamily="49" charset="0"/>
                <a:ea typeface="宋体" pitchFamily="2" charset="-122"/>
                <a:cs typeface="Courier New" pitchFamily="49" charset="0"/>
              </a:rPr>
              <a:t>用户自定义异常的捕获和处理</a:t>
            </a:r>
          </a:p>
          <a:p>
            <a:pPr>
              <a:buFont typeface="Wingdings" pitchFamily="2" charset="2"/>
              <a:buNone/>
              <a:defRPr/>
            </a:pPr>
            <a:r>
              <a:rPr lang="fr-FR" altLang="zh-CN" sz="1800" b="1" dirty="0">
                <a:solidFill>
                  <a:schemeClr val="tx1"/>
                </a:solidFill>
                <a:latin typeface="Courier New" pitchFamily="49" charset="0"/>
                <a:ea typeface="宋体" pitchFamily="2" charset="-122"/>
                <a:cs typeface="Courier New" pitchFamily="49" charset="0"/>
              </a:rPr>
              <a:t>      dbms_output.put_line('</a:t>
            </a:r>
            <a:r>
              <a:rPr lang="zh-CN" altLang="fr-FR" sz="1800" b="1" dirty="0">
                <a:solidFill>
                  <a:schemeClr val="tx1"/>
                </a:solidFill>
                <a:latin typeface="Courier New" pitchFamily="49" charset="0"/>
                <a:ea typeface="宋体" pitchFamily="2" charset="-122"/>
                <a:cs typeface="Courier New" pitchFamily="49" charset="0"/>
              </a:rPr>
              <a:t>员工的工资不能超过</a:t>
            </a:r>
            <a:r>
              <a:rPr lang="fr-FR" altLang="zh-CN" sz="1800" b="1" dirty="0">
                <a:solidFill>
                  <a:schemeClr val="tx1"/>
                </a:solidFill>
                <a:latin typeface="Courier New" pitchFamily="49" charset="0"/>
                <a:ea typeface="宋体" pitchFamily="2" charset="-122"/>
                <a:cs typeface="Courier New" pitchFamily="49" charset="0"/>
              </a:rPr>
              <a:t>10000</a:t>
            </a:r>
            <a:r>
              <a:rPr lang="zh-CN" altLang="fr-FR" sz="1800" b="1" dirty="0">
                <a:solidFill>
                  <a:schemeClr val="tx1"/>
                </a:solidFill>
                <a:latin typeface="Courier New" pitchFamily="49" charset="0"/>
                <a:ea typeface="宋体" pitchFamily="2" charset="-122"/>
                <a:cs typeface="Courier New" pitchFamily="49" charset="0"/>
              </a:rPr>
              <a:t>！</a:t>
            </a:r>
            <a:r>
              <a:rPr lang="fr-FR" altLang="zh-CN" sz="1800" b="1" dirty="0">
                <a:solidFill>
                  <a:schemeClr val="tx1"/>
                </a:solidFill>
                <a:latin typeface="Courier New" pitchFamily="49" charset="0"/>
                <a:ea typeface="宋体" pitchFamily="2" charset="-122"/>
                <a:cs typeface="Courier New" pitchFamily="49" charset="0"/>
              </a:rPr>
              <a:t>');</a:t>
            </a:r>
            <a:endParaRPr lang="en-US" altLang="zh-CN" sz="1800" b="1" dirty="0">
              <a:solidFill>
                <a:schemeClr val="tx1"/>
              </a:solidFill>
              <a:latin typeface="Courier New" pitchFamily="49" charset="0"/>
              <a:ea typeface="宋体" pitchFamily="2" charset="-122"/>
              <a:cs typeface="Courier New" pitchFamily="49" charset="0"/>
            </a:endParaRPr>
          </a:p>
          <a:p>
            <a:pPr>
              <a:buFont typeface="Wingdings" pitchFamily="2" charset="2"/>
              <a:buNone/>
              <a:defRPr/>
            </a:pPr>
            <a:r>
              <a:rPr lang="en-US" altLang="zh-CN" sz="1800" b="1" dirty="0">
                <a:solidFill>
                  <a:schemeClr val="tx1"/>
                </a:solidFill>
                <a:latin typeface="Courier New" pitchFamily="49" charset="0"/>
                <a:ea typeface="宋体" pitchFamily="2" charset="-122"/>
                <a:cs typeface="Courier New" pitchFamily="49" charset="0"/>
              </a:rPr>
              <a:t>END;</a:t>
            </a:r>
            <a:endParaRPr kumimoji="1" lang="en-US" altLang="zh-CN" sz="1800" b="1" dirty="0">
              <a:solidFill>
                <a:schemeClr val="tx1"/>
              </a:solidFill>
              <a:latin typeface="Courier New" pitchFamily="49" charset="0"/>
              <a:ea typeface="宋体" pitchFamily="2" charset="-122"/>
              <a:cs typeface="Courier New" pitchFamily="49" charset="0"/>
            </a:endParaRPr>
          </a:p>
        </p:txBody>
      </p:sp>
      <p:sp>
        <p:nvSpPr>
          <p:cNvPr id="813060" name="Rectangle 4"/>
          <p:cNvSpPr>
            <a:spLocks noChangeArrowheads="1"/>
          </p:cNvSpPr>
          <p:nvPr/>
        </p:nvSpPr>
        <p:spPr bwMode="auto">
          <a:xfrm>
            <a:off x="247650" y="582613"/>
            <a:ext cx="8547100" cy="619125"/>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1500" algn="l"/>
              </a:tabLst>
              <a:defRPr/>
            </a:pPr>
            <a:r>
              <a:rPr kumimoji="1" lang="zh-CN" altLang="en-US" sz="1800" b="1" dirty="0">
                <a:solidFill>
                  <a:schemeClr val="tx1"/>
                </a:solidFill>
                <a:effectLst>
                  <a:outerShdw blurRad="38100" dist="38100" dir="2700000" algn="tl">
                    <a:srgbClr val="FFFFFF"/>
                  </a:outerShdw>
                </a:effectLst>
                <a:latin typeface="宋体" pitchFamily="2" charset="-122"/>
                <a:ea typeface="宋体" pitchFamily="2" charset="-122"/>
              </a:rPr>
              <a:t>例子：</a:t>
            </a:r>
            <a:r>
              <a:rPr kumimoji="1" lang="en-US" altLang="zh-CN" sz="1800" b="1" dirty="0">
                <a:solidFill>
                  <a:schemeClr val="tx1"/>
                </a:solidFill>
                <a:effectLst>
                  <a:outerShdw blurRad="38100" dist="38100" dir="2700000" algn="tl">
                    <a:srgbClr val="FFFFFF"/>
                  </a:outerShdw>
                </a:effectLst>
                <a:latin typeface="宋体" pitchFamily="2" charset="-122"/>
                <a:ea typeface="宋体" pitchFamily="2" charset="-122"/>
              </a:rPr>
              <a:t> </a:t>
            </a:r>
            <a:r>
              <a:rPr lang="zh-CN" altLang="en-US" sz="1800" b="1" dirty="0">
                <a:solidFill>
                  <a:schemeClr val="tx1"/>
                </a:solidFill>
                <a:latin typeface="宋体" pitchFamily="2" charset="-122"/>
                <a:ea typeface="宋体" pitchFamily="2" charset="-122"/>
              </a:rPr>
              <a:t>向</a:t>
            </a:r>
            <a:r>
              <a:rPr lang="en-US" altLang="zh-CN" sz="1800" b="1" dirty="0" err="1">
                <a:solidFill>
                  <a:schemeClr val="tx1"/>
                </a:solidFill>
                <a:latin typeface="宋体" pitchFamily="2" charset="-122"/>
                <a:ea typeface="宋体" pitchFamily="2" charset="-122"/>
              </a:rPr>
              <a:t>emp</a:t>
            </a:r>
            <a:r>
              <a:rPr lang="zh-CN" altLang="en-US" sz="1800" b="1" dirty="0">
                <a:solidFill>
                  <a:schemeClr val="tx1"/>
                </a:solidFill>
                <a:latin typeface="宋体" pitchFamily="2" charset="-122"/>
                <a:ea typeface="宋体" pitchFamily="2" charset="-122"/>
              </a:rPr>
              <a:t>表中插入一条新记录，在执行的过程中捕获系统预定义异常、系统非预定义异常、用户自定义异常，并分别作相应的处理。 </a:t>
            </a:r>
            <a:endParaRPr kumimoji="1" lang="en-US" altLang="zh-CN" sz="1800" b="1" dirty="0">
              <a:solidFill>
                <a:schemeClr val="tx1"/>
              </a:solidFill>
              <a:effectLst>
                <a:outerShdw blurRad="38100" dist="38100" dir="2700000" algn="tl">
                  <a:srgbClr val="FFFFFF"/>
                </a:outerShdw>
              </a:effectLst>
              <a:latin typeface="宋体" pitchFamily="2" charset="-122"/>
              <a:ea typeface="宋体"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pPr>
              <a:defRPr/>
            </a:pPr>
            <a:r>
              <a:rPr lang="en-US" altLang="zh-CN" dirty="0">
                <a:ea typeface="宋体" pitchFamily="2" charset="-122"/>
              </a:rPr>
              <a:t>4</a:t>
            </a:r>
            <a:r>
              <a:rPr lang="zh-CN" altLang="en-US" dirty="0">
                <a:ea typeface="宋体" pitchFamily="2" charset="-122"/>
              </a:rPr>
              <a:t> 捕获异常中的函数</a:t>
            </a:r>
            <a:endParaRPr lang="en-US" altLang="zh-CN" dirty="0">
              <a:ea typeface="宋体" pitchFamily="2" charset="-122"/>
            </a:endParaRPr>
          </a:p>
        </p:txBody>
      </p:sp>
      <p:sp>
        <p:nvSpPr>
          <p:cNvPr id="5" name="Rectangle 3"/>
          <p:cNvSpPr txBox="1">
            <a:spLocks noChangeArrowheads="1"/>
          </p:cNvSpPr>
          <p:nvPr/>
        </p:nvSpPr>
        <p:spPr bwMode="auto">
          <a:xfrm>
            <a:off x="758825" y="1158875"/>
            <a:ext cx="7766050" cy="7239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85000"/>
              </a:lnSpc>
              <a:spcBef>
                <a:spcPct val="35000"/>
              </a:spcBef>
              <a:buClr>
                <a:schemeClr val="hlink"/>
              </a:buClr>
              <a:buFontTx/>
              <a:buChar char="–"/>
              <a:defRPr/>
            </a:pPr>
            <a:r>
              <a:rPr lang="zh-CN" altLang="en-US" sz="2000" b="1" kern="0" dirty="0">
                <a:solidFill>
                  <a:schemeClr val="tx1"/>
                </a:solidFill>
                <a:latin typeface="+mn-lt"/>
                <a:ea typeface="宋体" pitchFamily="2" charset="-122"/>
              </a:rPr>
              <a:t> </a:t>
            </a:r>
            <a:r>
              <a:rPr lang="en-US" altLang="zh-CN" sz="2000" b="1" kern="0" dirty="0">
                <a:solidFill>
                  <a:schemeClr val="tx1"/>
                </a:solidFill>
                <a:latin typeface="+mn-lt"/>
                <a:ea typeface="宋体" pitchFamily="2" charset="-122"/>
              </a:rPr>
              <a:t>SQLCODE</a:t>
            </a:r>
            <a:r>
              <a:rPr lang="zh-CN" altLang="en-US" sz="2000" b="1" kern="0" dirty="0">
                <a:solidFill>
                  <a:schemeClr val="tx1"/>
                </a:solidFill>
                <a:latin typeface="+mn-lt"/>
                <a:ea typeface="宋体" pitchFamily="2" charset="-122"/>
              </a:rPr>
              <a:t>  返回错误代码</a:t>
            </a:r>
            <a:r>
              <a:rPr lang="en-US" altLang="zh-CN" sz="2000" b="1" kern="0" dirty="0">
                <a:solidFill>
                  <a:schemeClr val="tx1"/>
                </a:solidFill>
                <a:latin typeface="+mn-lt"/>
                <a:ea typeface="宋体" pitchFamily="2" charset="-122"/>
              </a:rPr>
              <a:t>。</a:t>
            </a:r>
          </a:p>
          <a:p>
            <a:pPr marL="341313" lvl="1" indent="-227013" defTabSz="346075" eaLnBrk="1" hangingPunct="1">
              <a:lnSpc>
                <a:spcPct val="85000"/>
              </a:lnSpc>
              <a:spcBef>
                <a:spcPct val="35000"/>
              </a:spcBef>
              <a:buClr>
                <a:schemeClr val="hlink"/>
              </a:buClr>
              <a:buFontTx/>
              <a:buChar char="–"/>
              <a:defRPr/>
            </a:pPr>
            <a:r>
              <a:rPr lang="zh-CN" altLang="en-US" sz="2000" b="1" kern="0" dirty="0">
                <a:solidFill>
                  <a:schemeClr val="tx1"/>
                </a:solidFill>
                <a:latin typeface="+mn-lt"/>
                <a:ea typeface="宋体" pitchFamily="2" charset="-122"/>
              </a:rPr>
              <a:t> </a:t>
            </a:r>
            <a:r>
              <a:rPr lang="en-US" altLang="zh-CN" sz="2000" b="1" kern="0" dirty="0">
                <a:solidFill>
                  <a:schemeClr val="tx1"/>
                </a:solidFill>
                <a:latin typeface="+mn-lt"/>
                <a:ea typeface="宋体" pitchFamily="2" charset="-122"/>
              </a:rPr>
              <a:t>SQLERRM</a:t>
            </a:r>
            <a:r>
              <a:rPr lang="zh-CN" altLang="en-US" sz="2000" b="1" kern="0" dirty="0">
                <a:solidFill>
                  <a:schemeClr val="tx1"/>
                </a:solidFill>
                <a:latin typeface="+mn-lt"/>
                <a:ea typeface="宋体" pitchFamily="2" charset="-122"/>
              </a:rPr>
              <a:t>  返回与错误代码相关联的消息</a:t>
            </a:r>
            <a:r>
              <a:rPr lang="en-US" altLang="zh-CN" sz="2000" b="1" kern="0" dirty="0">
                <a:solidFill>
                  <a:schemeClr val="tx1"/>
                </a:solidFill>
                <a:latin typeface="+mn-lt"/>
                <a:ea typeface="宋体" pitchFamily="2" charset="-122"/>
              </a:rPr>
              <a:t>。</a:t>
            </a:r>
          </a:p>
        </p:txBody>
      </p:sp>
      <p:sp>
        <p:nvSpPr>
          <p:cNvPr id="28676" name="Rectangle 3"/>
          <p:cNvSpPr>
            <a:spLocks noChangeArrowheads="1"/>
          </p:cNvSpPr>
          <p:nvPr/>
        </p:nvSpPr>
        <p:spPr bwMode="blackWhite">
          <a:xfrm>
            <a:off x="857250" y="2060575"/>
            <a:ext cx="7575550" cy="4156075"/>
          </a:xfrm>
          <a:prstGeom prst="rect">
            <a:avLst/>
          </a:prstGeom>
          <a:solidFill>
            <a:srgbClr val="FFFFCC"/>
          </a:solidFill>
          <a:ln w="12700">
            <a:solidFill>
              <a:srgbClr val="000000"/>
            </a:solidFill>
            <a:miter lim="800000"/>
            <a:headEnd/>
            <a:tailEnd/>
          </a:ln>
        </p:spPr>
        <p:txBody>
          <a:bodyPr lIns="92075" tIns="46038" rIns="92075" bIns="46038">
            <a:spAutoFit/>
          </a:bodyPr>
          <a:lstStyle/>
          <a:p>
            <a:pPr>
              <a:lnSpc>
                <a:spcPct val="90000"/>
              </a:lnSpc>
              <a:spcBef>
                <a:spcPct val="65000"/>
              </a:spcBef>
            </a:pPr>
            <a:r>
              <a:rPr kumimoji="1" lang="en-US" altLang="zh-CN" sz="1800" b="1">
                <a:solidFill>
                  <a:srgbClr val="000000"/>
                </a:solidFill>
                <a:latin typeface="Courier New" pitchFamily="49" charset="0"/>
                <a:ea typeface="宋体" pitchFamily="2" charset="-122"/>
              </a:rPr>
              <a:t>DECLARE</a:t>
            </a:r>
          </a:p>
          <a:p>
            <a:pPr>
              <a:lnSpc>
                <a:spcPct val="65000"/>
              </a:lnSpc>
              <a:spcBef>
                <a:spcPct val="40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v_error_code      NUMBER;</a:t>
            </a:r>
          </a:p>
          <a:p>
            <a:pPr>
              <a:lnSpc>
                <a:spcPct val="65000"/>
              </a:lnSpc>
              <a:spcBef>
                <a:spcPct val="40000"/>
              </a:spcBef>
            </a:pPr>
            <a:r>
              <a:rPr kumimoji="1" lang="en-US" altLang="zh-CN" sz="1800" b="1">
                <a:solidFill>
                  <a:srgbClr val="000000"/>
                </a:solidFill>
                <a:latin typeface="Courier New" pitchFamily="49" charset="0"/>
                <a:ea typeface="宋体" pitchFamily="2" charset="-122"/>
              </a:rPr>
              <a:t>  v_error_message   VARCHAR2(255);</a:t>
            </a:r>
          </a:p>
          <a:p>
            <a:pPr>
              <a:lnSpc>
                <a:spcPct val="65000"/>
              </a:lnSpc>
              <a:spcBef>
                <a:spcPct val="40000"/>
              </a:spcBef>
            </a:pPr>
            <a:r>
              <a:rPr kumimoji="1" lang="en-US" altLang="zh-CN" sz="1800" b="1">
                <a:solidFill>
                  <a:srgbClr val="000000"/>
                </a:solidFill>
                <a:latin typeface="Courier New" pitchFamily="49" charset="0"/>
                <a:ea typeface="宋体" pitchFamily="2" charset="-122"/>
              </a:rPr>
              <a:t>BEGIN</a:t>
            </a:r>
          </a:p>
          <a:p>
            <a:pPr>
              <a:lnSpc>
                <a:spcPct val="65000"/>
              </a:lnSpc>
              <a:spcBef>
                <a:spcPct val="40000"/>
              </a:spcBef>
            </a:pPr>
            <a:r>
              <a:rPr kumimoji="1" lang="en-US" altLang="zh-CN" sz="1800" b="1">
                <a:solidFill>
                  <a:srgbClr val="000000"/>
                </a:solidFill>
                <a:latin typeface="Courier New" pitchFamily="49" charset="0"/>
                <a:ea typeface="宋体" pitchFamily="2" charset="-122"/>
              </a:rPr>
              <a:t>...</a:t>
            </a:r>
          </a:p>
          <a:p>
            <a:pPr>
              <a:lnSpc>
                <a:spcPct val="65000"/>
              </a:lnSpc>
              <a:spcBef>
                <a:spcPct val="40000"/>
              </a:spcBef>
            </a:pPr>
            <a:r>
              <a:rPr kumimoji="1" lang="en-US" altLang="zh-CN" sz="1800" b="1">
                <a:solidFill>
                  <a:srgbClr val="000000"/>
                </a:solidFill>
                <a:latin typeface="Courier New" pitchFamily="49" charset="0"/>
                <a:ea typeface="宋体" pitchFamily="2" charset="-122"/>
              </a:rPr>
              <a:t>EXCEPTION</a:t>
            </a:r>
          </a:p>
          <a:p>
            <a:pPr>
              <a:lnSpc>
                <a:spcPct val="65000"/>
              </a:lnSpc>
              <a:spcBef>
                <a:spcPct val="40000"/>
              </a:spcBef>
            </a:pPr>
            <a:r>
              <a:rPr kumimoji="1" lang="en-US" altLang="zh-CN" sz="1800" b="1">
                <a:solidFill>
                  <a:srgbClr val="000000"/>
                </a:solidFill>
                <a:latin typeface="Courier New" pitchFamily="49" charset="0"/>
                <a:ea typeface="宋体" pitchFamily="2" charset="-122"/>
              </a:rPr>
              <a:t>...</a:t>
            </a:r>
          </a:p>
          <a:p>
            <a:pPr>
              <a:lnSpc>
                <a:spcPct val="65000"/>
              </a:lnSpc>
              <a:spcBef>
                <a:spcPct val="40000"/>
              </a:spcBef>
            </a:pPr>
            <a:r>
              <a:rPr kumimoji="1" lang="en-US" altLang="zh-CN" sz="1800" b="1">
                <a:solidFill>
                  <a:srgbClr val="000000"/>
                </a:solidFill>
                <a:latin typeface="Courier New" pitchFamily="49" charset="0"/>
                <a:ea typeface="宋体" pitchFamily="2" charset="-122"/>
              </a:rPr>
              <a:t>  WHEN OTHERS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ROLLBACK;</a:t>
            </a:r>
          </a:p>
          <a:p>
            <a:pPr>
              <a:lnSpc>
                <a:spcPct val="65000"/>
              </a:lnSpc>
              <a:spcBef>
                <a:spcPct val="40000"/>
              </a:spcBef>
            </a:pPr>
            <a:r>
              <a:rPr kumimoji="1" lang="en-US" altLang="zh-CN" sz="1800" b="1">
                <a:solidFill>
                  <a:srgbClr val="000000"/>
                </a:solidFill>
                <a:latin typeface="Courier New" pitchFamily="49" charset="0"/>
                <a:ea typeface="宋体" pitchFamily="2" charset="-122"/>
              </a:rPr>
              <a:t>    v_error_code := SQLCODE ;</a:t>
            </a:r>
          </a:p>
          <a:p>
            <a:pPr>
              <a:lnSpc>
                <a:spcPct val="65000"/>
              </a:lnSpc>
              <a:spcBef>
                <a:spcPct val="40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v_error_message := SQLERRM ;</a:t>
            </a:r>
          </a:p>
          <a:p>
            <a:pPr>
              <a:lnSpc>
                <a:spcPct val="65000"/>
              </a:lnSpc>
              <a:spcBef>
                <a:spcPct val="65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INSERT INTO errors VALUES(v_error_code,</a:t>
            </a:r>
          </a:p>
          <a:p>
            <a:pPr>
              <a:lnSpc>
                <a:spcPct val="65000"/>
              </a:lnSpc>
              <a:spcBef>
                <a:spcPct val="40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v_error_message);</a:t>
            </a:r>
          </a:p>
          <a:p>
            <a:pPr>
              <a:lnSpc>
                <a:spcPct val="65000"/>
              </a:lnSpc>
              <a:spcBef>
                <a:spcPct val="40000"/>
              </a:spcBef>
            </a:pPr>
            <a:r>
              <a:rPr kumimoji="1" lang="en-US" altLang="zh-CN" sz="1800" b="1">
                <a:solidFill>
                  <a:srgbClr val="000000"/>
                </a:solidFill>
                <a:latin typeface="Courier New" pitchFamily="49" charset="0"/>
                <a:ea typeface="宋体" pitchFamily="2" charset="-122"/>
              </a:rPr>
              <a:t>END;</a:t>
            </a:r>
          </a:p>
        </p:txBody>
      </p:sp>
      <p:grpSp>
        <p:nvGrpSpPr>
          <p:cNvPr id="2" name="Group 5"/>
          <p:cNvGrpSpPr>
            <a:grpSpLocks/>
          </p:cNvGrpSpPr>
          <p:nvPr/>
        </p:nvGrpSpPr>
        <p:grpSpPr bwMode="auto">
          <a:xfrm>
            <a:off x="3552825" y="4641850"/>
            <a:ext cx="1250950" cy="366713"/>
            <a:chOff x="2258" y="2725"/>
            <a:chExt cx="788" cy="231"/>
          </a:xfrm>
        </p:grpSpPr>
        <p:sp>
          <p:nvSpPr>
            <p:cNvPr id="28684" name="Rectangle 6"/>
            <p:cNvSpPr>
              <a:spLocks noChangeArrowheads="1"/>
            </p:cNvSpPr>
            <p:nvPr/>
          </p:nvSpPr>
          <p:spPr bwMode="auto">
            <a:xfrm>
              <a:off x="2295" y="2762"/>
              <a:ext cx="715" cy="176"/>
            </a:xfrm>
            <a:prstGeom prst="rect">
              <a:avLst/>
            </a:prstGeom>
            <a:solidFill>
              <a:srgbClr val="FFFFCC"/>
            </a:solidFill>
            <a:ln w="9525">
              <a:noFill/>
              <a:miter lim="800000"/>
              <a:headEnd/>
              <a:tailEnd/>
            </a:ln>
          </p:spPr>
          <p:txBody>
            <a:bodyPr wrap="none" anchor="ctr"/>
            <a:lstStyle/>
            <a:p>
              <a:endParaRPr lang="zh-CN" altLang="en-US">
                <a:ea typeface="宋体" pitchFamily="2" charset="-122"/>
              </a:endParaRPr>
            </a:p>
          </p:txBody>
        </p:sp>
        <p:sp>
          <p:nvSpPr>
            <p:cNvPr id="28685" name="Rectangle 7"/>
            <p:cNvSpPr>
              <a:spLocks noChangeArrowheads="1"/>
            </p:cNvSpPr>
            <p:nvPr/>
          </p:nvSpPr>
          <p:spPr bwMode="auto">
            <a:xfrm>
              <a:off x="2295" y="2762"/>
              <a:ext cx="715" cy="176"/>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8686" name="Rectangle 8"/>
            <p:cNvSpPr>
              <a:spLocks noChangeArrowheads="1"/>
            </p:cNvSpPr>
            <p:nvPr/>
          </p:nvSpPr>
          <p:spPr bwMode="auto">
            <a:xfrm>
              <a:off x="2258" y="2725"/>
              <a:ext cx="788" cy="231"/>
            </a:xfrm>
            <a:prstGeom prst="rect">
              <a:avLst/>
            </a:prstGeom>
            <a:noFill/>
            <a:ln w="9525">
              <a:noFill/>
              <a:miter lim="800000"/>
              <a:headEnd/>
              <a:tailEnd/>
            </a:ln>
          </p:spPr>
          <p:txBody>
            <a:bodyPr lIns="92075" tIns="46038" rIns="92075" bIns="46038">
              <a:spAutoFit/>
            </a:bodyPr>
            <a:lstStyle/>
            <a:p>
              <a:pPr algn="ctr">
                <a:spcBef>
                  <a:spcPct val="60000"/>
                </a:spcBef>
              </a:pPr>
              <a:r>
                <a:rPr kumimoji="1" lang="en-US" altLang="zh-CN" sz="1800" b="1">
                  <a:solidFill>
                    <a:srgbClr val="000000"/>
                  </a:solidFill>
                  <a:latin typeface="Courier New" pitchFamily="49" charset="0"/>
                  <a:ea typeface="宋体" pitchFamily="2" charset="-122"/>
                </a:rPr>
                <a:t>SQLCODE</a:t>
              </a:r>
            </a:p>
          </p:txBody>
        </p:sp>
      </p:grpSp>
      <p:sp>
        <p:nvSpPr>
          <p:cNvPr id="12" name="Line 9"/>
          <p:cNvSpPr>
            <a:spLocks noChangeShapeType="1"/>
          </p:cNvSpPr>
          <p:nvPr/>
        </p:nvSpPr>
        <p:spPr bwMode="auto">
          <a:xfrm flipH="1">
            <a:off x="5942013" y="4741863"/>
            <a:ext cx="193198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grpSp>
        <p:nvGrpSpPr>
          <p:cNvPr id="3" name="Group 10"/>
          <p:cNvGrpSpPr>
            <a:grpSpLocks/>
          </p:cNvGrpSpPr>
          <p:nvPr/>
        </p:nvGrpSpPr>
        <p:grpSpPr bwMode="auto">
          <a:xfrm>
            <a:off x="3957638" y="4945063"/>
            <a:ext cx="1250950" cy="366712"/>
            <a:chOff x="2513" y="2916"/>
            <a:chExt cx="788" cy="231"/>
          </a:xfrm>
        </p:grpSpPr>
        <p:sp>
          <p:nvSpPr>
            <p:cNvPr id="28681" name="Rectangle 11"/>
            <p:cNvSpPr>
              <a:spLocks noChangeArrowheads="1"/>
            </p:cNvSpPr>
            <p:nvPr/>
          </p:nvSpPr>
          <p:spPr bwMode="auto">
            <a:xfrm>
              <a:off x="2562" y="2944"/>
              <a:ext cx="691" cy="194"/>
            </a:xfrm>
            <a:prstGeom prst="rect">
              <a:avLst/>
            </a:prstGeom>
            <a:solidFill>
              <a:srgbClr val="FFFFCC"/>
            </a:solidFill>
            <a:ln w="9525">
              <a:noFill/>
              <a:miter lim="800000"/>
              <a:headEnd/>
              <a:tailEnd/>
            </a:ln>
          </p:spPr>
          <p:txBody>
            <a:bodyPr wrap="none" anchor="ctr"/>
            <a:lstStyle/>
            <a:p>
              <a:endParaRPr lang="zh-CN" altLang="en-US">
                <a:ea typeface="宋体" pitchFamily="2" charset="-122"/>
              </a:endParaRPr>
            </a:p>
          </p:txBody>
        </p:sp>
        <p:sp>
          <p:nvSpPr>
            <p:cNvPr id="28682" name="Rectangle 12"/>
            <p:cNvSpPr>
              <a:spLocks noChangeArrowheads="1"/>
            </p:cNvSpPr>
            <p:nvPr/>
          </p:nvSpPr>
          <p:spPr bwMode="auto">
            <a:xfrm>
              <a:off x="2562" y="2944"/>
              <a:ext cx="691" cy="194"/>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8683" name="Rectangle 13"/>
            <p:cNvSpPr>
              <a:spLocks noChangeArrowheads="1"/>
            </p:cNvSpPr>
            <p:nvPr/>
          </p:nvSpPr>
          <p:spPr bwMode="auto">
            <a:xfrm>
              <a:off x="2513" y="2916"/>
              <a:ext cx="788" cy="231"/>
            </a:xfrm>
            <a:prstGeom prst="rect">
              <a:avLst/>
            </a:prstGeom>
            <a:noFill/>
            <a:ln w="9525">
              <a:noFill/>
              <a:miter lim="800000"/>
              <a:headEnd/>
              <a:tailEnd/>
            </a:ln>
          </p:spPr>
          <p:txBody>
            <a:bodyPr lIns="92075" tIns="46038" rIns="92075" bIns="46038">
              <a:spAutoFit/>
            </a:bodyPr>
            <a:lstStyle/>
            <a:p>
              <a:pPr algn="ctr">
                <a:spcBef>
                  <a:spcPct val="60000"/>
                </a:spcBef>
              </a:pPr>
              <a:r>
                <a:rPr kumimoji="1" lang="en-US" altLang="zh-CN" sz="1800" b="1">
                  <a:solidFill>
                    <a:srgbClr val="000000"/>
                  </a:solidFill>
                  <a:latin typeface="Courier New" pitchFamily="49" charset="0"/>
                  <a:ea typeface="宋体" pitchFamily="2" charset="-122"/>
                </a:rPr>
                <a:t>SQLERRM</a:t>
              </a:r>
            </a:p>
          </p:txBody>
        </p:sp>
      </p:grpSp>
      <p:sp>
        <p:nvSpPr>
          <p:cNvPr id="17" name="Line 14"/>
          <p:cNvSpPr>
            <a:spLocks noChangeShapeType="1"/>
          </p:cNvSpPr>
          <p:nvPr/>
        </p:nvSpPr>
        <p:spPr bwMode="auto">
          <a:xfrm flipH="1">
            <a:off x="5942013" y="5141913"/>
            <a:ext cx="193198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pPr>
              <a:defRPr/>
            </a:pPr>
            <a:r>
              <a:rPr lang="en-US" altLang="zh-CN" dirty="0">
                <a:ea typeface="宋体" pitchFamily="2" charset="-122"/>
              </a:rPr>
              <a:t>5</a:t>
            </a:r>
            <a:r>
              <a:rPr lang="zh-CN" altLang="en-US" dirty="0">
                <a:ea typeface="宋体" pitchFamily="2" charset="-122"/>
              </a:rPr>
              <a:t> 传播异常</a:t>
            </a:r>
          </a:p>
        </p:txBody>
      </p:sp>
      <p:sp>
        <p:nvSpPr>
          <p:cNvPr id="821251" name="Rectangle 3"/>
          <p:cNvSpPr>
            <a:spLocks noChangeArrowheads="1"/>
          </p:cNvSpPr>
          <p:nvPr/>
        </p:nvSpPr>
        <p:spPr bwMode="blackWhite">
          <a:xfrm>
            <a:off x="3538538" y="1252538"/>
            <a:ext cx="4964112" cy="4624387"/>
          </a:xfrm>
          <a:prstGeom prst="rect">
            <a:avLst/>
          </a:prstGeom>
          <a:solidFill>
            <a:srgbClr val="FFFFCC"/>
          </a:solidFill>
          <a:ln w="12700">
            <a:solidFill>
              <a:srgbClr val="000000"/>
            </a:solid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821252" name="Rectangle 4"/>
          <p:cNvSpPr>
            <a:spLocks noChangeArrowheads="1"/>
          </p:cNvSpPr>
          <p:nvPr/>
        </p:nvSpPr>
        <p:spPr bwMode="blackWhite">
          <a:xfrm>
            <a:off x="3938588" y="2784475"/>
            <a:ext cx="3354387" cy="1997075"/>
          </a:xfrm>
          <a:prstGeom prst="rect">
            <a:avLst/>
          </a:prstGeom>
          <a:solidFill>
            <a:srgbClr val="FF5050">
              <a:alpha val="50195"/>
            </a:srgbClr>
          </a:solidFill>
          <a:ln w="9525">
            <a:noFill/>
            <a:miter lim="800000"/>
            <a:headEnd/>
            <a:tailEnd/>
          </a:ln>
        </p:spPr>
        <p:txBody>
          <a:bodyPr lIns="92075" tIns="46038" rIns="92075" bIns="46038">
            <a:spAutoFit/>
          </a:bodyPr>
          <a:lstStyle/>
          <a:p>
            <a:pPr>
              <a:lnSpc>
                <a:spcPts val="1500"/>
              </a:lnSpc>
            </a:pPr>
            <a:r>
              <a:rPr kumimoji="1" lang="en-US" altLang="zh-CN" sz="1400" b="1">
                <a:solidFill>
                  <a:srgbClr val="000000"/>
                </a:solidFill>
                <a:latin typeface="Courier New" pitchFamily="49" charset="0"/>
                <a:ea typeface="宋体" pitchFamily="2" charset="-122"/>
              </a:rPr>
              <a:t>BEGIN</a:t>
            </a:r>
          </a:p>
          <a:p>
            <a:pPr>
              <a:lnSpc>
                <a:spcPts val="1500"/>
              </a:lnSpc>
            </a:pPr>
            <a:r>
              <a:rPr kumimoji="1" lang="en-US" altLang="zh-CN" sz="1400" b="1">
                <a:solidFill>
                  <a:srgbClr val="000000"/>
                </a:solidFill>
                <a:latin typeface="Courier New" pitchFamily="49" charset="0"/>
                <a:ea typeface="宋体" pitchFamily="2" charset="-122"/>
              </a:rPr>
              <a:t>  SELECT ...</a:t>
            </a:r>
          </a:p>
          <a:p>
            <a:pPr>
              <a:lnSpc>
                <a:spcPts val="1500"/>
              </a:lnSpc>
            </a:pPr>
            <a:r>
              <a:rPr kumimoji="1" lang="en-US" altLang="zh-CN" sz="1400" b="1">
                <a:solidFill>
                  <a:srgbClr val="000000"/>
                </a:solidFill>
                <a:latin typeface="Courier New" pitchFamily="49" charset="0"/>
                <a:ea typeface="宋体" pitchFamily="2" charset="-122"/>
              </a:rPr>
              <a:t>  UPDATE ...</a:t>
            </a:r>
          </a:p>
          <a:p>
            <a:pPr>
              <a:lnSpc>
                <a:spcPts val="1500"/>
              </a:lnSpc>
            </a:pPr>
            <a:r>
              <a:rPr kumimoji="1" lang="en-US" altLang="zh-CN" sz="1400" b="1">
                <a:solidFill>
                  <a:srgbClr val="000000"/>
                </a:solidFill>
                <a:latin typeface="Courier New" pitchFamily="49" charset="0"/>
                <a:ea typeface="宋体" pitchFamily="2" charset="-122"/>
              </a:rPr>
              <a:t>  IF SQL%NOTFOUND THEN</a:t>
            </a:r>
          </a:p>
          <a:p>
            <a:pPr>
              <a:lnSpc>
                <a:spcPts val="1500"/>
              </a:lnSpc>
            </a:pPr>
            <a:r>
              <a:rPr kumimoji="1" lang="en-US" altLang="zh-CN" sz="1400" b="1">
                <a:solidFill>
                  <a:srgbClr val="000000"/>
                </a:solidFill>
                <a:latin typeface="Courier New" pitchFamily="49" charset="0"/>
                <a:ea typeface="宋体" pitchFamily="2" charset="-122"/>
              </a:rPr>
              <a:t>    RAISE e_no_rows;</a:t>
            </a:r>
          </a:p>
          <a:p>
            <a:pPr>
              <a:lnSpc>
                <a:spcPts val="1500"/>
              </a:lnSpc>
            </a:pPr>
            <a:r>
              <a:rPr kumimoji="1" lang="en-US" altLang="zh-CN" sz="1400" b="1">
                <a:solidFill>
                  <a:srgbClr val="000000"/>
                </a:solidFill>
                <a:latin typeface="Courier New" pitchFamily="49" charset="0"/>
                <a:ea typeface="宋体" pitchFamily="2" charset="-122"/>
              </a:rPr>
              <a:t>  END IF;</a:t>
            </a:r>
          </a:p>
          <a:p>
            <a:pPr>
              <a:lnSpc>
                <a:spcPts val="1500"/>
              </a:lnSpc>
            </a:pPr>
            <a:r>
              <a:rPr kumimoji="1" lang="en-US" altLang="zh-CN" sz="1400" b="1">
                <a:solidFill>
                  <a:srgbClr val="000000"/>
                </a:solidFill>
                <a:latin typeface="Courier New" pitchFamily="49" charset="0"/>
                <a:ea typeface="宋体" pitchFamily="2" charset="-122"/>
              </a:rPr>
              <a:t>EXCEPTION</a:t>
            </a:r>
          </a:p>
          <a:p>
            <a:pPr>
              <a:lnSpc>
                <a:spcPts val="1500"/>
              </a:lnSpc>
            </a:pPr>
            <a:r>
              <a:rPr kumimoji="1" lang="en-US" altLang="zh-CN" sz="1400" b="1">
                <a:solidFill>
                  <a:srgbClr val="000000"/>
                </a:solidFill>
                <a:latin typeface="Courier New" pitchFamily="49" charset="0"/>
                <a:ea typeface="宋体" pitchFamily="2" charset="-122"/>
              </a:rPr>
              <a:t>  WHEN e_integrity THEN ...</a:t>
            </a:r>
          </a:p>
          <a:p>
            <a:pPr>
              <a:lnSpc>
                <a:spcPts val="1500"/>
              </a:lnSpc>
            </a:pPr>
            <a:r>
              <a:rPr kumimoji="1" lang="en-US" altLang="zh-CN" sz="1400" b="1">
                <a:solidFill>
                  <a:srgbClr val="000000"/>
                </a:solidFill>
                <a:latin typeface="Courier New" pitchFamily="49" charset="0"/>
                <a:ea typeface="宋体" pitchFamily="2" charset="-122"/>
              </a:rPr>
              <a:t>  WHEN e_no_rows THEN ...</a:t>
            </a:r>
          </a:p>
          <a:p>
            <a:pPr>
              <a:lnSpc>
                <a:spcPts val="1500"/>
              </a:lnSpc>
            </a:pPr>
            <a:r>
              <a:rPr kumimoji="1" lang="en-US" altLang="zh-CN" sz="1400" b="1">
                <a:solidFill>
                  <a:srgbClr val="000000"/>
                </a:solidFill>
                <a:latin typeface="Courier New" pitchFamily="49" charset="0"/>
                <a:ea typeface="宋体" pitchFamily="2" charset="-122"/>
              </a:rPr>
              <a:t>END;</a:t>
            </a:r>
          </a:p>
        </p:txBody>
      </p:sp>
      <p:sp>
        <p:nvSpPr>
          <p:cNvPr id="29701" name="Rectangle 5"/>
          <p:cNvSpPr>
            <a:spLocks noChangeArrowheads="1"/>
          </p:cNvSpPr>
          <p:nvPr/>
        </p:nvSpPr>
        <p:spPr bwMode="auto">
          <a:xfrm>
            <a:off x="3544888" y="1268413"/>
            <a:ext cx="5048250" cy="1514475"/>
          </a:xfrm>
          <a:prstGeom prst="rect">
            <a:avLst/>
          </a:prstGeom>
          <a:noFill/>
          <a:ln w="9525">
            <a:noFill/>
            <a:miter lim="800000"/>
            <a:headEnd/>
            <a:tailEnd/>
          </a:ln>
        </p:spPr>
        <p:txBody>
          <a:bodyPr lIns="92075" tIns="46038" rIns="92075" bIns="46038">
            <a:spAutoFit/>
          </a:bodyPr>
          <a:lstStyle/>
          <a:p>
            <a:pPr>
              <a:lnSpc>
                <a:spcPts val="1600"/>
              </a:lnSpc>
            </a:pPr>
            <a:r>
              <a:rPr kumimoji="1" lang="en-US" altLang="zh-CN" sz="1400" b="1">
                <a:solidFill>
                  <a:srgbClr val="000000"/>
                </a:solidFill>
                <a:latin typeface="Courier New" pitchFamily="49" charset="0"/>
                <a:ea typeface="宋体" pitchFamily="2" charset="-122"/>
              </a:rPr>
              <a:t>DECLARE</a:t>
            </a:r>
            <a:endParaRPr kumimoji="1" lang="en-US" altLang="zh-CN" sz="1800" b="1">
              <a:solidFill>
                <a:srgbClr val="000000"/>
              </a:solidFill>
              <a:latin typeface="Courier New" pitchFamily="49" charset="0"/>
              <a:ea typeface="宋体" pitchFamily="2" charset="-122"/>
            </a:endParaRPr>
          </a:p>
          <a:p>
            <a:pPr>
              <a:lnSpc>
                <a:spcPts val="1600"/>
              </a:lnSpc>
            </a:pPr>
            <a:r>
              <a:rPr kumimoji="1" lang="zh-CN" altLang="en-US" sz="1400" b="1">
                <a:solidFill>
                  <a:srgbClr val="000000"/>
                </a:solidFill>
                <a:latin typeface="Courier New" pitchFamily="49" charset="0"/>
                <a:ea typeface="宋体" pitchFamily="2" charset="-122"/>
              </a:rPr>
              <a:t>  . . .</a:t>
            </a:r>
            <a:endParaRPr kumimoji="1" lang="zh-CN" altLang="en-US" sz="1800" b="1">
              <a:solidFill>
                <a:srgbClr val="000000"/>
              </a:solidFill>
              <a:latin typeface="Courier New" pitchFamily="49" charset="0"/>
              <a:ea typeface="宋体" pitchFamily="2" charset="-122"/>
            </a:endParaRPr>
          </a:p>
          <a:p>
            <a:pPr>
              <a:lnSpc>
                <a:spcPts val="1600"/>
              </a:lnSpc>
            </a:pPr>
            <a:r>
              <a:rPr kumimoji="1" lang="zh-CN" altLang="en-US" sz="1400" b="1">
                <a:solidFill>
                  <a:srgbClr val="000000"/>
                </a:solidFill>
                <a:latin typeface="Courier New" pitchFamily="49" charset="0"/>
                <a:ea typeface="宋体" pitchFamily="2" charset="-122"/>
              </a:rPr>
              <a:t>  </a:t>
            </a:r>
            <a:r>
              <a:rPr kumimoji="1" lang="en-US" altLang="zh-CN" sz="1400" b="1">
                <a:solidFill>
                  <a:srgbClr val="000000"/>
                </a:solidFill>
                <a:latin typeface="Courier New" pitchFamily="49" charset="0"/>
                <a:ea typeface="宋体" pitchFamily="2" charset="-122"/>
              </a:rPr>
              <a:t>e_no_rows	exception;</a:t>
            </a:r>
          </a:p>
          <a:p>
            <a:pPr>
              <a:lnSpc>
                <a:spcPts val="1600"/>
              </a:lnSpc>
            </a:pPr>
            <a:r>
              <a:rPr kumimoji="1" lang="en-US" altLang="zh-CN" sz="1400" b="1">
                <a:solidFill>
                  <a:srgbClr val="000000"/>
                </a:solidFill>
                <a:latin typeface="Courier New" pitchFamily="49" charset="0"/>
                <a:ea typeface="宋体" pitchFamily="2" charset="-122"/>
              </a:rPr>
              <a:t>  e_integrity	exception;</a:t>
            </a:r>
          </a:p>
          <a:p>
            <a:pPr>
              <a:lnSpc>
                <a:spcPts val="1600"/>
              </a:lnSpc>
            </a:pPr>
            <a:r>
              <a:rPr kumimoji="1" lang="en-US" altLang="zh-CN" sz="1400" b="1">
                <a:solidFill>
                  <a:srgbClr val="000000"/>
                </a:solidFill>
                <a:latin typeface="Courier New" pitchFamily="49" charset="0"/>
                <a:ea typeface="宋体" pitchFamily="2" charset="-122"/>
              </a:rPr>
              <a:t>  PRAGMA EXCEPTION_INIT (e_integrity, -2292);</a:t>
            </a:r>
          </a:p>
          <a:p>
            <a:pPr>
              <a:lnSpc>
                <a:spcPts val="1600"/>
              </a:lnSpc>
            </a:pPr>
            <a:r>
              <a:rPr kumimoji="1" lang="en-US" altLang="zh-CN" sz="1400" b="1">
                <a:solidFill>
                  <a:srgbClr val="000000"/>
                </a:solidFill>
                <a:latin typeface="Courier New" pitchFamily="49" charset="0"/>
                <a:ea typeface="宋体" pitchFamily="2" charset="-122"/>
              </a:rPr>
              <a:t>BEGIN</a:t>
            </a:r>
            <a:endParaRPr kumimoji="1" lang="en-US" altLang="zh-CN" sz="1800" b="1">
              <a:solidFill>
                <a:srgbClr val="000000"/>
              </a:solidFill>
              <a:latin typeface="Courier New" pitchFamily="49" charset="0"/>
              <a:ea typeface="宋体" pitchFamily="2" charset="-122"/>
            </a:endParaRPr>
          </a:p>
          <a:p>
            <a:pPr>
              <a:lnSpc>
                <a:spcPts val="1600"/>
              </a:lnSpc>
            </a:pPr>
            <a:r>
              <a:rPr kumimoji="1" lang="zh-CN" altLang="en-US" sz="1400" b="1">
                <a:solidFill>
                  <a:srgbClr val="000000"/>
                </a:solidFill>
                <a:latin typeface="Courier New" pitchFamily="49" charset="0"/>
                <a:ea typeface="宋体" pitchFamily="2" charset="-122"/>
              </a:rPr>
              <a:t>  </a:t>
            </a:r>
            <a:r>
              <a:rPr kumimoji="1" lang="en-US" altLang="zh-CN" sz="1400" b="1">
                <a:solidFill>
                  <a:srgbClr val="000000"/>
                </a:solidFill>
                <a:latin typeface="Courier New" pitchFamily="49" charset="0"/>
                <a:ea typeface="宋体" pitchFamily="2" charset="-122"/>
              </a:rPr>
              <a:t>FOR c_record IN emp_cursor LOOP</a:t>
            </a:r>
          </a:p>
        </p:txBody>
      </p:sp>
      <p:sp>
        <p:nvSpPr>
          <p:cNvPr id="29702" name="Rectangle 6"/>
          <p:cNvSpPr>
            <a:spLocks noChangeArrowheads="1"/>
          </p:cNvSpPr>
          <p:nvPr/>
        </p:nvSpPr>
        <p:spPr bwMode="auto">
          <a:xfrm>
            <a:off x="3546475" y="4794250"/>
            <a:ext cx="3492500" cy="1108075"/>
          </a:xfrm>
          <a:prstGeom prst="rect">
            <a:avLst/>
          </a:prstGeom>
          <a:noFill/>
          <a:ln w="9525">
            <a:noFill/>
            <a:miter lim="800000"/>
            <a:headEnd/>
            <a:tailEnd/>
          </a:ln>
        </p:spPr>
        <p:txBody>
          <a:bodyPr wrap="none" lIns="92075" tIns="46038" rIns="92075" bIns="46038">
            <a:spAutoFit/>
          </a:bodyPr>
          <a:lstStyle/>
          <a:p>
            <a:pPr>
              <a:lnSpc>
                <a:spcPts val="1600"/>
              </a:lnSpc>
            </a:pPr>
            <a:r>
              <a:rPr kumimoji="1" lang="en-US" altLang="zh-CN" sz="1400" b="1">
                <a:solidFill>
                  <a:srgbClr val="000000"/>
                </a:solidFill>
                <a:latin typeface="Courier New" pitchFamily="49" charset="0"/>
                <a:ea typeface="宋体" pitchFamily="2" charset="-122"/>
              </a:rPr>
              <a:t>END LOOP;</a:t>
            </a:r>
            <a:endParaRPr kumimoji="1" lang="en-US" altLang="zh-CN" sz="1800" b="1">
              <a:solidFill>
                <a:srgbClr val="000000"/>
              </a:solidFill>
              <a:latin typeface="Courier New" pitchFamily="49" charset="0"/>
              <a:ea typeface="宋体" pitchFamily="2" charset="-122"/>
            </a:endParaRPr>
          </a:p>
          <a:p>
            <a:pPr>
              <a:lnSpc>
                <a:spcPts val="1600"/>
              </a:lnSpc>
            </a:pPr>
            <a:r>
              <a:rPr kumimoji="1" lang="en-US" altLang="zh-CN" sz="1400" b="1">
                <a:solidFill>
                  <a:srgbClr val="000000"/>
                </a:solidFill>
                <a:latin typeface="Courier New" pitchFamily="49" charset="0"/>
                <a:ea typeface="宋体" pitchFamily="2" charset="-122"/>
              </a:rPr>
              <a:t>EXCEPTION</a:t>
            </a:r>
            <a:endParaRPr kumimoji="1" lang="en-US" altLang="zh-CN" sz="1800" b="1">
              <a:solidFill>
                <a:srgbClr val="000000"/>
              </a:solidFill>
              <a:latin typeface="Courier New" pitchFamily="49" charset="0"/>
              <a:ea typeface="宋体" pitchFamily="2" charset="-122"/>
            </a:endParaRPr>
          </a:p>
          <a:p>
            <a:pPr>
              <a:lnSpc>
                <a:spcPts val="1600"/>
              </a:lnSpc>
            </a:pPr>
            <a:r>
              <a:rPr kumimoji="1" lang="zh-CN" altLang="en-US" sz="1400" b="1">
                <a:solidFill>
                  <a:srgbClr val="000000"/>
                </a:solidFill>
                <a:latin typeface="Courier New" pitchFamily="49" charset="0"/>
                <a:ea typeface="宋体" pitchFamily="2" charset="-122"/>
              </a:rPr>
              <a:t>  </a:t>
            </a:r>
            <a:r>
              <a:rPr kumimoji="1" lang="en-US" altLang="zh-CN" sz="1400" b="1">
                <a:solidFill>
                  <a:srgbClr val="000000"/>
                </a:solidFill>
                <a:latin typeface="Courier New" pitchFamily="49" charset="0"/>
                <a:ea typeface="宋体" pitchFamily="2" charset="-122"/>
              </a:rPr>
              <a:t>WHEN NO_DATA_FOUND THEN . . .</a:t>
            </a:r>
          </a:p>
          <a:p>
            <a:pPr>
              <a:lnSpc>
                <a:spcPts val="1600"/>
              </a:lnSpc>
            </a:pPr>
            <a:r>
              <a:rPr kumimoji="1" lang="en-US" altLang="zh-CN" sz="1400" b="1">
                <a:solidFill>
                  <a:srgbClr val="000000"/>
                </a:solidFill>
                <a:latin typeface="Courier New" pitchFamily="49" charset="0"/>
                <a:ea typeface="宋体" pitchFamily="2" charset="-122"/>
              </a:rPr>
              <a:t>  WHEN TOO_MANY_ROWS THEN . . .</a:t>
            </a:r>
          </a:p>
          <a:p>
            <a:pPr>
              <a:lnSpc>
                <a:spcPts val="1600"/>
              </a:lnSpc>
            </a:pPr>
            <a:r>
              <a:rPr kumimoji="1" lang="en-US" altLang="zh-CN" sz="1400" b="1">
                <a:solidFill>
                  <a:srgbClr val="000000"/>
                </a:solidFill>
                <a:latin typeface="Courier New" pitchFamily="49" charset="0"/>
                <a:ea typeface="宋体" pitchFamily="2" charset="-122"/>
              </a:rPr>
              <a:t>END;</a:t>
            </a:r>
          </a:p>
        </p:txBody>
      </p:sp>
      <p:sp>
        <p:nvSpPr>
          <p:cNvPr id="821255" name="Rectangle 7"/>
          <p:cNvSpPr>
            <a:spLocks noChangeArrowheads="1"/>
          </p:cNvSpPr>
          <p:nvPr/>
        </p:nvSpPr>
        <p:spPr bwMode="auto">
          <a:xfrm>
            <a:off x="293688" y="3086100"/>
            <a:ext cx="3328987" cy="1460500"/>
          </a:xfrm>
          <a:prstGeom prst="rect">
            <a:avLst/>
          </a:prstGeom>
          <a:noFill/>
          <a:ln w="9525">
            <a:noFill/>
            <a:miter lim="800000"/>
            <a:headEnd/>
            <a:tailEnd/>
          </a:ln>
          <a:effectLst/>
        </p:spPr>
        <p:txBody>
          <a:bodyPr lIns="92075" tIns="46038" rIns="92075" bIns="46038"/>
          <a:lstStyle/>
          <a:p>
            <a:pPr>
              <a:spcBef>
                <a:spcPct val="30000"/>
              </a:spcBef>
              <a:tabLst>
                <a:tab pos="3195638" algn="l"/>
              </a:tabLst>
              <a:defRPr/>
            </a:pPr>
            <a:r>
              <a:rPr kumimoji="1" lang="zh-CN" altLang="en-US" sz="2200" b="1">
                <a:solidFill>
                  <a:schemeClr val="tx1"/>
                </a:solidFill>
                <a:effectLst>
                  <a:outerShdw blurRad="38100" dist="38100" dir="2700000" algn="tl">
                    <a:srgbClr val="FFFFFF"/>
                  </a:outerShdw>
                </a:effectLst>
                <a:latin typeface="Arial" pitchFamily="34" charset="0"/>
                <a:ea typeface="宋体" pitchFamily="2" charset="-122"/>
              </a:rPr>
              <a:t>嵌入块能够处理异常或传递异常到它的上层块</a:t>
            </a:r>
            <a:endParaRPr kumimoji="1" lang="en-US" altLang="zh-CN" sz="2200" b="1">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29704" name="Rectangle 8"/>
          <p:cNvSpPr>
            <a:spLocks noChangeArrowheads="1"/>
          </p:cNvSpPr>
          <p:nvPr/>
        </p:nvSpPr>
        <p:spPr bwMode="blackWhite">
          <a:xfrm>
            <a:off x="3938588" y="2784475"/>
            <a:ext cx="3354387" cy="1997075"/>
          </a:xfrm>
          <a:prstGeom prst="rect">
            <a:avLst/>
          </a:prstGeom>
          <a:noFill/>
          <a:ln w="9525">
            <a:noFill/>
            <a:miter lim="800000"/>
            <a:headEnd/>
            <a:tailEnd/>
          </a:ln>
        </p:spPr>
        <p:txBody>
          <a:bodyPr lIns="92075" tIns="46038" rIns="92075" bIns="46038">
            <a:spAutoFit/>
          </a:bodyPr>
          <a:lstStyle/>
          <a:p>
            <a:pPr>
              <a:lnSpc>
                <a:spcPts val="1500"/>
              </a:lnSpc>
            </a:pPr>
            <a:r>
              <a:rPr kumimoji="1" lang="en-US" altLang="zh-CN" sz="1400" b="1">
                <a:solidFill>
                  <a:srgbClr val="000000"/>
                </a:solidFill>
                <a:latin typeface="Courier New" pitchFamily="49" charset="0"/>
                <a:ea typeface="宋体" pitchFamily="2" charset="-122"/>
              </a:rPr>
              <a:t>BEGIN</a:t>
            </a:r>
          </a:p>
          <a:p>
            <a:pPr>
              <a:lnSpc>
                <a:spcPts val="1500"/>
              </a:lnSpc>
            </a:pPr>
            <a:r>
              <a:rPr kumimoji="1" lang="en-US" altLang="zh-CN" sz="1400" b="1">
                <a:solidFill>
                  <a:srgbClr val="000000"/>
                </a:solidFill>
                <a:latin typeface="Courier New" pitchFamily="49" charset="0"/>
                <a:ea typeface="宋体" pitchFamily="2" charset="-122"/>
              </a:rPr>
              <a:t>  SELECT ...</a:t>
            </a:r>
          </a:p>
          <a:p>
            <a:pPr>
              <a:lnSpc>
                <a:spcPts val="1500"/>
              </a:lnSpc>
            </a:pPr>
            <a:r>
              <a:rPr kumimoji="1" lang="en-US" altLang="zh-CN" sz="1400" b="1">
                <a:solidFill>
                  <a:srgbClr val="000000"/>
                </a:solidFill>
                <a:latin typeface="Courier New" pitchFamily="49" charset="0"/>
                <a:ea typeface="宋体" pitchFamily="2" charset="-122"/>
              </a:rPr>
              <a:t>  UPDATE ...</a:t>
            </a:r>
          </a:p>
          <a:p>
            <a:pPr>
              <a:lnSpc>
                <a:spcPts val="1500"/>
              </a:lnSpc>
            </a:pPr>
            <a:r>
              <a:rPr kumimoji="1" lang="en-US" altLang="zh-CN" sz="1400" b="1">
                <a:solidFill>
                  <a:srgbClr val="000000"/>
                </a:solidFill>
                <a:latin typeface="Courier New" pitchFamily="49" charset="0"/>
                <a:ea typeface="宋体" pitchFamily="2" charset="-122"/>
              </a:rPr>
              <a:t>  IF SQL%NOTFOUND THEN</a:t>
            </a:r>
          </a:p>
          <a:p>
            <a:pPr>
              <a:lnSpc>
                <a:spcPts val="1500"/>
              </a:lnSpc>
            </a:pPr>
            <a:r>
              <a:rPr kumimoji="1" lang="en-US" altLang="zh-CN" sz="1400" b="1">
                <a:solidFill>
                  <a:srgbClr val="000000"/>
                </a:solidFill>
                <a:latin typeface="Courier New" pitchFamily="49" charset="0"/>
                <a:ea typeface="宋体" pitchFamily="2" charset="-122"/>
              </a:rPr>
              <a:t>    RAISE e_no_rows;</a:t>
            </a:r>
          </a:p>
          <a:p>
            <a:pPr>
              <a:lnSpc>
                <a:spcPts val="1500"/>
              </a:lnSpc>
            </a:pPr>
            <a:r>
              <a:rPr kumimoji="1" lang="en-US" altLang="zh-CN" sz="1400" b="1">
                <a:solidFill>
                  <a:srgbClr val="000000"/>
                </a:solidFill>
                <a:latin typeface="Courier New" pitchFamily="49" charset="0"/>
                <a:ea typeface="宋体" pitchFamily="2" charset="-122"/>
              </a:rPr>
              <a:t>  END IF;</a:t>
            </a:r>
          </a:p>
          <a:p>
            <a:pPr>
              <a:lnSpc>
                <a:spcPts val="1500"/>
              </a:lnSpc>
            </a:pPr>
            <a:r>
              <a:rPr kumimoji="1" lang="en-US" altLang="zh-CN" sz="1400" b="1">
                <a:solidFill>
                  <a:srgbClr val="000000"/>
                </a:solidFill>
                <a:latin typeface="Courier New" pitchFamily="49" charset="0"/>
                <a:ea typeface="宋体" pitchFamily="2" charset="-122"/>
              </a:rPr>
              <a:t>EXCEPTION</a:t>
            </a:r>
          </a:p>
          <a:p>
            <a:pPr>
              <a:lnSpc>
                <a:spcPts val="1500"/>
              </a:lnSpc>
            </a:pPr>
            <a:r>
              <a:rPr kumimoji="1" lang="en-US" altLang="zh-CN" sz="1400" b="1">
                <a:solidFill>
                  <a:srgbClr val="000000"/>
                </a:solidFill>
                <a:latin typeface="Courier New" pitchFamily="49" charset="0"/>
                <a:ea typeface="宋体" pitchFamily="2" charset="-122"/>
              </a:rPr>
              <a:t>  WHEN e_integrity THEN ...</a:t>
            </a:r>
          </a:p>
          <a:p>
            <a:pPr>
              <a:lnSpc>
                <a:spcPts val="1500"/>
              </a:lnSpc>
            </a:pPr>
            <a:r>
              <a:rPr kumimoji="1" lang="en-US" altLang="zh-CN" sz="1400" b="1">
                <a:solidFill>
                  <a:srgbClr val="000000"/>
                </a:solidFill>
                <a:latin typeface="Courier New" pitchFamily="49" charset="0"/>
                <a:ea typeface="宋体" pitchFamily="2" charset="-122"/>
              </a:rPr>
              <a:t>  WHEN e_no_rows THEN ...</a:t>
            </a:r>
          </a:p>
          <a:p>
            <a:pPr>
              <a:lnSpc>
                <a:spcPts val="1500"/>
              </a:lnSpc>
            </a:pPr>
            <a:r>
              <a:rPr kumimoji="1" lang="en-US" altLang="zh-CN" sz="1400" b="1">
                <a:solidFill>
                  <a:srgbClr val="000000"/>
                </a:solidFill>
                <a:latin typeface="Courier New" pitchFamily="49" charset="0"/>
                <a:ea typeface="宋体" pitchFamily="2" charset="-122"/>
              </a:rPr>
              <a:t>END;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1252"/>
                                        </p:tgtEl>
                                        <p:attrNameLst>
                                          <p:attrName>style.visibility</p:attrName>
                                        </p:attrNameLst>
                                      </p:cBhvr>
                                      <p:to>
                                        <p:strVal val="visible"/>
                                      </p:to>
                                    </p:set>
                                    <p:animEffect transition="in" filter="wipe(up)">
                                      <p:cBhvr>
                                        <p:cTn id="7" dur="500"/>
                                        <p:tgtEl>
                                          <p:spTgt spid="82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pPr>
              <a:defRPr/>
            </a:pPr>
            <a:r>
              <a:rPr lang="en-US" altLang="zh-CN" dirty="0">
                <a:ea typeface="宋体" pitchFamily="2" charset="-122"/>
              </a:rPr>
              <a:t>5</a:t>
            </a:r>
            <a:r>
              <a:rPr lang="zh-CN" altLang="en-US" dirty="0">
                <a:ea typeface="宋体" pitchFamily="2" charset="-122"/>
              </a:rPr>
              <a:t> 传播异常</a:t>
            </a:r>
            <a:endParaRPr lang="en-US" altLang="zh-CN" dirty="0">
              <a:ea typeface="宋体" pitchFamily="2" charset="-122"/>
            </a:endParaRPr>
          </a:p>
        </p:txBody>
      </p:sp>
      <p:sp>
        <p:nvSpPr>
          <p:cNvPr id="823300" name="Rectangle 4"/>
          <p:cNvSpPr>
            <a:spLocks noChangeArrowheads="1"/>
          </p:cNvSpPr>
          <p:nvPr/>
        </p:nvSpPr>
        <p:spPr bwMode="blackWhite">
          <a:xfrm>
            <a:off x="968375" y="2371725"/>
            <a:ext cx="7426325" cy="569913"/>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65000"/>
              </a:lnSpc>
              <a:spcBef>
                <a:spcPct val="40000"/>
              </a:spcBef>
              <a:defRPr/>
            </a:pPr>
            <a:r>
              <a:rPr kumimoji="1" lang="en-US" altLang="zh-CN" sz="1800" b="1">
                <a:solidFill>
                  <a:srgbClr val="000000"/>
                </a:solidFill>
                <a:latin typeface="Courier New" pitchFamily="49" charset="0"/>
                <a:ea typeface="宋体" pitchFamily="2" charset="-122"/>
              </a:rPr>
              <a:t>raise_application_error (</a:t>
            </a:r>
            <a:r>
              <a:rPr kumimoji="1" lang="en-US" altLang="zh-CN" sz="1800" b="1" i="1">
                <a:solidFill>
                  <a:srgbClr val="000000"/>
                </a:solidFill>
                <a:latin typeface="Courier New" pitchFamily="49" charset="0"/>
                <a:ea typeface="宋体" pitchFamily="2" charset="-122"/>
              </a:rPr>
              <a:t>error_number,</a:t>
            </a:r>
            <a:endParaRPr kumimoji="1" lang="en-US" altLang="zh-CN" sz="1800" b="1">
              <a:solidFill>
                <a:srgbClr val="000000"/>
              </a:solidFill>
              <a:latin typeface="Courier New" pitchFamily="49" charset="0"/>
              <a:ea typeface="宋体" pitchFamily="2" charset="-122"/>
            </a:endParaRP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message</a:t>
            </a:r>
            <a:r>
              <a:rPr kumimoji="1" lang="en-US" altLang="zh-CN" sz="1800" b="1">
                <a:solidFill>
                  <a:srgbClr val="000000"/>
                </a:solidFill>
                <a:latin typeface="Courier New" pitchFamily="49" charset="0"/>
                <a:ea typeface="宋体" pitchFamily="2" charset="-122"/>
              </a:rPr>
              <a:t>[, {TRUE | FALSE}]);	</a:t>
            </a:r>
          </a:p>
        </p:txBody>
      </p:sp>
      <p:sp>
        <p:nvSpPr>
          <p:cNvPr id="823302" name="Rectangle 6"/>
          <p:cNvSpPr>
            <a:spLocks noChangeArrowheads="1"/>
          </p:cNvSpPr>
          <p:nvPr/>
        </p:nvSpPr>
        <p:spPr bwMode="blackWhite">
          <a:xfrm>
            <a:off x="460375" y="3819525"/>
            <a:ext cx="8442325" cy="1579563"/>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65000"/>
              </a:lnSpc>
              <a:spcBef>
                <a:spcPct val="40000"/>
              </a:spcBef>
              <a:defRPr/>
            </a:pPr>
            <a:r>
              <a:rPr kumimoji="1" lang="en-US" altLang="zh-CN" sz="1600" b="1" dirty="0">
                <a:solidFill>
                  <a:srgbClr val="000000"/>
                </a:solidFill>
                <a:latin typeface="Arial" pitchFamily="34" charset="0"/>
                <a:ea typeface="宋体" pitchFamily="2" charset="-122"/>
              </a:rPr>
              <a:t>...</a:t>
            </a:r>
          </a:p>
          <a:p>
            <a:pPr>
              <a:lnSpc>
                <a:spcPct val="65000"/>
              </a:lnSpc>
              <a:spcBef>
                <a:spcPct val="40000"/>
              </a:spcBef>
              <a:defRPr/>
            </a:pPr>
            <a:r>
              <a:rPr kumimoji="1" lang="en-US" altLang="zh-CN" sz="1600" b="1" dirty="0">
                <a:solidFill>
                  <a:srgbClr val="000000"/>
                </a:solidFill>
                <a:latin typeface="Arial" pitchFamily="34" charset="0"/>
                <a:ea typeface="宋体" pitchFamily="2" charset="-122"/>
              </a:rPr>
              <a:t>     EXCEPTION</a:t>
            </a:r>
          </a:p>
          <a:p>
            <a:pPr>
              <a:lnSpc>
                <a:spcPct val="65000"/>
              </a:lnSpc>
              <a:spcBef>
                <a:spcPct val="40000"/>
              </a:spcBef>
              <a:defRPr/>
            </a:pPr>
            <a:r>
              <a:rPr kumimoji="1" lang="en-US" altLang="zh-CN" sz="1600" b="1" dirty="0">
                <a:solidFill>
                  <a:srgbClr val="000000"/>
                </a:solidFill>
                <a:latin typeface="Arial" pitchFamily="34" charset="0"/>
                <a:ea typeface="宋体" pitchFamily="2" charset="-122"/>
              </a:rPr>
              <a:t>        WHEN NO_DATA_FOUND THEN</a:t>
            </a:r>
          </a:p>
          <a:p>
            <a:pPr>
              <a:lnSpc>
                <a:spcPct val="65000"/>
              </a:lnSpc>
              <a:spcBef>
                <a:spcPct val="40000"/>
              </a:spcBef>
              <a:defRPr/>
            </a:pPr>
            <a:r>
              <a:rPr kumimoji="1" lang="en-US" altLang="zh-CN" sz="1600" b="1" dirty="0">
                <a:solidFill>
                  <a:srgbClr val="000000"/>
                </a:solidFill>
                <a:latin typeface="Arial" pitchFamily="34" charset="0"/>
                <a:ea typeface="宋体" pitchFamily="2" charset="-122"/>
              </a:rPr>
              <a:t>             RAISE_APPLICATION_ERROR (-20201,</a:t>
            </a:r>
            <a:r>
              <a:rPr kumimoji="1" lang="en-US" altLang="zh-CN" sz="1800" b="1" dirty="0">
                <a:solidFill>
                  <a:srgbClr val="000000"/>
                </a:solidFill>
                <a:latin typeface="Courier New" pitchFamily="49" charset="0"/>
                <a:ea typeface="宋体" pitchFamily="2" charset="-122"/>
              </a:rPr>
              <a:t>'</a:t>
            </a:r>
            <a:r>
              <a:rPr kumimoji="1" lang="en-US" altLang="zh-CN" sz="1600" b="1" dirty="0">
                <a:solidFill>
                  <a:srgbClr val="000000"/>
                </a:solidFill>
                <a:latin typeface="Arial" pitchFamily="34" charset="0"/>
                <a:ea typeface="宋体" pitchFamily="2" charset="-122"/>
              </a:rPr>
              <a:t>Manager is not a valid employee.</a:t>
            </a:r>
            <a:r>
              <a:rPr kumimoji="1" lang="en-US" altLang="zh-CN" sz="1800" b="1" dirty="0">
                <a:solidFill>
                  <a:srgbClr val="000000"/>
                </a:solidFill>
                <a:latin typeface="Courier New" pitchFamily="49" charset="0"/>
                <a:ea typeface="宋体" pitchFamily="2" charset="-122"/>
              </a:rPr>
              <a:t>'</a:t>
            </a:r>
            <a:r>
              <a:rPr kumimoji="1" lang="en-US" altLang="zh-CN" sz="1600" b="1" dirty="0">
                <a:solidFill>
                  <a:srgbClr val="000000"/>
                </a:solidFill>
                <a:latin typeface="Arial" pitchFamily="34" charset="0"/>
                <a:ea typeface="宋体" pitchFamily="2" charset="-122"/>
              </a:rPr>
              <a:t>);</a:t>
            </a:r>
          </a:p>
          <a:p>
            <a:pPr>
              <a:lnSpc>
                <a:spcPct val="65000"/>
              </a:lnSpc>
              <a:spcBef>
                <a:spcPct val="40000"/>
              </a:spcBef>
              <a:defRPr/>
            </a:pPr>
            <a:r>
              <a:rPr kumimoji="1" lang="en-US" altLang="zh-CN" sz="1600" b="1" dirty="0">
                <a:solidFill>
                  <a:srgbClr val="000000"/>
                </a:solidFill>
                <a:latin typeface="Arial" pitchFamily="34" charset="0"/>
                <a:ea typeface="宋体" pitchFamily="2" charset="-122"/>
              </a:rPr>
              <a:t>     END;</a:t>
            </a:r>
            <a:endParaRPr kumimoji="1" lang="en-US" altLang="zh-CN" sz="1600" dirty="0">
              <a:solidFill>
                <a:srgbClr val="000000"/>
              </a:solidFill>
              <a:latin typeface="Arial" pitchFamily="34" charset="0"/>
              <a:ea typeface="宋体" pitchFamily="2" charset="-122"/>
            </a:endParaRPr>
          </a:p>
          <a:p>
            <a:pPr>
              <a:lnSpc>
                <a:spcPct val="65000"/>
              </a:lnSpc>
              <a:spcBef>
                <a:spcPct val="40000"/>
              </a:spcBef>
              <a:defRPr/>
            </a:pPr>
            <a:r>
              <a:rPr kumimoji="1" lang="en-US" altLang="zh-CN" sz="1600" b="1" dirty="0">
                <a:solidFill>
                  <a:srgbClr val="000000"/>
                </a:solidFill>
                <a:latin typeface="Arial" pitchFamily="34" charset="0"/>
                <a:ea typeface="宋体" pitchFamily="2" charset="-122"/>
              </a:rPr>
              <a:t>	</a:t>
            </a:r>
          </a:p>
        </p:txBody>
      </p:sp>
      <p:sp>
        <p:nvSpPr>
          <p:cNvPr id="7" name="Rectangle 3"/>
          <p:cNvSpPr txBox="1">
            <a:spLocks noChangeArrowheads="1"/>
          </p:cNvSpPr>
          <p:nvPr/>
        </p:nvSpPr>
        <p:spPr bwMode="auto">
          <a:xfrm>
            <a:off x="661988" y="1874838"/>
            <a:ext cx="7385050" cy="1674812"/>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dirty="0">
                <a:solidFill>
                  <a:schemeClr val="tx1"/>
                </a:solidFill>
                <a:latin typeface="+mn-lt"/>
                <a:ea typeface="宋体" pitchFamily="2" charset="-122"/>
              </a:rPr>
              <a:t>语法</a:t>
            </a:r>
          </a:p>
          <a:p>
            <a:pPr defTabSz="346075" eaLnBrk="1" hangingPunct="1">
              <a:lnSpc>
                <a:spcPct val="95000"/>
              </a:lnSpc>
              <a:spcBef>
                <a:spcPct val="35000"/>
              </a:spcBef>
              <a:buClr>
                <a:schemeClr val="hlink"/>
              </a:buClr>
              <a:buSzPct val="125000"/>
              <a:buFont typeface="Arial" pitchFamily="34" charset="0"/>
              <a:buChar char="•"/>
              <a:tabLst>
                <a:tab pos="571500" algn="l"/>
              </a:tabLst>
              <a:defRPr/>
            </a:pPr>
            <a:endParaRPr lang="en-US" altLang="zh-CN" sz="2200" b="1" kern="0" dirty="0">
              <a:solidFill>
                <a:schemeClr val="tx1"/>
              </a:solidFill>
              <a:latin typeface="+mn-lt"/>
              <a:ea typeface="宋体" pitchFamily="2" charset="-122"/>
            </a:endParaRPr>
          </a:p>
          <a:p>
            <a:pPr defTabSz="346075" eaLnBrk="1" hangingPunct="1">
              <a:lnSpc>
                <a:spcPct val="95000"/>
              </a:lnSpc>
              <a:spcBef>
                <a:spcPct val="35000"/>
              </a:spcBef>
              <a:buClr>
                <a:schemeClr val="hlink"/>
              </a:buClr>
              <a:buSzPct val="125000"/>
              <a:buFont typeface="Arial" pitchFamily="34" charset="0"/>
              <a:buChar char="•"/>
              <a:tabLst>
                <a:tab pos="571500" algn="l"/>
              </a:tabLst>
              <a:defRPr/>
            </a:pPr>
            <a:endParaRPr lang="en-US" altLang="zh-CN" sz="22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从存储过程中触发用户自定义异常。</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30200" y="530225"/>
            <a:ext cx="8310563" cy="881063"/>
          </a:xfrm>
        </p:spPr>
        <p:txBody>
          <a:bodyPr/>
          <a:lstStyle/>
          <a:p>
            <a:pPr algn="ctr" eaLnBrk="1" hangingPunct="1">
              <a:defRPr/>
            </a:pPr>
            <a:r>
              <a:rPr lang="zh-CN" altLang="en-US" dirty="0">
                <a:ea typeface="宋体" pitchFamily="2" charset="-122"/>
              </a:rPr>
              <a:t>课后要求</a:t>
            </a:r>
          </a:p>
        </p:txBody>
      </p:sp>
      <p:sp>
        <p:nvSpPr>
          <p:cNvPr id="19459" name="Rectangle 6"/>
          <p:cNvSpPr>
            <a:spLocks noChangeArrowheads="1"/>
          </p:cNvSpPr>
          <p:nvPr/>
        </p:nvSpPr>
        <p:spPr bwMode="auto">
          <a:xfrm>
            <a:off x="696913" y="1852613"/>
            <a:ext cx="7385050" cy="785472"/>
          </a:xfrm>
          <a:prstGeom prst="rect">
            <a:avLst/>
          </a:prstGeom>
          <a:noFill/>
          <a:ln w="9525">
            <a:noFill/>
            <a:miter lim="800000"/>
            <a:headEnd/>
            <a:tailEnd/>
          </a:ln>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ea typeface="宋体" pitchFamily="2" charset="-122"/>
              </a:rPr>
              <a:t>准备课程实验</a:t>
            </a:r>
            <a:r>
              <a:rPr lang="en-US" altLang="zh-CN" sz="2000" b="1" kern="0" dirty="0">
                <a:solidFill>
                  <a:schemeClr val="tx1"/>
                </a:solidFill>
                <a:ea typeface="宋体" pitchFamily="2" charset="-122"/>
              </a:rPr>
              <a:t>2——PL/SQL</a:t>
            </a:r>
            <a:r>
              <a:rPr lang="zh-CN" altLang="en-US" sz="2000" b="1" kern="0" dirty="0">
                <a:solidFill>
                  <a:schemeClr val="tx1"/>
                </a:solidFill>
                <a:ea typeface="宋体" pitchFamily="2" charset="-122"/>
              </a:rPr>
              <a:t>编程基础</a:t>
            </a:r>
            <a:endParaRPr lang="en-US" altLang="zh-CN" sz="2000" b="1" kern="0" dirty="0">
              <a:solidFill>
                <a:schemeClr val="tx1"/>
              </a:solidFill>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endParaRPr lang="zh-CN" altLang="en-US" sz="2000" b="1" kern="0" dirty="0">
              <a:solidFill>
                <a:schemeClr val="tx1"/>
              </a:solidFill>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731838" y="558800"/>
            <a:ext cx="7853362" cy="881063"/>
          </a:xfrm>
        </p:spPr>
        <p:txBody>
          <a:bodyPr/>
          <a:lstStyle/>
          <a:p>
            <a:pPr>
              <a:defRPr/>
            </a:pPr>
            <a:r>
              <a:rPr lang="en-US" altLang="zh-CN" dirty="0">
                <a:ea typeface="宋体" pitchFamily="2" charset="-122"/>
              </a:rPr>
              <a:t>1</a:t>
            </a:r>
            <a:r>
              <a:rPr lang="zh-CN" altLang="en-US" dirty="0">
                <a:ea typeface="宋体" pitchFamily="2" charset="-122"/>
              </a:rPr>
              <a:t> 什么是异常处理</a:t>
            </a:r>
            <a:endParaRPr lang="en-US" altLang="zh-CN" dirty="0">
              <a:ea typeface="宋体" pitchFamily="2" charset="-122"/>
            </a:endParaRPr>
          </a:p>
        </p:txBody>
      </p:sp>
      <p:sp>
        <p:nvSpPr>
          <p:cNvPr id="14339" name="Text Box 5"/>
          <p:cNvSpPr txBox="1">
            <a:spLocks noChangeArrowheads="1"/>
          </p:cNvSpPr>
          <p:nvPr/>
        </p:nvSpPr>
        <p:spPr bwMode="auto">
          <a:xfrm>
            <a:off x="660400" y="5511800"/>
            <a:ext cx="8216900" cy="366713"/>
          </a:xfrm>
          <a:prstGeom prst="rect">
            <a:avLst/>
          </a:prstGeom>
          <a:noFill/>
          <a:ln w="25400">
            <a:noFill/>
            <a:miter lim="800000"/>
            <a:headEnd type="none" w="sm" len="sm"/>
            <a:tailEnd type="none" w="sm" len="sm"/>
          </a:ln>
        </p:spPr>
        <p:txBody>
          <a:bodyPr>
            <a:spAutoFit/>
          </a:bodyPr>
          <a:lstStyle/>
          <a:p>
            <a:pPr>
              <a:spcBef>
                <a:spcPct val="50000"/>
              </a:spcBef>
            </a:pPr>
            <a:r>
              <a:rPr lang="zh-CN" altLang="en-US" sz="1800" b="1">
                <a:solidFill>
                  <a:schemeClr val="hlink"/>
                </a:solidFill>
                <a:latin typeface="宋体" pitchFamily="2" charset="-122"/>
                <a:ea typeface="宋体" pitchFamily="2" charset="-122"/>
              </a:rPr>
              <a:t>*异常处理，仅用来处理</a:t>
            </a:r>
            <a:r>
              <a:rPr lang="en-US" altLang="zh-CN" sz="1800" b="1">
                <a:solidFill>
                  <a:schemeClr val="hlink"/>
                </a:solidFill>
                <a:latin typeface="宋体" pitchFamily="2" charset="-122"/>
                <a:ea typeface="宋体" pitchFamily="2" charset="-122"/>
              </a:rPr>
              <a:t>PL/SQL</a:t>
            </a:r>
            <a:r>
              <a:rPr lang="zh-CN" altLang="en-US" sz="1800" b="1">
                <a:solidFill>
                  <a:schemeClr val="hlink"/>
                </a:solidFill>
                <a:latin typeface="宋体" pitchFamily="2" charset="-122"/>
                <a:ea typeface="宋体" pitchFamily="2" charset="-122"/>
              </a:rPr>
              <a:t>运行时错误。</a:t>
            </a:r>
          </a:p>
        </p:txBody>
      </p:sp>
      <p:sp>
        <p:nvSpPr>
          <p:cNvPr id="6" name="Rectangle 3"/>
          <p:cNvSpPr txBox="1">
            <a:spLocks noChangeArrowheads="1"/>
          </p:cNvSpPr>
          <p:nvPr/>
        </p:nvSpPr>
        <p:spPr bwMode="auto">
          <a:xfrm>
            <a:off x="815975" y="1531938"/>
            <a:ext cx="7745413" cy="3543300"/>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什么是异常</a:t>
            </a:r>
            <a:r>
              <a:rPr lang="en-US" altLang="zh-CN" sz="2000" b="1" kern="0" dirty="0">
                <a:solidFill>
                  <a:schemeClr val="tx1"/>
                </a:solidFill>
                <a:latin typeface="+mn-lt"/>
                <a:ea typeface="宋体" pitchFamily="2" charset="-122"/>
              </a:rPr>
              <a:t>?</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在</a:t>
            </a:r>
            <a:r>
              <a:rPr lang="en-US" altLang="zh-CN" sz="2000" b="1" kern="0" dirty="0">
                <a:solidFill>
                  <a:schemeClr val="tx1"/>
                </a:solidFill>
                <a:latin typeface="+mn-lt"/>
                <a:ea typeface="宋体" pitchFamily="2" charset="-122"/>
              </a:rPr>
              <a:t>PL/SQL</a:t>
            </a:r>
            <a:r>
              <a:rPr lang="zh-CN" altLang="en-US" sz="2000" b="1" kern="0" dirty="0">
                <a:solidFill>
                  <a:schemeClr val="tx1"/>
                </a:solidFill>
                <a:latin typeface="+mn-lt"/>
                <a:ea typeface="宋体" pitchFamily="2" charset="-122"/>
              </a:rPr>
              <a:t>中的一个标识。</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在程序运行期间被触发的错误。</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异常是怎样被触发的</a:t>
            </a:r>
            <a:r>
              <a:rPr lang="en-US" altLang="zh-CN" sz="2000" b="1" kern="0" dirty="0">
                <a:solidFill>
                  <a:schemeClr val="tx1"/>
                </a:solidFill>
                <a:latin typeface="+mn-lt"/>
                <a:ea typeface="宋体" pitchFamily="2" charset="-122"/>
              </a:rPr>
              <a:t>?</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产生一个</a:t>
            </a:r>
            <a:r>
              <a:rPr lang="en-US" altLang="zh-CN" sz="2000" b="1" kern="0" dirty="0">
                <a:solidFill>
                  <a:schemeClr val="tx1"/>
                </a:solidFill>
                <a:latin typeface="+mn-lt"/>
                <a:ea typeface="宋体" pitchFamily="2" charset="-122"/>
              </a:rPr>
              <a:t>Oracle</a:t>
            </a:r>
            <a:r>
              <a:rPr lang="zh-CN" altLang="en-US" sz="2000" b="1" kern="0" dirty="0">
                <a:solidFill>
                  <a:schemeClr val="tx1"/>
                </a:solidFill>
                <a:latin typeface="+mn-lt"/>
                <a:ea typeface="宋体" pitchFamily="2" charset="-122"/>
              </a:rPr>
              <a:t>错误。</a:t>
            </a:r>
            <a:endParaRPr lang="en-US" altLang="zh-CN" sz="2000" b="1" kern="0" dirty="0">
              <a:solidFill>
                <a:schemeClr val="tx1"/>
              </a:solidFill>
              <a:latin typeface="+mn-lt"/>
              <a:ea typeface="宋体" pitchFamily="2" charset="-122"/>
            </a:endParaRP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用户显示触发。</a:t>
            </a: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怎样处理异常</a:t>
            </a:r>
            <a:r>
              <a:rPr lang="en-US" altLang="zh-CN" sz="2000" b="1" kern="0" dirty="0">
                <a:solidFill>
                  <a:schemeClr val="tx1"/>
                </a:solidFill>
                <a:latin typeface="+mn-lt"/>
                <a:ea typeface="宋体" pitchFamily="2" charset="-122"/>
              </a:rPr>
              <a:t>?</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用异常处理句柄捕获异常。</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zh-CN" altLang="en-US" sz="2000" b="1" kern="0" dirty="0">
                <a:solidFill>
                  <a:schemeClr val="tx1"/>
                </a:solidFill>
                <a:latin typeface="+mn-lt"/>
                <a:ea typeface="宋体" pitchFamily="2" charset="-122"/>
              </a:rPr>
              <a:t>传播异常到调用环境</a:t>
            </a:r>
            <a:r>
              <a:rPr lang="en-US" altLang="zh-CN" sz="2000" b="1" kern="0" dirty="0">
                <a:solidFill>
                  <a:schemeClr val="tx1"/>
                </a:solidFill>
                <a:latin typeface="+mn-lt"/>
                <a:ea typeface="宋体" pitchFamily="2" charset="-122"/>
              </a:rPr>
              <a: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normAutofit fontScale="90000"/>
          </a:bodyPr>
          <a:lstStyle/>
          <a:p>
            <a:pPr algn="ctr">
              <a:defRPr/>
            </a:pPr>
            <a:r>
              <a:rPr lang="en-US" altLang="zh-CN" dirty="0">
                <a:ea typeface="宋体" pitchFamily="2" charset="-122"/>
              </a:rPr>
              <a:t>Thank You!</a:t>
            </a:r>
            <a:br>
              <a:rPr lang="en-US" altLang="zh-CN" dirty="0">
                <a:ea typeface="宋体" pitchFamily="2" charset="-122"/>
              </a:rPr>
            </a:br>
            <a:r>
              <a:rPr lang="en-US" altLang="zh-CN" sz="3200" b="0" dirty="0">
                <a:solidFill>
                  <a:srgbClr val="0000FF"/>
                </a:solidFill>
                <a:ea typeface="宋体" pitchFamily="2" charset="-122"/>
              </a:rPr>
              <a:t>The End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pPr>
              <a:defRPr/>
            </a:pPr>
            <a:r>
              <a:rPr lang="en-US" altLang="zh-CN" dirty="0">
                <a:ea typeface="宋体" pitchFamily="2" charset="-122"/>
              </a:rPr>
              <a:t>2</a:t>
            </a:r>
            <a:r>
              <a:rPr lang="zh-CN" altLang="en-US" dirty="0">
                <a:ea typeface="宋体" pitchFamily="2" charset="-122"/>
              </a:rPr>
              <a:t> 异常处理</a:t>
            </a:r>
            <a:endParaRPr lang="en-US" altLang="zh-CN" dirty="0">
              <a:ea typeface="宋体" pitchFamily="2" charset="-122"/>
            </a:endParaRPr>
          </a:p>
        </p:txBody>
      </p:sp>
      <p:grpSp>
        <p:nvGrpSpPr>
          <p:cNvPr id="2" name="Group 4"/>
          <p:cNvGrpSpPr>
            <a:grpSpLocks/>
          </p:cNvGrpSpPr>
          <p:nvPr/>
        </p:nvGrpSpPr>
        <p:grpSpPr bwMode="auto">
          <a:xfrm>
            <a:off x="2449513" y="2179638"/>
            <a:ext cx="1811337" cy="2546350"/>
            <a:chOff x="1543" y="1373"/>
            <a:chExt cx="1141" cy="1604"/>
          </a:xfrm>
        </p:grpSpPr>
        <p:sp>
          <p:nvSpPr>
            <p:cNvPr id="792581" name="Freeform 5"/>
            <p:cNvSpPr>
              <a:spLocks/>
            </p:cNvSpPr>
            <p:nvPr/>
          </p:nvSpPr>
          <p:spPr bwMode="blackWhite">
            <a:xfrm>
              <a:off x="1543" y="1373"/>
              <a:ext cx="1141" cy="1604"/>
            </a:xfrm>
            <a:custGeom>
              <a:avLst/>
              <a:gdLst/>
              <a:ahLst/>
              <a:cxnLst>
                <a:cxn ang="0">
                  <a:pos x="1140" y="1603"/>
                </a:cxn>
                <a:cxn ang="0">
                  <a:pos x="1140" y="0"/>
                </a:cxn>
                <a:cxn ang="0">
                  <a:pos x="0" y="0"/>
                </a:cxn>
                <a:cxn ang="0">
                  <a:pos x="0" y="1603"/>
                </a:cxn>
                <a:cxn ang="0">
                  <a:pos x="1140" y="1603"/>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shade val="89804"/>
                    <a:invGamma/>
                  </a:srgbClr>
                </a:gs>
                <a:gs pos="100000">
                  <a:srgbClr val="339933"/>
                </a:gs>
              </a:gsLst>
              <a:lin ang="2700000" scaled="1"/>
            </a:gra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82" name="Freeform 6"/>
            <p:cNvSpPr>
              <a:spLocks/>
            </p:cNvSpPr>
            <p:nvPr/>
          </p:nvSpPr>
          <p:spPr bwMode="blackWhite">
            <a:xfrm>
              <a:off x="1626" y="1644"/>
              <a:ext cx="971" cy="175"/>
            </a:xfrm>
            <a:custGeom>
              <a:avLst/>
              <a:gdLst/>
              <a:ahLst/>
              <a:cxnLst>
                <a:cxn ang="0">
                  <a:pos x="970" y="174"/>
                </a:cxn>
                <a:cxn ang="0">
                  <a:pos x="970" y="0"/>
                </a:cxn>
                <a:cxn ang="0">
                  <a:pos x="0" y="0"/>
                </a:cxn>
                <a:cxn ang="0">
                  <a:pos x="0" y="174"/>
                </a:cxn>
                <a:cxn ang="0">
                  <a:pos x="970" y="174"/>
                </a:cxn>
              </a:cxnLst>
              <a:rect l="0" t="0" r="r" b="b"/>
              <a:pathLst>
                <a:path w="971" h="175">
                  <a:moveTo>
                    <a:pt x="970" y="174"/>
                  </a:moveTo>
                  <a:lnTo>
                    <a:pt x="970" y="0"/>
                  </a:lnTo>
                  <a:lnTo>
                    <a:pt x="0" y="0"/>
                  </a:lnTo>
                  <a:lnTo>
                    <a:pt x="0" y="174"/>
                  </a:lnTo>
                  <a:lnTo>
                    <a:pt x="970" y="174"/>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83" name="Freeform 7"/>
            <p:cNvSpPr>
              <a:spLocks/>
            </p:cNvSpPr>
            <p:nvPr/>
          </p:nvSpPr>
          <p:spPr bwMode="blackWhite">
            <a:xfrm>
              <a:off x="1632" y="2080"/>
              <a:ext cx="970" cy="175"/>
            </a:xfrm>
            <a:custGeom>
              <a:avLst/>
              <a:gdLst/>
              <a:ahLst/>
              <a:cxnLst>
                <a:cxn ang="0">
                  <a:pos x="969" y="174"/>
                </a:cxn>
                <a:cxn ang="0">
                  <a:pos x="969" y="0"/>
                </a:cxn>
                <a:cxn ang="0">
                  <a:pos x="0" y="0"/>
                </a:cxn>
                <a:cxn ang="0">
                  <a:pos x="0" y="174"/>
                </a:cxn>
                <a:cxn ang="0">
                  <a:pos x="969" y="174"/>
                </a:cxn>
              </a:cxnLst>
              <a:rect l="0" t="0" r="r" b="b"/>
              <a:pathLst>
                <a:path w="970" h="175">
                  <a:moveTo>
                    <a:pt x="969" y="174"/>
                  </a:moveTo>
                  <a:lnTo>
                    <a:pt x="969" y="0"/>
                  </a:lnTo>
                  <a:lnTo>
                    <a:pt x="0" y="0"/>
                  </a:lnTo>
                  <a:lnTo>
                    <a:pt x="0" y="174"/>
                  </a:lnTo>
                  <a:lnTo>
                    <a:pt x="969" y="174"/>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84" name="Rectangle 8"/>
            <p:cNvSpPr>
              <a:spLocks noChangeArrowheads="1"/>
            </p:cNvSpPr>
            <p:nvPr/>
          </p:nvSpPr>
          <p:spPr bwMode="blackWhite">
            <a:xfrm>
              <a:off x="1567" y="1397"/>
              <a:ext cx="865"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DECLARE</a:t>
              </a:r>
            </a:p>
          </p:txBody>
        </p:sp>
        <p:sp>
          <p:nvSpPr>
            <p:cNvPr id="792585" name="Rectangle 9"/>
            <p:cNvSpPr>
              <a:spLocks noChangeArrowheads="1"/>
            </p:cNvSpPr>
            <p:nvPr/>
          </p:nvSpPr>
          <p:spPr bwMode="blackWhite">
            <a:xfrm>
              <a:off x="1567" y="1836"/>
              <a:ext cx="599"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BEGIN</a:t>
              </a:r>
            </a:p>
          </p:txBody>
        </p:sp>
        <p:sp>
          <p:nvSpPr>
            <p:cNvPr id="792586" name="Rectangle 10"/>
            <p:cNvSpPr>
              <a:spLocks noChangeArrowheads="1"/>
            </p:cNvSpPr>
            <p:nvPr/>
          </p:nvSpPr>
          <p:spPr bwMode="blackWhite">
            <a:xfrm>
              <a:off x="1567" y="2720"/>
              <a:ext cx="483"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END;</a:t>
              </a:r>
            </a:p>
          </p:txBody>
        </p:sp>
      </p:grpSp>
      <p:sp>
        <p:nvSpPr>
          <p:cNvPr id="792587" name="Rectangle 11"/>
          <p:cNvSpPr>
            <a:spLocks noChangeArrowheads="1"/>
          </p:cNvSpPr>
          <p:nvPr/>
        </p:nvSpPr>
        <p:spPr bwMode="auto">
          <a:xfrm>
            <a:off x="882650" y="3182938"/>
            <a:ext cx="1531938" cy="366712"/>
          </a:xfrm>
          <a:prstGeom prst="rect">
            <a:avLst/>
          </a:prstGeom>
          <a:noFill/>
          <a:ln w="9525">
            <a:noFill/>
            <a:miter lim="800000"/>
            <a:headEnd/>
            <a:tailEnd/>
          </a:ln>
          <a:effectLst/>
        </p:spPr>
        <p:txBody>
          <a:bodyPr lIns="92075" tIns="46038" rIns="92075" bIns="46038">
            <a:spAutoFit/>
          </a:bodyPr>
          <a:lstStyle/>
          <a:p>
            <a:pPr algn="r">
              <a:defRPr/>
            </a:pPr>
            <a:r>
              <a:rPr kumimoji="1" lang="zh-CN" altLang="en-US" sz="1800" b="1">
                <a:solidFill>
                  <a:schemeClr val="tx1"/>
                </a:solidFill>
                <a:effectLst>
                  <a:outerShdw blurRad="38100" dist="38100" dir="2700000" algn="tl">
                    <a:srgbClr val="FFFFFF"/>
                  </a:outerShdw>
                </a:effectLst>
                <a:latin typeface="Arial" pitchFamily="34" charset="0"/>
                <a:ea typeface="宋体" pitchFamily="2" charset="-122"/>
              </a:rPr>
              <a:t>异常被触发</a:t>
            </a:r>
            <a:endParaRPr kumimoji="1" lang="en-US" altLang="zh-CN" sz="1800" b="1">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3" name="Group 12"/>
          <p:cNvGrpSpPr>
            <a:grpSpLocks/>
          </p:cNvGrpSpPr>
          <p:nvPr/>
        </p:nvGrpSpPr>
        <p:grpSpPr bwMode="auto">
          <a:xfrm>
            <a:off x="2487613" y="3606800"/>
            <a:ext cx="1636712" cy="668338"/>
            <a:chOff x="1567" y="2272"/>
            <a:chExt cx="1031" cy="421"/>
          </a:xfrm>
        </p:grpSpPr>
        <p:sp>
          <p:nvSpPr>
            <p:cNvPr id="792589" name="Freeform 13"/>
            <p:cNvSpPr>
              <a:spLocks/>
            </p:cNvSpPr>
            <p:nvPr/>
          </p:nvSpPr>
          <p:spPr bwMode="blackWhite">
            <a:xfrm>
              <a:off x="1627" y="2516"/>
              <a:ext cx="971" cy="177"/>
            </a:xfrm>
            <a:custGeom>
              <a:avLst/>
              <a:gdLst/>
              <a:ahLst/>
              <a:cxnLst>
                <a:cxn ang="0">
                  <a:pos x="970" y="176"/>
                </a:cxn>
                <a:cxn ang="0">
                  <a:pos x="970" y="0"/>
                </a:cxn>
                <a:cxn ang="0">
                  <a:pos x="0" y="0"/>
                </a:cxn>
                <a:cxn ang="0">
                  <a:pos x="0" y="176"/>
                </a:cxn>
                <a:cxn ang="0">
                  <a:pos x="970" y="176"/>
                </a:cxn>
              </a:cxnLst>
              <a:rect l="0" t="0" r="r" b="b"/>
              <a:pathLst>
                <a:path w="971" h="177">
                  <a:moveTo>
                    <a:pt x="970" y="176"/>
                  </a:moveTo>
                  <a:lnTo>
                    <a:pt x="970" y="0"/>
                  </a:lnTo>
                  <a:lnTo>
                    <a:pt x="0" y="0"/>
                  </a:lnTo>
                  <a:lnTo>
                    <a:pt x="0" y="176"/>
                  </a:lnTo>
                  <a:lnTo>
                    <a:pt x="970" y="176"/>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90" name="Rectangle 14"/>
            <p:cNvSpPr>
              <a:spLocks noChangeArrowheads="1"/>
            </p:cNvSpPr>
            <p:nvPr/>
          </p:nvSpPr>
          <p:spPr bwMode="blackWhite">
            <a:xfrm>
              <a:off x="1567" y="2281"/>
              <a:ext cx="1017"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EXCEPTION</a:t>
              </a:r>
            </a:p>
          </p:txBody>
        </p:sp>
        <p:sp>
          <p:nvSpPr>
            <p:cNvPr id="792591" name="Line 15"/>
            <p:cNvSpPr>
              <a:spLocks noChangeShapeType="1"/>
            </p:cNvSpPr>
            <p:nvPr/>
          </p:nvSpPr>
          <p:spPr bwMode="auto">
            <a:xfrm>
              <a:off x="2588" y="2272"/>
              <a:ext cx="0" cy="248"/>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grpSp>
      <p:sp>
        <p:nvSpPr>
          <p:cNvPr id="792592" name="Rectangle 16"/>
          <p:cNvSpPr>
            <a:spLocks noChangeArrowheads="1"/>
          </p:cNvSpPr>
          <p:nvPr/>
        </p:nvSpPr>
        <p:spPr bwMode="auto">
          <a:xfrm>
            <a:off x="882650" y="3876675"/>
            <a:ext cx="1531938" cy="366713"/>
          </a:xfrm>
          <a:prstGeom prst="rect">
            <a:avLst/>
          </a:prstGeom>
          <a:noFill/>
          <a:ln w="9525">
            <a:noFill/>
            <a:miter lim="800000"/>
            <a:headEnd/>
            <a:tailEnd/>
          </a:ln>
          <a:effectLst/>
        </p:spPr>
        <p:txBody>
          <a:bodyPr lIns="92075" tIns="46038" rIns="92075" bIns="46038">
            <a:spAutoFit/>
          </a:bodyPr>
          <a:lstStyle/>
          <a:p>
            <a:pPr algn="r">
              <a:defRPr/>
            </a:pPr>
            <a:r>
              <a:rPr kumimoji="1" lang="zh-CN" altLang="en-US" sz="1800" b="1">
                <a:solidFill>
                  <a:schemeClr val="tx1"/>
                </a:solidFill>
                <a:effectLst>
                  <a:outerShdw blurRad="38100" dist="38100" dir="2700000" algn="tl">
                    <a:srgbClr val="FFFFFF"/>
                  </a:outerShdw>
                </a:effectLst>
                <a:latin typeface="Arial" pitchFamily="34" charset="0"/>
                <a:ea typeface="宋体" pitchFamily="2" charset="-122"/>
              </a:rPr>
              <a:t>异常被捕获</a:t>
            </a:r>
            <a:endParaRPr kumimoji="1" lang="en-US" altLang="zh-CN" sz="1800" b="1">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792593" name="Rectangle 17"/>
          <p:cNvSpPr>
            <a:spLocks noChangeArrowheads="1"/>
          </p:cNvSpPr>
          <p:nvPr/>
        </p:nvSpPr>
        <p:spPr bwMode="auto">
          <a:xfrm>
            <a:off x="4662488" y="1604963"/>
            <a:ext cx="3927475" cy="439737"/>
          </a:xfrm>
          <a:prstGeom prst="rect">
            <a:avLst/>
          </a:prstGeom>
          <a:noFill/>
          <a:ln w="9525">
            <a:noFill/>
            <a:miter lim="800000"/>
            <a:headEnd/>
            <a:tailEnd/>
          </a:ln>
          <a:effectLst/>
        </p:spPr>
        <p:txBody>
          <a:bodyPr lIns="92075" tIns="46038" rIns="92075" bIns="46038">
            <a:spAutoFit/>
          </a:bodyPr>
          <a:lstStyle/>
          <a:p>
            <a:pPr marL="342900" indent="-342900">
              <a:lnSpc>
                <a:spcPct val="95000"/>
              </a:lnSpc>
              <a:spcBef>
                <a:spcPct val="35000"/>
              </a:spcBef>
              <a:defRPr/>
            </a:pPr>
            <a:r>
              <a:rPr kumimoji="1" lang="zh-CN" altLang="en-US" sz="2400" b="1">
                <a:solidFill>
                  <a:schemeClr val="tx1"/>
                </a:solidFill>
                <a:effectLst>
                  <a:outerShdw blurRad="38100" dist="38100" dir="2700000" algn="tl">
                    <a:srgbClr val="FFFFFF"/>
                  </a:outerShdw>
                </a:effectLst>
                <a:latin typeface="Arial" pitchFamily="34" charset="0"/>
                <a:ea typeface="宋体" pitchFamily="2" charset="-122"/>
              </a:rPr>
              <a:t>传播异常</a:t>
            </a:r>
            <a:endParaRPr kumimoji="1" lang="en-US" altLang="zh-CN" sz="2400" b="1">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4" name="Group 18"/>
          <p:cNvGrpSpPr>
            <a:grpSpLocks/>
          </p:cNvGrpSpPr>
          <p:nvPr/>
        </p:nvGrpSpPr>
        <p:grpSpPr bwMode="auto">
          <a:xfrm>
            <a:off x="4784725" y="2179638"/>
            <a:ext cx="1811338" cy="2546350"/>
            <a:chOff x="3014" y="1373"/>
            <a:chExt cx="1141" cy="1604"/>
          </a:xfrm>
        </p:grpSpPr>
        <p:sp>
          <p:nvSpPr>
            <p:cNvPr id="792595" name="Freeform 19"/>
            <p:cNvSpPr>
              <a:spLocks/>
            </p:cNvSpPr>
            <p:nvPr/>
          </p:nvSpPr>
          <p:spPr bwMode="blackWhite">
            <a:xfrm>
              <a:off x="3014" y="1373"/>
              <a:ext cx="1141" cy="1604"/>
            </a:xfrm>
            <a:custGeom>
              <a:avLst/>
              <a:gdLst/>
              <a:ahLst/>
              <a:cxnLst>
                <a:cxn ang="0">
                  <a:pos x="1140" y="1603"/>
                </a:cxn>
                <a:cxn ang="0">
                  <a:pos x="1140" y="0"/>
                </a:cxn>
                <a:cxn ang="0">
                  <a:pos x="0" y="0"/>
                </a:cxn>
                <a:cxn ang="0">
                  <a:pos x="0" y="1603"/>
                </a:cxn>
                <a:cxn ang="0">
                  <a:pos x="1140" y="1603"/>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shade val="89804"/>
                    <a:invGamma/>
                  </a:srgbClr>
                </a:gs>
                <a:gs pos="100000">
                  <a:srgbClr val="339933"/>
                </a:gs>
              </a:gsLst>
              <a:lin ang="2700000" scaled="1"/>
            </a:gra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96" name="Freeform 20"/>
            <p:cNvSpPr>
              <a:spLocks/>
            </p:cNvSpPr>
            <p:nvPr/>
          </p:nvSpPr>
          <p:spPr bwMode="blackWhite">
            <a:xfrm>
              <a:off x="3097" y="1644"/>
              <a:ext cx="971" cy="175"/>
            </a:xfrm>
            <a:custGeom>
              <a:avLst/>
              <a:gdLst/>
              <a:ahLst/>
              <a:cxnLst>
                <a:cxn ang="0">
                  <a:pos x="970" y="174"/>
                </a:cxn>
                <a:cxn ang="0">
                  <a:pos x="970" y="0"/>
                </a:cxn>
                <a:cxn ang="0">
                  <a:pos x="0" y="0"/>
                </a:cxn>
                <a:cxn ang="0">
                  <a:pos x="0" y="174"/>
                </a:cxn>
                <a:cxn ang="0">
                  <a:pos x="970" y="174"/>
                </a:cxn>
              </a:cxnLst>
              <a:rect l="0" t="0" r="r" b="b"/>
              <a:pathLst>
                <a:path w="971" h="175">
                  <a:moveTo>
                    <a:pt x="970" y="174"/>
                  </a:moveTo>
                  <a:lnTo>
                    <a:pt x="970" y="0"/>
                  </a:lnTo>
                  <a:lnTo>
                    <a:pt x="0" y="0"/>
                  </a:lnTo>
                  <a:lnTo>
                    <a:pt x="0" y="174"/>
                  </a:lnTo>
                  <a:lnTo>
                    <a:pt x="970" y="174"/>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97" name="Freeform 21"/>
            <p:cNvSpPr>
              <a:spLocks/>
            </p:cNvSpPr>
            <p:nvPr/>
          </p:nvSpPr>
          <p:spPr bwMode="blackWhite">
            <a:xfrm>
              <a:off x="3103" y="2080"/>
              <a:ext cx="970" cy="175"/>
            </a:xfrm>
            <a:custGeom>
              <a:avLst/>
              <a:gdLst/>
              <a:ahLst/>
              <a:cxnLst>
                <a:cxn ang="0">
                  <a:pos x="969" y="174"/>
                </a:cxn>
                <a:cxn ang="0">
                  <a:pos x="969" y="0"/>
                </a:cxn>
                <a:cxn ang="0">
                  <a:pos x="0" y="0"/>
                </a:cxn>
                <a:cxn ang="0">
                  <a:pos x="0" y="174"/>
                </a:cxn>
                <a:cxn ang="0">
                  <a:pos x="969" y="174"/>
                </a:cxn>
              </a:cxnLst>
              <a:rect l="0" t="0" r="r" b="b"/>
              <a:pathLst>
                <a:path w="970" h="175">
                  <a:moveTo>
                    <a:pt x="969" y="174"/>
                  </a:moveTo>
                  <a:lnTo>
                    <a:pt x="969" y="0"/>
                  </a:lnTo>
                  <a:lnTo>
                    <a:pt x="0" y="0"/>
                  </a:lnTo>
                  <a:lnTo>
                    <a:pt x="0" y="174"/>
                  </a:lnTo>
                  <a:lnTo>
                    <a:pt x="969" y="174"/>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598" name="Rectangle 22"/>
            <p:cNvSpPr>
              <a:spLocks noChangeArrowheads="1"/>
            </p:cNvSpPr>
            <p:nvPr/>
          </p:nvSpPr>
          <p:spPr bwMode="blackWhite">
            <a:xfrm>
              <a:off x="3038" y="1397"/>
              <a:ext cx="865"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DECLARE</a:t>
              </a:r>
            </a:p>
          </p:txBody>
        </p:sp>
        <p:sp>
          <p:nvSpPr>
            <p:cNvPr id="792599" name="Rectangle 23"/>
            <p:cNvSpPr>
              <a:spLocks noChangeArrowheads="1"/>
            </p:cNvSpPr>
            <p:nvPr/>
          </p:nvSpPr>
          <p:spPr bwMode="blackWhite">
            <a:xfrm>
              <a:off x="3038" y="1836"/>
              <a:ext cx="599"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BEGIN</a:t>
              </a:r>
            </a:p>
          </p:txBody>
        </p:sp>
        <p:sp>
          <p:nvSpPr>
            <p:cNvPr id="792600" name="Rectangle 24"/>
            <p:cNvSpPr>
              <a:spLocks noChangeArrowheads="1"/>
            </p:cNvSpPr>
            <p:nvPr/>
          </p:nvSpPr>
          <p:spPr bwMode="blackWhite">
            <a:xfrm>
              <a:off x="3038" y="2720"/>
              <a:ext cx="483"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END;</a:t>
              </a:r>
            </a:p>
          </p:txBody>
        </p:sp>
      </p:grpSp>
      <p:sp>
        <p:nvSpPr>
          <p:cNvPr id="792601" name="Rectangle 25"/>
          <p:cNvSpPr>
            <a:spLocks noChangeArrowheads="1"/>
          </p:cNvSpPr>
          <p:nvPr/>
        </p:nvSpPr>
        <p:spPr bwMode="auto">
          <a:xfrm>
            <a:off x="6680200" y="3190875"/>
            <a:ext cx="1531938" cy="366713"/>
          </a:xfrm>
          <a:prstGeom prst="rect">
            <a:avLst/>
          </a:prstGeom>
          <a:noFill/>
          <a:ln w="9525">
            <a:noFill/>
            <a:miter lim="800000"/>
            <a:headEnd/>
            <a:tailEnd/>
          </a:ln>
          <a:effectLst/>
        </p:spPr>
        <p:txBody>
          <a:bodyPr lIns="92075" tIns="46038" rIns="92075" bIns="46038">
            <a:spAutoFit/>
          </a:bodyPr>
          <a:lstStyle/>
          <a:p>
            <a:pPr>
              <a:defRPr/>
            </a:pPr>
            <a:r>
              <a:rPr kumimoji="1" lang="zh-CN" altLang="en-US" sz="1800" b="1">
                <a:solidFill>
                  <a:schemeClr val="tx1"/>
                </a:solidFill>
                <a:effectLst>
                  <a:outerShdw blurRad="38100" dist="38100" dir="2700000" algn="tl">
                    <a:srgbClr val="FFFFFF"/>
                  </a:outerShdw>
                </a:effectLst>
                <a:latin typeface="Arial" pitchFamily="34" charset="0"/>
                <a:ea typeface="宋体" pitchFamily="2" charset="-122"/>
              </a:rPr>
              <a:t>异常被触发</a:t>
            </a:r>
            <a:endParaRPr kumimoji="1" lang="en-US" altLang="zh-CN" sz="1800" b="1">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5" name="Group 26"/>
          <p:cNvGrpSpPr>
            <a:grpSpLocks/>
          </p:cNvGrpSpPr>
          <p:nvPr/>
        </p:nvGrpSpPr>
        <p:grpSpPr bwMode="auto">
          <a:xfrm>
            <a:off x="4822825" y="3606800"/>
            <a:ext cx="1636713" cy="668338"/>
            <a:chOff x="3038" y="2272"/>
            <a:chExt cx="1031" cy="421"/>
          </a:xfrm>
        </p:grpSpPr>
        <p:sp>
          <p:nvSpPr>
            <p:cNvPr id="792603" name="Freeform 27"/>
            <p:cNvSpPr>
              <a:spLocks/>
            </p:cNvSpPr>
            <p:nvPr/>
          </p:nvSpPr>
          <p:spPr bwMode="blackWhite">
            <a:xfrm>
              <a:off x="3098" y="2516"/>
              <a:ext cx="971" cy="177"/>
            </a:xfrm>
            <a:custGeom>
              <a:avLst/>
              <a:gdLst/>
              <a:ahLst/>
              <a:cxnLst>
                <a:cxn ang="0">
                  <a:pos x="970" y="176"/>
                </a:cxn>
                <a:cxn ang="0">
                  <a:pos x="970" y="0"/>
                </a:cxn>
                <a:cxn ang="0">
                  <a:pos x="0" y="0"/>
                </a:cxn>
                <a:cxn ang="0">
                  <a:pos x="0" y="176"/>
                </a:cxn>
                <a:cxn ang="0">
                  <a:pos x="970" y="176"/>
                </a:cxn>
              </a:cxnLst>
              <a:rect l="0" t="0" r="r" b="b"/>
              <a:pathLst>
                <a:path w="971" h="177">
                  <a:moveTo>
                    <a:pt x="970" y="176"/>
                  </a:moveTo>
                  <a:lnTo>
                    <a:pt x="970" y="0"/>
                  </a:lnTo>
                  <a:lnTo>
                    <a:pt x="0" y="0"/>
                  </a:lnTo>
                  <a:lnTo>
                    <a:pt x="0" y="176"/>
                  </a:lnTo>
                  <a:lnTo>
                    <a:pt x="970" y="176"/>
                  </a:lnTo>
                </a:path>
              </a:pathLst>
            </a:custGeom>
            <a:solidFill>
              <a:srgbClr val="FFCC66"/>
            </a:solidFill>
            <a:ln w="9525" cap="rnd">
              <a:noFill/>
              <a:round/>
              <a:headEnd/>
              <a:tailEnd/>
            </a:ln>
            <a:effectLst>
              <a:outerShdw dist="53882" dir="2700000" algn="ctr" rotWithShape="0">
                <a:srgbClr val="000000"/>
              </a:outerShdw>
            </a:effectLst>
          </p:spPr>
          <p:txBody>
            <a:bodyPr/>
            <a:lstStyle/>
            <a:p>
              <a:pPr>
                <a:defRPr/>
              </a:pPr>
              <a:endParaRPr lang="zh-CN" altLang="en-US"/>
            </a:p>
          </p:txBody>
        </p:sp>
        <p:sp>
          <p:nvSpPr>
            <p:cNvPr id="792604" name="Rectangle 28"/>
            <p:cNvSpPr>
              <a:spLocks noChangeArrowheads="1"/>
            </p:cNvSpPr>
            <p:nvPr/>
          </p:nvSpPr>
          <p:spPr bwMode="blackWhite">
            <a:xfrm>
              <a:off x="3038" y="2281"/>
              <a:ext cx="1017" cy="238"/>
            </a:xfrm>
            <a:prstGeom prst="rect">
              <a:avLst/>
            </a:prstGeom>
            <a:noFill/>
            <a:ln w="9525">
              <a:noFill/>
              <a:miter lim="800000"/>
              <a:headEnd/>
              <a:tailEnd/>
            </a:ln>
            <a:effectLst/>
          </p:spPr>
          <p:txBody>
            <a:bodyPr wrap="none" lIns="73025" tIns="36513" rIns="73025" bIns="36513">
              <a:spAutoFit/>
            </a:bodyPr>
            <a:lstStyle/>
            <a:p>
              <a:pPr defTabSz="525463">
                <a:spcBef>
                  <a:spcPct val="50000"/>
                </a:spcBef>
                <a:defRPr/>
              </a:pPr>
              <a:r>
                <a:rPr kumimoji="1" lang="en-US" altLang="zh-CN" sz="2000" b="1">
                  <a:solidFill>
                    <a:srgbClr val="FFFFCC"/>
                  </a:solidFill>
                  <a:effectLst>
                    <a:outerShdw blurRad="38100" dist="38100" dir="2700000" algn="tl">
                      <a:srgbClr val="FFFFFF"/>
                    </a:outerShdw>
                  </a:effectLst>
                  <a:latin typeface="Arial" pitchFamily="34" charset="0"/>
                  <a:ea typeface="宋体" pitchFamily="2" charset="-122"/>
                </a:rPr>
                <a:t>EXCEPTION</a:t>
              </a:r>
            </a:p>
          </p:txBody>
        </p:sp>
        <p:sp>
          <p:nvSpPr>
            <p:cNvPr id="792605" name="Line 29"/>
            <p:cNvSpPr>
              <a:spLocks noChangeShapeType="1"/>
            </p:cNvSpPr>
            <p:nvPr/>
          </p:nvSpPr>
          <p:spPr bwMode="auto">
            <a:xfrm>
              <a:off x="4052" y="2272"/>
              <a:ext cx="0" cy="248"/>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p>
          </p:txBody>
        </p:sp>
      </p:grpSp>
      <p:sp>
        <p:nvSpPr>
          <p:cNvPr id="792606" name="Rectangle 30"/>
          <p:cNvSpPr>
            <a:spLocks noChangeArrowheads="1"/>
          </p:cNvSpPr>
          <p:nvPr/>
        </p:nvSpPr>
        <p:spPr bwMode="auto">
          <a:xfrm>
            <a:off x="6692900" y="3946525"/>
            <a:ext cx="1900238" cy="366713"/>
          </a:xfrm>
          <a:prstGeom prst="rect">
            <a:avLst/>
          </a:prstGeom>
          <a:noFill/>
          <a:ln w="9525">
            <a:noFill/>
            <a:miter lim="800000"/>
            <a:headEnd/>
            <a:tailEnd/>
          </a:ln>
          <a:effectLst/>
        </p:spPr>
        <p:txBody>
          <a:bodyPr lIns="92075" tIns="46038" rIns="92075" bIns="46038">
            <a:spAutoFit/>
          </a:bodyPr>
          <a:lstStyle/>
          <a:p>
            <a:pPr>
              <a:defRPr/>
            </a:pPr>
            <a:r>
              <a:rPr kumimoji="1" lang="zh-CN" altLang="en-US" sz="1800" b="1">
                <a:solidFill>
                  <a:schemeClr val="tx1"/>
                </a:solidFill>
                <a:effectLst>
                  <a:outerShdw blurRad="38100" dist="38100" dir="2700000" algn="tl">
                    <a:srgbClr val="FFFFFF"/>
                  </a:outerShdw>
                </a:effectLst>
                <a:latin typeface="Arial" pitchFamily="34" charset="0"/>
                <a:ea typeface="宋体" pitchFamily="2" charset="-122"/>
              </a:rPr>
              <a:t>异常没有被捕获</a:t>
            </a:r>
            <a:endParaRPr kumimoji="1" lang="en-US" altLang="zh-CN" sz="1800" b="1">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6" name="Group 31"/>
          <p:cNvGrpSpPr>
            <a:grpSpLocks/>
          </p:cNvGrpSpPr>
          <p:nvPr/>
        </p:nvGrpSpPr>
        <p:grpSpPr bwMode="auto">
          <a:xfrm>
            <a:off x="5186363" y="4260850"/>
            <a:ext cx="2527300" cy="1414463"/>
            <a:chOff x="3267" y="2684"/>
            <a:chExt cx="1592" cy="891"/>
          </a:xfrm>
        </p:grpSpPr>
        <p:sp>
          <p:nvSpPr>
            <p:cNvPr id="792608" name="Rectangle 32"/>
            <p:cNvSpPr>
              <a:spLocks noChangeArrowheads="1"/>
            </p:cNvSpPr>
            <p:nvPr/>
          </p:nvSpPr>
          <p:spPr bwMode="auto">
            <a:xfrm>
              <a:off x="3267" y="3171"/>
              <a:ext cx="1592" cy="404"/>
            </a:xfrm>
            <a:prstGeom prst="rect">
              <a:avLst/>
            </a:prstGeom>
            <a:noFill/>
            <a:ln w="9525">
              <a:noFill/>
              <a:miter lim="800000"/>
              <a:headEnd/>
              <a:tailEnd/>
            </a:ln>
            <a:effectLst/>
          </p:spPr>
          <p:txBody>
            <a:bodyPr lIns="92075" tIns="46038" rIns="92075" bIns="46038">
              <a:spAutoFit/>
            </a:bodyPr>
            <a:lstStyle/>
            <a:p>
              <a:pPr algn="ctr">
                <a:defRPr/>
              </a:pP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异常被传播给调用程序的环境</a:t>
              </a:r>
              <a:endParaRPr kumimoji="1" lang="en-US" altLang="zh-CN" sz="1800" b="1" dirty="0">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792609" name="Line 33"/>
            <p:cNvSpPr>
              <a:spLocks noChangeShapeType="1"/>
            </p:cNvSpPr>
            <p:nvPr/>
          </p:nvSpPr>
          <p:spPr bwMode="auto">
            <a:xfrm flipH="1">
              <a:off x="4050" y="2684"/>
              <a:ext cx="1" cy="477"/>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a:defRPr/>
              </a:pPr>
              <a:endParaRPr lang="zh-CN" altLang="en-US">
                <a:solidFill>
                  <a:schemeClr val="tx1"/>
                </a:solidFill>
              </a:endParaRPr>
            </a:p>
          </p:txBody>
        </p:sp>
      </p:grpSp>
      <p:sp>
        <p:nvSpPr>
          <p:cNvPr id="35" name="Rectangle 3"/>
          <p:cNvSpPr txBox="1">
            <a:spLocks noChangeArrowheads="1"/>
          </p:cNvSpPr>
          <p:nvPr/>
        </p:nvSpPr>
        <p:spPr bwMode="auto">
          <a:xfrm>
            <a:off x="2397125" y="1649413"/>
            <a:ext cx="1973263" cy="447675"/>
          </a:xfrm>
          <a:prstGeom prst="rect">
            <a:avLst/>
          </a:prstGeom>
          <a:noFill/>
          <a:ln w="9525">
            <a:noFill/>
            <a:miter lim="800000"/>
            <a:headEnd/>
            <a:tailEnd/>
          </a:ln>
        </p:spPr>
        <p:txBody>
          <a:bodyPr lIns="92075" tIns="46038" rIns="92075" bIns="46038">
            <a:spAutoFit/>
          </a:bodyPr>
          <a:lstStyle/>
          <a:p>
            <a:pPr marL="342900" indent="-342900" eaLnBrk="1" hangingPunct="1">
              <a:lnSpc>
                <a:spcPct val="95000"/>
              </a:lnSpc>
              <a:spcBef>
                <a:spcPct val="35000"/>
              </a:spcBef>
              <a:buClr>
                <a:schemeClr val="hlink"/>
              </a:buClr>
              <a:buSzPct val="125000"/>
              <a:buFont typeface="Arial" pitchFamily="34" charset="0"/>
              <a:buNone/>
              <a:defRPr/>
            </a:pPr>
            <a:r>
              <a:rPr lang="zh-CN" altLang="en-US" sz="2400" b="1" kern="0" dirty="0">
                <a:solidFill>
                  <a:schemeClr val="tx1"/>
                </a:solidFill>
                <a:effectLst>
                  <a:outerShdw blurRad="38100" dist="38100" dir="2700000" algn="tl">
                    <a:srgbClr val="FFFFFF"/>
                  </a:outerShdw>
                </a:effectLst>
                <a:latin typeface="+mn-lt"/>
                <a:ea typeface="宋体" pitchFamily="2" charset="-122"/>
              </a:rPr>
              <a:t>捕获异常</a:t>
            </a:r>
            <a:endParaRPr lang="en-US" altLang="zh-CN" sz="2400" b="1" kern="0" dirty="0">
              <a:solidFill>
                <a:schemeClr val="tx1"/>
              </a:solidFill>
              <a:effectLst>
                <a:outerShdw blurRad="38100" dist="38100" dir="2700000" algn="tl">
                  <a:srgbClr val="FFFFFF"/>
                </a:outerShdw>
              </a:effectLst>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2587"/>
                                        </p:tgtEl>
                                        <p:attrNameLst>
                                          <p:attrName>style.visibility</p:attrName>
                                        </p:attrNameLst>
                                      </p:cBhvr>
                                      <p:to>
                                        <p:strVal val="visible"/>
                                      </p:to>
                                    </p:set>
                                    <p:animEffect transition="in" filter="box(out)">
                                      <p:cBhvr>
                                        <p:cTn id="12" dur="500"/>
                                        <p:tgtEl>
                                          <p:spTgt spid="79258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792592"/>
                                        </p:tgtEl>
                                        <p:attrNameLst>
                                          <p:attrName>style.visibility</p:attrName>
                                        </p:attrNameLst>
                                      </p:cBhvr>
                                      <p:to>
                                        <p:strVal val="visible"/>
                                      </p:to>
                                    </p:set>
                                    <p:animEffect transition="in" filter="box(out)">
                                      <p:cBhvr>
                                        <p:cTn id="20" dur="500"/>
                                        <p:tgtEl>
                                          <p:spTgt spid="7925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92593"/>
                                        </p:tgtEl>
                                        <p:attrNameLst>
                                          <p:attrName>style.visibility</p:attrName>
                                        </p:attrNameLst>
                                      </p:cBhvr>
                                      <p:to>
                                        <p:strVal val="visible"/>
                                      </p:to>
                                    </p:set>
                                    <p:animEffect transition="in" filter="wipe(left)">
                                      <p:cBhvr>
                                        <p:cTn id="25" dur="500"/>
                                        <p:tgtEl>
                                          <p:spTgt spid="792593"/>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792601"/>
                                        </p:tgtEl>
                                        <p:attrNameLst>
                                          <p:attrName>style.visibility</p:attrName>
                                        </p:attrNameLst>
                                      </p:cBhvr>
                                      <p:to>
                                        <p:strVal val="visible"/>
                                      </p:to>
                                    </p:set>
                                    <p:animEffect transition="in" filter="box(out)">
                                      <p:cBhvr>
                                        <p:cTn id="34" dur="500"/>
                                        <p:tgtEl>
                                          <p:spTgt spid="792601"/>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792606"/>
                                        </p:tgtEl>
                                        <p:attrNameLst>
                                          <p:attrName>style.visibility</p:attrName>
                                        </p:attrNameLst>
                                      </p:cBhvr>
                                      <p:to>
                                        <p:strVal val="visible"/>
                                      </p:to>
                                    </p:set>
                                    <p:animEffect transition="in" filter="box(out)">
                                      <p:cBhvr>
                                        <p:cTn id="42" dur="500"/>
                                        <p:tgtEl>
                                          <p:spTgt spid="7926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7" grpId="0" autoUpdateAnimBg="0"/>
      <p:bldP spid="792592" grpId="0" autoUpdateAnimBg="0"/>
      <p:bldP spid="792593" grpId="0" autoUpdateAnimBg="0"/>
      <p:bldP spid="792601" grpId="0" autoUpdateAnimBg="0"/>
      <p:bldP spid="792606" grpId="0" autoUpdateAnimBg="0"/>
      <p:bldP spid="3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a:defRPr/>
            </a:pPr>
            <a:r>
              <a:rPr lang="en-US" altLang="zh-CN" dirty="0">
                <a:ea typeface="宋体" pitchFamily="2" charset="-122"/>
              </a:rPr>
              <a:t>2.1</a:t>
            </a:r>
            <a:r>
              <a:rPr lang="zh-CN" altLang="en-US" dirty="0">
                <a:ea typeface="宋体" pitchFamily="2" charset="-122"/>
              </a:rPr>
              <a:t> 异常处理语法</a:t>
            </a:r>
          </a:p>
        </p:txBody>
      </p:sp>
      <p:sp>
        <p:nvSpPr>
          <p:cNvPr id="796675" name="Rectangle 3"/>
          <p:cNvSpPr>
            <a:spLocks noChangeArrowheads="1"/>
          </p:cNvSpPr>
          <p:nvPr/>
        </p:nvSpPr>
        <p:spPr bwMode="blackWhite">
          <a:xfrm>
            <a:off x="850900" y="1860550"/>
            <a:ext cx="7821613" cy="37306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65000"/>
              </a:lnSpc>
              <a:spcBef>
                <a:spcPct val="40000"/>
              </a:spcBef>
              <a:defRPr/>
            </a:pPr>
            <a:r>
              <a:rPr kumimoji="1" lang="en-US" altLang="zh-CN" sz="1800" b="1">
                <a:solidFill>
                  <a:srgbClr val="000000"/>
                </a:solidFill>
                <a:latin typeface="Courier New" pitchFamily="49" charset="0"/>
                <a:ea typeface="宋体" pitchFamily="2" charset="-122"/>
              </a:rPr>
              <a:t>EXCEPTION</a:t>
            </a:r>
          </a:p>
          <a:p>
            <a:pPr>
              <a:lnSpc>
                <a:spcPct val="65000"/>
              </a:lnSpc>
              <a:spcBef>
                <a:spcPct val="40000"/>
              </a:spcBef>
              <a:defRPr/>
            </a:pPr>
            <a:r>
              <a:rPr kumimoji="1" lang="en-US" altLang="zh-CN" sz="1800" b="1">
                <a:solidFill>
                  <a:srgbClr val="000000"/>
                </a:solidFill>
                <a:latin typeface="Courier New" pitchFamily="49" charset="0"/>
                <a:ea typeface="宋体" pitchFamily="2" charset="-122"/>
              </a:rPr>
              <a:t>  WHEN </a:t>
            </a:r>
            <a:r>
              <a:rPr kumimoji="1" lang="en-US" altLang="zh-CN" sz="1800" b="1" i="1">
                <a:solidFill>
                  <a:srgbClr val="000000"/>
                </a:solidFill>
                <a:latin typeface="Courier New" pitchFamily="49" charset="0"/>
                <a:ea typeface="宋体" pitchFamily="2" charset="-122"/>
              </a:rPr>
              <a:t>exception1</a:t>
            </a:r>
            <a:r>
              <a:rPr kumimoji="1" lang="en-US" altLang="zh-CN" sz="1800" b="1">
                <a:solidFill>
                  <a:srgbClr val="000000"/>
                </a:solidFill>
                <a:latin typeface="Courier New" pitchFamily="49" charset="0"/>
                <a:ea typeface="宋体" pitchFamily="2" charset="-122"/>
              </a:rPr>
              <a:t> [OR </a:t>
            </a:r>
            <a:r>
              <a:rPr kumimoji="1" lang="en-US" altLang="zh-CN" sz="1800" b="1" i="1">
                <a:solidFill>
                  <a:srgbClr val="000000"/>
                </a:solidFill>
                <a:latin typeface="Courier New" pitchFamily="49" charset="0"/>
                <a:ea typeface="宋体" pitchFamily="2" charset="-122"/>
              </a:rPr>
              <a:t>exception2</a:t>
            </a:r>
            <a:r>
              <a:rPr kumimoji="1" lang="en-US" altLang="zh-CN" sz="1800" b="1">
                <a:solidFill>
                  <a:srgbClr val="000000"/>
                </a:solidFill>
                <a:latin typeface="Courier New" pitchFamily="49" charset="0"/>
                <a:ea typeface="宋体" pitchFamily="2" charset="-122"/>
              </a:rPr>
              <a:t> . . .] THEN</a:t>
            </a: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a:t>
            </a:r>
            <a:r>
              <a:rPr kumimoji="1" lang="en-US" altLang="zh-CN" sz="1800" b="1">
                <a:solidFill>
                  <a:srgbClr val="000000"/>
                </a:solidFill>
                <a:latin typeface="Courier New" pitchFamily="49" charset="0"/>
                <a:ea typeface="宋体" pitchFamily="2" charset="-122"/>
              </a:rPr>
              <a:t>;</a:t>
            </a:r>
          </a:p>
          <a:p>
            <a:pPr>
              <a:lnSpc>
                <a:spcPct val="65000"/>
              </a:lnSpc>
              <a:spcBef>
                <a:spcPct val="40000"/>
              </a:spcBef>
              <a:defRPr/>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statement2</a:t>
            </a:r>
            <a:r>
              <a:rPr kumimoji="1" lang="en-US" altLang="zh-CN" sz="1800" b="1">
                <a:solidFill>
                  <a:srgbClr val="000000"/>
                </a:solidFill>
                <a:latin typeface="Courier New" pitchFamily="49" charset="0"/>
                <a:ea typeface="宋体" pitchFamily="2" charset="-122"/>
              </a:rPr>
              <a:t>;</a:t>
            </a: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 . .</a:t>
            </a: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WHEN </a:t>
            </a:r>
            <a:r>
              <a:rPr kumimoji="1" lang="en-US" altLang="zh-CN" sz="1800" b="1" i="1">
                <a:solidFill>
                  <a:srgbClr val="000000"/>
                </a:solidFill>
                <a:latin typeface="Courier New" pitchFamily="49" charset="0"/>
                <a:ea typeface="宋体" pitchFamily="2" charset="-122"/>
              </a:rPr>
              <a:t>exception3</a:t>
            </a:r>
            <a:r>
              <a:rPr kumimoji="1" lang="en-US" altLang="zh-CN" sz="1800" b="1">
                <a:solidFill>
                  <a:srgbClr val="000000"/>
                </a:solidFill>
                <a:latin typeface="Courier New" pitchFamily="49" charset="0"/>
                <a:ea typeface="宋体" pitchFamily="2" charset="-122"/>
              </a:rPr>
              <a:t> [OR </a:t>
            </a:r>
            <a:r>
              <a:rPr kumimoji="1" lang="en-US" altLang="zh-CN" sz="1800" b="1" i="1">
                <a:solidFill>
                  <a:srgbClr val="000000"/>
                </a:solidFill>
                <a:latin typeface="Courier New" pitchFamily="49" charset="0"/>
                <a:ea typeface="宋体" pitchFamily="2" charset="-122"/>
              </a:rPr>
              <a:t>exception4</a:t>
            </a:r>
            <a:r>
              <a:rPr kumimoji="1" lang="en-US" altLang="zh-CN" sz="1800" b="1">
                <a:solidFill>
                  <a:srgbClr val="000000"/>
                </a:solidFill>
                <a:latin typeface="Courier New" pitchFamily="49" charset="0"/>
                <a:ea typeface="宋体" pitchFamily="2" charset="-122"/>
              </a:rPr>
              <a:t> . . .] THEN</a:t>
            </a:r>
          </a:p>
          <a:p>
            <a:pPr>
              <a:lnSpc>
                <a:spcPct val="65000"/>
              </a:lnSpc>
              <a:spcBef>
                <a:spcPct val="40000"/>
              </a:spcBef>
              <a:defRPr/>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a:t>
            </a:r>
            <a:r>
              <a:rPr kumimoji="1" lang="en-US" altLang="zh-CN" sz="1800" b="1">
                <a:solidFill>
                  <a:srgbClr val="000000"/>
                </a:solidFill>
                <a:latin typeface="Courier New" pitchFamily="49" charset="0"/>
                <a:ea typeface="宋体" pitchFamily="2" charset="-122"/>
              </a:rPr>
              <a:t>;</a:t>
            </a:r>
          </a:p>
          <a:p>
            <a:pPr>
              <a:lnSpc>
                <a:spcPct val="65000"/>
              </a:lnSpc>
              <a:spcBef>
                <a:spcPct val="40000"/>
              </a:spcBef>
              <a:defRPr/>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statement2</a:t>
            </a:r>
            <a:r>
              <a:rPr kumimoji="1" lang="en-US" altLang="zh-CN" sz="1800" b="1">
                <a:solidFill>
                  <a:srgbClr val="000000"/>
                </a:solidFill>
                <a:latin typeface="Courier New" pitchFamily="49" charset="0"/>
                <a:ea typeface="宋体" pitchFamily="2" charset="-122"/>
              </a:rPr>
              <a:t>;</a:t>
            </a: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 . .]</a:t>
            </a: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WHEN OTHERS THEN</a:t>
            </a:r>
          </a:p>
          <a:p>
            <a:pPr>
              <a:lnSpc>
                <a:spcPct val="65000"/>
              </a:lnSpc>
              <a:spcBef>
                <a:spcPct val="40000"/>
              </a:spcBef>
              <a:defRPr/>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a:t>
            </a:r>
            <a:r>
              <a:rPr kumimoji="1" lang="en-US" altLang="zh-CN" sz="1800" b="1">
                <a:solidFill>
                  <a:srgbClr val="000000"/>
                </a:solidFill>
                <a:latin typeface="Courier New" pitchFamily="49" charset="0"/>
                <a:ea typeface="宋体" pitchFamily="2" charset="-122"/>
              </a:rPr>
              <a:t>;</a:t>
            </a:r>
          </a:p>
          <a:p>
            <a:pPr>
              <a:lnSpc>
                <a:spcPct val="65000"/>
              </a:lnSpc>
              <a:spcBef>
                <a:spcPct val="40000"/>
              </a:spcBef>
              <a:defRPr/>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statement2</a:t>
            </a:r>
            <a:r>
              <a:rPr kumimoji="1" lang="en-US" altLang="zh-CN" sz="1800" b="1">
                <a:solidFill>
                  <a:srgbClr val="000000"/>
                </a:solidFill>
                <a:latin typeface="Courier New" pitchFamily="49" charset="0"/>
                <a:ea typeface="宋体" pitchFamily="2" charset="-122"/>
              </a:rPr>
              <a:t>;</a:t>
            </a:r>
          </a:p>
          <a:p>
            <a:pPr>
              <a:lnSpc>
                <a:spcPct val="65000"/>
              </a:lnSpc>
              <a:spcBef>
                <a:spcPct val="40000"/>
              </a:spcBef>
              <a:defRPr/>
            </a:pPr>
            <a:r>
              <a:rPr kumimoji="1" lang="zh-CN" altLang="en-US" sz="1800" b="1">
                <a:solidFill>
                  <a:srgbClr val="000000"/>
                </a:solidFill>
                <a:latin typeface="Courier New" pitchFamily="49" charset="0"/>
                <a:ea typeface="宋体" pitchFamily="2" charset="-122"/>
              </a:rPr>
              <a:t>    . .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pPr>
              <a:defRPr/>
            </a:pPr>
            <a:r>
              <a:rPr lang="en-US" altLang="zh-CN" dirty="0">
                <a:ea typeface="宋体" pitchFamily="2" charset="-122"/>
              </a:rPr>
              <a:t>2.2</a:t>
            </a:r>
            <a:r>
              <a:rPr lang="zh-CN" altLang="en-US" dirty="0">
                <a:ea typeface="宋体" pitchFamily="2" charset="-122"/>
              </a:rPr>
              <a:t> 捕获异常规则</a:t>
            </a:r>
            <a:endParaRPr lang="en-US" altLang="zh-CN" dirty="0">
              <a:ea typeface="宋体" pitchFamily="2" charset="-122"/>
            </a:endParaRPr>
          </a:p>
        </p:txBody>
      </p:sp>
      <p:sp>
        <p:nvSpPr>
          <p:cNvPr id="5" name="Rectangle 3"/>
          <p:cNvSpPr txBox="1">
            <a:spLocks noChangeArrowheads="1"/>
          </p:cNvSpPr>
          <p:nvPr/>
        </p:nvSpPr>
        <p:spPr bwMode="auto">
          <a:xfrm>
            <a:off x="842963" y="1495425"/>
            <a:ext cx="7385050" cy="2144713"/>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a:solidFill>
                  <a:schemeClr val="tx1"/>
                </a:solidFill>
                <a:latin typeface="+mn-lt"/>
                <a:ea typeface="宋体" pitchFamily="2" charset="-122"/>
              </a:rPr>
              <a:t>WHEN OTHERS</a:t>
            </a:r>
            <a:r>
              <a:rPr lang="zh-CN" altLang="en-US" sz="2000" b="1" kern="0">
                <a:solidFill>
                  <a:schemeClr val="tx1"/>
                </a:solidFill>
                <a:latin typeface="+mn-lt"/>
                <a:ea typeface="宋体" pitchFamily="2" charset="-122"/>
              </a:rPr>
              <a:t>用于捕获所有未指定错误。必须是最后一个错误处理语句。</a:t>
            </a:r>
            <a:endParaRPr lang="en-US" altLang="zh-CN" sz="2000" b="1" kern="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en-US" altLang="zh-CN" sz="2000" b="1" kern="0">
                <a:solidFill>
                  <a:schemeClr val="tx1"/>
                </a:solidFill>
                <a:latin typeface="+mn-lt"/>
                <a:ea typeface="宋体" pitchFamily="2" charset="-122"/>
              </a:rPr>
              <a:t>EXCEPTION</a:t>
            </a:r>
            <a:r>
              <a:rPr lang="zh-CN" altLang="en-US" sz="2000" b="1" kern="0">
                <a:solidFill>
                  <a:schemeClr val="tx1"/>
                </a:solidFill>
                <a:latin typeface="+mn-lt"/>
                <a:ea typeface="宋体" pitchFamily="2" charset="-122"/>
              </a:rPr>
              <a:t>关键字，标识异常处理的开始区域。</a:t>
            </a:r>
            <a:endParaRPr lang="en-US" altLang="zh-CN" sz="2000" b="1" kern="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a:solidFill>
                  <a:schemeClr val="tx1"/>
                </a:solidFill>
                <a:latin typeface="+mn-lt"/>
                <a:ea typeface="宋体" pitchFamily="2" charset="-122"/>
              </a:rPr>
              <a:t>允许有多个异常处理子句。</a:t>
            </a:r>
            <a:endParaRPr lang="en-US" altLang="zh-CN" sz="2000" b="1" kern="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a:solidFill>
                  <a:schemeClr val="tx1"/>
                </a:solidFill>
                <a:latin typeface="+mn-lt"/>
                <a:ea typeface="宋体" pitchFamily="2" charset="-122"/>
              </a:rPr>
              <a:t>在离开异常处理程序块之前，只能有一个错误处理子句被执行</a:t>
            </a:r>
            <a:r>
              <a:rPr lang="en-US" altLang="zh-CN" sz="2000" b="1" kern="0">
                <a:solidFill>
                  <a:schemeClr val="tx1"/>
                </a:solidFill>
                <a:latin typeface="+mn-lt"/>
                <a:ea typeface="宋体" pitchFamily="2" charset="-122"/>
              </a:rPr>
              <a:t>。</a:t>
            </a:r>
            <a:endParaRPr lang="en-US" altLang="zh-CN" sz="2000" b="1" kern="0" dirty="0">
              <a:solidFill>
                <a:schemeClr val="tx1"/>
              </a:solidFill>
              <a:latin typeface="+mn-lt"/>
              <a:ea typeface="宋体"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pPr>
              <a:defRPr/>
            </a:pPr>
            <a:r>
              <a:rPr lang="en-US" altLang="zh-CN" dirty="0">
                <a:ea typeface="宋体" pitchFamily="2" charset="-122"/>
              </a:rPr>
              <a:t>3</a:t>
            </a:r>
            <a:r>
              <a:rPr lang="zh-CN" altLang="en-US" dirty="0">
                <a:ea typeface="宋体" pitchFamily="2" charset="-122"/>
              </a:rPr>
              <a:t> 异常的类型</a:t>
            </a:r>
            <a:endParaRPr lang="en-US" altLang="zh-CN" dirty="0">
              <a:ea typeface="宋体" pitchFamily="2" charset="-122"/>
            </a:endParaRPr>
          </a:p>
        </p:txBody>
      </p:sp>
      <p:sp>
        <p:nvSpPr>
          <p:cNvPr id="794629" name="Rectangle 5"/>
          <p:cNvSpPr>
            <a:spLocks noChangeArrowheads="1"/>
          </p:cNvSpPr>
          <p:nvPr/>
        </p:nvSpPr>
        <p:spPr bwMode="auto">
          <a:xfrm>
            <a:off x="6372225" y="1746250"/>
            <a:ext cx="538163" cy="1271588"/>
          </a:xfrm>
          <a:prstGeom prst="rect">
            <a:avLst/>
          </a:prstGeom>
          <a:noFill/>
          <a:ln w="9525">
            <a:noFill/>
            <a:miter lim="800000"/>
            <a:headEnd/>
            <a:tailEnd/>
          </a:ln>
          <a:effectLst/>
        </p:spPr>
        <p:txBody>
          <a:bodyPr lIns="92075" tIns="46038" rIns="92075" bIns="46038"/>
          <a:lstStyle/>
          <a:p>
            <a:pPr marL="457200" indent="-457200">
              <a:spcBef>
                <a:spcPct val="30000"/>
              </a:spcBef>
              <a:defRPr/>
            </a:pPr>
            <a:r>
              <a:rPr kumimoji="1" lang="zh-CN" altLang="en-US" sz="6400" b="1" dirty="0">
                <a:solidFill>
                  <a:schemeClr val="tx1"/>
                </a:solidFill>
                <a:effectLst>
                  <a:outerShdw blurRad="38100" dist="38100" dir="2700000" algn="tl">
                    <a:srgbClr val="FFFFFF"/>
                  </a:outerShdw>
                </a:effectLst>
                <a:latin typeface="Arial" pitchFamily="34" charset="0"/>
                <a:ea typeface="宋体" pitchFamily="2" charset="-122"/>
              </a:rPr>
              <a:t>}</a:t>
            </a:r>
          </a:p>
        </p:txBody>
      </p:sp>
      <p:sp>
        <p:nvSpPr>
          <p:cNvPr id="794630" name="Rectangle 6"/>
          <p:cNvSpPr>
            <a:spLocks noChangeArrowheads="1"/>
          </p:cNvSpPr>
          <p:nvPr/>
        </p:nvSpPr>
        <p:spPr bwMode="auto">
          <a:xfrm>
            <a:off x="6873875" y="2127250"/>
            <a:ext cx="1798638" cy="504825"/>
          </a:xfrm>
          <a:prstGeom prst="rect">
            <a:avLst/>
          </a:prstGeom>
          <a:noFill/>
          <a:ln w="9525">
            <a:noFill/>
            <a:miter lim="800000"/>
            <a:headEnd/>
            <a:tailEnd/>
          </a:ln>
          <a:effectLst/>
        </p:spPr>
        <p:txBody>
          <a:bodyPr lIns="92075" tIns="46038" rIns="92075" bIns="46038"/>
          <a:lstStyle/>
          <a:p>
            <a:pPr>
              <a:spcBef>
                <a:spcPct val="30000"/>
              </a:spcBef>
              <a:defRPr/>
            </a:pPr>
            <a:r>
              <a:rPr kumimoji="1" lang="zh-CN" altLang="en-US" sz="2400" b="1">
                <a:solidFill>
                  <a:schemeClr val="tx1"/>
                </a:solidFill>
                <a:effectLst>
                  <a:outerShdw blurRad="38100" dist="38100" dir="2700000" algn="tl">
                    <a:srgbClr val="FFFFFF"/>
                  </a:outerShdw>
                </a:effectLst>
                <a:latin typeface="Arial" pitchFamily="34" charset="0"/>
                <a:ea typeface="宋体" pitchFamily="2" charset="-122"/>
              </a:rPr>
              <a:t>隐式触发</a:t>
            </a:r>
            <a:endParaRPr kumimoji="1" lang="en-US" altLang="zh-CN" sz="2400" b="1">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794631" name="Rectangle 7"/>
          <p:cNvSpPr>
            <a:spLocks noChangeArrowheads="1"/>
          </p:cNvSpPr>
          <p:nvPr/>
        </p:nvSpPr>
        <p:spPr bwMode="auto">
          <a:xfrm>
            <a:off x="5751513" y="2971800"/>
            <a:ext cx="2794000" cy="523875"/>
          </a:xfrm>
          <a:prstGeom prst="rect">
            <a:avLst/>
          </a:prstGeom>
          <a:noFill/>
          <a:ln w="9525">
            <a:noFill/>
            <a:miter lim="800000"/>
            <a:headEnd/>
            <a:tailEnd/>
          </a:ln>
          <a:effectLst/>
        </p:spPr>
        <p:txBody>
          <a:bodyPr lIns="92075" tIns="46038" rIns="92075" bIns="46038"/>
          <a:lstStyle/>
          <a:p>
            <a:pPr>
              <a:spcBef>
                <a:spcPct val="30000"/>
              </a:spcBef>
              <a:defRPr/>
            </a:pPr>
            <a:r>
              <a:rPr kumimoji="1" lang="zh-CN" altLang="en-US" sz="2400" b="1">
                <a:solidFill>
                  <a:schemeClr val="tx1"/>
                </a:solidFill>
                <a:effectLst>
                  <a:outerShdw blurRad="38100" dist="38100" dir="2700000" algn="tl">
                    <a:srgbClr val="FFFFFF"/>
                  </a:outerShdw>
                </a:effectLst>
                <a:latin typeface="Arial" pitchFamily="34" charset="0"/>
                <a:ea typeface="宋体" pitchFamily="2" charset="-122"/>
              </a:rPr>
              <a:t>显式触发</a:t>
            </a:r>
            <a:endParaRPr kumimoji="1" lang="en-US" altLang="zh-CN" sz="2400" b="1">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8" name="Rectangle 3"/>
          <p:cNvSpPr txBox="1">
            <a:spLocks noChangeArrowheads="1"/>
          </p:cNvSpPr>
          <p:nvPr/>
        </p:nvSpPr>
        <p:spPr bwMode="auto">
          <a:xfrm>
            <a:off x="874713" y="1827213"/>
            <a:ext cx="7385050" cy="1585912"/>
          </a:xfrm>
          <a:prstGeom prst="rect">
            <a:avLst/>
          </a:prstGeom>
          <a:noFill/>
          <a:ln w="9525">
            <a:noFill/>
            <a:miter lim="800000"/>
            <a:headEnd/>
            <a:tailEnd/>
          </a:ln>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系统预定义异常</a:t>
            </a: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系统非预定义异常</a:t>
            </a:r>
          </a:p>
          <a:p>
            <a:pPr marL="341313" lvl="1" indent="-227013" defTabSz="346075" eaLnBrk="1" hangingPunct="1">
              <a:lnSpc>
                <a:spcPct val="95000"/>
              </a:lnSpc>
              <a:spcBef>
                <a:spcPct val="35000"/>
              </a:spcBef>
              <a:buClr>
                <a:schemeClr val="hlink"/>
              </a:buClr>
              <a:buFontTx/>
              <a:buChar char="–"/>
              <a:tabLst>
                <a:tab pos="571500" algn="l"/>
              </a:tabLst>
              <a:defRPr/>
            </a:pPr>
            <a:endParaRPr lang="en-US" altLang="zh-CN" sz="2000" b="1" kern="0" dirty="0">
              <a:solidFill>
                <a:schemeClr val="tx1"/>
              </a:solidFill>
              <a:latin typeface="+mn-lt"/>
              <a:ea typeface="宋体" pitchFamily="2" charset="-122"/>
            </a:endParaRPr>
          </a:p>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latin typeface="+mn-lt"/>
                <a:ea typeface="宋体" pitchFamily="2" charset="-122"/>
              </a:rPr>
              <a:t>用户自定义异常</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4631"/>
                                        </p:tgtEl>
                                        <p:attrNameLst>
                                          <p:attrName>style.visibility</p:attrName>
                                        </p:attrNameLst>
                                      </p:cBhvr>
                                      <p:to>
                                        <p:strVal val="visible"/>
                                      </p:to>
                                    </p:set>
                                    <p:animEffect transition="in" filter="wipe(left)">
                                      <p:cBhvr>
                                        <p:cTn id="7" dur="500"/>
                                        <p:tgtEl>
                                          <p:spTgt spid="79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3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defRPr/>
            </a:pPr>
            <a:r>
              <a:rPr lang="en-US" altLang="zh-CN" dirty="0">
                <a:ea typeface="宋体" pitchFamily="2" charset="-122"/>
              </a:rPr>
              <a:t>3.1</a:t>
            </a:r>
            <a:r>
              <a:rPr lang="zh-CN" altLang="en-US" dirty="0">
                <a:ea typeface="宋体" pitchFamily="2" charset="-122"/>
              </a:rPr>
              <a:t> 系统预定义异常</a:t>
            </a:r>
            <a:endParaRPr lang="en-US" altLang="zh-CN" dirty="0">
              <a:ea typeface="宋体" pitchFamily="2" charset="-122"/>
            </a:endParaRPr>
          </a:p>
        </p:txBody>
      </p:sp>
      <p:sp>
        <p:nvSpPr>
          <p:cNvPr id="5" name="Rectangle 3"/>
          <p:cNvSpPr txBox="1">
            <a:spLocks noChangeArrowheads="1"/>
          </p:cNvSpPr>
          <p:nvPr/>
        </p:nvSpPr>
        <p:spPr bwMode="auto">
          <a:xfrm>
            <a:off x="844550" y="1565275"/>
            <a:ext cx="7385050" cy="3586163"/>
          </a:xfrm>
          <a:prstGeom prst="rect">
            <a:avLst/>
          </a:prstGeom>
          <a:noFill/>
          <a:ln w="9525">
            <a:noFill/>
            <a:miter lim="800000"/>
            <a:headEnd/>
            <a:tailEnd/>
          </a:ln>
          <a:effectLst/>
        </p:spPr>
        <p:txBody>
          <a:bodyPr lIns="92075" tIns="46038" rIns="92075" bIns="46038">
            <a:spAutoFit/>
          </a:bodyPr>
          <a:lstStyle/>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CASE_NOT_FOUND  (ORA-06592)</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NO_DATA_FOUND  (ORA-1403)</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TOO_MANY_ROWS  (ORA-1422)</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DUP_VAL_ON_INDEX     (ORA-0001)</a:t>
            </a:r>
          </a:p>
          <a:p>
            <a:pPr marL="741363" lvl="2" indent="-285750" defTabSz="346075" eaLnBrk="1" hangingPunct="1">
              <a:lnSpc>
                <a:spcPct val="95000"/>
              </a:lnSpc>
              <a:spcBef>
                <a:spcPct val="35000"/>
              </a:spcBef>
              <a:buClr>
                <a:schemeClr val="hlink"/>
              </a:buClr>
              <a:buSzPct val="90000"/>
              <a:buFontTx/>
              <a:buChar char="–"/>
              <a:tabLst>
                <a:tab pos="571500" algn="l"/>
              </a:tabLst>
              <a:defRPr/>
            </a:pPr>
            <a:endParaRPr lang="en-US" altLang="zh-CN" sz="2000" b="1" kern="0" dirty="0">
              <a:solidFill>
                <a:schemeClr val="tx1"/>
              </a:solidFill>
              <a:latin typeface="+mn-lt"/>
              <a:ea typeface="宋体" pitchFamily="2" charset="-122"/>
            </a:endParaRPr>
          </a:p>
          <a:p>
            <a:pPr marL="741363" lvl="2" indent="-285750" defTabSz="346075" eaLnBrk="1" hangingPunct="1">
              <a:lnSpc>
                <a:spcPct val="95000"/>
              </a:lnSpc>
              <a:spcBef>
                <a:spcPct val="35000"/>
              </a:spcBef>
              <a:buClr>
                <a:schemeClr val="hlink"/>
              </a:buClr>
              <a:buSzPct val="90000"/>
              <a:buFontTx/>
              <a:buChar char="–"/>
              <a:tabLst>
                <a:tab pos="571500" algn="l"/>
              </a:tabLst>
              <a:defRPr/>
            </a:pPr>
            <a:endParaRPr lang="en-US" altLang="zh-CN" sz="2000" b="1" kern="0" dirty="0">
              <a:solidFill>
                <a:schemeClr val="tx1"/>
              </a:solidFill>
              <a:latin typeface="+mn-lt"/>
              <a:ea typeface="宋体" pitchFamily="2" charset="-122"/>
            </a:endParaRP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ZERO_DIVIDE (ORA-1476)</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INVALID_CURSOR  (ORA-1001)</a:t>
            </a:r>
          </a:p>
          <a:p>
            <a:pPr marL="741363" lvl="2" indent="-285750" defTabSz="346075" eaLnBrk="1" hangingPunct="1">
              <a:lnSpc>
                <a:spcPct val="95000"/>
              </a:lnSpc>
              <a:spcBef>
                <a:spcPct val="35000"/>
              </a:spcBef>
              <a:buClr>
                <a:schemeClr val="hlink"/>
              </a:buClr>
              <a:buSzPct val="90000"/>
              <a:buFontTx/>
              <a:buChar char="–"/>
              <a:tabLst>
                <a:tab pos="571500" algn="l"/>
              </a:tabLst>
              <a:defRPr/>
            </a:pPr>
            <a:r>
              <a:rPr lang="en-US" altLang="zh-CN" sz="2000" b="1" kern="0" dirty="0">
                <a:solidFill>
                  <a:schemeClr val="tx1"/>
                </a:solidFill>
                <a:latin typeface="+mn-lt"/>
                <a:ea typeface="宋体" pitchFamily="2" charset="-122"/>
              </a:rPr>
              <a:t>VALUE_ERROR (ORA-6502)</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850900" y="1898650"/>
            <a:ext cx="7497763" cy="3619500"/>
          </a:xfrm>
          <a:prstGeom prst="rect">
            <a:avLst/>
          </a:prstGeom>
          <a:solidFill>
            <a:srgbClr val="FFFFCC"/>
          </a:solidFill>
          <a:ln w="12700">
            <a:solidFill>
              <a:srgbClr val="000000"/>
            </a:solidFill>
            <a:miter lim="800000"/>
            <a:headEnd/>
            <a:tailEnd/>
          </a:ln>
        </p:spPr>
        <p:txBody>
          <a:bodyPr lIns="92075" tIns="46038" rIns="92075" bIns="46038"/>
          <a:lstStyle/>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pPr>
            <a:endParaRPr kumimoji="1" lang="zh-CN" altLang="en-US" sz="2000" b="1">
              <a:solidFill>
                <a:srgbClr val="000000"/>
              </a:solidFill>
              <a:latin typeface="Courier New" pitchFamily="49" charset="0"/>
              <a:ea typeface="宋体" pitchFamily="2" charset="-122"/>
            </a:endParaRPr>
          </a:p>
        </p:txBody>
      </p:sp>
      <p:sp>
        <p:nvSpPr>
          <p:cNvPr id="804867" name="Rectangle 3"/>
          <p:cNvSpPr>
            <a:spLocks noGrp="1" noChangeArrowheads="1"/>
          </p:cNvSpPr>
          <p:nvPr>
            <p:ph type="title"/>
          </p:nvPr>
        </p:nvSpPr>
        <p:spPr/>
        <p:txBody>
          <a:bodyPr/>
          <a:lstStyle/>
          <a:p>
            <a:pPr>
              <a:defRPr/>
            </a:pPr>
            <a:r>
              <a:rPr lang="en-US" altLang="zh-CN" dirty="0">
                <a:ea typeface="宋体" pitchFamily="2" charset="-122"/>
              </a:rPr>
              <a:t>3.1</a:t>
            </a:r>
            <a:r>
              <a:rPr lang="zh-CN" altLang="en-US" dirty="0">
                <a:ea typeface="宋体" pitchFamily="2" charset="-122"/>
              </a:rPr>
              <a:t> 系统预定义异常</a:t>
            </a:r>
            <a:endParaRPr lang="en-US" altLang="zh-CN" dirty="0">
              <a:ea typeface="宋体" pitchFamily="2" charset="-122"/>
            </a:endParaRPr>
          </a:p>
        </p:txBody>
      </p:sp>
      <p:sp>
        <p:nvSpPr>
          <p:cNvPr id="804868" name="Rectangle 4"/>
          <p:cNvSpPr>
            <a:spLocks noChangeArrowheads="1"/>
          </p:cNvSpPr>
          <p:nvPr/>
        </p:nvSpPr>
        <p:spPr bwMode="ltGray">
          <a:xfrm>
            <a:off x="1931988" y="2498725"/>
            <a:ext cx="1965325" cy="327025"/>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804869" name="Rectangle 5"/>
          <p:cNvSpPr>
            <a:spLocks noChangeArrowheads="1"/>
          </p:cNvSpPr>
          <p:nvPr/>
        </p:nvSpPr>
        <p:spPr bwMode="ltGray">
          <a:xfrm>
            <a:off x="1973263" y="3387725"/>
            <a:ext cx="1903412" cy="330200"/>
          </a:xfrm>
          <a:prstGeom prst="rect">
            <a:avLst/>
          </a:prstGeom>
          <a:solidFill>
            <a:srgbClr val="FF5050">
              <a:alpha val="50195"/>
            </a:srgbClr>
          </a:solidFill>
          <a:ln w="9525">
            <a:noFill/>
            <a:miter lim="800000"/>
            <a:headEnd/>
            <a:tailEnd/>
          </a:ln>
        </p:spPr>
        <p:txBody>
          <a:bodyPr wrap="none" anchor="ctr"/>
          <a:lstStyle/>
          <a:p>
            <a:endParaRPr lang="zh-CN" altLang="en-US">
              <a:ea typeface="宋体" pitchFamily="2" charset="-122"/>
            </a:endParaRPr>
          </a:p>
        </p:txBody>
      </p:sp>
      <p:sp>
        <p:nvSpPr>
          <p:cNvPr id="20486" name="Rectangle 6"/>
          <p:cNvSpPr>
            <a:spLocks noChangeArrowheads="1"/>
          </p:cNvSpPr>
          <p:nvPr/>
        </p:nvSpPr>
        <p:spPr bwMode="auto">
          <a:xfrm>
            <a:off x="996950" y="2006600"/>
            <a:ext cx="7572375" cy="3463925"/>
          </a:xfrm>
          <a:prstGeom prst="rect">
            <a:avLst/>
          </a:prstGeom>
          <a:noFill/>
          <a:ln w="9525">
            <a:noFill/>
            <a:miter lim="800000"/>
            <a:headEnd/>
            <a:tailEnd/>
          </a:ln>
        </p:spPr>
        <p:txBody>
          <a:bodyPr lIns="92075" tIns="46038" rIns="92075" bIns="46038">
            <a:spAutoFit/>
          </a:bodyPr>
          <a:lstStyle/>
          <a:p>
            <a:pPr>
              <a:lnSpc>
                <a:spcPct val="65000"/>
              </a:lnSpc>
              <a:spcBef>
                <a:spcPct val="40000"/>
              </a:spcBef>
            </a:pPr>
            <a:r>
              <a:rPr kumimoji="1" lang="en-US" altLang="zh-CN" sz="1800" b="1">
                <a:solidFill>
                  <a:srgbClr val="000000"/>
                </a:solidFill>
                <a:latin typeface="Courier New" pitchFamily="49" charset="0"/>
                <a:ea typeface="宋体" pitchFamily="2" charset="-122"/>
              </a:rPr>
              <a:t>BEGIN  SELECT ... COMMIT;</a:t>
            </a:r>
          </a:p>
          <a:p>
            <a:pPr>
              <a:lnSpc>
                <a:spcPct val="65000"/>
              </a:lnSpc>
              <a:spcBef>
                <a:spcPct val="40000"/>
              </a:spcBef>
            </a:pPr>
            <a:r>
              <a:rPr kumimoji="1" lang="en-US" altLang="zh-CN" sz="1800" b="1">
                <a:solidFill>
                  <a:srgbClr val="000000"/>
                </a:solidFill>
                <a:latin typeface="Courier New" pitchFamily="49" charset="0"/>
                <a:ea typeface="宋体" pitchFamily="2" charset="-122"/>
              </a:rPr>
              <a:t>EXCEPTION</a:t>
            </a:r>
          </a:p>
          <a:p>
            <a:pPr>
              <a:lnSpc>
                <a:spcPct val="65000"/>
              </a:lnSpc>
              <a:spcBef>
                <a:spcPct val="40000"/>
              </a:spcBef>
            </a:pPr>
            <a:r>
              <a:rPr kumimoji="1" lang="en-US" altLang="zh-CN" sz="1800" b="1">
                <a:solidFill>
                  <a:srgbClr val="000000"/>
                </a:solidFill>
                <a:latin typeface="Courier New" pitchFamily="49" charset="0"/>
                <a:ea typeface="宋体" pitchFamily="2" charset="-122"/>
              </a:rPr>
              <a:t>  WHEN NO_DATA_FOUND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 </a:t>
            </a:r>
          </a:p>
          <a:p>
            <a:pPr>
              <a:lnSpc>
                <a:spcPct val="65000"/>
              </a:lnSpc>
              <a:spcBef>
                <a:spcPct val="40000"/>
              </a:spcBef>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statement2</a:t>
            </a:r>
            <a:r>
              <a:rPr kumimoji="1" lang="en-US" altLang="zh-CN" sz="1800" b="1">
                <a:solidFill>
                  <a:srgbClr val="000000"/>
                </a:solidFill>
                <a:latin typeface="Courier New" pitchFamily="49" charset="0"/>
                <a:ea typeface="宋体" pitchFamily="2" charset="-122"/>
              </a:rPr>
              <a:t>; 						         </a:t>
            </a:r>
          </a:p>
          <a:p>
            <a:pPr>
              <a:lnSpc>
                <a:spcPct val="65000"/>
              </a:lnSpc>
              <a:spcBef>
                <a:spcPct val="40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WHEN TOO_MANY_ROWS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a:t>
            </a:r>
            <a:r>
              <a:rPr kumimoji="1" lang="en-US" altLang="zh-CN" sz="1800" b="1">
                <a:solidFill>
                  <a:srgbClr val="000000"/>
                </a:solidFill>
                <a:latin typeface="Courier New" pitchFamily="49" charset="0"/>
                <a:ea typeface="宋体" pitchFamily="2" charset="-122"/>
              </a:rPr>
              <a:t>;</a:t>
            </a:r>
          </a:p>
          <a:p>
            <a:pPr>
              <a:lnSpc>
                <a:spcPct val="65000"/>
              </a:lnSpc>
              <a:spcBef>
                <a:spcPct val="40000"/>
              </a:spcBef>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WHEN OTHERS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statement1; </a:t>
            </a:r>
          </a:p>
          <a:p>
            <a:pPr>
              <a:lnSpc>
                <a:spcPct val="65000"/>
              </a:lnSpc>
              <a:spcBef>
                <a:spcPct val="40000"/>
              </a:spcBef>
            </a:pPr>
            <a:r>
              <a:rPr kumimoji="1" lang="zh-CN" altLang="en-US" sz="1800" b="1" i="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statement2; </a:t>
            </a:r>
          </a:p>
          <a:p>
            <a:pPr>
              <a:lnSpc>
                <a:spcPct val="65000"/>
              </a:lnSpc>
              <a:spcBef>
                <a:spcPct val="40000"/>
              </a:spcBef>
            </a:pPr>
            <a:r>
              <a:rPr kumimoji="1" lang="en-US" altLang="zh-CN" sz="1800" b="1" i="1">
                <a:solidFill>
                  <a:srgbClr val="000000"/>
                </a:solidFill>
                <a:latin typeface="Courier New" pitchFamily="49" charset="0"/>
                <a:ea typeface="宋体" pitchFamily="2" charset="-122"/>
              </a:rPr>
              <a:t>    statement3</a:t>
            </a:r>
            <a:r>
              <a:rPr kumimoji="1" lang="en-US" altLang="zh-CN" sz="1800" b="1">
                <a:solidFill>
                  <a:srgbClr val="000000"/>
                </a:solidFill>
                <a:latin typeface="Courier New" pitchFamily="49" charset="0"/>
                <a:ea typeface="宋体" pitchFamily="2" charset="-122"/>
              </a:rPr>
              <a:t>;</a:t>
            </a:r>
          </a:p>
          <a:p>
            <a:pPr>
              <a:lnSpc>
                <a:spcPct val="65000"/>
              </a:lnSpc>
              <a:spcBef>
                <a:spcPct val="40000"/>
              </a:spcBef>
            </a:pPr>
            <a:r>
              <a:rPr kumimoji="1" lang="en-US" altLang="zh-CN" sz="1800" b="1">
                <a:solidFill>
                  <a:srgbClr val="000000"/>
                </a:solidFill>
                <a:latin typeface="Courier New" pitchFamily="49" charset="0"/>
                <a:ea typeface="宋体" pitchFamily="2" charset="-122"/>
              </a:rPr>
              <a:t>END;</a:t>
            </a:r>
            <a:r>
              <a:rPr kumimoji="1" lang="en-US" altLang="zh-CN" sz="2000" b="1">
                <a:solidFill>
                  <a:srgbClr val="000000"/>
                </a:solidFill>
                <a:latin typeface="Courier New" pitchFamily="49" charset="0"/>
                <a:ea typeface="宋体" pitchFamily="2" charset="-122"/>
              </a:rPr>
              <a:t>	</a:t>
            </a:r>
          </a:p>
        </p:txBody>
      </p:sp>
      <p:sp>
        <p:nvSpPr>
          <p:cNvPr id="9" name="Rectangle 7"/>
          <p:cNvSpPr txBox="1">
            <a:spLocks noChangeArrowheads="1"/>
          </p:cNvSpPr>
          <p:nvPr/>
        </p:nvSpPr>
        <p:spPr bwMode="auto">
          <a:xfrm>
            <a:off x="844550" y="1350963"/>
            <a:ext cx="7385050" cy="409575"/>
          </a:xfrm>
          <a:prstGeom prst="rect">
            <a:avLst/>
          </a:prstGeom>
          <a:noFill/>
          <a:ln w="9525">
            <a:noFill/>
            <a:miter lim="800000"/>
            <a:headEnd/>
            <a:tailEnd/>
          </a:ln>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Arial" pitchFamily="34" charset="0"/>
              <a:buChar char="•"/>
              <a:tabLst>
                <a:tab pos="571500" algn="l"/>
              </a:tabLst>
              <a:defRPr/>
            </a:pPr>
            <a:r>
              <a:rPr lang="zh-CN" altLang="en-US" sz="2200" b="1" kern="0">
                <a:solidFill>
                  <a:schemeClr val="tx1"/>
                </a:solidFill>
                <a:latin typeface="+mn-lt"/>
                <a:ea typeface="宋体" pitchFamily="2" charset="-122"/>
              </a:rPr>
              <a:t>语法</a:t>
            </a:r>
            <a:endParaRPr lang="en-US" altLang="zh-CN" sz="2200" b="1" kern="0">
              <a:solidFill>
                <a:schemeClr val="tx1"/>
              </a:solidFill>
              <a:latin typeface="+mn-lt"/>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4868"/>
                                        </p:tgtEl>
                                        <p:attrNameLst>
                                          <p:attrName>style.visibility</p:attrName>
                                        </p:attrNameLst>
                                      </p:cBhvr>
                                      <p:to>
                                        <p:strVal val="visible"/>
                                      </p:to>
                                    </p:set>
                                    <p:animEffect transition="in" filter="wipe(up)">
                                      <p:cBhvr>
                                        <p:cTn id="7" dur="500"/>
                                        <p:tgtEl>
                                          <p:spTgt spid="8048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4869"/>
                                        </p:tgtEl>
                                        <p:attrNameLst>
                                          <p:attrName>style.visibility</p:attrName>
                                        </p:attrNameLst>
                                      </p:cBhvr>
                                      <p:to>
                                        <p:strVal val="visible"/>
                                      </p:to>
                                    </p:set>
                                    <p:animEffect transition="in" filter="wipe(up)">
                                      <p:cBhvr>
                                        <p:cTn id="12" dur="500"/>
                                        <p:tgtEl>
                                          <p:spTgt spid="80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8" grpId="0" animBg="1"/>
      <p:bldP spid="8048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ChangeArrowheads="1"/>
          </p:cNvSpPr>
          <p:nvPr/>
        </p:nvSpPr>
        <p:spPr bwMode="blackWhite">
          <a:xfrm>
            <a:off x="0" y="1346200"/>
            <a:ext cx="9144000" cy="46990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lstStyle/>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a:p>
            <a:pPr>
              <a:lnSpc>
                <a:spcPct val="65000"/>
              </a:lnSpc>
              <a:spcBef>
                <a:spcPct val="40000"/>
              </a:spcBef>
              <a:defRPr/>
            </a:pPr>
            <a:endParaRPr kumimoji="1" lang="zh-CN" altLang="en-US" sz="2000" b="1">
              <a:solidFill>
                <a:srgbClr val="000000"/>
              </a:solidFill>
              <a:latin typeface="Courier New" pitchFamily="49" charset="0"/>
              <a:ea typeface="宋体" pitchFamily="2" charset="-122"/>
            </a:endParaRPr>
          </a:p>
        </p:txBody>
      </p:sp>
      <p:sp>
        <p:nvSpPr>
          <p:cNvPr id="804867" name="Rectangle 3"/>
          <p:cNvSpPr>
            <a:spLocks noGrp="1" noChangeArrowheads="1"/>
          </p:cNvSpPr>
          <p:nvPr>
            <p:ph type="title"/>
          </p:nvPr>
        </p:nvSpPr>
        <p:spPr/>
        <p:txBody>
          <a:bodyPr/>
          <a:lstStyle/>
          <a:p>
            <a:pPr>
              <a:defRPr/>
            </a:pPr>
            <a:r>
              <a:rPr lang="en-US" altLang="zh-CN" dirty="0">
                <a:ea typeface="宋体" pitchFamily="2" charset="-122"/>
              </a:rPr>
              <a:t>3.1</a:t>
            </a:r>
            <a:r>
              <a:rPr lang="zh-CN" altLang="en-US" dirty="0">
                <a:ea typeface="宋体" pitchFamily="2" charset="-122"/>
              </a:rPr>
              <a:t> 系统预定义异常</a:t>
            </a:r>
            <a:endParaRPr lang="en-US" altLang="zh-CN" dirty="0">
              <a:ea typeface="宋体" pitchFamily="2" charset="-122"/>
            </a:endParaRPr>
          </a:p>
        </p:txBody>
      </p:sp>
      <p:sp>
        <p:nvSpPr>
          <p:cNvPr id="21508" name="Rectangle 6"/>
          <p:cNvSpPr>
            <a:spLocks noChangeArrowheads="1"/>
          </p:cNvSpPr>
          <p:nvPr/>
        </p:nvSpPr>
        <p:spPr bwMode="auto">
          <a:xfrm>
            <a:off x="152400" y="1511300"/>
            <a:ext cx="8763000" cy="4549775"/>
          </a:xfrm>
          <a:prstGeom prst="rect">
            <a:avLst/>
          </a:prstGeom>
          <a:noFill/>
          <a:ln w="9525">
            <a:noFill/>
            <a:miter lim="800000"/>
            <a:headEnd/>
            <a:tailEnd/>
          </a:ln>
        </p:spPr>
        <p:txBody>
          <a:bodyPr lIns="92075" tIns="46038" rIns="92075" bIns="46038">
            <a:spAutoFit/>
          </a:bodyPr>
          <a:lstStyle/>
          <a:p>
            <a:pPr>
              <a:lnSpc>
                <a:spcPct val="65000"/>
              </a:lnSpc>
              <a:spcBef>
                <a:spcPct val="40000"/>
              </a:spcBef>
            </a:pPr>
            <a:r>
              <a:rPr kumimoji="1" lang="en-US" altLang="zh-CN" sz="1800" b="1">
                <a:solidFill>
                  <a:srgbClr val="000000"/>
                </a:solidFill>
                <a:latin typeface="Courier New" pitchFamily="49" charset="0"/>
                <a:ea typeface="宋体" pitchFamily="2" charset="-122"/>
              </a:rPr>
              <a:t>DECLARE</a:t>
            </a:r>
          </a:p>
          <a:p>
            <a:pPr>
              <a:lnSpc>
                <a:spcPct val="65000"/>
              </a:lnSpc>
              <a:spcBef>
                <a:spcPct val="40000"/>
              </a:spcBef>
            </a:pPr>
            <a:r>
              <a:rPr kumimoji="1" lang="en-US" altLang="zh-CN" sz="1800" b="1">
                <a:solidFill>
                  <a:srgbClr val="000000"/>
                </a:solidFill>
                <a:latin typeface="Courier New" pitchFamily="49" charset="0"/>
                <a:ea typeface="宋体" pitchFamily="2" charset="-122"/>
              </a:rPr>
              <a:t>  v_empRecord  emp%ROWTYPE; </a:t>
            </a:r>
          </a:p>
          <a:p>
            <a:pPr>
              <a:lnSpc>
                <a:spcPct val="65000"/>
              </a:lnSpc>
              <a:spcBef>
                <a:spcPct val="40000"/>
              </a:spcBef>
            </a:pPr>
            <a:r>
              <a:rPr kumimoji="1" lang="en-US" altLang="zh-CN" sz="1800" b="1">
                <a:solidFill>
                  <a:srgbClr val="000000"/>
                </a:solidFill>
                <a:latin typeface="Courier New" pitchFamily="49" charset="0"/>
                <a:ea typeface="宋体" pitchFamily="2" charset="-122"/>
              </a:rPr>
              <a:t>  v_empNo      emp.empno%TYPE; </a:t>
            </a:r>
          </a:p>
          <a:p>
            <a:pPr>
              <a:lnSpc>
                <a:spcPct val="65000"/>
              </a:lnSpc>
              <a:spcBef>
                <a:spcPct val="40000"/>
              </a:spcBef>
            </a:pPr>
            <a:r>
              <a:rPr kumimoji="1" lang="en-US" altLang="zh-CN" sz="1800" b="1">
                <a:solidFill>
                  <a:srgbClr val="000000"/>
                </a:solidFill>
                <a:latin typeface="Courier New" pitchFamily="49" charset="0"/>
                <a:ea typeface="宋体" pitchFamily="2" charset="-122"/>
              </a:rPr>
              <a:t>BEGIN  </a:t>
            </a:r>
          </a:p>
          <a:p>
            <a:pPr>
              <a:lnSpc>
                <a:spcPct val="65000"/>
              </a:lnSpc>
              <a:spcBef>
                <a:spcPct val="40000"/>
              </a:spcBef>
            </a:pPr>
            <a:r>
              <a:rPr kumimoji="1" lang="en-US" altLang="zh-CN" sz="1800" b="1">
                <a:solidFill>
                  <a:srgbClr val="000000"/>
                </a:solidFill>
                <a:latin typeface="Courier New" pitchFamily="49" charset="0"/>
                <a:ea typeface="宋体" pitchFamily="2" charset="-122"/>
              </a:rPr>
              <a:t>  SELECT *  INTO v_empRecord  FROM emp;</a:t>
            </a:r>
          </a:p>
          <a:p>
            <a:pPr>
              <a:lnSpc>
                <a:spcPct val="65000"/>
              </a:lnSpc>
              <a:spcBef>
                <a:spcPct val="40000"/>
              </a:spcBef>
            </a:pPr>
            <a:r>
              <a:rPr kumimoji="1" lang="en-US" altLang="zh-CN" sz="1800" b="1">
                <a:solidFill>
                  <a:srgbClr val="000000"/>
                </a:solidFill>
                <a:latin typeface="Courier New" pitchFamily="49" charset="0"/>
                <a:ea typeface="宋体" pitchFamily="2" charset="-122"/>
              </a:rPr>
              <a:t>  --SELECT *  INTO v_empRecord  FROM emp  WHERE empno = 12345789 ;</a:t>
            </a:r>
          </a:p>
          <a:p>
            <a:pPr>
              <a:lnSpc>
                <a:spcPct val="65000"/>
              </a:lnSpc>
              <a:spcBef>
                <a:spcPct val="40000"/>
              </a:spcBef>
            </a:pPr>
            <a:r>
              <a:rPr kumimoji="1" lang="en-US" altLang="zh-CN" sz="1800" b="1">
                <a:solidFill>
                  <a:srgbClr val="000000"/>
                </a:solidFill>
                <a:latin typeface="Courier New" pitchFamily="49" charset="0"/>
                <a:ea typeface="宋体" pitchFamily="2" charset="-122"/>
              </a:rPr>
              <a:t>  --SELECT ename  INTO v_empNo  FROM emp  WHERE empno = 7369;</a:t>
            </a:r>
          </a:p>
          <a:p>
            <a:pPr>
              <a:lnSpc>
                <a:spcPct val="65000"/>
              </a:lnSpc>
              <a:spcBef>
                <a:spcPct val="40000"/>
              </a:spcBef>
            </a:pPr>
            <a:r>
              <a:rPr kumimoji="1" lang="en-US" altLang="zh-CN" sz="1800" b="1">
                <a:solidFill>
                  <a:srgbClr val="000000"/>
                </a:solidFill>
                <a:latin typeface="Courier New" pitchFamily="49" charset="0"/>
                <a:ea typeface="宋体" pitchFamily="2" charset="-122"/>
              </a:rPr>
              <a:t>  EXCEPTION</a:t>
            </a:r>
          </a:p>
          <a:p>
            <a:pPr>
              <a:lnSpc>
                <a:spcPct val="65000"/>
              </a:lnSpc>
              <a:spcBef>
                <a:spcPct val="40000"/>
              </a:spcBef>
            </a:pPr>
            <a:r>
              <a:rPr kumimoji="1" lang="en-US" altLang="zh-CN" sz="1800" b="1">
                <a:solidFill>
                  <a:srgbClr val="000000"/>
                </a:solidFill>
                <a:latin typeface="Courier New" pitchFamily="49" charset="0"/>
                <a:ea typeface="宋体" pitchFamily="2" charset="-122"/>
              </a:rPr>
              <a:t>    WHEN TOO_MANY_ROWS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dbms_output.put_line('TOO_MANY_ROWS EXCEPTION'); </a:t>
            </a:r>
          </a:p>
          <a:p>
            <a:pPr>
              <a:lnSpc>
                <a:spcPct val="65000"/>
              </a:lnSpc>
              <a:spcBef>
                <a:spcPct val="40000"/>
              </a:spcBef>
            </a:pPr>
            <a:r>
              <a:rPr kumimoji="1" lang="en-US" altLang="zh-CN" sz="1800" b="1">
                <a:solidFill>
                  <a:srgbClr val="000000"/>
                </a:solidFill>
                <a:latin typeface="Courier New" pitchFamily="49" charset="0"/>
                <a:ea typeface="宋体" pitchFamily="2" charset="-122"/>
              </a:rPr>
              <a:t>    WHEN NO_DATA_FOUND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dbms_output.put_line('NO_DATA_FOUND EXCEPTION'); </a:t>
            </a:r>
          </a:p>
          <a:p>
            <a:pPr>
              <a:lnSpc>
                <a:spcPct val="65000"/>
              </a:lnSpc>
              <a:spcBef>
                <a:spcPct val="40000"/>
              </a:spcBef>
            </a:pPr>
            <a:r>
              <a:rPr kumimoji="1" lang="en-US" altLang="zh-CN" sz="1800" b="1">
                <a:solidFill>
                  <a:srgbClr val="000000"/>
                </a:solidFill>
                <a:latin typeface="Courier New" pitchFamily="49" charset="0"/>
                <a:ea typeface="宋体" pitchFamily="2" charset="-122"/>
              </a:rPr>
              <a:t>    WHEN OTHERS THEN</a:t>
            </a:r>
          </a:p>
          <a:p>
            <a:pPr>
              <a:lnSpc>
                <a:spcPct val="65000"/>
              </a:lnSpc>
              <a:spcBef>
                <a:spcPct val="40000"/>
              </a:spcBef>
            </a:pPr>
            <a:r>
              <a:rPr kumimoji="1" lang="en-US" altLang="zh-CN" sz="1800" b="1">
                <a:solidFill>
                  <a:srgbClr val="000000"/>
                </a:solidFill>
                <a:latin typeface="Courier New" pitchFamily="49" charset="0"/>
                <a:ea typeface="宋体" pitchFamily="2" charset="-122"/>
              </a:rPr>
              <a:t>      dbms_output.put_line('OTHERS EXCEPTION');</a:t>
            </a:r>
          </a:p>
          <a:p>
            <a:pPr>
              <a:lnSpc>
                <a:spcPct val="65000"/>
              </a:lnSpc>
              <a:spcBef>
                <a:spcPct val="40000"/>
              </a:spcBef>
            </a:pPr>
            <a:r>
              <a:rPr kumimoji="1" lang="en-US" altLang="zh-CN" sz="1800" b="1">
                <a:solidFill>
                  <a:srgbClr val="000000"/>
                </a:solidFill>
                <a:latin typeface="Courier New" pitchFamily="49" charset="0"/>
                <a:ea typeface="宋体" pitchFamily="2" charset="-122"/>
              </a:rPr>
              <a:t>END;</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04 PLSQL编程基础 - 4-游标</Template>
  <TotalTime>11335</TotalTime>
  <Words>2531</Words>
  <Application>Microsoft Office PowerPoint</Application>
  <PresentationFormat>全屏显示(4:3)</PresentationFormat>
  <Paragraphs>430</Paragraphs>
  <Slides>20</Slides>
  <Notes>16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5" baseType="lpstr">
      <vt:lpstr>Courier</vt:lpstr>
      <vt:lpstr>华文行楷</vt:lpstr>
      <vt:lpstr>宋体</vt:lpstr>
      <vt:lpstr>Arial</vt:lpstr>
      <vt:lpstr>Courier New</vt:lpstr>
      <vt:lpstr>Helvetica</vt:lpstr>
      <vt:lpstr>Lucida Sans Unicode</vt:lpstr>
      <vt:lpstr>Times</vt:lpstr>
      <vt:lpstr>Times New Roman</vt:lpstr>
      <vt:lpstr>Verdana</vt:lpstr>
      <vt:lpstr>Wingdings</vt:lpstr>
      <vt:lpstr>Wingdings 2</vt:lpstr>
      <vt:lpstr>Wingdings 3</vt:lpstr>
      <vt:lpstr>聚合</vt:lpstr>
      <vt:lpstr>Document</vt:lpstr>
      <vt:lpstr>PL/SQL编程基础 ——异常处理</vt:lpstr>
      <vt:lpstr>1 什么是异常处理</vt:lpstr>
      <vt:lpstr>2 异常处理</vt:lpstr>
      <vt:lpstr>2.1 异常处理语法</vt:lpstr>
      <vt:lpstr>2.2 捕获异常规则</vt:lpstr>
      <vt:lpstr>3 异常的类型</vt:lpstr>
      <vt:lpstr>3.1 系统预定义异常</vt:lpstr>
      <vt:lpstr>3.1 系统预定义异常</vt:lpstr>
      <vt:lpstr>3.1 系统预定义异常</vt:lpstr>
      <vt:lpstr>3.2 非预定义异常</vt:lpstr>
      <vt:lpstr>3.2 非预定义异常</vt:lpstr>
      <vt:lpstr>3.2 非预定义异常</vt:lpstr>
      <vt:lpstr>3.3 用户自定义异常</vt:lpstr>
      <vt:lpstr>3.3 用户自定义异常</vt:lpstr>
      <vt:lpstr>3.3 用户自定义异常</vt:lpstr>
      <vt:lpstr>4 捕获异常中的函数</vt:lpstr>
      <vt:lpstr>5 传播异常</vt:lpstr>
      <vt:lpstr>5 传播异常</vt:lpstr>
      <vt:lpstr>课后要求</vt:lpstr>
      <vt:lpstr>Thank You! 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Daohai Hu</cp:lastModifiedBy>
  <cp:revision>1106</cp:revision>
  <cp:lastPrinted>2001-04-18T03:10:35Z</cp:lastPrinted>
  <dcterms:created xsi:type="dcterms:W3CDTF">1995-06-17T23:31:02Z</dcterms:created>
  <dcterms:modified xsi:type="dcterms:W3CDTF">2019-10-09T01:52:11Z</dcterms:modified>
</cp:coreProperties>
</file>