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31"/>
  </p:notesMasterIdLst>
  <p:handoutMasterIdLst>
    <p:handoutMasterId r:id="rId32"/>
  </p:handoutMasterIdLst>
  <p:sldIdLst>
    <p:sldId id="256" r:id="rId2"/>
    <p:sldId id="429" r:id="rId3"/>
    <p:sldId id="430" r:id="rId4"/>
    <p:sldId id="431" r:id="rId5"/>
    <p:sldId id="426" r:id="rId6"/>
    <p:sldId id="432" r:id="rId7"/>
    <p:sldId id="434" r:id="rId8"/>
    <p:sldId id="435" r:id="rId9"/>
    <p:sldId id="437" r:id="rId10"/>
    <p:sldId id="436" r:id="rId11"/>
    <p:sldId id="438" r:id="rId12"/>
    <p:sldId id="477" r:id="rId13"/>
    <p:sldId id="440" r:id="rId14"/>
    <p:sldId id="439" r:id="rId15"/>
    <p:sldId id="472" r:id="rId16"/>
    <p:sldId id="441" r:id="rId17"/>
    <p:sldId id="443" r:id="rId18"/>
    <p:sldId id="474" r:id="rId19"/>
    <p:sldId id="449" r:id="rId20"/>
    <p:sldId id="451" r:id="rId21"/>
    <p:sldId id="452" r:id="rId22"/>
    <p:sldId id="473" r:id="rId23"/>
    <p:sldId id="458" r:id="rId24"/>
    <p:sldId id="475" r:id="rId25"/>
    <p:sldId id="478" r:id="rId26"/>
    <p:sldId id="476" r:id="rId27"/>
    <p:sldId id="479" r:id="rId28"/>
    <p:sldId id="480" r:id="rId29"/>
    <p:sldId id="423" r:id="rId30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6600"/>
    <a:srgbClr val="0066FF"/>
    <a:srgbClr val="FF3300"/>
    <a:srgbClr val="FFFF99"/>
    <a:srgbClr val="FFFF00"/>
    <a:srgbClr val="E3E822"/>
    <a:srgbClr val="F8F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6" autoAdjust="0"/>
    <p:restoredTop sz="95040" autoAdjust="0"/>
  </p:normalViewPr>
  <p:slideViewPr>
    <p:cSldViewPr snapToGrid="0">
      <p:cViewPr varScale="1">
        <p:scale>
          <a:sx n="86" d="100"/>
          <a:sy n="86" d="100"/>
        </p:scale>
        <p:origin x="1221" y="39"/>
      </p:cViewPr>
      <p:guideLst>
        <p:guide orient="horz" pos="2988"/>
        <p:guide pos="2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notesViewPr>
    <p:cSldViewPr snapToGrid="0">
      <p:cViewPr>
        <p:scale>
          <a:sx n="100" d="100"/>
          <a:sy n="100" d="100"/>
        </p:scale>
        <p:origin x="-780" y="-60"/>
      </p:cViewPr>
      <p:guideLst>
        <p:guide orient="horz" pos="287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9938" y="8704263"/>
            <a:ext cx="53101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zh-CN" altLang="en-US" sz="1000" b="1">
                <a:solidFill>
                  <a:schemeClr val="tx1"/>
                </a:solidFill>
                <a:latin typeface="Arial" pitchFamily="34" charset="0"/>
              </a:rPr>
              <a:t>&lt;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Course name&gt; &lt;Lesson number&gt;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8997DF4A-D9CA-4AEC-93D0-7A3B4EF97D3B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5300" y="153988"/>
            <a:ext cx="5867400" cy="440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2750" y="4759325"/>
            <a:ext cx="602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6" tIns="45658" rIns="91316" bIns="45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Heading (Level 1) Arial 11pt Bold</a:t>
            </a:r>
          </a:p>
          <a:p>
            <a:pPr lvl="1"/>
            <a:r>
              <a:rPr lang="en-US" altLang="zh-CN" noProof="0"/>
              <a:t>Body Text (Level 2) Times New Roman 11pt</a:t>
            </a:r>
          </a:p>
          <a:p>
            <a:pPr lvl="2"/>
            <a:r>
              <a:rPr lang="en-US" altLang="zh-CN" noProof="0"/>
              <a:t>Bullet 1 (Level 3) Times New Roman 11pt</a:t>
            </a:r>
          </a:p>
          <a:p>
            <a:pPr lvl="3"/>
            <a:r>
              <a:rPr lang="en-US" altLang="zh-CN" noProof="0"/>
              <a:t>Bullet 2 (Level 4) Times New Roman 11pt</a:t>
            </a:r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r>
              <a:rPr lang="en-US" altLang="zh-CN" noProof="0"/>
              <a:t>Technical Note (Level 1) Arial 11pt Bold (CHANGE TO BLUE)</a:t>
            </a:r>
          </a:p>
          <a:p>
            <a:pPr lvl="0"/>
            <a:r>
              <a:rPr lang="en-US" altLang="zh-CN" noProof="0"/>
              <a:t>Instructor Note (Level 1) Arial 11pt Bold (CHANGE TO BLUE)</a:t>
            </a:r>
          </a:p>
          <a:p>
            <a:pPr lvl="1"/>
            <a:r>
              <a:rPr lang="en-US" altLang="zh-CN" noProof="0"/>
              <a:t>Body Text (Level 2) Times New Roman 11pt (CHANGE TO BLUE)</a:t>
            </a:r>
          </a:p>
          <a:p>
            <a:pPr lvl="2"/>
            <a:r>
              <a:rPr lang="en-US" altLang="zh-CN" noProof="0"/>
              <a:t>Bullet 1 (Level 3) Times New Roman 11pt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5963" y="8582025"/>
            <a:ext cx="5302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Introduction to Oracle9</a:t>
            </a:r>
            <a:r>
              <a:rPr lang="en-US" altLang="zh-CN" sz="1100" b="1" i="1">
                <a:solidFill>
                  <a:schemeClr val="tx1"/>
                </a:solidFill>
              </a:rPr>
              <a:t>i</a:t>
            </a: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: SQL 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0DB5FEFD-CC28-49EE-929E-1D61B823E48B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9063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65138" indent="-225425" algn="l" defTabSz="425450" rtl="0" eaLnBrk="0" fontAlgn="base" hangingPunct="0">
      <a:spcBef>
        <a:spcPct val="30000"/>
      </a:spcBef>
      <a:spcAft>
        <a:spcPct val="0"/>
      </a:spcAft>
      <a:buChar char="•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76300" indent="-222250" algn="l" defTabSz="425450" rtl="0" eaLnBrk="0" fontAlgn="base" hangingPunct="0">
      <a:spcBef>
        <a:spcPct val="30000"/>
      </a:spcBef>
      <a:spcAft>
        <a:spcPct val="0"/>
      </a:spcAft>
      <a:buChar char="–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399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491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5018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512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522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532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542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5530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 dirty="0">
              <a:latin typeface="Times New Roman" pitchFamily="18" charset="0"/>
            </a:endParaRPr>
          </a:p>
        </p:txBody>
      </p:sp>
      <p:sp>
        <p:nvSpPr>
          <p:cNvPr id="5632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573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5837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409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593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419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430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440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4506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4608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4710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3025" y="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-4763" y="0"/>
            <a:ext cx="29749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0050">
              <a:tabLst>
                <a:tab pos="457200" algn="l"/>
              </a:tabLst>
            </a:pP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481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9750" y="225425"/>
            <a:ext cx="5862638" cy="4397375"/>
          </a:xfrm>
          <a:ln cap="flat"/>
        </p:spPr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622300" y="7385050"/>
            <a:ext cx="5468938" cy="10985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5250" tIns="49213" rIns="95250" bIns="49213"/>
          <a:lstStyle/>
          <a:p>
            <a:pPr defTabSz="989013"/>
            <a:r>
              <a:rPr kumimoji="1" lang="en-US" altLang="zh-CN" sz="1100" b="1">
                <a:latin typeface="Courier New" pitchFamily="49" charset="0"/>
              </a:rPr>
              <a:t>BEGIN ... &lt;&lt;update_row&gt;&gt;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BEGIN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  UPDATE emp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END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  GOTO update_row; ...</a:t>
            </a:r>
          </a:p>
          <a:p>
            <a:pPr defTabSz="989013"/>
            <a:r>
              <a:rPr kumimoji="1" lang="en-US" altLang="zh-CN" sz="1100" b="1">
                <a:latin typeface="Courier New" pitchFamily="49" charset="0"/>
              </a:rPr>
              <a:t>END;</a:t>
            </a:r>
            <a:r>
              <a:rPr kumimoji="1" lang="en-US" altLang="zh-CN" sz="11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558800" y="1250950"/>
            <a:ext cx="80264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defTabSz="822325">
              <a:spcBef>
                <a:spcPct val="50000"/>
              </a:spcBef>
              <a:defRPr/>
            </a:pPr>
            <a:r>
              <a:rPr lang="en-US" altLang="zh-CN" sz="27700" b="1" dirty="0">
                <a:latin typeface="Times" charset="0"/>
                <a:ea typeface="宋体" pitchFamily="2" charset="-122"/>
              </a:rPr>
              <a:t>5</a:t>
            </a:r>
          </a:p>
        </p:txBody>
      </p:sp>
      <p:sp>
        <p:nvSpPr>
          <p:cNvPr id="5" name="直角三角形 4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6" name="组合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/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宋体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867025" y="6097588"/>
            <a:ext cx="364490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3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1E7DC3-5673-489B-A975-EC92C0438AC9}" type="datetimeFigureOut">
              <a:rPr lang="en-US"/>
              <a:pPr>
                <a:defRPr/>
              </a:pPr>
              <a:t>8/22/2019</a:t>
            </a:fld>
            <a:endParaRPr lang="en-US" dirty="0"/>
          </a:p>
        </p:txBody>
      </p:sp>
      <p:sp>
        <p:nvSpPr>
          <p:cNvPr id="14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3CF90F-BA33-46E6-967B-B775E9364A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E7DD4-1864-4E44-827F-58E6AA07953E}" type="datetimeFigureOut">
              <a:rPr lang="en-US"/>
              <a:pPr>
                <a:defRPr/>
              </a:pPr>
              <a:t>8/22/2019</a:t>
            </a:fld>
            <a:endParaRPr 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4A99C-5E2F-449D-AA43-F6644244C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D7731-D996-40FA-A5F9-65B51EB6F2BA}" type="datetimeFigureOut">
              <a:rPr lang="en-US"/>
              <a:pPr>
                <a:defRPr/>
              </a:pPr>
              <a:t>8/22/2019</a:t>
            </a:fld>
            <a:endParaRPr 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E8775-CA57-4BC8-B2C3-B79E1F593A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1600" y="88900"/>
            <a:ext cx="5092700" cy="3698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</a:rPr>
              <a:t>过程函数</a:t>
            </a:r>
            <a:endParaRPr lang="en-US" altLang="zh-CN" sz="18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effectLst/>
        </p:spPr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CE0B2-2887-4DDF-9648-657F676A14A2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0ECC5-B9F5-437B-9B65-829B14B1A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C650B-A4AF-4E96-A2F7-5B88A0FAC200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E5397-5577-4982-A199-B122E43F1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8928C-76C7-4020-A46B-47A1D736A993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E8F51-A654-462F-84DE-318D4FCED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49B0E-0D91-4D8C-95E3-D7A9C52A24D2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861F4-0B8A-43C1-BF78-62120EAB1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74593-3769-4906-B504-F66A52FD3EB4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F41C-6E72-469B-B7DB-FA4642CC9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7AE6B-ED8D-4773-ABB2-CD9F2297C604}" type="datetimeFigureOut">
              <a:rPr lang="en-US"/>
              <a:pPr>
                <a:defRPr/>
              </a:pPr>
              <a:t>8/22/2019</a:t>
            </a:fld>
            <a:endParaRPr lang="en-US" dirty="0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CD5B6-9668-45BA-BC15-AF867C250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7F2E5-5259-44C8-9A3C-45AE32CF2116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6D086-641E-4A25-A73C-4E809EE3F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68C0D-315D-481E-9E01-E6F96BEBF0EA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C0E99-5680-448B-AC0D-1029F85BA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5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0BF551E-CFA0-4556-B8E0-FE3E240CA5DE}" type="datetimeFigureOut">
              <a:rPr lang="en-US"/>
              <a:pPr>
                <a:defRPr/>
              </a:pPr>
              <a:t>8/22/2019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B3849C2-F3B5-4EA1-9949-23D318351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787650" y="6238875"/>
            <a:ext cx="364490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Line 9"/>
          <p:cNvSpPr>
            <a:spLocks noChangeShapeType="1"/>
          </p:cNvSpPr>
          <p:nvPr userDrawn="1"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6" r:id="rId7"/>
    <p:sldLayoutId id="2147483845" r:id="rId8"/>
    <p:sldLayoutId id="2147483846" r:id="rId9"/>
    <p:sldLayoutId id="2147483837" r:id="rId10"/>
    <p:sldLayoutId id="21474838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sz="4900" dirty="0">
                <a:ea typeface="宋体" pitchFamily="2" charset="-122"/>
              </a:rPr>
              <a:t>PL/SQL</a:t>
            </a:r>
            <a:r>
              <a:rPr lang="zh-CN" altLang="en-US" sz="4900" dirty="0">
                <a:ea typeface="宋体" pitchFamily="2" charset="-122"/>
              </a:rPr>
              <a:t>程序设计</a:t>
            </a:r>
            <a:br>
              <a:rPr lang="en-US" altLang="zh-CN" sz="49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——</a:t>
            </a:r>
            <a:r>
              <a:rPr lang="zh-CN" altLang="en-US" sz="3200" dirty="0">
                <a:ea typeface="宋体" pitchFamily="2" charset="-122"/>
              </a:rPr>
              <a:t>过程函数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479425"/>
            <a:ext cx="7408863" cy="881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2.5</a:t>
            </a:r>
            <a:r>
              <a:rPr lang="zh-CN" altLang="en-US" sz="4400" dirty="0">
                <a:ea typeface="宋体" pitchFamily="2" charset="-122"/>
              </a:rPr>
              <a:t> 参数的模式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69950" y="1243013"/>
            <a:ext cx="81089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kumimoji="1" lang="zh-CN" altLang="en-US"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参数和模式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1497013" y="2898775"/>
          <a:ext cx="6061075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位图图像" r:id="rId4" imgW="4296375" imgH="2914286" progId="PBrush">
                  <p:embed/>
                </p:oleObj>
              </mc:Choice>
              <mc:Fallback>
                <p:oleObj name="位图图像" r:id="rId4" imgW="4296375" imgH="2914286" progId="PBrush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898775"/>
                        <a:ext cx="6061075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52450" y="1697038"/>
            <a:ext cx="7600950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ea typeface="宋体" pitchFamily="2" charset="-122"/>
              </a:rPr>
              <a:t>过程可以通过参数和调用环境进行数据传递。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ea typeface="宋体" pitchFamily="2" charset="-122"/>
              </a:rPr>
              <a:t>有三种传递模式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—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IN、OUT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和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IN OUT。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如果没有为形式参数指定模式，则使用缺省模式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IN。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479425"/>
            <a:ext cx="7408863" cy="881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2.5</a:t>
            </a:r>
            <a:r>
              <a:rPr lang="zh-CN" altLang="en-US" sz="4400" dirty="0">
                <a:ea typeface="宋体" pitchFamily="2" charset="-122"/>
              </a:rPr>
              <a:t> 参数的模式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77813" y="1349375"/>
          <a:ext cx="8661073" cy="5120640"/>
        </p:xfrm>
        <a:graphic>
          <a:graphicData uri="http://schemas.openxmlformats.org/drawingml/2006/table">
            <a:tbl>
              <a:tblPr/>
              <a:tblGrid>
                <a:gridCol w="236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025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OUT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IN OUT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5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默认模式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必须说明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必须说明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084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调用过程时，实际参数取值被传递给过程。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过程结束时，形参的内容将赋给实参。把值返回给调用环境。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调用过程时，实际参数取值被传递给过程。过程结束时，形参的内容将赋给实参。把值返回给调用环境。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084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在过程内部，形式参数是常数，不能改变。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形式参数不能被初始化，只能被赋值。当过程调用时，实参中具有的任何值将被忽略。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实际参数变量必须初始化。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5084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实际参数可以是直接量、常数、表达式和初始化了的变量。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实际参数必需是变量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实际参数必需是变量。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能够拥有缺省值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不能分配缺省值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不能分配缺省值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874713" y="1814513"/>
            <a:ext cx="7385050" cy="300196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PL/SQL</a:t>
            </a:r>
            <a:r>
              <a:rPr lang="zh-CN" altLang="zh-CN" dirty="0">
                <a:ea typeface="宋体" pitchFamily="2" charset="-122"/>
              </a:rPr>
              <a:t>子程序程参数的三种模式及特点</a:t>
            </a:r>
            <a:r>
              <a:rPr lang="en-US" altLang="zh-CN" dirty="0">
                <a:ea typeface="宋体" pitchFamily="2" charset="-122"/>
              </a:rPr>
              <a:t>:</a:t>
            </a:r>
            <a:endParaRPr lang="zh-CN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IN</a:t>
            </a:r>
            <a:r>
              <a:rPr lang="zh-CN" altLang="zh-CN" dirty="0">
                <a:ea typeface="宋体" pitchFamily="2" charset="-122"/>
              </a:rPr>
              <a:t>用于向程序传递数据，参数在程序内部不能赋值</a:t>
            </a:r>
            <a:r>
              <a:rPr lang="en-US" altLang="zh-CN" dirty="0">
                <a:ea typeface="宋体" pitchFamily="2" charset="-122"/>
              </a:rPr>
              <a:t>	</a:t>
            </a:r>
            <a:endParaRPr lang="zh-CN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OUT</a:t>
            </a:r>
            <a:r>
              <a:rPr lang="zh-CN" altLang="zh-CN" dirty="0">
                <a:ea typeface="宋体" pitchFamily="2" charset="-122"/>
              </a:rPr>
              <a:t>用于从程序内获取数据，参数在程序内部赋值前是</a:t>
            </a:r>
            <a:r>
              <a:rPr lang="en-US" altLang="zh-CN" dirty="0">
                <a:ea typeface="宋体" pitchFamily="2" charset="-122"/>
              </a:rPr>
              <a:t>null</a:t>
            </a:r>
            <a:endParaRPr lang="zh-CN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IN OUT	</a:t>
            </a:r>
            <a:r>
              <a:rPr lang="zh-CN" altLang="zh-CN" dirty="0">
                <a:ea typeface="宋体" pitchFamily="2" charset="-122"/>
              </a:rPr>
              <a:t>用于向程序传递数据和从程序内获取数据</a:t>
            </a:r>
            <a:r>
              <a:rPr lang="en-US" altLang="zh-CN" dirty="0">
                <a:ea typeface="宋体" pitchFamily="2" charset="-122"/>
              </a:rPr>
              <a:t>				</a:t>
            </a:r>
            <a:endParaRPr lang="zh-CN" altLang="zh-CN" dirty="0">
              <a:ea typeface="宋体" pitchFamily="2" charset="-122"/>
            </a:endParaRPr>
          </a:p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479425"/>
            <a:ext cx="7408863" cy="881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2.5.1</a:t>
            </a:r>
            <a:r>
              <a:rPr lang="zh-CN" altLang="en-US" sz="4400" dirty="0">
                <a:ea typeface="宋体" pitchFamily="2" charset="-122"/>
              </a:rPr>
              <a:t> </a:t>
            </a:r>
            <a:r>
              <a:rPr lang="en-US" altLang="zh-CN" sz="4400" dirty="0">
                <a:ea typeface="宋体" pitchFamily="2" charset="-122"/>
              </a:rPr>
              <a:t>IN</a:t>
            </a:r>
            <a:r>
              <a:rPr lang="zh-CN" altLang="en-US" sz="4400" dirty="0">
                <a:ea typeface="宋体" pitchFamily="2" charset="-122"/>
              </a:rPr>
              <a:t>参数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431800" y="1601788"/>
            <a:ext cx="8297863" cy="20050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CREATE OR REPLACE PROCEDURE raise_salary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(p_id IN emp.empno%TYPE)</a:t>
            </a:r>
            <a:r>
              <a:rPr lang="zh-CN" altLang="en-US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</a:t>
            </a: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IS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BEGIN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UPDATE emp          SET sal = sal * 1.10          WHERE empno = p_id;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END raise_salary;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442913" y="4137025"/>
            <a:ext cx="7613650" cy="20050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DECLARE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v_empno emp.empno%TYPE:=&amp;no;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BEGIN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raise_salary(v_empno);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END;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882650" y="1233488"/>
            <a:ext cx="624205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例子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857250" y="3735388"/>
            <a:ext cx="624205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执行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479425"/>
            <a:ext cx="7408863" cy="690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>
                <a:ea typeface="宋体" pitchFamily="2" charset="-122"/>
              </a:rPr>
              <a:t>2.5.2</a:t>
            </a:r>
            <a:r>
              <a:rPr lang="zh-CN" altLang="en-US" sz="4000" dirty="0">
                <a:ea typeface="宋体" pitchFamily="2" charset="-122"/>
              </a:rPr>
              <a:t> </a:t>
            </a:r>
            <a:r>
              <a:rPr lang="en-US" altLang="zh-CN" sz="4000" dirty="0">
                <a:ea typeface="宋体" pitchFamily="2" charset="-122"/>
              </a:rPr>
              <a:t>OUT</a:t>
            </a:r>
            <a:r>
              <a:rPr lang="zh-CN" altLang="en-US" sz="4000" dirty="0">
                <a:ea typeface="宋体" pitchFamily="2" charset="-122"/>
              </a:rPr>
              <a:t>参数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881063" y="1735138"/>
            <a:ext cx="7981950" cy="36115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CREATE OR REPLACE PROCEDURE query_emp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(p_id IN emp.empno%TYPE, p_name OUT emp.ename%TYPE,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p_salary OUT emp.sal%TYPE,p_comm OUT emp.comm%TYPE)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IS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BEGIN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SELECT ename, sal, comm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INTO p_name, p_salary, p_comm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FROM emp  WHERE empno = p_id;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END query_emp;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949325" y="1303338"/>
            <a:ext cx="624205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例子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479425"/>
            <a:ext cx="7408863" cy="690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>
                <a:ea typeface="宋体" pitchFamily="2" charset="-122"/>
              </a:rPr>
              <a:t>2.5.2</a:t>
            </a:r>
            <a:r>
              <a:rPr lang="zh-CN" altLang="en-US" sz="4000" dirty="0">
                <a:ea typeface="宋体" pitchFamily="2" charset="-122"/>
              </a:rPr>
              <a:t> </a:t>
            </a:r>
            <a:r>
              <a:rPr lang="en-US" altLang="zh-CN" sz="4000" dirty="0">
                <a:ea typeface="宋体" pitchFamily="2" charset="-122"/>
              </a:rPr>
              <a:t>OUT</a:t>
            </a:r>
            <a:r>
              <a:rPr lang="zh-CN" altLang="en-US" sz="4000" dirty="0">
                <a:ea typeface="宋体" pitchFamily="2" charset="-122"/>
              </a:rPr>
              <a:t>参数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849313" y="2082800"/>
            <a:ext cx="7981950" cy="36115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DECLARE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v_empno emp.empno%TYPE:=&amp;no;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v_name  emp.ename%TYPE;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v_salary  emp.sal%TYPE;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v_comm  emp.comm%TYPE;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BEGIN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query_emp(v_empno,v_name,v_salary,v_comm);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dbms_output.put_line(v_empno||' '||v_name||' '||v_salary||' '||v_comm);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END;</a:t>
            </a: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022350" y="1638300"/>
            <a:ext cx="62420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执行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400050"/>
            <a:ext cx="7408863" cy="690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>
                <a:ea typeface="宋体" pitchFamily="2" charset="-122"/>
              </a:rPr>
              <a:t>2.5.3</a:t>
            </a:r>
            <a:r>
              <a:rPr lang="zh-CN" altLang="en-US" sz="4000" dirty="0">
                <a:ea typeface="宋体" pitchFamily="2" charset="-122"/>
              </a:rPr>
              <a:t> </a:t>
            </a:r>
            <a:r>
              <a:rPr lang="en-US" altLang="zh-CN" sz="4000" dirty="0">
                <a:ea typeface="宋体" pitchFamily="2" charset="-122"/>
              </a:rPr>
              <a:t>IN</a:t>
            </a:r>
            <a:r>
              <a:rPr lang="zh-CN" altLang="en-US" sz="4000" dirty="0">
                <a:ea typeface="宋体" pitchFamily="2" charset="-122"/>
              </a:rPr>
              <a:t> </a:t>
            </a:r>
            <a:r>
              <a:rPr lang="en-US" altLang="zh-CN" sz="4000" dirty="0">
                <a:ea typeface="宋体" pitchFamily="2" charset="-122"/>
              </a:rPr>
              <a:t>OUT</a:t>
            </a:r>
            <a:r>
              <a:rPr lang="zh-CN" altLang="en-US" sz="4000" dirty="0">
                <a:ea typeface="宋体" pitchFamily="2" charset="-122"/>
              </a:rPr>
              <a:t>参数 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2320925" y="1041400"/>
            <a:ext cx="6381750" cy="25114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lvl="1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CREATE OR REPLACE PROCEDURE swap</a:t>
            </a:r>
          </a:p>
          <a:p>
            <a:pPr marL="404813" lvl="1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(x IN OUT NUMBER ,y IN OUT NUMBER)</a:t>
            </a:r>
          </a:p>
          <a:p>
            <a:pPr marL="404813" lvl="1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IS</a:t>
            </a:r>
          </a:p>
          <a:p>
            <a:pPr marL="404813" lvl="1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z NUMBER;</a:t>
            </a:r>
          </a:p>
          <a:p>
            <a:pPr marL="404813" lvl="1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BEGIN</a:t>
            </a:r>
          </a:p>
          <a:p>
            <a:pPr marL="404813" lvl="1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z:=x;</a:t>
            </a:r>
            <a:endParaRPr lang="fr-FR" altLang="zh-CN" sz="1800" b="1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404813" lvl="1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tabLst>
                <a:tab pos="571500" algn="l"/>
              </a:tabLst>
            </a:pPr>
            <a:r>
              <a:rPr lang="fr-FR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x:=y;</a:t>
            </a:r>
          </a:p>
          <a:p>
            <a:pPr marL="404813" lvl="1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tabLst>
                <a:tab pos="571500" algn="l"/>
              </a:tabLst>
            </a:pPr>
            <a:r>
              <a:rPr lang="fr-FR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y:=z;</a:t>
            </a:r>
          </a:p>
          <a:p>
            <a:pPr marL="404813" lvl="1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tabLst>
                <a:tab pos="571500" algn="l"/>
              </a:tabLst>
            </a:pPr>
            <a:r>
              <a:rPr lang="fr-FR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 swap;</a:t>
            </a:r>
            <a:endParaRPr lang="en-US" altLang="zh-CN" sz="1800" b="1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39713" y="1176338"/>
            <a:ext cx="2078037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例子： </a:t>
            </a:r>
            <a:endParaRPr lang="en-US" altLang="zh-CN" sz="20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编写程序，交换两个变量的值并输出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317750" y="3776663"/>
            <a:ext cx="6369050" cy="2681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DECLARE</a:t>
            </a:r>
          </a:p>
          <a:p>
            <a:pPr marL="404813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a NUMBER:=10;</a:t>
            </a:r>
          </a:p>
          <a:p>
            <a:pPr marL="404813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b NUMBER:=20;</a:t>
            </a:r>
          </a:p>
          <a:p>
            <a:pPr marL="404813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BEGIN</a:t>
            </a:r>
          </a:p>
          <a:p>
            <a:pPr marL="404813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dbms_output.put_line('</a:t>
            </a:r>
            <a:r>
              <a:rPr lang="zh-CN" altLang="en-US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交换前</a:t>
            </a: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lang="zh-CN" altLang="en-US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和</a:t>
            </a: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lang="zh-CN" altLang="en-US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的值是：</a:t>
            </a: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'||a||'  '||b);</a:t>
            </a:r>
          </a:p>
          <a:p>
            <a:pPr marL="404813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swap(a,b);</a:t>
            </a:r>
          </a:p>
          <a:p>
            <a:pPr marL="404813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dbms_output.put_line('</a:t>
            </a:r>
            <a:r>
              <a:rPr lang="zh-CN" altLang="en-US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交换后</a:t>
            </a: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lang="zh-CN" altLang="en-US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和</a:t>
            </a: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lang="zh-CN" altLang="en-US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的值是：</a:t>
            </a: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'||a||'  '||b);</a:t>
            </a:r>
          </a:p>
          <a:p>
            <a:pPr marL="404813" indent="-404813" defTabSz="346075">
              <a:lnSpc>
                <a:spcPct val="80000"/>
              </a:lnSpc>
              <a:spcBef>
                <a:spcPts val="4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END;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284163" y="3790950"/>
            <a:ext cx="20256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执行：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479425"/>
            <a:ext cx="7408863" cy="690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ea typeface="宋体" pitchFamily="2" charset="-122"/>
              </a:rPr>
              <a:t>2.6</a:t>
            </a:r>
            <a:r>
              <a:rPr lang="zh-CN" altLang="en-US" sz="3200" dirty="0">
                <a:ea typeface="宋体" pitchFamily="2" charset="-122"/>
              </a:rPr>
              <a:t> 参数的缺省值</a:t>
            </a: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1162050" y="1177925"/>
            <a:ext cx="7981950" cy="2838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CREATE OR REPLACE PROCEDURE add_dept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(p_name IN dept.dname%TYPE DEFAULT </a:t>
            </a:r>
            <a:r>
              <a:rPr kumimoji="1"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'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unknown</a:t>
            </a:r>
            <a:r>
              <a:rPr kumimoji="1"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'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p_loc IN dept.loc%TYPE  DEFAULT </a:t>
            </a:r>
            <a:r>
              <a:rPr kumimoji="1"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'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NEW YORK</a:t>
            </a:r>
            <a:r>
              <a:rPr kumimoji="1"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'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)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IS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BEGIN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INSERT INTO dept (deptno,dname, loc)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VALUES (dept_seq.NEXTVAL, p_name, p_loc);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END add_dept;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0" y="1223963"/>
            <a:ext cx="12461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例子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0" y="4156075"/>
            <a:ext cx="13684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执行：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162050" y="4098925"/>
            <a:ext cx="7981950" cy="2484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SQL&gt;BEGIN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        add_dept;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        add_dept (</a:t>
            </a:r>
            <a:r>
              <a:rPr kumimoji="1"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'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TRAINING</a:t>
            </a:r>
            <a:r>
              <a:rPr kumimoji="1"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'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);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        add_dept ( p_loc =&gt;</a:t>
            </a:r>
            <a:r>
              <a:rPr kumimoji="1" lang="en-US" altLang="zh-CN" sz="1600" b="1">
                <a:solidFill>
                  <a:schemeClr val="accent1"/>
                </a:solidFill>
                <a:latin typeface="Arial" pitchFamily="34" charset="0"/>
                <a:ea typeface="宋体" pitchFamily="2" charset="-122"/>
              </a:rPr>
              <a:t>'BOSTON</a:t>
            </a:r>
            <a:r>
              <a:rPr kumimoji="1"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'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 p_name =&gt; </a:t>
            </a:r>
            <a:r>
              <a:rPr kumimoji="1"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'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EDUCATION</a:t>
            </a:r>
            <a:r>
              <a:rPr kumimoji="1"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'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);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        add_dept ( p_loc =&gt; </a:t>
            </a:r>
            <a:r>
              <a:rPr kumimoji="1" lang="en-US" altLang="zh-CN" sz="1600" b="1">
                <a:solidFill>
                  <a:schemeClr val="accent1"/>
                </a:solidFill>
                <a:latin typeface="Arial" pitchFamily="34" charset="0"/>
                <a:ea typeface="宋体" pitchFamily="2" charset="-122"/>
              </a:rPr>
              <a:t>'CHICAGO</a:t>
            </a:r>
            <a:r>
              <a:rPr kumimoji="1"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'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) 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       END;     /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SQL&gt;SELECT * FROM dept;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01675"/>
            <a:ext cx="9144000" cy="5951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例</a:t>
            </a: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8.4  </a:t>
            </a: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为</a:t>
            </a: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scott.emp</a:t>
            </a: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表创建一个能完成插入功能的存储过程</a:t>
            </a:r>
            <a:r>
              <a:rPr lang="en-US" altLang="zh-CN" sz="1800" b="1" kern="0" dirty="0" err="1">
                <a:solidFill>
                  <a:schemeClr val="tx1"/>
                </a:solidFill>
                <a:latin typeface="+mn-lt"/>
                <a:ea typeface="宋体" pitchFamily="2" charset="-122"/>
              </a:rPr>
              <a:t>insert_emp</a:t>
            </a: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。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CREATE OR REPLACE PROCEDURE </a:t>
            </a:r>
            <a:r>
              <a:rPr lang="en-US" altLang="zh-CN" sz="1800" b="1" kern="0" dirty="0" err="1">
                <a:solidFill>
                  <a:schemeClr val="tx1"/>
                </a:solidFill>
                <a:latin typeface="+mn-lt"/>
                <a:ea typeface="宋体" pitchFamily="2" charset="-122"/>
              </a:rPr>
              <a:t>insert_emp</a:t>
            </a: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  (no IN </a:t>
            </a:r>
            <a:r>
              <a:rPr lang="en-US" altLang="zh-CN" sz="1800" b="1" kern="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scott.emp.empno%TYPE</a:t>
            </a: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,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   name IN </a:t>
            </a:r>
            <a:r>
              <a:rPr lang="en-US" altLang="zh-CN" sz="1800" b="1" kern="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scott.emp.ename%TYPE</a:t>
            </a: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DEFAULT NULL,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   job IN </a:t>
            </a:r>
            <a:r>
              <a:rPr lang="en-US" altLang="zh-CN" sz="1800" b="1" kern="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scott.emp.job%TYPE</a:t>
            </a: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DEFAULT 'SALESMAN',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   mgr IN </a:t>
            </a:r>
            <a:r>
              <a:rPr lang="en-US" altLang="zh-CN" sz="1800" b="1" kern="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scott.emp.mgr%TYPE</a:t>
            </a: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DEFAULT 7369,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   </a:t>
            </a:r>
            <a:r>
              <a:rPr lang="en-US" altLang="zh-CN" sz="1800" b="1" kern="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hiredate</a:t>
            </a: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scott.emp.hiredate%TYPE</a:t>
            </a: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DEFAULT SYSDATE,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   salary </a:t>
            </a:r>
            <a:r>
              <a:rPr lang="en-US" altLang="zh-CN" sz="1800" b="1" kern="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scott.emp.sal%TYPE</a:t>
            </a: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DEFAULT 800,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   </a:t>
            </a:r>
            <a:r>
              <a:rPr lang="en-US" altLang="zh-CN" sz="1800" b="1" kern="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comm</a:t>
            </a: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scott.emp.comm%TYPE</a:t>
            </a: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DEFAULT NULL,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   </a:t>
            </a:r>
            <a:r>
              <a:rPr lang="en-US" altLang="zh-CN" sz="1800" b="1" kern="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deptno</a:t>
            </a: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scott.emp.deptno%TYPE</a:t>
            </a:r>
            <a:r>
              <a:rPr lang="en-US" altLang="zh-CN" sz="1800" b="1" kern="0" dirty="0">
                <a:solidFill>
                  <a:srgbClr val="0070C0"/>
                </a:solidFill>
                <a:latin typeface="+mn-lt"/>
                <a:ea typeface="宋体" pitchFamily="2" charset="-122"/>
              </a:rPr>
              <a:t> DEFAULT 10)   </a:t>
            </a: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IS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   </a:t>
            </a:r>
            <a:r>
              <a:rPr lang="en-US" altLang="zh-CN" sz="1800" b="1" kern="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e_integrity</a:t>
            </a: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EXCEPTION;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   PRAGMA EXCEPTION_INIT (e_integrity,-2291);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BEGIN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   INSERT INTO scott.emp VALUES(</a:t>
            </a:r>
            <a:r>
              <a:rPr lang="en-US" altLang="zh-CN" sz="1800" b="1" kern="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no,name,job,mgr,hiredate,salary,comm,deptno</a:t>
            </a: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);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   EXCEPTION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       WHEN DUP_VAL_ON_INDEX THEN  </a:t>
            </a:r>
            <a:r>
              <a:rPr lang="en-US" altLang="zh-CN" sz="1800" b="1" kern="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dbms_output.put_line</a:t>
            </a: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('</a:t>
            </a:r>
            <a:r>
              <a:rPr lang="zh-CN" altLang="en-US" sz="18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该员工已经存在！</a:t>
            </a: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');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       WHEN </a:t>
            </a:r>
            <a:r>
              <a:rPr lang="en-US" altLang="zh-CN" sz="1800" b="1" kern="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e_integrity</a:t>
            </a: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THEN  </a:t>
            </a:r>
            <a:r>
              <a:rPr lang="en-US" altLang="zh-CN" sz="1800" b="1" kern="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dbms_output.put_line</a:t>
            </a: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('</a:t>
            </a:r>
            <a:r>
              <a:rPr lang="zh-CN" altLang="en-US" sz="18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部门编号填写错误！</a:t>
            </a: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');</a:t>
            </a:r>
          </a:p>
          <a:p>
            <a:pPr marL="404813" indent="-404813" defTabSz="346075" eaLnBrk="1" hangingPunct="1">
              <a:lnSpc>
                <a:spcPct val="8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END;</a:t>
            </a:r>
            <a:endParaRPr lang="zh-CN" altLang="en-US" sz="18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341688" y="0"/>
            <a:ext cx="5802312" cy="4889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宋体" pitchFamily="2" charset="-122"/>
              </a:rPr>
              <a:t>2.6</a:t>
            </a:r>
            <a:r>
              <a:rPr lang="zh-CN" altLang="en-US">
                <a:ea typeface="宋体" pitchFamily="2" charset="-122"/>
              </a:rPr>
              <a:t> 参数的缺省值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6624638" y="955675"/>
            <a:ext cx="2519362" cy="3159125"/>
          </a:xfrm>
          <a:prstGeom prst="rect">
            <a:avLst/>
          </a:prstGeom>
          <a:solidFill>
            <a:srgbClr val="D7E6EE"/>
          </a:solidFill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注意</a:t>
            </a:r>
            <a:r>
              <a:rPr lang="zh-CN" altLang="en-US" sz="2000" b="1">
                <a:solidFill>
                  <a:srgbClr val="7030A0"/>
                </a:solidFill>
                <a:latin typeface="方正舒体" pitchFamily="2" charset="-122"/>
                <a:ea typeface="方正舒体" pitchFamily="2" charset="-122"/>
              </a:rPr>
              <a:t>：在参数的定义上，除了向主键字段</a:t>
            </a:r>
            <a:r>
              <a:rPr lang="en-US" altLang="zh-CN" sz="2000" b="1">
                <a:solidFill>
                  <a:srgbClr val="7030A0"/>
                </a:solidFill>
                <a:latin typeface="方正舒体" pitchFamily="2" charset="-122"/>
                <a:ea typeface="方正舒体" pitchFamily="2" charset="-122"/>
              </a:rPr>
              <a:t>empno</a:t>
            </a:r>
            <a:r>
              <a:rPr lang="zh-CN" altLang="en-US" sz="2000" b="1">
                <a:solidFill>
                  <a:srgbClr val="7030A0"/>
                </a:solidFill>
                <a:latin typeface="方正舒体" pitchFamily="2" charset="-122"/>
                <a:ea typeface="方正舒体" pitchFamily="2" charset="-122"/>
              </a:rPr>
              <a:t>插入值的变量</a:t>
            </a:r>
            <a:r>
              <a:rPr lang="en-US" altLang="zh-CN" sz="2000" b="1">
                <a:solidFill>
                  <a:srgbClr val="7030A0"/>
                </a:solidFill>
                <a:latin typeface="方正舒体" pitchFamily="2" charset="-122"/>
                <a:ea typeface="方正舒体" pitchFamily="2" charset="-122"/>
              </a:rPr>
              <a:t>no</a:t>
            </a:r>
            <a:r>
              <a:rPr lang="zh-CN" altLang="en-US" sz="2000" b="1">
                <a:solidFill>
                  <a:srgbClr val="7030A0"/>
                </a:solidFill>
                <a:latin typeface="方正舒体" pitchFamily="2" charset="-122"/>
                <a:ea typeface="方正舒体" pitchFamily="2" charset="-122"/>
              </a:rPr>
              <a:t>没有设置默认值外，其他所有的变量都给出了默认值，这样当用户调用该存储过程时，可以指定任意个数的实参。</a:t>
            </a:r>
            <a:r>
              <a:rPr lang="zh-CN" altLang="en-US">
                <a:solidFill>
                  <a:srgbClr val="7030A0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530225"/>
            <a:ext cx="7408863" cy="690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>
                <a:ea typeface="宋体" pitchFamily="2" charset="-122"/>
              </a:rPr>
              <a:t>2.7</a:t>
            </a:r>
            <a:r>
              <a:rPr lang="zh-CN" altLang="en-US" sz="4000" dirty="0">
                <a:ea typeface="宋体" pitchFamily="2" charset="-122"/>
              </a:rPr>
              <a:t> 删除过程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920750" y="1509713"/>
            <a:ext cx="81089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kumimoji="1" lang="zh-CN" altLang="en-US"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语法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963613" y="2259013"/>
            <a:ext cx="7981950" cy="3603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DROP PROCEDURE procedure_name;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933450" y="2843213"/>
            <a:ext cx="62420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altLang="zh-CN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Example</a:t>
            </a:r>
            <a:endParaRPr lang="zh-CN" altLang="en-US" sz="24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963613" y="3554413"/>
            <a:ext cx="7981950" cy="342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DROP PROCEDURE raise_salary;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blackWhite">
          <a:xfrm>
            <a:off x="1076325" y="2371725"/>
            <a:ext cx="7137400" cy="3332163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0000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0000"/>
                  <a:invGamma/>
                </a:srgbClr>
              </a:gs>
            </a:gsLst>
            <a:lin ang="2700000" scaled="1"/>
          </a:gradFill>
          <a:ln w="12700" cap="flat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285750" indent="-285750" eaLnBrk="1" hangingPunct="1">
              <a:lnSpc>
                <a:spcPct val="95000"/>
              </a:lnSpc>
              <a:spcBef>
                <a:spcPct val="35000"/>
              </a:spcBef>
              <a:buClr>
                <a:srgbClr val="000000"/>
              </a:buClr>
              <a:buSzPct val="125000"/>
              <a:buFont typeface="Arial" pitchFamily="34" charset="0"/>
              <a:buNone/>
              <a:defRPr/>
            </a:pPr>
            <a:r>
              <a:rPr lang="zh-CN" altLang="en-US" sz="2100" b="1" i="1" kern="0">
                <a:solidFill>
                  <a:srgbClr val="000000"/>
                </a:solidFill>
                <a:latin typeface="+mn-lt"/>
                <a:ea typeface="宋体" pitchFamily="2" charset="-122"/>
              </a:rPr>
              <a:t>&lt;</a:t>
            </a:r>
            <a:r>
              <a:rPr lang="en-US" altLang="zh-CN" sz="2100" b="1" i="1" kern="0">
                <a:solidFill>
                  <a:srgbClr val="000000"/>
                </a:solidFill>
                <a:latin typeface="+mn-lt"/>
                <a:ea typeface="宋体" pitchFamily="2" charset="-122"/>
              </a:rPr>
              <a:t>header&gt;</a:t>
            </a:r>
          </a:p>
          <a:p>
            <a:pPr marL="285750" indent="-285750" eaLnBrk="1" hangingPunct="1">
              <a:lnSpc>
                <a:spcPct val="95000"/>
              </a:lnSpc>
              <a:spcBef>
                <a:spcPct val="35000"/>
              </a:spcBef>
              <a:buClr>
                <a:srgbClr val="000000"/>
              </a:buClr>
              <a:buSzPct val="125000"/>
              <a:buFont typeface="Arial" pitchFamily="34" charset="0"/>
              <a:buNone/>
              <a:defRPr/>
            </a:pPr>
            <a:r>
              <a:rPr lang="en-US" altLang="zh-CN" sz="2100" b="1" kern="0">
                <a:solidFill>
                  <a:srgbClr val="000000"/>
                </a:solidFill>
                <a:latin typeface="+mn-lt"/>
                <a:ea typeface="宋体" pitchFamily="2" charset="-122"/>
              </a:rPr>
              <a:t>IS | AS</a:t>
            </a:r>
          </a:p>
          <a:p>
            <a:pPr marL="285750" indent="-285750" eaLnBrk="1" hangingPunct="1">
              <a:lnSpc>
                <a:spcPct val="95000"/>
              </a:lnSpc>
              <a:spcBef>
                <a:spcPct val="35000"/>
              </a:spcBef>
              <a:buClr>
                <a:srgbClr val="000000"/>
              </a:buClr>
              <a:buSzPct val="125000"/>
              <a:buFont typeface="Arial" pitchFamily="34" charset="0"/>
              <a:buNone/>
              <a:defRPr/>
            </a:pPr>
            <a:r>
              <a:rPr lang="en-US" altLang="zh-CN" sz="2100" b="1" kern="0">
                <a:solidFill>
                  <a:srgbClr val="000000"/>
                </a:solidFill>
                <a:latin typeface="+mn-lt"/>
                <a:ea typeface="宋体" pitchFamily="2" charset="-122"/>
              </a:rPr>
              <a:t>    </a:t>
            </a:r>
            <a:r>
              <a:rPr lang="zh-CN" altLang="en-US" sz="2100" b="1" kern="0">
                <a:solidFill>
                  <a:srgbClr val="000000"/>
                </a:solidFill>
                <a:latin typeface="+mn-lt"/>
                <a:ea typeface="宋体" pitchFamily="2" charset="-122"/>
              </a:rPr>
              <a:t>声明部分</a:t>
            </a:r>
            <a:endParaRPr lang="en-US" altLang="zh-CN" sz="2100" b="1" kern="0">
              <a:solidFill>
                <a:srgbClr val="000000"/>
              </a:solidFill>
              <a:latin typeface="+mn-lt"/>
              <a:ea typeface="宋体" pitchFamily="2" charset="-122"/>
            </a:endParaRPr>
          </a:p>
          <a:p>
            <a:pPr marL="285750" indent="-285750" eaLnBrk="1" hangingPunct="1">
              <a:lnSpc>
                <a:spcPct val="95000"/>
              </a:lnSpc>
              <a:spcBef>
                <a:spcPct val="35000"/>
              </a:spcBef>
              <a:buClr>
                <a:srgbClr val="000000"/>
              </a:buClr>
              <a:buSzPct val="125000"/>
              <a:buFont typeface="Arial" pitchFamily="34" charset="0"/>
              <a:buNone/>
              <a:defRPr/>
            </a:pPr>
            <a:r>
              <a:rPr lang="en-US" altLang="zh-CN" sz="2100" b="1" kern="0">
                <a:solidFill>
                  <a:srgbClr val="000000"/>
                </a:solidFill>
                <a:latin typeface="+mn-lt"/>
                <a:ea typeface="宋体" pitchFamily="2" charset="-122"/>
              </a:rPr>
              <a:t>BEGIN</a:t>
            </a:r>
          </a:p>
          <a:p>
            <a:pPr marL="285750" indent="-285750" eaLnBrk="1" hangingPunct="1">
              <a:lnSpc>
                <a:spcPct val="95000"/>
              </a:lnSpc>
              <a:spcBef>
                <a:spcPct val="35000"/>
              </a:spcBef>
              <a:buClr>
                <a:srgbClr val="000000"/>
              </a:buClr>
              <a:buSzPct val="125000"/>
              <a:buFont typeface="Arial" pitchFamily="34" charset="0"/>
              <a:buNone/>
              <a:defRPr/>
            </a:pPr>
            <a:r>
              <a:rPr lang="en-US" altLang="zh-CN" sz="2100" b="1" kern="0">
                <a:solidFill>
                  <a:srgbClr val="000000"/>
                </a:solidFill>
                <a:latin typeface="+mn-lt"/>
                <a:ea typeface="宋体" pitchFamily="2" charset="-122"/>
              </a:rPr>
              <a:t>    </a:t>
            </a:r>
            <a:r>
              <a:rPr lang="zh-CN" altLang="en-US" sz="2100" b="1" kern="0">
                <a:solidFill>
                  <a:srgbClr val="000000"/>
                </a:solidFill>
                <a:latin typeface="+mn-lt"/>
                <a:ea typeface="宋体" pitchFamily="2" charset="-122"/>
              </a:rPr>
              <a:t>执行部分</a:t>
            </a:r>
            <a:endParaRPr lang="en-US" altLang="zh-CN" sz="2100" b="1" kern="0">
              <a:solidFill>
                <a:srgbClr val="000000"/>
              </a:solidFill>
              <a:latin typeface="+mn-lt"/>
              <a:ea typeface="宋体" pitchFamily="2" charset="-122"/>
            </a:endParaRPr>
          </a:p>
          <a:p>
            <a:pPr marL="285750" indent="-285750" eaLnBrk="1" hangingPunct="1">
              <a:lnSpc>
                <a:spcPct val="95000"/>
              </a:lnSpc>
              <a:spcBef>
                <a:spcPct val="35000"/>
              </a:spcBef>
              <a:buClr>
                <a:srgbClr val="000000"/>
              </a:buClr>
              <a:buSzPct val="125000"/>
              <a:buFont typeface="Arial" pitchFamily="34" charset="0"/>
              <a:buNone/>
              <a:defRPr/>
            </a:pPr>
            <a:r>
              <a:rPr lang="en-US" altLang="zh-CN" sz="2100" b="1" kern="0">
                <a:solidFill>
                  <a:srgbClr val="000000"/>
                </a:solidFill>
                <a:latin typeface="+mn-lt"/>
                <a:ea typeface="宋体" pitchFamily="2" charset="-122"/>
              </a:rPr>
              <a:t>EXCEPTION (</a:t>
            </a:r>
            <a:r>
              <a:rPr lang="zh-CN" altLang="en-US" sz="2100" b="1" kern="0">
                <a:solidFill>
                  <a:srgbClr val="000000"/>
                </a:solidFill>
                <a:latin typeface="+mn-lt"/>
                <a:ea typeface="宋体" pitchFamily="2" charset="-122"/>
              </a:rPr>
              <a:t>可选)</a:t>
            </a:r>
          </a:p>
          <a:p>
            <a:pPr marL="285750" indent="-285750" eaLnBrk="1" hangingPunct="1">
              <a:lnSpc>
                <a:spcPct val="95000"/>
              </a:lnSpc>
              <a:spcBef>
                <a:spcPct val="35000"/>
              </a:spcBef>
              <a:buClr>
                <a:srgbClr val="000000"/>
              </a:buClr>
              <a:buSzPct val="125000"/>
              <a:buFont typeface="Arial" pitchFamily="34" charset="0"/>
              <a:buNone/>
              <a:defRPr/>
            </a:pPr>
            <a:r>
              <a:rPr lang="en-US" altLang="zh-CN" sz="2100" b="1" kern="0">
                <a:solidFill>
                  <a:srgbClr val="000000"/>
                </a:solidFill>
                <a:latin typeface="+mn-lt"/>
                <a:ea typeface="宋体" pitchFamily="2" charset="-122"/>
              </a:rPr>
              <a:t>    </a:t>
            </a:r>
            <a:r>
              <a:rPr lang="zh-CN" altLang="en-US" sz="2100" b="1" kern="0">
                <a:solidFill>
                  <a:srgbClr val="000000"/>
                </a:solidFill>
                <a:latin typeface="+mn-lt"/>
                <a:ea typeface="宋体" pitchFamily="2" charset="-122"/>
              </a:rPr>
              <a:t>异常处理部分</a:t>
            </a:r>
            <a:endParaRPr lang="en-US" altLang="zh-CN" sz="2100" b="1" kern="0">
              <a:solidFill>
                <a:srgbClr val="000000"/>
              </a:solidFill>
              <a:latin typeface="+mn-lt"/>
              <a:ea typeface="宋体" pitchFamily="2" charset="-122"/>
            </a:endParaRPr>
          </a:p>
          <a:p>
            <a:pPr marL="285750" indent="-285750" eaLnBrk="1" hangingPunct="1">
              <a:lnSpc>
                <a:spcPct val="95000"/>
              </a:lnSpc>
              <a:spcBef>
                <a:spcPct val="35000"/>
              </a:spcBef>
              <a:buClr>
                <a:srgbClr val="000000"/>
              </a:buClr>
              <a:buSzPct val="125000"/>
              <a:buFont typeface="Arial" pitchFamily="34" charset="0"/>
              <a:buNone/>
              <a:defRPr/>
            </a:pPr>
            <a:r>
              <a:rPr lang="en-US" altLang="zh-CN" sz="2100" b="1" kern="0">
                <a:solidFill>
                  <a:srgbClr val="000000"/>
                </a:solidFill>
                <a:latin typeface="+mn-lt"/>
                <a:ea typeface="宋体" pitchFamily="2" charset="-122"/>
              </a:rPr>
              <a:t>END;</a:t>
            </a:r>
            <a:endParaRPr lang="en-US" altLang="zh-CN" sz="2100" b="1" kern="0" dirty="0">
              <a:solidFill>
                <a:srgbClr val="00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555625"/>
            <a:ext cx="7408863" cy="7286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1 </a:t>
            </a:r>
            <a:r>
              <a:rPr lang="zh-CN" altLang="en-US" sz="4400" dirty="0">
                <a:ea typeface="宋体" pitchFamily="2" charset="-122"/>
              </a:rPr>
              <a:t>子程序</a:t>
            </a:r>
          </a:p>
        </p:txBody>
      </p:sp>
      <p:sp>
        <p:nvSpPr>
          <p:cNvPr id="813062" name="Line 6"/>
          <p:cNvSpPr>
            <a:spLocks noChangeShapeType="1"/>
          </p:cNvSpPr>
          <p:nvPr/>
        </p:nvSpPr>
        <p:spPr bwMode="auto">
          <a:xfrm>
            <a:off x="2540000" y="2540000"/>
            <a:ext cx="92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3454400" y="25527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3064" name="Line 8"/>
          <p:cNvSpPr>
            <a:spLocks noChangeShapeType="1"/>
          </p:cNvSpPr>
          <p:nvPr/>
        </p:nvSpPr>
        <p:spPr bwMode="auto">
          <a:xfrm>
            <a:off x="2540000" y="3009900"/>
            <a:ext cx="92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3065" name="Line 9"/>
          <p:cNvSpPr>
            <a:spLocks noChangeShapeType="1"/>
          </p:cNvSpPr>
          <p:nvPr/>
        </p:nvSpPr>
        <p:spPr bwMode="auto">
          <a:xfrm>
            <a:off x="3467100" y="27559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3066" name="Line 10"/>
          <p:cNvSpPr>
            <a:spLocks noChangeShapeType="1"/>
          </p:cNvSpPr>
          <p:nvPr/>
        </p:nvSpPr>
        <p:spPr bwMode="auto">
          <a:xfrm>
            <a:off x="2654300" y="3378200"/>
            <a:ext cx="201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3067" name="Line 11"/>
          <p:cNvSpPr>
            <a:spLocks noChangeShapeType="1"/>
          </p:cNvSpPr>
          <p:nvPr/>
        </p:nvSpPr>
        <p:spPr bwMode="auto">
          <a:xfrm>
            <a:off x="4660900" y="3390900"/>
            <a:ext cx="0" cy="210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3068" name="Line 12"/>
          <p:cNvSpPr>
            <a:spLocks noChangeShapeType="1"/>
          </p:cNvSpPr>
          <p:nvPr/>
        </p:nvSpPr>
        <p:spPr bwMode="auto">
          <a:xfrm>
            <a:off x="1930400" y="5499100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3069" name="Line 13"/>
          <p:cNvSpPr>
            <a:spLocks noChangeShapeType="1"/>
          </p:cNvSpPr>
          <p:nvPr/>
        </p:nvSpPr>
        <p:spPr bwMode="auto">
          <a:xfrm>
            <a:off x="4673600" y="435610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3070" name="Rectangle 14"/>
          <p:cNvSpPr>
            <a:spLocks noChangeArrowheads="1"/>
          </p:cNvSpPr>
          <p:nvPr/>
        </p:nvSpPr>
        <p:spPr bwMode="blackWhite">
          <a:xfrm>
            <a:off x="5905500" y="2578100"/>
            <a:ext cx="2209800" cy="409575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0000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0000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ct val="35000"/>
              </a:spcBef>
              <a:buClr>
                <a:srgbClr val="000000"/>
              </a:buClr>
              <a:buSzPct val="125000"/>
              <a:buFont typeface="Arial" pitchFamily="34" charset="0"/>
              <a:buNone/>
              <a:defRPr/>
            </a:pPr>
            <a:r>
              <a:rPr lang="zh-CN" altLang="en-US" sz="21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子程序说明</a:t>
            </a:r>
          </a:p>
        </p:txBody>
      </p:sp>
      <p:sp>
        <p:nvSpPr>
          <p:cNvPr id="813071" name="Rectangle 15"/>
          <p:cNvSpPr>
            <a:spLocks noChangeArrowheads="1"/>
          </p:cNvSpPr>
          <p:nvPr/>
        </p:nvSpPr>
        <p:spPr bwMode="blackWhite">
          <a:xfrm>
            <a:off x="5918200" y="4191000"/>
            <a:ext cx="2209800" cy="409575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0000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0000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ct val="35000"/>
              </a:spcBef>
              <a:buClr>
                <a:srgbClr val="000000"/>
              </a:buClr>
              <a:buSzPct val="125000"/>
              <a:buFont typeface="Arial" pitchFamily="34" charset="0"/>
              <a:buNone/>
              <a:defRPr/>
            </a:pPr>
            <a:r>
              <a:rPr lang="zh-CN" altLang="en-US" sz="21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子程序体</a:t>
            </a:r>
          </a:p>
        </p:txBody>
      </p:sp>
      <p:sp>
        <p:nvSpPr>
          <p:cNvPr id="813072" name="Rectangle 16"/>
          <p:cNvSpPr>
            <a:spLocks noChangeArrowheads="1"/>
          </p:cNvSpPr>
          <p:nvPr/>
        </p:nvSpPr>
        <p:spPr bwMode="auto">
          <a:xfrm>
            <a:off x="914400" y="1381125"/>
            <a:ext cx="7988300" cy="7016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•"/>
              <a:defRPr/>
            </a:pPr>
            <a:r>
              <a:rPr lang="en-US" altLang="zh-CN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子程序是带名的</a:t>
            </a:r>
            <a:r>
              <a:rPr lang="en-US" altLang="zh-CN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PL/SQL</a:t>
            </a:r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块，能够接受参数和被环境调用。在</a:t>
            </a:r>
            <a:r>
              <a:rPr lang="en-US" altLang="zh-CN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PL/SQL</a:t>
            </a:r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中两类子程序：过程和函数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581025"/>
            <a:ext cx="7408863" cy="881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3</a:t>
            </a:r>
            <a:r>
              <a:rPr lang="zh-CN" altLang="en-US" sz="4400" dirty="0">
                <a:ea typeface="宋体" pitchFamily="2" charset="-122"/>
              </a:rPr>
              <a:t> 创建函数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346075" y="1354138"/>
            <a:ext cx="12779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kumimoji="1" lang="zh-CN" altLang="en-US" sz="24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语法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blackWhite">
          <a:xfrm>
            <a:off x="1674813" y="1419225"/>
            <a:ext cx="7137400" cy="4849813"/>
          </a:xfrm>
          <a:prstGeom prst="rect">
            <a:avLst/>
          </a:prstGeom>
          <a:solidFill>
            <a:schemeClr val="accent1"/>
          </a:solidFill>
          <a:ln w="12700" cap="flat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CREATE [OR REPLACE] FUNCTION </a:t>
            </a:r>
            <a:r>
              <a:rPr lang="en-US" altLang="zh-CN" sz="2000" b="1" kern="0" dirty="0" err="1">
                <a:solidFill>
                  <a:schemeClr val="bg1"/>
                </a:solidFill>
                <a:latin typeface="+mn-lt"/>
                <a:ea typeface="宋体" pitchFamily="2" charset="-122"/>
              </a:rPr>
              <a:t>function_name</a:t>
            </a: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 </a:t>
            </a:r>
          </a:p>
          <a:p>
            <a:pPr marL="404813" indent="-404813" defTabSz="346075" eaLnBrk="1" hangingPunct="1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[(argument1 [IN | OUT | IN OUT] </a:t>
            </a:r>
            <a:r>
              <a:rPr lang="en-US" altLang="zh-CN" sz="2000" b="1" kern="0" dirty="0" err="1">
                <a:solidFill>
                  <a:schemeClr val="bg1"/>
                </a:solidFill>
                <a:latin typeface="+mn-lt"/>
                <a:ea typeface="宋体" pitchFamily="2" charset="-122"/>
              </a:rPr>
              <a:t>data_type</a:t>
            </a: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 , argument2 [IN | OUT | IN OUT] </a:t>
            </a:r>
            <a:r>
              <a:rPr lang="en-US" altLang="zh-CN" sz="2000" b="1" kern="0" dirty="0" err="1">
                <a:solidFill>
                  <a:schemeClr val="bg1"/>
                </a:solidFill>
                <a:latin typeface="+mn-lt"/>
                <a:ea typeface="宋体" pitchFamily="2" charset="-122"/>
              </a:rPr>
              <a:t>data­_type</a:t>
            </a: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,…)]</a:t>
            </a:r>
          </a:p>
          <a:p>
            <a:pPr marL="404813" indent="-404813" defTabSz="346075" eaLnBrk="1" hangingPunct="1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RETURN </a:t>
            </a:r>
            <a:r>
              <a:rPr lang="en-US" altLang="zh-CN" sz="2000" b="1" kern="0" dirty="0" err="1">
                <a:solidFill>
                  <a:schemeClr val="tx1"/>
                </a:solidFill>
                <a:latin typeface="+mn-lt"/>
                <a:ea typeface="宋体" pitchFamily="2" charset="-122"/>
              </a:rPr>
              <a:t>data_type</a:t>
            </a:r>
            <a:endParaRPr lang="en-US" altLang="zh-CN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404813" indent="-404813" defTabSz="346075" eaLnBrk="1" hangingPunct="1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IS |AS</a:t>
            </a:r>
          </a:p>
          <a:p>
            <a:pPr marL="404813" indent="-404813" defTabSz="346075" eaLnBrk="1" hangingPunct="1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   [</a:t>
            </a:r>
            <a:r>
              <a:rPr lang="en-US" altLang="zh-CN" sz="2000" b="1" kern="0" dirty="0" err="1">
                <a:solidFill>
                  <a:schemeClr val="bg1"/>
                </a:solidFill>
                <a:latin typeface="+mn-lt"/>
                <a:ea typeface="宋体" pitchFamily="2" charset="-122"/>
              </a:rPr>
              <a:t>declaration_section</a:t>
            </a: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;]</a:t>
            </a:r>
          </a:p>
          <a:p>
            <a:pPr marL="404813" indent="-404813" defTabSz="346075" eaLnBrk="1" hangingPunct="1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BEGIN</a:t>
            </a:r>
          </a:p>
          <a:p>
            <a:pPr marL="404813" indent="-404813" defTabSz="346075" eaLnBrk="1" hangingPunct="1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   </a:t>
            </a:r>
            <a:r>
              <a:rPr lang="en-US" altLang="zh-CN" sz="2000" b="1" kern="0" dirty="0" err="1">
                <a:solidFill>
                  <a:schemeClr val="bg1"/>
                </a:solidFill>
                <a:latin typeface="+mn-lt"/>
                <a:ea typeface="宋体" pitchFamily="2" charset="-122"/>
              </a:rPr>
              <a:t>executable_section</a:t>
            </a: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;</a:t>
            </a:r>
          </a:p>
          <a:p>
            <a:pPr marL="404813" indent="-404813" defTabSz="346075" eaLnBrk="1" hangingPunct="1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rgbClr val="0066FF"/>
                </a:solidFill>
                <a:latin typeface="+mn-lt"/>
                <a:ea typeface="宋体" pitchFamily="2" charset="-122"/>
              </a:rPr>
              <a:t>   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RETURN expression;</a:t>
            </a:r>
          </a:p>
          <a:p>
            <a:pPr marL="404813" indent="-404813" defTabSz="346075" eaLnBrk="1" hangingPunct="1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[EXCEPTION</a:t>
            </a:r>
          </a:p>
          <a:p>
            <a:pPr marL="404813" indent="-404813" defTabSz="346075" eaLnBrk="1" hangingPunct="1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   </a:t>
            </a:r>
            <a:r>
              <a:rPr lang="en-US" altLang="zh-CN" sz="2000" b="1" kern="0" dirty="0" err="1">
                <a:solidFill>
                  <a:schemeClr val="bg1"/>
                </a:solidFill>
                <a:latin typeface="+mn-lt"/>
                <a:ea typeface="宋体" pitchFamily="2" charset="-122"/>
              </a:rPr>
              <a:t>exception_handlers</a:t>
            </a: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;</a:t>
            </a:r>
          </a:p>
          <a:p>
            <a:pPr marL="404813" indent="-404813" defTabSz="346075" eaLnBrk="1" hangingPunct="1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RETURN expression;</a:t>
            </a:r>
          </a:p>
          <a:p>
            <a:pPr marL="404813" indent="-404813" defTabSz="346075" eaLnBrk="1" hangingPunct="1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END [</a:t>
            </a:r>
            <a:r>
              <a:rPr lang="en-US" altLang="zh-CN" sz="2000" b="1" kern="0" dirty="0" err="1">
                <a:solidFill>
                  <a:schemeClr val="bg1"/>
                </a:solidFill>
                <a:latin typeface="+mn-lt"/>
                <a:ea typeface="宋体" pitchFamily="2" charset="-122"/>
              </a:rPr>
              <a:t>function_name</a:t>
            </a:r>
            <a:r>
              <a:rPr lang="en-US" altLang="zh-CN" sz="2000" b="1" kern="0" dirty="0">
                <a:solidFill>
                  <a:schemeClr val="bg1"/>
                </a:solidFill>
                <a:latin typeface="+mn-lt"/>
                <a:ea typeface="宋体" pitchFamily="2" charset="-122"/>
              </a:rPr>
              <a:t>]; </a:t>
            </a:r>
            <a:endParaRPr lang="zh-CN" altLang="en-US" sz="2000" b="1" kern="0" dirty="0">
              <a:solidFill>
                <a:schemeClr val="bg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45088" y="3006725"/>
            <a:ext cx="3525837" cy="2446338"/>
          </a:xfrm>
          <a:prstGeom prst="rect">
            <a:avLst/>
          </a:prstGeom>
          <a:solidFill>
            <a:srgbClr val="FFFFCC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en-US" altLang="zh-CN" sz="1800" b="1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return_datatype</a:t>
            </a:r>
            <a:r>
              <a:rPr lang="zh-CN" altLang="en-US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是函数返回的数值的类型，不能对数据类型的尺寸进行限定。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1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PL/SQL</a:t>
            </a:r>
            <a:r>
              <a:rPr lang="zh-CN" altLang="en-US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块中，可以使用多个</a:t>
            </a:r>
            <a:r>
              <a:rPr lang="en-US" altLang="zh-CN" sz="1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RETURN</a:t>
            </a:r>
            <a:r>
              <a:rPr lang="zh-CN" altLang="en-US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语句，但是必须保证至少有一条</a:t>
            </a:r>
            <a:r>
              <a:rPr lang="en-US" altLang="zh-CN" sz="1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RETURN</a:t>
            </a:r>
            <a:r>
              <a:rPr lang="zh-CN" altLang="en-US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语句存在。函数每一次运行只有一个</a:t>
            </a:r>
            <a:r>
              <a:rPr lang="en-US" altLang="zh-CN" sz="1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RETURN</a:t>
            </a:r>
            <a:r>
              <a:rPr lang="zh-CN" altLang="en-US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语句被执行。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598488"/>
            <a:ext cx="6873875" cy="7096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3.1</a:t>
            </a:r>
            <a:r>
              <a:rPr lang="zh-CN" altLang="en-US" sz="4400" dirty="0">
                <a:ea typeface="宋体" pitchFamily="2" charset="-122"/>
              </a:rPr>
              <a:t> 调用函数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784225" y="2208213"/>
            <a:ext cx="7981950" cy="3219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CREATE OR REPLACE FUNCTION get_sal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(p_id IN emp.empno%TYPE)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RETURN NUMBER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IS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v_salary emp.sal%TYPE :=0;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BEGIN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SELECT sal     INTO v_salary     FROM emp     WHERE empno = p_id;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RETURN v_salary;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END get_sal;</a:t>
            </a:r>
          </a:p>
        </p:txBody>
      </p:sp>
      <p:sp>
        <p:nvSpPr>
          <p:cNvPr id="30724" name="Rectangle 9"/>
          <p:cNvSpPr>
            <a:spLocks noChangeArrowheads="1"/>
          </p:cNvSpPr>
          <p:nvPr/>
        </p:nvSpPr>
        <p:spPr bwMode="auto">
          <a:xfrm>
            <a:off x="757238" y="1612900"/>
            <a:ext cx="294798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例子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581025"/>
            <a:ext cx="7408863" cy="881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3.1</a:t>
            </a:r>
            <a:r>
              <a:rPr lang="zh-CN" altLang="en-US" sz="4400" dirty="0">
                <a:ea typeface="宋体" pitchFamily="2" charset="-122"/>
              </a:rPr>
              <a:t> 调用函数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887413" y="4494213"/>
            <a:ext cx="7981950" cy="10683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SQL&gt;VARIABLE g_salary NUMBER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SQL&gt;EXECUTE :g_salary := get_sal(7902)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SQL&gt;PRINT g_salary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539750" y="1357313"/>
            <a:ext cx="624205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执行：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0700" y="1749425"/>
            <a:ext cx="82296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注意：因为函数具有返回值，所以调用函数是作为一个表达式的一部分，而不能像调用过程那样作为一个独立的语句使用。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2490788"/>
            <a:ext cx="8166100" cy="31899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方式一：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SQLPLUS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命令使用变量接收返回值</a:t>
            </a:r>
          </a:p>
          <a:p>
            <a:pPr marL="919163" lvl="1" indent="-4000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VAR salary NUMBER;</a:t>
            </a:r>
          </a:p>
          <a:p>
            <a:pPr marL="919163" lvl="1" indent="-4000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EXEC :salary:=</a:t>
            </a:r>
            <a:r>
              <a:rPr lang="en-US" altLang="zh-CN" sz="2000" b="1" kern="0" dirty="0" err="1">
                <a:solidFill>
                  <a:schemeClr val="tx1"/>
                </a:solidFill>
                <a:latin typeface="+mn-lt"/>
                <a:ea typeface="宋体" pitchFamily="2" charset="-122"/>
              </a:rPr>
              <a:t>get_sal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(7369);</a:t>
            </a:r>
          </a:p>
          <a:p>
            <a:pPr marL="919163" lvl="1" indent="-4000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PRINT salary;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方式二：在</a:t>
            </a:r>
            <a:r>
              <a:rPr lang="en-US" altLang="zh-CN" sz="20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SQL</a:t>
            </a:r>
            <a:r>
              <a:rPr lang="zh-CN" altLang="en-US" sz="20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语句中直接调用函数</a:t>
            </a:r>
          </a:p>
          <a:p>
            <a:pPr marL="919163" lvl="1" indent="-4000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SELECT </a:t>
            </a:r>
            <a:r>
              <a:rPr lang="en-US" altLang="zh-CN" sz="2000" b="1" kern="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get_sal</a:t>
            </a:r>
            <a:r>
              <a:rPr lang="en-US" altLang="zh-CN" sz="20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(7369) FROM DUAL;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方式三：使用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DBMS_OUTPUT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调用函数（表达式运算）</a:t>
            </a:r>
          </a:p>
          <a:p>
            <a:pPr marL="919163" lvl="1" indent="-4000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kern="0" dirty="0" err="1">
                <a:solidFill>
                  <a:schemeClr val="tx1"/>
                </a:solidFill>
                <a:latin typeface="+mn-lt"/>
                <a:ea typeface="宋体" pitchFamily="2" charset="-122"/>
              </a:rPr>
              <a:t>dbms_output.put_line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('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工资是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:'|| </a:t>
            </a:r>
            <a:r>
              <a:rPr lang="en-US" altLang="zh-CN" sz="2000" b="1" kern="0" dirty="0" err="1">
                <a:solidFill>
                  <a:schemeClr val="tx1"/>
                </a:solidFill>
                <a:latin typeface="+mn-lt"/>
                <a:ea typeface="宋体" pitchFamily="2" charset="-122"/>
              </a:rPr>
              <a:t>get_sal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(7369));</a:t>
            </a:r>
            <a:endParaRPr lang="zh-CN" altLang="en-US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530225"/>
            <a:ext cx="7408863" cy="690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>
                <a:ea typeface="宋体" pitchFamily="2" charset="-122"/>
              </a:rPr>
              <a:t>3.2</a:t>
            </a:r>
            <a:r>
              <a:rPr lang="zh-CN" altLang="en-US" sz="4000" dirty="0">
                <a:ea typeface="宋体" pitchFamily="2" charset="-122"/>
              </a:rPr>
              <a:t> 删除函数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920750" y="1509713"/>
            <a:ext cx="81089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kumimoji="1" lang="zh-CN" altLang="en-US"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语法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963613" y="2259013"/>
            <a:ext cx="7981950" cy="3603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DROP FUNCTION function_name;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933450" y="2843213"/>
            <a:ext cx="62420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altLang="zh-CN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Example</a:t>
            </a:r>
            <a:endParaRPr lang="zh-CN" altLang="en-US" sz="24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963613" y="3554413"/>
            <a:ext cx="7981950" cy="342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DROP FUNCTION get_sal;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74663" y="1119188"/>
            <a:ext cx="8291512" cy="348456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ea typeface="宋体" pitchFamily="2" charset="-122"/>
              </a:rPr>
              <a:t>例</a:t>
            </a:r>
            <a:r>
              <a:rPr lang="en-US" altLang="zh-CN" sz="2400">
                <a:ea typeface="宋体" pitchFamily="2" charset="-122"/>
              </a:rPr>
              <a:t>  </a:t>
            </a:r>
            <a:r>
              <a:rPr lang="zh-CN" altLang="en-US" sz="2400">
                <a:ea typeface="宋体" pitchFamily="2" charset="-122"/>
              </a:rPr>
              <a:t>创建函数，从</a:t>
            </a:r>
            <a:r>
              <a:rPr lang="en-US" altLang="zh-CN" sz="2400">
                <a:ea typeface="宋体" pitchFamily="2" charset="-122"/>
              </a:rPr>
              <a:t>scott.emp</a:t>
            </a:r>
            <a:r>
              <a:rPr lang="zh-CN" altLang="en-US" sz="2400">
                <a:ea typeface="宋体" pitchFamily="2" charset="-122"/>
              </a:rPr>
              <a:t>表中查询指定编号职工的工资。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404813"/>
            <a:ext cx="8291512" cy="607536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例  创建函数，从</a:t>
            </a:r>
            <a:r>
              <a:rPr lang="en-US" altLang="zh-CN" sz="2400" dirty="0" err="1">
                <a:ea typeface="宋体" pitchFamily="2" charset="-122"/>
              </a:rPr>
              <a:t>scott.emp</a:t>
            </a:r>
            <a:r>
              <a:rPr lang="zh-CN" altLang="en-US" sz="2400" dirty="0">
                <a:ea typeface="宋体" pitchFamily="2" charset="-122"/>
              </a:rPr>
              <a:t>表中查询指定编号职工的工资。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CREATE OR REPLACE FUNCTION </a:t>
            </a:r>
            <a:r>
              <a:rPr lang="en-US" altLang="zh-CN" sz="2400" dirty="0" err="1">
                <a:ea typeface="宋体" pitchFamily="2" charset="-122"/>
              </a:rPr>
              <a:t>select_sal</a:t>
            </a:r>
            <a:r>
              <a:rPr lang="en-US" altLang="zh-CN" sz="2400" dirty="0">
                <a:ea typeface="宋体" pitchFamily="2" charset="-122"/>
              </a:rPr>
              <a:t>(no </a:t>
            </a:r>
            <a:r>
              <a:rPr lang="en-US" altLang="zh-CN" sz="2400" dirty="0" err="1">
                <a:ea typeface="宋体" pitchFamily="2" charset="-122"/>
              </a:rPr>
              <a:t>scott.emp.empno%TYPE</a:t>
            </a:r>
            <a:r>
              <a:rPr lang="en-US" altLang="zh-CN" sz="2400" dirty="0"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RETURN </a:t>
            </a:r>
            <a:r>
              <a:rPr lang="en-US" altLang="zh-CN" sz="2400" dirty="0" err="1">
                <a:ea typeface="宋体" pitchFamily="2" charset="-122"/>
              </a:rPr>
              <a:t>scott.emp.sal%TYPE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salary </a:t>
            </a:r>
            <a:r>
              <a:rPr lang="en-US" altLang="zh-CN" sz="2400" dirty="0" err="1">
                <a:ea typeface="宋体" pitchFamily="2" charset="-122"/>
              </a:rPr>
              <a:t>scott.emp.sal%TYPE</a:t>
            </a:r>
            <a:r>
              <a:rPr lang="en-US" altLang="zh-CN" sz="2400" dirty="0"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SELECT </a:t>
            </a:r>
            <a:r>
              <a:rPr lang="en-US" altLang="zh-CN" sz="2400" dirty="0" err="1">
                <a:ea typeface="宋体" pitchFamily="2" charset="-122"/>
              </a:rPr>
              <a:t>sal</a:t>
            </a:r>
            <a:r>
              <a:rPr lang="en-US" altLang="zh-CN" sz="2400" dirty="0">
                <a:ea typeface="宋体" pitchFamily="2" charset="-122"/>
              </a:rPr>
              <a:t> INTO salary FROM </a:t>
            </a:r>
            <a:r>
              <a:rPr lang="en-US" altLang="zh-CN" sz="2400" dirty="0" err="1">
                <a:ea typeface="宋体" pitchFamily="2" charset="-122"/>
              </a:rPr>
              <a:t>scott.emp</a:t>
            </a:r>
            <a:r>
              <a:rPr lang="en-US" altLang="zh-CN" sz="2400" dirty="0">
                <a:ea typeface="宋体" pitchFamily="2" charset="-122"/>
              </a:rPr>
              <a:t> WHERE </a:t>
            </a:r>
            <a:r>
              <a:rPr lang="en-US" altLang="zh-CN" sz="2400" dirty="0" err="1">
                <a:ea typeface="宋体" pitchFamily="2" charset="-122"/>
              </a:rPr>
              <a:t>empno</a:t>
            </a:r>
            <a:r>
              <a:rPr lang="en-US" altLang="zh-CN" sz="2400" dirty="0">
                <a:ea typeface="宋体" pitchFamily="2" charset="-122"/>
              </a:rPr>
              <a:t>=no;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RETURN salary;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EXCEPTION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WHEN NO_DATA_FOUND 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END;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76375"/>
            <a:ext cx="8748712" cy="35210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例 </a:t>
            </a:r>
            <a:r>
              <a:rPr lang="en-US" altLang="zh-CN" sz="2000" dirty="0">
                <a:ea typeface="宋体" pitchFamily="2" charset="-122"/>
              </a:rPr>
              <a:t>  </a:t>
            </a:r>
            <a:r>
              <a:rPr lang="zh-CN" altLang="en-US" sz="2000" dirty="0">
                <a:ea typeface="宋体" pitchFamily="2" charset="-122"/>
              </a:rPr>
              <a:t>创建函数，从</a:t>
            </a:r>
            <a:r>
              <a:rPr lang="en-US" altLang="zh-CN" sz="2000" dirty="0" err="1">
                <a:ea typeface="宋体" pitchFamily="2" charset="-122"/>
              </a:rPr>
              <a:t>scott.emp</a:t>
            </a:r>
            <a:r>
              <a:rPr lang="zh-CN" altLang="en-US" sz="2000" dirty="0">
                <a:ea typeface="宋体" pitchFamily="2" charset="-122"/>
              </a:rPr>
              <a:t>表中查询指定编号员工的工资和姓名。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404813"/>
            <a:ext cx="8748712" cy="641826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ea typeface="宋体" pitchFamily="2" charset="-122"/>
              </a:rPr>
              <a:t>例 </a:t>
            </a:r>
            <a:r>
              <a:rPr lang="en-US" altLang="zh-CN" sz="2000">
                <a:ea typeface="宋体" pitchFamily="2" charset="-122"/>
              </a:rPr>
              <a:t>  </a:t>
            </a:r>
            <a:r>
              <a:rPr lang="zh-CN" altLang="en-US" sz="2000">
                <a:ea typeface="宋体" pitchFamily="2" charset="-122"/>
              </a:rPr>
              <a:t>创建函数，从</a:t>
            </a:r>
            <a:r>
              <a:rPr lang="en-US" altLang="zh-CN" sz="2000">
                <a:ea typeface="宋体" pitchFamily="2" charset="-122"/>
              </a:rPr>
              <a:t>scott.emp</a:t>
            </a:r>
            <a:r>
              <a:rPr lang="zh-CN" altLang="en-US" sz="2000">
                <a:ea typeface="宋体" pitchFamily="2" charset="-122"/>
              </a:rPr>
              <a:t>表中查询指定员编号工的工资和姓名。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CREATE OR REPLACE FUNCTION select_name_sal(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v_empno in number, v_name out varchar2)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RETURN number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v_result number;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SELECT sal ,ename INTO v_result ,v_name FROM emp WHERE empno= v_empno;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RETURN v_result;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EXCEPTION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WHEN NO_DATA_FOUND 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dbms_output.put_line('</a:t>
            </a:r>
            <a:r>
              <a:rPr lang="zh-CN" altLang="en-US" sz="2000">
                <a:ea typeface="宋体" pitchFamily="2" charset="-122"/>
              </a:rPr>
              <a:t>无符合要求的记录</a:t>
            </a:r>
            <a:r>
              <a:rPr lang="en-US" altLang="zh-CN" sz="2000">
                <a:ea typeface="宋体" pitchFamily="2" charset="-122"/>
              </a:rPr>
              <a:t>');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	v_result:=0;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	v_name:='';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RETURN v_result;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END;</a:t>
            </a:r>
            <a:endParaRPr lang="zh-CN" altLang="en-US" sz="20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课后要求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696913" y="1852613"/>
            <a:ext cx="7385050" cy="7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ea typeface="宋体" pitchFamily="2" charset="-122"/>
              </a:rPr>
              <a:t>准备课程实验</a:t>
            </a:r>
            <a:r>
              <a:rPr lang="en-US" altLang="zh-CN" sz="2000" b="1" kern="0" dirty="0">
                <a:solidFill>
                  <a:schemeClr val="tx1"/>
                </a:solidFill>
                <a:ea typeface="宋体" pitchFamily="2" charset="-122"/>
              </a:rPr>
              <a:t>3——PL/SQL</a:t>
            </a:r>
            <a:r>
              <a:rPr lang="zh-CN" altLang="en-US" sz="2000" b="1" kern="0" dirty="0">
                <a:solidFill>
                  <a:schemeClr val="tx1"/>
                </a:solidFill>
                <a:ea typeface="宋体" pitchFamily="2" charset="-122"/>
              </a:rPr>
              <a:t>程序设计</a:t>
            </a:r>
            <a:endParaRPr lang="en-US" altLang="zh-CN" sz="2000" b="1" kern="0" dirty="0">
              <a:solidFill>
                <a:schemeClr val="tx1"/>
              </a:solidFill>
              <a:ea typeface="宋体" pitchFamily="2" charset="-122"/>
            </a:endParaRPr>
          </a:p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ea typeface="宋体" pitchFamily="2" charset="-122"/>
              </a:rPr>
              <a:t>完成课后作业</a:t>
            </a:r>
            <a:r>
              <a:rPr lang="en-US" altLang="zh-CN" sz="2000" b="1" kern="0" dirty="0">
                <a:solidFill>
                  <a:schemeClr val="tx1"/>
                </a:solidFill>
                <a:ea typeface="宋体" pitchFamily="2" charset="-122"/>
              </a:rPr>
              <a:t>3——</a:t>
            </a:r>
            <a:r>
              <a:rPr lang="zh-CN" altLang="en-US" sz="2000" b="1" kern="0" dirty="0">
                <a:solidFill>
                  <a:schemeClr val="tx1"/>
                </a:solidFill>
                <a:ea typeface="宋体" pitchFamily="2" charset="-122"/>
              </a:rPr>
              <a:t>创建子程序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ea typeface="宋体" pitchFamily="2" charset="-122"/>
              </a:rPr>
              <a:t>Thank You!</a:t>
            </a:r>
            <a:br>
              <a:rPr lang="en-US" altLang="zh-CN" sz="4000" dirty="0">
                <a:solidFill>
                  <a:srgbClr val="0000FF"/>
                </a:solidFill>
                <a:ea typeface="宋体" pitchFamily="2" charset="-122"/>
              </a:rPr>
            </a:br>
            <a:endParaRPr lang="zh-CN" altLang="en-US" sz="4000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555625"/>
            <a:ext cx="7408863" cy="7286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1.1 </a:t>
            </a:r>
            <a:r>
              <a:rPr lang="zh-CN" altLang="en-US" sz="4400" dirty="0">
                <a:ea typeface="宋体" pitchFamily="2" charset="-122"/>
              </a:rPr>
              <a:t>子程序首部</a:t>
            </a:r>
          </a:p>
        </p:txBody>
      </p:sp>
      <p:sp>
        <p:nvSpPr>
          <p:cNvPr id="815119" name="Rectangle 15"/>
          <p:cNvSpPr>
            <a:spLocks noChangeArrowheads="1"/>
          </p:cNvSpPr>
          <p:nvPr/>
        </p:nvSpPr>
        <p:spPr bwMode="auto">
          <a:xfrm>
            <a:off x="685800" y="1495425"/>
            <a:ext cx="7988300" cy="410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•"/>
              <a:defRPr/>
            </a:pP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子程序说明（</a:t>
            </a:r>
            <a:r>
              <a:rPr lang="en-US" altLang="zh-CN" sz="2400" b="1" i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header</a:t>
            </a:r>
            <a:r>
              <a:rPr lang="en-US" altLang="zh-CN" sz="2400" b="1" i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i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决定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: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PL/SQL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子程序的类型是过程还是函数。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子程序的名称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参数列表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当子程序是函数时必须要有返回值(使用</a:t>
            </a:r>
            <a:r>
              <a:rPr lang="en-US" altLang="zh-CN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RETURN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子句) 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关键字</a:t>
            </a:r>
            <a:r>
              <a:rPr lang="en-US" altLang="zh-CN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IS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AS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是必须的。</a:t>
            </a:r>
            <a:endParaRPr lang="en-US" altLang="zh-CN" sz="24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•"/>
              <a:defRPr/>
            </a:pPr>
            <a:endParaRPr lang="zh-CN" altLang="en-US" sz="24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555625"/>
            <a:ext cx="7408863" cy="7286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1.2</a:t>
            </a:r>
            <a:r>
              <a:rPr lang="zh-CN" altLang="en-US" sz="4400" dirty="0">
                <a:ea typeface="宋体" pitchFamily="2" charset="-122"/>
              </a:rPr>
              <a:t> 子程序体</a:t>
            </a:r>
          </a:p>
        </p:txBody>
      </p:sp>
      <p:sp>
        <p:nvSpPr>
          <p:cNvPr id="817156" name="Rectangle 4"/>
          <p:cNvSpPr>
            <a:spLocks noChangeArrowheads="1"/>
          </p:cNvSpPr>
          <p:nvPr/>
        </p:nvSpPr>
        <p:spPr bwMode="auto">
          <a:xfrm>
            <a:off x="977900" y="1787525"/>
            <a:ext cx="7581900" cy="39258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•"/>
              <a:defRPr/>
            </a:pP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子程序体:是一个拥有声明、执行和异常处理部分的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PL/SQL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块。</a:t>
            </a:r>
            <a:endParaRPr lang="zh-CN" altLang="en-US" sz="20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en-US" altLang="zh-CN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声明部分介于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IS|AS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BEGIN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之间。在匿名块中必须使用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DECLARE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关键字显示的指出声明部分，而在子程序中没有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DECLARE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关键字。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执行部分介于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BEGIN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END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关键字之间，这部分必须存在。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异常处理部分介于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EXCEPTION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END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之间是可选的部分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blackWhite">
          <a:xfrm>
            <a:off x="546100" y="1879600"/>
            <a:ext cx="8191500" cy="3770313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0000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0000"/>
                  <a:invGamma/>
                </a:srgbClr>
              </a:gs>
            </a:gsLst>
            <a:lin ang="2700000" scaled="1"/>
          </a:gradFill>
          <a:ln w="12700" cap="flat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CREATE [OR REPLACE] PROCEDURE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procedure_name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[(parameter1 [IN | OUT | IN OUT]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data_type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, parameter2 [IN | OUT | IN OUT]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data­_type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,…)]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IS |AS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[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declaration_section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;]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BEGIN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executable_section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[EXCEPTION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exception_handlers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;]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 [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procedure_name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];</a:t>
            </a:r>
            <a:endParaRPr lang="zh-CN" altLang="en-US" sz="2000" b="1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581025"/>
            <a:ext cx="7408863" cy="881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2</a:t>
            </a:r>
            <a:r>
              <a:rPr lang="zh-CN" altLang="en-US" sz="4400" dirty="0">
                <a:ea typeface="宋体" pitchFamily="2" charset="-122"/>
              </a:rPr>
              <a:t> 创建过程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200150" y="1230313"/>
            <a:ext cx="62420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kumimoji="1" lang="zh-CN" altLang="en-US" sz="24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语法</a:t>
            </a:r>
          </a:p>
        </p:txBody>
      </p:sp>
      <p:sp>
        <p:nvSpPr>
          <p:cNvPr id="15365" name="矩形 7"/>
          <p:cNvSpPr>
            <a:spLocks noChangeArrowheads="1"/>
          </p:cNvSpPr>
          <p:nvPr/>
        </p:nvSpPr>
        <p:spPr bwMode="auto">
          <a:xfrm>
            <a:off x="4762500" y="3225800"/>
            <a:ext cx="3911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注意与匿名块有三点区别：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ea typeface="宋体" pitchFamily="2" charset="-122"/>
              </a:rPr>
              <a:t>1.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无</a:t>
            </a:r>
            <a:r>
              <a:rPr lang="en-US" altLang="zh-CN" sz="2000" b="1">
                <a:solidFill>
                  <a:srgbClr val="FF0000"/>
                </a:solidFill>
                <a:ea typeface="宋体" pitchFamily="2" charset="-122"/>
              </a:rPr>
              <a:t>DECLARE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关键字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ea typeface="宋体" pitchFamily="2" charset="-122"/>
              </a:rPr>
              <a:t>2.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在</a:t>
            </a:r>
            <a:r>
              <a:rPr lang="en-US" altLang="zh-CN" sz="2000" b="1">
                <a:solidFill>
                  <a:srgbClr val="FF0000"/>
                </a:solidFill>
                <a:ea typeface="宋体" pitchFamily="2" charset="-122"/>
              </a:rPr>
              <a:t>END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后面可以加过程名  作为定义结束的标志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ea typeface="宋体" pitchFamily="2" charset="-122"/>
              </a:rPr>
              <a:t>3.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存储过程定义完成后需要调用才能执行过程内部的代码。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581025"/>
            <a:ext cx="7408863" cy="881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2.1</a:t>
            </a:r>
            <a:r>
              <a:rPr lang="zh-CN" altLang="en-US" sz="4400" dirty="0">
                <a:ea typeface="宋体" pitchFamily="2" charset="-122"/>
              </a:rPr>
              <a:t> 调用过程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869950" y="1344613"/>
            <a:ext cx="776605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altLang="zh-CN" sz="2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Example  </a:t>
            </a:r>
            <a:r>
              <a:rPr lang="zh-CN" altLang="en-US" sz="2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创建存储过程，输出系统的日期和时间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3900" y="3621088"/>
            <a:ext cx="8420100" cy="292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使用三种方式调用上面创建的存储过程</a:t>
            </a:r>
            <a:endParaRPr lang="en-US" altLang="zh-CN" sz="20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862013" lvl="1" indent="-404813" defTabSz="346075"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方式一：使用</a:t>
            </a:r>
            <a:r>
              <a:rPr lang="en-US" altLang="zh-CN" sz="18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sqlplus</a:t>
            </a: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命令</a:t>
            </a: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EXECUTE(</a:t>
            </a: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简写</a:t>
            </a: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EXEC)</a:t>
            </a: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调用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	EXECUTE </a:t>
            </a:r>
            <a:r>
              <a:rPr lang="en-US" altLang="zh-CN" sz="18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display_time</a:t>
            </a: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; </a:t>
            </a:r>
          </a:p>
          <a:p>
            <a:pPr marL="862013" lvl="1" indent="-404813" defTabSz="346075"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方式二：使用</a:t>
            </a:r>
            <a:r>
              <a:rPr lang="en-US" altLang="zh-CN" sz="1800" b="1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sql</a:t>
            </a:r>
            <a:r>
              <a:rPr lang="zh-CN" altLang="en-US" sz="1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命令</a:t>
            </a:r>
            <a:r>
              <a:rPr lang="en-US" altLang="zh-CN" sz="1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CALL</a:t>
            </a:r>
            <a:r>
              <a:rPr lang="zh-CN" altLang="en-US" sz="1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调用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	CALL </a:t>
            </a:r>
            <a:r>
              <a:rPr lang="en-US" altLang="zh-CN" sz="1800" b="1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display_time</a:t>
            </a:r>
            <a:r>
              <a:rPr lang="en-US" altLang="zh-CN" sz="1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 );</a:t>
            </a:r>
          </a:p>
          <a:p>
            <a:pPr marL="862013" lvl="1" indent="-404813" defTabSz="346075"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方式三：在</a:t>
            </a: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PL/SQL</a:t>
            </a: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块中调用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	BEGIN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		</a:t>
            </a:r>
            <a:r>
              <a:rPr lang="en-US" altLang="zh-CN" sz="18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display_time</a:t>
            </a: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	END;</a:t>
            </a:r>
            <a:endParaRPr lang="zh-CN" altLang="en-US" sz="18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779463" y="1763713"/>
            <a:ext cx="7753350" cy="1792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  <a:defRPr/>
            </a:pPr>
            <a:r>
              <a:rPr lang="en-US" altLang="zh-CN" sz="16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CREATE OR REPLACE PROCEDURE </a:t>
            </a:r>
            <a:r>
              <a:rPr lang="en-US" altLang="zh-CN" sz="1600" b="1" kern="0" dirty="0" err="1">
                <a:solidFill>
                  <a:schemeClr val="tx1"/>
                </a:solidFill>
                <a:latin typeface="+mn-lt"/>
                <a:ea typeface="宋体" pitchFamily="2" charset="-122"/>
              </a:rPr>
              <a:t>display_time</a:t>
            </a:r>
            <a:r>
              <a:rPr lang="en-US" altLang="zh-CN" sz="16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</a:t>
            </a:r>
          </a:p>
          <a:p>
            <a:pPr marL="404813" indent="-404813" defTabSz="346075" eaLnBrk="1" hangingPunct="1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  <a:defRPr/>
            </a:pPr>
            <a:r>
              <a:rPr lang="en-US" altLang="zh-CN" sz="16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IS</a:t>
            </a:r>
          </a:p>
          <a:p>
            <a:pPr marL="404813" indent="-404813" defTabSz="346075" eaLnBrk="1" hangingPunct="1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  <a:defRPr/>
            </a:pPr>
            <a:r>
              <a:rPr lang="en-US" altLang="zh-CN" sz="16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BEGIN</a:t>
            </a:r>
          </a:p>
          <a:p>
            <a:pPr marL="404813" indent="-404813" defTabSz="346075" eaLnBrk="1" hangingPunct="1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  <a:defRPr/>
            </a:pPr>
            <a:r>
              <a:rPr lang="en-US" altLang="zh-CN" sz="16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  </a:t>
            </a:r>
            <a:r>
              <a:rPr lang="en-US" altLang="zh-CN" sz="1600" b="1" kern="0" dirty="0" err="1">
                <a:solidFill>
                  <a:schemeClr val="tx1"/>
                </a:solidFill>
                <a:latin typeface="+mn-lt"/>
                <a:ea typeface="宋体" pitchFamily="2" charset="-122"/>
              </a:rPr>
              <a:t>dbms_output.put_line</a:t>
            </a:r>
            <a:r>
              <a:rPr lang="en-US" altLang="zh-CN" sz="16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(</a:t>
            </a:r>
            <a:r>
              <a:rPr lang="en-US" altLang="zh-CN" sz="1600" b="1" kern="0" dirty="0" err="1">
                <a:solidFill>
                  <a:schemeClr val="tx1"/>
                </a:solidFill>
                <a:latin typeface="+mn-lt"/>
                <a:ea typeface="宋体" pitchFamily="2" charset="-122"/>
              </a:rPr>
              <a:t>systimestamp</a:t>
            </a:r>
            <a:r>
              <a:rPr lang="en-US" altLang="zh-CN" sz="16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);</a:t>
            </a:r>
          </a:p>
          <a:p>
            <a:pPr marL="404813" indent="-404813" defTabSz="346075" eaLnBrk="1" hangingPunct="1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  <a:defRPr/>
            </a:pPr>
            <a:r>
              <a:rPr lang="en-US" altLang="zh-CN" sz="16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END </a:t>
            </a:r>
            <a:r>
              <a:rPr lang="en-US" altLang="zh-CN" sz="1600" b="1" kern="0" dirty="0" err="1">
                <a:solidFill>
                  <a:schemeClr val="tx1"/>
                </a:solidFill>
                <a:latin typeface="+mn-lt"/>
                <a:ea typeface="宋体" pitchFamily="2" charset="-122"/>
              </a:rPr>
              <a:t>display_time</a:t>
            </a:r>
            <a:r>
              <a:rPr lang="en-US" altLang="zh-CN" sz="16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;</a:t>
            </a:r>
            <a:endParaRPr lang="zh-CN" altLang="en-US" sz="16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581025"/>
            <a:ext cx="7408863" cy="881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2.2</a:t>
            </a:r>
            <a:r>
              <a:rPr lang="zh-CN" altLang="en-US" sz="4400" dirty="0">
                <a:ea typeface="宋体" pitchFamily="2" charset="-122"/>
              </a:rPr>
              <a:t> 过程的形参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900113" y="2376488"/>
            <a:ext cx="7753350" cy="3576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CREATE OR REPLACE PROCEDURE insert_emp 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no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emp.empno%TYPE,			</a:t>
            </a: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name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emp.ename%TYPE,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Job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emp.job%TYPE,				</a:t>
            </a: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mgr 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emp.mgr%TYPE,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hiredate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emp.hiredate%TYPE ,	</a:t>
            </a: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salary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emp.sal%TYPE ,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comm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emp.comm%TYPE ,		</a:t>
            </a: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deptno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emp.deptno%TYPE 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)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IS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BEGIN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INSERT INTO emp VALUES(no,name,job,mgr,hiredate,salary,comm,deptno);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END;</a:t>
            </a:r>
            <a:endParaRPr lang="zh-CN" altLang="en-US" sz="16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268288" y="1373188"/>
            <a:ext cx="8066087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形式参数(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Formal parameters):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在过程中声明的参数就是形式参数。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581025"/>
            <a:ext cx="7408863" cy="881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2.3</a:t>
            </a:r>
            <a:r>
              <a:rPr lang="zh-CN" altLang="en-US" sz="4400" dirty="0">
                <a:ea typeface="宋体" pitchFamily="2" charset="-122"/>
              </a:rPr>
              <a:t> 过程的实参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406400" y="2017713"/>
            <a:ext cx="8445500" cy="42910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DECLARE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v_no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emp.empno%TYPE:=10000,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v_name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emp.ename%TYPE :=‘Jones’,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v_job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emp.job%TYPE := 'SALESMAN',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v_mgr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emp.mgr%TYPE :=7369,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v_hiredate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emp.hiredate%TYPE :=SYSDATE,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v_salary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emp.sal%TYPE := 800,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v_comm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emp.comm%TYPE :=NULL,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v_deptno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emp.deptno%TYPE :=10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BEGIN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insert_emp(</a:t>
            </a: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v_no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v_name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v_job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v_mgr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v_hiredate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v_salary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v_comm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v_deptno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);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END;</a:t>
            </a:r>
            <a:endParaRPr lang="zh-CN" altLang="en-US" sz="16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69888" y="1328738"/>
            <a:ext cx="760095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实际参数(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Actual parameters):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在调用过程中作为参数传递给过程的变量或表达式就是实际参数。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479425"/>
            <a:ext cx="7408863" cy="881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a typeface="宋体" pitchFamily="2" charset="-122"/>
              </a:rPr>
              <a:t>2.4</a:t>
            </a:r>
            <a:r>
              <a:rPr lang="zh-CN" altLang="en-US" sz="4400" dirty="0">
                <a:ea typeface="宋体" pitchFamily="2" charset="-122"/>
              </a:rPr>
              <a:t> 形参的约束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849313" y="2333625"/>
            <a:ext cx="7613650" cy="31924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CREATE OR REPLACE PROCEDURE ParameterLength (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p_Parameter1 IN OUT VARCHAR2(10),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p_Parameter2 IN OUT NUMBER(3,2)) AS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BEGIN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p_Parameter1 := 'abcdefghijklm';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p_Parameter2 := 12.3;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END ParameterLength;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zh-CN" altLang="en-US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404813" indent="-404813" defTabSz="346075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</a:pPr>
            <a:r>
              <a:rPr lang="zh-CN" altLang="en-US" sz="16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过程声明非法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06425" y="1287463"/>
            <a:ext cx="7600950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对形式参数的约束：在过程声明中，限制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CHAR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和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VARCHAR2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参数的长度以及限制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NUMBER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参数的精度和/或刻度范围都是非法的。</a:t>
            </a:r>
            <a:endParaRPr lang="en-US" altLang="zh-CN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05 PLSQL程序设计 - 1-触发器</Template>
  <TotalTime>13150</TotalTime>
  <Words>2824</Words>
  <Application>Microsoft Office PowerPoint</Application>
  <PresentationFormat>全屏显示(4:3)</PresentationFormat>
  <Paragraphs>420</Paragraphs>
  <Slides>29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方正舒体</vt:lpstr>
      <vt:lpstr>华文行楷</vt:lpstr>
      <vt:lpstr>华文中宋</vt:lpstr>
      <vt:lpstr>宋体</vt:lpstr>
      <vt:lpstr>Arial</vt:lpstr>
      <vt:lpstr>Courier New</vt:lpstr>
      <vt:lpstr>Lucida Sans Unicode</vt:lpstr>
      <vt:lpstr>Tahoma</vt:lpstr>
      <vt:lpstr>Times</vt:lpstr>
      <vt:lpstr>Times New Roman</vt:lpstr>
      <vt:lpstr>Verdana</vt:lpstr>
      <vt:lpstr>Wingdings</vt:lpstr>
      <vt:lpstr>Wingdings 2</vt:lpstr>
      <vt:lpstr>Wingdings 3</vt:lpstr>
      <vt:lpstr>聚合</vt:lpstr>
      <vt:lpstr>位图图像</vt:lpstr>
      <vt:lpstr>PL/SQL程序设计 ——过程函数</vt:lpstr>
      <vt:lpstr>1 子程序</vt:lpstr>
      <vt:lpstr>1.1 子程序首部</vt:lpstr>
      <vt:lpstr>1.2 子程序体</vt:lpstr>
      <vt:lpstr>2 创建过程</vt:lpstr>
      <vt:lpstr>2.1 调用过程</vt:lpstr>
      <vt:lpstr>2.2 过程的形参</vt:lpstr>
      <vt:lpstr>2.3 过程的实参</vt:lpstr>
      <vt:lpstr>2.4 形参的约束</vt:lpstr>
      <vt:lpstr>2.5 参数的模式</vt:lpstr>
      <vt:lpstr>2.5 参数的模式</vt:lpstr>
      <vt:lpstr>PowerPoint 演示文稿</vt:lpstr>
      <vt:lpstr>2.5.1 IN参数</vt:lpstr>
      <vt:lpstr>2.5.2 OUT参数</vt:lpstr>
      <vt:lpstr>2.5.2 OUT参数</vt:lpstr>
      <vt:lpstr>2.5.3 IN OUT参数 </vt:lpstr>
      <vt:lpstr>2.6 参数的缺省值</vt:lpstr>
      <vt:lpstr>2.6 参数的缺省值</vt:lpstr>
      <vt:lpstr>2.7 删除过程</vt:lpstr>
      <vt:lpstr>3 创建函数</vt:lpstr>
      <vt:lpstr>3.1 调用函数</vt:lpstr>
      <vt:lpstr>3.1 调用函数</vt:lpstr>
      <vt:lpstr>3.2 删除函数</vt:lpstr>
      <vt:lpstr>PowerPoint 演示文稿</vt:lpstr>
      <vt:lpstr>PowerPoint 演示文稿</vt:lpstr>
      <vt:lpstr>PowerPoint 演示文稿</vt:lpstr>
      <vt:lpstr>PowerPoint 演示文稿</vt:lpstr>
      <vt:lpstr>课后要求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creator>Julie Rose</dc:creator>
  <cp:lastModifiedBy>Daohai Hu</cp:lastModifiedBy>
  <cp:revision>1313</cp:revision>
  <cp:lastPrinted>2001-04-18T03:10:35Z</cp:lastPrinted>
  <dcterms:created xsi:type="dcterms:W3CDTF">1995-06-17T23:31:02Z</dcterms:created>
  <dcterms:modified xsi:type="dcterms:W3CDTF">2019-08-22T02:32:19Z</dcterms:modified>
</cp:coreProperties>
</file>