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71407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outlineViewPr>
    <p:cViewPr>
      <p:scale>
        <a:sx n="33" d="100"/>
        <a:sy n="33" d="100"/>
      </p:scale>
      <p:origin x="0" y="-3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5CCDD-FDDB-E049-A215-B7167451F459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7914C-9520-A043-8631-FECC40E7A9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25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700" dirty="0" smtClean="0"/>
              <a:t>哑编码：对于某个定性特征，如颜色，可能取值为</a:t>
            </a:r>
            <a:r>
              <a:rPr lang="en-US" altLang="zh-CN" sz="1700" dirty="0" smtClean="0"/>
              <a:t>red, green, blue,</a:t>
            </a:r>
            <a:r>
              <a:rPr lang="zh-CN" altLang="en-US" sz="1700" dirty="0" smtClean="0"/>
              <a:t>分别对应的特征类别编号为</a:t>
            </a:r>
            <a:r>
              <a:rPr lang="en-US" altLang="zh-CN" sz="1700" dirty="0" smtClean="0"/>
              <a:t>1,2,3</a:t>
            </a:r>
            <a:r>
              <a:rPr lang="zh-CN" altLang="en-US" sz="1700" dirty="0" smtClean="0"/>
              <a:t>。</a:t>
            </a:r>
            <a:br>
              <a:rPr lang="zh-CN" altLang="en-US" sz="1700" dirty="0" smtClean="0"/>
            </a:br>
            <a:r>
              <a:rPr lang="zh-CN" altLang="en-US" sz="1700" dirty="0" smtClean="0"/>
              <a:t>对该特征进行哑编码，将</a:t>
            </a:r>
            <a:r>
              <a:rPr lang="en-US" altLang="zh-CN" sz="1700" dirty="0" smtClean="0"/>
              <a:t>color</a:t>
            </a:r>
            <a:r>
              <a:rPr lang="zh-CN" altLang="en-US" sz="1700" dirty="0" smtClean="0"/>
              <a:t>特征分成</a:t>
            </a:r>
            <a:r>
              <a:rPr lang="en-US" altLang="zh-CN" sz="1700" dirty="0" err="1" smtClean="0"/>
              <a:t>color_red</a:t>
            </a:r>
            <a:r>
              <a:rPr lang="en-US" altLang="zh-CN" sz="1700" dirty="0" smtClean="0"/>
              <a:t>, </a:t>
            </a:r>
            <a:r>
              <a:rPr lang="en-US" altLang="zh-CN" sz="1700" dirty="0" err="1" smtClean="0"/>
              <a:t>color_green</a:t>
            </a:r>
            <a:r>
              <a:rPr lang="en-US" altLang="zh-CN" sz="1700" dirty="0" smtClean="0"/>
              <a:t>, </a:t>
            </a:r>
            <a:r>
              <a:rPr lang="en-US" altLang="zh-CN" sz="1700" dirty="0" err="1" smtClean="0"/>
              <a:t>color_blue</a:t>
            </a:r>
            <a:r>
              <a:rPr lang="zh-CN" altLang="en-US" sz="1700" dirty="0" smtClean="0"/>
              <a:t>三种颜色，</a:t>
            </a:r>
            <a:br>
              <a:rPr lang="zh-CN" altLang="en-US" sz="1700" dirty="0" smtClean="0"/>
            </a:br>
            <a:r>
              <a:rPr lang="zh-CN" altLang="en-US" sz="1700" dirty="0" smtClean="0"/>
              <a:t>若某个样本颜色取值为</a:t>
            </a:r>
            <a:r>
              <a:rPr lang="en-US" altLang="zh-CN" sz="1700" dirty="0" smtClean="0"/>
              <a:t>green</a:t>
            </a:r>
            <a:r>
              <a:rPr lang="zh-CN" altLang="en-US" sz="1700" dirty="0" smtClean="0"/>
              <a:t>，则对应的特征取值为</a:t>
            </a:r>
            <a:r>
              <a:rPr lang="en-US" altLang="zh-CN" sz="1700" dirty="0" smtClean="0"/>
              <a:t>0,1,0</a:t>
            </a:r>
            <a:endParaRPr kumimoji="1" lang="en-US" altLang="zh-CN" sz="17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7914C-9520-A043-8631-FECC40E7A9A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52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特征工程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zh-CN" altLang="en-US" sz="2000" dirty="0" smtClean="0"/>
              <a:t>钟朋恒</a:t>
            </a:r>
            <a:endParaRPr kumimoji="1" lang="en-US" altLang="zh-CN" sz="2000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sz="2000" dirty="0" smtClean="0"/>
              <a:t>2017.10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4101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数据预处理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多个特征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8811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kumimoji="1" lang="zh-CN" altLang="en-US" sz="2400" dirty="0" smtClean="0"/>
              <a:t> 特征选择</a:t>
            </a:r>
            <a:endParaRPr kumimoji="1" lang="en-US" altLang="zh-CN" sz="2400" dirty="0" smtClean="0"/>
          </a:p>
          <a:p>
            <a:pPr lvl="1">
              <a:buFont typeface="Arial" charset="0"/>
              <a:buChar char="•"/>
            </a:pPr>
            <a:r>
              <a:rPr kumimoji="1" lang="en-US" altLang="zh-CN" sz="2000" dirty="0" smtClean="0"/>
              <a:t>Filter</a:t>
            </a:r>
          </a:p>
          <a:p>
            <a:pPr lvl="2">
              <a:buFont typeface="Arial" charset="0"/>
              <a:buChar char="•"/>
            </a:pPr>
            <a:r>
              <a:rPr kumimoji="1" lang="zh-CN" altLang="en-US" sz="1800" dirty="0" smtClean="0"/>
              <a:t>思路：属性和目标属性之间的相关性</a:t>
            </a:r>
            <a:endParaRPr kumimoji="1" lang="en-US" altLang="zh-CN" sz="1800" dirty="0" smtClean="0"/>
          </a:p>
          <a:p>
            <a:pPr lvl="2">
              <a:buFont typeface="Arial" charset="0"/>
              <a:buChar char="•"/>
            </a:pPr>
            <a:r>
              <a:rPr kumimoji="1" lang="zh-CN" altLang="en-US" sz="1800" dirty="0" smtClean="0"/>
              <a:t>方法：方差，相关系数（</a:t>
            </a:r>
            <a:r>
              <a:rPr kumimoji="1" lang="en-US" altLang="zh-CN" sz="1800" dirty="0" smtClean="0"/>
              <a:t>Pearson</a:t>
            </a:r>
            <a:r>
              <a:rPr kumimoji="1" lang="zh-CN" altLang="en-US" sz="1800" dirty="0" smtClean="0"/>
              <a:t>相关系数），卡方检验，信息增益，互信息</a:t>
            </a:r>
            <a:endParaRPr kumimoji="1" lang="en-US" altLang="zh-CN" sz="1800" dirty="0" smtClean="0"/>
          </a:p>
          <a:p>
            <a:pPr lvl="1">
              <a:buFont typeface="Arial" charset="0"/>
              <a:buChar char="•"/>
            </a:pPr>
            <a:r>
              <a:rPr kumimoji="1" lang="en-US" altLang="zh-CN" sz="2000" dirty="0" smtClean="0"/>
              <a:t>Wrapper</a:t>
            </a:r>
          </a:p>
          <a:p>
            <a:pPr lvl="2">
              <a:buFont typeface="Arial" charset="0"/>
              <a:buChar char="•"/>
            </a:pPr>
            <a:r>
              <a:rPr kumimoji="1" lang="zh-CN" altLang="en-US" sz="1800" dirty="0" smtClean="0"/>
              <a:t>思路：选取部分特征进行训练，确定是否加入一个特征</a:t>
            </a:r>
            <a:endParaRPr kumimoji="1" lang="en-US" altLang="zh-CN" sz="1800" dirty="0" smtClean="0"/>
          </a:p>
          <a:p>
            <a:pPr lvl="2">
              <a:buFont typeface="Arial" charset="0"/>
              <a:buChar char="•"/>
            </a:pPr>
            <a:r>
              <a:rPr kumimoji="1" lang="zh-CN" altLang="en-US" sz="1800" dirty="0" smtClean="0"/>
              <a:t>方法：通过迭代产生特征子集并进行训练，对结果进行评价。</a:t>
            </a:r>
            <a:endParaRPr kumimoji="1" lang="en-US" altLang="zh-CN" sz="1800" dirty="0" smtClean="0"/>
          </a:p>
          <a:p>
            <a:pPr lvl="8">
              <a:buFont typeface="Arial" charset="0"/>
              <a:buChar char="•"/>
            </a:pPr>
            <a:r>
              <a:rPr kumimoji="1" lang="zh-CN" altLang="en-US" sz="1800" dirty="0" smtClean="0"/>
              <a:t>逐步向前选择</a:t>
            </a:r>
            <a:endParaRPr kumimoji="1" lang="en-US" altLang="zh-CN" sz="1800" dirty="0" smtClean="0"/>
          </a:p>
          <a:p>
            <a:pPr lvl="8">
              <a:buFont typeface="Arial" charset="0"/>
              <a:buChar char="•"/>
            </a:pPr>
            <a:r>
              <a:rPr kumimoji="1" lang="zh-CN" altLang="en-US" sz="1800" dirty="0" smtClean="0"/>
              <a:t>逐步向后选择</a:t>
            </a:r>
            <a:endParaRPr kumimoji="1" lang="en-US" altLang="zh-CN" sz="1800" dirty="0" smtClean="0"/>
          </a:p>
          <a:p>
            <a:pPr lvl="8">
              <a:buFont typeface="Arial" charset="0"/>
              <a:buChar char="•"/>
            </a:pPr>
            <a:r>
              <a:rPr kumimoji="1" lang="zh-CN" altLang="en-US" sz="1800" dirty="0" smtClean="0"/>
              <a:t>向前选择和向后选择结合</a:t>
            </a:r>
            <a:endParaRPr kumimoji="1" lang="en-US" altLang="zh-CN" sz="1800" dirty="0" smtClean="0"/>
          </a:p>
          <a:p>
            <a:pPr lvl="1">
              <a:buFont typeface="Arial" charset="0"/>
              <a:buChar char="•"/>
            </a:pPr>
            <a:r>
              <a:rPr kumimoji="1" lang="en-US" altLang="zh-CN" sz="2000" dirty="0" smtClean="0"/>
              <a:t>Embedded</a:t>
            </a:r>
          </a:p>
          <a:p>
            <a:pPr lvl="2">
              <a:buFont typeface="Arial" charset="0"/>
              <a:buChar char="•"/>
            </a:pPr>
            <a:r>
              <a:rPr kumimoji="1" lang="zh-CN" altLang="en-US" sz="1800" dirty="0" smtClean="0"/>
              <a:t>思路：借助自带特征选择方法的算法，由算法本身自行决定使用哪些特征和忽略哪些特征。</a:t>
            </a:r>
            <a:endParaRPr kumimoji="1" lang="en-US" altLang="zh-CN" sz="1800" dirty="0" smtClean="0"/>
          </a:p>
          <a:p>
            <a:pPr lvl="2">
              <a:buFont typeface="Arial" charset="0"/>
              <a:buChar char="•"/>
            </a:pPr>
            <a:r>
              <a:rPr kumimoji="1" lang="zh-CN" altLang="en-US" sz="1800" dirty="0" smtClean="0"/>
              <a:t>方法：</a:t>
            </a:r>
            <a:r>
              <a:rPr kumimoji="1" lang="en-US" altLang="zh-CN" sz="1800" dirty="0" smtClean="0"/>
              <a:t>LASSO</a:t>
            </a:r>
            <a:r>
              <a:rPr kumimoji="1" lang="zh-CN" altLang="en-US" sz="1800" dirty="0" smtClean="0"/>
              <a:t>，岭回归，决策树</a:t>
            </a:r>
            <a:r>
              <a:rPr kumimoji="1" lang="en-US" altLang="zh-CN" sz="1800" dirty="0" smtClean="0"/>
              <a:t>C4.5</a:t>
            </a:r>
            <a:r>
              <a:rPr kumimoji="1" lang="zh-CN" altLang="en-US" sz="1800" dirty="0" smtClean="0"/>
              <a:t>算法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88722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数据预处理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降维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8811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kumimoji="1" lang="zh-CN" altLang="en-US" sz="2400" dirty="0" smtClean="0"/>
              <a:t> 主成分分析（</a:t>
            </a:r>
            <a:r>
              <a:rPr kumimoji="1" lang="en-US" altLang="zh-CN" sz="2400" dirty="0" smtClean="0"/>
              <a:t>PCA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>
              <a:buFont typeface="Arial" charset="0"/>
              <a:buChar char="•"/>
            </a:pP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线性判别分析（</a:t>
            </a:r>
            <a:r>
              <a:rPr kumimoji="1" lang="en-US" altLang="zh-CN" sz="2400" dirty="0" smtClean="0"/>
              <a:t>LDA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>
              <a:buFont typeface="Arial" charset="0"/>
              <a:buChar char="•"/>
            </a:pP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7081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数据预处理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特征构造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8811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kumimoji="1" lang="zh-CN" altLang="en-US" sz="2400" dirty="0" smtClean="0"/>
              <a:t> 什么</a:t>
            </a:r>
            <a:r>
              <a:rPr kumimoji="1" lang="zh-CN" altLang="en-US" sz="2400" dirty="0"/>
              <a:t>是特征</a:t>
            </a:r>
            <a:r>
              <a:rPr kumimoji="1" lang="zh-CN" altLang="en-US" sz="2400" dirty="0" smtClean="0"/>
              <a:t>构造</a:t>
            </a:r>
            <a:endParaRPr kumimoji="1" lang="en-US" altLang="zh-CN" sz="2400" dirty="0" smtClean="0"/>
          </a:p>
          <a:p>
            <a:pPr lvl="1">
              <a:buFont typeface="Arial" charset="0"/>
              <a:buChar char="•"/>
            </a:pPr>
            <a:endParaRPr kumimoji="1" lang="en-US" altLang="zh-CN" sz="2000" dirty="0" smtClean="0"/>
          </a:p>
          <a:p>
            <a:pPr lvl="1">
              <a:buFont typeface="Arial" charset="0"/>
              <a:buChar char="•"/>
            </a:pPr>
            <a:r>
              <a:rPr kumimoji="1" lang="zh-CN" altLang="en-US" sz="2000" dirty="0" smtClean="0"/>
              <a:t>对已知特征进行加工，构造新的特征，以更好地刻画数据特性，帮助算法学习过程。</a:t>
            </a:r>
            <a:endParaRPr kumimoji="1" lang="en-US" altLang="zh-CN" sz="2400" dirty="0" smtClean="0"/>
          </a:p>
          <a:p>
            <a:pPr>
              <a:buFont typeface="Arial" charset="0"/>
              <a:buChar char="•"/>
            </a:pPr>
            <a:endParaRPr kumimoji="1" lang="en-US" altLang="zh-CN" sz="2400" dirty="0" smtClean="0"/>
          </a:p>
          <a:p>
            <a:pPr>
              <a:buFont typeface="Arial" charset="0"/>
              <a:buChar char="•"/>
            </a:pP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为什么需要特征构造</a:t>
            </a:r>
            <a:endParaRPr kumimoji="1" lang="en-US" altLang="zh-CN" sz="2400" dirty="0" smtClean="0"/>
          </a:p>
          <a:p>
            <a:pPr lvl="1">
              <a:buFont typeface="Arial" charset="0"/>
              <a:buChar char="•"/>
            </a:pPr>
            <a:endParaRPr kumimoji="1" lang="en-US" altLang="zh-CN" sz="2000" dirty="0" smtClean="0"/>
          </a:p>
          <a:p>
            <a:pPr lvl="1">
              <a:buFont typeface="Arial" charset="0"/>
              <a:buChar char="•"/>
            </a:pPr>
            <a:r>
              <a:rPr kumimoji="1" lang="zh-CN" altLang="en-US" sz="2000" dirty="0" smtClean="0"/>
              <a:t>现有</a:t>
            </a:r>
            <a:r>
              <a:rPr kumimoji="1" lang="zh-CN" altLang="en-US" sz="2000" dirty="0"/>
              <a:t>数据集中的数据未能很好地表达出背后的含义</a:t>
            </a:r>
            <a:endParaRPr kumimoji="1" lang="en-US" altLang="zh-CN" sz="2000" dirty="0"/>
          </a:p>
          <a:p>
            <a:pPr>
              <a:buFont typeface="Arial" charset="0"/>
              <a:buChar char="•"/>
            </a:pPr>
            <a:endParaRPr kumimoji="1" lang="en-US" altLang="zh-CN" dirty="0" smtClean="0"/>
          </a:p>
          <a:p>
            <a:pPr>
              <a:buFont typeface="Arial" charset="0"/>
              <a:buChar char="•"/>
            </a:pP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怎样</a:t>
            </a:r>
            <a:r>
              <a:rPr kumimoji="1" lang="zh-CN" altLang="en-US" sz="2400" dirty="0"/>
              <a:t>构造特征</a:t>
            </a:r>
            <a:endParaRPr kumimoji="1" lang="en-US" altLang="zh-CN" sz="2400" dirty="0"/>
          </a:p>
          <a:p>
            <a:pPr lvl="1">
              <a:buFont typeface="Arial" charset="0"/>
              <a:buChar char="•"/>
            </a:pPr>
            <a:endParaRPr kumimoji="1" lang="en-US" altLang="zh-CN" sz="2000" dirty="0" smtClean="0"/>
          </a:p>
          <a:p>
            <a:pPr lvl="1">
              <a:buFont typeface="Arial" charset="0"/>
              <a:buChar char="•"/>
            </a:pPr>
            <a:r>
              <a:rPr kumimoji="1" lang="zh-CN" altLang="en-US" sz="2000" dirty="0" smtClean="0"/>
              <a:t>需要</a:t>
            </a:r>
            <a:r>
              <a:rPr kumimoji="1" lang="zh-CN" altLang="en-US" sz="2000" dirty="0"/>
              <a:t>一定的领域背景知识</a:t>
            </a:r>
            <a:endParaRPr kumimoji="1" lang="en-US" altLang="zh-CN" sz="2000" dirty="0"/>
          </a:p>
          <a:p>
            <a:pPr lvl="1">
              <a:buFont typeface="Arial" charset="0"/>
              <a:buChar char="•"/>
            </a:pPr>
            <a:r>
              <a:rPr kumimoji="1" lang="zh-CN" altLang="en-US" sz="2000" dirty="0"/>
              <a:t>需要一定的机器学习经验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244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sklearn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88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里的机器学习算法库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endParaRPr kumimoji="1" lang="en-US" altLang="zh-CN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kumimoji="1" lang="zh-CN" altLang="en-US" sz="1800" dirty="0" smtClean="0"/>
              <a:t>  提供了较完整的特征处理方法以及多种机器学习算法</a:t>
            </a:r>
            <a:endParaRPr kumimoji="1" lang="en-US" altLang="zh-CN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endParaRPr kumimoji="1" lang="en-US" altLang="zh-CN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kumimoji="1" lang="zh-CN" altLang="en-US" sz="1800" dirty="0" smtClean="0"/>
              <a:t>  代码示例</a:t>
            </a:r>
            <a:endParaRPr kumimoji="1"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endParaRPr kumimoji="1" lang="en-US" altLang="zh-CN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kumimoji="1" lang="zh-CN" altLang="en-US" sz="1800" dirty="0" smtClean="0"/>
              <a:t>  相关</a:t>
            </a:r>
            <a:r>
              <a:rPr kumimoji="1" lang="en-US" altLang="zh-CN" sz="1800" dirty="0" smtClean="0"/>
              <a:t>python</a:t>
            </a:r>
            <a:r>
              <a:rPr kumimoji="1" lang="zh-CN" altLang="en-US" sz="1800" dirty="0" smtClean="0"/>
              <a:t>库： </a:t>
            </a:r>
            <a:r>
              <a:rPr kumimoji="1" lang="en-US" altLang="zh-CN" sz="1800" dirty="0" err="1" smtClean="0"/>
              <a:t>numpy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30725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8811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altLang="zh-CN" sz="2400" dirty="0" smtClean="0"/>
          </a:p>
          <a:p>
            <a:pPr>
              <a:buFont typeface="Arial" charset="0"/>
              <a:buChar char="•"/>
            </a:pPr>
            <a:r>
              <a:rPr lang="zh-CN" altLang="en-US" sz="2400" dirty="0" smtClean="0"/>
              <a:t>  单个特征：规范化、离散化、哑编码、缺失值处理</a:t>
            </a:r>
            <a:endParaRPr lang="en-US" altLang="zh-CN" sz="2400" dirty="0" smtClean="0"/>
          </a:p>
          <a:p>
            <a:pPr>
              <a:buFont typeface="Arial" charset="0"/>
              <a:buChar char="•"/>
            </a:pPr>
            <a:r>
              <a:rPr lang="zh-CN" altLang="en-US" sz="2400" dirty="0" smtClean="0"/>
              <a:t>  多个特征：</a:t>
            </a:r>
            <a:r>
              <a:rPr lang="en-US" altLang="zh-CN" sz="2400" dirty="0" smtClean="0"/>
              <a:t>Filter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Wrapper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Embedded</a:t>
            </a:r>
            <a:r>
              <a:rPr lang="zh-CN" altLang="en-US" sz="2400" dirty="0" smtClean="0"/>
              <a:t>、降维</a:t>
            </a:r>
            <a:endParaRPr lang="en-US" altLang="zh-CN" sz="2400" dirty="0" smtClean="0"/>
          </a:p>
          <a:p>
            <a:pPr>
              <a:buFont typeface="Arial" charset="0"/>
              <a:buChar char="•"/>
            </a:pPr>
            <a:r>
              <a:rPr lang="zh-CN" altLang="en-US" sz="2400" dirty="0" smtClean="0"/>
              <a:t>  特征构造</a:t>
            </a:r>
            <a:endParaRPr lang="en-US" altLang="zh-CN" sz="2400" dirty="0" smtClean="0"/>
          </a:p>
          <a:p>
            <a:pPr>
              <a:buFont typeface="Arial" charset="0"/>
              <a:buChar char="•"/>
            </a:pPr>
            <a:r>
              <a:rPr lang="zh-CN" altLang="en-US" sz="2400" dirty="0" smtClean="0"/>
              <a:t>  机器学习库：</a:t>
            </a:r>
            <a:r>
              <a:rPr lang="en-US" altLang="zh-CN" sz="2400" dirty="0" err="1" smtClean="0"/>
              <a:t>sklearn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numpy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pandas</a:t>
            </a:r>
          </a:p>
          <a:p>
            <a:pPr>
              <a:buFont typeface="Arial" charset="0"/>
              <a:buChar char="•"/>
            </a:pPr>
            <a:r>
              <a:rPr lang="zh-CN" altLang="en-US" sz="2400" dirty="0" smtClean="0"/>
              <a:t>  数据</a:t>
            </a:r>
            <a:r>
              <a:rPr lang="zh-CN" altLang="en-US" sz="2400" dirty="0"/>
              <a:t>和特征决定了机器学习的上限，而模型和算法只是逼近这个上限而已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1316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39269" y="3144644"/>
            <a:ext cx="1661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smtClean="0"/>
              <a:t>Q&amp;A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417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83512" y="3189249"/>
            <a:ext cx="441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smtClean="0"/>
              <a:t>Thanks</a:t>
            </a:r>
            <a:r>
              <a:rPr kumimoji="1" lang="zh-CN" altLang="en-US" sz="5400" dirty="0" smtClean="0"/>
              <a:t>！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021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特征工程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l"/>
            </a:pPr>
            <a:endParaRPr kumimoji="1" lang="en-US" altLang="zh-CN" sz="4000" b="1" dirty="0" smtClean="0"/>
          </a:p>
          <a:p>
            <a:pPr>
              <a:buFont typeface="Arial" charset="0"/>
              <a:buChar char="•"/>
            </a:pPr>
            <a:r>
              <a:rPr kumimoji="1" lang="zh-CN" altLang="en-US" sz="4000" b="1" dirty="0" smtClean="0"/>
              <a:t> 特征工程是什么</a:t>
            </a:r>
            <a:endParaRPr kumimoji="1" lang="en-US" altLang="zh-CN" sz="4000" b="1" dirty="0"/>
          </a:p>
          <a:p>
            <a:pPr>
              <a:buFont typeface="Arial" charset="0"/>
              <a:buChar char="•"/>
            </a:pPr>
            <a:r>
              <a:rPr kumimoji="1" lang="zh-CN" altLang="en-US" sz="3800" b="1" dirty="0" smtClean="0"/>
              <a:t> 为什么要做特征工程</a:t>
            </a:r>
            <a:endParaRPr kumimoji="1" lang="en-US" altLang="zh-CN" sz="3800" b="1" dirty="0" smtClean="0"/>
          </a:p>
          <a:p>
            <a:pPr>
              <a:buFont typeface="Arial" charset="0"/>
              <a:buChar char="•"/>
            </a:pPr>
            <a:r>
              <a:rPr kumimoji="1" lang="zh-CN" altLang="en-US" sz="4000" b="1" dirty="0" smtClean="0"/>
              <a:t> 怎么做特征工程</a:t>
            </a:r>
            <a:endParaRPr kumimoji="1" lang="en-US" altLang="zh-CN" sz="4000" b="1" dirty="0"/>
          </a:p>
          <a:p>
            <a:pPr>
              <a:buFont typeface="Arial" charset="0"/>
              <a:buChar char="•"/>
            </a:pPr>
            <a:r>
              <a:rPr kumimoji="1" lang="zh-CN" altLang="en-US" sz="4000" b="1" dirty="0" smtClean="0"/>
              <a:t> </a:t>
            </a:r>
            <a:r>
              <a:rPr kumimoji="1" lang="en-US" altLang="zh-CN" sz="4000" b="1" dirty="0" err="1" smtClean="0"/>
              <a:t>sklearn</a:t>
            </a:r>
            <a:endParaRPr kumimoji="1" lang="en-US" altLang="zh-CN" sz="4000" b="1" dirty="0" smtClean="0"/>
          </a:p>
          <a:p>
            <a:pPr>
              <a:buFont typeface="Arial" charset="0"/>
              <a:buChar char="•"/>
            </a:pPr>
            <a:r>
              <a:rPr kumimoji="1" lang="zh-CN" altLang="en-US" sz="4000" b="1" dirty="0" smtClean="0"/>
              <a:t> 总结</a:t>
            </a:r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0525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3130" y="98405"/>
            <a:ext cx="11008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特征工程：最</a:t>
            </a:r>
            <a:r>
              <a:rPr lang="zh-CN" altLang="en-US" sz="2800" dirty="0"/>
              <a:t>大限度地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从原始数据中提取特征</a:t>
            </a:r>
            <a:r>
              <a:rPr lang="zh-CN" altLang="en-US" sz="2800" dirty="0"/>
              <a:t>以供算法和模型</a:t>
            </a:r>
            <a:r>
              <a:rPr lang="zh-CN" altLang="en-US" sz="2800" dirty="0" smtClean="0"/>
              <a:t>使用的一项工程活动</a:t>
            </a:r>
            <a:endParaRPr kumimoji="1"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09" y="849421"/>
            <a:ext cx="6162659" cy="599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9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在解答为什么之前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kumimoji="1" lang="zh-CN" altLang="en-US" sz="3200" dirty="0" smtClean="0"/>
              <a:t> 数据类型</a:t>
            </a:r>
            <a:endParaRPr kumimoji="1" lang="en-US" altLang="zh-CN" sz="3200" dirty="0" smtClean="0"/>
          </a:p>
          <a:p>
            <a:pPr marL="0" indent="0">
              <a:buNone/>
            </a:pPr>
            <a:endParaRPr kumimoji="1" lang="en-US" altLang="zh-CN" sz="320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41" y="2307771"/>
            <a:ext cx="9004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8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为什么要做特征工程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047615"/>
            <a:ext cx="10058400" cy="3616915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/>
              <a:t>采集的特征数据类型各种各样</a:t>
            </a:r>
            <a:endParaRPr kumimoji="1" lang="en-US" altLang="zh-CN" sz="2800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/>
              <a:t>机器学习遵循的法则，输入的数据带有噪声，输出的结果也带有噪声。当数据量很大的时候效果就更不理想。</a:t>
            </a:r>
            <a:endParaRPr kumimoji="1" lang="en-US" altLang="zh-CN" sz="2800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/>
              <a:t>去除不必要的特征，有助于提高模型准确率，也更有助于提高算法效率</a:t>
            </a:r>
            <a:endParaRPr kumimoji="1" lang="en-US" altLang="zh-CN" sz="2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8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947" y="0"/>
            <a:ext cx="7041433" cy="685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7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数据预处理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单个特征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8881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charset="0"/>
                  <a:buChar char="•"/>
                </a:pPr>
                <a:r>
                  <a:rPr kumimoji="1" lang="zh-CN" altLang="en-US" sz="2800" dirty="0" smtClean="0"/>
                  <a:t> 数据规范化</a:t>
                </a:r>
                <a:endParaRPr kumimoji="1" lang="en-US" altLang="zh-CN" sz="2800" dirty="0" smtClean="0"/>
              </a:p>
              <a:p>
                <a:pPr lvl="1">
                  <a:buFont typeface="Arial" charset="0"/>
                  <a:buChar char="•"/>
                </a:pPr>
                <a:r>
                  <a:rPr kumimoji="1" lang="en-US" altLang="zh-CN" sz="2600" dirty="0"/>
                  <a:t>z-score</a:t>
                </a:r>
                <a:r>
                  <a:rPr kumimoji="1" lang="zh-CN" altLang="en-US" sz="2600" dirty="0" smtClean="0"/>
                  <a:t>规范化</a:t>
                </a:r>
                <a:r>
                  <a:rPr kumimoji="1" lang="zh-CN" altLang="en-US" sz="2200" dirty="0" smtClean="0"/>
                  <a:t> </a:t>
                </a:r>
                <a:endParaRPr kumimoji="1" lang="en-US" altLang="zh-CN" sz="2200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2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2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200" b="0" i="1" dirty="0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200" b="0" i="1" dirty="0" smtClean="0">
                          <a:latin typeface="Cambria Math" charset="0"/>
                        </a:rPr>
                        <m:t>=</m:t>
                      </m:r>
                      <m:r>
                        <a:rPr kumimoji="1" lang="zh-CN" altLang="en-US" sz="2200" b="0" i="1" dirty="0" smtClean="0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zh-CN" sz="22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200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zh-CN" altLang="en-US" sz="2200" b="0" i="1" dirty="0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zh-CN" sz="2200" b="0" i="1" dirty="0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CN" sz="2200" b="0" i="1" dirty="0" smtClean="0"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zh-CN" sz="2200" b="0" i="1" dirty="0" smtClean="0">
                              <a:latin typeface="Cambria Math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kumimoji="1" lang="en-US" altLang="zh-CN" sz="2200" dirty="0" smtClean="0"/>
              </a:p>
              <a:p>
                <a:pPr marL="201168" lvl="1" indent="0">
                  <a:buNone/>
                </a:pPr>
                <a:endParaRPr kumimoji="1" lang="en-US" altLang="zh-CN" sz="2200" dirty="0" smtClean="0"/>
              </a:p>
              <a:p>
                <a:pPr marL="201168" lvl="1" indent="0">
                  <a:buNone/>
                </a:pPr>
                <a:r>
                  <a:rPr kumimoji="1" lang="zh-CN" altLang="en-US" sz="2200" dirty="0" smtClean="0"/>
                  <a:t>其中，</a:t>
                </a:r>
                <a:r>
                  <a:rPr kumimoji="1" lang="en-US" altLang="zh-CN" sz="2200" dirty="0" smtClean="0"/>
                  <a:t>E</a:t>
                </a:r>
                <a:r>
                  <a:rPr kumimoji="1" lang="zh-CN" altLang="en-US" sz="2200" dirty="0" smtClean="0"/>
                  <a:t>表示对应该特征的样本均值，</a:t>
                </a:r>
                <a:r>
                  <a:rPr kumimoji="1" lang="en-US" altLang="zh-CN" sz="2200" dirty="0" smtClean="0"/>
                  <a:t>S</a:t>
                </a:r>
                <a:r>
                  <a:rPr kumimoji="1" lang="zh-CN" altLang="en-US" sz="2200" dirty="0" smtClean="0"/>
                  <a:t>为标准差，</a:t>
                </a:r>
                <a:r>
                  <a:rPr kumimoji="1" lang="en-US" altLang="zh-CN" sz="2200" dirty="0" smtClean="0"/>
                  <a:t>x</a:t>
                </a:r>
                <a:r>
                  <a:rPr kumimoji="1" lang="zh-CN" altLang="en-US" sz="2200" dirty="0" smtClean="0"/>
                  <a:t>为样本原始数据</a:t>
                </a:r>
                <a:endParaRPr kumimoji="1" lang="en-US" altLang="zh-CN" sz="2200" dirty="0" smtClean="0"/>
              </a:p>
              <a:p>
                <a:pPr marL="201168" lvl="1" indent="0">
                  <a:buNone/>
                </a:pPr>
                <a:endParaRPr kumimoji="1" lang="en-US" altLang="zh-CN" sz="2200" dirty="0"/>
              </a:p>
              <a:p>
                <a:pPr lvl="1">
                  <a:buFont typeface="Arial" charset="0"/>
                  <a:buChar char="•"/>
                </a:pPr>
                <a:r>
                  <a:rPr kumimoji="1" lang="zh-CN" altLang="en-US" sz="2600" dirty="0" smtClean="0"/>
                  <a:t>最小</a:t>
                </a:r>
                <a:r>
                  <a:rPr kumimoji="1" lang="en-US" altLang="zh-CN" sz="2600" dirty="0" smtClean="0"/>
                  <a:t>-</a:t>
                </a:r>
                <a:r>
                  <a:rPr kumimoji="1" lang="zh-CN" altLang="en-US" sz="2600" dirty="0" smtClean="0"/>
                  <a:t>最大规范化</a:t>
                </a:r>
                <a:endParaRPr kumimoji="1" lang="en-US" altLang="zh-CN" sz="2600" dirty="0" smtClean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6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6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6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zh-CN" altLang="en-US" sz="2600" b="0" i="1" smtClean="0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zh-C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6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zh-CN" altLang="en-US" sz="2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zh-CN" sz="2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CN" sz="2600" b="0" i="1" smtClean="0">
                              <a:latin typeface="Cambria Math" charset="0"/>
                            </a:rPr>
                            <m:t>𝑀𝑖𝑛</m:t>
                          </m:r>
                        </m:num>
                        <m:den>
                          <m:r>
                            <a:rPr kumimoji="1" lang="en-US" altLang="zh-CN" sz="2600" b="0" i="1" smtClean="0">
                              <a:latin typeface="Cambria Math" charset="0"/>
                            </a:rPr>
                            <m:t>𝑀𝑎𝑥</m:t>
                          </m:r>
                          <m:r>
                            <a:rPr kumimoji="1" lang="zh-CN" altLang="en-US" sz="2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zh-CN" sz="2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CN" sz="2600" b="0" i="1" smtClean="0">
                              <a:latin typeface="Cambria Math" charset="0"/>
                            </a:rPr>
                            <m:t>𝑀𝑖𝑛</m:t>
                          </m:r>
                        </m:den>
                      </m:f>
                    </m:oMath>
                  </m:oMathPara>
                </a14:m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r>
                  <a:rPr kumimoji="1" lang="en-US" altLang="zh-CN" dirty="0" smtClean="0"/>
                  <a:t>Min</a:t>
                </a:r>
                <a:r>
                  <a:rPr kumimoji="1" lang="zh-CN" altLang="en-US" dirty="0" smtClean="0"/>
                  <a:t>和</a:t>
                </a:r>
                <a:r>
                  <a:rPr kumimoji="1" lang="en-US" altLang="zh-CN" dirty="0" smtClean="0"/>
                  <a:t>Max</a:t>
                </a:r>
                <a:r>
                  <a:rPr kumimoji="1" lang="zh-CN" altLang="en-US" dirty="0" smtClean="0"/>
                  <a:t>分别表示该特征的所有样本数据的最小和最大值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88811"/>
              </a:xfrm>
              <a:blipFill rotWithShape="0">
                <a:blip r:embed="rId2"/>
                <a:stretch>
                  <a:fillRect l="-1818" t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7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数据预处理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单个特征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8811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kumimoji="1" lang="en-US" altLang="zh-CN" sz="3200" dirty="0"/>
          </a:p>
          <a:p>
            <a:pPr>
              <a:buFont typeface="Arial" charset="0"/>
              <a:buChar char="•"/>
            </a:pPr>
            <a:r>
              <a:rPr kumimoji="1" lang="zh-CN" altLang="en-US" sz="3200" dirty="0" smtClean="0"/>
              <a:t> 离散化</a:t>
            </a:r>
            <a:endParaRPr kumimoji="1" lang="en-US" altLang="zh-CN" sz="3200" dirty="0"/>
          </a:p>
          <a:p>
            <a:pPr lvl="1">
              <a:buFont typeface="Arial" charset="0"/>
              <a:buChar char="•"/>
            </a:pPr>
            <a:r>
              <a:rPr kumimoji="1" lang="zh-CN" altLang="en-US" sz="2400" dirty="0" smtClean="0"/>
              <a:t>将</a:t>
            </a:r>
            <a:r>
              <a:rPr kumimoji="1" lang="zh-CN" altLang="en-US" sz="2400" dirty="0"/>
              <a:t>连续型的数值特征按区间划分进行</a:t>
            </a:r>
            <a:r>
              <a:rPr kumimoji="1" lang="zh-CN" altLang="en-US" sz="2400" dirty="0" smtClean="0"/>
              <a:t>离散化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如 对定量特征的二值化：</a:t>
            </a:r>
            <a:endParaRPr kumimoji="1" lang="en-US" altLang="zh-CN" dirty="0" smtClean="0"/>
          </a:p>
          <a:p>
            <a:pPr>
              <a:buFont typeface="Arial" charset="0"/>
              <a:buChar char="•"/>
            </a:pPr>
            <a:endParaRPr kumimoji="1" lang="en-US" altLang="zh-CN" sz="3200" dirty="0"/>
          </a:p>
          <a:p>
            <a:pPr>
              <a:buFont typeface="Arial" charset="0"/>
              <a:buChar char="•"/>
            </a:pPr>
            <a:r>
              <a:rPr kumimoji="1" lang="zh-CN" altLang="en-US" sz="3200" dirty="0" smtClean="0"/>
              <a:t> 哑编码（</a:t>
            </a:r>
            <a:r>
              <a:rPr kumimoji="1" lang="en-US" altLang="zh-CN" sz="3200" dirty="0" err="1" smtClean="0"/>
              <a:t>DummyCoding</a:t>
            </a:r>
            <a:r>
              <a:rPr kumimoji="1" lang="zh-CN" altLang="en-US" sz="3200" dirty="0" smtClean="0"/>
              <a:t>）</a:t>
            </a:r>
            <a:endParaRPr kumimoji="1" lang="en-US" altLang="zh-CN" sz="3200" dirty="0" smtClean="0"/>
          </a:p>
          <a:p>
            <a:pPr lvl="1">
              <a:buFont typeface="Arial" charset="0"/>
              <a:buChar char="•"/>
            </a:pPr>
            <a:r>
              <a:rPr kumimoji="1" lang="zh-CN" altLang="en-US" sz="2400" dirty="0" smtClean="0"/>
              <a:t>将离散型的数据转化为数值型特征</a:t>
            </a:r>
            <a:endParaRPr kumimoji="1"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530" y="3494038"/>
            <a:ext cx="22479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数据预处理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单个特征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8811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kumimoji="1" lang="zh-CN" altLang="en-US" sz="2800" dirty="0" smtClean="0"/>
              <a:t> 缺失值处理</a:t>
            </a:r>
            <a:endParaRPr kumimoji="1" lang="en-US" altLang="zh-CN" sz="2800" dirty="0" smtClean="0"/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如果</a:t>
            </a:r>
            <a:r>
              <a:rPr lang="zh-CN" altLang="en-US" b="1" dirty="0"/>
              <a:t>缺值的样本占总数比例极高</a:t>
            </a:r>
            <a:r>
              <a:rPr lang="zh-CN" altLang="en-US" dirty="0" smtClean="0"/>
              <a:t>，可能直接</a:t>
            </a:r>
            <a:r>
              <a:rPr lang="zh-CN" altLang="en-US" b="1" dirty="0" smtClean="0"/>
              <a:t>舍弃该特征</a:t>
            </a:r>
            <a:r>
              <a:rPr lang="zh-CN" altLang="en-US" dirty="0" smtClean="0"/>
              <a:t>，</a:t>
            </a:r>
            <a:r>
              <a:rPr lang="zh-CN" altLang="en-US" dirty="0"/>
              <a:t>作为特征加入的话，可能反倒带入</a:t>
            </a:r>
            <a:r>
              <a:rPr lang="en-US" altLang="zh-CN" dirty="0"/>
              <a:t>noise</a:t>
            </a:r>
            <a:r>
              <a:rPr lang="zh-CN" altLang="en-US" dirty="0"/>
              <a:t>，影响最后的结果了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如果缺值的样本适中，而该属性</a:t>
            </a:r>
            <a:r>
              <a:rPr lang="zh-CN" altLang="en-US" b="1" dirty="0"/>
              <a:t>非连续值特征属性</a:t>
            </a:r>
            <a:r>
              <a:rPr lang="en-US" altLang="zh-CN" dirty="0"/>
              <a:t>(</a:t>
            </a:r>
            <a:r>
              <a:rPr lang="zh-CN" altLang="en-US" dirty="0" smtClean="0"/>
              <a:t>比如说定量属性</a:t>
            </a:r>
            <a:r>
              <a:rPr lang="en-US" altLang="zh-CN" dirty="0"/>
              <a:t>)</a:t>
            </a:r>
            <a:r>
              <a:rPr lang="zh-CN" altLang="en-US" dirty="0"/>
              <a:t>，那就把</a:t>
            </a:r>
            <a:r>
              <a:rPr lang="en-US" altLang="zh-CN" dirty="0" err="1"/>
              <a:t>NaN</a:t>
            </a:r>
            <a:r>
              <a:rPr lang="zh-CN" altLang="en-US" dirty="0"/>
              <a:t>作为一个新类别，加到类别特征中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如果缺值的样本适中，而该属性为</a:t>
            </a:r>
            <a:r>
              <a:rPr lang="zh-CN" altLang="en-US" b="1" dirty="0"/>
              <a:t>连续值特征属性</a:t>
            </a:r>
            <a:r>
              <a:rPr lang="zh-CN" altLang="en-US" dirty="0"/>
              <a:t>，有时候我们会考虑给定一个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，</a:t>
            </a:r>
            <a:r>
              <a:rPr lang="zh-CN" altLang="en-US" dirty="0"/>
              <a:t>然后把它</a:t>
            </a:r>
            <a:r>
              <a:rPr lang="zh-CN" altLang="en-US" b="1" dirty="0"/>
              <a:t>离散化</a:t>
            </a:r>
            <a:r>
              <a:rPr lang="zh-CN" altLang="en-US" dirty="0"/>
              <a:t>，之后把</a:t>
            </a:r>
            <a:r>
              <a:rPr lang="en-US" altLang="zh-CN" dirty="0" err="1"/>
              <a:t>NaN</a:t>
            </a:r>
            <a:r>
              <a:rPr lang="zh-CN" altLang="en-US" dirty="0" smtClean="0"/>
              <a:t>作为一个特征取值加到</a:t>
            </a:r>
            <a:r>
              <a:rPr lang="zh-CN" altLang="en-US" dirty="0"/>
              <a:t>属性类目中。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有些情况下，缺失的值个数并不是特别多</a:t>
            </a:r>
            <a:r>
              <a:rPr lang="zh-CN" altLang="en-US" dirty="0" smtClean="0"/>
              <a:t>，可以</a:t>
            </a:r>
            <a:r>
              <a:rPr lang="zh-CN" altLang="en-US" dirty="0"/>
              <a:t>试着根据已有的值</a:t>
            </a:r>
            <a:r>
              <a:rPr lang="zh-CN" altLang="en-US" dirty="0" smtClean="0"/>
              <a:t>，对数据拟合进行补充。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780353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143</TotalTime>
  <Words>623</Words>
  <Application>Microsoft Macintosh PowerPoint</Application>
  <PresentationFormat>宽屏</PresentationFormat>
  <Paragraphs>95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Calibri</vt:lpstr>
      <vt:lpstr>Calibri Light</vt:lpstr>
      <vt:lpstr>Cambria Math</vt:lpstr>
      <vt:lpstr>DengXian</vt:lpstr>
      <vt:lpstr>Mangal</vt:lpstr>
      <vt:lpstr>Wingdings</vt:lpstr>
      <vt:lpstr>宋体</vt:lpstr>
      <vt:lpstr>Arial</vt:lpstr>
      <vt:lpstr>怀旧</vt:lpstr>
      <vt:lpstr>特征工程</vt:lpstr>
      <vt:lpstr>特征工程</vt:lpstr>
      <vt:lpstr>PowerPoint 演示文稿</vt:lpstr>
      <vt:lpstr>在解答为什么之前…</vt:lpstr>
      <vt:lpstr>为什么要做特征工程</vt:lpstr>
      <vt:lpstr>PowerPoint 演示文稿</vt:lpstr>
      <vt:lpstr>数据预处理 – 单个特征</vt:lpstr>
      <vt:lpstr>数据预处理 – 单个特征</vt:lpstr>
      <vt:lpstr>数据预处理 – 单个特征</vt:lpstr>
      <vt:lpstr>数据预处理 – 多个特征</vt:lpstr>
      <vt:lpstr>数据预处理 – 降维</vt:lpstr>
      <vt:lpstr>数据预处理 – 特征构造</vt:lpstr>
      <vt:lpstr>sklearn</vt:lpstr>
      <vt:lpstr>总结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特征工程</dc:title>
  <dc:creator>Mario Cheung</dc:creator>
  <cp:lastModifiedBy>Mario Cheung</cp:lastModifiedBy>
  <cp:revision>20</cp:revision>
  <dcterms:created xsi:type="dcterms:W3CDTF">2017-10-21T07:10:29Z</dcterms:created>
  <dcterms:modified xsi:type="dcterms:W3CDTF">2017-10-21T09:33:54Z</dcterms:modified>
</cp:coreProperties>
</file>