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f135d7515194096" /><Relationship Type="http://schemas.openxmlformats.org/package/2006/relationships/metadata/core-properties" Target="/docProps/core.xml" Id="R30411f8deb46455b" /><Relationship Type="http://schemas.openxmlformats.org/officeDocument/2006/relationships/extended-properties" Target="/docProps/app.xml" Id="Rd3e29d95589b4f97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tableStyles" Target="/ppt/tableStyles.xml" Id="rId10" /><Relationship Type="http://schemas.openxmlformats.org/officeDocument/2006/relationships/presProps" Target="/ppt/presProps.xml" Id="rId11" /><Relationship Type="http://schemas.openxmlformats.org/officeDocument/2006/relationships/viewProps" Target="/ppt/viewProps.xml" Id="rId12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874708D-CACE-4F49-9AD4-94C25481573A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EEF963A-24C4-460B-AEEC-137F43D7925B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D252E88-EA38-403E-8871-C8CC2DD8177D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9429F77-D4CA-4084-9871-C3021118D329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96963FD-F32E-4732-AAED-DA9E70EAB8F2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E70731D-D5CB-46CF-AA67-A844080F28F6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8E1F944-FF2C-4CB9-8726-4C3F99B02540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7548658-316E-47F9-A47F-A52AB5483C80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90C0A07-E44C-4A40-9DD7-1E7486E2F4D9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D7C2BF0-27B6-4247-8C01-A6199D410599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2C8545B-79C5-41CB-BE61-5604A4A97562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392B32D-6014-430E-98CB-8AE0A291BF0F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EEFE80F-0D40-4A54-AD1A-21B6092FD9B4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64CEF3F-FA78-4635-9A35-8F4DABF0EF29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70B972D-00AE-4D41-A1F0-FBCC4043E2E6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177532-93AF-4C10-98CB-CA3BF5072AAE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82B49D-F501-4E0D-BBD2-E3BA724CD40E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3A9F434-0319-442F-BA4C-5FBF64EDCA2B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EA10D10-A9BC-4711-AC2B-0C907DC58DC0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097DF41-6EAB-44E8-B81E-27584AB0801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82C5D11-D825-43E0-8D90-FF6537629456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DFEE02-8E29-4AEA-96BD-91F1545FEEE9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6DBFE-EF9C-4B1E-ACFF-5BBD336E8FFC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C4CFC-D5AE-4603-AAFE-0DE2CB253346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image" Target="/ppt/media/image.png" Id="rId2" /><Relationship Type="http://schemas.openxmlformats.org/officeDocument/2006/relationships/image" Target="/ppt/media/image2.png" Id="rId3" /><Relationship Type="http://schemas.openxmlformats.org/officeDocument/2006/relationships/image" Target="/ppt/media/image3.png" Id="rId4" /><Relationship Type="http://schemas.openxmlformats.org/officeDocument/2006/relationships/image" Target="/ppt/media/image4.png" Id="rId5" /><Relationship Type="http://schemas.openxmlformats.org/officeDocument/2006/relationships/image" Target="/ppt/media/image5.png" Id="rId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image" Target="/ppt/media/image.png" Id="rId2" /><Relationship Type="http://schemas.openxmlformats.org/officeDocument/2006/relationships/image" Target="/ppt/media/image6.png" Id="rId3" /><Relationship Type="http://schemas.openxmlformats.org/officeDocument/2006/relationships/image" Target="/ppt/media/image4.png" Id="rId4" /><Relationship Type="http://schemas.openxmlformats.org/officeDocument/2006/relationships/image" Target="/ppt/media/image4.png" Id="rId5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image" Target="/ppt/media/image.png" Id="rId2" /><Relationship Type="http://schemas.openxmlformats.org/officeDocument/2006/relationships/image" Target="/ppt/media/image6.png" Id="rId3" /><Relationship Type="http://schemas.openxmlformats.org/officeDocument/2006/relationships/image" Target="/ppt/media/image7.png" Id="rId4" /><Relationship Type="http://schemas.openxmlformats.org/officeDocument/2006/relationships/image" Target="/ppt/media/image4.png" Id="rId5" /><Relationship Type="http://schemas.openxmlformats.org/officeDocument/2006/relationships/image" Target="/ppt/media/image8.png" Id="rId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image" Target="/ppt/media/image.png" Id="rId2" /><Relationship Type="http://schemas.openxmlformats.org/officeDocument/2006/relationships/image" Target="/ppt/media/image6.png" Id="rId3" /><Relationship Type="http://schemas.openxmlformats.org/officeDocument/2006/relationships/image" Target="/ppt/media/image9.png" Id="rId4" /><Relationship Type="http://schemas.openxmlformats.org/officeDocument/2006/relationships/image" Target="/ppt/media/image4.png" Id="rId5" /><Relationship Type="http://schemas.openxmlformats.org/officeDocument/2006/relationships/image" Target="/ppt/media/image10.png" Id="rId6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 rot="0" flipH="0" flipV="0">
            <a:off x="414063" y="190646"/>
            <a:ext cx="11347450" cy="61912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 sz="4400" b="1"/>
              <a:t>TAB 1</a:t>
            </a:r>
          </a:p>
          <a:p>
            <a:pPr lvl="0"/>
            <a:endParaRPr lang="en-US" altLang="en-US" sz="4400" b="1"/>
          </a:p>
          <a:p>
            <a:pPr lvl="0"/>
            <a:r>
              <a:rPr lang="zh-CN" altLang="zh-CN" sz="4400" b="1"/>
              <a:t>核心功能：</a:t>
            </a:r>
          </a:p>
          <a:p>
            <a:pPr lvl="0"/>
            <a:endParaRPr lang="en-US" altLang="en-US" sz="4400" b="1"/>
          </a:p>
          <a:p>
            <a:pPr lvl="0"/>
            <a:r>
              <a:rPr lang="zh-CN" altLang="zh-CN" sz="4400" b="1"/>
              <a:t>输入两个视频</a:t>
            </a:r>
          </a:p>
          <a:p>
            <a:pPr lvl="0"/>
            <a:r>
              <a:rPr lang="zh-CN" altLang="zh-CN" sz="4400" b="1"/>
              <a:t>处理后生成</a:t>
            </a:r>
            <a:r>
              <a:rPr lang="en-US" altLang="en-US" sz="4400" b="1"/>
              <a:t>26</a:t>
            </a:r>
            <a:r>
              <a:rPr lang="zh-CN" altLang="zh-CN" sz="4400" b="1"/>
              <a:t>张图片和</a:t>
            </a:r>
            <a:r>
              <a:rPr lang="en-US" altLang="en-US" sz="4400" b="1"/>
              <a:t>1</a:t>
            </a:r>
            <a:r>
              <a:rPr lang="zh-CN" altLang="zh-CN" sz="4400" b="1"/>
              <a:t>个视频，需要在</a:t>
            </a:r>
            <a:r>
              <a:rPr lang="en-US" altLang="en-US" sz="4400" b="1"/>
              <a:t>web</a:t>
            </a:r>
            <a:r>
              <a:rPr lang="zh-CN" altLang="zh-CN" sz="4400" b="1"/>
              <a:t>上展示这些内容</a:t>
            </a:r>
          </a:p>
        </p:txBody>
      </p:sp>
    </p:spTree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 rot="0" flipH="0" flipV="0">
            <a:off x="5930018" y="2244134"/>
            <a:ext cx="6096000" cy="3181350"/>
          </a:xfrm>
        </p:spPr>
        <p:txBody>
          <a:bodyPr>
            <a:spAutoFit/>
          </a:bodyPr>
          <a:lstStyle/>
          <a:p>
            <a:pPr lvl="0" algn="l"/>
            <a:endParaRPr lang="zh-CN" altLang="zh-CN" sz="2000"/>
          </a:p>
          <a:p>
            <a:pPr lvl="0" algn="l"/>
            <a:r>
              <a:rPr lang="en-US" altLang="en-US" sz="2000"/>
              <a:t>2. </a:t>
            </a:r>
            <a:r>
              <a:rPr lang="zh-CN" altLang="zh-CN" sz="2000"/>
              <a:t>历史记录模块：放一些历史上传处理的记录（小视频，或缩略图），当用户点击之后，将这个历史视频作为这边的输入（不需要二次上传到服务器）</a:t>
            </a:r>
          </a:p>
          <a:p>
            <a:pPr lvl="0" algn="l"/>
            <a:endParaRPr lang="en-US" altLang="en-US" sz="2000"/>
          </a:p>
          <a:p>
            <a:pPr lvl="0" algn="l"/>
            <a:r>
              <a:rPr lang="en-US" altLang="en-US" sz="2000">
                <a:solidFill>
                  <a:srgbClr val="FF0200"/>
                </a:solidFill>
              </a:rPr>
              <a:t>3. </a:t>
            </a:r>
            <a:r>
              <a:rPr lang="zh-CN" altLang="zh-CN" sz="2000">
                <a:solidFill>
                  <a:srgbClr val="FF0200"/>
                </a:solidFill>
              </a:rPr>
              <a:t>一旦用户决定，执行</a:t>
            </a:r>
            <a:r>
              <a:rPr lang="en-US" altLang="en-US">
                <a:solidFill>
                  <a:srgbClr val="FF0200"/>
                </a:solidFill>
                <a:highlight>
                  <a:srgbClr val="1E1E1E"/>
                </a:highlight>
                <a:latin typeface="Menlo"/>
                <a:ea typeface="Menlo"/>
              </a:rPr>
              <a:t>pseudocode_pmc(list_in_video_path, out_video_path, list_out_image_path):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D4DBC-30C6-9643-968E-5545DB66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0" flipH="0" flipV="0">
            <a:off x="6048480" y="64"/>
            <a:ext cx="5743815" cy="1655762"/>
          </a:xfrm>
        </p:spPr>
        <p:txBody>
          <a:bodyPr>
            <a:normAutofit fontScale="100000"/>
          </a:bodyPr>
          <a:lstStyle/>
          <a:p>
            <a:pPr lvl="0" algn="l"/>
            <a:r>
              <a:rPr lang="en-US" altLang="en-US" sz="2000"/>
              <a:t>1. </a:t>
            </a:r>
            <a:r>
              <a:rPr lang="zh-CN" altLang="zh-CN" sz="2000"/>
              <a:t>用户交互入口</a:t>
            </a:r>
            <a:r>
              <a:rPr lang="en-US" altLang="en-US" sz="2000"/>
              <a:t>1or2: </a:t>
            </a:r>
            <a:r>
              <a:rPr lang="zh-CN" altLang="zh-CN" sz="2000"/>
              <a:t>浏览用户</a:t>
            </a:r>
            <a:r>
              <a:rPr lang="en-US" altLang="en-US" sz="2000"/>
              <a:t>system file</a:t>
            </a:r>
            <a:r>
              <a:rPr lang="zh-CN" altLang="zh-CN" sz="2000"/>
              <a:t>，输入一个视频，传到服务器上。然后用户能在这里播放上传的视频</a:t>
            </a:r>
            <a:endParaRPr lang="zh-CN" altLang="zh-CN"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1323" y="-57630"/>
            <a:ext cx="5721212" cy="6858000"/>
          </a:xfrm>
          <a:prstGeom prst="rect">
            <a:avLst/>
          </a:prstGeom>
        </p:spPr>
      </p:pic>
      <p:sp>
        <p:nvSpPr>
          <p:cNvPr id="6" name=""/>
          <p:cNvSpPr txBox="0"/>
          <p:nvPr/>
        </p:nvSpPr>
        <p:spPr>
          <a:xfrm rot="0" flipH="0" flipV="0">
            <a:off x="1078040" y="1958576"/>
            <a:ext cx="878861" cy="316966"/>
          </a:xfrm>
          <a:prstGeom prst="rect">
            <a:avLst/>
          </a:prstGeom>
          <a:solidFill>
            <a:srgbClr val="0188FB"/>
          </a:solidFill>
          <a:ln w="12700">
            <a:solidFill>
              <a:srgbClr val="5C5C5C"/>
            </a:solidFill>
            <a:prstDash val="solid"/>
            <a:miter/>
          </a:ln>
        </p:spPr>
        <p:txBody>
          <a:bodyPr anchor="ctr"/>
          <a:lstStyle/>
          <a:p>
            <a:pPr lvl="0" algn="ctr"/>
            <a:r>
              <a:rPr lang="zh-CN" altLang="zh-CN" sz="800"/>
              <a:t>用户交互入口</a:t>
            </a:r>
            <a:r>
              <a:rPr lang="en-US" altLang="en-US" sz="800"/>
              <a:t>1</a:t>
            </a:r>
          </a:p>
        </p:txBody>
      </p:sp>
      <p:sp>
        <p:nvSpPr>
          <p:cNvPr id="7" name=""/>
          <p:cNvSpPr txBox="0"/>
          <p:nvPr/>
        </p:nvSpPr>
        <p:spPr>
          <a:xfrm rot="0" flipH="0" flipV="0">
            <a:off x="4047251" y="1958576"/>
            <a:ext cx="878861" cy="316966"/>
          </a:xfrm>
          <a:prstGeom prst="rect">
            <a:avLst/>
          </a:prstGeom>
          <a:solidFill>
            <a:srgbClr val="0188FB"/>
          </a:solidFill>
          <a:ln w="12700">
            <a:solidFill>
              <a:srgbClr val="5C5C5C"/>
            </a:solidFill>
            <a:prstDash val="solid"/>
            <a:miter/>
          </a:ln>
        </p:spPr>
        <p:txBody>
          <a:bodyPr anchor="ctr"/>
          <a:lstStyle/>
          <a:p>
            <a:pPr lvl="0" algn="ctr"/>
            <a:r>
              <a:rPr lang="zh-CN" altLang="zh-CN" sz="800"/>
              <a:t>用户交互入口</a:t>
            </a:r>
            <a:r>
              <a:rPr lang="en-US" altLang="en-US" sz="800"/>
              <a:t>2</a:t>
            </a:r>
          </a:p>
        </p:txBody>
      </p:sp>
      <p:pic>
        <p:nvPicPr>
          <p:cNvPr id="8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7732574" y="943859"/>
            <a:ext cx="2645315" cy="1554167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Id4"/>
          <a:stretch/>
        </p:blipFill>
        <p:spPr>
          <a:xfrm rot="0" flipH="0" flipV="0">
            <a:off x="3331914" y="541507"/>
            <a:ext cx="593295" cy="348906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Id5"/>
          <a:stretch/>
        </p:blipFill>
        <p:spPr>
          <a:xfrm rot="0" flipH="0" flipV="0">
            <a:off x="351693" y="541507"/>
            <a:ext cx="593295" cy="348906"/>
          </a:xfrm>
          <a:prstGeom prst="rect">
            <a:avLst/>
          </a:prstGeom>
        </p:spPr>
      </p:pic>
      <p:sp>
        <p:nvSpPr>
          <p:cNvPr id="11" name=""/>
          <p:cNvSpPr txBox="0"/>
          <p:nvPr/>
        </p:nvSpPr>
        <p:spPr>
          <a:xfrm rot="0" flipH="0" flipV="0">
            <a:off x="144160" y="289126"/>
            <a:ext cx="1008361" cy="85366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"/>
          <p:cNvSpPr txBox="0"/>
          <p:nvPr/>
        </p:nvSpPr>
        <p:spPr>
          <a:xfrm rot="0" flipH="0" flipV="0">
            <a:off x="3124380" y="200058"/>
            <a:ext cx="1008361" cy="85366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" name=""/>
          <p:cNvSpPr txBox="0"/>
          <p:nvPr/>
        </p:nvSpPr>
        <p:spPr>
          <a:xfrm rot="0" flipH="0" flipV="0">
            <a:off x="1619198" y="626893"/>
            <a:ext cx="878861" cy="316966"/>
          </a:xfrm>
          <a:prstGeom prst="rect">
            <a:avLst/>
          </a:prstGeom>
          <a:solidFill>
            <a:srgbClr val="0188FB"/>
          </a:solidFill>
          <a:ln w="12700">
            <a:solidFill>
              <a:srgbClr val="5C5C5C"/>
            </a:solidFill>
            <a:prstDash val="solid"/>
            <a:miter/>
          </a:ln>
        </p:spPr>
        <p:txBody>
          <a:bodyPr anchor="ctr"/>
          <a:lstStyle/>
          <a:p>
            <a:pPr lvl="0" algn="ctr"/>
            <a:r>
              <a:rPr lang="zh-CN" altLang="zh-CN" sz="800"/>
              <a:t>历史记录模块</a:t>
            </a:r>
          </a:p>
        </p:txBody>
      </p:sp>
      <p:cxnSp>
        <p:nvCxnSpPr>
          <p:cNvPr id="14" name=""/>
          <p:cNvCxnSpPr>
            <a:stCxn id="11" idx="6"/>
            <a:endCxn id="13" idx="0"/>
          </p:cNvCxnSpPr>
          <p:nvPr/>
        </p:nvCxnSpPr>
        <p:spPr>
          <a:xfrm rot="0" flipH="0" flipV="0">
            <a:off x="1152521" y="715961"/>
            <a:ext cx="466677" cy="69416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 type="triangle"/>
          </a:ln>
        </p:spPr>
      </p:cxnSp>
      <p:cxnSp>
        <p:nvCxnSpPr>
          <p:cNvPr id="15" name=""/>
          <p:cNvCxnSpPr>
            <a:stCxn id="12" idx="2"/>
            <a:endCxn id="13" idx="1"/>
          </p:cNvCxnSpPr>
          <p:nvPr/>
        </p:nvCxnSpPr>
        <p:spPr>
          <a:xfrm rot="0" flipH="1" flipV="0">
            <a:off x="2498059" y="626893"/>
            <a:ext cx="626321" cy="158483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 type="triangle"/>
          </a:ln>
        </p:spPr>
      </p:cxnSp>
      <p:pic>
        <p:nvPicPr>
          <p:cNvPr id="16" name=""/>
          <p:cNvPicPr>
            <a:picLocks noChangeAspect="1"/>
          </p:cNvPicPr>
          <p:nvPr/>
        </p:nvPicPr>
        <p:blipFill>
          <a:blip r:embed="rId6"/>
          <a:stretch/>
        </p:blipFill>
        <p:spPr>
          <a:xfrm rot="0" flipH="0" flipV="0">
            <a:off x="144160" y="3529236"/>
            <a:ext cx="5628374" cy="3155818"/>
          </a:xfrm>
          <a:prstGeom prst="rect">
            <a:avLst/>
          </a:prstGeom>
        </p:spPr>
      </p:pic>
      <p:sp>
        <p:nvSpPr>
          <p:cNvPr id="17" name=""/>
          <p:cNvSpPr txBox="1"/>
          <p:nvPr/>
        </p:nvSpPr>
        <p:spPr>
          <a:xfrm rot="0" flipH="0" flipV="0">
            <a:off x="5991074" y="5425484"/>
            <a:ext cx="5086350" cy="15176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/>
              <a:t>该函数会从</a:t>
            </a:r>
            <a:r>
              <a:rPr lang="en-US" altLang="en-US"/>
              <a:t>list_in_video_path</a:t>
            </a:r>
            <a:r>
              <a:rPr lang="zh-CN" altLang="zh-CN"/>
              <a:t>中获取两个输入视频；输出一个结果视频，文件保存为</a:t>
            </a:r>
            <a:r>
              <a:rPr lang="en-US" altLang="en-US"/>
              <a:t>out_video_path</a:t>
            </a:r>
            <a:r>
              <a:rPr lang="zh-CN" altLang="zh-CN"/>
              <a:t>路径中。输出</a:t>
            </a:r>
            <a:r>
              <a:rPr lang="en-US" altLang="en-US"/>
              <a:t>26</a:t>
            </a:r>
            <a:r>
              <a:rPr lang="zh-CN" altLang="zh-CN"/>
              <a:t>张图，文件分别保存为</a:t>
            </a:r>
            <a:r>
              <a:rPr lang="en-US" altLang="en-US"/>
              <a:t>list_out_image_path[i] (i~(0,26))</a:t>
            </a:r>
          </a:p>
        </p:txBody>
      </p:sp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rot="0" flipH="0" flipV="0">
            <a:off x="6134420" y="461297"/>
            <a:ext cx="5743815" cy="1655762"/>
          </a:xfrm>
          <a:prstGeom prst="rect">
            <a:avLst/>
          </a:prstGeom>
        </p:spPr>
        <p:txBody>
          <a:bodyPr vert="horz" lIns="91440" tIns="45720" rIns="91440" bIns="45720">
            <a:normAutofit fontScale="77500"/>
          </a:bodyPr>
          <a:lstStyle>
            <a:lvl1pPr marL="0" lvl="0" indent="0" algn="ctr" defTabSz="914400">
              <a:lnSpc>
                <a:spcPct val="13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indent="0" algn="ctr" defTabSz="914400">
              <a:lnSpc>
                <a:spcPct val="13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indent="0" algn="ctr" defTabSz="914400">
              <a:lnSpc>
                <a:spcPct val="13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indent="0" algn="ctr" defTabSz="914400">
              <a:lnSpc>
                <a:spcPct val="13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indent="0" algn="ctr" defTabSz="914400">
              <a:lnSpc>
                <a:spcPct val="13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indent="0" algn="ctr" defTabSz="914400">
              <a:lnSpc>
                <a:spcPct val="13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indent="0" algn="ctr" defTabSz="914400">
              <a:lnSpc>
                <a:spcPct val="13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indent="0" algn="ctr" defTabSz="914400">
              <a:lnSpc>
                <a:spcPct val="13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indent="0" algn="ctr" defTabSz="914400">
              <a:lnSpc>
                <a:spcPct val="13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 algn="l"/>
            <a:r>
              <a:rPr lang="zh-CN" altLang="zh-CN" sz="2000"/>
              <a:t>结果展示</a:t>
            </a:r>
            <a:r>
              <a:rPr lang="en-US" altLang="en-US" sz="2000"/>
              <a:t>1: </a:t>
            </a:r>
            <a:r>
              <a:rPr lang="zh-CN" altLang="zh-CN" sz="2000"/>
              <a:t>从</a:t>
            </a:r>
            <a:r>
              <a:rPr lang="en-US" altLang="en-US" sz="2000"/>
              <a:t>list_out_image_path[0:13]</a:t>
            </a:r>
            <a:r>
              <a:rPr lang="zh-CN" altLang="zh-CN" sz="2000"/>
              <a:t>中读取</a:t>
            </a:r>
            <a:r>
              <a:rPr lang="en-US" altLang="en-US" sz="2000"/>
              <a:t>13</a:t>
            </a:r>
            <a:r>
              <a:rPr lang="zh-CN" altLang="zh-CN" sz="2000"/>
              <a:t>张图，展示在第一行</a:t>
            </a:r>
            <a:endParaRPr lang="zh-CN" altLang="zh-CN"/>
          </a:p>
          <a:p>
            <a:pPr lvl="0" algn="l"/>
            <a:r>
              <a:rPr lang="zh-CN" altLang="zh-CN" sz="2000"/>
              <a:t>从</a:t>
            </a:r>
            <a:r>
              <a:rPr lang="en-US" altLang="en-US" sz="2000"/>
              <a:t>list_out_image_path[13:26]</a:t>
            </a:r>
            <a:r>
              <a:rPr lang="zh-CN" altLang="zh-CN" sz="2000"/>
              <a:t>中读取</a:t>
            </a:r>
            <a:r>
              <a:rPr lang="en-US" altLang="en-US" sz="2000"/>
              <a:t>13</a:t>
            </a:r>
            <a:r>
              <a:rPr lang="zh-CN" altLang="zh-CN" sz="2000"/>
              <a:t>张图，展示在第二行</a:t>
            </a:r>
          </a:p>
          <a:p>
            <a:pPr lvl="0" algn="l"/>
            <a:r>
              <a:rPr lang="zh-CN" altLang="zh-CN" sz="2000">
                <a:solidFill>
                  <a:srgbClr val="FF0200"/>
                </a:solidFill>
              </a:rPr>
              <a:t>要求第一行和第二行的图像在宽度上对齐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1323" y="-57630"/>
            <a:ext cx="5721212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 rot="0" flipH="0" flipV="0">
            <a:off x="6134420" y="3039712"/>
            <a:ext cx="6096000" cy="882650"/>
          </a:xfrm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 algn="l"/>
            <a:r>
              <a:rPr lang="zh-CN" altLang="zh-CN" sz="2000"/>
              <a:t>结果展示</a:t>
            </a:r>
            <a:r>
              <a:rPr lang="en-US" altLang="en-US" sz="2000"/>
              <a:t>2</a:t>
            </a:r>
            <a:r>
              <a:rPr lang="zh-CN" altLang="zh-CN" sz="2000"/>
              <a:t>：从</a:t>
            </a:r>
            <a:r>
              <a:rPr lang="en-US" altLang="en-US" sz="2000"/>
              <a:t>out_video_path</a:t>
            </a:r>
            <a:r>
              <a:rPr lang="zh-CN" altLang="zh-CN" sz="2000"/>
              <a:t>中读取一个视频并且在此播放</a:t>
            </a:r>
          </a:p>
        </p:txBody>
      </p:sp>
      <p:pic>
        <p:nvPicPr>
          <p:cNvPr id="6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144160" y="3541996"/>
            <a:ext cx="5628374" cy="3155818"/>
          </a:xfrm>
          <a:prstGeom prst="rect">
            <a:avLst/>
          </a:prstGeom>
        </p:spPr>
      </p:pic>
      <p:sp>
        <p:nvSpPr>
          <p:cNvPr id="7" name=""/>
          <p:cNvSpPr txBox="0"/>
          <p:nvPr/>
        </p:nvSpPr>
        <p:spPr>
          <a:xfrm rot="0" flipH="0" flipV="0">
            <a:off x="504265" y="3429064"/>
            <a:ext cx="878861" cy="316966"/>
          </a:xfrm>
          <a:prstGeom prst="rect">
            <a:avLst/>
          </a:prstGeom>
          <a:solidFill>
            <a:srgbClr val="0188FB"/>
          </a:solidFill>
          <a:ln w="12700">
            <a:solidFill>
              <a:srgbClr val="5C5C5C"/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 algn="ctr"/>
            <a:r>
              <a:rPr lang="zh-CN" altLang="zh-CN" sz="800"/>
              <a:t>结果展示</a:t>
            </a:r>
            <a:r>
              <a:rPr lang="en-US" altLang="en-US" sz="800"/>
              <a:t>1</a:t>
            </a:r>
          </a:p>
        </p:txBody>
      </p:sp>
      <p:sp>
        <p:nvSpPr>
          <p:cNvPr id="8" name=""/>
          <p:cNvSpPr txBox="0"/>
          <p:nvPr/>
        </p:nvSpPr>
        <p:spPr>
          <a:xfrm rot="0" flipH="0" flipV="0">
            <a:off x="1383126" y="5897549"/>
            <a:ext cx="878861" cy="316966"/>
          </a:xfrm>
          <a:prstGeom prst="rect">
            <a:avLst/>
          </a:prstGeom>
          <a:solidFill>
            <a:srgbClr val="0188FB"/>
          </a:solidFill>
          <a:ln w="12700">
            <a:solidFill>
              <a:srgbClr val="5C5C5C"/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 algn="ctr"/>
            <a:r>
              <a:rPr lang="zh-CN" altLang="zh-CN" sz="800"/>
              <a:t>结果展示</a:t>
            </a:r>
            <a:r>
              <a:rPr lang="en-US" altLang="en-US" sz="800"/>
              <a:t>2</a:t>
            </a:r>
          </a:p>
        </p:txBody>
      </p:sp>
      <p:sp>
        <p:nvSpPr>
          <p:cNvPr id="9" name=""/>
          <p:cNvSpPr txBox="0"/>
          <p:nvPr/>
        </p:nvSpPr>
        <p:spPr>
          <a:xfrm rot="0" flipH="0" flipV="0">
            <a:off x="144160" y="289126"/>
            <a:ext cx="1008361" cy="85366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/>
            <a:endParaRPr/>
          </a:p>
        </p:txBody>
      </p:sp>
      <p:pic>
        <p:nvPicPr>
          <p:cNvPr id="10" name=""/>
          <p:cNvPicPr>
            <a:picLocks noChangeAspect="1"/>
          </p:cNvPicPr>
          <p:nvPr/>
        </p:nvPicPr>
        <p:blipFill>
          <a:blip r:embed="rId4"/>
          <a:stretch/>
        </p:blipFill>
        <p:spPr>
          <a:xfrm rot="0" flipH="0" flipV="0">
            <a:off x="351693" y="541507"/>
            <a:ext cx="593295" cy="348906"/>
          </a:xfrm>
          <a:prstGeom prst="rect">
            <a:avLst/>
          </a:prstGeom>
        </p:spPr>
      </p:pic>
      <p:sp>
        <p:nvSpPr>
          <p:cNvPr id="11" name=""/>
          <p:cNvSpPr txBox="0"/>
          <p:nvPr/>
        </p:nvSpPr>
        <p:spPr>
          <a:xfrm rot="0" flipH="0" flipV="0">
            <a:off x="1619198" y="626893"/>
            <a:ext cx="878861" cy="316966"/>
          </a:xfrm>
          <a:prstGeom prst="rect">
            <a:avLst/>
          </a:prstGeom>
          <a:solidFill>
            <a:srgbClr val="0188FB"/>
          </a:solidFill>
          <a:ln w="12700">
            <a:solidFill>
              <a:srgbClr val="5C5C5C"/>
            </a:solidFill>
            <a:prstDash val="solid"/>
            <a:miter/>
          </a:ln>
        </p:spPr>
        <p:txBody>
          <a:bodyPr anchor="ctr"/>
          <a:lstStyle/>
          <a:p>
            <a:pPr lvl="0" algn="ctr"/>
            <a:r>
              <a:rPr lang="zh-CN" altLang="zh-CN" sz="800"/>
              <a:t>历史记录模块</a:t>
            </a:r>
          </a:p>
        </p:txBody>
      </p:sp>
      <p:cxnSp>
        <p:nvCxnSpPr>
          <p:cNvPr id="12" name=""/>
          <p:cNvCxnSpPr>
            <a:stCxn id="9" idx="6"/>
            <a:endCxn id="11" idx="0"/>
          </p:cNvCxnSpPr>
          <p:nvPr/>
        </p:nvCxnSpPr>
        <p:spPr>
          <a:xfrm rot="0" flipH="0" flipV="0">
            <a:off x="1152521" y="715961"/>
            <a:ext cx="466677" cy="69416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 type="triangle"/>
          </a:ln>
        </p:spPr>
      </p:cxnSp>
      <p:cxnSp>
        <p:nvCxnSpPr>
          <p:cNvPr id="13" name=""/>
          <p:cNvCxnSpPr>
            <a:stCxn id="14" idx="2"/>
            <a:endCxn id="11" idx="1"/>
          </p:cNvCxnSpPr>
          <p:nvPr/>
        </p:nvCxnSpPr>
        <p:spPr>
          <a:xfrm rot="0" flipH="1" flipV="0">
            <a:off x="2498059" y="626893"/>
            <a:ext cx="626321" cy="158483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 type="triangle"/>
          </a:ln>
        </p:spPr>
      </p:cxnSp>
      <p:sp>
        <p:nvSpPr>
          <p:cNvPr id="14" name=""/>
          <p:cNvSpPr txBox="0"/>
          <p:nvPr/>
        </p:nvSpPr>
        <p:spPr>
          <a:xfrm rot="0" flipH="0" flipV="0">
            <a:off x="3124380" y="200058"/>
            <a:ext cx="1008361" cy="85366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/>
            <a:endParaRPr/>
          </a:p>
        </p:txBody>
      </p:sp>
      <p:pic>
        <p:nvPicPr>
          <p:cNvPr id="15" name=""/>
          <p:cNvPicPr>
            <a:picLocks noChangeAspect="1"/>
          </p:cNvPicPr>
          <p:nvPr/>
        </p:nvPicPr>
        <p:blipFill>
          <a:blip r:embed="rId5"/>
          <a:stretch/>
        </p:blipFill>
        <p:spPr>
          <a:xfrm rot="0" flipH="0" flipV="0">
            <a:off x="3331914" y="541507"/>
            <a:ext cx="593295" cy="3489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 rot="0" flipH="0" flipV="0">
            <a:off x="504180" y="-101600"/>
            <a:ext cx="10896600" cy="6191250"/>
          </a:xfrm>
        </p:spPr>
        <p:txBody>
          <a:bodyPr>
            <a:spAutoFit/>
          </a:bodyPr>
          <a:lstStyle/>
          <a:p>
            <a:pPr lvl="0"/>
            <a:r>
              <a:rPr lang="en-US" altLang="en-US" sz="4400" b="1"/>
              <a:t>TAB 1:</a:t>
            </a:r>
            <a:r>
              <a:rPr lang="zh-CN" altLang="zh-CN" sz="4400" b="1"/>
              <a:t>这是</a:t>
            </a:r>
            <a:r>
              <a:rPr lang="en-US" altLang="en-US" sz="4400" b="1"/>
              <a:t>tab2?</a:t>
            </a:r>
          </a:p>
          <a:p>
            <a:pPr lvl="0"/>
            <a:endParaRPr lang="en-US" altLang="en-US" sz="4400" b="1"/>
          </a:p>
          <a:p>
            <a:pPr lvl="0"/>
            <a:r>
              <a:rPr lang="zh-CN" altLang="zh-CN" sz="4400" b="1"/>
              <a:t>核心功能：</a:t>
            </a:r>
          </a:p>
          <a:p>
            <a:pPr lvl="0"/>
            <a:endParaRPr lang="en-US" altLang="en-US" sz="4400" b="1"/>
          </a:p>
          <a:p>
            <a:pPr lvl="0"/>
            <a:r>
              <a:rPr lang="zh-CN" altLang="zh-CN" sz="4400" b="1"/>
              <a:t>输入一个视频</a:t>
            </a:r>
          </a:p>
          <a:p>
            <a:pPr lvl="0"/>
            <a:r>
              <a:rPr lang="zh-CN" altLang="zh-CN" sz="4400" b="1"/>
              <a:t>处理后生成</a:t>
            </a:r>
            <a:r>
              <a:rPr lang="en-US" altLang="en-US" sz="4400" b="1"/>
              <a:t>2</a:t>
            </a:r>
            <a:r>
              <a:rPr lang="zh-CN" altLang="zh-CN" sz="4400" b="1"/>
              <a:t>个视频，需要在</a:t>
            </a:r>
            <a:r>
              <a:rPr lang="en-US" altLang="en-US" sz="4400" b="1"/>
              <a:t>web</a:t>
            </a:r>
            <a:r>
              <a:rPr lang="zh-CN" altLang="zh-CN" sz="4400" b="1"/>
              <a:t>上展示这些内容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1323" y="-57630"/>
            <a:ext cx="5721212" cy="68580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rot="0" flipH="0" flipV="0">
            <a:off x="6134420" y="461297"/>
            <a:ext cx="5743815" cy="1655762"/>
          </a:xfrm>
          <a:prstGeom prst="rect">
            <a:avLst/>
          </a:prstGeom>
        </p:spPr>
        <p:txBody>
          <a:bodyPr vert="horz" lIns="91440" tIns="45720" rIns="91440" bIns="45720">
            <a:normAutofit fontScale="100000"/>
          </a:bodyPr>
          <a:lstStyle>
            <a:lvl1pPr marL="0" lvl="0" indent="0" algn="ctr" defTabSz="914400">
              <a:lnSpc>
                <a:spcPct val="13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indent="0" algn="ctr" defTabSz="914400">
              <a:lnSpc>
                <a:spcPct val="13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indent="0" algn="ctr" defTabSz="914400">
              <a:lnSpc>
                <a:spcPct val="13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indent="0" algn="ctr" defTabSz="914400">
              <a:lnSpc>
                <a:spcPct val="13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indent="0" algn="ctr" defTabSz="914400">
              <a:lnSpc>
                <a:spcPct val="13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indent="0" algn="ctr" defTabSz="914400">
              <a:lnSpc>
                <a:spcPct val="13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indent="0" algn="ctr" defTabSz="914400">
              <a:lnSpc>
                <a:spcPct val="13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indent="0" algn="ctr" defTabSz="914400">
              <a:lnSpc>
                <a:spcPct val="13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indent="0" algn="ctr" defTabSz="914400">
              <a:lnSpc>
                <a:spcPct val="13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 algn="l"/>
            <a:r>
              <a:rPr lang="zh-CN" altLang="zh-CN" sz="2000"/>
              <a:t>用户交互入口：</a:t>
            </a:r>
            <a:r>
              <a:rPr lang="zh-CN" altLang="zh-CN" sz="2000"/>
              <a:t>浏览用户</a:t>
            </a:r>
            <a:r>
              <a:rPr lang="en-US" altLang="en-US" sz="2000"/>
              <a:t>system file</a:t>
            </a:r>
            <a:r>
              <a:rPr lang="zh-CN" altLang="zh-CN" sz="2000"/>
              <a:t>，输入一个视频，传到服务器上。然后用户能在这里播放上传的视频</a:t>
            </a:r>
            <a:endParaRPr lang="zh-CN" altLang="zh-CN"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144160" y="3529236"/>
            <a:ext cx="5628374" cy="3155818"/>
          </a:xfrm>
          <a:prstGeom prst="rect">
            <a:avLst/>
          </a:prstGeom>
        </p:spPr>
      </p:pic>
      <p:sp>
        <p:nvSpPr>
          <p:cNvPr id="6" name=""/>
          <p:cNvSpPr txBox="0"/>
          <p:nvPr/>
        </p:nvSpPr>
        <p:spPr>
          <a:xfrm>
            <a:off x="224995" y="626074"/>
            <a:ext cx="5505880" cy="2394857"/>
          </a:xfrm>
          <a:prstGeom prst="rect">
            <a:avLst/>
          </a:prstGeom>
          <a:solidFill>
            <a:srgbClr val="5c848e"/>
          </a:solidFill>
          <a:ln w="0"/>
        </p:spPr>
        <p:txBody>
          <a:bodyPr anchor="ctr"/>
          <a:lstStyle/>
          <a:p>
            <a:pPr algn="ctr"/>
            <a:endParaRPr/>
          </a:p>
        </p:txBody>
      </p:sp>
      <p:pic>
        <p:nvPicPr>
          <p:cNvPr id="7" name=""/>
          <p:cNvPicPr>
            <a:picLocks noChangeAspect="1"/>
          </p:cNvPicPr>
          <p:nvPr/>
        </p:nvPicPr>
        <p:blipFill>
          <a:blip r:embed="rId4"/>
          <a:stretch/>
        </p:blipFill>
        <p:spPr>
          <a:xfrm rot="0" flipH="0" flipV="0">
            <a:off x="1795477" y="1138017"/>
            <a:ext cx="2232903" cy="1958084"/>
          </a:xfrm>
          <a:prstGeom prst="rect">
            <a:avLst/>
          </a:prstGeom>
        </p:spPr>
      </p:pic>
      <p:sp>
        <p:nvSpPr>
          <p:cNvPr id="8" name=""/>
          <p:cNvSpPr txBox="0"/>
          <p:nvPr/>
        </p:nvSpPr>
        <p:spPr>
          <a:xfrm rot="0" flipH="0" flipV="0">
            <a:off x="158989" y="2994212"/>
            <a:ext cx="5571886" cy="3806158"/>
          </a:xfrm>
          <a:prstGeom prst="rect">
            <a:avLst/>
          </a:prstGeom>
          <a:solidFill>
            <a:srgbClr val="5c848e"/>
          </a:solidFill>
          <a:ln w="0"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"/>
          <p:cNvSpPr txBox="0"/>
          <p:nvPr/>
        </p:nvSpPr>
        <p:spPr>
          <a:xfrm rot="0" flipH="0" flipV="0">
            <a:off x="284265" y="862343"/>
            <a:ext cx="878861" cy="316966"/>
          </a:xfrm>
          <a:prstGeom prst="rect">
            <a:avLst/>
          </a:prstGeom>
          <a:solidFill>
            <a:srgbClr val="0188FB"/>
          </a:solidFill>
          <a:ln w="12700">
            <a:solidFill>
              <a:srgbClr val="5C5C5C"/>
            </a:solidFill>
            <a:prstDash val="solid"/>
            <a:miter/>
          </a:ln>
        </p:spPr>
        <p:txBody>
          <a:bodyPr anchor="ctr"/>
          <a:lstStyle/>
          <a:p>
            <a:pPr lvl="0" algn="ctr"/>
            <a:r>
              <a:rPr lang="zh-CN" altLang="zh-CN" sz="800"/>
              <a:t>历史记录模块</a:t>
            </a:r>
          </a:p>
        </p:txBody>
      </p:sp>
      <p:cxnSp>
        <p:nvCxnSpPr>
          <p:cNvPr id="10" name=""/>
          <p:cNvCxnSpPr>
            <a:stCxn id="11" idx="2"/>
            <a:endCxn id="9" idx="1"/>
          </p:cNvCxnSpPr>
          <p:nvPr/>
        </p:nvCxnSpPr>
        <p:spPr>
          <a:xfrm rot="0" flipH="1" flipV="0">
            <a:off x="1163126" y="862343"/>
            <a:ext cx="626321" cy="158483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 type="triangle"/>
          </a:ln>
        </p:spPr>
      </p:cxnSp>
      <p:sp>
        <p:nvSpPr>
          <p:cNvPr id="11" name=""/>
          <p:cNvSpPr txBox="0"/>
          <p:nvPr/>
        </p:nvSpPr>
        <p:spPr>
          <a:xfrm rot="0" flipH="0" flipV="0">
            <a:off x="1789448" y="435509"/>
            <a:ext cx="1008361" cy="85366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/>
            <a:endParaRPr/>
          </a:p>
        </p:txBody>
      </p:sp>
      <p:pic>
        <p:nvPicPr>
          <p:cNvPr id="12" name=""/>
          <p:cNvPicPr>
            <a:picLocks noChangeAspect="1"/>
          </p:cNvPicPr>
          <p:nvPr/>
        </p:nvPicPr>
        <p:blipFill>
          <a:blip r:embed="rId5"/>
          <a:stretch/>
        </p:blipFill>
        <p:spPr>
          <a:xfrm rot="0" flipH="0" flipV="0">
            <a:off x="1996981" y="776958"/>
            <a:ext cx="593295" cy="348906"/>
          </a:xfrm>
          <a:prstGeom prst="rect">
            <a:avLst/>
          </a:prstGeom>
        </p:spPr>
      </p:pic>
      <p:sp>
        <p:nvSpPr>
          <p:cNvPr id="13" name=""/>
          <p:cNvSpPr txBox="0"/>
          <p:nvPr/>
        </p:nvSpPr>
        <p:spPr>
          <a:xfrm rot="0" flipH="0" flipV="0">
            <a:off x="2505501" y="2176960"/>
            <a:ext cx="878861" cy="316966"/>
          </a:xfrm>
          <a:prstGeom prst="rect">
            <a:avLst/>
          </a:prstGeom>
          <a:solidFill>
            <a:srgbClr val="0188FB"/>
          </a:solidFill>
          <a:ln w="12700">
            <a:solidFill>
              <a:srgbClr val="5C5C5C"/>
            </a:solidFill>
            <a:prstDash val="solid"/>
            <a:miter/>
          </a:ln>
        </p:spPr>
        <p:txBody>
          <a:bodyPr anchor="ctr"/>
          <a:lstStyle/>
          <a:p>
            <a:pPr lvl="0" algn="ctr"/>
            <a:r>
              <a:rPr lang="zh-CN" altLang="zh-CN" sz="800"/>
              <a:t>用户交互入口</a:t>
            </a:r>
          </a:p>
        </p:txBody>
      </p:sp>
      <p:pic>
        <p:nvPicPr>
          <p:cNvPr id="14" name=""/>
          <p:cNvPicPr>
            <a:picLocks noChangeAspect="1"/>
          </p:cNvPicPr>
          <p:nvPr/>
        </p:nvPicPr>
        <p:blipFill>
          <a:blip r:embed="rId6"/>
          <a:stretch/>
        </p:blipFill>
        <p:spPr>
          <a:xfrm rot="0" flipH="0" flipV="0">
            <a:off x="284265" y="3371370"/>
            <a:ext cx="5538919" cy="2739422"/>
          </a:xfrm>
          <a:prstGeom prst="rect">
            <a:avLst/>
          </a:prstGeom>
        </p:spPr>
      </p:pic>
      <p:sp>
        <p:nvSpPr>
          <p:cNvPr id="15" name=""/>
          <p:cNvSpPr txBox="0"/>
          <p:nvPr/>
        </p:nvSpPr>
        <p:spPr>
          <a:xfrm rot="0" flipH="0" flipV="0">
            <a:off x="2614294" y="5107146"/>
            <a:ext cx="878861" cy="316966"/>
          </a:xfrm>
          <a:prstGeom prst="rect">
            <a:avLst/>
          </a:prstGeom>
          <a:solidFill>
            <a:srgbClr val="0188FB"/>
          </a:solidFill>
          <a:ln w="12700">
            <a:solidFill>
              <a:srgbClr val="5C5C5C"/>
            </a:solidFill>
            <a:prstDash val="solid"/>
            <a:miter/>
          </a:ln>
        </p:spPr>
        <p:txBody>
          <a:bodyPr anchor="ctr"/>
          <a:lstStyle/>
          <a:p>
            <a:pPr lvl="0" algn="ctr"/>
            <a:r>
              <a:rPr lang="zh-CN" altLang="zh-CN" sz="800"/>
              <a:t>视频输出模块</a:t>
            </a:r>
          </a:p>
        </p:txBody>
      </p:sp>
      <p:sp>
        <p:nvSpPr>
          <p:cNvPr id="16" name=""/>
          <p:cNvSpPr txBox="1"/>
          <p:nvPr/>
        </p:nvSpPr>
        <p:spPr>
          <a:xfrm rot="0" flipH="0" flipV="0">
            <a:off x="6027416" y="1411792"/>
            <a:ext cx="6096000" cy="2825750"/>
          </a:xfrm>
        </p:spPr>
        <p:txBody>
          <a:bodyPr>
            <a:spAutoFit/>
          </a:bodyPr>
          <a:lstStyle/>
          <a:p>
            <a:pPr lvl="0" algn="l"/>
            <a:endParaRPr lang="zh-CN" altLang="zh-CN" sz="2000"/>
          </a:p>
          <a:p>
            <a:pPr lvl="0" algn="l"/>
            <a:r>
              <a:rPr lang="en-US" altLang="en-US" sz="2000"/>
              <a:t>2. </a:t>
            </a:r>
            <a:r>
              <a:rPr lang="zh-CN" altLang="zh-CN" sz="2000"/>
              <a:t>历史记录模块：放一些历史上传处理的记录（小视频，或缩略图），当用户点击之后，将这个历史视频作为输入（不需要二次上传到服务器）</a:t>
            </a:r>
          </a:p>
          <a:p>
            <a:pPr lvl="0" algn="l"/>
            <a:endParaRPr lang="en-US" altLang="en-US" sz="2000"/>
          </a:p>
          <a:p>
            <a:pPr lvl="0" algn="l"/>
            <a:r>
              <a:rPr lang="en-US" altLang="en-US" sz="2000">
                <a:solidFill>
                  <a:srgbClr val="FF0200"/>
                </a:solidFill>
              </a:rPr>
              <a:t>3. </a:t>
            </a:r>
            <a:r>
              <a:rPr lang="zh-CN" altLang="zh-CN" sz="2000">
                <a:solidFill>
                  <a:srgbClr val="FF0200"/>
                </a:solidFill>
              </a:rPr>
              <a:t>一旦用户决定，执行</a:t>
            </a:r>
            <a:r>
              <a:rPr lang="en-US" altLang="en-US">
                <a:solidFill>
                  <a:srgbClr val="FF0200"/>
                </a:solidFill>
                <a:highlight>
                  <a:srgbClr val="1E1E1E"/>
                </a:highlight>
                <a:latin typeface="Menlo"/>
                <a:ea typeface="Menlo"/>
              </a:rPr>
              <a:t>pseudocode_wy(in_video_path, list_out_video_path):</a:t>
            </a:r>
          </a:p>
        </p:txBody>
      </p:sp>
      <p:sp>
        <p:nvSpPr>
          <p:cNvPr id="17" name=""/>
          <p:cNvSpPr txBox="1"/>
          <p:nvPr/>
        </p:nvSpPr>
        <p:spPr>
          <a:xfrm rot="0" flipH="0" flipV="0">
            <a:off x="6088472" y="4593142"/>
            <a:ext cx="5086350" cy="11620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/>
              <a:t>该函数会从</a:t>
            </a:r>
            <a:r>
              <a:rPr lang="en-US" altLang="en-US"/>
              <a:t>in_video_path</a:t>
            </a:r>
            <a:r>
              <a:rPr lang="zh-CN" altLang="zh-CN"/>
              <a:t>中获取一个输入视频；输出两个结果视频，文件分别保存为</a:t>
            </a:r>
            <a:r>
              <a:rPr lang="en-US" altLang="en-US"/>
              <a:t>list_out_video_path[i] (i~(0,2))</a:t>
            </a:r>
            <a:r>
              <a:rPr lang="zh-CN" altLang="zh-CN"/>
              <a:t>路径中。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1323" y="-57630"/>
            <a:ext cx="5721212" cy="685800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144160" y="3529236"/>
            <a:ext cx="5628374" cy="3155818"/>
          </a:xfrm>
          <a:prstGeom prst="rect">
            <a:avLst/>
          </a:prstGeom>
        </p:spPr>
      </p:pic>
      <p:sp>
        <p:nvSpPr>
          <p:cNvPr id="5" name=""/>
          <p:cNvSpPr txBox="0"/>
          <p:nvPr/>
        </p:nvSpPr>
        <p:spPr>
          <a:xfrm>
            <a:off x="224995" y="626074"/>
            <a:ext cx="5505880" cy="2394857"/>
          </a:xfrm>
          <a:prstGeom prst="rect">
            <a:avLst/>
          </a:prstGeom>
          <a:solidFill>
            <a:srgbClr val="5c848e"/>
          </a:solidFill>
          <a:ln w="0"/>
        </p:spPr>
        <p:txBody>
          <a:bodyPr anchor="ctr"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algn="ctr"/>
            <a:endParaRPr/>
          </a:p>
        </p:txBody>
      </p:sp>
      <p:pic>
        <p:nvPicPr>
          <p:cNvPr id="6" name=""/>
          <p:cNvPicPr>
            <a:picLocks noChangeAspect="1"/>
          </p:cNvPicPr>
          <p:nvPr/>
        </p:nvPicPr>
        <p:blipFill>
          <a:blip r:embed="rId4"/>
          <a:stretch/>
        </p:blipFill>
        <p:spPr>
          <a:xfrm rot="0" flipH="0" flipV="0">
            <a:off x="1795477" y="1138017"/>
            <a:ext cx="2232903" cy="1958084"/>
          </a:xfrm>
          <a:prstGeom prst="rect">
            <a:avLst/>
          </a:prstGeom>
        </p:spPr>
      </p:pic>
      <p:sp>
        <p:nvSpPr>
          <p:cNvPr id="7" name=""/>
          <p:cNvSpPr txBox="0"/>
          <p:nvPr/>
        </p:nvSpPr>
        <p:spPr>
          <a:xfrm rot="0" flipH="0" flipV="0">
            <a:off x="158989" y="2994212"/>
            <a:ext cx="5571886" cy="3806158"/>
          </a:xfrm>
          <a:prstGeom prst="rect">
            <a:avLst/>
          </a:prstGeom>
          <a:solidFill>
            <a:srgbClr val="5c848e"/>
          </a:solidFill>
          <a:ln w="0"/>
        </p:spPr>
        <p:txBody>
          <a:bodyPr anchor="ctr"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algn="ctr"/>
            <a:endParaRPr/>
          </a:p>
        </p:txBody>
      </p:sp>
      <p:sp>
        <p:nvSpPr>
          <p:cNvPr id="8" name=""/>
          <p:cNvSpPr txBox="0"/>
          <p:nvPr/>
        </p:nvSpPr>
        <p:spPr>
          <a:xfrm rot="0" flipH="0" flipV="0">
            <a:off x="284265" y="862343"/>
            <a:ext cx="878861" cy="316966"/>
          </a:xfrm>
          <a:prstGeom prst="rect">
            <a:avLst/>
          </a:prstGeom>
          <a:solidFill>
            <a:srgbClr val="0188FB"/>
          </a:solidFill>
          <a:ln w="12700">
            <a:solidFill>
              <a:srgbClr val="5C5C5C"/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 algn="ctr"/>
            <a:r>
              <a:rPr lang="zh-CN" altLang="zh-CN" sz="800"/>
              <a:t>历史记录模块</a:t>
            </a:r>
          </a:p>
        </p:txBody>
      </p:sp>
      <p:cxnSp>
        <p:nvCxnSpPr>
          <p:cNvPr id="9" name=""/>
          <p:cNvCxnSpPr>
            <a:stCxn id="10" idx="2"/>
            <a:endCxn id="8" idx="1"/>
          </p:cNvCxnSpPr>
          <p:nvPr/>
        </p:nvCxnSpPr>
        <p:spPr>
          <a:xfrm rot="0" flipH="1" flipV="0">
            <a:off x="1163126" y="862343"/>
            <a:ext cx="626321" cy="158483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 type="triangle"/>
          </a:ln>
        </p:spPr>
      </p:cxnSp>
      <p:sp>
        <p:nvSpPr>
          <p:cNvPr id="10" name=""/>
          <p:cNvSpPr txBox="0"/>
          <p:nvPr/>
        </p:nvSpPr>
        <p:spPr>
          <a:xfrm rot="0" flipH="0" flipV="0">
            <a:off x="1789448" y="435509"/>
            <a:ext cx="1008361" cy="85366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algn="ctr"/>
            <a:endParaRPr/>
          </a:p>
        </p:txBody>
      </p:sp>
      <p:pic>
        <p:nvPicPr>
          <p:cNvPr id="11" name=""/>
          <p:cNvPicPr>
            <a:picLocks noChangeAspect="1"/>
          </p:cNvPicPr>
          <p:nvPr/>
        </p:nvPicPr>
        <p:blipFill>
          <a:blip r:embed="rId5"/>
          <a:stretch/>
        </p:blipFill>
        <p:spPr>
          <a:xfrm rot="0" flipH="0" flipV="0">
            <a:off x="1996981" y="776958"/>
            <a:ext cx="593295" cy="348906"/>
          </a:xfrm>
          <a:prstGeom prst="rect">
            <a:avLst/>
          </a:prstGeom>
        </p:spPr>
      </p:pic>
      <p:sp>
        <p:nvSpPr>
          <p:cNvPr id="12" name=""/>
          <p:cNvSpPr txBox="0"/>
          <p:nvPr/>
        </p:nvSpPr>
        <p:spPr>
          <a:xfrm rot="0" flipH="0" flipV="0">
            <a:off x="2505501" y="2176960"/>
            <a:ext cx="878861" cy="316966"/>
          </a:xfrm>
          <a:prstGeom prst="rect">
            <a:avLst/>
          </a:prstGeom>
          <a:solidFill>
            <a:srgbClr val="0188FB"/>
          </a:solidFill>
          <a:ln w="12700">
            <a:solidFill>
              <a:srgbClr val="5C5C5C"/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 algn="ctr"/>
            <a:r>
              <a:rPr lang="zh-CN" altLang="zh-CN" sz="800"/>
              <a:t>用户交互入口</a:t>
            </a:r>
          </a:p>
        </p:txBody>
      </p:sp>
      <p:pic>
        <p:nvPicPr>
          <p:cNvPr id="13" name=""/>
          <p:cNvPicPr>
            <a:picLocks noChangeAspect="1"/>
          </p:cNvPicPr>
          <p:nvPr/>
        </p:nvPicPr>
        <p:blipFill>
          <a:blip r:embed="rId6"/>
          <a:stretch/>
        </p:blipFill>
        <p:spPr>
          <a:xfrm rot="0" flipH="0" flipV="0">
            <a:off x="284265" y="3371370"/>
            <a:ext cx="5538919" cy="2739422"/>
          </a:xfrm>
          <a:prstGeom prst="rect">
            <a:avLst/>
          </a:prstGeom>
        </p:spPr>
      </p:pic>
      <p:sp>
        <p:nvSpPr>
          <p:cNvPr id="14" name=""/>
          <p:cNvSpPr txBox="0"/>
          <p:nvPr/>
        </p:nvSpPr>
        <p:spPr>
          <a:xfrm rot="0" flipH="0" flipV="0">
            <a:off x="2614294" y="5107146"/>
            <a:ext cx="878861" cy="316966"/>
          </a:xfrm>
          <a:prstGeom prst="rect">
            <a:avLst/>
          </a:prstGeom>
          <a:solidFill>
            <a:srgbClr val="0188FB"/>
          </a:solidFill>
          <a:ln w="12700">
            <a:solidFill>
              <a:srgbClr val="5C5C5C"/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 algn="ctr"/>
            <a:r>
              <a:rPr lang="zh-CN" altLang="zh-CN" sz="800"/>
              <a:t>结果展示</a:t>
            </a:r>
          </a:p>
        </p:txBody>
      </p:sp>
      <p:sp>
        <p:nvSpPr>
          <p:cNvPr id="15" name=""/>
          <p:cNvSpPr txBox="1"/>
          <p:nvPr/>
        </p:nvSpPr>
        <p:spPr>
          <a:xfrm rot="0" flipH="0" flipV="0">
            <a:off x="6096064" y="862343"/>
            <a:ext cx="6096000" cy="882650"/>
          </a:xfrm>
        </p:spPr>
        <p:txBody>
          <a:bodyPr>
            <a:spAutoFit/>
          </a:bodyPr>
          <a:lstStyle/>
          <a:p>
            <a:pPr lvl="0" algn="l"/>
            <a:r>
              <a:rPr lang="zh-CN" altLang="zh-CN" sz="2000"/>
              <a:t>结果展示：从</a:t>
            </a:r>
            <a:r>
              <a:rPr lang="en-US" altLang="en-US" sz="2000"/>
              <a:t>list_</a:t>
            </a:r>
            <a:r>
              <a:rPr lang="en-US" altLang="en-US" sz="2000"/>
              <a:t>out_video_path</a:t>
            </a:r>
            <a:r>
              <a:rPr lang="zh-CN" altLang="zh-CN" sz="2000"/>
              <a:t>中读取两个视频并且在此播放，以左右排列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 rot="0" flipH="0" flipV="0">
            <a:off x="395323" y="1118746"/>
            <a:ext cx="10896600" cy="3422650"/>
          </a:xfrm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en-US" altLang="en-US" sz="2400" b="1"/>
              <a:t>TAB 1&amp;2 </a:t>
            </a:r>
            <a:r>
              <a:rPr lang="zh-CN" altLang="zh-CN" sz="2400" b="1"/>
              <a:t>的额外要求：</a:t>
            </a:r>
          </a:p>
          <a:p>
            <a:pPr lvl="0"/>
            <a:endParaRPr lang="en-US" altLang="en-US" sz="2400" b="1"/>
          </a:p>
          <a:p>
            <a:pPr lvl="0"/>
            <a:r>
              <a:rPr lang="zh-CN" altLang="zh-CN" sz="2400" b="1"/>
              <a:t>如果这个视频已经执行过伪代码（</a:t>
            </a:r>
            <a:r>
              <a:rPr lang="en-US" altLang="en-US" sz="2400">
                <a:solidFill>
                  <a:srgbClr val="FF0200"/>
                </a:solidFill>
                <a:highlight>
                  <a:srgbClr val="1E1E1E"/>
                </a:highlight>
                <a:latin typeface="Menlo"/>
                <a:ea typeface="Menlo"/>
              </a:rPr>
              <a:t>pseudocode_pmc</a:t>
            </a:r>
            <a:r>
              <a:rPr lang="zh-CN" altLang="zh-CN" sz="2400">
                <a:solidFill>
                  <a:srgbClr val="FF0200"/>
                </a:solidFill>
                <a:highlight>
                  <a:srgbClr val="1E1E1E"/>
                </a:highlight>
                <a:latin typeface="Menlo"/>
                <a:ea typeface="Menlo"/>
              </a:rPr>
              <a:t>或</a:t>
            </a:r>
            <a:r>
              <a:rPr lang="en-US" altLang="en-US" sz="2400">
                <a:solidFill>
                  <a:srgbClr val="FF0200"/>
                </a:solidFill>
                <a:highlight>
                  <a:srgbClr val="1E1E1E"/>
                </a:highlight>
                <a:latin typeface="Menlo"/>
                <a:ea typeface="Menlo"/>
              </a:rPr>
              <a:t>pseudocode_wy</a:t>
            </a:r>
            <a:r>
              <a:rPr lang="zh-CN" altLang="zh-CN" sz="2400" b="1"/>
              <a:t>），需要将结果视频保存。下次再上传同样的视频，执行同样的任务时，不调用伪代码函数，直接生成视频结果</a:t>
            </a:r>
          </a:p>
          <a:p>
            <a:pPr lvl="0"/>
            <a:endParaRPr lang="en-US" altLang="en-US" sz="2400" b="1"/>
          </a:p>
          <a:p>
            <a:pPr lvl="0"/>
            <a:endParaRPr lang="zh-CN" altLang="zh-CN"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T137532</cp:lastModifiedBy>
  <cp:revision>1</cp:revision>
  <dcterms:created xsi:type="dcterms:W3CDTF">2022-12-22T07:09:10Z</dcterms:created>
  <dcterms:modified xsi:type="dcterms:W3CDTF">2022-12-22T07:09:17Z</dcterms:modified>
</cp:coreProperties>
</file>