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基于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TDOA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的定位方法</a:t>
            </a:r>
            <a:br>
              <a:rPr lang="zh-CN" altLang="en-US" kern="1200" baseline="0">
                <a:latin typeface="Arial" panose="020B0604020202020204" pitchFamily="34" charset="0"/>
                <a:ea typeface="宋体" panose="02010600030101010101" pitchFamily="2" charset="-122"/>
              </a:rPr>
            </a:b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39620" y="3940493"/>
            <a:ext cx="9144000" cy="1655762"/>
          </a:xfrm>
        </p:spPr>
        <p:txBody>
          <a:bodyPr/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彭锐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2019-7-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20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788035" y="1723390"/>
            <a:ext cx="3663950" cy="3637280"/>
            <a:chOff x="7253" y="4032"/>
            <a:chExt cx="6977" cy="5217"/>
          </a:xfrm>
        </p:grpSpPr>
        <p:grpSp>
          <p:nvGrpSpPr>
            <p:cNvPr id="23" name="组合 22"/>
            <p:cNvGrpSpPr/>
            <p:nvPr/>
          </p:nvGrpSpPr>
          <p:grpSpPr>
            <a:xfrm>
              <a:off x="7253" y="4032"/>
              <a:ext cx="4503" cy="5217"/>
              <a:chOff x="7253" y="4032"/>
              <a:chExt cx="4503" cy="5217"/>
            </a:xfrm>
          </p:grpSpPr>
          <p:sp>
            <p:nvSpPr>
              <p:cNvPr id="9" name="等腰三角形 8"/>
              <p:cNvSpPr/>
              <p:nvPr/>
            </p:nvSpPr>
            <p:spPr>
              <a:xfrm>
                <a:off x="7493" y="6194"/>
                <a:ext cx="340" cy="34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>
                <a:off x="9446" y="8909"/>
                <a:ext cx="340" cy="34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>
                <a:off x="8459" y="4330"/>
                <a:ext cx="340" cy="34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>
                <a:off x="9677" y="7134"/>
                <a:ext cx="340" cy="340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闪电形 12"/>
              <p:cNvSpPr/>
              <p:nvPr/>
            </p:nvSpPr>
            <p:spPr>
              <a:xfrm>
                <a:off x="11415" y="5627"/>
                <a:ext cx="341" cy="567"/>
              </a:xfrm>
              <a:prstGeom prst="lightningBolt">
                <a:avLst/>
              </a:prstGeom>
              <a:gradFill>
                <a:gsLst>
                  <a:gs pos="0">
                    <a:srgbClr val="FECF40"/>
                  </a:gs>
                  <a:gs pos="100000">
                    <a:srgbClr val="846C21"/>
                  </a:gs>
                </a:gsLst>
                <a:lin ang="5400000" scaled="0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4" name="直接箭头连接符 13"/>
              <p:cNvCxnSpPr>
                <a:endCxn id="11" idx="4"/>
              </p:cNvCxnSpPr>
              <p:nvPr/>
            </p:nvCxnSpPr>
            <p:spPr>
              <a:xfrm flipH="1" flipV="1">
                <a:off x="8686" y="4670"/>
                <a:ext cx="2600" cy="141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endCxn id="9" idx="4"/>
              </p:cNvCxnSpPr>
              <p:nvPr/>
            </p:nvCxnSpPr>
            <p:spPr>
              <a:xfrm flipH="1">
                <a:off x="7720" y="6080"/>
                <a:ext cx="3566" cy="45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H="1">
                <a:off x="9921" y="6052"/>
                <a:ext cx="1381" cy="116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>
                <a:endCxn id="10" idx="5"/>
              </p:cNvCxnSpPr>
              <p:nvPr/>
            </p:nvCxnSpPr>
            <p:spPr>
              <a:xfrm flipH="1">
                <a:off x="9588" y="6080"/>
                <a:ext cx="1698" cy="29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7775" y="4032"/>
                <a:ext cx="335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1</a:t>
                </a:r>
                <a:endParaRPr lang="en-US" altLang="zh-CN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7253" y="5703"/>
                <a:ext cx="404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2</a:t>
                </a:r>
                <a:endParaRPr lang="en-US" altLang="zh-CN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9296" y="7134"/>
                <a:ext cx="381" cy="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3</a:t>
                </a:r>
                <a:endParaRPr lang="en-US" altLang="zh-CN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8858" y="8718"/>
                <a:ext cx="1978" cy="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/>
                  <a:t>4</a:t>
                </a:r>
                <a:endParaRPr lang="en-US" altLang="zh-CN" sz="1600"/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11961" y="5425"/>
              <a:ext cx="2269" cy="1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lightning or </a:t>
              </a:r>
              <a:endParaRPr lang="en-US" altLang="zh-CN"/>
            </a:p>
            <a:p>
              <a:r>
                <a:rPr lang="en-US" altLang="zh-CN"/>
                <a:t>station</a:t>
              </a:r>
              <a:endParaRPr lang="en-US" altLang="zh-CN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60725" y="1514475"/>
            <a:ext cx="9025890" cy="4199890"/>
            <a:chOff x="5135" y="2385"/>
            <a:chExt cx="14214" cy="6614"/>
          </a:xfrm>
        </p:grpSpPr>
        <p:sp>
          <p:nvSpPr>
            <p:cNvPr id="4" name="文本框 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135" y="2385"/>
              <a:ext cx="14215" cy="6614"/>
            </a:xfrm>
            <a:prstGeom prst="rect">
              <a:avLst/>
            </a:prstGeom>
            <a:blipFill rotWithShape="0">
              <a:blip r:embed="rId1"/>
              <a:stretch>
                <a:fillRect b="-290"/>
              </a:stretch>
            </a:blipFill>
          </p:spPr>
          <p:txBody>
            <a:bodyPr/>
            <a:p>
              <a:r>
                <a:rPr lang="zh-CN" altLang="en-US">
                  <a:noFill/>
                </a:rPr>
                <a:t> </a:t>
              </a:r>
              <a:endParaRPr lang="zh-CN" altLang="en-US">
                <a:noFill/>
              </a:endParaRPr>
            </a:p>
          </p:txBody>
        </p:sp>
        <p:sp>
          <p:nvSpPr>
            <p:cNvPr id="26" name="双括号 25"/>
            <p:cNvSpPr/>
            <p:nvPr/>
          </p:nvSpPr>
          <p:spPr>
            <a:xfrm>
              <a:off x="11938" y="6624"/>
              <a:ext cx="5960" cy="533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7871" y="6335"/>
              <a:ext cx="3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16560" y="1683385"/>
            <a:ext cx="6442710" cy="3490595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</p:spPr>
        <p:txBody>
          <a:bodyPr/>
          <a:p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15" y="969328"/>
            <a:ext cx="5215550" cy="496093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2195" y="969645"/>
            <a:ext cx="3729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利用两地经纬度求大圆弧长的方法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31950" y="1974850"/>
            <a:ext cx="81337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通过台站数据可以得到               </a:t>
            </a:r>
            <a:r>
              <a:rPr lang="en-US" altLang="zh-CN" sz="2400"/>
              <a:t>,</a:t>
            </a:r>
            <a:r>
              <a:rPr lang="zh-CN" altLang="en-US" sz="2400"/>
              <a:t>试图找到一个</a:t>
            </a:r>
            <a:r>
              <a:rPr lang="en-US" altLang="zh-CN" sz="2400"/>
              <a:t>P'</a:t>
            </a:r>
            <a:r>
              <a:rPr lang="zh-CN" altLang="en-US" sz="2400"/>
              <a:t>的位置，使得上述函数取最小值。该位置即定位点。在数学上是一个最优化的问题。</a:t>
            </a:r>
            <a:endParaRPr lang="zh-CN" altLang="en-US" sz="2400" baseline="-250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4250" y="1974850"/>
          <a:ext cx="776605" cy="476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93700" imgH="241300" progId="Equation.KSEE3">
                  <p:embed/>
                </p:oleObj>
              </mc:Choice>
              <mc:Fallback>
                <p:oleObj name="" r:id="rId1" imgW="3937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4250" y="1974850"/>
                        <a:ext cx="776605" cy="476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42670" y="1153160"/>
            <a:ext cx="3676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利用多级网格法进行搜索</a:t>
            </a:r>
            <a:endParaRPr lang="zh-CN" altLang="en-US" sz="2400"/>
          </a:p>
        </p:txBody>
      </p:sp>
      <p:grpSp>
        <p:nvGrpSpPr>
          <p:cNvPr id="27" name="组合 26"/>
          <p:cNvGrpSpPr/>
          <p:nvPr/>
        </p:nvGrpSpPr>
        <p:grpSpPr>
          <a:xfrm>
            <a:off x="7176135" y="1680845"/>
            <a:ext cx="3844290" cy="2717165"/>
            <a:chOff x="11301" y="2647"/>
            <a:chExt cx="6054" cy="4279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11378" y="3107"/>
              <a:ext cx="5919" cy="3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1459" y="4549"/>
              <a:ext cx="5896" cy="1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11301" y="5913"/>
              <a:ext cx="5996" cy="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3280" y="2694"/>
              <a:ext cx="15" cy="42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4921" y="2694"/>
              <a:ext cx="15" cy="42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16578" y="2694"/>
              <a:ext cx="15" cy="42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/>
            <p:cNvSpPr/>
            <p:nvPr/>
          </p:nvSpPr>
          <p:spPr>
            <a:xfrm>
              <a:off x="13190" y="3024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14815" y="3024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16487" y="3024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3189" y="4466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4831" y="4466"/>
              <a:ext cx="196" cy="181"/>
            </a:xfrm>
            <a:prstGeom prst="ellipse">
              <a:avLst/>
            </a:prstGeom>
            <a:gradFill>
              <a:gsLst>
                <a:gs pos="0">
                  <a:srgbClr val="14CD68"/>
                </a:gs>
                <a:gs pos="100000">
                  <a:srgbClr val="0B6E38"/>
                </a:gs>
              </a:gsLst>
              <a:lin ang="54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6488" y="4466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3189" y="5846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14831" y="5846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6487" y="5846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/>
            <p:nvPr/>
          </p:nvCxnSpPr>
          <p:spPr>
            <a:xfrm flipH="1">
              <a:off x="11719" y="2647"/>
              <a:ext cx="11" cy="42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/>
            <p:cNvSpPr/>
            <p:nvPr/>
          </p:nvSpPr>
          <p:spPr>
            <a:xfrm>
              <a:off x="11629" y="3039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1629" y="4458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628" y="5846"/>
              <a:ext cx="196" cy="18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6975" y="1873885"/>
          <a:ext cx="2418080" cy="956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91565" imgH="431800" progId="Equation.KSEE3">
                  <p:embed/>
                </p:oleObj>
              </mc:Choice>
              <mc:Fallback>
                <p:oleObj name="" r:id="rId1" imgW="1091565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96975" y="1873885"/>
                        <a:ext cx="2418080" cy="956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196975" y="3131820"/>
            <a:ext cx="4177665" cy="2414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/>
              <a:t>第一步，按照</a:t>
            </a:r>
            <a:r>
              <a:rPr lang="en-US" altLang="zh-CN"/>
              <a:t>1</a:t>
            </a:r>
            <a:r>
              <a:rPr lang="zh-CN" altLang="en-US"/>
              <a:t>度的精度画网格，遍历格点，找到函数值最小的格点</a:t>
            </a:r>
            <a:r>
              <a:rPr lang="en-US" altLang="zh-CN"/>
              <a:t>P1</a:t>
            </a:r>
            <a:r>
              <a:rPr lang="zh-CN" altLang="en-US"/>
              <a:t>；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第二步，按照</a:t>
            </a:r>
            <a:r>
              <a:rPr lang="en-US" altLang="zh-CN"/>
              <a:t>0.1</a:t>
            </a:r>
            <a:r>
              <a:rPr lang="zh-CN" altLang="en-US"/>
              <a:t>度的精度在</a:t>
            </a:r>
            <a:r>
              <a:rPr lang="en-US" altLang="zh-CN"/>
              <a:t>p1</a:t>
            </a:r>
            <a:r>
              <a:rPr lang="zh-CN" altLang="en-US"/>
              <a:t>点周围区域画网格，找到函数值最小的格点</a:t>
            </a:r>
            <a:r>
              <a:rPr lang="en-US" altLang="zh-CN"/>
              <a:t>P2;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zh-CN" altLang="en-US"/>
              <a:t>第三步，按照</a:t>
            </a:r>
            <a:r>
              <a:rPr lang="en-US" altLang="zh-CN"/>
              <a:t>0.01</a:t>
            </a:r>
            <a:r>
              <a:rPr lang="zh-CN" altLang="en-US"/>
              <a:t>的精度在</a:t>
            </a:r>
            <a:r>
              <a:rPr lang="en-US" altLang="zh-CN"/>
              <a:t>P2</a:t>
            </a:r>
            <a:r>
              <a:rPr lang="zh-CN" altLang="en-US"/>
              <a:t>点周围区域画网格，找到函数值最小的格点</a:t>
            </a:r>
            <a:r>
              <a:rPr lang="en-US" altLang="zh-CN"/>
              <a:t>P3.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81125" y="1008380"/>
            <a:ext cx="341757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接收站位置：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88440" y="1745615"/>
            <a:ext cx="3203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乐山：</a:t>
            </a:r>
            <a:r>
              <a:rPr lang="en-US" altLang="zh-CN"/>
              <a:t>29.62,103.78</a:t>
            </a:r>
            <a:endParaRPr lang="en-US" altLang="zh-CN"/>
          </a:p>
          <a:p>
            <a:r>
              <a:rPr lang="zh-CN" altLang="en-US"/>
              <a:t>漠河：</a:t>
            </a:r>
            <a:r>
              <a:rPr lang="en-US" altLang="zh-CN"/>
              <a:t>52.98,122.51</a:t>
            </a:r>
            <a:endParaRPr lang="en-US" altLang="zh-CN"/>
          </a:p>
          <a:p>
            <a:r>
              <a:rPr lang="zh-CN" altLang="en-US"/>
              <a:t>随州：</a:t>
            </a:r>
            <a:r>
              <a:rPr lang="en-US" altLang="zh-CN"/>
              <a:t>31.57,113.32</a:t>
            </a:r>
            <a:endParaRPr lang="en-US" altLang="zh-CN"/>
          </a:p>
          <a:p>
            <a:r>
              <a:rPr lang="zh-CN" altLang="en-US"/>
              <a:t>武汉：</a:t>
            </a:r>
            <a:r>
              <a:rPr lang="en-US" altLang="zh-CN"/>
              <a:t>30.54,114.37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899025" y="1008380"/>
            <a:ext cx="2394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发射站位置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92065" y="1651635"/>
            <a:ext cx="2395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NWC: -21.816,114.166</a:t>
            </a:r>
            <a:endParaRPr lang="en-US" altLang="zh-CN"/>
          </a:p>
          <a:p>
            <a:r>
              <a:rPr lang="en-US" altLang="zh-CN"/>
              <a:t>     JJI: 32.04,130.810</a:t>
            </a:r>
            <a:endParaRPr lang="en-US" altLang="zh-CN"/>
          </a:p>
          <a:p>
            <a:r>
              <a:rPr lang="en-US" altLang="zh-CN"/>
              <a:t>anlu</a:t>
            </a:r>
            <a:r>
              <a:rPr lang="zh-CN" altLang="en-US"/>
              <a:t>：31.27,113.68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50340" y="3511550"/>
            <a:ext cx="8090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假设在提取各站的</a:t>
            </a:r>
            <a:r>
              <a:rPr lang="en-US" altLang="zh-CN"/>
              <a:t>ATD</a:t>
            </a:r>
            <a:r>
              <a:rPr lang="zh-CN" altLang="en-US"/>
              <a:t>时，有上下</a:t>
            </a:r>
            <a:r>
              <a:rPr lang="en-US" altLang="zh-CN"/>
              <a:t>50</a:t>
            </a:r>
            <a:r>
              <a:rPr lang="zh-CN" altLang="en-US"/>
              <a:t>个采样点的误差，即±</a:t>
            </a:r>
            <a:r>
              <a:rPr lang="en-US" altLang="zh-CN"/>
              <a:t>200us</a:t>
            </a:r>
            <a:r>
              <a:rPr lang="zh-CN" altLang="en-US"/>
              <a:t>的随机误差。在此前提下，对</a:t>
            </a:r>
            <a:r>
              <a:rPr lang="en-US" altLang="zh-CN"/>
              <a:t>NWC</a:t>
            </a:r>
            <a:r>
              <a:rPr lang="zh-CN" altLang="en-US"/>
              <a:t>、</a:t>
            </a:r>
            <a:r>
              <a:rPr lang="en-US" altLang="zh-CN"/>
              <a:t>JJI</a:t>
            </a:r>
            <a:r>
              <a:rPr lang="zh-CN" altLang="en-US"/>
              <a:t>、</a:t>
            </a:r>
            <a:r>
              <a:rPr lang="en-US" altLang="zh-CN"/>
              <a:t>anlu</a:t>
            </a:r>
            <a:r>
              <a:rPr lang="zh-CN" altLang="en-US"/>
              <a:t>各进行</a:t>
            </a:r>
            <a:r>
              <a:rPr lang="en-US" altLang="zh-CN"/>
              <a:t>1000</a:t>
            </a:r>
            <a:r>
              <a:rPr lang="zh-CN" altLang="en-US"/>
              <a:t>次的模拟定位。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32460" y="589280"/>
            <a:ext cx="2035810" cy="36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原四台站定位结果</a:t>
            </a:r>
            <a:endParaRPr lang="zh-CN" altLang="en-US"/>
          </a:p>
        </p:txBody>
      </p:sp>
      <p:pic>
        <p:nvPicPr>
          <p:cNvPr id="8" name="图片 7" descr="原4站_NW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985" y="1357630"/>
            <a:ext cx="4410075" cy="4175760"/>
          </a:xfrm>
          <a:prstGeom prst="rect">
            <a:avLst/>
          </a:prstGeom>
        </p:spPr>
      </p:pic>
      <p:pic>
        <p:nvPicPr>
          <p:cNvPr id="9" name="图片 8" descr="原4站_JJ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950" y="1357630"/>
            <a:ext cx="4243705" cy="4093210"/>
          </a:xfrm>
          <a:prstGeom prst="rect">
            <a:avLst/>
          </a:prstGeom>
        </p:spPr>
      </p:pic>
      <p:pic>
        <p:nvPicPr>
          <p:cNvPr id="12" name="图片 11" descr="原4站_ANL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05" y="1357630"/>
            <a:ext cx="4237355" cy="4028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03250" y="541020"/>
            <a:ext cx="649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若将接收站（</a:t>
            </a:r>
            <a:r>
              <a:rPr lang="en-US" altLang="zh-CN"/>
              <a:t>30.54,114.37</a:t>
            </a:r>
            <a:r>
              <a:rPr lang="zh-CN" altLang="en-US"/>
              <a:t>）换为（</a:t>
            </a:r>
            <a:r>
              <a:rPr lang="en-US" altLang="zh-CN"/>
              <a:t>-</a:t>
            </a:r>
            <a:r>
              <a:rPr lang="en-US" altLang="zh-CN">
                <a:sym typeface="+mn-ea"/>
              </a:rPr>
              <a:t>30.54,114.37</a:t>
            </a:r>
            <a:r>
              <a:rPr lang="zh-CN" altLang="en-US"/>
              <a:t>）结果：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49300" y="5741670"/>
            <a:ext cx="9668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比较两次结果，在站点数目一定时，想要提高定位精度，需要至少一个站点与目标站点的位置较为接近。</a:t>
            </a:r>
            <a:endParaRPr lang="en-US" altLang="zh-CN"/>
          </a:p>
        </p:txBody>
      </p:sp>
      <p:pic>
        <p:nvPicPr>
          <p:cNvPr id="6" name="图片 5" descr="新4站_NW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1088390"/>
            <a:ext cx="4283075" cy="4000500"/>
          </a:xfrm>
          <a:prstGeom prst="rect">
            <a:avLst/>
          </a:prstGeom>
        </p:spPr>
      </p:pic>
      <p:pic>
        <p:nvPicPr>
          <p:cNvPr id="7" name="图片 6" descr="新4站_JJ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910" y="1029335"/>
            <a:ext cx="4292600" cy="4000500"/>
          </a:xfrm>
          <a:prstGeom prst="rect">
            <a:avLst/>
          </a:prstGeom>
        </p:spPr>
      </p:pic>
      <p:pic>
        <p:nvPicPr>
          <p:cNvPr id="8" name="图片 7" descr="新4站_ANL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8460" y="1029335"/>
            <a:ext cx="411861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2730" y="453390"/>
            <a:ext cx="4673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若在原</a:t>
            </a:r>
            <a:r>
              <a:rPr lang="en-US" altLang="zh-CN"/>
              <a:t>4</a:t>
            </a:r>
            <a:r>
              <a:rPr lang="zh-CN" altLang="en-US"/>
              <a:t>站基础上多设置</a:t>
            </a:r>
            <a:r>
              <a:rPr lang="en-US" altLang="zh-CN"/>
              <a:t>2</a:t>
            </a:r>
            <a:r>
              <a:rPr lang="zh-CN" altLang="en-US"/>
              <a:t>个台站</a:t>
            </a:r>
            <a:r>
              <a:rPr lang="en-US" altLang="zh-CN"/>
              <a:t>:</a:t>
            </a:r>
            <a:endParaRPr lang="en-US" altLang="zh-CN"/>
          </a:p>
          <a:p>
            <a:r>
              <a:rPr lang="zh-CN" altLang="en-US"/>
              <a:t>监利 ：</a:t>
            </a:r>
            <a:r>
              <a:rPr lang="en-US" altLang="zh-CN"/>
              <a:t>29.83</a:t>
            </a:r>
            <a:r>
              <a:rPr lang="zh-CN" altLang="en-US"/>
              <a:t>，</a:t>
            </a:r>
            <a:r>
              <a:rPr lang="en-US" altLang="zh-CN"/>
              <a:t>112.9</a:t>
            </a:r>
            <a:endParaRPr lang="en-US" altLang="zh-CN"/>
          </a:p>
          <a:p>
            <a:r>
              <a:rPr lang="zh-CN" altLang="en-US"/>
              <a:t>南昌：</a:t>
            </a:r>
            <a:r>
              <a:rPr lang="en-US" altLang="zh-CN"/>
              <a:t>28.68</a:t>
            </a:r>
            <a:r>
              <a:rPr lang="zh-CN" altLang="en-US"/>
              <a:t>，</a:t>
            </a:r>
            <a:r>
              <a:rPr lang="en-US" altLang="zh-CN"/>
              <a:t>115.89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新6站_NW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080" y="1437005"/>
            <a:ext cx="4249420" cy="3850005"/>
          </a:xfrm>
          <a:prstGeom prst="rect">
            <a:avLst/>
          </a:prstGeom>
        </p:spPr>
      </p:pic>
      <p:pic>
        <p:nvPicPr>
          <p:cNvPr id="6" name="图片 5" descr="新6站_JJ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90" y="1428115"/>
            <a:ext cx="4389120" cy="3859530"/>
          </a:xfrm>
          <a:prstGeom prst="rect">
            <a:avLst/>
          </a:prstGeom>
        </p:spPr>
      </p:pic>
      <p:pic>
        <p:nvPicPr>
          <p:cNvPr id="7" name="图片 6" descr="新6站_ANLU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080" y="1437005"/>
            <a:ext cx="4305300" cy="38506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WPS 演示</Application>
  <PresentationFormat>宽屏</PresentationFormat>
  <Paragraphs>61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Equation.KSEE3</vt:lpstr>
      <vt:lpstr>Equation.KSEE3</vt:lpstr>
      <vt:lpstr>Equation.KSEE3</vt:lpstr>
      <vt:lpstr>基于TDOA的定位方法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P.R</dc:creator>
  <cp:lastModifiedBy>(•̀⌄•́)</cp:lastModifiedBy>
  <cp:revision>11</cp:revision>
  <dcterms:created xsi:type="dcterms:W3CDTF">2019-07-19T10:31:00Z</dcterms:created>
  <dcterms:modified xsi:type="dcterms:W3CDTF">2019-10-16T09:32:47Z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