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9" r:id="rId2"/>
    <p:sldId id="262" r:id="rId3"/>
    <p:sldId id="279" r:id="rId4"/>
    <p:sldId id="285" r:id="rId5"/>
    <p:sldId id="286" r:id="rId6"/>
    <p:sldId id="287" r:id="rId7"/>
    <p:sldId id="288" r:id="rId8"/>
    <p:sldId id="289" r:id="rId9"/>
    <p:sldId id="290" r:id="rId10"/>
    <p:sldId id="291" r:id="rId11"/>
    <p:sldId id="293" r:id="rId12"/>
    <p:sldId id="295" r:id="rId13"/>
    <p:sldId id="294" r:id="rId14"/>
    <p:sldId id="297" r:id="rId15"/>
    <p:sldId id="299" r:id="rId16"/>
    <p:sldId id="298" r:id="rId17"/>
    <p:sldId id="300" r:id="rId18"/>
    <p:sldId id="301" r:id="rId19"/>
    <p:sldId id="302" r:id="rId20"/>
    <p:sldId id="303" r:id="rId21"/>
    <p:sldId id="304" r:id="rId22"/>
    <p:sldId id="27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18" autoAdjust="0"/>
    <p:restoredTop sz="94660"/>
  </p:normalViewPr>
  <p:slideViewPr>
    <p:cSldViewPr snapToGrid="0">
      <p:cViewPr>
        <p:scale>
          <a:sx n="75" d="100"/>
          <a:sy n="75" d="100"/>
        </p:scale>
        <p:origin x="846"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91E9EF-8AEE-43E2-B435-2D4E98EF5FEB}" type="datetimeFigureOut">
              <a:rPr lang="zh-CN" altLang="en-US" smtClean="0"/>
              <a:t>2019/10/29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DF820D-99C2-4E28-9946-C6EB11B4081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9151C6-BCF0-41C6-AC9D-C91C56AE1A4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9151C6-BCF0-41C6-AC9D-C91C56AE1A4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9151C6-BCF0-41C6-AC9D-C91C56AE1A47}"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614600" y="2753801"/>
            <a:ext cx="10962800" cy="1350399"/>
          </a:xfrm>
          <a:prstGeom prst="rect">
            <a:avLst/>
          </a:prstGeom>
        </p:spPr>
        <p:txBody>
          <a:bodyPr lIns="91425" tIns="91425" rIns="91425" bIns="91425" anchor="ctr" anchorCtr="0"/>
          <a:lstStyle>
            <a:lvl1pPr lvl="0">
              <a:spcBef>
                <a:spcPts val="0"/>
              </a:spcBef>
              <a:buSzPct val="100000"/>
              <a:defRPr sz="5600"/>
            </a:lvl1pPr>
            <a:lvl2pPr lvl="1">
              <a:spcBef>
                <a:spcPts val="0"/>
              </a:spcBef>
              <a:buSzPct val="100000"/>
              <a:defRPr sz="5600"/>
            </a:lvl2pPr>
            <a:lvl3pPr lvl="2">
              <a:spcBef>
                <a:spcPts val="0"/>
              </a:spcBef>
              <a:buSzPct val="100000"/>
              <a:defRPr sz="5600"/>
            </a:lvl3pPr>
            <a:lvl4pPr lvl="3">
              <a:spcBef>
                <a:spcPts val="0"/>
              </a:spcBef>
              <a:buSzPct val="100000"/>
              <a:defRPr sz="5600"/>
            </a:lvl4pPr>
            <a:lvl5pPr lvl="4">
              <a:spcBef>
                <a:spcPts val="0"/>
              </a:spcBef>
              <a:buSzPct val="100000"/>
              <a:defRPr sz="5600"/>
            </a:lvl5pPr>
            <a:lvl6pPr lvl="5">
              <a:spcBef>
                <a:spcPts val="0"/>
              </a:spcBef>
              <a:buSzPct val="100000"/>
              <a:defRPr sz="5600"/>
            </a:lvl6pPr>
            <a:lvl7pPr lvl="6">
              <a:spcBef>
                <a:spcPts val="0"/>
              </a:spcBef>
              <a:buSzPct val="100000"/>
              <a:defRPr sz="5600"/>
            </a:lvl7pPr>
            <a:lvl8pPr lvl="7">
              <a:spcBef>
                <a:spcPts val="0"/>
              </a:spcBef>
              <a:buSzPct val="100000"/>
              <a:defRPr sz="5600"/>
            </a:lvl8pPr>
            <a:lvl9pPr lvl="8">
              <a:spcBef>
                <a:spcPts val="0"/>
              </a:spcBef>
              <a:buSzPct val="100000"/>
              <a:defRPr sz="5600"/>
            </a:lvl9pPr>
          </a:lstStyle>
          <a:p>
            <a:endParaRPr/>
          </a:p>
        </p:txBody>
      </p:sp>
      <p:sp>
        <p:nvSpPr>
          <p:cNvPr id="17" name="Shape 17"/>
          <p:cNvSpPr txBox="1">
            <a:spLocks noGrp="1"/>
          </p:cNvSpPr>
          <p:nvPr>
            <p:ph type="sldNum" idx="12"/>
          </p:nvPr>
        </p:nvSpPr>
        <p:spPr>
          <a:xfrm>
            <a:off x="11364722" y="6260831"/>
            <a:ext cx="731599" cy="524800"/>
          </a:xfrm>
          <a:prstGeom prst="rect">
            <a:avLst/>
          </a:prstGeom>
        </p:spPr>
        <p:txBody>
          <a:bodyPr lIns="91425" tIns="91425" rIns="91425" bIns="91425" anchor="ctr" anchorCtr="0">
            <a:noAutofit/>
          </a:bodyPr>
          <a:lstStyle/>
          <a:p>
            <a:fld id="{00000000-1234-1234-1234-123412341234}" type="slidenum">
              <a:rPr lang="en-GB" smtClean="0">
                <a:solidFill>
                  <a:schemeClr val="lt1"/>
                </a:solidFill>
              </a:rPr>
              <a:t>‹#›</a:t>
            </a:fld>
            <a:endParaRPr lang="en-GB">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9151C6-BCF0-41C6-AC9D-C91C56AE1A4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9151C6-BCF0-41C6-AC9D-C91C56AE1A4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9151C6-BCF0-41C6-AC9D-C91C56AE1A4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9151C6-BCF0-41C6-AC9D-C91C56AE1A4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9151C6-BCF0-41C6-AC9D-C91C56AE1A4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9151C6-BCF0-41C6-AC9D-C91C56AE1A4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9151C6-BCF0-41C6-AC9D-C91C56AE1A4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9151C6-BCF0-41C6-AC9D-C91C56AE1A4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151C6-BCF0-41C6-AC9D-C91C56AE1A4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520700" y="1165805"/>
            <a:ext cx="10962800" cy="2504695"/>
          </a:xfrm>
          <a:prstGeom prst="rect">
            <a:avLst/>
          </a:prstGeom>
        </p:spPr>
        <p:txBody>
          <a:bodyPr lIns="121900" tIns="121900" rIns="121900" bIns="121900" anchor="b" anchorCtr="0">
            <a:noAutofit/>
          </a:bodyPr>
          <a:lstStyle/>
          <a:p>
            <a:pPr lvl="0"/>
            <a:r>
              <a:rPr lang="en-US" altLang="zh-CN" sz="7200" dirty="0"/>
              <a:t>TDOA</a:t>
            </a:r>
            <a:r>
              <a:rPr lang="zh-CN" altLang="en-US" sz="7200" dirty="0" smtClean="0"/>
              <a:t>定位</a:t>
            </a:r>
            <a:r>
              <a:rPr lang="zh-CN" altLang="en-US" sz="7200" dirty="0"/>
              <a:t>算法</a:t>
            </a:r>
            <a:endParaRPr lang="zh-CN" altLang="en-US" sz="7200" dirty="0"/>
          </a:p>
        </p:txBody>
      </p:sp>
      <p:sp>
        <p:nvSpPr>
          <p:cNvPr id="68" name="Shape 68"/>
          <p:cNvSpPr txBox="1">
            <a:spLocks noGrp="1"/>
          </p:cNvSpPr>
          <p:nvPr>
            <p:ph type="subTitle" idx="1"/>
          </p:nvPr>
        </p:nvSpPr>
        <p:spPr>
          <a:xfrm>
            <a:off x="903367" y="4360641"/>
            <a:ext cx="10962800" cy="1406747"/>
          </a:xfrm>
          <a:prstGeom prst="rect">
            <a:avLst/>
          </a:prstGeom>
        </p:spPr>
        <p:txBody>
          <a:bodyPr lIns="121900" tIns="121900" rIns="121900" bIns="121900" anchor="t" anchorCtr="0">
            <a:noAutofit/>
          </a:bodyPr>
          <a:lstStyle/>
          <a:p>
            <a:r>
              <a:rPr lang="zh-CN" altLang="en-US" sz="3735" b="1" dirty="0">
                <a:solidFill>
                  <a:srgbClr val="000000"/>
                </a:solidFill>
              </a:rPr>
              <a:t>报告人：彭锐</a:t>
            </a:r>
            <a:endParaRPr lang="en-US" altLang="zh-CN" sz="3735" b="1" dirty="0">
              <a:solidFill>
                <a:srgbClr val="000000"/>
              </a:solidFill>
            </a:endParaRPr>
          </a:p>
          <a:p>
            <a:r>
              <a:rPr lang="en-US" altLang="zh-CN" sz="3735" dirty="0">
                <a:solidFill>
                  <a:srgbClr val="000000"/>
                </a:solidFill>
              </a:rPr>
              <a:t>2019/10/29</a:t>
            </a:r>
          </a:p>
        </p:txBody>
      </p:sp>
      <p:sp>
        <p:nvSpPr>
          <p:cNvPr id="2" name="灯片编号占位符 1"/>
          <p:cNvSpPr>
            <a:spLocks noGrp="1"/>
          </p:cNvSpPr>
          <p:nvPr>
            <p:ph type="sldNum" sz="quarter" idx="12"/>
          </p:nvPr>
        </p:nvSpPr>
        <p:spPr/>
        <p:txBody>
          <a:bodyPr/>
          <a:lstStyle/>
          <a:p>
            <a:fld id="{809151C6-BCF0-41C6-AC9D-C91C56AE1A47}" type="slidenum">
              <a:rPr lang="zh-CN" altLang="en-US" smtClean="0"/>
              <a:t>1</a:t>
            </a:fld>
            <a:endParaRPr lang="zh-CN" altLang="en-US"/>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0" y="1375795"/>
            <a:ext cx="6761527" cy="0"/>
          </a:xfrm>
          <a:prstGeom prst="line">
            <a:avLst/>
          </a:prstGeom>
          <a:ln w="38100"/>
        </p:spPr>
        <p:style>
          <a:lnRef idx="3">
            <a:schemeClr val="dk1"/>
          </a:lnRef>
          <a:fillRef idx="0">
            <a:schemeClr val="dk1"/>
          </a:fillRef>
          <a:effectRef idx="2">
            <a:schemeClr val="dk1"/>
          </a:effectRef>
          <a:fontRef idx="minor">
            <a:schemeClr val="tx1"/>
          </a:fontRef>
        </p:style>
      </p:cxnSp>
      <p:sp>
        <p:nvSpPr>
          <p:cNvPr id="2" name="标题 1"/>
          <p:cNvSpPr>
            <a:spLocks noGrp="1"/>
          </p:cNvSpPr>
          <p:nvPr>
            <p:ph type="title"/>
          </p:nvPr>
        </p:nvSpPr>
        <p:spPr>
          <a:xfrm>
            <a:off x="237507" y="377001"/>
            <a:ext cx="10515600" cy="1325563"/>
          </a:xfrm>
        </p:spPr>
        <p:txBody>
          <a:bodyPr/>
          <a:lstStyle/>
          <a:p>
            <a:r>
              <a:rPr lang="zh-CN" altLang="en-US" dirty="0"/>
              <a:t>小结</a:t>
            </a:r>
          </a:p>
        </p:txBody>
      </p:sp>
      <p:sp>
        <p:nvSpPr>
          <p:cNvPr id="4" name="灯片编号占位符 3"/>
          <p:cNvSpPr>
            <a:spLocks noGrp="1"/>
          </p:cNvSpPr>
          <p:nvPr>
            <p:ph type="sldNum" sz="quarter" idx="12"/>
          </p:nvPr>
        </p:nvSpPr>
        <p:spPr/>
        <p:txBody>
          <a:bodyPr/>
          <a:lstStyle/>
          <a:p>
            <a:fld id="{809151C6-BCF0-41C6-AC9D-C91C56AE1A47}" type="slidenum">
              <a:rPr lang="zh-CN" altLang="en-US" smtClean="0"/>
              <a:t>10</a:t>
            </a:fld>
            <a:endParaRPr lang="zh-CN" altLang="en-US"/>
          </a:p>
        </p:txBody>
      </p:sp>
      <p:sp>
        <p:nvSpPr>
          <p:cNvPr id="9" name="文本框 8"/>
          <p:cNvSpPr txBox="1"/>
          <p:nvPr/>
        </p:nvSpPr>
        <p:spPr>
          <a:xfrm>
            <a:off x="486888" y="1702564"/>
            <a:ext cx="6436426" cy="2677656"/>
          </a:xfrm>
          <a:prstGeom prst="rect">
            <a:avLst/>
          </a:prstGeom>
          <a:noFill/>
        </p:spPr>
        <p:txBody>
          <a:bodyPr wrap="square" rtlCol="0">
            <a:spAutoFit/>
          </a:bodyPr>
          <a:lstStyle/>
          <a:p>
            <a:pPr marL="285750" indent="-285750">
              <a:lnSpc>
                <a:spcPct val="200000"/>
              </a:lnSpc>
              <a:buFont typeface="Wingdings" panose="05000000000000000000" pitchFamily="2" charset="2"/>
              <a:buChar char="l"/>
            </a:pPr>
            <a:r>
              <a:rPr lang="en-US" altLang="zh-CN" sz="2800" dirty="0" smtClean="0"/>
              <a:t>Chan</a:t>
            </a:r>
            <a:r>
              <a:rPr lang="zh-CN" altLang="en-US" sz="2800" dirty="0" smtClean="0"/>
              <a:t>算法，三站及多站</a:t>
            </a:r>
            <a:endParaRPr lang="en-US" altLang="zh-CN" sz="2800" dirty="0" smtClean="0"/>
          </a:p>
          <a:p>
            <a:pPr marL="285750" indent="-285750">
              <a:lnSpc>
                <a:spcPct val="200000"/>
              </a:lnSpc>
              <a:buFont typeface="Wingdings" panose="05000000000000000000" pitchFamily="2" charset="2"/>
              <a:buChar char="l"/>
            </a:pPr>
            <a:r>
              <a:rPr lang="en-US" altLang="zh-CN" sz="2800" dirty="0" smtClean="0"/>
              <a:t>Taylor</a:t>
            </a:r>
            <a:r>
              <a:rPr lang="zh-CN" altLang="en-US" sz="2800" dirty="0" smtClean="0"/>
              <a:t>迭代法</a:t>
            </a:r>
            <a:endParaRPr lang="en-US" altLang="zh-CN" sz="2800" dirty="0" smtClean="0"/>
          </a:p>
          <a:p>
            <a:pPr marL="285750" indent="-285750">
              <a:lnSpc>
                <a:spcPct val="200000"/>
              </a:lnSpc>
              <a:buFont typeface="Wingdings" panose="05000000000000000000" pitchFamily="2" charset="2"/>
              <a:buChar char="l"/>
            </a:pPr>
            <a:r>
              <a:rPr lang="zh-CN" altLang="en-US" sz="2800" dirty="0" smtClean="0"/>
              <a:t>对非线性方程组的求解</a:t>
            </a:r>
            <a:endParaRPr lang="zh-CN" altLang="en-US" sz="2800" dirty="0"/>
          </a:p>
        </p:txBody>
      </p:sp>
    </p:spTree>
    <p:extLst>
      <p:ext uri="{BB962C8B-B14F-4D97-AF65-F5344CB8AC3E}">
        <p14:creationId xmlns:p14="http://schemas.microsoft.com/office/powerpoint/2010/main" val="1530181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0" y="1375795"/>
            <a:ext cx="6761527" cy="0"/>
          </a:xfrm>
          <a:prstGeom prst="line">
            <a:avLst/>
          </a:prstGeom>
          <a:ln w="38100"/>
        </p:spPr>
        <p:style>
          <a:lnRef idx="3">
            <a:schemeClr val="dk1"/>
          </a:lnRef>
          <a:fillRef idx="0">
            <a:schemeClr val="dk1"/>
          </a:fillRef>
          <a:effectRef idx="2">
            <a:schemeClr val="dk1"/>
          </a:effectRef>
          <a:fontRef idx="minor">
            <a:schemeClr val="tx1"/>
          </a:fontRef>
        </p:style>
      </p:cxnSp>
      <p:sp>
        <p:nvSpPr>
          <p:cNvPr id="2" name="标题 1"/>
          <p:cNvSpPr>
            <a:spLocks noGrp="1"/>
          </p:cNvSpPr>
          <p:nvPr>
            <p:ph type="title"/>
          </p:nvPr>
        </p:nvSpPr>
        <p:spPr>
          <a:xfrm>
            <a:off x="237507" y="377001"/>
            <a:ext cx="10515600" cy="1325563"/>
          </a:xfrm>
        </p:spPr>
        <p:txBody>
          <a:bodyPr/>
          <a:lstStyle/>
          <a:p>
            <a:r>
              <a:rPr lang="zh-CN" altLang="en-US" dirty="0" smtClean="0"/>
              <a:t>基于统计理论的方法</a:t>
            </a:r>
            <a:endParaRPr lang="zh-CN" altLang="en-US" dirty="0"/>
          </a:p>
        </p:txBody>
      </p:sp>
      <p:sp>
        <p:nvSpPr>
          <p:cNvPr id="4" name="灯片编号占位符 3"/>
          <p:cNvSpPr>
            <a:spLocks noGrp="1"/>
          </p:cNvSpPr>
          <p:nvPr>
            <p:ph type="sldNum" sz="quarter" idx="12"/>
          </p:nvPr>
        </p:nvSpPr>
        <p:spPr/>
        <p:txBody>
          <a:bodyPr/>
          <a:lstStyle/>
          <a:p>
            <a:fld id="{809151C6-BCF0-41C6-AC9D-C91C56AE1A47}" type="slidenum">
              <a:rPr lang="zh-CN" altLang="en-US" smtClean="0"/>
              <a:t>11</a:t>
            </a:fld>
            <a:endParaRPr lang="zh-CN" altLang="en-US"/>
          </a:p>
        </p:txBody>
      </p:sp>
      <mc:AlternateContent xmlns:mc="http://schemas.openxmlformats.org/markup-compatibility/2006">
        <mc:Choice xmlns:a14="http://schemas.microsoft.com/office/drawing/2010/main" Requires="a14">
          <p:sp>
            <p:nvSpPr>
              <p:cNvPr id="3" name="矩形 2"/>
              <p:cNvSpPr/>
              <p:nvPr/>
            </p:nvSpPr>
            <p:spPr>
              <a:xfrm>
                <a:off x="950026" y="1580243"/>
                <a:ext cx="9535886" cy="1138773"/>
              </a:xfrm>
              <a:prstGeom prst="rect">
                <a:avLst/>
              </a:prstGeom>
            </p:spPr>
            <p:txBody>
              <a:bodyPr wrap="square">
                <a:spAutoFit/>
              </a:bodyPr>
              <a:lstStyle/>
              <a:p>
                <a:r>
                  <a:rPr lang="en-US" altLang="zh-CN" sz="2800" kern="100" dirty="0">
                    <a:latin typeface="+mn-ea"/>
                    <a:cs typeface="宋体" panose="02010600030101010101" pitchFamily="2" charset="-122"/>
                  </a:rPr>
                  <a:t> </a:t>
                </a:r>
                <a:r>
                  <a:rPr lang="en-US" altLang="zh-CN" sz="2800" kern="100" dirty="0" smtClean="0">
                    <a:latin typeface="+mn-ea"/>
                    <a:cs typeface="宋体" panose="02010600030101010101" pitchFamily="2" charset="-122"/>
                  </a:rPr>
                  <a:t>   </a:t>
                </a:r>
                <a:r>
                  <a:rPr lang="zh-CN" altLang="zh-CN" sz="2000" kern="100" dirty="0" smtClean="0">
                    <a:latin typeface="+mn-ea"/>
                    <a:cs typeface="宋体" panose="02010600030101010101" pitchFamily="2" charset="-122"/>
                  </a:rPr>
                  <a:t>设</a:t>
                </a:r>
                <a14:m>
                  <m:oMath xmlns:m="http://schemas.openxmlformats.org/officeDocument/2006/math">
                    <m:r>
                      <a:rPr lang="en-US" altLang="zh-CN" sz="2000" i="1" kern="100" dirty="0">
                        <a:latin typeface="Cambria Math" panose="02040503050406030204" pitchFamily="18" charset="0"/>
                        <a:cs typeface="宋体" panose="02010600030101010101" pitchFamily="2" charset="-122"/>
                      </a:rPr>
                      <m:t>𝑥</m:t>
                    </m:r>
                  </m:oMath>
                </a14:m>
                <a:r>
                  <a:rPr lang="zh-CN" altLang="zh-CN" sz="2000" kern="100" dirty="0" smtClean="0">
                    <a:latin typeface="+mn-ea"/>
                    <a:cs typeface="宋体" panose="02010600030101010101" pitchFamily="2" charset="-122"/>
                  </a:rPr>
                  <a:t>的</a:t>
                </a:r>
                <a:r>
                  <a:rPr lang="zh-CN" altLang="zh-CN" sz="2000" kern="100" dirty="0">
                    <a:latin typeface="+mn-ea"/>
                    <a:cs typeface="宋体" panose="02010600030101010101" pitchFamily="2" charset="-122"/>
                  </a:rPr>
                  <a:t>分量是待估计的位置坐标</a:t>
                </a:r>
                <a:r>
                  <a:rPr lang="en-US" altLang="zh-CN" sz="2000" kern="100" dirty="0">
                    <a:latin typeface="+mn-ea"/>
                    <a:cs typeface="宋体" panose="02010600030101010101" pitchFamily="2" charset="-122"/>
                  </a:rPr>
                  <a:t>(2</a:t>
                </a:r>
                <a:r>
                  <a:rPr lang="zh-CN" altLang="zh-CN" sz="2000" kern="100" dirty="0">
                    <a:latin typeface="+mn-ea"/>
                    <a:cs typeface="宋体" panose="02010600030101010101" pitchFamily="2" charset="-122"/>
                  </a:rPr>
                  <a:t>维或者</a:t>
                </a:r>
                <a:r>
                  <a:rPr lang="en-US" altLang="zh-CN" sz="2000" kern="100" dirty="0">
                    <a:latin typeface="+mn-ea"/>
                    <a:cs typeface="宋体" panose="02010600030101010101" pitchFamily="2" charset="-122"/>
                  </a:rPr>
                  <a:t>3</a:t>
                </a:r>
                <a:r>
                  <a:rPr lang="zh-CN" altLang="zh-CN" sz="2000" kern="100" dirty="0">
                    <a:latin typeface="+mn-ea"/>
                    <a:cs typeface="宋体" panose="02010600030101010101" pitchFamily="2" charset="-122"/>
                  </a:rPr>
                  <a:t>维</a:t>
                </a:r>
                <a:r>
                  <a:rPr lang="en-US" altLang="zh-CN" sz="2000" kern="100" dirty="0">
                    <a:latin typeface="+mn-ea"/>
                    <a:cs typeface="宋体" panose="02010600030101010101" pitchFamily="2" charset="-122"/>
                  </a:rPr>
                  <a:t>)</a:t>
                </a:r>
                <a:r>
                  <a:rPr lang="zh-CN" altLang="zh-CN" sz="2000" kern="100" dirty="0">
                    <a:latin typeface="+mn-ea"/>
                    <a:cs typeface="宋体" panose="02010600030101010101" pitchFamily="2" charset="-122"/>
                  </a:rPr>
                  <a:t>和其他参数</a:t>
                </a:r>
                <a:r>
                  <a:rPr lang="en-US" altLang="zh-CN" sz="2000" kern="100" dirty="0">
                    <a:latin typeface="+mn-ea"/>
                    <a:cs typeface="宋体" panose="02010600030101010101" pitchFamily="2" charset="-122"/>
                  </a:rPr>
                  <a:t>(</a:t>
                </a:r>
                <a:r>
                  <a:rPr lang="zh-CN" altLang="zh-CN" sz="2000" kern="100" dirty="0">
                    <a:latin typeface="+mn-ea"/>
                    <a:cs typeface="宋体" panose="02010600030101010101" pitchFamily="2" charset="-122"/>
                  </a:rPr>
                  <a:t>比如说辐射发生时间</a:t>
                </a:r>
                <a:r>
                  <a:rPr lang="en-US" altLang="zh-CN" sz="2000" kern="100" dirty="0">
                    <a:latin typeface="+mn-ea"/>
                    <a:cs typeface="宋体" panose="02010600030101010101" pitchFamily="2" charset="-122"/>
                  </a:rPr>
                  <a:t>)</a:t>
                </a:r>
                <a:r>
                  <a:rPr lang="zh-CN" altLang="zh-CN" sz="2000" kern="100" dirty="0">
                    <a:latin typeface="+mn-ea"/>
                    <a:cs typeface="宋体" panose="02010600030101010101" pitchFamily="2" charset="-122"/>
                  </a:rPr>
                  <a:t>，在不同地点测量的到</a:t>
                </a:r>
                <a14:m>
                  <m:oMath xmlns:m="http://schemas.openxmlformats.org/officeDocument/2006/math">
                    <m:sSub>
                      <m:sSubPr>
                        <m:ctrlPr>
                          <a:rPr lang="zh-CN" altLang="zh-CN" sz="2000" i="1">
                            <a:latin typeface="+mn-ea"/>
                            <a:cs typeface="宋体" panose="02010600030101010101" pitchFamily="2" charset="-122"/>
                          </a:rPr>
                        </m:ctrlPr>
                      </m:sSubPr>
                      <m:e>
                        <m:r>
                          <m:rPr>
                            <m:sty m:val="p"/>
                          </m:rPr>
                          <a:rPr lang="en-US" altLang="zh-CN" sz="2000" kern="100">
                            <a:latin typeface="+mn-ea"/>
                            <a:cs typeface="宋体" panose="02010600030101010101" pitchFamily="2" charset="-122"/>
                          </a:rPr>
                          <m:t>r</m:t>
                        </m:r>
                      </m:e>
                      <m:sub>
                        <m:r>
                          <m:rPr>
                            <m:sty m:val="p"/>
                          </m:rPr>
                          <a:rPr lang="en-US" altLang="zh-CN" sz="2000" kern="100">
                            <a:latin typeface="+mn-ea"/>
                            <a:cs typeface="宋体" panose="02010600030101010101" pitchFamily="2" charset="-122"/>
                          </a:rPr>
                          <m:t>i</m:t>
                        </m:r>
                      </m:sub>
                    </m:sSub>
                    <m:r>
                      <a:rPr lang="en-US" altLang="zh-CN" sz="2000" i="1" kern="100">
                        <a:latin typeface="+mn-ea"/>
                        <a:cs typeface="宋体" panose="02010600030101010101" pitchFamily="2" charset="-122"/>
                      </a:rPr>
                      <m:t>,</m:t>
                    </m:r>
                    <m:r>
                      <a:rPr lang="en-US" altLang="zh-CN" sz="2000" i="1" kern="100">
                        <a:latin typeface="+mn-ea"/>
                        <a:cs typeface="宋体" panose="02010600030101010101" pitchFamily="2" charset="-122"/>
                      </a:rPr>
                      <m:t>𝑖</m:t>
                    </m:r>
                    <m:r>
                      <a:rPr lang="en-US" altLang="zh-CN" sz="2000" i="1" kern="100">
                        <a:latin typeface="+mn-ea"/>
                        <a:cs typeface="宋体" panose="02010600030101010101" pitchFamily="2" charset="-122"/>
                      </a:rPr>
                      <m:t>=1,2,3,…,</m:t>
                    </m:r>
                    <m:r>
                      <a:rPr lang="en-US" altLang="zh-CN" sz="2000" i="1" kern="100">
                        <a:latin typeface="+mn-ea"/>
                        <a:cs typeface="宋体" panose="02010600030101010101" pitchFamily="2" charset="-122"/>
                      </a:rPr>
                      <m:t>𝑁</m:t>
                    </m:r>
                  </m:oMath>
                </a14:m>
                <a:r>
                  <a:rPr lang="en-US" altLang="zh-CN" sz="2000" kern="100" dirty="0">
                    <a:latin typeface="+mn-ea"/>
                    <a:cs typeface="宋体" panose="02010600030101010101" pitchFamily="2" charset="-122"/>
                  </a:rPr>
                  <a:t>.</a:t>
                </a:r>
                <a:r>
                  <a:rPr lang="zh-CN" altLang="zh-CN" sz="2000" kern="100" dirty="0">
                    <a:latin typeface="+mn-ea"/>
                    <a:cs typeface="宋体" panose="02010600030101010101" pitchFamily="2" charset="-122"/>
                  </a:rPr>
                  <a:t>在不存在随机误差的时</a:t>
                </a:r>
                <a:r>
                  <a:rPr lang="zh-CN" altLang="zh-CN" sz="2000" kern="100" dirty="0" smtClean="0">
                    <a:latin typeface="+mn-ea"/>
                    <a:cs typeface="宋体" panose="02010600030101010101" pitchFamily="2" charset="-122"/>
                  </a:rPr>
                  <a:t>，</a:t>
                </a:r>
                <a14:m>
                  <m:oMath xmlns:m="http://schemas.openxmlformats.org/officeDocument/2006/math">
                    <m:sSub>
                      <m:sSubPr>
                        <m:ctrlPr>
                          <a:rPr lang="zh-CN" altLang="zh-CN" sz="2000" i="1" smtClean="0">
                            <a:latin typeface="+mn-ea"/>
                            <a:cs typeface="宋体" panose="02010600030101010101" pitchFamily="2" charset="-122"/>
                          </a:rPr>
                        </m:ctrlPr>
                      </m:sSubPr>
                      <m:e>
                        <m:r>
                          <a:rPr lang="en-US" altLang="zh-CN" sz="2000" b="0" i="1" kern="100">
                            <a:latin typeface="+mn-ea"/>
                            <a:cs typeface="宋体" panose="02010600030101010101" pitchFamily="2" charset="-122"/>
                          </a:rPr>
                          <m:t>𝑟</m:t>
                        </m:r>
                      </m:e>
                      <m:sub>
                        <m:r>
                          <a:rPr lang="en-US" altLang="zh-CN" sz="2000" b="0" i="1" kern="100">
                            <a:latin typeface="+mn-ea"/>
                            <a:cs typeface="宋体" panose="02010600030101010101" pitchFamily="2" charset="-122"/>
                          </a:rPr>
                          <m:t>𝑖</m:t>
                        </m:r>
                      </m:sub>
                    </m:sSub>
                    <m:r>
                      <a:rPr lang="en-US" altLang="zh-CN" sz="2000" b="0" i="1" kern="100">
                        <a:latin typeface="+mn-ea"/>
                        <a:cs typeface="宋体" panose="02010600030101010101" pitchFamily="2" charset="-122"/>
                      </a:rPr>
                      <m:t>=</m:t>
                    </m:r>
                    <m:sSub>
                      <m:sSubPr>
                        <m:ctrlPr>
                          <a:rPr lang="zh-CN" altLang="zh-CN" sz="2000" i="1">
                            <a:latin typeface="+mn-ea"/>
                            <a:cs typeface="宋体" panose="02010600030101010101" pitchFamily="2" charset="-122"/>
                          </a:rPr>
                        </m:ctrlPr>
                      </m:sSubPr>
                      <m:e>
                        <m:r>
                          <a:rPr lang="en-US" altLang="zh-CN" sz="2000" b="0" i="1" kern="100">
                            <a:latin typeface="+mn-ea"/>
                            <a:cs typeface="宋体" panose="02010600030101010101" pitchFamily="2" charset="-122"/>
                          </a:rPr>
                          <m:t>𝑓</m:t>
                        </m:r>
                      </m:e>
                      <m:sub>
                        <m:r>
                          <a:rPr lang="en-US" altLang="zh-CN" sz="2000" b="0" i="1" kern="100">
                            <a:latin typeface="+mn-ea"/>
                            <a:cs typeface="宋体" panose="02010600030101010101" pitchFamily="2" charset="-122"/>
                          </a:rPr>
                          <m:t>𝑖</m:t>
                        </m:r>
                      </m:sub>
                    </m:sSub>
                    <m:r>
                      <a:rPr lang="en-US" altLang="zh-CN" sz="2000" b="0" i="1" kern="100">
                        <a:latin typeface="+mn-ea"/>
                        <a:cs typeface="宋体" panose="02010600030101010101" pitchFamily="2" charset="-122"/>
                      </a:rPr>
                      <m:t>(</m:t>
                    </m:r>
                    <m:r>
                      <a:rPr lang="en-US" altLang="zh-CN" sz="2000" b="0" i="1" kern="100">
                        <a:latin typeface="+mn-ea"/>
                        <a:cs typeface="宋体" panose="02010600030101010101" pitchFamily="2" charset="-122"/>
                      </a:rPr>
                      <m:t>𝑥</m:t>
                    </m:r>
                    <m:r>
                      <a:rPr lang="en-US" altLang="zh-CN" sz="2000" b="0" i="1" kern="100">
                        <a:latin typeface="+mn-ea"/>
                        <a:cs typeface="宋体" panose="02010600030101010101" pitchFamily="2" charset="-122"/>
                      </a:rPr>
                      <m:t>)</m:t>
                    </m:r>
                  </m:oMath>
                </a14:m>
                <a:r>
                  <a:rPr lang="en-US" altLang="zh-CN" sz="2000" kern="100" dirty="0">
                    <a:latin typeface="+mn-ea"/>
                    <a:cs typeface="宋体" panose="02010600030101010101" pitchFamily="2" charset="-122"/>
                  </a:rPr>
                  <a:t>(</a:t>
                </a:r>
                <a:r>
                  <a:rPr lang="zh-CN" altLang="zh-CN" sz="2000" kern="100" dirty="0" smtClean="0">
                    <a:latin typeface="+mn-ea"/>
                    <a:cs typeface="宋体" panose="02010600030101010101" pitchFamily="2" charset="-122"/>
                  </a:rPr>
                  <a:t>一</a:t>
                </a:r>
                <a:r>
                  <a:rPr lang="zh-CN" altLang="zh-CN" sz="2000" kern="100" dirty="0">
                    <a:latin typeface="+mn-ea"/>
                    <a:cs typeface="宋体" panose="02010600030101010101" pitchFamily="2" charset="-122"/>
                  </a:rPr>
                  <a:t>个已知函数</a:t>
                </a:r>
                <a:r>
                  <a:rPr lang="en-US" altLang="zh-CN" sz="2000" kern="100" dirty="0">
                    <a:latin typeface="+mn-ea"/>
                    <a:cs typeface="宋体" panose="02010600030101010101" pitchFamily="2" charset="-122"/>
                  </a:rPr>
                  <a:t>)</a:t>
                </a:r>
                <a:r>
                  <a:rPr lang="zh-CN" altLang="zh-CN" sz="2000" kern="100" dirty="0">
                    <a:latin typeface="+mn-ea"/>
                    <a:cs typeface="宋体" panose="02010600030101010101" pitchFamily="2" charset="-122"/>
                  </a:rPr>
                  <a:t>，在误差存在时</a:t>
                </a:r>
                <a:r>
                  <a:rPr lang="zh-CN" altLang="zh-CN" sz="2000" kern="100" dirty="0" smtClean="0">
                    <a:latin typeface="+mn-ea"/>
                    <a:cs typeface="宋体" panose="02010600030101010101" pitchFamily="2" charset="-122"/>
                  </a:rPr>
                  <a:t>有</a:t>
                </a:r>
                <a:r>
                  <a:rPr lang="en-US" altLang="zh-CN" sz="2000" kern="100" dirty="0" smtClean="0">
                    <a:latin typeface="+mn-ea"/>
                    <a:cs typeface="宋体" panose="02010600030101010101" pitchFamily="2" charset="-122"/>
                  </a:rPr>
                  <a:t>:</a:t>
                </a:r>
                <a:endParaRPr lang="zh-CN" altLang="en-US" sz="2000" dirty="0">
                  <a:latin typeface="+mn-ea"/>
                </a:endParaRPr>
              </a:p>
            </p:txBody>
          </p:sp>
        </mc:Choice>
        <mc:Fallback>
          <p:sp>
            <p:nvSpPr>
              <p:cNvPr id="3" name="矩形 2"/>
              <p:cNvSpPr>
                <a:spLocks noRot="1" noChangeAspect="1" noMove="1" noResize="1" noEditPoints="1" noAdjustHandles="1" noChangeArrowheads="1" noChangeShapeType="1" noTextEdit="1"/>
              </p:cNvSpPr>
              <p:nvPr/>
            </p:nvSpPr>
            <p:spPr>
              <a:xfrm>
                <a:off x="950026" y="1580243"/>
                <a:ext cx="9535886" cy="1138773"/>
              </a:xfrm>
              <a:prstGeom prst="rect">
                <a:avLst/>
              </a:prstGeom>
              <a:blipFill>
                <a:blip r:embed="rId2"/>
                <a:stretch>
                  <a:fillRect l="-703" r="-575" b="-85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p:cNvSpPr/>
              <p:nvPr/>
            </p:nvSpPr>
            <p:spPr>
              <a:xfrm>
                <a:off x="3624997" y="2674973"/>
                <a:ext cx="3740619" cy="46166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en-US" sz="2400">
                              <a:latin typeface="Cambria Math" panose="02040503050406030204" pitchFamily="18" charset="0"/>
                            </a:rPr>
                          </m:ctrlPr>
                        </m:sSubPr>
                        <m:e>
                          <m:r>
                            <a:rPr lang="zh-CN" altLang="en-US" sz="2400" i="1">
                              <a:latin typeface="Cambria Math" panose="02040503050406030204" pitchFamily="18" charset="0"/>
                            </a:rPr>
                            <m:t>𝑟</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𝑓</m:t>
                          </m:r>
                        </m:e>
                        <m:sub>
                          <m:r>
                            <a:rPr lang="zh-CN" altLang="en-US" sz="2400" i="1">
                              <a:latin typeface="Cambria Math" panose="02040503050406030204" pitchFamily="18" charset="0"/>
                            </a:rPr>
                            <m:t>𝑖</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𝑥</m:t>
                          </m:r>
                        </m:e>
                      </m:d>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𝑛</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r>
                        <a:rPr lang="zh-CN" altLang="en-US" sz="2400" i="1">
                          <a:latin typeface="Cambria Math" panose="02040503050406030204" pitchFamily="18" charset="0"/>
                        </a:rPr>
                        <m:t>𝑖</m:t>
                      </m:r>
                      <m:r>
                        <a:rPr lang="zh-CN" altLang="en-US" sz="2400" i="0">
                          <a:latin typeface="Cambria Math" panose="02040503050406030204" pitchFamily="18" charset="0"/>
                        </a:rPr>
                        <m:t>=1,2,..</m:t>
                      </m:r>
                      <m:r>
                        <a:rPr lang="zh-CN" altLang="en-US" sz="2400" i="1">
                          <a:latin typeface="Cambria Math" panose="02040503050406030204" pitchFamily="18" charset="0"/>
                        </a:rPr>
                        <m:t>𝑁</m:t>
                      </m:r>
                    </m:oMath>
                  </m:oMathPara>
                </a14:m>
                <a:endParaRPr lang="zh-CN" altLang="en-US" sz="2400" dirty="0"/>
              </a:p>
            </p:txBody>
          </p:sp>
        </mc:Choice>
        <mc:Fallback>
          <p:sp>
            <p:nvSpPr>
              <p:cNvPr id="5" name="矩形 4"/>
              <p:cNvSpPr>
                <a:spLocks noRot="1" noChangeAspect="1" noMove="1" noResize="1" noEditPoints="1" noAdjustHandles="1" noChangeArrowheads="1" noChangeShapeType="1" noTextEdit="1"/>
              </p:cNvSpPr>
              <p:nvPr/>
            </p:nvSpPr>
            <p:spPr>
              <a:xfrm>
                <a:off x="3624997" y="2674973"/>
                <a:ext cx="3740619" cy="461665"/>
              </a:xfrm>
              <a:prstGeom prst="rect">
                <a:avLst/>
              </a:prstGeom>
              <a:blipFill>
                <a:blip r:embed="rId3"/>
                <a:stretch>
                  <a:fillRect b="-171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844674" y="3214591"/>
                <a:ext cx="4650632" cy="400110"/>
              </a:xfrm>
              <a:prstGeom prst="rect">
                <a:avLst/>
              </a:prstGeom>
            </p:spPr>
            <p:txBody>
              <a:bodyPr wrap="none">
                <a:spAutoFit/>
              </a:bodyPr>
              <a:lstStyle/>
              <a:p>
                <a:pPr algn="just">
                  <a:spcAft>
                    <a:spcPts val="0"/>
                  </a:spcAft>
                </a:pPr>
                <a:r>
                  <a:rPr lang="zh-CN" altLang="zh-CN" sz="2000" kern="100" dirty="0">
                    <a:latin typeface="+mn-ea"/>
                    <a:cs typeface="宋体" panose="02010600030101010101" pitchFamily="2" charset="-122"/>
                  </a:rPr>
                  <a:t>将上面</a:t>
                </a:r>
                <a14:m>
                  <m:oMath xmlns:m="http://schemas.openxmlformats.org/officeDocument/2006/math">
                    <m:r>
                      <m:rPr>
                        <m:sty m:val="p"/>
                      </m:rPr>
                      <a:rPr lang="en-US" altLang="zh-CN" sz="2000" kern="100">
                        <a:latin typeface="+mn-ea"/>
                        <a:cs typeface="宋体" panose="02010600030101010101" pitchFamily="2" charset="-122"/>
                      </a:rPr>
                      <m:t>N</m:t>
                    </m:r>
                  </m:oMath>
                </a14:m>
                <a:r>
                  <a:rPr lang="zh-CN" altLang="zh-CN" sz="2000" kern="100" dirty="0">
                    <a:latin typeface="+mn-ea"/>
                    <a:cs typeface="宋体" panose="02010600030101010101" pitchFamily="2" charset="-122"/>
                  </a:rPr>
                  <a:t>个方程写成</a:t>
                </a:r>
                <a:r>
                  <a:rPr lang="en-US" altLang="zh-CN" sz="2000" kern="100" dirty="0">
                    <a:latin typeface="+mn-ea"/>
                    <a:cs typeface="宋体" panose="02010600030101010101" pitchFamily="2" charset="-122"/>
                  </a:rPr>
                  <a:t>N</a:t>
                </a:r>
                <a:r>
                  <a:rPr lang="zh-CN" altLang="zh-CN" sz="2000" kern="100" dirty="0">
                    <a:latin typeface="+mn-ea"/>
                    <a:cs typeface="宋体" panose="02010600030101010101" pitchFamily="2" charset="-122"/>
                  </a:rPr>
                  <a:t>维列向量的形式</a:t>
                </a:r>
                <a:r>
                  <a:rPr lang="zh-CN" altLang="zh-CN" sz="2000" kern="100" dirty="0">
                    <a:latin typeface="Arial" panose="020B0604020202020204" pitchFamily="34" charset="0"/>
                    <a:ea typeface="宋体" panose="02010600030101010101" pitchFamily="2" charset="-122"/>
                    <a:cs typeface="宋体" panose="02010600030101010101" pitchFamily="2" charset="-122"/>
                  </a:rPr>
                  <a:t>：</a:t>
                </a:r>
                <a:endParaRPr lang="zh-CN" altLang="zh-CN" kern="100" dirty="0">
                  <a:latin typeface="等线" panose="02010600030101010101" pitchFamily="2" charset="-122"/>
                  <a:cs typeface="Times New Roman" panose="02020603050405020304" pitchFamily="18" charset="0"/>
                </a:endParaRPr>
              </a:p>
            </p:txBody>
          </p:sp>
        </mc:Choice>
        <mc:Fallback>
          <p:sp>
            <p:nvSpPr>
              <p:cNvPr id="6" name="矩形 5"/>
              <p:cNvSpPr>
                <a:spLocks noRot="1" noChangeAspect="1" noMove="1" noResize="1" noEditPoints="1" noAdjustHandles="1" noChangeArrowheads="1" noChangeShapeType="1" noTextEdit="1"/>
              </p:cNvSpPr>
              <p:nvPr/>
            </p:nvSpPr>
            <p:spPr>
              <a:xfrm>
                <a:off x="844674" y="3214591"/>
                <a:ext cx="4650632" cy="400110"/>
              </a:xfrm>
              <a:prstGeom prst="rect">
                <a:avLst/>
              </a:prstGeom>
              <a:blipFill>
                <a:blip r:embed="rId4"/>
                <a:stretch>
                  <a:fillRect l="-1444" t="-12121" r="-787" b="-2727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p:cNvSpPr/>
              <p:nvPr/>
            </p:nvSpPr>
            <p:spPr>
              <a:xfrm>
                <a:off x="4990659" y="3232103"/>
                <a:ext cx="2374957" cy="400110"/>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zh-CN" altLang="en-US" sz="2000" b="1" i="1">
                          <a:latin typeface="Cambria Math" panose="02040503050406030204" pitchFamily="18" charset="0"/>
                        </a:rPr>
                        <m:t>𝒓</m:t>
                      </m:r>
                      <m:r>
                        <a:rPr lang="zh-CN" altLang="en-US" sz="2000" b="0" i="0">
                          <a:latin typeface="Cambria Math" panose="02040503050406030204" pitchFamily="18" charset="0"/>
                        </a:rPr>
                        <m:t>=</m:t>
                      </m:r>
                      <m:r>
                        <a:rPr lang="zh-CN" altLang="en-US" sz="2000" b="1" i="1">
                          <a:latin typeface="Cambria Math" panose="02040503050406030204" pitchFamily="18" charset="0"/>
                        </a:rPr>
                        <m:t>𝒇</m:t>
                      </m:r>
                      <m:d>
                        <m:dPr>
                          <m:ctrlPr>
                            <a:rPr lang="zh-CN" altLang="en-US" sz="2000" b="1" i="1">
                              <a:latin typeface="Cambria Math" panose="02040503050406030204" pitchFamily="18" charset="0"/>
                            </a:rPr>
                          </m:ctrlPr>
                        </m:dPr>
                        <m:e>
                          <m:r>
                            <a:rPr lang="zh-CN" altLang="en-US" sz="2000" b="1" i="1">
                              <a:latin typeface="Cambria Math" panose="02040503050406030204" pitchFamily="18" charset="0"/>
                            </a:rPr>
                            <m:t>𝒙</m:t>
                          </m:r>
                        </m:e>
                      </m:d>
                      <m:r>
                        <a:rPr lang="zh-CN" altLang="en-US" sz="2000" b="0" i="0">
                          <a:latin typeface="Cambria Math" panose="02040503050406030204" pitchFamily="18" charset="0"/>
                        </a:rPr>
                        <m:t>+</m:t>
                      </m:r>
                      <m:r>
                        <a:rPr lang="zh-CN" altLang="en-US" sz="2000" b="1" i="1">
                          <a:latin typeface="Cambria Math" panose="02040503050406030204" pitchFamily="18" charset="0"/>
                        </a:rPr>
                        <m:t>𝒏</m:t>
                      </m:r>
                    </m:oMath>
                  </m:oMathPara>
                </a14:m>
                <a:endParaRPr lang="zh-CN" altLang="en-US" sz="2400" dirty="0"/>
              </a:p>
            </p:txBody>
          </p:sp>
        </mc:Choice>
        <mc:Fallback>
          <p:sp>
            <p:nvSpPr>
              <p:cNvPr id="7" name="矩形 6"/>
              <p:cNvSpPr>
                <a:spLocks noRot="1" noChangeAspect="1" noMove="1" noResize="1" noEditPoints="1" noAdjustHandles="1" noChangeArrowheads="1" noChangeShapeType="1" noTextEdit="1"/>
              </p:cNvSpPr>
              <p:nvPr/>
            </p:nvSpPr>
            <p:spPr>
              <a:xfrm>
                <a:off x="4990659" y="3232103"/>
                <a:ext cx="2374957" cy="400110"/>
              </a:xfrm>
              <a:prstGeom prst="rect">
                <a:avLst/>
              </a:prstGeom>
              <a:blipFill>
                <a:blip r:embed="rId5"/>
                <a:stretch>
                  <a:fillRect b="-136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844674" y="3725335"/>
                <a:ext cx="9641238" cy="677108"/>
              </a:xfrm>
              <a:prstGeom prst="rect">
                <a:avLst/>
              </a:prstGeom>
            </p:spPr>
            <p:txBody>
              <a:bodyPr wrap="square">
                <a:spAutoFit/>
              </a:bodyPr>
              <a:lstStyle/>
              <a:p>
                <a:pPr algn="just">
                  <a:spcAft>
                    <a:spcPts val="0"/>
                  </a:spcAft>
                </a:pPr>
                <a:r>
                  <a:rPr lang="zh-CN" altLang="zh-CN" sz="2000" kern="100" dirty="0">
                    <a:latin typeface="+mn-ea"/>
                    <a:cs typeface="宋体" panose="02010600030101010101" pitchFamily="2" charset="-122"/>
                  </a:rPr>
                  <a:t>假设</a:t>
                </a:r>
                <a:r>
                  <a:rPr lang="zh-CN" altLang="zh-CN" sz="2000" kern="100" dirty="0" smtClean="0">
                    <a:latin typeface="+mn-ea"/>
                    <a:cs typeface="宋体" panose="02010600030101010101" pitchFamily="2" charset="-122"/>
                  </a:rPr>
                  <a:t>测量误差是</a:t>
                </a:r>
                <a:r>
                  <a:rPr lang="zh-CN" altLang="zh-CN" sz="2000" kern="100" dirty="0">
                    <a:latin typeface="+mn-ea"/>
                    <a:cs typeface="宋体" panose="02010600030101010101" pitchFamily="2" charset="-122"/>
                  </a:rPr>
                  <a:t>一个多元随机向量，并有</a:t>
                </a:r>
                <a14:m>
                  <m:oMath xmlns:m="http://schemas.openxmlformats.org/officeDocument/2006/math">
                    <m:r>
                      <m:rPr>
                        <m:sty m:val="p"/>
                      </m:rPr>
                      <a:rPr lang="en-US" altLang="zh-CN" sz="2000" kern="100">
                        <a:latin typeface="+mn-ea"/>
                        <a:cs typeface="宋体" panose="02010600030101010101" pitchFamily="2" charset="-122"/>
                      </a:rPr>
                      <m:t>N</m:t>
                    </m:r>
                    <m:r>
                      <a:rPr lang="en-US" altLang="zh-CN" sz="2000" kern="100">
                        <a:latin typeface="+mn-ea"/>
                        <a:cs typeface="宋体" panose="02010600030101010101" pitchFamily="2" charset="-122"/>
                      </a:rPr>
                      <m:t>×</m:t>
                    </m:r>
                    <m:r>
                      <m:rPr>
                        <m:sty m:val="p"/>
                      </m:rPr>
                      <a:rPr lang="en-US" altLang="zh-CN" sz="2000" kern="100">
                        <a:latin typeface="+mn-ea"/>
                        <a:cs typeface="宋体" panose="02010600030101010101" pitchFamily="2" charset="-122"/>
                      </a:rPr>
                      <m:t>N</m:t>
                    </m:r>
                  </m:oMath>
                </a14:m>
                <a:r>
                  <a:rPr lang="zh-CN" altLang="zh-CN" sz="2000" kern="100" dirty="0">
                    <a:latin typeface="+mn-ea"/>
                    <a:cs typeface="宋体" panose="02010600030101010101" pitchFamily="2" charset="-122"/>
                  </a:rPr>
                  <a:t>的正定协方差矩阵</a:t>
                </a:r>
                <a:r>
                  <a:rPr lang="zh-CN" altLang="zh-CN" sz="2000" kern="100" dirty="0" smtClean="0">
                    <a:latin typeface="+mn-ea"/>
                    <a:cs typeface="宋体" panose="02010600030101010101" pitchFamily="2" charset="-122"/>
                  </a:rPr>
                  <a:t>：</a:t>
                </a:r>
                <a:endParaRPr lang="zh-CN" altLang="zh-CN" kern="100" dirty="0" smtClean="0">
                  <a:latin typeface="+mn-ea"/>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eqArr>
                        <m:eqArrPr>
                          <m:ctrlPr>
                            <a:rPr lang="zh-CN" altLang="zh-CN" i="1" smtClean="0">
                              <a:latin typeface="Cambria Math" panose="02040503050406030204" pitchFamily="18" charset="0"/>
                              <a:ea typeface="Cambria Math" panose="02040503050406030204" pitchFamily="18" charset="0"/>
                              <a:cs typeface="宋体" panose="02010600030101010101" pitchFamily="2" charset="-122"/>
                            </a:rPr>
                          </m:ctrlPr>
                        </m:eqArrPr>
                        <m:e>
                          <m:r>
                            <a:rPr lang="en-US" altLang="zh-CN" b="1" i="1" kern="100">
                              <a:latin typeface="Cambria Math" panose="02040503050406030204" pitchFamily="18" charset="0"/>
                              <a:ea typeface="宋体" panose="02010600030101010101" pitchFamily="2" charset="-122"/>
                              <a:cs typeface="宋体" panose="02010600030101010101" pitchFamily="2" charset="-122"/>
                            </a:rPr>
                            <m:t>𝐍</m:t>
                          </m:r>
                          <m:r>
                            <a:rPr lang="en-US" altLang="zh-CN" kern="100">
                              <a:latin typeface="Cambria Math" panose="02040503050406030204" pitchFamily="18" charset="0"/>
                              <a:ea typeface="宋体" panose="02010600030101010101" pitchFamily="2" charset="-122"/>
                              <a:cs typeface="宋体" panose="02010600030101010101" pitchFamily="2" charset="-122"/>
                            </a:rPr>
                            <m:t>=</m:t>
                          </m:r>
                          <m:r>
                            <m:rPr>
                              <m:sty m:val="p"/>
                            </m:rPr>
                            <a:rPr lang="en-US" altLang="zh-CN" kern="100">
                              <a:latin typeface="Cambria Math" panose="02040503050406030204" pitchFamily="18" charset="0"/>
                              <a:ea typeface="宋体" panose="02010600030101010101" pitchFamily="2" charset="-122"/>
                              <a:cs typeface="宋体" panose="02010600030101010101" pitchFamily="2" charset="-122"/>
                            </a:rPr>
                            <m:t>E</m:t>
                          </m:r>
                          <m:d>
                            <m:dPr>
                              <m:begChr m:val="["/>
                              <m:endChr m:val="]"/>
                              <m:ctrlPr>
                                <a:rPr lang="zh-CN" altLang="zh-CN" i="1">
                                  <a:latin typeface="Cambria Math" panose="02040503050406030204" pitchFamily="18" charset="0"/>
                                  <a:ea typeface="Cambria Math" panose="02040503050406030204" pitchFamily="18" charset="0"/>
                                  <a:cs typeface="宋体" panose="02010600030101010101" pitchFamily="2" charset="-122"/>
                                </a:rPr>
                              </m:ctrlPr>
                            </m:dPr>
                            <m:e>
                              <m:d>
                                <m:dPr>
                                  <m:ctrlPr>
                                    <a:rPr lang="zh-CN" altLang="zh-CN" i="1">
                                      <a:latin typeface="Cambria Math" panose="02040503050406030204" pitchFamily="18" charset="0"/>
                                      <a:ea typeface="Cambria Math" panose="02040503050406030204" pitchFamily="18" charset="0"/>
                                      <a:cs typeface="宋体" panose="02010600030101010101" pitchFamily="2" charset="-122"/>
                                    </a:rPr>
                                  </m:ctrlPr>
                                </m:dPr>
                                <m:e>
                                  <m:r>
                                    <a:rPr lang="en-US" altLang="zh-CN" b="1" i="1" kern="100">
                                      <a:latin typeface="Cambria Math" panose="02040503050406030204" pitchFamily="18" charset="0"/>
                                      <a:ea typeface="宋体" panose="02010600030101010101" pitchFamily="2" charset="-122"/>
                                      <a:cs typeface="宋体" panose="02010600030101010101" pitchFamily="2" charset="-122"/>
                                    </a:rPr>
                                    <m:t>𝒏</m:t>
                                  </m:r>
                                  <m:r>
                                    <a:rPr lang="en-US" altLang="zh-CN" i="1" kern="100">
                                      <a:latin typeface="Cambria Math" panose="02040503050406030204" pitchFamily="18" charset="0"/>
                                      <a:ea typeface="宋体" panose="02010600030101010101" pitchFamily="2" charset="-122"/>
                                      <a:cs typeface="宋体" panose="02010600030101010101" pitchFamily="2" charset="-122"/>
                                    </a:rPr>
                                    <m:t>−</m:t>
                                  </m:r>
                                  <m:r>
                                    <a:rPr lang="en-US" altLang="zh-CN" i="1" kern="100">
                                      <a:latin typeface="Cambria Math" panose="02040503050406030204" pitchFamily="18" charset="0"/>
                                      <a:ea typeface="宋体" panose="02010600030101010101" pitchFamily="2" charset="-122"/>
                                      <a:cs typeface="宋体" panose="02010600030101010101" pitchFamily="2" charset="-122"/>
                                    </a:rPr>
                                    <m:t>𝐸</m:t>
                                  </m:r>
                                  <m:d>
                                    <m:dPr>
                                      <m:begChr m:val="["/>
                                      <m:endChr m:val="]"/>
                                      <m:ctrlPr>
                                        <a:rPr lang="zh-CN" altLang="zh-CN" b="1" i="1">
                                          <a:latin typeface="Cambria Math" panose="02040503050406030204" pitchFamily="18" charset="0"/>
                                          <a:ea typeface="Cambria Math" panose="02040503050406030204" pitchFamily="18" charset="0"/>
                                          <a:cs typeface="宋体" panose="02010600030101010101" pitchFamily="2" charset="-122"/>
                                        </a:rPr>
                                      </m:ctrlPr>
                                    </m:dPr>
                                    <m:e>
                                      <m:r>
                                        <a:rPr lang="en-US" altLang="zh-CN" b="1" i="1" kern="100">
                                          <a:latin typeface="Cambria Math" panose="02040503050406030204" pitchFamily="18" charset="0"/>
                                          <a:ea typeface="宋体" panose="02010600030101010101" pitchFamily="2" charset="-122"/>
                                          <a:cs typeface="宋体" panose="02010600030101010101" pitchFamily="2" charset="-122"/>
                                        </a:rPr>
                                        <m:t>𝒏</m:t>
                                      </m:r>
                                    </m:e>
                                  </m:d>
                                </m:e>
                              </m:d>
                              <m:sSup>
                                <m:sSupPr>
                                  <m:ctrlPr>
                                    <a:rPr lang="zh-CN" altLang="zh-CN" i="1">
                                      <a:latin typeface="Cambria Math" panose="02040503050406030204" pitchFamily="18" charset="0"/>
                                      <a:ea typeface="Cambria Math" panose="02040503050406030204" pitchFamily="18" charset="0"/>
                                      <a:cs typeface="宋体" panose="02010600030101010101" pitchFamily="2" charset="-122"/>
                                    </a:rPr>
                                  </m:ctrlPr>
                                </m:sSupPr>
                                <m:e>
                                  <m:d>
                                    <m:dPr>
                                      <m:ctrlPr>
                                        <a:rPr lang="zh-CN" altLang="zh-CN" i="1">
                                          <a:latin typeface="Cambria Math" panose="02040503050406030204" pitchFamily="18" charset="0"/>
                                          <a:ea typeface="Cambria Math" panose="02040503050406030204" pitchFamily="18" charset="0"/>
                                          <a:cs typeface="宋体" panose="02010600030101010101" pitchFamily="2" charset="-122"/>
                                        </a:rPr>
                                      </m:ctrlPr>
                                    </m:dPr>
                                    <m:e>
                                      <m:r>
                                        <a:rPr lang="en-US" altLang="zh-CN" b="1" i="1" kern="100">
                                          <a:latin typeface="Cambria Math" panose="02040503050406030204" pitchFamily="18" charset="0"/>
                                          <a:ea typeface="宋体" panose="02010600030101010101" pitchFamily="2" charset="-122"/>
                                          <a:cs typeface="宋体" panose="02010600030101010101" pitchFamily="2" charset="-122"/>
                                        </a:rPr>
                                        <m:t>𝒏</m:t>
                                      </m:r>
                                      <m:r>
                                        <a:rPr lang="en-US" altLang="zh-CN" i="1" kern="100">
                                          <a:latin typeface="Cambria Math" panose="02040503050406030204" pitchFamily="18" charset="0"/>
                                          <a:ea typeface="宋体" panose="02010600030101010101" pitchFamily="2" charset="-122"/>
                                          <a:cs typeface="宋体" panose="02010600030101010101" pitchFamily="2" charset="-122"/>
                                        </a:rPr>
                                        <m:t>−</m:t>
                                      </m:r>
                                      <m:r>
                                        <a:rPr lang="en-US" altLang="zh-CN" i="1" kern="100">
                                          <a:latin typeface="Cambria Math" panose="02040503050406030204" pitchFamily="18" charset="0"/>
                                          <a:ea typeface="宋体" panose="02010600030101010101" pitchFamily="2" charset="-122"/>
                                          <a:cs typeface="宋体" panose="02010600030101010101" pitchFamily="2" charset="-122"/>
                                        </a:rPr>
                                        <m:t>𝐸</m:t>
                                      </m:r>
                                      <m:d>
                                        <m:dPr>
                                          <m:begChr m:val="["/>
                                          <m:endChr m:val="]"/>
                                          <m:ctrlPr>
                                            <a:rPr lang="zh-CN" altLang="zh-CN" i="1">
                                              <a:latin typeface="Cambria Math" panose="02040503050406030204" pitchFamily="18" charset="0"/>
                                              <a:ea typeface="Cambria Math" panose="02040503050406030204" pitchFamily="18" charset="0"/>
                                              <a:cs typeface="宋体" panose="02010600030101010101" pitchFamily="2" charset="-122"/>
                                            </a:rPr>
                                          </m:ctrlPr>
                                        </m:dPr>
                                        <m:e>
                                          <m:r>
                                            <a:rPr lang="en-US" altLang="zh-CN" b="1" i="1" kern="100">
                                              <a:latin typeface="Cambria Math" panose="02040503050406030204" pitchFamily="18" charset="0"/>
                                              <a:ea typeface="宋体" panose="02010600030101010101" pitchFamily="2" charset="-122"/>
                                              <a:cs typeface="宋体" panose="02010600030101010101" pitchFamily="2" charset="-122"/>
                                            </a:rPr>
                                            <m:t>𝒏</m:t>
                                          </m:r>
                                        </m:e>
                                      </m:d>
                                    </m:e>
                                  </m:d>
                                </m:e>
                                <m:sup>
                                  <m:r>
                                    <m:rPr>
                                      <m:sty m:val="p"/>
                                    </m:rPr>
                                    <a:rPr lang="en-US" altLang="zh-CN" kern="100">
                                      <a:latin typeface="Cambria Math" panose="02040503050406030204" pitchFamily="18" charset="0"/>
                                      <a:ea typeface="宋体" panose="02010600030101010101" pitchFamily="2" charset="-122"/>
                                      <a:cs typeface="宋体" panose="02010600030101010101" pitchFamily="2" charset="-122"/>
                                    </a:rPr>
                                    <m:t>T</m:t>
                                  </m:r>
                                </m:sup>
                              </m:sSup>
                            </m:e>
                          </m:d>
                          <m:r>
                            <a:rPr lang="en-US" altLang="zh-CN" i="1" kern="100">
                              <a:latin typeface="Cambria Math" panose="02040503050406030204" pitchFamily="18" charset="0"/>
                              <a:ea typeface="宋体" panose="02010600030101010101" pitchFamily="2" charset="-122"/>
                              <a:cs typeface="宋体" panose="02010600030101010101" pitchFamily="2" charset="-122"/>
                            </a:rPr>
                            <m:t>#  </m:t>
                          </m:r>
                        </m:e>
                      </m:eqArr>
                    </m:oMath>
                  </m:oMathPara>
                </a14:m>
                <a:endParaRPr lang="zh-CN" altLang="en-US" dirty="0"/>
              </a:p>
            </p:txBody>
          </p:sp>
        </mc:Choice>
        <mc:Fallback>
          <p:sp>
            <p:nvSpPr>
              <p:cNvPr id="8" name="矩形 7"/>
              <p:cNvSpPr>
                <a:spLocks noRot="1" noChangeAspect="1" noMove="1" noResize="1" noEditPoints="1" noAdjustHandles="1" noChangeArrowheads="1" noChangeShapeType="1" noTextEdit="1"/>
              </p:cNvSpPr>
              <p:nvPr/>
            </p:nvSpPr>
            <p:spPr>
              <a:xfrm>
                <a:off x="844674" y="3725335"/>
                <a:ext cx="9641238" cy="677108"/>
              </a:xfrm>
              <a:prstGeom prst="rect">
                <a:avLst/>
              </a:prstGeom>
              <a:blipFill>
                <a:blip r:embed="rId6"/>
                <a:stretch>
                  <a:fillRect l="-696" t="-45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p:cNvSpPr/>
              <p:nvPr/>
            </p:nvSpPr>
            <p:spPr>
              <a:xfrm>
                <a:off x="950026" y="4513077"/>
                <a:ext cx="10277104" cy="707886"/>
              </a:xfrm>
              <a:prstGeom prst="rect">
                <a:avLst/>
              </a:prstGeom>
            </p:spPr>
            <p:txBody>
              <a:bodyPr wrap="square">
                <a:spAutoFit/>
              </a:bodyPr>
              <a:lstStyle/>
              <a:p>
                <a:r>
                  <a:rPr lang="zh-CN" altLang="zh-CN" sz="2000" kern="100" dirty="0">
                    <a:latin typeface="+mn-ea"/>
                    <a:cs typeface="宋体" panose="02010600030101010101" pitchFamily="2" charset="-122"/>
                  </a:rPr>
                  <a:t>如果假设</a:t>
                </a:r>
                <a14:m>
                  <m:oMath xmlns:m="http://schemas.openxmlformats.org/officeDocument/2006/math">
                    <m:r>
                      <m:rPr>
                        <m:sty m:val="p"/>
                      </m:rPr>
                      <a:rPr lang="en-US" altLang="zh-CN" sz="2000" kern="100">
                        <a:latin typeface="+mn-ea"/>
                        <a:cs typeface="宋体" panose="02010600030101010101" pitchFamily="2" charset="-122"/>
                      </a:rPr>
                      <m:t>x</m:t>
                    </m:r>
                  </m:oMath>
                </a14:m>
                <a:r>
                  <a:rPr lang="zh-CN" altLang="zh-CN" sz="2000" kern="100" dirty="0">
                    <a:latin typeface="+mn-ea"/>
                    <a:cs typeface="宋体" panose="02010600030101010101" pitchFamily="2" charset="-122"/>
                  </a:rPr>
                  <a:t>是一个未知非随机的向量，</a:t>
                </a:r>
                <a14:m>
                  <m:oMath xmlns:m="http://schemas.openxmlformats.org/officeDocument/2006/math">
                    <m:r>
                      <a:rPr lang="en-US" altLang="zh-CN" sz="2000" b="1" i="1" kern="100">
                        <a:latin typeface="+mn-ea"/>
                        <a:cs typeface="宋体" panose="02010600030101010101" pitchFamily="2" charset="-122"/>
                      </a:rPr>
                      <m:t>𝒏</m:t>
                    </m:r>
                  </m:oMath>
                </a14:m>
                <a:r>
                  <a:rPr lang="zh-CN" altLang="zh-CN" sz="2000" kern="100" dirty="0">
                    <a:latin typeface="+mn-ea"/>
                    <a:cs typeface="宋体" panose="02010600030101010101" pitchFamily="2" charset="-122"/>
                  </a:rPr>
                  <a:t>是服从</a:t>
                </a:r>
                <a:r>
                  <a:rPr lang="zh-CN" altLang="zh-CN" sz="2000" kern="100" dirty="0" smtClean="0">
                    <a:latin typeface="+mn-ea"/>
                    <a:cs typeface="宋体" panose="02010600030101010101" pitchFamily="2" charset="-122"/>
                  </a:rPr>
                  <a:t>均值</a:t>
                </a:r>
                <a:r>
                  <a:rPr lang="zh-CN" altLang="en-US" sz="2000" kern="100" dirty="0">
                    <a:latin typeface="+mn-ea"/>
                    <a:cs typeface="宋体" panose="02010600030101010101" pitchFamily="2" charset="-122"/>
                  </a:rPr>
                  <a:t>为</a:t>
                </a:r>
                <a:r>
                  <a:rPr lang="en-US" altLang="zh-CN" sz="2000" kern="100" dirty="0" smtClean="0">
                    <a:latin typeface="+mn-ea"/>
                    <a:cs typeface="宋体" panose="02010600030101010101" pitchFamily="2" charset="-122"/>
                  </a:rPr>
                  <a:t>0</a:t>
                </a:r>
                <a:r>
                  <a:rPr lang="zh-CN" altLang="zh-CN" sz="2000" kern="100" dirty="0">
                    <a:latin typeface="+mn-ea"/>
                    <a:cs typeface="宋体" panose="02010600030101010101" pitchFamily="2" charset="-122"/>
                  </a:rPr>
                  <a:t>的高斯分布，那么在条件</a:t>
                </a:r>
                <a14:m>
                  <m:oMath xmlns:m="http://schemas.openxmlformats.org/officeDocument/2006/math">
                    <m:r>
                      <m:rPr>
                        <m:sty m:val="p"/>
                      </m:rPr>
                      <a:rPr lang="en-US" altLang="zh-CN" sz="2000" kern="100">
                        <a:latin typeface="+mn-ea"/>
                        <a:cs typeface="宋体" panose="02010600030101010101" pitchFamily="2" charset="-122"/>
                      </a:rPr>
                      <m:t>x</m:t>
                    </m:r>
                  </m:oMath>
                </a14:m>
                <a:r>
                  <a:rPr lang="zh-CN" altLang="zh-CN" sz="2000" kern="100" dirty="0">
                    <a:latin typeface="+mn-ea"/>
                    <a:cs typeface="宋体" panose="02010600030101010101" pitchFamily="2" charset="-122"/>
                  </a:rPr>
                  <a:t>下的关于</a:t>
                </a:r>
                <a14:m>
                  <m:oMath xmlns:m="http://schemas.openxmlformats.org/officeDocument/2006/math">
                    <m:r>
                      <m:rPr>
                        <m:sty m:val="p"/>
                      </m:rPr>
                      <a:rPr lang="en-US" altLang="zh-CN" sz="2000" kern="100">
                        <a:latin typeface="+mn-ea"/>
                        <a:cs typeface="宋体" panose="02010600030101010101" pitchFamily="2" charset="-122"/>
                      </a:rPr>
                      <m:t>r</m:t>
                    </m:r>
                  </m:oMath>
                </a14:m>
                <a:r>
                  <a:rPr lang="zh-CN" altLang="zh-CN" sz="2000" kern="100" dirty="0">
                    <a:latin typeface="+mn-ea"/>
                    <a:cs typeface="宋体" panose="02010600030101010101" pitchFamily="2" charset="-122"/>
                  </a:rPr>
                  <a:t>的条件密度分布</a:t>
                </a:r>
                <a:r>
                  <a:rPr lang="zh-CN" altLang="zh-CN" sz="2000" kern="100" dirty="0" smtClean="0">
                    <a:latin typeface="+mn-ea"/>
                    <a:cs typeface="宋体" panose="02010600030101010101" pitchFamily="2" charset="-122"/>
                  </a:rPr>
                  <a:t>是</a:t>
                </a:r>
                <a:r>
                  <a:rPr lang="zh-CN" altLang="en-US" sz="2000" kern="100" dirty="0" smtClean="0">
                    <a:latin typeface="+mn-ea"/>
                    <a:cs typeface="宋体" panose="02010600030101010101" pitchFamily="2" charset="-122"/>
                  </a:rPr>
                  <a:t>：</a:t>
                </a:r>
                <a:endParaRPr lang="zh-CN" altLang="en-US" sz="2000" dirty="0">
                  <a:latin typeface="+mn-ea"/>
                </a:endParaRPr>
              </a:p>
            </p:txBody>
          </p:sp>
        </mc:Choice>
        <mc:Fallback>
          <p:sp>
            <p:nvSpPr>
              <p:cNvPr id="10" name="矩形 9"/>
              <p:cNvSpPr>
                <a:spLocks noRot="1" noChangeAspect="1" noMove="1" noResize="1" noEditPoints="1" noAdjustHandles="1" noChangeArrowheads="1" noChangeShapeType="1" noTextEdit="1"/>
              </p:cNvSpPr>
              <p:nvPr/>
            </p:nvSpPr>
            <p:spPr>
              <a:xfrm>
                <a:off x="950026" y="4513077"/>
                <a:ext cx="10277104" cy="707886"/>
              </a:xfrm>
              <a:prstGeom prst="rect">
                <a:avLst/>
              </a:prstGeom>
              <a:blipFill>
                <a:blip r:embed="rId7"/>
                <a:stretch>
                  <a:fillRect l="-652" t="-4310" b="-146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p:cNvSpPr/>
              <p:nvPr/>
            </p:nvSpPr>
            <p:spPr>
              <a:xfrm>
                <a:off x="2593234" y="5284854"/>
                <a:ext cx="6144118" cy="66229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𝑝</m:t>
                      </m:r>
                      <m:d>
                        <m:dPr>
                          <m:ctrlPr>
                            <a:rPr lang="zh-CN" altLang="en-US" i="1">
                              <a:latin typeface="Cambria Math" panose="02040503050406030204" pitchFamily="18" charset="0"/>
                            </a:rPr>
                          </m:ctrlPr>
                        </m:dPr>
                        <m:e>
                          <m:r>
                            <a:rPr lang="zh-CN" altLang="en-US" i="1">
                              <a:latin typeface="Cambria Math" panose="02040503050406030204" pitchFamily="18" charset="0"/>
                            </a:rPr>
                            <m:t>𝑟</m:t>
                          </m:r>
                        </m:e>
                        <m:e>
                          <m:r>
                            <a:rPr lang="zh-CN" altLang="en-US" i="1">
                              <a:latin typeface="Cambria Math" panose="02040503050406030204" pitchFamily="18" charset="0"/>
                            </a:rPr>
                            <m:t>𝑥</m:t>
                          </m:r>
                        </m:e>
                      </m:d>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i="0">
                                      <a:latin typeface="Cambria Math" panose="02040503050406030204" pitchFamily="18" charset="0"/>
                                    </a:rPr>
                                    <m:t>2</m:t>
                                  </m:r>
                                  <m:r>
                                    <a:rPr lang="zh-CN" altLang="en-US" i="1">
                                      <a:latin typeface="Cambria Math" panose="02040503050406030204" pitchFamily="18" charset="0"/>
                                    </a:rPr>
                                    <m:t>𝜋</m:t>
                                  </m:r>
                                </m:e>
                              </m:d>
                            </m:e>
                            <m:sup>
                              <m:f>
                                <m:fPr>
                                  <m:type m:val="lin"/>
                                  <m:ctrlPr>
                                    <a:rPr lang="zh-CN" altLang="en-US" i="1">
                                      <a:latin typeface="Cambria Math" panose="02040503050406030204" pitchFamily="18" charset="0"/>
                                    </a:rPr>
                                  </m:ctrlPr>
                                </m:fPr>
                                <m:num>
                                  <m:r>
                                    <a:rPr lang="zh-CN" altLang="en-US" i="1">
                                      <a:latin typeface="Cambria Math" panose="02040503050406030204" pitchFamily="18" charset="0"/>
                                    </a:rPr>
                                    <m:t>𝑁</m:t>
                                  </m:r>
                                </m:num>
                                <m:den>
                                  <m:r>
                                    <a:rPr lang="zh-CN" altLang="en-US" i="0">
                                      <a:latin typeface="Cambria Math" panose="02040503050406030204" pitchFamily="18" charset="0"/>
                                    </a:rPr>
                                    <m:t>2</m:t>
                                  </m:r>
                                </m:den>
                              </m:f>
                            </m:sup>
                          </m:sSup>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𝑁</m:t>
                                  </m:r>
                                </m:e>
                              </m:d>
                            </m:e>
                            <m:sup>
                              <m:f>
                                <m:fPr>
                                  <m:type m:val="lin"/>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den>
                              </m:f>
                            </m:sup>
                          </m:sSup>
                        </m:den>
                      </m:f>
                      <m:func>
                        <m:funcPr>
                          <m:ctrlPr>
                            <a:rPr lang="zh-CN" altLang="en-US" i="1">
                              <a:latin typeface="Cambria Math" panose="02040503050406030204" pitchFamily="18" charset="0"/>
                            </a:rPr>
                          </m:ctrlPr>
                        </m:funcPr>
                        <m:fName>
                          <m:r>
                            <a:rPr lang="zh-CN" altLang="en-US" i="1">
                              <a:latin typeface="Cambria Math" panose="02040503050406030204" pitchFamily="18" charset="0"/>
                            </a:rPr>
                            <m:t>𝑒𝑥𝑝</m:t>
                          </m:r>
                        </m:fName>
                        <m:e>
                          <m:d>
                            <m:dPr>
                              <m:begChr m:val="{"/>
                              <m:endChr m:val="}"/>
                              <m:ctrlPr>
                                <a:rPr lang="zh-CN" altLang="en-US" i="1">
                                  <a:latin typeface="Cambria Math" panose="02040503050406030204" pitchFamily="18" charset="0"/>
                                </a:rPr>
                              </m:ctrlPr>
                            </m:dPr>
                            <m:e>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den>
                              </m:f>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𝑟</m:t>
                                      </m:r>
                                      <m:r>
                                        <a:rPr lang="zh-CN" altLang="en-US" i="0">
                                          <a:latin typeface="Cambria Math" panose="02040503050406030204" pitchFamily="18" charset="0"/>
                                        </a:rPr>
                                        <m:t>−</m:t>
                                      </m:r>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e>
                                  </m:d>
                                </m:e>
                                <m:sup>
                                  <m:r>
                                    <a:rPr lang="zh-CN" altLang="en-US" i="1">
                                      <a:latin typeface="Cambria Math" panose="02040503050406030204" pitchFamily="18" charset="0"/>
                                    </a:rPr>
                                    <m:t>𝑇</m:t>
                                  </m:r>
                                </m:sup>
                              </m:sSup>
                              <m:sSup>
                                <m:sSupPr>
                                  <m:ctrlPr>
                                    <a:rPr lang="zh-CN" altLang="en-US" i="1">
                                      <a:latin typeface="Cambria Math" panose="02040503050406030204" pitchFamily="18" charset="0"/>
                                    </a:rPr>
                                  </m:ctrlPr>
                                </m:sSupPr>
                                <m:e>
                                  <m:r>
                                    <a:rPr lang="zh-CN" altLang="en-US" i="1">
                                      <a:latin typeface="Cambria Math" panose="02040503050406030204" pitchFamily="18" charset="0"/>
                                    </a:rPr>
                                    <m:t>𝑁</m:t>
                                  </m:r>
                                </m:e>
                                <m:sup>
                                  <m:r>
                                    <a:rPr lang="zh-CN" altLang="en-US" i="0">
                                      <a:latin typeface="Cambria Math" panose="02040503050406030204" pitchFamily="18" charset="0"/>
                                    </a:rPr>
                                    <m:t>−1</m:t>
                                  </m:r>
                                </m:sup>
                              </m:sSup>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𝑟</m:t>
                                  </m:r>
                                  <m:r>
                                    <a:rPr lang="zh-CN" altLang="en-US" i="0">
                                      <a:latin typeface="Cambria Math" panose="02040503050406030204" pitchFamily="18" charset="0"/>
                                    </a:rPr>
                                    <m:t>−</m:t>
                                  </m:r>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e>
                              </m:d>
                            </m:e>
                          </m:d>
                        </m:e>
                      </m:func>
                    </m:oMath>
                  </m:oMathPara>
                </a14:m>
                <a:endParaRPr lang="zh-CN" altLang="en-US" dirty="0"/>
              </a:p>
            </p:txBody>
          </p:sp>
        </mc:Choice>
        <mc:Fallback>
          <p:sp>
            <p:nvSpPr>
              <p:cNvPr id="12" name="矩形 11"/>
              <p:cNvSpPr>
                <a:spLocks noRot="1" noChangeAspect="1" noMove="1" noResize="1" noEditPoints="1" noAdjustHandles="1" noChangeArrowheads="1" noChangeShapeType="1" noTextEdit="1"/>
              </p:cNvSpPr>
              <p:nvPr/>
            </p:nvSpPr>
            <p:spPr>
              <a:xfrm>
                <a:off x="2593234" y="5284854"/>
                <a:ext cx="6144118" cy="66229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861017" y="6075826"/>
                <a:ext cx="6997172" cy="400110"/>
              </a:xfrm>
              <a:prstGeom prst="rect">
                <a:avLst/>
              </a:prstGeom>
            </p:spPr>
            <p:txBody>
              <a:bodyPr wrap="none">
                <a:spAutoFit/>
              </a:bodyPr>
              <a:lstStyle/>
              <a:p>
                <a14:m>
                  <m:oMath xmlns:m="http://schemas.openxmlformats.org/officeDocument/2006/math">
                    <m:r>
                      <a:rPr lang="en-US" altLang="zh-CN" sz="2000" b="0" i="1" kern="100" smtClean="0">
                        <a:latin typeface="+mn-ea"/>
                        <a:cs typeface="宋体" panose="02010600030101010101" pitchFamily="2" charset="-122"/>
                      </a:rPr>
                      <m:t>𝑥</m:t>
                    </m:r>
                  </m:oMath>
                </a14:m>
                <a:r>
                  <a:rPr lang="zh-CN" altLang="zh-CN" sz="2000" kern="100" dirty="0" smtClean="0">
                    <a:latin typeface="+mn-ea"/>
                    <a:cs typeface="宋体" panose="02010600030101010101" pitchFamily="2" charset="-122"/>
                  </a:rPr>
                  <a:t>的</a:t>
                </a:r>
                <a:r>
                  <a:rPr lang="zh-CN" altLang="zh-CN" sz="2000" kern="100" dirty="0">
                    <a:latin typeface="+mn-ea"/>
                    <a:cs typeface="宋体" panose="02010600030101010101" pitchFamily="2" charset="-122"/>
                  </a:rPr>
                  <a:t>极大似然估计是指</a:t>
                </a:r>
                <a:r>
                  <a:rPr lang="zh-CN" altLang="zh-CN" sz="2000" kern="100" dirty="0" smtClean="0">
                    <a:latin typeface="+mn-ea"/>
                    <a:cs typeface="宋体" panose="02010600030101010101" pitchFamily="2" charset="-122"/>
                  </a:rPr>
                  <a:t>取值</a:t>
                </a:r>
                <a:r>
                  <a:rPr lang="zh-CN" altLang="en-US" sz="2000" kern="100" dirty="0" smtClean="0">
                    <a:latin typeface="+mn-ea"/>
                    <a:cs typeface="宋体" panose="02010600030101010101" pitchFamily="2" charset="-122"/>
                  </a:rPr>
                  <a:t>使得上面条件概率密度取</a:t>
                </a:r>
                <a:r>
                  <a:rPr lang="zh-CN" altLang="zh-CN" sz="2000" kern="100" dirty="0" smtClean="0">
                    <a:latin typeface="+mn-ea"/>
                    <a:cs typeface="宋体" panose="02010600030101010101" pitchFamily="2" charset="-122"/>
                  </a:rPr>
                  <a:t>最大值</a:t>
                </a:r>
                <a:r>
                  <a:rPr lang="zh-CN" altLang="en-US" sz="2000" kern="100" dirty="0" smtClean="0">
                    <a:latin typeface="+mn-ea"/>
                    <a:cs typeface="宋体" panose="02010600030101010101" pitchFamily="2" charset="-122"/>
                  </a:rPr>
                  <a:t>。</a:t>
                </a:r>
                <a:endParaRPr lang="zh-CN" altLang="en-US" sz="2000" dirty="0">
                  <a:latin typeface="+mn-ea"/>
                </a:endParaRPr>
              </a:p>
            </p:txBody>
          </p:sp>
        </mc:Choice>
        <mc:Fallback>
          <p:sp>
            <p:nvSpPr>
              <p:cNvPr id="9" name="矩形 8"/>
              <p:cNvSpPr>
                <a:spLocks noRot="1" noChangeAspect="1" noMove="1" noResize="1" noEditPoints="1" noAdjustHandles="1" noChangeArrowheads="1" noChangeShapeType="1" noTextEdit="1"/>
              </p:cNvSpPr>
              <p:nvPr/>
            </p:nvSpPr>
            <p:spPr>
              <a:xfrm>
                <a:off x="861017" y="6075826"/>
                <a:ext cx="6997172" cy="400110"/>
              </a:xfrm>
              <a:prstGeom prst="rect">
                <a:avLst/>
              </a:prstGeom>
              <a:blipFill>
                <a:blip r:embed="rId9"/>
                <a:stretch>
                  <a:fillRect t="-9231" r="-174" b="-276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7818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0" y="1375795"/>
            <a:ext cx="6761527" cy="0"/>
          </a:xfrm>
          <a:prstGeom prst="line">
            <a:avLst/>
          </a:prstGeom>
          <a:ln w="38100"/>
        </p:spPr>
        <p:style>
          <a:lnRef idx="3">
            <a:schemeClr val="dk1"/>
          </a:lnRef>
          <a:fillRef idx="0">
            <a:schemeClr val="dk1"/>
          </a:fillRef>
          <a:effectRef idx="2">
            <a:schemeClr val="dk1"/>
          </a:effectRef>
          <a:fontRef idx="minor">
            <a:schemeClr val="tx1"/>
          </a:fontRef>
        </p:style>
      </p:cxnSp>
      <p:sp>
        <p:nvSpPr>
          <p:cNvPr id="2" name="标题 1"/>
          <p:cNvSpPr>
            <a:spLocks noGrp="1"/>
          </p:cNvSpPr>
          <p:nvPr>
            <p:ph type="title"/>
          </p:nvPr>
        </p:nvSpPr>
        <p:spPr>
          <a:xfrm>
            <a:off x="237507" y="377001"/>
            <a:ext cx="10515600" cy="1325563"/>
          </a:xfrm>
        </p:spPr>
        <p:txBody>
          <a:bodyPr/>
          <a:lstStyle/>
          <a:p>
            <a:r>
              <a:rPr lang="zh-CN" altLang="en-US" dirty="0" smtClean="0"/>
              <a:t>基于统计理论的方法</a:t>
            </a:r>
            <a:endParaRPr lang="zh-CN" altLang="en-US" dirty="0"/>
          </a:p>
        </p:txBody>
      </p:sp>
      <p:sp>
        <p:nvSpPr>
          <p:cNvPr id="4" name="灯片编号占位符 3"/>
          <p:cNvSpPr>
            <a:spLocks noGrp="1"/>
          </p:cNvSpPr>
          <p:nvPr>
            <p:ph type="sldNum" sz="quarter" idx="12"/>
          </p:nvPr>
        </p:nvSpPr>
        <p:spPr/>
        <p:txBody>
          <a:bodyPr/>
          <a:lstStyle/>
          <a:p>
            <a:fld id="{809151C6-BCF0-41C6-AC9D-C91C56AE1A47}" type="slidenum">
              <a:rPr lang="zh-CN" altLang="en-US" smtClean="0"/>
              <a:t>12</a:t>
            </a:fld>
            <a:endParaRPr lang="zh-CN" altLang="en-US"/>
          </a:p>
        </p:txBody>
      </p:sp>
      <mc:AlternateContent xmlns:mc="http://schemas.openxmlformats.org/markup-compatibility/2006">
        <mc:Choice xmlns:a14="http://schemas.microsoft.com/office/drawing/2010/main" Requires="a14">
          <p:sp>
            <p:nvSpPr>
              <p:cNvPr id="13" name="矩形 12"/>
              <p:cNvSpPr/>
              <p:nvPr/>
            </p:nvSpPr>
            <p:spPr>
              <a:xfrm>
                <a:off x="840833" y="2005257"/>
                <a:ext cx="4654474" cy="46820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𝑄</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𝑥</m:t>
                          </m:r>
                        </m:e>
                      </m:d>
                      <m:r>
                        <a:rPr lang="zh-CN" altLang="en-US" sz="2400" i="1">
                          <a:latin typeface="Cambria Math" panose="02040503050406030204" pitchFamily="18" charset="0"/>
                        </a:rPr>
                        <m:t>=</m:t>
                      </m:r>
                      <m:sSup>
                        <m:sSupPr>
                          <m:ctrlPr>
                            <a:rPr lang="zh-CN" altLang="en-US" sz="2400" b="1" i="1">
                              <a:latin typeface="Cambria Math" panose="02040503050406030204" pitchFamily="18" charset="0"/>
                            </a:rPr>
                          </m:ctrlPr>
                        </m:sSupPr>
                        <m:e>
                          <m:d>
                            <m:dPr>
                              <m:begChr m:val="["/>
                              <m:endChr m:val="]"/>
                              <m:ctrlPr>
                                <a:rPr lang="zh-CN" altLang="en-US" sz="2400" b="1" i="1">
                                  <a:latin typeface="Cambria Math" panose="02040503050406030204" pitchFamily="18" charset="0"/>
                                </a:rPr>
                              </m:ctrlPr>
                            </m:dPr>
                            <m:e>
                              <m:r>
                                <a:rPr lang="zh-CN" altLang="en-US" sz="2400" b="1" i="1">
                                  <a:latin typeface="Cambria Math" panose="02040503050406030204" pitchFamily="18" charset="0"/>
                                </a:rPr>
                                <m:t>𝒓</m:t>
                              </m:r>
                              <m:r>
                                <a:rPr lang="zh-CN" altLang="en-US" sz="2400" b="1" i="1">
                                  <a:latin typeface="Cambria Math" panose="02040503050406030204" pitchFamily="18" charset="0"/>
                                </a:rPr>
                                <m:t>−</m:t>
                              </m:r>
                              <m:r>
                                <a:rPr lang="zh-CN" altLang="en-US" sz="2400" b="1" i="1">
                                  <a:latin typeface="Cambria Math" panose="02040503050406030204" pitchFamily="18" charset="0"/>
                                </a:rPr>
                                <m:t>𝒇</m:t>
                              </m:r>
                              <m:d>
                                <m:dPr>
                                  <m:ctrlPr>
                                    <a:rPr lang="zh-CN" altLang="en-US" sz="2400" b="1" i="1">
                                      <a:latin typeface="Cambria Math" panose="02040503050406030204" pitchFamily="18" charset="0"/>
                                    </a:rPr>
                                  </m:ctrlPr>
                                </m:dPr>
                                <m:e>
                                  <m:r>
                                    <a:rPr lang="zh-CN" altLang="en-US" sz="2400" b="1" i="1">
                                      <a:latin typeface="Cambria Math" panose="02040503050406030204" pitchFamily="18" charset="0"/>
                                    </a:rPr>
                                    <m:t>𝒙</m:t>
                                  </m:r>
                                </m:e>
                              </m:d>
                            </m:e>
                          </m:d>
                        </m:e>
                        <m:sup>
                          <m:r>
                            <a:rPr lang="zh-CN" altLang="en-US" sz="2400" b="1" i="1">
                              <a:latin typeface="Cambria Math" panose="02040503050406030204" pitchFamily="18" charset="0"/>
                            </a:rPr>
                            <m:t>𝑻</m:t>
                          </m:r>
                        </m:sup>
                      </m:sSup>
                      <m:sSup>
                        <m:sSupPr>
                          <m:ctrlPr>
                            <a:rPr lang="zh-CN" altLang="en-US" sz="2400" b="1" i="1">
                              <a:latin typeface="Cambria Math" panose="02040503050406030204" pitchFamily="18" charset="0"/>
                            </a:rPr>
                          </m:ctrlPr>
                        </m:sSupPr>
                        <m:e>
                          <m:r>
                            <a:rPr lang="zh-CN" altLang="en-US" sz="2400" b="1" i="1">
                              <a:latin typeface="Cambria Math" panose="02040503050406030204" pitchFamily="18" charset="0"/>
                            </a:rPr>
                            <m:t>𝑵</m:t>
                          </m:r>
                        </m:e>
                        <m:sup>
                          <m:r>
                            <a:rPr lang="zh-CN" altLang="en-US" sz="2400" b="1" i="1">
                              <a:latin typeface="Cambria Math" panose="02040503050406030204" pitchFamily="18" charset="0"/>
                            </a:rPr>
                            <m:t>−</m:t>
                          </m:r>
                          <m:r>
                            <a:rPr lang="zh-CN" altLang="en-US" sz="2400" b="1" i="1">
                              <a:latin typeface="Cambria Math" panose="02040503050406030204" pitchFamily="18" charset="0"/>
                            </a:rPr>
                            <m:t>𝟏</m:t>
                          </m:r>
                        </m:sup>
                      </m:sSup>
                      <m:d>
                        <m:dPr>
                          <m:begChr m:val="["/>
                          <m:endChr m:val="]"/>
                          <m:ctrlPr>
                            <a:rPr lang="zh-CN" altLang="en-US" sz="2400" b="1" i="1">
                              <a:latin typeface="Cambria Math" panose="02040503050406030204" pitchFamily="18" charset="0"/>
                            </a:rPr>
                          </m:ctrlPr>
                        </m:dPr>
                        <m:e>
                          <m:r>
                            <a:rPr lang="zh-CN" altLang="en-US" sz="2400" b="1" i="1">
                              <a:latin typeface="Cambria Math" panose="02040503050406030204" pitchFamily="18" charset="0"/>
                            </a:rPr>
                            <m:t>𝒓</m:t>
                          </m:r>
                          <m:r>
                            <a:rPr lang="zh-CN" altLang="en-US" sz="2400" b="1" i="1">
                              <a:latin typeface="Cambria Math" panose="02040503050406030204" pitchFamily="18" charset="0"/>
                            </a:rPr>
                            <m:t>−</m:t>
                          </m:r>
                          <m:r>
                            <a:rPr lang="zh-CN" altLang="en-US" sz="2400" b="1" i="1">
                              <a:latin typeface="Cambria Math" panose="02040503050406030204" pitchFamily="18" charset="0"/>
                            </a:rPr>
                            <m:t>𝒇</m:t>
                          </m:r>
                          <m:d>
                            <m:dPr>
                              <m:ctrlPr>
                                <a:rPr lang="zh-CN" altLang="en-US" sz="2400" b="1" i="1">
                                  <a:latin typeface="Cambria Math" panose="02040503050406030204" pitchFamily="18" charset="0"/>
                                </a:rPr>
                              </m:ctrlPr>
                            </m:dPr>
                            <m:e>
                              <m:r>
                                <a:rPr lang="zh-CN" altLang="en-US" sz="2400" b="1" i="1">
                                  <a:latin typeface="Cambria Math" panose="02040503050406030204" pitchFamily="18" charset="0"/>
                                </a:rPr>
                                <m:t>𝒙</m:t>
                              </m:r>
                            </m:e>
                          </m:d>
                        </m:e>
                      </m:d>
                    </m:oMath>
                  </m:oMathPara>
                </a14:m>
                <a:endParaRPr lang="zh-CN" altLang="en-US" b="1" i="1" dirty="0"/>
              </a:p>
            </p:txBody>
          </p:sp>
        </mc:Choice>
        <mc:Fallback>
          <p:sp>
            <p:nvSpPr>
              <p:cNvPr id="13" name="矩形 12"/>
              <p:cNvSpPr>
                <a:spLocks noRot="1" noChangeAspect="1" noMove="1" noResize="1" noEditPoints="1" noAdjustHandles="1" noChangeArrowheads="1" noChangeShapeType="1" noTextEdit="1"/>
              </p:cNvSpPr>
              <p:nvPr/>
            </p:nvSpPr>
            <p:spPr>
              <a:xfrm>
                <a:off x="840833" y="2005257"/>
                <a:ext cx="4654474" cy="468205"/>
              </a:xfrm>
              <a:prstGeom prst="rect">
                <a:avLst/>
              </a:prstGeom>
              <a:blipFill>
                <a:blip r:embed="rId2"/>
                <a:stretch>
                  <a:fillRect l="-262" b="-168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p:cNvSpPr txBox="1"/>
              <p:nvPr/>
            </p:nvSpPr>
            <p:spPr>
              <a:xfrm>
                <a:off x="845300" y="2776155"/>
                <a:ext cx="8241475" cy="461665"/>
              </a:xfrm>
              <a:prstGeom prst="rect">
                <a:avLst/>
              </a:prstGeom>
              <a:noFill/>
            </p:spPr>
            <p:txBody>
              <a:bodyPr wrap="square" rtlCol="0">
                <a:spAutoFit/>
              </a:bodyPr>
              <a:lstStyle/>
              <a:p>
                <a:r>
                  <a:rPr lang="zh-CN" altLang="en-US" sz="2400" dirty="0" smtClean="0"/>
                  <a:t>将</a:t>
                </a:r>
                <a14:m>
                  <m:oMath xmlns:m="http://schemas.openxmlformats.org/officeDocument/2006/math">
                    <m:r>
                      <a:rPr lang="en-US" altLang="zh-CN" sz="2400" b="0" i="1" smtClean="0">
                        <a:latin typeface="Cambria Math" panose="02040503050406030204" pitchFamily="18" charset="0"/>
                      </a:rPr>
                      <m:t>𝑄</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oMath>
                </a14:m>
                <a:r>
                  <a:rPr lang="zh-CN" altLang="en-US" sz="2400" dirty="0" smtClean="0"/>
                  <a:t>设为代价函数，寻找使代价函数最小的点为估计点</a:t>
                </a:r>
                <a:r>
                  <a:rPr lang="zh-CN" altLang="en-US" sz="2000" dirty="0" smtClean="0"/>
                  <a:t>。</a:t>
                </a:r>
                <a:endParaRPr lang="zh-CN" altLang="en-US" sz="2000" dirty="0"/>
              </a:p>
            </p:txBody>
          </p:sp>
        </mc:Choice>
        <mc:Fallback>
          <p:sp>
            <p:nvSpPr>
              <p:cNvPr id="14" name="文本框 13"/>
              <p:cNvSpPr txBox="1">
                <a:spLocks noRot="1" noChangeAspect="1" noMove="1" noResize="1" noEditPoints="1" noAdjustHandles="1" noChangeArrowheads="1" noChangeShapeType="1" noTextEdit="1"/>
              </p:cNvSpPr>
              <p:nvPr/>
            </p:nvSpPr>
            <p:spPr>
              <a:xfrm>
                <a:off x="845300" y="2776155"/>
                <a:ext cx="8241475" cy="461665"/>
              </a:xfrm>
              <a:prstGeom prst="rect">
                <a:avLst/>
              </a:prstGeom>
              <a:blipFill>
                <a:blip r:embed="rId3"/>
                <a:stretch>
                  <a:fillRect l="-1183" t="-9211" b="-30263"/>
                </a:stretch>
              </a:blipFill>
            </p:spPr>
            <p:txBody>
              <a:bodyPr/>
              <a:lstStyle/>
              <a:p>
                <a:r>
                  <a:rPr lang="zh-CN" altLang="en-US">
                    <a:noFill/>
                  </a:rPr>
                  <a:t> </a:t>
                </a:r>
              </a:p>
            </p:txBody>
          </p:sp>
        </mc:Fallback>
      </mc:AlternateContent>
      <p:sp>
        <p:nvSpPr>
          <p:cNvPr id="16" name="文本框 15"/>
          <p:cNvSpPr txBox="1"/>
          <p:nvPr/>
        </p:nvSpPr>
        <p:spPr>
          <a:xfrm>
            <a:off x="840833" y="3547053"/>
            <a:ext cx="3598224" cy="114403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smtClean="0"/>
              <a:t>迭代法</a:t>
            </a:r>
            <a:endParaRPr lang="en-US" altLang="zh-CN" sz="2400" dirty="0" smtClean="0"/>
          </a:p>
          <a:p>
            <a:pPr marL="285750" indent="-285750">
              <a:lnSpc>
                <a:spcPct val="150000"/>
              </a:lnSpc>
              <a:buFont typeface="Arial" panose="020B0604020202020204" pitchFamily="34" charset="0"/>
              <a:buChar char="•"/>
            </a:pPr>
            <a:r>
              <a:rPr lang="zh-CN" altLang="en-US" sz="2400" dirty="0" smtClean="0"/>
              <a:t>网格搜索法</a:t>
            </a:r>
            <a:endParaRPr lang="zh-CN" altLang="en-US" sz="2400" dirty="0"/>
          </a:p>
        </p:txBody>
      </p:sp>
    </p:spTree>
    <p:extLst>
      <p:ext uri="{BB962C8B-B14F-4D97-AF65-F5344CB8AC3E}">
        <p14:creationId xmlns:p14="http://schemas.microsoft.com/office/powerpoint/2010/main" val="1552746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0" y="1375795"/>
            <a:ext cx="6761527" cy="0"/>
          </a:xfrm>
          <a:prstGeom prst="line">
            <a:avLst/>
          </a:prstGeom>
          <a:ln w="38100"/>
        </p:spPr>
        <p:style>
          <a:lnRef idx="3">
            <a:schemeClr val="dk1"/>
          </a:lnRef>
          <a:fillRef idx="0">
            <a:schemeClr val="dk1"/>
          </a:fillRef>
          <a:effectRef idx="2">
            <a:schemeClr val="dk1"/>
          </a:effectRef>
          <a:fontRef idx="minor">
            <a:schemeClr val="tx1"/>
          </a:fontRef>
        </p:style>
      </p:cxnSp>
      <p:sp>
        <p:nvSpPr>
          <p:cNvPr id="2" name="标题 1"/>
          <p:cNvSpPr>
            <a:spLocks noGrp="1"/>
          </p:cNvSpPr>
          <p:nvPr>
            <p:ph type="title"/>
          </p:nvPr>
        </p:nvSpPr>
        <p:spPr>
          <a:xfrm>
            <a:off x="237507" y="377001"/>
            <a:ext cx="10515600" cy="1325563"/>
          </a:xfrm>
        </p:spPr>
        <p:txBody>
          <a:bodyPr/>
          <a:lstStyle/>
          <a:p>
            <a:r>
              <a:rPr lang="zh-CN" altLang="en-US" dirty="0" smtClean="0"/>
              <a:t>基于统计理论的方法</a:t>
            </a:r>
            <a:endParaRPr lang="zh-CN" altLang="en-US" dirty="0"/>
          </a:p>
        </p:txBody>
      </p:sp>
      <p:sp>
        <p:nvSpPr>
          <p:cNvPr id="4" name="灯片编号占位符 3"/>
          <p:cNvSpPr>
            <a:spLocks noGrp="1"/>
          </p:cNvSpPr>
          <p:nvPr>
            <p:ph type="sldNum" sz="quarter" idx="12"/>
          </p:nvPr>
        </p:nvSpPr>
        <p:spPr/>
        <p:txBody>
          <a:bodyPr/>
          <a:lstStyle/>
          <a:p>
            <a:fld id="{809151C6-BCF0-41C6-AC9D-C91C56AE1A47}" type="slidenum">
              <a:rPr lang="zh-CN" altLang="en-US" smtClean="0"/>
              <a:t>13</a:t>
            </a:fld>
            <a:endParaRPr lang="zh-CN" altLang="en-US"/>
          </a:p>
        </p:txBody>
      </p:sp>
      <p:sp>
        <p:nvSpPr>
          <p:cNvPr id="16" name="文本框 15"/>
          <p:cNvSpPr txBox="1"/>
          <p:nvPr/>
        </p:nvSpPr>
        <p:spPr>
          <a:xfrm>
            <a:off x="377695" y="1539699"/>
            <a:ext cx="3598224" cy="59003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smtClean="0"/>
              <a:t>迭代法</a:t>
            </a:r>
            <a:endParaRPr lang="en-US" altLang="zh-CN" sz="2400" dirty="0" smtClean="0"/>
          </a:p>
        </p:txBody>
      </p:sp>
      <mc:AlternateContent xmlns:mc="http://schemas.openxmlformats.org/markup-compatibility/2006">
        <mc:Choice xmlns:a14="http://schemas.microsoft.com/office/drawing/2010/main" Requires="a14">
          <p:sp>
            <p:nvSpPr>
              <p:cNvPr id="18" name="矩形 17"/>
              <p:cNvSpPr/>
              <p:nvPr/>
            </p:nvSpPr>
            <p:spPr>
              <a:xfrm>
                <a:off x="1326078" y="2293635"/>
                <a:ext cx="8387938" cy="1200329"/>
              </a:xfrm>
              <a:prstGeom prst="rect">
                <a:avLst/>
              </a:prstGeom>
            </p:spPr>
            <p:txBody>
              <a:bodyPr wrap="square">
                <a:spAutoFit/>
              </a:bodyPr>
              <a:lstStyle/>
              <a:p>
                <a:pPr algn="just">
                  <a:spcAft>
                    <a:spcPts val="0"/>
                  </a:spcAft>
                </a:pPr>
                <a:r>
                  <a:rPr lang="zh-CN" altLang="zh-CN" sz="2400" kern="100" dirty="0">
                    <a:latin typeface="+mn-ea"/>
                    <a:cs typeface="宋体" panose="02010600030101010101" pitchFamily="2" charset="-122"/>
                  </a:rPr>
                  <a:t>将</a:t>
                </a:r>
                <a14:m>
                  <m:oMath xmlns:m="http://schemas.openxmlformats.org/officeDocument/2006/math">
                    <m:r>
                      <a:rPr lang="en-US" altLang="zh-CN" sz="2400" b="1" i="1" kern="100">
                        <a:latin typeface="+mn-ea"/>
                        <a:cs typeface="宋体" panose="02010600030101010101" pitchFamily="2" charset="-122"/>
                      </a:rPr>
                      <m:t>𝒇</m:t>
                    </m:r>
                    <m:r>
                      <a:rPr lang="en-US" altLang="zh-CN" sz="2400" b="1" i="1" kern="100">
                        <a:latin typeface="+mn-ea"/>
                        <a:cs typeface="宋体" panose="02010600030101010101" pitchFamily="2" charset="-122"/>
                      </a:rPr>
                      <m:t>(</m:t>
                    </m:r>
                    <m:r>
                      <a:rPr lang="en-US" altLang="zh-CN" sz="2400" b="1" i="1" kern="100">
                        <a:latin typeface="+mn-ea"/>
                        <a:cs typeface="宋体" panose="02010600030101010101" pitchFamily="2" charset="-122"/>
                      </a:rPr>
                      <m:t>𝒙</m:t>
                    </m:r>
                    <m:r>
                      <a:rPr lang="en-US" altLang="zh-CN" sz="2400" b="1" i="1" kern="100">
                        <a:latin typeface="+mn-ea"/>
                        <a:cs typeface="宋体" panose="02010600030101010101" pitchFamily="2" charset="-122"/>
                      </a:rPr>
                      <m:t>)</m:t>
                    </m:r>
                  </m:oMath>
                </a14:m>
                <a:r>
                  <a:rPr lang="zh-CN" altLang="zh-CN" sz="2400" kern="100" dirty="0">
                    <a:latin typeface="+mn-ea"/>
                    <a:cs typeface="宋体" panose="02010600030101010101" pitchFamily="2" charset="-122"/>
                  </a:rPr>
                  <a:t>在一个特定参考点</a:t>
                </a:r>
                <a14:m>
                  <m:oMath xmlns:m="http://schemas.openxmlformats.org/officeDocument/2006/math">
                    <m:sSub>
                      <m:sSubPr>
                        <m:ctrlPr>
                          <a:rPr lang="zh-CN" altLang="zh-CN" sz="2400" b="1" i="1" kern="100">
                            <a:latin typeface="+mn-ea"/>
                            <a:cs typeface="宋体" panose="02010600030101010101" pitchFamily="2" charset="-122"/>
                          </a:rPr>
                        </m:ctrlPr>
                      </m:sSubPr>
                      <m:e>
                        <m:r>
                          <a:rPr lang="en-US" altLang="zh-CN" sz="2400" b="1" i="1" kern="100">
                            <a:latin typeface="+mn-ea"/>
                            <a:cs typeface="宋体" panose="02010600030101010101" pitchFamily="2" charset="-122"/>
                          </a:rPr>
                          <m:t>𝒙</m:t>
                        </m:r>
                      </m:e>
                      <m:sub>
                        <m:r>
                          <a:rPr lang="en-US" altLang="zh-CN" sz="2400" b="1" i="1" kern="100">
                            <a:latin typeface="+mn-ea"/>
                            <a:cs typeface="宋体" panose="02010600030101010101" pitchFamily="2" charset="-122"/>
                          </a:rPr>
                          <m:t>𝟎</m:t>
                        </m:r>
                      </m:sub>
                    </m:sSub>
                  </m:oMath>
                </a14:m>
                <a:r>
                  <a:rPr lang="zh-CN" altLang="zh-CN" sz="2400" kern="100" dirty="0">
                    <a:latin typeface="+mn-ea"/>
                    <a:cs typeface="宋体" panose="02010600030101010101" pitchFamily="2" charset="-122"/>
                  </a:rPr>
                  <a:t>出做泰勒展开并且保留前两项，得到：</a:t>
                </a:r>
                <a:endParaRPr lang="zh-CN" altLang="zh-CN" sz="2000" kern="100" dirty="0">
                  <a:latin typeface="+mn-ea"/>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eqArr>
                        <m:eqArrPr>
                          <m:ctrlPr>
                            <a:rPr lang="zh-CN" altLang="zh-CN" sz="2400" i="1" kern="100">
                              <a:latin typeface="+mn-ea"/>
                              <a:cs typeface="宋体" panose="02010600030101010101" pitchFamily="2" charset="-122"/>
                            </a:rPr>
                          </m:ctrlPr>
                        </m:eqArrPr>
                        <m:e>
                          <m:r>
                            <a:rPr lang="en-US" altLang="zh-CN" sz="2400" b="1" i="1" kern="100">
                              <a:latin typeface="+mn-ea"/>
                              <a:cs typeface="宋体" panose="02010600030101010101" pitchFamily="2" charset="-122"/>
                            </a:rPr>
                            <m:t>𝒇</m:t>
                          </m:r>
                          <m:d>
                            <m:dPr>
                              <m:ctrlPr>
                                <a:rPr lang="zh-CN" altLang="zh-CN" sz="2400" b="1" i="1" kern="100">
                                  <a:latin typeface="+mn-ea"/>
                                  <a:cs typeface="宋体" panose="02010600030101010101" pitchFamily="2" charset="-122"/>
                                </a:rPr>
                              </m:ctrlPr>
                            </m:dPr>
                            <m:e>
                              <m:r>
                                <a:rPr lang="en-US" altLang="zh-CN" sz="2400" b="1" i="1" kern="100">
                                  <a:latin typeface="+mn-ea"/>
                                  <a:cs typeface="宋体" panose="02010600030101010101" pitchFamily="2" charset="-122"/>
                                </a:rPr>
                                <m:t>𝒙</m:t>
                              </m:r>
                            </m:e>
                          </m:d>
                          <m:r>
                            <a:rPr lang="en-US" altLang="zh-CN" sz="2400" b="1" i="1" kern="100">
                              <a:latin typeface="+mn-ea"/>
                              <a:cs typeface="宋体" panose="02010600030101010101" pitchFamily="2" charset="-122"/>
                            </a:rPr>
                            <m:t>≈</m:t>
                          </m:r>
                          <m:r>
                            <a:rPr lang="en-US" altLang="zh-CN" sz="2400" b="1" i="1" kern="100">
                              <a:latin typeface="+mn-ea"/>
                              <a:cs typeface="宋体" panose="02010600030101010101" pitchFamily="2" charset="-122"/>
                            </a:rPr>
                            <m:t>𝒇</m:t>
                          </m:r>
                          <m:d>
                            <m:dPr>
                              <m:ctrlPr>
                                <a:rPr lang="zh-CN" altLang="zh-CN" sz="2400" b="1" i="1" kern="100">
                                  <a:latin typeface="+mn-ea"/>
                                  <a:cs typeface="宋体" panose="02010600030101010101" pitchFamily="2" charset="-122"/>
                                </a:rPr>
                              </m:ctrlPr>
                            </m:dPr>
                            <m:e>
                              <m:sSub>
                                <m:sSubPr>
                                  <m:ctrlPr>
                                    <a:rPr lang="zh-CN" altLang="zh-CN" sz="2400" b="1" i="1" kern="100">
                                      <a:latin typeface="+mn-ea"/>
                                      <a:cs typeface="宋体" panose="02010600030101010101" pitchFamily="2" charset="-122"/>
                                    </a:rPr>
                                  </m:ctrlPr>
                                </m:sSubPr>
                                <m:e>
                                  <m:r>
                                    <a:rPr lang="en-US" altLang="zh-CN" sz="2400" b="1" i="1" kern="100">
                                      <a:latin typeface="+mn-ea"/>
                                      <a:cs typeface="宋体" panose="02010600030101010101" pitchFamily="2" charset="-122"/>
                                    </a:rPr>
                                    <m:t>𝒙</m:t>
                                  </m:r>
                                </m:e>
                                <m:sub>
                                  <m:r>
                                    <a:rPr lang="en-US" altLang="zh-CN" sz="2400" b="1" i="1" kern="100">
                                      <a:latin typeface="+mn-ea"/>
                                      <a:cs typeface="宋体" panose="02010600030101010101" pitchFamily="2" charset="-122"/>
                                    </a:rPr>
                                    <m:t>𝟎</m:t>
                                  </m:r>
                                </m:sub>
                              </m:sSub>
                            </m:e>
                          </m:d>
                          <m:r>
                            <a:rPr lang="en-US" altLang="zh-CN" sz="2400" b="1" i="1" kern="100">
                              <a:latin typeface="+mn-ea"/>
                              <a:cs typeface="宋体" panose="02010600030101010101" pitchFamily="2" charset="-122"/>
                            </a:rPr>
                            <m:t>+</m:t>
                          </m:r>
                          <m:r>
                            <a:rPr lang="en-US" altLang="zh-CN" sz="2400" b="1" i="1" kern="100">
                              <a:latin typeface="+mn-ea"/>
                              <a:cs typeface="宋体" panose="02010600030101010101" pitchFamily="2" charset="-122"/>
                            </a:rPr>
                            <m:t>𝑮</m:t>
                          </m:r>
                          <m:d>
                            <m:dPr>
                              <m:ctrlPr>
                                <a:rPr lang="zh-CN" altLang="zh-CN" sz="2400" b="1" i="1" kern="100">
                                  <a:latin typeface="+mn-ea"/>
                                  <a:cs typeface="宋体" panose="02010600030101010101" pitchFamily="2" charset="-122"/>
                                </a:rPr>
                              </m:ctrlPr>
                            </m:dPr>
                            <m:e>
                              <m:r>
                                <a:rPr lang="en-US" altLang="zh-CN" sz="2400" b="1" i="1" kern="100">
                                  <a:latin typeface="+mn-ea"/>
                                  <a:cs typeface="宋体" panose="02010600030101010101" pitchFamily="2" charset="-122"/>
                                </a:rPr>
                                <m:t>𝒙</m:t>
                              </m:r>
                              <m:r>
                                <a:rPr lang="en-US" altLang="zh-CN" sz="2400" b="1" i="1" kern="100">
                                  <a:latin typeface="+mn-ea"/>
                                  <a:cs typeface="宋体" panose="02010600030101010101" pitchFamily="2" charset="-122"/>
                                </a:rPr>
                                <m:t>−</m:t>
                              </m:r>
                              <m:sSub>
                                <m:sSubPr>
                                  <m:ctrlPr>
                                    <a:rPr lang="zh-CN" altLang="zh-CN" sz="2400" b="1" i="1" kern="100">
                                      <a:latin typeface="+mn-ea"/>
                                      <a:cs typeface="宋体" panose="02010600030101010101" pitchFamily="2" charset="-122"/>
                                    </a:rPr>
                                  </m:ctrlPr>
                                </m:sSubPr>
                                <m:e>
                                  <m:r>
                                    <a:rPr lang="en-US" altLang="zh-CN" sz="2400" b="1" i="1" kern="100">
                                      <a:latin typeface="+mn-ea"/>
                                      <a:cs typeface="宋体" panose="02010600030101010101" pitchFamily="2" charset="-122"/>
                                    </a:rPr>
                                    <m:t>𝒙</m:t>
                                  </m:r>
                                </m:e>
                                <m:sub>
                                  <m:r>
                                    <a:rPr lang="en-US" altLang="zh-CN" sz="2400" b="1" i="1" kern="100">
                                      <a:latin typeface="+mn-ea"/>
                                      <a:cs typeface="宋体" panose="02010600030101010101" pitchFamily="2" charset="-122"/>
                                    </a:rPr>
                                    <m:t>𝟎</m:t>
                                  </m:r>
                                </m:sub>
                              </m:sSub>
                            </m:e>
                          </m:d>
                        </m:e>
                      </m:eqArr>
                    </m:oMath>
                  </m:oMathPara>
                </a14:m>
                <a:endParaRPr lang="zh-CN" altLang="zh-CN" sz="1600" kern="100" dirty="0">
                  <a:latin typeface="+mn-ea"/>
                  <a:cs typeface="Times New Roman" panose="02020603050405020304" pitchFamily="18" charset="0"/>
                </a:endParaRPr>
              </a:p>
            </p:txBody>
          </p:sp>
        </mc:Choice>
        <mc:Fallback>
          <p:sp>
            <p:nvSpPr>
              <p:cNvPr id="18" name="矩形 17"/>
              <p:cNvSpPr>
                <a:spLocks noRot="1" noChangeAspect="1" noMove="1" noResize="1" noEditPoints="1" noAdjustHandles="1" noChangeArrowheads="1" noChangeShapeType="1" noTextEdit="1"/>
              </p:cNvSpPr>
              <p:nvPr/>
            </p:nvSpPr>
            <p:spPr>
              <a:xfrm>
                <a:off x="1326078" y="2293635"/>
                <a:ext cx="8387938" cy="1200329"/>
              </a:xfrm>
              <a:prstGeom prst="rect">
                <a:avLst/>
              </a:prstGeom>
              <a:blipFill>
                <a:blip r:embed="rId2"/>
                <a:stretch>
                  <a:fillRect l="-1163" t="-3553" r="-1090" b="-55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矩形 19"/>
              <p:cNvSpPr/>
              <p:nvPr/>
            </p:nvSpPr>
            <p:spPr>
              <a:xfrm>
                <a:off x="6783779" y="3715842"/>
                <a:ext cx="3198421" cy="1573701"/>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𝑮</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d>
                            <m:dPr>
                              <m:begChr m:val="["/>
                              <m:endChr m:val="]"/>
                              <m:ctrlPr>
                                <a:rPr lang="zh-CN" altLang="en-US" i="1">
                                  <a:latin typeface="Cambria Math" panose="02040503050406030204" pitchFamily="18" charset="0"/>
                                </a:rPr>
                              </m:ctrlPr>
                            </m:dPr>
                            <m:e>
                              <m:m>
                                <m:mPr>
                                  <m:mcs>
                                    <m:mc>
                                      <m:mcPr>
                                        <m:count m:val="3"/>
                                        <m:mcJc m:val="center"/>
                                      </m:mcPr>
                                    </m:mc>
                                  </m:mcs>
                                  <m:ctrlPr>
                                    <a:rPr lang="zh-CN" altLang="en-US" i="1">
                                      <a:latin typeface="Cambria Math" panose="02040503050406030204" pitchFamily="18" charset="0"/>
                                    </a:rPr>
                                  </m:ctrlPr>
                                </m:mPr>
                                <m:mr>
                                  <m:e>
                                    <m:f>
                                      <m:fPr>
                                        <m:ctrlPr>
                                          <a:rPr lang="zh-CN" altLang="en-US" i="1">
                                            <a:latin typeface="Cambria Math" panose="02040503050406030204" pitchFamily="18" charset="0"/>
                                          </a:rPr>
                                        </m:ctrlPr>
                                      </m:fPr>
                                      <m:num>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0">
                                                <a:latin typeface="Cambria Math" panose="02040503050406030204" pitchFamily="18" charset="0"/>
                                              </a:rPr>
                                              <m:t>1</m:t>
                                            </m:r>
                                          </m:sub>
                                        </m:sSub>
                                      </m:num>
                                      <m:den>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sub>
                                        </m:sSub>
                                      </m:den>
                                    </m:f>
                                    <m:r>
                                      <a:rPr lang="zh-CN" altLang="en-US" i="0">
                                        <a:latin typeface="Cambria Math" panose="02040503050406030204" pitchFamily="18" charset="0"/>
                                      </a:rPr>
                                      <m:t> </m:t>
                                    </m:r>
                                  </m:e>
                                  <m:e>
                                    <m:r>
                                      <a:rPr lang="zh-CN" altLang="en-US" i="0">
                                        <a:latin typeface="Cambria Math" panose="02040503050406030204" pitchFamily="18" charset="0"/>
                                      </a:rPr>
                                      <m:t>⋯</m:t>
                                    </m:r>
                                  </m:e>
                                  <m:e>
                                    <m:f>
                                      <m:fPr>
                                        <m:ctrlPr>
                                          <a:rPr lang="zh-CN" altLang="en-US" i="1">
                                            <a:latin typeface="Cambria Math" panose="02040503050406030204" pitchFamily="18" charset="0"/>
                                          </a:rPr>
                                        </m:ctrlPr>
                                      </m:fPr>
                                      <m:num>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0">
                                                <a:latin typeface="Cambria Math" panose="02040503050406030204" pitchFamily="18" charset="0"/>
                                              </a:rPr>
                                              <m:t>1</m:t>
                                            </m:r>
                                          </m:sub>
                                        </m:sSub>
                                      </m:num>
                                      <m:den>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𝑛</m:t>
                                            </m:r>
                                          </m:sub>
                                        </m:sSub>
                                      </m:den>
                                    </m:f>
                                    <m:r>
                                      <a:rPr lang="zh-CN" altLang="en-US" i="0">
                                        <a:latin typeface="Cambria Math" panose="02040503050406030204" pitchFamily="18" charset="0"/>
                                      </a:rPr>
                                      <m:t> </m:t>
                                    </m:r>
                                  </m:e>
                                </m:mr>
                                <m:mr>
                                  <m:e>
                                    <m:r>
                                      <a:rPr lang="zh-CN" altLang="en-US" i="0">
                                        <a:latin typeface="Cambria Math" panose="02040503050406030204" pitchFamily="18" charset="0"/>
                                      </a:rPr>
                                      <m:t>⋮</m:t>
                                    </m:r>
                                  </m:e>
                                  <m:e>
                                    <m:r>
                                      <a:rPr lang="zh-CN" altLang="en-US" i="0">
                                        <a:latin typeface="Cambria Math" panose="02040503050406030204" pitchFamily="18" charset="0"/>
                                      </a:rPr>
                                      <m:t>⋱</m:t>
                                    </m:r>
                                  </m:e>
                                  <m:e>
                                    <m:r>
                                      <a:rPr lang="zh-CN" altLang="en-US" i="0">
                                        <a:latin typeface="Cambria Math" panose="02040503050406030204" pitchFamily="18" charset="0"/>
                                      </a:rPr>
                                      <m:t>⋮</m:t>
                                    </m:r>
                                  </m:e>
                                </m:mr>
                                <m:mr>
                                  <m:e>
                                    <m:f>
                                      <m:fPr>
                                        <m:ctrlPr>
                                          <a:rPr lang="zh-CN" altLang="en-US" i="1">
                                            <a:latin typeface="Cambria Math" panose="02040503050406030204" pitchFamily="18" charset="0"/>
                                          </a:rPr>
                                        </m:ctrlPr>
                                      </m:fPr>
                                      <m:num>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𝑁</m:t>
                                            </m:r>
                                          </m:sub>
                                        </m:sSub>
                                      </m:num>
                                      <m:den>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sub>
                                        </m:sSub>
                                      </m:den>
                                    </m:f>
                                    <m:r>
                                      <a:rPr lang="zh-CN" altLang="en-US" i="0">
                                        <a:latin typeface="Cambria Math" panose="02040503050406030204" pitchFamily="18" charset="0"/>
                                      </a:rPr>
                                      <m:t> </m:t>
                                    </m:r>
                                  </m:e>
                                  <m:e>
                                    <m:r>
                                      <a:rPr lang="zh-CN" altLang="en-US" i="0">
                                        <a:latin typeface="Cambria Math" panose="02040503050406030204" pitchFamily="18" charset="0"/>
                                      </a:rPr>
                                      <m:t>⋯</m:t>
                                    </m:r>
                                  </m:e>
                                  <m:e>
                                    <m:f>
                                      <m:fPr>
                                        <m:ctrlPr>
                                          <a:rPr lang="zh-CN" altLang="en-US" i="1">
                                            <a:latin typeface="Cambria Math" panose="02040503050406030204" pitchFamily="18" charset="0"/>
                                          </a:rPr>
                                        </m:ctrlPr>
                                      </m:fPr>
                                      <m:num>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𝑁</m:t>
                                            </m:r>
                                          </m:sub>
                                        </m:sSub>
                                      </m:num>
                                      <m:den>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𝑛</m:t>
                                            </m:r>
                                          </m:sub>
                                        </m:sSub>
                                      </m:den>
                                    </m:f>
                                    <m:r>
                                      <a:rPr lang="zh-CN" altLang="en-US" i="0">
                                        <a:latin typeface="Cambria Math" panose="02040503050406030204" pitchFamily="18" charset="0"/>
                                      </a:rPr>
                                      <m:t> </m:t>
                                    </m:r>
                                  </m:e>
                                </m:mr>
                              </m:m>
                            </m:e>
                          </m:d>
                        </m:e>
                        <m:sub>
                          <m:r>
                            <a:rPr lang="zh-CN" altLang="en-US" i="1">
                              <a:latin typeface="Cambria Math" panose="02040503050406030204" pitchFamily="18" charset="0"/>
                            </a:rPr>
                            <m:t>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0</m:t>
                              </m:r>
                            </m:sub>
                          </m:sSub>
                        </m:sub>
                      </m:sSub>
                    </m:oMath>
                  </m:oMathPara>
                </a14:m>
                <a:endParaRPr lang="zh-CN" altLang="en-US" dirty="0"/>
              </a:p>
            </p:txBody>
          </p:sp>
        </mc:Choice>
        <mc:Fallback>
          <p:sp>
            <p:nvSpPr>
              <p:cNvPr id="20" name="矩形 19"/>
              <p:cNvSpPr>
                <a:spLocks noRot="1" noChangeAspect="1" noMove="1" noResize="1" noEditPoints="1" noAdjustHandles="1" noChangeArrowheads="1" noChangeShapeType="1" noTextEdit="1"/>
              </p:cNvSpPr>
              <p:nvPr/>
            </p:nvSpPr>
            <p:spPr>
              <a:xfrm>
                <a:off x="6783779" y="3715842"/>
                <a:ext cx="3198421" cy="157370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矩形 22"/>
              <p:cNvSpPr/>
              <p:nvPr/>
            </p:nvSpPr>
            <p:spPr>
              <a:xfrm>
                <a:off x="1326078" y="3791720"/>
                <a:ext cx="3529171" cy="37555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𝑸</m:t>
                      </m:r>
                      <m:d>
                        <m:dPr>
                          <m:ctrlPr>
                            <a:rPr lang="zh-CN" altLang="en-US" b="1" i="1">
                              <a:latin typeface="Cambria Math" panose="02040503050406030204" pitchFamily="18" charset="0"/>
                            </a:rPr>
                          </m:ctrlPr>
                        </m:dPr>
                        <m:e>
                          <m:r>
                            <a:rPr lang="zh-CN" altLang="en-US" b="1" i="1">
                              <a:latin typeface="Cambria Math" panose="02040503050406030204" pitchFamily="18" charset="0"/>
                            </a:rPr>
                            <m:t>𝒙</m:t>
                          </m:r>
                        </m:e>
                      </m:d>
                      <m:r>
                        <a:rPr lang="zh-CN" altLang="en-US" b="1" i="1">
                          <a:latin typeface="Cambria Math" panose="02040503050406030204" pitchFamily="18" charset="0"/>
                        </a:rPr>
                        <m:t>=</m:t>
                      </m:r>
                      <m:sSup>
                        <m:sSupPr>
                          <m:ctrlPr>
                            <a:rPr lang="zh-CN" altLang="en-US" b="1" i="1">
                              <a:latin typeface="Cambria Math" panose="02040503050406030204" pitchFamily="18" charset="0"/>
                            </a:rPr>
                          </m:ctrlPr>
                        </m:sSupPr>
                        <m:e>
                          <m:d>
                            <m:dPr>
                              <m:ctrlPr>
                                <a:rPr lang="zh-CN" altLang="en-US" b="1" i="1">
                                  <a:latin typeface="Cambria Math" panose="02040503050406030204" pitchFamily="18" charset="0"/>
                                </a:rPr>
                              </m:ctrlPr>
                            </m:dPr>
                            <m:e>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𝒓</m:t>
                                  </m:r>
                                </m:e>
                                <m:sub>
                                  <m:r>
                                    <a:rPr lang="zh-CN" altLang="en-US" b="1" i="1">
                                      <a:latin typeface="Cambria Math" panose="02040503050406030204" pitchFamily="18" charset="0"/>
                                    </a:rPr>
                                    <m:t>𝟏</m:t>
                                  </m:r>
                                </m:sub>
                              </m:sSub>
                              <m:r>
                                <a:rPr lang="zh-CN" altLang="en-US" b="1" i="1">
                                  <a:latin typeface="Cambria Math" panose="02040503050406030204" pitchFamily="18" charset="0"/>
                                </a:rPr>
                                <m:t>−</m:t>
                              </m:r>
                              <m:r>
                                <a:rPr lang="zh-CN" altLang="en-US" b="1" i="1">
                                  <a:latin typeface="Cambria Math" panose="02040503050406030204" pitchFamily="18" charset="0"/>
                                </a:rPr>
                                <m:t>𝑮𝒙</m:t>
                              </m:r>
                            </m:e>
                          </m:d>
                        </m:e>
                        <m:sup>
                          <m:r>
                            <a:rPr lang="zh-CN" altLang="en-US" b="1" i="1">
                              <a:latin typeface="Cambria Math" panose="02040503050406030204" pitchFamily="18" charset="0"/>
                            </a:rPr>
                            <m:t>𝑻</m:t>
                          </m:r>
                        </m:sup>
                      </m:sSup>
                      <m:sSup>
                        <m:sSupPr>
                          <m:ctrlPr>
                            <a:rPr lang="zh-CN" altLang="en-US" b="1" i="1">
                              <a:latin typeface="Cambria Math" panose="02040503050406030204" pitchFamily="18" charset="0"/>
                            </a:rPr>
                          </m:ctrlPr>
                        </m:sSupPr>
                        <m:e>
                          <m:r>
                            <a:rPr lang="zh-CN" altLang="en-US" b="1" i="1">
                              <a:latin typeface="Cambria Math" panose="02040503050406030204" pitchFamily="18" charset="0"/>
                            </a:rPr>
                            <m:t>𝑵</m:t>
                          </m:r>
                        </m:e>
                        <m:sup>
                          <m:r>
                            <a:rPr lang="zh-CN" altLang="en-US" b="1" i="1">
                              <a:latin typeface="Cambria Math" panose="02040503050406030204" pitchFamily="18" charset="0"/>
                            </a:rPr>
                            <m:t>−</m:t>
                          </m:r>
                          <m:r>
                            <a:rPr lang="zh-CN" altLang="en-US" b="1" i="1">
                              <a:latin typeface="Cambria Math" panose="02040503050406030204" pitchFamily="18" charset="0"/>
                            </a:rPr>
                            <m:t>𝟏</m:t>
                          </m:r>
                        </m:sup>
                      </m:sSup>
                      <m:d>
                        <m:dPr>
                          <m:ctrlPr>
                            <a:rPr lang="zh-CN" altLang="en-US" b="1" i="1">
                              <a:latin typeface="Cambria Math" panose="02040503050406030204" pitchFamily="18" charset="0"/>
                            </a:rPr>
                          </m:ctrlPr>
                        </m:dPr>
                        <m:e>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𝒓</m:t>
                              </m:r>
                            </m:e>
                            <m:sub>
                              <m:r>
                                <a:rPr lang="zh-CN" altLang="en-US" b="1" i="1">
                                  <a:latin typeface="Cambria Math" panose="02040503050406030204" pitchFamily="18" charset="0"/>
                                </a:rPr>
                                <m:t>𝟏</m:t>
                              </m:r>
                            </m:sub>
                          </m:sSub>
                          <m:r>
                            <a:rPr lang="zh-CN" altLang="en-US" b="1" i="1">
                              <a:latin typeface="Cambria Math" panose="02040503050406030204" pitchFamily="18" charset="0"/>
                            </a:rPr>
                            <m:t>−</m:t>
                          </m:r>
                          <m:r>
                            <a:rPr lang="zh-CN" altLang="en-US" b="1" i="1">
                              <a:latin typeface="Cambria Math" panose="02040503050406030204" pitchFamily="18" charset="0"/>
                            </a:rPr>
                            <m:t>𝑮𝒙</m:t>
                          </m:r>
                        </m:e>
                      </m:d>
                    </m:oMath>
                  </m:oMathPara>
                </a14:m>
                <a:endParaRPr lang="zh-CN" altLang="en-US" b="1" i="1" dirty="0"/>
              </a:p>
            </p:txBody>
          </p:sp>
        </mc:Choice>
        <mc:Fallback>
          <p:sp>
            <p:nvSpPr>
              <p:cNvPr id="23" name="矩形 22"/>
              <p:cNvSpPr>
                <a:spLocks noRot="1" noChangeAspect="1" noMove="1" noResize="1" noEditPoints="1" noAdjustHandles="1" noChangeArrowheads="1" noChangeShapeType="1" noTextEdit="1"/>
              </p:cNvSpPr>
              <p:nvPr/>
            </p:nvSpPr>
            <p:spPr>
              <a:xfrm>
                <a:off x="1326078" y="3791720"/>
                <a:ext cx="3529171" cy="375552"/>
              </a:xfrm>
              <a:prstGeom prst="rect">
                <a:avLst/>
              </a:prstGeom>
              <a:blipFill>
                <a:blip r:embed="rId4"/>
                <a:stretch>
                  <a:fillRect b="-967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矩形 23"/>
              <p:cNvSpPr/>
              <p:nvPr/>
            </p:nvSpPr>
            <p:spPr>
              <a:xfrm>
                <a:off x="1326078" y="4380283"/>
                <a:ext cx="3165290" cy="400110"/>
              </a:xfrm>
              <a:prstGeom prst="rect">
                <a:avLst/>
              </a:prstGeom>
            </p:spPr>
            <p:txBody>
              <a:bodyPr wrap="none">
                <a:spAutoFit/>
              </a:bodyPr>
              <a:lstStyle/>
              <a:p>
                <a:r>
                  <a:rPr lang="zh-CN" altLang="en-US" sz="2000" dirty="0" smtClean="0"/>
                  <a:t>其中</a:t>
                </a:r>
                <a:r>
                  <a:rPr lang="zh-CN" altLang="en-US" dirty="0" smtClean="0"/>
                  <a:t>， </a:t>
                </a:r>
                <a14:m>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𝒓</m:t>
                        </m:r>
                      </m:e>
                      <m:sub>
                        <m:r>
                          <a:rPr lang="zh-CN" altLang="en-US" b="1" i="1">
                            <a:latin typeface="Cambria Math" panose="02040503050406030204" pitchFamily="18" charset="0"/>
                          </a:rPr>
                          <m:t>𝟏</m:t>
                        </m:r>
                      </m:sub>
                    </m:sSub>
                    <m:r>
                      <a:rPr lang="zh-CN" altLang="en-US" b="1" i="1">
                        <a:latin typeface="Cambria Math" panose="02040503050406030204" pitchFamily="18" charset="0"/>
                      </a:rPr>
                      <m:t>=</m:t>
                    </m:r>
                    <m:r>
                      <a:rPr lang="zh-CN" altLang="en-US" b="1" i="1">
                        <a:latin typeface="Cambria Math" panose="02040503050406030204" pitchFamily="18" charset="0"/>
                      </a:rPr>
                      <m:t>𝒓</m:t>
                    </m:r>
                    <m:r>
                      <a:rPr lang="zh-CN" altLang="en-US" b="1" i="1">
                        <a:latin typeface="Cambria Math" panose="02040503050406030204" pitchFamily="18" charset="0"/>
                      </a:rPr>
                      <m:t>−</m:t>
                    </m:r>
                    <m:r>
                      <a:rPr lang="zh-CN" altLang="en-US" b="1" i="1">
                        <a:latin typeface="Cambria Math" panose="02040503050406030204" pitchFamily="18" charset="0"/>
                      </a:rPr>
                      <m:t>𝒇</m:t>
                    </m:r>
                    <m:d>
                      <m:dPr>
                        <m:ctrlPr>
                          <a:rPr lang="zh-CN" altLang="en-US" b="1" i="1">
                            <a:latin typeface="Cambria Math" panose="02040503050406030204" pitchFamily="18" charset="0"/>
                          </a:rPr>
                        </m:ctrlPr>
                      </m:dPr>
                      <m:e>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𝒙</m:t>
                            </m:r>
                          </m:e>
                          <m:sub>
                            <m:r>
                              <a:rPr lang="zh-CN" altLang="en-US" b="1" i="1">
                                <a:latin typeface="Cambria Math" panose="02040503050406030204" pitchFamily="18" charset="0"/>
                              </a:rPr>
                              <m:t>𝟎</m:t>
                            </m:r>
                          </m:sub>
                        </m:sSub>
                      </m:e>
                    </m:d>
                    <m:r>
                      <a:rPr lang="zh-CN" altLang="en-US" b="1" i="1">
                        <a:latin typeface="Cambria Math" panose="02040503050406030204" pitchFamily="18" charset="0"/>
                      </a:rPr>
                      <m:t>+</m:t>
                    </m:r>
                    <m:r>
                      <a:rPr lang="zh-CN" altLang="en-US" b="1" i="1">
                        <a:latin typeface="Cambria Math" panose="02040503050406030204" pitchFamily="18" charset="0"/>
                      </a:rPr>
                      <m:t>𝑮</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𝒙</m:t>
                        </m:r>
                      </m:e>
                      <m:sub>
                        <m:r>
                          <a:rPr lang="zh-CN" altLang="en-US" b="1" i="1">
                            <a:latin typeface="Cambria Math" panose="02040503050406030204" pitchFamily="18" charset="0"/>
                          </a:rPr>
                          <m:t>𝟎</m:t>
                        </m:r>
                      </m:sub>
                    </m:sSub>
                  </m:oMath>
                </a14:m>
                <a:endParaRPr lang="zh-CN" altLang="en-US" b="1" i="1" dirty="0"/>
              </a:p>
            </p:txBody>
          </p:sp>
        </mc:Choice>
        <mc:Fallback>
          <p:sp>
            <p:nvSpPr>
              <p:cNvPr id="24" name="矩形 23"/>
              <p:cNvSpPr>
                <a:spLocks noRot="1" noChangeAspect="1" noMove="1" noResize="1" noEditPoints="1" noAdjustHandles="1" noChangeArrowheads="1" noChangeShapeType="1" noTextEdit="1"/>
              </p:cNvSpPr>
              <p:nvPr/>
            </p:nvSpPr>
            <p:spPr>
              <a:xfrm>
                <a:off x="1326078" y="4380283"/>
                <a:ext cx="3165290" cy="400110"/>
              </a:xfrm>
              <a:prstGeom prst="rect">
                <a:avLst/>
              </a:prstGeom>
              <a:blipFill>
                <a:blip r:embed="rId5"/>
                <a:stretch>
                  <a:fillRect l="-2119" t="-9231" b="-2769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矩形 24"/>
              <p:cNvSpPr/>
              <p:nvPr/>
            </p:nvSpPr>
            <p:spPr>
              <a:xfrm>
                <a:off x="1326078" y="4993404"/>
                <a:ext cx="5102487" cy="59227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2000" b="1">
                              <a:latin typeface="Cambria Math" panose="02040503050406030204" pitchFamily="18" charset="0"/>
                            </a:rPr>
                          </m:ctrlPr>
                        </m:sSubPr>
                        <m:e>
                          <m:r>
                            <a:rPr lang="zh-CN" altLang="en-US" sz="2000" b="1" i="1">
                              <a:latin typeface="Cambria Math" panose="02040503050406030204" pitchFamily="18" charset="0"/>
                            </a:rPr>
                            <m:t>𝜵</m:t>
                          </m:r>
                        </m:e>
                        <m:sub>
                          <m:r>
                            <a:rPr lang="zh-CN" altLang="en-US" sz="2000" b="1" i="0">
                              <a:latin typeface="Cambria Math" panose="02040503050406030204" pitchFamily="18" charset="0"/>
                            </a:rPr>
                            <m:t>𝐱</m:t>
                          </m:r>
                        </m:sub>
                      </m:sSub>
                      <m:r>
                        <a:rPr lang="zh-CN" altLang="en-US" sz="2000" b="1" i="1">
                          <a:latin typeface="Cambria Math" panose="02040503050406030204" pitchFamily="18" charset="0"/>
                        </a:rPr>
                        <m:t>𝑸</m:t>
                      </m:r>
                      <m:d>
                        <m:dPr>
                          <m:ctrlPr>
                            <a:rPr lang="zh-CN" altLang="en-US" sz="2000" b="1" i="1">
                              <a:latin typeface="Cambria Math" panose="02040503050406030204" pitchFamily="18" charset="0"/>
                            </a:rPr>
                          </m:ctrlPr>
                        </m:dPr>
                        <m:e>
                          <m:r>
                            <a:rPr lang="zh-CN" altLang="en-US" sz="2000" b="1" i="1">
                              <a:latin typeface="Cambria Math" panose="02040503050406030204" pitchFamily="18" charset="0"/>
                            </a:rPr>
                            <m:t>𝒙</m:t>
                          </m:r>
                        </m:e>
                      </m:d>
                      <m:sSub>
                        <m:sSubPr>
                          <m:ctrlPr>
                            <a:rPr lang="zh-CN" altLang="en-US" sz="2000" b="1" i="1">
                              <a:latin typeface="Cambria Math" panose="02040503050406030204" pitchFamily="18" charset="0"/>
                            </a:rPr>
                          </m:ctrlPr>
                        </m:sSubPr>
                        <m:e>
                          <m:d>
                            <m:dPr>
                              <m:begChr m:val=""/>
                              <m:endChr m:val="|"/>
                              <m:ctrlPr>
                                <a:rPr lang="zh-CN" altLang="en-US" sz="2000" b="1" i="1">
                                  <a:latin typeface="Cambria Math" panose="02040503050406030204" pitchFamily="18" charset="0"/>
                                </a:rPr>
                              </m:ctrlPr>
                            </m:dPr>
                            <m:e>
                              <m:r>
                                <a:rPr lang="zh-CN" altLang="en-US" sz="2000" b="1" i="0">
                                  <a:latin typeface="Cambria Math" panose="02040503050406030204" pitchFamily="18" charset="0"/>
                                </a:rPr>
                                <m:t>​</m:t>
                              </m:r>
                            </m:e>
                          </m:d>
                        </m:e>
                        <m:sub>
                          <m:r>
                            <a:rPr lang="zh-CN" altLang="en-US" sz="2000" b="1" i="1">
                              <a:latin typeface="Cambria Math" panose="02040503050406030204" pitchFamily="18" charset="0"/>
                            </a:rPr>
                            <m:t>𝒙</m:t>
                          </m:r>
                          <m:r>
                            <a:rPr lang="zh-CN" altLang="en-US" sz="2000" b="1" i="0">
                              <a:latin typeface="Cambria Math" panose="02040503050406030204" pitchFamily="18" charset="0"/>
                            </a:rPr>
                            <m:t>=</m:t>
                          </m:r>
                          <m:acc>
                            <m:accPr>
                              <m:chr m:val="̂"/>
                              <m:ctrlPr>
                                <a:rPr lang="zh-CN" altLang="en-US" sz="2000" b="1" i="1">
                                  <a:latin typeface="Cambria Math" panose="02040503050406030204" pitchFamily="18" charset="0"/>
                                </a:rPr>
                              </m:ctrlPr>
                            </m:accPr>
                            <m:e>
                              <m:r>
                                <a:rPr lang="zh-CN" altLang="en-US" sz="2000" b="1" i="1">
                                  <a:latin typeface="Cambria Math" panose="02040503050406030204" pitchFamily="18" charset="0"/>
                                </a:rPr>
                                <m:t>𝒙</m:t>
                              </m:r>
                            </m:e>
                          </m:acc>
                        </m:sub>
                      </m:sSub>
                      <m:r>
                        <a:rPr lang="zh-CN" altLang="en-US" sz="2000" b="1" i="0">
                          <a:latin typeface="Cambria Math" panose="02040503050406030204" pitchFamily="18" charset="0"/>
                        </a:rPr>
                        <m:t>=</m:t>
                      </m:r>
                      <m:r>
                        <a:rPr lang="zh-CN" altLang="en-US" sz="2000" b="1" i="0">
                          <a:latin typeface="Cambria Math" panose="02040503050406030204" pitchFamily="18" charset="0"/>
                        </a:rPr>
                        <m:t>𝟐</m:t>
                      </m:r>
                      <m:sSup>
                        <m:sSupPr>
                          <m:ctrlPr>
                            <a:rPr lang="zh-CN" altLang="en-US" sz="2000" b="1" i="1">
                              <a:latin typeface="Cambria Math" panose="02040503050406030204" pitchFamily="18" charset="0"/>
                            </a:rPr>
                          </m:ctrlPr>
                        </m:sSupPr>
                        <m:e>
                          <m:r>
                            <a:rPr lang="zh-CN" altLang="en-US" sz="2000" b="1" i="1">
                              <a:latin typeface="Cambria Math" panose="02040503050406030204" pitchFamily="18" charset="0"/>
                            </a:rPr>
                            <m:t>𝑮</m:t>
                          </m:r>
                        </m:e>
                        <m:sup>
                          <m:r>
                            <a:rPr lang="zh-CN" altLang="en-US" sz="2000" b="1" i="1">
                              <a:latin typeface="Cambria Math" panose="02040503050406030204" pitchFamily="18" charset="0"/>
                            </a:rPr>
                            <m:t>𝑻</m:t>
                          </m:r>
                        </m:sup>
                      </m:sSup>
                      <m:sSup>
                        <m:sSupPr>
                          <m:ctrlPr>
                            <a:rPr lang="zh-CN" altLang="en-US" sz="2000" b="1" i="1">
                              <a:latin typeface="Cambria Math" panose="02040503050406030204" pitchFamily="18" charset="0"/>
                            </a:rPr>
                          </m:ctrlPr>
                        </m:sSupPr>
                        <m:e>
                          <m:r>
                            <a:rPr lang="zh-CN" altLang="en-US" sz="2000" b="1" i="1">
                              <a:latin typeface="Cambria Math" panose="02040503050406030204" pitchFamily="18" charset="0"/>
                            </a:rPr>
                            <m:t>𝑵</m:t>
                          </m:r>
                        </m:e>
                        <m:sup>
                          <m:r>
                            <a:rPr lang="zh-CN" altLang="en-US" sz="2000" b="1" i="0">
                              <a:latin typeface="Cambria Math" panose="02040503050406030204" pitchFamily="18" charset="0"/>
                            </a:rPr>
                            <m:t>−</m:t>
                          </m:r>
                          <m:r>
                            <a:rPr lang="zh-CN" altLang="en-US" sz="2000" b="1" i="0">
                              <a:latin typeface="Cambria Math" panose="02040503050406030204" pitchFamily="18" charset="0"/>
                            </a:rPr>
                            <m:t>𝟏</m:t>
                          </m:r>
                        </m:sup>
                      </m:sSup>
                      <m:r>
                        <a:rPr lang="zh-CN" altLang="en-US" sz="2000" b="1" i="1">
                          <a:latin typeface="Cambria Math" panose="02040503050406030204" pitchFamily="18" charset="0"/>
                        </a:rPr>
                        <m:t>𝑮</m:t>
                      </m:r>
                      <m:acc>
                        <m:accPr>
                          <m:chr m:val="̂"/>
                          <m:ctrlPr>
                            <a:rPr lang="zh-CN" altLang="en-US" sz="2000" b="1" i="1">
                              <a:latin typeface="Cambria Math" panose="02040503050406030204" pitchFamily="18" charset="0"/>
                            </a:rPr>
                          </m:ctrlPr>
                        </m:accPr>
                        <m:e>
                          <m:r>
                            <a:rPr lang="zh-CN" altLang="en-US" sz="2000" b="1" i="1">
                              <a:latin typeface="Cambria Math" panose="02040503050406030204" pitchFamily="18" charset="0"/>
                            </a:rPr>
                            <m:t>𝒙</m:t>
                          </m:r>
                        </m:e>
                      </m:acc>
                      <m:r>
                        <a:rPr lang="zh-CN" altLang="en-US" sz="2000" b="1" i="0">
                          <a:latin typeface="Cambria Math" panose="02040503050406030204" pitchFamily="18" charset="0"/>
                        </a:rPr>
                        <m:t>−</m:t>
                      </m:r>
                      <m:r>
                        <a:rPr lang="zh-CN" altLang="en-US" sz="2000" b="1" i="0">
                          <a:latin typeface="Cambria Math" panose="02040503050406030204" pitchFamily="18" charset="0"/>
                        </a:rPr>
                        <m:t>𝟐</m:t>
                      </m:r>
                      <m:sSup>
                        <m:sSupPr>
                          <m:ctrlPr>
                            <a:rPr lang="zh-CN" altLang="en-US" sz="2000" b="1" i="1">
                              <a:latin typeface="Cambria Math" panose="02040503050406030204" pitchFamily="18" charset="0"/>
                            </a:rPr>
                          </m:ctrlPr>
                        </m:sSupPr>
                        <m:e>
                          <m:r>
                            <a:rPr lang="zh-CN" altLang="en-US" sz="2000" b="1" i="1">
                              <a:latin typeface="Cambria Math" panose="02040503050406030204" pitchFamily="18" charset="0"/>
                            </a:rPr>
                            <m:t>𝑮</m:t>
                          </m:r>
                        </m:e>
                        <m:sup>
                          <m:r>
                            <a:rPr lang="zh-CN" altLang="en-US" sz="2000" b="1" i="1">
                              <a:latin typeface="Cambria Math" panose="02040503050406030204" pitchFamily="18" charset="0"/>
                            </a:rPr>
                            <m:t>𝑻</m:t>
                          </m:r>
                        </m:sup>
                      </m:sSup>
                      <m:sSup>
                        <m:sSupPr>
                          <m:ctrlPr>
                            <a:rPr lang="zh-CN" altLang="en-US" sz="2000" b="1" i="1">
                              <a:latin typeface="Cambria Math" panose="02040503050406030204" pitchFamily="18" charset="0"/>
                            </a:rPr>
                          </m:ctrlPr>
                        </m:sSupPr>
                        <m:e>
                          <m:r>
                            <a:rPr lang="zh-CN" altLang="en-US" sz="2000" b="1" i="1">
                              <a:latin typeface="Cambria Math" panose="02040503050406030204" pitchFamily="18" charset="0"/>
                            </a:rPr>
                            <m:t>𝑵</m:t>
                          </m:r>
                        </m:e>
                        <m:sup>
                          <m:r>
                            <a:rPr lang="zh-CN" altLang="en-US" sz="2000" b="1" i="0">
                              <a:latin typeface="Cambria Math" panose="02040503050406030204" pitchFamily="18" charset="0"/>
                            </a:rPr>
                            <m:t>−</m:t>
                          </m:r>
                          <m:r>
                            <a:rPr lang="zh-CN" altLang="en-US" sz="2000" b="1" i="0">
                              <a:latin typeface="Cambria Math" panose="02040503050406030204" pitchFamily="18" charset="0"/>
                            </a:rPr>
                            <m:t>𝟏</m:t>
                          </m:r>
                        </m:sup>
                      </m:sSup>
                      <m:sSub>
                        <m:sSubPr>
                          <m:ctrlPr>
                            <a:rPr lang="zh-CN" altLang="en-US" sz="2000" b="1" i="1">
                              <a:latin typeface="Cambria Math" panose="02040503050406030204" pitchFamily="18" charset="0"/>
                            </a:rPr>
                          </m:ctrlPr>
                        </m:sSubPr>
                        <m:e>
                          <m:r>
                            <a:rPr lang="zh-CN" altLang="en-US" sz="2000" b="1" i="1">
                              <a:latin typeface="Cambria Math" panose="02040503050406030204" pitchFamily="18" charset="0"/>
                            </a:rPr>
                            <m:t>𝒓</m:t>
                          </m:r>
                        </m:e>
                        <m:sub>
                          <m:r>
                            <a:rPr lang="zh-CN" altLang="en-US" sz="2000" b="1" i="0">
                              <a:latin typeface="Cambria Math" panose="02040503050406030204" pitchFamily="18" charset="0"/>
                            </a:rPr>
                            <m:t>𝟏</m:t>
                          </m:r>
                        </m:sub>
                      </m:sSub>
                      <m:r>
                        <a:rPr lang="zh-CN" altLang="en-US" sz="2000" b="1" i="0">
                          <a:latin typeface="Cambria Math" panose="02040503050406030204" pitchFamily="18" charset="0"/>
                        </a:rPr>
                        <m:t>=</m:t>
                      </m:r>
                      <m:r>
                        <a:rPr lang="zh-CN" altLang="en-US" sz="2000" b="1" i="0">
                          <a:latin typeface="Cambria Math" panose="02040503050406030204" pitchFamily="18" charset="0"/>
                        </a:rPr>
                        <m:t>𝟎</m:t>
                      </m:r>
                    </m:oMath>
                  </m:oMathPara>
                </a14:m>
                <a:endParaRPr lang="zh-CN" altLang="en-US" sz="2000" b="1" dirty="0"/>
              </a:p>
            </p:txBody>
          </p:sp>
        </mc:Choice>
        <mc:Fallback>
          <p:sp>
            <p:nvSpPr>
              <p:cNvPr id="25" name="矩形 24"/>
              <p:cNvSpPr>
                <a:spLocks noRot="1" noChangeAspect="1" noMove="1" noResize="1" noEditPoints="1" noAdjustHandles="1" noChangeArrowheads="1" noChangeShapeType="1" noTextEdit="1"/>
              </p:cNvSpPr>
              <p:nvPr/>
            </p:nvSpPr>
            <p:spPr>
              <a:xfrm>
                <a:off x="1326078" y="4993404"/>
                <a:ext cx="5102487" cy="592278"/>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矩形 25"/>
              <p:cNvSpPr/>
              <p:nvPr/>
            </p:nvSpPr>
            <p:spPr>
              <a:xfrm>
                <a:off x="496448" y="5585682"/>
                <a:ext cx="9110689" cy="542777"/>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eqArr>
                        <m:eqArrPr>
                          <m:ctrlPr>
                            <a:rPr lang="zh-CN" altLang="en-US" sz="2000" b="1" i="1">
                              <a:latin typeface="Cambria Math" panose="02040503050406030204" pitchFamily="18" charset="0"/>
                            </a:rPr>
                          </m:ctrlPr>
                        </m:eqArrPr>
                        <m:e>
                          <m:acc>
                            <m:accPr>
                              <m:chr m:val="̂"/>
                              <m:ctrlPr>
                                <a:rPr lang="zh-CN" altLang="en-US" sz="2000" b="1" i="1">
                                  <a:latin typeface="Cambria Math" panose="02040503050406030204" pitchFamily="18" charset="0"/>
                                </a:rPr>
                              </m:ctrlPr>
                            </m:accPr>
                            <m:e>
                              <m:r>
                                <a:rPr lang="zh-CN" altLang="en-US" sz="2000" b="1" i="1">
                                  <a:latin typeface="Cambria Math" panose="02040503050406030204" pitchFamily="18" charset="0"/>
                                </a:rPr>
                                <m:t>𝒙</m:t>
                              </m:r>
                            </m:e>
                          </m:acc>
                          <m:r>
                            <a:rPr lang="zh-CN" altLang="en-US" sz="2000" b="1" i="1">
                              <a:latin typeface="Cambria Math" panose="02040503050406030204" pitchFamily="18" charset="0"/>
                            </a:rPr>
                            <m:t>&amp;=</m:t>
                          </m:r>
                          <m:sSup>
                            <m:sSupPr>
                              <m:ctrlPr>
                                <a:rPr lang="zh-CN" altLang="en-US" sz="2000" b="1" i="1">
                                  <a:latin typeface="Cambria Math" panose="02040503050406030204" pitchFamily="18" charset="0"/>
                                </a:rPr>
                              </m:ctrlPr>
                            </m:sSupPr>
                            <m:e>
                              <m:d>
                                <m:dPr>
                                  <m:ctrlPr>
                                    <a:rPr lang="zh-CN" altLang="en-US" sz="2000" b="1" i="1">
                                      <a:latin typeface="Cambria Math" panose="02040503050406030204" pitchFamily="18" charset="0"/>
                                    </a:rPr>
                                  </m:ctrlPr>
                                </m:dPr>
                                <m:e>
                                  <m:sSup>
                                    <m:sSupPr>
                                      <m:ctrlPr>
                                        <a:rPr lang="zh-CN" altLang="en-US" sz="2000" b="1" i="1">
                                          <a:latin typeface="Cambria Math" panose="02040503050406030204" pitchFamily="18" charset="0"/>
                                        </a:rPr>
                                      </m:ctrlPr>
                                    </m:sSupPr>
                                    <m:e>
                                      <m:r>
                                        <a:rPr lang="zh-CN" altLang="en-US" sz="2000" b="1" i="1">
                                          <a:latin typeface="Cambria Math" panose="02040503050406030204" pitchFamily="18" charset="0"/>
                                        </a:rPr>
                                        <m:t>𝑮</m:t>
                                      </m:r>
                                    </m:e>
                                    <m:sup>
                                      <m:r>
                                        <a:rPr lang="zh-CN" altLang="en-US" sz="2000" b="1" i="1">
                                          <a:latin typeface="Cambria Math" panose="02040503050406030204" pitchFamily="18" charset="0"/>
                                        </a:rPr>
                                        <m:t>𝑻</m:t>
                                      </m:r>
                                    </m:sup>
                                  </m:sSup>
                                  <m:sSup>
                                    <m:sSupPr>
                                      <m:ctrlPr>
                                        <a:rPr lang="zh-CN" altLang="en-US" sz="2000" b="1" i="1">
                                          <a:latin typeface="Cambria Math" panose="02040503050406030204" pitchFamily="18" charset="0"/>
                                        </a:rPr>
                                      </m:ctrlPr>
                                    </m:sSupPr>
                                    <m:e>
                                      <m:r>
                                        <a:rPr lang="zh-CN" altLang="en-US" sz="2000" b="1" i="1">
                                          <a:latin typeface="Cambria Math" panose="02040503050406030204" pitchFamily="18" charset="0"/>
                                        </a:rPr>
                                        <m:t>𝑵</m:t>
                                      </m:r>
                                    </m:e>
                                    <m:sup>
                                      <m:r>
                                        <a:rPr lang="zh-CN" altLang="en-US" sz="2000" b="1" i="1">
                                          <a:latin typeface="Cambria Math" panose="02040503050406030204" pitchFamily="18" charset="0"/>
                                        </a:rPr>
                                        <m:t>−</m:t>
                                      </m:r>
                                      <m:r>
                                        <a:rPr lang="zh-CN" altLang="en-US" sz="2000" b="1" i="1">
                                          <a:latin typeface="Cambria Math" panose="02040503050406030204" pitchFamily="18" charset="0"/>
                                        </a:rPr>
                                        <m:t>𝟏</m:t>
                                      </m:r>
                                    </m:sup>
                                  </m:sSup>
                                  <m:r>
                                    <a:rPr lang="zh-CN" altLang="en-US" sz="2000" b="1" i="1">
                                      <a:latin typeface="Cambria Math" panose="02040503050406030204" pitchFamily="18" charset="0"/>
                                    </a:rPr>
                                    <m:t>𝑮</m:t>
                                  </m:r>
                                </m:e>
                              </m:d>
                            </m:e>
                            <m:sup>
                              <m:r>
                                <a:rPr lang="zh-CN" altLang="en-US" sz="2000" b="1" i="1">
                                  <a:latin typeface="Cambria Math" panose="02040503050406030204" pitchFamily="18" charset="0"/>
                                </a:rPr>
                                <m:t>−</m:t>
                              </m:r>
                              <m:r>
                                <a:rPr lang="zh-CN" altLang="en-US" sz="2000" b="1" i="1">
                                  <a:latin typeface="Cambria Math" panose="02040503050406030204" pitchFamily="18" charset="0"/>
                                </a:rPr>
                                <m:t>𝟏</m:t>
                              </m:r>
                            </m:sup>
                          </m:sSup>
                          <m:sSup>
                            <m:sSupPr>
                              <m:ctrlPr>
                                <a:rPr lang="zh-CN" altLang="en-US" sz="2000" b="1" i="1">
                                  <a:latin typeface="Cambria Math" panose="02040503050406030204" pitchFamily="18" charset="0"/>
                                </a:rPr>
                              </m:ctrlPr>
                            </m:sSupPr>
                            <m:e>
                              <m:r>
                                <a:rPr lang="zh-CN" altLang="en-US" sz="2000" b="1" i="1">
                                  <a:latin typeface="Cambria Math" panose="02040503050406030204" pitchFamily="18" charset="0"/>
                                </a:rPr>
                                <m:t>𝑮</m:t>
                              </m:r>
                            </m:e>
                            <m:sup>
                              <m:r>
                                <a:rPr lang="zh-CN" altLang="en-US" sz="2000" b="1" i="1">
                                  <a:latin typeface="Cambria Math" panose="02040503050406030204" pitchFamily="18" charset="0"/>
                                </a:rPr>
                                <m:t>𝑻</m:t>
                              </m:r>
                            </m:sup>
                          </m:sSup>
                          <m:sSup>
                            <m:sSupPr>
                              <m:ctrlPr>
                                <a:rPr lang="zh-CN" altLang="en-US" sz="2000" b="1" i="1">
                                  <a:latin typeface="Cambria Math" panose="02040503050406030204" pitchFamily="18" charset="0"/>
                                </a:rPr>
                              </m:ctrlPr>
                            </m:sSupPr>
                            <m:e>
                              <m:r>
                                <a:rPr lang="zh-CN" altLang="en-US" sz="2000" b="1" i="1">
                                  <a:latin typeface="Cambria Math" panose="02040503050406030204" pitchFamily="18" charset="0"/>
                                </a:rPr>
                                <m:t>𝑵</m:t>
                              </m:r>
                            </m:e>
                            <m:sup>
                              <m:r>
                                <a:rPr lang="zh-CN" altLang="en-US" sz="2000" b="1" i="1">
                                  <a:latin typeface="Cambria Math" panose="02040503050406030204" pitchFamily="18" charset="0"/>
                                </a:rPr>
                                <m:t>−</m:t>
                              </m:r>
                              <m:r>
                                <a:rPr lang="zh-CN" altLang="en-US" sz="2000" b="1" i="1">
                                  <a:latin typeface="Cambria Math" panose="02040503050406030204" pitchFamily="18" charset="0"/>
                                </a:rPr>
                                <m:t>𝟏</m:t>
                              </m:r>
                            </m:sup>
                          </m:sSup>
                          <m:sSub>
                            <m:sSubPr>
                              <m:ctrlPr>
                                <a:rPr lang="zh-CN" altLang="en-US" sz="2000" b="1" i="1">
                                  <a:latin typeface="Cambria Math" panose="02040503050406030204" pitchFamily="18" charset="0"/>
                                </a:rPr>
                              </m:ctrlPr>
                            </m:sSubPr>
                            <m:e>
                              <m:r>
                                <a:rPr lang="zh-CN" altLang="en-US" sz="2000" b="1" i="1">
                                  <a:latin typeface="Cambria Math" panose="02040503050406030204" pitchFamily="18" charset="0"/>
                                </a:rPr>
                                <m:t>𝒓</m:t>
                              </m:r>
                            </m:e>
                            <m:sub>
                              <m:r>
                                <a:rPr lang="zh-CN" altLang="en-US" sz="2000" b="1" i="1">
                                  <a:latin typeface="Cambria Math" panose="02040503050406030204" pitchFamily="18" charset="0"/>
                                </a:rPr>
                                <m:t>𝟏</m:t>
                              </m:r>
                            </m:sub>
                          </m:sSub>
                        </m:e>
                      </m:eqArr>
                      <m:r>
                        <a:rPr lang="zh-CN" altLang="en-US" sz="2000" b="1" i="1">
                          <a:latin typeface="Cambria Math" panose="02040503050406030204" pitchFamily="18" charset="0"/>
                        </a:rPr>
                        <m:t>=</m:t>
                      </m:r>
                      <m:sSub>
                        <m:sSubPr>
                          <m:ctrlPr>
                            <a:rPr lang="zh-CN" altLang="en-US" sz="2000" b="1" i="1">
                              <a:latin typeface="Cambria Math" panose="02040503050406030204" pitchFamily="18" charset="0"/>
                            </a:rPr>
                          </m:ctrlPr>
                        </m:sSubPr>
                        <m:e>
                          <m:r>
                            <a:rPr lang="zh-CN" altLang="en-US" sz="2000" b="1" i="1">
                              <a:latin typeface="Cambria Math" panose="02040503050406030204" pitchFamily="18" charset="0"/>
                            </a:rPr>
                            <m:t>𝒙</m:t>
                          </m:r>
                        </m:e>
                        <m:sub>
                          <m:r>
                            <a:rPr lang="zh-CN" altLang="en-US" sz="2000" b="1" i="1">
                              <a:latin typeface="Cambria Math" panose="02040503050406030204" pitchFamily="18" charset="0"/>
                            </a:rPr>
                            <m:t>𝟎</m:t>
                          </m:r>
                        </m:sub>
                      </m:sSub>
                      <m:r>
                        <a:rPr lang="zh-CN" altLang="en-US" sz="2000" b="1" i="1">
                          <a:latin typeface="Cambria Math" panose="02040503050406030204" pitchFamily="18" charset="0"/>
                        </a:rPr>
                        <m:t>+</m:t>
                      </m:r>
                      <m:sSup>
                        <m:sSupPr>
                          <m:ctrlPr>
                            <a:rPr lang="zh-CN" altLang="en-US" sz="2000" b="1" i="1">
                              <a:latin typeface="Cambria Math" panose="02040503050406030204" pitchFamily="18" charset="0"/>
                            </a:rPr>
                          </m:ctrlPr>
                        </m:sSupPr>
                        <m:e>
                          <m:d>
                            <m:dPr>
                              <m:ctrlPr>
                                <a:rPr lang="zh-CN" altLang="en-US" sz="2000" b="1" i="1">
                                  <a:latin typeface="Cambria Math" panose="02040503050406030204" pitchFamily="18" charset="0"/>
                                </a:rPr>
                              </m:ctrlPr>
                            </m:dPr>
                            <m:e>
                              <m:sSup>
                                <m:sSupPr>
                                  <m:ctrlPr>
                                    <a:rPr lang="zh-CN" altLang="en-US" sz="2000" b="1" i="1">
                                      <a:latin typeface="Cambria Math" panose="02040503050406030204" pitchFamily="18" charset="0"/>
                                    </a:rPr>
                                  </m:ctrlPr>
                                </m:sSupPr>
                                <m:e>
                                  <m:r>
                                    <a:rPr lang="zh-CN" altLang="en-US" sz="2000" b="1" i="1">
                                      <a:latin typeface="Cambria Math" panose="02040503050406030204" pitchFamily="18" charset="0"/>
                                    </a:rPr>
                                    <m:t>𝑮</m:t>
                                  </m:r>
                                </m:e>
                                <m:sup>
                                  <m:r>
                                    <a:rPr lang="zh-CN" altLang="en-US" sz="2000" b="1" i="1">
                                      <a:latin typeface="Cambria Math" panose="02040503050406030204" pitchFamily="18" charset="0"/>
                                    </a:rPr>
                                    <m:t>𝑻</m:t>
                                  </m:r>
                                </m:sup>
                              </m:sSup>
                              <m:sSup>
                                <m:sSupPr>
                                  <m:ctrlPr>
                                    <a:rPr lang="zh-CN" altLang="en-US" sz="2000" b="1" i="1">
                                      <a:latin typeface="Cambria Math" panose="02040503050406030204" pitchFamily="18" charset="0"/>
                                    </a:rPr>
                                  </m:ctrlPr>
                                </m:sSupPr>
                                <m:e>
                                  <m:r>
                                    <a:rPr lang="zh-CN" altLang="en-US" sz="2000" b="1" i="1">
                                      <a:latin typeface="Cambria Math" panose="02040503050406030204" pitchFamily="18" charset="0"/>
                                    </a:rPr>
                                    <m:t>𝑵</m:t>
                                  </m:r>
                                </m:e>
                                <m:sup>
                                  <m:r>
                                    <a:rPr lang="zh-CN" altLang="en-US" sz="2000" b="1" i="1">
                                      <a:latin typeface="Cambria Math" panose="02040503050406030204" pitchFamily="18" charset="0"/>
                                    </a:rPr>
                                    <m:t>−</m:t>
                                  </m:r>
                                  <m:r>
                                    <a:rPr lang="zh-CN" altLang="en-US" sz="2000" b="1" i="1">
                                      <a:latin typeface="Cambria Math" panose="02040503050406030204" pitchFamily="18" charset="0"/>
                                    </a:rPr>
                                    <m:t>𝟏</m:t>
                                  </m:r>
                                </m:sup>
                              </m:sSup>
                              <m:r>
                                <a:rPr lang="zh-CN" altLang="en-US" sz="2000" b="1" i="1">
                                  <a:latin typeface="Cambria Math" panose="02040503050406030204" pitchFamily="18" charset="0"/>
                                </a:rPr>
                                <m:t>𝑮</m:t>
                              </m:r>
                            </m:e>
                          </m:d>
                        </m:e>
                        <m:sup>
                          <m:r>
                            <a:rPr lang="zh-CN" altLang="en-US" sz="2000" b="1" i="1">
                              <a:latin typeface="Cambria Math" panose="02040503050406030204" pitchFamily="18" charset="0"/>
                            </a:rPr>
                            <m:t>−</m:t>
                          </m:r>
                          <m:r>
                            <a:rPr lang="zh-CN" altLang="en-US" sz="2000" b="1" i="1">
                              <a:latin typeface="Cambria Math" panose="02040503050406030204" pitchFamily="18" charset="0"/>
                            </a:rPr>
                            <m:t>𝟏</m:t>
                          </m:r>
                        </m:sup>
                      </m:sSup>
                      <m:sSup>
                        <m:sSupPr>
                          <m:ctrlPr>
                            <a:rPr lang="zh-CN" altLang="en-US" sz="2000" b="1" i="1">
                              <a:latin typeface="Cambria Math" panose="02040503050406030204" pitchFamily="18" charset="0"/>
                            </a:rPr>
                          </m:ctrlPr>
                        </m:sSupPr>
                        <m:e>
                          <m:r>
                            <a:rPr lang="zh-CN" altLang="en-US" sz="2000" b="1" i="1">
                              <a:latin typeface="Cambria Math" panose="02040503050406030204" pitchFamily="18" charset="0"/>
                            </a:rPr>
                            <m:t>𝑮</m:t>
                          </m:r>
                        </m:e>
                        <m:sup>
                          <m:r>
                            <a:rPr lang="zh-CN" altLang="en-US" sz="2000" b="1" i="1">
                              <a:latin typeface="Cambria Math" panose="02040503050406030204" pitchFamily="18" charset="0"/>
                            </a:rPr>
                            <m:t>𝑻</m:t>
                          </m:r>
                        </m:sup>
                      </m:sSup>
                      <m:sSup>
                        <m:sSupPr>
                          <m:ctrlPr>
                            <a:rPr lang="zh-CN" altLang="en-US" sz="2000" b="1" i="1">
                              <a:latin typeface="Cambria Math" panose="02040503050406030204" pitchFamily="18" charset="0"/>
                            </a:rPr>
                          </m:ctrlPr>
                        </m:sSupPr>
                        <m:e>
                          <m:r>
                            <a:rPr lang="zh-CN" altLang="en-US" sz="2000" b="1" i="1">
                              <a:latin typeface="Cambria Math" panose="02040503050406030204" pitchFamily="18" charset="0"/>
                            </a:rPr>
                            <m:t>𝑵</m:t>
                          </m:r>
                        </m:e>
                        <m:sup>
                          <m:r>
                            <a:rPr lang="zh-CN" altLang="en-US" sz="2000" b="1" i="1">
                              <a:latin typeface="Cambria Math" panose="02040503050406030204" pitchFamily="18" charset="0"/>
                            </a:rPr>
                            <m:t>−</m:t>
                          </m:r>
                          <m:r>
                            <a:rPr lang="zh-CN" altLang="en-US" sz="2000" b="1" i="1">
                              <a:latin typeface="Cambria Math" panose="02040503050406030204" pitchFamily="18" charset="0"/>
                            </a:rPr>
                            <m:t>𝟏</m:t>
                          </m:r>
                        </m:sup>
                      </m:sSup>
                      <m:d>
                        <m:dPr>
                          <m:begChr m:val="["/>
                          <m:endChr m:val="]"/>
                          <m:ctrlPr>
                            <a:rPr lang="zh-CN" altLang="en-US" sz="2000" b="1" i="1">
                              <a:latin typeface="Cambria Math" panose="02040503050406030204" pitchFamily="18" charset="0"/>
                            </a:rPr>
                          </m:ctrlPr>
                        </m:dPr>
                        <m:e>
                          <m:r>
                            <a:rPr lang="zh-CN" altLang="en-US" sz="2000" b="1" i="1">
                              <a:latin typeface="Cambria Math" panose="02040503050406030204" pitchFamily="18" charset="0"/>
                            </a:rPr>
                            <m:t>𝒓</m:t>
                          </m:r>
                          <m:r>
                            <a:rPr lang="zh-CN" altLang="en-US" sz="2000" b="1" i="1">
                              <a:latin typeface="Cambria Math" panose="02040503050406030204" pitchFamily="18" charset="0"/>
                            </a:rPr>
                            <m:t>−</m:t>
                          </m:r>
                          <m:r>
                            <a:rPr lang="zh-CN" altLang="en-US" sz="2000" b="1" i="1">
                              <a:latin typeface="Cambria Math" panose="02040503050406030204" pitchFamily="18" charset="0"/>
                            </a:rPr>
                            <m:t>𝒇</m:t>
                          </m:r>
                          <m:d>
                            <m:dPr>
                              <m:ctrlPr>
                                <a:rPr lang="zh-CN" altLang="en-US" sz="2000" b="1" i="1">
                                  <a:latin typeface="Cambria Math" panose="02040503050406030204" pitchFamily="18" charset="0"/>
                                </a:rPr>
                              </m:ctrlPr>
                            </m:dPr>
                            <m:e>
                              <m:sSub>
                                <m:sSubPr>
                                  <m:ctrlPr>
                                    <a:rPr lang="zh-CN" altLang="en-US" sz="2000" b="1" i="1">
                                      <a:latin typeface="Cambria Math" panose="02040503050406030204" pitchFamily="18" charset="0"/>
                                    </a:rPr>
                                  </m:ctrlPr>
                                </m:sSubPr>
                                <m:e>
                                  <m:r>
                                    <a:rPr lang="zh-CN" altLang="en-US" sz="2000" b="1" i="1">
                                      <a:latin typeface="Cambria Math" panose="02040503050406030204" pitchFamily="18" charset="0"/>
                                    </a:rPr>
                                    <m:t>𝒙</m:t>
                                  </m:r>
                                </m:e>
                                <m:sub>
                                  <m:r>
                                    <a:rPr lang="zh-CN" altLang="en-US" sz="2000" b="1" i="1">
                                      <a:latin typeface="Cambria Math" panose="02040503050406030204" pitchFamily="18" charset="0"/>
                                    </a:rPr>
                                    <m:t>𝟎</m:t>
                                  </m:r>
                                </m:sub>
                              </m:sSub>
                            </m:e>
                          </m:d>
                        </m:e>
                      </m:d>
                      <m:r>
                        <a:rPr lang="zh-CN" altLang="en-US" sz="2000" b="1" i="1">
                          <a:latin typeface="Cambria Math" panose="02040503050406030204" pitchFamily="18" charset="0"/>
                        </a:rPr>
                        <m:t> </m:t>
                      </m:r>
                    </m:oMath>
                  </m:oMathPara>
                </a14:m>
                <a:endParaRPr lang="zh-CN" altLang="en-US" sz="2000" b="1" i="1" dirty="0"/>
              </a:p>
            </p:txBody>
          </p:sp>
        </mc:Choice>
        <mc:Fallback>
          <p:sp>
            <p:nvSpPr>
              <p:cNvPr id="26" name="矩形 25"/>
              <p:cNvSpPr>
                <a:spLocks noRot="1" noChangeAspect="1" noMove="1" noResize="1" noEditPoints="1" noAdjustHandles="1" noChangeArrowheads="1" noChangeShapeType="1" noTextEdit="1"/>
              </p:cNvSpPr>
              <p:nvPr/>
            </p:nvSpPr>
            <p:spPr>
              <a:xfrm>
                <a:off x="496448" y="5585682"/>
                <a:ext cx="9110689" cy="542777"/>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4434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0" y="1375795"/>
            <a:ext cx="6761527" cy="0"/>
          </a:xfrm>
          <a:prstGeom prst="line">
            <a:avLst/>
          </a:prstGeom>
          <a:ln w="38100"/>
        </p:spPr>
        <p:style>
          <a:lnRef idx="3">
            <a:schemeClr val="dk1"/>
          </a:lnRef>
          <a:fillRef idx="0">
            <a:schemeClr val="dk1"/>
          </a:fillRef>
          <a:effectRef idx="2">
            <a:schemeClr val="dk1"/>
          </a:effectRef>
          <a:fontRef idx="minor">
            <a:schemeClr val="tx1"/>
          </a:fontRef>
        </p:style>
      </p:cxnSp>
      <p:sp>
        <p:nvSpPr>
          <p:cNvPr id="2" name="标题 1"/>
          <p:cNvSpPr>
            <a:spLocks noGrp="1"/>
          </p:cNvSpPr>
          <p:nvPr>
            <p:ph type="title"/>
          </p:nvPr>
        </p:nvSpPr>
        <p:spPr>
          <a:xfrm>
            <a:off x="237507" y="377001"/>
            <a:ext cx="10515600" cy="1325563"/>
          </a:xfrm>
        </p:spPr>
        <p:txBody>
          <a:bodyPr/>
          <a:lstStyle/>
          <a:p>
            <a:r>
              <a:rPr lang="zh-CN" altLang="en-US" dirty="0" smtClean="0"/>
              <a:t>基于统计理论的方法</a:t>
            </a:r>
            <a:endParaRPr lang="zh-CN" altLang="en-US" dirty="0"/>
          </a:p>
        </p:txBody>
      </p:sp>
      <p:sp>
        <p:nvSpPr>
          <p:cNvPr id="4" name="灯片编号占位符 3"/>
          <p:cNvSpPr>
            <a:spLocks noGrp="1"/>
          </p:cNvSpPr>
          <p:nvPr>
            <p:ph type="sldNum" sz="quarter" idx="12"/>
          </p:nvPr>
        </p:nvSpPr>
        <p:spPr/>
        <p:txBody>
          <a:bodyPr/>
          <a:lstStyle/>
          <a:p>
            <a:fld id="{809151C6-BCF0-41C6-AC9D-C91C56AE1A47}" type="slidenum">
              <a:rPr lang="zh-CN" altLang="en-US" smtClean="0"/>
              <a:t>14</a:t>
            </a:fld>
            <a:endParaRPr lang="zh-CN" altLang="en-US"/>
          </a:p>
        </p:txBody>
      </p:sp>
      <p:sp>
        <p:nvSpPr>
          <p:cNvPr id="16" name="文本框 15"/>
          <p:cNvSpPr txBox="1"/>
          <p:nvPr/>
        </p:nvSpPr>
        <p:spPr>
          <a:xfrm>
            <a:off x="377695" y="1539699"/>
            <a:ext cx="3598224" cy="59003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smtClean="0"/>
              <a:t>网格搜索法</a:t>
            </a:r>
            <a:endParaRPr lang="en-US" altLang="zh-CN" sz="2400" dirty="0" smtClean="0"/>
          </a:p>
        </p:txBody>
      </p:sp>
      <mc:AlternateContent xmlns:mc="http://schemas.openxmlformats.org/markup-compatibility/2006">
        <mc:Choice xmlns:a14="http://schemas.microsoft.com/office/drawing/2010/main" Requires="a14">
          <p:sp>
            <p:nvSpPr>
              <p:cNvPr id="3" name="矩形 2"/>
              <p:cNvSpPr/>
              <p:nvPr/>
            </p:nvSpPr>
            <p:spPr>
              <a:xfrm>
                <a:off x="4085025" y="1922387"/>
                <a:ext cx="3279488" cy="92038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zh-CN" altLang="en-US" sz="2000">
                              <a:latin typeface="Cambria Math" panose="02040503050406030204" pitchFamily="18" charset="0"/>
                            </a:rPr>
                          </m:ctrlPr>
                        </m:sSupPr>
                        <m:e>
                          <m:r>
                            <a:rPr lang="zh-CN" altLang="en-US" sz="2000" i="1">
                              <a:latin typeface="Cambria Math" panose="02040503050406030204" pitchFamily="18" charset="0"/>
                            </a:rPr>
                            <m:t>𝜒</m:t>
                          </m:r>
                        </m:e>
                        <m:sup>
                          <m:r>
                            <a:rPr lang="zh-CN" altLang="en-US" sz="2000" i="0">
                              <a:latin typeface="Cambria Math" panose="02040503050406030204" pitchFamily="18" charset="0"/>
                            </a:rPr>
                            <m:t>2</m:t>
                          </m:r>
                        </m:sup>
                      </m:sSup>
                      <m:r>
                        <a:rPr lang="zh-CN" altLang="en-US" sz="2000" i="0">
                          <a:latin typeface="Cambria Math" panose="02040503050406030204" pitchFamily="18" charset="0"/>
                        </a:rPr>
                        <m:t>=</m:t>
                      </m:r>
                      <m:sSubSup>
                        <m:sSubSupPr>
                          <m:ctrlPr>
                            <a:rPr lang="zh-CN" altLang="en-US" sz="2000" i="1">
                              <a:latin typeface="Cambria Math" panose="02040503050406030204" pitchFamily="18" charset="0"/>
                            </a:rPr>
                          </m:ctrlPr>
                        </m:sSubSupPr>
                        <m:e>
                          <m:r>
                            <m:rPr>
                              <m:sty m:val="p"/>
                            </m:rPr>
                            <a:rPr lang="zh-CN" altLang="en-US" sz="2000" i="0">
                              <a:latin typeface="Cambria Math" panose="02040503050406030204" pitchFamily="18" charset="0"/>
                            </a:rPr>
                            <m:t>Σ</m:t>
                          </m:r>
                        </m:e>
                        <m:sub>
                          <m:r>
                            <a:rPr lang="zh-CN" altLang="en-US" sz="2000" i="1">
                              <a:latin typeface="Cambria Math" panose="02040503050406030204" pitchFamily="18" charset="0"/>
                            </a:rPr>
                            <m:t>𝑖</m:t>
                          </m:r>
                          <m:r>
                            <a:rPr lang="zh-CN" altLang="en-US" sz="2000" i="0">
                              <a:latin typeface="Cambria Math" panose="02040503050406030204" pitchFamily="18" charset="0"/>
                            </a:rPr>
                            <m:t>=2</m:t>
                          </m:r>
                        </m:sub>
                        <m:sup>
                          <m:r>
                            <a:rPr lang="zh-CN" altLang="en-US" sz="2000" i="1">
                              <a:latin typeface="Cambria Math" panose="02040503050406030204" pitchFamily="18" charset="0"/>
                            </a:rPr>
                            <m:t>𝑛</m:t>
                          </m:r>
                        </m:sup>
                      </m:sSubSup>
                      <m:d>
                        <m:dPr>
                          <m:ctrlPr>
                            <a:rPr lang="zh-CN" altLang="en-US" sz="2000" i="1">
                              <a:latin typeface="Cambria Math" panose="02040503050406030204" pitchFamily="18" charset="0"/>
                            </a:rPr>
                          </m:ctrlPr>
                        </m:dPr>
                        <m:e>
                          <m:f>
                            <m:fPr>
                              <m:ctrlPr>
                                <a:rPr lang="zh-CN" altLang="en-US" sz="2000" i="1">
                                  <a:latin typeface="Cambria Math" panose="02040503050406030204" pitchFamily="18" charset="0"/>
                                </a:rPr>
                              </m:ctrlPr>
                            </m:fPr>
                            <m:num>
                              <m:sSup>
                                <m:sSupPr>
                                  <m:ctrlPr>
                                    <a:rPr lang="zh-CN" altLang="en-US" sz="2000" i="1">
                                      <a:latin typeface="Cambria Math" panose="02040503050406030204" pitchFamily="18" charset="0"/>
                                    </a:rPr>
                                  </m:ctrlPr>
                                </m:sSupPr>
                                <m:e>
                                  <m:d>
                                    <m:dPr>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𝑟</m:t>
                                          </m:r>
                                        </m:e>
                                        <m:sub>
                                          <m:r>
                                            <a:rPr lang="zh-CN" altLang="en-US" sz="2000" i="1">
                                              <a:latin typeface="Cambria Math" panose="02040503050406030204" pitchFamily="18" charset="0"/>
                                            </a:rPr>
                                            <m:t>𝑖</m:t>
                                          </m:r>
                                          <m:r>
                                            <a:rPr lang="zh-CN" altLang="en-US" sz="2000" i="0">
                                              <a:latin typeface="Cambria Math" panose="02040503050406030204" pitchFamily="18" charset="0"/>
                                            </a:rPr>
                                            <m:t>1</m:t>
                                          </m:r>
                                        </m:sub>
                                      </m:sSub>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𝑓</m:t>
                                          </m:r>
                                        </m:e>
                                        <m:sub>
                                          <m:r>
                                            <a:rPr lang="zh-CN" altLang="en-US" sz="2000" i="1">
                                              <a:latin typeface="Cambria Math" panose="02040503050406030204" pitchFamily="18" charset="0"/>
                                            </a:rPr>
                                            <m:t>𝑖</m:t>
                                          </m:r>
                                        </m:sub>
                                      </m:sSub>
                                      <m:d>
                                        <m:dPr>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0">
                                                  <a:latin typeface="Cambria Math" panose="02040503050406030204" pitchFamily="18" charset="0"/>
                                                </a:rPr>
                                                <m:t>0</m:t>
                                              </m:r>
                                            </m:sub>
                                          </m:sSub>
                                        </m:e>
                                      </m:d>
                                    </m:e>
                                  </m:d>
                                </m:e>
                                <m:sup>
                                  <m:r>
                                    <a:rPr lang="zh-CN" altLang="en-US" sz="2000" i="0">
                                      <a:latin typeface="Cambria Math" panose="02040503050406030204" pitchFamily="18" charset="0"/>
                                    </a:rPr>
                                    <m:t>2</m:t>
                                  </m:r>
                                </m:sup>
                              </m:sSup>
                            </m:num>
                            <m:den>
                              <m:sSubSup>
                                <m:sSubSupPr>
                                  <m:ctrlPr>
                                    <a:rPr lang="zh-CN" altLang="en-US" sz="2000" i="1">
                                      <a:latin typeface="Cambria Math" panose="02040503050406030204" pitchFamily="18" charset="0"/>
                                    </a:rPr>
                                  </m:ctrlPr>
                                </m:sSubSupPr>
                                <m:e>
                                  <m:r>
                                    <a:rPr lang="zh-CN" altLang="en-US" sz="2000" i="1">
                                      <a:latin typeface="Cambria Math" panose="02040503050406030204" pitchFamily="18" charset="0"/>
                                    </a:rPr>
                                    <m:t>𝛿</m:t>
                                  </m:r>
                                </m:e>
                                <m:sub>
                                  <m:r>
                                    <a:rPr lang="zh-CN" altLang="en-US" sz="2000" i="1">
                                      <a:latin typeface="Cambria Math" panose="02040503050406030204" pitchFamily="18" charset="0"/>
                                    </a:rPr>
                                    <m:t>𝑖</m:t>
                                  </m:r>
                                </m:sub>
                                <m:sup>
                                  <m:r>
                                    <a:rPr lang="zh-CN" altLang="en-US" sz="2000" i="0">
                                      <a:latin typeface="Cambria Math" panose="02040503050406030204" pitchFamily="18" charset="0"/>
                                    </a:rPr>
                                    <m:t>2</m:t>
                                  </m:r>
                                </m:sup>
                              </m:sSubSup>
                            </m:den>
                          </m:f>
                        </m:e>
                      </m:d>
                    </m:oMath>
                  </m:oMathPara>
                </a14:m>
                <a:endParaRPr lang="zh-CN" altLang="en-US" sz="2000" dirty="0"/>
              </a:p>
            </p:txBody>
          </p:sp>
        </mc:Choice>
        <mc:Fallback>
          <p:sp>
            <p:nvSpPr>
              <p:cNvPr id="3" name="矩形 2"/>
              <p:cNvSpPr>
                <a:spLocks noRot="1" noChangeAspect="1" noMove="1" noResize="1" noEditPoints="1" noAdjustHandles="1" noChangeArrowheads="1" noChangeShapeType="1" noTextEdit="1"/>
              </p:cNvSpPr>
              <p:nvPr/>
            </p:nvSpPr>
            <p:spPr>
              <a:xfrm>
                <a:off x="4085025" y="1922387"/>
                <a:ext cx="3279488" cy="92038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p:cNvSpPr/>
              <p:nvPr/>
            </p:nvSpPr>
            <p:spPr>
              <a:xfrm>
                <a:off x="3793695" y="2949140"/>
                <a:ext cx="3862147"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a:latin typeface="Cambria Math" panose="02040503050406030204" pitchFamily="18" charset="0"/>
                            </a:rPr>
                          </m:ctrlPr>
                        </m:sSubPr>
                        <m:e>
                          <m:r>
                            <a:rPr lang="zh-CN" altLang="en-US" i="1">
                              <a:latin typeface="Cambria Math" panose="02040503050406030204" pitchFamily="18" charset="0"/>
                            </a:rPr>
                            <m:t>𝐵</m:t>
                          </m:r>
                        </m:e>
                        <m:sub>
                          <m:r>
                            <a:rPr lang="zh-CN" altLang="en-US" i="1">
                              <a:latin typeface="Cambria Math" panose="02040503050406030204" pitchFamily="18" charset="0"/>
                            </a:rPr>
                            <m:t>𝑚𝑖𝑛</m:t>
                          </m:r>
                        </m:sub>
                      </m:sSub>
                      <m:r>
                        <a:rPr lang="zh-CN" altLang="en-US" i="0">
                          <a:latin typeface="Cambria Math" panose="02040503050406030204" pitchFamily="18" charset="0"/>
                        </a:rPr>
                        <m:t>≤</m:t>
                      </m:r>
                      <m:r>
                        <a:rPr lang="zh-CN" altLang="en-US" i="1">
                          <a:latin typeface="Cambria Math" panose="02040503050406030204" pitchFamily="18" charset="0"/>
                        </a:rPr>
                        <m:t>𝐵</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𝐵</m:t>
                          </m:r>
                        </m:e>
                        <m:sub>
                          <m:r>
                            <a:rPr lang="zh-CN" altLang="en-US" i="1">
                              <a:latin typeface="Cambria Math" panose="02040503050406030204" pitchFamily="18" charset="0"/>
                            </a:rPr>
                            <m:t>𝑚𝑎𝑥</m:t>
                          </m:r>
                        </m:sub>
                      </m:sSub>
                      <m:r>
                        <a:rPr lang="zh-CN" altLang="en-US" i="0">
                          <a:latin typeface="Cambria Math" panose="02040503050406030204" pitchFamily="18" charset="0"/>
                        </a:rPr>
                        <m:t>, </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𝑚𝑖𝑛</m:t>
                          </m:r>
                        </m:sub>
                      </m:sSub>
                      <m:r>
                        <a:rPr lang="zh-CN" altLang="en-US" i="0">
                          <a:latin typeface="Cambria Math" panose="02040503050406030204" pitchFamily="18" charset="0"/>
                        </a:rPr>
                        <m:t>≤</m:t>
                      </m:r>
                      <m:r>
                        <a:rPr lang="zh-CN" altLang="en-US" i="1">
                          <a:latin typeface="Cambria Math" panose="02040503050406030204" pitchFamily="18" charset="0"/>
                        </a:rPr>
                        <m:t>𝐿</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max</m:t>
                              </m:r>
                            </m:fName>
                            <m:e>
                              <m:r>
                                <a:rPr lang="zh-CN" altLang="en-US" i="0">
                                  <a:latin typeface="Cambria Math" panose="02040503050406030204" pitchFamily="18" charset="0"/>
                                </a:rPr>
                                <m:t>  </m:t>
                              </m:r>
                            </m:e>
                          </m:func>
                        </m:sub>
                      </m:sSub>
                    </m:oMath>
                  </m:oMathPara>
                </a14:m>
                <a:endParaRPr lang="zh-CN" altLang="en-US" dirty="0"/>
              </a:p>
            </p:txBody>
          </p:sp>
        </mc:Choice>
        <mc:Fallback>
          <p:sp>
            <p:nvSpPr>
              <p:cNvPr id="5" name="矩形 4"/>
              <p:cNvSpPr>
                <a:spLocks noRot="1" noChangeAspect="1" noMove="1" noResize="1" noEditPoints="1" noAdjustHandles="1" noChangeArrowheads="1" noChangeShapeType="1" noTextEdit="1"/>
              </p:cNvSpPr>
              <p:nvPr/>
            </p:nvSpPr>
            <p:spPr>
              <a:xfrm>
                <a:off x="3793695" y="2949140"/>
                <a:ext cx="3862147" cy="369332"/>
              </a:xfrm>
              <a:prstGeom prst="rect">
                <a:avLst/>
              </a:prstGeom>
              <a:blipFill>
                <a:blip r:embed="rId3"/>
                <a:stretch>
                  <a:fillRect b="-1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2929893" y="3506782"/>
                <a:ext cx="6096000" cy="1480598"/>
              </a:xfrm>
              <a:prstGeom prst="rect">
                <a:avLst/>
              </a:prstGeom>
            </p:spPr>
            <p:txBody>
              <a:bodyPr>
                <a:spAutoFit/>
              </a:bodyPr>
              <a:lstStyle/>
              <a:p>
                <a:pPr algn="just">
                  <a:spcAft>
                    <a:spcPts val="0"/>
                  </a:spcAft>
                </a:pPr>
                <a:r>
                  <a:rPr lang="zh-CN" altLang="zh-CN" kern="100" dirty="0">
                    <a:latin typeface="等线" panose="02010600030101010101" pitchFamily="2" charset="-122"/>
                    <a:cs typeface="Times New Roman" panose="02020603050405020304" pitchFamily="18" charset="0"/>
                  </a:rPr>
                  <a:t>搜索时将其分为</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𝐾</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𝑀</m:t>
                    </m:r>
                  </m:oMath>
                </a14:m>
                <a:r>
                  <a:rPr lang="zh-CN" altLang="zh-CN" kern="100" dirty="0">
                    <a:latin typeface="等线" panose="02010600030101010101" pitchFamily="2" charset="-122"/>
                    <a:cs typeface="Times New Roman" panose="02020603050405020304" pitchFamily="18" charset="0"/>
                  </a:rPr>
                  <a:t>个网格。则每个网格的坐标为：</a:t>
                </a:r>
              </a:p>
              <a:p>
                <a:pPr algn="just">
                  <a:spcAft>
                    <a:spcPts val="0"/>
                  </a:spcAft>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𝐵</m:t>
                                </m:r>
                              </m:e>
                              <m:sub>
                                <m:r>
                                  <a:rPr lang="en-US" altLang="zh-CN" i="1" kern="100">
                                    <a:latin typeface="Cambria Math" panose="02040503050406030204" pitchFamily="18" charset="0"/>
                                    <a:cs typeface="Times New Roman" panose="02020603050405020304" pitchFamily="18" charset="0"/>
                                  </a:rPr>
                                  <m:t>𝑘𝑚</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𝐵</m:t>
                                </m:r>
                              </m:e>
                              <m:sub>
                                <m:func>
                                  <m:func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kern="100">
                                        <a:latin typeface="Cambria Math" panose="02040503050406030204" pitchFamily="18" charset="0"/>
                                        <a:cs typeface="Times New Roman" panose="02020603050405020304" pitchFamily="18" charset="0"/>
                                      </a:rPr>
                                      <m:t>min</m:t>
                                    </m:r>
                                  </m:fName>
                                  <m:e>
                                    <m:r>
                                      <a:rPr lang="en-US" altLang="zh-CN" i="1" kern="100">
                                        <a:latin typeface="Cambria Math" panose="02040503050406030204" pitchFamily="18" charset="0"/>
                                        <a:cs typeface="Times New Roman" panose="02020603050405020304" pitchFamily="18" charset="0"/>
                                      </a:rPr>
                                      <m:t> </m:t>
                                    </m:r>
                                  </m:e>
                                </m:func>
                              </m:sub>
                            </m:sSub>
                            <m:r>
                              <a:rPr lang="en-US" altLang="zh-CN" i="1" kern="100">
                                <a:latin typeface="Cambria Math" panose="02040503050406030204" pitchFamily="18" charset="0"/>
                                <a:cs typeface="Times New Roman" panose="02020603050405020304" pitchFamily="18" charset="0"/>
                              </a:rPr>
                              <m:t>+</m:t>
                            </m:r>
                            <m:f>
                              <m:f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latin typeface="Cambria Math" panose="02040503050406030204" pitchFamily="18" charset="0"/>
                                    <a:cs typeface="Times New Roman" panose="02020603050405020304" pitchFamily="18" charset="0"/>
                                  </a:rPr>
                                  <m:t>𝑘</m:t>
                                </m:r>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𝐵</m:t>
                                        </m:r>
                                      </m:e>
                                      <m:sub>
                                        <m:func>
                                          <m:func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kern="100">
                                                <a:latin typeface="Cambria Math" panose="02040503050406030204" pitchFamily="18" charset="0"/>
                                                <a:cs typeface="Times New Roman" panose="02020603050405020304" pitchFamily="18" charset="0"/>
                                              </a:rPr>
                                              <m:t>max</m:t>
                                            </m:r>
                                          </m:fName>
                                          <m:e>
                                            <m:r>
                                              <a:rPr lang="en-US" altLang="zh-CN" i="1" kern="100">
                                                <a:latin typeface="Cambria Math" panose="02040503050406030204" pitchFamily="18" charset="0"/>
                                                <a:cs typeface="Times New Roman" panose="02020603050405020304" pitchFamily="18" charset="0"/>
                                              </a:rPr>
                                              <m:t>  </m:t>
                                            </m:r>
                                          </m:e>
                                        </m:func>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𝐵</m:t>
                                        </m:r>
                                      </m:e>
                                      <m:sub>
                                        <m:func>
                                          <m:func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kern="100">
                                                <a:latin typeface="Cambria Math" panose="02040503050406030204" pitchFamily="18" charset="0"/>
                                                <a:cs typeface="Times New Roman" panose="02020603050405020304" pitchFamily="18" charset="0"/>
                                              </a:rPr>
                                              <m:t>min</m:t>
                                            </m:r>
                                          </m:fName>
                                          <m:e>
                                            <m:r>
                                              <a:rPr lang="en-US" altLang="zh-CN" i="1" kern="100">
                                                <a:latin typeface="Cambria Math" panose="02040503050406030204" pitchFamily="18" charset="0"/>
                                                <a:cs typeface="Times New Roman" panose="02020603050405020304" pitchFamily="18" charset="0"/>
                                              </a:rPr>
                                              <m:t> </m:t>
                                            </m:r>
                                          </m:e>
                                        </m:func>
                                      </m:sub>
                                    </m:sSub>
                                  </m:e>
                                </m:d>
                              </m:num>
                              <m:den>
                                <m:r>
                                  <a:rPr lang="en-US" altLang="zh-CN" i="1" kern="100">
                                    <a:latin typeface="Cambria Math" panose="02040503050406030204" pitchFamily="18" charset="0"/>
                                    <a:cs typeface="Times New Roman" panose="02020603050405020304" pitchFamily="18" charset="0"/>
                                  </a:rPr>
                                  <m:t>𝐾</m:t>
                                </m:r>
                              </m:den>
                            </m:f>
                          </m:e>
                        </m:mr>
                        <m:mr>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𝐿</m:t>
                                </m:r>
                              </m:e>
                              <m:sub>
                                <m:r>
                                  <a:rPr lang="en-US" altLang="zh-CN" i="1" kern="100">
                                    <a:latin typeface="Cambria Math" panose="02040503050406030204" pitchFamily="18" charset="0"/>
                                    <a:cs typeface="Times New Roman" panose="02020603050405020304" pitchFamily="18" charset="0"/>
                                  </a:rPr>
                                  <m:t>𝑘𝑚</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𝐿</m:t>
                                </m:r>
                              </m:e>
                              <m:sub>
                                <m:func>
                                  <m:func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kern="100">
                                        <a:latin typeface="Cambria Math" panose="02040503050406030204" pitchFamily="18" charset="0"/>
                                        <a:cs typeface="Times New Roman" panose="02020603050405020304" pitchFamily="18" charset="0"/>
                                      </a:rPr>
                                      <m:t>min</m:t>
                                    </m:r>
                                  </m:fName>
                                  <m:e>
                                    <m:r>
                                      <a:rPr lang="en-US" altLang="zh-CN" i="1" kern="100">
                                        <a:latin typeface="Cambria Math" panose="02040503050406030204" pitchFamily="18" charset="0"/>
                                        <a:cs typeface="Times New Roman" panose="02020603050405020304" pitchFamily="18" charset="0"/>
                                      </a:rPr>
                                      <m:t> </m:t>
                                    </m:r>
                                  </m:e>
                                </m:func>
                              </m:sub>
                            </m:sSub>
                            <m:r>
                              <a:rPr lang="en-US" altLang="zh-CN" i="1" kern="100">
                                <a:latin typeface="Cambria Math" panose="02040503050406030204" pitchFamily="18" charset="0"/>
                                <a:cs typeface="Times New Roman" panose="02020603050405020304" pitchFamily="18" charset="0"/>
                              </a:rPr>
                              <m:t>+</m:t>
                            </m:r>
                            <m:f>
                              <m:f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latin typeface="Cambria Math" panose="02040503050406030204" pitchFamily="18" charset="0"/>
                                    <a:cs typeface="Times New Roman" panose="02020603050405020304" pitchFamily="18" charset="0"/>
                                  </a:rPr>
                                  <m:t>𝑚</m:t>
                                </m:r>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𝐿</m:t>
                                        </m:r>
                                      </m:e>
                                      <m:sub>
                                        <m:func>
                                          <m:func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kern="100">
                                                <a:latin typeface="Cambria Math" panose="02040503050406030204" pitchFamily="18" charset="0"/>
                                                <a:cs typeface="Times New Roman" panose="02020603050405020304" pitchFamily="18" charset="0"/>
                                              </a:rPr>
                                              <m:t>max</m:t>
                                            </m:r>
                                          </m:fName>
                                          <m:e>
                                            <m:r>
                                              <a:rPr lang="en-US" altLang="zh-CN" i="1" kern="100">
                                                <a:latin typeface="Cambria Math" panose="02040503050406030204" pitchFamily="18" charset="0"/>
                                                <a:cs typeface="Times New Roman" panose="02020603050405020304" pitchFamily="18" charset="0"/>
                                              </a:rPr>
                                              <m:t>  </m:t>
                                            </m:r>
                                          </m:e>
                                        </m:func>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𝐿</m:t>
                                        </m:r>
                                      </m:e>
                                      <m:sub>
                                        <m:func>
                                          <m:func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kern="100">
                                                <a:latin typeface="Cambria Math" panose="02040503050406030204" pitchFamily="18" charset="0"/>
                                                <a:cs typeface="Times New Roman" panose="02020603050405020304" pitchFamily="18" charset="0"/>
                                              </a:rPr>
                                              <m:t>min</m:t>
                                            </m:r>
                                          </m:fName>
                                          <m:e>
                                            <m:r>
                                              <a:rPr lang="en-US" altLang="zh-CN" i="1" kern="100">
                                                <a:latin typeface="Cambria Math" panose="02040503050406030204" pitchFamily="18" charset="0"/>
                                                <a:cs typeface="Times New Roman" panose="02020603050405020304" pitchFamily="18" charset="0"/>
                                              </a:rPr>
                                              <m:t> </m:t>
                                            </m:r>
                                          </m:e>
                                        </m:func>
                                      </m:sub>
                                    </m:sSub>
                                  </m:e>
                                </m:d>
                              </m:num>
                              <m:den>
                                <m:r>
                                  <a:rPr lang="en-US" altLang="zh-CN" i="1" kern="100">
                                    <a:latin typeface="Cambria Math" panose="02040503050406030204" pitchFamily="18" charset="0"/>
                                    <a:cs typeface="Times New Roman" panose="02020603050405020304" pitchFamily="18" charset="0"/>
                                  </a:rPr>
                                  <m:t>𝑀</m:t>
                                </m:r>
                              </m:den>
                            </m:f>
                          </m:e>
                        </m:mr>
                      </m:m>
                    </m:oMath>
                  </m:oMathPara>
                </a14:m>
                <a:endParaRPr lang="zh-CN" altLang="zh-CN" kern="100" dirty="0">
                  <a:latin typeface="等线" panose="02010600030101010101" pitchFamily="2" charset="-122"/>
                  <a:cs typeface="Times New Roman" panose="02020603050405020304" pitchFamily="18" charset="0"/>
                </a:endParaRPr>
              </a:p>
            </p:txBody>
          </p:sp>
        </mc:Choice>
        <mc:Fallback>
          <p:sp>
            <p:nvSpPr>
              <p:cNvPr id="6" name="矩形 5"/>
              <p:cNvSpPr>
                <a:spLocks noRot="1" noChangeAspect="1" noMove="1" noResize="1" noEditPoints="1" noAdjustHandles="1" noChangeArrowheads="1" noChangeShapeType="1" noTextEdit="1"/>
              </p:cNvSpPr>
              <p:nvPr/>
            </p:nvSpPr>
            <p:spPr>
              <a:xfrm>
                <a:off x="2929893" y="3506782"/>
                <a:ext cx="6096000" cy="1480598"/>
              </a:xfrm>
              <a:prstGeom prst="rect">
                <a:avLst/>
              </a:prstGeom>
              <a:blipFill>
                <a:blip r:embed="rId4"/>
                <a:stretch>
                  <a:fillRect l="-900" t="-20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p:cNvSpPr/>
              <p:nvPr/>
            </p:nvSpPr>
            <p:spPr>
              <a:xfrm>
                <a:off x="1379517" y="5183674"/>
                <a:ext cx="9373590" cy="1200329"/>
              </a:xfrm>
              <a:prstGeom prst="rect">
                <a:avLst/>
              </a:prstGeom>
            </p:spPr>
            <p:txBody>
              <a:bodyPr wrap="square">
                <a:spAutoFit/>
              </a:bodyPr>
              <a:lstStyle/>
              <a:p>
                <a:pPr algn="just">
                  <a:spcAft>
                    <a:spcPts val="0"/>
                  </a:spcAft>
                </a:pPr>
                <a:r>
                  <a:rPr lang="zh-CN" altLang="zh-CN" kern="100" dirty="0">
                    <a:latin typeface="等线" panose="02010600030101010101" pitchFamily="2" charset="-122"/>
                    <a:cs typeface="Times New Roman" panose="02020603050405020304" pitchFamily="18" charset="0"/>
                  </a:rPr>
                  <a:t>假设上式过程中，求得最优点位置为</a:t>
                </a:r>
                <a14:m>
                  <m:oMath xmlns:m="http://schemas.openxmlformats.org/officeDocument/2006/math">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𝐵</m:t>
                        </m:r>
                      </m:e>
                      <m:sub>
                        <m:r>
                          <a:rPr lang="en-US" altLang="zh-CN" i="1" kern="100">
                            <a:latin typeface="Cambria Math" panose="02040503050406030204" pitchFamily="18" charset="0"/>
                            <a:cs typeface="Times New Roman" panose="02020603050405020304" pitchFamily="18" charset="0"/>
                          </a:rPr>
                          <m:t>𝑎</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𝐿</m:t>
                        </m:r>
                      </m:e>
                      <m:sub>
                        <m:r>
                          <a:rPr lang="en-US" altLang="zh-CN" i="1" kern="100">
                            <a:latin typeface="Cambria Math" panose="02040503050406030204" pitchFamily="18" charset="0"/>
                            <a:cs typeface="Times New Roman" panose="02020603050405020304" pitchFamily="18" charset="0"/>
                          </a:rPr>
                          <m:t>𝑎</m:t>
                        </m:r>
                      </m:sub>
                    </m:sSub>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等线" panose="02010600030101010101" pitchFamily="2" charset="-122"/>
                    <a:cs typeface="Times New Roman" panose="02020603050405020304" pitchFamily="18" charset="0"/>
                  </a:rPr>
                  <a:t>，再以这个网格点为中心划分二级搜索范围为：</a:t>
                </a:r>
              </a:p>
              <a:p>
                <a:pPr algn="just">
                  <a:spcAft>
                    <a:spcPts val="0"/>
                  </a:spcAft>
                </a:pPr>
                <a14:m>
                  <m:oMathPara xmlns:m="http://schemas.openxmlformats.org/officeDocument/2006/math">
                    <m:oMathParaPr>
                      <m:jc m:val="centerGroup"/>
                    </m:oMathParaPr>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𝐵</m:t>
                          </m:r>
                        </m:e>
                        <m:sub>
                          <m:r>
                            <a:rPr lang="en-US" altLang="zh-CN" i="1" kern="100">
                              <a:latin typeface="Cambria Math" panose="02040503050406030204" pitchFamily="18" charset="0"/>
                              <a:cs typeface="Times New Roman" panose="02020603050405020304" pitchFamily="18" charset="0"/>
                            </a:rPr>
                            <m:t>𝑎</m:t>
                          </m:r>
                        </m:sub>
                      </m:sSub>
                      <m:r>
                        <a:rPr lang="en-US" altLang="zh-CN" i="1" kern="100">
                          <a:latin typeface="Cambria Math" panose="02040503050406030204" pitchFamily="18" charset="0"/>
                          <a:ea typeface="微软雅黑" panose="020B0503020204020204" pitchFamily="34" charset="-122"/>
                          <a:cs typeface="微软雅黑" panose="020B0503020204020204" pitchFamily="34" charset="-122"/>
                        </a:rPr>
                        <m:t>−</m:t>
                      </m:r>
                      <m:r>
                        <m:rPr>
                          <m:sty m:val="p"/>
                        </m:rPr>
                        <a:rPr lang="en-US" altLang="zh-CN" kern="100">
                          <a:latin typeface="Cambria Math" panose="02040503050406030204" pitchFamily="18" charset="0"/>
                          <a:ea typeface="微软雅黑" panose="020B0503020204020204" pitchFamily="34" charset="-122"/>
                          <a:cs typeface="微软雅黑" panose="020B0503020204020204" pitchFamily="34" charset="-122"/>
                        </a:rPr>
                        <m:t>Δ</m:t>
                      </m:r>
                      <m:r>
                        <a:rPr lang="en-US" altLang="zh-CN" i="1" kern="100">
                          <a:latin typeface="Cambria Math" panose="02040503050406030204" pitchFamily="18" charset="0"/>
                          <a:ea typeface="微软雅黑" panose="020B0503020204020204" pitchFamily="34" charset="-122"/>
                          <a:cs typeface="微软雅黑" panose="020B0503020204020204" pitchFamily="34" charset="-122"/>
                        </a:rPr>
                        <m:t>𝐵</m:t>
                      </m:r>
                      <m:r>
                        <a:rPr lang="en-US" altLang="zh-CN" i="1" kern="100">
                          <a:latin typeface="Cambria Math" panose="02040503050406030204" pitchFamily="18" charset="0"/>
                          <a:ea typeface="微软雅黑" panose="020B0503020204020204" pitchFamily="34" charset="-122"/>
                          <a:cs typeface="微软雅黑" panose="020B0503020204020204" pitchFamily="34" charset="-122"/>
                        </a:rPr>
                        <m:t>≤</m:t>
                      </m:r>
                      <m:r>
                        <a:rPr lang="en-US" altLang="zh-CN" i="1" kern="100">
                          <a:latin typeface="Cambria Math" panose="02040503050406030204" pitchFamily="18" charset="0"/>
                          <a:ea typeface="微软雅黑" panose="020B0503020204020204" pitchFamily="34" charset="-122"/>
                          <a:cs typeface="微软雅黑" panose="020B0503020204020204" pitchFamily="34" charset="-122"/>
                        </a:rPr>
                        <m:t>𝐵</m:t>
                      </m:r>
                      <m:r>
                        <a:rPr lang="en-US" altLang="zh-CN" i="1" kern="100">
                          <a:latin typeface="Cambria Math" panose="02040503050406030204" pitchFamily="18" charset="0"/>
                          <a:ea typeface="微软雅黑" panose="020B0503020204020204" pitchFamily="34" charset="-122"/>
                          <a:cs typeface="微软雅黑" panose="020B0503020204020204" pitchFamily="34" charset="-122"/>
                        </a:rPr>
                        <m:t>≤</m:t>
                      </m:r>
                      <m:sSub>
                        <m:sSubPr>
                          <m:ctrlPr>
                            <a:rPr lang="zh-CN" altLang="zh-CN" i="1" kern="100">
                              <a:latin typeface="Cambria Math" panose="02040503050406030204" pitchFamily="18" charset="0"/>
                              <a:ea typeface="Cambria Math" panose="02040503050406030204" pitchFamily="18" charset="0"/>
                              <a:cs typeface="微软雅黑" panose="020B0503020204020204" pitchFamily="34" charset="-122"/>
                            </a:rPr>
                          </m:ctrlPr>
                        </m:sSubPr>
                        <m:e>
                          <m:r>
                            <a:rPr lang="en-US" altLang="zh-CN" i="1" kern="100">
                              <a:latin typeface="Cambria Math" panose="02040503050406030204" pitchFamily="18" charset="0"/>
                              <a:ea typeface="微软雅黑" panose="020B0503020204020204" pitchFamily="34" charset="-122"/>
                              <a:cs typeface="微软雅黑" panose="020B0503020204020204" pitchFamily="34" charset="-122"/>
                            </a:rPr>
                            <m:t>𝐵</m:t>
                          </m:r>
                        </m:e>
                        <m:sub>
                          <m:r>
                            <a:rPr lang="en-US" altLang="zh-CN" i="1" kern="100">
                              <a:latin typeface="Cambria Math" panose="02040503050406030204" pitchFamily="18" charset="0"/>
                              <a:ea typeface="微软雅黑" panose="020B0503020204020204" pitchFamily="34" charset="-122"/>
                              <a:cs typeface="微软雅黑" panose="020B0503020204020204" pitchFamily="34" charset="-122"/>
                            </a:rPr>
                            <m:t>𝑎</m:t>
                          </m:r>
                        </m:sub>
                      </m:sSub>
                      <m:r>
                        <a:rPr lang="en-US" altLang="zh-CN" i="1" kern="100">
                          <a:latin typeface="Cambria Math" panose="02040503050406030204" pitchFamily="18" charset="0"/>
                          <a:ea typeface="微软雅黑" panose="020B0503020204020204" pitchFamily="34" charset="-122"/>
                          <a:cs typeface="微软雅黑" panose="020B0503020204020204" pitchFamily="34" charset="-122"/>
                        </a:rPr>
                        <m:t>+</m:t>
                      </m:r>
                      <m:r>
                        <m:rPr>
                          <m:sty m:val="p"/>
                        </m:rPr>
                        <a:rPr lang="en-US" altLang="zh-CN" kern="100">
                          <a:latin typeface="Cambria Math" panose="02040503050406030204" pitchFamily="18" charset="0"/>
                          <a:ea typeface="微软雅黑" panose="020B0503020204020204" pitchFamily="34" charset="-122"/>
                          <a:cs typeface="微软雅黑" panose="020B0503020204020204" pitchFamily="34" charset="-122"/>
                        </a:rPr>
                        <m:t>Δ</m:t>
                      </m:r>
                      <m:r>
                        <a:rPr lang="en-US" altLang="zh-CN" i="1" kern="100">
                          <a:latin typeface="Cambria Math" panose="02040503050406030204" pitchFamily="18" charset="0"/>
                          <a:ea typeface="微软雅黑" panose="020B0503020204020204" pitchFamily="34" charset="-122"/>
                          <a:cs typeface="微软雅黑" panose="020B0503020204020204" pitchFamily="34" charset="-122"/>
                        </a:rPr>
                        <m:t>𝐵</m:t>
                      </m:r>
                      <m:r>
                        <a:rPr lang="en-US" altLang="zh-CN" i="1" kern="100">
                          <a:latin typeface="Cambria Math" panose="02040503050406030204" pitchFamily="18" charset="0"/>
                          <a:ea typeface="微软雅黑" panose="020B0503020204020204" pitchFamily="34" charset="-122"/>
                          <a:cs typeface="微软雅黑" panose="020B0503020204020204" pitchFamily="34" charset="-122"/>
                        </a:rPr>
                        <m:t>,</m:t>
                      </m:r>
                      <m:sSub>
                        <m:sSubPr>
                          <m:ctrlPr>
                            <a:rPr lang="zh-CN" altLang="zh-CN" i="1" kern="100">
                              <a:latin typeface="Cambria Math" panose="02040503050406030204" pitchFamily="18" charset="0"/>
                              <a:ea typeface="Cambria Math" panose="02040503050406030204" pitchFamily="18" charset="0"/>
                              <a:cs typeface="微软雅黑" panose="020B0503020204020204" pitchFamily="34" charset="-122"/>
                            </a:rPr>
                          </m:ctrlPr>
                        </m:sSubPr>
                        <m:e>
                          <m:r>
                            <a:rPr lang="en-US" altLang="zh-CN" i="1" kern="100">
                              <a:latin typeface="Cambria Math" panose="02040503050406030204" pitchFamily="18" charset="0"/>
                              <a:ea typeface="微软雅黑" panose="020B0503020204020204" pitchFamily="34" charset="-122"/>
                              <a:cs typeface="微软雅黑" panose="020B0503020204020204" pitchFamily="34" charset="-122"/>
                            </a:rPr>
                            <m:t>    </m:t>
                          </m:r>
                          <m:r>
                            <a:rPr lang="en-US" altLang="zh-CN" i="1" kern="100">
                              <a:latin typeface="Cambria Math" panose="02040503050406030204" pitchFamily="18" charset="0"/>
                              <a:ea typeface="微软雅黑" panose="020B0503020204020204" pitchFamily="34" charset="-122"/>
                              <a:cs typeface="微软雅黑" panose="020B0503020204020204" pitchFamily="34" charset="-122"/>
                            </a:rPr>
                            <m:t>𝐿</m:t>
                          </m:r>
                        </m:e>
                        <m:sub>
                          <m:r>
                            <a:rPr lang="en-US" altLang="zh-CN" i="1" kern="100">
                              <a:latin typeface="Cambria Math" panose="02040503050406030204" pitchFamily="18" charset="0"/>
                              <a:ea typeface="微软雅黑" panose="020B0503020204020204" pitchFamily="34" charset="-122"/>
                              <a:cs typeface="微软雅黑" panose="020B0503020204020204" pitchFamily="34" charset="-122"/>
                            </a:rPr>
                            <m:t>𝑎</m:t>
                          </m:r>
                          <m:r>
                            <a:rPr lang="en-US" altLang="zh-CN" i="1" kern="100">
                              <a:latin typeface="Cambria Math" panose="02040503050406030204" pitchFamily="18" charset="0"/>
                              <a:ea typeface="微软雅黑" panose="020B0503020204020204" pitchFamily="34" charset="-122"/>
                              <a:cs typeface="微软雅黑" panose="020B0503020204020204" pitchFamily="34" charset="-122"/>
                            </a:rPr>
                            <m:t> </m:t>
                          </m:r>
                        </m:sub>
                      </m:sSub>
                      <m:r>
                        <a:rPr lang="en-US" altLang="zh-CN" i="1" kern="100">
                          <a:latin typeface="Cambria Math" panose="02040503050406030204" pitchFamily="18" charset="0"/>
                          <a:ea typeface="微软雅黑" panose="020B0503020204020204" pitchFamily="34" charset="-122"/>
                          <a:cs typeface="微软雅黑" panose="020B0503020204020204" pitchFamily="34" charset="-122"/>
                        </a:rPr>
                        <m:t>−</m:t>
                      </m:r>
                      <m:r>
                        <m:rPr>
                          <m:sty m:val="p"/>
                        </m:rPr>
                        <a:rPr lang="en-US" altLang="zh-CN" kern="100">
                          <a:latin typeface="Cambria Math" panose="02040503050406030204" pitchFamily="18" charset="0"/>
                          <a:ea typeface="微软雅黑" panose="020B0503020204020204" pitchFamily="34" charset="-122"/>
                          <a:cs typeface="微软雅黑" panose="020B0503020204020204" pitchFamily="34" charset="-122"/>
                        </a:rPr>
                        <m:t>Δ</m:t>
                      </m:r>
                      <m:r>
                        <a:rPr lang="en-US" altLang="zh-CN" i="1" kern="100">
                          <a:latin typeface="Cambria Math" panose="02040503050406030204" pitchFamily="18" charset="0"/>
                          <a:ea typeface="微软雅黑" panose="020B0503020204020204" pitchFamily="34" charset="-122"/>
                          <a:cs typeface="微软雅黑" panose="020B0503020204020204" pitchFamily="34" charset="-122"/>
                        </a:rPr>
                        <m:t>𝐿</m:t>
                      </m:r>
                      <m:r>
                        <a:rPr lang="en-US" altLang="zh-CN" i="1" kern="100">
                          <a:latin typeface="Cambria Math" panose="02040503050406030204" pitchFamily="18" charset="0"/>
                          <a:ea typeface="微软雅黑" panose="020B0503020204020204" pitchFamily="34" charset="-122"/>
                          <a:cs typeface="微软雅黑" panose="020B0503020204020204" pitchFamily="34" charset="-122"/>
                        </a:rPr>
                        <m:t>≤</m:t>
                      </m:r>
                      <m:r>
                        <a:rPr lang="en-US" altLang="zh-CN" i="1" kern="100">
                          <a:latin typeface="Cambria Math" panose="02040503050406030204" pitchFamily="18" charset="0"/>
                          <a:ea typeface="微软雅黑" panose="020B0503020204020204" pitchFamily="34" charset="-122"/>
                          <a:cs typeface="微软雅黑" panose="020B0503020204020204" pitchFamily="34" charset="-122"/>
                        </a:rPr>
                        <m:t>𝐿</m:t>
                      </m:r>
                      <m:r>
                        <a:rPr lang="en-US" altLang="zh-CN" i="1" kern="100">
                          <a:latin typeface="Cambria Math" panose="02040503050406030204" pitchFamily="18" charset="0"/>
                          <a:ea typeface="微软雅黑" panose="020B0503020204020204" pitchFamily="34" charset="-122"/>
                          <a:cs typeface="微软雅黑" panose="020B0503020204020204" pitchFamily="34" charset="-122"/>
                        </a:rPr>
                        <m:t>≤</m:t>
                      </m:r>
                      <m:sSub>
                        <m:sSubPr>
                          <m:ctrlPr>
                            <a:rPr lang="zh-CN" altLang="zh-CN" i="1" kern="100">
                              <a:latin typeface="Cambria Math" panose="02040503050406030204" pitchFamily="18" charset="0"/>
                              <a:ea typeface="Cambria Math" panose="02040503050406030204" pitchFamily="18" charset="0"/>
                              <a:cs typeface="微软雅黑" panose="020B0503020204020204" pitchFamily="34" charset="-122"/>
                            </a:rPr>
                          </m:ctrlPr>
                        </m:sSubPr>
                        <m:e>
                          <m:r>
                            <a:rPr lang="en-US" altLang="zh-CN" i="1" kern="100">
                              <a:latin typeface="Cambria Math" panose="02040503050406030204" pitchFamily="18" charset="0"/>
                              <a:ea typeface="微软雅黑" panose="020B0503020204020204" pitchFamily="34" charset="-122"/>
                              <a:cs typeface="微软雅黑" panose="020B0503020204020204" pitchFamily="34" charset="-122"/>
                            </a:rPr>
                            <m:t>𝐿</m:t>
                          </m:r>
                        </m:e>
                        <m:sub>
                          <m:r>
                            <a:rPr lang="en-US" altLang="zh-CN" i="1" kern="100">
                              <a:latin typeface="Cambria Math" panose="02040503050406030204" pitchFamily="18" charset="0"/>
                              <a:ea typeface="微软雅黑" panose="020B0503020204020204" pitchFamily="34" charset="-122"/>
                              <a:cs typeface="微软雅黑" panose="020B0503020204020204" pitchFamily="34" charset="-122"/>
                            </a:rPr>
                            <m:t>𝑎</m:t>
                          </m:r>
                        </m:sub>
                      </m:sSub>
                      <m:r>
                        <a:rPr lang="en-US" altLang="zh-CN" i="1" kern="100">
                          <a:latin typeface="Cambria Math" panose="02040503050406030204" pitchFamily="18" charset="0"/>
                          <a:ea typeface="微软雅黑" panose="020B0503020204020204" pitchFamily="34" charset="-122"/>
                          <a:cs typeface="微软雅黑" panose="020B0503020204020204" pitchFamily="34" charset="-122"/>
                        </a:rPr>
                        <m:t>+</m:t>
                      </m:r>
                      <m:r>
                        <m:rPr>
                          <m:sty m:val="p"/>
                        </m:rPr>
                        <a:rPr lang="en-US" altLang="zh-CN" kern="100">
                          <a:latin typeface="Cambria Math" panose="02040503050406030204" pitchFamily="18" charset="0"/>
                          <a:ea typeface="微软雅黑" panose="020B0503020204020204" pitchFamily="34" charset="-122"/>
                          <a:cs typeface="微软雅黑" panose="020B0503020204020204" pitchFamily="34" charset="-122"/>
                        </a:rPr>
                        <m:t>Δ</m:t>
                      </m:r>
                      <m:r>
                        <a:rPr lang="en-US" altLang="zh-CN" i="1" kern="100">
                          <a:latin typeface="Cambria Math" panose="02040503050406030204" pitchFamily="18" charset="0"/>
                          <a:ea typeface="微软雅黑" panose="020B0503020204020204" pitchFamily="34" charset="-122"/>
                          <a:cs typeface="微软雅黑" panose="020B0503020204020204" pitchFamily="34" charset="-122"/>
                        </a:rPr>
                        <m:t>𝐿</m:t>
                      </m:r>
                    </m:oMath>
                  </m:oMathPara>
                </a14:m>
                <a:endParaRPr lang="zh-CN" altLang="zh-CN" kern="100" dirty="0">
                  <a:latin typeface="等线" panose="02010600030101010101" pitchFamily="2" charset="-122"/>
                  <a:cs typeface="Times New Roman" panose="02020603050405020304" pitchFamily="18" charset="0"/>
                </a:endParaRPr>
              </a:p>
              <a:p>
                <a:pPr algn="just">
                  <a:spcAft>
                    <a:spcPts val="0"/>
                  </a:spcAft>
                </a:pPr>
                <a:r>
                  <a:rPr lang="zh-CN" altLang="zh-CN" kern="100" dirty="0">
                    <a:latin typeface="Cambria Math" panose="02040503050406030204" pitchFamily="18" charset="0"/>
                    <a:cs typeface="Times New Roman" panose="02020603050405020304" pitchFamily="18" charset="0"/>
                  </a:rPr>
                  <a:t>再讲二级搜索范围划分为</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𝐾</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𝑀</m:t>
                    </m:r>
                  </m:oMath>
                </a14:m>
                <a:r>
                  <a:rPr lang="zh-CN" altLang="zh-CN" kern="100" dirty="0">
                    <a:latin typeface="Cambria Math" panose="02040503050406030204" pitchFamily="18" charset="0"/>
                    <a:cs typeface="Times New Roman" panose="02020603050405020304" pitchFamily="18" charset="0"/>
                  </a:rPr>
                  <a:t>个网格，重复上述过程选择代价值最小的点到网格分辨率到达要求。</a:t>
                </a:r>
                <a:endParaRPr lang="zh-CN" altLang="zh-CN" kern="100" dirty="0">
                  <a:latin typeface="等线" panose="02010600030101010101" pitchFamily="2" charset="-122"/>
                  <a:cs typeface="Times New Roman" panose="02020603050405020304" pitchFamily="18" charset="0"/>
                </a:endParaRPr>
              </a:p>
            </p:txBody>
          </p:sp>
        </mc:Choice>
        <mc:Fallback>
          <p:sp>
            <p:nvSpPr>
              <p:cNvPr id="7" name="矩形 6"/>
              <p:cNvSpPr>
                <a:spLocks noRot="1" noChangeAspect="1" noMove="1" noResize="1" noEditPoints="1" noAdjustHandles="1" noChangeArrowheads="1" noChangeShapeType="1" noTextEdit="1"/>
              </p:cNvSpPr>
              <p:nvPr/>
            </p:nvSpPr>
            <p:spPr>
              <a:xfrm>
                <a:off x="1379517" y="5183674"/>
                <a:ext cx="9373590" cy="1200329"/>
              </a:xfrm>
              <a:prstGeom prst="rect">
                <a:avLst/>
              </a:prstGeom>
              <a:blipFill>
                <a:blip r:embed="rId5"/>
                <a:stretch>
                  <a:fillRect l="-520" t="-2538" r="-2991" b="-71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11847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5400" y="2449001"/>
            <a:ext cx="10962800" cy="1350399"/>
          </a:xfrm>
        </p:spPr>
        <p:txBody>
          <a:bodyPr/>
          <a:lstStyle/>
          <a:p>
            <a:pPr algn="ctr"/>
            <a:r>
              <a:rPr lang="zh-CN" altLang="en-US" dirty="0" smtClean="0"/>
              <a:t>数据相关的问题</a:t>
            </a:r>
            <a:endParaRPr lang="zh-CN" altLang="en-US" dirty="0"/>
          </a:p>
        </p:txBody>
      </p:sp>
      <p:sp>
        <p:nvSpPr>
          <p:cNvPr id="4" name="灯片编号占位符 3"/>
          <p:cNvSpPr>
            <a:spLocks noGrp="1"/>
          </p:cNvSpPr>
          <p:nvPr>
            <p:ph type="sldNum" idx="12"/>
          </p:nvPr>
        </p:nvSpPr>
        <p:spPr/>
        <p:txBody>
          <a:bodyPr/>
          <a:lstStyle/>
          <a:p>
            <a:fld id="{00000000-1234-1234-1234-123412341234}" type="slidenum">
              <a:rPr lang="en-GB" smtClean="0">
                <a:solidFill>
                  <a:schemeClr val="tx1"/>
                </a:solidFill>
              </a:rPr>
              <a:t>15</a:t>
            </a:fld>
            <a:endParaRPr lang="en-GB" dirty="0">
              <a:solidFill>
                <a:schemeClr val="tx1"/>
              </a:solidFill>
            </a:endParaRPr>
          </a:p>
        </p:txBody>
      </p:sp>
    </p:spTree>
    <p:extLst>
      <p:ext uri="{BB962C8B-B14F-4D97-AF65-F5344CB8AC3E}">
        <p14:creationId xmlns:p14="http://schemas.microsoft.com/office/powerpoint/2010/main" val="2920550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idx="12"/>
          </p:nvPr>
        </p:nvSpPr>
        <p:spPr/>
        <p:txBody>
          <a:bodyPr/>
          <a:lstStyle/>
          <a:p>
            <a:fld id="{00000000-1234-1234-1234-123412341234}" type="slidenum">
              <a:rPr lang="en-GB" smtClean="0">
                <a:solidFill>
                  <a:schemeClr val="lt1"/>
                </a:solidFill>
              </a:rPr>
              <a:t>16</a:t>
            </a:fld>
            <a:endParaRPr lang="en-GB">
              <a:solidFill>
                <a:schemeClr val="lt1"/>
              </a:solidFill>
            </a:endParaRPr>
          </a:p>
        </p:txBody>
      </p:sp>
      <p:pic>
        <p:nvPicPr>
          <p:cNvPr id="5" name="图片 4" descr="FarStaEWLightning1_翻转"/>
          <p:cNvPicPr/>
          <p:nvPr/>
        </p:nvPicPr>
        <p:blipFill>
          <a:blip r:embed="rId2"/>
          <a:stretch>
            <a:fillRect/>
          </a:stretch>
        </p:blipFill>
        <p:spPr>
          <a:xfrm>
            <a:off x="-522514" y="59560"/>
            <a:ext cx="12714514" cy="6798440"/>
          </a:xfrm>
          <a:prstGeom prst="rect">
            <a:avLst/>
          </a:prstGeom>
        </p:spPr>
      </p:pic>
      <p:sp>
        <p:nvSpPr>
          <p:cNvPr id="6" name="矩形 5"/>
          <p:cNvSpPr/>
          <p:nvPr/>
        </p:nvSpPr>
        <p:spPr>
          <a:xfrm>
            <a:off x="7790213" y="831273"/>
            <a:ext cx="2161310" cy="4393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同接收机两通道</a:t>
            </a:r>
            <a:endParaRPr lang="zh-CN" altLang="en-US" dirty="0">
              <a:solidFill>
                <a:srgbClr val="FF0000"/>
              </a:solidFill>
            </a:endParaRPr>
          </a:p>
        </p:txBody>
      </p:sp>
    </p:spTree>
    <p:extLst>
      <p:ext uri="{BB962C8B-B14F-4D97-AF65-F5344CB8AC3E}">
        <p14:creationId xmlns:p14="http://schemas.microsoft.com/office/powerpoint/2010/main" val="36781969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idx="12"/>
          </p:nvPr>
        </p:nvSpPr>
        <p:spPr/>
        <p:txBody>
          <a:bodyPr/>
          <a:lstStyle/>
          <a:p>
            <a:fld id="{00000000-1234-1234-1234-123412341234}" type="slidenum">
              <a:rPr lang="en-GB" smtClean="0">
                <a:solidFill>
                  <a:schemeClr val="lt1"/>
                </a:solidFill>
              </a:rPr>
              <a:t>17</a:t>
            </a:fld>
            <a:endParaRPr lang="en-GB">
              <a:solidFill>
                <a:schemeClr val="lt1"/>
              </a:solidFill>
            </a:endParaRPr>
          </a:p>
        </p:txBody>
      </p:sp>
      <p:pic>
        <p:nvPicPr>
          <p:cNvPr id="7" name="图片 6" descr="FarNearEW_9s_onepic"/>
          <p:cNvPicPr/>
          <p:nvPr/>
        </p:nvPicPr>
        <p:blipFill>
          <a:blip r:embed="rId2"/>
          <a:stretch>
            <a:fillRect/>
          </a:stretch>
        </p:blipFill>
        <p:spPr>
          <a:xfrm>
            <a:off x="-142504" y="0"/>
            <a:ext cx="12457216" cy="6958939"/>
          </a:xfrm>
          <a:prstGeom prst="rect">
            <a:avLst/>
          </a:prstGeom>
        </p:spPr>
      </p:pic>
      <p:sp>
        <p:nvSpPr>
          <p:cNvPr id="6" name="矩形 5"/>
          <p:cNvSpPr/>
          <p:nvPr/>
        </p:nvSpPr>
        <p:spPr>
          <a:xfrm>
            <a:off x="7976259" y="820665"/>
            <a:ext cx="2161310" cy="4393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同接收机两通道</a:t>
            </a:r>
            <a:endParaRPr lang="zh-CN" altLang="en-US" dirty="0">
              <a:solidFill>
                <a:srgbClr val="FF0000"/>
              </a:solidFill>
            </a:endParaRPr>
          </a:p>
        </p:txBody>
      </p:sp>
    </p:spTree>
    <p:extLst>
      <p:ext uri="{BB962C8B-B14F-4D97-AF65-F5344CB8AC3E}">
        <p14:creationId xmlns:p14="http://schemas.microsoft.com/office/powerpoint/2010/main" val="1429396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idx="12"/>
          </p:nvPr>
        </p:nvSpPr>
        <p:spPr/>
        <p:txBody>
          <a:bodyPr/>
          <a:lstStyle/>
          <a:p>
            <a:fld id="{00000000-1234-1234-1234-123412341234}" type="slidenum">
              <a:rPr lang="en-GB" smtClean="0">
                <a:solidFill>
                  <a:schemeClr val="tx1"/>
                </a:solidFill>
              </a:rPr>
              <a:t>18</a:t>
            </a:fld>
            <a:endParaRPr lang="en-GB" dirty="0">
              <a:solidFill>
                <a:schemeClr val="tx1"/>
              </a:solidFill>
            </a:endParaRPr>
          </a:p>
        </p:txBody>
      </p:sp>
      <p:sp>
        <p:nvSpPr>
          <p:cNvPr id="4" name="矩形 3"/>
          <p:cNvSpPr/>
          <p:nvPr/>
        </p:nvSpPr>
        <p:spPr>
          <a:xfrm>
            <a:off x="1242950" y="1720840"/>
            <a:ext cx="8435439" cy="2862322"/>
          </a:xfrm>
          <a:prstGeom prst="rect">
            <a:avLst/>
          </a:prstGeom>
        </p:spPr>
        <p:txBody>
          <a:bodyPr wrap="square">
            <a:spAutoFit/>
          </a:bodyPr>
          <a:lstStyle/>
          <a:p>
            <a:pPr algn="just">
              <a:spcAft>
                <a:spcPts val="0"/>
              </a:spcAft>
            </a:pPr>
            <a:r>
              <a:rPr lang="zh-CN" altLang="zh-CN" sz="2000" b="1" kern="100" dirty="0" smtClean="0">
                <a:latin typeface="+mn-ea"/>
                <a:cs typeface="Times New Roman" panose="02020603050405020304" pitchFamily="18" charset="0"/>
              </a:rPr>
              <a:t>结论</a:t>
            </a:r>
            <a:r>
              <a:rPr lang="zh-CN" altLang="en-US" sz="2000" b="1" kern="100" dirty="0" smtClean="0">
                <a:latin typeface="+mn-ea"/>
                <a:cs typeface="Times New Roman" panose="02020603050405020304" pitchFamily="18" charset="0"/>
              </a:rPr>
              <a:t>和问题</a:t>
            </a:r>
            <a:r>
              <a:rPr lang="zh-CN" altLang="zh-CN" sz="2000" b="1" kern="100" dirty="0" smtClean="0">
                <a:latin typeface="+mn-ea"/>
                <a:cs typeface="Times New Roman" panose="02020603050405020304" pitchFamily="18" charset="0"/>
              </a:rPr>
              <a:t>：</a:t>
            </a:r>
            <a:endParaRPr lang="zh-CN" altLang="zh-CN" sz="1600" kern="100" dirty="0">
              <a:latin typeface="+mn-ea"/>
              <a:cs typeface="Times New Roman" panose="02020603050405020304" pitchFamily="18" charset="0"/>
            </a:endParaRPr>
          </a:p>
          <a:p>
            <a:pPr marL="342900" lvl="0" indent="-342900" algn="just">
              <a:spcAft>
                <a:spcPts val="0"/>
              </a:spcAft>
              <a:buFont typeface="+mj-lt"/>
              <a:buAutoNum type="arabicPeriod"/>
              <a:tabLst>
                <a:tab pos="198120" algn="l"/>
              </a:tabLst>
            </a:pPr>
            <a:r>
              <a:rPr lang="zh-CN" altLang="zh-CN" sz="2000" kern="100" dirty="0">
                <a:latin typeface="+mn-ea"/>
                <a:cs typeface="Times New Roman" panose="02020603050405020304" pitchFamily="18" charset="0"/>
              </a:rPr>
              <a:t>通过对单个接收机不同通道的闪电信号波形比较，可以判断双通道的时间具有高精度的一致性，其误差小于</a:t>
            </a:r>
            <a:r>
              <a:rPr lang="en-US" altLang="zh-CN" sz="2000" kern="100" dirty="0">
                <a:latin typeface="+mn-ea"/>
                <a:cs typeface="Times New Roman" panose="02020603050405020304" pitchFamily="18" charset="0"/>
              </a:rPr>
              <a:t>1</a:t>
            </a:r>
            <a:r>
              <a:rPr lang="zh-CN" altLang="zh-CN" sz="2000" kern="100" dirty="0">
                <a:latin typeface="+mn-ea"/>
                <a:cs typeface="Times New Roman" panose="02020603050405020304" pitchFamily="18" charset="0"/>
              </a:rPr>
              <a:t>个采样点（</a:t>
            </a:r>
            <a:r>
              <a:rPr lang="en-US" altLang="zh-CN" sz="2000" kern="100" dirty="0">
                <a:latin typeface="+mn-ea"/>
                <a:cs typeface="Times New Roman" panose="02020603050405020304" pitchFamily="18" charset="0"/>
              </a:rPr>
              <a:t>4us</a:t>
            </a:r>
            <a:r>
              <a:rPr lang="zh-CN" altLang="zh-CN" sz="2000" kern="100" dirty="0">
                <a:latin typeface="+mn-ea"/>
                <a:cs typeface="Times New Roman" panose="02020603050405020304" pitchFamily="18" charset="0"/>
              </a:rPr>
              <a:t>）。</a:t>
            </a:r>
            <a:endParaRPr lang="zh-CN" altLang="zh-CN" sz="1600" kern="100" dirty="0">
              <a:latin typeface="+mn-ea"/>
              <a:cs typeface="Times New Roman" panose="02020603050405020304" pitchFamily="18" charset="0"/>
            </a:endParaRPr>
          </a:p>
          <a:p>
            <a:pPr marL="342900" lvl="0" indent="-342900" algn="just">
              <a:spcAft>
                <a:spcPts val="0"/>
              </a:spcAft>
              <a:buFont typeface="+mj-lt"/>
              <a:buAutoNum type="arabicPeriod"/>
              <a:tabLst>
                <a:tab pos="198120" algn="l"/>
              </a:tabLst>
            </a:pPr>
            <a:r>
              <a:rPr lang="zh-CN" altLang="zh-CN" sz="2000" kern="100" dirty="0">
                <a:latin typeface="+mn-ea"/>
                <a:cs typeface="Times New Roman" panose="02020603050405020304" pitchFamily="18" charset="0"/>
              </a:rPr>
              <a:t>通过对于两个接收机同通道的闪电信号波形比较，发现两接收机在闪电段的波形有</a:t>
            </a:r>
            <a:r>
              <a:rPr lang="en-US" altLang="zh-CN" sz="2000" kern="100" dirty="0">
                <a:latin typeface="+mn-ea"/>
                <a:cs typeface="Times New Roman" panose="02020603050405020304" pitchFamily="18" charset="0"/>
              </a:rPr>
              <a:t>1</a:t>
            </a:r>
            <a:r>
              <a:rPr lang="zh-CN" altLang="zh-CN" sz="2000" kern="100" dirty="0">
                <a:latin typeface="+mn-ea"/>
                <a:cs typeface="Times New Roman" panose="02020603050405020304" pitchFamily="18" charset="0"/>
              </a:rPr>
              <a:t>到</a:t>
            </a:r>
            <a:r>
              <a:rPr lang="en-US" altLang="zh-CN" sz="2000" kern="100" dirty="0">
                <a:latin typeface="+mn-ea"/>
                <a:cs typeface="Times New Roman" panose="02020603050405020304" pitchFamily="18" charset="0"/>
              </a:rPr>
              <a:t>2</a:t>
            </a:r>
            <a:r>
              <a:rPr lang="zh-CN" altLang="zh-CN" sz="2000" kern="100" dirty="0">
                <a:latin typeface="+mn-ea"/>
                <a:cs typeface="Times New Roman" panose="02020603050405020304" pitchFamily="18" charset="0"/>
              </a:rPr>
              <a:t>个采样点的时间偏移，说明两台接收机的授时误差不会超过</a:t>
            </a:r>
            <a:r>
              <a:rPr lang="en-US" altLang="zh-CN" sz="2000" kern="100" dirty="0">
                <a:latin typeface="+mn-ea"/>
                <a:cs typeface="Times New Roman" panose="02020603050405020304" pitchFamily="18" charset="0"/>
              </a:rPr>
              <a:t>1</a:t>
            </a:r>
            <a:r>
              <a:rPr lang="zh-CN" altLang="zh-CN" sz="2000" kern="100" dirty="0">
                <a:latin typeface="+mn-ea"/>
                <a:cs typeface="Times New Roman" panose="02020603050405020304" pitchFamily="18" charset="0"/>
              </a:rPr>
              <a:t>到</a:t>
            </a:r>
            <a:r>
              <a:rPr lang="en-US" altLang="zh-CN" sz="2000" kern="100" dirty="0">
                <a:latin typeface="+mn-ea"/>
                <a:cs typeface="Times New Roman" panose="02020603050405020304" pitchFamily="18" charset="0"/>
              </a:rPr>
              <a:t>2</a:t>
            </a:r>
            <a:r>
              <a:rPr lang="zh-CN" altLang="zh-CN" sz="2000" kern="100" dirty="0">
                <a:latin typeface="+mn-ea"/>
                <a:cs typeface="Times New Roman" panose="02020603050405020304" pitchFamily="18" charset="0"/>
              </a:rPr>
              <a:t>个采用点，当然，目前不能完全确定这种偏差是由于授时误差造成的，具体原因有待进一步探究。</a:t>
            </a:r>
            <a:endParaRPr lang="zh-CN" altLang="zh-CN" sz="1600" kern="100" dirty="0">
              <a:latin typeface="+mn-ea"/>
              <a:cs typeface="Times New Roman" panose="02020603050405020304" pitchFamily="18" charset="0"/>
            </a:endParaRPr>
          </a:p>
          <a:p>
            <a:pPr marL="342900" lvl="0" indent="-342900" algn="just">
              <a:spcAft>
                <a:spcPts val="0"/>
              </a:spcAft>
              <a:buFont typeface="+mj-lt"/>
              <a:buAutoNum type="arabicPeriod"/>
              <a:tabLst>
                <a:tab pos="198120" algn="l"/>
              </a:tabLst>
            </a:pPr>
            <a:r>
              <a:rPr lang="zh-CN" altLang="zh-CN" sz="2000" kern="100" dirty="0">
                <a:latin typeface="+mn-ea"/>
                <a:cs typeface="Times New Roman" panose="02020603050405020304" pitchFamily="18" charset="0"/>
              </a:rPr>
              <a:t>两台接收机同通道的数据波形虽然具有相似性但是在局部依然有较多明显的差异，可能是由于不同接收机的测量环境差异造成的。</a:t>
            </a:r>
            <a:endParaRPr lang="zh-CN" altLang="zh-CN" sz="16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15391072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idx="12"/>
          </p:nvPr>
        </p:nvSpPr>
        <p:spPr/>
        <p:txBody>
          <a:bodyPr/>
          <a:lstStyle/>
          <a:p>
            <a:fld id="{00000000-1234-1234-1234-123412341234}" type="slidenum">
              <a:rPr lang="en-GB" smtClean="0">
                <a:solidFill>
                  <a:schemeClr val="tx1"/>
                </a:solidFill>
              </a:rPr>
              <a:t>19</a:t>
            </a:fld>
            <a:endParaRPr lang="en-GB" dirty="0">
              <a:solidFill>
                <a:schemeClr val="tx1"/>
              </a:solidFil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99" y="306407"/>
            <a:ext cx="11691109" cy="6107093"/>
          </a:xfrm>
          <a:prstGeom prst="rect">
            <a:avLst/>
          </a:prstGeom>
        </p:spPr>
      </p:pic>
      <p:sp>
        <p:nvSpPr>
          <p:cNvPr id="5" name="矩形 4"/>
          <p:cNvSpPr/>
          <p:nvPr/>
        </p:nvSpPr>
        <p:spPr>
          <a:xfrm>
            <a:off x="7745845" y="567706"/>
            <a:ext cx="2161310" cy="4393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srgbClr val="FF0000"/>
                </a:solidFill>
              </a:rPr>
              <a:t>同</a:t>
            </a:r>
            <a:r>
              <a:rPr lang="zh-CN" altLang="en-US" dirty="0" smtClean="0">
                <a:solidFill>
                  <a:srgbClr val="FF0000"/>
                </a:solidFill>
              </a:rPr>
              <a:t>接收机两个天线 闪电段</a:t>
            </a:r>
            <a:endParaRPr lang="zh-CN" altLang="en-US" dirty="0">
              <a:solidFill>
                <a:srgbClr val="FF0000"/>
              </a:solidFill>
            </a:endParaRPr>
          </a:p>
        </p:txBody>
      </p:sp>
    </p:spTree>
    <p:extLst>
      <p:ext uri="{BB962C8B-B14F-4D97-AF65-F5344CB8AC3E}">
        <p14:creationId xmlns:p14="http://schemas.microsoft.com/office/powerpoint/2010/main" val="561217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9694" y="50232"/>
            <a:ext cx="10515600" cy="1325563"/>
          </a:xfrm>
          <a:ln>
            <a:noFill/>
          </a:ln>
        </p:spPr>
        <p:style>
          <a:lnRef idx="2">
            <a:schemeClr val="dk1"/>
          </a:lnRef>
          <a:fillRef idx="1">
            <a:schemeClr val="lt1"/>
          </a:fillRef>
          <a:effectRef idx="0">
            <a:schemeClr val="dk1"/>
          </a:effectRef>
          <a:fontRef idx="minor">
            <a:schemeClr val="dk1"/>
          </a:fontRef>
        </p:style>
        <p:txBody>
          <a:bodyPr/>
          <a:lstStyle/>
          <a:p>
            <a:r>
              <a:rPr lang="zh-CN" altLang="en-US" dirty="0"/>
              <a:t>报告内容</a:t>
            </a:r>
          </a:p>
        </p:txBody>
      </p:sp>
      <p:sp>
        <p:nvSpPr>
          <p:cNvPr id="3" name="内容占位符 2"/>
          <p:cNvSpPr>
            <a:spLocks noGrp="1"/>
          </p:cNvSpPr>
          <p:nvPr>
            <p:ph idx="1"/>
          </p:nvPr>
        </p:nvSpPr>
        <p:spPr/>
        <p:txBody>
          <a:bodyPr>
            <a:normAutofit/>
          </a:bodyPr>
          <a:lstStyle/>
          <a:p>
            <a:r>
              <a:rPr lang="zh-CN" altLang="en-US" sz="4000" dirty="0"/>
              <a:t>定位问题</a:t>
            </a:r>
            <a:r>
              <a:rPr lang="zh-CN" altLang="en-US" sz="4000" dirty="0" smtClean="0"/>
              <a:t>模型</a:t>
            </a:r>
            <a:endParaRPr lang="en-US" altLang="zh-CN" sz="4000" dirty="0" smtClean="0"/>
          </a:p>
          <a:p>
            <a:pPr lvl="1"/>
            <a:r>
              <a:rPr lang="zh-CN" altLang="en-US" sz="3600" dirty="0" smtClean="0"/>
              <a:t>基于求解时差方程的算法</a:t>
            </a:r>
            <a:endParaRPr lang="en-US" altLang="zh-CN" sz="3600" dirty="0" smtClean="0"/>
          </a:p>
          <a:p>
            <a:pPr lvl="1"/>
            <a:r>
              <a:rPr lang="zh-CN" altLang="en-US" sz="3600" dirty="0" smtClean="0"/>
              <a:t>基于统计理论的算法</a:t>
            </a:r>
            <a:endParaRPr lang="en-US" altLang="zh-CN" sz="3600" dirty="0" smtClean="0"/>
          </a:p>
          <a:p>
            <a:r>
              <a:rPr lang="zh-CN" altLang="en-US" sz="4000" dirty="0" smtClean="0"/>
              <a:t>数据相关的问题</a:t>
            </a:r>
            <a:endParaRPr lang="en-US" altLang="zh-CN" sz="4000" dirty="0" smtClean="0"/>
          </a:p>
          <a:p>
            <a:r>
              <a:rPr lang="zh-CN" altLang="en-US" sz="4000" dirty="0" smtClean="0"/>
              <a:t>下一步的工作</a:t>
            </a:r>
            <a:endParaRPr lang="en-US" altLang="zh-CN" sz="4000" dirty="0"/>
          </a:p>
          <a:p>
            <a:pPr lvl="1"/>
            <a:endParaRPr lang="en-US" altLang="zh-CN" sz="3600" dirty="0"/>
          </a:p>
        </p:txBody>
      </p:sp>
      <p:cxnSp>
        <p:nvCxnSpPr>
          <p:cNvPr id="7" name="直接连接符 6"/>
          <p:cNvCxnSpPr/>
          <p:nvPr/>
        </p:nvCxnSpPr>
        <p:spPr>
          <a:xfrm>
            <a:off x="0" y="1375795"/>
            <a:ext cx="6761527" cy="0"/>
          </a:xfrm>
          <a:prstGeom prst="line">
            <a:avLst/>
          </a:prstGeom>
          <a:ln w="38100"/>
        </p:spPr>
        <p:style>
          <a:lnRef idx="3">
            <a:schemeClr val="dk1"/>
          </a:lnRef>
          <a:fillRef idx="0">
            <a:schemeClr val="dk1"/>
          </a:fillRef>
          <a:effectRef idx="2">
            <a:schemeClr val="dk1"/>
          </a:effectRef>
          <a:fontRef idx="minor">
            <a:schemeClr val="tx1"/>
          </a:fontRef>
        </p:style>
      </p:cxnSp>
      <p:sp>
        <p:nvSpPr>
          <p:cNvPr id="4" name="灯片编号占位符 3"/>
          <p:cNvSpPr>
            <a:spLocks noGrp="1"/>
          </p:cNvSpPr>
          <p:nvPr>
            <p:ph type="sldNum" sz="quarter" idx="12"/>
          </p:nvPr>
        </p:nvSpPr>
        <p:spPr/>
        <p:txBody>
          <a:bodyPr/>
          <a:lstStyle/>
          <a:p>
            <a:fld id="{809151C6-BCF0-41C6-AC9D-C91C56AE1A47}" type="slidenum">
              <a:rPr lang="zh-CN" altLang="en-US" smtClean="0"/>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idx="12"/>
          </p:nvPr>
        </p:nvSpPr>
        <p:spPr/>
        <p:txBody>
          <a:bodyPr/>
          <a:lstStyle/>
          <a:p>
            <a:fld id="{00000000-1234-1234-1234-123412341234}" type="slidenum">
              <a:rPr lang="en-GB" smtClean="0">
                <a:solidFill>
                  <a:schemeClr val="tx1"/>
                </a:solidFill>
              </a:rPr>
              <a:t>20</a:t>
            </a:fld>
            <a:endParaRPr lang="en-GB" dirty="0">
              <a:solidFill>
                <a:schemeClr val="tx1"/>
              </a:solidFil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 y="1"/>
            <a:ext cx="12192000" cy="6260830"/>
          </a:xfrm>
          <a:prstGeom prst="rect">
            <a:avLst/>
          </a:prstGeom>
        </p:spPr>
      </p:pic>
      <p:sp>
        <p:nvSpPr>
          <p:cNvPr id="5" name="矩形 4"/>
          <p:cNvSpPr/>
          <p:nvPr/>
        </p:nvSpPr>
        <p:spPr>
          <a:xfrm>
            <a:off x="7745845" y="567706"/>
            <a:ext cx="2161310" cy="4393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srgbClr val="FF0000"/>
                </a:solidFill>
              </a:rPr>
              <a:t>同</a:t>
            </a:r>
            <a:r>
              <a:rPr lang="zh-CN" altLang="en-US" dirty="0" smtClean="0">
                <a:solidFill>
                  <a:srgbClr val="FF0000"/>
                </a:solidFill>
              </a:rPr>
              <a:t>接收机两个天线</a:t>
            </a:r>
            <a:endParaRPr lang="en-US" altLang="zh-CN" dirty="0" smtClean="0">
              <a:solidFill>
                <a:srgbClr val="FF0000"/>
              </a:solidFill>
            </a:endParaRPr>
          </a:p>
          <a:p>
            <a:pPr algn="ctr"/>
            <a:r>
              <a:rPr lang="zh-CN" altLang="en-US" dirty="0">
                <a:solidFill>
                  <a:srgbClr val="FF0000"/>
                </a:solidFill>
              </a:rPr>
              <a:t>非</a:t>
            </a:r>
            <a:r>
              <a:rPr lang="zh-CN" altLang="en-US" dirty="0" smtClean="0">
                <a:solidFill>
                  <a:srgbClr val="FF0000"/>
                </a:solidFill>
              </a:rPr>
              <a:t>闪电段</a:t>
            </a:r>
            <a:endParaRPr lang="zh-CN" altLang="en-US" dirty="0">
              <a:solidFill>
                <a:srgbClr val="FF0000"/>
              </a:solidFill>
            </a:endParaRPr>
          </a:p>
        </p:txBody>
      </p:sp>
    </p:spTree>
    <p:extLst>
      <p:ext uri="{BB962C8B-B14F-4D97-AF65-F5344CB8AC3E}">
        <p14:creationId xmlns:p14="http://schemas.microsoft.com/office/powerpoint/2010/main" val="19337506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1922" y="493201"/>
            <a:ext cx="10962800" cy="1350399"/>
          </a:xfrm>
        </p:spPr>
        <p:txBody>
          <a:bodyPr/>
          <a:lstStyle/>
          <a:p>
            <a:r>
              <a:rPr lang="zh-CN" altLang="en-US" dirty="0" smtClean="0"/>
              <a:t>下一步的工作</a:t>
            </a:r>
            <a:endParaRPr lang="zh-CN" altLang="en-US" dirty="0"/>
          </a:p>
        </p:txBody>
      </p:sp>
      <p:sp>
        <p:nvSpPr>
          <p:cNvPr id="3" name="灯片编号占位符 2"/>
          <p:cNvSpPr>
            <a:spLocks noGrp="1"/>
          </p:cNvSpPr>
          <p:nvPr>
            <p:ph type="sldNum" idx="12"/>
          </p:nvPr>
        </p:nvSpPr>
        <p:spPr/>
        <p:txBody>
          <a:bodyPr/>
          <a:lstStyle/>
          <a:p>
            <a:fld id="{00000000-1234-1234-1234-123412341234}" type="slidenum">
              <a:rPr lang="en-GB" smtClean="0">
                <a:solidFill>
                  <a:schemeClr val="tx1"/>
                </a:solidFill>
              </a:rPr>
              <a:t>21</a:t>
            </a:fld>
            <a:endParaRPr lang="en-GB" dirty="0">
              <a:solidFill>
                <a:schemeClr val="tx1"/>
              </a:solidFill>
            </a:endParaRPr>
          </a:p>
        </p:txBody>
      </p:sp>
      <p:sp>
        <p:nvSpPr>
          <p:cNvPr id="4" name="文本框 3"/>
          <p:cNvSpPr txBox="1"/>
          <p:nvPr/>
        </p:nvSpPr>
        <p:spPr>
          <a:xfrm>
            <a:off x="914400" y="2095500"/>
            <a:ext cx="6642100" cy="12003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smtClean="0"/>
              <a:t>仿真，网格搜索法、泰勒迭代法、</a:t>
            </a:r>
            <a:r>
              <a:rPr lang="en-US" altLang="zh-CN" sz="2400" dirty="0" smtClean="0"/>
              <a:t>…</a:t>
            </a:r>
          </a:p>
          <a:p>
            <a:pPr marL="285750" indent="-285750">
              <a:lnSpc>
                <a:spcPct val="150000"/>
              </a:lnSpc>
              <a:buFont typeface="Arial" panose="020B0604020202020204" pitchFamily="34" charset="0"/>
              <a:buChar char="•"/>
            </a:pPr>
            <a:r>
              <a:rPr lang="zh-CN" altLang="en-US" sz="2400" dirty="0" smtClean="0"/>
              <a:t>获得闪电到达时间的算法</a:t>
            </a:r>
            <a:endParaRPr lang="zh-CN" altLang="en-US" sz="2400" dirty="0"/>
          </a:p>
        </p:txBody>
      </p:sp>
    </p:spTree>
    <p:extLst>
      <p:ext uri="{BB962C8B-B14F-4D97-AF65-F5344CB8AC3E}">
        <p14:creationId xmlns:p14="http://schemas.microsoft.com/office/powerpoint/2010/main" val="21036772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745229" y="2539197"/>
            <a:ext cx="10962800" cy="1350399"/>
          </a:xfrm>
          <a:prstGeom prst="rect">
            <a:avLst/>
          </a:prstGeom>
        </p:spPr>
        <p:txBody>
          <a:bodyPr lIns="121900" tIns="121900" rIns="121900" bIns="121900" anchor="ctr" anchorCtr="0">
            <a:noAutofit/>
          </a:bodyPr>
          <a:lstStyle/>
          <a:p>
            <a:pPr algn="ctr"/>
            <a:r>
              <a:rPr lang="zh-CN" altLang="en-US" sz="7200" dirty="0"/>
              <a:t>谢谢！</a:t>
            </a:r>
            <a:endParaRPr lang="en-GB" sz="7200" dirty="0"/>
          </a:p>
        </p:txBody>
      </p:sp>
      <p:sp>
        <p:nvSpPr>
          <p:cNvPr id="2" name="灯片编号占位符 1"/>
          <p:cNvSpPr>
            <a:spLocks noGrp="1"/>
          </p:cNvSpPr>
          <p:nvPr>
            <p:ph type="sldNum" idx="12"/>
          </p:nvPr>
        </p:nvSpPr>
        <p:spPr/>
        <p:txBody>
          <a:bodyPr/>
          <a:lstStyle/>
          <a:p>
            <a:fld id="{00000000-1234-1234-1234-123412341234}" type="slidenum">
              <a:rPr lang="en-GB" smtClean="0">
                <a:solidFill>
                  <a:schemeClr val="lt1"/>
                </a:solidFill>
              </a:rPr>
              <a:t>22</a:t>
            </a:fld>
            <a:endParaRPr lang="en-GB">
              <a:solidFill>
                <a:schemeClr val="lt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9694" y="50232"/>
            <a:ext cx="10515600" cy="1325563"/>
          </a:xfrm>
          <a:ln>
            <a:noFill/>
          </a:ln>
        </p:spPr>
        <p:style>
          <a:lnRef idx="2">
            <a:schemeClr val="dk1"/>
          </a:lnRef>
          <a:fillRef idx="1">
            <a:schemeClr val="lt1"/>
          </a:fillRef>
          <a:effectRef idx="0">
            <a:schemeClr val="dk1"/>
          </a:effectRef>
          <a:fontRef idx="minor">
            <a:schemeClr val="dk1"/>
          </a:fontRef>
        </p:style>
        <p:txBody>
          <a:bodyPr/>
          <a:lstStyle/>
          <a:p>
            <a:r>
              <a:rPr lang="zh-CN" altLang="en-US" dirty="0"/>
              <a:t>定位问题模型</a:t>
            </a:r>
          </a:p>
        </p:txBody>
      </p:sp>
      <p:cxnSp>
        <p:nvCxnSpPr>
          <p:cNvPr id="7" name="直接连接符 6"/>
          <p:cNvCxnSpPr/>
          <p:nvPr/>
        </p:nvCxnSpPr>
        <p:spPr>
          <a:xfrm>
            <a:off x="0" y="1375795"/>
            <a:ext cx="6761527" cy="0"/>
          </a:xfrm>
          <a:prstGeom prst="line">
            <a:avLst/>
          </a:prstGeom>
          <a:ln w="38100"/>
        </p:spPr>
        <p:style>
          <a:lnRef idx="3">
            <a:schemeClr val="dk1"/>
          </a:lnRef>
          <a:fillRef idx="0">
            <a:schemeClr val="dk1"/>
          </a:fillRef>
          <a:effectRef idx="2">
            <a:schemeClr val="dk1"/>
          </a:effectRef>
          <a:fontRef idx="minor">
            <a:schemeClr val="tx1"/>
          </a:fontRef>
        </p:style>
      </p:cxnSp>
      <p:sp>
        <p:nvSpPr>
          <p:cNvPr id="4" name="文本框 3"/>
          <p:cNvSpPr txBox="1"/>
          <p:nvPr/>
        </p:nvSpPr>
        <p:spPr>
          <a:xfrm>
            <a:off x="444500" y="1733550"/>
            <a:ext cx="3937000" cy="460375"/>
          </a:xfrm>
          <a:prstGeom prst="rect">
            <a:avLst/>
          </a:prstGeom>
          <a:noFill/>
        </p:spPr>
        <p:txBody>
          <a:bodyPr wrap="square" rtlCol="0">
            <a:spAutoFit/>
          </a:bodyPr>
          <a:lstStyle/>
          <a:p>
            <a:r>
              <a:rPr lang="en-US" altLang="zh-CN" sz="2400"/>
              <a:t>1</a:t>
            </a:r>
            <a:r>
              <a:rPr lang="zh-CN" altLang="en-US" sz="2400"/>
              <a:t>、多站定位平面模型</a:t>
            </a:r>
          </a:p>
        </p:txBody>
      </p:sp>
      <p:pic>
        <p:nvPicPr>
          <p:cNvPr id="20" name="图片 20"/>
          <p:cNvPicPr/>
          <p:nvPr/>
        </p:nvPicPr>
        <p:blipFill>
          <a:blip r:embed="rId2">
            <a:extLst>
              <a:ext uri="{28A0092B-C50C-407E-A947-70E740481C1C}">
                <a14:useLocalDpi xmlns:a14="http://schemas.microsoft.com/office/drawing/2010/main" val="0"/>
              </a:ext>
            </a:extLst>
          </a:blip>
          <a:srcRect/>
          <a:stretch>
            <a:fillRect/>
          </a:stretch>
        </p:blipFill>
        <p:spPr bwMode="auto">
          <a:xfrm>
            <a:off x="620284" y="2353061"/>
            <a:ext cx="4707090" cy="2990216"/>
          </a:xfrm>
          <a:prstGeom prst="rect">
            <a:avLst/>
          </a:prstGeom>
          <a:noFill/>
        </p:spPr>
      </p:pic>
      <mc:AlternateContent xmlns:mc="http://schemas.openxmlformats.org/markup-compatibility/2006">
        <mc:Choice xmlns:a14="http://schemas.microsoft.com/office/drawing/2010/main" Requires="a14">
          <p:sp>
            <p:nvSpPr>
              <p:cNvPr id="3" name="矩形 2"/>
              <p:cNvSpPr/>
              <p:nvPr/>
            </p:nvSpPr>
            <p:spPr>
              <a:xfrm>
                <a:off x="5327374" y="3744013"/>
                <a:ext cx="6496650" cy="146373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en-US">
                              <a:latin typeface="Cambria Math" panose="02040503050406030204" pitchFamily="18" charset="0"/>
                            </a:rPr>
                          </m:ctrlPr>
                        </m:dPr>
                        <m:e>
                          <m:m>
                            <m:mPr>
                              <m:mcs>
                                <m:mc>
                                  <m:mcPr>
                                    <m:count m:val="1"/>
                                    <m:mcJc m:val="center"/>
                                  </m:mcPr>
                                </m:mc>
                              </m:mcs>
                              <m:ctrlPr>
                                <a:rPr lang="zh-CN" altLang="en-US">
                                  <a:latin typeface="Cambria Math" panose="02040503050406030204" pitchFamily="18" charset="0"/>
                                </a:rPr>
                              </m:ctrlPr>
                            </m:mPr>
                            <m:mr>
                              <m:e>
                                <m:rad>
                                  <m:radPr>
                                    <m:degHide m:val="on"/>
                                    <m:ctrlPr>
                                      <a:rPr lang="zh-CN" altLang="en-US">
                                        <a:latin typeface="Cambria Math" panose="02040503050406030204" pitchFamily="18" charset="0"/>
                                      </a:rPr>
                                    </m:ctrlPr>
                                  </m:radPr>
                                  <m:deg/>
                                  <m:e>
                                    <m:sSup>
                                      <m:sSupPr>
                                        <m:ctrlPr>
                                          <a:rPr lang="zh-CN" altLang="en-US">
                                            <a:latin typeface="Cambria Math" panose="02040503050406030204" pitchFamily="18" charset="0"/>
                                          </a:rPr>
                                        </m:ctrlPr>
                                      </m:sSupPr>
                                      <m:e>
                                        <m:d>
                                          <m:dPr>
                                            <m:ctrlPr>
                                              <a:rPr lang="zh-CN" altLang="en-US">
                                                <a:latin typeface="Cambria Math" panose="02040503050406030204" pitchFamily="18" charset="0"/>
                                              </a:rPr>
                                            </m:ctrlPr>
                                          </m:dPr>
                                          <m:e>
                                            <m:r>
                                              <m:rPr>
                                                <m:sty m:val="p"/>
                                              </m:rPr>
                                              <a:rPr lang="zh-CN" altLang="en-US">
                                                <a:latin typeface="Cambria Math" panose="02040503050406030204" pitchFamily="18" charset="0"/>
                                              </a:rPr>
                                              <m:t>x</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x</m:t>
                                                </m:r>
                                              </m:e>
                                              <m:sub>
                                                <m:r>
                                                  <a:rPr lang="zh-CN" altLang="en-US" i="0">
                                                    <a:latin typeface="Cambria Math" panose="02040503050406030204" pitchFamily="18" charset="0"/>
                                                  </a:rPr>
                                                  <m:t>1</m:t>
                                                </m:r>
                                              </m:sub>
                                            </m:sSub>
                                          </m:e>
                                        </m:d>
                                      </m:e>
                                      <m:sup>
                                        <m:r>
                                          <a:rPr lang="zh-CN" altLang="en-US" i="0">
                                            <a:latin typeface="Cambria Math" panose="02040503050406030204" pitchFamily="18" charset="0"/>
                                          </a:rPr>
                                          <m:t>2</m:t>
                                        </m:r>
                                      </m:sup>
                                    </m:sSup>
                                    <m:r>
                                      <a:rPr lang="zh-CN" altLang="en-US" i="0">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y</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y</m:t>
                                                </m:r>
                                              </m:e>
                                              <m:sub>
                                                <m:r>
                                                  <a:rPr lang="zh-CN" altLang="en-US" i="0">
                                                    <a:latin typeface="Cambria Math" panose="02040503050406030204" pitchFamily="18" charset="0"/>
                                                  </a:rPr>
                                                  <m:t>1</m:t>
                                                </m:r>
                                              </m:sub>
                                            </m:sSub>
                                          </m:e>
                                        </m:d>
                                      </m:e>
                                      <m:sup>
                                        <m:r>
                                          <a:rPr lang="zh-CN" altLang="en-US" i="0">
                                            <a:latin typeface="Cambria Math" panose="02040503050406030204" pitchFamily="18" charset="0"/>
                                          </a:rPr>
                                          <m:t>2</m:t>
                                        </m:r>
                                      </m:sup>
                                    </m:sSup>
                                  </m:e>
                                </m:rad>
                                <m:r>
                                  <a:rPr lang="zh-CN" altLang="en-US" i="0">
                                    <a:latin typeface="Cambria Math" panose="02040503050406030204" pitchFamily="18" charset="0"/>
                                  </a:rPr>
                                  <m:t>−</m:t>
                                </m:r>
                                <m:rad>
                                  <m:radPr>
                                    <m:degHide m:val="on"/>
                                    <m:ctrlPr>
                                      <a:rPr lang="zh-CN" altLang="en-US" i="1">
                                        <a:latin typeface="Cambria Math" panose="02040503050406030204" pitchFamily="18" charset="0"/>
                                      </a:rPr>
                                    </m:ctrlPr>
                                  </m:radPr>
                                  <m:deg/>
                                  <m:e>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x</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x</m:t>
                                                </m:r>
                                              </m:e>
                                              <m:sub>
                                                <m:r>
                                                  <a:rPr lang="zh-CN" altLang="en-US" i="0">
                                                    <a:latin typeface="Cambria Math" panose="02040503050406030204" pitchFamily="18" charset="0"/>
                                                  </a:rPr>
                                                  <m:t>2</m:t>
                                                </m:r>
                                              </m:sub>
                                            </m:sSub>
                                          </m:e>
                                        </m:d>
                                      </m:e>
                                      <m:sup>
                                        <m:r>
                                          <a:rPr lang="zh-CN" altLang="en-US" i="0">
                                            <a:latin typeface="Cambria Math" panose="02040503050406030204" pitchFamily="18" charset="0"/>
                                          </a:rPr>
                                          <m:t>2</m:t>
                                        </m:r>
                                      </m:sup>
                                    </m:sSup>
                                    <m:r>
                                      <a:rPr lang="zh-CN" altLang="en-US" i="0">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y</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y</m:t>
                                                </m:r>
                                              </m:e>
                                              <m:sub>
                                                <m:r>
                                                  <a:rPr lang="zh-CN" altLang="en-US" i="0">
                                                    <a:latin typeface="Cambria Math" panose="02040503050406030204" pitchFamily="18" charset="0"/>
                                                  </a:rPr>
                                                  <m:t>2</m:t>
                                                </m:r>
                                              </m:sub>
                                            </m:sSub>
                                          </m:e>
                                        </m:d>
                                      </m:e>
                                      <m:sup>
                                        <m:r>
                                          <a:rPr lang="zh-CN" altLang="en-US" i="0">
                                            <a:latin typeface="Cambria Math" panose="02040503050406030204" pitchFamily="18" charset="0"/>
                                          </a:rPr>
                                          <m:t>2</m:t>
                                        </m:r>
                                      </m:sup>
                                    </m:sSup>
                                  </m:e>
                                </m:rad>
                                <m:r>
                                  <a:rPr lang="zh-CN" altLang="en-US" i="0">
                                    <a:latin typeface="Cambria Math" panose="02040503050406030204" pitchFamily="18" charset="0"/>
                                  </a:rPr>
                                  <m:t>=</m:t>
                                </m:r>
                                <m:r>
                                  <m:rPr>
                                    <m:sty m:val="p"/>
                                  </m:rPr>
                                  <a:rPr lang="zh-CN" altLang="en-US" i="0">
                                    <a:latin typeface="Cambria Math" panose="02040503050406030204" pitchFamily="18" charset="0"/>
                                  </a:rPr>
                                  <m:t>c</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t</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t</m:t>
                                        </m:r>
                                      </m:e>
                                      <m:sub>
                                        <m:r>
                                          <a:rPr lang="zh-CN" altLang="en-US" i="0">
                                            <a:latin typeface="Cambria Math" panose="02040503050406030204" pitchFamily="18" charset="0"/>
                                          </a:rPr>
                                          <m:t>2</m:t>
                                        </m:r>
                                      </m:sub>
                                    </m:sSub>
                                  </m:e>
                                </m:d>
                              </m:e>
                            </m:mr>
                            <m:mr>
                              <m:e>
                                <m:rad>
                                  <m:radPr>
                                    <m:degHide m:val="on"/>
                                    <m:ctrlPr>
                                      <a:rPr lang="zh-CN" altLang="en-US" i="1">
                                        <a:latin typeface="Cambria Math" panose="02040503050406030204" pitchFamily="18" charset="0"/>
                                      </a:rPr>
                                    </m:ctrlPr>
                                  </m:radPr>
                                  <m:deg/>
                                  <m:e>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x</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x</m:t>
                                                </m:r>
                                              </m:e>
                                              <m:sub>
                                                <m:r>
                                                  <a:rPr lang="zh-CN" altLang="en-US" i="0">
                                                    <a:latin typeface="Cambria Math" panose="02040503050406030204" pitchFamily="18" charset="0"/>
                                                  </a:rPr>
                                                  <m:t>1</m:t>
                                                </m:r>
                                              </m:sub>
                                            </m:sSub>
                                          </m:e>
                                        </m:d>
                                      </m:e>
                                      <m:sup>
                                        <m:r>
                                          <a:rPr lang="zh-CN" altLang="en-US" i="0">
                                            <a:latin typeface="Cambria Math" panose="02040503050406030204" pitchFamily="18" charset="0"/>
                                          </a:rPr>
                                          <m:t>2</m:t>
                                        </m:r>
                                      </m:sup>
                                    </m:sSup>
                                    <m:r>
                                      <a:rPr lang="zh-CN" altLang="en-US" i="0">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y</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y</m:t>
                                                </m:r>
                                              </m:e>
                                              <m:sub>
                                                <m:r>
                                                  <a:rPr lang="zh-CN" altLang="en-US" i="0">
                                                    <a:latin typeface="Cambria Math" panose="02040503050406030204" pitchFamily="18" charset="0"/>
                                                  </a:rPr>
                                                  <m:t>1</m:t>
                                                </m:r>
                                              </m:sub>
                                            </m:sSub>
                                          </m:e>
                                        </m:d>
                                      </m:e>
                                      <m:sup>
                                        <m:r>
                                          <a:rPr lang="zh-CN" altLang="en-US" i="0">
                                            <a:latin typeface="Cambria Math" panose="02040503050406030204" pitchFamily="18" charset="0"/>
                                          </a:rPr>
                                          <m:t>2</m:t>
                                        </m:r>
                                      </m:sup>
                                    </m:sSup>
                                  </m:e>
                                </m:rad>
                                <m:r>
                                  <a:rPr lang="zh-CN" altLang="en-US" i="0">
                                    <a:latin typeface="Cambria Math" panose="02040503050406030204" pitchFamily="18" charset="0"/>
                                  </a:rPr>
                                  <m:t>−</m:t>
                                </m:r>
                                <m:rad>
                                  <m:radPr>
                                    <m:degHide m:val="on"/>
                                    <m:ctrlPr>
                                      <a:rPr lang="zh-CN" altLang="en-US" i="1">
                                        <a:latin typeface="Cambria Math" panose="02040503050406030204" pitchFamily="18" charset="0"/>
                                      </a:rPr>
                                    </m:ctrlPr>
                                  </m:radPr>
                                  <m:deg/>
                                  <m:e>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x</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x</m:t>
                                                </m:r>
                                              </m:e>
                                              <m:sub>
                                                <m:r>
                                                  <a:rPr lang="zh-CN" altLang="en-US" i="0">
                                                    <a:latin typeface="Cambria Math" panose="02040503050406030204" pitchFamily="18" charset="0"/>
                                                  </a:rPr>
                                                  <m:t>3</m:t>
                                                </m:r>
                                              </m:sub>
                                            </m:sSub>
                                          </m:e>
                                        </m:d>
                                      </m:e>
                                      <m:sup>
                                        <m:r>
                                          <a:rPr lang="zh-CN" altLang="en-US" i="0">
                                            <a:latin typeface="Cambria Math" panose="02040503050406030204" pitchFamily="18" charset="0"/>
                                          </a:rPr>
                                          <m:t>2</m:t>
                                        </m:r>
                                      </m:sup>
                                    </m:sSup>
                                    <m:r>
                                      <a:rPr lang="zh-CN" altLang="en-US" i="0">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y</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y</m:t>
                                                </m:r>
                                              </m:e>
                                              <m:sub>
                                                <m:r>
                                                  <a:rPr lang="zh-CN" altLang="en-US" i="0">
                                                    <a:latin typeface="Cambria Math" panose="02040503050406030204" pitchFamily="18" charset="0"/>
                                                  </a:rPr>
                                                  <m:t>3</m:t>
                                                </m:r>
                                              </m:sub>
                                            </m:sSub>
                                          </m:e>
                                        </m:d>
                                      </m:e>
                                      <m:sup>
                                        <m:r>
                                          <a:rPr lang="zh-CN" altLang="en-US" i="0">
                                            <a:latin typeface="Cambria Math" panose="02040503050406030204" pitchFamily="18" charset="0"/>
                                          </a:rPr>
                                          <m:t>2</m:t>
                                        </m:r>
                                      </m:sup>
                                    </m:sSup>
                                  </m:e>
                                </m:rad>
                                <m:r>
                                  <a:rPr lang="zh-CN" altLang="en-US" i="0">
                                    <a:latin typeface="Cambria Math" panose="02040503050406030204" pitchFamily="18" charset="0"/>
                                  </a:rPr>
                                  <m:t>=</m:t>
                                </m:r>
                                <m:r>
                                  <m:rPr>
                                    <m:sty m:val="p"/>
                                  </m:rPr>
                                  <a:rPr lang="zh-CN" altLang="en-US" i="0">
                                    <a:latin typeface="Cambria Math" panose="02040503050406030204" pitchFamily="18" charset="0"/>
                                  </a:rPr>
                                  <m:t>c</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t</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t</m:t>
                                        </m:r>
                                      </m:e>
                                      <m:sub>
                                        <m:r>
                                          <a:rPr lang="zh-CN" altLang="en-US" i="0">
                                            <a:latin typeface="Cambria Math" panose="02040503050406030204" pitchFamily="18" charset="0"/>
                                          </a:rPr>
                                          <m:t>3</m:t>
                                        </m:r>
                                      </m:sub>
                                    </m:sSub>
                                  </m:e>
                                </m:d>
                              </m:e>
                            </m:mr>
                            <m:mr>
                              <m:e>
                                <m:r>
                                  <a:rPr lang="zh-CN" altLang="en-US" i="0">
                                    <a:latin typeface="Cambria Math" panose="02040503050406030204" pitchFamily="18" charset="0"/>
                                  </a:rPr>
                                  <m:t>…</m:t>
                                </m:r>
                              </m:e>
                            </m:mr>
                            <m:mr>
                              <m:e>
                                <m:rad>
                                  <m:radPr>
                                    <m:degHide m:val="on"/>
                                    <m:ctrlPr>
                                      <a:rPr lang="zh-CN" altLang="en-US" i="1">
                                        <a:latin typeface="Cambria Math" panose="02040503050406030204" pitchFamily="18" charset="0"/>
                                      </a:rPr>
                                    </m:ctrlPr>
                                  </m:radPr>
                                  <m:deg/>
                                  <m:e>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x</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x</m:t>
                                                </m:r>
                                              </m:e>
                                              <m:sub>
                                                <m:r>
                                                  <a:rPr lang="zh-CN" altLang="en-US" i="0">
                                                    <a:latin typeface="Cambria Math" panose="02040503050406030204" pitchFamily="18" charset="0"/>
                                                  </a:rPr>
                                                  <m:t>1</m:t>
                                                </m:r>
                                              </m:sub>
                                            </m:sSub>
                                          </m:e>
                                        </m:d>
                                      </m:e>
                                      <m:sup>
                                        <m:r>
                                          <a:rPr lang="zh-CN" altLang="en-US" i="0">
                                            <a:latin typeface="Cambria Math" panose="02040503050406030204" pitchFamily="18" charset="0"/>
                                          </a:rPr>
                                          <m:t>2</m:t>
                                        </m:r>
                                      </m:sup>
                                    </m:sSup>
                                    <m:r>
                                      <a:rPr lang="zh-CN" altLang="en-US" i="0">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y</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y</m:t>
                                                </m:r>
                                              </m:e>
                                              <m:sub>
                                                <m:r>
                                                  <a:rPr lang="zh-CN" altLang="en-US" i="0">
                                                    <a:latin typeface="Cambria Math" panose="02040503050406030204" pitchFamily="18" charset="0"/>
                                                  </a:rPr>
                                                  <m:t>1</m:t>
                                                </m:r>
                                              </m:sub>
                                            </m:sSub>
                                          </m:e>
                                        </m:d>
                                      </m:e>
                                      <m:sup>
                                        <m:r>
                                          <a:rPr lang="zh-CN" altLang="en-US" i="0">
                                            <a:latin typeface="Cambria Math" panose="02040503050406030204" pitchFamily="18" charset="0"/>
                                          </a:rPr>
                                          <m:t>2</m:t>
                                        </m:r>
                                      </m:sup>
                                    </m:sSup>
                                  </m:e>
                                </m:rad>
                                <m:r>
                                  <a:rPr lang="zh-CN" altLang="en-US" i="0">
                                    <a:latin typeface="Cambria Math" panose="02040503050406030204" pitchFamily="18" charset="0"/>
                                  </a:rPr>
                                  <m:t>−</m:t>
                                </m:r>
                                <m:rad>
                                  <m:radPr>
                                    <m:degHide m:val="on"/>
                                    <m:ctrlPr>
                                      <a:rPr lang="zh-CN" altLang="en-US" i="1">
                                        <a:latin typeface="Cambria Math" panose="02040503050406030204" pitchFamily="18" charset="0"/>
                                      </a:rPr>
                                    </m:ctrlPr>
                                  </m:radPr>
                                  <m:deg/>
                                  <m:e>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x</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x</m:t>
                                                </m:r>
                                              </m:e>
                                              <m:sub>
                                                <m:r>
                                                  <m:rPr>
                                                    <m:sty m:val="p"/>
                                                  </m:rPr>
                                                  <a:rPr lang="zh-CN" altLang="en-US" i="0">
                                                    <a:latin typeface="Cambria Math" panose="02040503050406030204" pitchFamily="18" charset="0"/>
                                                  </a:rPr>
                                                  <m:t>n</m:t>
                                                </m:r>
                                              </m:sub>
                                            </m:sSub>
                                          </m:e>
                                        </m:d>
                                      </m:e>
                                      <m:sup>
                                        <m:r>
                                          <a:rPr lang="zh-CN" altLang="en-US" i="0">
                                            <a:latin typeface="Cambria Math" panose="02040503050406030204" pitchFamily="18" charset="0"/>
                                          </a:rPr>
                                          <m:t>2</m:t>
                                        </m:r>
                                      </m:sup>
                                    </m:sSup>
                                    <m:r>
                                      <a:rPr lang="zh-CN" altLang="en-US" i="0">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y</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y</m:t>
                                                </m:r>
                                              </m:e>
                                              <m:sub>
                                                <m:r>
                                                  <m:rPr>
                                                    <m:sty m:val="p"/>
                                                  </m:rPr>
                                                  <a:rPr lang="zh-CN" altLang="en-US" i="0">
                                                    <a:latin typeface="Cambria Math" panose="02040503050406030204" pitchFamily="18" charset="0"/>
                                                  </a:rPr>
                                                  <m:t>n</m:t>
                                                </m:r>
                                              </m:sub>
                                            </m:sSub>
                                          </m:e>
                                        </m:d>
                                      </m:e>
                                      <m:sup>
                                        <m:r>
                                          <a:rPr lang="zh-CN" altLang="en-US" i="0">
                                            <a:latin typeface="Cambria Math" panose="02040503050406030204" pitchFamily="18" charset="0"/>
                                          </a:rPr>
                                          <m:t>2</m:t>
                                        </m:r>
                                      </m:sup>
                                    </m:sSup>
                                  </m:e>
                                </m:rad>
                                <m:r>
                                  <a:rPr lang="zh-CN" altLang="en-US" i="0">
                                    <a:latin typeface="Cambria Math" panose="02040503050406030204" pitchFamily="18" charset="0"/>
                                  </a:rPr>
                                  <m:t>=</m:t>
                                </m:r>
                                <m:r>
                                  <m:rPr>
                                    <m:sty m:val="p"/>
                                  </m:rPr>
                                  <a:rPr lang="zh-CN" altLang="en-US" i="0">
                                    <a:latin typeface="Cambria Math" panose="02040503050406030204" pitchFamily="18" charset="0"/>
                                  </a:rPr>
                                  <m:t>c</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t</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t</m:t>
                                        </m:r>
                                      </m:e>
                                      <m:sub>
                                        <m:r>
                                          <m:rPr>
                                            <m:sty m:val="p"/>
                                          </m:rPr>
                                          <a:rPr lang="zh-CN" altLang="en-US" i="0">
                                            <a:latin typeface="Cambria Math" panose="02040503050406030204" pitchFamily="18" charset="0"/>
                                          </a:rPr>
                                          <m:t>n</m:t>
                                        </m:r>
                                      </m:sub>
                                    </m:sSub>
                                  </m:e>
                                </m:d>
                              </m:e>
                            </m:mr>
                          </m:m>
                        </m:e>
                      </m:d>
                    </m:oMath>
                  </m:oMathPara>
                </a14:m>
                <a:endParaRPr lang="zh-CN" altLang="en-US" dirty="0"/>
              </a:p>
            </p:txBody>
          </p:sp>
        </mc:Choice>
        <mc:Fallback>
          <p:sp>
            <p:nvSpPr>
              <p:cNvPr id="3" name="矩形 2"/>
              <p:cNvSpPr>
                <a:spLocks noRot="1" noChangeAspect="1" noMove="1" noResize="1" noEditPoints="1" noAdjustHandles="1" noChangeArrowheads="1" noChangeShapeType="1" noTextEdit="1"/>
              </p:cNvSpPr>
              <p:nvPr/>
            </p:nvSpPr>
            <p:spPr>
              <a:xfrm>
                <a:off x="5327374" y="3744013"/>
                <a:ext cx="6496650" cy="146373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5199154" y="1963737"/>
                <a:ext cx="6822892" cy="1451808"/>
              </a:xfrm>
              <a:prstGeom prst="rect">
                <a:avLst/>
              </a:prstGeom>
            </p:spPr>
            <p:txBody>
              <a:bodyPr wrap="square">
                <a:spAutoFit/>
              </a:bodyPr>
              <a:lstStyle/>
              <a:p>
                <a:r>
                  <a:rPr lang="en-US" altLang="zh-CN" sz="1600" kern="100" dirty="0" smtClean="0">
                    <a:cs typeface="Times New Roman" panose="02020603050405020304" pitchFamily="18" charset="0"/>
                  </a:rPr>
                  <a:t> </a:t>
                </a:r>
                <a:r>
                  <a:rPr lang="zh-CN" altLang="zh-CN" kern="100" dirty="0" smtClean="0">
                    <a:latin typeface="+mn-ea"/>
                    <a:cs typeface="Times New Roman" panose="02020603050405020304" pitchFamily="18" charset="0"/>
                  </a:rPr>
                  <a:t>利用</a:t>
                </a:r>
                <a:r>
                  <a:rPr lang="zh-CN" altLang="zh-CN" kern="100" dirty="0">
                    <a:latin typeface="+mn-ea"/>
                    <a:cs typeface="Times New Roman" panose="02020603050405020304" pitchFamily="18" charset="0"/>
                  </a:rPr>
                  <a:t>平面模型进行分析，设在</a:t>
                </a:r>
                <a:r>
                  <a:rPr lang="en-US" altLang="zh-CN" kern="100" dirty="0">
                    <a:latin typeface="+mn-ea"/>
                    <a:cs typeface="Times New Roman" panose="02020603050405020304" pitchFamily="18" charset="0"/>
                  </a:rPr>
                  <a:t>t</a:t>
                </a:r>
                <a:r>
                  <a:rPr lang="zh-CN" altLang="zh-CN" kern="100" dirty="0">
                    <a:latin typeface="+mn-ea"/>
                    <a:cs typeface="Times New Roman" panose="02020603050405020304" pitchFamily="18" charset="0"/>
                  </a:rPr>
                  <a:t>时刻发生闪电，其平面位置为</a:t>
                </a:r>
                <a14:m>
                  <m:oMath xmlns:m="http://schemas.openxmlformats.org/officeDocument/2006/math">
                    <m:r>
                      <m:rPr>
                        <m:sty m:val="p"/>
                      </m:rPr>
                      <a:rPr lang="en-US" altLang="zh-CN" kern="100">
                        <a:latin typeface="+mn-ea"/>
                        <a:cs typeface="Times New Roman" panose="02020603050405020304" pitchFamily="18" charset="0"/>
                      </a:rPr>
                      <m:t>P</m:t>
                    </m:r>
                    <m:r>
                      <a:rPr lang="en-US" altLang="zh-CN" kern="100">
                        <a:latin typeface="+mn-ea"/>
                        <a:cs typeface="Times New Roman" panose="02020603050405020304" pitchFamily="18" charset="0"/>
                      </a:rPr>
                      <m:t>(</m:t>
                    </m:r>
                    <m:r>
                      <m:rPr>
                        <m:sty m:val="p"/>
                      </m:rPr>
                      <a:rPr lang="en-US" altLang="zh-CN" kern="100">
                        <a:latin typeface="+mn-ea"/>
                        <a:cs typeface="Times New Roman" panose="02020603050405020304" pitchFamily="18" charset="0"/>
                      </a:rPr>
                      <m:t>x</m:t>
                    </m:r>
                    <m:r>
                      <a:rPr lang="en-US" altLang="zh-CN" kern="100">
                        <a:latin typeface="+mn-ea"/>
                        <a:cs typeface="Times New Roman" panose="02020603050405020304" pitchFamily="18" charset="0"/>
                      </a:rPr>
                      <m:t>,</m:t>
                    </m:r>
                    <m:r>
                      <m:rPr>
                        <m:sty m:val="p"/>
                      </m:rPr>
                      <a:rPr lang="en-US" altLang="zh-CN" kern="100">
                        <a:latin typeface="+mn-ea"/>
                        <a:cs typeface="Times New Roman" panose="02020603050405020304" pitchFamily="18" charset="0"/>
                      </a:rPr>
                      <m:t>y</m:t>
                    </m:r>
                    <m:r>
                      <a:rPr lang="en-US" altLang="zh-CN" kern="100">
                        <a:latin typeface="+mn-ea"/>
                        <a:cs typeface="Times New Roman" panose="02020603050405020304" pitchFamily="18" charset="0"/>
                      </a:rPr>
                      <m:t>)</m:t>
                    </m:r>
                  </m:oMath>
                </a14:m>
                <a:r>
                  <a:rPr lang="en-US" altLang="zh-CN" kern="100" dirty="0" smtClean="0">
                    <a:effectLst/>
                    <a:latin typeface="+mn-ea"/>
                    <a:cs typeface="Times New Roman" panose="02020603050405020304" pitchFamily="18" charset="0"/>
                  </a:rPr>
                  <a:t>(MS),</a:t>
                </a:r>
                <a:r>
                  <a:rPr lang="zh-CN" altLang="zh-CN" kern="100" dirty="0">
                    <a:latin typeface="+mn-ea"/>
                    <a:cs typeface="Times New Roman" panose="02020603050405020304" pitchFamily="18" charset="0"/>
                  </a:rPr>
                  <a:t>各接收站</a:t>
                </a:r>
                <a14:m>
                  <m:oMath xmlns:m="http://schemas.openxmlformats.org/officeDocument/2006/math">
                    <m:sSub>
                      <m:sSubPr>
                        <m:ctrlPr>
                          <a:rPr lang="zh-CN" altLang="zh-CN" sz="3600" i="1">
                            <a:effectLst/>
                            <a:latin typeface="+mn-ea"/>
                          </a:rPr>
                        </m:ctrlPr>
                      </m:sSubPr>
                      <m:e>
                        <m:r>
                          <a:rPr lang="en-US" altLang="zh-CN" i="1" kern="100">
                            <a:latin typeface="+mn-ea"/>
                            <a:cs typeface="Times New Roman" panose="02020603050405020304" pitchFamily="18" charset="0"/>
                          </a:rPr>
                          <m:t>𝑆</m:t>
                        </m:r>
                      </m:e>
                      <m:sub>
                        <m:r>
                          <a:rPr lang="en-US" altLang="zh-CN" i="1" kern="100">
                            <a:latin typeface="+mn-ea"/>
                            <a:cs typeface="Times New Roman" panose="02020603050405020304" pitchFamily="18" charset="0"/>
                          </a:rPr>
                          <m:t>𝑖</m:t>
                        </m:r>
                      </m:sub>
                    </m:sSub>
                    <m:r>
                      <a:rPr lang="en-US" altLang="zh-CN" b="0" i="0" kern="100" smtClean="0">
                        <a:latin typeface="Cambria Math" panose="02040503050406030204" pitchFamily="18" charset="0"/>
                        <a:cs typeface="Times New Roman" panose="02020603050405020304" pitchFamily="18" charset="0"/>
                      </a:rPr>
                      <m:t>(</m:t>
                    </m:r>
                    <m:r>
                      <m:rPr>
                        <m:sty m:val="p"/>
                      </m:rPr>
                      <a:rPr lang="en-US" altLang="zh-CN" b="0" i="0" kern="100" smtClean="0">
                        <a:latin typeface="Cambria Math" panose="02040503050406030204" pitchFamily="18" charset="0"/>
                        <a:cs typeface="Times New Roman" panose="02020603050405020304" pitchFamily="18" charset="0"/>
                      </a:rPr>
                      <m:t>BS</m:t>
                    </m:r>
                    <m:r>
                      <a:rPr lang="en-US" altLang="zh-CN" b="0" i="0" kern="100" smtClean="0">
                        <a:latin typeface="Cambria Math" panose="02040503050406030204" pitchFamily="18" charset="0"/>
                        <a:cs typeface="Times New Roman" panose="02020603050405020304" pitchFamily="18" charset="0"/>
                      </a:rPr>
                      <m:t>)</m:t>
                    </m:r>
                  </m:oMath>
                </a14:m>
                <a:r>
                  <a:rPr lang="zh-CN" altLang="zh-CN" kern="100" dirty="0" smtClean="0">
                    <a:latin typeface="+mn-ea"/>
                    <a:cs typeface="Times New Roman" panose="02020603050405020304" pitchFamily="18" charset="0"/>
                  </a:rPr>
                  <a:t>坐标为</a:t>
                </a:r>
                <a14:m>
                  <m:oMath xmlns:m="http://schemas.openxmlformats.org/officeDocument/2006/math">
                    <m:r>
                      <a:rPr lang="en-US" altLang="zh-CN" b="0" i="1" kern="100" smtClean="0">
                        <a:latin typeface="+mn-ea"/>
                        <a:cs typeface="Times New Roman" panose="02020603050405020304" pitchFamily="18" charset="0"/>
                      </a:rPr>
                      <m:t>(</m:t>
                    </m:r>
                    <m:sSub>
                      <m:sSubPr>
                        <m:ctrlPr>
                          <a:rPr lang="en-US" altLang="zh-CN" b="0" i="1" kern="100" smtClean="0">
                            <a:latin typeface="+mn-ea"/>
                            <a:cs typeface="Times New Roman" panose="02020603050405020304" pitchFamily="18" charset="0"/>
                          </a:rPr>
                        </m:ctrlPr>
                      </m:sSubPr>
                      <m:e>
                        <m:r>
                          <a:rPr lang="en-US" altLang="zh-CN" b="0" i="1" kern="100" smtClean="0">
                            <a:latin typeface="+mn-ea"/>
                            <a:cs typeface="Times New Roman" panose="02020603050405020304" pitchFamily="18" charset="0"/>
                          </a:rPr>
                          <m:t>𝑥</m:t>
                        </m:r>
                      </m:e>
                      <m:sub>
                        <m:r>
                          <a:rPr lang="en-US" altLang="zh-CN" b="0" i="1" kern="100" smtClean="0">
                            <a:latin typeface="+mn-ea"/>
                            <a:cs typeface="Times New Roman" panose="02020603050405020304" pitchFamily="18" charset="0"/>
                          </a:rPr>
                          <m:t>𝑖</m:t>
                        </m:r>
                      </m:sub>
                    </m:sSub>
                    <m:r>
                      <a:rPr lang="en-US" altLang="zh-CN" b="0" i="1" kern="100" smtClean="0">
                        <a:latin typeface="+mn-ea"/>
                        <a:cs typeface="Times New Roman" panose="02020603050405020304" pitchFamily="18" charset="0"/>
                      </a:rPr>
                      <m:t>,</m:t>
                    </m:r>
                    <m:sSub>
                      <m:sSubPr>
                        <m:ctrlPr>
                          <a:rPr lang="en-US" altLang="zh-CN" b="0" i="1" kern="100" smtClean="0">
                            <a:latin typeface="+mn-ea"/>
                            <a:cs typeface="Times New Roman" panose="02020603050405020304" pitchFamily="18" charset="0"/>
                          </a:rPr>
                        </m:ctrlPr>
                      </m:sSubPr>
                      <m:e>
                        <m:r>
                          <a:rPr lang="en-US" altLang="zh-CN" b="0" i="1" kern="100" smtClean="0">
                            <a:latin typeface="+mn-ea"/>
                            <a:cs typeface="Times New Roman" panose="02020603050405020304" pitchFamily="18" charset="0"/>
                          </a:rPr>
                          <m:t>𝑦</m:t>
                        </m:r>
                      </m:e>
                      <m:sub>
                        <m:r>
                          <a:rPr lang="en-US" altLang="zh-CN" b="0" i="1" kern="100" smtClean="0">
                            <a:latin typeface="+mn-ea"/>
                            <a:cs typeface="Times New Roman" panose="02020603050405020304" pitchFamily="18" charset="0"/>
                          </a:rPr>
                          <m:t>𝑖</m:t>
                        </m:r>
                      </m:sub>
                    </m:sSub>
                    <m:r>
                      <a:rPr lang="en-US" altLang="zh-CN" b="0" i="1" kern="100" smtClean="0">
                        <a:latin typeface="+mn-ea"/>
                        <a:cs typeface="Times New Roman" panose="02020603050405020304" pitchFamily="18" charset="0"/>
                      </a:rPr>
                      <m:t>)</m:t>
                    </m:r>
                  </m:oMath>
                </a14:m>
                <a:r>
                  <a:rPr lang="zh-CN" altLang="zh-CN" kern="100" dirty="0" smtClean="0">
                    <a:latin typeface="+mn-ea"/>
                    <a:cs typeface="Times New Roman" panose="02020603050405020304" pitchFamily="18" charset="0"/>
                  </a:rPr>
                  <a:t>，</a:t>
                </a:r>
                <a:r>
                  <a:rPr lang="zh-CN" altLang="zh-CN" kern="100" dirty="0">
                    <a:latin typeface="+mn-ea"/>
                    <a:cs typeface="Times New Roman" panose="02020603050405020304" pitchFamily="18" charset="0"/>
                  </a:rPr>
                  <a:t>假设电磁波沿直线传播，速度为</a:t>
                </a:r>
                <a14:m>
                  <m:oMath xmlns:m="http://schemas.openxmlformats.org/officeDocument/2006/math">
                    <m:r>
                      <m:rPr>
                        <m:sty m:val="p"/>
                      </m:rPr>
                      <a:rPr lang="en-US" altLang="zh-CN" kern="100">
                        <a:latin typeface="+mn-ea"/>
                        <a:cs typeface="Times New Roman" panose="02020603050405020304" pitchFamily="18" charset="0"/>
                      </a:rPr>
                      <m:t>c</m:t>
                    </m:r>
                    <m:r>
                      <a:rPr lang="en-US" altLang="zh-CN" kern="100">
                        <a:latin typeface="+mn-ea"/>
                        <a:cs typeface="Times New Roman" panose="02020603050405020304" pitchFamily="18" charset="0"/>
                      </a:rPr>
                      <m:t>(299792458</m:t>
                    </m:r>
                    <m:r>
                      <m:rPr>
                        <m:sty m:val="p"/>
                      </m:rPr>
                      <a:rPr lang="en-US" altLang="zh-CN" kern="100">
                        <a:latin typeface="+mn-ea"/>
                        <a:cs typeface="Times New Roman" panose="02020603050405020304" pitchFamily="18" charset="0"/>
                      </a:rPr>
                      <m:t>m</m:t>
                    </m:r>
                    <m:r>
                      <a:rPr lang="en-US" altLang="zh-CN" kern="100">
                        <a:latin typeface="+mn-ea"/>
                        <a:cs typeface="Times New Roman" panose="02020603050405020304" pitchFamily="18" charset="0"/>
                      </a:rPr>
                      <m:t>/</m:t>
                    </m:r>
                    <m:r>
                      <m:rPr>
                        <m:sty m:val="p"/>
                      </m:rPr>
                      <a:rPr lang="en-US" altLang="zh-CN" kern="100">
                        <a:latin typeface="+mn-ea"/>
                        <a:cs typeface="Times New Roman" panose="02020603050405020304" pitchFamily="18" charset="0"/>
                      </a:rPr>
                      <m:t>s</m:t>
                    </m:r>
                    <m:r>
                      <a:rPr lang="en-US" altLang="zh-CN" kern="100">
                        <a:latin typeface="+mn-ea"/>
                        <a:cs typeface="Times New Roman" panose="02020603050405020304" pitchFamily="18" charset="0"/>
                      </a:rPr>
                      <m:t>)</m:t>
                    </m:r>
                  </m:oMath>
                </a14:m>
                <a:r>
                  <a:rPr lang="en-US" altLang="zh-CN" kern="100" dirty="0">
                    <a:effectLst/>
                    <a:latin typeface="+mn-ea"/>
                    <a:cs typeface="Times New Roman" panose="02020603050405020304" pitchFamily="18" charset="0"/>
                  </a:rPr>
                  <a:t>,</a:t>
                </a:r>
                <a:r>
                  <a:rPr lang="zh-CN" altLang="zh-CN" kern="100" dirty="0">
                    <a:latin typeface="+mn-ea"/>
                    <a:cs typeface="Times New Roman" panose="02020603050405020304" pitchFamily="18" charset="0"/>
                  </a:rPr>
                  <a:t>那么</a:t>
                </a:r>
                <a14:m>
                  <m:oMath xmlns:m="http://schemas.openxmlformats.org/officeDocument/2006/math">
                    <m:sSub>
                      <m:sSubPr>
                        <m:ctrlPr>
                          <a:rPr lang="zh-CN" altLang="zh-CN" sz="3600" i="1">
                            <a:effectLst/>
                            <a:latin typeface="+mn-ea"/>
                          </a:rPr>
                        </m:ctrlPr>
                      </m:sSubPr>
                      <m:e>
                        <m:r>
                          <a:rPr lang="en-US" altLang="zh-CN" i="1" kern="100">
                            <a:latin typeface="+mn-ea"/>
                            <a:cs typeface="Times New Roman" panose="02020603050405020304" pitchFamily="18" charset="0"/>
                          </a:rPr>
                          <m:t>𝑆</m:t>
                        </m:r>
                      </m:e>
                      <m:sub>
                        <m:r>
                          <a:rPr lang="en-US" altLang="zh-CN" i="1" kern="100">
                            <a:latin typeface="+mn-ea"/>
                            <a:cs typeface="Times New Roman" panose="02020603050405020304" pitchFamily="18" charset="0"/>
                          </a:rPr>
                          <m:t>𝑖</m:t>
                        </m:r>
                      </m:sub>
                    </m:sSub>
                  </m:oMath>
                </a14:m>
                <a:r>
                  <a:rPr lang="zh-CN" altLang="zh-CN" kern="100" dirty="0">
                    <a:latin typeface="+mn-ea"/>
                    <a:cs typeface="Times New Roman" panose="02020603050405020304" pitchFamily="18" charset="0"/>
                  </a:rPr>
                  <a:t>接收到闪电信号的到达时间</a:t>
                </a:r>
                <a14:m>
                  <m:oMath xmlns:m="http://schemas.openxmlformats.org/officeDocument/2006/math">
                    <m:sSub>
                      <m:sSubPr>
                        <m:ctrlPr>
                          <a:rPr lang="zh-CN" altLang="zh-CN" sz="3600" i="1">
                            <a:effectLst/>
                            <a:latin typeface="+mn-ea"/>
                          </a:rPr>
                        </m:ctrlPr>
                      </m:sSubPr>
                      <m:e>
                        <m:r>
                          <a:rPr lang="en-US" altLang="zh-CN" i="1" kern="100">
                            <a:latin typeface="+mn-ea"/>
                            <a:cs typeface="Times New Roman" panose="02020603050405020304" pitchFamily="18" charset="0"/>
                          </a:rPr>
                          <m:t>𝑡</m:t>
                        </m:r>
                      </m:e>
                      <m:sub>
                        <m:r>
                          <a:rPr lang="en-US" altLang="zh-CN" i="1" kern="100">
                            <a:latin typeface="+mn-ea"/>
                            <a:cs typeface="Times New Roman" panose="02020603050405020304" pitchFamily="18" charset="0"/>
                          </a:rPr>
                          <m:t>𝑖</m:t>
                        </m:r>
                      </m:sub>
                    </m:sSub>
                  </m:oMath>
                </a14:m>
                <a:endParaRPr lang="zh-CN" altLang="en-US" dirty="0">
                  <a:latin typeface="+mn-ea"/>
                </a:endParaRPr>
              </a:p>
            </p:txBody>
          </p:sp>
        </mc:Choice>
        <mc:Fallback>
          <p:sp>
            <p:nvSpPr>
              <p:cNvPr id="6" name="矩形 5"/>
              <p:cNvSpPr>
                <a:spLocks noRot="1" noChangeAspect="1" noMove="1" noResize="1" noEditPoints="1" noAdjustHandles="1" noChangeArrowheads="1" noChangeShapeType="1" noTextEdit="1"/>
              </p:cNvSpPr>
              <p:nvPr/>
            </p:nvSpPr>
            <p:spPr>
              <a:xfrm>
                <a:off x="5199154" y="1963737"/>
                <a:ext cx="6822892" cy="1451808"/>
              </a:xfrm>
              <a:prstGeom prst="rect">
                <a:avLst/>
              </a:prstGeom>
              <a:blipFill>
                <a:blip r:embed="rId4"/>
                <a:stretch>
                  <a:fillRect l="-804" t="-2101" r="-4021" b="-2941"/>
                </a:stretch>
              </a:blipFill>
            </p:spPr>
            <p:txBody>
              <a:bodyPr/>
              <a:lstStyle/>
              <a:p>
                <a:r>
                  <a:rPr lang="zh-CN" altLang="en-US">
                    <a:noFill/>
                  </a:rPr>
                  <a:t> </a:t>
                </a:r>
              </a:p>
            </p:txBody>
          </p:sp>
        </mc:Fallback>
      </mc:AlternateContent>
      <p:sp>
        <p:nvSpPr>
          <p:cNvPr id="8" name="灯片编号占位符 7"/>
          <p:cNvSpPr>
            <a:spLocks noGrp="1"/>
          </p:cNvSpPr>
          <p:nvPr>
            <p:ph type="sldNum" sz="quarter" idx="12"/>
          </p:nvPr>
        </p:nvSpPr>
        <p:spPr/>
        <p:txBody>
          <a:bodyPr/>
          <a:lstStyle/>
          <a:p>
            <a:fld id="{809151C6-BCF0-41C6-AC9D-C91C56AE1A47}" type="slidenum">
              <a:rPr lang="zh-CN" altLang="en-US" smtClean="0"/>
              <a:t>3</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9694" y="50232"/>
            <a:ext cx="10515600" cy="1325563"/>
          </a:xfrm>
          <a:ln>
            <a:noFill/>
          </a:ln>
        </p:spPr>
        <p:style>
          <a:lnRef idx="2">
            <a:schemeClr val="dk1"/>
          </a:lnRef>
          <a:fillRef idx="1">
            <a:schemeClr val="lt1"/>
          </a:fillRef>
          <a:effectRef idx="0">
            <a:schemeClr val="dk1"/>
          </a:effectRef>
          <a:fontRef idx="minor">
            <a:schemeClr val="dk1"/>
          </a:fontRef>
        </p:style>
        <p:txBody>
          <a:bodyPr/>
          <a:lstStyle/>
          <a:p>
            <a:r>
              <a:rPr lang="en-US" altLang="zh-CN" dirty="0" smtClean="0"/>
              <a:t>Chan</a:t>
            </a:r>
            <a:r>
              <a:rPr lang="zh-CN" altLang="en-US" dirty="0" smtClean="0"/>
              <a:t>算法</a:t>
            </a:r>
            <a:endParaRPr lang="zh-CN" altLang="en-US" dirty="0"/>
          </a:p>
        </p:txBody>
      </p:sp>
      <p:cxnSp>
        <p:nvCxnSpPr>
          <p:cNvPr id="7" name="直接连接符 6"/>
          <p:cNvCxnSpPr/>
          <p:nvPr/>
        </p:nvCxnSpPr>
        <p:spPr>
          <a:xfrm>
            <a:off x="0" y="1375795"/>
            <a:ext cx="6761527" cy="0"/>
          </a:xfrm>
          <a:prstGeom prst="line">
            <a:avLst/>
          </a:prstGeom>
          <a:ln w="38100"/>
        </p:spPr>
        <p:style>
          <a:lnRef idx="3">
            <a:schemeClr val="dk1"/>
          </a:lnRef>
          <a:fillRef idx="0">
            <a:schemeClr val="dk1"/>
          </a:fillRef>
          <a:effectRef idx="2">
            <a:schemeClr val="dk1"/>
          </a:effectRef>
          <a:fontRef idx="minor">
            <a:schemeClr val="tx1"/>
          </a:fontRef>
        </p:style>
      </p:cxnSp>
      <p:sp>
        <p:nvSpPr>
          <p:cNvPr id="5" name="矩形 4"/>
          <p:cNvSpPr/>
          <p:nvPr/>
        </p:nvSpPr>
        <p:spPr>
          <a:xfrm>
            <a:off x="309694" y="2386154"/>
            <a:ext cx="6178570" cy="2815451"/>
          </a:xfrm>
          <a:prstGeom prst="rect">
            <a:avLst/>
          </a:prstGeom>
        </p:spPr>
        <p:txBody>
          <a:bodyPr wrap="square">
            <a:spAutoFit/>
          </a:bodyPr>
          <a:lstStyle/>
          <a:p>
            <a:pPr>
              <a:lnSpc>
                <a:spcPct val="150000"/>
              </a:lnSpc>
            </a:pPr>
            <a:r>
              <a:rPr lang="en-US" altLang="zh-CN" sz="2000" kern="100" dirty="0">
                <a:latin typeface="等线" panose="02010600030101010101" pitchFamily="2" charset="-122"/>
                <a:ea typeface="宋体" panose="02010600030101010101" pitchFamily="2" charset="-122"/>
                <a:cs typeface="Times New Roman" panose="02020603050405020304" pitchFamily="18" charset="0"/>
              </a:rPr>
              <a:t> </a:t>
            </a:r>
            <a:r>
              <a:rPr lang="en-US" altLang="zh-CN" sz="2000" kern="100" dirty="0" smtClean="0">
                <a:latin typeface="等线" panose="02010600030101010101" pitchFamily="2" charset="-122"/>
                <a:ea typeface="宋体" panose="02010600030101010101" pitchFamily="2" charset="-122"/>
                <a:cs typeface="Times New Roman" panose="02020603050405020304" pitchFamily="18" charset="0"/>
              </a:rPr>
              <a:t>     </a:t>
            </a:r>
            <a:r>
              <a:rPr lang="en-US" altLang="zh-CN" sz="2000" kern="100" dirty="0" smtClean="0">
                <a:latin typeface="+mn-ea"/>
                <a:cs typeface="Times New Roman" panose="02020603050405020304" pitchFamily="18" charset="0"/>
              </a:rPr>
              <a:t>Chan </a:t>
            </a:r>
            <a:r>
              <a:rPr lang="zh-CN" altLang="zh-CN" sz="2000" kern="100" dirty="0">
                <a:latin typeface="+mn-ea"/>
                <a:cs typeface="Times New Roman" panose="02020603050405020304" pitchFamily="18" charset="0"/>
              </a:rPr>
              <a:t>算法是非递归双曲线方程组解法，具有解析表达式解</a:t>
            </a:r>
            <a:r>
              <a:rPr lang="zh-CN" altLang="zh-CN" sz="2000" kern="100" dirty="0" smtClean="0">
                <a:latin typeface="+mn-ea"/>
                <a:cs typeface="Times New Roman" panose="02020603050405020304" pitchFamily="18" charset="0"/>
              </a:rPr>
              <a:t>。其主要的特点为在测量误差服从理想高斯分布时，它的定位精度高、计算量小，并且可以通过增加基站数量来提高算法精度。</a:t>
            </a:r>
            <a:r>
              <a:rPr lang="en-US" altLang="zh-CN" sz="2000" kern="100" dirty="0" smtClean="0">
                <a:latin typeface="+mn-ea"/>
                <a:cs typeface="Times New Roman" panose="02020603050405020304" pitchFamily="18" charset="0"/>
              </a:rPr>
              <a:t> </a:t>
            </a:r>
          </a:p>
          <a:p>
            <a:pPr>
              <a:lnSpc>
                <a:spcPct val="150000"/>
              </a:lnSpc>
            </a:pPr>
            <a:r>
              <a:rPr lang="en-US" altLang="zh-CN" sz="2000" kern="100" dirty="0" smtClean="0">
                <a:latin typeface="+mn-ea"/>
                <a:cs typeface="Times New Roman" panose="02020603050405020304" pitchFamily="18" charset="0"/>
              </a:rPr>
              <a:t>    Chan </a:t>
            </a:r>
            <a:r>
              <a:rPr lang="zh-CN" altLang="zh-CN" sz="2000" kern="100" dirty="0">
                <a:latin typeface="+mn-ea"/>
                <a:cs typeface="Times New Roman" panose="02020603050405020304" pitchFamily="18" charset="0"/>
              </a:rPr>
              <a:t>算法在考虑二维的情况下，可分为只有三个</a:t>
            </a:r>
            <a:r>
              <a:rPr lang="en-US" altLang="zh-CN" sz="2000" kern="100" dirty="0">
                <a:latin typeface="+mn-ea"/>
                <a:cs typeface="Times New Roman" panose="02020603050405020304" pitchFamily="18" charset="0"/>
              </a:rPr>
              <a:t> BS </a:t>
            </a:r>
            <a:r>
              <a:rPr lang="zh-CN" altLang="zh-CN" sz="2000" kern="100" dirty="0">
                <a:latin typeface="+mn-ea"/>
                <a:cs typeface="Times New Roman" panose="02020603050405020304" pitchFamily="18" charset="0"/>
              </a:rPr>
              <a:t>参与定位 和 三个以上</a:t>
            </a:r>
            <a:r>
              <a:rPr lang="en-US" altLang="zh-CN" sz="2000" kern="100" dirty="0">
                <a:latin typeface="+mn-ea"/>
                <a:cs typeface="Times New Roman" panose="02020603050405020304" pitchFamily="18" charset="0"/>
              </a:rPr>
              <a:t> BS </a:t>
            </a:r>
            <a:r>
              <a:rPr lang="zh-CN" altLang="zh-CN" sz="2000" kern="100" dirty="0">
                <a:latin typeface="+mn-ea"/>
                <a:cs typeface="Times New Roman" panose="02020603050405020304" pitchFamily="18" charset="0"/>
              </a:rPr>
              <a:t>定位</a:t>
            </a:r>
            <a:r>
              <a:rPr lang="zh-CN" altLang="zh-CN" sz="2000" kern="100" dirty="0" smtClean="0">
                <a:latin typeface="+mn-ea"/>
                <a:cs typeface="Times New Roman" panose="02020603050405020304" pitchFamily="18" charset="0"/>
              </a:rPr>
              <a:t>两种</a:t>
            </a:r>
            <a:r>
              <a:rPr lang="zh-CN" altLang="en-US" sz="2000" kern="100" dirty="0" smtClean="0">
                <a:latin typeface="+mn-ea"/>
                <a:cs typeface="Times New Roman" panose="02020603050405020304" pitchFamily="18" charset="0"/>
              </a:rPr>
              <a:t>。</a:t>
            </a:r>
            <a:endParaRPr lang="zh-CN" altLang="en-US" sz="2000" dirty="0">
              <a:latin typeface="+mn-ea"/>
            </a:endParaRPr>
          </a:p>
        </p:txBody>
      </p:sp>
      <p:pic>
        <p:nvPicPr>
          <p:cNvPr id="8" name="图片 7"/>
          <p:cNvPicPr>
            <a:picLocks noChangeAspect="1"/>
          </p:cNvPicPr>
          <p:nvPr/>
        </p:nvPicPr>
        <p:blipFill>
          <a:blip r:embed="rId2"/>
          <a:stretch>
            <a:fillRect/>
          </a:stretch>
        </p:blipFill>
        <p:spPr>
          <a:xfrm>
            <a:off x="7360501" y="1969687"/>
            <a:ext cx="3985203" cy="3007830"/>
          </a:xfrm>
          <a:prstGeom prst="rect">
            <a:avLst/>
          </a:prstGeom>
        </p:spPr>
      </p:pic>
      <p:sp>
        <p:nvSpPr>
          <p:cNvPr id="10" name="灯片编号占位符 9"/>
          <p:cNvSpPr>
            <a:spLocks noGrp="1"/>
          </p:cNvSpPr>
          <p:nvPr>
            <p:ph type="sldNum" sz="quarter" idx="12"/>
          </p:nvPr>
        </p:nvSpPr>
        <p:spPr/>
        <p:txBody>
          <a:bodyPr/>
          <a:lstStyle/>
          <a:p>
            <a:fld id="{809151C6-BCF0-41C6-AC9D-C91C56AE1A47}" type="slidenum">
              <a:rPr lang="zh-CN" altLang="en-US" smtClean="0"/>
              <a:t>4</a:t>
            </a:fld>
            <a:endParaRPr lang="zh-CN" altLang="en-US"/>
          </a:p>
        </p:txBody>
      </p:sp>
    </p:spTree>
    <p:extLst>
      <p:ext uri="{BB962C8B-B14F-4D97-AF65-F5344CB8AC3E}">
        <p14:creationId xmlns:p14="http://schemas.microsoft.com/office/powerpoint/2010/main" val="1213483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7092" y="1703320"/>
            <a:ext cx="2671638" cy="400110"/>
          </a:xfrm>
          <a:prstGeom prst="rect">
            <a:avLst/>
          </a:prstGeom>
          <a:noFill/>
          <a:ln w="9525">
            <a:solidFill>
              <a:schemeClr val="tx1"/>
            </a:solidFill>
          </a:ln>
        </p:spPr>
        <p:txBody>
          <a:bodyPr wrap="square" rtlCol="0">
            <a:spAutoFit/>
          </a:bodyPr>
          <a:lstStyle/>
          <a:p>
            <a:r>
              <a:rPr lang="en-US" altLang="zh-CN" sz="2000" dirty="0" smtClean="0"/>
              <a:t>3</a:t>
            </a:r>
            <a:r>
              <a:rPr lang="zh-CN" altLang="en-US" sz="2000" dirty="0" smtClean="0"/>
              <a:t>个台站定位</a:t>
            </a:r>
            <a:endParaRPr lang="zh-CN" altLang="en-US" sz="2000" dirty="0"/>
          </a:p>
        </p:txBody>
      </p:sp>
      <mc:AlternateContent xmlns:mc="http://schemas.openxmlformats.org/markup-compatibility/2006">
        <mc:Choice xmlns:a14="http://schemas.microsoft.com/office/drawing/2010/main" Requires="a14">
          <p:sp>
            <p:nvSpPr>
              <p:cNvPr id="6" name="矩形 5"/>
              <p:cNvSpPr/>
              <p:nvPr/>
            </p:nvSpPr>
            <p:spPr>
              <a:xfrm>
                <a:off x="1129773" y="2430954"/>
                <a:ext cx="9232383" cy="1618841"/>
              </a:xfrm>
              <a:prstGeom prst="rect">
                <a:avLst/>
              </a:prstGeom>
            </p:spPr>
            <p:txBody>
              <a:bodyPr wrap="square">
                <a:spAutoFit/>
              </a:bodyPr>
              <a:lstStyle/>
              <a:p>
                <a:r>
                  <a:rPr lang="en-US" altLang="zh-CN" sz="2000" kern="100" dirty="0" smtClean="0">
                    <a:latin typeface="+mn-ea"/>
                    <a:cs typeface="Times New Roman" panose="02020603050405020304" pitchFamily="18" charset="0"/>
                  </a:rPr>
                  <a:t>    </a:t>
                </a:r>
                <a:r>
                  <a:rPr lang="zh-CN" altLang="zh-CN" sz="2000" kern="100" dirty="0" smtClean="0">
                    <a:latin typeface="+mn-ea"/>
                    <a:cs typeface="Times New Roman" panose="02020603050405020304" pitchFamily="18" charset="0"/>
                  </a:rPr>
                  <a:t>假设</a:t>
                </a:r>
                <a:r>
                  <a:rPr lang="zh-CN" altLang="zh-CN" sz="2000" kern="100" dirty="0">
                    <a:latin typeface="+mn-ea"/>
                    <a:cs typeface="Times New Roman" panose="02020603050405020304" pitchFamily="18" charset="0"/>
                  </a:rPr>
                  <a:t>三个基站坐标分别为</a:t>
                </a:r>
                <a14:m>
                  <m:oMath xmlns:m="http://schemas.openxmlformats.org/officeDocument/2006/math">
                    <m:d>
                      <m:dPr>
                        <m:ctrlPr>
                          <a:rPr lang="en-US" altLang="zh-CN" sz="2000" i="1" kern="100">
                            <a:latin typeface="Cambria Math" panose="02040503050406030204" pitchFamily="18" charset="0"/>
                            <a:cs typeface="Times New Roman" panose="02020603050405020304" pitchFamily="18" charset="0"/>
                          </a:rPr>
                        </m:ctrlPr>
                      </m:dPr>
                      <m:e>
                        <m:sSub>
                          <m:sSubPr>
                            <m:ctrlPr>
                              <a:rPr lang="en-US" altLang="zh-CN" sz="2000" i="1" kern="100">
                                <a:latin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𝑥</m:t>
                            </m:r>
                          </m:e>
                          <m:sub>
                            <m:r>
                              <a:rPr lang="en-US" altLang="zh-CN" sz="2000" b="0" i="1" kern="100" smtClean="0">
                                <a:latin typeface="Cambria Math" panose="02040503050406030204" pitchFamily="18" charset="0"/>
                                <a:cs typeface="Times New Roman" panose="02020603050405020304" pitchFamily="18" charset="0"/>
                              </a:rPr>
                              <m:t>1</m:t>
                            </m:r>
                          </m:sub>
                        </m:sSub>
                        <m:r>
                          <a:rPr lang="en-US" altLang="zh-CN" sz="2000" i="1" kern="100">
                            <a:latin typeface="Cambria Math" panose="02040503050406030204" pitchFamily="18" charset="0"/>
                            <a:cs typeface="Times New Roman" panose="02020603050405020304" pitchFamily="18" charset="0"/>
                          </a:rPr>
                          <m:t>,</m:t>
                        </m:r>
                        <m:sSub>
                          <m:sSubPr>
                            <m:ctrlPr>
                              <a:rPr lang="en-US" altLang="zh-CN" sz="2000" i="1" kern="100">
                                <a:latin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𝑦</m:t>
                            </m:r>
                          </m:e>
                          <m:sub>
                            <m:r>
                              <a:rPr lang="en-US" altLang="zh-CN" sz="2000" b="0" i="1" kern="100" smtClean="0">
                                <a:latin typeface="Cambria Math" panose="02040503050406030204" pitchFamily="18" charset="0"/>
                                <a:cs typeface="Times New Roman" panose="02020603050405020304" pitchFamily="18" charset="0"/>
                              </a:rPr>
                              <m:t>1</m:t>
                            </m:r>
                          </m:sub>
                        </m:sSub>
                      </m:e>
                    </m:d>
                    <m:r>
                      <a:rPr lang="en-US" altLang="zh-CN" sz="2000" i="1" kern="100">
                        <a:latin typeface="+mn-ea"/>
                        <a:cs typeface="Times New Roman" panose="02020603050405020304" pitchFamily="18" charset="0"/>
                      </a:rPr>
                      <m:t>,</m:t>
                    </m:r>
                    <m:d>
                      <m:dPr>
                        <m:ctrlPr>
                          <a:rPr lang="en-US" altLang="zh-CN" sz="2000" b="0" i="1" kern="100" smtClean="0">
                            <a:latin typeface="Cambria Math" panose="02040503050406030204" pitchFamily="18" charset="0"/>
                            <a:cs typeface="Times New Roman" panose="02020603050405020304" pitchFamily="18" charset="0"/>
                          </a:rPr>
                        </m:ctrlPr>
                      </m:dPr>
                      <m:e>
                        <m:sSub>
                          <m:sSubPr>
                            <m:ctrlPr>
                              <a:rPr lang="en-US" altLang="zh-CN" sz="2000" b="0" i="1" kern="100" smtClean="0">
                                <a:latin typeface="Cambria Math" panose="02040503050406030204" pitchFamily="18" charset="0"/>
                                <a:cs typeface="Times New Roman" panose="02020603050405020304" pitchFamily="18" charset="0"/>
                              </a:rPr>
                            </m:ctrlPr>
                          </m:sSubPr>
                          <m:e>
                            <m:r>
                              <a:rPr lang="en-US" altLang="zh-CN" sz="2000" b="0" i="1" kern="100" smtClean="0">
                                <a:latin typeface="Cambria Math" panose="02040503050406030204" pitchFamily="18" charset="0"/>
                                <a:cs typeface="Times New Roman" panose="02020603050405020304" pitchFamily="18" charset="0"/>
                              </a:rPr>
                              <m:t>𝑥</m:t>
                            </m:r>
                          </m:e>
                          <m:sub>
                            <m:r>
                              <a:rPr lang="en-US" altLang="zh-CN" sz="2000" b="0" i="1" kern="100" smtClean="0">
                                <a:latin typeface="Cambria Math" panose="02040503050406030204" pitchFamily="18" charset="0"/>
                                <a:cs typeface="Times New Roman" panose="02020603050405020304" pitchFamily="18" charset="0"/>
                              </a:rPr>
                              <m:t>2</m:t>
                            </m:r>
                          </m:sub>
                        </m:sSub>
                        <m:r>
                          <a:rPr lang="en-US" altLang="zh-CN" sz="2000" b="0" i="1" kern="100" smtClean="0">
                            <a:latin typeface="Cambria Math" panose="02040503050406030204" pitchFamily="18" charset="0"/>
                            <a:cs typeface="Times New Roman" panose="02020603050405020304" pitchFamily="18" charset="0"/>
                          </a:rPr>
                          <m:t>,</m:t>
                        </m:r>
                        <m:sSub>
                          <m:sSubPr>
                            <m:ctrlPr>
                              <a:rPr lang="en-US" altLang="zh-CN" sz="2000" b="0" i="1" kern="100" smtClean="0">
                                <a:latin typeface="Cambria Math" panose="02040503050406030204" pitchFamily="18" charset="0"/>
                                <a:cs typeface="Times New Roman" panose="02020603050405020304" pitchFamily="18" charset="0"/>
                              </a:rPr>
                            </m:ctrlPr>
                          </m:sSubPr>
                          <m:e>
                            <m:r>
                              <a:rPr lang="en-US" altLang="zh-CN" sz="2000" b="0" i="1" kern="100" smtClean="0">
                                <a:latin typeface="Cambria Math" panose="02040503050406030204" pitchFamily="18" charset="0"/>
                                <a:cs typeface="Times New Roman" panose="02020603050405020304" pitchFamily="18" charset="0"/>
                              </a:rPr>
                              <m:t>𝑦</m:t>
                            </m:r>
                          </m:e>
                          <m:sub>
                            <m:r>
                              <a:rPr lang="en-US" altLang="zh-CN" sz="2000" b="0" i="1" kern="100" smtClean="0">
                                <a:latin typeface="Cambria Math" panose="02040503050406030204" pitchFamily="18" charset="0"/>
                                <a:cs typeface="Times New Roman" panose="02020603050405020304" pitchFamily="18" charset="0"/>
                              </a:rPr>
                              <m:t>2</m:t>
                            </m:r>
                          </m:sub>
                        </m:sSub>
                      </m:e>
                    </m:d>
                    <m:r>
                      <a:rPr lang="en-US" altLang="zh-CN" sz="2000" b="0" i="1" kern="100" smtClean="0">
                        <a:latin typeface="Cambria Math" panose="02040503050406030204" pitchFamily="18" charset="0"/>
                        <a:cs typeface="Times New Roman" panose="02020603050405020304" pitchFamily="18" charset="0"/>
                      </a:rPr>
                      <m:t>,</m:t>
                    </m:r>
                    <m:d>
                      <m:dPr>
                        <m:ctrlPr>
                          <a:rPr lang="en-US" altLang="zh-CN" sz="2000" b="0" i="1" kern="100" smtClean="0">
                            <a:latin typeface="Cambria Math" panose="02040503050406030204" pitchFamily="18" charset="0"/>
                            <a:cs typeface="Times New Roman" panose="02020603050405020304" pitchFamily="18" charset="0"/>
                          </a:rPr>
                        </m:ctrlPr>
                      </m:dPr>
                      <m:e>
                        <m:sSub>
                          <m:sSubPr>
                            <m:ctrlPr>
                              <a:rPr lang="en-US" altLang="zh-CN" sz="2000" b="0" i="1" kern="100" smtClean="0">
                                <a:latin typeface="Cambria Math" panose="02040503050406030204" pitchFamily="18" charset="0"/>
                                <a:cs typeface="Times New Roman" panose="02020603050405020304" pitchFamily="18" charset="0"/>
                              </a:rPr>
                            </m:ctrlPr>
                          </m:sSubPr>
                          <m:e>
                            <m:r>
                              <a:rPr lang="en-US" altLang="zh-CN" sz="2000" b="0" i="1" kern="100" smtClean="0">
                                <a:latin typeface="Cambria Math" panose="02040503050406030204" pitchFamily="18" charset="0"/>
                                <a:cs typeface="Times New Roman" panose="02020603050405020304" pitchFamily="18" charset="0"/>
                              </a:rPr>
                              <m:t>𝑥</m:t>
                            </m:r>
                          </m:e>
                          <m:sub>
                            <m:r>
                              <a:rPr lang="en-US" altLang="zh-CN" sz="2000" b="0" i="1" kern="100" smtClean="0">
                                <a:latin typeface="Cambria Math" panose="02040503050406030204" pitchFamily="18" charset="0"/>
                                <a:cs typeface="Times New Roman" panose="02020603050405020304" pitchFamily="18" charset="0"/>
                              </a:rPr>
                              <m:t>3</m:t>
                            </m:r>
                          </m:sub>
                        </m:sSub>
                        <m:r>
                          <a:rPr lang="en-US" altLang="zh-CN" sz="2000" b="0" i="1" kern="100" smtClean="0">
                            <a:latin typeface="Cambria Math" panose="02040503050406030204" pitchFamily="18" charset="0"/>
                            <a:cs typeface="Times New Roman" panose="02020603050405020304" pitchFamily="18" charset="0"/>
                          </a:rPr>
                          <m:t>,</m:t>
                        </m:r>
                        <m:sSub>
                          <m:sSubPr>
                            <m:ctrlPr>
                              <a:rPr lang="en-US" altLang="zh-CN" sz="2000" b="0" i="1" kern="100" smtClean="0">
                                <a:latin typeface="Cambria Math" panose="02040503050406030204" pitchFamily="18" charset="0"/>
                                <a:cs typeface="Times New Roman" panose="02020603050405020304" pitchFamily="18" charset="0"/>
                              </a:rPr>
                            </m:ctrlPr>
                          </m:sSubPr>
                          <m:e>
                            <m:r>
                              <a:rPr lang="en-US" altLang="zh-CN" sz="2000" b="0" i="1" kern="100" smtClean="0">
                                <a:latin typeface="Cambria Math" panose="02040503050406030204" pitchFamily="18" charset="0"/>
                                <a:cs typeface="Times New Roman" panose="02020603050405020304" pitchFamily="18" charset="0"/>
                              </a:rPr>
                              <m:t>𝑦</m:t>
                            </m:r>
                          </m:e>
                          <m:sub>
                            <m:r>
                              <a:rPr lang="en-US" altLang="zh-CN" sz="2000" b="0" i="1" kern="100" smtClean="0">
                                <a:latin typeface="Cambria Math" panose="02040503050406030204" pitchFamily="18" charset="0"/>
                                <a:cs typeface="Times New Roman" panose="02020603050405020304" pitchFamily="18" charset="0"/>
                              </a:rPr>
                              <m:t>3</m:t>
                            </m:r>
                          </m:sub>
                        </m:sSub>
                      </m:e>
                    </m:d>
                  </m:oMath>
                </a14:m>
                <a:r>
                  <a:rPr lang="zh-CN" altLang="en-US" sz="2000" kern="100" dirty="0" smtClean="0">
                    <a:latin typeface="+mn-ea"/>
                    <a:cs typeface="Times New Roman" panose="02020603050405020304" pitchFamily="18" charset="0"/>
                  </a:rPr>
                  <a:t>，</a:t>
                </a:r>
                <a:r>
                  <a:rPr lang="zh-CN" altLang="zh-CN" sz="2000" kern="100" dirty="0" smtClean="0">
                    <a:latin typeface="+mn-ea"/>
                    <a:cs typeface="Times New Roman" panose="02020603050405020304" pitchFamily="18" charset="0"/>
                  </a:rPr>
                  <a:t>以</a:t>
                </a:r>
                <a:r>
                  <a:rPr lang="zh-CN" altLang="zh-CN" sz="2000" kern="100" dirty="0">
                    <a:latin typeface="+mn-ea"/>
                    <a:cs typeface="Times New Roman" panose="02020603050405020304" pitchFamily="18" charset="0"/>
                  </a:rPr>
                  <a:t>第一个基站为标准，分别得到第二个基站与第一个基站的时间差</a:t>
                </a:r>
                <a14:m>
                  <m:oMath xmlns:m="http://schemas.openxmlformats.org/officeDocument/2006/math">
                    <m:sSub>
                      <m:sSubPr>
                        <m:ctrlPr>
                          <a:rPr lang="zh-CN" altLang="zh-CN" sz="4000" i="1">
                            <a:effectLst/>
                            <a:latin typeface="+mn-ea"/>
                          </a:rPr>
                        </m:ctrlPr>
                      </m:sSubPr>
                      <m:e>
                        <m:r>
                          <a:rPr lang="en-US" altLang="zh-CN" sz="2000" i="1" kern="100">
                            <a:latin typeface="+mn-ea"/>
                            <a:cs typeface="Times New Roman" panose="02020603050405020304" pitchFamily="18" charset="0"/>
                          </a:rPr>
                          <m:t>𝑡</m:t>
                        </m:r>
                      </m:e>
                      <m:sub>
                        <m:r>
                          <a:rPr lang="en-US" altLang="zh-CN" sz="2000" i="1" kern="100">
                            <a:latin typeface="+mn-ea"/>
                            <a:cs typeface="Times New Roman" panose="02020603050405020304" pitchFamily="18" charset="0"/>
                          </a:rPr>
                          <m:t>1</m:t>
                        </m:r>
                      </m:sub>
                    </m:sSub>
                  </m:oMath>
                </a14:m>
                <a:r>
                  <a:rPr lang="zh-CN" altLang="zh-CN" sz="2000" kern="100" dirty="0">
                    <a:latin typeface="+mn-ea"/>
                    <a:cs typeface="Times New Roman" panose="02020603050405020304" pitchFamily="18" charset="0"/>
                  </a:rPr>
                  <a:t>，第三个基站与第一个基站的时间差</a:t>
                </a:r>
                <a14:m>
                  <m:oMath xmlns:m="http://schemas.openxmlformats.org/officeDocument/2006/math">
                    <m:sSub>
                      <m:sSubPr>
                        <m:ctrlPr>
                          <a:rPr lang="zh-CN" altLang="zh-CN" sz="4000" i="1">
                            <a:effectLst/>
                            <a:latin typeface="+mn-ea"/>
                          </a:rPr>
                        </m:ctrlPr>
                      </m:sSubPr>
                      <m:e>
                        <m:r>
                          <a:rPr lang="en-US" altLang="zh-CN" sz="2000" i="1" kern="100">
                            <a:latin typeface="+mn-ea"/>
                            <a:cs typeface="Times New Roman" panose="02020603050405020304" pitchFamily="18" charset="0"/>
                          </a:rPr>
                          <m:t>𝑡</m:t>
                        </m:r>
                      </m:e>
                      <m:sub>
                        <m:r>
                          <a:rPr lang="en-US" altLang="zh-CN" sz="2000" i="1" kern="100">
                            <a:latin typeface="+mn-ea"/>
                            <a:cs typeface="Times New Roman" panose="02020603050405020304" pitchFamily="18" charset="0"/>
                          </a:rPr>
                          <m:t>2</m:t>
                        </m:r>
                      </m:sub>
                    </m:sSub>
                  </m:oMath>
                </a14:m>
                <a:r>
                  <a:rPr lang="zh-CN" altLang="zh-CN" sz="2000" kern="100" dirty="0">
                    <a:latin typeface="+mn-ea"/>
                    <a:cs typeface="Times New Roman" panose="02020603050405020304" pitchFamily="18" charset="0"/>
                  </a:rPr>
                  <a:t>，信号时间差乘以电磁波传播速度，得到距离差</a:t>
                </a:r>
                <a14:m>
                  <m:oMath xmlns:m="http://schemas.openxmlformats.org/officeDocument/2006/math">
                    <m:sSub>
                      <m:sSubPr>
                        <m:ctrlPr>
                          <a:rPr lang="zh-CN" altLang="zh-CN" sz="4000" i="1">
                            <a:effectLst/>
                            <a:latin typeface="+mn-ea"/>
                          </a:rPr>
                        </m:ctrlPr>
                      </m:sSubPr>
                      <m:e>
                        <m:r>
                          <a:rPr lang="en-US" altLang="zh-CN" sz="2000" i="1" kern="100">
                            <a:latin typeface="+mn-ea"/>
                            <a:cs typeface="Times New Roman" panose="02020603050405020304" pitchFamily="18" charset="0"/>
                          </a:rPr>
                          <m:t>𝑟</m:t>
                        </m:r>
                      </m:e>
                      <m:sub>
                        <m:r>
                          <a:rPr lang="en-US" altLang="zh-CN" sz="2000" i="1" kern="100">
                            <a:latin typeface="+mn-ea"/>
                            <a:cs typeface="Times New Roman" panose="02020603050405020304" pitchFamily="18" charset="0"/>
                          </a:rPr>
                          <m:t>2,1</m:t>
                        </m:r>
                      </m:sub>
                    </m:sSub>
                  </m:oMath>
                </a14:m>
                <a:r>
                  <a:rPr lang="zh-CN" altLang="zh-CN" sz="2000" kern="100" dirty="0">
                    <a:latin typeface="+mn-ea"/>
                    <a:cs typeface="Times New Roman" panose="02020603050405020304" pitchFamily="18" charset="0"/>
                  </a:rPr>
                  <a:t>和</a:t>
                </a:r>
                <a14:m>
                  <m:oMath xmlns:m="http://schemas.openxmlformats.org/officeDocument/2006/math">
                    <m:sSub>
                      <m:sSubPr>
                        <m:ctrlPr>
                          <a:rPr lang="zh-CN" altLang="zh-CN" sz="4000" i="1">
                            <a:effectLst/>
                            <a:latin typeface="+mn-ea"/>
                          </a:rPr>
                        </m:ctrlPr>
                      </m:sSubPr>
                      <m:e>
                        <m:r>
                          <a:rPr lang="en-US" altLang="zh-CN" sz="2000" i="1" kern="100">
                            <a:latin typeface="+mn-ea"/>
                            <a:cs typeface="Times New Roman" panose="02020603050405020304" pitchFamily="18" charset="0"/>
                          </a:rPr>
                          <m:t>𝑟</m:t>
                        </m:r>
                      </m:e>
                      <m:sub>
                        <m:r>
                          <a:rPr lang="en-US" altLang="zh-CN" sz="2000" i="1" kern="100">
                            <a:latin typeface="+mn-ea"/>
                            <a:cs typeface="Times New Roman" panose="02020603050405020304" pitchFamily="18" charset="0"/>
                          </a:rPr>
                          <m:t>3,1</m:t>
                        </m:r>
                      </m:sub>
                    </m:sSub>
                  </m:oMath>
                </a14:m>
                <a:r>
                  <a:rPr lang="zh-CN" altLang="zh-CN" sz="2000" kern="100" dirty="0">
                    <a:latin typeface="+mn-ea"/>
                    <a:cs typeface="Times New Roman" panose="02020603050405020304" pitchFamily="18" charset="0"/>
                  </a:rPr>
                  <a:t>，距离差是已知</a:t>
                </a:r>
                <a:r>
                  <a:rPr lang="zh-CN" altLang="zh-CN" sz="2000" kern="100" dirty="0" smtClean="0">
                    <a:latin typeface="+mn-ea"/>
                    <a:cs typeface="Times New Roman" panose="02020603050405020304" pitchFamily="18" charset="0"/>
                  </a:rPr>
                  <a:t>常量</a:t>
                </a:r>
                <a:r>
                  <a:rPr lang="zh-CN" altLang="en-US" sz="2000" kern="100" dirty="0" smtClean="0">
                    <a:latin typeface="+mn-ea"/>
                    <a:cs typeface="Times New Roman" panose="02020603050405020304" pitchFamily="18" charset="0"/>
                  </a:rPr>
                  <a:t>。</a:t>
                </a:r>
                <a:endParaRPr lang="zh-CN" altLang="en-US" sz="4000" dirty="0">
                  <a:latin typeface="+mn-ea"/>
                </a:endParaRPr>
              </a:p>
            </p:txBody>
          </p:sp>
        </mc:Choice>
        <mc:Fallback>
          <p:sp>
            <p:nvSpPr>
              <p:cNvPr id="6" name="矩形 5"/>
              <p:cNvSpPr>
                <a:spLocks noRot="1" noChangeAspect="1" noMove="1" noResize="1" noEditPoints="1" noAdjustHandles="1" noChangeArrowheads="1" noChangeShapeType="1" noTextEdit="1"/>
              </p:cNvSpPr>
              <p:nvPr/>
            </p:nvSpPr>
            <p:spPr>
              <a:xfrm>
                <a:off x="1129773" y="2430954"/>
                <a:ext cx="9232383" cy="1618841"/>
              </a:xfrm>
              <a:prstGeom prst="rect">
                <a:avLst/>
              </a:prstGeom>
              <a:blipFill>
                <a:blip r:embed="rId2"/>
                <a:stretch>
                  <a:fillRect l="-660" t="-2264" r="-3366" b="-22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2610627" y="4153180"/>
                <a:ext cx="6551537" cy="10749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en-US" sz="2000">
                              <a:latin typeface="Cambria Math" panose="02040503050406030204" pitchFamily="18" charset="0"/>
                            </a:rPr>
                          </m:ctrlPr>
                        </m:dPr>
                        <m:e>
                          <m:m>
                            <m:mPr>
                              <m:mcs>
                                <m:mc>
                                  <m:mcPr>
                                    <m:count m:val="1"/>
                                    <m:mcJc m:val="center"/>
                                  </m:mcPr>
                                </m:mc>
                              </m:mcs>
                              <m:ctrlPr>
                                <a:rPr lang="zh-CN" altLang="en-US" sz="2000">
                                  <a:latin typeface="Cambria Math" panose="02040503050406030204" pitchFamily="18" charset="0"/>
                                </a:rPr>
                              </m:ctrlPr>
                            </m:mPr>
                            <m:mr>
                              <m:e>
                                <m:rad>
                                  <m:radPr>
                                    <m:degHide m:val="on"/>
                                    <m:ctrlPr>
                                      <a:rPr lang="zh-CN" altLang="en-US" sz="2000">
                                        <a:latin typeface="Cambria Math" panose="02040503050406030204" pitchFamily="18" charset="0"/>
                                      </a:rPr>
                                    </m:ctrlPr>
                                  </m:radPr>
                                  <m:deg/>
                                  <m:e>
                                    <m:sSup>
                                      <m:sSupPr>
                                        <m:ctrlPr>
                                          <a:rPr lang="zh-CN" altLang="en-US" sz="2000">
                                            <a:latin typeface="Cambria Math" panose="02040503050406030204" pitchFamily="18" charset="0"/>
                                          </a:rPr>
                                        </m:ctrlPr>
                                      </m:sSupPr>
                                      <m:e>
                                        <m:d>
                                          <m:dPr>
                                            <m:ctrlPr>
                                              <a:rPr lang="zh-CN" altLang="en-US" sz="2000">
                                                <a:latin typeface="Cambria Math" panose="02040503050406030204" pitchFamily="18" charset="0"/>
                                              </a:rPr>
                                            </m:ctrlPr>
                                          </m:dPr>
                                          <m:e>
                                            <m:r>
                                              <a:rPr lang="zh-CN" altLang="en-US" sz="2000" i="1">
                                                <a:latin typeface="Cambria Math" panose="02040503050406030204" pitchFamily="18" charset="0"/>
                                              </a:rPr>
                                              <m:t>𝑥</m:t>
                                            </m:r>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0">
                                                    <a:latin typeface="Cambria Math" panose="02040503050406030204" pitchFamily="18" charset="0"/>
                                                  </a:rPr>
                                                  <m:t>2</m:t>
                                                </m:r>
                                              </m:sub>
                                            </m:sSub>
                                          </m:e>
                                        </m:d>
                                      </m:e>
                                      <m:sup>
                                        <m:r>
                                          <a:rPr lang="zh-CN" altLang="en-US" sz="2000" i="0">
                                            <a:latin typeface="Cambria Math" panose="02040503050406030204" pitchFamily="18" charset="0"/>
                                          </a:rPr>
                                          <m:t>2</m:t>
                                        </m:r>
                                      </m:sup>
                                    </m:sSup>
                                    <m:r>
                                      <a:rPr lang="zh-CN" altLang="en-US" sz="2000" i="0">
                                        <a:latin typeface="Cambria Math" panose="02040503050406030204" pitchFamily="18" charset="0"/>
                                      </a:rPr>
                                      <m:t>+</m:t>
                                    </m:r>
                                    <m:sSup>
                                      <m:sSupPr>
                                        <m:ctrlPr>
                                          <a:rPr lang="zh-CN" altLang="en-US" sz="2000" i="1">
                                            <a:latin typeface="Cambria Math" panose="02040503050406030204" pitchFamily="18" charset="0"/>
                                          </a:rPr>
                                        </m:ctrlPr>
                                      </m:sSupPr>
                                      <m:e>
                                        <m:d>
                                          <m:dPr>
                                            <m:ctrlPr>
                                              <a:rPr lang="zh-CN" altLang="en-US" sz="2000" i="1">
                                                <a:latin typeface="Cambria Math" panose="02040503050406030204" pitchFamily="18" charset="0"/>
                                              </a:rPr>
                                            </m:ctrlPr>
                                          </m:dPr>
                                          <m:e>
                                            <m:r>
                                              <a:rPr lang="zh-CN" altLang="en-US" sz="2000" i="1">
                                                <a:latin typeface="Cambria Math" panose="02040503050406030204" pitchFamily="18" charset="0"/>
                                              </a:rPr>
                                              <m:t>𝑦</m:t>
                                            </m:r>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𝑦</m:t>
                                                </m:r>
                                              </m:e>
                                              <m:sub>
                                                <m:r>
                                                  <a:rPr lang="zh-CN" altLang="en-US" sz="2000" i="0">
                                                    <a:latin typeface="Cambria Math" panose="02040503050406030204" pitchFamily="18" charset="0"/>
                                                  </a:rPr>
                                                  <m:t>2</m:t>
                                                </m:r>
                                              </m:sub>
                                            </m:sSub>
                                          </m:e>
                                        </m:d>
                                      </m:e>
                                      <m:sup>
                                        <m:r>
                                          <a:rPr lang="zh-CN" altLang="en-US" sz="2000" i="0">
                                            <a:latin typeface="Cambria Math" panose="02040503050406030204" pitchFamily="18" charset="0"/>
                                          </a:rPr>
                                          <m:t>2</m:t>
                                        </m:r>
                                      </m:sup>
                                    </m:sSup>
                                  </m:e>
                                </m:rad>
                                <m:r>
                                  <a:rPr lang="zh-CN" altLang="en-US" sz="2000" i="0">
                                    <a:latin typeface="Cambria Math" panose="02040503050406030204" pitchFamily="18" charset="0"/>
                                  </a:rPr>
                                  <m:t>−</m:t>
                                </m:r>
                                <m:rad>
                                  <m:radPr>
                                    <m:degHide m:val="on"/>
                                    <m:ctrlPr>
                                      <a:rPr lang="zh-CN" altLang="en-US" sz="2000" i="1">
                                        <a:latin typeface="Cambria Math" panose="02040503050406030204" pitchFamily="18" charset="0"/>
                                      </a:rPr>
                                    </m:ctrlPr>
                                  </m:radPr>
                                  <m:deg/>
                                  <m:e>
                                    <m:sSup>
                                      <m:sSupPr>
                                        <m:ctrlPr>
                                          <a:rPr lang="zh-CN" altLang="en-US" sz="2000" i="1">
                                            <a:latin typeface="Cambria Math" panose="02040503050406030204" pitchFamily="18" charset="0"/>
                                          </a:rPr>
                                        </m:ctrlPr>
                                      </m:sSupPr>
                                      <m:e>
                                        <m:d>
                                          <m:dPr>
                                            <m:ctrlPr>
                                              <a:rPr lang="zh-CN" altLang="en-US" sz="2000" i="1">
                                                <a:latin typeface="Cambria Math" panose="02040503050406030204" pitchFamily="18" charset="0"/>
                                              </a:rPr>
                                            </m:ctrlPr>
                                          </m:dPr>
                                          <m:e>
                                            <m:r>
                                              <a:rPr lang="zh-CN" altLang="en-US" sz="2000" i="1">
                                                <a:latin typeface="Cambria Math" panose="02040503050406030204" pitchFamily="18" charset="0"/>
                                              </a:rPr>
                                              <m:t>𝑥</m:t>
                                            </m:r>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0">
                                                    <a:latin typeface="Cambria Math" panose="02040503050406030204" pitchFamily="18" charset="0"/>
                                                  </a:rPr>
                                                  <m:t>1</m:t>
                                                </m:r>
                                              </m:sub>
                                            </m:sSub>
                                          </m:e>
                                        </m:d>
                                      </m:e>
                                      <m:sup>
                                        <m:r>
                                          <a:rPr lang="zh-CN" altLang="en-US" sz="2000" i="0">
                                            <a:latin typeface="Cambria Math" panose="02040503050406030204" pitchFamily="18" charset="0"/>
                                          </a:rPr>
                                          <m:t>2</m:t>
                                        </m:r>
                                      </m:sup>
                                    </m:sSup>
                                    <m:r>
                                      <a:rPr lang="zh-CN" altLang="en-US" sz="2000" i="0">
                                        <a:latin typeface="Cambria Math" panose="02040503050406030204" pitchFamily="18" charset="0"/>
                                      </a:rPr>
                                      <m:t>−</m:t>
                                    </m:r>
                                    <m:sSup>
                                      <m:sSupPr>
                                        <m:ctrlPr>
                                          <a:rPr lang="zh-CN" altLang="en-US" sz="2000" i="1">
                                            <a:latin typeface="Cambria Math" panose="02040503050406030204" pitchFamily="18" charset="0"/>
                                          </a:rPr>
                                        </m:ctrlPr>
                                      </m:sSupPr>
                                      <m:e>
                                        <m:d>
                                          <m:dPr>
                                            <m:ctrlPr>
                                              <a:rPr lang="zh-CN" altLang="en-US" sz="2000" i="1">
                                                <a:latin typeface="Cambria Math" panose="02040503050406030204" pitchFamily="18" charset="0"/>
                                              </a:rPr>
                                            </m:ctrlPr>
                                          </m:dPr>
                                          <m:e>
                                            <m:r>
                                              <a:rPr lang="zh-CN" altLang="en-US" sz="2000" i="1">
                                                <a:latin typeface="Cambria Math" panose="02040503050406030204" pitchFamily="18" charset="0"/>
                                              </a:rPr>
                                              <m:t>𝑦</m:t>
                                            </m:r>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𝑦</m:t>
                                                </m:r>
                                              </m:e>
                                              <m:sub>
                                                <m:r>
                                                  <a:rPr lang="zh-CN" altLang="en-US" sz="2000" i="0">
                                                    <a:latin typeface="Cambria Math" panose="02040503050406030204" pitchFamily="18" charset="0"/>
                                                  </a:rPr>
                                                  <m:t>1</m:t>
                                                </m:r>
                                              </m:sub>
                                            </m:sSub>
                                          </m:e>
                                        </m:d>
                                      </m:e>
                                      <m:sup>
                                        <m:r>
                                          <a:rPr lang="zh-CN" altLang="en-US" sz="2000" i="0">
                                            <a:latin typeface="Cambria Math" panose="02040503050406030204" pitchFamily="18" charset="0"/>
                                          </a:rPr>
                                          <m:t>2</m:t>
                                        </m:r>
                                      </m:sup>
                                    </m:sSup>
                                  </m:e>
                                </m:rad>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𝑟</m:t>
                                    </m:r>
                                  </m:e>
                                  <m:sub>
                                    <m:r>
                                      <a:rPr lang="zh-CN" altLang="en-US" sz="2000" i="0">
                                        <a:latin typeface="Cambria Math" panose="02040503050406030204" pitchFamily="18" charset="0"/>
                                      </a:rPr>
                                      <m:t>2,1</m:t>
                                    </m:r>
                                  </m:sub>
                                </m:sSub>
                              </m:e>
                            </m:mr>
                            <m:mr>
                              <m:e>
                                <m:rad>
                                  <m:radPr>
                                    <m:degHide m:val="on"/>
                                    <m:ctrlPr>
                                      <a:rPr lang="zh-CN" altLang="en-US" sz="2000" i="1">
                                        <a:latin typeface="Cambria Math" panose="02040503050406030204" pitchFamily="18" charset="0"/>
                                      </a:rPr>
                                    </m:ctrlPr>
                                  </m:radPr>
                                  <m:deg/>
                                  <m:e>
                                    <m:sSup>
                                      <m:sSupPr>
                                        <m:ctrlPr>
                                          <a:rPr lang="zh-CN" altLang="en-US" sz="2000" i="1">
                                            <a:latin typeface="Cambria Math" panose="02040503050406030204" pitchFamily="18" charset="0"/>
                                          </a:rPr>
                                        </m:ctrlPr>
                                      </m:sSupPr>
                                      <m:e>
                                        <m:d>
                                          <m:dPr>
                                            <m:ctrlPr>
                                              <a:rPr lang="zh-CN" altLang="en-US" sz="2000" i="1">
                                                <a:latin typeface="Cambria Math" panose="02040503050406030204" pitchFamily="18" charset="0"/>
                                              </a:rPr>
                                            </m:ctrlPr>
                                          </m:dPr>
                                          <m:e>
                                            <m:r>
                                              <a:rPr lang="zh-CN" altLang="en-US" sz="2000" i="1">
                                                <a:latin typeface="Cambria Math" panose="02040503050406030204" pitchFamily="18" charset="0"/>
                                              </a:rPr>
                                              <m:t>𝑥</m:t>
                                            </m:r>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0">
                                                    <a:latin typeface="Cambria Math" panose="02040503050406030204" pitchFamily="18" charset="0"/>
                                                  </a:rPr>
                                                  <m:t>3</m:t>
                                                </m:r>
                                              </m:sub>
                                            </m:sSub>
                                          </m:e>
                                        </m:d>
                                      </m:e>
                                      <m:sup>
                                        <m:r>
                                          <a:rPr lang="zh-CN" altLang="en-US" sz="2000" i="0">
                                            <a:latin typeface="Cambria Math" panose="02040503050406030204" pitchFamily="18" charset="0"/>
                                          </a:rPr>
                                          <m:t>2</m:t>
                                        </m:r>
                                      </m:sup>
                                    </m:sSup>
                                    <m:r>
                                      <a:rPr lang="zh-CN" altLang="en-US" sz="2000" i="0">
                                        <a:latin typeface="Cambria Math" panose="02040503050406030204" pitchFamily="18" charset="0"/>
                                      </a:rPr>
                                      <m:t>+</m:t>
                                    </m:r>
                                    <m:sSup>
                                      <m:sSupPr>
                                        <m:ctrlPr>
                                          <a:rPr lang="zh-CN" altLang="en-US" sz="2000" i="1">
                                            <a:latin typeface="Cambria Math" panose="02040503050406030204" pitchFamily="18" charset="0"/>
                                          </a:rPr>
                                        </m:ctrlPr>
                                      </m:sSupPr>
                                      <m:e>
                                        <m:d>
                                          <m:dPr>
                                            <m:ctrlPr>
                                              <a:rPr lang="zh-CN" altLang="en-US" sz="2000" i="1">
                                                <a:latin typeface="Cambria Math" panose="02040503050406030204" pitchFamily="18" charset="0"/>
                                              </a:rPr>
                                            </m:ctrlPr>
                                          </m:dPr>
                                          <m:e>
                                            <m:r>
                                              <a:rPr lang="zh-CN" altLang="en-US" sz="2000" i="1">
                                                <a:latin typeface="Cambria Math" panose="02040503050406030204" pitchFamily="18" charset="0"/>
                                              </a:rPr>
                                              <m:t>𝑦</m:t>
                                            </m:r>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𝑦</m:t>
                                                </m:r>
                                              </m:e>
                                              <m:sub>
                                                <m:r>
                                                  <a:rPr lang="zh-CN" altLang="en-US" sz="2000" i="0">
                                                    <a:latin typeface="Cambria Math" panose="02040503050406030204" pitchFamily="18" charset="0"/>
                                                  </a:rPr>
                                                  <m:t>3</m:t>
                                                </m:r>
                                              </m:sub>
                                            </m:sSub>
                                          </m:e>
                                        </m:d>
                                      </m:e>
                                      <m:sup>
                                        <m:r>
                                          <a:rPr lang="zh-CN" altLang="en-US" sz="2000" i="0">
                                            <a:latin typeface="Cambria Math" panose="02040503050406030204" pitchFamily="18" charset="0"/>
                                          </a:rPr>
                                          <m:t>2</m:t>
                                        </m:r>
                                      </m:sup>
                                    </m:sSup>
                                  </m:e>
                                </m:rad>
                                <m:r>
                                  <a:rPr lang="zh-CN" altLang="en-US" sz="2000" i="0">
                                    <a:latin typeface="Cambria Math" panose="02040503050406030204" pitchFamily="18" charset="0"/>
                                  </a:rPr>
                                  <m:t>−</m:t>
                                </m:r>
                                <m:rad>
                                  <m:radPr>
                                    <m:degHide m:val="on"/>
                                    <m:ctrlPr>
                                      <a:rPr lang="zh-CN" altLang="en-US" sz="2000" i="1">
                                        <a:latin typeface="Cambria Math" panose="02040503050406030204" pitchFamily="18" charset="0"/>
                                      </a:rPr>
                                    </m:ctrlPr>
                                  </m:radPr>
                                  <m:deg/>
                                  <m:e>
                                    <m:sSup>
                                      <m:sSupPr>
                                        <m:ctrlPr>
                                          <a:rPr lang="zh-CN" altLang="en-US" sz="2000" i="1">
                                            <a:latin typeface="Cambria Math" panose="02040503050406030204" pitchFamily="18" charset="0"/>
                                          </a:rPr>
                                        </m:ctrlPr>
                                      </m:sSupPr>
                                      <m:e>
                                        <m:d>
                                          <m:dPr>
                                            <m:ctrlPr>
                                              <a:rPr lang="zh-CN" altLang="en-US" sz="2000" i="1">
                                                <a:latin typeface="Cambria Math" panose="02040503050406030204" pitchFamily="18" charset="0"/>
                                              </a:rPr>
                                            </m:ctrlPr>
                                          </m:dPr>
                                          <m:e>
                                            <m:r>
                                              <a:rPr lang="zh-CN" altLang="en-US" sz="2000" i="1">
                                                <a:latin typeface="Cambria Math" panose="02040503050406030204" pitchFamily="18" charset="0"/>
                                              </a:rPr>
                                              <m:t>𝑥</m:t>
                                            </m:r>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0">
                                                    <a:latin typeface="Cambria Math" panose="02040503050406030204" pitchFamily="18" charset="0"/>
                                                  </a:rPr>
                                                  <m:t>1</m:t>
                                                </m:r>
                                              </m:sub>
                                            </m:sSub>
                                          </m:e>
                                        </m:d>
                                      </m:e>
                                      <m:sup>
                                        <m:r>
                                          <a:rPr lang="zh-CN" altLang="en-US" sz="2000" i="0">
                                            <a:latin typeface="Cambria Math" panose="02040503050406030204" pitchFamily="18" charset="0"/>
                                          </a:rPr>
                                          <m:t>2</m:t>
                                        </m:r>
                                      </m:sup>
                                    </m:sSup>
                                    <m:r>
                                      <a:rPr lang="zh-CN" altLang="en-US" sz="2000" i="0">
                                        <a:latin typeface="Cambria Math" panose="02040503050406030204" pitchFamily="18" charset="0"/>
                                      </a:rPr>
                                      <m:t>−</m:t>
                                    </m:r>
                                    <m:sSup>
                                      <m:sSupPr>
                                        <m:ctrlPr>
                                          <a:rPr lang="zh-CN" altLang="en-US" sz="2000" i="1">
                                            <a:latin typeface="Cambria Math" panose="02040503050406030204" pitchFamily="18" charset="0"/>
                                          </a:rPr>
                                        </m:ctrlPr>
                                      </m:sSupPr>
                                      <m:e>
                                        <m:d>
                                          <m:dPr>
                                            <m:ctrlPr>
                                              <a:rPr lang="zh-CN" altLang="en-US" sz="2000" i="1">
                                                <a:latin typeface="Cambria Math" panose="02040503050406030204" pitchFamily="18" charset="0"/>
                                              </a:rPr>
                                            </m:ctrlPr>
                                          </m:dPr>
                                          <m:e>
                                            <m:r>
                                              <a:rPr lang="zh-CN" altLang="en-US" sz="2000" i="1">
                                                <a:latin typeface="Cambria Math" panose="02040503050406030204" pitchFamily="18" charset="0"/>
                                              </a:rPr>
                                              <m:t>𝑦</m:t>
                                            </m:r>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𝑦</m:t>
                                                </m:r>
                                              </m:e>
                                              <m:sub>
                                                <m:r>
                                                  <a:rPr lang="zh-CN" altLang="en-US" sz="2000" i="0">
                                                    <a:latin typeface="Cambria Math" panose="02040503050406030204" pitchFamily="18" charset="0"/>
                                                  </a:rPr>
                                                  <m:t>1</m:t>
                                                </m:r>
                                              </m:sub>
                                            </m:sSub>
                                          </m:e>
                                        </m:d>
                                      </m:e>
                                      <m:sup>
                                        <m:r>
                                          <a:rPr lang="zh-CN" altLang="en-US" sz="2000" i="0">
                                            <a:latin typeface="Cambria Math" panose="02040503050406030204" pitchFamily="18" charset="0"/>
                                          </a:rPr>
                                          <m:t>2</m:t>
                                        </m:r>
                                      </m:sup>
                                    </m:sSup>
                                  </m:e>
                                </m:rad>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𝑟</m:t>
                                    </m:r>
                                  </m:e>
                                  <m:sub>
                                    <m:r>
                                      <a:rPr lang="zh-CN" altLang="en-US" sz="2000" i="0">
                                        <a:latin typeface="Cambria Math" panose="02040503050406030204" pitchFamily="18" charset="0"/>
                                      </a:rPr>
                                      <m:t>3,1</m:t>
                                    </m:r>
                                  </m:sub>
                                </m:sSub>
                              </m:e>
                            </m:mr>
                          </m:m>
                        </m:e>
                      </m:d>
                    </m:oMath>
                  </m:oMathPara>
                </a14:m>
                <a:endParaRPr lang="zh-CN" altLang="en-US" dirty="0"/>
              </a:p>
            </p:txBody>
          </p:sp>
        </mc:Choice>
        <mc:Fallback>
          <p:sp>
            <p:nvSpPr>
              <p:cNvPr id="9" name="矩形 8"/>
              <p:cNvSpPr>
                <a:spLocks noRot="1" noChangeAspect="1" noMove="1" noResize="1" noEditPoints="1" noAdjustHandles="1" noChangeArrowheads="1" noChangeShapeType="1" noTextEdit="1"/>
              </p:cNvSpPr>
              <p:nvPr/>
            </p:nvSpPr>
            <p:spPr>
              <a:xfrm>
                <a:off x="2610627" y="4153180"/>
                <a:ext cx="6551537" cy="1074910"/>
              </a:xfrm>
              <a:prstGeom prst="rect">
                <a:avLst/>
              </a:prstGeom>
              <a:blipFill>
                <a:blip r:embed="rId3"/>
                <a:stretch>
                  <a:fillRect/>
                </a:stretch>
              </a:blipFill>
            </p:spPr>
            <p:txBody>
              <a:bodyPr/>
              <a:lstStyle/>
              <a:p>
                <a:r>
                  <a:rPr lang="zh-CN" altLang="en-US">
                    <a:noFill/>
                  </a:rPr>
                  <a:t> </a:t>
                </a:r>
              </a:p>
            </p:txBody>
          </p:sp>
        </mc:Fallback>
      </mc:AlternateContent>
      <p:sp>
        <p:nvSpPr>
          <p:cNvPr id="10" name="标题 1"/>
          <p:cNvSpPr>
            <a:spLocks noGrp="1"/>
          </p:cNvSpPr>
          <p:nvPr>
            <p:ph type="title"/>
          </p:nvPr>
        </p:nvSpPr>
        <p:spPr>
          <a:xfrm>
            <a:off x="309694" y="50232"/>
            <a:ext cx="10515600" cy="1325563"/>
          </a:xfrm>
          <a:ln>
            <a:noFill/>
          </a:ln>
        </p:spPr>
        <p:style>
          <a:lnRef idx="2">
            <a:schemeClr val="dk1"/>
          </a:lnRef>
          <a:fillRef idx="1">
            <a:schemeClr val="lt1"/>
          </a:fillRef>
          <a:effectRef idx="0">
            <a:schemeClr val="dk1"/>
          </a:effectRef>
          <a:fontRef idx="minor">
            <a:schemeClr val="dk1"/>
          </a:fontRef>
        </p:style>
        <p:txBody>
          <a:bodyPr/>
          <a:lstStyle/>
          <a:p>
            <a:r>
              <a:rPr lang="en-US" altLang="zh-CN" dirty="0" smtClean="0"/>
              <a:t>Chan</a:t>
            </a:r>
            <a:r>
              <a:rPr lang="zh-CN" altLang="en-US" dirty="0" smtClean="0"/>
              <a:t>算法</a:t>
            </a:r>
            <a:endParaRPr lang="zh-CN" altLang="en-US" dirty="0"/>
          </a:p>
        </p:txBody>
      </p:sp>
      <p:cxnSp>
        <p:nvCxnSpPr>
          <p:cNvPr id="11" name="直接连接符 10"/>
          <p:cNvCxnSpPr/>
          <p:nvPr/>
        </p:nvCxnSpPr>
        <p:spPr>
          <a:xfrm>
            <a:off x="0" y="1375795"/>
            <a:ext cx="6761527" cy="0"/>
          </a:xfrm>
          <a:prstGeom prst="line">
            <a:avLst/>
          </a:prstGeom>
          <a:ln w="38100"/>
        </p:spPr>
        <p:style>
          <a:lnRef idx="3">
            <a:schemeClr val="dk1"/>
          </a:lnRef>
          <a:fillRef idx="0">
            <a:schemeClr val="dk1"/>
          </a:fillRef>
          <a:effectRef idx="2">
            <a:schemeClr val="dk1"/>
          </a:effectRef>
          <a:fontRef idx="minor">
            <a:schemeClr val="tx1"/>
          </a:fontRef>
        </p:style>
      </p:cxnSp>
      <p:sp>
        <p:nvSpPr>
          <p:cNvPr id="12" name="灯片编号占位符 11"/>
          <p:cNvSpPr>
            <a:spLocks noGrp="1"/>
          </p:cNvSpPr>
          <p:nvPr>
            <p:ph type="sldNum" sz="quarter" idx="12"/>
          </p:nvPr>
        </p:nvSpPr>
        <p:spPr/>
        <p:txBody>
          <a:bodyPr/>
          <a:lstStyle/>
          <a:p>
            <a:fld id="{809151C6-BCF0-41C6-AC9D-C91C56AE1A47}" type="slidenum">
              <a:rPr lang="zh-CN" altLang="en-US" smtClean="0"/>
              <a:t>5</a:t>
            </a:fld>
            <a:endParaRPr lang="zh-CN" altLang="en-US"/>
          </a:p>
        </p:txBody>
      </p:sp>
    </p:spTree>
    <p:extLst>
      <p:ext uri="{BB962C8B-B14F-4D97-AF65-F5344CB8AC3E}">
        <p14:creationId xmlns:p14="http://schemas.microsoft.com/office/powerpoint/2010/main" val="280034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7092" y="1703320"/>
            <a:ext cx="2671638" cy="400110"/>
          </a:xfrm>
          <a:prstGeom prst="rect">
            <a:avLst/>
          </a:prstGeom>
          <a:noFill/>
          <a:ln w="9525">
            <a:solidFill>
              <a:schemeClr val="tx1"/>
            </a:solidFill>
          </a:ln>
        </p:spPr>
        <p:txBody>
          <a:bodyPr wrap="square" rtlCol="0">
            <a:spAutoFit/>
          </a:bodyPr>
          <a:lstStyle/>
          <a:p>
            <a:r>
              <a:rPr lang="zh-CN" altLang="en-US" sz="2000" dirty="0"/>
              <a:t>多</a:t>
            </a:r>
            <a:r>
              <a:rPr lang="zh-CN" altLang="en-US" sz="2000" dirty="0" smtClean="0"/>
              <a:t>个台站定位</a:t>
            </a:r>
            <a:endParaRPr lang="zh-CN" altLang="en-US" sz="2000" dirty="0"/>
          </a:p>
        </p:txBody>
      </p:sp>
      <p:sp>
        <p:nvSpPr>
          <p:cNvPr id="10" name="标题 1"/>
          <p:cNvSpPr>
            <a:spLocks noGrp="1"/>
          </p:cNvSpPr>
          <p:nvPr>
            <p:ph type="title"/>
          </p:nvPr>
        </p:nvSpPr>
        <p:spPr>
          <a:xfrm>
            <a:off x="309694" y="50232"/>
            <a:ext cx="10515600" cy="1325563"/>
          </a:xfrm>
          <a:ln>
            <a:noFill/>
          </a:ln>
        </p:spPr>
        <p:style>
          <a:lnRef idx="2">
            <a:schemeClr val="dk1"/>
          </a:lnRef>
          <a:fillRef idx="1">
            <a:schemeClr val="lt1"/>
          </a:fillRef>
          <a:effectRef idx="0">
            <a:schemeClr val="dk1"/>
          </a:effectRef>
          <a:fontRef idx="minor">
            <a:schemeClr val="dk1"/>
          </a:fontRef>
        </p:style>
        <p:txBody>
          <a:bodyPr/>
          <a:lstStyle/>
          <a:p>
            <a:r>
              <a:rPr lang="en-US" altLang="zh-CN" dirty="0" smtClean="0"/>
              <a:t>Chan</a:t>
            </a:r>
            <a:r>
              <a:rPr lang="zh-CN" altLang="en-US" dirty="0" smtClean="0"/>
              <a:t>算法</a:t>
            </a:r>
            <a:endParaRPr lang="zh-CN" altLang="en-US" dirty="0"/>
          </a:p>
        </p:txBody>
      </p:sp>
      <p:cxnSp>
        <p:nvCxnSpPr>
          <p:cNvPr id="11" name="直接连接符 10"/>
          <p:cNvCxnSpPr/>
          <p:nvPr/>
        </p:nvCxnSpPr>
        <p:spPr>
          <a:xfrm>
            <a:off x="0" y="1375795"/>
            <a:ext cx="6761527" cy="0"/>
          </a:xfrm>
          <a:prstGeom prst="line">
            <a:avLst/>
          </a:prstGeom>
          <a:ln w="38100"/>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7" name="矩形 6"/>
              <p:cNvSpPr/>
              <p:nvPr/>
            </p:nvSpPr>
            <p:spPr>
              <a:xfrm>
                <a:off x="2164336" y="4162313"/>
                <a:ext cx="6623403" cy="1463734"/>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en-US">
                              <a:latin typeface="Cambria Math" panose="02040503050406030204" pitchFamily="18" charset="0"/>
                            </a:rPr>
                          </m:ctrlPr>
                        </m:dPr>
                        <m:e>
                          <m:m>
                            <m:mPr>
                              <m:mcs>
                                <m:mc>
                                  <m:mcPr>
                                    <m:count m:val="1"/>
                                    <m:mcJc m:val="center"/>
                                  </m:mcPr>
                                </m:mc>
                              </m:mcs>
                              <m:ctrlPr>
                                <a:rPr lang="zh-CN" altLang="en-US">
                                  <a:latin typeface="Cambria Math" panose="02040503050406030204" pitchFamily="18" charset="0"/>
                                </a:rPr>
                              </m:ctrlPr>
                            </m:mPr>
                            <m:mr>
                              <m:e>
                                <m:rad>
                                  <m:radPr>
                                    <m:degHide m:val="on"/>
                                    <m:ctrlPr>
                                      <a:rPr lang="zh-CN" altLang="en-US">
                                        <a:latin typeface="Cambria Math" panose="02040503050406030204" pitchFamily="18" charset="0"/>
                                      </a:rPr>
                                    </m:ctrlPr>
                                  </m:radPr>
                                  <m:deg/>
                                  <m:e>
                                    <m:sSup>
                                      <m:sSupPr>
                                        <m:ctrlPr>
                                          <a:rPr lang="zh-CN" altLang="en-US">
                                            <a:latin typeface="Cambria Math" panose="02040503050406030204" pitchFamily="18" charset="0"/>
                                          </a:rPr>
                                        </m:ctrlPr>
                                      </m:sSupPr>
                                      <m:e>
                                        <m:d>
                                          <m:dPr>
                                            <m:ctrlPr>
                                              <a:rPr lang="zh-CN" altLang="en-US">
                                                <a:latin typeface="Cambria Math" panose="02040503050406030204" pitchFamily="18" charset="0"/>
                                              </a:rPr>
                                            </m:ctrlPr>
                                          </m:dPr>
                                          <m:e>
                                            <m:r>
                                              <m:rPr>
                                                <m:sty m:val="p"/>
                                              </m:rPr>
                                              <a:rPr lang="zh-CN" altLang="en-US">
                                                <a:latin typeface="Cambria Math" panose="02040503050406030204" pitchFamily="18" charset="0"/>
                                              </a:rPr>
                                              <m:t>x</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x</m:t>
                                                </m:r>
                                              </m:e>
                                              <m:sub>
                                                <m:r>
                                                  <a:rPr lang="zh-CN" altLang="en-US" i="0">
                                                    <a:latin typeface="Cambria Math" panose="02040503050406030204" pitchFamily="18" charset="0"/>
                                                  </a:rPr>
                                                  <m:t>1</m:t>
                                                </m:r>
                                              </m:sub>
                                            </m:sSub>
                                          </m:e>
                                        </m:d>
                                      </m:e>
                                      <m:sup>
                                        <m:r>
                                          <a:rPr lang="zh-CN" altLang="en-US" i="0">
                                            <a:latin typeface="Cambria Math" panose="02040503050406030204" pitchFamily="18" charset="0"/>
                                          </a:rPr>
                                          <m:t>2</m:t>
                                        </m:r>
                                      </m:sup>
                                    </m:sSup>
                                    <m:r>
                                      <a:rPr lang="zh-CN" altLang="en-US" i="0">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y</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y</m:t>
                                                </m:r>
                                              </m:e>
                                              <m:sub>
                                                <m:r>
                                                  <a:rPr lang="zh-CN" altLang="en-US" i="0">
                                                    <a:latin typeface="Cambria Math" panose="02040503050406030204" pitchFamily="18" charset="0"/>
                                                  </a:rPr>
                                                  <m:t>1</m:t>
                                                </m:r>
                                              </m:sub>
                                            </m:sSub>
                                          </m:e>
                                        </m:d>
                                      </m:e>
                                      <m:sup>
                                        <m:r>
                                          <a:rPr lang="zh-CN" altLang="en-US" i="0">
                                            <a:latin typeface="Cambria Math" panose="02040503050406030204" pitchFamily="18" charset="0"/>
                                          </a:rPr>
                                          <m:t>2</m:t>
                                        </m:r>
                                      </m:sup>
                                    </m:sSup>
                                  </m:e>
                                </m:rad>
                                <m:r>
                                  <a:rPr lang="zh-CN" altLang="en-US" i="0">
                                    <a:latin typeface="Cambria Math" panose="02040503050406030204" pitchFamily="18" charset="0"/>
                                  </a:rPr>
                                  <m:t>−</m:t>
                                </m:r>
                                <m:rad>
                                  <m:radPr>
                                    <m:degHide m:val="on"/>
                                    <m:ctrlPr>
                                      <a:rPr lang="zh-CN" altLang="en-US" i="1">
                                        <a:latin typeface="Cambria Math" panose="02040503050406030204" pitchFamily="18" charset="0"/>
                                      </a:rPr>
                                    </m:ctrlPr>
                                  </m:radPr>
                                  <m:deg/>
                                  <m:e>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x</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x</m:t>
                                                </m:r>
                                              </m:e>
                                              <m:sub>
                                                <m:r>
                                                  <a:rPr lang="zh-CN" altLang="en-US" i="0">
                                                    <a:latin typeface="Cambria Math" panose="02040503050406030204" pitchFamily="18" charset="0"/>
                                                  </a:rPr>
                                                  <m:t>2</m:t>
                                                </m:r>
                                              </m:sub>
                                            </m:sSub>
                                          </m:e>
                                        </m:d>
                                      </m:e>
                                      <m:sup>
                                        <m:r>
                                          <a:rPr lang="zh-CN" altLang="en-US" i="0">
                                            <a:latin typeface="Cambria Math" panose="02040503050406030204" pitchFamily="18" charset="0"/>
                                          </a:rPr>
                                          <m:t>2</m:t>
                                        </m:r>
                                      </m:sup>
                                    </m:sSup>
                                    <m:r>
                                      <a:rPr lang="zh-CN" altLang="en-US" i="0">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y</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y</m:t>
                                                </m:r>
                                              </m:e>
                                              <m:sub>
                                                <m:r>
                                                  <a:rPr lang="zh-CN" altLang="en-US" i="0">
                                                    <a:latin typeface="Cambria Math" panose="02040503050406030204" pitchFamily="18" charset="0"/>
                                                  </a:rPr>
                                                  <m:t>2</m:t>
                                                </m:r>
                                              </m:sub>
                                            </m:sSub>
                                          </m:e>
                                        </m:d>
                                      </m:e>
                                      <m:sup>
                                        <m:r>
                                          <a:rPr lang="zh-CN" altLang="en-US" i="0">
                                            <a:latin typeface="Cambria Math" panose="02040503050406030204" pitchFamily="18" charset="0"/>
                                          </a:rPr>
                                          <m:t>2</m:t>
                                        </m:r>
                                      </m:sup>
                                    </m:sSup>
                                  </m:e>
                                </m:rad>
                                <m:r>
                                  <a:rPr lang="zh-CN" altLang="en-US" i="0">
                                    <a:latin typeface="Cambria Math" panose="02040503050406030204" pitchFamily="18" charset="0"/>
                                  </a:rPr>
                                  <m:t>=</m:t>
                                </m:r>
                                <m:r>
                                  <m:rPr>
                                    <m:sty m:val="p"/>
                                  </m:rPr>
                                  <a:rPr lang="zh-CN" altLang="en-US" i="0">
                                    <a:latin typeface="Cambria Math" panose="02040503050406030204" pitchFamily="18" charset="0"/>
                                  </a:rPr>
                                  <m:t>c</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t</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t</m:t>
                                        </m:r>
                                      </m:e>
                                      <m:sub>
                                        <m:r>
                                          <a:rPr lang="zh-CN" altLang="en-US" i="0">
                                            <a:latin typeface="Cambria Math" panose="02040503050406030204" pitchFamily="18" charset="0"/>
                                          </a:rPr>
                                          <m:t>2</m:t>
                                        </m:r>
                                      </m:sub>
                                    </m:sSub>
                                  </m:e>
                                </m:d>
                              </m:e>
                            </m:mr>
                            <m:mr>
                              <m:e>
                                <m:rad>
                                  <m:radPr>
                                    <m:degHide m:val="on"/>
                                    <m:ctrlPr>
                                      <a:rPr lang="zh-CN" altLang="en-US" i="1">
                                        <a:latin typeface="Cambria Math" panose="02040503050406030204" pitchFamily="18" charset="0"/>
                                      </a:rPr>
                                    </m:ctrlPr>
                                  </m:radPr>
                                  <m:deg/>
                                  <m:e>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x</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x</m:t>
                                                </m:r>
                                              </m:e>
                                              <m:sub>
                                                <m:r>
                                                  <a:rPr lang="zh-CN" altLang="en-US" i="0">
                                                    <a:latin typeface="Cambria Math" panose="02040503050406030204" pitchFamily="18" charset="0"/>
                                                  </a:rPr>
                                                  <m:t>1</m:t>
                                                </m:r>
                                              </m:sub>
                                            </m:sSub>
                                          </m:e>
                                        </m:d>
                                      </m:e>
                                      <m:sup>
                                        <m:r>
                                          <a:rPr lang="zh-CN" altLang="en-US" i="0">
                                            <a:latin typeface="Cambria Math" panose="02040503050406030204" pitchFamily="18" charset="0"/>
                                          </a:rPr>
                                          <m:t>2</m:t>
                                        </m:r>
                                      </m:sup>
                                    </m:sSup>
                                    <m:r>
                                      <a:rPr lang="zh-CN" altLang="en-US" i="0">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y</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y</m:t>
                                                </m:r>
                                              </m:e>
                                              <m:sub>
                                                <m:r>
                                                  <a:rPr lang="zh-CN" altLang="en-US" i="0">
                                                    <a:latin typeface="Cambria Math" panose="02040503050406030204" pitchFamily="18" charset="0"/>
                                                  </a:rPr>
                                                  <m:t>1</m:t>
                                                </m:r>
                                              </m:sub>
                                            </m:sSub>
                                          </m:e>
                                        </m:d>
                                      </m:e>
                                      <m:sup>
                                        <m:r>
                                          <a:rPr lang="zh-CN" altLang="en-US" i="0">
                                            <a:latin typeface="Cambria Math" panose="02040503050406030204" pitchFamily="18" charset="0"/>
                                          </a:rPr>
                                          <m:t>2</m:t>
                                        </m:r>
                                      </m:sup>
                                    </m:sSup>
                                  </m:e>
                                </m:rad>
                                <m:r>
                                  <a:rPr lang="zh-CN" altLang="en-US" i="0">
                                    <a:latin typeface="Cambria Math" panose="02040503050406030204" pitchFamily="18" charset="0"/>
                                  </a:rPr>
                                  <m:t>−</m:t>
                                </m:r>
                                <m:rad>
                                  <m:radPr>
                                    <m:degHide m:val="on"/>
                                    <m:ctrlPr>
                                      <a:rPr lang="zh-CN" altLang="en-US" i="1">
                                        <a:latin typeface="Cambria Math" panose="02040503050406030204" pitchFamily="18" charset="0"/>
                                      </a:rPr>
                                    </m:ctrlPr>
                                  </m:radPr>
                                  <m:deg/>
                                  <m:e>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x</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x</m:t>
                                                </m:r>
                                              </m:e>
                                              <m:sub>
                                                <m:r>
                                                  <a:rPr lang="zh-CN" altLang="en-US" i="0">
                                                    <a:latin typeface="Cambria Math" panose="02040503050406030204" pitchFamily="18" charset="0"/>
                                                  </a:rPr>
                                                  <m:t>3</m:t>
                                                </m:r>
                                              </m:sub>
                                            </m:sSub>
                                          </m:e>
                                        </m:d>
                                      </m:e>
                                      <m:sup>
                                        <m:r>
                                          <a:rPr lang="zh-CN" altLang="en-US" i="0">
                                            <a:latin typeface="Cambria Math" panose="02040503050406030204" pitchFamily="18" charset="0"/>
                                          </a:rPr>
                                          <m:t>2</m:t>
                                        </m:r>
                                      </m:sup>
                                    </m:sSup>
                                    <m:r>
                                      <a:rPr lang="zh-CN" altLang="en-US" i="0">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y</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y</m:t>
                                                </m:r>
                                              </m:e>
                                              <m:sub>
                                                <m:r>
                                                  <a:rPr lang="zh-CN" altLang="en-US" i="0">
                                                    <a:latin typeface="Cambria Math" panose="02040503050406030204" pitchFamily="18" charset="0"/>
                                                  </a:rPr>
                                                  <m:t>3</m:t>
                                                </m:r>
                                              </m:sub>
                                            </m:sSub>
                                          </m:e>
                                        </m:d>
                                      </m:e>
                                      <m:sup>
                                        <m:r>
                                          <a:rPr lang="zh-CN" altLang="en-US" i="0">
                                            <a:latin typeface="Cambria Math" panose="02040503050406030204" pitchFamily="18" charset="0"/>
                                          </a:rPr>
                                          <m:t>2</m:t>
                                        </m:r>
                                      </m:sup>
                                    </m:sSup>
                                  </m:e>
                                </m:rad>
                                <m:r>
                                  <a:rPr lang="zh-CN" altLang="en-US" i="0">
                                    <a:latin typeface="Cambria Math" panose="02040503050406030204" pitchFamily="18" charset="0"/>
                                  </a:rPr>
                                  <m:t>=</m:t>
                                </m:r>
                                <m:r>
                                  <m:rPr>
                                    <m:sty m:val="p"/>
                                  </m:rPr>
                                  <a:rPr lang="zh-CN" altLang="en-US" i="0">
                                    <a:latin typeface="Cambria Math" panose="02040503050406030204" pitchFamily="18" charset="0"/>
                                  </a:rPr>
                                  <m:t>c</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t</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t</m:t>
                                        </m:r>
                                      </m:e>
                                      <m:sub>
                                        <m:r>
                                          <a:rPr lang="zh-CN" altLang="en-US" i="0">
                                            <a:latin typeface="Cambria Math" panose="02040503050406030204" pitchFamily="18" charset="0"/>
                                          </a:rPr>
                                          <m:t>3</m:t>
                                        </m:r>
                                      </m:sub>
                                    </m:sSub>
                                  </m:e>
                                </m:d>
                              </m:e>
                            </m:mr>
                            <m:mr>
                              <m:e>
                                <m:r>
                                  <a:rPr lang="zh-CN" altLang="en-US" i="0">
                                    <a:latin typeface="Cambria Math" panose="02040503050406030204" pitchFamily="18" charset="0"/>
                                  </a:rPr>
                                  <m:t>…</m:t>
                                </m:r>
                              </m:e>
                            </m:mr>
                            <m:mr>
                              <m:e>
                                <m:rad>
                                  <m:radPr>
                                    <m:degHide m:val="on"/>
                                    <m:ctrlPr>
                                      <a:rPr lang="zh-CN" altLang="en-US" i="1">
                                        <a:latin typeface="Cambria Math" panose="02040503050406030204" pitchFamily="18" charset="0"/>
                                      </a:rPr>
                                    </m:ctrlPr>
                                  </m:radPr>
                                  <m:deg/>
                                  <m:e>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x</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x</m:t>
                                                </m:r>
                                              </m:e>
                                              <m:sub>
                                                <m:r>
                                                  <a:rPr lang="zh-CN" altLang="en-US" i="0">
                                                    <a:latin typeface="Cambria Math" panose="02040503050406030204" pitchFamily="18" charset="0"/>
                                                  </a:rPr>
                                                  <m:t>1</m:t>
                                                </m:r>
                                              </m:sub>
                                            </m:sSub>
                                          </m:e>
                                        </m:d>
                                      </m:e>
                                      <m:sup>
                                        <m:r>
                                          <a:rPr lang="zh-CN" altLang="en-US" i="0">
                                            <a:latin typeface="Cambria Math" panose="02040503050406030204" pitchFamily="18" charset="0"/>
                                          </a:rPr>
                                          <m:t>2</m:t>
                                        </m:r>
                                      </m:sup>
                                    </m:sSup>
                                    <m:r>
                                      <a:rPr lang="zh-CN" altLang="en-US" i="0">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y</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y</m:t>
                                                </m:r>
                                              </m:e>
                                              <m:sub>
                                                <m:r>
                                                  <a:rPr lang="zh-CN" altLang="en-US" i="0">
                                                    <a:latin typeface="Cambria Math" panose="02040503050406030204" pitchFamily="18" charset="0"/>
                                                  </a:rPr>
                                                  <m:t>1</m:t>
                                                </m:r>
                                              </m:sub>
                                            </m:sSub>
                                          </m:e>
                                        </m:d>
                                      </m:e>
                                      <m:sup>
                                        <m:r>
                                          <a:rPr lang="zh-CN" altLang="en-US" i="0">
                                            <a:latin typeface="Cambria Math" panose="02040503050406030204" pitchFamily="18" charset="0"/>
                                          </a:rPr>
                                          <m:t>2</m:t>
                                        </m:r>
                                      </m:sup>
                                    </m:sSup>
                                  </m:e>
                                </m:rad>
                                <m:r>
                                  <a:rPr lang="zh-CN" altLang="en-US" i="0">
                                    <a:latin typeface="Cambria Math" panose="02040503050406030204" pitchFamily="18" charset="0"/>
                                  </a:rPr>
                                  <m:t>−</m:t>
                                </m:r>
                                <m:rad>
                                  <m:radPr>
                                    <m:degHide m:val="on"/>
                                    <m:ctrlPr>
                                      <a:rPr lang="zh-CN" altLang="en-US" i="1">
                                        <a:latin typeface="Cambria Math" panose="02040503050406030204" pitchFamily="18" charset="0"/>
                                      </a:rPr>
                                    </m:ctrlPr>
                                  </m:radPr>
                                  <m:deg/>
                                  <m:e>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x</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x</m:t>
                                                </m:r>
                                              </m:e>
                                              <m:sub>
                                                <m:r>
                                                  <m:rPr>
                                                    <m:sty m:val="p"/>
                                                  </m:rPr>
                                                  <a:rPr lang="zh-CN" altLang="en-US" i="0">
                                                    <a:latin typeface="Cambria Math" panose="02040503050406030204" pitchFamily="18" charset="0"/>
                                                  </a:rPr>
                                                  <m:t>n</m:t>
                                                </m:r>
                                              </m:sub>
                                            </m:sSub>
                                          </m:e>
                                        </m:d>
                                      </m:e>
                                      <m:sup>
                                        <m:r>
                                          <a:rPr lang="zh-CN" altLang="en-US" i="0">
                                            <a:latin typeface="Cambria Math" panose="02040503050406030204" pitchFamily="18" charset="0"/>
                                          </a:rPr>
                                          <m:t>2</m:t>
                                        </m:r>
                                      </m:sup>
                                    </m:sSup>
                                    <m:r>
                                      <a:rPr lang="zh-CN" altLang="en-US" i="0">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y</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y</m:t>
                                                </m:r>
                                              </m:e>
                                              <m:sub>
                                                <m:r>
                                                  <m:rPr>
                                                    <m:sty m:val="p"/>
                                                  </m:rPr>
                                                  <a:rPr lang="zh-CN" altLang="en-US" i="0">
                                                    <a:latin typeface="Cambria Math" panose="02040503050406030204" pitchFamily="18" charset="0"/>
                                                  </a:rPr>
                                                  <m:t>n</m:t>
                                                </m:r>
                                              </m:sub>
                                            </m:sSub>
                                          </m:e>
                                        </m:d>
                                      </m:e>
                                      <m:sup>
                                        <m:r>
                                          <a:rPr lang="zh-CN" altLang="en-US" i="0">
                                            <a:latin typeface="Cambria Math" panose="02040503050406030204" pitchFamily="18" charset="0"/>
                                          </a:rPr>
                                          <m:t>2</m:t>
                                        </m:r>
                                      </m:sup>
                                    </m:sSup>
                                  </m:e>
                                </m:rad>
                                <m:r>
                                  <a:rPr lang="zh-CN" altLang="en-US" i="0">
                                    <a:latin typeface="Cambria Math" panose="02040503050406030204" pitchFamily="18" charset="0"/>
                                  </a:rPr>
                                  <m:t>=</m:t>
                                </m:r>
                                <m:r>
                                  <m:rPr>
                                    <m:sty m:val="p"/>
                                  </m:rPr>
                                  <a:rPr lang="zh-CN" altLang="en-US" i="0">
                                    <a:latin typeface="Cambria Math" panose="02040503050406030204" pitchFamily="18" charset="0"/>
                                  </a:rPr>
                                  <m:t>c</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t</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t</m:t>
                                        </m:r>
                                      </m:e>
                                      <m:sub>
                                        <m:r>
                                          <m:rPr>
                                            <m:sty m:val="p"/>
                                          </m:rPr>
                                          <a:rPr lang="zh-CN" altLang="en-US" i="0">
                                            <a:latin typeface="Cambria Math" panose="02040503050406030204" pitchFamily="18" charset="0"/>
                                          </a:rPr>
                                          <m:t>n</m:t>
                                        </m:r>
                                      </m:sub>
                                    </m:sSub>
                                  </m:e>
                                </m:d>
                              </m:e>
                            </m:mr>
                          </m:m>
                        </m:e>
                      </m:d>
                    </m:oMath>
                  </m:oMathPara>
                </a14:m>
                <a:endParaRPr lang="zh-CN" altLang="en-US" dirty="0"/>
              </a:p>
            </p:txBody>
          </p:sp>
        </mc:Choice>
        <mc:Fallback>
          <p:sp>
            <p:nvSpPr>
              <p:cNvPr id="7" name="矩形 6"/>
              <p:cNvSpPr>
                <a:spLocks noRot="1" noChangeAspect="1" noMove="1" noResize="1" noEditPoints="1" noAdjustHandles="1" noChangeArrowheads="1" noChangeShapeType="1" noTextEdit="1"/>
              </p:cNvSpPr>
              <p:nvPr/>
            </p:nvSpPr>
            <p:spPr>
              <a:xfrm>
                <a:off x="2164336" y="4162313"/>
                <a:ext cx="6623403" cy="1463734"/>
              </a:xfrm>
              <a:prstGeom prst="rect">
                <a:avLst/>
              </a:prstGeom>
              <a:blipFill>
                <a:blip r:embed="rId2"/>
                <a:stretch>
                  <a:fillRect/>
                </a:stretch>
              </a:blipFill>
            </p:spPr>
            <p:txBody>
              <a:bodyPr/>
              <a:lstStyle/>
              <a:p>
                <a:r>
                  <a:rPr lang="zh-CN" altLang="en-US">
                    <a:noFill/>
                  </a:rPr>
                  <a:t> </a:t>
                </a:r>
              </a:p>
            </p:txBody>
          </p:sp>
        </mc:Fallback>
      </mc:AlternateContent>
      <p:sp>
        <p:nvSpPr>
          <p:cNvPr id="2" name="矩形 1"/>
          <p:cNvSpPr/>
          <p:nvPr/>
        </p:nvSpPr>
        <p:spPr>
          <a:xfrm>
            <a:off x="1711111" y="2542633"/>
            <a:ext cx="7712765" cy="1323439"/>
          </a:xfrm>
          <a:prstGeom prst="rect">
            <a:avLst/>
          </a:prstGeom>
        </p:spPr>
        <p:txBody>
          <a:bodyPr wrap="square">
            <a:spAutoFit/>
          </a:bodyPr>
          <a:lstStyle/>
          <a:p>
            <a:r>
              <a:rPr lang="en-US" altLang="zh-CN" sz="2000" kern="100" dirty="0" smtClean="0">
                <a:cs typeface="Times New Roman" panose="02020603050405020304" pitchFamily="18" charset="0"/>
              </a:rPr>
              <a:t>    </a:t>
            </a:r>
            <a:r>
              <a:rPr lang="zh-CN" altLang="zh-CN" sz="2000" kern="100" dirty="0" smtClean="0">
                <a:cs typeface="Times New Roman" panose="02020603050405020304" pitchFamily="18" charset="0"/>
              </a:rPr>
              <a:t>基</a:t>
            </a:r>
            <a:r>
              <a:rPr lang="zh-CN" altLang="zh-CN" sz="2000" kern="100" dirty="0">
                <a:cs typeface="Times New Roman" panose="02020603050405020304" pitchFamily="18" charset="0"/>
              </a:rPr>
              <a:t>站的数量大于</a:t>
            </a:r>
            <a:r>
              <a:rPr lang="en-US" altLang="zh-CN" sz="2000" kern="100" dirty="0">
                <a:cs typeface="Times New Roman" panose="02020603050405020304" pitchFamily="18" charset="0"/>
              </a:rPr>
              <a:t>3</a:t>
            </a:r>
            <a:r>
              <a:rPr lang="zh-CN" altLang="zh-CN" sz="2000" kern="100" dirty="0">
                <a:cs typeface="Times New Roman" panose="02020603050405020304" pitchFamily="18" charset="0"/>
              </a:rPr>
              <a:t>个的时候，</a:t>
            </a:r>
            <a:r>
              <a:rPr lang="en-US" altLang="zh-CN" sz="2000" kern="100" dirty="0">
                <a:cs typeface="Times New Roman" panose="02020603050405020304" pitchFamily="18" charset="0"/>
              </a:rPr>
              <a:t>TDOA</a:t>
            </a:r>
            <a:r>
              <a:rPr lang="zh-CN" altLang="zh-CN" sz="2000" kern="100" dirty="0">
                <a:cs typeface="Times New Roman" panose="02020603050405020304" pitchFamily="18" charset="0"/>
              </a:rPr>
              <a:t>方程的数量多余未知数的数量，此时方程是超定的，由于测量误差存在，找不到一个解可以满足所有方程，为了利用多个基站的数据，采用</a:t>
            </a:r>
            <a:r>
              <a:rPr lang="en-US" altLang="zh-CN" sz="2000" kern="100" dirty="0">
                <a:cs typeface="Times New Roman" panose="02020603050405020304" pitchFamily="18" charset="0"/>
              </a:rPr>
              <a:t>WLS(</a:t>
            </a:r>
            <a:r>
              <a:rPr lang="zh-CN" altLang="zh-CN" sz="2000" kern="100" dirty="0">
                <a:cs typeface="Times New Roman" panose="02020603050405020304" pitchFamily="18" charset="0"/>
              </a:rPr>
              <a:t>加权最小二乘估计</a:t>
            </a:r>
            <a:r>
              <a:rPr lang="en-US" altLang="zh-CN" sz="2000" kern="100" dirty="0">
                <a:cs typeface="Times New Roman" panose="02020603050405020304" pitchFamily="18" charset="0"/>
              </a:rPr>
              <a:t>)</a:t>
            </a:r>
            <a:r>
              <a:rPr lang="zh-CN" altLang="zh-CN" sz="2000" kern="100" dirty="0">
                <a:cs typeface="Times New Roman" panose="02020603050405020304" pitchFamily="18" charset="0"/>
              </a:rPr>
              <a:t>来估计得到一个最佳解来满足方程组。</a:t>
            </a:r>
            <a:endParaRPr lang="zh-CN" altLang="en-US" sz="2000" dirty="0"/>
          </a:p>
        </p:txBody>
      </p:sp>
      <p:sp>
        <p:nvSpPr>
          <p:cNvPr id="3" name="灯片编号占位符 2"/>
          <p:cNvSpPr>
            <a:spLocks noGrp="1"/>
          </p:cNvSpPr>
          <p:nvPr>
            <p:ph type="sldNum" sz="quarter" idx="12"/>
          </p:nvPr>
        </p:nvSpPr>
        <p:spPr/>
        <p:txBody>
          <a:bodyPr/>
          <a:lstStyle/>
          <a:p>
            <a:fld id="{809151C6-BCF0-41C6-AC9D-C91C56AE1A47}" type="slidenum">
              <a:rPr lang="zh-CN" altLang="en-US" smtClean="0"/>
              <a:t>6</a:t>
            </a:fld>
            <a:endParaRPr lang="zh-CN" altLang="en-US"/>
          </a:p>
        </p:txBody>
      </p:sp>
    </p:spTree>
    <p:extLst>
      <p:ext uri="{BB962C8B-B14F-4D97-AF65-F5344CB8AC3E}">
        <p14:creationId xmlns:p14="http://schemas.microsoft.com/office/powerpoint/2010/main" val="3297649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309694" y="50232"/>
            <a:ext cx="10515600" cy="1325563"/>
          </a:xfrm>
          <a:ln>
            <a:noFill/>
          </a:ln>
        </p:spPr>
        <p:style>
          <a:lnRef idx="2">
            <a:schemeClr val="dk1"/>
          </a:lnRef>
          <a:fillRef idx="1">
            <a:schemeClr val="lt1"/>
          </a:fillRef>
          <a:effectRef idx="0">
            <a:schemeClr val="dk1"/>
          </a:effectRef>
          <a:fontRef idx="minor">
            <a:schemeClr val="dk1"/>
          </a:fontRef>
        </p:style>
        <p:txBody>
          <a:bodyPr/>
          <a:lstStyle/>
          <a:p>
            <a:r>
              <a:rPr lang="en-US" altLang="zh-CN" dirty="0" smtClean="0"/>
              <a:t>Taylor</a:t>
            </a:r>
            <a:r>
              <a:rPr lang="zh-CN" altLang="en-US" dirty="0" smtClean="0"/>
              <a:t>迭代法</a:t>
            </a:r>
            <a:endParaRPr lang="zh-CN" altLang="en-US" dirty="0"/>
          </a:p>
        </p:txBody>
      </p:sp>
      <p:cxnSp>
        <p:nvCxnSpPr>
          <p:cNvPr id="11" name="直接连接符 10"/>
          <p:cNvCxnSpPr/>
          <p:nvPr/>
        </p:nvCxnSpPr>
        <p:spPr>
          <a:xfrm>
            <a:off x="0" y="1375795"/>
            <a:ext cx="6761527" cy="0"/>
          </a:xfrm>
          <a:prstGeom prst="line">
            <a:avLst/>
          </a:prstGeom>
          <a:ln w="38100"/>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3" name="矩形 2"/>
              <p:cNvSpPr/>
              <p:nvPr/>
            </p:nvSpPr>
            <p:spPr>
              <a:xfrm>
                <a:off x="1456172" y="2851426"/>
                <a:ext cx="9160367" cy="465064"/>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en-US" sz="2000">
                              <a:latin typeface="Cambria Math" panose="02040503050406030204" pitchFamily="18" charset="0"/>
                            </a:rPr>
                          </m:ctrlPr>
                        </m:sSubPr>
                        <m:e>
                          <m:r>
                            <a:rPr lang="zh-CN" altLang="en-US" sz="2000" i="1">
                              <a:latin typeface="Cambria Math" panose="02040503050406030204" pitchFamily="18" charset="0"/>
                            </a:rPr>
                            <m:t>𝑓</m:t>
                          </m:r>
                        </m:e>
                        <m:sub>
                          <m:r>
                            <a:rPr lang="zh-CN" altLang="en-US" sz="2000" i="1">
                              <a:latin typeface="Cambria Math" panose="02040503050406030204" pitchFamily="18" charset="0"/>
                            </a:rPr>
                            <m:t>𝑖</m:t>
                          </m:r>
                        </m:sub>
                      </m:sSub>
                      <m:d>
                        <m:dPr>
                          <m:ctrlPr>
                            <a:rPr lang="zh-CN" altLang="en-US" sz="2000" i="1">
                              <a:latin typeface="Cambria Math" panose="02040503050406030204" pitchFamily="18" charset="0"/>
                            </a:rPr>
                          </m:ctrlPr>
                        </m:dPr>
                        <m:e>
                          <m:r>
                            <a:rPr lang="zh-CN" altLang="en-US" sz="2000" i="1">
                              <a:latin typeface="Cambria Math" panose="02040503050406030204" pitchFamily="18" charset="0"/>
                            </a:rPr>
                            <m:t>𝑥</m:t>
                          </m:r>
                          <m:r>
                            <a:rPr lang="zh-CN" altLang="en-US" sz="2000" i="0">
                              <a:latin typeface="Cambria Math" panose="02040503050406030204" pitchFamily="18" charset="0"/>
                            </a:rPr>
                            <m:t>,</m:t>
                          </m:r>
                          <m:r>
                            <a:rPr lang="zh-CN" altLang="en-US" sz="2000" i="1">
                              <a:latin typeface="Cambria Math" panose="02040503050406030204" pitchFamily="18" charset="0"/>
                            </a:rPr>
                            <m:t>𝑦</m:t>
                          </m:r>
                        </m:e>
                      </m:d>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𝑟</m:t>
                          </m:r>
                        </m:e>
                        <m:sub>
                          <m:r>
                            <a:rPr lang="zh-CN" altLang="en-US" sz="2000" i="1">
                              <a:latin typeface="Cambria Math" panose="02040503050406030204" pitchFamily="18" charset="0"/>
                            </a:rPr>
                            <m:t>𝑖</m:t>
                          </m:r>
                        </m:sub>
                      </m:sSub>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𝑟</m:t>
                          </m:r>
                        </m:e>
                        <m:sub>
                          <m:r>
                            <a:rPr lang="zh-CN" altLang="en-US" sz="2000" i="0">
                              <a:latin typeface="Cambria Math" panose="02040503050406030204" pitchFamily="18" charset="0"/>
                            </a:rPr>
                            <m:t>1</m:t>
                          </m:r>
                        </m:sub>
                      </m:sSub>
                      <m:r>
                        <a:rPr lang="zh-CN" altLang="en-US" sz="2000" i="0">
                          <a:latin typeface="Cambria Math" panose="02040503050406030204" pitchFamily="18" charset="0"/>
                        </a:rPr>
                        <m:t>=</m:t>
                      </m:r>
                      <m:rad>
                        <m:radPr>
                          <m:degHide m:val="on"/>
                          <m:ctrlPr>
                            <a:rPr lang="zh-CN" altLang="en-US" sz="2000" i="1">
                              <a:latin typeface="Cambria Math" panose="02040503050406030204" pitchFamily="18" charset="0"/>
                            </a:rPr>
                          </m:ctrlPr>
                        </m:radPr>
                        <m:deg/>
                        <m:e>
                          <m:sSup>
                            <m:sSupPr>
                              <m:ctrlPr>
                                <a:rPr lang="zh-CN" altLang="en-US" sz="2000" i="1">
                                  <a:latin typeface="Cambria Math" panose="02040503050406030204" pitchFamily="18" charset="0"/>
                                </a:rPr>
                              </m:ctrlPr>
                            </m:sSupPr>
                            <m:e>
                              <m:d>
                                <m:dPr>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1">
                                          <a:latin typeface="Cambria Math" panose="02040503050406030204" pitchFamily="18" charset="0"/>
                                        </a:rPr>
                                        <m:t>𝑖</m:t>
                                      </m:r>
                                    </m:sub>
                                  </m:sSub>
                                  <m:r>
                                    <a:rPr lang="zh-CN" altLang="en-US" sz="2000" i="0">
                                      <a:latin typeface="Cambria Math" panose="02040503050406030204" pitchFamily="18" charset="0"/>
                                    </a:rPr>
                                    <m:t>−</m:t>
                                  </m:r>
                                  <m:r>
                                    <a:rPr lang="zh-CN" altLang="en-US" sz="2000" i="1">
                                      <a:latin typeface="Cambria Math" panose="02040503050406030204" pitchFamily="18" charset="0"/>
                                    </a:rPr>
                                    <m:t>𝑥</m:t>
                                  </m:r>
                                </m:e>
                              </m:d>
                            </m:e>
                            <m:sup>
                              <m:r>
                                <a:rPr lang="zh-CN" altLang="en-US" sz="2000" i="0">
                                  <a:latin typeface="Cambria Math" panose="02040503050406030204" pitchFamily="18" charset="0"/>
                                </a:rPr>
                                <m:t>2</m:t>
                              </m:r>
                            </m:sup>
                          </m:sSup>
                          <m:r>
                            <a:rPr lang="zh-CN" altLang="en-US" sz="2000" i="0">
                              <a:latin typeface="Cambria Math" panose="02040503050406030204" pitchFamily="18" charset="0"/>
                            </a:rPr>
                            <m:t>+</m:t>
                          </m:r>
                          <m:sSup>
                            <m:sSupPr>
                              <m:ctrlPr>
                                <a:rPr lang="zh-CN" altLang="en-US" sz="2000" i="1">
                                  <a:latin typeface="Cambria Math" panose="02040503050406030204" pitchFamily="18" charset="0"/>
                                </a:rPr>
                              </m:ctrlPr>
                            </m:sSupPr>
                            <m:e>
                              <m:d>
                                <m:dPr>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𝑦</m:t>
                                      </m:r>
                                    </m:e>
                                    <m:sub>
                                      <m:r>
                                        <a:rPr lang="zh-CN" altLang="en-US" sz="2000" i="1">
                                          <a:latin typeface="Cambria Math" panose="02040503050406030204" pitchFamily="18" charset="0"/>
                                        </a:rPr>
                                        <m:t>𝑖</m:t>
                                      </m:r>
                                    </m:sub>
                                  </m:sSub>
                                  <m:r>
                                    <a:rPr lang="zh-CN" altLang="en-US" sz="2000" i="0">
                                      <a:latin typeface="Cambria Math" panose="02040503050406030204" pitchFamily="18" charset="0"/>
                                    </a:rPr>
                                    <m:t>−</m:t>
                                  </m:r>
                                  <m:r>
                                    <a:rPr lang="zh-CN" altLang="en-US" sz="2000" i="1">
                                      <a:latin typeface="Cambria Math" panose="02040503050406030204" pitchFamily="18" charset="0"/>
                                    </a:rPr>
                                    <m:t>𝑦</m:t>
                                  </m:r>
                                </m:e>
                              </m:d>
                            </m:e>
                            <m:sup>
                              <m:r>
                                <a:rPr lang="zh-CN" altLang="en-US" sz="2000" i="0">
                                  <a:latin typeface="Cambria Math" panose="02040503050406030204" pitchFamily="18" charset="0"/>
                                </a:rPr>
                                <m:t>2</m:t>
                              </m:r>
                            </m:sup>
                          </m:sSup>
                        </m:e>
                      </m:rad>
                      <m:r>
                        <a:rPr lang="zh-CN" altLang="en-US" sz="2000" i="0">
                          <a:latin typeface="Cambria Math" panose="02040503050406030204" pitchFamily="18" charset="0"/>
                        </a:rPr>
                        <m:t>−</m:t>
                      </m:r>
                      <m:rad>
                        <m:radPr>
                          <m:degHide m:val="on"/>
                          <m:ctrlPr>
                            <a:rPr lang="zh-CN" altLang="en-US" sz="2000" i="1">
                              <a:latin typeface="Cambria Math" panose="02040503050406030204" pitchFamily="18" charset="0"/>
                            </a:rPr>
                          </m:ctrlPr>
                        </m:radPr>
                        <m:deg/>
                        <m:e>
                          <m:sSup>
                            <m:sSupPr>
                              <m:ctrlPr>
                                <a:rPr lang="zh-CN" altLang="en-US" sz="2000" i="1">
                                  <a:latin typeface="Cambria Math" panose="02040503050406030204" pitchFamily="18" charset="0"/>
                                </a:rPr>
                              </m:ctrlPr>
                            </m:sSupPr>
                            <m:e>
                              <m:d>
                                <m:dPr>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0">
                                          <a:latin typeface="Cambria Math" panose="02040503050406030204" pitchFamily="18" charset="0"/>
                                        </a:rPr>
                                        <m:t>1</m:t>
                                      </m:r>
                                    </m:sub>
                                  </m:sSub>
                                  <m:r>
                                    <a:rPr lang="zh-CN" altLang="en-US" sz="2000" i="0">
                                      <a:latin typeface="Cambria Math" panose="02040503050406030204" pitchFamily="18" charset="0"/>
                                    </a:rPr>
                                    <m:t>−</m:t>
                                  </m:r>
                                  <m:r>
                                    <a:rPr lang="zh-CN" altLang="en-US" sz="2000" i="1">
                                      <a:latin typeface="Cambria Math" panose="02040503050406030204" pitchFamily="18" charset="0"/>
                                    </a:rPr>
                                    <m:t>𝑥</m:t>
                                  </m:r>
                                </m:e>
                              </m:d>
                            </m:e>
                            <m:sup>
                              <m:r>
                                <a:rPr lang="zh-CN" altLang="en-US" sz="2000" i="0">
                                  <a:latin typeface="Cambria Math" panose="02040503050406030204" pitchFamily="18" charset="0"/>
                                </a:rPr>
                                <m:t>2</m:t>
                              </m:r>
                            </m:sup>
                          </m:sSup>
                          <m:r>
                            <a:rPr lang="zh-CN" altLang="en-US" sz="2000" i="0">
                              <a:latin typeface="Cambria Math" panose="02040503050406030204" pitchFamily="18" charset="0"/>
                            </a:rPr>
                            <m:t>+</m:t>
                          </m:r>
                          <m:sSup>
                            <m:sSupPr>
                              <m:ctrlPr>
                                <a:rPr lang="zh-CN" altLang="en-US" sz="2000" i="1">
                                  <a:latin typeface="Cambria Math" panose="02040503050406030204" pitchFamily="18" charset="0"/>
                                </a:rPr>
                              </m:ctrlPr>
                            </m:sSupPr>
                            <m:e>
                              <m:d>
                                <m:dPr>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𝑦</m:t>
                                      </m:r>
                                    </m:e>
                                    <m:sub>
                                      <m:r>
                                        <a:rPr lang="zh-CN" altLang="en-US" sz="2000" i="0">
                                          <a:latin typeface="Cambria Math" panose="02040503050406030204" pitchFamily="18" charset="0"/>
                                        </a:rPr>
                                        <m:t>1</m:t>
                                      </m:r>
                                    </m:sub>
                                  </m:sSub>
                                  <m:r>
                                    <a:rPr lang="zh-CN" altLang="en-US" sz="2000" i="0">
                                      <a:latin typeface="Cambria Math" panose="02040503050406030204" pitchFamily="18" charset="0"/>
                                    </a:rPr>
                                    <m:t>−</m:t>
                                  </m:r>
                                  <m:r>
                                    <a:rPr lang="zh-CN" altLang="en-US" sz="2000" i="1">
                                      <a:latin typeface="Cambria Math" panose="02040503050406030204" pitchFamily="18" charset="0"/>
                                    </a:rPr>
                                    <m:t>𝑦</m:t>
                                  </m:r>
                                </m:e>
                              </m:d>
                            </m:e>
                            <m:sup>
                              <m:r>
                                <a:rPr lang="zh-CN" altLang="en-US" sz="2000" i="0">
                                  <a:latin typeface="Cambria Math" panose="02040503050406030204" pitchFamily="18" charset="0"/>
                                </a:rPr>
                                <m:t>2</m:t>
                              </m:r>
                            </m:sup>
                          </m:sSup>
                        </m:e>
                      </m:rad>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𝑟</m:t>
                          </m:r>
                        </m:e>
                        <m:sub>
                          <m:r>
                            <a:rPr lang="zh-CN" altLang="en-US" sz="2000" i="1">
                              <a:latin typeface="Cambria Math" panose="02040503050406030204" pitchFamily="18" charset="0"/>
                            </a:rPr>
                            <m:t>𝑖</m:t>
                          </m:r>
                          <m:r>
                            <a:rPr lang="zh-CN" altLang="en-US" sz="2000" i="0">
                              <a:latin typeface="Cambria Math" panose="02040503050406030204" pitchFamily="18" charset="0"/>
                            </a:rPr>
                            <m:t>1</m:t>
                          </m:r>
                        </m:sub>
                      </m:sSub>
                    </m:oMath>
                  </m:oMathPara>
                </a14:m>
                <a:endParaRPr lang="zh-CN" altLang="en-US" dirty="0"/>
              </a:p>
            </p:txBody>
          </p:sp>
        </mc:Choice>
        <mc:Fallback>
          <p:sp>
            <p:nvSpPr>
              <p:cNvPr id="3" name="矩形 2"/>
              <p:cNvSpPr>
                <a:spLocks noRot="1" noChangeAspect="1" noMove="1" noResize="1" noEditPoints="1" noAdjustHandles="1" noChangeArrowheads="1" noChangeShapeType="1" noTextEdit="1"/>
              </p:cNvSpPr>
              <p:nvPr/>
            </p:nvSpPr>
            <p:spPr>
              <a:xfrm>
                <a:off x="1456172" y="2851426"/>
                <a:ext cx="9160367" cy="465064"/>
              </a:xfrm>
              <a:prstGeom prst="rect">
                <a:avLst/>
              </a:prstGeom>
              <a:blipFill>
                <a:blip r:embed="rId2"/>
                <a:stretch>
                  <a:fillRect b="-13158"/>
                </a:stretch>
              </a:blipFill>
            </p:spPr>
            <p:txBody>
              <a:bodyPr/>
              <a:lstStyle/>
              <a:p>
                <a:r>
                  <a:rPr lang="zh-CN" altLang="en-US">
                    <a:noFill/>
                  </a:rPr>
                  <a:t> </a:t>
                </a:r>
              </a:p>
            </p:txBody>
          </p:sp>
        </mc:Fallback>
      </mc:AlternateContent>
      <p:sp>
        <p:nvSpPr>
          <p:cNvPr id="5" name="文本框 4"/>
          <p:cNvSpPr txBox="1"/>
          <p:nvPr/>
        </p:nvSpPr>
        <p:spPr>
          <a:xfrm>
            <a:off x="688769" y="1805049"/>
            <a:ext cx="10010899" cy="830997"/>
          </a:xfrm>
          <a:prstGeom prst="rect">
            <a:avLst/>
          </a:prstGeom>
          <a:noFill/>
        </p:spPr>
        <p:txBody>
          <a:bodyPr wrap="square" rtlCol="0">
            <a:spAutoFit/>
          </a:bodyPr>
          <a:lstStyle/>
          <a:p>
            <a:r>
              <a:rPr lang="en-US" altLang="zh-CN" sz="2400" dirty="0" smtClean="0"/>
              <a:t>      </a:t>
            </a:r>
            <a:r>
              <a:rPr lang="en-US" altLang="zh-CN" sz="2000" dirty="0" smtClean="0"/>
              <a:t>Taylor</a:t>
            </a:r>
            <a:r>
              <a:rPr lang="zh-CN" altLang="en-US" sz="2000" dirty="0" smtClean="0"/>
              <a:t>迭代法是一种需要</a:t>
            </a:r>
            <a:r>
              <a:rPr lang="en-US" altLang="zh-CN" sz="2000" dirty="0" smtClean="0"/>
              <a:t>MS</a:t>
            </a:r>
            <a:r>
              <a:rPr lang="zh-CN" altLang="en-US" sz="2000" dirty="0" smtClean="0"/>
              <a:t>初始估计值位置的递归算法，在每次递归中通过求解</a:t>
            </a:r>
            <a:r>
              <a:rPr lang="en-US" altLang="zh-CN" sz="2000" dirty="0" smtClean="0"/>
              <a:t>TDOA</a:t>
            </a:r>
            <a:r>
              <a:rPr lang="zh-CN" altLang="en-US" sz="2000" dirty="0" smtClean="0"/>
              <a:t>测量误差的局部最小二乘</a:t>
            </a:r>
            <a:r>
              <a:rPr lang="en-US" altLang="zh-CN" sz="2000" dirty="0" smtClean="0"/>
              <a:t>(LS)</a:t>
            </a:r>
            <a:r>
              <a:rPr lang="zh-CN" altLang="en-US" sz="2000" dirty="0" smtClean="0"/>
              <a:t>解来逐渐收敛于估计位置</a:t>
            </a:r>
            <a:r>
              <a:rPr lang="zh-CN" altLang="en-US" sz="2400" dirty="0" smtClean="0"/>
              <a:t>。</a:t>
            </a:r>
            <a:endParaRPr lang="zh-CN" altLang="en-US" sz="2400" dirty="0"/>
          </a:p>
        </p:txBody>
      </p:sp>
      <mc:AlternateContent xmlns:mc="http://schemas.openxmlformats.org/markup-compatibility/2006">
        <mc:Choice xmlns:a14="http://schemas.microsoft.com/office/drawing/2010/main" Requires="a14">
          <p:sp>
            <p:nvSpPr>
              <p:cNvPr id="6" name="矩形 5"/>
              <p:cNvSpPr/>
              <p:nvPr/>
            </p:nvSpPr>
            <p:spPr>
              <a:xfrm>
                <a:off x="1480136" y="3501143"/>
                <a:ext cx="8174716" cy="781752"/>
              </a:xfrm>
              <a:prstGeom prst="rect">
                <a:avLst/>
              </a:prstGeom>
            </p:spPr>
            <p:txBody>
              <a:bodyPr wrap="square">
                <a:spAutoFit/>
              </a:bodyPr>
              <a:lstStyle/>
              <a:p>
                <a:pPr algn="just">
                  <a:spcAft>
                    <a:spcPts val="0"/>
                  </a:spcAft>
                </a:pPr>
                <a:r>
                  <a:rPr lang="zh-CN" altLang="zh-CN" sz="2000" kern="100" dirty="0">
                    <a:latin typeface="+mn-ea"/>
                    <a:cs typeface="Times New Roman" panose="02020603050405020304" pitchFamily="18" charset="0"/>
                  </a:rPr>
                  <a:t>将上式左边二元函数在</a:t>
                </a:r>
                <a14:m>
                  <m:oMath xmlns:m="http://schemas.openxmlformats.org/officeDocument/2006/math">
                    <m:r>
                      <a:rPr lang="en-US" altLang="zh-CN" sz="2000" i="1" kern="100">
                        <a:latin typeface="+mn-ea"/>
                        <a:cs typeface="Times New Roman" panose="02020603050405020304" pitchFamily="18" charset="0"/>
                      </a:rPr>
                      <m:t>(</m:t>
                    </m:r>
                    <m:sSub>
                      <m:sSubPr>
                        <m:ctrlPr>
                          <a:rPr lang="zh-CN" altLang="zh-CN" sz="2000" i="1" kern="100">
                            <a:latin typeface="+mn-ea"/>
                            <a:cs typeface="Times New Roman" panose="02020603050405020304" pitchFamily="18" charset="0"/>
                          </a:rPr>
                        </m:ctrlPr>
                      </m:sSubPr>
                      <m:e>
                        <m:r>
                          <a:rPr lang="en-US" altLang="zh-CN" sz="2000" i="1" kern="100">
                            <a:latin typeface="+mn-ea"/>
                            <a:cs typeface="Times New Roman" panose="02020603050405020304" pitchFamily="18" charset="0"/>
                          </a:rPr>
                          <m:t>𝑥</m:t>
                        </m:r>
                      </m:e>
                      <m:sub>
                        <m:r>
                          <a:rPr lang="en-US" altLang="zh-CN" sz="2000" i="1" kern="100">
                            <a:latin typeface="+mn-ea"/>
                            <a:cs typeface="Times New Roman" panose="02020603050405020304" pitchFamily="18" charset="0"/>
                          </a:rPr>
                          <m:t>0</m:t>
                        </m:r>
                      </m:sub>
                    </m:sSub>
                    <m:r>
                      <a:rPr lang="en-US" altLang="zh-CN" sz="2000" i="1" kern="100">
                        <a:latin typeface="+mn-ea"/>
                        <a:cs typeface="Times New Roman" panose="02020603050405020304" pitchFamily="18" charset="0"/>
                      </a:rPr>
                      <m:t>,</m:t>
                    </m:r>
                    <m:sSub>
                      <m:sSubPr>
                        <m:ctrlPr>
                          <a:rPr lang="zh-CN" altLang="zh-CN" sz="2000" i="1" kern="100">
                            <a:latin typeface="+mn-ea"/>
                            <a:cs typeface="Times New Roman" panose="02020603050405020304" pitchFamily="18" charset="0"/>
                          </a:rPr>
                        </m:ctrlPr>
                      </m:sSubPr>
                      <m:e>
                        <m:r>
                          <a:rPr lang="en-US" altLang="zh-CN" sz="2000" i="1" kern="100">
                            <a:latin typeface="+mn-ea"/>
                            <a:cs typeface="Times New Roman" panose="02020603050405020304" pitchFamily="18" charset="0"/>
                          </a:rPr>
                          <m:t>𝑦</m:t>
                        </m:r>
                      </m:e>
                      <m:sub>
                        <m:r>
                          <a:rPr lang="en-US" altLang="zh-CN" sz="2000" i="1" kern="100">
                            <a:latin typeface="+mn-ea"/>
                            <a:cs typeface="Times New Roman" panose="02020603050405020304" pitchFamily="18" charset="0"/>
                          </a:rPr>
                          <m:t>0</m:t>
                        </m:r>
                      </m:sub>
                    </m:sSub>
                    <m:r>
                      <a:rPr lang="en-US" altLang="zh-CN" sz="2000" i="1" kern="100">
                        <a:latin typeface="+mn-ea"/>
                        <a:cs typeface="Times New Roman" panose="02020603050405020304" pitchFamily="18" charset="0"/>
                      </a:rPr>
                      <m:t>)</m:t>
                    </m:r>
                  </m:oMath>
                </a14:m>
                <a:r>
                  <a:rPr lang="zh-CN" altLang="zh-CN" sz="2000" kern="100" dirty="0">
                    <a:latin typeface="+mn-ea"/>
                    <a:cs typeface="Times New Roman" panose="02020603050405020304" pitchFamily="18" charset="0"/>
                  </a:rPr>
                  <a:t>按照泰勒级数展开并略去二次及高阶项有：</a:t>
                </a:r>
              </a:p>
              <a:p>
                <a14:m>
                  <m:oMathPara xmlns:m="http://schemas.openxmlformats.org/officeDocument/2006/math">
                    <m:oMathParaPr>
                      <m:jc m:val="centerGroup"/>
                    </m:oMathParaPr>
                    <m:oMath xmlns:m="http://schemas.openxmlformats.org/officeDocument/2006/math">
                      <m:eqArr>
                        <m:eqArrPr>
                          <m:ctrlPr>
                            <a:rPr lang="zh-CN" altLang="zh-CN" sz="2000" i="1">
                              <a:effectLst/>
                              <a:latin typeface="+mn-ea"/>
                            </a:rPr>
                          </m:ctrlPr>
                        </m:eqArrPr>
                        <m:e>
                          <m:sSub>
                            <m:sSubPr>
                              <m:ctrlPr>
                                <a:rPr lang="zh-CN" altLang="zh-CN" sz="2000" i="1">
                                  <a:effectLst/>
                                  <a:latin typeface="+mn-ea"/>
                                </a:rPr>
                              </m:ctrlPr>
                            </m:sSubPr>
                            <m:e>
                              <m:r>
                                <a:rPr lang="en-US" altLang="zh-CN" sz="2000" i="1" kern="100">
                                  <a:latin typeface="+mn-ea"/>
                                  <a:cs typeface="Times New Roman" panose="02020603050405020304" pitchFamily="18" charset="0"/>
                                </a:rPr>
                                <m:t>𝑓</m:t>
                              </m:r>
                            </m:e>
                            <m:sub>
                              <m:r>
                                <a:rPr lang="en-US" altLang="zh-CN" sz="2000" i="1" kern="100">
                                  <a:latin typeface="+mn-ea"/>
                                  <a:cs typeface="Times New Roman" panose="02020603050405020304" pitchFamily="18" charset="0"/>
                                </a:rPr>
                                <m:t>𝑖</m:t>
                              </m:r>
                            </m:sub>
                          </m:sSub>
                          <m:d>
                            <m:dPr>
                              <m:ctrlPr>
                                <a:rPr lang="zh-CN" altLang="zh-CN" sz="2000" i="1">
                                  <a:effectLst/>
                                  <a:latin typeface="+mn-ea"/>
                                </a:rPr>
                              </m:ctrlPr>
                            </m:dPr>
                            <m:e>
                              <m:r>
                                <a:rPr lang="en-US" altLang="zh-CN" sz="2000" i="1" kern="100">
                                  <a:latin typeface="+mn-ea"/>
                                  <a:cs typeface="Times New Roman" panose="02020603050405020304" pitchFamily="18" charset="0"/>
                                </a:rPr>
                                <m:t>𝑥</m:t>
                              </m:r>
                              <m:r>
                                <a:rPr lang="en-US" altLang="zh-CN" sz="2000" i="1" kern="100">
                                  <a:latin typeface="+mn-ea"/>
                                  <a:cs typeface="Times New Roman" panose="02020603050405020304" pitchFamily="18" charset="0"/>
                                </a:rPr>
                                <m:t>,</m:t>
                              </m:r>
                              <m:r>
                                <a:rPr lang="en-US" altLang="zh-CN" sz="2000" i="1" kern="100">
                                  <a:latin typeface="+mn-ea"/>
                                  <a:cs typeface="Times New Roman" panose="02020603050405020304" pitchFamily="18" charset="0"/>
                                </a:rPr>
                                <m:t>𝑦</m:t>
                              </m:r>
                            </m:e>
                          </m:d>
                          <m:r>
                            <a:rPr lang="en-US" altLang="zh-CN" sz="2000" i="1" kern="100">
                              <a:latin typeface="+mn-ea"/>
                              <a:cs typeface="Times New Roman" panose="02020603050405020304" pitchFamily="18" charset="0"/>
                            </a:rPr>
                            <m:t>≈</m:t>
                          </m:r>
                          <m:sSub>
                            <m:sSubPr>
                              <m:ctrlPr>
                                <a:rPr lang="zh-CN" altLang="zh-CN" sz="2000" i="1">
                                  <a:effectLst/>
                                  <a:latin typeface="+mn-ea"/>
                                </a:rPr>
                              </m:ctrlPr>
                            </m:sSubPr>
                            <m:e>
                              <m:r>
                                <a:rPr lang="en-US" altLang="zh-CN" sz="2000" i="1" kern="100">
                                  <a:latin typeface="+mn-ea"/>
                                  <a:cs typeface="Times New Roman" panose="02020603050405020304" pitchFamily="18" charset="0"/>
                                </a:rPr>
                                <m:t>𝑓</m:t>
                              </m:r>
                            </m:e>
                            <m:sub>
                              <m:r>
                                <a:rPr lang="en-US" altLang="zh-CN" sz="2000" i="1" kern="100">
                                  <a:latin typeface="+mn-ea"/>
                                  <a:cs typeface="Times New Roman" panose="02020603050405020304" pitchFamily="18" charset="0"/>
                                </a:rPr>
                                <m:t>𝑖</m:t>
                              </m:r>
                            </m:sub>
                          </m:sSub>
                          <m:d>
                            <m:dPr>
                              <m:ctrlPr>
                                <a:rPr lang="zh-CN" altLang="zh-CN" sz="2000" i="1">
                                  <a:effectLst/>
                                  <a:latin typeface="+mn-ea"/>
                                </a:rPr>
                              </m:ctrlPr>
                            </m:dPr>
                            <m:e>
                              <m:sSub>
                                <m:sSubPr>
                                  <m:ctrlPr>
                                    <a:rPr lang="zh-CN" altLang="zh-CN" sz="2000" i="1">
                                      <a:effectLst/>
                                      <a:latin typeface="+mn-ea"/>
                                    </a:rPr>
                                  </m:ctrlPr>
                                </m:sSubPr>
                                <m:e>
                                  <m:r>
                                    <a:rPr lang="en-US" altLang="zh-CN" sz="2000" i="1" kern="100">
                                      <a:latin typeface="+mn-ea"/>
                                      <a:cs typeface="Times New Roman" panose="02020603050405020304" pitchFamily="18" charset="0"/>
                                    </a:rPr>
                                    <m:t>𝑥</m:t>
                                  </m:r>
                                </m:e>
                                <m:sub>
                                  <m:r>
                                    <a:rPr lang="en-US" altLang="zh-CN" sz="2000" i="1" kern="100">
                                      <a:latin typeface="+mn-ea"/>
                                      <a:cs typeface="Times New Roman" panose="02020603050405020304" pitchFamily="18" charset="0"/>
                                    </a:rPr>
                                    <m:t>0</m:t>
                                  </m:r>
                                </m:sub>
                              </m:sSub>
                              <m:r>
                                <a:rPr lang="en-US" altLang="zh-CN" sz="2000" i="1" kern="100">
                                  <a:latin typeface="+mn-ea"/>
                                  <a:cs typeface="Times New Roman" panose="02020603050405020304" pitchFamily="18" charset="0"/>
                                </a:rPr>
                                <m:t>,</m:t>
                              </m:r>
                              <m:sSub>
                                <m:sSubPr>
                                  <m:ctrlPr>
                                    <a:rPr lang="zh-CN" altLang="zh-CN" sz="2000" i="1">
                                      <a:effectLst/>
                                      <a:latin typeface="+mn-ea"/>
                                    </a:rPr>
                                  </m:ctrlPr>
                                </m:sSubPr>
                                <m:e>
                                  <m:r>
                                    <a:rPr lang="en-US" altLang="zh-CN" sz="2000" i="1" kern="100">
                                      <a:latin typeface="+mn-ea"/>
                                      <a:cs typeface="Times New Roman" panose="02020603050405020304" pitchFamily="18" charset="0"/>
                                    </a:rPr>
                                    <m:t>𝑦</m:t>
                                  </m:r>
                                </m:e>
                                <m:sub>
                                  <m:r>
                                    <a:rPr lang="en-US" altLang="zh-CN" sz="2000" i="1" kern="100">
                                      <a:latin typeface="+mn-ea"/>
                                      <a:cs typeface="Times New Roman" panose="02020603050405020304" pitchFamily="18" charset="0"/>
                                    </a:rPr>
                                    <m:t>0</m:t>
                                  </m:r>
                                </m:sub>
                              </m:sSub>
                            </m:e>
                          </m:d>
                          <m:r>
                            <a:rPr lang="en-US" altLang="zh-CN" sz="2000" i="1" kern="100">
                              <a:latin typeface="+mn-ea"/>
                              <a:cs typeface="Times New Roman" panose="02020603050405020304" pitchFamily="18" charset="0"/>
                            </a:rPr>
                            <m:t>+</m:t>
                          </m:r>
                          <m:d>
                            <m:dPr>
                              <m:ctrlPr>
                                <a:rPr lang="zh-CN" altLang="zh-CN" sz="2000" i="1">
                                  <a:effectLst/>
                                  <a:latin typeface="+mn-ea"/>
                                </a:rPr>
                              </m:ctrlPr>
                            </m:dPr>
                            <m:e>
                              <m:r>
                                <a:rPr lang="en-US" altLang="zh-CN" sz="2000" i="1" kern="100">
                                  <a:latin typeface="+mn-ea"/>
                                  <a:cs typeface="Times New Roman" panose="02020603050405020304" pitchFamily="18" charset="0"/>
                                </a:rPr>
                                <m:t>𝑥</m:t>
                              </m:r>
                              <m:r>
                                <a:rPr lang="en-US" altLang="zh-CN" sz="2000" i="1" kern="100">
                                  <a:latin typeface="+mn-ea"/>
                                  <a:cs typeface="Times New Roman" panose="02020603050405020304" pitchFamily="18" charset="0"/>
                                </a:rPr>
                                <m:t>−</m:t>
                              </m:r>
                              <m:sSub>
                                <m:sSubPr>
                                  <m:ctrlPr>
                                    <a:rPr lang="zh-CN" altLang="zh-CN" sz="2000" i="1">
                                      <a:effectLst/>
                                      <a:latin typeface="+mn-ea"/>
                                    </a:rPr>
                                  </m:ctrlPr>
                                </m:sSubPr>
                                <m:e>
                                  <m:r>
                                    <a:rPr lang="en-US" altLang="zh-CN" sz="2000" i="1" kern="100">
                                      <a:latin typeface="+mn-ea"/>
                                      <a:cs typeface="Times New Roman" panose="02020603050405020304" pitchFamily="18" charset="0"/>
                                    </a:rPr>
                                    <m:t>𝑥</m:t>
                                  </m:r>
                                </m:e>
                                <m:sub>
                                  <m:r>
                                    <a:rPr lang="en-US" altLang="zh-CN" sz="2000" i="1" kern="100">
                                      <a:latin typeface="+mn-ea"/>
                                      <a:cs typeface="Times New Roman" panose="02020603050405020304" pitchFamily="18" charset="0"/>
                                    </a:rPr>
                                    <m:t>0</m:t>
                                  </m:r>
                                </m:sub>
                              </m:sSub>
                            </m:e>
                          </m:d>
                          <m:sSubSup>
                            <m:sSubSupPr>
                              <m:ctrlPr>
                                <a:rPr lang="zh-CN" altLang="zh-CN" sz="2000" i="1">
                                  <a:effectLst/>
                                  <a:latin typeface="+mn-ea"/>
                                </a:rPr>
                              </m:ctrlPr>
                            </m:sSubSupPr>
                            <m:e>
                              <m:r>
                                <a:rPr lang="en-US" altLang="zh-CN" sz="2000" i="1" kern="100">
                                  <a:latin typeface="+mn-ea"/>
                                  <a:cs typeface="Times New Roman" panose="02020603050405020304" pitchFamily="18" charset="0"/>
                                </a:rPr>
                                <m:t>𝑓</m:t>
                              </m:r>
                            </m:e>
                            <m:sub>
                              <m:r>
                                <a:rPr lang="en-US" altLang="zh-CN" sz="2000" i="1" kern="100">
                                  <a:latin typeface="+mn-ea"/>
                                  <a:cs typeface="Times New Roman" panose="02020603050405020304" pitchFamily="18" charset="0"/>
                                </a:rPr>
                                <m:t>𝑖𝑥</m:t>
                              </m:r>
                            </m:sub>
                            <m:sup>
                              <m:r>
                                <a:rPr lang="en-US" altLang="zh-CN" sz="2000" i="1" kern="100">
                                  <a:latin typeface="+mn-ea"/>
                                  <a:cs typeface="Times New Roman" panose="02020603050405020304" pitchFamily="18" charset="0"/>
                                </a:rPr>
                                <m:t>′</m:t>
                              </m:r>
                            </m:sup>
                          </m:sSubSup>
                          <m:d>
                            <m:dPr>
                              <m:ctrlPr>
                                <a:rPr lang="zh-CN" altLang="zh-CN" sz="2000" i="1">
                                  <a:effectLst/>
                                  <a:latin typeface="+mn-ea"/>
                                </a:rPr>
                              </m:ctrlPr>
                            </m:dPr>
                            <m:e>
                              <m:sSub>
                                <m:sSubPr>
                                  <m:ctrlPr>
                                    <a:rPr lang="zh-CN" altLang="zh-CN" sz="2000" i="1">
                                      <a:effectLst/>
                                      <a:latin typeface="+mn-ea"/>
                                    </a:rPr>
                                  </m:ctrlPr>
                                </m:sSubPr>
                                <m:e>
                                  <m:r>
                                    <a:rPr lang="en-US" altLang="zh-CN" sz="2000" i="1" kern="100">
                                      <a:latin typeface="+mn-ea"/>
                                      <a:cs typeface="Times New Roman" panose="02020603050405020304" pitchFamily="18" charset="0"/>
                                    </a:rPr>
                                    <m:t>𝑥</m:t>
                                  </m:r>
                                </m:e>
                                <m:sub>
                                  <m:r>
                                    <a:rPr lang="en-US" altLang="zh-CN" sz="2000" i="1" kern="100">
                                      <a:latin typeface="+mn-ea"/>
                                      <a:cs typeface="Times New Roman" panose="02020603050405020304" pitchFamily="18" charset="0"/>
                                    </a:rPr>
                                    <m:t>0</m:t>
                                  </m:r>
                                </m:sub>
                              </m:sSub>
                              <m:r>
                                <a:rPr lang="en-US" altLang="zh-CN" sz="2000" i="1" kern="100">
                                  <a:latin typeface="+mn-ea"/>
                                  <a:cs typeface="Times New Roman" panose="02020603050405020304" pitchFamily="18" charset="0"/>
                                </a:rPr>
                                <m:t>,</m:t>
                              </m:r>
                              <m:sSub>
                                <m:sSubPr>
                                  <m:ctrlPr>
                                    <a:rPr lang="zh-CN" altLang="zh-CN" sz="2000" i="1">
                                      <a:effectLst/>
                                      <a:latin typeface="+mn-ea"/>
                                    </a:rPr>
                                  </m:ctrlPr>
                                </m:sSubPr>
                                <m:e>
                                  <m:r>
                                    <a:rPr lang="en-US" altLang="zh-CN" sz="2000" i="1" kern="100">
                                      <a:latin typeface="+mn-ea"/>
                                      <a:cs typeface="Times New Roman" panose="02020603050405020304" pitchFamily="18" charset="0"/>
                                    </a:rPr>
                                    <m:t>𝑦</m:t>
                                  </m:r>
                                </m:e>
                                <m:sub>
                                  <m:r>
                                    <a:rPr lang="en-US" altLang="zh-CN" sz="2000" i="1" kern="100">
                                      <a:latin typeface="+mn-ea"/>
                                      <a:cs typeface="Times New Roman" panose="02020603050405020304" pitchFamily="18" charset="0"/>
                                    </a:rPr>
                                    <m:t>0</m:t>
                                  </m:r>
                                </m:sub>
                              </m:sSub>
                            </m:e>
                          </m:d>
                          <m:r>
                            <a:rPr lang="en-US" altLang="zh-CN" sz="2000" i="1" kern="100">
                              <a:latin typeface="+mn-ea"/>
                              <a:cs typeface="Times New Roman" panose="02020603050405020304" pitchFamily="18" charset="0"/>
                            </a:rPr>
                            <m:t>+</m:t>
                          </m:r>
                          <m:d>
                            <m:dPr>
                              <m:ctrlPr>
                                <a:rPr lang="zh-CN" altLang="zh-CN" sz="2000" i="1">
                                  <a:effectLst/>
                                  <a:latin typeface="+mn-ea"/>
                                </a:rPr>
                              </m:ctrlPr>
                            </m:dPr>
                            <m:e>
                              <m:r>
                                <a:rPr lang="en-US" altLang="zh-CN" sz="2000" i="1" kern="100">
                                  <a:latin typeface="+mn-ea"/>
                                  <a:cs typeface="Times New Roman" panose="02020603050405020304" pitchFamily="18" charset="0"/>
                                </a:rPr>
                                <m:t>𝑦</m:t>
                              </m:r>
                              <m:r>
                                <a:rPr lang="en-US" altLang="zh-CN" sz="2000" i="1" kern="100">
                                  <a:latin typeface="+mn-ea"/>
                                  <a:cs typeface="Times New Roman" panose="02020603050405020304" pitchFamily="18" charset="0"/>
                                </a:rPr>
                                <m:t>−</m:t>
                              </m:r>
                              <m:sSub>
                                <m:sSubPr>
                                  <m:ctrlPr>
                                    <a:rPr lang="zh-CN" altLang="zh-CN" sz="2000" i="1">
                                      <a:effectLst/>
                                      <a:latin typeface="+mn-ea"/>
                                    </a:rPr>
                                  </m:ctrlPr>
                                </m:sSubPr>
                                <m:e>
                                  <m:r>
                                    <a:rPr lang="en-US" altLang="zh-CN" sz="2000" i="1" kern="100">
                                      <a:latin typeface="+mn-ea"/>
                                      <a:cs typeface="Times New Roman" panose="02020603050405020304" pitchFamily="18" charset="0"/>
                                    </a:rPr>
                                    <m:t>𝑦</m:t>
                                  </m:r>
                                </m:e>
                                <m:sub>
                                  <m:r>
                                    <a:rPr lang="en-US" altLang="zh-CN" sz="2000" i="1" kern="100">
                                      <a:latin typeface="+mn-ea"/>
                                      <a:cs typeface="Times New Roman" panose="02020603050405020304" pitchFamily="18" charset="0"/>
                                    </a:rPr>
                                    <m:t>0</m:t>
                                  </m:r>
                                </m:sub>
                              </m:sSub>
                            </m:e>
                          </m:d>
                          <m:sSubSup>
                            <m:sSubSupPr>
                              <m:ctrlPr>
                                <a:rPr lang="zh-CN" altLang="zh-CN" sz="2000" i="1">
                                  <a:effectLst/>
                                  <a:latin typeface="+mn-ea"/>
                                </a:rPr>
                              </m:ctrlPr>
                            </m:sSubSupPr>
                            <m:e>
                              <m:r>
                                <a:rPr lang="en-US" altLang="zh-CN" sz="2000" i="1" kern="100">
                                  <a:latin typeface="+mn-ea"/>
                                  <a:cs typeface="Times New Roman" panose="02020603050405020304" pitchFamily="18" charset="0"/>
                                </a:rPr>
                                <m:t>𝑓</m:t>
                              </m:r>
                            </m:e>
                            <m:sub>
                              <m:r>
                                <a:rPr lang="en-US" altLang="zh-CN" sz="2000" i="1" kern="100">
                                  <a:latin typeface="+mn-ea"/>
                                  <a:cs typeface="Times New Roman" panose="02020603050405020304" pitchFamily="18" charset="0"/>
                                </a:rPr>
                                <m:t>𝑖𝑦</m:t>
                              </m:r>
                            </m:sub>
                            <m:sup>
                              <m:r>
                                <a:rPr lang="en-US" altLang="zh-CN" sz="2000" i="1" kern="100">
                                  <a:latin typeface="+mn-ea"/>
                                  <a:cs typeface="Times New Roman" panose="02020603050405020304" pitchFamily="18" charset="0"/>
                                </a:rPr>
                                <m:t>′</m:t>
                              </m:r>
                            </m:sup>
                          </m:sSubSup>
                          <m:d>
                            <m:dPr>
                              <m:ctrlPr>
                                <a:rPr lang="zh-CN" altLang="zh-CN" sz="2000" i="1">
                                  <a:effectLst/>
                                  <a:latin typeface="+mn-ea"/>
                                </a:rPr>
                              </m:ctrlPr>
                            </m:dPr>
                            <m:e>
                              <m:sSub>
                                <m:sSubPr>
                                  <m:ctrlPr>
                                    <a:rPr lang="zh-CN" altLang="zh-CN" sz="2000" i="1">
                                      <a:effectLst/>
                                      <a:latin typeface="+mn-ea"/>
                                    </a:rPr>
                                  </m:ctrlPr>
                                </m:sSubPr>
                                <m:e>
                                  <m:r>
                                    <a:rPr lang="en-US" altLang="zh-CN" sz="2000" i="1" kern="100">
                                      <a:latin typeface="+mn-ea"/>
                                      <a:cs typeface="Times New Roman" panose="02020603050405020304" pitchFamily="18" charset="0"/>
                                    </a:rPr>
                                    <m:t>𝑥</m:t>
                                  </m:r>
                                </m:e>
                                <m:sub>
                                  <m:r>
                                    <a:rPr lang="en-US" altLang="zh-CN" sz="2000" i="1" kern="100">
                                      <a:latin typeface="+mn-ea"/>
                                      <a:cs typeface="Times New Roman" panose="02020603050405020304" pitchFamily="18" charset="0"/>
                                    </a:rPr>
                                    <m:t>0</m:t>
                                  </m:r>
                                </m:sub>
                              </m:sSub>
                              <m:r>
                                <a:rPr lang="en-US" altLang="zh-CN" sz="2000" i="1" kern="100">
                                  <a:latin typeface="+mn-ea"/>
                                  <a:cs typeface="Times New Roman" panose="02020603050405020304" pitchFamily="18" charset="0"/>
                                </a:rPr>
                                <m:t>,</m:t>
                              </m:r>
                              <m:sSub>
                                <m:sSubPr>
                                  <m:ctrlPr>
                                    <a:rPr lang="zh-CN" altLang="zh-CN" sz="2000" i="1">
                                      <a:effectLst/>
                                      <a:latin typeface="+mn-ea"/>
                                    </a:rPr>
                                  </m:ctrlPr>
                                </m:sSubPr>
                                <m:e>
                                  <m:r>
                                    <a:rPr lang="en-US" altLang="zh-CN" sz="2000" i="1" kern="100">
                                      <a:latin typeface="+mn-ea"/>
                                      <a:cs typeface="Times New Roman" panose="02020603050405020304" pitchFamily="18" charset="0"/>
                                    </a:rPr>
                                    <m:t>𝑦</m:t>
                                  </m:r>
                                </m:e>
                                <m:sub>
                                  <m:r>
                                    <a:rPr lang="en-US" altLang="zh-CN" sz="2000" i="1" kern="100">
                                      <a:latin typeface="+mn-ea"/>
                                      <a:cs typeface="Times New Roman" panose="02020603050405020304" pitchFamily="18" charset="0"/>
                                    </a:rPr>
                                    <m:t>0</m:t>
                                  </m:r>
                                </m:sub>
                              </m:sSub>
                            </m:e>
                          </m:d>
                        </m:e>
                      </m:eqArr>
                    </m:oMath>
                  </m:oMathPara>
                </a14:m>
                <a:endParaRPr lang="zh-CN" altLang="en-US" dirty="0">
                  <a:latin typeface="+mn-ea"/>
                </a:endParaRPr>
              </a:p>
            </p:txBody>
          </p:sp>
        </mc:Choice>
        <mc:Fallback>
          <p:sp>
            <p:nvSpPr>
              <p:cNvPr id="6" name="矩形 5"/>
              <p:cNvSpPr>
                <a:spLocks noRot="1" noChangeAspect="1" noMove="1" noResize="1" noEditPoints="1" noAdjustHandles="1" noChangeArrowheads="1" noChangeShapeType="1" noTextEdit="1"/>
              </p:cNvSpPr>
              <p:nvPr/>
            </p:nvSpPr>
            <p:spPr>
              <a:xfrm>
                <a:off x="1480136" y="3501143"/>
                <a:ext cx="8174716" cy="781752"/>
              </a:xfrm>
              <a:prstGeom prst="rect">
                <a:avLst/>
              </a:prstGeom>
              <a:blipFill>
                <a:blip r:embed="rId3"/>
                <a:stretch>
                  <a:fillRect l="-820" t="-3876" r="-3878" b="-46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2096800" y="4282895"/>
                <a:ext cx="3470694" cy="127970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en-US">
                              <a:latin typeface="Cambria Math" panose="02040503050406030204" pitchFamily="18" charset="0"/>
                            </a:rPr>
                          </m:ctrlPr>
                        </m:mPr>
                        <m:mr>
                          <m:e>
                            <m:sSubSup>
                              <m:sSubSupPr>
                                <m:ctrlPr>
                                  <a:rPr lang="zh-CN" altLang="en-US">
                                    <a:latin typeface="Cambria Math" panose="02040503050406030204" pitchFamily="18" charset="0"/>
                                  </a:rPr>
                                </m:ctrlPr>
                              </m:sSubSupPr>
                              <m:e>
                                <m:r>
                                  <a:rPr lang="zh-CN" altLang="en-US" i="1">
                                    <a:latin typeface="Cambria Math" panose="02040503050406030204" pitchFamily="18" charset="0"/>
                                  </a:rPr>
                                  <m:t>𝑓</m:t>
                                </m:r>
                              </m:e>
                              <m:sub>
                                <m:r>
                                  <a:rPr lang="zh-CN" altLang="en-US" i="1">
                                    <a:latin typeface="Cambria Math" panose="02040503050406030204" pitchFamily="18" charset="0"/>
                                  </a:rPr>
                                  <m:t>𝑖𝑥</m:t>
                                </m:r>
                              </m:sub>
                              <m:sup>
                                <m:r>
                                  <a:rPr lang="zh-CN" altLang="en-US" i="0">
                                    <a:latin typeface="Cambria Math" panose="02040503050406030204" pitchFamily="18" charset="0"/>
                                  </a:rPr>
                                  <m:t>′</m:t>
                                </m:r>
                              </m:sup>
                            </m:sSubSup>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e>
                            </m:d>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𝑖</m:t>
                                    </m:r>
                                  </m:sub>
                                </m:sSub>
                              </m:num>
                              <m:den>
                                <m:r>
                                  <a:rPr lang="zh-CN" altLang="en-US" i="0">
                                    <a:latin typeface="Cambria Math" panose="02040503050406030204" pitchFamily="18" charset="0"/>
                                  </a:rPr>
                                  <m:t>∂</m:t>
                                </m:r>
                                <m:r>
                                  <a:rPr lang="zh-CN" altLang="en-US" i="1">
                                    <a:latin typeface="Cambria Math" panose="02040503050406030204" pitchFamily="18" charset="0"/>
                                  </a:rPr>
                                  <m:t>𝑥</m:t>
                                </m:r>
                              </m:den>
                            </m:f>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sub>
                                </m:sSub>
                              </m:den>
                            </m:f>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0">
                                        <a:latin typeface="Cambria Math" panose="02040503050406030204" pitchFamily="18" charset="0"/>
                                      </a:rPr>
                                      <m:t>1</m:t>
                                    </m:r>
                                  </m:sub>
                                </m:sSub>
                              </m:den>
                            </m:f>
                          </m:e>
                        </m:mr>
                        <m:mr>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𝑓</m:t>
                                </m:r>
                              </m:e>
                              <m:sub>
                                <m:r>
                                  <a:rPr lang="zh-CN" altLang="en-US" i="1">
                                    <a:latin typeface="Cambria Math" panose="02040503050406030204" pitchFamily="18" charset="0"/>
                                  </a:rPr>
                                  <m:t>𝑖𝑦</m:t>
                                </m:r>
                              </m:sub>
                              <m:sup>
                                <m:r>
                                  <a:rPr lang="zh-CN" altLang="en-US" i="0">
                                    <a:latin typeface="Cambria Math" panose="02040503050406030204" pitchFamily="18" charset="0"/>
                                  </a:rPr>
                                  <m:t>′</m:t>
                                </m:r>
                              </m:sup>
                            </m:sSubSup>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e>
                            </m:d>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𝑖</m:t>
                                    </m:r>
                                  </m:sub>
                                </m:sSub>
                              </m:num>
                              <m:den>
                                <m:r>
                                  <a:rPr lang="zh-CN" altLang="en-US" i="0">
                                    <a:latin typeface="Cambria Math" panose="02040503050406030204" pitchFamily="18" charset="0"/>
                                  </a:rPr>
                                  <m:t>∂</m:t>
                                </m:r>
                                <m:r>
                                  <a:rPr lang="zh-CN" altLang="en-US" i="1">
                                    <a:latin typeface="Cambria Math" panose="02040503050406030204" pitchFamily="18" charset="0"/>
                                  </a:rPr>
                                  <m:t>𝑦</m:t>
                                </m:r>
                              </m:den>
                            </m:f>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𝑦</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sub>
                                </m:sSub>
                              </m:den>
                            </m:f>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𝑦</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0">
                                        <a:latin typeface="Cambria Math" panose="02040503050406030204" pitchFamily="18" charset="0"/>
                                      </a:rPr>
                                      <m:t>1</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0">
                                        <a:latin typeface="Cambria Math" panose="02040503050406030204" pitchFamily="18" charset="0"/>
                                      </a:rPr>
                                      <m:t>1</m:t>
                                    </m:r>
                                  </m:sub>
                                </m:sSub>
                              </m:den>
                            </m:f>
                          </m:e>
                        </m:mr>
                      </m:m>
                    </m:oMath>
                  </m:oMathPara>
                </a14:m>
                <a:endParaRPr lang="zh-CN" altLang="en-US" dirty="0"/>
              </a:p>
            </p:txBody>
          </p:sp>
        </mc:Choice>
        <mc:Fallback>
          <p:sp>
            <p:nvSpPr>
              <p:cNvPr id="8" name="矩形 7"/>
              <p:cNvSpPr>
                <a:spLocks noRot="1" noChangeAspect="1" noMove="1" noResize="1" noEditPoints="1" noAdjustHandles="1" noChangeArrowheads="1" noChangeShapeType="1" noTextEdit="1"/>
              </p:cNvSpPr>
              <p:nvPr/>
            </p:nvSpPr>
            <p:spPr>
              <a:xfrm>
                <a:off x="2096800" y="4282895"/>
                <a:ext cx="3470694" cy="1279709"/>
              </a:xfrm>
              <a:prstGeom prst="rect">
                <a:avLst/>
              </a:prstGeom>
              <a:blipFill>
                <a:blip r:embed="rId4"/>
                <a:stretch>
                  <a:fillRect/>
                </a:stretch>
              </a:blipFill>
            </p:spPr>
            <p:txBody>
              <a:bodyPr/>
              <a:lstStyle/>
              <a:p>
                <a:r>
                  <a:rPr lang="zh-CN" altLang="en-US">
                    <a:noFill/>
                  </a:rPr>
                  <a:t> </a:t>
                </a:r>
              </a:p>
            </p:txBody>
          </p:sp>
        </mc:Fallback>
      </mc:AlternateContent>
      <p:sp>
        <p:nvSpPr>
          <p:cNvPr id="9" name="灯片编号占位符 8"/>
          <p:cNvSpPr>
            <a:spLocks noGrp="1"/>
          </p:cNvSpPr>
          <p:nvPr>
            <p:ph type="sldNum" sz="quarter" idx="12"/>
          </p:nvPr>
        </p:nvSpPr>
        <p:spPr/>
        <p:txBody>
          <a:bodyPr/>
          <a:lstStyle/>
          <a:p>
            <a:fld id="{809151C6-BCF0-41C6-AC9D-C91C56AE1A47}" type="slidenum">
              <a:rPr lang="zh-CN" altLang="en-US" smtClean="0"/>
              <a:t>7</a:t>
            </a:fld>
            <a:endParaRPr lang="zh-CN" altLang="en-US"/>
          </a:p>
        </p:txBody>
      </p:sp>
    </p:spTree>
    <p:extLst>
      <p:ext uri="{BB962C8B-B14F-4D97-AF65-F5344CB8AC3E}">
        <p14:creationId xmlns:p14="http://schemas.microsoft.com/office/powerpoint/2010/main" val="3734514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309694" y="50232"/>
            <a:ext cx="10515600" cy="1325563"/>
          </a:xfrm>
          <a:ln>
            <a:noFill/>
          </a:ln>
        </p:spPr>
        <p:style>
          <a:lnRef idx="2">
            <a:schemeClr val="dk1"/>
          </a:lnRef>
          <a:fillRef idx="1">
            <a:schemeClr val="lt1"/>
          </a:fillRef>
          <a:effectRef idx="0">
            <a:schemeClr val="dk1"/>
          </a:effectRef>
          <a:fontRef idx="minor">
            <a:schemeClr val="dk1"/>
          </a:fontRef>
        </p:style>
        <p:txBody>
          <a:bodyPr/>
          <a:lstStyle/>
          <a:p>
            <a:r>
              <a:rPr lang="en-US" altLang="zh-CN" dirty="0" smtClean="0"/>
              <a:t>Taylor</a:t>
            </a:r>
            <a:r>
              <a:rPr lang="zh-CN" altLang="en-US" dirty="0" smtClean="0"/>
              <a:t>迭代法</a:t>
            </a:r>
            <a:endParaRPr lang="zh-CN" altLang="en-US" dirty="0"/>
          </a:p>
        </p:txBody>
      </p:sp>
      <p:cxnSp>
        <p:nvCxnSpPr>
          <p:cNvPr id="11" name="直接连接符 10"/>
          <p:cNvCxnSpPr/>
          <p:nvPr/>
        </p:nvCxnSpPr>
        <p:spPr>
          <a:xfrm>
            <a:off x="0" y="1375795"/>
            <a:ext cx="6761527" cy="0"/>
          </a:xfrm>
          <a:prstGeom prst="line">
            <a:avLst/>
          </a:prstGeom>
          <a:ln w="38100"/>
        </p:spPr>
        <p:style>
          <a:lnRef idx="3">
            <a:schemeClr val="dk1"/>
          </a:lnRef>
          <a:fillRef idx="0">
            <a:schemeClr val="dk1"/>
          </a:fillRef>
          <a:effectRef idx="2">
            <a:schemeClr val="dk1"/>
          </a:effectRef>
          <a:fontRef idx="minor">
            <a:schemeClr val="tx1"/>
          </a:fontRef>
        </p:style>
      </p:cxnSp>
      <p:sp>
        <p:nvSpPr>
          <p:cNvPr id="2" name="文本框 1"/>
          <p:cNvSpPr txBox="1"/>
          <p:nvPr/>
        </p:nvSpPr>
        <p:spPr>
          <a:xfrm>
            <a:off x="938150" y="1840675"/>
            <a:ext cx="7079942" cy="400110"/>
          </a:xfrm>
          <a:prstGeom prst="rect">
            <a:avLst/>
          </a:prstGeom>
          <a:noFill/>
        </p:spPr>
        <p:txBody>
          <a:bodyPr wrap="square" rtlCol="0">
            <a:spAutoFit/>
          </a:bodyPr>
          <a:lstStyle/>
          <a:p>
            <a:r>
              <a:rPr lang="zh-CN" altLang="en-US" sz="2000" dirty="0" smtClean="0"/>
              <a:t>通过上述泰勒展开，并假设测试误差服从高斯分布可以得到：</a:t>
            </a:r>
            <a:endParaRPr lang="zh-CN" altLang="en-US" sz="2000" dirty="0"/>
          </a:p>
        </p:txBody>
      </p:sp>
      <mc:AlternateContent xmlns:mc="http://schemas.openxmlformats.org/markup-compatibility/2006">
        <mc:Choice xmlns:a14="http://schemas.microsoft.com/office/drawing/2010/main" Requires="a14">
          <p:sp>
            <p:nvSpPr>
              <p:cNvPr id="4" name="矩形 3"/>
              <p:cNvSpPr/>
              <p:nvPr/>
            </p:nvSpPr>
            <p:spPr>
              <a:xfrm>
                <a:off x="3380763" y="2240785"/>
                <a:ext cx="3785238" cy="46166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zh-CN" altLang="en-US" sz="2400" b="0" i="1">
                          <a:latin typeface="Cambria Math" panose="02040503050406030204" pitchFamily="18" charset="0"/>
                        </a:rPr>
                        <m:t>𝜓</m:t>
                      </m:r>
                      <m:r>
                        <a:rPr lang="zh-CN" altLang="en-US" sz="2400" b="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b="0" i="1">
                              <a:latin typeface="Cambria Math" panose="02040503050406030204" pitchFamily="18" charset="0"/>
                            </a:rPr>
                            <m:t>h</m:t>
                          </m:r>
                        </m:e>
                        <m:sub>
                          <m:r>
                            <a:rPr lang="zh-CN" altLang="en-US" sz="2400" b="0" i="0">
                              <a:latin typeface="Cambria Math" panose="02040503050406030204" pitchFamily="18" charset="0"/>
                            </a:rPr>
                            <m:t>0</m:t>
                          </m:r>
                        </m:sub>
                      </m:sSub>
                      <m:r>
                        <a:rPr lang="zh-CN" altLang="en-US" sz="2400" b="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b="0" i="1">
                              <a:latin typeface="Cambria Math" panose="02040503050406030204" pitchFamily="18" charset="0"/>
                            </a:rPr>
                            <m:t>𝐺</m:t>
                          </m:r>
                        </m:e>
                        <m:sub>
                          <m:r>
                            <a:rPr lang="zh-CN" altLang="en-US" sz="2400" b="0" i="0">
                              <a:latin typeface="Cambria Math" panose="02040503050406030204" pitchFamily="18" charset="0"/>
                            </a:rPr>
                            <m:t>0</m:t>
                          </m:r>
                        </m:sub>
                      </m:sSub>
                      <m:sSub>
                        <m:sSubPr>
                          <m:ctrlPr>
                            <a:rPr lang="zh-CN" altLang="en-US" sz="2400" i="1">
                              <a:latin typeface="Cambria Math" panose="02040503050406030204" pitchFamily="18" charset="0"/>
                            </a:rPr>
                          </m:ctrlPr>
                        </m:sSubPr>
                        <m:e>
                          <m:r>
                            <a:rPr lang="zh-CN" altLang="en-US" sz="2400" b="0" i="1">
                              <a:latin typeface="Cambria Math" panose="02040503050406030204" pitchFamily="18" charset="0"/>
                            </a:rPr>
                            <m:t>𝛿</m:t>
                          </m:r>
                        </m:e>
                        <m:sub>
                          <m:r>
                            <a:rPr lang="zh-CN" altLang="en-US" sz="2400" b="0" i="0">
                              <a:latin typeface="Cambria Math" panose="02040503050406030204" pitchFamily="18" charset="0"/>
                            </a:rPr>
                            <m:t> </m:t>
                          </m:r>
                        </m:sub>
                      </m:sSub>
                    </m:oMath>
                  </m:oMathPara>
                </a14:m>
                <a:endParaRPr lang="zh-CN" altLang="en-US" dirty="0"/>
              </a:p>
            </p:txBody>
          </p:sp>
        </mc:Choice>
        <mc:Fallback>
          <p:sp>
            <p:nvSpPr>
              <p:cNvPr id="4" name="矩形 3"/>
              <p:cNvSpPr>
                <a:spLocks noRot="1" noChangeAspect="1" noMove="1" noResize="1" noEditPoints="1" noAdjustHandles="1" noChangeArrowheads="1" noChangeShapeType="1" noTextEdit="1"/>
              </p:cNvSpPr>
              <p:nvPr/>
            </p:nvSpPr>
            <p:spPr>
              <a:xfrm>
                <a:off x="3380763" y="2240785"/>
                <a:ext cx="3785238" cy="461665"/>
              </a:xfrm>
              <a:prstGeom prst="rect">
                <a:avLst/>
              </a:prstGeom>
              <a:blipFill>
                <a:blip r:embed="rId2"/>
                <a:stretch>
                  <a:fillRect b="-17333"/>
                </a:stretch>
              </a:blipFill>
            </p:spPr>
            <p:txBody>
              <a:bodyPr/>
              <a:lstStyle/>
              <a:p>
                <a:r>
                  <a:rPr lang="zh-CN" altLang="en-US">
                    <a:noFill/>
                  </a:rPr>
                  <a:t> </a:t>
                </a:r>
              </a:p>
            </p:txBody>
          </p:sp>
        </mc:Fallback>
      </mc:AlternateContent>
      <p:sp>
        <p:nvSpPr>
          <p:cNvPr id="7" name="文本框 6"/>
          <p:cNvSpPr txBox="1"/>
          <p:nvPr/>
        </p:nvSpPr>
        <p:spPr>
          <a:xfrm>
            <a:off x="938150" y="3170712"/>
            <a:ext cx="1888177" cy="369332"/>
          </a:xfrm>
          <a:prstGeom prst="rect">
            <a:avLst/>
          </a:prstGeom>
          <a:noFill/>
        </p:spPr>
        <p:txBody>
          <a:bodyPr wrap="square" rtlCol="0">
            <a:spAutoFit/>
          </a:bodyPr>
          <a:lstStyle/>
          <a:p>
            <a:r>
              <a:rPr lang="zh-CN" altLang="en-US" dirty="0" smtClean="0"/>
              <a:t>其中：</a:t>
            </a:r>
            <a:endParaRPr lang="zh-CN" altLang="en-US" dirty="0"/>
          </a:p>
        </p:txBody>
      </p:sp>
      <mc:AlternateContent xmlns:mc="http://schemas.openxmlformats.org/markup-compatibility/2006">
        <mc:Choice xmlns:a14="http://schemas.microsoft.com/office/drawing/2010/main" Requires="a14">
          <p:sp>
            <p:nvSpPr>
              <p:cNvPr id="9" name="矩形 8"/>
              <p:cNvSpPr/>
              <p:nvPr/>
            </p:nvSpPr>
            <p:spPr>
              <a:xfrm>
                <a:off x="1040539" y="3632377"/>
                <a:ext cx="2581435" cy="118237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h</m:t>
                      </m:r>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0">
                                        <a:latin typeface="Cambria Math" panose="02040503050406030204" pitchFamily="18" charset="0"/>
                                      </a:rPr>
                                      <m:t>21</m:t>
                                    </m:r>
                                  </m:sub>
                                </m:sSub>
                                <m:r>
                                  <a:rPr lang="zh-CN" altLang="en-US" i="0">
                                    <a:latin typeface="Cambria Math" panose="02040503050406030204" pitchFamily="18" charset="0"/>
                                  </a:rPr>
                                  <m:t>−</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0">
                                            <a:latin typeface="Cambria Math" panose="02040503050406030204" pitchFamily="18" charset="0"/>
                                          </a:rPr>
                                          <m:t>1</m:t>
                                        </m:r>
                                      </m:sub>
                                    </m:sSub>
                                  </m:e>
                                </m:d>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0">
                                        <a:latin typeface="Cambria Math" panose="02040503050406030204" pitchFamily="18" charset="0"/>
                                      </a:rPr>
                                      <m:t>21</m:t>
                                    </m:r>
                                  </m:sub>
                                </m:sSub>
                                <m:r>
                                  <a:rPr lang="zh-CN" altLang="en-US" i="0">
                                    <a:latin typeface="Cambria Math" panose="02040503050406030204" pitchFamily="18" charset="0"/>
                                  </a:rPr>
                                  <m:t>−</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0">
                                            <a:latin typeface="Cambria Math" panose="02040503050406030204" pitchFamily="18" charset="0"/>
                                          </a:rPr>
                                          <m:t>1</m:t>
                                        </m:r>
                                      </m:sub>
                                    </m:sSub>
                                  </m:e>
                                </m:d>
                              </m:e>
                            </m:mr>
                            <m:mr>
                              <m:e>
                                <m:r>
                                  <a:rPr lang="zh-CN" altLang="en-US" i="0">
                                    <a:latin typeface="Cambria Math" panose="02040503050406030204" pitchFamily="18" charset="0"/>
                                  </a:rPr>
                                  <m:t>⋮</m:t>
                                </m:r>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𝑚</m:t>
                                    </m:r>
                                    <m:r>
                                      <a:rPr lang="zh-CN" altLang="en-US" i="0">
                                        <a:latin typeface="Cambria Math" panose="02040503050406030204" pitchFamily="18" charset="0"/>
                                      </a:rPr>
                                      <m:t>1</m:t>
                                    </m:r>
                                  </m:sub>
                                </m:sSub>
                                <m:r>
                                  <a:rPr lang="zh-CN" altLang="en-US" i="0">
                                    <a:latin typeface="Cambria Math" panose="02040503050406030204" pitchFamily="18" charset="0"/>
                                  </a:rPr>
                                  <m:t>−</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𝑚</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0">
                                            <a:latin typeface="Cambria Math" panose="02040503050406030204" pitchFamily="18" charset="0"/>
                                          </a:rPr>
                                          <m:t>1</m:t>
                                        </m:r>
                                      </m:sub>
                                    </m:sSub>
                                  </m:e>
                                </m:d>
                              </m:e>
                            </m:mr>
                          </m:m>
                        </m:e>
                      </m:d>
                    </m:oMath>
                  </m:oMathPara>
                </a14:m>
                <a:endParaRPr lang="zh-CN" altLang="en-US" dirty="0"/>
              </a:p>
            </p:txBody>
          </p:sp>
        </mc:Choice>
        <mc:Fallback>
          <p:sp>
            <p:nvSpPr>
              <p:cNvPr id="9" name="矩形 8"/>
              <p:cNvSpPr>
                <a:spLocks noRot="1" noChangeAspect="1" noMove="1" noResize="1" noEditPoints="1" noAdjustHandles="1" noChangeArrowheads="1" noChangeShapeType="1" noTextEdit="1"/>
              </p:cNvSpPr>
              <p:nvPr/>
            </p:nvSpPr>
            <p:spPr>
              <a:xfrm>
                <a:off x="1040539" y="3632377"/>
                <a:ext cx="2581435" cy="118237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p:cNvSpPr/>
              <p:nvPr/>
            </p:nvSpPr>
            <p:spPr>
              <a:xfrm>
                <a:off x="3508705" y="3355378"/>
                <a:ext cx="4390817" cy="195656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𝐺</m:t>
                      </m:r>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m>
                                  <m:mPr>
                                    <m:mcs>
                                      <m:mc>
                                        <m:mcPr>
                                          <m:count m:val="1"/>
                                          <m:mcJc m:val="center"/>
                                        </m:mcPr>
                                      </m:mc>
                                    </m:mcs>
                                    <m:ctrlPr>
                                      <a:rPr lang="zh-CN" altLang="en-US" i="1">
                                        <a:latin typeface="Cambria Math" panose="02040503050406030204" pitchFamily="18" charset="0"/>
                                      </a:rPr>
                                    </m:ctrlPr>
                                  </m:mPr>
                                  <m:mr>
                                    <m:e>
                                      <m:f>
                                        <m:fPr>
                                          <m:ctrlPr>
                                            <a:rPr lang="zh-CN" altLang="en-US" i="1">
                                              <a:latin typeface="Cambria Math" panose="02040503050406030204" pitchFamily="18" charset="0"/>
                                            </a:rPr>
                                          </m:ctrlPr>
                                        </m:fPr>
                                        <m:num>
                                          <m:r>
                                            <a:rPr lang="zh-CN" altLang="en-US" i="1">
                                              <a:latin typeface="Cambria Math" panose="02040503050406030204" pitchFamily="18" charset="0"/>
                                            </a:rPr>
                                            <m:t>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2</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0">
                                                  <a:latin typeface="Cambria Math" panose="02040503050406030204" pitchFamily="18" charset="0"/>
                                                </a:rPr>
                                                <m:t>2</m:t>
                                              </m:r>
                                            </m:sub>
                                          </m:sSub>
                                        </m:den>
                                      </m:f>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0">
                                                  <a:latin typeface="Cambria Math" panose="02040503050406030204" pitchFamily="18" charset="0"/>
                                                </a:rPr>
                                                <m:t>1</m:t>
                                              </m:r>
                                            </m:sub>
                                          </m:sSub>
                                        </m:den>
                                      </m:f>
                                    </m:e>
                                  </m:mr>
                                </m:m>
                                <m:r>
                                  <a:rPr lang="zh-CN" altLang="en-US" i="0">
                                    <a:latin typeface="Cambria Math" panose="02040503050406030204" pitchFamily="18" charset="0"/>
                                  </a:rPr>
                                  <m:t>    </m:t>
                                </m:r>
                                <m:m>
                                  <m:mPr>
                                    <m:mcs>
                                      <m:mc>
                                        <m:mcPr>
                                          <m:count m:val="1"/>
                                          <m:mcJc m:val="center"/>
                                        </m:mcPr>
                                      </m:mc>
                                    </m:mcs>
                                    <m:ctrlPr>
                                      <a:rPr lang="zh-CN" altLang="en-US" i="1">
                                        <a:latin typeface="Cambria Math" panose="02040503050406030204" pitchFamily="18" charset="0"/>
                                      </a:rPr>
                                    </m:ctrlPr>
                                  </m:mPr>
                                  <m:mr>
                                    <m:e>
                                      <m:f>
                                        <m:fPr>
                                          <m:ctrlPr>
                                            <a:rPr lang="zh-CN" altLang="en-US" i="1">
                                              <a:latin typeface="Cambria Math" panose="02040503050406030204" pitchFamily="18" charset="0"/>
                                            </a:rPr>
                                          </m:ctrlPr>
                                        </m:fPr>
                                        <m:num>
                                          <m:r>
                                            <a:rPr lang="zh-CN" altLang="en-US" i="1">
                                              <a:latin typeface="Cambria Math" panose="02040503050406030204" pitchFamily="18" charset="0"/>
                                            </a:rPr>
                                            <m:t>𝑦</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0">
                                                  <a:latin typeface="Cambria Math" panose="02040503050406030204" pitchFamily="18" charset="0"/>
                                                </a:rPr>
                                                <m:t>2</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0">
                                                  <a:latin typeface="Cambria Math" panose="02040503050406030204" pitchFamily="18" charset="0"/>
                                                </a:rPr>
                                                <m:t>2</m:t>
                                              </m:r>
                                            </m:sub>
                                          </m:sSub>
                                        </m:den>
                                      </m:f>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𝑦</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0">
                                                  <a:latin typeface="Cambria Math" panose="02040503050406030204" pitchFamily="18" charset="0"/>
                                                </a:rPr>
                                                <m:t>1</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0">
                                                  <a:latin typeface="Cambria Math" panose="02040503050406030204" pitchFamily="18" charset="0"/>
                                                </a:rPr>
                                                <m:t>1</m:t>
                                              </m:r>
                                            </m:sub>
                                          </m:sSub>
                                        </m:den>
                                      </m:f>
                                    </m:e>
                                  </m:mr>
                                </m:m>
                              </m:e>
                            </m:mr>
                            <m:mr>
                              <m:e>
                                <m:m>
                                  <m:mPr>
                                    <m:mcs>
                                      <m:mc>
                                        <m:mcPr>
                                          <m:count m:val="1"/>
                                          <m:mcJc m:val="center"/>
                                        </m:mcPr>
                                      </m:mc>
                                    </m:mcs>
                                    <m:ctrlPr>
                                      <a:rPr lang="zh-CN" altLang="en-US" i="1">
                                        <a:latin typeface="Cambria Math" panose="02040503050406030204" pitchFamily="18" charset="0"/>
                                      </a:rPr>
                                    </m:ctrlPr>
                                  </m:mPr>
                                  <m:mr>
                                    <m:e>
                                      <m:m>
                                        <m:mPr>
                                          <m:mcs>
                                            <m:mc>
                                              <m:mcPr>
                                                <m:count m:val="1"/>
                                                <m:mcJc m:val="center"/>
                                              </m:mcPr>
                                            </m:mc>
                                          </m:mcs>
                                          <m:ctrlPr>
                                            <a:rPr lang="zh-CN" altLang="en-US" i="1">
                                              <a:latin typeface="Cambria Math" panose="02040503050406030204" pitchFamily="18" charset="0"/>
                                            </a:rPr>
                                          </m:ctrlPr>
                                        </m:mPr>
                                        <m:mr>
                                          <m:e>
                                            <m:f>
                                              <m:fPr>
                                                <m:ctrlPr>
                                                  <a:rPr lang="zh-CN" altLang="en-US" i="1">
                                                    <a:latin typeface="Cambria Math" panose="02040503050406030204" pitchFamily="18" charset="0"/>
                                                  </a:rPr>
                                                </m:ctrlPr>
                                              </m:fPr>
                                              <m:num>
                                                <m:r>
                                                  <a:rPr lang="zh-CN" altLang="en-US" i="1">
                                                    <a:latin typeface="Cambria Math" panose="02040503050406030204" pitchFamily="18" charset="0"/>
                                                  </a:rPr>
                                                  <m:t>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3</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0">
                                                        <a:latin typeface="Cambria Math" panose="02040503050406030204" pitchFamily="18" charset="0"/>
                                                      </a:rPr>
                                                      <m:t>3</m:t>
                                                    </m:r>
                                                  </m:sub>
                                                </m:sSub>
                                              </m:den>
                                            </m:f>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3</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0">
                                                        <a:latin typeface="Cambria Math" panose="02040503050406030204" pitchFamily="18" charset="0"/>
                                                      </a:rPr>
                                                      <m:t>3</m:t>
                                                    </m:r>
                                                  </m:sub>
                                                </m:sSub>
                                              </m:den>
                                            </m:f>
                                          </m:e>
                                        </m:mr>
                                      </m:m>
                                    </m:e>
                                  </m:mr>
                                </m:m>
                                <m:r>
                                  <a:rPr lang="zh-CN" altLang="en-US" i="0">
                                    <a:latin typeface="Cambria Math" panose="02040503050406030204" pitchFamily="18" charset="0"/>
                                  </a:rPr>
                                  <m:t>    </m:t>
                                </m:r>
                                <m:m>
                                  <m:mPr>
                                    <m:mcs>
                                      <m:mc>
                                        <m:mcPr>
                                          <m:count m:val="1"/>
                                          <m:mcJc m:val="center"/>
                                        </m:mcPr>
                                      </m:mc>
                                    </m:mcs>
                                    <m:ctrlPr>
                                      <a:rPr lang="zh-CN" altLang="en-US" i="1">
                                        <a:latin typeface="Cambria Math" panose="02040503050406030204" pitchFamily="18" charset="0"/>
                                      </a:rPr>
                                    </m:ctrlPr>
                                  </m:mPr>
                                  <m:mr>
                                    <m:e>
                                      <m:f>
                                        <m:fPr>
                                          <m:ctrlPr>
                                            <a:rPr lang="zh-CN" altLang="en-US" i="1">
                                              <a:latin typeface="Cambria Math" panose="02040503050406030204" pitchFamily="18" charset="0"/>
                                            </a:rPr>
                                          </m:ctrlPr>
                                        </m:fPr>
                                        <m:num>
                                          <m:r>
                                            <a:rPr lang="zh-CN" altLang="en-US" i="1">
                                              <a:latin typeface="Cambria Math" panose="02040503050406030204" pitchFamily="18" charset="0"/>
                                            </a:rPr>
                                            <m:t>𝑦</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0">
                                                  <a:latin typeface="Cambria Math" panose="02040503050406030204" pitchFamily="18" charset="0"/>
                                                </a:rPr>
                                                <m:t>3</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0">
                                                  <a:latin typeface="Cambria Math" panose="02040503050406030204" pitchFamily="18" charset="0"/>
                                                </a:rPr>
                                                <m:t>3</m:t>
                                              </m:r>
                                            </m:sub>
                                          </m:sSub>
                                        </m:den>
                                      </m:f>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𝑦</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0">
                                                  <a:latin typeface="Cambria Math" panose="02040503050406030204" pitchFamily="18" charset="0"/>
                                                </a:rPr>
                                                <m:t>1</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0">
                                                  <a:latin typeface="Cambria Math" panose="02040503050406030204" pitchFamily="18" charset="0"/>
                                                </a:rPr>
                                                <m:t>1</m:t>
                                              </m:r>
                                            </m:sub>
                                          </m:sSub>
                                        </m:den>
                                      </m:f>
                                    </m:e>
                                  </m:mr>
                                </m:m>
                              </m:e>
                            </m:mr>
                            <m:mr>
                              <m:e>
                                <m:r>
                                  <a:rPr lang="zh-CN" altLang="en-US" i="0">
                                    <a:latin typeface="Cambria Math" panose="02040503050406030204" pitchFamily="18" charset="0"/>
                                  </a:rPr>
                                  <m:t>⋮⋮ </m:t>
                                </m:r>
                              </m:e>
                            </m:mr>
                            <m:mr>
                              <m:e>
                                <m:m>
                                  <m:mPr>
                                    <m:mcs>
                                      <m:mc>
                                        <m:mcPr>
                                          <m:count m:val="1"/>
                                          <m:mcJc m:val="center"/>
                                        </m:mcPr>
                                      </m:mc>
                                    </m:mcs>
                                    <m:ctrlPr>
                                      <a:rPr lang="zh-CN" altLang="en-US" i="1">
                                        <a:latin typeface="Cambria Math" panose="02040503050406030204" pitchFamily="18" charset="0"/>
                                      </a:rPr>
                                    </m:ctrlPr>
                                  </m:mPr>
                                  <m:mr>
                                    <m:e>
                                      <m:f>
                                        <m:fPr>
                                          <m:ctrlPr>
                                            <a:rPr lang="zh-CN" altLang="en-US" i="1">
                                              <a:latin typeface="Cambria Math" panose="02040503050406030204" pitchFamily="18" charset="0"/>
                                            </a:rPr>
                                          </m:ctrlPr>
                                        </m:fPr>
                                        <m:num>
                                          <m:r>
                                            <a:rPr lang="zh-CN" altLang="en-US" i="1">
                                              <a:latin typeface="Cambria Math" panose="02040503050406030204" pitchFamily="18" charset="0"/>
                                            </a:rPr>
                                            <m:t>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𝑚</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𝑚</m:t>
                                              </m:r>
                                            </m:sub>
                                          </m:sSub>
                                        </m:den>
                                      </m:f>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𝑚</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𝑚</m:t>
                                              </m:r>
                                            </m:sub>
                                          </m:sSub>
                                        </m:den>
                                      </m:f>
                                    </m:e>
                                  </m:mr>
                                </m:m>
                                <m:r>
                                  <a:rPr lang="zh-CN" altLang="en-US" i="0">
                                    <a:latin typeface="Cambria Math" panose="02040503050406030204" pitchFamily="18" charset="0"/>
                                  </a:rPr>
                                  <m:t> </m:t>
                                </m:r>
                                <m:m>
                                  <m:mPr>
                                    <m:mcs>
                                      <m:mc>
                                        <m:mcPr>
                                          <m:count m:val="1"/>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    </m:t>
                                      </m:r>
                                      <m:m>
                                        <m:mPr>
                                          <m:mcs>
                                            <m:mc>
                                              <m:mcPr>
                                                <m:count m:val="1"/>
                                                <m:mcJc m:val="center"/>
                                              </m:mcPr>
                                            </m:mc>
                                          </m:mcs>
                                          <m:ctrlPr>
                                            <a:rPr lang="zh-CN" altLang="en-US" i="1">
                                              <a:latin typeface="Cambria Math" panose="02040503050406030204" pitchFamily="18" charset="0"/>
                                            </a:rPr>
                                          </m:ctrlPr>
                                        </m:mPr>
                                        <m:mr>
                                          <m:e>
                                            <m:f>
                                              <m:fPr>
                                                <m:ctrlPr>
                                                  <a:rPr lang="zh-CN" altLang="en-US" i="1">
                                                    <a:latin typeface="Cambria Math" panose="02040503050406030204" pitchFamily="18" charset="0"/>
                                                  </a:rPr>
                                                </m:ctrlPr>
                                              </m:fPr>
                                              <m:num>
                                                <m:r>
                                                  <a:rPr lang="zh-CN" altLang="en-US" i="1">
                                                    <a:latin typeface="Cambria Math" panose="02040503050406030204" pitchFamily="18" charset="0"/>
                                                  </a:rPr>
                                                  <m:t>𝑦</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𝑚</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𝑚</m:t>
                                                    </m:r>
                                                  </m:sub>
                                                </m:sSub>
                                              </m:den>
                                            </m:f>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𝑦</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0">
                                                        <a:latin typeface="Cambria Math" panose="02040503050406030204" pitchFamily="18" charset="0"/>
                                                      </a:rPr>
                                                      <m:t>1</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0">
                                                        <a:latin typeface="Cambria Math" panose="02040503050406030204" pitchFamily="18" charset="0"/>
                                                      </a:rPr>
                                                      <m:t>1</m:t>
                                                    </m:r>
                                                  </m:sub>
                                                </m:sSub>
                                              </m:den>
                                            </m:f>
                                          </m:e>
                                        </m:mr>
                                      </m:m>
                                    </m:e>
                                  </m:mr>
                                </m:m>
                              </m:e>
                            </m:mr>
                          </m:m>
                        </m:e>
                      </m:d>
                    </m:oMath>
                  </m:oMathPara>
                </a14:m>
                <a:endParaRPr lang="zh-CN" altLang="en-US" dirty="0"/>
              </a:p>
            </p:txBody>
          </p:sp>
        </mc:Choice>
        <mc:Fallback>
          <p:sp>
            <p:nvSpPr>
              <p:cNvPr id="12" name="矩形 11"/>
              <p:cNvSpPr>
                <a:spLocks noRot="1" noChangeAspect="1" noMove="1" noResize="1" noEditPoints="1" noAdjustHandles="1" noChangeArrowheads="1" noChangeShapeType="1" noTextEdit="1"/>
              </p:cNvSpPr>
              <p:nvPr/>
            </p:nvSpPr>
            <p:spPr>
              <a:xfrm>
                <a:off x="3508705" y="3355378"/>
                <a:ext cx="4390817" cy="195656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p:cNvSpPr/>
              <p:nvPr/>
            </p:nvSpPr>
            <p:spPr>
              <a:xfrm>
                <a:off x="8018092" y="3922776"/>
                <a:ext cx="1127616" cy="60157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𝛿</m:t>
                      </m:r>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m:t>
                                </m:r>
                                <m:r>
                                  <a:rPr lang="zh-CN" altLang="en-US" i="1">
                                    <a:latin typeface="Cambria Math" panose="02040503050406030204" pitchFamily="18" charset="0"/>
                                  </a:rPr>
                                  <m:t>𝑥</m:t>
                                </m:r>
                              </m:e>
                            </m:mr>
                            <m:mr>
                              <m:e>
                                <m:r>
                                  <a:rPr lang="zh-CN" altLang="en-US" i="0">
                                    <a:latin typeface="Cambria Math" panose="02040503050406030204" pitchFamily="18" charset="0"/>
                                  </a:rPr>
                                  <m:t>∆</m:t>
                                </m:r>
                                <m:r>
                                  <a:rPr lang="zh-CN" altLang="en-US" i="1">
                                    <a:latin typeface="Cambria Math" panose="02040503050406030204" pitchFamily="18" charset="0"/>
                                  </a:rPr>
                                  <m:t>𝑦</m:t>
                                </m:r>
                              </m:e>
                            </m:mr>
                          </m:m>
                        </m:e>
                      </m:d>
                    </m:oMath>
                  </m:oMathPara>
                </a14:m>
                <a:endParaRPr lang="zh-CN" altLang="en-US" dirty="0"/>
              </a:p>
            </p:txBody>
          </p:sp>
        </mc:Choice>
        <mc:Fallback>
          <p:sp>
            <p:nvSpPr>
              <p:cNvPr id="13" name="矩形 12"/>
              <p:cNvSpPr>
                <a:spLocks noRot="1" noChangeAspect="1" noMove="1" noResize="1" noEditPoints="1" noAdjustHandles="1" noChangeArrowheads="1" noChangeShapeType="1" noTextEdit="1"/>
              </p:cNvSpPr>
              <p:nvPr/>
            </p:nvSpPr>
            <p:spPr>
              <a:xfrm>
                <a:off x="8018092" y="3922776"/>
                <a:ext cx="1127616" cy="601575"/>
              </a:xfrm>
              <a:prstGeom prst="rect">
                <a:avLst/>
              </a:prstGeom>
              <a:blipFill>
                <a:blip r:embed="rId5"/>
                <a:stretch>
                  <a:fillRect/>
                </a:stretch>
              </a:blipFill>
            </p:spPr>
            <p:txBody>
              <a:bodyPr/>
              <a:lstStyle/>
              <a:p>
                <a:r>
                  <a:rPr lang="zh-CN" altLang="en-US">
                    <a:noFill/>
                  </a:rPr>
                  <a:t> </a:t>
                </a:r>
              </a:p>
            </p:txBody>
          </p:sp>
        </mc:Fallback>
      </mc:AlternateContent>
      <p:sp>
        <p:nvSpPr>
          <p:cNvPr id="14" name="灯片编号占位符 13"/>
          <p:cNvSpPr>
            <a:spLocks noGrp="1"/>
          </p:cNvSpPr>
          <p:nvPr>
            <p:ph type="sldNum" sz="quarter" idx="12"/>
          </p:nvPr>
        </p:nvSpPr>
        <p:spPr/>
        <p:txBody>
          <a:bodyPr/>
          <a:lstStyle/>
          <a:p>
            <a:fld id="{809151C6-BCF0-41C6-AC9D-C91C56AE1A47}" type="slidenum">
              <a:rPr lang="zh-CN" altLang="en-US" smtClean="0"/>
              <a:t>8</a:t>
            </a:fld>
            <a:endParaRPr lang="zh-CN" altLang="en-US"/>
          </a:p>
        </p:txBody>
      </p:sp>
    </p:spTree>
    <p:extLst>
      <p:ext uri="{BB962C8B-B14F-4D97-AF65-F5344CB8AC3E}">
        <p14:creationId xmlns:p14="http://schemas.microsoft.com/office/powerpoint/2010/main" val="38872813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309694" y="50232"/>
            <a:ext cx="10515600" cy="1325563"/>
          </a:xfrm>
          <a:ln>
            <a:noFill/>
          </a:ln>
        </p:spPr>
        <p:style>
          <a:lnRef idx="2">
            <a:schemeClr val="dk1"/>
          </a:lnRef>
          <a:fillRef idx="1">
            <a:schemeClr val="lt1"/>
          </a:fillRef>
          <a:effectRef idx="0">
            <a:schemeClr val="dk1"/>
          </a:effectRef>
          <a:fontRef idx="minor">
            <a:schemeClr val="dk1"/>
          </a:fontRef>
        </p:style>
        <p:txBody>
          <a:bodyPr/>
          <a:lstStyle/>
          <a:p>
            <a:r>
              <a:rPr lang="en-US" altLang="zh-CN" dirty="0" smtClean="0"/>
              <a:t>Taylor</a:t>
            </a:r>
            <a:r>
              <a:rPr lang="zh-CN" altLang="en-US" dirty="0" smtClean="0"/>
              <a:t>迭代法</a:t>
            </a:r>
            <a:endParaRPr lang="zh-CN" altLang="en-US" dirty="0"/>
          </a:p>
        </p:txBody>
      </p:sp>
      <p:cxnSp>
        <p:nvCxnSpPr>
          <p:cNvPr id="11" name="直接连接符 10"/>
          <p:cNvCxnSpPr/>
          <p:nvPr/>
        </p:nvCxnSpPr>
        <p:spPr>
          <a:xfrm>
            <a:off x="0" y="1375795"/>
            <a:ext cx="6761527" cy="0"/>
          </a:xfrm>
          <a:prstGeom prst="line">
            <a:avLst/>
          </a:prstGeom>
          <a:ln w="38100"/>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3" name="矩形 2"/>
              <p:cNvSpPr/>
              <p:nvPr/>
            </p:nvSpPr>
            <p:spPr>
              <a:xfrm>
                <a:off x="526652" y="1819295"/>
                <a:ext cx="7869201" cy="461665"/>
              </a:xfrm>
              <a:prstGeom prst="rect">
                <a:avLst/>
              </a:prstGeom>
            </p:spPr>
            <p:txBody>
              <a:bodyPr wrap="square">
                <a:spAutoFit/>
              </a:bodyPr>
              <a:lstStyle/>
              <a:p>
                <a:r>
                  <a:rPr lang="zh-CN" altLang="zh-CN" sz="2400" kern="100" dirty="0">
                    <a:latin typeface="+mn-ea"/>
                    <a:cs typeface="Times New Roman" panose="02020603050405020304" pitchFamily="18" charset="0"/>
                  </a:rPr>
                  <a:t>利用</a:t>
                </a:r>
                <a:r>
                  <a:rPr lang="en-US" altLang="zh-CN" sz="2400" kern="100" dirty="0">
                    <a:latin typeface="+mn-ea"/>
                    <a:cs typeface="Times New Roman" panose="02020603050405020304" pitchFamily="18" charset="0"/>
                  </a:rPr>
                  <a:t>WLS(</a:t>
                </a:r>
                <a:r>
                  <a:rPr lang="zh-CN" altLang="zh-CN" sz="2400" kern="100" dirty="0">
                    <a:latin typeface="+mn-ea"/>
                    <a:cs typeface="Times New Roman" panose="02020603050405020304" pitchFamily="18" charset="0"/>
                  </a:rPr>
                  <a:t>加权最小二乘法</a:t>
                </a:r>
                <a:r>
                  <a:rPr lang="en-US" altLang="zh-CN" sz="2400" kern="100" dirty="0">
                    <a:latin typeface="+mn-ea"/>
                    <a:cs typeface="Times New Roman" panose="02020603050405020304" pitchFamily="18" charset="0"/>
                  </a:rPr>
                  <a:t>)</a:t>
                </a:r>
                <a:r>
                  <a:rPr lang="zh-CN" altLang="zh-CN" sz="2400" kern="100" dirty="0">
                    <a:latin typeface="+mn-ea"/>
                    <a:cs typeface="Times New Roman" panose="02020603050405020304" pitchFamily="18" charset="0"/>
                  </a:rPr>
                  <a:t>，可以得到位置偏差</a:t>
                </a:r>
                <a14:m>
                  <m:oMath xmlns:m="http://schemas.openxmlformats.org/officeDocument/2006/math">
                    <m:r>
                      <a:rPr lang="en-US" altLang="zh-CN" sz="2400" i="1" kern="100">
                        <a:latin typeface="+mn-ea"/>
                        <a:cs typeface="Times New Roman" panose="02020603050405020304" pitchFamily="18" charset="0"/>
                      </a:rPr>
                      <m:t>𝛿</m:t>
                    </m:r>
                  </m:oMath>
                </a14:m>
                <a:r>
                  <a:rPr lang="zh-CN" altLang="zh-CN" sz="2400" kern="100" dirty="0">
                    <a:latin typeface="+mn-ea"/>
                    <a:cs typeface="Times New Roman" panose="02020603050405020304" pitchFamily="18" charset="0"/>
                  </a:rPr>
                  <a:t>的估计值</a:t>
                </a:r>
                <a:r>
                  <a:rPr lang="zh-CN" altLang="zh-CN" sz="2400" kern="100" dirty="0">
                    <a:cs typeface="Times New Roman" panose="02020603050405020304" pitchFamily="18" charset="0"/>
                  </a:rPr>
                  <a:t>：</a:t>
                </a:r>
                <a:endParaRPr lang="zh-CN" altLang="en-US" sz="2400" dirty="0"/>
              </a:p>
            </p:txBody>
          </p:sp>
        </mc:Choice>
        <mc:Fallback>
          <p:sp>
            <p:nvSpPr>
              <p:cNvPr id="3" name="矩形 2"/>
              <p:cNvSpPr>
                <a:spLocks noRot="1" noChangeAspect="1" noMove="1" noResize="1" noEditPoints="1" noAdjustHandles="1" noChangeArrowheads="1" noChangeShapeType="1" noTextEdit="1"/>
              </p:cNvSpPr>
              <p:nvPr/>
            </p:nvSpPr>
            <p:spPr>
              <a:xfrm>
                <a:off x="526652" y="1819295"/>
                <a:ext cx="7869201" cy="461665"/>
              </a:xfrm>
              <a:prstGeom prst="rect">
                <a:avLst/>
              </a:prstGeom>
              <a:blipFill>
                <a:blip r:embed="rId2"/>
                <a:stretch>
                  <a:fillRect l="-1162" t="-9211" r="-5112" b="-3026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p:cNvSpPr/>
              <p:nvPr/>
            </p:nvSpPr>
            <p:spPr>
              <a:xfrm>
                <a:off x="3380762" y="2724459"/>
                <a:ext cx="4848837" cy="771301"/>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acc>
                        <m:accPr>
                          <m:chr m:val="̂"/>
                          <m:ctrlPr>
                            <a:rPr lang="zh-CN" altLang="en-US" sz="2400">
                              <a:latin typeface="Cambria Math" panose="02040503050406030204" pitchFamily="18" charset="0"/>
                            </a:rPr>
                          </m:ctrlPr>
                        </m:accPr>
                        <m:e>
                          <m:r>
                            <a:rPr lang="zh-CN" altLang="en-US" sz="2400" i="1">
                              <a:latin typeface="Cambria Math" panose="02040503050406030204" pitchFamily="18" charset="0"/>
                            </a:rPr>
                            <m:t>𝛿</m:t>
                          </m:r>
                        </m:e>
                      </m:acc>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m>
                            <m:mPr>
                              <m:mcs>
                                <m:mc>
                                  <m:mcPr>
                                    <m:count m:val="1"/>
                                    <m:mcJc m:val="center"/>
                                  </m:mcPr>
                                </m:mc>
                              </m:mcs>
                              <m:ctrlPr>
                                <a:rPr lang="zh-CN" altLang="en-US" sz="2400" i="1">
                                  <a:latin typeface="Cambria Math" panose="02040503050406030204" pitchFamily="18" charset="0"/>
                                </a:rPr>
                              </m:ctrlPr>
                            </m:mPr>
                            <m:mr>
                              <m:e>
                                <m:r>
                                  <a:rPr lang="zh-CN" altLang="en-US" sz="2400" i="0">
                                    <a:latin typeface="Cambria Math" panose="02040503050406030204" pitchFamily="18" charset="0"/>
                                  </a:rPr>
                                  <m:t>∆</m:t>
                                </m:r>
                                <m:r>
                                  <a:rPr lang="zh-CN" altLang="en-US" sz="2400" i="1">
                                    <a:latin typeface="Cambria Math" panose="02040503050406030204" pitchFamily="18" charset="0"/>
                                  </a:rPr>
                                  <m:t>𝑥</m:t>
                                </m:r>
                              </m:e>
                            </m:mr>
                            <m:mr>
                              <m:e>
                                <m:r>
                                  <a:rPr lang="zh-CN" altLang="en-US" sz="2400" i="0">
                                    <a:latin typeface="Cambria Math" panose="02040503050406030204" pitchFamily="18" charset="0"/>
                                  </a:rPr>
                                  <m:t>∆</m:t>
                                </m:r>
                                <m:r>
                                  <a:rPr lang="zh-CN" altLang="en-US" sz="2400" i="1">
                                    <a:latin typeface="Cambria Math" panose="02040503050406030204" pitchFamily="18" charset="0"/>
                                  </a:rPr>
                                  <m:t>𝑦</m:t>
                                </m:r>
                              </m:e>
                            </m:mr>
                          </m:m>
                        </m:e>
                      </m:d>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𝐺</m:t>
                                  </m:r>
                                </m:e>
                                <m:sub>
                                  <m:r>
                                    <a:rPr lang="zh-CN" altLang="en-US" sz="2400" i="0">
                                      <a:latin typeface="Cambria Math" panose="02040503050406030204" pitchFamily="18" charset="0"/>
                                    </a:rPr>
                                    <m:t>0</m:t>
                                  </m:r>
                                </m:sub>
                                <m:sup>
                                  <m:r>
                                    <a:rPr lang="zh-CN" altLang="en-US" sz="2400" i="1">
                                      <a:latin typeface="Cambria Math" panose="02040503050406030204" pitchFamily="18" charset="0"/>
                                    </a:rPr>
                                    <m:t>𝑇</m:t>
                                  </m:r>
                                </m:sup>
                              </m:sSubSup>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𝑄</m:t>
                                  </m:r>
                                </m:e>
                                <m:sup>
                                  <m:r>
                                    <a:rPr lang="zh-CN" altLang="en-US" sz="2400" i="0">
                                      <a:latin typeface="Cambria Math" panose="02040503050406030204" pitchFamily="18" charset="0"/>
                                    </a:rPr>
                                    <m:t>−1</m:t>
                                  </m:r>
                                </m:sup>
                              </m:sSup>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𝐺</m:t>
                                  </m:r>
                                </m:e>
                                <m:sub>
                                  <m:r>
                                    <a:rPr lang="zh-CN" altLang="en-US" sz="2400" i="0">
                                      <a:latin typeface="Cambria Math" panose="02040503050406030204" pitchFamily="18" charset="0"/>
                                    </a:rPr>
                                    <m:t>0</m:t>
                                  </m:r>
                                </m:sub>
                              </m:sSub>
                            </m:e>
                          </m:d>
                        </m:e>
                        <m:sup>
                          <m:r>
                            <a:rPr lang="zh-CN" altLang="en-US" sz="2400" i="0">
                              <a:latin typeface="Cambria Math" panose="02040503050406030204" pitchFamily="18" charset="0"/>
                            </a:rPr>
                            <m:t>−1</m:t>
                          </m:r>
                        </m:sup>
                      </m:sSup>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𝐺</m:t>
                          </m:r>
                        </m:e>
                        <m:sub>
                          <m:r>
                            <a:rPr lang="zh-CN" altLang="en-US" sz="2400" i="0">
                              <a:latin typeface="Cambria Math" panose="02040503050406030204" pitchFamily="18" charset="0"/>
                            </a:rPr>
                            <m:t>0</m:t>
                          </m:r>
                        </m:sub>
                      </m:sSub>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𝑄</m:t>
                          </m:r>
                        </m:e>
                        <m:sup>
                          <m:r>
                            <a:rPr lang="zh-CN" altLang="en-US" sz="2400" i="0">
                              <a:latin typeface="Cambria Math" panose="02040503050406030204" pitchFamily="18" charset="0"/>
                            </a:rPr>
                            <m:t>−1</m:t>
                          </m:r>
                        </m:sup>
                      </m:sSup>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h</m:t>
                          </m:r>
                        </m:e>
                        <m:sub>
                          <m:r>
                            <a:rPr lang="zh-CN" altLang="en-US" sz="2400" i="0">
                              <a:latin typeface="Cambria Math" panose="02040503050406030204" pitchFamily="18" charset="0"/>
                            </a:rPr>
                            <m:t>0</m:t>
                          </m:r>
                        </m:sub>
                      </m:sSub>
                    </m:oMath>
                  </m:oMathPara>
                </a14:m>
                <a:endParaRPr lang="zh-CN" altLang="en-US" dirty="0"/>
              </a:p>
            </p:txBody>
          </p:sp>
        </mc:Choice>
        <mc:Fallback>
          <p:sp>
            <p:nvSpPr>
              <p:cNvPr id="5" name="矩形 4"/>
              <p:cNvSpPr>
                <a:spLocks noRot="1" noChangeAspect="1" noMove="1" noResize="1" noEditPoints="1" noAdjustHandles="1" noChangeArrowheads="1" noChangeShapeType="1" noTextEdit="1"/>
              </p:cNvSpPr>
              <p:nvPr/>
            </p:nvSpPr>
            <p:spPr>
              <a:xfrm>
                <a:off x="3380762" y="2724459"/>
                <a:ext cx="4848837" cy="77130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1432955" y="3769533"/>
                <a:ext cx="8898577" cy="1315425"/>
              </a:xfrm>
              <a:prstGeom prst="rect">
                <a:avLst/>
              </a:prstGeom>
            </p:spPr>
            <p:txBody>
              <a:bodyPr wrap="square">
                <a:spAutoFit/>
              </a:bodyPr>
              <a:lstStyle/>
              <a:p>
                <a:r>
                  <a:rPr lang="en-US" altLang="zh-CN" sz="2400" kern="100" dirty="0" smtClean="0">
                    <a:cs typeface="Times New Roman" panose="02020603050405020304" pitchFamily="18" charset="0"/>
                  </a:rPr>
                  <a:t>  </a:t>
                </a:r>
                <a:r>
                  <a:rPr lang="zh-CN" altLang="zh-CN" sz="2400" kern="100" dirty="0" smtClean="0">
                    <a:latin typeface="+mn-ea"/>
                    <a:cs typeface="Times New Roman" panose="02020603050405020304" pitchFamily="18" charset="0"/>
                  </a:rPr>
                  <a:t>在</a:t>
                </a:r>
                <a:r>
                  <a:rPr lang="zh-CN" altLang="zh-CN" sz="2400" kern="100" dirty="0">
                    <a:latin typeface="+mn-ea"/>
                    <a:cs typeface="Times New Roman" panose="02020603050405020304" pitchFamily="18" charset="0"/>
                  </a:rPr>
                  <a:t>下一次迭代中，令</a:t>
                </a:r>
                <a14:m>
                  <m:oMath xmlns:m="http://schemas.openxmlformats.org/officeDocument/2006/math">
                    <m:sSubSup>
                      <m:sSubSupPr>
                        <m:ctrlPr>
                          <a:rPr lang="zh-CN" altLang="zh-CN" sz="2400" i="1">
                            <a:effectLst/>
                            <a:latin typeface="+mn-ea"/>
                          </a:rPr>
                        </m:ctrlPr>
                      </m:sSubSupPr>
                      <m:e>
                        <m:r>
                          <a:rPr lang="en-US" altLang="zh-CN" sz="2400" i="1" kern="100">
                            <a:latin typeface="+mn-ea"/>
                            <a:cs typeface="Times New Roman" panose="02020603050405020304" pitchFamily="18" charset="0"/>
                          </a:rPr>
                          <m:t>𝑥</m:t>
                        </m:r>
                      </m:e>
                      <m:sub>
                        <m:r>
                          <a:rPr lang="en-US" altLang="zh-CN" sz="2400" i="1" kern="100">
                            <a:latin typeface="+mn-ea"/>
                            <a:cs typeface="Times New Roman" panose="02020603050405020304" pitchFamily="18" charset="0"/>
                          </a:rPr>
                          <m:t>0</m:t>
                        </m:r>
                      </m:sub>
                      <m:sup>
                        <m:r>
                          <a:rPr lang="en-US" altLang="zh-CN" sz="2400" i="1" kern="100">
                            <a:latin typeface="+mn-ea"/>
                            <a:cs typeface="Times New Roman" panose="02020603050405020304" pitchFamily="18" charset="0"/>
                          </a:rPr>
                          <m:t>′</m:t>
                        </m:r>
                      </m:sup>
                    </m:sSubSup>
                    <m:r>
                      <a:rPr lang="en-US" altLang="zh-CN" sz="2400" i="1" kern="100">
                        <a:latin typeface="+mn-ea"/>
                        <a:cs typeface="Times New Roman" panose="02020603050405020304" pitchFamily="18" charset="0"/>
                      </a:rPr>
                      <m:t>=</m:t>
                    </m:r>
                    <m:sSub>
                      <m:sSubPr>
                        <m:ctrlPr>
                          <a:rPr lang="zh-CN" altLang="zh-CN" sz="2400" i="1">
                            <a:effectLst/>
                            <a:latin typeface="+mn-ea"/>
                          </a:rPr>
                        </m:ctrlPr>
                      </m:sSubPr>
                      <m:e>
                        <m:r>
                          <a:rPr lang="en-US" altLang="zh-CN" sz="2400" i="1" kern="100">
                            <a:latin typeface="+mn-ea"/>
                            <a:cs typeface="Times New Roman" panose="02020603050405020304" pitchFamily="18" charset="0"/>
                          </a:rPr>
                          <m:t>𝑥</m:t>
                        </m:r>
                      </m:e>
                      <m:sub>
                        <m:r>
                          <a:rPr lang="en-US" altLang="zh-CN" sz="2400" i="1" kern="100">
                            <a:latin typeface="+mn-ea"/>
                            <a:cs typeface="Times New Roman" panose="02020603050405020304" pitchFamily="18" charset="0"/>
                          </a:rPr>
                          <m:t>0</m:t>
                        </m:r>
                      </m:sub>
                    </m:sSub>
                    <m:r>
                      <a:rPr lang="en-US" altLang="zh-CN" sz="2400" i="1" kern="100">
                        <a:latin typeface="+mn-ea"/>
                        <a:cs typeface="Times New Roman" panose="02020603050405020304" pitchFamily="18" charset="0"/>
                      </a:rPr>
                      <m:t>+∆</m:t>
                    </m:r>
                    <m:r>
                      <a:rPr lang="en-US" altLang="zh-CN" sz="2400" i="1" kern="100">
                        <a:latin typeface="+mn-ea"/>
                        <a:cs typeface="Times New Roman" panose="02020603050405020304" pitchFamily="18" charset="0"/>
                      </a:rPr>
                      <m:t>𝑥</m:t>
                    </m:r>
                    <m:r>
                      <a:rPr lang="en-US" altLang="zh-CN" sz="2400" i="1" kern="100">
                        <a:latin typeface="+mn-ea"/>
                        <a:cs typeface="Times New Roman" panose="02020603050405020304" pitchFamily="18" charset="0"/>
                      </a:rPr>
                      <m:t>,</m:t>
                    </m:r>
                    <m:sSubSup>
                      <m:sSubSupPr>
                        <m:ctrlPr>
                          <a:rPr lang="zh-CN" altLang="zh-CN" sz="2400" i="1">
                            <a:effectLst/>
                            <a:latin typeface="+mn-ea"/>
                          </a:rPr>
                        </m:ctrlPr>
                      </m:sSubSupPr>
                      <m:e>
                        <m:r>
                          <a:rPr lang="en-US" altLang="zh-CN" sz="2400" i="1" kern="100">
                            <a:latin typeface="+mn-ea"/>
                            <a:cs typeface="Times New Roman" panose="02020603050405020304" pitchFamily="18" charset="0"/>
                          </a:rPr>
                          <m:t>𝑦</m:t>
                        </m:r>
                      </m:e>
                      <m:sub>
                        <m:r>
                          <a:rPr lang="en-US" altLang="zh-CN" sz="2400" i="1" kern="100">
                            <a:latin typeface="+mn-ea"/>
                            <a:cs typeface="Times New Roman" panose="02020603050405020304" pitchFamily="18" charset="0"/>
                          </a:rPr>
                          <m:t>0</m:t>
                        </m:r>
                      </m:sub>
                      <m:sup>
                        <m:r>
                          <a:rPr lang="en-US" altLang="zh-CN" sz="2400" i="1" kern="100">
                            <a:latin typeface="+mn-ea"/>
                            <a:cs typeface="Times New Roman" panose="02020603050405020304" pitchFamily="18" charset="0"/>
                          </a:rPr>
                          <m:t>′</m:t>
                        </m:r>
                      </m:sup>
                    </m:sSubSup>
                    <m:r>
                      <a:rPr lang="en-US" altLang="zh-CN" sz="2400" i="1" kern="100">
                        <a:latin typeface="+mn-ea"/>
                        <a:cs typeface="Times New Roman" panose="02020603050405020304" pitchFamily="18" charset="0"/>
                      </a:rPr>
                      <m:t>=</m:t>
                    </m:r>
                    <m:sSub>
                      <m:sSubPr>
                        <m:ctrlPr>
                          <a:rPr lang="zh-CN" altLang="zh-CN" sz="2400" i="1">
                            <a:effectLst/>
                            <a:latin typeface="+mn-ea"/>
                          </a:rPr>
                        </m:ctrlPr>
                      </m:sSubPr>
                      <m:e>
                        <m:r>
                          <a:rPr lang="en-US" altLang="zh-CN" sz="2400" i="1" kern="100">
                            <a:latin typeface="+mn-ea"/>
                            <a:cs typeface="Times New Roman" panose="02020603050405020304" pitchFamily="18" charset="0"/>
                          </a:rPr>
                          <m:t>𝑦</m:t>
                        </m:r>
                      </m:e>
                      <m:sub>
                        <m:r>
                          <a:rPr lang="en-US" altLang="zh-CN" sz="2400" i="1" kern="100">
                            <a:latin typeface="+mn-ea"/>
                            <a:cs typeface="Times New Roman" panose="02020603050405020304" pitchFamily="18" charset="0"/>
                          </a:rPr>
                          <m:t>0</m:t>
                        </m:r>
                      </m:sub>
                    </m:sSub>
                    <m:r>
                      <a:rPr lang="en-US" altLang="zh-CN" sz="2400" i="1" kern="100">
                        <a:latin typeface="+mn-ea"/>
                        <a:cs typeface="Times New Roman" panose="02020603050405020304" pitchFamily="18" charset="0"/>
                      </a:rPr>
                      <m:t>+∆</m:t>
                    </m:r>
                    <m:r>
                      <a:rPr lang="en-US" altLang="zh-CN" sz="2400" i="1" kern="100">
                        <a:latin typeface="+mn-ea"/>
                        <a:cs typeface="Times New Roman" panose="02020603050405020304" pitchFamily="18" charset="0"/>
                      </a:rPr>
                      <m:t>𝑦</m:t>
                    </m:r>
                  </m:oMath>
                </a14:m>
                <a:r>
                  <a:rPr lang="zh-CN" altLang="zh-CN" sz="2400" kern="100" dirty="0">
                    <a:latin typeface="+mn-ea"/>
                    <a:cs typeface="Times New Roman" panose="02020603050405020304" pitchFamily="18" charset="0"/>
                  </a:rPr>
                  <a:t>，重复上述过程，直到位置偏差</a:t>
                </a:r>
                <a14:m>
                  <m:oMath xmlns:m="http://schemas.openxmlformats.org/officeDocument/2006/math">
                    <m:r>
                      <a:rPr lang="en-US" altLang="zh-CN" sz="2400" i="1" kern="100">
                        <a:latin typeface="+mn-ea"/>
                        <a:cs typeface="Times New Roman" panose="02020603050405020304" pitchFamily="18" charset="0"/>
                      </a:rPr>
                      <m:t>𝛿</m:t>
                    </m:r>
                  </m:oMath>
                </a14:m>
                <a:r>
                  <a:rPr lang="zh-CN" altLang="zh-CN" sz="2400" kern="100" dirty="0">
                    <a:latin typeface="+mn-ea"/>
                    <a:cs typeface="Times New Roman" panose="02020603050405020304" pitchFamily="18" charset="0"/>
                  </a:rPr>
                  <a:t>足够小，设置预设门限</a:t>
                </a:r>
                <a14:m>
                  <m:oMath xmlns:m="http://schemas.openxmlformats.org/officeDocument/2006/math">
                    <m:r>
                      <a:rPr lang="en-US" altLang="zh-CN" sz="2400" i="1" kern="100">
                        <a:latin typeface="+mn-ea"/>
                        <a:cs typeface="Times New Roman" panose="02020603050405020304" pitchFamily="18" charset="0"/>
                      </a:rPr>
                      <m:t>𝜀</m:t>
                    </m:r>
                  </m:oMath>
                </a14:m>
                <a:r>
                  <a:rPr lang="zh-CN" altLang="zh-CN" sz="2400" kern="100" dirty="0">
                    <a:latin typeface="+mn-ea"/>
                    <a:cs typeface="Times New Roman" panose="02020603050405020304" pitchFamily="18" charset="0"/>
                  </a:rPr>
                  <a:t>，当迭代结果满足</a:t>
                </a:r>
                <a14:m>
                  <m:oMath xmlns:m="http://schemas.openxmlformats.org/officeDocument/2006/math">
                    <m:d>
                      <m:dPr>
                        <m:begChr m:val="|"/>
                        <m:endChr m:val="|"/>
                        <m:ctrlPr>
                          <a:rPr lang="zh-CN" altLang="zh-CN" sz="2400" i="1">
                            <a:effectLst/>
                            <a:latin typeface="+mn-ea"/>
                          </a:rPr>
                        </m:ctrlPr>
                      </m:dPr>
                      <m:e>
                        <m:m>
                          <m:mPr>
                            <m:mcs>
                              <m:mc>
                                <m:mcPr>
                                  <m:count m:val="1"/>
                                  <m:mcJc m:val="center"/>
                                </m:mcPr>
                              </m:mc>
                            </m:mcs>
                            <m:ctrlPr>
                              <a:rPr lang="zh-CN" altLang="zh-CN" sz="2400" i="1">
                                <a:effectLst/>
                                <a:latin typeface="+mn-ea"/>
                              </a:rPr>
                            </m:ctrlPr>
                          </m:mPr>
                          <m:mr>
                            <m:e>
                              <m:r>
                                <a:rPr lang="en-US" altLang="zh-CN" sz="2400" i="1" kern="100">
                                  <a:latin typeface="+mn-ea"/>
                                  <a:cs typeface="Times New Roman" panose="02020603050405020304" pitchFamily="18" charset="0"/>
                                </a:rPr>
                                <m:t>∆</m:t>
                              </m:r>
                              <m:r>
                                <a:rPr lang="en-US" altLang="zh-CN" sz="2400" i="1" kern="100">
                                  <a:latin typeface="+mn-ea"/>
                                  <a:cs typeface="Times New Roman" panose="02020603050405020304" pitchFamily="18" charset="0"/>
                                </a:rPr>
                                <m:t>𝑥</m:t>
                              </m:r>
                            </m:e>
                          </m:mr>
                        </m:m>
                      </m:e>
                    </m:d>
                    <m:r>
                      <a:rPr lang="en-US" altLang="zh-CN" sz="2400" i="1" kern="100">
                        <a:latin typeface="+mn-ea"/>
                        <a:cs typeface="Times New Roman" panose="02020603050405020304" pitchFamily="18" charset="0"/>
                      </a:rPr>
                      <m:t>+</m:t>
                    </m:r>
                    <m:d>
                      <m:dPr>
                        <m:begChr m:val="|"/>
                        <m:endChr m:val="|"/>
                        <m:ctrlPr>
                          <a:rPr lang="zh-CN" altLang="zh-CN" sz="2400" i="1">
                            <a:effectLst/>
                            <a:latin typeface="+mn-ea"/>
                          </a:rPr>
                        </m:ctrlPr>
                      </m:dPr>
                      <m:e>
                        <m:m>
                          <m:mPr>
                            <m:mcs>
                              <m:mc>
                                <m:mcPr>
                                  <m:count m:val="1"/>
                                  <m:mcJc m:val="center"/>
                                </m:mcPr>
                              </m:mc>
                            </m:mcs>
                            <m:ctrlPr>
                              <a:rPr lang="zh-CN" altLang="zh-CN" sz="2400" i="1">
                                <a:effectLst/>
                                <a:latin typeface="+mn-ea"/>
                              </a:rPr>
                            </m:ctrlPr>
                          </m:mPr>
                          <m:mr>
                            <m:e>
                              <m:r>
                                <a:rPr lang="en-US" altLang="zh-CN" sz="2400" i="1" kern="100">
                                  <a:latin typeface="+mn-ea"/>
                                  <a:cs typeface="Times New Roman" panose="02020603050405020304" pitchFamily="18" charset="0"/>
                                </a:rPr>
                                <m:t> ∆</m:t>
                              </m:r>
                              <m:r>
                                <a:rPr lang="en-US" altLang="zh-CN" sz="2400" i="1" kern="100">
                                  <a:latin typeface="+mn-ea"/>
                                  <a:cs typeface="Times New Roman" panose="02020603050405020304" pitchFamily="18" charset="0"/>
                                </a:rPr>
                                <m:t>𝑦</m:t>
                              </m:r>
                            </m:e>
                          </m:mr>
                        </m:m>
                      </m:e>
                    </m:d>
                    <m:r>
                      <a:rPr lang="en-US" altLang="zh-CN" sz="2400" i="1" kern="100">
                        <a:latin typeface="+mn-ea"/>
                        <a:cs typeface="Times New Roman" panose="02020603050405020304" pitchFamily="18" charset="0"/>
                      </a:rPr>
                      <m:t>&lt;</m:t>
                    </m:r>
                    <m:r>
                      <a:rPr lang="en-US" altLang="zh-CN" sz="2400" i="1" kern="100">
                        <a:latin typeface="+mn-ea"/>
                        <a:cs typeface="Times New Roman" panose="02020603050405020304" pitchFamily="18" charset="0"/>
                      </a:rPr>
                      <m:t>𝜀</m:t>
                    </m:r>
                  </m:oMath>
                </a14:m>
                <a:r>
                  <a:rPr lang="zh-CN" altLang="zh-CN" sz="2400" kern="100" dirty="0">
                    <a:latin typeface="+mn-ea"/>
                    <a:cs typeface="Times New Roman" panose="02020603050405020304" pitchFamily="18" charset="0"/>
                  </a:rPr>
                  <a:t>时，</a:t>
                </a:r>
                <a14:m>
                  <m:oMath xmlns:m="http://schemas.openxmlformats.org/officeDocument/2006/math">
                    <m:d>
                      <m:dPr>
                        <m:ctrlPr>
                          <a:rPr lang="zh-CN" altLang="zh-CN" sz="2400" i="1">
                            <a:effectLst/>
                            <a:latin typeface="+mn-ea"/>
                          </a:rPr>
                        </m:ctrlPr>
                      </m:dPr>
                      <m:e>
                        <m:sSubSup>
                          <m:sSubSupPr>
                            <m:ctrlPr>
                              <a:rPr lang="zh-CN" altLang="zh-CN" sz="2400" i="1">
                                <a:effectLst/>
                                <a:latin typeface="+mn-ea"/>
                              </a:rPr>
                            </m:ctrlPr>
                          </m:sSubSupPr>
                          <m:e>
                            <m:r>
                              <a:rPr lang="en-US" altLang="zh-CN" sz="2400" i="1" kern="100">
                                <a:latin typeface="+mn-ea"/>
                                <a:cs typeface="Times New Roman" panose="02020603050405020304" pitchFamily="18" charset="0"/>
                              </a:rPr>
                              <m:t>𝑥</m:t>
                            </m:r>
                          </m:e>
                          <m:sub>
                            <m:r>
                              <a:rPr lang="en-US" altLang="zh-CN" sz="2400" i="1" kern="100">
                                <a:latin typeface="+mn-ea"/>
                                <a:cs typeface="Times New Roman" panose="02020603050405020304" pitchFamily="18" charset="0"/>
                              </a:rPr>
                              <m:t>0</m:t>
                            </m:r>
                          </m:sub>
                          <m:sup>
                            <m:r>
                              <a:rPr lang="en-US" altLang="zh-CN" sz="2400" i="1" kern="100">
                                <a:latin typeface="+mn-ea"/>
                                <a:cs typeface="Times New Roman" panose="02020603050405020304" pitchFamily="18" charset="0"/>
                              </a:rPr>
                              <m:t>′</m:t>
                            </m:r>
                          </m:sup>
                        </m:sSubSup>
                        <m:r>
                          <a:rPr lang="en-US" altLang="zh-CN" sz="2400" i="1" kern="100">
                            <a:latin typeface="+mn-ea"/>
                            <a:cs typeface="Times New Roman" panose="02020603050405020304" pitchFamily="18" charset="0"/>
                          </a:rPr>
                          <m:t>,</m:t>
                        </m:r>
                        <m:sSubSup>
                          <m:sSubSupPr>
                            <m:ctrlPr>
                              <a:rPr lang="zh-CN" altLang="zh-CN" sz="2400" i="1">
                                <a:effectLst/>
                                <a:latin typeface="+mn-ea"/>
                              </a:rPr>
                            </m:ctrlPr>
                          </m:sSubSupPr>
                          <m:e>
                            <m:r>
                              <a:rPr lang="en-US" altLang="zh-CN" sz="2400" i="1" kern="100">
                                <a:latin typeface="+mn-ea"/>
                                <a:cs typeface="Times New Roman" panose="02020603050405020304" pitchFamily="18" charset="0"/>
                              </a:rPr>
                              <m:t>𝑦</m:t>
                            </m:r>
                          </m:e>
                          <m:sub>
                            <m:r>
                              <a:rPr lang="en-US" altLang="zh-CN" sz="2400" i="1" kern="100">
                                <a:latin typeface="+mn-ea"/>
                                <a:cs typeface="Times New Roman" panose="02020603050405020304" pitchFamily="18" charset="0"/>
                              </a:rPr>
                              <m:t>0</m:t>
                            </m:r>
                          </m:sub>
                          <m:sup>
                            <m:r>
                              <a:rPr lang="en-US" altLang="zh-CN" sz="2400" i="1" kern="100">
                                <a:latin typeface="+mn-ea"/>
                                <a:cs typeface="Times New Roman" panose="02020603050405020304" pitchFamily="18" charset="0"/>
                              </a:rPr>
                              <m:t>′</m:t>
                            </m:r>
                          </m:sup>
                        </m:sSubSup>
                      </m:e>
                    </m:d>
                  </m:oMath>
                </a14:m>
                <a:r>
                  <a:rPr lang="zh-CN" altLang="zh-CN" sz="2400" kern="100" dirty="0">
                    <a:latin typeface="+mn-ea"/>
                    <a:cs typeface="Times New Roman" panose="02020603050405020304" pitchFamily="18" charset="0"/>
                  </a:rPr>
                  <a:t>即为</a:t>
                </a:r>
                <a:r>
                  <a:rPr lang="en-US" altLang="zh-CN" sz="2400" kern="100" dirty="0">
                    <a:latin typeface="+mn-ea"/>
                    <a:cs typeface="Times New Roman" panose="02020603050405020304" pitchFamily="18" charset="0"/>
                  </a:rPr>
                  <a:t>MS</a:t>
                </a:r>
                <a:r>
                  <a:rPr lang="zh-CN" altLang="zh-CN" sz="2400" kern="100" dirty="0">
                    <a:latin typeface="+mn-ea"/>
                    <a:cs typeface="Times New Roman" panose="02020603050405020304" pitchFamily="18" charset="0"/>
                  </a:rPr>
                  <a:t>的估计</a:t>
                </a:r>
                <a:r>
                  <a:rPr lang="zh-CN" altLang="zh-CN" sz="2400" kern="100" dirty="0" smtClean="0">
                    <a:latin typeface="+mn-ea"/>
                    <a:cs typeface="Times New Roman" panose="02020603050405020304" pitchFamily="18" charset="0"/>
                  </a:rPr>
                  <a:t>位置</a:t>
                </a:r>
                <a:r>
                  <a:rPr lang="zh-CN" altLang="en-US" sz="2400" kern="100" dirty="0" smtClean="0">
                    <a:latin typeface="+mn-ea"/>
                    <a:cs typeface="Times New Roman" panose="02020603050405020304" pitchFamily="18" charset="0"/>
                  </a:rPr>
                  <a:t>。</a:t>
                </a:r>
                <a:endParaRPr lang="zh-CN" altLang="en-US" sz="2400" dirty="0">
                  <a:latin typeface="+mn-ea"/>
                </a:endParaRPr>
              </a:p>
            </p:txBody>
          </p:sp>
        </mc:Choice>
        <mc:Fallback>
          <p:sp>
            <p:nvSpPr>
              <p:cNvPr id="6" name="矩形 5"/>
              <p:cNvSpPr>
                <a:spLocks noRot="1" noChangeAspect="1" noMove="1" noResize="1" noEditPoints="1" noAdjustHandles="1" noChangeArrowheads="1" noChangeShapeType="1" noTextEdit="1"/>
              </p:cNvSpPr>
              <p:nvPr/>
            </p:nvSpPr>
            <p:spPr>
              <a:xfrm>
                <a:off x="1432955" y="3769533"/>
                <a:ext cx="8898577" cy="1315425"/>
              </a:xfrm>
              <a:prstGeom prst="rect">
                <a:avLst/>
              </a:prstGeom>
              <a:blipFill>
                <a:blip r:embed="rId4"/>
                <a:stretch>
                  <a:fillRect l="-1027" r="-4521" b="-8796"/>
                </a:stretch>
              </a:blipFill>
            </p:spPr>
            <p:txBody>
              <a:bodyPr/>
              <a:lstStyle/>
              <a:p>
                <a:r>
                  <a:rPr lang="zh-CN" altLang="en-US">
                    <a:noFill/>
                  </a:rPr>
                  <a:t> </a:t>
                </a:r>
              </a:p>
            </p:txBody>
          </p:sp>
        </mc:Fallback>
      </mc:AlternateContent>
      <p:sp>
        <p:nvSpPr>
          <p:cNvPr id="8" name="灯片编号占位符 7"/>
          <p:cNvSpPr>
            <a:spLocks noGrp="1"/>
          </p:cNvSpPr>
          <p:nvPr>
            <p:ph type="sldNum" sz="quarter" idx="12"/>
          </p:nvPr>
        </p:nvSpPr>
        <p:spPr/>
        <p:txBody>
          <a:bodyPr/>
          <a:lstStyle/>
          <a:p>
            <a:fld id="{809151C6-BCF0-41C6-AC9D-C91C56AE1A47}" type="slidenum">
              <a:rPr lang="zh-CN" altLang="en-US" smtClean="0"/>
              <a:t>9</a:t>
            </a:fld>
            <a:endParaRPr lang="zh-CN" altLang="en-US"/>
          </a:p>
        </p:txBody>
      </p:sp>
    </p:spTree>
    <p:extLst>
      <p:ext uri="{BB962C8B-B14F-4D97-AF65-F5344CB8AC3E}">
        <p14:creationId xmlns:p14="http://schemas.microsoft.com/office/powerpoint/2010/main" val="96904500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1857</Words>
  <Application>Microsoft Office PowerPoint</Application>
  <PresentationFormat>宽屏</PresentationFormat>
  <Paragraphs>114</Paragraphs>
  <Slides>22</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等线</vt:lpstr>
      <vt:lpstr>等线 Light</vt:lpstr>
      <vt:lpstr>宋体</vt:lpstr>
      <vt:lpstr>微软雅黑</vt:lpstr>
      <vt:lpstr>Arial</vt:lpstr>
      <vt:lpstr>Cambria Math</vt:lpstr>
      <vt:lpstr>Times New Roman</vt:lpstr>
      <vt:lpstr>Wingdings</vt:lpstr>
      <vt:lpstr>Office 主题​​</vt:lpstr>
      <vt:lpstr>TDOA定位算法</vt:lpstr>
      <vt:lpstr>报告内容</vt:lpstr>
      <vt:lpstr>定位问题模型</vt:lpstr>
      <vt:lpstr>Chan算法</vt:lpstr>
      <vt:lpstr>Chan算法</vt:lpstr>
      <vt:lpstr>Chan算法</vt:lpstr>
      <vt:lpstr>Taylor迭代法</vt:lpstr>
      <vt:lpstr>Taylor迭代法</vt:lpstr>
      <vt:lpstr>Taylor迭代法</vt:lpstr>
      <vt:lpstr>小结</vt:lpstr>
      <vt:lpstr>基于统计理论的方法</vt:lpstr>
      <vt:lpstr>基于统计理论的方法</vt:lpstr>
      <vt:lpstr>基于统计理论的方法</vt:lpstr>
      <vt:lpstr>基于统计理论的方法</vt:lpstr>
      <vt:lpstr>数据相关的问题</vt:lpstr>
      <vt:lpstr>PowerPoint 演示文稿</vt:lpstr>
      <vt:lpstr>PowerPoint 演示文稿</vt:lpstr>
      <vt:lpstr>PowerPoint 演示文稿</vt:lpstr>
      <vt:lpstr>PowerPoint 演示文稿</vt:lpstr>
      <vt:lpstr>PowerPoint 演示文稿</vt:lpstr>
      <vt:lpstr>下一步的工作</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VLF系统 数据传输部分的优化</dc:title>
  <dc:creator>陈隆</dc:creator>
  <cp:lastModifiedBy>彭 锐</cp:lastModifiedBy>
  <cp:revision>127</cp:revision>
  <dcterms:created xsi:type="dcterms:W3CDTF">2017-09-03T07:17:00Z</dcterms:created>
  <dcterms:modified xsi:type="dcterms:W3CDTF">2019-10-29T10:11:01Z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