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9" r:id="rId2"/>
    <p:sldId id="262" r:id="rId3"/>
    <p:sldId id="279" r:id="rId4"/>
    <p:sldId id="305" r:id="rId5"/>
    <p:sldId id="28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1" r:id="rId21"/>
    <p:sldId id="320" r:id="rId22"/>
    <p:sldId id="322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1E9EF-8AEE-43E2-B435-2D4E98EF5FE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20D-99C2-4E28-9946-C6EB11B408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5600"/>
            </a:lvl1pPr>
            <a:lvl2pPr lvl="1">
              <a:spcBef>
                <a:spcPts val="0"/>
              </a:spcBef>
              <a:buSzPct val="100000"/>
              <a:defRPr sz="5600"/>
            </a:lvl2pPr>
            <a:lvl3pPr lvl="2">
              <a:spcBef>
                <a:spcPts val="0"/>
              </a:spcBef>
              <a:buSzPct val="100000"/>
              <a:defRPr sz="5600"/>
            </a:lvl3pPr>
            <a:lvl4pPr lvl="3">
              <a:spcBef>
                <a:spcPts val="0"/>
              </a:spcBef>
              <a:buSzPct val="100000"/>
              <a:defRPr sz="5600"/>
            </a:lvl4pPr>
            <a:lvl5pPr lvl="4">
              <a:spcBef>
                <a:spcPts val="0"/>
              </a:spcBef>
              <a:buSzPct val="100000"/>
              <a:defRPr sz="5600"/>
            </a:lvl5pPr>
            <a:lvl6pPr lvl="5">
              <a:spcBef>
                <a:spcPts val="0"/>
              </a:spcBef>
              <a:buSzPct val="100000"/>
              <a:defRPr sz="5600"/>
            </a:lvl6pPr>
            <a:lvl7pPr lvl="6">
              <a:spcBef>
                <a:spcPts val="0"/>
              </a:spcBef>
              <a:buSzPct val="100000"/>
              <a:defRPr sz="5600"/>
            </a:lvl7pPr>
            <a:lvl8pPr lvl="7">
              <a:spcBef>
                <a:spcPts val="0"/>
              </a:spcBef>
              <a:buSzPct val="100000"/>
              <a:defRPr sz="5600"/>
            </a:lvl8pPr>
            <a:lvl9pPr lvl="8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1364722" y="626083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lt1"/>
                </a:solidFill>
              </a:rPr>
              <a:t>‹#›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51C6-BCF0-41C6-AC9D-C91C56AE1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01015" y="900375"/>
            <a:ext cx="10962800" cy="2504695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/>
            <a:r>
              <a:rPr lang="zh-CN" altLang="en-US" sz="4800" dirty="0"/>
              <a:t>同地两接收机对比实验报告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14442" y="4104736"/>
            <a:ext cx="10962800" cy="1406747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r>
              <a:rPr lang="zh-CN" altLang="en-US" sz="3735" b="1" dirty="0">
                <a:solidFill>
                  <a:srgbClr val="000000"/>
                </a:solidFill>
              </a:rPr>
              <a:t>报告人：彭锐</a:t>
            </a:r>
            <a:endParaRPr lang="en-US" altLang="zh-CN" sz="3735" b="1" dirty="0">
              <a:solidFill>
                <a:srgbClr val="000000"/>
              </a:solidFill>
            </a:endParaRPr>
          </a:p>
          <a:p>
            <a:r>
              <a:rPr lang="en-US" altLang="zh-CN" sz="3735" dirty="0">
                <a:solidFill>
                  <a:srgbClr val="000000"/>
                </a:solidFill>
              </a:rPr>
              <a:t>2019/11/4</a:t>
            </a:r>
            <a:endParaRPr lang="zh-CN" altLang="en-US" sz="3735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实验结果与分析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283381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先从实验</a:t>
            </a:r>
            <a:r>
              <a:rPr lang="en-US" altLang="zh-CN" sz="2400" dirty="0"/>
              <a:t>3</a:t>
            </a:r>
            <a:r>
              <a:rPr lang="zh-CN" altLang="en-US" sz="2400" dirty="0"/>
              <a:t>的结果分析起。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3593" y="1731033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实验</a:t>
            </a:r>
            <a:r>
              <a:rPr lang="en-US" altLang="zh-CN" sz="2400" dirty="0"/>
              <a:t>3</a:t>
            </a:r>
            <a:r>
              <a:rPr lang="zh-CN" altLang="en-US" sz="2400" dirty="0"/>
              <a:t>：一副天线，两台接收机，同</a:t>
            </a:r>
            <a:r>
              <a:rPr lang="en-US" altLang="zh-CN" sz="2400" dirty="0"/>
              <a:t>EW</a:t>
            </a:r>
            <a:r>
              <a:rPr lang="zh-CN" altLang="en-US" sz="2400" dirty="0"/>
              <a:t>通道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49323" y="2424521"/>
            <a:ext cx="6954712" cy="2814112"/>
            <a:chOff x="562062" y="2924240"/>
            <a:chExt cx="6954712" cy="2814112"/>
          </a:xfrm>
        </p:grpSpPr>
        <p:grpSp>
          <p:nvGrpSpPr>
            <p:cNvPr id="29" name="组合 28"/>
            <p:cNvGrpSpPr/>
            <p:nvPr/>
          </p:nvGrpSpPr>
          <p:grpSpPr>
            <a:xfrm>
              <a:off x="1752247" y="3557704"/>
              <a:ext cx="968928" cy="1350627"/>
              <a:chOff x="755009" y="2843868"/>
              <a:chExt cx="968928" cy="1350627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5956186" y="2924240"/>
              <a:ext cx="1551963" cy="855676"/>
              <a:chOff x="6635692" y="3338818"/>
              <a:chExt cx="1551963" cy="855676"/>
            </a:xfrm>
          </p:grpSpPr>
          <p:sp>
            <p:nvSpPr>
              <p:cNvPr id="45" name="矩形: 圆角 44"/>
              <p:cNvSpPr/>
              <p:nvPr/>
            </p:nvSpPr>
            <p:spPr>
              <a:xfrm>
                <a:off x="6635692" y="333881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6635692" y="367437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/>
              <p:cNvSpPr txBox="1"/>
              <p:nvPr/>
            </p:nvSpPr>
            <p:spPr>
              <a:xfrm>
                <a:off x="6853806" y="335349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49" name="直接连接符 48"/>
              <p:cNvCxnSpPr/>
              <p:nvPr/>
            </p:nvCxnSpPr>
            <p:spPr>
              <a:xfrm>
                <a:off x="7415867" y="367437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6761527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474593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964811" y="4882676"/>
              <a:ext cx="1551963" cy="855676"/>
              <a:chOff x="6702791" y="3282198"/>
              <a:chExt cx="1551963" cy="855676"/>
            </a:xfrm>
          </p:grpSpPr>
          <p:sp>
            <p:nvSpPr>
              <p:cNvPr id="38" name="矩形: 圆角 37"/>
              <p:cNvSpPr/>
              <p:nvPr/>
            </p:nvSpPr>
            <p:spPr>
              <a:xfrm>
                <a:off x="6702791" y="328219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6702791" y="361775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/>
              <p:cNvSpPr txBox="1"/>
              <p:nvPr/>
            </p:nvSpPr>
            <p:spPr>
              <a:xfrm>
                <a:off x="6920905" y="329687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>
                <a:off x="7486925" y="361775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6828626" y="371003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7541692" y="371003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562062" y="3242315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连接符: 曲线 35"/>
            <p:cNvCxnSpPr>
              <a:endCxn id="45" idx="1"/>
            </p:cNvCxnSpPr>
            <p:nvPr/>
          </p:nvCxnSpPr>
          <p:spPr>
            <a:xfrm flipV="1">
              <a:off x="2624701" y="3352078"/>
              <a:ext cx="3331485" cy="94257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/>
            <p:cNvCxnSpPr/>
            <p:nvPr/>
          </p:nvCxnSpPr>
          <p:spPr>
            <a:xfrm>
              <a:off x="2624701" y="4315293"/>
              <a:ext cx="3339852" cy="98876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3</a:t>
            </a:r>
            <a:r>
              <a:rPr lang="zh-CN" altLang="en-US" sz="3600" dirty="0"/>
              <a:t>结果</a:t>
            </a:r>
            <a:r>
              <a:rPr lang="en-US" altLang="zh-CN" sz="3600" dirty="0"/>
              <a:t>-0.001s</a:t>
            </a:r>
            <a:r>
              <a:rPr lang="zh-CN" altLang="en-US" sz="3600" dirty="0"/>
              <a:t>数据对比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283381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先从实验</a:t>
            </a:r>
            <a:r>
              <a:rPr lang="en-US" altLang="zh-CN" sz="2400" dirty="0"/>
              <a:t>3</a:t>
            </a:r>
            <a:r>
              <a:rPr lang="zh-CN" altLang="en-US" sz="2400" dirty="0"/>
              <a:t>的结果分析起。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3593" y="1731033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实验</a:t>
            </a:r>
            <a:r>
              <a:rPr lang="en-US" altLang="zh-CN" sz="2400" dirty="0"/>
              <a:t>3</a:t>
            </a:r>
            <a:r>
              <a:rPr lang="zh-CN" altLang="en-US" sz="2400" dirty="0"/>
              <a:t>：一副天线，两台接收机，同</a:t>
            </a:r>
            <a:r>
              <a:rPr lang="en-US" altLang="zh-CN" sz="2400" dirty="0"/>
              <a:t>EW</a:t>
            </a:r>
            <a:r>
              <a:rPr lang="zh-CN" altLang="en-US" sz="2400" dirty="0"/>
              <a:t>通道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8" y="2181189"/>
            <a:ext cx="11274802" cy="374428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226" y="2533475"/>
            <a:ext cx="1929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波形匹配很好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时钟同步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933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3</a:t>
            </a:r>
            <a:r>
              <a:rPr lang="zh-CN" altLang="en-US" sz="3600" dirty="0"/>
              <a:t>结果</a:t>
            </a:r>
            <a:r>
              <a:rPr lang="en-US" altLang="zh-CN" sz="3600" dirty="0"/>
              <a:t>-10s</a:t>
            </a:r>
            <a:r>
              <a:rPr lang="zh-CN" altLang="en-US" sz="3600" dirty="0"/>
              <a:t>数据对比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87501" y="259084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相对偏差 </a:t>
            </a:r>
            <a:r>
              <a:rPr lang="en-US" altLang="zh-CN" dirty="0"/>
              <a:t>RS = (</a:t>
            </a:r>
            <a:r>
              <a:rPr lang="en-US" altLang="zh-CN" dirty="0" err="1"/>
              <a:t>dataA-dataB</a:t>
            </a:r>
            <a:r>
              <a:rPr lang="en-US" altLang="zh-CN" dirty="0"/>
              <a:t>)/</a:t>
            </a:r>
            <a:r>
              <a:rPr lang="en-US" altLang="zh-CN" dirty="0" err="1"/>
              <a:t>dataB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11" y="3636790"/>
            <a:ext cx="10052122" cy="29621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193" y="903113"/>
            <a:ext cx="9968883" cy="265200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1740" y="1322773"/>
            <a:ext cx="2095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 = 0.00247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 =0.00041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09367" y="2484451"/>
            <a:ext cx="2233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平均偏差来自与抬升电压的差异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随机偏差来自与机器本身的系统误差，无法避免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会受到闪电等强噪声的影响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933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3</a:t>
            </a:r>
            <a:r>
              <a:rPr lang="zh-CN" altLang="en-US" sz="3600" dirty="0"/>
              <a:t>结果</a:t>
            </a:r>
            <a:r>
              <a:rPr lang="en-US" altLang="zh-CN" sz="3600" dirty="0"/>
              <a:t>-</a:t>
            </a:r>
            <a:r>
              <a:rPr lang="zh-CN" altLang="en-US" sz="3600" dirty="0"/>
              <a:t>小结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0315" y="1571348"/>
            <a:ext cx="9646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两台接收机的时间具有同步性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机器的不同通道间存在极小的系统误差，对于数据分析而言不受影响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4</a:t>
            </a:r>
            <a:r>
              <a:rPr lang="zh-CN" altLang="en-US" sz="3200" dirty="0"/>
              <a:t>结果与分析</a:t>
            </a: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021" y="842008"/>
            <a:ext cx="462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同信号，同接收机</a:t>
            </a:r>
            <a:r>
              <a:rPr lang="en-US" altLang="zh-CN" sz="2400" dirty="0"/>
              <a:t>EW/NS</a:t>
            </a:r>
            <a:r>
              <a:rPr lang="zh-CN" altLang="en-US" sz="2400" dirty="0"/>
              <a:t>通道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714"/>
            <a:ext cx="11632783" cy="37893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4</a:t>
            </a:r>
            <a:r>
              <a:rPr lang="zh-CN" altLang="en-US" sz="3200" dirty="0"/>
              <a:t>结果与分析</a:t>
            </a: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10866" y="304100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相对偏差 </a:t>
            </a:r>
            <a:r>
              <a:rPr lang="en-US" altLang="zh-CN" dirty="0"/>
              <a:t>RS = (</a:t>
            </a:r>
            <a:r>
              <a:rPr lang="en-US" altLang="zh-CN" dirty="0" err="1"/>
              <a:t>dataA-dataB</a:t>
            </a:r>
            <a:r>
              <a:rPr lang="en-US" altLang="zh-CN" dirty="0"/>
              <a:t>)/</a:t>
            </a:r>
            <a:r>
              <a:rPr lang="en-US" altLang="zh-CN" dirty="0" err="1"/>
              <a:t>dataB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24" y="920562"/>
            <a:ext cx="10172398" cy="26926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25" y="3663702"/>
            <a:ext cx="10172398" cy="253493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5107" y="1580225"/>
            <a:ext cx="209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 =-0.005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 =0.00074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85755" y="2866552"/>
            <a:ext cx="2233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平均偏差来自与抬升电压的差异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随机偏差来自与机器本身的系统误差，无法避免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会受到闪电等强噪声的影响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3,4</a:t>
            </a:r>
            <a:r>
              <a:rPr lang="zh-CN" altLang="en-US" sz="3200" dirty="0"/>
              <a:t>结果</a:t>
            </a:r>
            <a:r>
              <a:rPr lang="en-US" altLang="zh-CN" sz="3200" dirty="0"/>
              <a:t>-</a:t>
            </a:r>
            <a:r>
              <a:rPr lang="zh-CN" altLang="en-US" sz="3200" dirty="0"/>
              <a:t>小结</a:t>
            </a: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3480" y="1518082"/>
            <a:ext cx="8596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同接收机的</a:t>
            </a:r>
            <a:r>
              <a:rPr lang="en-US" altLang="zh-CN" sz="2400" dirty="0"/>
              <a:t>EW/NS</a:t>
            </a:r>
            <a:r>
              <a:rPr lang="zh-CN" altLang="en-US" sz="2400" dirty="0"/>
              <a:t>通道的时钟同步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不同接收机的同通道的时钟同步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独立的通道之间存在极小的系统误差，不影响数据处理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1</a:t>
            </a:r>
            <a:r>
              <a:rPr lang="zh-CN" altLang="en-US" sz="3200" dirty="0"/>
              <a:t>结果</a:t>
            </a:r>
            <a:r>
              <a:rPr lang="en-US" altLang="zh-CN" sz="3200" dirty="0"/>
              <a:t>-</a:t>
            </a:r>
            <a:r>
              <a:rPr lang="zh-CN" altLang="en-US" sz="3200" dirty="0"/>
              <a:t>利用闪电特征点判断时间差</a:t>
            </a: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399" y="1373138"/>
            <a:ext cx="42291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实验</a:t>
            </a:r>
            <a:r>
              <a:rPr lang="en-US" altLang="zh-CN" sz="2000" dirty="0"/>
              <a:t>1</a:t>
            </a:r>
            <a:r>
              <a:rPr lang="zh-CN" altLang="en-US" sz="2000" dirty="0"/>
              <a:t>：观察接收机</a:t>
            </a:r>
            <a:r>
              <a:rPr lang="en-US" altLang="zh-CN" sz="2000" dirty="0"/>
              <a:t>A</a:t>
            </a:r>
            <a:r>
              <a:rPr lang="zh-CN" altLang="en-US" sz="2000" dirty="0"/>
              <a:t>与接收机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EW</a:t>
            </a:r>
            <a:r>
              <a:rPr lang="zh-CN" altLang="en-US" sz="2000" dirty="0"/>
              <a:t>通道的闪电段波形的特征点，发现存在</a:t>
            </a:r>
            <a:r>
              <a:rPr lang="en-US" altLang="zh-CN" sz="2000" dirty="0"/>
              <a:t>1</a:t>
            </a:r>
            <a:r>
              <a:rPr lang="zh-CN" altLang="en-US" sz="2000" dirty="0"/>
              <a:t>个采样点</a:t>
            </a:r>
            <a:r>
              <a:rPr lang="en-US" altLang="zh-CN" sz="2000" dirty="0"/>
              <a:t>(4us)</a:t>
            </a:r>
            <a:r>
              <a:rPr lang="zh-CN" altLang="en-US" sz="2000" dirty="0"/>
              <a:t>的时间差</a:t>
            </a:r>
            <a:endParaRPr lang="en-US" altLang="zh-CN" sz="2000" dirty="0"/>
          </a:p>
          <a:p>
            <a:endParaRPr lang="en-US" altLang="zh-CN" sz="2800" dirty="0"/>
          </a:p>
        </p:txBody>
      </p:sp>
      <p:pic>
        <p:nvPicPr>
          <p:cNvPr id="6" name="图片 5" descr="FarNearEW_9s_onepic"/>
          <p:cNvPicPr/>
          <p:nvPr/>
        </p:nvPicPr>
        <p:blipFill>
          <a:blip r:embed="rId2"/>
          <a:stretch>
            <a:fillRect/>
          </a:stretch>
        </p:blipFill>
        <p:spPr>
          <a:xfrm>
            <a:off x="4635500" y="1300613"/>
            <a:ext cx="7462257" cy="45203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9432" y="2714421"/>
            <a:ext cx="3835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原因：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连续采集和间断采集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累积时间误差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2</a:t>
            </a:r>
            <a:r>
              <a:rPr lang="zh-CN" altLang="en-US" sz="3200" dirty="0"/>
              <a:t>结果</a:t>
            </a:r>
            <a:r>
              <a:rPr lang="en-US" altLang="zh-CN" sz="3200" dirty="0"/>
              <a:t>-</a:t>
            </a:r>
            <a:r>
              <a:rPr lang="zh-CN" altLang="en-US" sz="3200" dirty="0"/>
              <a:t>同位置天线信号差异性</a:t>
            </a: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6400" y="1373138"/>
            <a:ext cx="6388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天线位置相同，方向相同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排除接收机系统误差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天线对宽频带信号响应特性差异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2</a:t>
            </a:r>
            <a:r>
              <a:rPr lang="zh-CN" altLang="en-US" sz="3200" dirty="0"/>
              <a:t>结果</a:t>
            </a:r>
            <a:r>
              <a:rPr lang="en-US" altLang="zh-CN" sz="3200" dirty="0"/>
              <a:t>-</a:t>
            </a:r>
            <a:r>
              <a:rPr lang="zh-CN" altLang="en-US" sz="3200" dirty="0"/>
              <a:t>排除接收机系统误差</a:t>
            </a:r>
            <a:br>
              <a:rPr lang="en-US" altLang="zh-CN" sz="3200" dirty="0"/>
            </a:b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71021" y="708341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701"/>
            <a:ext cx="11027802" cy="38219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843" y="523291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波形差异明显，无法匹配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600" dirty="0"/>
              <a:t>实验目的与方法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600" dirty="0"/>
              <a:t>实验方案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600" dirty="0"/>
              <a:t>实验结果与分析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600" dirty="0"/>
              <a:t>小结</a:t>
            </a:r>
            <a:endParaRPr lang="en-US" altLang="zh-CN" sz="4000" dirty="0"/>
          </a:p>
          <a:p>
            <a:pPr lvl="1"/>
            <a:endParaRPr lang="en-US" alt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375795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6969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2</a:t>
            </a:r>
            <a:r>
              <a:rPr lang="zh-CN" altLang="en-US" sz="3200" dirty="0"/>
              <a:t>结果</a:t>
            </a:r>
            <a:r>
              <a:rPr lang="en-US" altLang="zh-CN" sz="3200" dirty="0"/>
              <a:t>-</a:t>
            </a:r>
            <a:r>
              <a:rPr lang="zh-CN" altLang="en-US" sz="3200" dirty="0"/>
              <a:t>排除接收机系统误差</a:t>
            </a:r>
            <a:br>
              <a:rPr lang="en-US" altLang="zh-CN" sz="3200" dirty="0"/>
            </a:b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582" y="616062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39827" y="990490"/>
            <a:ext cx="436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相对偏差 </a:t>
            </a:r>
            <a:r>
              <a:rPr lang="en-US" altLang="zh-CN" dirty="0"/>
              <a:t>RS = (</a:t>
            </a:r>
            <a:r>
              <a:rPr lang="en-US" altLang="zh-CN" dirty="0" err="1"/>
              <a:t>dataA-dataB</a:t>
            </a:r>
            <a:r>
              <a:rPr lang="en-US" altLang="zh-CN" dirty="0"/>
              <a:t>)/</a:t>
            </a:r>
            <a:r>
              <a:rPr lang="en-US" altLang="zh-CN" dirty="0" err="1"/>
              <a:t>dataB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54" y="1615214"/>
            <a:ext cx="10370478" cy="362757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9783" y="1912690"/>
            <a:ext cx="2130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Mean=0.000475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Std= 0.0203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远大于系统误差</a:t>
            </a:r>
            <a:r>
              <a:rPr lang="en-US" altLang="zh-CN" dirty="0"/>
              <a:t>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输入信号的差异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314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2</a:t>
            </a:r>
            <a:r>
              <a:rPr lang="zh-CN" altLang="en-US" sz="3200" dirty="0"/>
              <a:t>结果</a:t>
            </a:r>
            <a:r>
              <a:rPr lang="en-US" altLang="zh-CN" sz="3200" dirty="0"/>
              <a:t>-</a:t>
            </a:r>
            <a:r>
              <a:rPr lang="zh-CN" altLang="en-US" sz="3200" dirty="0"/>
              <a:t>天线对宽频带信号响应特性差异</a:t>
            </a:r>
            <a:br>
              <a:rPr lang="zh-CN" altLang="en-US" sz="3200" dirty="0"/>
            </a:br>
            <a:br>
              <a:rPr lang="en-US" altLang="zh-CN" sz="3200" dirty="0"/>
            </a:b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582" y="616062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33850" y="1317072"/>
            <a:ext cx="5830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同位置的两副天线的输出信号不同，可能是由于天线对宽频带信号幅频响应特性的差异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解决方法是在设计天线时，对天线幅频响应特性进行测试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0314"/>
            <a:ext cx="8078680" cy="86359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CN" altLang="en-US" sz="3200" dirty="0"/>
              <a:t>小结</a:t>
            </a:r>
            <a:br>
              <a:rPr lang="zh-CN" altLang="en-US" sz="3200" dirty="0"/>
            </a:br>
            <a:br>
              <a:rPr lang="en-US" altLang="zh-CN" sz="3200" dirty="0"/>
            </a:br>
            <a:endParaRPr lang="zh-CN" sz="3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9804" y="616062"/>
            <a:ext cx="794551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5559" y="672111"/>
            <a:ext cx="103436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各接收机的各通道间的时钟是高度同步的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各接收机之间存在极小的系统误差，一部分来自于抬升电压的差异，另一部分是系统自带的噪声，对数据的影响可以忽略不计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连续采集模式下会产生累积时间误差，为了保证数据的时间准确性，应当使用间断采集模式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天线的幅频特性对宽频带信号的采集影响较大，建议使用前对天线进行测试</a:t>
            </a:r>
            <a:endParaRPr lang="en-US" altLang="zh-CN" sz="2000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745229" y="2539197"/>
            <a:ext cx="10962800" cy="1350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7200" dirty="0"/>
              <a:t>谢谢！</a:t>
            </a:r>
            <a:endParaRPr lang="en-GB" sz="7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>
                <a:solidFill>
                  <a:schemeClr val="lt1"/>
                </a:solidFill>
              </a:rPr>
              <a:t>23</a:t>
            </a:fld>
            <a:endParaRPr lang="en-GB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1375795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0545" y="1726565"/>
            <a:ext cx="8976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/>
              <a:t>检验接收机的时钟是否同步</a:t>
            </a:r>
          </a:p>
          <a:p>
            <a:pPr marL="571500" indent="-571500">
              <a:buNone/>
            </a:pPr>
            <a:endParaRPr lang="zh-CN" altLang="en-US" sz="32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/>
              <a:t>探究接收机数据差异性的原因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200" dirty="0"/>
              <a:t>检验接收机时钟同步的方法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00668" y="10234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0545" y="1726565"/>
            <a:ext cx="89769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同时刻两接收机数据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 闪电段波形，特征点明显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 时域数据比较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sz="3600" dirty="0"/>
              <a:t>接收机数据差异性的因素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731033"/>
            <a:ext cx="897699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接收机系统误差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天线位置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dirty="0"/>
              <a:t>天线幅频响应特性</a:t>
            </a:r>
            <a:endParaRPr lang="zh-CN" altLang="en-US" sz="4000" dirty="0"/>
          </a:p>
          <a:p>
            <a:pPr marL="571500" indent="-571500">
              <a:buNone/>
            </a:pP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实验方案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731033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实验</a:t>
            </a:r>
            <a:r>
              <a:rPr lang="en-US" altLang="zh-CN" sz="2400" dirty="0"/>
              <a:t>1</a:t>
            </a:r>
            <a:r>
              <a:rPr lang="zh-CN" altLang="en-US" sz="2400" dirty="0"/>
              <a:t>：两对天线</a:t>
            </a:r>
            <a:r>
              <a:rPr lang="en-US" altLang="zh-CN" sz="2400" dirty="0"/>
              <a:t>(</a:t>
            </a:r>
            <a:r>
              <a:rPr lang="zh-CN" altLang="en-US" sz="2400" dirty="0"/>
              <a:t>位置有差别</a:t>
            </a:r>
            <a:r>
              <a:rPr lang="en-US" altLang="zh-CN" sz="2400" dirty="0"/>
              <a:t>)</a:t>
            </a:r>
            <a:r>
              <a:rPr lang="zh-CN" altLang="en-US" sz="2400" dirty="0"/>
              <a:t>，两台接收机，同</a:t>
            </a:r>
            <a:r>
              <a:rPr lang="en-US" altLang="zh-CN" sz="2400" dirty="0"/>
              <a:t>EW</a:t>
            </a:r>
            <a:r>
              <a:rPr lang="zh-CN" altLang="en-US" sz="2400" dirty="0"/>
              <a:t>通道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2302077" y="2547936"/>
            <a:ext cx="6726513" cy="2882050"/>
            <a:chOff x="1199626" y="2701154"/>
            <a:chExt cx="6308523" cy="2882050"/>
          </a:xfrm>
        </p:grpSpPr>
        <p:grpSp>
          <p:nvGrpSpPr>
            <p:cNvPr id="18" name="组合 17"/>
            <p:cNvGrpSpPr/>
            <p:nvPr/>
          </p:nvGrpSpPr>
          <p:grpSpPr>
            <a:xfrm>
              <a:off x="2411835" y="4232577"/>
              <a:ext cx="968928" cy="1350627"/>
              <a:chOff x="755009" y="2843868"/>
              <a:chExt cx="968928" cy="1350627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2426515" y="2701154"/>
              <a:ext cx="968928" cy="1350627"/>
              <a:chOff x="755009" y="2843868"/>
              <a:chExt cx="968928" cy="1350627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5956186" y="2924240"/>
              <a:ext cx="1551963" cy="855676"/>
              <a:chOff x="6635692" y="3338818"/>
              <a:chExt cx="1551963" cy="855676"/>
            </a:xfrm>
          </p:grpSpPr>
          <p:sp>
            <p:nvSpPr>
              <p:cNvPr id="23" name="矩形: 圆角 22"/>
              <p:cNvSpPr/>
              <p:nvPr/>
            </p:nvSpPr>
            <p:spPr>
              <a:xfrm>
                <a:off x="6635692" y="333881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6635692" y="367437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6853806" y="335349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415867" y="367437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6761527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474593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956185" y="4511458"/>
              <a:ext cx="1551963" cy="855676"/>
              <a:chOff x="6635692" y="3338818"/>
              <a:chExt cx="1551963" cy="855676"/>
            </a:xfrm>
          </p:grpSpPr>
          <p:sp>
            <p:nvSpPr>
              <p:cNvPr id="35" name="矩形: 圆角 34"/>
              <p:cNvSpPr/>
              <p:nvPr/>
            </p:nvSpPr>
            <p:spPr>
              <a:xfrm>
                <a:off x="6635692" y="333881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6635692" y="367437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6853806" y="335349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415867" y="367437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6761527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474593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1203819" y="2805784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 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99626" y="4500475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B</a:t>
              </a:r>
              <a:endParaRPr lang="zh-CN" altLang="en-US" dirty="0"/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V="1">
              <a:off x="3166844" y="3519180"/>
              <a:ext cx="2759979" cy="17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3177330" y="5030596"/>
              <a:ext cx="2759979" cy="17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 rot="21250394" flipH="1">
            <a:off x="3441226" y="2581734"/>
            <a:ext cx="844403" cy="1376487"/>
            <a:chOff x="3747005" y="4231759"/>
            <a:chExt cx="1033127" cy="1350627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3747006" y="4231759"/>
              <a:ext cx="330958" cy="13506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3747005" y="4907072"/>
              <a:ext cx="1033127" cy="6753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077964" y="4255902"/>
              <a:ext cx="702168" cy="6511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 rot="21250394" flipH="1">
            <a:off x="3427166" y="4097835"/>
            <a:ext cx="844403" cy="1376487"/>
            <a:chOff x="3747005" y="4231759"/>
            <a:chExt cx="1033127" cy="1350627"/>
          </a:xfrm>
        </p:grpSpPr>
        <p:cxnSp>
          <p:nvCxnSpPr>
            <p:cNvPr id="67" name="直接连接符 66"/>
            <p:cNvCxnSpPr/>
            <p:nvPr/>
          </p:nvCxnSpPr>
          <p:spPr>
            <a:xfrm flipH="1">
              <a:off x="3747006" y="4231759"/>
              <a:ext cx="330958" cy="13506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3747005" y="4907072"/>
              <a:ext cx="1033127" cy="6753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077964" y="4255902"/>
              <a:ext cx="702168" cy="6511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1" name="连接符: 曲线 70"/>
          <p:cNvCxnSpPr/>
          <p:nvPr/>
        </p:nvCxnSpPr>
        <p:spPr>
          <a:xfrm flipV="1">
            <a:off x="4384627" y="3626699"/>
            <a:ext cx="4225973" cy="292121"/>
          </a:xfrm>
          <a:prstGeom prst="curvedConnector3">
            <a:avLst>
              <a:gd name="adj1" fmla="val 997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曲线 74"/>
          <p:cNvCxnSpPr/>
          <p:nvPr/>
        </p:nvCxnSpPr>
        <p:spPr>
          <a:xfrm flipV="1">
            <a:off x="4353319" y="5198910"/>
            <a:ext cx="4257281" cy="231076"/>
          </a:xfrm>
          <a:prstGeom prst="curvedConnector3">
            <a:avLst>
              <a:gd name="adj1" fmla="val 998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实验方案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731033"/>
            <a:ext cx="8976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实验</a:t>
            </a:r>
            <a:r>
              <a:rPr lang="en-US" altLang="zh-CN" sz="2400" dirty="0"/>
              <a:t>2</a:t>
            </a:r>
            <a:r>
              <a:rPr lang="zh-CN" altLang="en-US" sz="2400" dirty="0"/>
              <a:t>：两副天线</a:t>
            </a:r>
            <a:r>
              <a:rPr lang="en-US" altLang="zh-CN" sz="2400" dirty="0"/>
              <a:t>(</a:t>
            </a:r>
            <a:r>
              <a:rPr lang="zh-CN" altLang="en-US" sz="2400" dirty="0"/>
              <a:t>位置方向相同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1</a:t>
            </a:r>
            <a:r>
              <a:rPr lang="zh-CN" altLang="en-US" sz="2400" dirty="0"/>
              <a:t>台接收机，</a:t>
            </a:r>
            <a:r>
              <a:rPr lang="en-US" altLang="zh-CN" sz="2400" dirty="0"/>
              <a:t>EW/NS</a:t>
            </a:r>
            <a:r>
              <a:rPr lang="zh-CN" altLang="en-US" sz="2400" dirty="0"/>
              <a:t>通道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094450" y="3023909"/>
            <a:ext cx="6946087" cy="2233043"/>
            <a:chOff x="562062" y="2924240"/>
            <a:chExt cx="6946087" cy="2233043"/>
          </a:xfrm>
        </p:grpSpPr>
        <p:grpSp>
          <p:nvGrpSpPr>
            <p:cNvPr id="18" name="组合 17"/>
            <p:cNvGrpSpPr/>
            <p:nvPr/>
          </p:nvGrpSpPr>
          <p:grpSpPr>
            <a:xfrm>
              <a:off x="1886473" y="3589847"/>
              <a:ext cx="968928" cy="1350627"/>
              <a:chOff x="755009" y="2843868"/>
              <a:chExt cx="968928" cy="1350627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1752247" y="3557704"/>
              <a:ext cx="968928" cy="1350627"/>
              <a:chOff x="755009" y="2843868"/>
              <a:chExt cx="968928" cy="1350627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5956186" y="2924240"/>
              <a:ext cx="1551963" cy="855676"/>
              <a:chOff x="6635692" y="3338818"/>
              <a:chExt cx="1551963" cy="855676"/>
            </a:xfrm>
          </p:grpSpPr>
          <p:sp>
            <p:nvSpPr>
              <p:cNvPr id="23" name="矩形: 圆角 22"/>
              <p:cNvSpPr/>
              <p:nvPr/>
            </p:nvSpPr>
            <p:spPr>
              <a:xfrm>
                <a:off x="6635692" y="333881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6635692" y="367437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6853806" y="335349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415867" y="367437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6761527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474593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562062" y="3242315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87752" y="4787951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B</a:t>
              </a:r>
              <a:endParaRPr lang="zh-CN" altLang="en-US" dirty="0"/>
            </a:p>
          </p:txBody>
        </p:sp>
        <p:cxnSp>
          <p:nvCxnSpPr>
            <p:cNvPr id="5" name="连接符: 曲线 4"/>
            <p:cNvCxnSpPr>
              <a:endCxn id="23" idx="1"/>
            </p:cNvCxnSpPr>
            <p:nvPr/>
          </p:nvCxnSpPr>
          <p:spPr>
            <a:xfrm flipV="1">
              <a:off x="2624701" y="3352078"/>
              <a:ext cx="3331485" cy="94257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连接符: 曲线 41"/>
            <p:cNvCxnSpPr/>
            <p:nvPr/>
          </p:nvCxnSpPr>
          <p:spPr>
            <a:xfrm flipV="1">
              <a:off x="2540283" y="3812059"/>
              <a:ext cx="4615119" cy="699400"/>
            </a:xfrm>
            <a:prstGeom prst="curvedConnector3">
              <a:avLst>
                <a:gd name="adj1" fmla="val 1000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实验方案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731033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实验</a:t>
            </a:r>
            <a:r>
              <a:rPr lang="en-US" altLang="zh-CN" sz="2400" dirty="0"/>
              <a:t>3</a:t>
            </a:r>
            <a:r>
              <a:rPr lang="zh-CN" altLang="en-US" sz="2400" dirty="0"/>
              <a:t>：一副天线，两台接收机，同</a:t>
            </a:r>
            <a:r>
              <a:rPr lang="en-US" altLang="zh-CN" sz="2400" dirty="0"/>
              <a:t>EW</a:t>
            </a:r>
            <a:r>
              <a:rPr lang="zh-CN" altLang="en-US" sz="2400" dirty="0"/>
              <a:t>通道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9323" y="2424521"/>
            <a:ext cx="6954712" cy="2814112"/>
            <a:chOff x="562062" y="2924240"/>
            <a:chExt cx="6954712" cy="2814112"/>
          </a:xfrm>
        </p:grpSpPr>
        <p:grpSp>
          <p:nvGrpSpPr>
            <p:cNvPr id="19" name="组合 18"/>
            <p:cNvGrpSpPr/>
            <p:nvPr/>
          </p:nvGrpSpPr>
          <p:grpSpPr>
            <a:xfrm>
              <a:off x="1752247" y="3557704"/>
              <a:ext cx="968928" cy="1350627"/>
              <a:chOff x="755009" y="2843868"/>
              <a:chExt cx="968928" cy="1350627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5956186" y="2924240"/>
              <a:ext cx="1551963" cy="855676"/>
              <a:chOff x="6635692" y="3338818"/>
              <a:chExt cx="1551963" cy="855676"/>
            </a:xfrm>
          </p:grpSpPr>
          <p:sp>
            <p:nvSpPr>
              <p:cNvPr id="23" name="矩形: 圆角 22"/>
              <p:cNvSpPr/>
              <p:nvPr/>
            </p:nvSpPr>
            <p:spPr>
              <a:xfrm>
                <a:off x="6635692" y="333881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6635692" y="367437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6853806" y="335349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415867" y="367437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6761527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474593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964811" y="4882676"/>
              <a:ext cx="1551963" cy="855676"/>
              <a:chOff x="6702791" y="3282198"/>
              <a:chExt cx="1551963" cy="855676"/>
            </a:xfrm>
          </p:grpSpPr>
          <p:sp>
            <p:nvSpPr>
              <p:cNvPr id="35" name="矩形: 圆角 34"/>
              <p:cNvSpPr/>
              <p:nvPr/>
            </p:nvSpPr>
            <p:spPr>
              <a:xfrm>
                <a:off x="6702791" y="328219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/>
            </p:nvCxnSpPr>
            <p:spPr>
              <a:xfrm>
                <a:off x="6702791" y="361775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6920905" y="329687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7486925" y="361775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6828626" y="371003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541692" y="371003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562062" y="3242315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连接符: 曲线 4"/>
            <p:cNvCxnSpPr>
              <a:endCxn id="23" idx="1"/>
            </p:cNvCxnSpPr>
            <p:nvPr/>
          </p:nvCxnSpPr>
          <p:spPr>
            <a:xfrm flipV="1">
              <a:off x="2624701" y="3352078"/>
              <a:ext cx="3331485" cy="94257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连接符: 曲线 41"/>
            <p:cNvCxnSpPr/>
            <p:nvPr/>
          </p:nvCxnSpPr>
          <p:spPr>
            <a:xfrm>
              <a:off x="2624701" y="4315293"/>
              <a:ext cx="3339852" cy="98876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694" y="50232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/>
              <a:t>实验方案</a:t>
            </a:r>
            <a:endParaRPr lang="zh-CN" sz="3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98958"/>
            <a:ext cx="67615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51C6-BCF0-41C6-AC9D-C91C56AE1A4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3593" y="1731033"/>
            <a:ext cx="897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None/>
            </a:pPr>
            <a:r>
              <a:rPr lang="zh-CN" altLang="en-US" sz="2400" dirty="0"/>
              <a:t>实验</a:t>
            </a:r>
            <a:r>
              <a:rPr lang="en-US" altLang="zh-CN" sz="2400" dirty="0"/>
              <a:t>4</a:t>
            </a:r>
            <a:r>
              <a:rPr lang="zh-CN" altLang="en-US" sz="2400" dirty="0"/>
              <a:t>：一副天线，一台接收机，</a:t>
            </a:r>
            <a:r>
              <a:rPr lang="en-US" altLang="zh-CN" sz="2400" dirty="0"/>
              <a:t>EW/NS</a:t>
            </a:r>
            <a:r>
              <a:rPr lang="zh-CN" altLang="en-US" sz="2400" dirty="0"/>
              <a:t>通道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70162" y="3068298"/>
            <a:ext cx="6946087" cy="1984091"/>
            <a:chOff x="562062" y="2924240"/>
            <a:chExt cx="6946087" cy="1984091"/>
          </a:xfrm>
        </p:grpSpPr>
        <p:grpSp>
          <p:nvGrpSpPr>
            <p:cNvPr id="19" name="组合 18"/>
            <p:cNvGrpSpPr/>
            <p:nvPr/>
          </p:nvGrpSpPr>
          <p:grpSpPr>
            <a:xfrm>
              <a:off x="1752247" y="3557704"/>
              <a:ext cx="968928" cy="1350627"/>
              <a:chOff x="755009" y="2843868"/>
              <a:chExt cx="968928" cy="1350627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755010" y="2843868"/>
                <a:ext cx="310392" cy="1350627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755009" y="3519181"/>
                <a:ext cx="968928" cy="675314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065402" y="2868011"/>
                <a:ext cx="658535" cy="65117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5956186" y="2924240"/>
              <a:ext cx="1551963" cy="855676"/>
              <a:chOff x="6635692" y="3338818"/>
              <a:chExt cx="1551963" cy="855676"/>
            </a:xfrm>
          </p:grpSpPr>
          <p:sp>
            <p:nvSpPr>
              <p:cNvPr id="23" name="矩形: 圆角 22"/>
              <p:cNvSpPr/>
              <p:nvPr/>
            </p:nvSpPr>
            <p:spPr>
              <a:xfrm>
                <a:off x="6635692" y="3338818"/>
                <a:ext cx="1551963" cy="8556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>
              <a:xfrm>
                <a:off x="6635692" y="3674377"/>
                <a:ext cx="155196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6853806" y="3353499"/>
                <a:ext cx="114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接收机</a:t>
                </a:r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>
                <a:off x="7415867" y="3674377"/>
                <a:ext cx="1" cy="5201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6761527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EW</a:t>
                </a:r>
                <a:endParaRPr lang="zh-CN" altLang="en-US" dirty="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7474593" y="3766656"/>
                <a:ext cx="520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NS</a:t>
                </a: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562062" y="3242315"/>
              <a:ext cx="141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Antenna  </a:t>
              </a:r>
              <a:r>
                <a:rPr lang="en-US" altLang="zh-CN" dirty="0">
                  <a:solidFill>
                    <a:srgbClr val="FF0000"/>
                  </a:solidFill>
                </a:rPr>
                <a:t>A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连接符: 曲线 4"/>
            <p:cNvCxnSpPr>
              <a:endCxn id="23" idx="1"/>
            </p:cNvCxnSpPr>
            <p:nvPr/>
          </p:nvCxnSpPr>
          <p:spPr>
            <a:xfrm flipV="1">
              <a:off x="2624701" y="3352078"/>
              <a:ext cx="3331485" cy="94257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连接符: 曲线 41"/>
            <p:cNvCxnSpPr/>
            <p:nvPr/>
          </p:nvCxnSpPr>
          <p:spPr>
            <a:xfrm flipV="1">
              <a:off x="2391542" y="3812059"/>
              <a:ext cx="4763860" cy="669150"/>
            </a:xfrm>
            <a:prstGeom prst="curvedConnector3">
              <a:avLst>
                <a:gd name="adj1" fmla="val 10012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708</Words>
  <Application>Microsoft Office PowerPoint</Application>
  <PresentationFormat>宽屏</PresentationFormat>
  <Paragraphs>178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同地两接收机对比实验报告</vt:lpstr>
      <vt:lpstr>报告内容</vt:lpstr>
      <vt:lpstr>实验目的</vt:lpstr>
      <vt:lpstr>检验接收机时钟同步的方法</vt:lpstr>
      <vt:lpstr>接收机数据差异性的因素</vt:lpstr>
      <vt:lpstr>实验方案</vt:lpstr>
      <vt:lpstr>实验方案</vt:lpstr>
      <vt:lpstr>实验方案</vt:lpstr>
      <vt:lpstr>实验方案</vt:lpstr>
      <vt:lpstr>实验结果与分析</vt:lpstr>
      <vt:lpstr>实验3结果-0.001s数据对比</vt:lpstr>
      <vt:lpstr>实验3结果-10s数据对比</vt:lpstr>
      <vt:lpstr>实验3结果-小结</vt:lpstr>
      <vt:lpstr>实验4结果与分析</vt:lpstr>
      <vt:lpstr>实验4结果与分析</vt:lpstr>
      <vt:lpstr>实验3,4结果-小结</vt:lpstr>
      <vt:lpstr>实验1结果-利用闪电特征点判断时间差</vt:lpstr>
      <vt:lpstr>实验2结果-同位置天线信号差异性</vt:lpstr>
      <vt:lpstr>实验2结果-排除接收机系统误差 </vt:lpstr>
      <vt:lpstr>实验2结果-排除接收机系统误差 </vt:lpstr>
      <vt:lpstr>实验2结果-天线对宽频带信号响应特性差异  </vt:lpstr>
      <vt:lpstr>小结  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VLF系统 数据传输部分的优化</dc:title>
  <dc:creator>陈隆</dc:creator>
  <cp:lastModifiedBy>彭 锐</cp:lastModifiedBy>
  <cp:revision>183</cp:revision>
  <dcterms:created xsi:type="dcterms:W3CDTF">2017-09-03T07:17:00Z</dcterms:created>
  <dcterms:modified xsi:type="dcterms:W3CDTF">2019-11-04T10:41:29Z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