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6" r:id="rId6"/>
    <p:sldId id="264" r:id="rId7"/>
    <p:sldId id="262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5T16:39:37.829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-1708 9846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5T16:39:40.169"/>
    </inkml:context>
    <inkml:brush xml:id="br0">
      <inkml:brushProperty name="width" value="0.02" units="cm"/>
      <inkml:brushProperty name="height" value="0.02" units="cm"/>
      <inkml:brushProperty name="ignorePressure" value="1"/>
    </inkml:brush>
  </inkml:definitions>
  <inkml:trace contextRef="#ctx0" brushRef="#br0">-886 7790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5T16:39:56.099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-1674 9674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5T16:39:58.946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-851 7790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6558-8ABF-4444-9653-11F832A54308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470" y="1122363"/>
            <a:ext cx="9716530" cy="2387600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Signal generation 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sampling, aliasing,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sessions 2</a:t>
            </a:r>
          </a:p>
        </p:txBody>
      </p:sp>
    </p:spTree>
    <p:extLst>
      <p:ext uri="{BB962C8B-B14F-4D97-AF65-F5344CB8AC3E}">
        <p14:creationId xmlns:p14="http://schemas.microsoft.com/office/powerpoint/2010/main" val="11978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digital signals?</a:t>
            </a:r>
          </a:p>
          <a:p>
            <a:pPr lvl="1"/>
            <a:r>
              <a:rPr lang="en-GB" dirty="0"/>
              <a:t>Limited memory, bandwidth (to save or transmit data)</a:t>
            </a:r>
          </a:p>
          <a:p>
            <a:pPr lvl="1"/>
            <a:r>
              <a:rPr lang="en-GB" dirty="0"/>
              <a:t>Efficient coding (error correcting codes, encryption)</a:t>
            </a:r>
          </a:p>
          <a:p>
            <a:pPr lvl="1"/>
            <a:r>
              <a:rPr lang="en-GB" dirty="0"/>
              <a:t>Fast data processing </a:t>
            </a:r>
          </a:p>
          <a:p>
            <a:endParaRPr lang="en-GB" dirty="0"/>
          </a:p>
          <a:p>
            <a:r>
              <a:rPr lang="en-GB" dirty="0"/>
              <a:t>A/D converter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35" y="4416633"/>
            <a:ext cx="6172200" cy="165735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4" t="15632" r="10575" b="14253"/>
          <a:stretch/>
        </p:blipFill>
        <p:spPr bwMode="auto">
          <a:xfrm>
            <a:off x="9425190" y="3916392"/>
            <a:ext cx="1359572" cy="122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4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>
            <a:spLocks noChangeShapeType="1"/>
          </p:cNvSpPr>
          <p:nvPr/>
        </p:nvSpPr>
        <p:spPr bwMode="auto">
          <a:xfrm flipV="1">
            <a:off x="1008777" y="1691248"/>
            <a:ext cx="0" cy="2405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010745" y="2278756"/>
            <a:ext cx="3750983" cy="1356572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V="1">
            <a:off x="831565" y="3910721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923884" y="2080254"/>
            <a:ext cx="223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Continuous Signal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261707" y="2264920"/>
            <a:ext cx="662177" cy="457200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516686" y="1678891"/>
            <a:ext cx="4284587" cy="2405109"/>
            <a:chOff x="4437258" y="2137262"/>
            <a:chExt cx="4284587" cy="2405109"/>
          </a:xfrm>
        </p:grpSpPr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1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541400" y="4271788"/>
            <a:ext cx="4284587" cy="2405109"/>
            <a:chOff x="4437258" y="2137262"/>
            <a:chExt cx="4284587" cy="2405109"/>
          </a:xfrm>
        </p:grpSpPr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45"/>
            <p:cNvGrpSpPr>
              <a:grpSpLocks/>
            </p:cNvGrpSpPr>
            <p:nvPr/>
          </p:nvGrpSpPr>
          <p:grpSpPr bwMode="auto">
            <a:xfrm>
              <a:off x="4882256" y="2783929"/>
              <a:ext cx="3483195" cy="1585046"/>
              <a:chOff x="3515" y="3067"/>
              <a:chExt cx="1769" cy="777"/>
            </a:xfrm>
          </p:grpSpPr>
          <p:sp>
            <p:nvSpPr>
              <p:cNvPr id="92" name="Line 28"/>
              <p:cNvSpPr>
                <a:spLocks noChangeShapeType="1"/>
              </p:cNvSpPr>
              <p:nvPr/>
            </p:nvSpPr>
            <p:spPr bwMode="auto">
              <a:xfrm flipV="1">
                <a:off x="3515" y="3222"/>
                <a:ext cx="0" cy="616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 flipV="1">
                <a:off x="3651" y="3101"/>
                <a:ext cx="0" cy="737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30"/>
              <p:cNvSpPr>
                <a:spLocks noChangeShapeType="1"/>
              </p:cNvSpPr>
              <p:nvPr/>
            </p:nvSpPr>
            <p:spPr bwMode="auto">
              <a:xfrm flipV="1">
                <a:off x="3787" y="3067"/>
                <a:ext cx="0" cy="771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 flipV="1">
                <a:off x="3923" y="3173"/>
                <a:ext cx="0" cy="66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32"/>
              <p:cNvSpPr>
                <a:spLocks noChangeShapeType="1"/>
              </p:cNvSpPr>
              <p:nvPr/>
            </p:nvSpPr>
            <p:spPr bwMode="auto">
              <a:xfrm flipV="1">
                <a:off x="4059" y="3373"/>
                <a:ext cx="0" cy="46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3"/>
              <p:cNvSpPr>
                <a:spLocks noChangeShapeType="1"/>
              </p:cNvSpPr>
              <p:nvPr/>
            </p:nvSpPr>
            <p:spPr bwMode="auto">
              <a:xfrm flipV="1">
                <a:off x="4195" y="3566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4"/>
              <p:cNvSpPr>
                <a:spLocks noChangeShapeType="1"/>
              </p:cNvSpPr>
              <p:nvPr/>
            </p:nvSpPr>
            <p:spPr bwMode="auto">
              <a:xfrm flipV="1">
                <a:off x="4332" y="3678"/>
                <a:ext cx="0" cy="16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5"/>
              <p:cNvSpPr>
                <a:spLocks noChangeShapeType="1"/>
              </p:cNvSpPr>
              <p:nvPr/>
            </p:nvSpPr>
            <p:spPr bwMode="auto">
              <a:xfrm flipV="1">
                <a:off x="4468" y="3696"/>
                <a:ext cx="0" cy="142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6"/>
              <p:cNvSpPr>
                <a:spLocks noChangeShapeType="1"/>
              </p:cNvSpPr>
              <p:nvPr/>
            </p:nvSpPr>
            <p:spPr bwMode="auto">
              <a:xfrm flipV="1">
                <a:off x="4604" y="3597"/>
                <a:ext cx="0" cy="247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37"/>
              <p:cNvSpPr>
                <a:spLocks noChangeShapeType="1"/>
              </p:cNvSpPr>
              <p:nvPr/>
            </p:nvSpPr>
            <p:spPr bwMode="auto">
              <a:xfrm flipV="1">
                <a:off x="4740" y="3551"/>
                <a:ext cx="0" cy="29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8"/>
              <p:cNvSpPr>
                <a:spLocks noChangeShapeType="1"/>
              </p:cNvSpPr>
              <p:nvPr/>
            </p:nvSpPr>
            <p:spPr bwMode="auto">
              <a:xfrm flipV="1">
                <a:off x="4876" y="3533"/>
                <a:ext cx="0" cy="311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9"/>
              <p:cNvSpPr>
                <a:spLocks noChangeShapeType="1"/>
              </p:cNvSpPr>
              <p:nvPr/>
            </p:nvSpPr>
            <p:spPr bwMode="auto">
              <a:xfrm flipV="1">
                <a:off x="5012" y="3497"/>
                <a:ext cx="0" cy="347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40"/>
              <p:cNvSpPr>
                <a:spLocks noChangeShapeType="1"/>
              </p:cNvSpPr>
              <p:nvPr/>
            </p:nvSpPr>
            <p:spPr bwMode="auto">
              <a:xfrm flipV="1">
                <a:off x="5148" y="3469"/>
                <a:ext cx="0" cy="37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1"/>
              <p:cNvSpPr>
                <a:spLocks noChangeShapeType="1"/>
              </p:cNvSpPr>
              <p:nvPr/>
            </p:nvSpPr>
            <p:spPr bwMode="auto">
              <a:xfrm flipV="1">
                <a:off x="5284" y="3430"/>
                <a:ext cx="0" cy="414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625575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Line 61"/>
          <p:cNvSpPr>
            <a:spLocks noChangeShapeType="1"/>
          </p:cNvSpPr>
          <p:nvPr/>
        </p:nvSpPr>
        <p:spPr bwMode="auto">
          <a:xfrm>
            <a:off x="6645651" y="6039014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07" name="Line 61"/>
          <p:cNvSpPr>
            <a:spLocks noChangeShapeType="1"/>
          </p:cNvSpPr>
          <p:nvPr/>
        </p:nvSpPr>
        <p:spPr bwMode="auto">
          <a:xfrm>
            <a:off x="6653282" y="5590958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08" name="Line 61"/>
          <p:cNvSpPr>
            <a:spLocks noChangeShapeType="1"/>
          </p:cNvSpPr>
          <p:nvPr/>
        </p:nvSpPr>
        <p:spPr bwMode="auto">
          <a:xfrm>
            <a:off x="6657854" y="5106326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09" name="Line 61"/>
          <p:cNvSpPr>
            <a:spLocks noChangeShapeType="1"/>
          </p:cNvSpPr>
          <p:nvPr/>
        </p:nvSpPr>
        <p:spPr bwMode="auto">
          <a:xfrm>
            <a:off x="6653282" y="6496976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grpSp>
        <p:nvGrpSpPr>
          <p:cNvPr id="110" name="Group 62"/>
          <p:cNvGrpSpPr>
            <a:grpSpLocks/>
          </p:cNvGrpSpPr>
          <p:nvPr/>
        </p:nvGrpSpPr>
        <p:grpSpPr bwMode="auto">
          <a:xfrm>
            <a:off x="6718613" y="4918454"/>
            <a:ext cx="2414018" cy="1578926"/>
            <a:chOff x="3379" y="3067"/>
            <a:chExt cx="1226" cy="774"/>
          </a:xfrm>
        </p:grpSpPr>
        <p:grpSp>
          <p:nvGrpSpPr>
            <p:cNvPr id="111" name="Group 45"/>
            <p:cNvGrpSpPr>
              <a:grpSpLocks/>
            </p:cNvGrpSpPr>
            <p:nvPr/>
          </p:nvGrpSpPr>
          <p:grpSpPr bwMode="auto">
            <a:xfrm>
              <a:off x="3516" y="3067"/>
              <a:ext cx="1089" cy="774"/>
              <a:chOff x="3516" y="3067"/>
              <a:chExt cx="1089" cy="774"/>
            </a:xfrm>
          </p:grpSpPr>
          <p:sp>
            <p:nvSpPr>
              <p:cNvPr id="113" name="Line 28"/>
              <p:cNvSpPr>
                <a:spLocks noChangeShapeType="1"/>
              </p:cNvSpPr>
              <p:nvPr/>
            </p:nvSpPr>
            <p:spPr bwMode="auto">
              <a:xfrm flipV="1">
                <a:off x="3516" y="3281"/>
                <a:ext cx="0" cy="1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30"/>
              <p:cNvSpPr>
                <a:spLocks noChangeShapeType="1"/>
              </p:cNvSpPr>
              <p:nvPr/>
            </p:nvSpPr>
            <p:spPr bwMode="auto">
              <a:xfrm flipH="1" flipV="1">
                <a:off x="3787" y="3067"/>
                <a:ext cx="4" cy="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31"/>
              <p:cNvSpPr>
                <a:spLocks noChangeShapeType="1"/>
              </p:cNvSpPr>
              <p:nvPr/>
            </p:nvSpPr>
            <p:spPr bwMode="auto">
              <a:xfrm flipV="1">
                <a:off x="3927" y="3067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32"/>
              <p:cNvSpPr>
                <a:spLocks noChangeShapeType="1"/>
              </p:cNvSpPr>
              <p:nvPr/>
            </p:nvSpPr>
            <p:spPr bwMode="auto">
              <a:xfrm flipV="1">
                <a:off x="4053" y="3173"/>
                <a:ext cx="6" cy="2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34"/>
              <p:cNvSpPr>
                <a:spLocks noChangeShapeType="1"/>
              </p:cNvSpPr>
              <p:nvPr/>
            </p:nvSpPr>
            <p:spPr bwMode="auto">
              <a:xfrm>
                <a:off x="4332" y="3838"/>
                <a:ext cx="0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36"/>
              <p:cNvSpPr>
                <a:spLocks noChangeShapeType="1"/>
              </p:cNvSpPr>
              <p:nvPr/>
            </p:nvSpPr>
            <p:spPr bwMode="auto">
              <a:xfrm flipH="1" flipV="1">
                <a:off x="4605" y="3590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61"/>
            <p:cNvSpPr>
              <a:spLocks noChangeShapeType="1"/>
            </p:cNvSpPr>
            <p:nvPr/>
          </p:nvSpPr>
          <p:spPr bwMode="auto">
            <a:xfrm flipV="1">
              <a:off x="3379" y="3397"/>
              <a:ext cx="2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Line 61"/>
          <p:cNvSpPr>
            <a:spLocks noChangeShapeType="1"/>
          </p:cNvSpPr>
          <p:nvPr/>
        </p:nvSpPr>
        <p:spPr bwMode="auto">
          <a:xfrm>
            <a:off x="7246824" y="5096436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61"/>
          <p:cNvSpPr>
            <a:spLocks noChangeShapeType="1"/>
          </p:cNvSpPr>
          <p:nvPr/>
        </p:nvSpPr>
        <p:spPr bwMode="auto">
          <a:xfrm>
            <a:off x="7779267" y="5127407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61"/>
          <p:cNvSpPr>
            <a:spLocks noChangeShapeType="1"/>
          </p:cNvSpPr>
          <p:nvPr/>
        </p:nvSpPr>
        <p:spPr bwMode="auto">
          <a:xfrm>
            <a:off x="8310903" y="5860839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>
            <a:off x="6986398" y="5355754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61"/>
          <p:cNvSpPr>
            <a:spLocks noChangeShapeType="1"/>
          </p:cNvSpPr>
          <p:nvPr/>
        </p:nvSpPr>
        <p:spPr bwMode="auto">
          <a:xfrm>
            <a:off x="7530197" y="4918455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61"/>
          <p:cNvSpPr>
            <a:spLocks noChangeShapeType="1"/>
          </p:cNvSpPr>
          <p:nvPr/>
        </p:nvSpPr>
        <p:spPr bwMode="auto">
          <a:xfrm flipV="1">
            <a:off x="8038494" y="5583119"/>
            <a:ext cx="2944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 flipV="1">
            <a:off x="8576721" y="5869075"/>
            <a:ext cx="14348" cy="382491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7"/>
          <p:cNvSpPr>
            <a:spLocks/>
          </p:cNvSpPr>
          <p:nvPr/>
        </p:nvSpPr>
        <p:spPr bwMode="auto">
          <a:xfrm>
            <a:off x="6720580" y="4868821"/>
            <a:ext cx="3750983" cy="1356572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61"/>
          <p:cNvSpPr>
            <a:spLocks noChangeShapeType="1"/>
          </p:cNvSpPr>
          <p:nvPr/>
        </p:nvSpPr>
        <p:spPr bwMode="auto">
          <a:xfrm>
            <a:off x="6653282" y="5362358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>
            <a:off x="6645662" y="5810414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29" name="Line 61"/>
          <p:cNvSpPr>
            <a:spLocks noChangeShapeType="1"/>
          </p:cNvSpPr>
          <p:nvPr/>
        </p:nvSpPr>
        <p:spPr bwMode="auto">
          <a:xfrm>
            <a:off x="6635674" y="6267614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30" name="Line 61"/>
          <p:cNvSpPr>
            <a:spLocks noChangeShapeType="1"/>
          </p:cNvSpPr>
          <p:nvPr/>
        </p:nvSpPr>
        <p:spPr bwMode="auto">
          <a:xfrm>
            <a:off x="6657391" y="4905158"/>
            <a:ext cx="1371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31" name="Line 61"/>
          <p:cNvSpPr>
            <a:spLocks noChangeShapeType="1"/>
          </p:cNvSpPr>
          <p:nvPr/>
        </p:nvSpPr>
        <p:spPr bwMode="auto">
          <a:xfrm>
            <a:off x="6721862" y="5593879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>
            <a:off x="8576720" y="6241152"/>
            <a:ext cx="553939" cy="1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61"/>
          <p:cNvSpPr>
            <a:spLocks noChangeShapeType="1"/>
          </p:cNvSpPr>
          <p:nvPr/>
        </p:nvSpPr>
        <p:spPr bwMode="auto">
          <a:xfrm>
            <a:off x="9132629" y="5984675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>
            <a:off x="9400415" y="5984675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61"/>
          <p:cNvSpPr>
            <a:spLocks noChangeShapeType="1"/>
          </p:cNvSpPr>
          <p:nvPr/>
        </p:nvSpPr>
        <p:spPr bwMode="auto">
          <a:xfrm>
            <a:off x="9668202" y="5871113"/>
            <a:ext cx="5336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10205745" y="5738517"/>
            <a:ext cx="265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0"/>
          <p:cNvSpPr>
            <a:spLocks noChangeShapeType="1"/>
          </p:cNvSpPr>
          <p:nvPr/>
        </p:nvSpPr>
        <p:spPr bwMode="auto">
          <a:xfrm flipH="1" flipV="1">
            <a:off x="7255834" y="5084922"/>
            <a:ext cx="0" cy="27008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0"/>
          <p:cNvSpPr>
            <a:spLocks noChangeShapeType="1"/>
          </p:cNvSpPr>
          <p:nvPr/>
        </p:nvSpPr>
        <p:spPr bwMode="auto">
          <a:xfrm flipV="1">
            <a:off x="8325331" y="5591641"/>
            <a:ext cx="0" cy="27743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36"/>
          <p:cNvSpPr>
            <a:spLocks noChangeShapeType="1"/>
          </p:cNvSpPr>
          <p:nvPr/>
        </p:nvSpPr>
        <p:spPr bwMode="auto">
          <a:xfrm flipV="1">
            <a:off x="9666232" y="5869075"/>
            <a:ext cx="1969" cy="116276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36"/>
          <p:cNvSpPr>
            <a:spLocks noChangeShapeType="1"/>
          </p:cNvSpPr>
          <p:nvPr/>
        </p:nvSpPr>
        <p:spPr bwMode="auto">
          <a:xfrm flipV="1">
            <a:off x="10201804" y="5739538"/>
            <a:ext cx="3940" cy="121301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2068887" y="4423402"/>
            <a:ext cx="2726692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bits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 K=2</a:t>
            </a:r>
            <a:r>
              <a:rPr lang="en-US" sz="2400" baseline="30000" dirty="0"/>
              <a:t>N</a:t>
            </a:r>
            <a:r>
              <a:rPr lang="en-US" sz="2400" dirty="0"/>
              <a:t> quantization levels</a:t>
            </a:r>
          </a:p>
          <a:p>
            <a:endParaRPr lang="en-US" sz="2000" baseline="30000" dirty="0"/>
          </a:p>
          <a:p>
            <a:r>
              <a:rPr lang="en-US" sz="2000" baseline="30000" dirty="0"/>
              <a:t>(Example N=3 bits code)</a:t>
            </a:r>
          </a:p>
          <a:p>
            <a:r>
              <a:rPr lang="en-US" baseline="30000" dirty="0"/>
              <a:t>	</a:t>
            </a:r>
            <a:r>
              <a:rPr lang="en-US" dirty="0"/>
              <a:t>000   001</a:t>
            </a:r>
          </a:p>
          <a:p>
            <a:r>
              <a:rPr lang="en-US" dirty="0"/>
              <a:t>	010   011</a:t>
            </a:r>
          </a:p>
          <a:p>
            <a:r>
              <a:rPr lang="en-US" dirty="0"/>
              <a:t>	100   101</a:t>
            </a:r>
          </a:p>
          <a:p>
            <a:r>
              <a:rPr lang="en-US" dirty="0"/>
              <a:t>	110   111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A/D converter</a:t>
            </a:r>
          </a:p>
        </p:txBody>
      </p:sp>
      <p:sp>
        <p:nvSpPr>
          <p:cNvPr id="143" name="Right Arrow 142"/>
          <p:cNvSpPr/>
          <p:nvPr/>
        </p:nvSpPr>
        <p:spPr>
          <a:xfrm>
            <a:off x="5301049" y="2854411"/>
            <a:ext cx="803189" cy="48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4819138" y="2339748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sampling</a:t>
            </a:r>
          </a:p>
        </p:txBody>
      </p:sp>
      <p:sp>
        <p:nvSpPr>
          <p:cNvPr id="145" name="Down Arrow 144"/>
          <p:cNvSpPr/>
          <p:nvPr/>
        </p:nvSpPr>
        <p:spPr>
          <a:xfrm>
            <a:off x="10836508" y="4217770"/>
            <a:ext cx="556054" cy="1016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>
            <a:off x="8511577" y="4357734"/>
            <a:ext cx="227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quantization</a:t>
            </a:r>
          </a:p>
        </p:txBody>
      </p:sp>
      <p:sp>
        <p:nvSpPr>
          <p:cNvPr id="147" name="Right Arrow 146"/>
          <p:cNvSpPr/>
          <p:nvPr/>
        </p:nvSpPr>
        <p:spPr>
          <a:xfrm rot="10800000">
            <a:off x="5281721" y="5147046"/>
            <a:ext cx="803189" cy="48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/>
          <p:cNvSpPr txBox="1"/>
          <p:nvPr/>
        </p:nvSpPr>
        <p:spPr>
          <a:xfrm>
            <a:off x="5045680" y="4580456"/>
            <a:ext cx="1292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coding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81914" y="1531098"/>
            <a:ext cx="10871886" cy="2641052"/>
          </a:xfrm>
          <a:prstGeom prst="rect">
            <a:avLst/>
          </a:prstGeom>
          <a:noFill/>
          <a:ln w="7620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TextBox 149"/>
          <p:cNvSpPr txBox="1"/>
          <p:nvPr/>
        </p:nvSpPr>
        <p:spPr>
          <a:xfrm>
            <a:off x="9250774" y="1672472"/>
            <a:ext cx="176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i="1" dirty="0">
                <a:solidFill>
                  <a:schemeClr val="accent1">
                    <a:lumMod val="50000"/>
                  </a:schemeClr>
                </a:solidFill>
              </a:rPr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39897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Sampling: Fourier transform view</a:t>
            </a: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V="1">
            <a:off x="378578" y="1691248"/>
            <a:ext cx="0" cy="2405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80546" y="2278756"/>
            <a:ext cx="3750983" cy="1356572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V="1">
            <a:off x="201366" y="3910721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318389" y="2082839"/>
            <a:ext cx="223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Continuous bandlimited Signal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1656213" y="2406005"/>
            <a:ext cx="662176" cy="318700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5791" y="1710975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x(t)</a:t>
            </a: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V="1">
            <a:off x="8859454" y="1658295"/>
            <a:ext cx="0" cy="2405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V="1">
            <a:off x="6865799" y="3865411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65354" y="2709763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019614" y="2044611"/>
            <a:ext cx="77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X(f)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7082" y="4306769"/>
            <a:ext cx="4284587" cy="2405109"/>
            <a:chOff x="4437258" y="2137262"/>
            <a:chExt cx="4284587" cy="2405109"/>
          </a:xfrm>
        </p:grpSpPr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37" name="Line 23"/>
          <p:cNvSpPr>
            <a:spLocks noChangeShapeType="1"/>
          </p:cNvSpPr>
          <p:nvPr/>
        </p:nvSpPr>
        <p:spPr bwMode="auto">
          <a:xfrm flipV="1">
            <a:off x="8851215" y="4306769"/>
            <a:ext cx="0" cy="2405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5922480" y="6505644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110226" y="4557157"/>
            <a:ext cx="968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X</a:t>
            </a:r>
            <a:r>
              <a:rPr lang="en-GB" sz="2400" dirty="0" err="1"/>
              <a:t>d</a:t>
            </a:r>
            <a:r>
              <a:rPr lang="en-GB" sz="3200" dirty="0"/>
              <a:t>(f)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1515" y="4235599"/>
            <a:ext cx="101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x</a:t>
            </a:r>
            <a:r>
              <a:rPr lang="en-GB" sz="2000" dirty="0" err="1"/>
              <a:t>d</a:t>
            </a:r>
            <a:r>
              <a:rPr lang="en-GB" sz="3200" dirty="0"/>
              <a:t>(n)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8357115" y="5357776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9518838" y="5357776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10680561" y="5355366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/>
          <p:cNvSpPr/>
          <p:nvPr/>
        </p:nvSpPr>
        <p:spPr>
          <a:xfrm>
            <a:off x="7199947" y="5355365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/>
          <p:cNvSpPr/>
          <p:nvPr/>
        </p:nvSpPr>
        <p:spPr>
          <a:xfrm>
            <a:off x="6054544" y="5362353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4747393" y="2988927"/>
            <a:ext cx="1831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Fourier </a:t>
            </a:r>
          </a:p>
          <a:p>
            <a:pPr algn="ctr"/>
            <a:r>
              <a:rPr lang="en-GB" sz="3200" dirty="0"/>
              <a:t>transform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09082" y="3778676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1090" y="3795149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51377" y="5484609"/>
            <a:ext cx="37994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18453" y="5256509"/>
            <a:ext cx="1083334" cy="69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57570" y="4781589"/>
            <a:ext cx="5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69449" y="5054602"/>
            <a:ext cx="10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T= 1/fs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63772" y="6427146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1131" y="6431262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67" name="Left-Right Arrow 66"/>
          <p:cNvSpPr/>
          <p:nvPr/>
        </p:nvSpPr>
        <p:spPr>
          <a:xfrm>
            <a:off x="5026527" y="4037444"/>
            <a:ext cx="1272746" cy="4949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10950413" y="48941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aliases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0279908" y="5263497"/>
            <a:ext cx="580749" cy="46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856237" y="5415898"/>
            <a:ext cx="156820" cy="3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Sampling: Fourier transform view</a:t>
            </a: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H="1" flipV="1">
            <a:off x="5733187" y="1680046"/>
            <a:ext cx="23057" cy="1314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2808577" y="3008680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17083" y="1442919"/>
            <a:ext cx="968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X</a:t>
            </a:r>
            <a:r>
              <a:rPr lang="en-GB" sz="2400" dirty="0" err="1"/>
              <a:t>d</a:t>
            </a:r>
            <a:r>
              <a:rPr lang="en-GB" sz="3200" dirty="0"/>
              <a:t>(f)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5243212" y="1860812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6269008" y="1873169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7294807" y="1858402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/>
          <p:cNvSpPr/>
          <p:nvPr/>
        </p:nvSpPr>
        <p:spPr>
          <a:xfrm>
            <a:off x="4246684" y="185840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/>
          <p:cNvSpPr/>
          <p:nvPr/>
        </p:nvSpPr>
        <p:spPr>
          <a:xfrm>
            <a:off x="3249563" y="1865389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6049869" y="2917827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8372" y="2909583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5729631" y="3411555"/>
            <a:ext cx="3556" cy="1343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2787979" y="4755109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222614" y="360724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6384337" y="360724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7546060" y="360483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4065446" y="360483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2920043" y="3611818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029271" y="4676611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06630" y="4680727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V="1">
            <a:off x="5745544" y="4961121"/>
            <a:ext cx="3556" cy="1857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816809" y="6612748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251444" y="546488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5885630" y="546488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6532760" y="5473474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4629454" y="5466904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948571" y="5474518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58101" y="6534250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35460" y="6538366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88305" y="2077237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fs=2B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54206" y="3724808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fs&gt;2B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54206" y="5473474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fs&lt;2B</a:t>
            </a:r>
          </a:p>
        </p:txBody>
      </p:sp>
    </p:spTree>
    <p:extLst>
      <p:ext uri="{BB962C8B-B14F-4D97-AF65-F5344CB8AC3E}">
        <p14:creationId xmlns:p14="http://schemas.microsoft.com/office/powerpoint/2010/main" val="2310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Reconstruction using “ideal low pass filter”</a:t>
            </a: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 flipV="1">
            <a:off x="3307880" y="1737640"/>
            <a:ext cx="28491" cy="1657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134" y="1818014"/>
            <a:ext cx="96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X</a:t>
            </a:r>
            <a:r>
              <a:rPr lang="en-GB" sz="2000" dirty="0" err="1"/>
              <a:t>d</a:t>
            </a:r>
            <a:r>
              <a:rPr lang="en-GB" sz="2800" dirty="0"/>
              <a:t>(f)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2821288" y="2041503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3983011" y="2041503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5144734" y="2039093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664120" y="2039092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18717" y="204608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42070" y="3171931"/>
            <a:ext cx="87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f</a:t>
            </a:r>
            <a:r>
              <a:rPr lang="en-GB" sz="2000" dirty="0">
                <a:solidFill>
                  <a:srgbClr val="C00000"/>
                </a:solidFill>
              </a:rPr>
              <a:t>s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4452" y="1959978"/>
            <a:ext cx="1157168" cy="12334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386653" y="3189371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17" y="4171332"/>
            <a:ext cx="3449152" cy="1053504"/>
          </a:xfrm>
          <a:prstGeom prst="rect">
            <a:avLst/>
          </a:prstGeom>
        </p:spPr>
      </p:pic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9264892" y="1737639"/>
            <a:ext cx="0" cy="1670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7271237" y="3209807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8770792" y="2054159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6445" y="1910258"/>
            <a:ext cx="226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X</a:t>
            </a:r>
            <a:r>
              <a:rPr lang="en-GB" sz="2000" dirty="0" err="1"/>
              <a:t>r</a:t>
            </a:r>
            <a:r>
              <a:rPr lang="en-GB" sz="2800" dirty="0"/>
              <a:t>(f)=</a:t>
            </a:r>
            <a:r>
              <a:rPr lang="en-GB" sz="2800" dirty="0" err="1"/>
              <a:t>X</a:t>
            </a:r>
            <a:r>
              <a:rPr lang="en-GB" sz="2000" dirty="0" err="1"/>
              <a:t>d</a:t>
            </a:r>
            <a:r>
              <a:rPr lang="en-GB" sz="2800" dirty="0"/>
              <a:t>(f)H(f)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4520" y="3123072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6528" y="3139545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178" y="3613574"/>
            <a:ext cx="29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Ideal </a:t>
            </a:r>
            <a:r>
              <a:rPr lang="en-GB" sz="2400" dirty="0">
                <a:solidFill>
                  <a:srgbClr val="C00000"/>
                </a:solidFill>
              </a:rPr>
              <a:t>H(f)=</a:t>
            </a:r>
            <a:r>
              <a:rPr lang="en-GB" sz="2400" dirty="0" err="1">
                <a:solidFill>
                  <a:srgbClr val="C00000"/>
                </a:solidFill>
              </a:rPr>
              <a:t>rect</a:t>
            </a:r>
            <a:r>
              <a:rPr lang="en-GB" sz="2400" dirty="0">
                <a:solidFill>
                  <a:srgbClr val="C00000"/>
                </a:solidFill>
              </a:rPr>
              <a:t>(f/fs)</a:t>
            </a:r>
            <a:r>
              <a:rPr lang="en-GB" sz="2400" dirty="0"/>
              <a:t> </a:t>
            </a:r>
            <a:r>
              <a:rPr lang="en-GB" dirty="0"/>
              <a:t>filter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616460" y="2433477"/>
            <a:ext cx="759978" cy="318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347082" y="4306769"/>
            <a:ext cx="4284587" cy="2405109"/>
            <a:chOff x="4437258" y="2137262"/>
            <a:chExt cx="4284587" cy="2405109"/>
          </a:xfrm>
        </p:grpSpPr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527231" y="4235599"/>
            <a:ext cx="101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x</a:t>
            </a:r>
            <a:r>
              <a:rPr lang="en-GB" sz="2000" dirty="0" err="1"/>
              <a:t>d</a:t>
            </a:r>
            <a:r>
              <a:rPr lang="en-GB" sz="2400" dirty="0"/>
              <a:t>(t)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851377" y="5484609"/>
            <a:ext cx="37994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69449" y="5054602"/>
            <a:ext cx="10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T= 1/fs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709425" y="5509323"/>
            <a:ext cx="282560" cy="29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>
            <a:off x="7046086" y="5466849"/>
            <a:ext cx="623995" cy="27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4992028" y="5037362"/>
            <a:ext cx="2384410" cy="116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7096" y="5179872"/>
            <a:ext cx="1689094" cy="84454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289646" y="4579820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h(t)=</a:t>
            </a:r>
            <a:r>
              <a:rPr lang="en-GB" sz="2400" dirty="0" err="1">
                <a:solidFill>
                  <a:srgbClr val="C00000"/>
                </a:solidFill>
              </a:rPr>
              <a:t>sinc</a:t>
            </a:r>
            <a:r>
              <a:rPr lang="en-GB" sz="2400" dirty="0">
                <a:solidFill>
                  <a:srgbClr val="C00000"/>
                </a:solidFill>
              </a:rPr>
              <a:t>(t/T)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6089576" y="3193488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21666" y="3182871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51973" y="6429212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V="1">
            <a:off x="7926676" y="4322296"/>
            <a:ext cx="0" cy="2405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7928644" y="4909804"/>
            <a:ext cx="3750983" cy="1356572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7749464" y="6541769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flipH="1">
            <a:off x="2323394" y="3162327"/>
            <a:ext cx="76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-fs/2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55587" y="2815532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07511" y="2824533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</p:spTree>
    <p:extLst>
      <p:ext uri="{BB962C8B-B14F-4D97-AF65-F5344CB8AC3E}">
        <p14:creationId xmlns:p14="http://schemas.microsoft.com/office/powerpoint/2010/main" val="11550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Nyquist rate: a fundamental limit</a:t>
            </a: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H="1" flipV="1">
            <a:off x="5733187" y="1680046"/>
            <a:ext cx="23057" cy="1314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2808577" y="3008680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072638" y="1724998"/>
            <a:ext cx="968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X</a:t>
            </a:r>
            <a:r>
              <a:rPr lang="en-GB" sz="2400" dirty="0" err="1"/>
              <a:t>d</a:t>
            </a:r>
            <a:r>
              <a:rPr lang="en-GB" sz="3200" dirty="0"/>
              <a:t>(f)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5243212" y="1860812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6269008" y="1873169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7294807" y="1858402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/>
          <p:cNvSpPr/>
          <p:nvPr/>
        </p:nvSpPr>
        <p:spPr>
          <a:xfrm>
            <a:off x="4246684" y="185840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/>
          <p:cNvSpPr/>
          <p:nvPr/>
        </p:nvSpPr>
        <p:spPr>
          <a:xfrm>
            <a:off x="3249563" y="1865389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6049869" y="2917827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8372" y="2909583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5729631" y="3411555"/>
            <a:ext cx="3556" cy="1343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2787979" y="4755109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222614" y="360724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6384337" y="360724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7546060" y="3604831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4065446" y="360483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2920043" y="3611818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6029271" y="4676611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06630" y="4680727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V="1">
            <a:off x="5745544" y="4961121"/>
            <a:ext cx="3556" cy="1857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816809" y="6612748"/>
            <a:ext cx="5863705" cy="8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251444" y="546488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5885630" y="5464880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6532760" y="5473474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4629454" y="5466904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948571" y="5474518"/>
            <a:ext cx="988200" cy="1143291"/>
          </a:xfrm>
          <a:prstGeom prst="triangle">
            <a:avLst/>
          </a:prstGeom>
          <a:solidFill>
            <a:schemeClr val="accent1">
              <a:lumMod val="60000"/>
              <a:lumOff val="40000"/>
              <a:tint val="66000"/>
              <a:satMod val="160000"/>
              <a:alpha val="4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58101" y="6534250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35460" y="6538366"/>
            <a:ext cx="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88305" y="2077237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fs=2B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54206" y="3724808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fs&gt;2B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54206" y="5473474"/>
            <a:ext cx="110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fs&lt;2B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43212" y="1778398"/>
            <a:ext cx="996432" cy="12334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5152712" y="3577264"/>
            <a:ext cx="1140579" cy="11828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428223" y="5425710"/>
            <a:ext cx="657562" cy="11828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7169914" y="4183463"/>
            <a:ext cx="4584613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r>
              <a:rPr lang="en-GB" sz="2800" dirty="0"/>
              <a:t>Perfect reconstruction when </a:t>
            </a:r>
          </a:p>
          <a:p>
            <a:pPr marL="971550" lvl="1" indent="-514350">
              <a:buAutoNum type="arabicParenR"/>
            </a:pPr>
            <a:r>
              <a:rPr lang="en-GB" sz="2800" dirty="0"/>
              <a:t>fs&gt;= 2B (Nyquist rate)</a:t>
            </a:r>
          </a:p>
          <a:p>
            <a:pPr marL="971550" lvl="1" indent="-514350">
              <a:buAutoNum type="arabicParenR"/>
            </a:pPr>
            <a:r>
              <a:rPr lang="en-GB" sz="2800" dirty="0"/>
              <a:t>ideal filter used </a:t>
            </a:r>
          </a:p>
          <a:p>
            <a:pPr lvl="1"/>
            <a:endParaRPr lang="en-GB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278BFA-C497-4F25-A86F-9705BD1DA29B}"/>
                  </a:ext>
                </a:extLst>
              </p14:cNvPr>
              <p14:cNvContentPartPr/>
              <p14:nvPr/>
            </p14:nvContentPartPr>
            <p14:xfrm>
              <a:off x="-465741" y="2007373"/>
              <a:ext cx="144" cy="14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278BFA-C497-4F25-A86F-9705BD1DA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7181" y="200607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8F9BBA-A30E-4550-A3EB-7FCAA6EEC61C}"/>
                  </a:ext>
                </a:extLst>
              </p14:cNvPr>
              <p14:cNvContentPartPr/>
              <p14:nvPr/>
            </p14:nvContentPartPr>
            <p14:xfrm>
              <a:off x="-278328" y="1622717"/>
              <a:ext cx="144" cy="14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8F9BBA-A30E-4550-A3EB-7FCAA6EEC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9768" y="162127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851B0F-80D3-4370-891D-CFA4DF01F99A}"/>
                  </a:ext>
                </a:extLst>
              </p14:cNvPr>
              <p14:cNvContentPartPr/>
              <p14:nvPr/>
            </p14:nvContentPartPr>
            <p14:xfrm>
              <a:off x="-467400" y="2074877"/>
              <a:ext cx="144" cy="14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851B0F-80D3-4370-891D-CFA4DF01F9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68840" y="207343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A2DBD1-5AA8-456F-967B-585C94365120}"/>
                  </a:ext>
                </a:extLst>
              </p14:cNvPr>
              <p14:cNvContentPartPr/>
              <p14:nvPr/>
            </p14:nvContentPartPr>
            <p14:xfrm>
              <a:off x="-270120" y="1622717"/>
              <a:ext cx="144" cy="14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A2DBD1-5AA8-456F-967B-585C943651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71416" y="1621277"/>
                <a:ext cx="2880" cy="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9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Reconstruction filter = interpolation!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75185" y="3536911"/>
            <a:ext cx="4284587" cy="2405109"/>
            <a:chOff x="4437258" y="2137262"/>
            <a:chExt cx="4284587" cy="2405109"/>
          </a:xfrm>
        </p:grpSpPr>
        <p:sp>
          <p:nvSpPr>
            <p:cNvPr id="5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35100" y="2710440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1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1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30" name="Isosceles Triangle 29"/>
          <p:cNvSpPr/>
          <p:nvPr/>
        </p:nvSpPr>
        <p:spPr>
          <a:xfrm>
            <a:off x="7169101" y="4512007"/>
            <a:ext cx="430288" cy="1246405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/>
          <p:nvPr/>
        </p:nvSpPr>
        <p:spPr>
          <a:xfrm>
            <a:off x="7438856" y="4281344"/>
            <a:ext cx="428320" cy="1477068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>
            <a:off x="7706643" y="4197512"/>
            <a:ext cx="477701" cy="1557841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>
            <a:off x="7953800" y="4416129"/>
            <a:ext cx="543158" cy="1344612"/>
          </a:xfrm>
          <a:prstGeom prst="triangle">
            <a:avLst>
              <a:gd name="adj" fmla="val 4875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>
            <a:off x="8489261" y="5170920"/>
            <a:ext cx="477823" cy="587947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777585" y="5410634"/>
            <a:ext cx="502113" cy="349166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9303872" y="5267817"/>
            <a:ext cx="520766" cy="489984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9558186" y="5169891"/>
            <a:ext cx="490903" cy="585786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>
            <a:off x="9840272" y="5166833"/>
            <a:ext cx="506770" cy="589906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>
            <a:off x="8192698" y="4805772"/>
            <a:ext cx="569965" cy="953093"/>
          </a:xfrm>
          <a:prstGeom prst="triangle">
            <a:avLst>
              <a:gd name="adj" fmla="val 4875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/>
          <p:cNvCxnSpPr>
            <a:stCxn id="11" idx="1"/>
            <a:endCxn id="30" idx="0"/>
          </p:cNvCxnSpPr>
          <p:nvPr/>
        </p:nvCxnSpPr>
        <p:spPr>
          <a:xfrm flipV="1">
            <a:off x="7152407" y="4512007"/>
            <a:ext cx="231838" cy="32028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428375" y="4238373"/>
            <a:ext cx="257639" cy="2149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699768" y="4178134"/>
            <a:ext cx="216785" cy="5247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87694" y="4200821"/>
            <a:ext cx="196645" cy="18658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42217" y="4430292"/>
            <a:ext cx="209913" cy="33840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4" idx="0"/>
          </p:cNvCxnSpPr>
          <p:nvPr/>
        </p:nvCxnSpPr>
        <p:spPr>
          <a:xfrm>
            <a:off x="8513235" y="4834646"/>
            <a:ext cx="219850" cy="3362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78467" y="5231155"/>
            <a:ext cx="229640" cy="1734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9037021" y="5464679"/>
            <a:ext cx="502437" cy="291554"/>
          </a:xfrm>
          <a:prstGeom prst="triangle">
            <a:avLst>
              <a:gd name="adj" fmla="val 5102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66" name="Straight Connector 65"/>
          <p:cNvCxnSpPr>
            <a:endCxn id="19" idx="1"/>
          </p:cNvCxnSpPr>
          <p:nvPr/>
        </p:nvCxnSpPr>
        <p:spPr>
          <a:xfrm>
            <a:off x="9039559" y="5419695"/>
            <a:ext cx="257113" cy="4702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0" idx="1"/>
          </p:cNvCxnSpPr>
          <p:nvPr/>
        </p:nvCxnSpPr>
        <p:spPr>
          <a:xfrm flipV="1">
            <a:off x="9299074" y="5264759"/>
            <a:ext cx="265385" cy="19695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570385" y="5165459"/>
            <a:ext cx="219115" cy="9603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822484" y="5128082"/>
            <a:ext cx="256771" cy="4283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47082" y="4289517"/>
            <a:ext cx="4284587" cy="2405109"/>
            <a:chOff x="4437258" y="2137262"/>
            <a:chExt cx="4284587" cy="2405109"/>
          </a:xfrm>
        </p:grpSpPr>
        <p:sp>
          <p:nvSpPr>
            <p:cNvPr id="75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80" name="Group 79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484097" y="4252851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x</a:t>
            </a:r>
            <a:r>
              <a:rPr lang="en-GB" dirty="0" err="1"/>
              <a:t>d</a:t>
            </a:r>
            <a:r>
              <a:rPr lang="en-GB" sz="2400" dirty="0"/>
              <a:t>(t)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851377" y="5484609"/>
            <a:ext cx="37994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69449" y="5054602"/>
            <a:ext cx="10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T= 1/fs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89" y="3003583"/>
            <a:ext cx="3449152" cy="1053504"/>
          </a:xfrm>
          <a:prstGeom prst="rect">
            <a:avLst/>
          </a:prstGeom>
        </p:spPr>
      </p:pic>
      <p:sp>
        <p:nvSpPr>
          <p:cNvPr id="122" name="Line 23"/>
          <p:cNvSpPr>
            <a:spLocks noChangeShapeType="1"/>
          </p:cNvSpPr>
          <p:nvPr/>
        </p:nvSpPr>
        <p:spPr bwMode="auto">
          <a:xfrm flipV="1">
            <a:off x="2538478" y="2945364"/>
            <a:ext cx="8492" cy="1104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3" name="Line 24"/>
          <p:cNvSpPr>
            <a:spLocks noChangeShapeType="1"/>
          </p:cNvSpPr>
          <p:nvPr/>
        </p:nvSpPr>
        <p:spPr bwMode="auto">
          <a:xfrm flipV="1">
            <a:off x="531095" y="4042987"/>
            <a:ext cx="4284587" cy="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2320893" y="3169651"/>
            <a:ext cx="425309" cy="874796"/>
          </a:xfrm>
          <a:prstGeom prst="triangle">
            <a:avLst>
              <a:gd name="adj" fmla="val 5361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/>
          <p:cNvSpPr txBox="1"/>
          <p:nvPr/>
        </p:nvSpPr>
        <p:spPr>
          <a:xfrm>
            <a:off x="238496" y="2827533"/>
            <a:ext cx="3042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h(t)</a:t>
            </a:r>
          </a:p>
          <a:p>
            <a:r>
              <a:rPr lang="en-GB" sz="2000" dirty="0"/>
              <a:t>reconstruction filter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457984" y="6406573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613249" y="4031365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090234" y="5744963"/>
            <a:ext cx="10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827" y="2947546"/>
            <a:ext cx="2899180" cy="92819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412215" y="1853033"/>
            <a:ext cx="624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Example: Reconstruction by </a:t>
            </a:r>
            <a:r>
              <a:rPr lang="en-GB" sz="2400" dirty="0">
                <a:solidFill>
                  <a:srgbClr val="C00000"/>
                </a:solidFill>
              </a:rPr>
              <a:t>Linear interpolation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59926" y="4017574"/>
            <a:ext cx="38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047490" y="4032338"/>
            <a:ext cx="517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-T</a:t>
            </a:r>
          </a:p>
        </p:txBody>
      </p:sp>
      <p:sp>
        <p:nvSpPr>
          <p:cNvPr id="134" name="Right Arrow 133"/>
          <p:cNvSpPr/>
          <p:nvPr/>
        </p:nvSpPr>
        <p:spPr>
          <a:xfrm>
            <a:off x="5688186" y="4289516"/>
            <a:ext cx="1017220" cy="594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Course evaluation:</a:t>
            </a:r>
          </a:p>
          <a:p>
            <a:pPr lvl="1"/>
            <a:r>
              <a:rPr lang="en-GB" dirty="0"/>
              <a:t>Presence 5%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Lab sessions 25% 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Completion</a:t>
            </a:r>
            <a:r>
              <a:rPr lang="en-GB" dirty="0"/>
              <a:t> of the session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Understanding</a:t>
            </a:r>
            <a:r>
              <a:rPr lang="en-GB" dirty="0"/>
              <a:t> of the session</a:t>
            </a:r>
          </a:p>
          <a:p>
            <a:pPr lvl="2"/>
            <a:r>
              <a:rPr lang="en-GB" dirty="0"/>
              <a:t>Appropriate write up in the </a:t>
            </a:r>
            <a:r>
              <a:rPr lang="en-GB" dirty="0">
                <a:solidFill>
                  <a:srgbClr val="FF0000"/>
                </a:solidFill>
              </a:rPr>
              <a:t>Lab book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Assignment1 35% </a:t>
            </a:r>
          </a:p>
          <a:p>
            <a:pPr lvl="1"/>
            <a:r>
              <a:rPr lang="en-GB" dirty="0"/>
              <a:t>Assignment2 35%</a:t>
            </a:r>
          </a:p>
          <a:p>
            <a:pPr lvl="1"/>
            <a:endParaRPr lang="en-GB" dirty="0"/>
          </a:p>
          <a:p>
            <a:r>
              <a:rPr lang="en-GB" dirty="0"/>
              <a:t>Contact: mike.davies@ed.ac.uk</a:t>
            </a:r>
          </a:p>
        </p:txBody>
      </p:sp>
    </p:spTree>
    <p:extLst>
      <p:ext uri="{BB962C8B-B14F-4D97-AF65-F5344CB8AC3E}">
        <p14:creationId xmlns:p14="http://schemas.microsoft.com/office/powerpoint/2010/main" val="29866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318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Signal generation  sampling, aliasing, reconstruction</vt:lpstr>
      <vt:lpstr>Digital signals</vt:lpstr>
      <vt:lpstr>A/D converter</vt:lpstr>
      <vt:lpstr>Sampling: Fourier transform view</vt:lpstr>
      <vt:lpstr>Sampling: Fourier transform view</vt:lpstr>
      <vt:lpstr>Reconstruction using “ideal low pass filter”</vt:lpstr>
      <vt:lpstr>Nyquist rate: a fundamental limit</vt:lpstr>
      <vt:lpstr>Reconstruction filter = interpolation!</vt:lpstr>
      <vt:lpstr>Reminder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GOLBABAEE Mohammad</dc:creator>
  <cp:lastModifiedBy>mdavies4</cp:lastModifiedBy>
  <cp:revision>58</cp:revision>
  <dcterms:created xsi:type="dcterms:W3CDTF">2016-09-26T16:20:55Z</dcterms:created>
  <dcterms:modified xsi:type="dcterms:W3CDTF">2017-09-25T16:40:49Z</dcterms:modified>
</cp:coreProperties>
</file>