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1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3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6558-8ABF-4444-9653-11F832A54308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4D5A-BD27-4755-AE8E-60EA88109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2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470" y="1122363"/>
            <a:ext cx="9716530" cy="2387600"/>
          </a:xfrm>
        </p:spPr>
        <p:txBody>
          <a:bodyPr>
            <a:normAutofit/>
          </a:bodyPr>
          <a:lstStyle/>
          <a:p>
            <a:br>
              <a:rPr lang="en-GB" b="1" dirty="0"/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Discrete Fourier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Lab session 3</a:t>
            </a:r>
          </a:p>
        </p:txBody>
      </p:sp>
    </p:spTree>
    <p:extLst>
      <p:ext uri="{BB962C8B-B14F-4D97-AF65-F5344CB8AC3E}">
        <p14:creationId xmlns:p14="http://schemas.microsoft.com/office/powerpoint/2010/main" val="371529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DTFT vs. DFT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50" y="2893509"/>
            <a:ext cx="5885267" cy="3737232"/>
          </a:xfrm>
        </p:spPr>
      </p:pic>
      <p:sp>
        <p:nvSpPr>
          <p:cNvPr id="5" name="Line 23"/>
          <p:cNvSpPr>
            <a:spLocks noChangeShapeType="1"/>
          </p:cNvSpPr>
          <p:nvPr/>
        </p:nvSpPr>
        <p:spPr bwMode="auto">
          <a:xfrm flipH="1" flipV="1">
            <a:off x="240139" y="2933251"/>
            <a:ext cx="9150" cy="1504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40139" y="3026593"/>
            <a:ext cx="1110663" cy="1159388"/>
          </a:xfrm>
          <a:custGeom>
            <a:avLst/>
            <a:gdLst>
              <a:gd name="T0" fmla="*/ 0 w 1905"/>
              <a:gd name="T1" fmla="*/ 550863 h 665"/>
              <a:gd name="T2" fmla="*/ 647700 w 1905"/>
              <a:gd name="T3" fmla="*/ 47625 h 665"/>
              <a:gd name="T4" fmla="*/ 1295400 w 1905"/>
              <a:gd name="T5" fmla="*/ 839788 h 665"/>
              <a:gd name="T6" fmla="*/ 1655763 w 1905"/>
              <a:gd name="T7" fmla="*/ 1055688 h 665"/>
              <a:gd name="T8" fmla="*/ 2016125 w 1905"/>
              <a:gd name="T9" fmla="*/ 839788 h 665"/>
              <a:gd name="T10" fmla="*/ 2447925 w 1905"/>
              <a:gd name="T11" fmla="*/ 766763 h 665"/>
              <a:gd name="T12" fmla="*/ 3024188 w 1905"/>
              <a:gd name="T13" fmla="*/ 623888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" h="665">
                <a:moveTo>
                  <a:pt x="0" y="347"/>
                </a:moveTo>
                <a:cubicBezTo>
                  <a:pt x="136" y="173"/>
                  <a:pt x="272" y="0"/>
                  <a:pt x="408" y="30"/>
                </a:cubicBezTo>
                <a:cubicBezTo>
                  <a:pt x="544" y="60"/>
                  <a:pt x="710" y="423"/>
                  <a:pt x="816" y="529"/>
                </a:cubicBezTo>
                <a:cubicBezTo>
                  <a:pt x="922" y="635"/>
                  <a:pt x="967" y="665"/>
                  <a:pt x="1043" y="665"/>
                </a:cubicBezTo>
                <a:cubicBezTo>
                  <a:pt x="1119" y="665"/>
                  <a:pt x="1187" y="559"/>
                  <a:pt x="1270" y="529"/>
                </a:cubicBezTo>
                <a:cubicBezTo>
                  <a:pt x="1353" y="499"/>
                  <a:pt x="1436" y="506"/>
                  <a:pt x="1542" y="483"/>
                </a:cubicBezTo>
                <a:cubicBezTo>
                  <a:pt x="1648" y="460"/>
                  <a:pt x="1776" y="426"/>
                  <a:pt x="1905" y="393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>
            <a:off x="106040" y="4349916"/>
            <a:ext cx="1548384" cy="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5701" y="4717304"/>
            <a:ext cx="1390278" cy="1755703"/>
            <a:chOff x="4437258" y="2137262"/>
            <a:chExt cx="4284587" cy="2405109"/>
          </a:xfrm>
        </p:grpSpPr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4437258" y="4356735"/>
              <a:ext cx="4284587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35100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614479" y="2783933"/>
              <a:ext cx="3750987" cy="1585047"/>
              <a:chOff x="3379" y="3067"/>
              <a:chExt cx="1905" cy="777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77"/>
                <a:chOff x="3515" y="3067"/>
                <a:chExt cx="1769" cy="777"/>
              </a:xfrm>
            </p:grpSpPr>
            <p:sp>
              <p:nvSpPr>
                <p:cNvPr id="1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0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5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114767" y="4699911"/>
            <a:ext cx="1278008" cy="1755703"/>
            <a:chOff x="4614470" y="2137262"/>
            <a:chExt cx="3938592" cy="2405109"/>
          </a:xfrm>
        </p:grpSpPr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V="1">
              <a:off x="4614470" y="2137262"/>
              <a:ext cx="0" cy="2405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35100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614479" y="2783934"/>
              <a:ext cx="3750987" cy="1597287"/>
              <a:chOff x="3379" y="3067"/>
              <a:chExt cx="1905" cy="783"/>
            </a:xfrm>
          </p:grpSpPr>
          <p:grpSp>
            <p:nvGrpSpPr>
              <p:cNvPr id="39" name="Group 38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83"/>
                <a:chOff x="3515" y="3067"/>
                <a:chExt cx="1769" cy="783"/>
              </a:xfrm>
            </p:grpSpPr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13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030039" y="5127654"/>
            <a:ext cx="2953969" cy="1215180"/>
            <a:chOff x="-381757" y="2704324"/>
            <a:chExt cx="9103602" cy="1664656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616438" y="2724770"/>
              <a:ext cx="3750983" cy="1356572"/>
            </a:xfrm>
            <a:custGeom>
              <a:avLst/>
              <a:gdLst>
                <a:gd name="T0" fmla="*/ 0 w 1905"/>
                <a:gd name="T1" fmla="*/ 550863 h 665"/>
                <a:gd name="T2" fmla="*/ 647700 w 1905"/>
                <a:gd name="T3" fmla="*/ 47625 h 665"/>
                <a:gd name="T4" fmla="*/ 1295400 w 1905"/>
                <a:gd name="T5" fmla="*/ 839788 h 665"/>
                <a:gd name="T6" fmla="*/ 1655763 w 1905"/>
                <a:gd name="T7" fmla="*/ 1055688 h 665"/>
                <a:gd name="T8" fmla="*/ 2016125 w 1905"/>
                <a:gd name="T9" fmla="*/ 839788 h 665"/>
                <a:gd name="T10" fmla="*/ 2447925 w 1905"/>
                <a:gd name="T11" fmla="*/ 766763 h 665"/>
                <a:gd name="T12" fmla="*/ 3024188 w 1905"/>
                <a:gd name="T13" fmla="*/ 623888 h 6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5" h="665">
                  <a:moveTo>
                    <a:pt x="0" y="347"/>
                  </a:moveTo>
                  <a:cubicBezTo>
                    <a:pt x="136" y="173"/>
                    <a:pt x="272" y="0"/>
                    <a:pt x="408" y="30"/>
                  </a:cubicBezTo>
                  <a:cubicBezTo>
                    <a:pt x="544" y="60"/>
                    <a:pt x="710" y="423"/>
                    <a:pt x="816" y="529"/>
                  </a:cubicBezTo>
                  <a:cubicBezTo>
                    <a:pt x="922" y="635"/>
                    <a:pt x="967" y="665"/>
                    <a:pt x="1043" y="665"/>
                  </a:cubicBezTo>
                  <a:cubicBezTo>
                    <a:pt x="1119" y="665"/>
                    <a:pt x="1187" y="559"/>
                    <a:pt x="1270" y="529"/>
                  </a:cubicBezTo>
                  <a:cubicBezTo>
                    <a:pt x="1353" y="499"/>
                    <a:pt x="1436" y="506"/>
                    <a:pt x="1542" y="483"/>
                  </a:cubicBezTo>
                  <a:cubicBezTo>
                    <a:pt x="1648" y="460"/>
                    <a:pt x="1776" y="426"/>
                    <a:pt x="1905" y="393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-381757" y="4356733"/>
              <a:ext cx="9103602" cy="5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5100" y="2704324"/>
              <a:ext cx="3917962" cy="16458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60" name="Group 59"/>
            <p:cNvGrpSpPr>
              <a:grpSpLocks/>
            </p:cNvGrpSpPr>
            <p:nvPr/>
          </p:nvGrpSpPr>
          <p:grpSpPr bwMode="auto">
            <a:xfrm>
              <a:off x="4614479" y="2783933"/>
              <a:ext cx="3750987" cy="1585047"/>
              <a:chOff x="3379" y="3067"/>
              <a:chExt cx="1905" cy="777"/>
            </a:xfrm>
          </p:grpSpPr>
          <p:grpSp>
            <p:nvGrpSpPr>
              <p:cNvPr id="61" name="Group 60"/>
              <p:cNvGrpSpPr>
                <a:grpSpLocks/>
              </p:cNvGrpSpPr>
              <p:nvPr/>
            </p:nvGrpSpPr>
            <p:grpSpPr bwMode="auto">
              <a:xfrm>
                <a:off x="3515" y="3067"/>
                <a:ext cx="1769" cy="777"/>
                <a:chOff x="3515" y="3067"/>
                <a:chExt cx="1769" cy="777"/>
              </a:xfrm>
            </p:grpSpPr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15" y="3222"/>
                  <a:ext cx="0" cy="616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51" y="310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87" y="3067"/>
                  <a:ext cx="0" cy="77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23" y="3173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059" y="3373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195" y="3566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332" y="3678"/>
                  <a:ext cx="0" cy="16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468" y="3696"/>
                  <a:ext cx="0" cy="142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4" y="3597"/>
                  <a:ext cx="0" cy="2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40" y="3551"/>
                  <a:ext cx="0" cy="293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76" y="3533"/>
                  <a:ext cx="0" cy="311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012" y="3497"/>
                  <a:ext cx="0" cy="347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148" y="3469"/>
                  <a:ext cx="0" cy="375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84" y="3430"/>
                  <a:ext cx="0" cy="414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 type="none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 flipV="1">
                <a:off x="3379" y="3385"/>
                <a:ext cx="0" cy="45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8" name="Line 23"/>
          <p:cNvSpPr>
            <a:spLocks noChangeShapeType="1"/>
          </p:cNvSpPr>
          <p:nvPr/>
        </p:nvSpPr>
        <p:spPr bwMode="auto">
          <a:xfrm flipH="1" flipV="1">
            <a:off x="2113765" y="2942214"/>
            <a:ext cx="9150" cy="1504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2113765" y="3035556"/>
            <a:ext cx="1110663" cy="1159388"/>
          </a:xfrm>
          <a:custGeom>
            <a:avLst/>
            <a:gdLst>
              <a:gd name="T0" fmla="*/ 0 w 1905"/>
              <a:gd name="T1" fmla="*/ 550863 h 665"/>
              <a:gd name="T2" fmla="*/ 647700 w 1905"/>
              <a:gd name="T3" fmla="*/ 47625 h 665"/>
              <a:gd name="T4" fmla="*/ 1295400 w 1905"/>
              <a:gd name="T5" fmla="*/ 839788 h 665"/>
              <a:gd name="T6" fmla="*/ 1655763 w 1905"/>
              <a:gd name="T7" fmla="*/ 1055688 h 665"/>
              <a:gd name="T8" fmla="*/ 2016125 w 1905"/>
              <a:gd name="T9" fmla="*/ 839788 h 665"/>
              <a:gd name="T10" fmla="*/ 2447925 w 1905"/>
              <a:gd name="T11" fmla="*/ 766763 h 665"/>
              <a:gd name="T12" fmla="*/ 3024188 w 1905"/>
              <a:gd name="T13" fmla="*/ 623888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" h="665">
                <a:moveTo>
                  <a:pt x="0" y="347"/>
                </a:moveTo>
                <a:cubicBezTo>
                  <a:pt x="136" y="173"/>
                  <a:pt x="272" y="0"/>
                  <a:pt x="408" y="30"/>
                </a:cubicBezTo>
                <a:cubicBezTo>
                  <a:pt x="544" y="60"/>
                  <a:pt x="710" y="423"/>
                  <a:pt x="816" y="529"/>
                </a:cubicBezTo>
                <a:cubicBezTo>
                  <a:pt x="922" y="635"/>
                  <a:pt x="967" y="665"/>
                  <a:pt x="1043" y="665"/>
                </a:cubicBezTo>
                <a:cubicBezTo>
                  <a:pt x="1119" y="665"/>
                  <a:pt x="1187" y="559"/>
                  <a:pt x="1270" y="529"/>
                </a:cubicBezTo>
                <a:cubicBezTo>
                  <a:pt x="1353" y="499"/>
                  <a:pt x="1436" y="506"/>
                  <a:pt x="1542" y="483"/>
                </a:cubicBezTo>
                <a:cubicBezTo>
                  <a:pt x="1648" y="460"/>
                  <a:pt x="1776" y="426"/>
                  <a:pt x="1905" y="393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628797" y="3035556"/>
            <a:ext cx="1110663" cy="1159388"/>
          </a:xfrm>
          <a:custGeom>
            <a:avLst/>
            <a:gdLst>
              <a:gd name="T0" fmla="*/ 0 w 1905"/>
              <a:gd name="T1" fmla="*/ 550863 h 665"/>
              <a:gd name="T2" fmla="*/ 647700 w 1905"/>
              <a:gd name="T3" fmla="*/ 47625 h 665"/>
              <a:gd name="T4" fmla="*/ 1295400 w 1905"/>
              <a:gd name="T5" fmla="*/ 839788 h 665"/>
              <a:gd name="T6" fmla="*/ 1655763 w 1905"/>
              <a:gd name="T7" fmla="*/ 1055688 h 665"/>
              <a:gd name="T8" fmla="*/ 2016125 w 1905"/>
              <a:gd name="T9" fmla="*/ 839788 h 665"/>
              <a:gd name="T10" fmla="*/ 2447925 w 1905"/>
              <a:gd name="T11" fmla="*/ 766763 h 665"/>
              <a:gd name="T12" fmla="*/ 3024188 w 1905"/>
              <a:gd name="T13" fmla="*/ 623888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5" h="665">
                <a:moveTo>
                  <a:pt x="0" y="347"/>
                </a:moveTo>
                <a:cubicBezTo>
                  <a:pt x="136" y="173"/>
                  <a:pt x="272" y="0"/>
                  <a:pt x="408" y="30"/>
                </a:cubicBezTo>
                <a:cubicBezTo>
                  <a:pt x="544" y="60"/>
                  <a:pt x="710" y="423"/>
                  <a:pt x="816" y="529"/>
                </a:cubicBezTo>
                <a:cubicBezTo>
                  <a:pt x="922" y="635"/>
                  <a:pt x="967" y="665"/>
                  <a:pt x="1043" y="665"/>
                </a:cubicBezTo>
                <a:cubicBezTo>
                  <a:pt x="1119" y="665"/>
                  <a:pt x="1187" y="559"/>
                  <a:pt x="1270" y="529"/>
                </a:cubicBezTo>
                <a:cubicBezTo>
                  <a:pt x="1353" y="499"/>
                  <a:pt x="1436" y="506"/>
                  <a:pt x="1542" y="483"/>
                </a:cubicBezTo>
                <a:cubicBezTo>
                  <a:pt x="1648" y="460"/>
                  <a:pt x="1776" y="426"/>
                  <a:pt x="1905" y="393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>
            <a:off x="2121461" y="4385452"/>
            <a:ext cx="2921621" cy="1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3628443" y="3645004"/>
            <a:ext cx="0" cy="740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16066" y="3734649"/>
            <a:ext cx="8362" cy="64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731104" y="3734646"/>
            <a:ext cx="8362" cy="64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224428" y="4363624"/>
            <a:ext cx="412980" cy="8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352372" y="3717903"/>
            <a:ext cx="8362" cy="64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Left-Right Arrow 93"/>
          <p:cNvSpPr/>
          <p:nvPr/>
        </p:nvSpPr>
        <p:spPr>
          <a:xfrm>
            <a:off x="5162648" y="4637390"/>
            <a:ext cx="968188" cy="4225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>
            <a:off x="1585979" y="24909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domain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22638" y="2483180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Frequency domain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44618" y="30231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s(t)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9629" y="48885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</a:t>
            </a:r>
            <a:r>
              <a:rPr lang="en-GB" sz="1200" dirty="0" err="1"/>
              <a:t>d</a:t>
            </a:r>
            <a:r>
              <a:rPr lang="en-GB" dirty="0"/>
              <a:t>(t)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2375447" y="3042393"/>
            <a:ext cx="1449573" cy="14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887040" y="29758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31850" y="42957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48017" y="430945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8534" y="1355014"/>
            <a:ext cx="11722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DTFT: continuous F.T. for Discrete signals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periodic ~ [0, 1] i.e. [0 , Fs] (Hz)</a:t>
            </a:r>
          </a:p>
          <a:p>
            <a:endParaRPr lang="en-GB" sz="2000" dirty="0"/>
          </a:p>
          <a:p>
            <a:r>
              <a:rPr lang="en-GB" sz="2000" dirty="0"/>
              <a:t>DFT: Discrete F.T. for Discrete signals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periodic ~ [0, P-1] i.e. [0, Fs/P, 2Fs/P, 3Fs/P ,…, Fs] (Hz) </a:t>
            </a:r>
          </a:p>
          <a:p>
            <a:endParaRPr lang="en-GB" sz="20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55007" y="5578634"/>
            <a:ext cx="213625" cy="10712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7728" y="5377334"/>
            <a:ext cx="721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T= 1/fs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2329399" y="5041267"/>
            <a:ext cx="1548355" cy="13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685251" y="4974742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N=P/Fs</a:t>
            </a:r>
          </a:p>
        </p:txBody>
      </p:sp>
    </p:spTree>
    <p:extLst>
      <p:ext uri="{BB962C8B-B14F-4D97-AF65-F5344CB8AC3E}">
        <p14:creationId xmlns:p14="http://schemas.microsoft.com/office/powerpoint/2010/main" val="405112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DFT and circular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Multiplication in DFT domain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circular convolution </a:t>
            </a:r>
            <a:r>
              <a:rPr lang="en-GB" dirty="0">
                <a:sym typeface="Wingdings" panose="05000000000000000000" pitchFamily="2" charset="2"/>
              </a:rPr>
              <a:t>in discrete time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b="1" i="1" dirty="0" err="1">
                <a:sym typeface="Wingdings" panose="05000000000000000000" pitchFamily="2" charset="2"/>
              </a:rPr>
              <a:t>iDFT</a:t>
            </a:r>
            <a:r>
              <a:rPr lang="en-GB" dirty="0">
                <a:sym typeface="Wingdings" panose="05000000000000000000" pitchFamily="2" charset="2"/>
              </a:rPr>
              <a:t>{ </a:t>
            </a:r>
            <a:r>
              <a:rPr lang="en-GB" b="1" i="1" dirty="0">
                <a:sym typeface="Wingdings" panose="05000000000000000000" pitchFamily="2" charset="2"/>
              </a:rPr>
              <a:t>DFT</a:t>
            </a:r>
            <a:r>
              <a:rPr lang="en-GB" dirty="0">
                <a:sym typeface="Wingdings" panose="05000000000000000000" pitchFamily="2" charset="2"/>
              </a:rPr>
              <a:t>(x</a:t>
            </a:r>
            <a:r>
              <a:rPr lang="en-GB" sz="1600" dirty="0">
                <a:sym typeface="Wingdings" panose="05000000000000000000" pitchFamily="2" charset="2"/>
              </a:rPr>
              <a:t>[n]</a:t>
            </a:r>
            <a:r>
              <a:rPr lang="en-GB" dirty="0">
                <a:sym typeface="Wingdings" panose="05000000000000000000" pitchFamily="2" charset="2"/>
              </a:rPr>
              <a:t>)x </a:t>
            </a:r>
            <a:r>
              <a:rPr lang="en-GB" b="1" i="1" dirty="0">
                <a:sym typeface="Wingdings" panose="05000000000000000000" pitchFamily="2" charset="2"/>
              </a:rPr>
              <a:t>DFT</a:t>
            </a:r>
            <a:r>
              <a:rPr lang="en-GB" dirty="0">
                <a:sym typeface="Wingdings" panose="05000000000000000000" pitchFamily="2" charset="2"/>
              </a:rPr>
              <a:t>(h</a:t>
            </a:r>
            <a:r>
              <a:rPr lang="en-GB" sz="1600" dirty="0">
                <a:sym typeface="Wingdings" panose="05000000000000000000" pitchFamily="2" charset="2"/>
              </a:rPr>
              <a:t>[n]</a:t>
            </a:r>
            <a:r>
              <a:rPr lang="en-GB" dirty="0">
                <a:sym typeface="Wingdings" panose="05000000000000000000" pitchFamily="2" charset="2"/>
              </a:rPr>
              <a:t>) } = x</a:t>
            </a:r>
            <a:r>
              <a:rPr lang="en-GB" sz="2000" dirty="0">
                <a:sym typeface="Wingdings" panose="05000000000000000000" pitchFamily="2" charset="2"/>
              </a:rPr>
              <a:t>[n]</a:t>
            </a:r>
            <a:r>
              <a:rPr lang="en-GB" dirty="0">
                <a:sym typeface="Wingdings" panose="05000000000000000000" pitchFamily="2" charset="2"/>
              </a:rPr>
              <a:t>*h</a:t>
            </a:r>
            <a:r>
              <a:rPr lang="en-GB" sz="2000" dirty="0">
                <a:sym typeface="Wingdings" panose="05000000000000000000" pitchFamily="2" charset="2"/>
              </a:rPr>
              <a:t>[n]</a:t>
            </a:r>
            <a:endParaRPr lang="en-GB" dirty="0"/>
          </a:p>
        </p:txBody>
      </p:sp>
      <p:pic>
        <p:nvPicPr>
          <p:cNvPr id="2050" name="Picture 2" descr="Image result for circular con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15" y="2414152"/>
            <a:ext cx="3849497" cy="406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1808" y="3959352"/>
            <a:ext cx="15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Convolution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3792" y="5629656"/>
            <a:ext cx="170822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Circular</a:t>
            </a:r>
          </a:p>
          <a:p>
            <a:r>
              <a:rPr lang="en-GB" dirty="0"/>
              <a:t>Convolution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4737805" y="3255264"/>
            <a:ext cx="530352" cy="24414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FFT fast version of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FFT accelerates computation of DFT by using a </a:t>
            </a:r>
            <a:r>
              <a:rPr lang="en-GB" dirty="0">
                <a:solidFill>
                  <a:srgbClr val="FF0000"/>
                </a:solidFill>
              </a:rPr>
              <a:t>Butterfly</a:t>
            </a:r>
            <a:r>
              <a:rPr lang="en-GB" dirty="0"/>
              <a:t> architecture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a N-dimensional signal: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DFT complexity ~N</a:t>
            </a:r>
            <a:r>
              <a:rPr lang="en-GB" baseline="30000" dirty="0"/>
              <a:t>2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FFT complexity ~ N log</a:t>
            </a:r>
            <a:r>
              <a:rPr lang="en-GB" sz="1400" dirty="0"/>
              <a:t>2</a:t>
            </a:r>
            <a:r>
              <a:rPr lang="en-GB" dirty="0"/>
              <a:t>(N)</a:t>
            </a:r>
          </a:p>
        </p:txBody>
      </p:sp>
      <p:pic>
        <p:nvPicPr>
          <p:cNvPr id="1028" name="Picture 4" descr="https://upload.wikimedia.org/wikipedia/commons/thumb/c/cb/DIT-FFT-butterfly.png/800px-DIT-FFT-butterf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8633"/>
            <a:ext cx="485775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 The Discrete Fourier Transform</vt:lpstr>
      <vt:lpstr>DTFT vs. DFT</vt:lpstr>
      <vt:lpstr>DFT and circular convolution</vt:lpstr>
      <vt:lpstr>FFT fast version of DFT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GOLBABAEE Mohammad</dc:creator>
  <cp:lastModifiedBy>mdavies4</cp:lastModifiedBy>
  <cp:revision>59</cp:revision>
  <dcterms:created xsi:type="dcterms:W3CDTF">2016-09-26T16:20:55Z</dcterms:created>
  <dcterms:modified xsi:type="dcterms:W3CDTF">2017-10-24T08:10:38Z</dcterms:modified>
</cp:coreProperties>
</file>