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02.08933.pdf" TargetMode="External"/><Relationship Id="rId3" Type="http://schemas.openxmlformats.org/officeDocument/2006/relationships/hyperlink" Target="https://arxiv.org/pdf/1910.06379.pd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02.08933.pdf" TargetMode="External"/><Relationship Id="rId3" Type="http://schemas.openxmlformats.org/officeDocument/2006/relationships/hyperlink" Target="https://arxiv.org/pdf/1910.06379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fe64a69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fe64a6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af3b4a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af3b4a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2a5a4c92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2a5a4c92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2a5a4c92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2a5a4c92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88b71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88b71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fe64a69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fe64a69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這裡的Si-SNR = Si-SDR</a:t>
            </a:r>
            <a:br>
              <a:rPr lang="zh-TW"/>
            </a:br>
            <a:r>
              <a:rPr lang="zh-TW"/>
              <a:t>請不要謊報Si-SNR，助教這裡可以測你的separation.zip裡面的average Si-SNR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fe64a6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fe64a6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第一題記錄參數請記錄投影片P13的黑色框框裡面的那幾個，</a:t>
            </a:r>
            <a:r>
              <a:rPr lang="zh-TW" sz="12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分別是N, L, B, H, P, X, R, norm_type, causal, mask_nonlinear, C</a:t>
            </a:r>
            <a:br>
              <a:rPr lang="zh-TW" sz="1200"/>
            </a:br>
            <a:r>
              <a:rPr lang="zh-TW"/>
              <a:t>baseline</a:t>
            </a:r>
            <a:r>
              <a:rPr lang="zh-TW"/>
              <a:t>基本上用很小的model都會過，建議不要用到paper上模型較大的設置，會訓練很久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</a:t>
            </a:r>
            <a:r>
              <a:rPr lang="zh-TW"/>
              <a:t>提示：可以用看看老師上課講的deep clustering</a:t>
            </a:r>
            <a:br>
              <a:rPr lang="zh-TW"/>
            </a:br>
            <a:r>
              <a:rPr lang="zh-TW"/>
              <a:t>當然，如果你有辦法能直接improve Conv TasNet的performance也可以XD</a:t>
            </a:r>
            <a:br>
              <a:rPr lang="zh-TW"/>
            </a:br>
            <a:r>
              <a:rPr lang="zh-TW"/>
              <a:t>-------------------------------------------</a:t>
            </a:r>
            <a:br>
              <a:rPr lang="zh-TW"/>
            </a:br>
            <a:r>
              <a:rPr lang="zh-TW"/>
              <a:t>目前其他做source separation也做得很好的paper：</a:t>
            </a:r>
            <a:br>
              <a:rPr lang="zh-TW"/>
            </a:br>
            <a:r>
              <a:rPr lang="zh-TW"/>
              <a:t>wavesplit       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https://arxiv.org/pdf/2002.08933.pdf</a:t>
            </a:r>
            <a:br>
              <a:rPr lang="zh-TW"/>
            </a:br>
            <a:r>
              <a:rPr lang="zh-TW"/>
              <a:t>dual path rnn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https://arxiv.org/pdf/1910.06379.pdf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7978be58_14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7978be58_14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bonus提示：可以用看看老師上課講的deep clustering</a:t>
            </a:r>
            <a:br>
              <a:rPr lang="zh-TW"/>
            </a:br>
            <a:r>
              <a:rPr lang="zh-TW"/>
              <a:t>當然，如果你有辦法能直接improve Conv TasNet的performance也可以XD</a:t>
            </a:r>
            <a:br>
              <a:rPr lang="zh-TW"/>
            </a:br>
            <a:r>
              <a:rPr lang="zh-TW"/>
              <a:t>-------------------------------------------</a:t>
            </a:r>
            <a:br>
              <a:rPr lang="zh-TW"/>
            </a:br>
            <a:r>
              <a:rPr lang="zh-TW"/>
              <a:t>目前其他做source separation也做得很好的paper：</a:t>
            </a:r>
            <a:br>
              <a:rPr lang="zh-TW"/>
            </a:br>
            <a:r>
              <a:rPr lang="zh-TW"/>
              <a:t>wavesplit       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https://arxiv.org/pdf/2002.08933.pdf</a:t>
            </a:r>
            <a:br>
              <a:rPr lang="zh-TW"/>
            </a:br>
            <a:r>
              <a:rPr lang="zh-TW"/>
              <a:t>dual path rnn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https://arxiv.org/pdf/1910.06379.pdf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fe64a69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fe64a69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0d84087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30d84087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79b3c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79b3c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這次作業的目標是將兩個speaker的聲音分出來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其中分成兩個小部分，3-1是speaker dependent的，也就是說全部的語者只有兩個人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而3-2是independent，這時候就會需要PIT去解決output順序的問題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fe64a6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fe64a6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tasnet是一個time domain的source separation model，也就是說他的input不是Spectrogram 而是Mixture raw waveform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TasNet</a:t>
            </a:r>
            <a:r>
              <a:rPr lang="zh-TW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主</a:t>
            </a:r>
            <a:r>
              <a:rPr lang="zh-TW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要架構有兩種，起初是使用BLSTM作</a:t>
            </a:r>
            <a:r>
              <a:rPr lang="zh-TW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為</a:t>
            </a:r>
            <a:r>
              <a:rPr lang="zh-TW" sz="1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主體，但礙於LSTM的特性Time step時間步數過長，導致模型參數規模及訓練時間長久</a:t>
            </a:r>
            <a:endParaRPr sz="1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fe64a6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fe64a6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the use of a deep long short-term memory (LSTM) network as the separation module in the original TasNet significantly limited its applicability.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conv-tasnet分為encoder separation和decoder三個部分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fe64a69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fe64a69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 </a:t>
            </a:r>
            <a:r>
              <a:rPr lang="zh-TW"/>
              <a:t>透過 conv1D 的特性，類似於將原始raw waveform進行Fourier Transform得到我們要的feature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則是在做de convolution，將中間層的東西還原成聲音訊號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conv-block的架構如右圖，是幾層Convolution、activate function及Normalization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conv-block是</a:t>
            </a:r>
            <a:r>
              <a:rPr lang="zh-TW"/>
              <a:t>dilated的，好處是不做pooling損失信息的情況下，加大了感受野，讓每個卷積輸出都包含較大範圍的信息。在語音文本需要較長的sequence信息依賴比較好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D-convolution 則是 depth-wise convolution，縮減整個模型所需的參數 從GxPxH 變成 GxP+GxH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79b3c3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79b3c3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9b3c3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79b3c3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a5a4c92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a5a4c92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同樣的mixture input，model產出兩段語音，這兩段語音誰是speaker 1誰是speaker 2呢？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2a5a4c92_7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2a5a4c92_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data: WSJ0-mix 2 speaker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lhlp.t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1thV_9B1Noyf2Q91FTVJwGrS-Xh0BjqFT" TargetMode="External"/><Relationship Id="rId4" Type="http://schemas.openxmlformats.org/officeDocument/2006/relationships/hyperlink" Target="https://drive.google.com/uc?id=1lgHZ5Sgp5-sY7Vu9DneKns-R_MsvYHkl" TargetMode="External"/><Relationship Id="rId5" Type="http://schemas.openxmlformats.org/officeDocument/2006/relationships/hyperlink" Target="https://drive.google.com/open?id=1thV_9B1Noyf2Q91FTVJwGrS-Xh0BjqFT" TargetMode="External"/><Relationship Id="rId6" Type="http://schemas.openxmlformats.org/officeDocument/2006/relationships/hyperlink" Target="https://drive.google.com/file/d/1g3ObZnCNtdYMLYe-YNwbjkMlUrFszjxY/view?usp=sharing" TargetMode="External"/><Relationship Id="rId7" Type="http://schemas.openxmlformats.org/officeDocument/2006/relationships/hyperlink" Target="https://drive.google.com/uc?id=1uYBGVdKBea27JrZJq8AhO37hz8V26u7s" TargetMode="External"/><Relationship Id="rId8" Type="http://schemas.openxmlformats.org/officeDocument/2006/relationships/hyperlink" Target="https://drive.google.com/file/d/1g3ObZnCNtdYMLYe-YNwbjkMlUrFszjxY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obel861017/Conv-TasNet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url.cc/pdMY7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url.cc/pdMY7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1711.00541.pdf" TargetMode="External"/><Relationship Id="rId4" Type="http://schemas.openxmlformats.org/officeDocument/2006/relationships/hyperlink" Target="https://arxiv.org/abs/1809.07454" TargetMode="External"/><Relationship Id="rId5" Type="http://schemas.openxmlformats.org/officeDocument/2006/relationships/hyperlink" Target="https://github.com/nobel861017/Conv-TasNe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arxiv.org/pdf/1607.00325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885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DLHLP - HW3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 Separation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TA: </a:t>
            </a:r>
            <a:r>
              <a:rPr lang="zh-TW"/>
              <a:t>黃冠博、陳泓廷、楊采綸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dlhlp.ta@gmail.com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266325"/>
            <a:ext cx="874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3-1 (2 GB) only two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https://drive.google.com/open?id=1thV_9B1Noyf2Q91FTVJwGrS-Xh0BjqFT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gdown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https://drive.google.com/uc?id=</a:t>
            </a:r>
            <a:r>
              <a:rPr lang="zh-TW" u="sng">
                <a:solidFill>
                  <a:schemeClr val="accent5"/>
                </a:solidFill>
                <a:hlinkClick r:id="rId5"/>
              </a:rPr>
              <a:t>1thV_9B1Noyf2Q91FTVJwGrS-Xh0BjqFT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3-2 (5.7 GB) many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https://drive.google.com/file/d/1g3ObZnCNtdYMLYe-YNwbjkMlUrFszjxY/view?usp=sharing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gdown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https://drive.google.com/uc?id=</a:t>
            </a:r>
            <a:r>
              <a:rPr lang="zh-TW" u="sng">
                <a:solidFill>
                  <a:schemeClr val="accent5"/>
                </a:solidFill>
                <a:hlinkClick r:id="rId8"/>
              </a:rPr>
              <a:t>1g3ObZnCNtdYMLYe-YNwbjkMlUrFszjxY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522550" y="3416475"/>
            <a:ext cx="5092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1.Download from google drive or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2.Use </a:t>
            </a: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gdown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command in the command line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TW" sz="1800" u="sng">
                <a:latin typeface="Open Sans"/>
                <a:ea typeface="Open Sans"/>
                <a:cs typeface="Open Sans"/>
                <a:sym typeface="Open Sans"/>
              </a:rPr>
              <a:t>pip install gdown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if not installed)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- Conv Tasnet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359775" y="601925"/>
            <a:ext cx="808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[Link]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8542" l="0" r="0" t="0"/>
          <a:stretch/>
        </p:blipFill>
        <p:spPr>
          <a:xfrm>
            <a:off x="798813" y="1152425"/>
            <a:ext cx="7546375" cy="38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26632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egs/wsj0/run.sh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714"/>
          <a:stretch/>
        </p:blipFill>
        <p:spPr>
          <a:xfrm>
            <a:off x="1204025" y="1728775"/>
            <a:ext cx="7114476" cy="302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/>
          <p:nvPr/>
        </p:nvCxnSpPr>
        <p:spPr>
          <a:xfrm>
            <a:off x="1594100" y="4474650"/>
            <a:ext cx="421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 txBox="1"/>
          <p:nvPr/>
        </p:nvSpPr>
        <p:spPr>
          <a:xfrm>
            <a:off x="5974100" y="4210925"/>
            <a:ext cx="286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make sure you modify this path(data) to the path where min/ is located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540525" y="3885300"/>
            <a:ext cx="4219200" cy="4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5965800" y="3757500"/>
            <a:ext cx="2866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don’t care about these two paths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Configuration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2" y="1909725"/>
            <a:ext cx="5987172" cy="29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6632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egs/wsj0/run.sh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25" y="1795825"/>
            <a:ext cx="1878318" cy="3042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0" name="Google Shape;190;p25"/>
          <p:cNvCxnSpPr/>
          <p:nvPr/>
        </p:nvCxnSpPr>
        <p:spPr>
          <a:xfrm flipH="1" rot="10800000">
            <a:off x="2732625" y="1420625"/>
            <a:ext cx="11520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4206025" y="1085825"/>
            <a:ext cx="4541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Feel free to change the configuration by yourself.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Larger model size results in longer training time.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PIT?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26632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egs/wsj0/run.sh</a:t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5825"/>
            <a:ext cx="1914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>
            <a:off x="728675" y="3128975"/>
            <a:ext cx="814500" cy="24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6"/>
          <p:cNvCxnSpPr>
            <a:stCxn id="201" idx="2"/>
          </p:cNvCxnSpPr>
          <p:nvPr/>
        </p:nvCxnSpPr>
        <p:spPr>
          <a:xfrm>
            <a:off x="1135925" y="3375575"/>
            <a:ext cx="407100" cy="38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6"/>
          <p:cNvSpPr txBox="1"/>
          <p:nvPr/>
        </p:nvSpPr>
        <p:spPr>
          <a:xfrm>
            <a:off x="1714500" y="3696900"/>
            <a:ext cx="1532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change pit to 0 to disable PIT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Submit testing result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example: in the following directory “</a:t>
            </a:r>
            <a:r>
              <a:rPr lang="zh-TW"/>
              <a:t>Conv-TasNet/egs/wsj0/exp/train_r8000_N256_L20_B256_H512_P3_X8_R4_C2_gLN_causal0_relu_epoch100_half1_norm5_bs3_worker4_adam_lr1e-3_mmt0_l20_tr/”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zip </a:t>
            </a:r>
            <a:r>
              <a:rPr b="1" lang="zh-TW" sz="1600"/>
              <a:t>separate/</a:t>
            </a:r>
            <a:r>
              <a:rPr lang="zh-TW" sz="1600"/>
              <a:t> and push it to your github repository (should be less than 100MB)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hw3/results/3-1/separate.zip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hw3/results/3-2/separate.zip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hw3/results/bonus/separate.zip (optional)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in </a:t>
            </a:r>
            <a:r>
              <a:rPr b="1" lang="zh-TW" sz="1600"/>
              <a:t>evaluate.log</a:t>
            </a:r>
            <a:r>
              <a:rPr lang="zh-TW" sz="1600"/>
              <a:t>, report average SISNR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report.pdf</a:t>
            </a:r>
            <a:endParaRPr b="1" sz="1600"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0" r="0" t="35367"/>
          <a:stretch/>
        </p:blipFill>
        <p:spPr>
          <a:xfrm>
            <a:off x="5016975" y="3979050"/>
            <a:ext cx="3815326" cy="4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3002250" y="2835275"/>
            <a:ext cx="45339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push separate/ to github without zipping !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Report(1/2)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26632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(5%)請</a:t>
            </a:r>
            <a:r>
              <a:rPr lang="zh-TW"/>
              <a:t>記錄 evaluate.log 裡面的SiSNR</a:t>
            </a:r>
            <a:r>
              <a:rPr lang="zh-TW"/>
              <a:t> 數值，和當時所用的hyperparameter(這一題請3-1不用PIT, 3-2用PIT)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(5%)嘗試調整不同的hyperparameter，比較其差異，並試著分析結果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(至少針對2種不同的hyperparameter進行實驗)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(3%)3-1, 3-2請分別試看看有無PIT的差異並記錄結果 (loss learning curve, Si-SNR)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(2%)思考一下為何有無PIT會影響3-1, 3-2的結果並寫下你的看法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3905100" y="1532775"/>
            <a:ext cx="52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Your best model should pass the baseline! </a:t>
            </a:r>
            <a:r>
              <a:rPr b="1"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Si-SNR = 10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11700" y="3657575"/>
            <a:ext cx="820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NOTE: 第一題請回報最後上傳Github的separation.zip的Si-SNR數值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2534125" y="601925"/>
            <a:ext cx="11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[Template]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Report(2/2)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26632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bonus(2%) : </a:t>
            </a:r>
            <a:br>
              <a:rPr b="1" lang="zh-TW"/>
            </a:br>
            <a:r>
              <a:rPr lang="zh-TW"/>
              <a:t>請自己找兩段音訊合起來(請不要使用作業給的data)測看看是否能成功分離，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上傳音訊(含原音檔、合成後音檔及經過model分離的音檔)，紀錄Si-SNR於report中，並給出至少一種improve Si-SNR的方法(調參數除外)。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將bonus結果放在hw3/results/bonus/separate.zip，裡面除了分離後的音檔，請另外創建資料夾”origin”，放進你的原音檔（s1, s2, mix）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separate/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s1.wav, s2.wav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origin/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s1.wav, s2.wav, mix.wav</a:t>
            </a:r>
            <a:endParaRPr/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2501800" y="655850"/>
            <a:ext cx="11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[Template]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544500" y="352775"/>
            <a:ext cx="55995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有用tasnet分離得到一個sisnr分數，improve後再分離得到更好的sisnr，並於report說明方法 -&gt;2分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有用tasnet分離得到一個sisnr分數，只有提出方法 -&gt; 0.5~1分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有用tasnet分離得到一個sisnr分數 沒有講關於improve的東西 -&gt; 0分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Paper -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TasNet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Paper -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Conv-TasNet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Source code -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Conv-TasNet implemented by kaituoxu</a:t>
            </a:r>
            <a:r>
              <a:rPr lang="zh-TW"/>
              <a:t> (forked)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2020/05/06 9:00</a:t>
            </a:r>
            <a:endParaRPr/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 separation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900" y="2344913"/>
            <a:ext cx="1548275" cy="217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385150" y="2910150"/>
            <a:ext cx="3096550" cy="1039725"/>
            <a:chOff x="666450" y="2910150"/>
            <a:chExt cx="3096550" cy="1039725"/>
          </a:xfrm>
        </p:grpSpPr>
        <p:pic>
          <p:nvPicPr>
            <p:cNvPr id="75" name="Google Shape;75;p14"/>
            <p:cNvPicPr preferRelativeResize="0"/>
            <p:nvPr/>
          </p:nvPicPr>
          <p:blipFill rotWithShape="1">
            <a:blip r:embed="rId3">
              <a:alphaModFix/>
            </a:blip>
            <a:srcRect b="52091" l="0" r="0" t="0"/>
            <a:stretch/>
          </p:blipFill>
          <p:spPr>
            <a:xfrm>
              <a:off x="666450" y="2910150"/>
              <a:ext cx="1548275" cy="103972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6" name="Google Shape;76;p14"/>
            <p:cNvPicPr preferRelativeResize="0"/>
            <p:nvPr/>
          </p:nvPicPr>
          <p:blipFill rotWithShape="1">
            <a:blip r:embed="rId3">
              <a:alphaModFix/>
            </a:blip>
            <a:srcRect b="0" l="0" r="0" t="52091"/>
            <a:stretch/>
          </p:blipFill>
          <p:spPr>
            <a:xfrm>
              <a:off x="2214725" y="2910150"/>
              <a:ext cx="1548275" cy="103972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7" name="Google Shape;77;p14"/>
          <p:cNvSpPr txBox="1"/>
          <p:nvPr/>
        </p:nvSpPr>
        <p:spPr>
          <a:xfrm>
            <a:off x="480075" y="2344900"/>
            <a:ext cx="290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mixture of two people speaking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10490" l="0" r="0" t="0"/>
          <a:stretch/>
        </p:blipFill>
        <p:spPr>
          <a:xfrm>
            <a:off x="3727288" y="2430638"/>
            <a:ext cx="2889025" cy="199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 flipH="1" rot="10800000">
            <a:off x="6433350" y="2914150"/>
            <a:ext cx="5613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6433350" y="3703100"/>
            <a:ext cx="5916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ime-domain audio separation network (TasNet)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1259000"/>
            <a:ext cx="7752400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Conv-TasNet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5413"/>
            <a:ext cx="8839201" cy="20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Conv-TasNet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75" y="1247125"/>
            <a:ext cx="829585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225" y="0"/>
            <a:ext cx="3303775" cy="16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52091" l="0" r="0" t="0"/>
          <a:stretch/>
        </p:blipFill>
        <p:spPr>
          <a:xfrm>
            <a:off x="6861900" y="2344919"/>
            <a:ext cx="1548275" cy="10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52091" l="0" r="0" t="0"/>
          <a:stretch/>
        </p:blipFill>
        <p:spPr>
          <a:xfrm>
            <a:off x="385150" y="2910150"/>
            <a:ext cx="1548275" cy="1039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 txBox="1"/>
          <p:nvPr/>
        </p:nvSpPr>
        <p:spPr>
          <a:xfrm>
            <a:off x="480075" y="2344900"/>
            <a:ext cx="290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mixture of two people speaking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10490" l="0" r="0" t="0"/>
          <a:stretch/>
        </p:blipFill>
        <p:spPr>
          <a:xfrm>
            <a:off x="3727288" y="2430638"/>
            <a:ext cx="2889025" cy="199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 rot="10800000">
            <a:off x="6433350" y="2914150"/>
            <a:ext cx="5613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6433350" y="3703100"/>
            <a:ext cx="5916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8"/>
          <p:cNvPicPr preferRelativeResize="0"/>
          <p:nvPr/>
        </p:nvPicPr>
        <p:blipFill rotWithShape="1">
          <a:blip r:embed="rId5">
            <a:alphaModFix/>
          </a:blip>
          <a:srcRect b="2248" l="0" r="0" t="0"/>
          <a:stretch/>
        </p:blipFill>
        <p:spPr>
          <a:xfrm>
            <a:off x="1933425" y="2910150"/>
            <a:ext cx="1548275" cy="1039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2248" l="4924" r="0" t="0"/>
          <a:stretch/>
        </p:blipFill>
        <p:spPr>
          <a:xfrm>
            <a:off x="6994650" y="3517750"/>
            <a:ext cx="1472075" cy="10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52091" l="0" r="0" t="0"/>
          <a:stretch/>
        </p:blipFill>
        <p:spPr>
          <a:xfrm>
            <a:off x="6861900" y="3540194"/>
            <a:ext cx="1548275" cy="10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52091" l="0" r="0" t="0"/>
          <a:stretch/>
        </p:blipFill>
        <p:spPr>
          <a:xfrm>
            <a:off x="385150" y="2910150"/>
            <a:ext cx="1548275" cy="1039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9"/>
          <p:cNvSpPr txBox="1"/>
          <p:nvPr/>
        </p:nvSpPr>
        <p:spPr>
          <a:xfrm>
            <a:off x="480075" y="2344900"/>
            <a:ext cx="290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mixture of two people speaking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10490" l="0" r="0" t="0"/>
          <a:stretch/>
        </p:blipFill>
        <p:spPr>
          <a:xfrm>
            <a:off x="3727288" y="2430638"/>
            <a:ext cx="2889025" cy="199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/>
          <p:nvPr/>
        </p:nvCxnSpPr>
        <p:spPr>
          <a:xfrm flipH="1" rot="10800000">
            <a:off x="6433350" y="2914150"/>
            <a:ext cx="5613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6433350" y="3703100"/>
            <a:ext cx="5916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2248" l="0" r="0" t="0"/>
          <a:stretch/>
        </p:blipFill>
        <p:spPr>
          <a:xfrm>
            <a:off x="1933425" y="2910150"/>
            <a:ext cx="1548275" cy="1039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</a:blip>
          <a:srcRect b="2248" l="4924" r="0" t="0"/>
          <a:stretch/>
        </p:blipFill>
        <p:spPr>
          <a:xfrm>
            <a:off x="7033025" y="2500500"/>
            <a:ext cx="1472075" cy="10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Permutation Invariant Training (PIT)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52425"/>
            <a:ext cx="621334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20700" y="4693125"/>
            <a:ext cx="39246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https://arxiv.org/pdf/1607.00325.pdf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130250" y="4300525"/>
            <a:ext cx="1339500" cy="62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1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930200" y="4300525"/>
            <a:ext cx="1339500" cy="62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2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5130250" y="3179550"/>
            <a:ext cx="1339500" cy="620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speech</a:t>
            </a:r>
            <a:r>
              <a:rPr lang="zh-TW"/>
              <a:t>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(ground truth)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930200" y="3179550"/>
            <a:ext cx="1339500" cy="620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speech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(ground truth)</a:t>
            </a:r>
            <a:endParaRPr/>
          </a:p>
        </p:txBody>
      </p:sp>
      <p:cxnSp>
        <p:nvCxnSpPr>
          <p:cNvPr id="140" name="Google Shape;140;p20"/>
          <p:cNvCxnSpPr>
            <a:stCxn id="138" idx="2"/>
            <a:endCxn id="136" idx="0"/>
          </p:cNvCxnSpPr>
          <p:nvPr/>
        </p:nvCxnSpPr>
        <p:spPr>
          <a:xfrm>
            <a:off x="5800000" y="379995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7599950" y="379995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5920525" y="3871900"/>
            <a:ext cx="68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MSE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747225" y="3873975"/>
            <a:ext cx="68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MSE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130250" y="3175363"/>
            <a:ext cx="1339500" cy="620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speech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(ground truth)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930200" y="3179525"/>
            <a:ext cx="1339500" cy="620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speech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(ground truth)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266325"/>
            <a:ext cx="874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the two following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3-1 speaker dependent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only two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data and testing data are the same two speakers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3-2 speaker independent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many different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speaker set in </a:t>
            </a:r>
            <a:r>
              <a:rPr lang="zh-TW"/>
              <a:t>training data and testing data do not overlap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