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AC34B2-3616-428D-9654-2892DC49F358}">
  <a:tblStyle styleId="{6CAC34B2-3616-428D-9654-2892DC49F3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a520b2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a520b2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目的是希望保留內容 防止Generator為了衝高transfer的accuracy 而丟棄內容資訊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5211db4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e5211db4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吃</a:t>
            </a:r>
            <a:r>
              <a:rPr lang="en"/>
              <a:t>句子跟Label 吐出01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5211db4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5211db4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吃句子吐出class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920337b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920337b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5211db4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5211db4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e5211db4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e5211db4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 </a:t>
            </a:r>
            <a:r>
              <a:rPr lang="en"/>
              <a:t>有一個檔案要載 一定要看 不然會噴Err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a520b2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a520b2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117b7d3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117b7d3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Internally d_ff is hard coded to 4*d_model, beware of that.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117b7d3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117b7d3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e5211db4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e5211db4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yelp: 500 neg 500 pos (see test.py)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dataset </a:t>
            </a:r>
            <a:r>
              <a:rPr lang="en"/>
              <a:t>是希望大家測看看自己的model在別的testing data上的轉換表現是不是也很好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5211db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5211db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17b7d36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17b7d3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17b7d3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17b7d3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17b7d3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17b7d3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17b7d36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17b7d36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17b7d36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17b7d36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你要秀出plot或是terminal output. (不可以自己編數字！)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17b7d3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17b7d3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（6/16）更：正反例子都請放上至少兩個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17b7d36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17b7d36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17b7d36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17b7d36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17b7d36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17b7d36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17b7d36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17b7d36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human請一組填一次即可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17b7d3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17b7d3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e52e7c3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e52e7c3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17b7d36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117b7d36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17b7d36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17b7d36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report請5-1, 5-2, 5-3</a:t>
            </a:r>
            <a:r>
              <a:rPr lang="en"/>
              <a:t>放同一檔案即可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117b7d36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117b7d36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</a:t>
            </a:r>
            <a:r>
              <a:rPr lang="en"/>
              <a:t>請一組填一次即可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117b7d36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117b7d36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5211db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5211db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5211db4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5211db4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ACL 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5211db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5211db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a520b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a520b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GAN </a:t>
            </a:r>
            <a:r>
              <a:rPr lang="en"/>
              <a:t>一般難train 但有其他Loss輔助 這個work很穩定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a520b2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a520b2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實作裡有pretraining也是做這個部分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a520b2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a520b2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arvinChung/HW5-TextStyleTransf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2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HW5-1 Text Style Transfer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 </a:t>
            </a:r>
            <a:r>
              <a:rPr lang="en" sz="1800"/>
              <a:t>張致強 蔡翔陞 鍾起鳴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Style-Transformer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Reconstruction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found an easter egg!!!!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Reconstruction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Controlling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14" y="1322775"/>
            <a:ext cx="3675660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500" y="1603675"/>
            <a:ext cx="2595225" cy="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500" y="2168350"/>
            <a:ext cx="3341139" cy="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500" y="2781362"/>
            <a:ext cx="2972450" cy="3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4825050" y="332125"/>
            <a:ext cx="3675600" cy="20349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804425" y="3857625"/>
            <a:ext cx="2028000" cy="11691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8053500" y="3086500"/>
            <a:ext cx="1090500" cy="7710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53325" y="1266325"/>
            <a:ext cx="3916800" cy="6459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453325" y="2470550"/>
            <a:ext cx="3916800" cy="6459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Discriminator (Conditional)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89" y="1266325"/>
            <a:ext cx="3675660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702275" y="3852325"/>
            <a:ext cx="1432200" cy="6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955350" y="3182125"/>
            <a:ext cx="286800" cy="6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5047375" y="2866500"/>
            <a:ext cx="1347600" cy="106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4951284" y="1257571"/>
            <a:ext cx="1539781" cy="1028412"/>
            <a:chOff x="1428900" y="1364950"/>
            <a:chExt cx="1685400" cy="1172113"/>
          </a:xfrm>
        </p:grpSpPr>
        <p:sp>
          <p:nvSpPr>
            <p:cNvPr id="179" name="Google Shape;179;p23"/>
            <p:cNvSpPr txBox="1"/>
            <p:nvPr/>
          </p:nvSpPr>
          <p:spPr>
            <a:xfrm>
              <a:off x="1428900" y="2114663"/>
              <a:ext cx="16854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Real Dataset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0" name="Google Shape;18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44350" y="1364950"/>
              <a:ext cx="854500" cy="854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23"/>
          <p:cNvSpPr/>
          <p:nvPr/>
        </p:nvSpPr>
        <p:spPr>
          <a:xfrm>
            <a:off x="2415475" y="2330075"/>
            <a:ext cx="286800" cy="28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82" name="Google Shape;182;p23"/>
          <p:cNvCxnSpPr>
            <a:endCxn id="177" idx="1"/>
          </p:cNvCxnSpPr>
          <p:nvPr/>
        </p:nvCxnSpPr>
        <p:spPr>
          <a:xfrm>
            <a:off x="2702275" y="2472300"/>
            <a:ext cx="2345100" cy="924300"/>
          </a:xfrm>
          <a:prstGeom prst="curvedConnector3">
            <a:avLst>
              <a:gd fmla="val 60474" name="adj1"/>
            </a:avLst>
          </a:prstGeom>
          <a:noFill/>
          <a:ln cap="flat" cmpd="sng" w="38100">
            <a:solidFill>
              <a:srgbClr val="06C9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3"/>
          <p:cNvSpPr/>
          <p:nvPr/>
        </p:nvSpPr>
        <p:spPr>
          <a:xfrm>
            <a:off x="3668550" y="1827375"/>
            <a:ext cx="286800" cy="284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184" name="Google Shape;184;p23"/>
          <p:cNvCxnSpPr>
            <a:stCxn id="183" idx="2"/>
            <a:endCxn id="177" idx="1"/>
          </p:cNvCxnSpPr>
          <p:nvPr/>
        </p:nvCxnSpPr>
        <p:spPr>
          <a:xfrm flipH="1" rot="-5400000">
            <a:off x="3787200" y="2136525"/>
            <a:ext cx="1284900" cy="1235400"/>
          </a:xfrm>
          <a:prstGeom prst="curvedConnector2">
            <a:avLst/>
          </a:prstGeom>
          <a:noFill/>
          <a:ln cap="flat" cmpd="sng" w="38100">
            <a:solidFill>
              <a:srgbClr val="06C9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4092375" y="2554875"/>
            <a:ext cx="858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Real (1)</a:t>
            </a:r>
            <a:endParaRPr i="1">
              <a:solidFill>
                <a:srgbClr val="06C9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721175" y="2340275"/>
            <a:ext cx="858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Real (1)</a:t>
            </a:r>
            <a:endParaRPr i="1">
              <a:solidFill>
                <a:srgbClr val="06C9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7" name="Google Shape;187;p23"/>
          <p:cNvCxnSpPr>
            <a:stCxn id="179" idx="2"/>
            <a:endCxn id="177" idx="0"/>
          </p:cNvCxnSpPr>
          <p:nvPr/>
        </p:nvCxnSpPr>
        <p:spPr>
          <a:xfrm>
            <a:off x="5721175" y="2285982"/>
            <a:ext cx="0" cy="580500"/>
          </a:xfrm>
          <a:prstGeom prst="straightConnector1">
            <a:avLst/>
          </a:prstGeom>
          <a:noFill/>
          <a:ln cap="flat" cmpd="sng" w="38100">
            <a:solidFill>
              <a:srgbClr val="06C90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750" y="3077450"/>
            <a:ext cx="354384" cy="39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3"/>
          <p:cNvCxnSpPr>
            <a:stCxn id="188" idx="2"/>
            <a:endCxn id="177" idx="2"/>
          </p:cNvCxnSpPr>
          <p:nvPr/>
        </p:nvCxnSpPr>
        <p:spPr>
          <a:xfrm flipH="1" rot="-5400000">
            <a:off x="4541242" y="2746850"/>
            <a:ext cx="450600" cy="1909200"/>
          </a:xfrm>
          <a:prstGeom prst="curvedConnector3">
            <a:avLst>
              <a:gd fmla="val 13045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475" y="4074475"/>
            <a:ext cx="286800" cy="315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3"/>
          <p:cNvCxnSpPr>
            <a:stCxn id="190" idx="3"/>
            <a:endCxn id="177" idx="2"/>
          </p:cNvCxnSpPr>
          <p:nvPr/>
        </p:nvCxnSpPr>
        <p:spPr>
          <a:xfrm flipH="1" rot="10800000">
            <a:off x="2702275" y="3926821"/>
            <a:ext cx="3018900" cy="3054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3"/>
          <p:cNvSpPr txBox="1"/>
          <p:nvPr/>
        </p:nvSpPr>
        <p:spPr>
          <a:xfrm>
            <a:off x="4862275" y="4123825"/>
            <a:ext cx="858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Fake</a:t>
            </a:r>
            <a:r>
              <a:rPr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(0)</a:t>
            </a:r>
            <a:endParaRPr i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6900325" y="3202650"/>
            <a:ext cx="444600" cy="387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</a:t>
            </a:r>
            <a:endParaRPr/>
          </a:p>
        </p:txBody>
      </p:sp>
      <p:cxnSp>
        <p:nvCxnSpPr>
          <p:cNvPr id="194" name="Google Shape;194;p23"/>
          <p:cNvCxnSpPr>
            <a:stCxn id="177" idx="3"/>
            <a:endCxn id="193" idx="1"/>
          </p:cNvCxnSpPr>
          <p:nvPr/>
        </p:nvCxnSpPr>
        <p:spPr>
          <a:xfrm>
            <a:off x="6394975" y="3396600"/>
            <a:ext cx="505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Discriminator (Multiclass)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89" y="1266325"/>
            <a:ext cx="3675660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2702275" y="3852325"/>
            <a:ext cx="1432200" cy="6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3955350" y="3182125"/>
            <a:ext cx="286800" cy="6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047375" y="2866500"/>
            <a:ext cx="1347600" cy="106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grpSp>
        <p:nvGrpSpPr>
          <p:cNvPr id="205" name="Google Shape;205;p24"/>
          <p:cNvGrpSpPr/>
          <p:nvPr/>
        </p:nvGrpSpPr>
        <p:grpSpPr>
          <a:xfrm>
            <a:off x="4951284" y="1257571"/>
            <a:ext cx="1539781" cy="1028412"/>
            <a:chOff x="1428900" y="1364950"/>
            <a:chExt cx="1685400" cy="1172113"/>
          </a:xfrm>
        </p:grpSpPr>
        <p:sp>
          <p:nvSpPr>
            <p:cNvPr id="206" name="Google Shape;206;p24"/>
            <p:cNvSpPr txBox="1"/>
            <p:nvPr/>
          </p:nvSpPr>
          <p:spPr>
            <a:xfrm>
              <a:off x="1428900" y="2114663"/>
              <a:ext cx="16854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Real Dataset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07" name="Google Shape;20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44350" y="1364950"/>
              <a:ext cx="854500" cy="854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4"/>
          <p:cNvSpPr/>
          <p:nvPr/>
        </p:nvSpPr>
        <p:spPr>
          <a:xfrm>
            <a:off x="2415475" y="2330075"/>
            <a:ext cx="286800" cy="28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668550" y="1827375"/>
            <a:ext cx="286800" cy="284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210" name="Google Shape;210;p24"/>
          <p:cNvCxnSpPr>
            <a:stCxn id="209" idx="2"/>
            <a:endCxn id="204" idx="1"/>
          </p:cNvCxnSpPr>
          <p:nvPr/>
        </p:nvCxnSpPr>
        <p:spPr>
          <a:xfrm flipH="1" rot="-5400000">
            <a:off x="3787200" y="2136525"/>
            <a:ext cx="1284900" cy="1235400"/>
          </a:xfrm>
          <a:prstGeom prst="curvedConnector2">
            <a:avLst/>
          </a:prstGeom>
          <a:noFill/>
          <a:ln cap="flat" cmpd="sng" w="38100">
            <a:solidFill>
              <a:srgbClr val="06C9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4"/>
          <p:cNvSpPr txBox="1"/>
          <p:nvPr/>
        </p:nvSpPr>
        <p:spPr>
          <a:xfrm>
            <a:off x="4092375" y="2554875"/>
            <a:ext cx="1347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Real (class </a:t>
            </a:r>
            <a:r>
              <a:rPr b="1"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i="1">
              <a:solidFill>
                <a:srgbClr val="06C9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721175" y="2340275"/>
            <a:ext cx="1347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Real (class </a:t>
            </a:r>
            <a:r>
              <a:rPr b="1"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i="1" lang="en">
                <a:solidFill>
                  <a:srgbClr val="06C90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i="1">
              <a:solidFill>
                <a:srgbClr val="06C9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24"/>
          <p:cNvCxnSpPr>
            <a:stCxn id="206" idx="2"/>
            <a:endCxn id="204" idx="0"/>
          </p:cNvCxnSpPr>
          <p:nvPr/>
        </p:nvCxnSpPr>
        <p:spPr>
          <a:xfrm>
            <a:off x="5721175" y="2285982"/>
            <a:ext cx="0" cy="580500"/>
          </a:xfrm>
          <a:prstGeom prst="straightConnector1">
            <a:avLst/>
          </a:prstGeom>
          <a:noFill/>
          <a:ln cap="flat" cmpd="sng" w="38100">
            <a:solidFill>
              <a:srgbClr val="06C90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750" y="3077450"/>
            <a:ext cx="354384" cy="39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4"/>
          <p:cNvCxnSpPr>
            <a:stCxn id="214" idx="2"/>
            <a:endCxn id="204" idx="2"/>
          </p:cNvCxnSpPr>
          <p:nvPr/>
        </p:nvCxnSpPr>
        <p:spPr>
          <a:xfrm flipH="1" rot="-5400000">
            <a:off x="4541242" y="2746850"/>
            <a:ext cx="450600" cy="1909200"/>
          </a:xfrm>
          <a:prstGeom prst="curvedConnector3">
            <a:avLst>
              <a:gd fmla="val 13045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Google Shape;2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475" y="4074475"/>
            <a:ext cx="286800" cy="315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4862275" y="4123825"/>
            <a:ext cx="1283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Fake (class </a:t>
            </a: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i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6900175" y="3254400"/>
            <a:ext cx="649200" cy="28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900175" y="2970000"/>
            <a:ext cx="649200" cy="28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6900175" y="3538800"/>
            <a:ext cx="649200" cy="28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221" name="Google Shape;221;p24"/>
          <p:cNvCxnSpPr>
            <a:stCxn id="204" idx="3"/>
            <a:endCxn id="218" idx="1"/>
          </p:cNvCxnSpPr>
          <p:nvPr/>
        </p:nvCxnSpPr>
        <p:spPr>
          <a:xfrm>
            <a:off x="6394975" y="3396600"/>
            <a:ext cx="50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Text Style Transfer System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Classification accuracy of transferred sentence.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BLEU: Content preservation.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self-BLEU: score by source sentence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ref-BLEU: score by reference (target) sentence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Perplexity: Sentence fluency.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Evaluation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5.1.2</a:t>
            </a:r>
            <a:r>
              <a:rPr lang="en"/>
              <a:t> Tasks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https://github.com/MarvinChung/HW5-TextStyleTransfer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README.md for instructions to run.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(should) tune some of the following args to obtain better results.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related</a:t>
            </a:r>
            <a:endParaRPr/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31170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{6CAC34B2-3616-428D-9654-2892DC49F358}</a:tableStyleId>
              </a:tblPr>
              <a:tblGrid>
                <a:gridCol w="1993775"/>
                <a:gridCol w="5245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discriminator_method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wo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types</a:t>
                      </a:r>
                      <a:r>
                        <a:rPr lang="en"/>
                        <a:t> of discriminator described in paper.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embed_size, d_model, head, num_layers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ransformer architecture.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learned_pos_embed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r>
                        <a:rPr lang="en"/>
                        <a:t>se trainable position encoding or sinusoidal.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related</a:t>
            </a:r>
            <a:endParaRPr/>
          </a:p>
        </p:txBody>
      </p:sp>
      <p:graphicFrame>
        <p:nvGraphicFramePr>
          <p:cNvPr id="256" name="Google Shape;256;p30"/>
          <p:cNvGraphicFramePr/>
          <p:nvPr/>
        </p:nvGraphicFramePr>
        <p:xfrm>
          <a:off x="31170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{6CAC34B2-3616-428D-9654-2892DC49F358}</a:tableStyleId>
              </a:tblPr>
              <a:tblGrid>
                <a:gridCol w="1993775"/>
                <a:gridCol w="5245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batch_size, lr_F, lr_D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ypical training hyperparameters.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L2, dropout, inp_drop_prob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r>
                        <a:rPr lang="en"/>
                        <a:t>arious regularizations.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iter_D, iter_F, F_pretrain_iter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ffects relative strengths of style-transformer and discriminator while training.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lf_factor, cyc_factor, adv_factor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factors</a:t>
                      </a:r>
                      <a:r>
                        <a:rPr lang="en"/>
                        <a:t> of three loss described in paper.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do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and train a Text Style Transfer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your training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show what's different from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your training curves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Plot the three loss in style-transformer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Plot the discriminator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your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your best model’s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accuracy, ref-BLEU and perplexity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Submit your model’s output on the 1000 yelp testing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Show some results on sentences inside or outside of the yelp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5.1.1 Style-Transformer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5.1.3 Sample Report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HW5-1</a:t>
            </a:r>
            <a:endParaRPr/>
          </a:p>
        </p:txBody>
      </p: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B05902064 </a:t>
            </a:r>
            <a:r>
              <a:rPr lang="en"/>
              <a:t>張致強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use the </a:t>
            </a:r>
            <a:r>
              <a:rPr lang="en"/>
              <a:t>sinusoidal</a:t>
            </a:r>
            <a:r>
              <a:rPr lang="en"/>
              <a:t> positional embedding. Also changed batch size to 128. Other settings follows the default.</a:t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0" y="2190825"/>
            <a:ext cx="6894200" cy="3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77" y="599300"/>
            <a:ext cx="7253074" cy="42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graphicFrame>
        <p:nvGraphicFramePr>
          <p:cNvPr id="287" name="Google Shape;287;p35"/>
          <p:cNvGraphicFramePr/>
          <p:nvPr/>
        </p:nvGraphicFramePr>
        <p:xfrm>
          <a:off x="5200225" y="12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{6CAC34B2-3616-428D-9654-2892DC49F358}</a:tableStyleId>
              </a:tblPr>
              <a:tblGrid>
                <a:gridCol w="1035425"/>
                <a:gridCol w="2041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discriminator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style controlling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f_cyc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cycle consistency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f_slf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self reconstruction loss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Metrics</a:t>
            </a:r>
            <a:endParaRPr/>
          </a:p>
        </p:txBody>
      </p:sp>
      <p:graphicFrame>
        <p:nvGraphicFramePr>
          <p:cNvPr id="293" name="Google Shape;293;p36"/>
          <p:cNvGraphicFramePr/>
          <p:nvPr/>
        </p:nvGraphicFramePr>
        <p:xfrm>
          <a:off x="84972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{6CAC34B2-3616-428D-9654-2892DC49F358}</a:tableStyleId>
              </a:tblPr>
              <a:tblGrid>
                <a:gridCol w="975200"/>
                <a:gridCol w="843675"/>
                <a:gridCol w="833350"/>
                <a:gridCol w="9383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ref-</a:t>
                      </a:r>
                      <a:r>
                        <a:rPr lang="en"/>
                        <a:t>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18.132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20.734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19.433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114.031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143.505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128.768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514" y="496725"/>
            <a:ext cx="3698849" cy="230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075" y="2801267"/>
            <a:ext cx="3590574" cy="223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0650" y="2797271"/>
            <a:ext cx="3590575" cy="2240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Good Examples</a:t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5148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29950"/>
            <a:ext cx="44862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95938"/>
            <a:ext cx="55911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Problematic Examples</a:t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00" y="1152425"/>
            <a:ext cx="45053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/>
          <p:nvPr/>
        </p:nvSpPr>
        <p:spPr>
          <a:xfrm>
            <a:off x="3139350" y="1660775"/>
            <a:ext cx="1268400" cy="225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5204700" y="1373475"/>
            <a:ext cx="3627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food would be disgusting, and person disgusted.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5204825" y="2443850"/>
            <a:ext cx="3627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beyond hungry means very+++ hungry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63" y="2228850"/>
            <a:ext cx="449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/>
          <p:nvPr/>
        </p:nvSpPr>
        <p:spPr>
          <a:xfrm>
            <a:off x="1035325" y="2731125"/>
            <a:ext cx="1268400" cy="225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(optional)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being a text GAN, the training process is surprisingly stable using this set of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seems to perform better on pos</a:t>
            </a:r>
            <a:r>
              <a:rPr lang="en"/>
              <a:t>-&gt;</a:t>
            </a:r>
            <a:r>
              <a:rPr lang="en"/>
              <a:t>neg transfer.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5.1.4 Human Evaluation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team will submit their outputs on testset (submission.txt)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due date June 24, TA will announce the 10 sentences to be evaluated.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team will review 2 other teams' output, totaling 20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review form will due on June 30 (23:59), no late submission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get 0.5% just by reviewing others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Style Transfer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898200" y="2041650"/>
            <a:ext cx="1347600" cy="120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387500" y="2041650"/>
            <a:ext cx="1800900" cy="809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amazing food , great service .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387500" y="2850750"/>
            <a:ext cx="1800900" cy="397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</a:t>
            </a:r>
            <a:endParaRPr/>
          </a:p>
        </p:txBody>
      </p:sp>
      <p:cxnSp>
        <p:nvCxnSpPr>
          <p:cNvPr id="82" name="Google Shape;82;p15"/>
          <p:cNvCxnSpPr>
            <a:stCxn id="81" idx="3"/>
            <a:endCxn id="79" idx="1"/>
          </p:cNvCxnSpPr>
          <p:nvPr/>
        </p:nvCxnSpPr>
        <p:spPr>
          <a:xfrm flipH="1" rot="10800000">
            <a:off x="3188400" y="2645250"/>
            <a:ext cx="709800" cy="404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5"/>
          <p:cNvCxnSpPr>
            <a:stCxn id="80" idx="3"/>
            <a:endCxn id="79" idx="1"/>
          </p:cNvCxnSpPr>
          <p:nvPr/>
        </p:nvCxnSpPr>
        <p:spPr>
          <a:xfrm>
            <a:off x="3188400" y="2446200"/>
            <a:ext cx="709800" cy="198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" name="Google Shape;84;p15"/>
          <p:cNvSpPr/>
          <p:nvPr/>
        </p:nvSpPr>
        <p:spPr>
          <a:xfrm>
            <a:off x="5870525" y="2240550"/>
            <a:ext cx="1800900" cy="809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overpriced food , terrible service .</a:t>
            </a:r>
            <a:endParaRPr/>
          </a:p>
        </p:txBody>
      </p:sp>
      <p:cxnSp>
        <p:nvCxnSpPr>
          <p:cNvPr id="85" name="Google Shape;85;p15"/>
          <p:cNvCxnSpPr>
            <a:endCxn id="84" idx="1"/>
          </p:cNvCxnSpPr>
          <p:nvPr/>
        </p:nvCxnSpPr>
        <p:spPr>
          <a:xfrm>
            <a:off x="5245925" y="2644500"/>
            <a:ext cx="624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submission.txt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311700" y="1266325"/>
            <a:ext cx="450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style transferred sentences on the provided yelp test set (1000 sentences), in the same order as the test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</a:t>
            </a:r>
            <a:r>
              <a:rPr lang="en"/>
              <a:t> change the </a:t>
            </a:r>
            <a:r>
              <a:rPr b="1" lang="en"/>
              <a:t>order</a:t>
            </a:r>
            <a:r>
              <a:rPr lang="en"/>
              <a:t> of the output sentences! TA will not order for you, sorry QQ.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3">
            <a:alphaModFix/>
          </a:blip>
          <a:srcRect b="0" l="0" r="20375" t="0"/>
          <a:stretch/>
        </p:blipFill>
        <p:spPr>
          <a:xfrm>
            <a:off x="4814449" y="1037538"/>
            <a:ext cx="4329550" cy="30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5.1.5 Submission &amp; Grading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(</a:t>
            </a:r>
            <a:r>
              <a:rPr lang="en"/>
              <a:t>DLHLP2020-SPRING/hw5/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submission.txt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311700" y="115242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(4%)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configuration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loss plot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metrics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examples &amp; comment on them (1%)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(2% + 1% bonus)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auto-metrics are as good or better than baseline (1%)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Accuracy and BLEU: the higher the better.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Perplexity: the lower the better.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within ±5% is considered “as good”.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submitted </a:t>
            </a:r>
            <a:r>
              <a:rPr i="1" lang="en"/>
              <a:t>submission.txt</a:t>
            </a:r>
            <a:r>
              <a:rPr lang="en"/>
              <a:t> </a:t>
            </a:r>
            <a:r>
              <a:rPr b="1" lang="en"/>
              <a:t>that is intact</a:t>
            </a:r>
            <a:r>
              <a:rPr lang="en"/>
              <a:t>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Human evaluation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reviewed others' results (0.5%)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your quality is in top 10% of class (0.5%)</a:t>
            </a:r>
            <a:endParaRPr/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75175" y="2287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{6CAC34B2-3616-428D-9654-2892DC49F358}</a:tableStyleId>
              </a:tblPr>
              <a:tblGrid>
                <a:gridCol w="1004550"/>
                <a:gridCol w="1307625"/>
              </a:tblGrid>
              <a:tr h="3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(pos+neg)/2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ref-bleu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Unsupervised Approach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3227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Disentangle </a:t>
            </a:r>
            <a:r>
              <a:rPr b="1" lang="en"/>
              <a:t>content</a:t>
            </a:r>
            <a:r>
              <a:rPr lang="en"/>
              <a:t> and </a:t>
            </a:r>
            <a:r>
              <a:rPr b="1" lang="en"/>
              <a:t>style</a:t>
            </a:r>
            <a:r>
              <a:rPr lang="en"/>
              <a:t> in the latent 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discriminator is used to make sure z is style independent.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96350" y="2571750"/>
            <a:ext cx="416400" cy="412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045588" y="2571750"/>
            <a:ext cx="969300" cy="41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897000" y="2571750"/>
            <a:ext cx="969300" cy="41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247738" y="2571750"/>
            <a:ext cx="416400" cy="412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099138" y="2571750"/>
            <a:ext cx="416400" cy="412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247738" y="2984550"/>
            <a:ext cx="416400" cy="412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98" name="Google Shape;98;p16"/>
          <p:cNvCxnSpPr>
            <a:stCxn id="92" idx="3"/>
            <a:endCxn id="93" idx="1"/>
          </p:cNvCxnSpPr>
          <p:nvPr/>
        </p:nvCxnSpPr>
        <p:spPr>
          <a:xfrm>
            <a:off x="812750" y="2778150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3" idx="3"/>
            <a:endCxn id="95" idx="1"/>
          </p:cNvCxnSpPr>
          <p:nvPr/>
        </p:nvCxnSpPr>
        <p:spPr>
          <a:xfrm>
            <a:off x="2014888" y="2778150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5" idx="3"/>
            <a:endCxn id="94" idx="1"/>
          </p:cNvCxnSpPr>
          <p:nvPr/>
        </p:nvCxnSpPr>
        <p:spPr>
          <a:xfrm>
            <a:off x="2664138" y="2778150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4" idx="3"/>
            <a:endCxn id="96" idx="1"/>
          </p:cNvCxnSpPr>
          <p:nvPr/>
        </p:nvCxnSpPr>
        <p:spPr>
          <a:xfrm>
            <a:off x="3866300" y="2778150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/>
          <p:nvPr/>
        </p:nvSpPr>
        <p:spPr>
          <a:xfrm>
            <a:off x="3765125" y="3442625"/>
            <a:ext cx="1347600" cy="41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4525"/>
            <a:ext cx="5011483" cy="107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>
            <a:stCxn id="102" idx="1"/>
          </p:cNvCxnSpPr>
          <p:nvPr/>
        </p:nvCxnSpPr>
        <p:spPr>
          <a:xfrm rot="10800000">
            <a:off x="3048125" y="2723525"/>
            <a:ext cx="717000" cy="92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Style Transformer: Unpaired Text Style Transfer without Disentangled Latent Representation</a:t>
            </a:r>
            <a:endParaRPr sz="3000"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Ning Dai, Jianze Liang, Xipeng Qiu∗ , Xuanjing Huang</a:t>
            </a:r>
            <a:endParaRPr sz="180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2169700" y="35457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Fudan University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3227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disentanglement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compressed representation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2464438"/>
            <a:ext cx="3882750" cy="10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964" y="1322775"/>
            <a:ext cx="367566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GAN!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964" y="1322775"/>
            <a:ext cx="3675660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5293525" y="3128975"/>
            <a:ext cx="3011100" cy="144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Style-Transformer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Reconstruction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found an easter egg!!!!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Reconstruction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Controlling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14" y="1322775"/>
            <a:ext cx="3675660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500" y="1603675"/>
            <a:ext cx="2595225" cy="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500" y="2168350"/>
            <a:ext cx="3341139" cy="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500" y="2781362"/>
            <a:ext cx="2972450" cy="3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4739150" y="2662275"/>
            <a:ext cx="3675600" cy="20349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98150" y="1900225"/>
            <a:ext cx="3916800" cy="20349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Style-Transformer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Reconstruction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found an easter egg!!!!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Reconstruction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Controlling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14" y="1322775"/>
            <a:ext cx="3675660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500" y="1603675"/>
            <a:ext cx="2595225" cy="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500" y="2168350"/>
            <a:ext cx="3341139" cy="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500" y="2781362"/>
            <a:ext cx="2972450" cy="3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453325" y="1322775"/>
            <a:ext cx="3916800" cy="12024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749875" y="1307899"/>
            <a:ext cx="3341100" cy="18375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778400" y="3145425"/>
            <a:ext cx="2972400" cy="3063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