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T Sans Narrow"/>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TSansNarr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hn-hewitt/structural-probes" TargetMode="External"/><Relationship Id="rId3" Type="http://schemas.openxmlformats.org/officeDocument/2006/relationships/hyperlink" Target="https://nlp.stanford.edu//~johnhew//public/hewitt2019structural_slides.pdf"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lp.stanford.edu//~johnhew//structural-probe.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4eb5c4aa1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4eb5c4aa1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4eb5c4aa1_1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eb5c4aa1_1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00f5743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00f5743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4eb5c4aa1_1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4eb5c4aa1_1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00f5743b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00f5743b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4eb5c4aa1_1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4eb5c4aa1_1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00f5743b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00f5743b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77b8365b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77b8365b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77b8365b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7b8365b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77b8365bb_6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77b8365bb_6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03e077d7a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3e077d7a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77b8365bb_6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77b8365bb_6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77b8365bb_6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77b8365bb_6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77b8365bb_6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77b8365bb_6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77b8365bb_6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77b8365bb_6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77b8365bb_6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77b8365bb_6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4eb5c4aa1_1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4eb5c4aa1_1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77b8365bb_6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77b8365bb_6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77b8365bb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77b8365bb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77b8365bb_6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77b8365bb_6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77b8365bb_6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77b8365bb_6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949a37d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949a37d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800" u="sng">
                <a:solidFill>
                  <a:schemeClr val="accent5"/>
                </a:solidFill>
                <a:hlinkClick r:id="rId2"/>
              </a:rPr>
              <a:t>https://github.com/john-hewitt/structural-probes</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rPr lang="zh-TW" sz="1800" u="sng">
                <a:solidFill>
                  <a:schemeClr val="accent5"/>
                </a:solidFill>
                <a:hlinkClick r:id="rId3"/>
              </a:rPr>
              <a:t>https://nlp.stanford.edu//~johnhew//public/hewitt2019structural_slides.pdf</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4eb5c4aa1_1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4eb5c4aa1_1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77b8365bb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77b8365bb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77b8365b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77b8365b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4eb5c4aa1_1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eb5c4aa1_1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7516ad160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516ad160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https://nlp.stanford.edu//~johnhew//structural-probe.html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7b8365bb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7b8365b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4eb5c4aa1_1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eb5c4aa1_1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bd5ef5d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bd5ef5d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TF6M90B10t8spesyg0W44u1jkjGQ-gUgZFx-VoFXvgY/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hyperlink" Target="https://youtu.be/Bywo7m6ySlk?t=129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YNNEKUW/DLHLP_HW4-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kaggle.com/c/dlhlp2020-spring-hw4-3/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en.wikipedia.org/wiki/Dependency_grammar" TargetMode="External"/><Relationship Id="rId5" Type="http://schemas.openxmlformats.org/officeDocument/2006/relationships/hyperlink" Target="http://nlpprogress.com/english/dependency_parsing.html" TargetMode="External"/><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google.com/document/d/1IgR7X_fXPq-CRbNIkUZ8KfzP9SIKhTqI9HGUeD-OehE/edit?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YNNEKUW/DLHLP_HW4-3/blob/master/requirements.tx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google.com/presentation/d/1SsIeIij9ZOEN_TGdbAS1oWcI6bT1uSTI6b5__u2wdDc/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huggingface/transformers" TargetMode="External"/><Relationship Id="rId4" Type="http://schemas.openxmlformats.org/officeDocument/2006/relationships/hyperlink" Target="https://github.com/ymcui/Chinese-BERT-wwm?fbclid=IwAR13Cr8iQEIsFTU60jYhJPS9yixjU817hMrE59h9tdFdRVefgy8d9SuuRX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hyperlink" Target="mailto:dlhlp.ta@gmail.com"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Sologa/structural-probes?organization=Sologa&amp;organization=Sologa" TargetMode="External"/><Relationship Id="rId4" Type="http://schemas.openxmlformats.org/officeDocument/2006/relationships/hyperlink" Target="https://github.com/Sologa/structural-probes?organization=Sologa&amp;organization=Sologa" TargetMode="External"/><Relationship Id="rId5" Type="http://schemas.openxmlformats.org/officeDocument/2006/relationships/hyperlink" Target="https://github.com/Sologa/structural-probes?organization=Sologa&amp;organization=Sologa" TargetMode="External"/><Relationship Id="rId6" Type="http://schemas.openxmlformats.org/officeDocument/2006/relationships/hyperlink" Target="https://drive.google.com/open?id=1KMC-JYZ1wHYMFrAz_7iEiBWiGyBz94S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DLHLP HW4-2</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謝濬丞 紀伯翰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46750" y="283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Bonus: Regression v.s. Rank loss</a:t>
            </a:r>
            <a:endParaRPr/>
          </a:p>
        </p:txBody>
      </p:sp>
      <p:sp>
        <p:nvSpPr>
          <p:cNvPr id="138" name="Google Shape;138;p22"/>
          <p:cNvSpPr txBox="1"/>
          <p:nvPr>
            <p:ph idx="1" type="body"/>
          </p:nvPr>
        </p:nvSpPr>
        <p:spPr>
          <a:xfrm>
            <a:off x="512225" y="1296900"/>
            <a:ext cx="7688700" cy="20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Times New Roman"/>
                <a:ea typeface="Times New Roman"/>
                <a:cs typeface="Times New Roman"/>
                <a:sym typeface="Times New Roman"/>
              </a:rPr>
              <a:t>L1 loss forces the model to regress on the exact value of the true distances. </a:t>
            </a:r>
            <a:endParaRPr>
              <a:latin typeface="Times New Roman"/>
              <a:ea typeface="Times New Roman"/>
              <a:cs typeface="Times New Roman"/>
              <a:sym typeface="Times New Roman"/>
            </a:endParaRPr>
          </a:p>
          <a:p>
            <a:pPr indent="0" lvl="0" marL="0" rtl="0" algn="l">
              <a:spcBef>
                <a:spcPts val="1600"/>
              </a:spcBef>
              <a:spcAft>
                <a:spcPts val="0"/>
              </a:spcAft>
              <a:buNone/>
            </a:pPr>
            <a:r>
              <a:rPr lang="zh-TW">
                <a:latin typeface="Times New Roman"/>
                <a:ea typeface="Times New Roman"/>
                <a:cs typeface="Times New Roman"/>
                <a:sym typeface="Times New Roman"/>
              </a:rPr>
              <a:t>What if we simplify the task of getting the exact depth of the dependency tree right, to getting just the ordering of the depth right ?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39" name="Google Shape;139;p22"/>
          <p:cNvPicPr preferRelativeResize="0"/>
          <p:nvPr/>
        </p:nvPicPr>
        <p:blipFill>
          <a:blip r:embed="rId3">
            <a:alphaModFix/>
          </a:blip>
          <a:stretch>
            <a:fillRect/>
          </a:stretch>
        </p:blipFill>
        <p:spPr>
          <a:xfrm>
            <a:off x="2653599" y="3342900"/>
            <a:ext cx="3405975" cy="597400"/>
          </a:xfrm>
          <a:prstGeom prst="rect">
            <a:avLst/>
          </a:prstGeom>
          <a:noFill/>
          <a:ln>
            <a:noFill/>
          </a:ln>
        </p:spPr>
      </p:pic>
      <p:sp>
        <p:nvSpPr>
          <p:cNvPr id="140" name="Google Shape;140;p22"/>
          <p:cNvSpPr txBox="1"/>
          <p:nvPr/>
        </p:nvSpPr>
        <p:spPr>
          <a:xfrm>
            <a:off x="414900" y="4143600"/>
            <a:ext cx="8314200" cy="4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TW" sz="1800">
                <a:solidFill>
                  <a:schemeClr val="dk2"/>
                </a:solidFill>
                <a:latin typeface="Times New Roman"/>
                <a:ea typeface="Times New Roman"/>
                <a:cs typeface="Times New Roman"/>
                <a:sym typeface="Times New Roman"/>
              </a:rPr>
              <a:t>You can also take the square out of the vector norm and see if regression still performs better.</a:t>
            </a:r>
            <a:endParaRPr>
              <a:latin typeface="Open Sans"/>
              <a:ea typeface="Open Sans"/>
              <a:cs typeface="Open Sans"/>
              <a:sym typeface="Open Sans"/>
            </a:endParaRPr>
          </a:p>
        </p:txBody>
      </p:sp>
      <p:sp>
        <p:nvSpPr>
          <p:cNvPr id="141" name="Google Shape;141;p22"/>
          <p:cNvSpPr txBox="1"/>
          <p:nvPr/>
        </p:nvSpPr>
        <p:spPr>
          <a:xfrm>
            <a:off x="524600" y="2689900"/>
            <a:ext cx="82671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800">
                <a:solidFill>
                  <a:schemeClr val="dk2"/>
                </a:solidFill>
                <a:latin typeface="Times New Roman"/>
                <a:ea typeface="Times New Roman"/>
                <a:cs typeface="Times New Roman"/>
                <a:sym typeface="Times New Roman"/>
              </a:rPr>
              <a:t>Instead, m</a:t>
            </a:r>
            <a:r>
              <a:rPr lang="zh-TW" sz="1800">
                <a:solidFill>
                  <a:schemeClr val="dk2"/>
                </a:solidFill>
                <a:latin typeface="Times New Roman"/>
                <a:ea typeface="Times New Roman"/>
                <a:cs typeface="Times New Roman"/>
                <a:sym typeface="Times New Roman"/>
              </a:rPr>
              <a:t>inimize a pair-wise learning-to-rank loss (d: depth): </a:t>
            </a:r>
            <a:endParaRPr sz="180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Scoring: Submission</a:t>
            </a:r>
            <a:endParaRPr/>
          </a:p>
        </p:txBody>
      </p:sp>
      <p:sp>
        <p:nvSpPr>
          <p:cNvPr id="147" name="Google Shape;147;p23"/>
          <p:cNvSpPr txBox="1"/>
          <p:nvPr>
            <p:ph idx="1" type="body"/>
          </p:nvPr>
        </p:nvSpPr>
        <p:spPr>
          <a:xfrm>
            <a:off x="311700" y="1266325"/>
            <a:ext cx="8520600" cy="363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Create a folder ‘hw4-2’ under your team Github repo</a:t>
            </a:r>
            <a:endParaRPr/>
          </a:p>
          <a:p>
            <a:pPr indent="-342900" lvl="0" marL="457200" rtl="0" algn="l">
              <a:spcBef>
                <a:spcPts val="0"/>
              </a:spcBef>
              <a:spcAft>
                <a:spcPts val="0"/>
              </a:spcAft>
              <a:buSzPts val="1800"/>
              <a:buChar char="●"/>
            </a:pPr>
            <a:r>
              <a:rPr lang="zh-TW"/>
              <a:t>‘hw4-2/’ contains:</a:t>
            </a:r>
            <a:endParaRPr/>
          </a:p>
          <a:p>
            <a:pPr indent="-317500" lvl="1" marL="914400" rtl="0" algn="l">
              <a:spcBef>
                <a:spcPts val="0"/>
              </a:spcBef>
              <a:spcAft>
                <a:spcPts val="0"/>
              </a:spcAft>
              <a:buSzPts val="1400"/>
              <a:buChar char="○"/>
            </a:pPr>
            <a:r>
              <a:rPr lang="zh-TW"/>
              <a:t>report.pdf</a:t>
            </a:r>
            <a:endParaRPr/>
          </a:p>
          <a:p>
            <a:pPr indent="-317500" lvl="1" marL="914400" rtl="0" algn="l">
              <a:spcBef>
                <a:spcPts val="0"/>
              </a:spcBef>
              <a:spcAft>
                <a:spcPts val="0"/>
              </a:spcAft>
              <a:buSzPts val="1400"/>
              <a:buChar char="○"/>
            </a:pPr>
            <a:r>
              <a:rPr lang="zh-TW"/>
              <a:t>loss.py in structural probes </a:t>
            </a:r>
            <a:r>
              <a:rPr b="1" lang="zh-TW"/>
              <a:t>if you have completed the bonus</a:t>
            </a:r>
            <a:r>
              <a:rPr lang="zh-TW"/>
              <a:t>. And you should redo report problem 2 with rankloss.</a:t>
            </a:r>
            <a:endParaRPr/>
          </a:p>
        </p:txBody>
      </p:sp>
      <p:sp>
        <p:nvSpPr>
          <p:cNvPr id="148" name="Google Shape;148;p23"/>
          <p:cNvSpPr txBox="1"/>
          <p:nvPr/>
        </p:nvSpPr>
        <p:spPr>
          <a:xfrm>
            <a:off x="2643475" y="3715850"/>
            <a:ext cx="3520200" cy="7074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600"/>
              </a:spcAft>
              <a:buNone/>
            </a:pPr>
            <a:r>
              <a:rPr lang="zh-TW" sz="2000" u="sng">
                <a:solidFill>
                  <a:schemeClr val="hlink"/>
                </a:solidFill>
                <a:latin typeface="Open Sans"/>
                <a:ea typeface="Open Sans"/>
                <a:cs typeface="Open Sans"/>
                <a:sym typeface="Open Sans"/>
                <a:hlinkClick r:id="rId3"/>
              </a:rPr>
              <a:t>Report Template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DLHLP HW4-3</a:t>
            </a:r>
            <a:endParaRPr/>
          </a:p>
        </p:txBody>
      </p:sp>
      <p:sp>
        <p:nvSpPr>
          <p:cNvPr id="154" name="Google Shape;154;p2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陳延昊</a:t>
            </a:r>
            <a:r>
              <a:rPr lang="zh-TW"/>
              <a:t> </a:t>
            </a:r>
            <a:r>
              <a:rPr lang="zh-TW"/>
              <a:t>吳宗翰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Attention</a:t>
            </a:r>
            <a:endParaRPr/>
          </a:p>
        </p:txBody>
      </p:sp>
      <p:sp>
        <p:nvSpPr>
          <p:cNvPr id="160" name="Google Shape;160;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0000"/>
                </a:solidFill>
              </a:rPr>
              <a:t>沒有強制要用Sample Code!</a:t>
            </a:r>
            <a:endParaRPr>
              <a:solidFill>
                <a:srgbClr val="FF0000"/>
              </a:solidFill>
            </a:endParaRPr>
          </a:p>
          <a:p>
            <a:pPr indent="0" lvl="0" marL="0" rtl="0" algn="l">
              <a:spcBef>
                <a:spcPts val="1600"/>
              </a:spcBef>
              <a:spcAft>
                <a:spcPts val="0"/>
              </a:spcAft>
              <a:buNone/>
            </a:pPr>
            <a:r>
              <a:rPr lang="zh-TW" sz="3000">
                <a:solidFill>
                  <a:srgbClr val="FF0000"/>
                </a:solidFill>
              </a:rPr>
              <a:t>沒有強制要用Sample Code!</a:t>
            </a:r>
            <a:endParaRPr sz="3000">
              <a:solidFill>
                <a:srgbClr val="FF0000"/>
              </a:solidFill>
            </a:endParaRPr>
          </a:p>
          <a:p>
            <a:pPr indent="0" lvl="0" marL="0" rtl="0" algn="l">
              <a:spcBef>
                <a:spcPts val="1600"/>
              </a:spcBef>
              <a:spcAft>
                <a:spcPts val="1600"/>
              </a:spcAft>
              <a:buNone/>
            </a:pPr>
            <a:r>
              <a:rPr lang="zh-TW" sz="4000">
                <a:solidFill>
                  <a:srgbClr val="FF0000"/>
                </a:solidFill>
              </a:rPr>
              <a:t>沒有強制要用Sample Code!</a:t>
            </a:r>
            <a:endParaRPr sz="40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Question Answering</a:t>
            </a:r>
            <a:endParaRPr/>
          </a:p>
        </p:txBody>
      </p:sp>
      <p:sp>
        <p:nvSpPr>
          <p:cNvPr id="166" name="Google Shape;166;p26"/>
          <p:cNvSpPr/>
          <p:nvPr/>
        </p:nvSpPr>
        <p:spPr>
          <a:xfrm>
            <a:off x="844450" y="1548200"/>
            <a:ext cx="3864000" cy="2251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3600"/>
              <a:t>Context</a:t>
            </a:r>
            <a:endParaRPr sz="3600"/>
          </a:p>
        </p:txBody>
      </p:sp>
      <p:sp>
        <p:nvSpPr>
          <p:cNvPr id="167" name="Google Shape;167;p26"/>
          <p:cNvSpPr/>
          <p:nvPr/>
        </p:nvSpPr>
        <p:spPr>
          <a:xfrm>
            <a:off x="5373775" y="2315900"/>
            <a:ext cx="3224400" cy="1484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3600"/>
              <a:t>Question</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Model</a:t>
            </a:r>
            <a:endParaRPr/>
          </a:p>
        </p:txBody>
      </p:sp>
      <p:pic>
        <p:nvPicPr>
          <p:cNvPr id="173" name="Google Shape;173;p27"/>
          <p:cNvPicPr preferRelativeResize="0"/>
          <p:nvPr/>
        </p:nvPicPr>
        <p:blipFill>
          <a:blip r:embed="rId3">
            <a:alphaModFix/>
          </a:blip>
          <a:stretch>
            <a:fillRect/>
          </a:stretch>
        </p:blipFill>
        <p:spPr>
          <a:xfrm>
            <a:off x="1623850" y="1152425"/>
            <a:ext cx="5090624" cy="3163049"/>
          </a:xfrm>
          <a:prstGeom prst="rect">
            <a:avLst/>
          </a:prstGeom>
          <a:noFill/>
          <a:ln>
            <a:noFill/>
          </a:ln>
        </p:spPr>
      </p:pic>
      <p:sp>
        <p:nvSpPr>
          <p:cNvPr id="174" name="Google Shape;174;p27"/>
          <p:cNvSpPr txBox="1"/>
          <p:nvPr/>
        </p:nvSpPr>
        <p:spPr>
          <a:xfrm>
            <a:off x="5429100" y="4483075"/>
            <a:ext cx="34032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4"/>
              </a:rPr>
              <a:t>https://youtu.be/Bywo7m6ySlk?t=1293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Question Answering</a:t>
            </a:r>
            <a:endParaRPr/>
          </a:p>
        </p:txBody>
      </p:sp>
      <p:sp>
        <p:nvSpPr>
          <p:cNvPr id="180" name="Google Shape;180;p28"/>
          <p:cNvSpPr/>
          <p:nvPr/>
        </p:nvSpPr>
        <p:spPr>
          <a:xfrm>
            <a:off x="844450" y="1548200"/>
            <a:ext cx="3864000" cy="2251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p:txBody>
      </p:sp>
      <p:sp>
        <p:nvSpPr>
          <p:cNvPr id="181" name="Google Shape;181;p28"/>
          <p:cNvSpPr/>
          <p:nvPr/>
        </p:nvSpPr>
        <p:spPr>
          <a:xfrm>
            <a:off x="5373775" y="2315900"/>
            <a:ext cx="3224400" cy="1484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3600"/>
              <a:t>Question</a:t>
            </a:r>
            <a:endParaRPr sz="3600"/>
          </a:p>
        </p:txBody>
      </p:sp>
      <p:cxnSp>
        <p:nvCxnSpPr>
          <p:cNvPr id="182" name="Google Shape;182;p28"/>
          <p:cNvCxnSpPr/>
          <p:nvPr/>
        </p:nvCxnSpPr>
        <p:spPr>
          <a:xfrm flipH="1" rot="10800000">
            <a:off x="2430675" y="2559000"/>
            <a:ext cx="2132700" cy="6300"/>
          </a:xfrm>
          <a:prstGeom prst="straightConnector1">
            <a:avLst/>
          </a:prstGeom>
          <a:noFill/>
          <a:ln cap="flat" cmpd="sng" w="114300">
            <a:solidFill>
              <a:srgbClr val="FF0000"/>
            </a:solidFill>
            <a:prstDash val="solid"/>
            <a:round/>
            <a:headEnd len="med" w="med" type="none"/>
            <a:tailEnd len="med" w="med" type="none"/>
          </a:ln>
        </p:spPr>
      </p:cxnSp>
      <p:cxnSp>
        <p:nvCxnSpPr>
          <p:cNvPr id="183" name="Google Shape;183;p28"/>
          <p:cNvCxnSpPr/>
          <p:nvPr/>
        </p:nvCxnSpPr>
        <p:spPr>
          <a:xfrm>
            <a:off x="988275" y="2860600"/>
            <a:ext cx="2918400" cy="5400"/>
          </a:xfrm>
          <a:prstGeom prst="straightConnector1">
            <a:avLst/>
          </a:prstGeom>
          <a:noFill/>
          <a:ln cap="flat" cmpd="sng" w="114300">
            <a:solidFill>
              <a:srgbClr val="FF0000"/>
            </a:solidFill>
            <a:prstDash val="solid"/>
            <a:round/>
            <a:headEnd len="med" w="med" type="none"/>
            <a:tailEnd len="med" w="med" type="none"/>
          </a:ln>
        </p:spPr>
      </p:cxnSp>
      <p:cxnSp>
        <p:nvCxnSpPr>
          <p:cNvPr id="184" name="Google Shape;184;p28"/>
          <p:cNvCxnSpPr/>
          <p:nvPr/>
        </p:nvCxnSpPr>
        <p:spPr>
          <a:xfrm flipH="1">
            <a:off x="4341800" y="1620675"/>
            <a:ext cx="776100" cy="802200"/>
          </a:xfrm>
          <a:prstGeom prst="straightConnector1">
            <a:avLst/>
          </a:prstGeom>
          <a:noFill/>
          <a:ln cap="flat" cmpd="sng" w="28575">
            <a:solidFill>
              <a:srgbClr val="666666"/>
            </a:solidFill>
            <a:prstDash val="solid"/>
            <a:round/>
            <a:headEnd len="med" w="med" type="none"/>
            <a:tailEnd len="med" w="med" type="triangle"/>
          </a:ln>
        </p:spPr>
      </p:cxnSp>
      <p:sp>
        <p:nvSpPr>
          <p:cNvPr id="185" name="Google Shape;185;p28"/>
          <p:cNvSpPr txBox="1"/>
          <p:nvPr/>
        </p:nvSpPr>
        <p:spPr>
          <a:xfrm>
            <a:off x="5007025" y="1040650"/>
            <a:ext cx="20301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3600">
                <a:latin typeface="Open Sans"/>
                <a:ea typeface="Open Sans"/>
                <a:cs typeface="Open Sans"/>
                <a:sym typeface="Open Sans"/>
              </a:rPr>
              <a:t>Answer</a:t>
            </a:r>
            <a:endParaRPr sz="36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Code</a:t>
            </a:r>
            <a:endParaRPr/>
          </a:p>
        </p:txBody>
      </p:sp>
      <p:sp>
        <p:nvSpPr>
          <p:cNvPr id="191" name="Google Shape;191;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sz="1600" u="sng">
                <a:solidFill>
                  <a:schemeClr val="hlink"/>
                </a:solidFill>
                <a:latin typeface="Arial"/>
                <a:ea typeface="Arial"/>
                <a:cs typeface="Arial"/>
                <a:sym typeface="Arial"/>
                <a:hlinkClick r:id="rId3"/>
              </a:rPr>
              <a:t>https://github.com/YNNEKUW/DLHLP_HW4-3</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Dataset</a:t>
            </a:r>
            <a:endParaRPr/>
          </a:p>
        </p:txBody>
      </p:sp>
      <p:sp>
        <p:nvSpPr>
          <p:cNvPr id="197" name="Google Shape;19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Arial"/>
                <a:ea typeface="Arial"/>
                <a:cs typeface="Arial"/>
                <a:sym typeface="Arial"/>
              </a:rPr>
              <a:t>In Github</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rules</a:t>
            </a:r>
            <a:endParaRPr/>
          </a:p>
        </p:txBody>
      </p:sp>
      <p:sp>
        <p:nvSpPr>
          <p:cNvPr id="203" name="Google Shape;203;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W</a:t>
            </a:r>
            <a:r>
              <a:rPr lang="zh-TW"/>
              <a:t>ebsite: </a:t>
            </a:r>
            <a:r>
              <a:rPr lang="zh-TW" u="sng">
                <a:solidFill>
                  <a:schemeClr val="hlink"/>
                </a:solidFill>
                <a:latin typeface="Arial"/>
                <a:ea typeface="Arial"/>
                <a:cs typeface="Arial"/>
                <a:sym typeface="Arial"/>
                <a:hlinkClick r:id="rId3"/>
              </a:rPr>
              <a:t>DLHLP(2020, Spring) HW4-3</a:t>
            </a:r>
            <a:endParaRPr/>
          </a:p>
          <a:p>
            <a:pPr indent="-342900" lvl="0" marL="457200" rtl="0" algn="l">
              <a:spcBef>
                <a:spcPts val="0"/>
              </a:spcBef>
              <a:spcAft>
                <a:spcPts val="0"/>
              </a:spcAft>
              <a:buSzPts val="1800"/>
              <a:buChar char="●"/>
            </a:pPr>
            <a:r>
              <a:rPr lang="zh-TW"/>
              <a:t>Your team name should be in [team_github_id]_[any_string]</a:t>
            </a:r>
            <a:br>
              <a:rPr lang="zh-TW"/>
            </a:br>
            <a:r>
              <a:rPr lang="zh-TW"/>
              <a:t>e.g. daikin_大金</a:t>
            </a:r>
            <a:endParaRPr/>
          </a:p>
          <a:p>
            <a:pPr indent="-342900" lvl="0" marL="457200" rtl="0" algn="l">
              <a:spcBef>
                <a:spcPts val="0"/>
              </a:spcBef>
              <a:spcAft>
                <a:spcPts val="0"/>
              </a:spcAft>
              <a:buSzPts val="1800"/>
              <a:buChar char="●"/>
            </a:pPr>
            <a:r>
              <a:rPr lang="zh-TW"/>
              <a:t>5 submission per team &amp; per day</a:t>
            </a:r>
            <a:endParaRPr/>
          </a:p>
          <a:p>
            <a:pPr indent="-342900" lvl="0" marL="457200" rtl="0" algn="l">
              <a:spcBef>
                <a:spcPts val="0"/>
              </a:spcBef>
              <a:spcAft>
                <a:spcPts val="0"/>
              </a:spcAft>
              <a:buSzPts val="1800"/>
              <a:buChar char="●"/>
            </a:pPr>
            <a:r>
              <a:rPr lang="zh-TW"/>
              <a:t>Using any </a:t>
            </a:r>
            <a:r>
              <a:rPr lang="zh-TW" u="sng"/>
              <a:t>extra kaggle account</a:t>
            </a:r>
            <a:r>
              <a:rPr lang="zh-TW"/>
              <a:t> to submit is cheating!</a:t>
            </a:r>
            <a:endParaRPr/>
          </a:p>
          <a:p>
            <a:pPr indent="-342900" lvl="0" marL="457200" rtl="0" algn="l">
              <a:spcBef>
                <a:spcPts val="0"/>
              </a:spcBef>
              <a:spcAft>
                <a:spcPts val="0"/>
              </a:spcAft>
              <a:buSzPts val="1800"/>
              <a:buChar char="●"/>
            </a:pPr>
            <a:r>
              <a:rPr lang="zh-TW"/>
              <a:t>Choose two submission as the final submission for private leaderboard before deadline</a:t>
            </a:r>
            <a:endParaRPr/>
          </a:p>
          <a:p>
            <a:pPr indent="-342900" lvl="0" marL="457200" rtl="0" algn="l">
              <a:spcBef>
                <a:spcPts val="0"/>
              </a:spcBef>
              <a:spcAft>
                <a:spcPts val="0"/>
              </a:spcAft>
              <a:buClr>
                <a:srgbClr val="FF0000"/>
              </a:buClr>
              <a:buSzPts val="1800"/>
              <a:buChar char="●"/>
            </a:pPr>
            <a:r>
              <a:rPr lang="zh-TW">
                <a:solidFill>
                  <a:srgbClr val="FF0000"/>
                </a:solidFill>
              </a:rPr>
              <a:t>Extra training data for fine-tuning is not allowed, but it is okay to use other pretrained models (please cite the source clearly in your report)</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Dependency Parsing Tree</a:t>
            </a:r>
            <a:endParaRPr/>
          </a:p>
        </p:txBody>
      </p:sp>
      <p:pic>
        <p:nvPicPr>
          <p:cNvPr id="73" name="Google Shape;73;p14"/>
          <p:cNvPicPr preferRelativeResize="0"/>
          <p:nvPr/>
        </p:nvPicPr>
        <p:blipFill>
          <a:blip r:embed="rId3">
            <a:alphaModFix/>
          </a:blip>
          <a:stretch>
            <a:fillRect/>
          </a:stretch>
        </p:blipFill>
        <p:spPr>
          <a:xfrm>
            <a:off x="5670463" y="1622275"/>
            <a:ext cx="3019425" cy="2590800"/>
          </a:xfrm>
          <a:prstGeom prst="rect">
            <a:avLst/>
          </a:prstGeom>
          <a:noFill/>
          <a:ln>
            <a:noFill/>
          </a:ln>
        </p:spPr>
      </p:pic>
      <p:sp>
        <p:nvSpPr>
          <p:cNvPr id="74" name="Google Shape;74;p14"/>
          <p:cNvSpPr txBox="1"/>
          <p:nvPr/>
        </p:nvSpPr>
        <p:spPr>
          <a:xfrm>
            <a:off x="422550" y="1726650"/>
            <a:ext cx="5012400" cy="94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AutoNum type="arabicPeriod"/>
            </a:pPr>
            <a:r>
              <a:rPr lang="zh-TW">
                <a:latin typeface="Times New Roman"/>
                <a:ea typeface="Times New Roman"/>
                <a:cs typeface="Times New Roman"/>
                <a:sym typeface="Times New Roman"/>
              </a:rPr>
              <a:t>Dependency parsing is the task of extracting a dependency parse of a sentence that represents its grammatical structure and defines the relationships between head words and words, which modify those heads.</a:t>
            </a:r>
            <a:endParaRPr>
              <a:latin typeface="Times New Roman"/>
              <a:ea typeface="Times New Roman"/>
              <a:cs typeface="Times New Roman"/>
              <a:sym typeface="Times New Roman"/>
            </a:endParaRPr>
          </a:p>
          <a:p>
            <a:pPr indent="0" lvl="0" marL="0" rtl="0" algn="l">
              <a:spcBef>
                <a:spcPts val="0"/>
              </a:spcBef>
              <a:spcAft>
                <a:spcPts val="0"/>
              </a:spcAft>
              <a:buNone/>
            </a:pPr>
            <a:r>
              <a:rPr lang="zh-TW">
                <a:latin typeface="Open Sans"/>
                <a:ea typeface="Open Sans"/>
                <a:cs typeface="Open Sans"/>
                <a:sym typeface="Open Sans"/>
              </a:rPr>
              <a:t> </a:t>
            </a:r>
            <a:endParaRPr>
              <a:latin typeface="Open Sans"/>
              <a:ea typeface="Open Sans"/>
              <a:cs typeface="Open Sans"/>
              <a:sym typeface="Open Sans"/>
            </a:endParaRPr>
          </a:p>
        </p:txBody>
      </p:sp>
      <p:sp>
        <p:nvSpPr>
          <p:cNvPr id="75" name="Google Shape;75;p14"/>
          <p:cNvSpPr txBox="1"/>
          <p:nvPr/>
        </p:nvSpPr>
        <p:spPr>
          <a:xfrm>
            <a:off x="5670475" y="4104175"/>
            <a:ext cx="3603900" cy="10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Open Sans"/>
                <a:ea typeface="Open Sans"/>
                <a:cs typeface="Open Sans"/>
                <a:sym typeface="Open Sans"/>
              </a:rPr>
              <a:t>來源: </a:t>
            </a:r>
            <a:r>
              <a:rPr lang="zh-TW" sz="1100" u="sng">
                <a:solidFill>
                  <a:schemeClr val="hlink"/>
                </a:solidFill>
                <a:hlinkClick r:id="rId4"/>
              </a:rPr>
              <a:t>https://en.wikipedia.org/wiki/Dependency_grammar</a:t>
            </a:r>
            <a:r>
              <a:rPr lang="zh-TW">
                <a:latin typeface="Open Sans"/>
                <a:ea typeface="Open Sans"/>
                <a:cs typeface="Open Sans"/>
                <a:sym typeface="Open Sans"/>
              </a:rPr>
              <a:t> , </a:t>
            </a:r>
            <a:r>
              <a:rPr lang="zh-TW" sz="1100" u="sng">
                <a:solidFill>
                  <a:schemeClr val="hlink"/>
                </a:solidFill>
                <a:hlinkClick r:id="rId5"/>
              </a:rPr>
              <a:t>http://nlpprogress.com/english/dependency_parsing.html</a:t>
            </a:r>
            <a:endParaRPr>
              <a:latin typeface="Open Sans"/>
              <a:ea typeface="Open Sans"/>
              <a:cs typeface="Open Sans"/>
              <a:sym typeface="Open Sans"/>
            </a:endParaRPr>
          </a:p>
        </p:txBody>
      </p:sp>
      <p:pic>
        <p:nvPicPr>
          <p:cNvPr id="76" name="Google Shape;76;p14"/>
          <p:cNvPicPr preferRelativeResize="0"/>
          <p:nvPr/>
        </p:nvPicPr>
        <p:blipFill>
          <a:blip r:embed="rId6">
            <a:alphaModFix/>
          </a:blip>
          <a:stretch>
            <a:fillRect/>
          </a:stretch>
        </p:blipFill>
        <p:spPr>
          <a:xfrm>
            <a:off x="245913" y="2789725"/>
            <a:ext cx="5365663" cy="18754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Evaluation Metric</a:t>
            </a:r>
            <a:endParaRPr/>
          </a:p>
        </p:txBody>
      </p:sp>
      <p:sp>
        <p:nvSpPr>
          <p:cNvPr id="209" name="Google Shape;209;p32"/>
          <p:cNvSpPr txBox="1"/>
          <p:nvPr/>
        </p:nvSpPr>
        <p:spPr>
          <a:xfrm>
            <a:off x="718725" y="1256200"/>
            <a:ext cx="7712100" cy="13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2"/>
                </a:solidFill>
              </a:rPr>
              <a:t>The evaluation metric for this competition is </a:t>
            </a:r>
            <a:r>
              <a:rPr b="1" lang="zh-TW" sz="1600">
                <a:solidFill>
                  <a:schemeClr val="dk2"/>
                </a:solidFill>
              </a:rPr>
              <a:t>Mean</a:t>
            </a:r>
            <a:r>
              <a:rPr b="1" lang="zh-TW" sz="1600">
                <a:solidFill>
                  <a:schemeClr val="dk2"/>
                </a:solidFill>
              </a:rPr>
              <a:t> F1-Score</a:t>
            </a:r>
            <a:r>
              <a:rPr lang="zh-TW" sz="1600">
                <a:solidFill>
                  <a:schemeClr val="dk2"/>
                </a:solidFill>
              </a:rPr>
              <a:t>. The F1 score, commonly used in information retrieval, measures accuracy using the statistics precision p and recall r. Precision is the ratio of true positives (tp) to all predicted positives (tp + fp). Recall is the ratio of true positives to all actual positives (tp + fn). The F1 score is given by:</a:t>
            </a:r>
            <a:endParaRPr/>
          </a:p>
        </p:txBody>
      </p:sp>
      <p:pic>
        <p:nvPicPr>
          <p:cNvPr id="210" name="Google Shape;210;p32"/>
          <p:cNvPicPr preferRelativeResize="0"/>
          <p:nvPr/>
        </p:nvPicPr>
        <p:blipFill>
          <a:blip r:embed="rId3">
            <a:alphaModFix/>
          </a:blip>
          <a:stretch>
            <a:fillRect/>
          </a:stretch>
        </p:blipFill>
        <p:spPr>
          <a:xfrm>
            <a:off x="2340300" y="2636199"/>
            <a:ext cx="4153126" cy="739100"/>
          </a:xfrm>
          <a:prstGeom prst="rect">
            <a:avLst/>
          </a:prstGeom>
          <a:noFill/>
          <a:ln>
            <a:noFill/>
          </a:ln>
        </p:spPr>
      </p:pic>
      <p:sp>
        <p:nvSpPr>
          <p:cNvPr id="211" name="Google Shape;211;p32"/>
          <p:cNvSpPr txBox="1"/>
          <p:nvPr/>
        </p:nvSpPr>
        <p:spPr>
          <a:xfrm>
            <a:off x="718725" y="3431075"/>
            <a:ext cx="77121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2"/>
                </a:solidFill>
              </a:rPr>
              <a:t>The F1 metric weights recall and precision equally, and a good retrieval algorithm will maximize both precision and recall simultaneously. Thus, moderately good performance on both will be favored over extremely good performance on one and poor performance on the other.</a:t>
            </a:r>
            <a:endParaRPr sz="16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Baselines (5%)</a:t>
            </a:r>
            <a:endParaRPr/>
          </a:p>
        </p:txBody>
      </p:sp>
      <p:sp>
        <p:nvSpPr>
          <p:cNvPr id="217" name="Google Shape;217;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Public Simple Baseline: 0.75544 (2 pt)</a:t>
            </a:r>
            <a:br>
              <a:rPr lang="zh-TW"/>
            </a:br>
            <a:r>
              <a:rPr lang="zh-TW"/>
              <a:t>Public Strong Baseline: 0.75945 (1 pt)</a:t>
            </a:r>
            <a:endParaRPr/>
          </a:p>
          <a:p>
            <a:pPr indent="0" lvl="0" marL="0" rtl="0" algn="l">
              <a:spcBef>
                <a:spcPts val="1600"/>
              </a:spcBef>
              <a:spcAft>
                <a:spcPts val="0"/>
              </a:spcAft>
              <a:buNone/>
            </a:pPr>
            <a:r>
              <a:rPr lang="zh-TW"/>
              <a:t>Private Simple Baseline: (?)    (1 pt)</a:t>
            </a:r>
            <a:br>
              <a:rPr lang="zh-TW"/>
            </a:br>
            <a:r>
              <a:rPr lang="zh-TW"/>
              <a:t>Private Strong Baseline: (?)    (1 pt)</a:t>
            </a:r>
            <a:endParaRPr/>
          </a:p>
          <a:p>
            <a:pPr indent="0" lvl="0" marL="0" rtl="0" algn="l">
              <a:spcBef>
                <a:spcPts val="1600"/>
              </a:spcBef>
              <a:spcAft>
                <a:spcPts val="0"/>
              </a:spcAft>
              <a:buNone/>
            </a:pPr>
            <a:r>
              <a:rPr lang="zh-TW"/>
              <a:t>P.S. private score will be shown </a:t>
            </a:r>
            <a:br>
              <a:rPr lang="zh-TW"/>
            </a:br>
            <a:r>
              <a:rPr lang="zh-TW"/>
              <a:t>after the deadline</a:t>
            </a:r>
            <a:endParaRPr/>
          </a:p>
          <a:p>
            <a:pPr indent="0" lvl="0" marL="0" rtl="0" algn="l">
              <a:spcBef>
                <a:spcPts val="1600"/>
              </a:spcBef>
              <a:spcAft>
                <a:spcPts val="0"/>
              </a:spcAft>
              <a:buNone/>
            </a:pPr>
            <a:r>
              <a:rPr lang="zh-TW"/>
              <a:t>Both would be easy to beat :p</a:t>
            </a:r>
            <a:endParaRPr/>
          </a:p>
          <a:p>
            <a:pPr indent="0" lvl="0" marL="0" rtl="0" algn="l">
              <a:spcBef>
                <a:spcPts val="1600"/>
              </a:spcBef>
              <a:spcAft>
                <a:spcPts val="1600"/>
              </a:spcAft>
              <a:buNone/>
            </a:pPr>
            <a:r>
              <a:t/>
            </a:r>
            <a:endParaRPr/>
          </a:p>
        </p:txBody>
      </p:sp>
      <p:pic>
        <p:nvPicPr>
          <p:cNvPr id="218" name="Google Shape;218;p33"/>
          <p:cNvPicPr preferRelativeResize="0"/>
          <p:nvPr/>
        </p:nvPicPr>
        <p:blipFill>
          <a:blip r:embed="rId3">
            <a:alphaModFix/>
          </a:blip>
          <a:stretch>
            <a:fillRect/>
          </a:stretch>
        </p:blipFill>
        <p:spPr>
          <a:xfrm>
            <a:off x="4280925" y="2237575"/>
            <a:ext cx="4551374" cy="153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 Questions (5%)</a:t>
            </a:r>
            <a:endParaRPr/>
          </a:p>
        </p:txBody>
      </p:sp>
      <p:sp>
        <p:nvSpPr>
          <p:cNvPr id="224" name="Google Shape;224;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TW"/>
              <a:t>Please give some examples predicted correctly and incorrectly respectively. At least one for each case is required. Screenshot recommended. </a:t>
            </a:r>
            <a:r>
              <a:rPr lang="zh-TW"/>
              <a:t>(2 points)</a:t>
            </a:r>
            <a:br>
              <a:rPr lang="zh-TW"/>
            </a:br>
            <a:endParaRPr/>
          </a:p>
          <a:p>
            <a:pPr indent="-342900" lvl="0" marL="457200" rtl="0" algn="l">
              <a:spcBef>
                <a:spcPts val="0"/>
              </a:spcBef>
              <a:spcAft>
                <a:spcPts val="0"/>
              </a:spcAft>
              <a:buSzPts val="1800"/>
              <a:buAutoNum type="arabicPeriod"/>
            </a:pPr>
            <a:r>
              <a:rPr lang="zh-TW"/>
              <a:t>Which hyper hyperparameter(s) should be modified in order to reach better performance?  Please explain why it works briefly. (e.g. learning_rate, batch_size, warmup_steps, layer_norm_eps, attention_probs_dropout_prob) (3 points)</a:t>
            </a:r>
            <a:endParaRPr/>
          </a:p>
        </p:txBody>
      </p:sp>
      <p:sp>
        <p:nvSpPr>
          <p:cNvPr id="225" name="Google Shape;225;p34"/>
          <p:cNvSpPr txBox="1"/>
          <p:nvPr/>
        </p:nvSpPr>
        <p:spPr>
          <a:xfrm>
            <a:off x="3359175" y="4179150"/>
            <a:ext cx="20952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u="sng">
                <a:solidFill>
                  <a:schemeClr val="hlink"/>
                </a:solidFill>
                <a:hlinkClick r:id="rId3"/>
              </a:rPr>
              <a:t>Template</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Bonus (2%)</a:t>
            </a:r>
            <a:endParaRPr/>
          </a:p>
        </p:txBody>
      </p:sp>
      <p:sp>
        <p:nvSpPr>
          <p:cNvPr id="231" name="Google Shape;231;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Presentation in class </a:t>
            </a:r>
            <a:endParaRPr/>
          </a:p>
          <a:p>
            <a:pPr indent="-342900" lvl="0" marL="457200" rtl="0" algn="l">
              <a:spcBef>
                <a:spcPts val="0"/>
              </a:spcBef>
              <a:spcAft>
                <a:spcPts val="0"/>
              </a:spcAft>
              <a:buSzPts val="1800"/>
              <a:buChar char="●"/>
            </a:pPr>
            <a:r>
              <a:rPr lang="zh-TW"/>
              <a:t>Selection criteria</a:t>
            </a:r>
            <a:endParaRPr sz="1400"/>
          </a:p>
          <a:p>
            <a:pPr indent="-317500" lvl="0" marL="1371600" rtl="0" algn="l">
              <a:spcBef>
                <a:spcPts val="0"/>
              </a:spcBef>
              <a:spcAft>
                <a:spcPts val="0"/>
              </a:spcAft>
              <a:buSzPts val="1400"/>
              <a:buAutoNum type="arabicPeriod"/>
            </a:pPr>
            <a:r>
              <a:rPr lang="zh-TW" sz="1400"/>
              <a:t>Innovation	</a:t>
            </a:r>
            <a:endParaRPr sz="1400"/>
          </a:p>
          <a:p>
            <a:pPr indent="-317500" lvl="0" marL="1371600" rtl="0" algn="l">
              <a:spcBef>
                <a:spcPts val="0"/>
              </a:spcBef>
              <a:spcAft>
                <a:spcPts val="0"/>
              </a:spcAft>
              <a:buSzPts val="1400"/>
              <a:buAutoNum type="arabicPeriod"/>
            </a:pPr>
            <a:r>
              <a:rPr lang="zh-TW" sz="1400"/>
              <a:t>Different models compare bert-base-chinese</a:t>
            </a:r>
            <a:endParaRPr sz="1400"/>
          </a:p>
          <a:p>
            <a:pPr indent="-317500" lvl="0" marL="1828800" rtl="0" algn="l">
              <a:spcBef>
                <a:spcPts val="0"/>
              </a:spcBef>
              <a:spcAft>
                <a:spcPts val="0"/>
              </a:spcAft>
              <a:buSzPts val="1400"/>
              <a:buChar char="●"/>
            </a:pPr>
            <a:r>
              <a:rPr lang="zh-TW" sz="1400"/>
              <a:t>Existing github is valid, but you have to understand, explain, and cite it.</a:t>
            </a:r>
            <a:endParaRPr sz="1400"/>
          </a:p>
          <a:p>
            <a:pPr indent="-317500" lvl="0" marL="1371600" rtl="0" algn="l">
              <a:spcBef>
                <a:spcPts val="0"/>
              </a:spcBef>
              <a:spcAft>
                <a:spcPts val="0"/>
              </a:spcAft>
              <a:buSzPts val="1400"/>
              <a:buAutoNum type="arabicPeriod"/>
            </a:pPr>
            <a:r>
              <a:rPr lang="zh-TW" sz="1400"/>
              <a:t>Good performance</a:t>
            </a:r>
            <a:endParaRPr/>
          </a:p>
          <a:p>
            <a:pPr indent="-342900" lvl="0" marL="457200" rtl="0" algn="l">
              <a:spcBef>
                <a:spcPts val="0"/>
              </a:spcBef>
              <a:spcAft>
                <a:spcPts val="0"/>
              </a:spcAft>
              <a:buSzPts val="1800"/>
              <a:buChar char="●"/>
            </a:pPr>
            <a:r>
              <a:rPr lang="zh-TW"/>
              <a:t>The team quota and the presentation time will be announced based on the time we have.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Scoring: Submission</a:t>
            </a:r>
            <a:endParaRPr/>
          </a:p>
        </p:txBody>
      </p:sp>
      <p:sp>
        <p:nvSpPr>
          <p:cNvPr id="237" name="Google Shape;237;p36"/>
          <p:cNvSpPr txBox="1"/>
          <p:nvPr>
            <p:ph idx="1" type="body"/>
          </p:nvPr>
        </p:nvSpPr>
        <p:spPr>
          <a:xfrm>
            <a:off x="311700" y="1266325"/>
            <a:ext cx="8520600" cy="363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Create a folder ‘hw4-3’ under your team Github repo</a:t>
            </a:r>
            <a:endParaRPr/>
          </a:p>
          <a:p>
            <a:pPr indent="-342900" lvl="0" marL="457200" rtl="0" algn="l">
              <a:spcBef>
                <a:spcPts val="0"/>
              </a:spcBef>
              <a:spcAft>
                <a:spcPts val="0"/>
              </a:spcAft>
              <a:buSzPts val="1800"/>
              <a:buChar char="●"/>
            </a:pPr>
            <a:r>
              <a:rPr lang="zh-TW"/>
              <a:t>‘hw4-3/’ should contains:</a:t>
            </a:r>
            <a:endParaRPr/>
          </a:p>
          <a:p>
            <a:pPr indent="-317500" lvl="1" marL="914400" rtl="0" algn="l">
              <a:spcBef>
                <a:spcPts val="0"/>
              </a:spcBef>
              <a:spcAft>
                <a:spcPts val="0"/>
              </a:spcAft>
              <a:buSzPts val="1400"/>
              <a:buChar char="○"/>
            </a:pPr>
            <a:r>
              <a:rPr lang="zh-TW"/>
              <a:t>report.pdf</a:t>
            </a:r>
            <a:endParaRPr/>
          </a:p>
          <a:p>
            <a:pPr indent="-317500" lvl="1" marL="914400" rtl="0" algn="l">
              <a:spcBef>
                <a:spcPts val="0"/>
              </a:spcBef>
              <a:spcAft>
                <a:spcPts val="0"/>
              </a:spcAft>
              <a:buSzPts val="1400"/>
              <a:buChar char="○"/>
            </a:pPr>
            <a:r>
              <a:rPr lang="zh-TW"/>
              <a:t>download.sh</a:t>
            </a:r>
            <a:endParaRPr/>
          </a:p>
          <a:p>
            <a:pPr indent="-317500" lvl="1" marL="914400" rtl="0" algn="l">
              <a:spcBef>
                <a:spcPts val="0"/>
              </a:spcBef>
              <a:spcAft>
                <a:spcPts val="0"/>
              </a:spcAft>
              <a:buSzPts val="1400"/>
              <a:buChar char="○"/>
            </a:pPr>
            <a:r>
              <a:rPr lang="zh-TW"/>
              <a:t>reproduce.sh</a:t>
            </a:r>
            <a:endParaRPr/>
          </a:p>
          <a:p>
            <a:pPr indent="-317500" lvl="1" marL="914400" rtl="0" algn="l">
              <a:spcBef>
                <a:spcPts val="0"/>
              </a:spcBef>
              <a:spcAft>
                <a:spcPts val="0"/>
              </a:spcAft>
              <a:buClr>
                <a:srgbClr val="FF0000"/>
              </a:buClr>
              <a:buSzPts val="1400"/>
              <a:buChar char="○"/>
            </a:pPr>
            <a:r>
              <a:rPr lang="zh-TW">
                <a:solidFill>
                  <a:srgbClr val="FF0000"/>
                </a:solidFill>
              </a:rPr>
              <a:t>config.json (Optional. If you use the sample code, uploading this is recommended.)</a:t>
            </a:r>
            <a:endParaRPr>
              <a:solidFill>
                <a:srgbClr val="FF0000"/>
              </a:solidFill>
            </a:endParaRPr>
          </a:p>
          <a:p>
            <a:pPr indent="-317500" lvl="1" marL="914400" rtl="0" algn="l">
              <a:spcBef>
                <a:spcPts val="0"/>
              </a:spcBef>
              <a:spcAft>
                <a:spcPts val="0"/>
              </a:spcAft>
              <a:buSzPts val="1400"/>
              <a:buChar char="○"/>
            </a:pPr>
            <a:r>
              <a:rPr lang="zh-TW"/>
              <a:t>other files and directories</a:t>
            </a:r>
            <a:endParaRPr sz="1100"/>
          </a:p>
          <a:p>
            <a:pPr indent="-342900" lvl="0" marL="457200" rtl="0" algn="l">
              <a:spcBef>
                <a:spcPts val="0"/>
              </a:spcBef>
              <a:spcAft>
                <a:spcPts val="0"/>
              </a:spcAft>
              <a:buSzPts val="1800"/>
              <a:buChar char="●"/>
            </a:pPr>
            <a:r>
              <a:rPr lang="zh-TW"/>
              <a:t>We restrict Python version 3.6.8 and must compatible with </a:t>
            </a:r>
            <a:r>
              <a:rPr lang="zh-TW" u="sng">
                <a:solidFill>
                  <a:schemeClr val="hlink"/>
                </a:solidFill>
                <a:hlinkClick r:id="rId3"/>
              </a:rPr>
              <a:t>these package</a:t>
            </a:r>
            <a:endParaRPr/>
          </a:p>
          <a:p>
            <a:pPr indent="-342900" lvl="0" marL="457200" rtl="0" algn="l">
              <a:spcBef>
                <a:spcPts val="0"/>
              </a:spcBef>
              <a:spcAft>
                <a:spcPts val="0"/>
              </a:spcAft>
              <a:buSzPts val="1800"/>
              <a:buChar char="●"/>
            </a:pPr>
            <a:r>
              <a:rPr lang="zh-TW"/>
              <a:t>Scoring</a:t>
            </a:r>
            <a:endParaRPr/>
          </a:p>
          <a:p>
            <a:pPr indent="-317500" lvl="1" marL="914400" rtl="0" algn="l">
              <a:spcBef>
                <a:spcPts val="0"/>
              </a:spcBef>
              <a:spcAft>
                <a:spcPts val="0"/>
              </a:spcAft>
              <a:buSzPts val="1400"/>
              <a:buChar char="○"/>
            </a:pPr>
            <a:r>
              <a:rPr lang="zh-TW"/>
              <a:t>Report (5%)</a:t>
            </a:r>
            <a:endParaRPr/>
          </a:p>
          <a:p>
            <a:pPr indent="-317500" lvl="1" marL="914400" rtl="0" algn="l">
              <a:spcBef>
                <a:spcPts val="0"/>
              </a:spcBef>
              <a:spcAft>
                <a:spcPts val="0"/>
              </a:spcAft>
              <a:buSzPts val="1400"/>
              <a:buChar char="○"/>
            </a:pPr>
            <a:r>
              <a:rPr lang="zh-TW"/>
              <a:t>Kaggle (5%) (over baseline + successfully reproduce)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Reproduce</a:t>
            </a:r>
            <a:endParaRPr/>
          </a:p>
        </p:txBody>
      </p:sp>
      <p:sp>
        <p:nvSpPr>
          <p:cNvPr id="243" name="Google Shape;243;p37"/>
          <p:cNvSpPr txBox="1"/>
          <p:nvPr>
            <p:ph idx="1" type="body"/>
          </p:nvPr>
        </p:nvSpPr>
        <p:spPr>
          <a:xfrm>
            <a:off x="311700" y="1266325"/>
            <a:ext cx="8520600" cy="363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We will run the following command to reproduce:</a:t>
            </a:r>
            <a:endParaRPr/>
          </a:p>
          <a:p>
            <a:pPr indent="0" lvl="0" marL="457200" rtl="0" algn="l">
              <a:spcBef>
                <a:spcPts val="1600"/>
              </a:spcBef>
              <a:spcAft>
                <a:spcPts val="0"/>
              </a:spcAft>
              <a:buNone/>
            </a:pPr>
            <a:r>
              <a:rPr lang="zh-TW" sz="1400"/>
              <a:t>```bash download.sh &lt;OUTPUT_MODEL_PATH&gt;```</a:t>
            </a:r>
            <a:endParaRPr sz="1400"/>
          </a:p>
          <a:p>
            <a:pPr indent="0" lvl="0" marL="457200" rtl="0" algn="l">
              <a:spcBef>
                <a:spcPts val="1600"/>
              </a:spcBef>
              <a:spcAft>
                <a:spcPts val="0"/>
              </a:spcAft>
              <a:buNone/>
            </a:pPr>
            <a:r>
              <a:rPr lang="zh-TW" sz="1400"/>
              <a:t>```bash reproduce.sh &lt;OUTPUT_MODEL_PATH&gt; &lt;TEST_DATA_PATH&gt; </a:t>
            </a:r>
            <a:r>
              <a:rPr lang="zh-TW" sz="1400">
                <a:solidFill>
                  <a:srgbClr val="FF0000"/>
                </a:solidFill>
              </a:rPr>
              <a:t>&lt;OUTPUT_FILE_PATH&gt;</a:t>
            </a:r>
            <a:endParaRPr sz="1400">
              <a:solidFill>
                <a:srgbClr val="FF0000"/>
              </a:solidFill>
            </a:endParaRPr>
          </a:p>
          <a:p>
            <a:pPr indent="0" lvl="0" marL="457200" rtl="0" algn="l">
              <a:spcBef>
                <a:spcPts val="1600"/>
              </a:spcBef>
              <a:spcAft>
                <a:spcPts val="0"/>
              </a:spcAft>
              <a:buNone/>
            </a:pPr>
            <a:r>
              <a:rPr lang="zh-TW" sz="1400"/>
              <a:t>e.g.</a:t>
            </a:r>
            <a:endParaRPr sz="1400"/>
          </a:p>
          <a:p>
            <a:pPr indent="0" lvl="0" marL="457200" rtl="0" algn="l">
              <a:spcBef>
                <a:spcPts val="1600"/>
              </a:spcBef>
              <a:spcAft>
                <a:spcPts val="0"/>
              </a:spcAft>
              <a:buNone/>
            </a:pPr>
            <a:r>
              <a:rPr lang="zh-TW" sz="1400"/>
              <a:t>```bash download.sh ./pytorch_model.bin```</a:t>
            </a:r>
            <a:endParaRPr sz="1400"/>
          </a:p>
          <a:p>
            <a:pPr indent="0" lvl="0" marL="457200" rtl="0" algn="l">
              <a:spcBef>
                <a:spcPts val="1600"/>
              </a:spcBef>
              <a:spcAft>
                <a:spcPts val="1600"/>
              </a:spcAft>
              <a:buNone/>
            </a:pPr>
            <a:r>
              <a:rPr lang="zh-TW" sz="1400"/>
              <a:t>```bash reproduce.sh ./pytorch_model.bin ./hw4-3_test.json </a:t>
            </a:r>
            <a:r>
              <a:rPr lang="zh-TW" sz="1400">
                <a:solidFill>
                  <a:srgbClr val="FF0000"/>
                </a:solidFill>
              </a:rPr>
              <a:t>./output.csv</a:t>
            </a:r>
            <a:r>
              <a:rPr lang="zh-TW" sz="1400"/>
              <a:t>```</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Github maximum capacity</a:t>
            </a:r>
            <a:endParaRPr/>
          </a:p>
        </p:txBody>
      </p:sp>
      <p:sp>
        <p:nvSpPr>
          <p:cNvPr id="249" name="Google Shape;249;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U</a:t>
            </a:r>
            <a:r>
              <a:rPr lang="zh-TW"/>
              <a:t>se Dropbox to put your model, use ‘wget’ to download</a:t>
            </a:r>
            <a:endParaRPr/>
          </a:p>
          <a:p>
            <a:pPr indent="-342900" lvl="0" marL="457200" rtl="0" algn="l">
              <a:spcBef>
                <a:spcPts val="0"/>
              </a:spcBef>
              <a:spcAft>
                <a:spcPts val="0"/>
              </a:spcAft>
              <a:buSzPts val="1800"/>
              <a:buChar char="●"/>
            </a:pPr>
            <a:r>
              <a:rPr lang="zh-TW"/>
              <a:t>Dropbox Tutorial: </a:t>
            </a:r>
            <a:r>
              <a:rPr lang="zh-TW" u="sng">
                <a:solidFill>
                  <a:schemeClr val="hlink"/>
                </a:solidFill>
                <a:hlinkClick r:id="rId3"/>
              </a:rPr>
              <a:t>https://docs.google.com/presentation/d/1SsIeIij9ZOEN_TGdbAS1oWcI6bT1uSTI6b5__u2wdDc/edit?usp=sharing</a:t>
            </a:r>
            <a:endParaRPr/>
          </a:p>
          <a:p>
            <a:pPr indent="-342900" lvl="0" marL="457200" rtl="0" algn="l">
              <a:spcBef>
                <a:spcPts val="0"/>
              </a:spcBef>
              <a:spcAft>
                <a:spcPts val="0"/>
              </a:spcAft>
              <a:buSzPts val="1800"/>
              <a:buChar char="●"/>
            </a:pPr>
            <a:r>
              <a:rPr lang="zh-TW"/>
              <a:t>Your shell script files should be able to download the model automatically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Code (for bonus)</a:t>
            </a:r>
            <a:endParaRPr/>
          </a:p>
        </p:txBody>
      </p:sp>
      <p:sp>
        <p:nvSpPr>
          <p:cNvPr id="255" name="Google Shape;255;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Arial"/>
                <a:ea typeface="Arial"/>
                <a:cs typeface="Arial"/>
                <a:sym typeface="Arial"/>
              </a:rPr>
              <a:t>Transformer: </a:t>
            </a:r>
            <a:endParaRPr>
              <a:latin typeface="Arial"/>
              <a:ea typeface="Arial"/>
              <a:cs typeface="Arial"/>
              <a:sym typeface="Arial"/>
            </a:endParaRPr>
          </a:p>
          <a:p>
            <a:pPr indent="0" lvl="0" marL="0" rtl="0" algn="l">
              <a:spcBef>
                <a:spcPts val="1600"/>
              </a:spcBef>
              <a:spcAft>
                <a:spcPts val="0"/>
              </a:spcAft>
              <a:buNone/>
            </a:pPr>
            <a:r>
              <a:rPr lang="zh-TW" u="sng">
                <a:solidFill>
                  <a:schemeClr val="hlink"/>
                </a:solidFill>
                <a:latin typeface="Arial"/>
                <a:ea typeface="Arial"/>
                <a:cs typeface="Arial"/>
                <a:sym typeface="Arial"/>
                <a:hlinkClick r:id="rId3"/>
              </a:rPr>
              <a:t>huggingface/transformers: 🤗 Transformers: State-of-the-art Natural Language Processing for Pytorch and TensorFlow 2.0.</a:t>
            </a:r>
            <a:endParaRPr/>
          </a:p>
          <a:p>
            <a:pPr indent="0" lvl="0" marL="0" rtl="0" algn="l">
              <a:spcBef>
                <a:spcPts val="1600"/>
              </a:spcBef>
              <a:spcAft>
                <a:spcPts val="1600"/>
              </a:spcAft>
              <a:buNone/>
            </a:pPr>
            <a:r>
              <a:rPr lang="zh-TW"/>
              <a:t>Models: </a:t>
            </a:r>
            <a:r>
              <a:rPr lang="zh-TW" u="sng">
                <a:solidFill>
                  <a:schemeClr val="hlink"/>
                </a:solidFill>
                <a:latin typeface="Arial"/>
                <a:ea typeface="Arial"/>
                <a:cs typeface="Arial"/>
                <a:sym typeface="Arial"/>
                <a:hlinkClick r:id="rId4"/>
              </a:rPr>
              <a:t>https://github.com/ymcui/Chinese-BERT-wwm?fbclid=IwAR13Cr8iQEIsFTU60jYhJPS9yixjU817hMrE59h9tdFdRVefgy8d9SuuRX0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Deadline</a:t>
            </a:r>
            <a:endParaRPr/>
          </a:p>
        </p:txBody>
      </p:sp>
      <p:sp>
        <p:nvSpPr>
          <p:cNvPr id="261" name="Google Shape;261;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2020.5.27 9:00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Late submission policy</a:t>
            </a:r>
            <a:endParaRPr/>
          </a:p>
        </p:txBody>
      </p:sp>
      <p:sp>
        <p:nvSpPr>
          <p:cNvPr id="267" name="Google Shape;267;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You can submit file until 3 days after deadline</a:t>
            </a:r>
            <a:endParaRPr/>
          </a:p>
          <a:p>
            <a:pPr indent="-342900" lvl="0" marL="457200" rtl="0" algn="l">
              <a:spcBef>
                <a:spcPts val="0"/>
              </a:spcBef>
              <a:spcAft>
                <a:spcPts val="0"/>
              </a:spcAft>
              <a:buSzPts val="1800"/>
              <a:buChar char="●"/>
            </a:pPr>
            <a:r>
              <a:rPr lang="zh-TW"/>
              <a:t>The score will be calculated as:</a:t>
            </a:r>
            <a:br>
              <a:rPr lang="zh-TW"/>
            </a:br>
            <a:br>
              <a:rPr lang="zh-TW"/>
            </a:br>
            <a:br>
              <a:rPr lang="zh-TW"/>
            </a:br>
            <a:br>
              <a:rPr lang="zh-TW"/>
            </a:br>
            <a:endParaRPr/>
          </a:p>
          <a:p>
            <a:pPr indent="-342900" lvl="0" marL="457200" rtl="0" algn="l">
              <a:spcBef>
                <a:spcPts val="0"/>
              </a:spcBef>
              <a:spcAft>
                <a:spcPts val="0"/>
              </a:spcAft>
              <a:buSzPts val="1800"/>
              <a:buChar char="●"/>
            </a:pPr>
            <a:r>
              <a:rPr lang="zh-TW"/>
              <a:t>Late submision form would be anounced after deadline</a:t>
            </a:r>
            <a:endParaRPr/>
          </a:p>
        </p:txBody>
      </p:sp>
      <p:pic>
        <p:nvPicPr>
          <p:cNvPr id="268" name="Google Shape;268;p41"/>
          <p:cNvPicPr preferRelativeResize="0"/>
          <p:nvPr/>
        </p:nvPicPr>
        <p:blipFill>
          <a:blip r:embed="rId3">
            <a:alphaModFix/>
          </a:blip>
          <a:stretch>
            <a:fillRect/>
          </a:stretch>
        </p:blipFill>
        <p:spPr>
          <a:xfrm>
            <a:off x="1535800" y="1941848"/>
            <a:ext cx="6271000" cy="128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Tree structure of contextualized word embeddings learnt by Bert</a:t>
            </a:r>
            <a:endParaRPr/>
          </a:p>
        </p:txBody>
      </p:sp>
      <p:sp>
        <p:nvSpPr>
          <p:cNvPr id="82" name="Google Shape;82;p15"/>
          <p:cNvSpPr txBox="1"/>
          <p:nvPr>
            <p:ph idx="1" type="body"/>
          </p:nvPr>
        </p:nvSpPr>
        <p:spPr>
          <a:xfrm>
            <a:off x="311700" y="157045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TW" sz="1800">
                <a:solidFill>
                  <a:srgbClr val="000000"/>
                </a:solidFill>
              </a:rPr>
              <a:t>The chef</a:t>
            </a:r>
            <a:r>
              <a:rPr lang="zh-TW" sz="1800">
                <a:solidFill>
                  <a:srgbClr val="000000"/>
                </a:solidFill>
              </a:rPr>
              <a:t> who </a:t>
            </a:r>
            <a:r>
              <a:rPr lang="zh-TW" sz="1800">
                <a:solidFill>
                  <a:srgbClr val="434343"/>
                </a:solidFill>
              </a:rPr>
              <a:t>ran</a:t>
            </a:r>
            <a:r>
              <a:rPr lang="zh-TW" sz="1800">
                <a:solidFill>
                  <a:srgbClr val="000000"/>
                </a:solidFill>
              </a:rPr>
              <a:t> to the store </a:t>
            </a:r>
            <a:r>
              <a:rPr b="1" lang="zh-TW" sz="1800">
                <a:solidFill>
                  <a:srgbClr val="000000"/>
                </a:solidFill>
              </a:rPr>
              <a:t>was</a:t>
            </a:r>
            <a:r>
              <a:rPr lang="zh-TW" sz="1800">
                <a:solidFill>
                  <a:srgbClr val="000000"/>
                </a:solidFill>
              </a:rPr>
              <a:t> out of food.</a:t>
            </a:r>
            <a:endParaRPr sz="1800">
              <a:solidFill>
                <a:srgbClr val="000000"/>
              </a:solidFill>
            </a:endParaRPr>
          </a:p>
        </p:txBody>
      </p:sp>
      <p:pic>
        <p:nvPicPr>
          <p:cNvPr id="83" name="Google Shape;83;p15"/>
          <p:cNvPicPr preferRelativeResize="0"/>
          <p:nvPr/>
        </p:nvPicPr>
        <p:blipFill>
          <a:blip r:embed="rId3">
            <a:alphaModFix/>
          </a:blip>
          <a:stretch>
            <a:fillRect/>
          </a:stretch>
        </p:blipFill>
        <p:spPr>
          <a:xfrm>
            <a:off x="842262" y="1931575"/>
            <a:ext cx="7005576" cy="3058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Attention</a:t>
            </a:r>
            <a:endParaRPr/>
          </a:p>
        </p:txBody>
      </p:sp>
      <p:sp>
        <p:nvSpPr>
          <p:cNvPr id="274" name="Google Shape;274;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0000"/>
                </a:solidFill>
              </a:rPr>
              <a:t>沒有強制要用Sample Code!</a:t>
            </a:r>
            <a:endParaRPr>
              <a:solidFill>
                <a:srgbClr val="FF0000"/>
              </a:solidFill>
            </a:endParaRPr>
          </a:p>
          <a:p>
            <a:pPr indent="0" lvl="0" marL="0" rtl="0" algn="l">
              <a:spcBef>
                <a:spcPts val="1600"/>
              </a:spcBef>
              <a:spcAft>
                <a:spcPts val="0"/>
              </a:spcAft>
              <a:buNone/>
            </a:pPr>
            <a:r>
              <a:rPr lang="zh-TW" sz="3000">
                <a:solidFill>
                  <a:srgbClr val="FF0000"/>
                </a:solidFill>
              </a:rPr>
              <a:t>沒有強制要用Sample Code!</a:t>
            </a:r>
            <a:endParaRPr sz="3000">
              <a:solidFill>
                <a:srgbClr val="FF0000"/>
              </a:solidFill>
            </a:endParaRPr>
          </a:p>
          <a:p>
            <a:pPr indent="0" lvl="0" marL="0" rtl="0" algn="l">
              <a:spcBef>
                <a:spcPts val="1600"/>
              </a:spcBef>
              <a:spcAft>
                <a:spcPts val="1600"/>
              </a:spcAft>
              <a:buNone/>
            </a:pPr>
            <a:r>
              <a:rPr lang="zh-TW" sz="4000">
                <a:solidFill>
                  <a:srgbClr val="FF0000"/>
                </a:solidFill>
              </a:rPr>
              <a:t>沒有強制要用Sample Code!</a:t>
            </a:r>
            <a:endParaRPr sz="40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17595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Q&amp;A</a:t>
            </a:r>
            <a:endParaRPr/>
          </a:p>
        </p:txBody>
      </p:sp>
      <p:sp>
        <p:nvSpPr>
          <p:cNvPr id="280" name="Google Shape;280;p43"/>
          <p:cNvSpPr txBox="1"/>
          <p:nvPr>
            <p:ph idx="1" type="body"/>
          </p:nvPr>
        </p:nvSpPr>
        <p:spPr>
          <a:xfrm>
            <a:off x="17595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zh-TW" u="sng">
                <a:solidFill>
                  <a:schemeClr val="hlink"/>
                </a:solidFill>
                <a:hlinkClick r:id="rId3"/>
              </a:rPr>
              <a:t>dlhlp.ta@gmail.com</a:t>
            </a:r>
            <a:endParaRPr/>
          </a:p>
        </p:txBody>
      </p:sp>
      <p:pic>
        <p:nvPicPr>
          <p:cNvPr id="281" name="Google Shape;281;p43"/>
          <p:cNvPicPr preferRelativeResize="0"/>
          <p:nvPr/>
        </p:nvPicPr>
        <p:blipFill>
          <a:blip r:embed="rId4">
            <a:alphaModFix/>
          </a:blip>
          <a:stretch>
            <a:fillRect/>
          </a:stretch>
        </p:blipFill>
        <p:spPr>
          <a:xfrm>
            <a:off x="1376150" y="1171225"/>
            <a:ext cx="1990626" cy="1990626"/>
          </a:xfrm>
          <a:prstGeom prst="rect">
            <a:avLst/>
          </a:prstGeom>
          <a:noFill/>
          <a:ln>
            <a:noFill/>
          </a:ln>
        </p:spPr>
      </p:pic>
      <p:sp>
        <p:nvSpPr>
          <p:cNvPr id="282" name="Google Shape;282;p43"/>
          <p:cNvSpPr txBox="1"/>
          <p:nvPr/>
        </p:nvSpPr>
        <p:spPr>
          <a:xfrm>
            <a:off x="1093626" y="3183450"/>
            <a:ext cx="2571300" cy="9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a:latin typeface="Open Sans"/>
                <a:ea typeface="Open Sans"/>
                <a:cs typeface="Open Sans"/>
                <a:sym typeface="Open Sans"/>
              </a:rPr>
              <a:t>FB Group:</a:t>
            </a:r>
            <a:br>
              <a:rPr b="1" lang="zh-TW">
                <a:latin typeface="Open Sans"/>
                <a:ea typeface="Open Sans"/>
                <a:cs typeface="Open Sans"/>
                <a:sym typeface="Open Sans"/>
              </a:rPr>
            </a:br>
            <a:r>
              <a:rPr lang="zh-TW">
                <a:latin typeface="Open Sans"/>
                <a:ea typeface="Open Sans"/>
                <a:cs typeface="Open Sans"/>
                <a:sym typeface="Open Sans"/>
              </a:rPr>
              <a:t>Deep Learning for Human Language Processing (2020,Spring)</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Definition 1</a:t>
            </a:r>
            <a:endParaRPr/>
          </a:p>
        </p:txBody>
      </p:sp>
      <p:pic>
        <p:nvPicPr>
          <p:cNvPr id="89" name="Google Shape;89;p16"/>
          <p:cNvPicPr preferRelativeResize="0"/>
          <p:nvPr/>
        </p:nvPicPr>
        <p:blipFill>
          <a:blip r:embed="rId3">
            <a:alphaModFix/>
          </a:blip>
          <a:stretch>
            <a:fillRect/>
          </a:stretch>
        </p:blipFill>
        <p:spPr>
          <a:xfrm>
            <a:off x="5597575" y="1417450"/>
            <a:ext cx="3234725" cy="2951425"/>
          </a:xfrm>
          <a:prstGeom prst="rect">
            <a:avLst/>
          </a:prstGeom>
          <a:noFill/>
          <a:ln>
            <a:noFill/>
          </a:ln>
        </p:spPr>
      </p:pic>
      <p:sp>
        <p:nvSpPr>
          <p:cNvPr id="90" name="Google Shape;90;p16"/>
          <p:cNvSpPr txBox="1"/>
          <p:nvPr/>
        </p:nvSpPr>
        <p:spPr>
          <a:xfrm>
            <a:off x="438400" y="1303800"/>
            <a:ext cx="4556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Times New Roman"/>
                <a:ea typeface="Times New Roman"/>
                <a:cs typeface="Times New Roman"/>
                <a:sym typeface="Times New Roman"/>
              </a:rPr>
              <a:t>According to the tree, we define the distance between two neighbor is 1.</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91" name="Google Shape;91;p16"/>
          <p:cNvSpPr txBox="1"/>
          <p:nvPr/>
        </p:nvSpPr>
        <p:spPr>
          <a:xfrm>
            <a:off x="438400" y="2057875"/>
            <a:ext cx="53157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Times New Roman"/>
                <a:ea typeface="Times New Roman"/>
                <a:cs typeface="Times New Roman"/>
                <a:sym typeface="Times New Roman"/>
              </a:rPr>
              <a:t>The operations are simple. First, subtract the two vectors after projection ,and then take the square of L2 norm of the subtracted vector, which is the square of their distance (for simplicity ,we simply use the square distance instead of the real one).</a:t>
            </a:r>
            <a:endParaRPr sz="1600">
              <a:latin typeface="Times New Roman"/>
              <a:ea typeface="Times New Roman"/>
              <a:cs typeface="Times New Roman"/>
              <a:sym typeface="Times New Roman"/>
            </a:endParaRPr>
          </a:p>
        </p:txBody>
      </p:sp>
      <p:sp>
        <p:nvSpPr>
          <p:cNvPr id="92" name="Google Shape;92;p16"/>
          <p:cNvSpPr txBox="1"/>
          <p:nvPr/>
        </p:nvSpPr>
        <p:spPr>
          <a:xfrm>
            <a:off x="438400" y="3545650"/>
            <a:ext cx="45564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Times New Roman"/>
                <a:ea typeface="Times New Roman"/>
                <a:cs typeface="Times New Roman"/>
                <a:sym typeface="Times New Roman"/>
              </a:rPr>
              <a:t>And use L1 loss to optimize the ground truth distance.</a:t>
            </a:r>
            <a:endParaRPr sz="1600">
              <a:latin typeface="Times New Roman"/>
              <a:ea typeface="Times New Roman"/>
              <a:cs typeface="Times New Roman"/>
              <a:sym typeface="Times New Roman"/>
            </a:endParaRPr>
          </a:p>
        </p:txBody>
      </p:sp>
      <p:sp>
        <p:nvSpPr>
          <p:cNvPr id="93" name="Google Shape;93;p16"/>
          <p:cNvSpPr txBox="1"/>
          <p:nvPr/>
        </p:nvSpPr>
        <p:spPr>
          <a:xfrm>
            <a:off x="438400" y="4544425"/>
            <a:ext cx="64197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Times New Roman"/>
                <a:ea typeface="Times New Roman"/>
                <a:cs typeface="Times New Roman"/>
                <a:sym typeface="Times New Roman"/>
              </a:rPr>
              <a:t>All parameters will be tuned is the projection matrix B. (No BERT model)</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Process Detail</a:t>
            </a:r>
            <a:endParaRPr/>
          </a:p>
        </p:txBody>
      </p:sp>
      <p:pic>
        <p:nvPicPr>
          <p:cNvPr id="99" name="Google Shape;99;p17"/>
          <p:cNvPicPr preferRelativeResize="0"/>
          <p:nvPr/>
        </p:nvPicPr>
        <p:blipFill>
          <a:blip r:embed="rId3">
            <a:alphaModFix/>
          </a:blip>
          <a:stretch>
            <a:fillRect/>
          </a:stretch>
        </p:blipFill>
        <p:spPr>
          <a:xfrm>
            <a:off x="5597575" y="1417450"/>
            <a:ext cx="3234725" cy="2951425"/>
          </a:xfrm>
          <a:prstGeom prst="rect">
            <a:avLst/>
          </a:prstGeom>
          <a:noFill/>
          <a:ln>
            <a:noFill/>
          </a:ln>
        </p:spPr>
      </p:pic>
      <p:pic>
        <p:nvPicPr>
          <p:cNvPr id="100" name="Google Shape;100;p17"/>
          <p:cNvPicPr preferRelativeResize="0"/>
          <p:nvPr/>
        </p:nvPicPr>
        <p:blipFill>
          <a:blip r:embed="rId4">
            <a:alphaModFix/>
          </a:blip>
          <a:stretch>
            <a:fillRect/>
          </a:stretch>
        </p:blipFill>
        <p:spPr>
          <a:xfrm>
            <a:off x="449275" y="1152425"/>
            <a:ext cx="4338199" cy="36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Definition 1</a:t>
            </a:r>
            <a:endParaRPr/>
          </a:p>
          <a:p>
            <a:pPr indent="0" lvl="0" marL="0" rtl="0" algn="l">
              <a:spcBef>
                <a:spcPts val="0"/>
              </a:spcBef>
              <a:spcAft>
                <a:spcPts val="0"/>
              </a:spcAft>
              <a:buNone/>
            </a:pPr>
            <a:r>
              <a:t/>
            </a:r>
            <a:endParaRPr/>
          </a:p>
        </p:txBody>
      </p:sp>
      <p:sp>
        <p:nvSpPr>
          <p:cNvPr id="106" name="Google Shape;106;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zh-TW">
                <a:solidFill>
                  <a:srgbClr val="000000"/>
                </a:solidFill>
                <a:latin typeface="Times New Roman"/>
                <a:ea typeface="Times New Roman"/>
                <a:cs typeface="Times New Roman"/>
                <a:sym typeface="Times New Roman"/>
              </a:rPr>
              <a:t>Distance of high-dimensional </a:t>
            </a:r>
            <a:r>
              <a:rPr lang="zh-TW">
                <a:solidFill>
                  <a:srgbClr val="000000"/>
                </a:solidFill>
                <a:latin typeface="Times New Roman"/>
                <a:ea typeface="Times New Roman"/>
                <a:cs typeface="Times New Roman"/>
                <a:sym typeface="Times New Roman"/>
              </a:rPr>
              <a:t>vectors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zh-TW">
                <a:solidFill>
                  <a:srgbClr val="000000"/>
                </a:solidFill>
                <a:latin typeface="Times New Roman"/>
                <a:ea typeface="Times New Roman"/>
                <a:cs typeface="Times New Roman"/>
                <a:sym typeface="Times New Roman"/>
              </a:rPr>
              <a:t>By definition, a valid distance metric is semi-positive definite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zh-TW">
                <a:solidFill>
                  <a:srgbClr val="000000"/>
                </a:solidFill>
                <a:latin typeface="Times New Roman"/>
                <a:ea typeface="Times New Roman"/>
                <a:cs typeface="Times New Roman"/>
                <a:sym typeface="Times New Roman"/>
              </a:rPr>
              <a:t>We can learn a matrix B s.t 							                                  	with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zh-TW">
                <a:solidFill>
                  <a:srgbClr val="000000"/>
                </a:solidFill>
                <a:latin typeface="Times New Roman"/>
                <a:ea typeface="Times New Roman"/>
                <a:cs typeface="Times New Roman"/>
                <a:sym typeface="Times New Roman"/>
              </a:rPr>
              <a:t>Which is equivalent to finding the subspace where the dependency tree is embedded.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Char char="●"/>
            </a:pPr>
            <a:r>
              <a:rPr lang="zh-TW">
                <a:solidFill>
                  <a:srgbClr val="000000"/>
                </a:solidFill>
                <a:latin typeface="Times New Roman"/>
                <a:ea typeface="Times New Roman"/>
                <a:cs typeface="Times New Roman"/>
                <a:sym typeface="Times New Roman"/>
              </a:rPr>
              <a:t>For a sentence of length N, with all N(N-1)/2 distances known, we can reconstruct an </a:t>
            </a:r>
            <a:r>
              <a:rPr b="1" lang="zh-TW">
                <a:solidFill>
                  <a:srgbClr val="000000"/>
                </a:solidFill>
                <a:latin typeface="Times New Roman"/>
                <a:ea typeface="Times New Roman"/>
                <a:cs typeface="Times New Roman"/>
                <a:sym typeface="Times New Roman"/>
              </a:rPr>
              <a:t>undirected</a:t>
            </a:r>
            <a:r>
              <a:rPr lang="zh-TW">
                <a:solidFill>
                  <a:srgbClr val="000000"/>
                </a:solidFill>
                <a:latin typeface="Times New Roman"/>
                <a:ea typeface="Times New Roman"/>
                <a:cs typeface="Times New Roman"/>
                <a:sym typeface="Times New Roman"/>
              </a:rPr>
              <a:t> dependency parse tree.</a:t>
            </a:r>
            <a:endParaRPr>
              <a:solidFill>
                <a:srgbClr val="000000"/>
              </a:solidFill>
              <a:latin typeface="Times New Roman"/>
              <a:ea typeface="Times New Roman"/>
              <a:cs typeface="Times New Roman"/>
              <a:sym typeface="Times New Roman"/>
            </a:endParaRPr>
          </a:p>
        </p:txBody>
      </p:sp>
      <p:pic>
        <p:nvPicPr>
          <p:cNvPr id="107" name="Google Shape;107;p18"/>
          <p:cNvPicPr preferRelativeResize="0"/>
          <p:nvPr/>
        </p:nvPicPr>
        <p:blipFill>
          <a:blip r:embed="rId3">
            <a:alphaModFix/>
          </a:blip>
          <a:stretch>
            <a:fillRect/>
          </a:stretch>
        </p:blipFill>
        <p:spPr>
          <a:xfrm>
            <a:off x="4418025" y="1369525"/>
            <a:ext cx="1902707" cy="269675"/>
          </a:xfrm>
          <a:prstGeom prst="rect">
            <a:avLst/>
          </a:prstGeom>
          <a:noFill/>
          <a:ln>
            <a:noFill/>
          </a:ln>
        </p:spPr>
      </p:pic>
      <p:pic>
        <p:nvPicPr>
          <p:cNvPr id="108" name="Google Shape;108;p18"/>
          <p:cNvPicPr preferRelativeResize="0"/>
          <p:nvPr/>
        </p:nvPicPr>
        <p:blipFill>
          <a:blip r:embed="rId4">
            <a:alphaModFix/>
          </a:blip>
          <a:stretch>
            <a:fillRect/>
          </a:stretch>
        </p:blipFill>
        <p:spPr>
          <a:xfrm>
            <a:off x="3819950" y="1957350"/>
            <a:ext cx="4569949" cy="333225"/>
          </a:xfrm>
          <a:prstGeom prst="rect">
            <a:avLst/>
          </a:prstGeom>
          <a:noFill/>
          <a:ln>
            <a:noFill/>
          </a:ln>
        </p:spPr>
      </p:pic>
      <p:pic>
        <p:nvPicPr>
          <p:cNvPr id="109" name="Google Shape;109;p18"/>
          <p:cNvPicPr preferRelativeResize="0"/>
          <p:nvPr/>
        </p:nvPicPr>
        <p:blipFill>
          <a:blip r:embed="rId5">
            <a:alphaModFix/>
          </a:blip>
          <a:stretch>
            <a:fillRect/>
          </a:stretch>
        </p:blipFill>
        <p:spPr>
          <a:xfrm>
            <a:off x="1887775" y="2290575"/>
            <a:ext cx="721381" cy="26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Definition 2</a:t>
            </a:r>
            <a:endParaRPr/>
          </a:p>
        </p:txBody>
      </p:sp>
      <p:sp>
        <p:nvSpPr>
          <p:cNvPr id="115" name="Google Shape;115;p19"/>
          <p:cNvSpPr txBox="1"/>
          <p:nvPr/>
        </p:nvSpPr>
        <p:spPr>
          <a:xfrm>
            <a:off x="438400" y="1303800"/>
            <a:ext cx="4556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Times New Roman"/>
                <a:ea typeface="Times New Roman"/>
                <a:cs typeface="Times New Roman"/>
                <a:sym typeface="Times New Roman"/>
              </a:rPr>
              <a:t>According to the tree, we define another distance like right picture.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16" name="Google Shape;116;p19"/>
          <p:cNvSpPr txBox="1"/>
          <p:nvPr/>
        </p:nvSpPr>
        <p:spPr>
          <a:xfrm>
            <a:off x="438400" y="2317950"/>
            <a:ext cx="45564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Times New Roman"/>
                <a:ea typeface="Times New Roman"/>
                <a:cs typeface="Times New Roman"/>
                <a:sym typeface="Times New Roman"/>
              </a:rPr>
              <a:t>The operations are simple. All our procedure is just calculate the square of L2 norm ( the distance) of the vector after projection.</a:t>
            </a:r>
            <a:endParaRPr sz="1600">
              <a:latin typeface="Times New Roman"/>
              <a:ea typeface="Times New Roman"/>
              <a:cs typeface="Times New Roman"/>
              <a:sym typeface="Times New Roman"/>
            </a:endParaRPr>
          </a:p>
        </p:txBody>
      </p:sp>
      <p:sp>
        <p:nvSpPr>
          <p:cNvPr id="117" name="Google Shape;117;p19"/>
          <p:cNvSpPr txBox="1"/>
          <p:nvPr/>
        </p:nvSpPr>
        <p:spPr>
          <a:xfrm>
            <a:off x="438400" y="3922175"/>
            <a:ext cx="45564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Times New Roman"/>
                <a:ea typeface="Times New Roman"/>
                <a:cs typeface="Times New Roman"/>
                <a:sym typeface="Times New Roman"/>
              </a:rPr>
              <a:t>And use L1 loss optimize the ground truth distance.</a:t>
            </a:r>
            <a:endParaRPr sz="1600">
              <a:latin typeface="Times New Roman"/>
              <a:ea typeface="Times New Roman"/>
              <a:cs typeface="Times New Roman"/>
              <a:sym typeface="Times New Roman"/>
            </a:endParaRPr>
          </a:p>
        </p:txBody>
      </p:sp>
      <p:sp>
        <p:nvSpPr>
          <p:cNvPr id="118" name="Google Shape;118;p19"/>
          <p:cNvSpPr txBox="1"/>
          <p:nvPr/>
        </p:nvSpPr>
        <p:spPr>
          <a:xfrm>
            <a:off x="438400" y="4419175"/>
            <a:ext cx="64197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Times New Roman"/>
                <a:ea typeface="Times New Roman"/>
                <a:cs typeface="Times New Roman"/>
                <a:sym typeface="Times New Roman"/>
              </a:rPr>
              <a:t>All parameters be tuned is the projection matrix B. (No BERT model)</a:t>
            </a:r>
            <a:endParaRPr sz="1600">
              <a:latin typeface="Times New Roman"/>
              <a:ea typeface="Times New Roman"/>
              <a:cs typeface="Times New Roman"/>
              <a:sym typeface="Times New Roman"/>
            </a:endParaRPr>
          </a:p>
        </p:txBody>
      </p:sp>
      <p:pic>
        <p:nvPicPr>
          <p:cNvPr id="119" name="Google Shape;119;p19"/>
          <p:cNvPicPr preferRelativeResize="0"/>
          <p:nvPr/>
        </p:nvPicPr>
        <p:blipFill>
          <a:blip r:embed="rId3">
            <a:alphaModFix/>
          </a:blip>
          <a:stretch>
            <a:fillRect/>
          </a:stretch>
        </p:blipFill>
        <p:spPr>
          <a:xfrm>
            <a:off x="5147200" y="1304825"/>
            <a:ext cx="3491643" cy="2961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Process Detail</a:t>
            </a:r>
            <a:endParaRPr/>
          </a:p>
        </p:txBody>
      </p:sp>
      <p:pic>
        <p:nvPicPr>
          <p:cNvPr id="125" name="Google Shape;125;p20"/>
          <p:cNvPicPr preferRelativeResize="0"/>
          <p:nvPr/>
        </p:nvPicPr>
        <p:blipFill>
          <a:blip r:embed="rId3">
            <a:alphaModFix/>
          </a:blip>
          <a:stretch>
            <a:fillRect/>
          </a:stretch>
        </p:blipFill>
        <p:spPr>
          <a:xfrm>
            <a:off x="6098375" y="1304825"/>
            <a:ext cx="2733925" cy="3107000"/>
          </a:xfrm>
          <a:prstGeom prst="rect">
            <a:avLst/>
          </a:prstGeom>
          <a:noFill/>
          <a:ln>
            <a:noFill/>
          </a:ln>
        </p:spPr>
      </p:pic>
      <p:pic>
        <p:nvPicPr>
          <p:cNvPr id="126" name="Google Shape;126;p20"/>
          <p:cNvPicPr preferRelativeResize="0"/>
          <p:nvPr/>
        </p:nvPicPr>
        <p:blipFill>
          <a:blip r:embed="rId4">
            <a:alphaModFix/>
          </a:blip>
          <a:stretch>
            <a:fillRect/>
          </a:stretch>
        </p:blipFill>
        <p:spPr>
          <a:xfrm>
            <a:off x="601750" y="1152425"/>
            <a:ext cx="3903945" cy="3686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Procedure</a:t>
            </a:r>
            <a:endParaRPr/>
          </a:p>
        </p:txBody>
      </p:sp>
      <p:sp>
        <p:nvSpPr>
          <p:cNvPr id="132" name="Google Shape;132;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u="sng">
                <a:solidFill>
                  <a:schemeClr val="hlink"/>
                </a:solidFill>
                <a:hlinkClick r:id="rId3"/>
              </a:rPr>
              <a:t>https://github.com/</a:t>
            </a:r>
            <a:r>
              <a:rPr lang="zh-TW" u="sng">
                <a:solidFill>
                  <a:schemeClr val="hlink"/>
                </a:solidFill>
                <a:hlinkClick r:id="rId4"/>
              </a:rPr>
              <a:t>Sologa</a:t>
            </a:r>
            <a:r>
              <a:rPr lang="zh-TW" sz="1800" u="sng">
                <a:solidFill>
                  <a:schemeClr val="hlink"/>
                </a:solidFill>
                <a:hlinkClick r:id="rId5"/>
              </a:rPr>
              <a:t>/structural-probes</a:t>
            </a:r>
            <a:endParaRPr sz="1800">
              <a:solidFill>
                <a:srgbClr val="000000"/>
              </a:solidFill>
            </a:endParaRPr>
          </a:p>
          <a:p>
            <a:pPr indent="0" lvl="0" marL="0" rtl="0" algn="l">
              <a:spcBef>
                <a:spcPts val="1600"/>
              </a:spcBef>
              <a:spcAft>
                <a:spcPts val="0"/>
              </a:spcAft>
              <a:buNone/>
            </a:pPr>
            <a:r>
              <a:rPr lang="zh-TW" sz="1800">
                <a:solidFill>
                  <a:srgbClr val="000000"/>
                </a:solidFill>
              </a:rPr>
              <a:t>Dataset (Chinese Treebank): </a:t>
            </a:r>
            <a:r>
              <a:rPr lang="zh-TW" sz="1800" u="sng">
                <a:solidFill>
                  <a:schemeClr val="hlink"/>
                </a:solidFill>
                <a:hlinkClick r:id="rId6"/>
              </a:rPr>
              <a:t>https://drive.google.com/open?id=1KMC-JYZ1wHYMFrAz_7iEiBWiGyBz94S4</a:t>
            </a:r>
            <a:endParaRPr sz="1800">
              <a:solidFill>
                <a:srgbClr val="000000"/>
              </a:solidFill>
            </a:endParaRPr>
          </a:p>
          <a:p>
            <a:pPr indent="0" lvl="0" marL="0" rtl="0" algn="l">
              <a:spcBef>
                <a:spcPts val="1600"/>
              </a:spcBef>
              <a:spcAft>
                <a:spcPts val="1600"/>
              </a:spcAft>
              <a:buNone/>
            </a:pPr>
            <a:r>
              <a:rPr lang="zh-TW" sz="1800">
                <a:solidFill>
                  <a:srgbClr val="000000"/>
                </a:solidFill>
              </a:rPr>
              <a:t>(Copyrights belongs to LDC; Please do not distribute)</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