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56" r:id="rId3"/>
    <p:sldId id="257" r:id="rId4"/>
    <p:sldId id="262" r:id="rId5"/>
    <p:sldId id="268" r:id="rId6"/>
    <p:sldId id="258" r:id="rId7"/>
    <p:sldId id="263" r:id="rId8"/>
    <p:sldId id="259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5D7769"/>
    <a:srgbClr val="202431"/>
    <a:srgbClr val="5C2836"/>
    <a:srgbClr val="AB2C38"/>
    <a:srgbClr val="4A4949"/>
    <a:srgbClr val="F4A230"/>
    <a:srgbClr val="D74B4B"/>
    <a:srgbClr val="435B75"/>
    <a:srgbClr val="9A9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07" autoAdjust="0"/>
  </p:normalViewPr>
  <p:slideViewPr>
    <p:cSldViewPr snapToGrid="0">
      <p:cViewPr varScale="1">
        <p:scale>
          <a:sx n="87" d="100"/>
          <a:sy n="87" d="100"/>
        </p:scale>
        <p:origin x="6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2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ll\Documents\Python_Projects\RF_week\output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ll\Documents\Python_Projects\RF_week\output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ll\Documents\Python_Projects\RF_week\output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ll\Documents\Python_Projects\RF_week\output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ll\Documents\Python_Projects\RF_week\output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ll\Documents\Python_Projects\RF_week\output.xlsx" TargetMode="External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ll\Documents\Python_Projects\RF_week\output.xlsx" TargetMode="External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ll\Documents\Python_Projects\RF_week\output.xlsx" TargetMode="External"/><Relationship Id="rId1" Type="http://schemas.openxmlformats.org/officeDocument/2006/relationships/themeOverride" Target="../theme/themeOverrid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住宅量价!$B$1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住宅量价!$A$2:$A$11</c:f>
              <c:strCache>
                <c:ptCount val="10"/>
                <c:pt idx="0">
                  <c:v>1002-1008</c:v>
                </c:pt>
                <c:pt idx="1">
                  <c:v>1009-1015</c:v>
                </c:pt>
                <c:pt idx="2">
                  <c:v>1016-1022</c:v>
                </c:pt>
                <c:pt idx="3">
                  <c:v>1023-1029</c:v>
                </c:pt>
                <c:pt idx="4">
                  <c:v>1030-1105</c:v>
                </c:pt>
                <c:pt idx="5">
                  <c:v>1106-1112</c:v>
                </c:pt>
                <c:pt idx="6">
                  <c:v>1113-1119</c:v>
                </c:pt>
                <c:pt idx="7">
                  <c:v>1120-1126</c:v>
                </c:pt>
                <c:pt idx="8">
                  <c:v>1127-1203</c:v>
                </c:pt>
                <c:pt idx="9">
                  <c:v>1204-1210</c:v>
                </c:pt>
              </c:strCache>
            </c:strRef>
          </c:cat>
          <c:val>
            <c:numRef>
              <c:f>住宅量价!$B$2:$B$11</c:f>
              <c:numCache>
                <c:formatCode>General</c:formatCode>
                <c:ptCount val="10"/>
                <c:pt idx="0">
                  <c:v>0</c:v>
                </c:pt>
                <c:pt idx="1">
                  <c:v>8.41</c:v>
                </c:pt>
                <c:pt idx="2">
                  <c:v>0.5</c:v>
                </c:pt>
                <c:pt idx="3">
                  <c:v>43</c:v>
                </c:pt>
                <c:pt idx="4">
                  <c:v>35.270000000000003</c:v>
                </c:pt>
                <c:pt idx="5">
                  <c:v>9.27</c:v>
                </c:pt>
                <c:pt idx="6">
                  <c:v>43.81</c:v>
                </c:pt>
                <c:pt idx="7">
                  <c:v>17.09</c:v>
                </c:pt>
                <c:pt idx="8">
                  <c:v>68.03</c:v>
                </c:pt>
                <c:pt idx="9">
                  <c:v>10.199999999999999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EC-4F4A-BBB2-3F1B6F235CFC}"/>
            </c:ext>
          </c:extLst>
        </c:ser>
        <c:ser>
          <c:idx val="1"/>
          <c:order val="1"/>
          <c:tx>
            <c:strRef>
              <c:f>住宅量价!$C$1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住宅量价!$A$2:$A$11</c:f>
              <c:strCache>
                <c:ptCount val="10"/>
                <c:pt idx="0">
                  <c:v>1002-1008</c:v>
                </c:pt>
                <c:pt idx="1">
                  <c:v>1009-1015</c:v>
                </c:pt>
                <c:pt idx="2">
                  <c:v>1016-1022</c:v>
                </c:pt>
                <c:pt idx="3">
                  <c:v>1023-1029</c:v>
                </c:pt>
                <c:pt idx="4">
                  <c:v>1030-1105</c:v>
                </c:pt>
                <c:pt idx="5">
                  <c:v>1106-1112</c:v>
                </c:pt>
                <c:pt idx="6">
                  <c:v>1113-1119</c:v>
                </c:pt>
                <c:pt idx="7">
                  <c:v>1120-1126</c:v>
                </c:pt>
                <c:pt idx="8">
                  <c:v>1127-1203</c:v>
                </c:pt>
                <c:pt idx="9">
                  <c:v>1204-1210</c:v>
                </c:pt>
              </c:strCache>
            </c:strRef>
          </c:cat>
          <c:val>
            <c:numRef>
              <c:f>住宅量价!$C$2:$C$11</c:f>
              <c:numCache>
                <c:formatCode>General</c:formatCode>
                <c:ptCount val="10"/>
                <c:pt idx="0">
                  <c:v>6.52</c:v>
                </c:pt>
                <c:pt idx="1">
                  <c:v>15.78</c:v>
                </c:pt>
                <c:pt idx="2">
                  <c:v>7.1</c:v>
                </c:pt>
                <c:pt idx="3">
                  <c:v>6.71</c:v>
                </c:pt>
                <c:pt idx="4">
                  <c:v>16.809999999999999</c:v>
                </c:pt>
                <c:pt idx="5">
                  <c:v>10.1</c:v>
                </c:pt>
                <c:pt idx="6">
                  <c:v>7.87</c:v>
                </c:pt>
                <c:pt idx="7">
                  <c:v>27.8</c:v>
                </c:pt>
                <c:pt idx="8">
                  <c:v>26.67</c:v>
                </c:pt>
                <c:pt idx="9">
                  <c:v>33.340000000000003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4056"/>
        <c:axId val="372314448"/>
      </c:barChart>
      <c:lineChart>
        <c:grouping val="standard"/>
        <c:varyColors val="0"/>
        <c:ser>
          <c:idx val="2"/>
          <c:order val="2"/>
          <c:tx>
            <c:strRef>
              <c:f>住宅量价!$D$1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住宅量价!$A$2:$A$11</c:f>
              <c:strCache>
                <c:ptCount val="10"/>
                <c:pt idx="0">
                  <c:v>1002-1008</c:v>
                </c:pt>
                <c:pt idx="1">
                  <c:v>1009-1015</c:v>
                </c:pt>
                <c:pt idx="2">
                  <c:v>1016-1022</c:v>
                </c:pt>
                <c:pt idx="3">
                  <c:v>1023-1029</c:v>
                </c:pt>
                <c:pt idx="4">
                  <c:v>1030-1105</c:v>
                </c:pt>
                <c:pt idx="5">
                  <c:v>1106-1112</c:v>
                </c:pt>
                <c:pt idx="6">
                  <c:v>1113-1119</c:v>
                </c:pt>
                <c:pt idx="7">
                  <c:v>1120-1126</c:v>
                </c:pt>
                <c:pt idx="8">
                  <c:v>1127-1203</c:v>
                </c:pt>
                <c:pt idx="9">
                  <c:v>1204-1210</c:v>
                </c:pt>
              </c:strCache>
            </c:strRef>
          </c:cat>
          <c:val>
            <c:numRef>
              <c:f>住宅量价!$D$2:$D$11</c:f>
              <c:numCache>
                <c:formatCode>General</c:formatCode>
                <c:ptCount val="10"/>
                <c:pt idx="0">
                  <c:v>26687</c:v>
                </c:pt>
                <c:pt idx="1">
                  <c:v>20689</c:v>
                </c:pt>
                <c:pt idx="2">
                  <c:v>21427</c:v>
                </c:pt>
                <c:pt idx="3">
                  <c:v>22067</c:v>
                </c:pt>
                <c:pt idx="4">
                  <c:v>25398</c:v>
                </c:pt>
                <c:pt idx="5">
                  <c:v>20353</c:v>
                </c:pt>
                <c:pt idx="6">
                  <c:v>22219</c:v>
                </c:pt>
                <c:pt idx="7">
                  <c:v>24714</c:v>
                </c:pt>
                <c:pt idx="8">
                  <c:v>27253</c:v>
                </c:pt>
                <c:pt idx="9">
                  <c:v>19707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E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15232"/>
        <c:axId val="372314840"/>
      </c:lineChart>
      <c:catAx>
        <c:axId val="372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448"/>
        <c:crossesAt val="0"/>
        <c:auto val="1"/>
        <c:lblAlgn val="ctr"/>
        <c:lblOffset val="100"/>
        <c:noMultiLvlLbl val="0"/>
      </c:catAx>
      <c:valAx>
        <c:axId val="3723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056"/>
        <c:crosses val="autoZero"/>
        <c:crossBetween val="between"/>
      </c:valAx>
      <c:valAx>
        <c:axId val="3723148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372315232"/>
        <c:crosses val="max"/>
        <c:crossBetween val="between"/>
      </c:valAx>
      <c:catAx>
        <c:axId val="3723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3148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住宅板块!$B$1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住宅板块!$A$2:$A$12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住宅板块!$B$2:$B$12</c:f>
              <c:numCache>
                <c:formatCode>General</c:formatCode>
                <c:ptCount val="11"/>
                <c:pt idx="0">
                  <c:v>0</c:v>
                </c:pt>
                <c:pt idx="1">
                  <c:v>5.3</c:v>
                </c:pt>
                <c:pt idx="2">
                  <c:v>9.42</c:v>
                </c:pt>
                <c:pt idx="3">
                  <c:v>41.25</c:v>
                </c:pt>
                <c:pt idx="4">
                  <c:v>19.29</c:v>
                </c:pt>
                <c:pt idx="5">
                  <c:v>12.44</c:v>
                </c:pt>
                <c:pt idx="6">
                  <c:v>36.99</c:v>
                </c:pt>
                <c:pt idx="7">
                  <c:v>29.96</c:v>
                </c:pt>
                <c:pt idx="8">
                  <c:v>28.47</c:v>
                </c:pt>
                <c:pt idx="9">
                  <c:v>25.19</c:v>
                </c:pt>
                <c:pt idx="10">
                  <c:v>27.26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EC-4F4A-BBB2-3F1B6F235CFC}"/>
            </c:ext>
          </c:extLst>
        </c:ser>
        <c:ser>
          <c:idx val="1"/>
          <c:order val="1"/>
          <c:tx>
            <c:strRef>
              <c:f>住宅板块!$C$1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住宅板块!$A$2:$A$12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住宅板块!$C$2:$C$12</c:f>
              <c:numCache>
                <c:formatCode>General</c:formatCode>
                <c:ptCount val="11"/>
                <c:pt idx="0">
                  <c:v>0.21</c:v>
                </c:pt>
                <c:pt idx="1">
                  <c:v>1.02</c:v>
                </c:pt>
                <c:pt idx="2">
                  <c:v>9.44</c:v>
                </c:pt>
                <c:pt idx="3">
                  <c:v>30.58</c:v>
                </c:pt>
                <c:pt idx="4">
                  <c:v>17.829999999999998</c:v>
                </c:pt>
                <c:pt idx="5">
                  <c:v>8.3800000000000008</c:v>
                </c:pt>
                <c:pt idx="6">
                  <c:v>29.91</c:v>
                </c:pt>
                <c:pt idx="7">
                  <c:v>21.5</c:v>
                </c:pt>
                <c:pt idx="8">
                  <c:v>15.43</c:v>
                </c:pt>
                <c:pt idx="9">
                  <c:v>15.95</c:v>
                </c:pt>
                <c:pt idx="10">
                  <c:v>8.4700000000000006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4056"/>
        <c:axId val="372314448"/>
      </c:barChart>
      <c:lineChart>
        <c:grouping val="standard"/>
        <c:varyColors val="0"/>
        <c:ser>
          <c:idx val="2"/>
          <c:order val="2"/>
          <c:tx>
            <c:strRef>
              <c:f>住宅板块!$D$1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住宅板块!$A$2:$A$12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住宅板块!$D$2:$D$12</c:f>
              <c:numCache>
                <c:formatCode>General</c:formatCode>
                <c:ptCount val="11"/>
                <c:pt idx="0">
                  <c:v>34422</c:v>
                </c:pt>
                <c:pt idx="1">
                  <c:v>35099</c:v>
                </c:pt>
                <c:pt idx="2">
                  <c:v>30500</c:v>
                </c:pt>
                <c:pt idx="3">
                  <c:v>37510</c:v>
                </c:pt>
                <c:pt idx="4">
                  <c:v>27884</c:v>
                </c:pt>
                <c:pt idx="5">
                  <c:v>28965</c:v>
                </c:pt>
                <c:pt idx="6">
                  <c:v>17401</c:v>
                </c:pt>
                <c:pt idx="7">
                  <c:v>23576</c:v>
                </c:pt>
                <c:pt idx="8">
                  <c:v>13129</c:v>
                </c:pt>
                <c:pt idx="9">
                  <c:v>10189</c:v>
                </c:pt>
                <c:pt idx="10">
                  <c:v>8169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E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15232"/>
        <c:axId val="372314840"/>
      </c:lineChart>
      <c:catAx>
        <c:axId val="372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448"/>
        <c:crossesAt val="0"/>
        <c:auto val="1"/>
        <c:lblAlgn val="ctr"/>
        <c:lblOffset val="100"/>
        <c:noMultiLvlLbl val="0"/>
      </c:catAx>
      <c:valAx>
        <c:axId val="3723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056"/>
        <c:crosses val="autoZero"/>
        <c:crossBetween val="between"/>
      </c:valAx>
      <c:valAx>
        <c:axId val="3723148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372315232"/>
        <c:crosses val="max"/>
        <c:crossBetween val="between"/>
      </c:valAx>
      <c:catAx>
        <c:axId val="3723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3148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别墅量价!$B$1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别墅量价!$A$2:$A$11</c:f>
              <c:strCache>
                <c:ptCount val="10"/>
                <c:pt idx="0">
                  <c:v>1002-1008</c:v>
                </c:pt>
                <c:pt idx="1">
                  <c:v>1009-1015</c:v>
                </c:pt>
                <c:pt idx="2">
                  <c:v>1016-1022</c:v>
                </c:pt>
                <c:pt idx="3">
                  <c:v>1023-1029</c:v>
                </c:pt>
                <c:pt idx="4">
                  <c:v>1030-1105</c:v>
                </c:pt>
                <c:pt idx="5">
                  <c:v>1106-1112</c:v>
                </c:pt>
                <c:pt idx="6">
                  <c:v>1113-1119</c:v>
                </c:pt>
                <c:pt idx="7">
                  <c:v>1120-1126</c:v>
                </c:pt>
                <c:pt idx="8">
                  <c:v>1127-1203</c:v>
                </c:pt>
                <c:pt idx="9">
                  <c:v>1204-1210</c:v>
                </c:pt>
              </c:strCache>
            </c:strRef>
          </c:cat>
          <c:val>
            <c:numRef>
              <c:f>别墅量价!$B$2:$B$11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0.55000000000000004</c:v>
                </c:pt>
                <c:pt idx="3">
                  <c:v>0</c:v>
                </c:pt>
                <c:pt idx="4">
                  <c:v>8.06</c:v>
                </c:pt>
                <c:pt idx="5">
                  <c:v>1.93</c:v>
                </c:pt>
                <c:pt idx="6">
                  <c:v>0</c:v>
                </c:pt>
                <c:pt idx="7">
                  <c:v>0</c:v>
                </c:pt>
                <c:pt idx="8">
                  <c:v>5.96</c:v>
                </c:pt>
                <c:pt idx="9">
                  <c:v>1.06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EC-4F4A-BBB2-3F1B6F235CFC}"/>
            </c:ext>
          </c:extLst>
        </c:ser>
        <c:ser>
          <c:idx val="1"/>
          <c:order val="1"/>
          <c:tx>
            <c:strRef>
              <c:f>别墅量价!$C$1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别墅量价!$A$2:$A$11</c:f>
              <c:strCache>
                <c:ptCount val="10"/>
                <c:pt idx="0">
                  <c:v>1002-1008</c:v>
                </c:pt>
                <c:pt idx="1">
                  <c:v>1009-1015</c:v>
                </c:pt>
                <c:pt idx="2">
                  <c:v>1016-1022</c:v>
                </c:pt>
                <c:pt idx="3">
                  <c:v>1023-1029</c:v>
                </c:pt>
                <c:pt idx="4">
                  <c:v>1030-1105</c:v>
                </c:pt>
                <c:pt idx="5">
                  <c:v>1106-1112</c:v>
                </c:pt>
                <c:pt idx="6">
                  <c:v>1113-1119</c:v>
                </c:pt>
                <c:pt idx="7">
                  <c:v>1120-1126</c:v>
                </c:pt>
                <c:pt idx="8">
                  <c:v>1127-1203</c:v>
                </c:pt>
                <c:pt idx="9">
                  <c:v>1204-1210</c:v>
                </c:pt>
              </c:strCache>
            </c:strRef>
          </c:cat>
          <c:val>
            <c:numRef>
              <c:f>别墅量价!$C$2:$C$11</c:f>
              <c:numCache>
                <c:formatCode>General</c:formatCode>
                <c:ptCount val="10"/>
                <c:pt idx="0">
                  <c:v>0.02</c:v>
                </c:pt>
                <c:pt idx="1">
                  <c:v>1.28</c:v>
                </c:pt>
                <c:pt idx="2">
                  <c:v>0.37</c:v>
                </c:pt>
                <c:pt idx="3">
                  <c:v>0.32</c:v>
                </c:pt>
                <c:pt idx="4">
                  <c:v>1.28</c:v>
                </c:pt>
                <c:pt idx="5">
                  <c:v>0.69</c:v>
                </c:pt>
                <c:pt idx="6">
                  <c:v>0.47</c:v>
                </c:pt>
                <c:pt idx="7">
                  <c:v>0.81</c:v>
                </c:pt>
                <c:pt idx="8">
                  <c:v>2.58</c:v>
                </c:pt>
                <c:pt idx="9">
                  <c:v>1.1499999999999999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4056"/>
        <c:axId val="372314448"/>
      </c:barChart>
      <c:lineChart>
        <c:grouping val="standard"/>
        <c:varyColors val="0"/>
        <c:ser>
          <c:idx val="2"/>
          <c:order val="2"/>
          <c:tx>
            <c:strRef>
              <c:f>别墅量价!$D$1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别墅量价!$A$2:$A$11</c:f>
              <c:strCache>
                <c:ptCount val="10"/>
                <c:pt idx="0">
                  <c:v>1002-1008</c:v>
                </c:pt>
                <c:pt idx="1">
                  <c:v>1009-1015</c:v>
                </c:pt>
                <c:pt idx="2">
                  <c:v>1016-1022</c:v>
                </c:pt>
                <c:pt idx="3">
                  <c:v>1023-1029</c:v>
                </c:pt>
                <c:pt idx="4">
                  <c:v>1030-1105</c:v>
                </c:pt>
                <c:pt idx="5">
                  <c:v>1106-1112</c:v>
                </c:pt>
                <c:pt idx="6">
                  <c:v>1113-1119</c:v>
                </c:pt>
                <c:pt idx="7">
                  <c:v>1120-1126</c:v>
                </c:pt>
                <c:pt idx="8">
                  <c:v>1127-1203</c:v>
                </c:pt>
                <c:pt idx="9">
                  <c:v>1204-1210</c:v>
                </c:pt>
              </c:strCache>
            </c:strRef>
          </c:cat>
          <c:val>
            <c:numRef>
              <c:f>别墅量价!$D$2:$D$11</c:f>
              <c:numCache>
                <c:formatCode>General</c:formatCode>
                <c:ptCount val="10"/>
                <c:pt idx="0">
                  <c:v>5000</c:v>
                </c:pt>
                <c:pt idx="1">
                  <c:v>22858</c:v>
                </c:pt>
                <c:pt idx="2">
                  <c:v>25392</c:v>
                </c:pt>
                <c:pt idx="3">
                  <c:v>24547</c:v>
                </c:pt>
                <c:pt idx="4">
                  <c:v>17980</c:v>
                </c:pt>
                <c:pt idx="5">
                  <c:v>30172</c:v>
                </c:pt>
                <c:pt idx="6">
                  <c:v>19725</c:v>
                </c:pt>
                <c:pt idx="7">
                  <c:v>28652</c:v>
                </c:pt>
                <c:pt idx="8">
                  <c:v>13791</c:v>
                </c:pt>
                <c:pt idx="9">
                  <c:v>25723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E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15232"/>
        <c:axId val="372314840"/>
      </c:lineChart>
      <c:catAx>
        <c:axId val="372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448"/>
        <c:crossesAt val="0"/>
        <c:auto val="1"/>
        <c:lblAlgn val="ctr"/>
        <c:lblOffset val="100"/>
        <c:noMultiLvlLbl val="0"/>
      </c:catAx>
      <c:valAx>
        <c:axId val="3723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056"/>
        <c:crosses val="autoZero"/>
        <c:crossBetween val="between"/>
      </c:valAx>
      <c:valAx>
        <c:axId val="3723148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372315232"/>
        <c:crosses val="max"/>
        <c:crossBetween val="between"/>
      </c:valAx>
      <c:catAx>
        <c:axId val="3723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3148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别墅板块!$B$1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别墅板块!$A$2:$A$12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别墅板块!$B$2:$B$12</c:f>
              <c:numCache>
                <c:formatCode>General</c:formatCode>
                <c:ptCount val="11"/>
                <c:pt idx="0">
                  <c:v>0.43</c:v>
                </c:pt>
                <c:pt idx="1">
                  <c:v>0</c:v>
                </c:pt>
                <c:pt idx="2">
                  <c:v>0.19</c:v>
                </c:pt>
                <c:pt idx="3">
                  <c:v>0</c:v>
                </c:pt>
                <c:pt idx="4">
                  <c:v>0</c:v>
                </c:pt>
                <c:pt idx="5">
                  <c:v>0.21</c:v>
                </c:pt>
                <c:pt idx="6">
                  <c:v>7.78</c:v>
                </c:pt>
                <c:pt idx="7">
                  <c:v>0</c:v>
                </c:pt>
                <c:pt idx="8">
                  <c:v>1.06</c:v>
                </c:pt>
                <c:pt idx="9">
                  <c:v>7.02</c:v>
                </c:pt>
                <c:pt idx="10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EC-4F4A-BBB2-3F1B6F235CFC}"/>
            </c:ext>
          </c:extLst>
        </c:ser>
        <c:ser>
          <c:idx val="1"/>
          <c:order val="1"/>
          <c:tx>
            <c:strRef>
              <c:f>别墅板块!$C$1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别墅板块!$A$2:$A$12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别墅板块!$C$2:$C$12</c:f>
              <c:numCache>
                <c:formatCode>General</c:formatCode>
                <c:ptCount val="11"/>
                <c:pt idx="0">
                  <c:v>0</c:v>
                </c:pt>
                <c:pt idx="1">
                  <c:v>0.26</c:v>
                </c:pt>
                <c:pt idx="2">
                  <c:v>0</c:v>
                </c:pt>
                <c:pt idx="3">
                  <c:v>0.04</c:v>
                </c:pt>
                <c:pt idx="4">
                  <c:v>0.03</c:v>
                </c:pt>
                <c:pt idx="5">
                  <c:v>0.21</c:v>
                </c:pt>
                <c:pt idx="6">
                  <c:v>3.28</c:v>
                </c:pt>
                <c:pt idx="7">
                  <c:v>1.25</c:v>
                </c:pt>
                <c:pt idx="8">
                  <c:v>0.26</c:v>
                </c:pt>
                <c:pt idx="9">
                  <c:v>1.57</c:v>
                </c:pt>
                <c:pt idx="10">
                  <c:v>2.09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4056"/>
        <c:axId val="372314448"/>
      </c:barChart>
      <c:lineChart>
        <c:grouping val="standard"/>
        <c:varyColors val="0"/>
        <c:ser>
          <c:idx val="2"/>
          <c:order val="2"/>
          <c:tx>
            <c:strRef>
              <c:f>别墅板块!$D$1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别墅板块!$A$2:$A$12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别墅板块!$D$2:$D$12</c:f>
              <c:numCache>
                <c:formatCode>General</c:formatCode>
                <c:ptCount val="11"/>
                <c:pt idx="1">
                  <c:v>74474</c:v>
                </c:pt>
                <c:pt idx="3">
                  <c:v>28212</c:v>
                </c:pt>
                <c:pt idx="4">
                  <c:v>33888</c:v>
                </c:pt>
                <c:pt idx="5">
                  <c:v>21409</c:v>
                </c:pt>
                <c:pt idx="6">
                  <c:v>27674</c:v>
                </c:pt>
                <c:pt idx="7">
                  <c:v>19761</c:v>
                </c:pt>
                <c:pt idx="8">
                  <c:v>12842</c:v>
                </c:pt>
                <c:pt idx="9">
                  <c:v>14427</c:v>
                </c:pt>
                <c:pt idx="10">
                  <c:v>9953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E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15232"/>
        <c:axId val="372314840"/>
      </c:lineChart>
      <c:catAx>
        <c:axId val="372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448"/>
        <c:crossesAt val="0"/>
        <c:auto val="1"/>
        <c:lblAlgn val="ctr"/>
        <c:lblOffset val="100"/>
        <c:noMultiLvlLbl val="0"/>
      </c:catAx>
      <c:valAx>
        <c:axId val="3723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056"/>
        <c:crosses val="autoZero"/>
        <c:crossBetween val="between"/>
      </c:valAx>
      <c:valAx>
        <c:axId val="3723148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372315232"/>
        <c:crosses val="max"/>
        <c:crossBetween val="between"/>
      </c:valAx>
      <c:catAx>
        <c:axId val="3723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3148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商业量价!$B$1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商业量价!$A$2:$A$11</c:f>
              <c:strCache>
                <c:ptCount val="10"/>
                <c:pt idx="0">
                  <c:v>1002-1008</c:v>
                </c:pt>
                <c:pt idx="1">
                  <c:v>1009-1015</c:v>
                </c:pt>
                <c:pt idx="2">
                  <c:v>1016-1022</c:v>
                </c:pt>
                <c:pt idx="3">
                  <c:v>1023-1029</c:v>
                </c:pt>
                <c:pt idx="4">
                  <c:v>1030-1105</c:v>
                </c:pt>
                <c:pt idx="5">
                  <c:v>1106-1112</c:v>
                </c:pt>
                <c:pt idx="6">
                  <c:v>1113-1119</c:v>
                </c:pt>
                <c:pt idx="7">
                  <c:v>1120-1126</c:v>
                </c:pt>
                <c:pt idx="8">
                  <c:v>1127-1203</c:v>
                </c:pt>
                <c:pt idx="9">
                  <c:v>1204-1210</c:v>
                </c:pt>
              </c:strCache>
            </c:strRef>
          </c:cat>
          <c:val>
            <c:numRef>
              <c:f>商业量价!$B$2:$B$11</c:f>
              <c:numCache>
                <c:formatCode>General</c:formatCode>
                <c:ptCount val="10"/>
                <c:pt idx="0">
                  <c:v>0</c:v>
                </c:pt>
                <c:pt idx="1">
                  <c:v>1.43</c:v>
                </c:pt>
                <c:pt idx="2">
                  <c:v>0</c:v>
                </c:pt>
                <c:pt idx="3">
                  <c:v>3.43</c:v>
                </c:pt>
                <c:pt idx="4">
                  <c:v>15.54</c:v>
                </c:pt>
                <c:pt idx="5">
                  <c:v>0.42</c:v>
                </c:pt>
                <c:pt idx="6">
                  <c:v>2.16</c:v>
                </c:pt>
                <c:pt idx="7">
                  <c:v>8.1999999999999993</c:v>
                </c:pt>
                <c:pt idx="8">
                  <c:v>8.17</c:v>
                </c:pt>
                <c:pt idx="9">
                  <c:v>1.55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EC-4F4A-BBB2-3F1B6F235CFC}"/>
            </c:ext>
          </c:extLst>
        </c:ser>
        <c:ser>
          <c:idx val="1"/>
          <c:order val="1"/>
          <c:tx>
            <c:strRef>
              <c:f>商业量价!$C$1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商业量价!$A$2:$A$11</c:f>
              <c:strCache>
                <c:ptCount val="10"/>
                <c:pt idx="0">
                  <c:v>1002-1008</c:v>
                </c:pt>
                <c:pt idx="1">
                  <c:v>1009-1015</c:v>
                </c:pt>
                <c:pt idx="2">
                  <c:v>1016-1022</c:v>
                </c:pt>
                <c:pt idx="3">
                  <c:v>1023-1029</c:v>
                </c:pt>
                <c:pt idx="4">
                  <c:v>1030-1105</c:v>
                </c:pt>
                <c:pt idx="5">
                  <c:v>1106-1112</c:v>
                </c:pt>
                <c:pt idx="6">
                  <c:v>1113-1119</c:v>
                </c:pt>
                <c:pt idx="7">
                  <c:v>1120-1126</c:v>
                </c:pt>
                <c:pt idx="8">
                  <c:v>1127-1203</c:v>
                </c:pt>
                <c:pt idx="9">
                  <c:v>1204-1210</c:v>
                </c:pt>
              </c:strCache>
            </c:strRef>
          </c:cat>
          <c:val>
            <c:numRef>
              <c:f>商业量价!$C$2:$C$11</c:f>
              <c:numCache>
                <c:formatCode>General</c:formatCode>
                <c:ptCount val="10"/>
                <c:pt idx="0">
                  <c:v>0.09</c:v>
                </c:pt>
                <c:pt idx="1">
                  <c:v>2</c:v>
                </c:pt>
                <c:pt idx="2">
                  <c:v>2.58</c:v>
                </c:pt>
                <c:pt idx="3">
                  <c:v>1.27</c:v>
                </c:pt>
                <c:pt idx="4">
                  <c:v>2</c:v>
                </c:pt>
                <c:pt idx="5">
                  <c:v>2.2799999999999998</c:v>
                </c:pt>
                <c:pt idx="6">
                  <c:v>1.6</c:v>
                </c:pt>
                <c:pt idx="7">
                  <c:v>1.42</c:v>
                </c:pt>
                <c:pt idx="8">
                  <c:v>1.57</c:v>
                </c:pt>
                <c:pt idx="9">
                  <c:v>2.14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4056"/>
        <c:axId val="372314448"/>
      </c:barChart>
      <c:lineChart>
        <c:grouping val="standard"/>
        <c:varyColors val="0"/>
        <c:ser>
          <c:idx val="2"/>
          <c:order val="2"/>
          <c:tx>
            <c:strRef>
              <c:f>商业量价!$D$1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商业量价!$A$2:$A$11</c:f>
              <c:strCache>
                <c:ptCount val="10"/>
                <c:pt idx="0">
                  <c:v>1002-1008</c:v>
                </c:pt>
                <c:pt idx="1">
                  <c:v>1009-1015</c:v>
                </c:pt>
                <c:pt idx="2">
                  <c:v>1016-1022</c:v>
                </c:pt>
                <c:pt idx="3">
                  <c:v>1023-1029</c:v>
                </c:pt>
                <c:pt idx="4">
                  <c:v>1030-1105</c:v>
                </c:pt>
                <c:pt idx="5">
                  <c:v>1106-1112</c:v>
                </c:pt>
                <c:pt idx="6">
                  <c:v>1113-1119</c:v>
                </c:pt>
                <c:pt idx="7">
                  <c:v>1120-1126</c:v>
                </c:pt>
                <c:pt idx="8">
                  <c:v>1127-1203</c:v>
                </c:pt>
                <c:pt idx="9">
                  <c:v>1204-1210</c:v>
                </c:pt>
              </c:strCache>
            </c:strRef>
          </c:cat>
          <c:val>
            <c:numRef>
              <c:f>商业量价!$D$2:$D$11</c:f>
              <c:numCache>
                <c:formatCode>General</c:formatCode>
                <c:ptCount val="10"/>
                <c:pt idx="0">
                  <c:v>30718</c:v>
                </c:pt>
                <c:pt idx="1">
                  <c:v>27604</c:v>
                </c:pt>
                <c:pt idx="2">
                  <c:v>26622</c:v>
                </c:pt>
                <c:pt idx="3">
                  <c:v>28859</c:v>
                </c:pt>
                <c:pt idx="4">
                  <c:v>28928</c:v>
                </c:pt>
                <c:pt idx="5">
                  <c:v>21243</c:v>
                </c:pt>
                <c:pt idx="6">
                  <c:v>26014</c:v>
                </c:pt>
                <c:pt idx="7">
                  <c:v>25895</c:v>
                </c:pt>
                <c:pt idx="8">
                  <c:v>32512</c:v>
                </c:pt>
                <c:pt idx="9">
                  <c:v>26009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E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15232"/>
        <c:axId val="372314840"/>
      </c:lineChart>
      <c:catAx>
        <c:axId val="372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448"/>
        <c:crossesAt val="0"/>
        <c:auto val="1"/>
        <c:lblAlgn val="ctr"/>
        <c:lblOffset val="100"/>
        <c:noMultiLvlLbl val="0"/>
      </c:catAx>
      <c:valAx>
        <c:axId val="3723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056"/>
        <c:crosses val="autoZero"/>
        <c:crossBetween val="between"/>
      </c:valAx>
      <c:valAx>
        <c:axId val="3723148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372315232"/>
        <c:crosses val="max"/>
        <c:crossBetween val="between"/>
      </c:valAx>
      <c:catAx>
        <c:axId val="3723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3148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商业板块!$B$1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商业板块!$A$2:$A$12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商业板块!$B$2:$B$12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1.01</c:v>
                </c:pt>
                <c:pt idx="3">
                  <c:v>0.56999999999999995</c:v>
                </c:pt>
                <c:pt idx="4">
                  <c:v>2.36</c:v>
                </c:pt>
                <c:pt idx="5">
                  <c:v>0.28000000000000003</c:v>
                </c:pt>
                <c:pt idx="6">
                  <c:v>3.46</c:v>
                </c:pt>
                <c:pt idx="7">
                  <c:v>3.6</c:v>
                </c:pt>
                <c:pt idx="8">
                  <c:v>19.79</c:v>
                </c:pt>
                <c:pt idx="9">
                  <c:v>9.2799999999999994</c:v>
                </c:pt>
                <c:pt idx="10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EC-4F4A-BBB2-3F1B6F235CFC}"/>
            </c:ext>
          </c:extLst>
        </c:ser>
        <c:ser>
          <c:idx val="1"/>
          <c:order val="1"/>
          <c:tx>
            <c:strRef>
              <c:f>商业板块!$C$1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商业板块!$A$2:$A$12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商业板块!$C$2:$C$12</c:f>
              <c:numCache>
                <c:formatCode>General</c:formatCode>
                <c:ptCount val="11"/>
                <c:pt idx="0">
                  <c:v>0.91</c:v>
                </c:pt>
                <c:pt idx="1">
                  <c:v>0.64</c:v>
                </c:pt>
                <c:pt idx="2">
                  <c:v>1.98</c:v>
                </c:pt>
                <c:pt idx="3">
                  <c:v>1.1299999999999999</c:v>
                </c:pt>
                <c:pt idx="4">
                  <c:v>1.39</c:v>
                </c:pt>
                <c:pt idx="5">
                  <c:v>2.16</c:v>
                </c:pt>
                <c:pt idx="6">
                  <c:v>4.05</c:v>
                </c:pt>
                <c:pt idx="7">
                  <c:v>1.25</c:v>
                </c:pt>
                <c:pt idx="8">
                  <c:v>0.67</c:v>
                </c:pt>
                <c:pt idx="9">
                  <c:v>2.08</c:v>
                </c:pt>
                <c:pt idx="10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4056"/>
        <c:axId val="372314448"/>
      </c:barChart>
      <c:lineChart>
        <c:grouping val="standard"/>
        <c:varyColors val="0"/>
        <c:ser>
          <c:idx val="2"/>
          <c:order val="2"/>
          <c:tx>
            <c:strRef>
              <c:f>商业板块!$D$1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商业板块!$A$2:$A$12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商业板块!$D$2:$D$12</c:f>
              <c:numCache>
                <c:formatCode>General</c:formatCode>
                <c:ptCount val="11"/>
                <c:pt idx="0">
                  <c:v>49070</c:v>
                </c:pt>
                <c:pt idx="1">
                  <c:v>37497</c:v>
                </c:pt>
                <c:pt idx="2">
                  <c:v>24135</c:v>
                </c:pt>
                <c:pt idx="3">
                  <c:v>33859</c:v>
                </c:pt>
                <c:pt idx="4">
                  <c:v>29467</c:v>
                </c:pt>
                <c:pt idx="5">
                  <c:v>31328</c:v>
                </c:pt>
                <c:pt idx="6">
                  <c:v>20431</c:v>
                </c:pt>
                <c:pt idx="7">
                  <c:v>28977</c:v>
                </c:pt>
                <c:pt idx="8">
                  <c:v>17281</c:v>
                </c:pt>
                <c:pt idx="9">
                  <c:v>26256</c:v>
                </c:pt>
                <c:pt idx="10">
                  <c:v>8322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E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15232"/>
        <c:axId val="372314840"/>
      </c:lineChart>
      <c:catAx>
        <c:axId val="372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448"/>
        <c:crossesAt val="0"/>
        <c:auto val="1"/>
        <c:lblAlgn val="ctr"/>
        <c:lblOffset val="100"/>
        <c:noMultiLvlLbl val="0"/>
      </c:catAx>
      <c:valAx>
        <c:axId val="3723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056"/>
        <c:crosses val="autoZero"/>
        <c:crossBetween val="between"/>
      </c:valAx>
      <c:valAx>
        <c:axId val="3723148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372315232"/>
        <c:crosses val="max"/>
        <c:crossBetween val="between"/>
      </c:valAx>
      <c:catAx>
        <c:axId val="3723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3148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办公量价!$B$1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办公量价!$A$2:$A$11</c:f>
              <c:strCache>
                <c:ptCount val="10"/>
                <c:pt idx="0">
                  <c:v>1002-1008</c:v>
                </c:pt>
                <c:pt idx="1">
                  <c:v>1009-1015</c:v>
                </c:pt>
                <c:pt idx="2">
                  <c:v>1016-1022</c:v>
                </c:pt>
                <c:pt idx="3">
                  <c:v>1023-1029</c:v>
                </c:pt>
                <c:pt idx="4">
                  <c:v>1030-1105</c:v>
                </c:pt>
                <c:pt idx="5">
                  <c:v>1106-1112</c:v>
                </c:pt>
                <c:pt idx="6">
                  <c:v>1113-1119</c:v>
                </c:pt>
                <c:pt idx="7">
                  <c:v>1120-1126</c:v>
                </c:pt>
                <c:pt idx="8">
                  <c:v>1127-1203</c:v>
                </c:pt>
                <c:pt idx="9">
                  <c:v>1204-1210</c:v>
                </c:pt>
              </c:strCache>
            </c:strRef>
          </c:cat>
          <c:val>
            <c:numRef>
              <c:f>办公量价!$B$2:$B$11</c:f>
              <c:numCache>
                <c:formatCode>General</c:formatCode>
                <c:ptCount val="10"/>
                <c:pt idx="0">
                  <c:v>0</c:v>
                </c:pt>
                <c:pt idx="1">
                  <c:v>5.74</c:v>
                </c:pt>
                <c:pt idx="2">
                  <c:v>0</c:v>
                </c:pt>
                <c:pt idx="3">
                  <c:v>4.3899999999999997</c:v>
                </c:pt>
                <c:pt idx="4">
                  <c:v>6.75</c:v>
                </c:pt>
                <c:pt idx="5">
                  <c:v>0</c:v>
                </c:pt>
                <c:pt idx="6">
                  <c:v>14.86</c:v>
                </c:pt>
                <c:pt idx="7">
                  <c:v>1.05</c:v>
                </c:pt>
                <c:pt idx="8">
                  <c:v>9.06</c:v>
                </c:pt>
                <c:pt idx="9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EC-4F4A-BBB2-3F1B6F235CFC}"/>
            </c:ext>
          </c:extLst>
        </c:ser>
        <c:ser>
          <c:idx val="1"/>
          <c:order val="1"/>
          <c:tx>
            <c:strRef>
              <c:f>办公量价!$C$1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办公量价!$A$2:$A$11</c:f>
              <c:strCache>
                <c:ptCount val="10"/>
                <c:pt idx="0">
                  <c:v>1002-1008</c:v>
                </c:pt>
                <c:pt idx="1">
                  <c:v>1009-1015</c:v>
                </c:pt>
                <c:pt idx="2">
                  <c:v>1016-1022</c:v>
                </c:pt>
                <c:pt idx="3">
                  <c:v>1023-1029</c:v>
                </c:pt>
                <c:pt idx="4">
                  <c:v>1030-1105</c:v>
                </c:pt>
                <c:pt idx="5">
                  <c:v>1106-1112</c:v>
                </c:pt>
                <c:pt idx="6">
                  <c:v>1113-1119</c:v>
                </c:pt>
                <c:pt idx="7">
                  <c:v>1120-1126</c:v>
                </c:pt>
                <c:pt idx="8">
                  <c:v>1127-1203</c:v>
                </c:pt>
                <c:pt idx="9">
                  <c:v>1204-1210</c:v>
                </c:pt>
              </c:strCache>
            </c:strRef>
          </c:cat>
          <c:val>
            <c:numRef>
              <c:f>办公量价!$C$2:$C$11</c:f>
              <c:numCache>
                <c:formatCode>General</c:formatCode>
                <c:ptCount val="10"/>
                <c:pt idx="0">
                  <c:v>1.76</c:v>
                </c:pt>
                <c:pt idx="1">
                  <c:v>5.87</c:v>
                </c:pt>
                <c:pt idx="2">
                  <c:v>3.49</c:v>
                </c:pt>
                <c:pt idx="3">
                  <c:v>2.4500000000000002</c:v>
                </c:pt>
                <c:pt idx="4">
                  <c:v>2.87</c:v>
                </c:pt>
                <c:pt idx="5">
                  <c:v>2.8</c:v>
                </c:pt>
                <c:pt idx="6">
                  <c:v>3.87</c:v>
                </c:pt>
                <c:pt idx="7">
                  <c:v>2.58</c:v>
                </c:pt>
                <c:pt idx="8">
                  <c:v>2.89</c:v>
                </c:pt>
                <c:pt idx="9">
                  <c:v>6.85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4056"/>
        <c:axId val="372314448"/>
      </c:barChart>
      <c:lineChart>
        <c:grouping val="standard"/>
        <c:varyColors val="0"/>
        <c:ser>
          <c:idx val="2"/>
          <c:order val="2"/>
          <c:tx>
            <c:strRef>
              <c:f>办公量价!$D$1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办公量价!$A$2:$A$11</c:f>
              <c:strCache>
                <c:ptCount val="10"/>
                <c:pt idx="0">
                  <c:v>1002-1008</c:v>
                </c:pt>
                <c:pt idx="1">
                  <c:v>1009-1015</c:v>
                </c:pt>
                <c:pt idx="2">
                  <c:v>1016-1022</c:v>
                </c:pt>
                <c:pt idx="3">
                  <c:v>1023-1029</c:v>
                </c:pt>
                <c:pt idx="4">
                  <c:v>1030-1105</c:v>
                </c:pt>
                <c:pt idx="5">
                  <c:v>1106-1112</c:v>
                </c:pt>
                <c:pt idx="6">
                  <c:v>1113-1119</c:v>
                </c:pt>
                <c:pt idx="7">
                  <c:v>1120-1126</c:v>
                </c:pt>
                <c:pt idx="8">
                  <c:v>1127-1203</c:v>
                </c:pt>
                <c:pt idx="9">
                  <c:v>1204-1210</c:v>
                </c:pt>
              </c:strCache>
            </c:strRef>
          </c:cat>
          <c:val>
            <c:numRef>
              <c:f>办公量价!$D$2:$D$11</c:f>
              <c:numCache>
                <c:formatCode>General</c:formatCode>
                <c:ptCount val="10"/>
                <c:pt idx="0">
                  <c:v>14605</c:v>
                </c:pt>
                <c:pt idx="1">
                  <c:v>17062</c:v>
                </c:pt>
                <c:pt idx="2">
                  <c:v>17390</c:v>
                </c:pt>
                <c:pt idx="3">
                  <c:v>18727</c:v>
                </c:pt>
                <c:pt idx="4">
                  <c:v>19391</c:v>
                </c:pt>
                <c:pt idx="5">
                  <c:v>17820</c:v>
                </c:pt>
                <c:pt idx="6">
                  <c:v>15640</c:v>
                </c:pt>
                <c:pt idx="7">
                  <c:v>19987</c:v>
                </c:pt>
                <c:pt idx="8">
                  <c:v>18067</c:v>
                </c:pt>
                <c:pt idx="9">
                  <c:v>22316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E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15232"/>
        <c:axId val="372314840"/>
      </c:lineChart>
      <c:catAx>
        <c:axId val="372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448"/>
        <c:crossesAt val="0"/>
        <c:auto val="1"/>
        <c:lblAlgn val="ctr"/>
        <c:lblOffset val="100"/>
        <c:noMultiLvlLbl val="0"/>
      </c:catAx>
      <c:valAx>
        <c:axId val="3723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056"/>
        <c:crosses val="autoZero"/>
        <c:crossBetween val="between"/>
      </c:valAx>
      <c:valAx>
        <c:axId val="3723148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372315232"/>
        <c:crosses val="max"/>
        <c:crossBetween val="between"/>
      </c:valAx>
      <c:catAx>
        <c:axId val="3723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3148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办公板块!$B$1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办公板块!$A$2:$A$12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办公板块!$B$2:$B$12</c:f>
              <c:numCache>
                <c:formatCode>General</c:formatCode>
                <c:ptCount val="11"/>
                <c:pt idx="0">
                  <c:v>0</c:v>
                </c:pt>
                <c:pt idx="1">
                  <c:v>1.53</c:v>
                </c:pt>
                <c:pt idx="2">
                  <c:v>5.28</c:v>
                </c:pt>
                <c:pt idx="3">
                  <c:v>2.42</c:v>
                </c:pt>
                <c:pt idx="4">
                  <c:v>5.74</c:v>
                </c:pt>
                <c:pt idx="5">
                  <c:v>0.72</c:v>
                </c:pt>
                <c:pt idx="6">
                  <c:v>5.6</c:v>
                </c:pt>
                <c:pt idx="7">
                  <c:v>17.38</c:v>
                </c:pt>
                <c:pt idx="8">
                  <c:v>3.66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EC-4F4A-BBB2-3F1B6F235CFC}"/>
            </c:ext>
          </c:extLst>
        </c:ser>
        <c:ser>
          <c:idx val="1"/>
          <c:order val="1"/>
          <c:tx>
            <c:strRef>
              <c:f>办公板块!$C$1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办公板块!$A$2:$A$12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办公板块!$C$2:$C$12</c:f>
              <c:numCache>
                <c:formatCode>General</c:formatCode>
                <c:ptCount val="11"/>
                <c:pt idx="0">
                  <c:v>0.5</c:v>
                </c:pt>
                <c:pt idx="1">
                  <c:v>0.21</c:v>
                </c:pt>
                <c:pt idx="2">
                  <c:v>5.48</c:v>
                </c:pt>
                <c:pt idx="3">
                  <c:v>8.11</c:v>
                </c:pt>
                <c:pt idx="4">
                  <c:v>2.4900000000000002</c:v>
                </c:pt>
                <c:pt idx="5">
                  <c:v>2.2200000000000002</c:v>
                </c:pt>
                <c:pt idx="6">
                  <c:v>5.79</c:v>
                </c:pt>
                <c:pt idx="7">
                  <c:v>7.9</c:v>
                </c:pt>
                <c:pt idx="8">
                  <c:v>0.94</c:v>
                </c:pt>
                <c:pt idx="9">
                  <c:v>1.74</c:v>
                </c:pt>
                <c:pt idx="10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4056"/>
        <c:axId val="372314448"/>
      </c:barChart>
      <c:lineChart>
        <c:grouping val="standard"/>
        <c:varyColors val="0"/>
        <c:ser>
          <c:idx val="2"/>
          <c:order val="2"/>
          <c:tx>
            <c:strRef>
              <c:f>办公板块!$D$1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办公板块!$A$2:$A$12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办公板块!$D$2:$D$12</c:f>
              <c:numCache>
                <c:formatCode>General</c:formatCode>
                <c:ptCount val="11"/>
                <c:pt idx="0">
                  <c:v>26801</c:v>
                </c:pt>
                <c:pt idx="1">
                  <c:v>19684</c:v>
                </c:pt>
                <c:pt idx="2">
                  <c:v>20018</c:v>
                </c:pt>
                <c:pt idx="3">
                  <c:v>24516</c:v>
                </c:pt>
                <c:pt idx="4">
                  <c:v>18701</c:v>
                </c:pt>
                <c:pt idx="5">
                  <c:v>18200</c:v>
                </c:pt>
                <c:pt idx="6">
                  <c:v>15304</c:v>
                </c:pt>
                <c:pt idx="7">
                  <c:v>15237</c:v>
                </c:pt>
                <c:pt idx="8">
                  <c:v>12717</c:v>
                </c:pt>
                <c:pt idx="9">
                  <c:v>11760</c:v>
                </c:pt>
                <c:pt idx="10">
                  <c:v>6245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E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15232"/>
        <c:axId val="372314840"/>
      </c:lineChart>
      <c:catAx>
        <c:axId val="372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448"/>
        <c:crossesAt val="0"/>
        <c:auto val="1"/>
        <c:lblAlgn val="ctr"/>
        <c:lblOffset val="100"/>
        <c:noMultiLvlLbl val="0"/>
      </c:catAx>
      <c:valAx>
        <c:axId val="3723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056"/>
        <c:crosses val="autoZero"/>
        <c:crossBetween val="between"/>
      </c:valAx>
      <c:valAx>
        <c:axId val="3723148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372315232"/>
        <c:crosses val="max"/>
        <c:crossBetween val="between"/>
      </c:valAx>
      <c:catAx>
        <c:axId val="3723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3148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C700B-69A2-4C00-862E-0FD156BDDDAC}" type="datetimeFigureOut">
              <a:rPr lang="zh-CN" altLang="en-US" smtClean="0"/>
              <a:t>2017/12/15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194D2-697F-4718-867E-9401F991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1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38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3DD1-68FD-47FE-BDC3-C22E462622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flipH="1">
            <a:off x="2497138" y="4157663"/>
            <a:ext cx="9694862" cy="2700337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flipH="1">
            <a:off x="4601029" y="4158341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直角三角形 11"/>
          <p:cNvSpPr/>
          <p:nvPr userDrawn="1"/>
        </p:nvSpPr>
        <p:spPr>
          <a:xfrm flipV="1">
            <a:off x="0" y="0"/>
            <a:ext cx="9694863" cy="2700338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直角三角形 12"/>
          <p:cNvSpPr/>
          <p:nvPr userDrawn="1"/>
        </p:nvSpPr>
        <p:spPr>
          <a:xfrm flipV="1">
            <a:off x="1" y="0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Picture 6" descr="D:\Users\zyf\Desktop\红色三条直折箭头 拷贝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9738"/>
            <a:ext cx="12193588" cy="534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553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3957145" y="136525"/>
            <a:ext cx="4277710" cy="549275"/>
          </a:xfrm>
          <a:prstGeom prst="rect">
            <a:avLst/>
          </a:prstGeo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979200"/>
            <a:ext cx="11016000" cy="508000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结论</a:t>
            </a:r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>
          <a:xfrm>
            <a:off x="567558" y="6461125"/>
            <a:ext cx="5718942" cy="365125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/>
                </a:solidFill>
              </a:rPr>
              <a:t>@</a:t>
            </a:r>
            <a:r>
              <a:rPr lang="zh-CN" altLang="en-US" sz="1000" dirty="0" smtClean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pic>
        <p:nvPicPr>
          <p:cNvPr id="7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928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3DD1-68FD-47FE-BDC3-C22E462622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flipH="1">
            <a:off x="2497138" y="4157663"/>
            <a:ext cx="9694862" cy="2700337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flipH="1">
            <a:off x="4601029" y="4158341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直角三角形 11"/>
          <p:cNvSpPr/>
          <p:nvPr userDrawn="1"/>
        </p:nvSpPr>
        <p:spPr>
          <a:xfrm flipV="1">
            <a:off x="0" y="0"/>
            <a:ext cx="9694863" cy="2700338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直角三角形 12"/>
          <p:cNvSpPr/>
          <p:nvPr userDrawn="1"/>
        </p:nvSpPr>
        <p:spPr>
          <a:xfrm flipV="1">
            <a:off x="1" y="0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Picture 6" descr="D:\Users\zyf\Desktop\红色三条直折箭头 拷贝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9738"/>
            <a:ext cx="12193588" cy="534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3607955" y="2447966"/>
            <a:ext cx="215900" cy="1223963"/>
          </a:xfrm>
          <a:prstGeom prst="rect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8816006" y="432919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网尚研究机构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8" descr="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447" y="635391"/>
            <a:ext cx="1838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3934409" y="2447966"/>
            <a:ext cx="6994800" cy="737428"/>
          </a:xfrm>
          <a:prstGeom prst="rect">
            <a:avLst/>
          </a:prstGeom>
        </p:spPr>
        <p:txBody>
          <a:bodyPr tIns="0" bIns="0" anchor="ctr" anchorCtr="0"/>
          <a:lstStyle>
            <a:lvl1pPr marL="0" algn="ctr" defTabSz="914400" rtl="0" eaLnBrk="1" latinLnBrk="0" hangingPunct="1">
              <a:lnSpc>
                <a:spcPct val="100000"/>
              </a:lnSpc>
              <a:defRPr lang="zh-CN" altLang="en-US"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lnSpc>
                <a:spcPct val="150000"/>
              </a:lnSpc>
              <a:defRPr lang="zh-CN" altLang="en-US" sz="44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lnSpc>
                <a:spcPct val="150000"/>
              </a:lnSpc>
              <a:defRPr lang="zh-CN" altLang="en-US" sz="44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lnSpc>
                <a:spcPct val="150000"/>
              </a:lnSpc>
              <a:defRPr lang="zh-CN" altLang="en-US" sz="44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lnSpc>
                <a:spcPct val="150000"/>
              </a:lnSpc>
              <a:defRPr lang="zh-CN" altLang="en-US" sz="44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sz="4400" dirty="0" err="1" smtClean="0"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年第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周周报</a:t>
            </a: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934409" y="3249038"/>
            <a:ext cx="6994800" cy="370800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defRPr lang="zh-CN" altLang="en-US" sz="18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defRPr lang="zh-CN" altLang="en-US" sz="18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defRPr lang="zh-CN" altLang="en-US" sz="18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defRPr lang="zh-CN" altLang="en-US" sz="18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658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3957145" y="136525"/>
            <a:ext cx="4277710" cy="549275"/>
          </a:xfrm>
          <a:prstGeom prst="rect">
            <a:avLst/>
          </a:prstGeo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zh-CN" altLang="en-US" dirty="0" smtClean="0"/>
              <a:t>本周导读</a:t>
            </a:r>
            <a:endParaRPr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401099" y="697386"/>
            <a:ext cx="11016000" cy="508000"/>
          </a:xfrm>
          <a:prstGeom prst="rect">
            <a:avLst/>
          </a:prstGeom>
        </p:spPr>
        <p:txBody>
          <a:bodyPr anchor="ctr" anchorCtr="0"/>
          <a:lstStyle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市场量价</a:t>
            </a:r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>
          <a:xfrm>
            <a:off x="567558" y="6461125"/>
            <a:ext cx="5718942" cy="365125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/>
                </a:solidFill>
              </a:rPr>
              <a:t>@</a:t>
            </a:r>
            <a:r>
              <a:rPr lang="zh-CN" altLang="en-US" sz="1000" dirty="0" smtClean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pic>
        <p:nvPicPr>
          <p:cNvPr id="7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  <p:sp>
        <p:nvSpPr>
          <p:cNvPr id="9" name="i$ļíḑê"/>
          <p:cNvSpPr/>
          <p:nvPr/>
        </p:nvSpPr>
        <p:spPr>
          <a:xfrm>
            <a:off x="401103" y="1942970"/>
            <a:ext cx="648000" cy="244169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zh-CN" altLang="en-US" sz="1400" b="1" dirty="0" smtClean="0">
                <a:solidFill>
                  <a:srgbClr val="AB2C3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住宅</a:t>
            </a:r>
            <a:endParaRPr lang="zh-CN" altLang="en-US" sz="1400" b="1" dirty="0">
              <a:solidFill>
                <a:srgbClr val="AB2C3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íšļiďè"/>
          <p:cNvSpPr/>
          <p:nvPr/>
        </p:nvSpPr>
        <p:spPr>
          <a:xfrm>
            <a:off x="400810" y="1255703"/>
            <a:ext cx="648586" cy="648586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1" name="îṩ1íḑè"/>
          <p:cNvSpPr/>
          <p:nvPr/>
        </p:nvSpPr>
        <p:spPr>
          <a:xfrm>
            <a:off x="534792" y="1429377"/>
            <a:ext cx="380620" cy="317234"/>
          </a:xfrm>
          <a:custGeom>
            <a:avLst/>
            <a:gdLst>
              <a:gd name="connsiteX0" fmla="*/ 589010 w 607639"/>
              <a:gd name="connsiteY0" fmla="*/ 487819 h 506448"/>
              <a:gd name="connsiteX1" fmla="*/ 607639 w 607639"/>
              <a:gd name="connsiteY1" fmla="*/ 487819 h 506448"/>
              <a:gd name="connsiteX2" fmla="*/ 607639 w 607639"/>
              <a:gd name="connsiteY2" fmla="*/ 506448 h 506448"/>
              <a:gd name="connsiteX3" fmla="*/ 589010 w 607639"/>
              <a:gd name="connsiteY3" fmla="*/ 506448 h 506448"/>
              <a:gd name="connsiteX4" fmla="*/ 0 w 607639"/>
              <a:gd name="connsiteY4" fmla="*/ 487819 h 506448"/>
              <a:gd name="connsiteX5" fmla="*/ 18629 w 607639"/>
              <a:gd name="connsiteY5" fmla="*/ 487819 h 506448"/>
              <a:gd name="connsiteX6" fmla="*/ 18629 w 607639"/>
              <a:gd name="connsiteY6" fmla="*/ 506448 h 506448"/>
              <a:gd name="connsiteX7" fmla="*/ 0 w 607639"/>
              <a:gd name="connsiteY7" fmla="*/ 506448 h 506448"/>
              <a:gd name="connsiteX8" fmla="*/ 351416 w 607639"/>
              <a:gd name="connsiteY8" fmla="*/ 413372 h 506448"/>
              <a:gd name="connsiteX9" fmla="*/ 369975 w 607639"/>
              <a:gd name="connsiteY9" fmla="*/ 413372 h 506448"/>
              <a:gd name="connsiteX10" fmla="*/ 369975 w 607639"/>
              <a:gd name="connsiteY10" fmla="*/ 431931 h 506448"/>
              <a:gd name="connsiteX11" fmla="*/ 351416 w 607639"/>
              <a:gd name="connsiteY11" fmla="*/ 431931 h 506448"/>
              <a:gd name="connsiteX12" fmla="*/ 397425 w 607639"/>
              <a:gd name="connsiteY12" fmla="*/ 336879 h 506448"/>
              <a:gd name="connsiteX13" fmla="*/ 483021 w 607639"/>
              <a:gd name="connsiteY13" fmla="*/ 336879 h 506448"/>
              <a:gd name="connsiteX14" fmla="*/ 483021 w 607639"/>
              <a:gd name="connsiteY14" fmla="*/ 429108 h 506448"/>
              <a:gd name="connsiteX15" fmla="*/ 464425 w 607639"/>
              <a:gd name="connsiteY15" fmla="*/ 429108 h 506448"/>
              <a:gd name="connsiteX16" fmla="*/ 464425 w 607639"/>
              <a:gd name="connsiteY16" fmla="*/ 355449 h 506448"/>
              <a:gd name="connsiteX17" fmla="*/ 416021 w 607639"/>
              <a:gd name="connsiteY17" fmla="*/ 355449 h 506448"/>
              <a:gd name="connsiteX18" fmla="*/ 416021 w 607639"/>
              <a:gd name="connsiteY18" fmla="*/ 429108 h 506448"/>
              <a:gd name="connsiteX19" fmla="*/ 397425 w 607639"/>
              <a:gd name="connsiteY19" fmla="*/ 429108 h 506448"/>
              <a:gd name="connsiteX20" fmla="*/ 124619 w 607639"/>
              <a:gd name="connsiteY20" fmla="*/ 336879 h 506448"/>
              <a:gd name="connsiteX21" fmla="*/ 210144 w 607639"/>
              <a:gd name="connsiteY21" fmla="*/ 336879 h 506448"/>
              <a:gd name="connsiteX22" fmla="*/ 210144 w 607639"/>
              <a:gd name="connsiteY22" fmla="*/ 429108 h 506448"/>
              <a:gd name="connsiteX23" fmla="*/ 191544 w 607639"/>
              <a:gd name="connsiteY23" fmla="*/ 429108 h 506448"/>
              <a:gd name="connsiteX24" fmla="*/ 191544 w 607639"/>
              <a:gd name="connsiteY24" fmla="*/ 355449 h 506448"/>
              <a:gd name="connsiteX25" fmla="*/ 143219 w 607639"/>
              <a:gd name="connsiteY25" fmla="*/ 355449 h 506448"/>
              <a:gd name="connsiteX26" fmla="*/ 143219 w 607639"/>
              <a:gd name="connsiteY26" fmla="*/ 429108 h 506448"/>
              <a:gd name="connsiteX27" fmla="*/ 124619 w 607639"/>
              <a:gd name="connsiteY27" fmla="*/ 429108 h 506448"/>
              <a:gd name="connsiteX28" fmla="*/ 397425 w 607639"/>
              <a:gd name="connsiteY28" fmla="*/ 214237 h 506448"/>
              <a:gd name="connsiteX29" fmla="*/ 483021 w 607639"/>
              <a:gd name="connsiteY29" fmla="*/ 214237 h 506448"/>
              <a:gd name="connsiteX30" fmla="*/ 483021 w 607639"/>
              <a:gd name="connsiteY30" fmla="*/ 306466 h 506448"/>
              <a:gd name="connsiteX31" fmla="*/ 464425 w 607639"/>
              <a:gd name="connsiteY31" fmla="*/ 306466 h 506448"/>
              <a:gd name="connsiteX32" fmla="*/ 464425 w 607639"/>
              <a:gd name="connsiteY32" fmla="*/ 232807 h 506448"/>
              <a:gd name="connsiteX33" fmla="*/ 416021 w 607639"/>
              <a:gd name="connsiteY33" fmla="*/ 232807 h 506448"/>
              <a:gd name="connsiteX34" fmla="*/ 416021 w 607639"/>
              <a:gd name="connsiteY34" fmla="*/ 306466 h 506448"/>
              <a:gd name="connsiteX35" fmla="*/ 397425 w 607639"/>
              <a:gd name="connsiteY35" fmla="*/ 306466 h 506448"/>
              <a:gd name="connsiteX36" fmla="*/ 124619 w 607639"/>
              <a:gd name="connsiteY36" fmla="*/ 214237 h 506448"/>
              <a:gd name="connsiteX37" fmla="*/ 210144 w 607639"/>
              <a:gd name="connsiteY37" fmla="*/ 214237 h 506448"/>
              <a:gd name="connsiteX38" fmla="*/ 210144 w 607639"/>
              <a:gd name="connsiteY38" fmla="*/ 306466 h 506448"/>
              <a:gd name="connsiteX39" fmla="*/ 191544 w 607639"/>
              <a:gd name="connsiteY39" fmla="*/ 306466 h 506448"/>
              <a:gd name="connsiteX40" fmla="*/ 191544 w 607639"/>
              <a:gd name="connsiteY40" fmla="*/ 232807 h 506448"/>
              <a:gd name="connsiteX41" fmla="*/ 143219 w 607639"/>
              <a:gd name="connsiteY41" fmla="*/ 232807 h 506448"/>
              <a:gd name="connsiteX42" fmla="*/ 143219 w 607639"/>
              <a:gd name="connsiteY42" fmla="*/ 306466 h 506448"/>
              <a:gd name="connsiteX43" fmla="*/ 124619 w 607639"/>
              <a:gd name="connsiteY43" fmla="*/ 306466 h 506448"/>
              <a:gd name="connsiteX44" fmla="*/ 303775 w 607639"/>
              <a:gd name="connsiteY44" fmla="*/ 160972 h 506448"/>
              <a:gd name="connsiteX45" fmla="*/ 272788 w 607639"/>
              <a:gd name="connsiteY45" fmla="*/ 191982 h 506448"/>
              <a:gd name="connsiteX46" fmla="*/ 303775 w 607639"/>
              <a:gd name="connsiteY46" fmla="*/ 222904 h 506448"/>
              <a:gd name="connsiteX47" fmla="*/ 334852 w 607639"/>
              <a:gd name="connsiteY47" fmla="*/ 191982 h 506448"/>
              <a:gd name="connsiteX48" fmla="*/ 303775 w 607639"/>
              <a:gd name="connsiteY48" fmla="*/ 160972 h 506448"/>
              <a:gd name="connsiteX49" fmla="*/ 303775 w 607639"/>
              <a:gd name="connsiteY49" fmla="*/ 142401 h 506448"/>
              <a:gd name="connsiteX50" fmla="*/ 353463 w 607639"/>
              <a:gd name="connsiteY50" fmla="*/ 191982 h 506448"/>
              <a:gd name="connsiteX51" fmla="*/ 303775 w 607639"/>
              <a:gd name="connsiteY51" fmla="*/ 241475 h 506448"/>
              <a:gd name="connsiteX52" fmla="*/ 254177 w 607639"/>
              <a:gd name="connsiteY52" fmla="*/ 191982 h 506448"/>
              <a:gd name="connsiteX53" fmla="*/ 303775 w 607639"/>
              <a:gd name="connsiteY53" fmla="*/ 142401 h 506448"/>
              <a:gd name="connsiteX54" fmla="*/ 303769 w 607639"/>
              <a:gd name="connsiteY54" fmla="*/ 101503 h 506448"/>
              <a:gd name="connsiteX55" fmla="*/ 172209 w 607639"/>
              <a:gd name="connsiteY55" fmla="*/ 195629 h 506448"/>
              <a:gd name="connsiteX56" fmla="*/ 139720 w 607639"/>
              <a:gd name="connsiteY56" fmla="*/ 150299 h 506448"/>
              <a:gd name="connsiteX57" fmla="*/ 171497 w 607639"/>
              <a:gd name="connsiteY57" fmla="*/ 127545 h 506448"/>
              <a:gd name="connsiteX58" fmla="*/ 99219 w 607639"/>
              <a:gd name="connsiteY58" fmla="*/ 127545 h 506448"/>
              <a:gd name="connsiteX59" fmla="*/ 99219 w 607639"/>
              <a:gd name="connsiteY59" fmla="*/ 487872 h 506448"/>
              <a:gd name="connsiteX60" fmla="*/ 237544 w 607639"/>
              <a:gd name="connsiteY60" fmla="*/ 487872 h 506448"/>
              <a:gd name="connsiteX61" fmla="*/ 237544 w 607639"/>
              <a:gd name="connsiteY61" fmla="*/ 330195 h 506448"/>
              <a:gd name="connsiteX62" fmla="*/ 369994 w 607639"/>
              <a:gd name="connsiteY62" fmla="*/ 330195 h 506448"/>
              <a:gd name="connsiteX63" fmla="*/ 369994 w 607639"/>
              <a:gd name="connsiteY63" fmla="*/ 391702 h 506448"/>
              <a:gd name="connsiteX64" fmla="*/ 351391 w 607639"/>
              <a:gd name="connsiteY64" fmla="*/ 391702 h 506448"/>
              <a:gd name="connsiteX65" fmla="*/ 351391 w 607639"/>
              <a:gd name="connsiteY65" fmla="*/ 348772 h 506448"/>
              <a:gd name="connsiteX66" fmla="*/ 256148 w 607639"/>
              <a:gd name="connsiteY66" fmla="*/ 348772 h 506448"/>
              <a:gd name="connsiteX67" fmla="*/ 256148 w 607639"/>
              <a:gd name="connsiteY67" fmla="*/ 487872 h 506448"/>
              <a:gd name="connsiteX68" fmla="*/ 351391 w 607639"/>
              <a:gd name="connsiteY68" fmla="*/ 487872 h 506448"/>
              <a:gd name="connsiteX69" fmla="*/ 351391 w 607639"/>
              <a:gd name="connsiteY69" fmla="*/ 454275 h 506448"/>
              <a:gd name="connsiteX70" fmla="*/ 369994 w 607639"/>
              <a:gd name="connsiteY70" fmla="*/ 454275 h 506448"/>
              <a:gd name="connsiteX71" fmla="*/ 369994 w 607639"/>
              <a:gd name="connsiteY71" fmla="*/ 487872 h 506448"/>
              <a:gd name="connsiteX72" fmla="*/ 508408 w 607639"/>
              <a:gd name="connsiteY72" fmla="*/ 487872 h 506448"/>
              <a:gd name="connsiteX73" fmla="*/ 508408 w 607639"/>
              <a:gd name="connsiteY73" fmla="*/ 127545 h 506448"/>
              <a:gd name="connsiteX74" fmla="*/ 436041 w 607639"/>
              <a:gd name="connsiteY74" fmla="*/ 127545 h 506448"/>
              <a:gd name="connsiteX75" fmla="*/ 467907 w 607639"/>
              <a:gd name="connsiteY75" fmla="*/ 150299 h 506448"/>
              <a:gd name="connsiteX76" fmla="*/ 435418 w 607639"/>
              <a:gd name="connsiteY76" fmla="*/ 195629 h 506448"/>
              <a:gd name="connsiteX77" fmla="*/ 303769 w 607639"/>
              <a:gd name="connsiteY77" fmla="*/ 55818 h 506448"/>
              <a:gd name="connsiteX78" fmla="*/ 165622 w 607639"/>
              <a:gd name="connsiteY78" fmla="*/ 154654 h 506448"/>
              <a:gd name="connsiteX79" fmla="*/ 176482 w 607639"/>
              <a:gd name="connsiteY79" fmla="*/ 169675 h 506448"/>
              <a:gd name="connsiteX80" fmla="*/ 303769 w 607639"/>
              <a:gd name="connsiteY80" fmla="*/ 78660 h 506448"/>
              <a:gd name="connsiteX81" fmla="*/ 431145 w 607639"/>
              <a:gd name="connsiteY81" fmla="*/ 169675 h 506448"/>
              <a:gd name="connsiteX82" fmla="*/ 441916 w 607639"/>
              <a:gd name="connsiteY82" fmla="*/ 154654 h 506448"/>
              <a:gd name="connsiteX83" fmla="*/ 105628 w 607639"/>
              <a:gd name="connsiteY83" fmla="*/ 18576 h 506448"/>
              <a:gd name="connsiteX84" fmla="*/ 71714 w 607639"/>
              <a:gd name="connsiteY84" fmla="*/ 108969 h 506448"/>
              <a:gd name="connsiteX85" fmla="*/ 197489 w 607639"/>
              <a:gd name="connsiteY85" fmla="*/ 108969 h 506448"/>
              <a:gd name="connsiteX86" fmla="*/ 303769 w 607639"/>
              <a:gd name="connsiteY86" fmla="*/ 32975 h 506448"/>
              <a:gd name="connsiteX87" fmla="*/ 410139 w 607639"/>
              <a:gd name="connsiteY87" fmla="*/ 108969 h 506448"/>
              <a:gd name="connsiteX88" fmla="*/ 535913 w 607639"/>
              <a:gd name="connsiteY88" fmla="*/ 108969 h 506448"/>
              <a:gd name="connsiteX89" fmla="*/ 501999 w 607639"/>
              <a:gd name="connsiteY89" fmla="*/ 18576 h 506448"/>
              <a:gd name="connsiteX90" fmla="*/ 92721 w 607639"/>
              <a:gd name="connsiteY90" fmla="*/ 0 h 506448"/>
              <a:gd name="connsiteX91" fmla="*/ 514906 w 607639"/>
              <a:gd name="connsiteY91" fmla="*/ 0 h 506448"/>
              <a:gd name="connsiteX92" fmla="*/ 562794 w 607639"/>
              <a:gd name="connsiteY92" fmla="*/ 127545 h 506448"/>
              <a:gd name="connsiteX93" fmla="*/ 527012 w 607639"/>
              <a:gd name="connsiteY93" fmla="*/ 127545 h 506448"/>
              <a:gd name="connsiteX94" fmla="*/ 527012 w 607639"/>
              <a:gd name="connsiteY94" fmla="*/ 487872 h 506448"/>
              <a:gd name="connsiteX95" fmla="*/ 566711 w 607639"/>
              <a:gd name="connsiteY95" fmla="*/ 487872 h 506448"/>
              <a:gd name="connsiteX96" fmla="*/ 566711 w 607639"/>
              <a:gd name="connsiteY96" fmla="*/ 506448 h 506448"/>
              <a:gd name="connsiteX97" fmla="*/ 40293 w 607639"/>
              <a:gd name="connsiteY97" fmla="*/ 506448 h 506448"/>
              <a:gd name="connsiteX98" fmla="*/ 40293 w 607639"/>
              <a:gd name="connsiteY98" fmla="*/ 487872 h 506448"/>
              <a:gd name="connsiteX99" fmla="*/ 80616 w 607639"/>
              <a:gd name="connsiteY99" fmla="*/ 487872 h 506448"/>
              <a:gd name="connsiteX100" fmla="*/ 80616 w 607639"/>
              <a:gd name="connsiteY100" fmla="*/ 127545 h 506448"/>
              <a:gd name="connsiteX101" fmla="*/ 44833 w 607639"/>
              <a:gd name="connsiteY101" fmla="*/ 127545 h 50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07639" h="506448">
                <a:moveTo>
                  <a:pt x="589010" y="487819"/>
                </a:moveTo>
                <a:lnTo>
                  <a:pt x="607639" y="487819"/>
                </a:lnTo>
                <a:lnTo>
                  <a:pt x="607639" y="506448"/>
                </a:lnTo>
                <a:lnTo>
                  <a:pt x="589010" y="506448"/>
                </a:lnTo>
                <a:close/>
                <a:moveTo>
                  <a:pt x="0" y="487819"/>
                </a:moveTo>
                <a:lnTo>
                  <a:pt x="18629" y="487819"/>
                </a:lnTo>
                <a:lnTo>
                  <a:pt x="18629" y="506448"/>
                </a:lnTo>
                <a:lnTo>
                  <a:pt x="0" y="506448"/>
                </a:lnTo>
                <a:close/>
                <a:moveTo>
                  <a:pt x="351416" y="413372"/>
                </a:moveTo>
                <a:lnTo>
                  <a:pt x="369975" y="413372"/>
                </a:lnTo>
                <a:lnTo>
                  <a:pt x="369975" y="431931"/>
                </a:lnTo>
                <a:lnTo>
                  <a:pt x="351416" y="431931"/>
                </a:lnTo>
                <a:close/>
                <a:moveTo>
                  <a:pt x="397425" y="336879"/>
                </a:moveTo>
                <a:lnTo>
                  <a:pt x="483021" y="336879"/>
                </a:lnTo>
                <a:lnTo>
                  <a:pt x="483021" y="429108"/>
                </a:lnTo>
                <a:lnTo>
                  <a:pt x="464425" y="429108"/>
                </a:lnTo>
                <a:lnTo>
                  <a:pt x="464425" y="355449"/>
                </a:lnTo>
                <a:lnTo>
                  <a:pt x="416021" y="355449"/>
                </a:lnTo>
                <a:lnTo>
                  <a:pt x="416021" y="429108"/>
                </a:lnTo>
                <a:lnTo>
                  <a:pt x="397425" y="429108"/>
                </a:lnTo>
                <a:close/>
                <a:moveTo>
                  <a:pt x="124619" y="336879"/>
                </a:moveTo>
                <a:lnTo>
                  <a:pt x="210144" y="336879"/>
                </a:lnTo>
                <a:lnTo>
                  <a:pt x="210144" y="429108"/>
                </a:lnTo>
                <a:lnTo>
                  <a:pt x="191544" y="429108"/>
                </a:lnTo>
                <a:lnTo>
                  <a:pt x="191544" y="355449"/>
                </a:lnTo>
                <a:lnTo>
                  <a:pt x="143219" y="355449"/>
                </a:lnTo>
                <a:lnTo>
                  <a:pt x="143219" y="429108"/>
                </a:lnTo>
                <a:lnTo>
                  <a:pt x="124619" y="429108"/>
                </a:lnTo>
                <a:close/>
                <a:moveTo>
                  <a:pt x="397425" y="214237"/>
                </a:moveTo>
                <a:lnTo>
                  <a:pt x="483021" y="214237"/>
                </a:lnTo>
                <a:lnTo>
                  <a:pt x="483021" y="306466"/>
                </a:lnTo>
                <a:lnTo>
                  <a:pt x="464425" y="306466"/>
                </a:lnTo>
                <a:lnTo>
                  <a:pt x="464425" y="232807"/>
                </a:lnTo>
                <a:lnTo>
                  <a:pt x="416021" y="232807"/>
                </a:lnTo>
                <a:lnTo>
                  <a:pt x="416021" y="306466"/>
                </a:lnTo>
                <a:lnTo>
                  <a:pt x="397425" y="306466"/>
                </a:lnTo>
                <a:close/>
                <a:moveTo>
                  <a:pt x="124619" y="214237"/>
                </a:moveTo>
                <a:lnTo>
                  <a:pt x="210144" y="214237"/>
                </a:lnTo>
                <a:lnTo>
                  <a:pt x="210144" y="306466"/>
                </a:lnTo>
                <a:lnTo>
                  <a:pt x="191544" y="306466"/>
                </a:lnTo>
                <a:lnTo>
                  <a:pt x="191544" y="232807"/>
                </a:lnTo>
                <a:lnTo>
                  <a:pt x="143219" y="232807"/>
                </a:lnTo>
                <a:lnTo>
                  <a:pt x="143219" y="306466"/>
                </a:lnTo>
                <a:lnTo>
                  <a:pt x="124619" y="306466"/>
                </a:lnTo>
                <a:close/>
                <a:moveTo>
                  <a:pt x="303775" y="160972"/>
                </a:moveTo>
                <a:cubicBezTo>
                  <a:pt x="286679" y="160972"/>
                  <a:pt x="272788" y="174922"/>
                  <a:pt x="272788" y="191982"/>
                </a:cubicBezTo>
                <a:cubicBezTo>
                  <a:pt x="272788" y="209043"/>
                  <a:pt x="286679" y="222904"/>
                  <a:pt x="303775" y="222904"/>
                </a:cubicBezTo>
                <a:cubicBezTo>
                  <a:pt x="320872" y="222904"/>
                  <a:pt x="334852" y="209043"/>
                  <a:pt x="334852" y="191982"/>
                </a:cubicBezTo>
                <a:cubicBezTo>
                  <a:pt x="334852" y="174922"/>
                  <a:pt x="320872" y="160972"/>
                  <a:pt x="303775" y="160972"/>
                </a:cubicBezTo>
                <a:close/>
                <a:moveTo>
                  <a:pt x="303775" y="142401"/>
                </a:moveTo>
                <a:cubicBezTo>
                  <a:pt x="331202" y="142401"/>
                  <a:pt x="353463" y="164615"/>
                  <a:pt x="353463" y="191982"/>
                </a:cubicBezTo>
                <a:cubicBezTo>
                  <a:pt x="353463" y="219261"/>
                  <a:pt x="331202" y="241475"/>
                  <a:pt x="303775" y="241475"/>
                </a:cubicBezTo>
                <a:cubicBezTo>
                  <a:pt x="276438" y="241475"/>
                  <a:pt x="254177" y="219261"/>
                  <a:pt x="254177" y="191982"/>
                </a:cubicBezTo>
                <a:cubicBezTo>
                  <a:pt x="254177" y="164615"/>
                  <a:pt x="276438" y="142401"/>
                  <a:pt x="303775" y="142401"/>
                </a:cubicBezTo>
                <a:close/>
                <a:moveTo>
                  <a:pt x="303769" y="101503"/>
                </a:moveTo>
                <a:lnTo>
                  <a:pt x="172209" y="195629"/>
                </a:lnTo>
                <a:lnTo>
                  <a:pt x="139720" y="150299"/>
                </a:lnTo>
                <a:lnTo>
                  <a:pt x="171497" y="127545"/>
                </a:lnTo>
                <a:lnTo>
                  <a:pt x="99219" y="127545"/>
                </a:lnTo>
                <a:lnTo>
                  <a:pt x="99219" y="487872"/>
                </a:lnTo>
                <a:lnTo>
                  <a:pt x="237544" y="487872"/>
                </a:lnTo>
                <a:lnTo>
                  <a:pt x="237544" y="330195"/>
                </a:lnTo>
                <a:lnTo>
                  <a:pt x="369994" y="330195"/>
                </a:lnTo>
                <a:lnTo>
                  <a:pt x="369994" y="391702"/>
                </a:lnTo>
                <a:lnTo>
                  <a:pt x="351391" y="391702"/>
                </a:lnTo>
                <a:lnTo>
                  <a:pt x="351391" y="348772"/>
                </a:lnTo>
                <a:lnTo>
                  <a:pt x="256148" y="348772"/>
                </a:lnTo>
                <a:lnTo>
                  <a:pt x="256148" y="487872"/>
                </a:lnTo>
                <a:lnTo>
                  <a:pt x="351391" y="487872"/>
                </a:lnTo>
                <a:lnTo>
                  <a:pt x="351391" y="454275"/>
                </a:lnTo>
                <a:lnTo>
                  <a:pt x="369994" y="454275"/>
                </a:lnTo>
                <a:lnTo>
                  <a:pt x="369994" y="487872"/>
                </a:lnTo>
                <a:lnTo>
                  <a:pt x="508408" y="487872"/>
                </a:lnTo>
                <a:lnTo>
                  <a:pt x="508408" y="127545"/>
                </a:lnTo>
                <a:lnTo>
                  <a:pt x="436041" y="127545"/>
                </a:lnTo>
                <a:lnTo>
                  <a:pt x="467907" y="150299"/>
                </a:lnTo>
                <a:lnTo>
                  <a:pt x="435418" y="195629"/>
                </a:lnTo>
                <a:close/>
                <a:moveTo>
                  <a:pt x="303769" y="55818"/>
                </a:moveTo>
                <a:lnTo>
                  <a:pt x="165622" y="154654"/>
                </a:lnTo>
                <a:lnTo>
                  <a:pt x="176482" y="169675"/>
                </a:lnTo>
                <a:lnTo>
                  <a:pt x="303769" y="78660"/>
                </a:lnTo>
                <a:lnTo>
                  <a:pt x="431145" y="169675"/>
                </a:lnTo>
                <a:lnTo>
                  <a:pt x="441916" y="154654"/>
                </a:lnTo>
                <a:close/>
                <a:moveTo>
                  <a:pt x="105628" y="18576"/>
                </a:moveTo>
                <a:lnTo>
                  <a:pt x="71714" y="108969"/>
                </a:lnTo>
                <a:lnTo>
                  <a:pt x="197489" y="108969"/>
                </a:lnTo>
                <a:lnTo>
                  <a:pt x="303769" y="32975"/>
                </a:lnTo>
                <a:lnTo>
                  <a:pt x="410139" y="108969"/>
                </a:lnTo>
                <a:lnTo>
                  <a:pt x="535913" y="108969"/>
                </a:lnTo>
                <a:lnTo>
                  <a:pt x="501999" y="18576"/>
                </a:lnTo>
                <a:close/>
                <a:moveTo>
                  <a:pt x="92721" y="0"/>
                </a:moveTo>
                <a:lnTo>
                  <a:pt x="514906" y="0"/>
                </a:lnTo>
                <a:lnTo>
                  <a:pt x="562794" y="127545"/>
                </a:lnTo>
                <a:lnTo>
                  <a:pt x="527012" y="127545"/>
                </a:lnTo>
                <a:lnTo>
                  <a:pt x="527012" y="487872"/>
                </a:lnTo>
                <a:lnTo>
                  <a:pt x="566711" y="487872"/>
                </a:lnTo>
                <a:lnTo>
                  <a:pt x="566711" y="506448"/>
                </a:lnTo>
                <a:lnTo>
                  <a:pt x="40293" y="506448"/>
                </a:lnTo>
                <a:lnTo>
                  <a:pt x="40293" y="487872"/>
                </a:lnTo>
                <a:lnTo>
                  <a:pt x="80616" y="487872"/>
                </a:lnTo>
                <a:lnTo>
                  <a:pt x="80616" y="127545"/>
                </a:lnTo>
                <a:lnTo>
                  <a:pt x="44833" y="127545"/>
                </a:lnTo>
                <a:close/>
              </a:path>
            </a:pathLst>
          </a:custGeom>
          <a:solidFill>
            <a:schemeClr val="bg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22" name="ïsḻïdé"/>
          <p:cNvSpPr/>
          <p:nvPr userDrawn="1"/>
        </p:nvSpPr>
        <p:spPr>
          <a:xfrm>
            <a:off x="3322788" y="1942970"/>
            <a:ext cx="648000" cy="244169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5C283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别墅</a:t>
            </a:r>
            <a:endParaRPr lang="zh-CN" altLang="en-US" sz="1400" b="1" dirty="0">
              <a:solidFill>
                <a:srgbClr val="5C283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3" name="ïṥlíďe"/>
          <p:cNvSpPr/>
          <p:nvPr userDrawn="1"/>
        </p:nvSpPr>
        <p:spPr>
          <a:xfrm>
            <a:off x="3322495" y="1255703"/>
            <a:ext cx="648586" cy="6485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24" name="ísļîḍe"/>
          <p:cNvSpPr/>
          <p:nvPr userDrawn="1"/>
        </p:nvSpPr>
        <p:spPr>
          <a:xfrm>
            <a:off x="3456478" y="1473829"/>
            <a:ext cx="380620" cy="228330"/>
          </a:xfrm>
          <a:custGeom>
            <a:avLst/>
            <a:gdLst>
              <a:gd name="connsiteX0" fmla="*/ 126206 w 607586"/>
              <a:gd name="connsiteY0" fmla="*/ 303608 h 364485"/>
              <a:gd name="connsiteX1" fmla="*/ 126206 w 607586"/>
              <a:gd name="connsiteY1" fmla="*/ 336135 h 364485"/>
              <a:gd name="connsiteX2" fmla="*/ 155488 w 607586"/>
              <a:gd name="connsiteY2" fmla="*/ 336135 h 364485"/>
              <a:gd name="connsiteX3" fmla="*/ 155488 w 607586"/>
              <a:gd name="connsiteY3" fmla="*/ 303608 h 364485"/>
              <a:gd name="connsiteX4" fmla="*/ 64883 w 607586"/>
              <a:gd name="connsiteY4" fmla="*/ 303608 h 364485"/>
              <a:gd name="connsiteX5" fmla="*/ 64883 w 607586"/>
              <a:gd name="connsiteY5" fmla="*/ 336135 h 364485"/>
              <a:gd name="connsiteX6" fmla="*/ 97814 w 607586"/>
              <a:gd name="connsiteY6" fmla="*/ 336135 h 364485"/>
              <a:gd name="connsiteX7" fmla="*/ 97814 w 607586"/>
              <a:gd name="connsiteY7" fmla="*/ 303608 h 364485"/>
              <a:gd name="connsiteX8" fmla="*/ 390358 w 607586"/>
              <a:gd name="connsiteY8" fmla="*/ 287498 h 364485"/>
              <a:gd name="connsiteX9" fmla="*/ 404622 w 607586"/>
              <a:gd name="connsiteY9" fmla="*/ 301614 h 364485"/>
              <a:gd name="connsiteX10" fmla="*/ 404622 w 607586"/>
              <a:gd name="connsiteY10" fmla="*/ 306319 h 364485"/>
              <a:gd name="connsiteX11" fmla="*/ 390358 w 607586"/>
              <a:gd name="connsiteY11" fmla="*/ 320523 h 364485"/>
              <a:gd name="connsiteX12" fmla="*/ 376184 w 607586"/>
              <a:gd name="connsiteY12" fmla="*/ 306319 h 364485"/>
              <a:gd name="connsiteX13" fmla="*/ 376184 w 607586"/>
              <a:gd name="connsiteY13" fmla="*/ 301614 h 364485"/>
              <a:gd name="connsiteX14" fmla="*/ 390358 w 607586"/>
              <a:gd name="connsiteY14" fmla="*/ 287498 h 364485"/>
              <a:gd name="connsiteX15" fmla="*/ 279298 w 607586"/>
              <a:gd name="connsiteY15" fmla="*/ 205183 h 364485"/>
              <a:gd name="connsiteX16" fmla="*/ 247342 w 607586"/>
              <a:gd name="connsiteY16" fmla="*/ 236999 h 364485"/>
              <a:gd name="connsiteX17" fmla="*/ 279298 w 607586"/>
              <a:gd name="connsiteY17" fmla="*/ 268905 h 364485"/>
              <a:gd name="connsiteX18" fmla="*/ 311165 w 607586"/>
              <a:gd name="connsiteY18" fmla="*/ 236999 h 364485"/>
              <a:gd name="connsiteX19" fmla="*/ 279298 w 607586"/>
              <a:gd name="connsiteY19" fmla="*/ 205183 h 364485"/>
              <a:gd name="connsiteX20" fmla="*/ 279298 w 607586"/>
              <a:gd name="connsiteY20" fmla="*/ 176922 h 364485"/>
              <a:gd name="connsiteX21" fmla="*/ 339561 w 607586"/>
              <a:gd name="connsiteY21" fmla="*/ 237088 h 364485"/>
              <a:gd name="connsiteX22" fmla="*/ 279298 w 607586"/>
              <a:gd name="connsiteY22" fmla="*/ 297166 h 364485"/>
              <a:gd name="connsiteX23" fmla="*/ 219035 w 607586"/>
              <a:gd name="connsiteY23" fmla="*/ 237088 h 364485"/>
              <a:gd name="connsiteX24" fmla="*/ 279298 w 607586"/>
              <a:gd name="connsiteY24" fmla="*/ 176922 h 364485"/>
              <a:gd name="connsiteX25" fmla="*/ 365891 w 607586"/>
              <a:gd name="connsiteY25" fmla="*/ 32372 h 364485"/>
              <a:gd name="connsiteX26" fmla="*/ 183791 w 607586"/>
              <a:gd name="connsiteY26" fmla="*/ 182209 h 364485"/>
              <a:gd name="connsiteX27" fmla="*/ 183791 w 607586"/>
              <a:gd name="connsiteY27" fmla="*/ 336135 h 364485"/>
              <a:gd name="connsiteX28" fmla="*/ 390367 w 607586"/>
              <a:gd name="connsiteY28" fmla="*/ 336135 h 364485"/>
              <a:gd name="connsiteX29" fmla="*/ 486935 w 607586"/>
              <a:gd name="connsiteY29" fmla="*/ 336135 h 364485"/>
              <a:gd name="connsiteX30" fmla="*/ 486935 w 607586"/>
              <a:gd name="connsiteY30" fmla="*/ 216247 h 364485"/>
              <a:gd name="connsiteX31" fmla="*/ 475899 w 607586"/>
              <a:gd name="connsiteY31" fmla="*/ 205227 h 364485"/>
              <a:gd name="connsiteX32" fmla="*/ 415644 w 607586"/>
              <a:gd name="connsiteY32" fmla="*/ 205227 h 364485"/>
              <a:gd name="connsiteX33" fmla="*/ 404607 w 607586"/>
              <a:gd name="connsiteY33" fmla="*/ 216247 h 364485"/>
              <a:gd name="connsiteX34" fmla="*/ 404607 w 607586"/>
              <a:gd name="connsiteY34" fmla="*/ 257217 h 364485"/>
              <a:gd name="connsiteX35" fmla="*/ 390367 w 607586"/>
              <a:gd name="connsiteY35" fmla="*/ 271436 h 364485"/>
              <a:gd name="connsiteX36" fmla="*/ 376215 w 607586"/>
              <a:gd name="connsiteY36" fmla="*/ 257217 h 364485"/>
              <a:gd name="connsiteX37" fmla="*/ 376215 w 607586"/>
              <a:gd name="connsiteY37" fmla="*/ 216247 h 364485"/>
              <a:gd name="connsiteX38" fmla="*/ 415644 w 607586"/>
              <a:gd name="connsiteY38" fmla="*/ 176966 h 364485"/>
              <a:gd name="connsiteX39" fmla="*/ 475899 w 607586"/>
              <a:gd name="connsiteY39" fmla="*/ 176966 h 364485"/>
              <a:gd name="connsiteX40" fmla="*/ 515327 w 607586"/>
              <a:gd name="connsiteY40" fmla="*/ 216247 h 364485"/>
              <a:gd name="connsiteX41" fmla="*/ 515327 w 607586"/>
              <a:gd name="connsiteY41" fmla="*/ 336135 h 364485"/>
              <a:gd name="connsiteX42" fmla="*/ 556090 w 607586"/>
              <a:gd name="connsiteY42" fmla="*/ 336135 h 364485"/>
              <a:gd name="connsiteX43" fmla="*/ 556090 w 607586"/>
              <a:gd name="connsiteY43" fmla="*/ 182120 h 364485"/>
              <a:gd name="connsiteX44" fmla="*/ 454271 w 607586"/>
              <a:gd name="connsiteY44" fmla="*/ 101958 h 364485"/>
              <a:gd name="connsiteX45" fmla="*/ 453826 w 607586"/>
              <a:gd name="connsiteY45" fmla="*/ 101514 h 364485"/>
              <a:gd name="connsiteX46" fmla="*/ 477234 w 607586"/>
              <a:gd name="connsiteY46" fmla="*/ 28284 h 364485"/>
              <a:gd name="connsiteX47" fmla="*/ 477234 w 607586"/>
              <a:gd name="connsiteY47" fmla="*/ 83917 h 364485"/>
              <a:gd name="connsiteX48" fmla="*/ 515238 w 607586"/>
              <a:gd name="connsiteY48" fmla="*/ 113867 h 364485"/>
              <a:gd name="connsiteX49" fmla="*/ 515238 w 607586"/>
              <a:gd name="connsiteY49" fmla="*/ 28284 h 364485"/>
              <a:gd name="connsiteX50" fmla="*/ 463082 w 607586"/>
              <a:gd name="connsiteY50" fmla="*/ 22 h 364485"/>
              <a:gd name="connsiteX51" fmla="*/ 529389 w 607586"/>
              <a:gd name="connsiteY51" fmla="*/ 22 h 364485"/>
              <a:gd name="connsiteX52" fmla="*/ 543541 w 607586"/>
              <a:gd name="connsiteY52" fmla="*/ 14153 h 364485"/>
              <a:gd name="connsiteX53" fmla="*/ 543541 w 607586"/>
              <a:gd name="connsiteY53" fmla="*/ 136174 h 364485"/>
              <a:gd name="connsiteX54" fmla="*/ 579053 w 607586"/>
              <a:gd name="connsiteY54" fmla="*/ 164079 h 364485"/>
              <a:gd name="connsiteX55" fmla="*/ 602194 w 607586"/>
              <a:gd name="connsiteY55" fmla="*/ 182298 h 364485"/>
              <a:gd name="connsiteX56" fmla="*/ 604508 w 607586"/>
              <a:gd name="connsiteY56" fmla="*/ 202205 h 364485"/>
              <a:gd name="connsiteX57" fmla="*/ 593382 w 607586"/>
              <a:gd name="connsiteY57" fmla="*/ 207627 h 364485"/>
              <a:gd name="connsiteX58" fmla="*/ 584660 w 607586"/>
              <a:gd name="connsiteY58" fmla="*/ 204605 h 364485"/>
              <a:gd name="connsiteX59" fmla="*/ 584482 w 607586"/>
              <a:gd name="connsiteY59" fmla="*/ 204427 h 364485"/>
              <a:gd name="connsiteX60" fmla="*/ 584482 w 607586"/>
              <a:gd name="connsiteY60" fmla="*/ 350354 h 364485"/>
              <a:gd name="connsiteX61" fmla="*/ 570242 w 607586"/>
              <a:gd name="connsiteY61" fmla="*/ 364485 h 364485"/>
              <a:gd name="connsiteX62" fmla="*/ 501086 w 607586"/>
              <a:gd name="connsiteY62" fmla="*/ 364485 h 364485"/>
              <a:gd name="connsiteX63" fmla="*/ 390367 w 607586"/>
              <a:gd name="connsiteY63" fmla="*/ 364485 h 364485"/>
              <a:gd name="connsiteX64" fmla="*/ 169640 w 607586"/>
              <a:gd name="connsiteY64" fmla="*/ 364485 h 364485"/>
              <a:gd name="connsiteX65" fmla="*/ 14151 w 607586"/>
              <a:gd name="connsiteY65" fmla="*/ 364485 h 364485"/>
              <a:gd name="connsiteX66" fmla="*/ 0 w 607586"/>
              <a:gd name="connsiteY66" fmla="*/ 350354 h 364485"/>
              <a:gd name="connsiteX67" fmla="*/ 14151 w 607586"/>
              <a:gd name="connsiteY67" fmla="*/ 336135 h 364485"/>
              <a:gd name="connsiteX68" fmla="*/ 36491 w 607586"/>
              <a:gd name="connsiteY68" fmla="*/ 336135 h 364485"/>
              <a:gd name="connsiteX69" fmla="*/ 36491 w 607586"/>
              <a:gd name="connsiteY69" fmla="*/ 303608 h 364485"/>
              <a:gd name="connsiteX70" fmla="*/ 14151 w 607586"/>
              <a:gd name="connsiteY70" fmla="*/ 303608 h 364485"/>
              <a:gd name="connsiteX71" fmla="*/ 0 w 607586"/>
              <a:gd name="connsiteY71" fmla="*/ 289477 h 364485"/>
              <a:gd name="connsiteX72" fmla="*/ 14151 w 607586"/>
              <a:gd name="connsiteY72" fmla="*/ 275347 h 364485"/>
              <a:gd name="connsiteX73" fmla="*/ 36491 w 607586"/>
              <a:gd name="connsiteY73" fmla="*/ 275347 h 364485"/>
              <a:gd name="connsiteX74" fmla="*/ 36491 w 607586"/>
              <a:gd name="connsiteY74" fmla="*/ 256861 h 364485"/>
              <a:gd name="connsiteX75" fmla="*/ 50643 w 607586"/>
              <a:gd name="connsiteY75" fmla="*/ 242731 h 364485"/>
              <a:gd name="connsiteX76" fmla="*/ 64883 w 607586"/>
              <a:gd name="connsiteY76" fmla="*/ 256861 h 364485"/>
              <a:gd name="connsiteX77" fmla="*/ 64883 w 607586"/>
              <a:gd name="connsiteY77" fmla="*/ 275347 h 364485"/>
              <a:gd name="connsiteX78" fmla="*/ 97814 w 607586"/>
              <a:gd name="connsiteY78" fmla="*/ 275347 h 364485"/>
              <a:gd name="connsiteX79" fmla="*/ 97814 w 607586"/>
              <a:gd name="connsiteY79" fmla="*/ 256861 h 364485"/>
              <a:gd name="connsiteX80" fmla="*/ 111966 w 607586"/>
              <a:gd name="connsiteY80" fmla="*/ 242731 h 364485"/>
              <a:gd name="connsiteX81" fmla="*/ 126206 w 607586"/>
              <a:gd name="connsiteY81" fmla="*/ 256861 h 364485"/>
              <a:gd name="connsiteX82" fmla="*/ 126206 w 607586"/>
              <a:gd name="connsiteY82" fmla="*/ 275347 h 364485"/>
              <a:gd name="connsiteX83" fmla="*/ 155488 w 607586"/>
              <a:gd name="connsiteY83" fmla="*/ 275347 h 364485"/>
              <a:gd name="connsiteX84" fmla="*/ 155488 w 607586"/>
              <a:gd name="connsiteY84" fmla="*/ 205405 h 364485"/>
              <a:gd name="connsiteX85" fmla="*/ 147923 w 607586"/>
              <a:gd name="connsiteY85" fmla="*/ 207627 h 364485"/>
              <a:gd name="connsiteX86" fmla="*/ 136976 w 607586"/>
              <a:gd name="connsiteY86" fmla="*/ 202472 h 364485"/>
              <a:gd name="connsiteX87" fmla="*/ 138845 w 607586"/>
              <a:gd name="connsiteY87" fmla="*/ 182565 h 364485"/>
              <a:gd name="connsiteX88" fmla="*/ 160650 w 607586"/>
              <a:gd name="connsiteY88" fmla="*/ 164613 h 364485"/>
              <a:gd name="connsiteX89" fmla="*/ 356724 w 607586"/>
              <a:gd name="connsiteY89" fmla="*/ 3222 h 364485"/>
              <a:gd name="connsiteX90" fmla="*/ 374524 w 607586"/>
              <a:gd name="connsiteY90" fmla="*/ 3044 h 364485"/>
              <a:gd name="connsiteX91" fmla="*/ 448842 w 607586"/>
              <a:gd name="connsiteY91" fmla="*/ 61610 h 364485"/>
              <a:gd name="connsiteX92" fmla="*/ 448842 w 607586"/>
              <a:gd name="connsiteY92" fmla="*/ 14153 h 364485"/>
              <a:gd name="connsiteX93" fmla="*/ 463082 w 607586"/>
              <a:gd name="connsiteY93" fmla="*/ 22 h 3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607586" h="364485">
                <a:moveTo>
                  <a:pt x="126206" y="303608"/>
                </a:moveTo>
                <a:lnTo>
                  <a:pt x="126206" y="336135"/>
                </a:lnTo>
                <a:lnTo>
                  <a:pt x="155488" y="336135"/>
                </a:lnTo>
                <a:lnTo>
                  <a:pt x="155488" y="303608"/>
                </a:lnTo>
                <a:close/>
                <a:moveTo>
                  <a:pt x="64883" y="303608"/>
                </a:moveTo>
                <a:lnTo>
                  <a:pt x="64883" y="336135"/>
                </a:lnTo>
                <a:lnTo>
                  <a:pt x="97814" y="336135"/>
                </a:lnTo>
                <a:lnTo>
                  <a:pt x="97814" y="303608"/>
                </a:lnTo>
                <a:close/>
                <a:moveTo>
                  <a:pt x="390358" y="287498"/>
                </a:moveTo>
                <a:cubicBezTo>
                  <a:pt x="398203" y="287498"/>
                  <a:pt x="404622" y="293801"/>
                  <a:pt x="404622" y="301614"/>
                </a:cubicBezTo>
                <a:lnTo>
                  <a:pt x="404622" y="306319"/>
                </a:lnTo>
                <a:cubicBezTo>
                  <a:pt x="404622" y="314131"/>
                  <a:pt x="398203" y="320523"/>
                  <a:pt x="390358" y="320523"/>
                </a:cubicBezTo>
                <a:cubicBezTo>
                  <a:pt x="382603" y="320523"/>
                  <a:pt x="376184" y="314131"/>
                  <a:pt x="376184" y="306319"/>
                </a:cubicBezTo>
                <a:lnTo>
                  <a:pt x="376184" y="301614"/>
                </a:lnTo>
                <a:cubicBezTo>
                  <a:pt x="376184" y="293801"/>
                  <a:pt x="382603" y="287498"/>
                  <a:pt x="390358" y="287498"/>
                </a:cubicBezTo>
                <a:close/>
                <a:moveTo>
                  <a:pt x="279298" y="205183"/>
                </a:moveTo>
                <a:cubicBezTo>
                  <a:pt x="261673" y="205183"/>
                  <a:pt x="247342" y="219492"/>
                  <a:pt x="247342" y="236999"/>
                </a:cubicBezTo>
                <a:cubicBezTo>
                  <a:pt x="247342" y="254596"/>
                  <a:pt x="261673" y="268905"/>
                  <a:pt x="279298" y="268905"/>
                </a:cubicBezTo>
                <a:cubicBezTo>
                  <a:pt x="296834" y="268905"/>
                  <a:pt x="311165" y="254596"/>
                  <a:pt x="311165" y="236999"/>
                </a:cubicBezTo>
                <a:cubicBezTo>
                  <a:pt x="311165" y="219492"/>
                  <a:pt x="296834" y="205183"/>
                  <a:pt x="279298" y="205183"/>
                </a:cubicBezTo>
                <a:close/>
                <a:moveTo>
                  <a:pt x="279298" y="176922"/>
                </a:moveTo>
                <a:cubicBezTo>
                  <a:pt x="312501" y="176922"/>
                  <a:pt x="339561" y="203850"/>
                  <a:pt x="339561" y="237088"/>
                </a:cubicBezTo>
                <a:cubicBezTo>
                  <a:pt x="339561" y="270238"/>
                  <a:pt x="312501" y="297166"/>
                  <a:pt x="279298" y="297166"/>
                </a:cubicBezTo>
                <a:cubicBezTo>
                  <a:pt x="246006" y="297166"/>
                  <a:pt x="219035" y="270238"/>
                  <a:pt x="219035" y="237088"/>
                </a:cubicBezTo>
                <a:cubicBezTo>
                  <a:pt x="219035" y="203850"/>
                  <a:pt x="246006" y="176922"/>
                  <a:pt x="279298" y="176922"/>
                </a:cubicBezTo>
                <a:close/>
                <a:moveTo>
                  <a:pt x="365891" y="32372"/>
                </a:moveTo>
                <a:lnTo>
                  <a:pt x="183791" y="182209"/>
                </a:lnTo>
                <a:lnTo>
                  <a:pt x="183791" y="336135"/>
                </a:lnTo>
                <a:lnTo>
                  <a:pt x="390367" y="336135"/>
                </a:lnTo>
                <a:lnTo>
                  <a:pt x="486935" y="336135"/>
                </a:lnTo>
                <a:lnTo>
                  <a:pt x="486935" y="216247"/>
                </a:lnTo>
                <a:cubicBezTo>
                  <a:pt x="486935" y="210204"/>
                  <a:pt x="481951" y="205227"/>
                  <a:pt x="475899" y="205227"/>
                </a:cubicBezTo>
                <a:lnTo>
                  <a:pt x="415644" y="205227"/>
                </a:lnTo>
                <a:cubicBezTo>
                  <a:pt x="409502" y="205227"/>
                  <a:pt x="404607" y="210204"/>
                  <a:pt x="404607" y="216247"/>
                </a:cubicBezTo>
                <a:lnTo>
                  <a:pt x="404607" y="257217"/>
                </a:lnTo>
                <a:cubicBezTo>
                  <a:pt x="404607" y="265038"/>
                  <a:pt x="398199" y="271436"/>
                  <a:pt x="390367" y="271436"/>
                </a:cubicBezTo>
                <a:cubicBezTo>
                  <a:pt x="382624" y="271436"/>
                  <a:pt x="376215" y="265038"/>
                  <a:pt x="376215" y="257217"/>
                </a:cubicBezTo>
                <a:lnTo>
                  <a:pt x="376215" y="216247"/>
                </a:lnTo>
                <a:cubicBezTo>
                  <a:pt x="376215" y="194562"/>
                  <a:pt x="393927" y="176966"/>
                  <a:pt x="415644" y="176966"/>
                </a:cubicBezTo>
                <a:lnTo>
                  <a:pt x="475899" y="176966"/>
                </a:lnTo>
                <a:cubicBezTo>
                  <a:pt x="497615" y="176966"/>
                  <a:pt x="515327" y="194562"/>
                  <a:pt x="515327" y="216247"/>
                </a:cubicBezTo>
                <a:lnTo>
                  <a:pt x="515327" y="336135"/>
                </a:lnTo>
                <a:lnTo>
                  <a:pt x="556090" y="336135"/>
                </a:lnTo>
                <a:lnTo>
                  <a:pt x="556090" y="182120"/>
                </a:lnTo>
                <a:lnTo>
                  <a:pt x="454271" y="101958"/>
                </a:lnTo>
                <a:cubicBezTo>
                  <a:pt x="454093" y="101780"/>
                  <a:pt x="454004" y="101692"/>
                  <a:pt x="453826" y="101514"/>
                </a:cubicBezTo>
                <a:close/>
                <a:moveTo>
                  <a:pt x="477234" y="28284"/>
                </a:moveTo>
                <a:lnTo>
                  <a:pt x="477234" y="83917"/>
                </a:lnTo>
                <a:lnTo>
                  <a:pt x="515238" y="113867"/>
                </a:lnTo>
                <a:lnTo>
                  <a:pt x="515238" y="28284"/>
                </a:lnTo>
                <a:close/>
                <a:moveTo>
                  <a:pt x="463082" y="22"/>
                </a:moveTo>
                <a:lnTo>
                  <a:pt x="529389" y="22"/>
                </a:lnTo>
                <a:cubicBezTo>
                  <a:pt x="537222" y="22"/>
                  <a:pt x="543541" y="6332"/>
                  <a:pt x="543541" y="14153"/>
                </a:cubicBezTo>
                <a:lnTo>
                  <a:pt x="543541" y="136174"/>
                </a:lnTo>
                <a:lnTo>
                  <a:pt x="579053" y="164079"/>
                </a:lnTo>
                <a:lnTo>
                  <a:pt x="602194" y="182298"/>
                </a:lnTo>
                <a:cubicBezTo>
                  <a:pt x="608335" y="187186"/>
                  <a:pt x="609403" y="196073"/>
                  <a:pt x="604508" y="202205"/>
                </a:cubicBezTo>
                <a:cubicBezTo>
                  <a:pt x="601749" y="205760"/>
                  <a:pt x="597566" y="207627"/>
                  <a:pt x="593382" y="207627"/>
                </a:cubicBezTo>
                <a:cubicBezTo>
                  <a:pt x="590356" y="207627"/>
                  <a:pt x="587241" y="206649"/>
                  <a:pt x="584660" y="204605"/>
                </a:cubicBezTo>
                <a:lnTo>
                  <a:pt x="584482" y="204427"/>
                </a:lnTo>
                <a:lnTo>
                  <a:pt x="584482" y="350354"/>
                </a:lnTo>
                <a:cubicBezTo>
                  <a:pt x="584482" y="358175"/>
                  <a:pt x="578074" y="364485"/>
                  <a:pt x="570242" y="364485"/>
                </a:cubicBezTo>
                <a:lnTo>
                  <a:pt x="501086" y="364485"/>
                </a:lnTo>
                <a:lnTo>
                  <a:pt x="390367" y="364485"/>
                </a:lnTo>
                <a:lnTo>
                  <a:pt x="169640" y="364485"/>
                </a:lnTo>
                <a:lnTo>
                  <a:pt x="14151" y="364485"/>
                </a:lnTo>
                <a:cubicBezTo>
                  <a:pt x="6319" y="364485"/>
                  <a:pt x="0" y="358175"/>
                  <a:pt x="0" y="350354"/>
                </a:cubicBezTo>
                <a:cubicBezTo>
                  <a:pt x="0" y="342534"/>
                  <a:pt x="6319" y="336135"/>
                  <a:pt x="14151" y="336135"/>
                </a:cubicBezTo>
                <a:lnTo>
                  <a:pt x="36491" y="336135"/>
                </a:lnTo>
                <a:lnTo>
                  <a:pt x="36491" y="303608"/>
                </a:lnTo>
                <a:lnTo>
                  <a:pt x="14151" y="303608"/>
                </a:lnTo>
                <a:cubicBezTo>
                  <a:pt x="6319" y="303608"/>
                  <a:pt x="0" y="297298"/>
                  <a:pt x="0" y="289477"/>
                </a:cubicBezTo>
                <a:cubicBezTo>
                  <a:pt x="0" y="281657"/>
                  <a:pt x="6319" y="275347"/>
                  <a:pt x="14151" y="275347"/>
                </a:cubicBezTo>
                <a:lnTo>
                  <a:pt x="36491" y="275347"/>
                </a:lnTo>
                <a:lnTo>
                  <a:pt x="36491" y="256861"/>
                </a:lnTo>
                <a:cubicBezTo>
                  <a:pt x="36491" y="249130"/>
                  <a:pt x="42810" y="242731"/>
                  <a:pt x="50643" y="242731"/>
                </a:cubicBezTo>
                <a:cubicBezTo>
                  <a:pt x="58475" y="242731"/>
                  <a:pt x="64883" y="249130"/>
                  <a:pt x="64883" y="256861"/>
                </a:cubicBezTo>
                <a:lnTo>
                  <a:pt x="64883" y="275347"/>
                </a:lnTo>
                <a:lnTo>
                  <a:pt x="97814" y="275347"/>
                </a:lnTo>
                <a:lnTo>
                  <a:pt x="97814" y="256861"/>
                </a:lnTo>
                <a:cubicBezTo>
                  <a:pt x="97814" y="249130"/>
                  <a:pt x="104133" y="242731"/>
                  <a:pt x="111966" y="242731"/>
                </a:cubicBezTo>
                <a:cubicBezTo>
                  <a:pt x="119798" y="242731"/>
                  <a:pt x="126206" y="249130"/>
                  <a:pt x="126206" y="256861"/>
                </a:cubicBezTo>
                <a:lnTo>
                  <a:pt x="126206" y="275347"/>
                </a:lnTo>
                <a:lnTo>
                  <a:pt x="155488" y="275347"/>
                </a:lnTo>
                <a:lnTo>
                  <a:pt x="155488" y="205405"/>
                </a:lnTo>
                <a:cubicBezTo>
                  <a:pt x="153174" y="206827"/>
                  <a:pt x="150504" y="207627"/>
                  <a:pt x="147923" y="207627"/>
                </a:cubicBezTo>
                <a:cubicBezTo>
                  <a:pt x="143829" y="207627"/>
                  <a:pt x="139735" y="205849"/>
                  <a:pt x="136976" y="202472"/>
                </a:cubicBezTo>
                <a:cubicBezTo>
                  <a:pt x="131991" y="196429"/>
                  <a:pt x="132792" y="187542"/>
                  <a:pt x="138845" y="182565"/>
                </a:cubicBezTo>
                <a:lnTo>
                  <a:pt x="160650" y="164613"/>
                </a:lnTo>
                <a:lnTo>
                  <a:pt x="356724" y="3222"/>
                </a:lnTo>
                <a:cubicBezTo>
                  <a:pt x="361886" y="-1044"/>
                  <a:pt x="369273" y="-1044"/>
                  <a:pt x="374524" y="3044"/>
                </a:cubicBezTo>
                <a:lnTo>
                  <a:pt x="448842" y="61610"/>
                </a:lnTo>
                <a:lnTo>
                  <a:pt x="448842" y="14153"/>
                </a:lnTo>
                <a:cubicBezTo>
                  <a:pt x="448842" y="6332"/>
                  <a:pt x="455250" y="22"/>
                  <a:pt x="463082" y="22"/>
                </a:cubicBezTo>
                <a:close/>
              </a:path>
            </a:pathLst>
          </a:custGeom>
          <a:solidFill>
            <a:schemeClr val="bg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34" name="îṥļïḍè"/>
          <p:cNvSpPr/>
          <p:nvPr userDrawn="1"/>
        </p:nvSpPr>
        <p:spPr>
          <a:xfrm>
            <a:off x="9166157" y="1942970"/>
            <a:ext cx="648000" cy="244169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5D776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别墅</a:t>
            </a:r>
            <a:endParaRPr lang="zh-CN" altLang="en-US" sz="1400" b="1" dirty="0">
              <a:solidFill>
                <a:srgbClr val="5D776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5" name="iṧ1íḍe"/>
          <p:cNvSpPr/>
          <p:nvPr userDrawn="1"/>
        </p:nvSpPr>
        <p:spPr>
          <a:xfrm>
            <a:off x="9165864" y="1255703"/>
            <a:ext cx="648586" cy="648586"/>
          </a:xfrm>
          <a:prstGeom prst="ellipse">
            <a:avLst/>
          </a:prstGeom>
          <a:solidFill>
            <a:srgbClr val="5D7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36" name="ïşḻïdè"/>
          <p:cNvSpPr/>
          <p:nvPr userDrawn="1"/>
        </p:nvSpPr>
        <p:spPr>
          <a:xfrm>
            <a:off x="9299848" y="1404918"/>
            <a:ext cx="380618" cy="366152"/>
          </a:xfrm>
          <a:custGeom>
            <a:avLst/>
            <a:gdLst>
              <a:gd name="T0" fmla="*/ 705 w 735"/>
              <a:gd name="T1" fmla="*/ 647 h 708"/>
              <a:gd name="T2" fmla="*/ 588 w 735"/>
              <a:gd name="T3" fmla="*/ 641 h 708"/>
              <a:gd name="T4" fmla="*/ 583 w 735"/>
              <a:gd name="T5" fmla="*/ 197 h 708"/>
              <a:gd name="T6" fmla="*/ 356 w 735"/>
              <a:gd name="T7" fmla="*/ 2 h 708"/>
              <a:gd name="T8" fmla="*/ 348 w 735"/>
              <a:gd name="T9" fmla="*/ 641 h 708"/>
              <a:gd name="T10" fmla="*/ 321 w 735"/>
              <a:gd name="T11" fmla="*/ 301 h 708"/>
              <a:gd name="T12" fmla="*/ 156 w 735"/>
              <a:gd name="T13" fmla="*/ 164 h 708"/>
              <a:gd name="T14" fmla="*/ 134 w 735"/>
              <a:gd name="T15" fmla="*/ 175 h 708"/>
              <a:gd name="T16" fmla="*/ 41 w 735"/>
              <a:gd name="T17" fmla="*/ 641 h 708"/>
              <a:gd name="T18" fmla="*/ 3 w 735"/>
              <a:gd name="T19" fmla="*/ 687 h 708"/>
              <a:gd name="T20" fmla="*/ 14 w 735"/>
              <a:gd name="T21" fmla="*/ 708 h 708"/>
              <a:gd name="T22" fmla="*/ 733 w 735"/>
              <a:gd name="T23" fmla="*/ 701 h 708"/>
              <a:gd name="T24" fmla="*/ 374 w 735"/>
              <a:gd name="T25" fmla="*/ 45 h 708"/>
              <a:gd name="T26" fmla="*/ 561 w 735"/>
              <a:gd name="T27" fmla="*/ 641 h 708"/>
              <a:gd name="T28" fmla="*/ 534 w 735"/>
              <a:gd name="T29" fmla="*/ 241 h 708"/>
              <a:gd name="T30" fmla="*/ 508 w 735"/>
              <a:gd name="T31" fmla="*/ 641 h 708"/>
              <a:gd name="T32" fmla="*/ 481 w 735"/>
              <a:gd name="T33" fmla="*/ 201 h 708"/>
              <a:gd name="T34" fmla="*/ 454 w 735"/>
              <a:gd name="T35" fmla="*/ 641 h 708"/>
              <a:gd name="T36" fmla="*/ 428 w 735"/>
              <a:gd name="T37" fmla="*/ 148 h 708"/>
              <a:gd name="T38" fmla="*/ 401 w 735"/>
              <a:gd name="T39" fmla="*/ 641 h 708"/>
              <a:gd name="T40" fmla="*/ 374 w 735"/>
              <a:gd name="T41" fmla="*/ 45 h 708"/>
              <a:gd name="T42" fmla="*/ 294 w 735"/>
              <a:gd name="T43" fmla="*/ 307 h 708"/>
              <a:gd name="T44" fmla="*/ 268 w 735"/>
              <a:gd name="T45" fmla="*/ 641 h 708"/>
              <a:gd name="T46" fmla="*/ 241 w 735"/>
              <a:gd name="T47" fmla="*/ 335 h 708"/>
              <a:gd name="T48" fmla="*/ 214 w 735"/>
              <a:gd name="T49" fmla="*/ 641 h 708"/>
              <a:gd name="T50" fmla="*/ 188 w 735"/>
              <a:gd name="T51" fmla="*/ 295 h 708"/>
              <a:gd name="T52" fmla="*/ 161 w 735"/>
              <a:gd name="T53" fmla="*/ 641 h 708"/>
              <a:gd name="T54" fmla="*/ 39 w 735"/>
              <a:gd name="T55" fmla="*/ 681 h 708"/>
              <a:gd name="T56" fmla="*/ 148 w 735"/>
              <a:gd name="T57" fmla="*/ 668 h 708"/>
              <a:gd name="T58" fmla="*/ 361 w 735"/>
              <a:gd name="T59" fmla="*/ 668 h 708"/>
              <a:gd name="T60" fmla="*/ 428 w 735"/>
              <a:gd name="T61" fmla="*/ 668 h 708"/>
              <a:gd name="T62" fmla="*/ 481 w 735"/>
              <a:gd name="T63" fmla="*/ 668 h 708"/>
              <a:gd name="T64" fmla="*/ 534 w 735"/>
              <a:gd name="T65" fmla="*/ 668 h 708"/>
              <a:gd name="T66" fmla="*/ 687 w 735"/>
              <a:gd name="T67" fmla="*/ 668 h 708"/>
              <a:gd name="T68" fmla="*/ 39 w 735"/>
              <a:gd name="T69" fmla="*/ 681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35" h="708">
                <a:moveTo>
                  <a:pt x="732" y="687"/>
                </a:moveTo>
                <a:lnTo>
                  <a:pt x="705" y="647"/>
                </a:lnTo>
                <a:cubicBezTo>
                  <a:pt x="703" y="644"/>
                  <a:pt x="699" y="641"/>
                  <a:pt x="694" y="641"/>
                </a:cubicBezTo>
                <a:lnTo>
                  <a:pt x="588" y="641"/>
                </a:lnTo>
                <a:lnTo>
                  <a:pt x="588" y="207"/>
                </a:lnTo>
                <a:cubicBezTo>
                  <a:pt x="588" y="203"/>
                  <a:pt x="586" y="199"/>
                  <a:pt x="583" y="197"/>
                </a:cubicBezTo>
                <a:lnTo>
                  <a:pt x="370" y="5"/>
                </a:lnTo>
                <a:cubicBezTo>
                  <a:pt x="366" y="1"/>
                  <a:pt x="360" y="0"/>
                  <a:pt x="356" y="2"/>
                </a:cubicBezTo>
                <a:cubicBezTo>
                  <a:pt x="351" y="5"/>
                  <a:pt x="348" y="9"/>
                  <a:pt x="348" y="15"/>
                </a:cubicBezTo>
                <a:lnTo>
                  <a:pt x="348" y="641"/>
                </a:lnTo>
                <a:lnTo>
                  <a:pt x="321" y="641"/>
                </a:lnTo>
                <a:lnTo>
                  <a:pt x="321" y="301"/>
                </a:lnTo>
                <a:cubicBezTo>
                  <a:pt x="321" y="297"/>
                  <a:pt x="319" y="293"/>
                  <a:pt x="316" y="291"/>
                </a:cubicBezTo>
                <a:lnTo>
                  <a:pt x="156" y="164"/>
                </a:lnTo>
                <a:cubicBezTo>
                  <a:pt x="152" y="161"/>
                  <a:pt x="146" y="160"/>
                  <a:pt x="142" y="163"/>
                </a:cubicBezTo>
                <a:cubicBezTo>
                  <a:pt x="137" y="165"/>
                  <a:pt x="134" y="170"/>
                  <a:pt x="134" y="175"/>
                </a:cubicBezTo>
                <a:lnTo>
                  <a:pt x="134" y="641"/>
                </a:lnTo>
                <a:lnTo>
                  <a:pt x="41" y="641"/>
                </a:lnTo>
                <a:cubicBezTo>
                  <a:pt x="37" y="641"/>
                  <a:pt x="32" y="644"/>
                  <a:pt x="30" y="647"/>
                </a:cubicBezTo>
                <a:lnTo>
                  <a:pt x="3" y="687"/>
                </a:lnTo>
                <a:cubicBezTo>
                  <a:pt x="1" y="691"/>
                  <a:pt x="0" y="697"/>
                  <a:pt x="3" y="701"/>
                </a:cubicBezTo>
                <a:cubicBezTo>
                  <a:pt x="5" y="705"/>
                  <a:pt x="9" y="708"/>
                  <a:pt x="14" y="708"/>
                </a:cubicBezTo>
                <a:lnTo>
                  <a:pt x="721" y="708"/>
                </a:lnTo>
                <a:cubicBezTo>
                  <a:pt x="726" y="708"/>
                  <a:pt x="730" y="705"/>
                  <a:pt x="733" y="701"/>
                </a:cubicBezTo>
                <a:cubicBezTo>
                  <a:pt x="735" y="697"/>
                  <a:pt x="735" y="691"/>
                  <a:pt x="732" y="687"/>
                </a:cubicBezTo>
                <a:close/>
                <a:moveTo>
                  <a:pt x="374" y="45"/>
                </a:moveTo>
                <a:lnTo>
                  <a:pt x="561" y="213"/>
                </a:lnTo>
                <a:lnTo>
                  <a:pt x="561" y="641"/>
                </a:lnTo>
                <a:lnTo>
                  <a:pt x="534" y="641"/>
                </a:lnTo>
                <a:lnTo>
                  <a:pt x="534" y="241"/>
                </a:lnTo>
                <a:lnTo>
                  <a:pt x="508" y="241"/>
                </a:lnTo>
                <a:lnTo>
                  <a:pt x="508" y="641"/>
                </a:lnTo>
                <a:lnTo>
                  <a:pt x="481" y="641"/>
                </a:lnTo>
                <a:lnTo>
                  <a:pt x="481" y="201"/>
                </a:lnTo>
                <a:lnTo>
                  <a:pt x="454" y="201"/>
                </a:lnTo>
                <a:lnTo>
                  <a:pt x="454" y="641"/>
                </a:lnTo>
                <a:lnTo>
                  <a:pt x="428" y="641"/>
                </a:lnTo>
                <a:lnTo>
                  <a:pt x="428" y="148"/>
                </a:lnTo>
                <a:lnTo>
                  <a:pt x="401" y="148"/>
                </a:lnTo>
                <a:lnTo>
                  <a:pt x="401" y="641"/>
                </a:lnTo>
                <a:lnTo>
                  <a:pt x="374" y="641"/>
                </a:lnTo>
                <a:lnTo>
                  <a:pt x="374" y="45"/>
                </a:lnTo>
                <a:close/>
                <a:moveTo>
                  <a:pt x="161" y="202"/>
                </a:moveTo>
                <a:lnTo>
                  <a:pt x="294" y="307"/>
                </a:lnTo>
                <a:lnTo>
                  <a:pt x="294" y="641"/>
                </a:lnTo>
                <a:lnTo>
                  <a:pt x="268" y="641"/>
                </a:lnTo>
                <a:lnTo>
                  <a:pt x="268" y="335"/>
                </a:lnTo>
                <a:lnTo>
                  <a:pt x="241" y="335"/>
                </a:lnTo>
                <a:lnTo>
                  <a:pt x="241" y="641"/>
                </a:lnTo>
                <a:lnTo>
                  <a:pt x="214" y="641"/>
                </a:lnTo>
                <a:lnTo>
                  <a:pt x="214" y="295"/>
                </a:lnTo>
                <a:lnTo>
                  <a:pt x="188" y="295"/>
                </a:lnTo>
                <a:lnTo>
                  <a:pt x="188" y="641"/>
                </a:lnTo>
                <a:lnTo>
                  <a:pt x="161" y="641"/>
                </a:lnTo>
                <a:lnTo>
                  <a:pt x="161" y="202"/>
                </a:lnTo>
                <a:close/>
                <a:moveTo>
                  <a:pt x="39" y="681"/>
                </a:moveTo>
                <a:lnTo>
                  <a:pt x="48" y="668"/>
                </a:lnTo>
                <a:lnTo>
                  <a:pt x="148" y="668"/>
                </a:lnTo>
                <a:lnTo>
                  <a:pt x="308" y="668"/>
                </a:lnTo>
                <a:lnTo>
                  <a:pt x="361" y="668"/>
                </a:lnTo>
                <a:lnTo>
                  <a:pt x="401" y="668"/>
                </a:lnTo>
                <a:lnTo>
                  <a:pt x="428" y="668"/>
                </a:lnTo>
                <a:lnTo>
                  <a:pt x="454" y="668"/>
                </a:lnTo>
                <a:lnTo>
                  <a:pt x="481" y="668"/>
                </a:lnTo>
                <a:lnTo>
                  <a:pt x="508" y="668"/>
                </a:lnTo>
                <a:lnTo>
                  <a:pt x="534" y="668"/>
                </a:lnTo>
                <a:lnTo>
                  <a:pt x="574" y="668"/>
                </a:lnTo>
                <a:lnTo>
                  <a:pt x="687" y="668"/>
                </a:lnTo>
                <a:lnTo>
                  <a:pt x="696" y="681"/>
                </a:lnTo>
                <a:lnTo>
                  <a:pt x="39" y="681"/>
                </a:lnTo>
                <a:close/>
              </a:path>
            </a:pathLst>
          </a:custGeom>
          <a:solidFill>
            <a:schemeClr val="bg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38" name="îsliḑé"/>
          <p:cNvSpPr/>
          <p:nvPr userDrawn="1"/>
        </p:nvSpPr>
        <p:spPr>
          <a:xfrm>
            <a:off x="6244473" y="1942970"/>
            <a:ext cx="648000" cy="244169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20243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商业</a:t>
            </a:r>
            <a:endParaRPr lang="zh-CN" altLang="en-US" sz="1400" b="1" dirty="0">
              <a:solidFill>
                <a:srgbClr val="20243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9" name="ïşḻîdê"/>
          <p:cNvSpPr/>
          <p:nvPr userDrawn="1"/>
        </p:nvSpPr>
        <p:spPr>
          <a:xfrm>
            <a:off x="6244180" y="1255703"/>
            <a:ext cx="648586" cy="648586"/>
          </a:xfrm>
          <a:prstGeom prst="ellipse">
            <a:avLst/>
          </a:prstGeom>
          <a:solidFill>
            <a:srgbClr val="202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40" name="ïṥḷiḓè"/>
          <p:cNvSpPr/>
          <p:nvPr userDrawn="1"/>
        </p:nvSpPr>
        <p:spPr>
          <a:xfrm>
            <a:off x="6378163" y="1405330"/>
            <a:ext cx="380622" cy="365329"/>
          </a:xfrm>
          <a:custGeom>
            <a:avLst/>
            <a:gdLst>
              <a:gd name="connsiteX0" fmla="*/ 396382 w 605945"/>
              <a:gd name="connsiteY0" fmla="*/ 419017 h 581600"/>
              <a:gd name="connsiteX1" fmla="*/ 404691 w 605945"/>
              <a:gd name="connsiteY1" fmla="*/ 422510 h 581600"/>
              <a:gd name="connsiteX2" fmla="*/ 408080 w 605945"/>
              <a:gd name="connsiteY2" fmla="*/ 430696 h 581600"/>
              <a:gd name="connsiteX3" fmla="*/ 404691 w 605945"/>
              <a:gd name="connsiteY3" fmla="*/ 438881 h 581600"/>
              <a:gd name="connsiteX4" fmla="*/ 396382 w 605945"/>
              <a:gd name="connsiteY4" fmla="*/ 442374 h 581600"/>
              <a:gd name="connsiteX5" fmla="*/ 388182 w 605945"/>
              <a:gd name="connsiteY5" fmla="*/ 438881 h 581600"/>
              <a:gd name="connsiteX6" fmla="*/ 384793 w 605945"/>
              <a:gd name="connsiteY6" fmla="*/ 430696 h 581600"/>
              <a:gd name="connsiteX7" fmla="*/ 388182 w 605945"/>
              <a:gd name="connsiteY7" fmla="*/ 422510 h 581600"/>
              <a:gd name="connsiteX8" fmla="*/ 396382 w 605945"/>
              <a:gd name="connsiteY8" fmla="*/ 419017 h 581600"/>
              <a:gd name="connsiteX9" fmla="*/ 371879 w 605945"/>
              <a:gd name="connsiteY9" fmla="*/ 314278 h 581600"/>
              <a:gd name="connsiteX10" fmla="*/ 371879 w 605945"/>
              <a:gd name="connsiteY10" fmla="*/ 558340 h 581600"/>
              <a:gd name="connsiteX11" fmla="*/ 489678 w 605945"/>
              <a:gd name="connsiteY11" fmla="*/ 558340 h 581600"/>
              <a:gd name="connsiteX12" fmla="*/ 489678 w 605945"/>
              <a:gd name="connsiteY12" fmla="*/ 314278 h 581600"/>
              <a:gd name="connsiteX13" fmla="*/ 116373 w 605945"/>
              <a:gd name="connsiteY13" fmla="*/ 314274 h 581600"/>
              <a:gd name="connsiteX14" fmla="*/ 116373 w 605945"/>
              <a:gd name="connsiteY14" fmla="*/ 477329 h 581600"/>
              <a:gd name="connsiteX15" fmla="*/ 302644 w 605945"/>
              <a:gd name="connsiteY15" fmla="*/ 477329 h 581600"/>
              <a:gd name="connsiteX16" fmla="*/ 302644 w 605945"/>
              <a:gd name="connsiteY16" fmla="*/ 314274 h 581600"/>
              <a:gd name="connsiteX17" fmla="*/ 104779 w 605945"/>
              <a:gd name="connsiteY17" fmla="*/ 291012 h 581600"/>
              <a:gd name="connsiteX18" fmla="*/ 314238 w 605945"/>
              <a:gd name="connsiteY18" fmla="*/ 291012 h 581600"/>
              <a:gd name="connsiteX19" fmla="*/ 325942 w 605945"/>
              <a:gd name="connsiteY19" fmla="*/ 302589 h 581600"/>
              <a:gd name="connsiteX20" fmla="*/ 325942 w 605945"/>
              <a:gd name="connsiteY20" fmla="*/ 488905 h 581600"/>
              <a:gd name="connsiteX21" fmla="*/ 314238 w 605945"/>
              <a:gd name="connsiteY21" fmla="*/ 500591 h 581600"/>
              <a:gd name="connsiteX22" fmla="*/ 104779 w 605945"/>
              <a:gd name="connsiteY22" fmla="*/ 500591 h 581600"/>
              <a:gd name="connsiteX23" fmla="*/ 93076 w 605945"/>
              <a:gd name="connsiteY23" fmla="*/ 488905 h 581600"/>
              <a:gd name="connsiteX24" fmla="*/ 93076 w 605945"/>
              <a:gd name="connsiteY24" fmla="*/ 302589 h 581600"/>
              <a:gd name="connsiteX25" fmla="*/ 104779 w 605945"/>
              <a:gd name="connsiteY25" fmla="*/ 291012 h 581600"/>
              <a:gd name="connsiteX26" fmla="*/ 92970 w 605945"/>
              <a:gd name="connsiteY26" fmla="*/ 239585 h 581600"/>
              <a:gd name="connsiteX27" fmla="*/ 69891 w 605945"/>
              <a:gd name="connsiteY27" fmla="*/ 253890 h 581600"/>
              <a:gd name="connsiteX28" fmla="*/ 69891 w 605945"/>
              <a:gd name="connsiteY28" fmla="*/ 558340 h 581600"/>
              <a:gd name="connsiteX29" fmla="*/ 348582 w 605945"/>
              <a:gd name="connsiteY29" fmla="*/ 558340 h 581600"/>
              <a:gd name="connsiteX30" fmla="*/ 348582 w 605945"/>
              <a:gd name="connsiteY30" fmla="*/ 302594 h 581600"/>
              <a:gd name="connsiteX31" fmla="*/ 360176 w 605945"/>
              <a:gd name="connsiteY31" fmla="*/ 291018 h 581600"/>
              <a:gd name="connsiteX32" fmla="*/ 501272 w 605945"/>
              <a:gd name="connsiteY32" fmla="*/ 291018 h 581600"/>
              <a:gd name="connsiteX33" fmla="*/ 512975 w 605945"/>
              <a:gd name="connsiteY33" fmla="*/ 302594 h 581600"/>
              <a:gd name="connsiteX34" fmla="*/ 512975 w 605945"/>
              <a:gd name="connsiteY34" fmla="*/ 558340 h 581600"/>
              <a:gd name="connsiteX35" fmla="*/ 536054 w 605945"/>
              <a:gd name="connsiteY35" fmla="*/ 558340 h 581600"/>
              <a:gd name="connsiteX36" fmla="*/ 536054 w 605945"/>
              <a:gd name="connsiteY36" fmla="*/ 253890 h 581600"/>
              <a:gd name="connsiteX37" fmla="*/ 512975 w 605945"/>
              <a:gd name="connsiteY37" fmla="*/ 239585 h 581600"/>
              <a:gd name="connsiteX38" fmla="*/ 477975 w 605945"/>
              <a:gd name="connsiteY38" fmla="*/ 255419 h 581600"/>
              <a:gd name="connsiteX39" fmla="*/ 442974 w 605945"/>
              <a:gd name="connsiteY39" fmla="*/ 239585 h 581600"/>
              <a:gd name="connsiteX40" fmla="*/ 407974 w 605945"/>
              <a:gd name="connsiteY40" fmla="*/ 255419 h 581600"/>
              <a:gd name="connsiteX41" fmla="*/ 372973 w 605945"/>
              <a:gd name="connsiteY41" fmla="*/ 239585 h 581600"/>
              <a:gd name="connsiteX42" fmla="*/ 337973 w 605945"/>
              <a:gd name="connsiteY42" fmla="*/ 255419 h 581600"/>
              <a:gd name="connsiteX43" fmla="*/ 302972 w 605945"/>
              <a:gd name="connsiteY43" fmla="*/ 239585 h 581600"/>
              <a:gd name="connsiteX44" fmla="*/ 267972 w 605945"/>
              <a:gd name="connsiteY44" fmla="*/ 255419 h 581600"/>
              <a:gd name="connsiteX45" fmla="*/ 232971 w 605945"/>
              <a:gd name="connsiteY45" fmla="*/ 239585 h 581600"/>
              <a:gd name="connsiteX46" fmla="*/ 197971 w 605945"/>
              <a:gd name="connsiteY46" fmla="*/ 255419 h 581600"/>
              <a:gd name="connsiteX47" fmla="*/ 162971 w 605945"/>
              <a:gd name="connsiteY47" fmla="*/ 239585 h 581600"/>
              <a:gd name="connsiteX48" fmla="*/ 127970 w 605945"/>
              <a:gd name="connsiteY48" fmla="*/ 255419 h 581600"/>
              <a:gd name="connsiteX49" fmla="*/ 92970 w 605945"/>
              <a:gd name="connsiteY49" fmla="*/ 239585 h 581600"/>
              <a:gd name="connsiteX50" fmla="*/ 524679 w 605945"/>
              <a:gd name="connsiteY50" fmla="*/ 197325 h 581600"/>
              <a:gd name="connsiteX51" fmla="*/ 524679 w 605945"/>
              <a:gd name="connsiteY51" fmla="*/ 208791 h 581600"/>
              <a:gd name="connsiteX52" fmla="*/ 547976 w 605945"/>
              <a:gd name="connsiteY52" fmla="*/ 232160 h 581600"/>
              <a:gd name="connsiteX53" fmla="*/ 571273 w 605945"/>
              <a:gd name="connsiteY53" fmla="*/ 208791 h 581600"/>
              <a:gd name="connsiteX54" fmla="*/ 571273 w 605945"/>
              <a:gd name="connsiteY54" fmla="*/ 197325 h 581600"/>
              <a:gd name="connsiteX55" fmla="*/ 454678 w 605945"/>
              <a:gd name="connsiteY55" fmla="*/ 197325 h 581600"/>
              <a:gd name="connsiteX56" fmla="*/ 454678 w 605945"/>
              <a:gd name="connsiteY56" fmla="*/ 208791 h 581600"/>
              <a:gd name="connsiteX57" fmla="*/ 477975 w 605945"/>
              <a:gd name="connsiteY57" fmla="*/ 232160 h 581600"/>
              <a:gd name="connsiteX58" fmla="*/ 501272 w 605945"/>
              <a:gd name="connsiteY58" fmla="*/ 208791 h 581600"/>
              <a:gd name="connsiteX59" fmla="*/ 501272 w 605945"/>
              <a:gd name="connsiteY59" fmla="*/ 197325 h 581600"/>
              <a:gd name="connsiteX60" fmla="*/ 384676 w 605945"/>
              <a:gd name="connsiteY60" fmla="*/ 197325 h 581600"/>
              <a:gd name="connsiteX61" fmla="*/ 384676 w 605945"/>
              <a:gd name="connsiteY61" fmla="*/ 208791 h 581600"/>
              <a:gd name="connsiteX62" fmla="*/ 407974 w 605945"/>
              <a:gd name="connsiteY62" fmla="*/ 232160 h 581600"/>
              <a:gd name="connsiteX63" fmla="*/ 431271 w 605945"/>
              <a:gd name="connsiteY63" fmla="*/ 208791 h 581600"/>
              <a:gd name="connsiteX64" fmla="*/ 431271 w 605945"/>
              <a:gd name="connsiteY64" fmla="*/ 197325 h 581600"/>
              <a:gd name="connsiteX65" fmla="*/ 314676 w 605945"/>
              <a:gd name="connsiteY65" fmla="*/ 197325 h 581600"/>
              <a:gd name="connsiteX66" fmla="*/ 314676 w 605945"/>
              <a:gd name="connsiteY66" fmla="*/ 208791 h 581600"/>
              <a:gd name="connsiteX67" fmla="*/ 337973 w 605945"/>
              <a:gd name="connsiteY67" fmla="*/ 232160 h 581600"/>
              <a:gd name="connsiteX68" fmla="*/ 361270 w 605945"/>
              <a:gd name="connsiteY68" fmla="*/ 208791 h 581600"/>
              <a:gd name="connsiteX69" fmla="*/ 361270 w 605945"/>
              <a:gd name="connsiteY69" fmla="*/ 197325 h 581600"/>
              <a:gd name="connsiteX70" fmla="*/ 244675 w 605945"/>
              <a:gd name="connsiteY70" fmla="*/ 197325 h 581600"/>
              <a:gd name="connsiteX71" fmla="*/ 244675 w 605945"/>
              <a:gd name="connsiteY71" fmla="*/ 208791 h 581600"/>
              <a:gd name="connsiteX72" fmla="*/ 267972 w 605945"/>
              <a:gd name="connsiteY72" fmla="*/ 232160 h 581600"/>
              <a:gd name="connsiteX73" fmla="*/ 291269 w 605945"/>
              <a:gd name="connsiteY73" fmla="*/ 208791 h 581600"/>
              <a:gd name="connsiteX74" fmla="*/ 291269 w 605945"/>
              <a:gd name="connsiteY74" fmla="*/ 197325 h 581600"/>
              <a:gd name="connsiteX75" fmla="*/ 174674 w 605945"/>
              <a:gd name="connsiteY75" fmla="*/ 197325 h 581600"/>
              <a:gd name="connsiteX76" fmla="*/ 174674 w 605945"/>
              <a:gd name="connsiteY76" fmla="*/ 208791 h 581600"/>
              <a:gd name="connsiteX77" fmla="*/ 197971 w 605945"/>
              <a:gd name="connsiteY77" fmla="*/ 232160 h 581600"/>
              <a:gd name="connsiteX78" fmla="*/ 221268 w 605945"/>
              <a:gd name="connsiteY78" fmla="*/ 208791 h 581600"/>
              <a:gd name="connsiteX79" fmla="*/ 221268 w 605945"/>
              <a:gd name="connsiteY79" fmla="*/ 197325 h 581600"/>
              <a:gd name="connsiteX80" fmla="*/ 104673 w 605945"/>
              <a:gd name="connsiteY80" fmla="*/ 197325 h 581600"/>
              <a:gd name="connsiteX81" fmla="*/ 104673 w 605945"/>
              <a:gd name="connsiteY81" fmla="*/ 208791 h 581600"/>
              <a:gd name="connsiteX82" fmla="*/ 127970 w 605945"/>
              <a:gd name="connsiteY82" fmla="*/ 232160 h 581600"/>
              <a:gd name="connsiteX83" fmla="*/ 151267 w 605945"/>
              <a:gd name="connsiteY83" fmla="*/ 208791 h 581600"/>
              <a:gd name="connsiteX84" fmla="*/ 151267 w 605945"/>
              <a:gd name="connsiteY84" fmla="*/ 197325 h 581600"/>
              <a:gd name="connsiteX85" fmla="*/ 34672 w 605945"/>
              <a:gd name="connsiteY85" fmla="*/ 197325 h 581600"/>
              <a:gd name="connsiteX86" fmla="*/ 34672 w 605945"/>
              <a:gd name="connsiteY86" fmla="*/ 208791 h 581600"/>
              <a:gd name="connsiteX87" fmla="*/ 57969 w 605945"/>
              <a:gd name="connsiteY87" fmla="*/ 232160 h 581600"/>
              <a:gd name="connsiteX88" fmla="*/ 81266 w 605945"/>
              <a:gd name="connsiteY88" fmla="*/ 208791 h 581600"/>
              <a:gd name="connsiteX89" fmla="*/ 81266 w 605945"/>
              <a:gd name="connsiteY89" fmla="*/ 197325 h 581600"/>
              <a:gd name="connsiteX90" fmla="*/ 504772 w 605945"/>
              <a:gd name="connsiteY90" fmla="*/ 139449 h 581600"/>
              <a:gd name="connsiteX91" fmla="*/ 521179 w 605945"/>
              <a:gd name="connsiteY91" fmla="*/ 173847 h 581600"/>
              <a:gd name="connsiteX92" fmla="*/ 562195 w 605945"/>
              <a:gd name="connsiteY92" fmla="*/ 173847 h 581600"/>
              <a:gd name="connsiteX93" fmla="*/ 541194 w 605945"/>
              <a:gd name="connsiteY93" fmla="*/ 139449 h 581600"/>
              <a:gd name="connsiteX94" fmla="*/ 443740 w 605945"/>
              <a:gd name="connsiteY94" fmla="*/ 139449 h 581600"/>
              <a:gd name="connsiteX95" fmla="*/ 452709 w 605945"/>
              <a:gd name="connsiteY95" fmla="*/ 173956 h 581600"/>
              <a:gd name="connsiteX96" fmla="*/ 495366 w 605945"/>
              <a:gd name="connsiteY96" fmla="*/ 173956 h 581600"/>
              <a:gd name="connsiteX97" fmla="*/ 478850 w 605945"/>
              <a:gd name="connsiteY97" fmla="*/ 139449 h 581600"/>
              <a:gd name="connsiteX98" fmla="*/ 381833 w 605945"/>
              <a:gd name="connsiteY98" fmla="*/ 139449 h 581600"/>
              <a:gd name="connsiteX99" fmla="*/ 384458 w 605945"/>
              <a:gd name="connsiteY99" fmla="*/ 173956 h 581600"/>
              <a:gd name="connsiteX100" fmla="*/ 428646 w 605945"/>
              <a:gd name="connsiteY100" fmla="*/ 173956 h 581600"/>
              <a:gd name="connsiteX101" fmla="*/ 419568 w 605945"/>
              <a:gd name="connsiteY101" fmla="*/ 139449 h 581600"/>
              <a:gd name="connsiteX102" fmla="*/ 315113 w 605945"/>
              <a:gd name="connsiteY102" fmla="*/ 139449 h 581600"/>
              <a:gd name="connsiteX103" fmla="*/ 315113 w 605945"/>
              <a:gd name="connsiteY103" fmla="*/ 173956 h 581600"/>
              <a:gd name="connsiteX104" fmla="*/ 361051 w 605945"/>
              <a:gd name="connsiteY104" fmla="*/ 173956 h 581600"/>
              <a:gd name="connsiteX105" fmla="*/ 358426 w 605945"/>
              <a:gd name="connsiteY105" fmla="*/ 139449 h 581600"/>
              <a:gd name="connsiteX106" fmla="*/ 248503 w 605945"/>
              <a:gd name="connsiteY106" fmla="*/ 139449 h 581600"/>
              <a:gd name="connsiteX107" fmla="*/ 245878 w 605945"/>
              <a:gd name="connsiteY107" fmla="*/ 173847 h 581600"/>
              <a:gd name="connsiteX108" fmla="*/ 291816 w 605945"/>
              <a:gd name="connsiteY108" fmla="*/ 173847 h 581600"/>
              <a:gd name="connsiteX109" fmla="*/ 291816 w 605945"/>
              <a:gd name="connsiteY109" fmla="*/ 139449 h 581600"/>
              <a:gd name="connsiteX110" fmla="*/ 187252 w 605945"/>
              <a:gd name="connsiteY110" fmla="*/ 139449 h 581600"/>
              <a:gd name="connsiteX111" fmla="*/ 178283 w 605945"/>
              <a:gd name="connsiteY111" fmla="*/ 173847 h 581600"/>
              <a:gd name="connsiteX112" fmla="*/ 222471 w 605945"/>
              <a:gd name="connsiteY112" fmla="*/ 173847 h 581600"/>
              <a:gd name="connsiteX113" fmla="*/ 225096 w 605945"/>
              <a:gd name="connsiteY113" fmla="*/ 139449 h 581600"/>
              <a:gd name="connsiteX114" fmla="*/ 128079 w 605945"/>
              <a:gd name="connsiteY114" fmla="*/ 139449 h 581600"/>
              <a:gd name="connsiteX115" fmla="*/ 111564 w 605945"/>
              <a:gd name="connsiteY115" fmla="*/ 173956 h 581600"/>
              <a:gd name="connsiteX116" fmla="*/ 154220 w 605945"/>
              <a:gd name="connsiteY116" fmla="*/ 173956 h 581600"/>
              <a:gd name="connsiteX117" fmla="*/ 163189 w 605945"/>
              <a:gd name="connsiteY117" fmla="*/ 139449 h 581600"/>
              <a:gd name="connsiteX118" fmla="*/ 64751 w 605945"/>
              <a:gd name="connsiteY118" fmla="*/ 139449 h 581600"/>
              <a:gd name="connsiteX119" fmla="*/ 43750 w 605945"/>
              <a:gd name="connsiteY119" fmla="*/ 173956 h 581600"/>
              <a:gd name="connsiteX120" fmla="*/ 85751 w 605945"/>
              <a:gd name="connsiteY120" fmla="*/ 173956 h 581600"/>
              <a:gd name="connsiteX121" fmla="*/ 102157 w 605945"/>
              <a:gd name="connsiteY121" fmla="*/ 139449 h 581600"/>
              <a:gd name="connsiteX122" fmla="*/ 69891 w 605945"/>
              <a:gd name="connsiteY122" fmla="*/ 58204 h 581600"/>
              <a:gd name="connsiteX123" fmla="*/ 69891 w 605945"/>
              <a:gd name="connsiteY123" fmla="*/ 116189 h 581600"/>
              <a:gd name="connsiteX124" fmla="*/ 536054 w 605945"/>
              <a:gd name="connsiteY124" fmla="*/ 116189 h 581600"/>
              <a:gd name="connsiteX125" fmla="*/ 536054 w 605945"/>
              <a:gd name="connsiteY125" fmla="*/ 58204 h 581600"/>
              <a:gd name="connsiteX126" fmla="*/ 511444 w 605945"/>
              <a:gd name="connsiteY126" fmla="*/ 58204 h 581600"/>
              <a:gd name="connsiteX127" fmla="*/ 466272 w 605945"/>
              <a:gd name="connsiteY127" fmla="*/ 93257 h 581600"/>
              <a:gd name="connsiteX128" fmla="*/ 140220 w 605945"/>
              <a:gd name="connsiteY128" fmla="*/ 93257 h 581600"/>
              <a:gd name="connsiteX129" fmla="*/ 95048 w 605945"/>
              <a:gd name="connsiteY129" fmla="*/ 58204 h 581600"/>
              <a:gd name="connsiteX130" fmla="*/ 140220 w 605945"/>
              <a:gd name="connsiteY130" fmla="*/ 23260 h 581600"/>
              <a:gd name="connsiteX131" fmla="*/ 116923 w 605945"/>
              <a:gd name="connsiteY131" fmla="*/ 46519 h 581600"/>
              <a:gd name="connsiteX132" fmla="*/ 140220 w 605945"/>
              <a:gd name="connsiteY132" fmla="*/ 69888 h 581600"/>
              <a:gd name="connsiteX133" fmla="*/ 466272 w 605945"/>
              <a:gd name="connsiteY133" fmla="*/ 69888 h 581600"/>
              <a:gd name="connsiteX134" fmla="*/ 489678 w 605945"/>
              <a:gd name="connsiteY134" fmla="*/ 46628 h 581600"/>
              <a:gd name="connsiteX135" fmla="*/ 466272 w 605945"/>
              <a:gd name="connsiteY135" fmla="*/ 23260 h 581600"/>
              <a:gd name="connsiteX136" fmla="*/ 140220 w 605945"/>
              <a:gd name="connsiteY136" fmla="*/ 0 h 581600"/>
              <a:gd name="connsiteX137" fmla="*/ 466272 w 605945"/>
              <a:gd name="connsiteY137" fmla="*/ 0 h 581600"/>
              <a:gd name="connsiteX138" fmla="*/ 511553 w 605945"/>
              <a:gd name="connsiteY138" fmla="*/ 34944 h 581600"/>
              <a:gd name="connsiteX139" fmla="*/ 547757 w 605945"/>
              <a:gd name="connsiteY139" fmla="*/ 34944 h 581600"/>
              <a:gd name="connsiteX140" fmla="*/ 559351 w 605945"/>
              <a:gd name="connsiteY140" fmla="*/ 46628 h 581600"/>
              <a:gd name="connsiteX141" fmla="*/ 559351 w 605945"/>
              <a:gd name="connsiteY141" fmla="*/ 124488 h 581600"/>
              <a:gd name="connsiteX142" fmla="*/ 592492 w 605945"/>
              <a:gd name="connsiteY142" fmla="*/ 178870 h 581600"/>
              <a:gd name="connsiteX143" fmla="*/ 594679 w 605945"/>
              <a:gd name="connsiteY143" fmla="*/ 185531 h 581600"/>
              <a:gd name="connsiteX144" fmla="*/ 594679 w 605945"/>
              <a:gd name="connsiteY144" fmla="*/ 186077 h 581600"/>
              <a:gd name="connsiteX145" fmla="*/ 594679 w 605945"/>
              <a:gd name="connsiteY145" fmla="*/ 208791 h 581600"/>
              <a:gd name="connsiteX146" fmla="*/ 559351 w 605945"/>
              <a:gd name="connsiteY146" fmla="*/ 254000 h 581600"/>
              <a:gd name="connsiteX147" fmla="*/ 559351 w 605945"/>
              <a:gd name="connsiteY147" fmla="*/ 558340 h 581600"/>
              <a:gd name="connsiteX148" fmla="*/ 594242 w 605945"/>
              <a:gd name="connsiteY148" fmla="*/ 558340 h 581600"/>
              <a:gd name="connsiteX149" fmla="*/ 605945 w 605945"/>
              <a:gd name="connsiteY149" fmla="*/ 570025 h 581600"/>
              <a:gd name="connsiteX150" fmla="*/ 594242 w 605945"/>
              <a:gd name="connsiteY150" fmla="*/ 581600 h 581600"/>
              <a:gd name="connsiteX151" fmla="*/ 501272 w 605945"/>
              <a:gd name="connsiteY151" fmla="*/ 581600 h 581600"/>
              <a:gd name="connsiteX152" fmla="*/ 360176 w 605945"/>
              <a:gd name="connsiteY152" fmla="*/ 581600 h 581600"/>
              <a:gd name="connsiteX153" fmla="*/ 11703 w 605945"/>
              <a:gd name="connsiteY153" fmla="*/ 581600 h 581600"/>
              <a:gd name="connsiteX154" fmla="*/ 0 w 605945"/>
              <a:gd name="connsiteY154" fmla="*/ 570025 h 581600"/>
              <a:gd name="connsiteX155" fmla="*/ 11703 w 605945"/>
              <a:gd name="connsiteY155" fmla="*/ 558340 h 581600"/>
              <a:gd name="connsiteX156" fmla="*/ 46594 w 605945"/>
              <a:gd name="connsiteY156" fmla="*/ 558340 h 581600"/>
              <a:gd name="connsiteX157" fmla="*/ 46594 w 605945"/>
              <a:gd name="connsiteY157" fmla="*/ 254000 h 581600"/>
              <a:gd name="connsiteX158" fmla="*/ 11266 w 605945"/>
              <a:gd name="connsiteY158" fmla="*/ 208900 h 581600"/>
              <a:gd name="connsiteX159" fmla="*/ 11266 w 605945"/>
              <a:gd name="connsiteY159" fmla="*/ 185640 h 581600"/>
              <a:gd name="connsiteX160" fmla="*/ 11266 w 605945"/>
              <a:gd name="connsiteY160" fmla="*/ 185531 h 581600"/>
              <a:gd name="connsiteX161" fmla="*/ 11375 w 605945"/>
              <a:gd name="connsiteY161" fmla="*/ 184876 h 581600"/>
              <a:gd name="connsiteX162" fmla="*/ 11375 w 605945"/>
              <a:gd name="connsiteY162" fmla="*/ 184221 h 581600"/>
              <a:gd name="connsiteX163" fmla="*/ 11484 w 605945"/>
              <a:gd name="connsiteY163" fmla="*/ 183347 h 581600"/>
              <a:gd name="connsiteX164" fmla="*/ 11594 w 605945"/>
              <a:gd name="connsiteY164" fmla="*/ 183129 h 581600"/>
              <a:gd name="connsiteX165" fmla="*/ 13016 w 605945"/>
              <a:gd name="connsiteY165" fmla="*/ 179525 h 581600"/>
              <a:gd name="connsiteX166" fmla="*/ 46594 w 605945"/>
              <a:gd name="connsiteY166" fmla="*/ 124488 h 581600"/>
              <a:gd name="connsiteX167" fmla="*/ 46594 w 605945"/>
              <a:gd name="connsiteY167" fmla="*/ 46628 h 581600"/>
              <a:gd name="connsiteX168" fmla="*/ 58188 w 605945"/>
              <a:gd name="connsiteY168" fmla="*/ 34944 h 581600"/>
              <a:gd name="connsiteX169" fmla="*/ 95048 w 605945"/>
              <a:gd name="connsiteY169" fmla="*/ 34944 h 581600"/>
              <a:gd name="connsiteX170" fmla="*/ 140220 w 605945"/>
              <a:gd name="connsiteY170" fmla="*/ 0 h 5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605945" h="581600">
                <a:moveTo>
                  <a:pt x="396382" y="419017"/>
                </a:moveTo>
                <a:cubicBezTo>
                  <a:pt x="399553" y="419017"/>
                  <a:pt x="402504" y="420327"/>
                  <a:pt x="404691" y="422510"/>
                </a:cubicBezTo>
                <a:cubicBezTo>
                  <a:pt x="406878" y="424693"/>
                  <a:pt x="408080" y="427639"/>
                  <a:pt x="408080" y="430696"/>
                </a:cubicBezTo>
                <a:cubicBezTo>
                  <a:pt x="408080" y="433752"/>
                  <a:pt x="406878" y="436808"/>
                  <a:pt x="404691" y="438881"/>
                </a:cubicBezTo>
                <a:cubicBezTo>
                  <a:pt x="402504" y="441064"/>
                  <a:pt x="399553" y="442374"/>
                  <a:pt x="396382" y="442374"/>
                </a:cubicBezTo>
                <a:cubicBezTo>
                  <a:pt x="393321" y="442374"/>
                  <a:pt x="390369" y="441064"/>
                  <a:pt x="388182" y="438881"/>
                </a:cubicBezTo>
                <a:cubicBezTo>
                  <a:pt x="385996" y="436808"/>
                  <a:pt x="384793" y="433752"/>
                  <a:pt x="384793" y="430696"/>
                </a:cubicBezTo>
                <a:cubicBezTo>
                  <a:pt x="384793" y="427639"/>
                  <a:pt x="385996" y="424693"/>
                  <a:pt x="388182" y="422510"/>
                </a:cubicBezTo>
                <a:cubicBezTo>
                  <a:pt x="390369" y="420327"/>
                  <a:pt x="393321" y="419017"/>
                  <a:pt x="396382" y="419017"/>
                </a:cubicBezTo>
                <a:close/>
                <a:moveTo>
                  <a:pt x="371879" y="314278"/>
                </a:moveTo>
                <a:lnTo>
                  <a:pt x="371879" y="558340"/>
                </a:lnTo>
                <a:lnTo>
                  <a:pt x="489678" y="558340"/>
                </a:lnTo>
                <a:lnTo>
                  <a:pt x="489678" y="314278"/>
                </a:lnTo>
                <a:close/>
                <a:moveTo>
                  <a:pt x="116373" y="314274"/>
                </a:moveTo>
                <a:lnTo>
                  <a:pt x="116373" y="477329"/>
                </a:lnTo>
                <a:lnTo>
                  <a:pt x="302644" y="477329"/>
                </a:lnTo>
                <a:lnTo>
                  <a:pt x="302644" y="314274"/>
                </a:lnTo>
                <a:close/>
                <a:moveTo>
                  <a:pt x="104779" y="291012"/>
                </a:moveTo>
                <a:lnTo>
                  <a:pt x="314238" y="291012"/>
                </a:lnTo>
                <a:cubicBezTo>
                  <a:pt x="320692" y="291012"/>
                  <a:pt x="325942" y="296145"/>
                  <a:pt x="325942" y="302589"/>
                </a:cubicBezTo>
                <a:lnTo>
                  <a:pt x="325942" y="488905"/>
                </a:lnTo>
                <a:cubicBezTo>
                  <a:pt x="325942" y="495349"/>
                  <a:pt x="320692" y="500591"/>
                  <a:pt x="314238" y="500591"/>
                </a:cubicBezTo>
                <a:lnTo>
                  <a:pt x="104779" y="500591"/>
                </a:lnTo>
                <a:cubicBezTo>
                  <a:pt x="98326" y="500591"/>
                  <a:pt x="93076" y="495349"/>
                  <a:pt x="93076" y="488905"/>
                </a:cubicBezTo>
                <a:lnTo>
                  <a:pt x="93076" y="302589"/>
                </a:lnTo>
                <a:cubicBezTo>
                  <a:pt x="93076" y="296145"/>
                  <a:pt x="98326" y="291012"/>
                  <a:pt x="104779" y="291012"/>
                </a:cubicBezTo>
                <a:close/>
                <a:moveTo>
                  <a:pt x="92970" y="239585"/>
                </a:moveTo>
                <a:cubicBezTo>
                  <a:pt x="86954" y="246465"/>
                  <a:pt x="78969" y="251488"/>
                  <a:pt x="69891" y="253890"/>
                </a:cubicBezTo>
                <a:lnTo>
                  <a:pt x="69891" y="558340"/>
                </a:lnTo>
                <a:lnTo>
                  <a:pt x="348582" y="558340"/>
                </a:lnTo>
                <a:lnTo>
                  <a:pt x="348582" y="302594"/>
                </a:lnTo>
                <a:cubicBezTo>
                  <a:pt x="348582" y="296151"/>
                  <a:pt x="353723" y="291018"/>
                  <a:pt x="360176" y="291018"/>
                </a:cubicBezTo>
                <a:lnTo>
                  <a:pt x="501272" y="291018"/>
                </a:lnTo>
                <a:cubicBezTo>
                  <a:pt x="507725" y="291018"/>
                  <a:pt x="512975" y="296151"/>
                  <a:pt x="512975" y="302594"/>
                </a:cubicBezTo>
                <a:lnTo>
                  <a:pt x="512975" y="558340"/>
                </a:lnTo>
                <a:lnTo>
                  <a:pt x="536054" y="558340"/>
                </a:lnTo>
                <a:lnTo>
                  <a:pt x="536054" y="253890"/>
                </a:lnTo>
                <a:cubicBezTo>
                  <a:pt x="526975" y="251488"/>
                  <a:pt x="518991" y="246465"/>
                  <a:pt x="512975" y="239585"/>
                </a:cubicBezTo>
                <a:cubicBezTo>
                  <a:pt x="504444" y="249304"/>
                  <a:pt x="491866" y="255419"/>
                  <a:pt x="477975" y="255419"/>
                </a:cubicBezTo>
                <a:cubicBezTo>
                  <a:pt x="464084" y="255419"/>
                  <a:pt x="451506" y="249304"/>
                  <a:pt x="442974" y="239585"/>
                </a:cubicBezTo>
                <a:cubicBezTo>
                  <a:pt x="434443" y="249304"/>
                  <a:pt x="421865" y="255419"/>
                  <a:pt x="407974" y="255419"/>
                </a:cubicBezTo>
                <a:cubicBezTo>
                  <a:pt x="394083" y="255419"/>
                  <a:pt x="381504" y="249304"/>
                  <a:pt x="372973" y="239585"/>
                </a:cubicBezTo>
                <a:cubicBezTo>
                  <a:pt x="364442" y="249304"/>
                  <a:pt x="351863" y="255419"/>
                  <a:pt x="337973" y="255419"/>
                </a:cubicBezTo>
                <a:cubicBezTo>
                  <a:pt x="324082" y="255419"/>
                  <a:pt x="311504" y="249304"/>
                  <a:pt x="302972" y="239585"/>
                </a:cubicBezTo>
                <a:cubicBezTo>
                  <a:pt x="294441" y="249304"/>
                  <a:pt x="281863" y="255419"/>
                  <a:pt x="267972" y="255419"/>
                </a:cubicBezTo>
                <a:cubicBezTo>
                  <a:pt x="254081" y="255419"/>
                  <a:pt x="241503" y="249304"/>
                  <a:pt x="232971" y="239585"/>
                </a:cubicBezTo>
                <a:cubicBezTo>
                  <a:pt x="224440" y="249304"/>
                  <a:pt x="211862" y="255419"/>
                  <a:pt x="197971" y="255419"/>
                </a:cubicBezTo>
                <a:cubicBezTo>
                  <a:pt x="184080" y="255419"/>
                  <a:pt x="171502" y="249304"/>
                  <a:pt x="162971" y="239585"/>
                </a:cubicBezTo>
                <a:cubicBezTo>
                  <a:pt x="154439" y="249304"/>
                  <a:pt x="141861" y="255419"/>
                  <a:pt x="127970" y="255419"/>
                </a:cubicBezTo>
                <a:cubicBezTo>
                  <a:pt x="114079" y="255419"/>
                  <a:pt x="101501" y="249304"/>
                  <a:pt x="92970" y="239585"/>
                </a:cubicBezTo>
                <a:close/>
                <a:moveTo>
                  <a:pt x="524679" y="197325"/>
                </a:moveTo>
                <a:lnTo>
                  <a:pt x="524679" y="208791"/>
                </a:lnTo>
                <a:cubicBezTo>
                  <a:pt x="524679" y="221676"/>
                  <a:pt x="535069" y="232160"/>
                  <a:pt x="547976" y="232160"/>
                </a:cubicBezTo>
                <a:cubicBezTo>
                  <a:pt x="560882" y="232160"/>
                  <a:pt x="571273" y="221676"/>
                  <a:pt x="571273" y="208791"/>
                </a:cubicBezTo>
                <a:lnTo>
                  <a:pt x="571273" y="197325"/>
                </a:lnTo>
                <a:close/>
                <a:moveTo>
                  <a:pt x="454678" y="197325"/>
                </a:moveTo>
                <a:lnTo>
                  <a:pt x="454678" y="208791"/>
                </a:lnTo>
                <a:cubicBezTo>
                  <a:pt x="454678" y="221676"/>
                  <a:pt x="465068" y="232160"/>
                  <a:pt x="477975" y="232160"/>
                </a:cubicBezTo>
                <a:cubicBezTo>
                  <a:pt x="490881" y="232160"/>
                  <a:pt x="501272" y="221676"/>
                  <a:pt x="501272" y="208791"/>
                </a:cubicBezTo>
                <a:lnTo>
                  <a:pt x="501272" y="197325"/>
                </a:lnTo>
                <a:close/>
                <a:moveTo>
                  <a:pt x="384676" y="197325"/>
                </a:moveTo>
                <a:lnTo>
                  <a:pt x="384676" y="208791"/>
                </a:lnTo>
                <a:cubicBezTo>
                  <a:pt x="384676" y="221676"/>
                  <a:pt x="395068" y="232160"/>
                  <a:pt x="407974" y="232160"/>
                </a:cubicBezTo>
                <a:cubicBezTo>
                  <a:pt x="420880" y="232160"/>
                  <a:pt x="431271" y="221676"/>
                  <a:pt x="431271" y="208791"/>
                </a:cubicBezTo>
                <a:lnTo>
                  <a:pt x="431271" y="197325"/>
                </a:lnTo>
                <a:close/>
                <a:moveTo>
                  <a:pt x="314676" y="197325"/>
                </a:moveTo>
                <a:lnTo>
                  <a:pt x="314676" y="208791"/>
                </a:lnTo>
                <a:cubicBezTo>
                  <a:pt x="314676" y="221676"/>
                  <a:pt x="325066" y="232160"/>
                  <a:pt x="337973" y="232160"/>
                </a:cubicBezTo>
                <a:cubicBezTo>
                  <a:pt x="350879" y="232160"/>
                  <a:pt x="361270" y="221676"/>
                  <a:pt x="361270" y="208791"/>
                </a:cubicBezTo>
                <a:lnTo>
                  <a:pt x="361270" y="197325"/>
                </a:lnTo>
                <a:close/>
                <a:moveTo>
                  <a:pt x="244675" y="197325"/>
                </a:moveTo>
                <a:lnTo>
                  <a:pt x="244675" y="208791"/>
                </a:lnTo>
                <a:cubicBezTo>
                  <a:pt x="244675" y="221676"/>
                  <a:pt x="255065" y="232160"/>
                  <a:pt x="267972" y="232160"/>
                </a:cubicBezTo>
                <a:cubicBezTo>
                  <a:pt x="280878" y="232160"/>
                  <a:pt x="291269" y="221676"/>
                  <a:pt x="291269" y="208791"/>
                </a:cubicBezTo>
                <a:lnTo>
                  <a:pt x="291269" y="197325"/>
                </a:lnTo>
                <a:close/>
                <a:moveTo>
                  <a:pt x="174674" y="197325"/>
                </a:moveTo>
                <a:lnTo>
                  <a:pt x="174674" y="208791"/>
                </a:lnTo>
                <a:cubicBezTo>
                  <a:pt x="174674" y="221676"/>
                  <a:pt x="185065" y="232160"/>
                  <a:pt x="197971" y="232160"/>
                </a:cubicBezTo>
                <a:cubicBezTo>
                  <a:pt x="210877" y="232160"/>
                  <a:pt x="221268" y="221676"/>
                  <a:pt x="221268" y="208791"/>
                </a:cubicBezTo>
                <a:lnTo>
                  <a:pt x="221268" y="197325"/>
                </a:lnTo>
                <a:close/>
                <a:moveTo>
                  <a:pt x="104673" y="197325"/>
                </a:moveTo>
                <a:lnTo>
                  <a:pt x="104673" y="208791"/>
                </a:lnTo>
                <a:cubicBezTo>
                  <a:pt x="104673" y="221676"/>
                  <a:pt x="115064" y="232160"/>
                  <a:pt x="127970" y="232160"/>
                </a:cubicBezTo>
                <a:cubicBezTo>
                  <a:pt x="140877" y="232160"/>
                  <a:pt x="151267" y="221676"/>
                  <a:pt x="151267" y="208791"/>
                </a:cubicBezTo>
                <a:lnTo>
                  <a:pt x="151267" y="197325"/>
                </a:lnTo>
                <a:close/>
                <a:moveTo>
                  <a:pt x="34672" y="197325"/>
                </a:moveTo>
                <a:lnTo>
                  <a:pt x="34672" y="208791"/>
                </a:lnTo>
                <a:cubicBezTo>
                  <a:pt x="34672" y="221676"/>
                  <a:pt x="45063" y="232160"/>
                  <a:pt x="57969" y="232160"/>
                </a:cubicBezTo>
                <a:cubicBezTo>
                  <a:pt x="70876" y="232160"/>
                  <a:pt x="81266" y="221676"/>
                  <a:pt x="81266" y="208791"/>
                </a:cubicBezTo>
                <a:lnTo>
                  <a:pt x="81266" y="197325"/>
                </a:lnTo>
                <a:close/>
                <a:moveTo>
                  <a:pt x="504772" y="139449"/>
                </a:moveTo>
                <a:lnTo>
                  <a:pt x="521179" y="173847"/>
                </a:lnTo>
                <a:lnTo>
                  <a:pt x="562195" y="173847"/>
                </a:lnTo>
                <a:lnTo>
                  <a:pt x="541194" y="139449"/>
                </a:lnTo>
                <a:close/>
                <a:moveTo>
                  <a:pt x="443740" y="139449"/>
                </a:moveTo>
                <a:lnTo>
                  <a:pt x="452709" y="173956"/>
                </a:lnTo>
                <a:lnTo>
                  <a:pt x="495366" y="173956"/>
                </a:lnTo>
                <a:lnTo>
                  <a:pt x="478850" y="139449"/>
                </a:lnTo>
                <a:close/>
                <a:moveTo>
                  <a:pt x="381833" y="139449"/>
                </a:moveTo>
                <a:lnTo>
                  <a:pt x="384458" y="173956"/>
                </a:lnTo>
                <a:lnTo>
                  <a:pt x="428646" y="173956"/>
                </a:lnTo>
                <a:lnTo>
                  <a:pt x="419568" y="139449"/>
                </a:lnTo>
                <a:close/>
                <a:moveTo>
                  <a:pt x="315113" y="139449"/>
                </a:moveTo>
                <a:lnTo>
                  <a:pt x="315113" y="173956"/>
                </a:lnTo>
                <a:lnTo>
                  <a:pt x="361051" y="173956"/>
                </a:lnTo>
                <a:lnTo>
                  <a:pt x="358426" y="139449"/>
                </a:lnTo>
                <a:close/>
                <a:moveTo>
                  <a:pt x="248503" y="139449"/>
                </a:moveTo>
                <a:lnTo>
                  <a:pt x="245878" y="173847"/>
                </a:lnTo>
                <a:lnTo>
                  <a:pt x="291816" y="173847"/>
                </a:lnTo>
                <a:lnTo>
                  <a:pt x="291816" y="139449"/>
                </a:lnTo>
                <a:close/>
                <a:moveTo>
                  <a:pt x="187252" y="139449"/>
                </a:moveTo>
                <a:lnTo>
                  <a:pt x="178283" y="173847"/>
                </a:lnTo>
                <a:lnTo>
                  <a:pt x="222471" y="173847"/>
                </a:lnTo>
                <a:lnTo>
                  <a:pt x="225096" y="139449"/>
                </a:lnTo>
                <a:close/>
                <a:moveTo>
                  <a:pt x="128079" y="139449"/>
                </a:moveTo>
                <a:lnTo>
                  <a:pt x="111564" y="173956"/>
                </a:lnTo>
                <a:lnTo>
                  <a:pt x="154220" y="173956"/>
                </a:lnTo>
                <a:lnTo>
                  <a:pt x="163189" y="139449"/>
                </a:lnTo>
                <a:close/>
                <a:moveTo>
                  <a:pt x="64751" y="139449"/>
                </a:moveTo>
                <a:lnTo>
                  <a:pt x="43750" y="173956"/>
                </a:lnTo>
                <a:lnTo>
                  <a:pt x="85751" y="173956"/>
                </a:lnTo>
                <a:lnTo>
                  <a:pt x="102157" y="139449"/>
                </a:lnTo>
                <a:close/>
                <a:moveTo>
                  <a:pt x="69891" y="58204"/>
                </a:moveTo>
                <a:lnTo>
                  <a:pt x="69891" y="116189"/>
                </a:lnTo>
                <a:lnTo>
                  <a:pt x="536054" y="116189"/>
                </a:lnTo>
                <a:lnTo>
                  <a:pt x="536054" y="58204"/>
                </a:lnTo>
                <a:lnTo>
                  <a:pt x="511444" y="58204"/>
                </a:lnTo>
                <a:cubicBezTo>
                  <a:pt x="506303" y="78297"/>
                  <a:pt x="488038" y="93257"/>
                  <a:pt x="466272" y="93257"/>
                </a:cubicBezTo>
                <a:lnTo>
                  <a:pt x="140220" y="93257"/>
                </a:lnTo>
                <a:cubicBezTo>
                  <a:pt x="118564" y="93257"/>
                  <a:pt x="100188" y="78297"/>
                  <a:pt x="95048" y="58204"/>
                </a:cubicBezTo>
                <a:close/>
                <a:moveTo>
                  <a:pt x="140220" y="23260"/>
                </a:moveTo>
                <a:cubicBezTo>
                  <a:pt x="127423" y="23260"/>
                  <a:pt x="116923" y="33743"/>
                  <a:pt x="116923" y="46519"/>
                </a:cubicBezTo>
                <a:cubicBezTo>
                  <a:pt x="116923" y="59514"/>
                  <a:pt x="127423" y="69888"/>
                  <a:pt x="140220" y="69888"/>
                </a:cubicBezTo>
                <a:lnTo>
                  <a:pt x="466272" y="69888"/>
                </a:lnTo>
                <a:cubicBezTo>
                  <a:pt x="479178" y="69888"/>
                  <a:pt x="489678" y="59514"/>
                  <a:pt x="489678" y="46628"/>
                </a:cubicBezTo>
                <a:cubicBezTo>
                  <a:pt x="489678" y="33743"/>
                  <a:pt x="479178" y="23260"/>
                  <a:pt x="466272" y="23260"/>
                </a:cubicBezTo>
                <a:close/>
                <a:moveTo>
                  <a:pt x="140220" y="0"/>
                </a:moveTo>
                <a:lnTo>
                  <a:pt x="466272" y="0"/>
                </a:lnTo>
                <a:cubicBezTo>
                  <a:pt x="488038" y="0"/>
                  <a:pt x="506303" y="14851"/>
                  <a:pt x="511553" y="34944"/>
                </a:cubicBezTo>
                <a:lnTo>
                  <a:pt x="547757" y="34944"/>
                </a:lnTo>
                <a:cubicBezTo>
                  <a:pt x="554210" y="34944"/>
                  <a:pt x="559351" y="40186"/>
                  <a:pt x="559351" y="46628"/>
                </a:cubicBezTo>
                <a:lnTo>
                  <a:pt x="559351" y="124488"/>
                </a:lnTo>
                <a:lnTo>
                  <a:pt x="592492" y="178870"/>
                </a:lnTo>
                <a:cubicBezTo>
                  <a:pt x="593914" y="180726"/>
                  <a:pt x="594679" y="183019"/>
                  <a:pt x="594679" y="185531"/>
                </a:cubicBezTo>
                <a:cubicBezTo>
                  <a:pt x="594679" y="185749"/>
                  <a:pt x="594679" y="185968"/>
                  <a:pt x="594679" y="186077"/>
                </a:cubicBezTo>
                <a:lnTo>
                  <a:pt x="594679" y="208791"/>
                </a:lnTo>
                <a:cubicBezTo>
                  <a:pt x="594679" y="230631"/>
                  <a:pt x="579586" y="248867"/>
                  <a:pt x="559351" y="254000"/>
                </a:cubicBezTo>
                <a:lnTo>
                  <a:pt x="559351" y="558340"/>
                </a:lnTo>
                <a:lnTo>
                  <a:pt x="594242" y="558340"/>
                </a:lnTo>
                <a:cubicBezTo>
                  <a:pt x="600695" y="558340"/>
                  <a:pt x="605945" y="563582"/>
                  <a:pt x="605945" y="570025"/>
                </a:cubicBezTo>
                <a:cubicBezTo>
                  <a:pt x="605945" y="576468"/>
                  <a:pt x="600695" y="581600"/>
                  <a:pt x="594242" y="581600"/>
                </a:cubicBezTo>
                <a:lnTo>
                  <a:pt x="501272" y="581600"/>
                </a:lnTo>
                <a:lnTo>
                  <a:pt x="360176" y="581600"/>
                </a:lnTo>
                <a:lnTo>
                  <a:pt x="11703" y="581600"/>
                </a:lnTo>
                <a:cubicBezTo>
                  <a:pt x="5250" y="581600"/>
                  <a:pt x="0" y="576468"/>
                  <a:pt x="0" y="570025"/>
                </a:cubicBezTo>
                <a:cubicBezTo>
                  <a:pt x="0" y="563582"/>
                  <a:pt x="5250" y="558340"/>
                  <a:pt x="11703" y="558340"/>
                </a:cubicBezTo>
                <a:lnTo>
                  <a:pt x="46594" y="558340"/>
                </a:lnTo>
                <a:lnTo>
                  <a:pt x="46594" y="254000"/>
                </a:lnTo>
                <a:cubicBezTo>
                  <a:pt x="26359" y="248867"/>
                  <a:pt x="11266" y="230631"/>
                  <a:pt x="11266" y="208900"/>
                </a:cubicBezTo>
                <a:lnTo>
                  <a:pt x="11266" y="185640"/>
                </a:lnTo>
                <a:cubicBezTo>
                  <a:pt x="11266" y="185640"/>
                  <a:pt x="11266" y="185531"/>
                  <a:pt x="11266" y="185531"/>
                </a:cubicBezTo>
                <a:cubicBezTo>
                  <a:pt x="11266" y="185313"/>
                  <a:pt x="11375" y="185094"/>
                  <a:pt x="11375" y="184876"/>
                </a:cubicBezTo>
                <a:cubicBezTo>
                  <a:pt x="11375" y="184657"/>
                  <a:pt x="11375" y="184439"/>
                  <a:pt x="11375" y="184221"/>
                </a:cubicBezTo>
                <a:cubicBezTo>
                  <a:pt x="11484" y="184002"/>
                  <a:pt x="11484" y="183675"/>
                  <a:pt x="11484" y="183347"/>
                </a:cubicBezTo>
                <a:cubicBezTo>
                  <a:pt x="11594" y="183347"/>
                  <a:pt x="11594" y="183238"/>
                  <a:pt x="11594" y="183129"/>
                </a:cubicBezTo>
                <a:cubicBezTo>
                  <a:pt x="11812" y="181927"/>
                  <a:pt x="12250" y="180617"/>
                  <a:pt x="13016" y="179525"/>
                </a:cubicBezTo>
                <a:lnTo>
                  <a:pt x="46594" y="124488"/>
                </a:lnTo>
                <a:lnTo>
                  <a:pt x="46594" y="46628"/>
                </a:lnTo>
                <a:cubicBezTo>
                  <a:pt x="46594" y="40186"/>
                  <a:pt x="51735" y="34944"/>
                  <a:pt x="58188" y="34944"/>
                </a:cubicBezTo>
                <a:lnTo>
                  <a:pt x="95048" y="34944"/>
                </a:lnTo>
                <a:cubicBezTo>
                  <a:pt x="100298" y="14851"/>
                  <a:pt x="118564" y="0"/>
                  <a:pt x="140220" y="0"/>
                </a:cubicBezTo>
                <a:close/>
              </a:path>
            </a:pathLst>
          </a:custGeom>
          <a:solidFill>
            <a:schemeClr val="bg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4" name="文本占位符 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1632" y="3019940"/>
            <a:ext cx="11016000" cy="508000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lang="zh-CN" alt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总结及预测</a:t>
            </a:r>
          </a:p>
        </p:txBody>
      </p:sp>
      <p:sp>
        <p:nvSpPr>
          <p:cNvPr id="25" name="文本框 24"/>
          <p:cNvSpPr txBox="1"/>
          <p:nvPr userDrawn="1"/>
        </p:nvSpPr>
        <p:spPr>
          <a:xfrm>
            <a:off x="1093886" y="1225750"/>
            <a:ext cx="307777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200" b="1" dirty="0" smtClean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上市</a:t>
            </a:r>
            <a:endParaRPr lang="zh-CN" altLang="en-US" sz="1200" b="1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1656388" y="1591021"/>
            <a:ext cx="467167" cy="15388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000" dirty="0" smtClean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endParaRPr lang="zh-CN" altLang="en-US" sz="1000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占位符 4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81667" y="1391111"/>
            <a:ext cx="650018" cy="35315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rgbClr val="30303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dirty="0" err="1" smtClean="0"/>
              <a:t>xxxx</a:t>
            </a:r>
            <a:endParaRPr lang="zh-CN" altLang="en-US" dirty="0"/>
          </a:p>
        </p:txBody>
      </p:sp>
      <p:sp>
        <p:nvSpPr>
          <p:cNvPr id="50" name="文本占位符 47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656389" y="1391111"/>
            <a:ext cx="467167" cy="161955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1000" kern="1200" dirty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zh-CN" altLang="en-US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↗</a:t>
            </a:r>
            <a:r>
              <a:rPr lang="en-US" altLang="zh-CN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xx%</a:t>
            </a:r>
            <a:endParaRPr lang="zh-CN" altLang="en-US" sz="1000" dirty="0">
              <a:solidFill>
                <a:srgbClr val="AB2C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0" name="矩形 259"/>
          <p:cNvSpPr/>
          <p:nvPr userDrawn="1"/>
        </p:nvSpPr>
        <p:spPr>
          <a:xfrm>
            <a:off x="2715261" y="1591021"/>
            <a:ext cx="467167" cy="15388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000" dirty="0" smtClean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万㎡</a:t>
            </a:r>
            <a:endParaRPr lang="zh-CN" altLang="en-US" sz="1000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1" name="文本占位符 47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040540" y="1391111"/>
            <a:ext cx="650018" cy="35315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rgbClr val="30303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dirty="0" err="1" smtClean="0"/>
              <a:t>xxxx</a:t>
            </a:r>
            <a:endParaRPr lang="zh-CN" altLang="en-US" dirty="0"/>
          </a:p>
        </p:txBody>
      </p:sp>
      <p:sp>
        <p:nvSpPr>
          <p:cNvPr id="262" name="文本占位符 47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715262" y="1391111"/>
            <a:ext cx="467167" cy="161955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1000" kern="1200" dirty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zh-CN" altLang="en-US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↗</a:t>
            </a:r>
            <a:r>
              <a:rPr lang="en-US" altLang="zh-CN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xx%</a:t>
            </a:r>
            <a:endParaRPr lang="zh-CN" altLang="en-US" sz="1000" dirty="0">
              <a:solidFill>
                <a:srgbClr val="AB2C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1" name="文本框 280"/>
          <p:cNvSpPr txBox="1"/>
          <p:nvPr userDrawn="1"/>
        </p:nvSpPr>
        <p:spPr>
          <a:xfrm>
            <a:off x="1105113" y="1791663"/>
            <a:ext cx="307777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200" b="1" dirty="0" smtClean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endParaRPr lang="zh-CN" altLang="en-US" sz="1200" b="1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2" name="矩形 281"/>
          <p:cNvSpPr/>
          <p:nvPr userDrawn="1"/>
        </p:nvSpPr>
        <p:spPr>
          <a:xfrm>
            <a:off x="1667615" y="2133798"/>
            <a:ext cx="467167" cy="15388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000" dirty="0" smtClean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endParaRPr lang="zh-CN" altLang="en-US" sz="1000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3" name="文本占位符 47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992894" y="1933888"/>
            <a:ext cx="650018" cy="35315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rgbClr val="30303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dirty="0" err="1" smtClean="0"/>
              <a:t>xxxx</a:t>
            </a:r>
            <a:endParaRPr lang="zh-CN" altLang="en-US" dirty="0"/>
          </a:p>
        </p:txBody>
      </p:sp>
      <p:sp>
        <p:nvSpPr>
          <p:cNvPr id="284" name="文本占位符 47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667616" y="1933888"/>
            <a:ext cx="467167" cy="161955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1000" kern="1200" dirty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zh-CN" altLang="en-US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↗</a:t>
            </a:r>
            <a:r>
              <a:rPr lang="en-US" altLang="zh-CN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xx%</a:t>
            </a:r>
            <a:endParaRPr lang="zh-CN" altLang="en-US" sz="1000" dirty="0">
              <a:solidFill>
                <a:srgbClr val="AB2C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5" name="矩形 284"/>
          <p:cNvSpPr/>
          <p:nvPr userDrawn="1"/>
        </p:nvSpPr>
        <p:spPr>
          <a:xfrm>
            <a:off x="2726488" y="2133798"/>
            <a:ext cx="467167" cy="15388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000" dirty="0" smtClean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万㎡</a:t>
            </a:r>
            <a:endParaRPr lang="zh-CN" altLang="en-US" sz="1000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" name="文本占位符 47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2051767" y="1933888"/>
            <a:ext cx="650018" cy="35315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rgbClr val="30303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dirty="0" err="1" smtClean="0"/>
              <a:t>xxxx</a:t>
            </a:r>
            <a:endParaRPr lang="zh-CN" altLang="en-US" dirty="0"/>
          </a:p>
        </p:txBody>
      </p:sp>
      <p:sp>
        <p:nvSpPr>
          <p:cNvPr id="287" name="文本占位符 47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2726489" y="1933888"/>
            <a:ext cx="467167" cy="161955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1000" kern="1200" dirty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zh-CN" altLang="en-US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↗</a:t>
            </a:r>
            <a:r>
              <a:rPr lang="en-US" altLang="zh-CN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xx%</a:t>
            </a:r>
            <a:endParaRPr lang="zh-CN" altLang="en-US" sz="1000" dirty="0">
              <a:solidFill>
                <a:srgbClr val="AB2C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8" name="文本框 287"/>
          <p:cNvSpPr txBox="1"/>
          <p:nvPr userDrawn="1"/>
        </p:nvSpPr>
        <p:spPr>
          <a:xfrm>
            <a:off x="1116340" y="2320978"/>
            <a:ext cx="307777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200" b="1" dirty="0" smtClean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均价</a:t>
            </a:r>
            <a:endParaRPr lang="zh-CN" altLang="en-US" sz="1200" b="1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9" name="矩形 288"/>
          <p:cNvSpPr/>
          <p:nvPr userDrawn="1"/>
        </p:nvSpPr>
        <p:spPr>
          <a:xfrm>
            <a:off x="1889970" y="2686249"/>
            <a:ext cx="467167" cy="15388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000" dirty="0" smtClean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000" dirty="0" smtClean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/㎡</a:t>
            </a:r>
            <a:endParaRPr lang="zh-CN" altLang="en-US" sz="1000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0" name="文本占位符 47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004120" y="2486339"/>
            <a:ext cx="885849" cy="35315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rgbClr val="30303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dirty="0" err="1" smtClean="0"/>
              <a:t>xxxx</a:t>
            </a:r>
            <a:endParaRPr lang="zh-CN" altLang="en-US" dirty="0"/>
          </a:p>
        </p:txBody>
      </p:sp>
      <p:sp>
        <p:nvSpPr>
          <p:cNvPr id="291" name="文本占位符 47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889971" y="2486339"/>
            <a:ext cx="467167" cy="161955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1000" kern="1200" dirty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zh-CN" altLang="en-US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↗</a:t>
            </a:r>
            <a:r>
              <a:rPr lang="en-US" altLang="zh-CN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xx%</a:t>
            </a:r>
            <a:endParaRPr lang="zh-CN" altLang="en-US" sz="1000" dirty="0">
              <a:solidFill>
                <a:srgbClr val="AB2C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文本框 294"/>
          <p:cNvSpPr txBox="1"/>
          <p:nvPr userDrawn="1"/>
        </p:nvSpPr>
        <p:spPr>
          <a:xfrm>
            <a:off x="4026433" y="1225750"/>
            <a:ext cx="307777" cy="276999"/>
          </a:xfrm>
          <a:prstGeom prst="rect">
            <a:avLst/>
          </a:prstGeom>
        </p:spPr>
        <p:txBody>
          <a:bodyPr wrap="none" lIns="0" rIns="0" rtlCol="0">
            <a:spAutoFit/>
          </a:bodyPr>
          <a:lstStyle/>
          <a:p>
            <a:r>
              <a:rPr lang="zh-CN" altLang="en-US" sz="1200" b="1" dirty="0" smtClean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上市</a:t>
            </a:r>
            <a:endParaRPr lang="zh-CN" altLang="en-US" sz="1200" b="1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" name="矩形 295"/>
          <p:cNvSpPr/>
          <p:nvPr userDrawn="1"/>
        </p:nvSpPr>
        <p:spPr>
          <a:xfrm>
            <a:off x="4588935" y="1591021"/>
            <a:ext cx="467167" cy="15388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000" dirty="0" smtClean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endParaRPr lang="zh-CN" altLang="en-US" sz="1000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文本占位符 47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3914214" y="1391111"/>
            <a:ext cx="650018" cy="35315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rgbClr val="30303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dirty="0" err="1" smtClean="0"/>
              <a:t>xxxx</a:t>
            </a:r>
            <a:endParaRPr lang="zh-CN" altLang="en-US" dirty="0"/>
          </a:p>
        </p:txBody>
      </p:sp>
      <p:sp>
        <p:nvSpPr>
          <p:cNvPr id="298" name="文本占位符 47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4588936" y="1391111"/>
            <a:ext cx="467167" cy="161955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1000" kern="1200" dirty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zh-CN" altLang="en-US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↗</a:t>
            </a:r>
            <a:r>
              <a:rPr lang="en-US" altLang="zh-CN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xx%</a:t>
            </a:r>
            <a:endParaRPr lang="zh-CN" altLang="en-US" sz="1000" dirty="0">
              <a:solidFill>
                <a:srgbClr val="AB2C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" name="矩形 298"/>
          <p:cNvSpPr/>
          <p:nvPr userDrawn="1"/>
        </p:nvSpPr>
        <p:spPr>
          <a:xfrm>
            <a:off x="5647808" y="1591021"/>
            <a:ext cx="467167" cy="15388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000" dirty="0" smtClean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万㎡</a:t>
            </a:r>
            <a:endParaRPr lang="zh-CN" altLang="en-US" sz="1000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0" name="文本占位符 47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4973087" y="1391111"/>
            <a:ext cx="650018" cy="35315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rgbClr val="30303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dirty="0" err="1" smtClean="0"/>
              <a:t>xxxx</a:t>
            </a:r>
            <a:endParaRPr lang="zh-CN" altLang="en-US" dirty="0"/>
          </a:p>
        </p:txBody>
      </p:sp>
      <p:sp>
        <p:nvSpPr>
          <p:cNvPr id="301" name="文本占位符 47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647809" y="1391111"/>
            <a:ext cx="467167" cy="161955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1000" kern="1200" dirty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zh-CN" altLang="en-US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↗</a:t>
            </a:r>
            <a:r>
              <a:rPr lang="en-US" altLang="zh-CN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xx%</a:t>
            </a:r>
            <a:endParaRPr lang="zh-CN" altLang="en-US" sz="1000" dirty="0">
              <a:solidFill>
                <a:srgbClr val="AB2C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2" name="文本框 301"/>
          <p:cNvSpPr txBox="1"/>
          <p:nvPr userDrawn="1"/>
        </p:nvSpPr>
        <p:spPr>
          <a:xfrm>
            <a:off x="4037660" y="1791663"/>
            <a:ext cx="307777" cy="276999"/>
          </a:xfrm>
          <a:prstGeom prst="rect">
            <a:avLst/>
          </a:prstGeom>
        </p:spPr>
        <p:txBody>
          <a:bodyPr wrap="none" lIns="0" rIns="0" rtlCol="0">
            <a:spAutoFit/>
          </a:bodyPr>
          <a:lstStyle/>
          <a:p>
            <a:r>
              <a:rPr lang="zh-CN" altLang="en-US" sz="1200" b="1" dirty="0" smtClean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endParaRPr lang="zh-CN" altLang="en-US" sz="1200" b="1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3" name="矩形 302"/>
          <p:cNvSpPr/>
          <p:nvPr userDrawn="1"/>
        </p:nvSpPr>
        <p:spPr>
          <a:xfrm>
            <a:off x="4600162" y="2133798"/>
            <a:ext cx="467167" cy="15388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000" dirty="0" smtClean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endParaRPr lang="zh-CN" altLang="en-US" sz="1000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4" name="文本占位符 47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925441" y="1933888"/>
            <a:ext cx="650018" cy="35315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rgbClr val="30303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dirty="0" err="1" smtClean="0"/>
              <a:t>xxxx</a:t>
            </a:r>
            <a:endParaRPr lang="zh-CN" altLang="en-US" dirty="0"/>
          </a:p>
        </p:txBody>
      </p:sp>
      <p:sp>
        <p:nvSpPr>
          <p:cNvPr id="305" name="文本占位符 47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600163" y="1933888"/>
            <a:ext cx="467167" cy="161955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1000" kern="1200" dirty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zh-CN" altLang="en-US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↗</a:t>
            </a:r>
            <a:r>
              <a:rPr lang="en-US" altLang="zh-CN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xx%</a:t>
            </a:r>
            <a:endParaRPr lang="zh-CN" altLang="en-US" sz="1000" dirty="0">
              <a:solidFill>
                <a:srgbClr val="AB2C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6" name="矩形 305"/>
          <p:cNvSpPr/>
          <p:nvPr userDrawn="1"/>
        </p:nvSpPr>
        <p:spPr>
          <a:xfrm>
            <a:off x="5659035" y="2133798"/>
            <a:ext cx="467167" cy="15388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000" dirty="0" smtClean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万㎡</a:t>
            </a:r>
            <a:endParaRPr lang="zh-CN" altLang="en-US" sz="1000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" name="文本占位符 47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4984314" y="1933888"/>
            <a:ext cx="650018" cy="35315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rgbClr val="30303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dirty="0" err="1" smtClean="0"/>
              <a:t>xxxx</a:t>
            </a:r>
            <a:endParaRPr lang="zh-CN" altLang="en-US" dirty="0"/>
          </a:p>
        </p:txBody>
      </p:sp>
      <p:sp>
        <p:nvSpPr>
          <p:cNvPr id="308" name="文本占位符 47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5659036" y="1933888"/>
            <a:ext cx="467167" cy="161955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1000" kern="1200" dirty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zh-CN" altLang="en-US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↗</a:t>
            </a:r>
            <a:r>
              <a:rPr lang="en-US" altLang="zh-CN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xx%</a:t>
            </a:r>
            <a:endParaRPr lang="zh-CN" altLang="en-US" sz="1000" dirty="0">
              <a:solidFill>
                <a:srgbClr val="AB2C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" name="文本框 308"/>
          <p:cNvSpPr txBox="1"/>
          <p:nvPr userDrawn="1"/>
        </p:nvSpPr>
        <p:spPr>
          <a:xfrm>
            <a:off x="4048887" y="2320978"/>
            <a:ext cx="307777" cy="276999"/>
          </a:xfrm>
          <a:prstGeom prst="rect">
            <a:avLst/>
          </a:prstGeom>
        </p:spPr>
        <p:txBody>
          <a:bodyPr wrap="none" lIns="0" rIns="0" rtlCol="0">
            <a:spAutoFit/>
          </a:bodyPr>
          <a:lstStyle/>
          <a:p>
            <a:r>
              <a:rPr lang="zh-CN" altLang="en-US" sz="1200" b="1" dirty="0" smtClean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均价</a:t>
            </a:r>
            <a:endParaRPr lang="zh-CN" altLang="en-US" sz="1200" b="1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0" name="矩形 309"/>
          <p:cNvSpPr/>
          <p:nvPr userDrawn="1"/>
        </p:nvSpPr>
        <p:spPr>
          <a:xfrm>
            <a:off x="4822517" y="2686249"/>
            <a:ext cx="467167" cy="15388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000" dirty="0" smtClean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000" dirty="0" smtClean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/㎡</a:t>
            </a:r>
            <a:endParaRPr lang="zh-CN" altLang="en-US" sz="1000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1" name="文本占位符 47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3936667" y="2486339"/>
            <a:ext cx="885849" cy="35315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rgbClr val="30303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dirty="0" err="1" smtClean="0"/>
              <a:t>xxxx</a:t>
            </a:r>
            <a:endParaRPr lang="zh-CN" altLang="en-US" dirty="0"/>
          </a:p>
        </p:txBody>
      </p:sp>
      <p:sp>
        <p:nvSpPr>
          <p:cNvPr id="312" name="文本占位符 47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4822518" y="2486339"/>
            <a:ext cx="467167" cy="161955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1000" kern="1200" dirty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zh-CN" altLang="en-US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↗</a:t>
            </a:r>
            <a:r>
              <a:rPr lang="en-US" altLang="zh-CN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xx%</a:t>
            </a:r>
            <a:endParaRPr lang="zh-CN" altLang="en-US" sz="1000" dirty="0">
              <a:solidFill>
                <a:srgbClr val="AB2C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5" name="文本框 384"/>
          <p:cNvSpPr txBox="1"/>
          <p:nvPr userDrawn="1"/>
        </p:nvSpPr>
        <p:spPr>
          <a:xfrm>
            <a:off x="6958629" y="1225750"/>
            <a:ext cx="307777" cy="276999"/>
          </a:xfrm>
          <a:prstGeom prst="rect">
            <a:avLst/>
          </a:prstGeom>
        </p:spPr>
        <p:txBody>
          <a:bodyPr wrap="none" lIns="0" rIns="0" rtlCol="0">
            <a:spAutoFit/>
          </a:bodyPr>
          <a:lstStyle/>
          <a:p>
            <a:r>
              <a:rPr lang="zh-CN" altLang="en-US" sz="1200" b="1" dirty="0" smtClean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上市</a:t>
            </a:r>
            <a:endParaRPr lang="zh-CN" altLang="en-US" sz="1200" b="1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6" name="矩形 385"/>
          <p:cNvSpPr/>
          <p:nvPr userDrawn="1"/>
        </p:nvSpPr>
        <p:spPr>
          <a:xfrm>
            <a:off x="7521131" y="1591021"/>
            <a:ext cx="467167" cy="15388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000" dirty="0" smtClean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endParaRPr lang="zh-CN" altLang="en-US" sz="1000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7" name="文本占位符 47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6846410" y="1391111"/>
            <a:ext cx="650018" cy="35315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rgbClr val="30303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dirty="0" err="1" smtClean="0"/>
              <a:t>xxxx</a:t>
            </a:r>
            <a:endParaRPr lang="zh-CN" altLang="en-US" dirty="0"/>
          </a:p>
        </p:txBody>
      </p:sp>
      <p:sp>
        <p:nvSpPr>
          <p:cNvPr id="388" name="文本占位符 47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7521132" y="1391111"/>
            <a:ext cx="467167" cy="161955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1000" kern="1200" dirty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zh-CN" altLang="en-US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↗</a:t>
            </a:r>
            <a:r>
              <a:rPr lang="en-US" altLang="zh-CN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xx%</a:t>
            </a:r>
            <a:endParaRPr lang="zh-CN" altLang="en-US" sz="1000" dirty="0">
              <a:solidFill>
                <a:srgbClr val="AB2C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" name="矩形 388"/>
          <p:cNvSpPr/>
          <p:nvPr userDrawn="1"/>
        </p:nvSpPr>
        <p:spPr>
          <a:xfrm>
            <a:off x="8580004" y="1591021"/>
            <a:ext cx="467167" cy="15388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000" dirty="0" smtClean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万㎡</a:t>
            </a:r>
            <a:endParaRPr lang="zh-CN" altLang="en-US" sz="1000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0" name="文本占位符 47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7905283" y="1391111"/>
            <a:ext cx="650018" cy="35315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rgbClr val="30303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dirty="0" err="1" smtClean="0"/>
              <a:t>xxxx</a:t>
            </a:r>
            <a:endParaRPr lang="zh-CN" altLang="en-US" dirty="0"/>
          </a:p>
        </p:txBody>
      </p:sp>
      <p:sp>
        <p:nvSpPr>
          <p:cNvPr id="391" name="文本占位符 47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8580005" y="1391111"/>
            <a:ext cx="467167" cy="161955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1000" kern="1200" dirty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zh-CN" altLang="en-US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↗</a:t>
            </a:r>
            <a:r>
              <a:rPr lang="en-US" altLang="zh-CN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xx%</a:t>
            </a:r>
            <a:endParaRPr lang="zh-CN" altLang="en-US" sz="1000" dirty="0">
              <a:solidFill>
                <a:srgbClr val="AB2C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2" name="文本框 391"/>
          <p:cNvSpPr txBox="1"/>
          <p:nvPr userDrawn="1"/>
        </p:nvSpPr>
        <p:spPr>
          <a:xfrm>
            <a:off x="6969856" y="1791663"/>
            <a:ext cx="307777" cy="276999"/>
          </a:xfrm>
          <a:prstGeom prst="rect">
            <a:avLst/>
          </a:prstGeom>
        </p:spPr>
        <p:txBody>
          <a:bodyPr wrap="none" lIns="0" rIns="0" rtlCol="0">
            <a:spAutoFit/>
          </a:bodyPr>
          <a:lstStyle/>
          <a:p>
            <a:r>
              <a:rPr lang="zh-CN" altLang="en-US" sz="1200" b="1" dirty="0" smtClean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endParaRPr lang="zh-CN" altLang="en-US" sz="1200" b="1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3" name="矩形 392"/>
          <p:cNvSpPr/>
          <p:nvPr userDrawn="1"/>
        </p:nvSpPr>
        <p:spPr>
          <a:xfrm>
            <a:off x="7532358" y="2133798"/>
            <a:ext cx="467167" cy="15388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000" dirty="0" smtClean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endParaRPr lang="zh-CN" altLang="en-US" sz="1000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4" name="文本占位符 47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6857637" y="1933888"/>
            <a:ext cx="650018" cy="35315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rgbClr val="30303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dirty="0" err="1" smtClean="0"/>
              <a:t>xxxx</a:t>
            </a:r>
            <a:endParaRPr lang="zh-CN" altLang="en-US" dirty="0"/>
          </a:p>
        </p:txBody>
      </p:sp>
      <p:sp>
        <p:nvSpPr>
          <p:cNvPr id="395" name="文本占位符 47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7532359" y="1933888"/>
            <a:ext cx="467167" cy="161955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1000" kern="1200" dirty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zh-CN" altLang="en-US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↗</a:t>
            </a:r>
            <a:r>
              <a:rPr lang="en-US" altLang="zh-CN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xx%</a:t>
            </a:r>
            <a:endParaRPr lang="zh-CN" altLang="en-US" sz="1000" dirty="0">
              <a:solidFill>
                <a:srgbClr val="AB2C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6" name="矩形 395"/>
          <p:cNvSpPr/>
          <p:nvPr userDrawn="1"/>
        </p:nvSpPr>
        <p:spPr>
          <a:xfrm>
            <a:off x="8591231" y="2133798"/>
            <a:ext cx="467167" cy="15388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000" dirty="0" smtClean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万㎡</a:t>
            </a:r>
            <a:endParaRPr lang="zh-CN" altLang="en-US" sz="1000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7" name="文本占位符 4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16510" y="1933888"/>
            <a:ext cx="650018" cy="35315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rgbClr val="30303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dirty="0" err="1" smtClean="0"/>
              <a:t>xxxx</a:t>
            </a:r>
            <a:endParaRPr lang="zh-CN" altLang="en-US" dirty="0"/>
          </a:p>
        </p:txBody>
      </p:sp>
      <p:sp>
        <p:nvSpPr>
          <p:cNvPr id="398" name="文本占位符 4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8591232" y="1933888"/>
            <a:ext cx="467167" cy="161955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1000" kern="1200" dirty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zh-CN" altLang="en-US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↗</a:t>
            </a:r>
            <a:r>
              <a:rPr lang="en-US" altLang="zh-CN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xx%</a:t>
            </a:r>
            <a:endParaRPr lang="zh-CN" altLang="en-US" sz="1000" dirty="0">
              <a:solidFill>
                <a:srgbClr val="AB2C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" name="文本框 398"/>
          <p:cNvSpPr txBox="1"/>
          <p:nvPr userDrawn="1"/>
        </p:nvSpPr>
        <p:spPr>
          <a:xfrm>
            <a:off x="6981083" y="2320978"/>
            <a:ext cx="307777" cy="276999"/>
          </a:xfrm>
          <a:prstGeom prst="rect">
            <a:avLst/>
          </a:prstGeom>
        </p:spPr>
        <p:txBody>
          <a:bodyPr wrap="none" lIns="0" rIns="0" rtlCol="0">
            <a:spAutoFit/>
          </a:bodyPr>
          <a:lstStyle/>
          <a:p>
            <a:r>
              <a:rPr lang="zh-CN" altLang="en-US" sz="1200" b="1" dirty="0" smtClean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均价</a:t>
            </a:r>
            <a:endParaRPr lang="zh-CN" altLang="en-US" sz="1200" b="1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0" name="矩形 399"/>
          <p:cNvSpPr/>
          <p:nvPr userDrawn="1"/>
        </p:nvSpPr>
        <p:spPr>
          <a:xfrm>
            <a:off x="7754713" y="2686249"/>
            <a:ext cx="467167" cy="15388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000" dirty="0" smtClean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000" dirty="0" smtClean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/㎡</a:t>
            </a:r>
            <a:endParaRPr lang="zh-CN" altLang="en-US" sz="1000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1" name="文本占位符 4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6868863" y="2486339"/>
            <a:ext cx="885849" cy="35315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rgbClr val="30303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dirty="0" err="1" smtClean="0"/>
              <a:t>xxxx</a:t>
            </a:r>
            <a:endParaRPr lang="zh-CN" altLang="en-US" dirty="0"/>
          </a:p>
        </p:txBody>
      </p:sp>
      <p:sp>
        <p:nvSpPr>
          <p:cNvPr id="402" name="文本占位符 4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7754714" y="2486339"/>
            <a:ext cx="467167" cy="161955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1000" kern="1200" dirty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zh-CN" altLang="en-US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↗</a:t>
            </a:r>
            <a:r>
              <a:rPr lang="en-US" altLang="zh-CN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xx%</a:t>
            </a:r>
            <a:endParaRPr lang="zh-CN" altLang="en-US" sz="1000" dirty="0">
              <a:solidFill>
                <a:srgbClr val="AB2C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3" name="文本框 402"/>
          <p:cNvSpPr txBox="1"/>
          <p:nvPr userDrawn="1"/>
        </p:nvSpPr>
        <p:spPr>
          <a:xfrm>
            <a:off x="9890825" y="1225750"/>
            <a:ext cx="307777" cy="276999"/>
          </a:xfrm>
          <a:prstGeom prst="rect">
            <a:avLst/>
          </a:prstGeom>
        </p:spPr>
        <p:txBody>
          <a:bodyPr wrap="none" lIns="0" rIns="0" rtlCol="0">
            <a:spAutoFit/>
          </a:bodyPr>
          <a:lstStyle/>
          <a:p>
            <a:r>
              <a:rPr lang="zh-CN" altLang="en-US" sz="1200" b="1" dirty="0" smtClean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上市</a:t>
            </a:r>
            <a:endParaRPr lang="zh-CN" altLang="en-US" sz="1200" b="1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4" name="矩形 403"/>
          <p:cNvSpPr/>
          <p:nvPr userDrawn="1"/>
        </p:nvSpPr>
        <p:spPr>
          <a:xfrm>
            <a:off x="10453327" y="1591021"/>
            <a:ext cx="467167" cy="15388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000" dirty="0" smtClean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endParaRPr lang="zh-CN" altLang="en-US" sz="1000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5" name="文本占位符 47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9778606" y="1391111"/>
            <a:ext cx="650018" cy="35315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rgbClr val="30303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dirty="0" err="1" smtClean="0"/>
              <a:t>xxxx</a:t>
            </a:r>
            <a:endParaRPr lang="zh-CN" altLang="en-US" dirty="0"/>
          </a:p>
        </p:txBody>
      </p:sp>
      <p:sp>
        <p:nvSpPr>
          <p:cNvPr id="406" name="文本占位符 47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453328" y="1391111"/>
            <a:ext cx="467167" cy="161955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1000" kern="1200" dirty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zh-CN" altLang="en-US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↗</a:t>
            </a:r>
            <a:r>
              <a:rPr lang="en-US" altLang="zh-CN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xx%</a:t>
            </a:r>
            <a:endParaRPr lang="zh-CN" altLang="en-US" sz="1000" dirty="0">
              <a:solidFill>
                <a:srgbClr val="AB2C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7" name="矩形 406"/>
          <p:cNvSpPr/>
          <p:nvPr userDrawn="1"/>
        </p:nvSpPr>
        <p:spPr>
          <a:xfrm>
            <a:off x="11512200" y="1591021"/>
            <a:ext cx="467167" cy="15388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000" dirty="0" smtClean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万㎡</a:t>
            </a:r>
            <a:endParaRPr lang="zh-CN" altLang="en-US" sz="1000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8" name="文本占位符 47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837479" y="1391111"/>
            <a:ext cx="650018" cy="35315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rgbClr val="30303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dirty="0" err="1" smtClean="0"/>
              <a:t>xxxx</a:t>
            </a:r>
            <a:endParaRPr lang="zh-CN" altLang="en-US" dirty="0"/>
          </a:p>
        </p:txBody>
      </p:sp>
      <p:sp>
        <p:nvSpPr>
          <p:cNvPr id="409" name="文本占位符 47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1512201" y="1391111"/>
            <a:ext cx="467167" cy="161955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1000" kern="1200" dirty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zh-CN" altLang="en-US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↗</a:t>
            </a:r>
            <a:r>
              <a:rPr lang="en-US" altLang="zh-CN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xx%</a:t>
            </a:r>
            <a:endParaRPr lang="zh-CN" altLang="en-US" sz="1000" dirty="0">
              <a:solidFill>
                <a:srgbClr val="AB2C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" name="文本框 409"/>
          <p:cNvSpPr txBox="1"/>
          <p:nvPr userDrawn="1"/>
        </p:nvSpPr>
        <p:spPr>
          <a:xfrm>
            <a:off x="9902052" y="1791663"/>
            <a:ext cx="307777" cy="276999"/>
          </a:xfrm>
          <a:prstGeom prst="rect">
            <a:avLst/>
          </a:prstGeom>
        </p:spPr>
        <p:txBody>
          <a:bodyPr wrap="none" lIns="0" rIns="0" rtlCol="0">
            <a:spAutoFit/>
          </a:bodyPr>
          <a:lstStyle/>
          <a:p>
            <a:r>
              <a:rPr lang="zh-CN" altLang="en-US" sz="1200" b="1" dirty="0" smtClean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endParaRPr lang="zh-CN" altLang="en-US" sz="1200" b="1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" name="矩形 410"/>
          <p:cNvSpPr/>
          <p:nvPr userDrawn="1"/>
        </p:nvSpPr>
        <p:spPr>
          <a:xfrm>
            <a:off x="10464554" y="2133798"/>
            <a:ext cx="467167" cy="15388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000" dirty="0" smtClean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endParaRPr lang="zh-CN" altLang="en-US" sz="1000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2" name="文本占位符 47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9789833" y="1933888"/>
            <a:ext cx="650018" cy="35315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rgbClr val="30303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dirty="0" err="1" smtClean="0"/>
              <a:t>xxxx</a:t>
            </a:r>
            <a:endParaRPr lang="zh-CN" altLang="en-US" dirty="0"/>
          </a:p>
        </p:txBody>
      </p:sp>
      <p:sp>
        <p:nvSpPr>
          <p:cNvPr id="413" name="文本占位符 47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0464555" y="1933888"/>
            <a:ext cx="467167" cy="161955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1000" kern="1200" dirty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zh-CN" altLang="en-US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↗</a:t>
            </a:r>
            <a:r>
              <a:rPr lang="en-US" altLang="zh-CN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xx%</a:t>
            </a:r>
            <a:endParaRPr lang="zh-CN" altLang="en-US" sz="1000" dirty="0">
              <a:solidFill>
                <a:srgbClr val="AB2C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4" name="矩形 413"/>
          <p:cNvSpPr/>
          <p:nvPr userDrawn="1"/>
        </p:nvSpPr>
        <p:spPr>
          <a:xfrm>
            <a:off x="11523427" y="2133798"/>
            <a:ext cx="467167" cy="15388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000" dirty="0" smtClean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万㎡</a:t>
            </a:r>
            <a:endParaRPr lang="zh-CN" altLang="en-US" sz="1000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5" name="文本占位符 47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0848706" y="1933888"/>
            <a:ext cx="650018" cy="35315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rgbClr val="30303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dirty="0" err="1" smtClean="0"/>
              <a:t>xxxx</a:t>
            </a:r>
            <a:endParaRPr lang="zh-CN" altLang="en-US" dirty="0"/>
          </a:p>
        </p:txBody>
      </p:sp>
      <p:sp>
        <p:nvSpPr>
          <p:cNvPr id="416" name="文本占位符 47"/>
          <p:cNvSpPr>
            <a:spLocks noGrp="1"/>
          </p:cNvSpPr>
          <p:nvPr userDrawn="1">
            <p:ph type="body" sz="quarter" idx="51" hasCustomPrompt="1"/>
          </p:nvPr>
        </p:nvSpPr>
        <p:spPr>
          <a:xfrm>
            <a:off x="11523428" y="1933888"/>
            <a:ext cx="467167" cy="161955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1000" kern="1200" dirty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zh-CN" altLang="en-US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↗</a:t>
            </a:r>
            <a:r>
              <a:rPr lang="en-US" altLang="zh-CN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xx%</a:t>
            </a:r>
            <a:endParaRPr lang="zh-CN" altLang="en-US" sz="1000" dirty="0">
              <a:solidFill>
                <a:srgbClr val="AB2C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7" name="文本框 416"/>
          <p:cNvSpPr txBox="1"/>
          <p:nvPr userDrawn="1"/>
        </p:nvSpPr>
        <p:spPr>
          <a:xfrm>
            <a:off x="9913279" y="2320978"/>
            <a:ext cx="307777" cy="276999"/>
          </a:xfrm>
          <a:prstGeom prst="rect">
            <a:avLst/>
          </a:prstGeom>
        </p:spPr>
        <p:txBody>
          <a:bodyPr wrap="none" lIns="0" rIns="0" rtlCol="0">
            <a:spAutoFit/>
          </a:bodyPr>
          <a:lstStyle/>
          <a:p>
            <a:r>
              <a:rPr lang="zh-CN" altLang="en-US" sz="1200" b="1" dirty="0" smtClean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均价</a:t>
            </a:r>
            <a:endParaRPr lang="zh-CN" altLang="en-US" sz="1200" b="1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8" name="矩形 417"/>
          <p:cNvSpPr/>
          <p:nvPr userDrawn="1"/>
        </p:nvSpPr>
        <p:spPr>
          <a:xfrm>
            <a:off x="10686909" y="2686249"/>
            <a:ext cx="467167" cy="15388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000" dirty="0" smtClean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000" dirty="0" smtClean="0">
                <a:solidFill>
                  <a:srgbClr val="4A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/㎡</a:t>
            </a:r>
            <a:endParaRPr lang="zh-CN" altLang="en-US" sz="1000" dirty="0">
              <a:solidFill>
                <a:srgbClr val="4A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" name="文本占位符 47"/>
          <p:cNvSpPr>
            <a:spLocks noGrp="1"/>
          </p:cNvSpPr>
          <p:nvPr userDrawn="1">
            <p:ph type="body" sz="quarter" idx="52" hasCustomPrompt="1"/>
          </p:nvPr>
        </p:nvSpPr>
        <p:spPr>
          <a:xfrm>
            <a:off x="9801059" y="2486339"/>
            <a:ext cx="885849" cy="35315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rgbClr val="30303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dirty="0" err="1" smtClean="0"/>
              <a:t>xxxx</a:t>
            </a:r>
            <a:endParaRPr lang="zh-CN" altLang="en-US" dirty="0"/>
          </a:p>
        </p:txBody>
      </p:sp>
      <p:sp>
        <p:nvSpPr>
          <p:cNvPr id="420" name="文本占位符 47"/>
          <p:cNvSpPr>
            <a:spLocks noGrp="1"/>
          </p:cNvSpPr>
          <p:nvPr userDrawn="1">
            <p:ph type="body" sz="quarter" idx="53" hasCustomPrompt="1"/>
          </p:nvPr>
        </p:nvSpPr>
        <p:spPr>
          <a:xfrm>
            <a:off x="10686910" y="2486339"/>
            <a:ext cx="467167" cy="161955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1000" kern="1200" dirty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3000" kern="1200" dirty="0" smtClean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3000" kern="1200" dirty="0">
                <a:solidFill>
                  <a:srgbClr val="AB2C38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zh-CN" altLang="en-US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↗</a:t>
            </a:r>
            <a:r>
              <a:rPr lang="en-US" altLang="zh-CN" sz="1000" dirty="0" smtClean="0">
                <a:solidFill>
                  <a:srgbClr val="AB2C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xx%</a:t>
            </a:r>
            <a:endParaRPr lang="zh-CN" altLang="en-US" sz="1000" dirty="0">
              <a:solidFill>
                <a:srgbClr val="AB2C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633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市场量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3957145" y="136525"/>
            <a:ext cx="4277710" cy="549275"/>
          </a:xfrm>
          <a:prstGeom prst="rect">
            <a:avLst/>
          </a:prstGeo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altLang="zh-CN" dirty="0" err="1" smtClean="0"/>
              <a:t>xxxx</a:t>
            </a:r>
            <a:r>
              <a:rPr lang="zh-CN" altLang="en-US" dirty="0" smtClean="0"/>
              <a:t>市场</a:t>
            </a:r>
            <a:r>
              <a:rPr lang="en-US" altLang="zh-CN" dirty="0" smtClean="0"/>
              <a:t>-</a:t>
            </a:r>
            <a:r>
              <a:rPr lang="zh-CN" altLang="en-US" dirty="0" smtClean="0"/>
              <a:t>量价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979200"/>
            <a:ext cx="10800000" cy="508000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结论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1" y="1539413"/>
            <a:ext cx="5327940" cy="225206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南京（不含高淳溧水）近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周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市场供销量价</a:t>
            </a:r>
            <a:endParaRPr lang="zh-CN" alt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9077" y="1539413"/>
            <a:ext cx="5219890" cy="225206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年第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周南京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市场分板块供销量价</a:t>
            </a:r>
            <a:endParaRPr lang="zh-CN" alt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5475621"/>
            <a:ext cx="10798967" cy="855731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Ø"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说理</a:t>
            </a:r>
            <a:endParaRPr lang="en-US" altLang="zh-CN" dirty="0" smtClean="0"/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10962289" y="6461125"/>
            <a:ext cx="759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zh-CN" altLang="en-US" sz="1000" kern="12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fld id="{51ECDD44-3A09-47A4-9EAC-104FF3365F2A}" type="slidenum">
              <a:rPr smtClean="0"/>
              <a:pPr>
                <a:defRPr/>
              </a:pPr>
              <a:t>‹#›</a:t>
            </a:fld>
            <a:endParaRPr dirty="0"/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567558" y="6461125"/>
            <a:ext cx="5718942" cy="365125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/>
                </a:solidFill>
              </a:rPr>
              <a:t>@</a:t>
            </a:r>
            <a:r>
              <a:rPr lang="zh-CN" altLang="en-US" sz="1000" dirty="0" smtClean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sp>
        <p:nvSpPr>
          <p:cNvPr id="15" name="图表占位符 14"/>
          <p:cNvSpPr>
            <a:spLocks noGrp="1"/>
          </p:cNvSpPr>
          <p:nvPr>
            <p:ph type="chart" sz="quarter" idx="16"/>
          </p:nvPr>
        </p:nvSpPr>
        <p:spPr>
          <a:xfrm>
            <a:off x="540000" y="1807780"/>
            <a:ext cx="5328365" cy="3600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6" name="图表占位符 14"/>
          <p:cNvSpPr>
            <a:spLocks noGrp="1"/>
          </p:cNvSpPr>
          <p:nvPr>
            <p:ph type="chart" sz="quarter" idx="17"/>
          </p:nvPr>
        </p:nvSpPr>
        <p:spPr>
          <a:xfrm>
            <a:off x="6119076" y="1807780"/>
            <a:ext cx="5220924" cy="3600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13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6523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排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3957145" y="136525"/>
            <a:ext cx="4277710" cy="549275"/>
          </a:xfrm>
          <a:prstGeom prst="rect">
            <a:avLst/>
          </a:prstGeo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altLang="zh-CN" dirty="0" err="1" smtClean="0"/>
              <a:t>xxxx</a:t>
            </a:r>
            <a:r>
              <a:rPr lang="zh-CN" altLang="en-US" dirty="0" smtClean="0"/>
              <a:t>市场</a:t>
            </a:r>
            <a:r>
              <a:rPr lang="en-US" altLang="zh-CN" dirty="0" smtClean="0"/>
              <a:t>-</a:t>
            </a:r>
            <a:r>
              <a:rPr lang="zh-CN" altLang="en-US" dirty="0" smtClean="0"/>
              <a:t>排行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979200"/>
            <a:ext cx="10907076" cy="508000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结论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1540800"/>
            <a:ext cx="5328000" cy="225206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 err="1" smtClean="0"/>
              <a:t>xxxx</a:t>
            </a:r>
            <a:r>
              <a:rPr lang="zh-CN" altLang="en-US" dirty="0" smtClean="0"/>
              <a:t>年第</a:t>
            </a:r>
            <a:r>
              <a:rPr lang="en-US" altLang="zh-CN" dirty="0" smtClean="0"/>
              <a:t>xx</a:t>
            </a:r>
            <a:r>
              <a:rPr lang="zh-CN" altLang="en-US" dirty="0" smtClean="0"/>
              <a:t>周（</a:t>
            </a:r>
            <a:r>
              <a:rPr lang="en-US" altLang="zh-CN" dirty="0" smtClean="0"/>
              <a:t>xx</a:t>
            </a:r>
            <a:r>
              <a:rPr lang="zh-CN" altLang="en-US" dirty="0" smtClean="0"/>
              <a:t>月</a:t>
            </a:r>
            <a:r>
              <a:rPr lang="en-US" altLang="zh-CN" dirty="0" smtClean="0"/>
              <a:t>xx</a:t>
            </a:r>
            <a:r>
              <a:rPr lang="zh-CN" altLang="en-US" dirty="0" smtClean="0"/>
              <a:t>日</a:t>
            </a:r>
            <a:r>
              <a:rPr lang="en-US" altLang="zh-CN" dirty="0" smtClean="0"/>
              <a:t>—xx</a:t>
            </a:r>
            <a:r>
              <a:rPr lang="zh-CN" altLang="en-US" dirty="0" smtClean="0"/>
              <a:t>月</a:t>
            </a:r>
            <a:r>
              <a:rPr lang="en-US" altLang="zh-CN" dirty="0" smtClean="0"/>
              <a:t>xx</a:t>
            </a:r>
            <a:r>
              <a:rPr lang="zh-CN" altLang="en-US" dirty="0" smtClean="0"/>
              <a:t>日）成交面积排行榜</a:t>
            </a:r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9076" y="1540800"/>
            <a:ext cx="5328000" cy="225206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 err="1" smtClean="0"/>
              <a:t>xxxx</a:t>
            </a:r>
            <a:r>
              <a:rPr lang="zh-CN" altLang="en-US" dirty="0" smtClean="0"/>
              <a:t>年第</a:t>
            </a:r>
            <a:r>
              <a:rPr lang="en-US" altLang="zh-CN" dirty="0" smtClean="0"/>
              <a:t>xx</a:t>
            </a:r>
            <a:r>
              <a:rPr lang="zh-CN" altLang="en-US" dirty="0" smtClean="0"/>
              <a:t>周（</a:t>
            </a:r>
            <a:r>
              <a:rPr lang="en-US" altLang="zh-CN" dirty="0" smtClean="0"/>
              <a:t>xx</a:t>
            </a:r>
            <a:r>
              <a:rPr lang="zh-CN" altLang="en-US" dirty="0" smtClean="0"/>
              <a:t>月</a:t>
            </a:r>
            <a:r>
              <a:rPr lang="en-US" altLang="zh-CN" dirty="0" smtClean="0"/>
              <a:t>xx</a:t>
            </a:r>
            <a:r>
              <a:rPr lang="zh-CN" altLang="en-US" dirty="0" smtClean="0"/>
              <a:t>日</a:t>
            </a:r>
            <a:r>
              <a:rPr lang="en-US" altLang="zh-CN" dirty="0" smtClean="0"/>
              <a:t>—xx</a:t>
            </a:r>
            <a:r>
              <a:rPr lang="zh-CN" altLang="en-US" dirty="0" smtClean="0"/>
              <a:t>月</a:t>
            </a:r>
            <a:r>
              <a:rPr lang="en-US" altLang="zh-CN" dirty="0" smtClean="0"/>
              <a:t>xx</a:t>
            </a:r>
            <a:r>
              <a:rPr lang="zh-CN" altLang="en-US" dirty="0" smtClean="0"/>
              <a:t>日）成交套数排行榜</a:t>
            </a:r>
          </a:p>
        </p:txBody>
      </p:sp>
      <p:sp>
        <p:nvSpPr>
          <p:cNvPr id="7" name="表格占位符 5"/>
          <p:cNvSpPr>
            <a:spLocks noGrp="1"/>
          </p:cNvSpPr>
          <p:nvPr>
            <p:ph type="tbl" sz="quarter" idx="14" hasCustomPrompt="1"/>
          </p:nvPr>
        </p:nvSpPr>
        <p:spPr>
          <a:xfrm>
            <a:off x="743412" y="1897123"/>
            <a:ext cx="4921176" cy="393933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zh-CN" altLang="en-US" dirty="0" smtClean="0"/>
              <a:t>面积排行榜表格</a:t>
            </a:r>
            <a:endParaRPr lang="zh-CN" altLang="en-US" dirty="0"/>
          </a:p>
        </p:txBody>
      </p:sp>
      <p:sp>
        <p:nvSpPr>
          <p:cNvPr id="8" name="表格占位符 5"/>
          <p:cNvSpPr>
            <a:spLocks noGrp="1"/>
          </p:cNvSpPr>
          <p:nvPr>
            <p:ph type="tbl" sz="quarter" idx="15" hasCustomPrompt="1"/>
          </p:nvPr>
        </p:nvSpPr>
        <p:spPr>
          <a:xfrm>
            <a:off x="6322488" y="1897123"/>
            <a:ext cx="4921176" cy="393933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zh-CN" altLang="en-US" dirty="0" smtClean="0"/>
              <a:t>套数排行榜表格</a:t>
            </a:r>
            <a:endParaRPr lang="zh-CN" altLang="en-US" dirty="0"/>
          </a:p>
        </p:txBody>
      </p:sp>
      <p:sp>
        <p:nvSpPr>
          <p:cNvPr id="10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10962289" y="6461125"/>
            <a:ext cx="759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zh-CN" altLang="en-US" sz="1000" kern="12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fld id="{51ECDD44-3A09-47A4-9EAC-104FF3365F2A}" type="slidenum">
              <a:rPr smtClean="0"/>
              <a:pPr>
                <a:defRPr/>
              </a:pPr>
              <a:t>‹#›</a:t>
            </a:fld>
            <a:endParaRPr dirty="0"/>
          </a:p>
        </p:txBody>
      </p:sp>
      <p:sp>
        <p:nvSpPr>
          <p:cNvPr id="9" name="Rectangle 4"/>
          <p:cNvSpPr txBox="1">
            <a:spLocks noChangeArrowheads="1"/>
          </p:cNvSpPr>
          <p:nvPr userDrawn="1"/>
        </p:nvSpPr>
        <p:spPr>
          <a:xfrm>
            <a:off x="567558" y="6461125"/>
            <a:ext cx="5718942" cy="365125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/>
                </a:solidFill>
              </a:rPr>
              <a:t>@</a:t>
            </a:r>
            <a:r>
              <a:rPr lang="zh-CN" altLang="en-US" sz="1000" dirty="0" smtClean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pic>
        <p:nvPicPr>
          <p:cNvPr id="11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2949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>
            <a:grpSpLocks/>
          </p:cNvGrpSpPr>
          <p:nvPr userDrawn="1"/>
        </p:nvGrpSpPr>
        <p:grpSpPr bwMode="auto">
          <a:xfrm>
            <a:off x="0" y="6383338"/>
            <a:ext cx="12192000" cy="474662"/>
            <a:chOff x="0" y="0"/>
            <a:chExt cx="12192000" cy="120491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9F0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C110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476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2325688" y="0"/>
            <a:ext cx="7542212" cy="708025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10962289" y="6461125"/>
            <a:ext cx="759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zh-CN" altLang="en-US" sz="1000" kern="12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fld id="{51ECDD44-3A09-47A4-9EAC-104FF3365F2A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499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6" r:id="rId2"/>
    <p:sldLayoutId id="2147483658" r:id="rId3"/>
    <p:sldLayoutId id="2147483660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6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86" userDrawn="1">
          <p15:clr>
            <a:srgbClr val="F26B43"/>
          </p15:clr>
        </p15:guide>
        <p15:guide id="4" orient="horz" pos="4233" userDrawn="1">
          <p15:clr>
            <a:srgbClr val="F26B43"/>
          </p15:clr>
        </p15:guide>
        <p15:guide id="5" pos="153" userDrawn="1">
          <p15:clr>
            <a:srgbClr val="F26B43"/>
          </p15:clr>
        </p15:guide>
        <p15:guide id="6" pos="7526" userDrawn="1">
          <p15:clr>
            <a:srgbClr val="F26B43"/>
          </p15:clr>
        </p15:guide>
        <p15:guide id="7" orient="horz" pos="432" userDrawn="1">
          <p15:clr>
            <a:srgbClr val="F26B43"/>
          </p15:clr>
        </p15:guide>
        <p15:guide id="8" orient="horz" pos="518" userDrawn="1">
          <p15:clr>
            <a:srgbClr val="F26B43"/>
          </p15:clr>
        </p15:guide>
        <p15:guide id="9" orient="horz" pos="4104" userDrawn="1">
          <p15:clr>
            <a:srgbClr val="F26B43"/>
          </p15:clr>
        </p15:guide>
        <p15:guide id="10" orient="horz" pos="40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1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本周导读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市场量价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总结及预测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2" name="文本占位符 41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" name="文本占位符 42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4" name="文本占位符 43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5" name="文本占位符 44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83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住宅市场</a:t>
            </a:r>
            <a:r>
              <a:rPr lang="en-US" altLang="zh-CN" dirty="0" smtClean="0"/>
              <a:t>-</a:t>
            </a:r>
            <a:r>
              <a:rPr lang="zh-CN" altLang="en-US" dirty="0" smtClean="0"/>
              <a:t>量价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南京住宅市场近</a:t>
            </a:r>
            <a:r>
              <a:rPr lang="en-US" altLang="zh-CN" dirty="0" smtClean="0"/>
              <a:t>10</a:t>
            </a:r>
            <a:r>
              <a:rPr lang="zh-CN" altLang="en-US" dirty="0" smtClean="0"/>
              <a:t>周供销量价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2</a:t>
            </a:fld>
            <a:endParaRPr lang="zh-CN" altLang="en-US" dirty="0"/>
          </a:p>
        </p:txBody>
      </p:sp>
      <p:graphicFrame>
        <p:nvGraphicFramePr>
          <p:cNvPr id="11" name="图表占位符 10"/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3090726743"/>
              </p:ext>
            </p:extLst>
          </p:nvPr>
        </p:nvGraphicFramePr>
        <p:xfrm>
          <a:off x="0" y="1818000"/>
          <a:ext cx="6066000" cy="3598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图表占位符 12"/>
          <p:cNvGraphicFramePr>
            <a:graphicFrameLocks noGrp="1"/>
          </p:cNvGraphicFramePr>
          <p:nvPr>
            <p:ph type="chart" sz="quarter" idx="17"/>
            <p:extLst>
              <p:ext uri="{D42A27DB-BD31-4B8C-83A1-F6EECF244321}">
                <p14:modId xmlns:p14="http://schemas.microsoft.com/office/powerpoint/2010/main" val="3722101452"/>
              </p:ext>
            </p:extLst>
          </p:nvPr>
        </p:nvGraphicFramePr>
        <p:xfrm>
          <a:off x="5580000" y="1818000"/>
          <a:ext cx="6613200" cy="3598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110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住宅市场</a:t>
            </a:r>
            <a:r>
              <a:rPr lang="en-US" altLang="zh-CN" dirty="0" smtClean="0"/>
              <a:t>-</a:t>
            </a:r>
            <a:r>
              <a:rPr lang="zh-CN" altLang="en-US" dirty="0" smtClean="0"/>
              <a:t>排行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65113" y="1540800"/>
            <a:ext cx="5799137" cy="22520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19076" y="1540800"/>
            <a:ext cx="5799137" cy="22520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3</a:t>
            </a:fld>
            <a:endParaRPr lang="zh-CN" altLang="en-US" dirty="0"/>
          </a:p>
        </p:txBody>
      </p:sp>
      <p:graphicFrame>
        <p:nvGraphicFramePr>
          <p:cNvPr id="12" name="Table Placeholder 5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491598753"/>
              </p:ext>
            </p:extLst>
          </p:nvPr>
        </p:nvGraphicFramePr>
        <p:xfrm>
          <a:off x="583626" y="1819606"/>
          <a:ext cx="516211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9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项目推广名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面积</a:t>
                      </a:r>
                      <a:r>
                        <a:rPr 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㎡</a:t>
                      </a:r>
                      <a:r>
                        <a:rPr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3" name="Table Placeholder 6"/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1306377270"/>
              </p:ext>
            </p:extLst>
          </p:nvPr>
        </p:nvGraphicFramePr>
        <p:xfrm>
          <a:off x="6437588" y="1819606"/>
          <a:ext cx="516211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9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排名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项目推广名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板块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套数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2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别墅市场</a:t>
            </a:r>
            <a:r>
              <a:rPr lang="en-US" altLang="zh-CN" dirty="0"/>
              <a:t>-</a:t>
            </a:r>
            <a:r>
              <a:rPr lang="zh-CN" altLang="en-US" dirty="0"/>
              <a:t>量价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南京别墅市场</a:t>
            </a:r>
            <a:r>
              <a:rPr lang="zh-CN" altLang="en-US" dirty="0"/>
              <a:t>近</a:t>
            </a:r>
            <a:r>
              <a:rPr lang="en-US" altLang="zh-CN" dirty="0"/>
              <a:t>10</a:t>
            </a:r>
            <a:r>
              <a:rPr lang="zh-CN" altLang="en-US" dirty="0"/>
              <a:t>周供销量价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4</a:t>
            </a:fld>
            <a:endParaRPr lang="zh-CN" altLang="en-US" dirty="0"/>
          </a:p>
        </p:txBody>
      </p:sp>
      <p:graphicFrame>
        <p:nvGraphicFramePr>
          <p:cNvPr id="13" name="图表占位符 12"/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853405890"/>
              </p:ext>
            </p:extLst>
          </p:nvPr>
        </p:nvGraphicFramePr>
        <p:xfrm>
          <a:off x="0" y="1818000"/>
          <a:ext cx="6066000" cy="3598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图表占位符 13"/>
          <p:cNvGraphicFramePr>
            <a:graphicFrameLocks noGrp="1"/>
          </p:cNvGraphicFramePr>
          <p:nvPr>
            <p:ph type="chart" sz="quarter" idx="17"/>
            <p:extLst>
              <p:ext uri="{D42A27DB-BD31-4B8C-83A1-F6EECF244321}">
                <p14:modId xmlns:p14="http://schemas.microsoft.com/office/powerpoint/2010/main" val="1707412988"/>
              </p:ext>
            </p:extLst>
          </p:nvPr>
        </p:nvGraphicFramePr>
        <p:xfrm>
          <a:off x="5580000" y="1818000"/>
          <a:ext cx="6613200" cy="3598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978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别墅市场</a:t>
            </a:r>
            <a:r>
              <a:rPr lang="en-US" altLang="zh-CN" dirty="0" smtClean="0"/>
              <a:t>-</a:t>
            </a:r>
            <a:r>
              <a:rPr lang="zh-CN" altLang="en-US" dirty="0" smtClean="0"/>
              <a:t>排行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65113" y="1540800"/>
            <a:ext cx="5799137" cy="22520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19076" y="1540800"/>
            <a:ext cx="5799137" cy="22520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5</a:t>
            </a:fld>
            <a:endParaRPr lang="zh-CN" altLang="en-US" dirty="0"/>
          </a:p>
        </p:txBody>
      </p:sp>
      <p:graphicFrame>
        <p:nvGraphicFramePr>
          <p:cNvPr id="12" name="Table Placeholder 5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265896527"/>
              </p:ext>
            </p:extLst>
          </p:nvPr>
        </p:nvGraphicFramePr>
        <p:xfrm>
          <a:off x="583626" y="1819606"/>
          <a:ext cx="5162111" cy="324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9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1282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项目推广名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面积</a:t>
                      </a:r>
                      <a:r>
                        <a:rPr 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㎡</a:t>
                      </a:r>
                      <a:r>
                        <a:rPr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282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282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282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282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282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Placeholder 6"/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2227332906"/>
              </p:ext>
            </p:extLst>
          </p:nvPr>
        </p:nvGraphicFramePr>
        <p:xfrm>
          <a:off x="6437588" y="1819606"/>
          <a:ext cx="5162112" cy="324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9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1282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排名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项目推广名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板块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套数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2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2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2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2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2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87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商业市场</a:t>
            </a:r>
            <a:r>
              <a:rPr lang="en-US" altLang="zh-CN" dirty="0"/>
              <a:t>-</a:t>
            </a:r>
            <a:r>
              <a:rPr lang="zh-CN" altLang="en-US" dirty="0"/>
              <a:t>量价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南京商业市场</a:t>
            </a:r>
            <a:r>
              <a:rPr lang="zh-CN" altLang="en-US" dirty="0"/>
              <a:t>近</a:t>
            </a:r>
            <a:r>
              <a:rPr lang="en-US" altLang="zh-CN" dirty="0"/>
              <a:t>10</a:t>
            </a:r>
            <a:r>
              <a:rPr lang="zh-CN" altLang="en-US" dirty="0"/>
              <a:t>周供销量价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6</a:t>
            </a:fld>
            <a:endParaRPr lang="zh-CN" altLang="en-US" dirty="0"/>
          </a:p>
        </p:txBody>
      </p:sp>
      <p:graphicFrame>
        <p:nvGraphicFramePr>
          <p:cNvPr id="13" name="图表占位符 12"/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1998384885"/>
              </p:ext>
            </p:extLst>
          </p:nvPr>
        </p:nvGraphicFramePr>
        <p:xfrm>
          <a:off x="0" y="1818000"/>
          <a:ext cx="6066000" cy="3598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图表占位符 13"/>
          <p:cNvGraphicFramePr>
            <a:graphicFrameLocks noGrp="1"/>
          </p:cNvGraphicFramePr>
          <p:nvPr>
            <p:ph type="chart" sz="quarter" idx="17"/>
            <p:extLst>
              <p:ext uri="{D42A27DB-BD31-4B8C-83A1-F6EECF244321}">
                <p14:modId xmlns:p14="http://schemas.microsoft.com/office/powerpoint/2010/main" val="1549665434"/>
              </p:ext>
            </p:extLst>
          </p:nvPr>
        </p:nvGraphicFramePr>
        <p:xfrm>
          <a:off x="5580000" y="1818000"/>
          <a:ext cx="66132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411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商业市场</a:t>
            </a:r>
            <a:r>
              <a:rPr lang="en-US" altLang="zh-CN" dirty="0" smtClean="0"/>
              <a:t>-</a:t>
            </a:r>
            <a:r>
              <a:rPr lang="zh-CN" altLang="en-US" dirty="0" smtClean="0"/>
              <a:t>排行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170281" y="1818878"/>
            <a:ext cx="5799137" cy="22520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3170281" y="3910021"/>
            <a:ext cx="5799137" cy="22520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7</a:t>
            </a:fld>
            <a:endParaRPr lang="zh-CN" altLang="en-US" dirty="0"/>
          </a:p>
        </p:txBody>
      </p:sp>
      <p:graphicFrame>
        <p:nvGraphicFramePr>
          <p:cNvPr id="12" name="Table Placeholder 5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73366296"/>
              </p:ext>
            </p:extLst>
          </p:nvPr>
        </p:nvGraphicFramePr>
        <p:xfrm>
          <a:off x="561813" y="2083090"/>
          <a:ext cx="936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25782408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284400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板块</a:t>
                      </a: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项目推广名</a:t>
                      </a: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面积</a:t>
                      </a:r>
                      <a:r>
                        <a:rPr 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㎡</a:t>
                      </a:r>
                      <a:r>
                        <a:rPr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套数</a:t>
                      </a: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Placeholder 5"/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145830781"/>
              </p:ext>
            </p:extLst>
          </p:nvPr>
        </p:nvGraphicFramePr>
        <p:xfrm>
          <a:off x="561811" y="4182485"/>
          <a:ext cx="1080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25782408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28440072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95411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板块</a:t>
                      </a: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项目推广名</a:t>
                      </a: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面积</a:t>
                      </a:r>
                      <a:r>
                        <a:rPr 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㎡</a:t>
                      </a:r>
                      <a:r>
                        <a:rPr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套数</a:t>
                      </a: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均价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/㎡)</a:t>
                      </a: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55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办公市场</a:t>
            </a:r>
            <a:r>
              <a:rPr lang="en-US" altLang="zh-CN" dirty="0"/>
              <a:t>-</a:t>
            </a:r>
            <a:r>
              <a:rPr lang="zh-CN" altLang="en-US" dirty="0"/>
              <a:t>量价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南京办公市场</a:t>
            </a:r>
            <a:r>
              <a:rPr lang="zh-CN" altLang="en-US" dirty="0"/>
              <a:t>近</a:t>
            </a:r>
            <a:r>
              <a:rPr lang="en-US" altLang="zh-CN" dirty="0"/>
              <a:t>10</a:t>
            </a:r>
            <a:r>
              <a:rPr lang="zh-CN" altLang="en-US" dirty="0"/>
              <a:t>周供销量价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8</a:t>
            </a:fld>
            <a:endParaRPr lang="zh-CN" altLang="en-US" dirty="0"/>
          </a:p>
        </p:txBody>
      </p:sp>
      <p:graphicFrame>
        <p:nvGraphicFramePr>
          <p:cNvPr id="12" name="图表占位符 11"/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4020348805"/>
              </p:ext>
            </p:extLst>
          </p:nvPr>
        </p:nvGraphicFramePr>
        <p:xfrm>
          <a:off x="0" y="1818000"/>
          <a:ext cx="6066000" cy="3598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图表占位符 12"/>
          <p:cNvGraphicFramePr>
            <a:graphicFrameLocks noGrp="1"/>
          </p:cNvGraphicFramePr>
          <p:nvPr>
            <p:ph type="chart" sz="quarter" idx="17"/>
            <p:extLst>
              <p:ext uri="{D42A27DB-BD31-4B8C-83A1-F6EECF244321}">
                <p14:modId xmlns:p14="http://schemas.microsoft.com/office/powerpoint/2010/main" val="697986668"/>
              </p:ext>
            </p:extLst>
          </p:nvPr>
        </p:nvGraphicFramePr>
        <p:xfrm>
          <a:off x="5580000" y="1818000"/>
          <a:ext cx="6613200" cy="3598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75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办公市场</a:t>
            </a:r>
            <a:r>
              <a:rPr lang="en-US" altLang="zh-CN" dirty="0" smtClean="0"/>
              <a:t>-</a:t>
            </a:r>
            <a:r>
              <a:rPr lang="zh-CN" altLang="en-US" dirty="0" smtClean="0"/>
              <a:t>排行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170281" y="1818878"/>
            <a:ext cx="5799137" cy="22520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3170281" y="3910021"/>
            <a:ext cx="5799137" cy="22520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9</a:t>
            </a:fld>
            <a:endParaRPr lang="zh-CN" altLang="en-US" dirty="0"/>
          </a:p>
        </p:txBody>
      </p:sp>
      <p:graphicFrame>
        <p:nvGraphicFramePr>
          <p:cNvPr id="12" name="Table Placeholder 5"/>
          <p:cNvGraphicFramePr>
            <a:graphicFrameLocks noGrp="1"/>
          </p:cNvGraphicFramePr>
          <p:nvPr>
            <p:ph type="tbl" sz="quarter" idx="14"/>
            <p:extLst/>
          </p:nvPr>
        </p:nvGraphicFramePr>
        <p:xfrm>
          <a:off x="561813" y="2083090"/>
          <a:ext cx="936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25782408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284400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板块</a:t>
                      </a: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项目推广名</a:t>
                      </a: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面积</a:t>
                      </a:r>
                      <a:r>
                        <a:rPr 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㎡</a:t>
                      </a:r>
                      <a:r>
                        <a:rPr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套数</a:t>
                      </a: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Placeholder 5"/>
          <p:cNvGraphicFramePr>
            <a:graphicFrameLocks noGrp="1"/>
          </p:cNvGraphicFramePr>
          <p:nvPr>
            <p:ph type="tbl" sz="quarter" idx="15"/>
            <p:extLst/>
          </p:nvPr>
        </p:nvGraphicFramePr>
        <p:xfrm>
          <a:off x="561811" y="4182485"/>
          <a:ext cx="1080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25782408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28440072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95411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板块</a:t>
                      </a: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项目推广名</a:t>
                      </a: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面积</a:t>
                      </a:r>
                      <a:r>
                        <a:rPr 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㎡</a:t>
                      </a:r>
                      <a:r>
                        <a:rPr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套数</a:t>
                      </a: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均价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/㎡)</a:t>
                      </a: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68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sun周报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AB2C38"/>
      </a:accent1>
      <a:accent2>
        <a:srgbClr val="5C2836"/>
      </a:accent2>
      <a:accent3>
        <a:srgbClr val="202431"/>
      </a:accent3>
      <a:accent4>
        <a:srgbClr val="5D7769"/>
      </a:accent4>
      <a:accent5>
        <a:srgbClr val="BDB665"/>
      </a:accent5>
      <a:accent6>
        <a:srgbClr val="CFB091"/>
      </a:accent6>
      <a:hlink>
        <a:srgbClr val="AB2C38"/>
      </a:hlink>
      <a:folHlink>
        <a:srgbClr val="BFBFB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8417</TotalTime>
  <Words>160</Words>
  <Application>Microsoft Office PowerPoint</Application>
  <PresentationFormat>宽屏</PresentationFormat>
  <Paragraphs>67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Wingdings</vt:lpstr>
      <vt:lpstr>winsun周报</vt:lpstr>
      <vt:lpstr>本周导读</vt:lpstr>
      <vt:lpstr>住宅市场-量价</vt:lpstr>
      <vt:lpstr>住宅市场-排行</vt:lpstr>
      <vt:lpstr>别墅市场-量价</vt:lpstr>
      <vt:lpstr>别墅市场-排行</vt:lpstr>
      <vt:lpstr>商业市场-量价</vt:lpstr>
      <vt:lpstr>商业市场-排行</vt:lpstr>
      <vt:lpstr>办公市场-量价</vt:lpstr>
      <vt:lpstr>办公市场-排行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365</dc:creator>
  <cp:lastModifiedBy>Peng Ziqiao</cp:lastModifiedBy>
  <cp:revision>756</cp:revision>
  <dcterms:created xsi:type="dcterms:W3CDTF">2016-05-31T01:36:05Z</dcterms:created>
  <dcterms:modified xsi:type="dcterms:W3CDTF">2017-12-15T09:21:58Z</dcterms:modified>
</cp:coreProperties>
</file>