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notesSlides/notesSlide1.xml" ContentType="application/vnd.openxmlformats-officedocument.presentationml.notesSl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4B4B"/>
    <a:srgbClr val="435B75"/>
    <a:srgbClr val="9A9B98"/>
    <a:srgbClr val="A1A598"/>
    <a:srgbClr val="F4A230"/>
    <a:srgbClr val="C1102A"/>
    <a:srgbClr val="4A4949"/>
    <a:srgbClr val="FFC000"/>
    <a:srgbClr val="BF9000"/>
    <a:srgbClr val="F396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07" autoAdjust="0"/>
  </p:normalViewPr>
  <p:slideViewPr>
    <p:cSldViewPr snapToGrid="0">
      <p:cViewPr varScale="1">
        <p:scale>
          <a:sx n="86" d="100"/>
          <a:sy n="86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26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ell\Documents\Python_Projects\report_factory_2\data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ell\Documents\Python_Projects\report_factory_2\data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ell\Documents\Python_Projects\report_factory_2\data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ell\Documents\Python_Projects\report_factory_2\data.xlsx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ell\Documents\Python_Projects\report_factory_2\data.xlsx" TargetMode="External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ell\Documents\Python_Projects\report_factory_2\data.xlsx" TargetMode="External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ell\Documents\Python_Projects\report_factory_2\data.xlsx" TargetMode="External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ell\Documents\Python_Projects\report_factory_2\data.xlsx" TargetMode="External"/><Relationship Id="rId1" Type="http://schemas.openxmlformats.org/officeDocument/2006/relationships/themeOverride" Target="../theme/themeOverrid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住宅走势!$B$1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4A4949"/>
            </a:solidFill>
            <a:ln w="12700">
              <a:noFill/>
            </a:ln>
          </c:spPr>
          <c:invertIfNegative val="0"/>
          <c:cat>
            <c:strRef>
              <c:f>住宅走势!$A$2:$A$11</c:f>
              <c:strCache>
                <c:ptCount val="10"/>
                <c:pt idx="0">
                  <c:v>06/26-07/02</c:v>
                </c:pt>
                <c:pt idx="1">
                  <c:v>07/03-07/09</c:v>
                </c:pt>
                <c:pt idx="2">
                  <c:v>07/10-07/16</c:v>
                </c:pt>
                <c:pt idx="3">
                  <c:v>07/17-07/23</c:v>
                </c:pt>
                <c:pt idx="4">
                  <c:v>07/24-07/30</c:v>
                </c:pt>
                <c:pt idx="5">
                  <c:v>07/31-08/06</c:v>
                </c:pt>
                <c:pt idx="6">
                  <c:v>08/07-08/13</c:v>
                </c:pt>
                <c:pt idx="7">
                  <c:v>08/14-08/20</c:v>
                </c:pt>
                <c:pt idx="8">
                  <c:v>08/21-08/27</c:v>
                </c:pt>
                <c:pt idx="9">
                  <c:v>08/28-09/03</c:v>
                </c:pt>
              </c:strCache>
            </c:strRef>
          </c:cat>
          <c:val>
            <c:numRef>
              <c:f>住宅走势!$B$2:$B$11</c:f>
              <c:numCache>
                <c:formatCode>General</c:formatCode>
                <c:ptCount val="10"/>
                <c:pt idx="0">
                  <c:v>37.700000000000003</c:v>
                </c:pt>
                <c:pt idx="1">
                  <c:v>9.7200000000000006</c:v>
                </c:pt>
                <c:pt idx="2">
                  <c:v>20.02</c:v>
                </c:pt>
                <c:pt idx="3">
                  <c:v>16.05</c:v>
                </c:pt>
                <c:pt idx="4">
                  <c:v>7.3</c:v>
                </c:pt>
                <c:pt idx="5">
                  <c:v>11.45</c:v>
                </c:pt>
                <c:pt idx="6">
                  <c:v>1.3</c:v>
                </c:pt>
                <c:pt idx="7">
                  <c:v>23.14</c:v>
                </c:pt>
                <c:pt idx="8">
                  <c:v>14.72</c:v>
                </c:pt>
                <c:pt idx="9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EC-4F4A-BBB2-3F1B6F235CFC}"/>
            </c:ext>
          </c:extLst>
        </c:ser>
        <c:ser>
          <c:idx val="1"/>
          <c:order val="1"/>
          <c:tx>
            <c:strRef>
              <c:f>住宅走势!$C$1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C1102A"/>
            </a:solidFill>
            <a:ln>
              <a:noFill/>
            </a:ln>
          </c:spPr>
          <c:invertIfNegative val="0"/>
          <c:cat>
            <c:strRef>
              <c:f>住宅走势!$A$2:$A$11</c:f>
              <c:strCache>
                <c:ptCount val="10"/>
                <c:pt idx="0">
                  <c:v>06/26-07/02</c:v>
                </c:pt>
                <c:pt idx="1">
                  <c:v>07/03-07/09</c:v>
                </c:pt>
                <c:pt idx="2">
                  <c:v>07/10-07/16</c:v>
                </c:pt>
                <c:pt idx="3">
                  <c:v>07/17-07/23</c:v>
                </c:pt>
                <c:pt idx="4">
                  <c:v>07/24-07/30</c:v>
                </c:pt>
                <c:pt idx="5">
                  <c:v>07/31-08/06</c:v>
                </c:pt>
                <c:pt idx="6">
                  <c:v>08/07-08/13</c:v>
                </c:pt>
                <c:pt idx="7">
                  <c:v>08/14-08/20</c:v>
                </c:pt>
                <c:pt idx="8">
                  <c:v>08/21-08/27</c:v>
                </c:pt>
                <c:pt idx="9">
                  <c:v>08/28-09/03</c:v>
                </c:pt>
              </c:strCache>
            </c:strRef>
          </c:cat>
          <c:val>
            <c:numRef>
              <c:f>住宅走势!$C$2:$C$11</c:f>
              <c:numCache>
                <c:formatCode>General</c:formatCode>
                <c:ptCount val="10"/>
                <c:pt idx="0">
                  <c:v>15.31</c:v>
                </c:pt>
                <c:pt idx="1">
                  <c:v>21.68</c:v>
                </c:pt>
                <c:pt idx="2">
                  <c:v>24.4</c:v>
                </c:pt>
                <c:pt idx="3">
                  <c:v>4.29</c:v>
                </c:pt>
                <c:pt idx="4">
                  <c:v>20.78</c:v>
                </c:pt>
                <c:pt idx="5">
                  <c:v>8.25</c:v>
                </c:pt>
                <c:pt idx="6">
                  <c:v>11.01</c:v>
                </c:pt>
                <c:pt idx="7">
                  <c:v>6.03</c:v>
                </c:pt>
                <c:pt idx="8">
                  <c:v>4.6500000000000004</c:v>
                </c:pt>
                <c:pt idx="9">
                  <c:v>18.34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2314056"/>
        <c:axId val="372314448"/>
      </c:barChart>
      <c:lineChart>
        <c:grouping val="standard"/>
        <c:varyColors val="0"/>
        <c:ser>
          <c:idx val="2"/>
          <c:order val="2"/>
          <c:tx>
            <c:strRef>
              <c:f>住宅走势!$D$1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>
              <a:solidFill>
                <a:srgbClr val="F39617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F4A230"/>
              </a:solidFill>
              <a:ln w="12700">
                <a:noFill/>
                <a:prstDash val="sysDash"/>
              </a:ln>
            </c:spPr>
          </c:marker>
          <c:cat>
            <c:strRef>
              <c:f>住宅走势!$A$2:$A$11</c:f>
              <c:strCache>
                <c:ptCount val="10"/>
                <c:pt idx="0">
                  <c:v>06/26-07/02</c:v>
                </c:pt>
                <c:pt idx="1">
                  <c:v>07/03-07/09</c:v>
                </c:pt>
                <c:pt idx="2">
                  <c:v>07/10-07/16</c:v>
                </c:pt>
                <c:pt idx="3">
                  <c:v>07/17-07/23</c:v>
                </c:pt>
                <c:pt idx="4">
                  <c:v>07/24-07/30</c:v>
                </c:pt>
                <c:pt idx="5">
                  <c:v>07/31-08/06</c:v>
                </c:pt>
                <c:pt idx="6">
                  <c:v>08/07-08/13</c:v>
                </c:pt>
                <c:pt idx="7">
                  <c:v>08/14-08/20</c:v>
                </c:pt>
                <c:pt idx="8">
                  <c:v>08/21-08/27</c:v>
                </c:pt>
                <c:pt idx="9">
                  <c:v>08/28-09/03</c:v>
                </c:pt>
              </c:strCache>
            </c:strRef>
          </c:cat>
          <c:val>
            <c:numRef>
              <c:f>住宅走势!$D$2:$D$11</c:f>
              <c:numCache>
                <c:formatCode>General</c:formatCode>
                <c:ptCount val="10"/>
                <c:pt idx="0">
                  <c:v>21472</c:v>
                </c:pt>
                <c:pt idx="1">
                  <c:v>22315</c:v>
                </c:pt>
                <c:pt idx="2">
                  <c:v>25377</c:v>
                </c:pt>
                <c:pt idx="3">
                  <c:v>21977</c:v>
                </c:pt>
                <c:pt idx="4">
                  <c:v>20005</c:v>
                </c:pt>
                <c:pt idx="5">
                  <c:v>19358</c:v>
                </c:pt>
                <c:pt idx="6">
                  <c:v>20392</c:v>
                </c:pt>
                <c:pt idx="7">
                  <c:v>20696</c:v>
                </c:pt>
                <c:pt idx="8">
                  <c:v>21145</c:v>
                </c:pt>
                <c:pt idx="9">
                  <c:v>20288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E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2315232"/>
        <c:axId val="372314840"/>
      </c:lineChart>
      <c:catAx>
        <c:axId val="37231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448"/>
        <c:crossesAt val="0"/>
        <c:auto val="1"/>
        <c:lblAlgn val="ctr"/>
        <c:lblOffset val="100"/>
        <c:noMultiLvlLbl val="0"/>
      </c:catAx>
      <c:valAx>
        <c:axId val="3723144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056"/>
        <c:crosses val="autoZero"/>
        <c:crossBetween val="between"/>
      </c:valAx>
      <c:valAx>
        <c:axId val="372314840"/>
        <c:scaling>
          <c:orientation val="minMax"/>
        </c:scaling>
        <c:delete val="0"/>
        <c:axPos val="r"/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 algn="ctr">
              <a:defRPr sz="1000"/>
            </a:pPr>
            <a:endParaRPr lang="zh-CN"/>
          </a:p>
        </c:txPr>
        <c:crossAx val="372315232"/>
        <c:crosses val="max"/>
        <c:crossBetween val="between"/>
      </c:valAx>
      <c:catAx>
        <c:axId val="372315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231484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zh-CN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/>
          </a:solidFill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1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住宅板块!$B$1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4A4949"/>
            </a:solidFill>
            <a:ln w="12700">
              <a:noFill/>
            </a:ln>
          </c:spPr>
          <c:invertIfNegative val="0"/>
          <c:cat>
            <c:strRef>
              <c:f>住宅板块!$A$2:$A$12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住宅板块!$B$2:$B$12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8</c:v>
                </c:pt>
                <c:pt idx="7">
                  <c:v>0.71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EC-4F4A-BBB2-3F1B6F235CFC}"/>
            </c:ext>
          </c:extLst>
        </c:ser>
        <c:ser>
          <c:idx val="1"/>
          <c:order val="1"/>
          <c:tx>
            <c:strRef>
              <c:f>住宅板块!$C$1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C1102A"/>
            </a:solidFill>
            <a:ln>
              <a:noFill/>
            </a:ln>
          </c:spPr>
          <c:invertIfNegative val="0"/>
          <c:cat>
            <c:strRef>
              <c:f>住宅板块!$A$2:$A$12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住宅板块!$C$2:$C$12</c:f>
              <c:numCache>
                <c:formatCode>General</c:formatCode>
                <c:ptCount val="11"/>
                <c:pt idx="0">
                  <c:v>0.04</c:v>
                </c:pt>
                <c:pt idx="1">
                  <c:v>0.33</c:v>
                </c:pt>
                <c:pt idx="2">
                  <c:v>4.1399999999999997</c:v>
                </c:pt>
                <c:pt idx="3">
                  <c:v>0.79</c:v>
                </c:pt>
                <c:pt idx="4">
                  <c:v>0.2</c:v>
                </c:pt>
                <c:pt idx="5">
                  <c:v>0.34</c:v>
                </c:pt>
                <c:pt idx="6">
                  <c:v>0.28000000000000003</c:v>
                </c:pt>
                <c:pt idx="7">
                  <c:v>2.0299999999999998</c:v>
                </c:pt>
                <c:pt idx="8">
                  <c:v>3.83</c:v>
                </c:pt>
                <c:pt idx="9">
                  <c:v>6.35</c:v>
                </c:pt>
                <c:pt idx="10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2314056"/>
        <c:axId val="372314448"/>
      </c:barChart>
      <c:lineChart>
        <c:grouping val="standard"/>
        <c:varyColors val="0"/>
        <c:ser>
          <c:idx val="2"/>
          <c:order val="2"/>
          <c:tx>
            <c:strRef>
              <c:f>住宅板块!$D$1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>
              <a:solidFill>
                <a:srgbClr val="F39617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F4A230"/>
              </a:solidFill>
              <a:ln w="12700">
                <a:noFill/>
                <a:prstDash val="sysDash"/>
              </a:ln>
            </c:spPr>
          </c:marker>
          <c:cat>
            <c:strRef>
              <c:f>住宅板块!$A$2:$A$12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住宅板块!$D$2:$D$12</c:f>
              <c:numCache>
                <c:formatCode>General</c:formatCode>
                <c:ptCount val="11"/>
                <c:pt idx="0">
                  <c:v>37385</c:v>
                </c:pt>
                <c:pt idx="1">
                  <c:v>37973</c:v>
                </c:pt>
                <c:pt idx="2">
                  <c:v>34613</c:v>
                </c:pt>
                <c:pt idx="3">
                  <c:v>35955</c:v>
                </c:pt>
                <c:pt idx="4">
                  <c:v>28045</c:v>
                </c:pt>
                <c:pt idx="5">
                  <c:v>31576</c:v>
                </c:pt>
                <c:pt idx="6">
                  <c:v>18107</c:v>
                </c:pt>
                <c:pt idx="7">
                  <c:v>19084</c:v>
                </c:pt>
                <c:pt idx="8">
                  <c:v>13145</c:v>
                </c:pt>
                <c:pt idx="9">
                  <c:v>11926</c:v>
                </c:pt>
                <c:pt idx="10">
                  <c:v>7456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E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2315232"/>
        <c:axId val="372314840"/>
      </c:lineChart>
      <c:catAx>
        <c:axId val="37231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448"/>
        <c:crossesAt val="0"/>
        <c:auto val="1"/>
        <c:lblAlgn val="ctr"/>
        <c:lblOffset val="100"/>
        <c:noMultiLvlLbl val="0"/>
      </c:catAx>
      <c:valAx>
        <c:axId val="3723144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056"/>
        <c:crosses val="autoZero"/>
        <c:crossBetween val="between"/>
      </c:valAx>
      <c:valAx>
        <c:axId val="372314840"/>
        <c:scaling>
          <c:orientation val="minMax"/>
        </c:scaling>
        <c:delete val="0"/>
        <c:axPos val="r"/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 algn="ctr">
              <a:defRPr sz="1000"/>
            </a:pPr>
            <a:endParaRPr lang="zh-CN"/>
          </a:p>
        </c:txPr>
        <c:crossAx val="372315232"/>
        <c:crosses val="max"/>
        <c:crossBetween val="between"/>
      </c:valAx>
      <c:catAx>
        <c:axId val="372315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231484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zh-CN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/>
          </a:solidFill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1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商业走势!$B$1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4A4949"/>
            </a:solidFill>
            <a:ln w="12700">
              <a:noFill/>
            </a:ln>
          </c:spPr>
          <c:invertIfNegative val="0"/>
          <c:cat>
            <c:strRef>
              <c:f>商业走势!$A$2:$A$11</c:f>
              <c:strCache>
                <c:ptCount val="10"/>
                <c:pt idx="0">
                  <c:v>06/26-07/02</c:v>
                </c:pt>
                <c:pt idx="1">
                  <c:v>07/03-07/09</c:v>
                </c:pt>
                <c:pt idx="2">
                  <c:v>07/10-07/16</c:v>
                </c:pt>
                <c:pt idx="3">
                  <c:v>07/17-07/23</c:v>
                </c:pt>
                <c:pt idx="4">
                  <c:v>07/24-07/30</c:v>
                </c:pt>
                <c:pt idx="5">
                  <c:v>07/31-08/06</c:v>
                </c:pt>
                <c:pt idx="6">
                  <c:v>08/07-08/13</c:v>
                </c:pt>
                <c:pt idx="7">
                  <c:v>08/14-08/20</c:v>
                </c:pt>
                <c:pt idx="8">
                  <c:v>08/21-08/27</c:v>
                </c:pt>
                <c:pt idx="9">
                  <c:v>08/28-09/03</c:v>
                </c:pt>
              </c:strCache>
            </c:strRef>
          </c:cat>
          <c:val>
            <c:numRef>
              <c:f>商业走势!$B$2:$B$11</c:f>
              <c:numCache>
                <c:formatCode>General</c:formatCode>
                <c:ptCount val="10"/>
                <c:pt idx="0">
                  <c:v>2.04</c:v>
                </c:pt>
                <c:pt idx="1">
                  <c:v>4.4800000000000004</c:v>
                </c:pt>
                <c:pt idx="2">
                  <c:v>0.22</c:v>
                </c:pt>
                <c:pt idx="3">
                  <c:v>6.63</c:v>
                </c:pt>
                <c:pt idx="4">
                  <c:v>0.42</c:v>
                </c:pt>
                <c:pt idx="5">
                  <c:v>1.84</c:v>
                </c:pt>
                <c:pt idx="6">
                  <c:v>1.21</c:v>
                </c:pt>
                <c:pt idx="7">
                  <c:v>3.7</c:v>
                </c:pt>
                <c:pt idx="8">
                  <c:v>0.8</c:v>
                </c:pt>
                <c:pt idx="9">
                  <c:v>1.85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EC-4F4A-BBB2-3F1B6F235CFC}"/>
            </c:ext>
          </c:extLst>
        </c:ser>
        <c:ser>
          <c:idx val="1"/>
          <c:order val="1"/>
          <c:tx>
            <c:strRef>
              <c:f>商业走势!$C$1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C1102A"/>
            </a:solidFill>
            <a:ln>
              <a:noFill/>
            </a:ln>
          </c:spPr>
          <c:invertIfNegative val="0"/>
          <c:cat>
            <c:strRef>
              <c:f>商业走势!$A$2:$A$11</c:f>
              <c:strCache>
                <c:ptCount val="10"/>
                <c:pt idx="0">
                  <c:v>06/26-07/02</c:v>
                </c:pt>
                <c:pt idx="1">
                  <c:v>07/03-07/09</c:v>
                </c:pt>
                <c:pt idx="2">
                  <c:v>07/10-07/16</c:v>
                </c:pt>
                <c:pt idx="3">
                  <c:v>07/17-07/23</c:v>
                </c:pt>
                <c:pt idx="4">
                  <c:v>07/24-07/30</c:v>
                </c:pt>
                <c:pt idx="5">
                  <c:v>07/31-08/06</c:v>
                </c:pt>
                <c:pt idx="6">
                  <c:v>08/07-08/13</c:v>
                </c:pt>
                <c:pt idx="7">
                  <c:v>08/14-08/20</c:v>
                </c:pt>
                <c:pt idx="8">
                  <c:v>08/21-08/27</c:v>
                </c:pt>
                <c:pt idx="9">
                  <c:v>08/28-09/03</c:v>
                </c:pt>
              </c:strCache>
            </c:strRef>
          </c:cat>
          <c:val>
            <c:numRef>
              <c:f>商业走势!$C$2:$C$11</c:f>
              <c:numCache>
                <c:formatCode>General</c:formatCode>
                <c:ptCount val="10"/>
                <c:pt idx="0">
                  <c:v>1.47</c:v>
                </c:pt>
                <c:pt idx="1">
                  <c:v>1.1599999999999999</c:v>
                </c:pt>
                <c:pt idx="2">
                  <c:v>2.2400000000000002</c:v>
                </c:pt>
                <c:pt idx="3">
                  <c:v>1.26</c:v>
                </c:pt>
                <c:pt idx="4">
                  <c:v>1.1499999999999999</c:v>
                </c:pt>
                <c:pt idx="5">
                  <c:v>2.1</c:v>
                </c:pt>
                <c:pt idx="6">
                  <c:v>1.48</c:v>
                </c:pt>
                <c:pt idx="7">
                  <c:v>1.48</c:v>
                </c:pt>
                <c:pt idx="8">
                  <c:v>1.59</c:v>
                </c:pt>
                <c:pt idx="9">
                  <c:v>1.74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2314056"/>
        <c:axId val="372314448"/>
      </c:barChart>
      <c:lineChart>
        <c:grouping val="standard"/>
        <c:varyColors val="0"/>
        <c:ser>
          <c:idx val="2"/>
          <c:order val="2"/>
          <c:tx>
            <c:strRef>
              <c:f>商业走势!$D$1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>
              <a:solidFill>
                <a:srgbClr val="F39617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F4A230"/>
              </a:solidFill>
              <a:ln w="12700">
                <a:noFill/>
                <a:prstDash val="sysDash"/>
              </a:ln>
            </c:spPr>
          </c:marker>
          <c:cat>
            <c:strRef>
              <c:f>商业走势!$A$2:$A$11</c:f>
              <c:strCache>
                <c:ptCount val="10"/>
                <c:pt idx="0">
                  <c:v>06/26-07/02</c:v>
                </c:pt>
                <c:pt idx="1">
                  <c:v>07/03-07/09</c:v>
                </c:pt>
                <c:pt idx="2">
                  <c:v>07/10-07/16</c:v>
                </c:pt>
                <c:pt idx="3">
                  <c:v>07/17-07/23</c:v>
                </c:pt>
                <c:pt idx="4">
                  <c:v>07/24-07/30</c:v>
                </c:pt>
                <c:pt idx="5">
                  <c:v>07/31-08/06</c:v>
                </c:pt>
                <c:pt idx="6">
                  <c:v>08/07-08/13</c:v>
                </c:pt>
                <c:pt idx="7">
                  <c:v>08/14-08/20</c:v>
                </c:pt>
                <c:pt idx="8">
                  <c:v>08/21-08/27</c:v>
                </c:pt>
                <c:pt idx="9">
                  <c:v>08/28-09/03</c:v>
                </c:pt>
              </c:strCache>
            </c:strRef>
          </c:cat>
          <c:val>
            <c:numRef>
              <c:f>商业走势!$D$2:$D$11</c:f>
              <c:numCache>
                <c:formatCode>General</c:formatCode>
                <c:ptCount val="10"/>
                <c:pt idx="0">
                  <c:v>30130</c:v>
                </c:pt>
                <c:pt idx="1">
                  <c:v>21820</c:v>
                </c:pt>
                <c:pt idx="2">
                  <c:v>23257</c:v>
                </c:pt>
                <c:pt idx="3">
                  <c:v>22874</c:v>
                </c:pt>
                <c:pt idx="4">
                  <c:v>22024</c:v>
                </c:pt>
                <c:pt idx="5">
                  <c:v>25863</c:v>
                </c:pt>
                <c:pt idx="6">
                  <c:v>26109</c:v>
                </c:pt>
                <c:pt idx="7">
                  <c:v>19374</c:v>
                </c:pt>
                <c:pt idx="8">
                  <c:v>20887</c:v>
                </c:pt>
                <c:pt idx="9">
                  <c:v>20170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E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2315232"/>
        <c:axId val="372314840"/>
      </c:lineChart>
      <c:catAx>
        <c:axId val="37231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448"/>
        <c:crossesAt val="0"/>
        <c:auto val="1"/>
        <c:lblAlgn val="ctr"/>
        <c:lblOffset val="100"/>
        <c:noMultiLvlLbl val="0"/>
      </c:catAx>
      <c:valAx>
        <c:axId val="3723144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056"/>
        <c:crosses val="autoZero"/>
        <c:crossBetween val="between"/>
      </c:valAx>
      <c:valAx>
        <c:axId val="372314840"/>
        <c:scaling>
          <c:orientation val="minMax"/>
        </c:scaling>
        <c:delete val="0"/>
        <c:axPos val="r"/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 algn="ctr">
              <a:defRPr sz="1000"/>
            </a:pPr>
            <a:endParaRPr lang="zh-CN"/>
          </a:p>
        </c:txPr>
        <c:crossAx val="372315232"/>
        <c:crosses val="max"/>
        <c:crossBetween val="between"/>
      </c:valAx>
      <c:catAx>
        <c:axId val="372315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231484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zh-CN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/>
          </a:solidFill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1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商业板块!$B$1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4A4949"/>
            </a:solidFill>
            <a:ln w="12700">
              <a:noFill/>
            </a:ln>
          </c:spPr>
          <c:invertIfNegative val="0"/>
          <c:cat>
            <c:strRef>
              <c:f>商业板块!$A$2:$A$12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商业板块!$B$2:$B$12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1.77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0.08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EC-4F4A-BBB2-3F1B6F235CFC}"/>
            </c:ext>
          </c:extLst>
        </c:ser>
        <c:ser>
          <c:idx val="1"/>
          <c:order val="1"/>
          <c:tx>
            <c:strRef>
              <c:f>商业板块!$C$1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C1102A"/>
            </a:solidFill>
            <a:ln>
              <a:noFill/>
            </a:ln>
          </c:spPr>
          <c:invertIfNegative val="0"/>
          <c:cat>
            <c:strRef>
              <c:f>商业板块!$A$2:$A$12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商业板块!$C$2:$C$12</c:f>
              <c:numCache>
                <c:formatCode>General</c:formatCode>
                <c:ptCount val="11"/>
                <c:pt idx="0">
                  <c:v>0.05</c:v>
                </c:pt>
                <c:pt idx="1">
                  <c:v>0.02</c:v>
                </c:pt>
                <c:pt idx="2">
                  <c:v>0.13</c:v>
                </c:pt>
                <c:pt idx="3">
                  <c:v>0.03</c:v>
                </c:pt>
                <c:pt idx="4">
                  <c:v>0.12</c:v>
                </c:pt>
                <c:pt idx="5">
                  <c:v>0.05</c:v>
                </c:pt>
                <c:pt idx="6">
                  <c:v>0.46</c:v>
                </c:pt>
                <c:pt idx="7">
                  <c:v>0.35</c:v>
                </c:pt>
                <c:pt idx="8">
                  <c:v>0.08</c:v>
                </c:pt>
                <c:pt idx="9">
                  <c:v>0.12</c:v>
                </c:pt>
                <c:pt idx="10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2314056"/>
        <c:axId val="372314448"/>
      </c:barChart>
      <c:lineChart>
        <c:grouping val="standard"/>
        <c:varyColors val="0"/>
        <c:ser>
          <c:idx val="2"/>
          <c:order val="2"/>
          <c:tx>
            <c:strRef>
              <c:f>商业板块!$D$1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>
              <a:solidFill>
                <a:srgbClr val="F39617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F4A230"/>
              </a:solidFill>
              <a:ln w="12700">
                <a:noFill/>
                <a:prstDash val="sysDash"/>
              </a:ln>
            </c:spPr>
          </c:marker>
          <c:cat>
            <c:strRef>
              <c:f>商业板块!$A$2:$A$12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商业板块!$D$2:$D$12</c:f>
              <c:numCache>
                <c:formatCode>General</c:formatCode>
                <c:ptCount val="11"/>
                <c:pt idx="0">
                  <c:v>56061</c:v>
                </c:pt>
                <c:pt idx="1">
                  <c:v>30439</c:v>
                </c:pt>
                <c:pt idx="2">
                  <c:v>29925</c:v>
                </c:pt>
                <c:pt idx="3">
                  <c:v>29545</c:v>
                </c:pt>
                <c:pt idx="4">
                  <c:v>32697</c:v>
                </c:pt>
                <c:pt idx="5">
                  <c:v>37311</c:v>
                </c:pt>
                <c:pt idx="6">
                  <c:v>15404</c:v>
                </c:pt>
                <c:pt idx="7">
                  <c:v>16109</c:v>
                </c:pt>
                <c:pt idx="8">
                  <c:v>15176</c:v>
                </c:pt>
                <c:pt idx="9">
                  <c:v>25222</c:v>
                </c:pt>
                <c:pt idx="10">
                  <c:v>13420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E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2315232"/>
        <c:axId val="372314840"/>
      </c:lineChart>
      <c:catAx>
        <c:axId val="37231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448"/>
        <c:crossesAt val="0"/>
        <c:auto val="1"/>
        <c:lblAlgn val="ctr"/>
        <c:lblOffset val="100"/>
        <c:noMultiLvlLbl val="0"/>
      </c:catAx>
      <c:valAx>
        <c:axId val="3723144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056"/>
        <c:crosses val="autoZero"/>
        <c:crossBetween val="between"/>
      </c:valAx>
      <c:valAx>
        <c:axId val="372314840"/>
        <c:scaling>
          <c:orientation val="minMax"/>
        </c:scaling>
        <c:delete val="0"/>
        <c:axPos val="r"/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 algn="ctr">
              <a:defRPr sz="1000"/>
            </a:pPr>
            <a:endParaRPr lang="zh-CN"/>
          </a:p>
        </c:txPr>
        <c:crossAx val="372315232"/>
        <c:crosses val="max"/>
        <c:crossBetween val="between"/>
      </c:valAx>
      <c:catAx>
        <c:axId val="372315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231484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zh-CN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/>
          </a:solidFill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1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办公走势!$B$1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4A4949"/>
            </a:solidFill>
            <a:ln w="12700">
              <a:noFill/>
            </a:ln>
          </c:spPr>
          <c:invertIfNegative val="0"/>
          <c:cat>
            <c:strRef>
              <c:f>办公走势!$A$2:$A$11</c:f>
              <c:strCache>
                <c:ptCount val="10"/>
                <c:pt idx="0">
                  <c:v>06/26-07/02</c:v>
                </c:pt>
                <c:pt idx="1">
                  <c:v>07/03-07/09</c:v>
                </c:pt>
                <c:pt idx="2">
                  <c:v>07/10-07/16</c:v>
                </c:pt>
                <c:pt idx="3">
                  <c:v>07/17-07/23</c:v>
                </c:pt>
                <c:pt idx="4">
                  <c:v>07/24-07/30</c:v>
                </c:pt>
                <c:pt idx="5">
                  <c:v>07/31-08/06</c:v>
                </c:pt>
                <c:pt idx="6">
                  <c:v>08/07-08/13</c:v>
                </c:pt>
                <c:pt idx="7">
                  <c:v>08/14-08/20</c:v>
                </c:pt>
                <c:pt idx="8">
                  <c:v>08/21-08/27</c:v>
                </c:pt>
                <c:pt idx="9">
                  <c:v>08/28-09/03</c:v>
                </c:pt>
              </c:strCache>
            </c:strRef>
          </c:cat>
          <c:val>
            <c:numRef>
              <c:f>办公走势!$B$2:$B$11</c:f>
              <c:numCache>
                <c:formatCode>General</c:formatCode>
                <c:ptCount val="10"/>
                <c:pt idx="0">
                  <c:v>6.66</c:v>
                </c:pt>
                <c:pt idx="1">
                  <c:v>1.01</c:v>
                </c:pt>
                <c:pt idx="2">
                  <c:v>0</c:v>
                </c:pt>
                <c:pt idx="3">
                  <c:v>4.24</c:v>
                </c:pt>
                <c:pt idx="4">
                  <c:v>4.34</c:v>
                </c:pt>
                <c:pt idx="5">
                  <c:v>3</c:v>
                </c:pt>
                <c:pt idx="6">
                  <c:v>6.38</c:v>
                </c:pt>
                <c:pt idx="7">
                  <c:v>0.76</c:v>
                </c:pt>
                <c:pt idx="8">
                  <c:v>4.3600000000000003</c:v>
                </c:pt>
                <c:pt idx="9">
                  <c:v>2.5099999999999998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EC-4F4A-BBB2-3F1B6F235CFC}"/>
            </c:ext>
          </c:extLst>
        </c:ser>
        <c:ser>
          <c:idx val="1"/>
          <c:order val="1"/>
          <c:tx>
            <c:strRef>
              <c:f>办公走势!$C$1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C1102A"/>
            </a:solidFill>
            <a:ln>
              <a:noFill/>
            </a:ln>
          </c:spPr>
          <c:invertIfNegative val="0"/>
          <c:cat>
            <c:strRef>
              <c:f>办公走势!$A$2:$A$11</c:f>
              <c:strCache>
                <c:ptCount val="10"/>
                <c:pt idx="0">
                  <c:v>06/26-07/02</c:v>
                </c:pt>
                <c:pt idx="1">
                  <c:v>07/03-07/09</c:v>
                </c:pt>
                <c:pt idx="2">
                  <c:v>07/10-07/16</c:v>
                </c:pt>
                <c:pt idx="3">
                  <c:v>07/17-07/23</c:v>
                </c:pt>
                <c:pt idx="4">
                  <c:v>07/24-07/30</c:v>
                </c:pt>
                <c:pt idx="5">
                  <c:v>07/31-08/06</c:v>
                </c:pt>
                <c:pt idx="6">
                  <c:v>08/07-08/13</c:v>
                </c:pt>
                <c:pt idx="7">
                  <c:v>08/14-08/20</c:v>
                </c:pt>
                <c:pt idx="8">
                  <c:v>08/21-08/27</c:v>
                </c:pt>
                <c:pt idx="9">
                  <c:v>08/28-09/03</c:v>
                </c:pt>
              </c:strCache>
            </c:strRef>
          </c:cat>
          <c:val>
            <c:numRef>
              <c:f>办公走势!$C$2:$C$11</c:f>
              <c:numCache>
                <c:formatCode>General</c:formatCode>
                <c:ptCount val="10"/>
                <c:pt idx="0">
                  <c:v>3.62</c:v>
                </c:pt>
                <c:pt idx="1">
                  <c:v>3.79</c:v>
                </c:pt>
                <c:pt idx="2">
                  <c:v>4.9800000000000004</c:v>
                </c:pt>
                <c:pt idx="3">
                  <c:v>3.33</c:v>
                </c:pt>
                <c:pt idx="4">
                  <c:v>4.53</c:v>
                </c:pt>
                <c:pt idx="5">
                  <c:v>4.5599999999999996</c:v>
                </c:pt>
                <c:pt idx="6">
                  <c:v>2.75</c:v>
                </c:pt>
                <c:pt idx="7">
                  <c:v>3.38</c:v>
                </c:pt>
                <c:pt idx="8">
                  <c:v>7.94</c:v>
                </c:pt>
                <c:pt idx="9">
                  <c:v>3.83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2314056"/>
        <c:axId val="372314448"/>
      </c:barChart>
      <c:lineChart>
        <c:grouping val="standard"/>
        <c:varyColors val="0"/>
        <c:ser>
          <c:idx val="2"/>
          <c:order val="2"/>
          <c:tx>
            <c:strRef>
              <c:f>办公走势!$D$1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>
              <a:solidFill>
                <a:srgbClr val="F39617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F4A230"/>
              </a:solidFill>
              <a:ln w="12700">
                <a:noFill/>
                <a:prstDash val="sysDash"/>
              </a:ln>
            </c:spPr>
          </c:marker>
          <c:cat>
            <c:strRef>
              <c:f>办公走势!$A$2:$A$11</c:f>
              <c:strCache>
                <c:ptCount val="10"/>
                <c:pt idx="0">
                  <c:v>06/26-07/02</c:v>
                </c:pt>
                <c:pt idx="1">
                  <c:v>07/03-07/09</c:v>
                </c:pt>
                <c:pt idx="2">
                  <c:v>07/10-07/16</c:v>
                </c:pt>
                <c:pt idx="3">
                  <c:v>07/17-07/23</c:v>
                </c:pt>
                <c:pt idx="4">
                  <c:v>07/24-07/30</c:v>
                </c:pt>
                <c:pt idx="5">
                  <c:v>07/31-08/06</c:v>
                </c:pt>
                <c:pt idx="6">
                  <c:v>08/07-08/13</c:v>
                </c:pt>
                <c:pt idx="7">
                  <c:v>08/14-08/20</c:v>
                </c:pt>
                <c:pt idx="8">
                  <c:v>08/21-08/27</c:v>
                </c:pt>
                <c:pt idx="9">
                  <c:v>08/28-09/03</c:v>
                </c:pt>
              </c:strCache>
            </c:strRef>
          </c:cat>
          <c:val>
            <c:numRef>
              <c:f>办公走势!$D$2:$D$11</c:f>
              <c:numCache>
                <c:formatCode>General</c:formatCode>
                <c:ptCount val="10"/>
                <c:pt idx="0">
                  <c:v>17924</c:v>
                </c:pt>
                <c:pt idx="1">
                  <c:v>14729</c:v>
                </c:pt>
                <c:pt idx="2">
                  <c:v>16318</c:v>
                </c:pt>
                <c:pt idx="3">
                  <c:v>19591</c:v>
                </c:pt>
                <c:pt idx="4">
                  <c:v>20412</c:v>
                </c:pt>
                <c:pt idx="5">
                  <c:v>21258</c:v>
                </c:pt>
                <c:pt idx="6">
                  <c:v>19663</c:v>
                </c:pt>
                <c:pt idx="7">
                  <c:v>19802</c:v>
                </c:pt>
                <c:pt idx="8">
                  <c:v>17444</c:v>
                </c:pt>
                <c:pt idx="9">
                  <c:v>16970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E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2315232"/>
        <c:axId val="372314840"/>
      </c:lineChart>
      <c:catAx>
        <c:axId val="37231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448"/>
        <c:crossesAt val="0"/>
        <c:auto val="1"/>
        <c:lblAlgn val="ctr"/>
        <c:lblOffset val="100"/>
        <c:noMultiLvlLbl val="0"/>
      </c:catAx>
      <c:valAx>
        <c:axId val="3723144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056"/>
        <c:crosses val="autoZero"/>
        <c:crossBetween val="between"/>
      </c:valAx>
      <c:valAx>
        <c:axId val="372314840"/>
        <c:scaling>
          <c:orientation val="minMax"/>
        </c:scaling>
        <c:delete val="0"/>
        <c:axPos val="r"/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 algn="ctr">
              <a:defRPr sz="1000"/>
            </a:pPr>
            <a:endParaRPr lang="zh-CN"/>
          </a:p>
        </c:txPr>
        <c:crossAx val="372315232"/>
        <c:crosses val="max"/>
        <c:crossBetween val="between"/>
      </c:valAx>
      <c:catAx>
        <c:axId val="372315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231484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zh-CN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/>
          </a:solidFill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1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办公板块!$B$1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4A4949"/>
            </a:solidFill>
            <a:ln w="12700">
              <a:noFill/>
            </a:ln>
          </c:spPr>
          <c:invertIfNegative val="0"/>
          <c:cat>
            <c:strRef>
              <c:f>办公板块!$A$2:$A$12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办公板块!$B$2:$B$12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2.5099999999999998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EC-4F4A-BBB2-3F1B6F235CFC}"/>
            </c:ext>
          </c:extLst>
        </c:ser>
        <c:ser>
          <c:idx val="1"/>
          <c:order val="1"/>
          <c:tx>
            <c:strRef>
              <c:f>办公板块!$C$1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C1102A"/>
            </a:solidFill>
            <a:ln>
              <a:noFill/>
            </a:ln>
          </c:spPr>
          <c:invertIfNegative val="0"/>
          <c:cat>
            <c:strRef>
              <c:f>办公板块!$A$2:$A$12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办公板块!$C$2:$C$12</c:f>
              <c:numCache>
                <c:formatCode>General</c:formatCode>
                <c:ptCount val="11"/>
                <c:pt idx="0">
                  <c:v>0.03</c:v>
                </c:pt>
                <c:pt idx="1">
                  <c:v>0</c:v>
                </c:pt>
                <c:pt idx="2">
                  <c:v>0.36</c:v>
                </c:pt>
                <c:pt idx="3">
                  <c:v>0.26</c:v>
                </c:pt>
                <c:pt idx="4">
                  <c:v>0.18</c:v>
                </c:pt>
                <c:pt idx="5">
                  <c:v>0.28000000000000003</c:v>
                </c:pt>
                <c:pt idx="6">
                  <c:v>0.22</c:v>
                </c:pt>
                <c:pt idx="7">
                  <c:v>1.99</c:v>
                </c:pt>
                <c:pt idx="8">
                  <c:v>7.0000000000000007E-2</c:v>
                </c:pt>
                <c:pt idx="9">
                  <c:v>0.43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2314056"/>
        <c:axId val="372314448"/>
      </c:barChart>
      <c:lineChart>
        <c:grouping val="standard"/>
        <c:varyColors val="0"/>
        <c:ser>
          <c:idx val="2"/>
          <c:order val="2"/>
          <c:tx>
            <c:strRef>
              <c:f>办公板块!$D$1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>
              <a:solidFill>
                <a:srgbClr val="F39617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F4A230"/>
              </a:solidFill>
              <a:ln w="12700">
                <a:noFill/>
                <a:prstDash val="sysDash"/>
              </a:ln>
            </c:spPr>
          </c:marker>
          <c:cat>
            <c:strRef>
              <c:f>办公板块!$A$2:$A$12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办公板块!$D$2:$D$12</c:f>
              <c:numCache>
                <c:formatCode>General</c:formatCode>
                <c:ptCount val="11"/>
                <c:pt idx="0">
                  <c:v>28119</c:v>
                </c:pt>
                <c:pt idx="2">
                  <c:v>23562</c:v>
                </c:pt>
                <c:pt idx="3">
                  <c:v>25455</c:v>
                </c:pt>
                <c:pt idx="4">
                  <c:v>18879</c:v>
                </c:pt>
                <c:pt idx="5">
                  <c:v>18414</c:v>
                </c:pt>
                <c:pt idx="6">
                  <c:v>16510</c:v>
                </c:pt>
                <c:pt idx="7">
                  <c:v>15615</c:v>
                </c:pt>
                <c:pt idx="8">
                  <c:v>15161</c:v>
                </c:pt>
                <c:pt idx="9">
                  <c:v>10675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E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2315232"/>
        <c:axId val="372314840"/>
      </c:lineChart>
      <c:catAx>
        <c:axId val="37231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448"/>
        <c:crossesAt val="0"/>
        <c:auto val="1"/>
        <c:lblAlgn val="ctr"/>
        <c:lblOffset val="100"/>
        <c:noMultiLvlLbl val="0"/>
      </c:catAx>
      <c:valAx>
        <c:axId val="3723144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056"/>
        <c:crosses val="autoZero"/>
        <c:crossBetween val="between"/>
      </c:valAx>
      <c:valAx>
        <c:axId val="372314840"/>
        <c:scaling>
          <c:orientation val="minMax"/>
        </c:scaling>
        <c:delete val="0"/>
        <c:axPos val="r"/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 algn="ctr">
              <a:defRPr sz="1000"/>
            </a:pPr>
            <a:endParaRPr lang="zh-CN"/>
          </a:p>
        </c:txPr>
        <c:crossAx val="372315232"/>
        <c:crosses val="max"/>
        <c:crossBetween val="between"/>
      </c:valAx>
      <c:catAx>
        <c:axId val="372315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231484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zh-CN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/>
          </a:solidFill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1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别墅走势!$B$1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4A4949"/>
            </a:solidFill>
            <a:ln w="12700">
              <a:noFill/>
            </a:ln>
          </c:spPr>
          <c:invertIfNegative val="0"/>
          <c:cat>
            <c:strRef>
              <c:f>别墅走势!$A$2:$A$11</c:f>
              <c:strCache>
                <c:ptCount val="10"/>
                <c:pt idx="0">
                  <c:v>06/26-07/02</c:v>
                </c:pt>
                <c:pt idx="1">
                  <c:v>07/03-07/09</c:v>
                </c:pt>
                <c:pt idx="2">
                  <c:v>07/10-07/16</c:v>
                </c:pt>
                <c:pt idx="3">
                  <c:v>07/17-07/23</c:v>
                </c:pt>
                <c:pt idx="4">
                  <c:v>07/24-07/30</c:v>
                </c:pt>
                <c:pt idx="5">
                  <c:v>07/31-08/06</c:v>
                </c:pt>
                <c:pt idx="6">
                  <c:v>08/07-08/13</c:v>
                </c:pt>
                <c:pt idx="7">
                  <c:v>08/14-08/20</c:v>
                </c:pt>
                <c:pt idx="8">
                  <c:v>08/21-08/27</c:v>
                </c:pt>
                <c:pt idx="9">
                  <c:v>08/28-09/03</c:v>
                </c:pt>
              </c:strCache>
            </c:strRef>
          </c:cat>
          <c:val>
            <c:numRef>
              <c:f>别墅走势!$B$2:$B$11</c:f>
              <c:numCache>
                <c:formatCode>General</c:formatCode>
                <c:ptCount val="10"/>
                <c:pt idx="0">
                  <c:v>3.97</c:v>
                </c:pt>
                <c:pt idx="1">
                  <c:v>0</c:v>
                </c:pt>
                <c:pt idx="2">
                  <c:v>0.76</c:v>
                </c:pt>
                <c:pt idx="3">
                  <c:v>0.89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0.1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EC-4F4A-BBB2-3F1B6F235CFC}"/>
            </c:ext>
          </c:extLst>
        </c:ser>
        <c:ser>
          <c:idx val="1"/>
          <c:order val="1"/>
          <c:tx>
            <c:strRef>
              <c:f>别墅走势!$C$1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C1102A"/>
            </a:solidFill>
            <a:ln>
              <a:noFill/>
            </a:ln>
          </c:spPr>
          <c:invertIfNegative val="0"/>
          <c:cat>
            <c:strRef>
              <c:f>别墅走势!$A$2:$A$11</c:f>
              <c:strCache>
                <c:ptCount val="10"/>
                <c:pt idx="0">
                  <c:v>06/26-07/02</c:v>
                </c:pt>
                <c:pt idx="1">
                  <c:v>07/03-07/09</c:v>
                </c:pt>
                <c:pt idx="2">
                  <c:v>07/10-07/16</c:v>
                </c:pt>
                <c:pt idx="3">
                  <c:v>07/17-07/23</c:v>
                </c:pt>
                <c:pt idx="4">
                  <c:v>07/24-07/30</c:v>
                </c:pt>
                <c:pt idx="5">
                  <c:v>07/31-08/06</c:v>
                </c:pt>
                <c:pt idx="6">
                  <c:v>08/07-08/13</c:v>
                </c:pt>
                <c:pt idx="7">
                  <c:v>08/14-08/20</c:v>
                </c:pt>
                <c:pt idx="8">
                  <c:v>08/21-08/27</c:v>
                </c:pt>
                <c:pt idx="9">
                  <c:v>08/28-09/03</c:v>
                </c:pt>
              </c:strCache>
            </c:strRef>
          </c:cat>
          <c:val>
            <c:numRef>
              <c:f>别墅走势!$C$2:$C$11</c:f>
              <c:numCache>
                <c:formatCode>General</c:formatCode>
                <c:ptCount val="10"/>
                <c:pt idx="0">
                  <c:v>1.23</c:v>
                </c:pt>
                <c:pt idx="1">
                  <c:v>0.83</c:v>
                </c:pt>
                <c:pt idx="2">
                  <c:v>1.52</c:v>
                </c:pt>
                <c:pt idx="3">
                  <c:v>1.18</c:v>
                </c:pt>
                <c:pt idx="4">
                  <c:v>1.94</c:v>
                </c:pt>
                <c:pt idx="5">
                  <c:v>1.26</c:v>
                </c:pt>
                <c:pt idx="6">
                  <c:v>0.48</c:v>
                </c:pt>
                <c:pt idx="7">
                  <c:v>0.42</c:v>
                </c:pt>
                <c:pt idx="8">
                  <c:v>0.54</c:v>
                </c:pt>
                <c:pt idx="9">
                  <c:v>0.82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2314056"/>
        <c:axId val="372314448"/>
      </c:barChart>
      <c:lineChart>
        <c:grouping val="standard"/>
        <c:varyColors val="0"/>
        <c:ser>
          <c:idx val="2"/>
          <c:order val="2"/>
          <c:tx>
            <c:strRef>
              <c:f>别墅走势!$D$1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>
              <a:solidFill>
                <a:srgbClr val="F39617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F4A230"/>
              </a:solidFill>
              <a:ln w="12700">
                <a:noFill/>
                <a:prstDash val="sysDash"/>
              </a:ln>
            </c:spPr>
          </c:marker>
          <c:cat>
            <c:strRef>
              <c:f>别墅走势!$A$2:$A$11</c:f>
              <c:strCache>
                <c:ptCount val="10"/>
                <c:pt idx="0">
                  <c:v>06/26-07/02</c:v>
                </c:pt>
                <c:pt idx="1">
                  <c:v>07/03-07/09</c:v>
                </c:pt>
                <c:pt idx="2">
                  <c:v>07/10-07/16</c:v>
                </c:pt>
                <c:pt idx="3">
                  <c:v>07/17-07/23</c:v>
                </c:pt>
                <c:pt idx="4">
                  <c:v>07/24-07/30</c:v>
                </c:pt>
                <c:pt idx="5">
                  <c:v>07/31-08/06</c:v>
                </c:pt>
                <c:pt idx="6">
                  <c:v>08/07-08/13</c:v>
                </c:pt>
                <c:pt idx="7">
                  <c:v>08/14-08/20</c:v>
                </c:pt>
                <c:pt idx="8">
                  <c:v>08/21-08/27</c:v>
                </c:pt>
                <c:pt idx="9">
                  <c:v>08/28-09/03</c:v>
                </c:pt>
              </c:strCache>
            </c:strRef>
          </c:cat>
          <c:val>
            <c:numRef>
              <c:f>别墅走势!$D$2:$D$11</c:f>
              <c:numCache>
                <c:formatCode>General</c:formatCode>
                <c:ptCount val="10"/>
                <c:pt idx="0">
                  <c:v>20273</c:v>
                </c:pt>
                <c:pt idx="1">
                  <c:v>22473</c:v>
                </c:pt>
                <c:pt idx="2">
                  <c:v>21750</c:v>
                </c:pt>
                <c:pt idx="3">
                  <c:v>12873</c:v>
                </c:pt>
                <c:pt idx="4">
                  <c:v>24115</c:v>
                </c:pt>
                <c:pt idx="5">
                  <c:v>22270</c:v>
                </c:pt>
                <c:pt idx="6">
                  <c:v>28030</c:v>
                </c:pt>
                <c:pt idx="7">
                  <c:v>21897</c:v>
                </c:pt>
                <c:pt idx="8">
                  <c:v>24400</c:v>
                </c:pt>
                <c:pt idx="9">
                  <c:v>30228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E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2315232"/>
        <c:axId val="372314840"/>
      </c:lineChart>
      <c:catAx>
        <c:axId val="37231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448"/>
        <c:crossesAt val="0"/>
        <c:auto val="1"/>
        <c:lblAlgn val="ctr"/>
        <c:lblOffset val="100"/>
        <c:noMultiLvlLbl val="0"/>
      </c:catAx>
      <c:valAx>
        <c:axId val="3723144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056"/>
        <c:crosses val="autoZero"/>
        <c:crossBetween val="between"/>
      </c:valAx>
      <c:valAx>
        <c:axId val="372314840"/>
        <c:scaling>
          <c:orientation val="minMax"/>
        </c:scaling>
        <c:delete val="0"/>
        <c:axPos val="r"/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 algn="ctr">
              <a:defRPr sz="1000"/>
            </a:pPr>
            <a:endParaRPr lang="zh-CN"/>
          </a:p>
        </c:txPr>
        <c:crossAx val="372315232"/>
        <c:crosses val="max"/>
        <c:crossBetween val="between"/>
      </c:valAx>
      <c:catAx>
        <c:axId val="372315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231484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zh-CN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/>
          </a:solidFill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1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别墅板块!$B$1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4A4949"/>
            </a:solidFill>
            <a:ln w="12700">
              <a:noFill/>
            </a:ln>
          </c:spPr>
          <c:invertIfNegative val="0"/>
          <c:cat>
            <c:strRef>
              <c:f>别墅板块!$A$2:$A$12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别墅板块!$B$2:$B$12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EC-4F4A-BBB2-3F1B6F235CFC}"/>
            </c:ext>
          </c:extLst>
        </c:ser>
        <c:ser>
          <c:idx val="1"/>
          <c:order val="1"/>
          <c:tx>
            <c:strRef>
              <c:f>别墅板块!$C$1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C1102A"/>
            </a:solidFill>
            <a:ln>
              <a:noFill/>
            </a:ln>
          </c:spPr>
          <c:invertIfNegative val="0"/>
          <c:cat>
            <c:strRef>
              <c:f>别墅板块!$A$2:$A$12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别墅板块!$C$2:$C$12</c:f>
              <c:numCache>
                <c:formatCode>General</c:formatCode>
                <c:ptCount val="11"/>
                <c:pt idx="0">
                  <c:v>0</c:v>
                </c:pt>
                <c:pt idx="1">
                  <c:v>0.08</c:v>
                </c:pt>
                <c:pt idx="2">
                  <c:v>0.14000000000000001</c:v>
                </c:pt>
                <c:pt idx="3">
                  <c:v>0</c:v>
                </c:pt>
                <c:pt idx="4">
                  <c:v>0.08</c:v>
                </c:pt>
                <c:pt idx="5">
                  <c:v>0</c:v>
                </c:pt>
                <c:pt idx="6">
                  <c:v>0.28999999999999998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2314056"/>
        <c:axId val="372314448"/>
      </c:barChart>
      <c:lineChart>
        <c:grouping val="standard"/>
        <c:varyColors val="0"/>
        <c:ser>
          <c:idx val="2"/>
          <c:order val="2"/>
          <c:tx>
            <c:strRef>
              <c:f>别墅板块!$D$1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>
              <a:solidFill>
                <a:srgbClr val="F39617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F4A230"/>
              </a:solidFill>
              <a:ln w="12700">
                <a:noFill/>
                <a:prstDash val="sysDash"/>
              </a:ln>
            </c:spPr>
          </c:marker>
          <c:cat>
            <c:strRef>
              <c:f>别墅板块!$A$2:$A$12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别墅板块!$D$2:$D$12</c:f>
              <c:numCache>
                <c:formatCode>General</c:formatCode>
                <c:ptCount val="11"/>
                <c:pt idx="1">
                  <c:v>62443</c:v>
                </c:pt>
                <c:pt idx="2">
                  <c:v>30829</c:v>
                </c:pt>
                <c:pt idx="4">
                  <c:v>26233</c:v>
                </c:pt>
                <c:pt idx="6">
                  <c:v>33626</c:v>
                </c:pt>
                <c:pt idx="10">
                  <c:v>16006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E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2315232"/>
        <c:axId val="372314840"/>
      </c:lineChart>
      <c:catAx>
        <c:axId val="37231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448"/>
        <c:crossesAt val="0"/>
        <c:auto val="1"/>
        <c:lblAlgn val="ctr"/>
        <c:lblOffset val="100"/>
        <c:noMultiLvlLbl val="0"/>
      </c:catAx>
      <c:valAx>
        <c:axId val="3723144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056"/>
        <c:crosses val="autoZero"/>
        <c:crossBetween val="between"/>
      </c:valAx>
      <c:valAx>
        <c:axId val="372314840"/>
        <c:scaling>
          <c:orientation val="minMax"/>
        </c:scaling>
        <c:delete val="0"/>
        <c:axPos val="r"/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 algn="ctr">
              <a:defRPr sz="1000"/>
            </a:pPr>
            <a:endParaRPr lang="zh-CN"/>
          </a:p>
        </c:txPr>
        <c:crossAx val="372315232"/>
        <c:crosses val="max"/>
        <c:crossBetween val="between"/>
      </c:valAx>
      <c:catAx>
        <c:axId val="372315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231484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zh-CN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/>
          </a:solidFill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1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C700B-69A2-4C00-862E-0FD156BDDDAC}" type="datetimeFigureOut">
              <a:rPr lang="zh-CN" altLang="en-US" smtClean="0"/>
              <a:t>2017/12/6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194D2-697F-4718-867E-9401F991C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213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381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3DD1-68FD-47FE-BDC3-C22E462622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>
          <a:xfrm flipH="1">
            <a:off x="2497138" y="4157663"/>
            <a:ext cx="9694862" cy="2700337"/>
          </a:xfrm>
          <a:prstGeom prst="rtTriangle">
            <a:avLst/>
          </a:prstGeom>
          <a:solidFill>
            <a:srgbClr val="9F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 flipH="1">
            <a:off x="4601029" y="4158341"/>
            <a:ext cx="7590971" cy="2699659"/>
          </a:xfrm>
          <a:prstGeom prst="rtTriangle">
            <a:avLst/>
          </a:prstGeom>
          <a:blipFill dpi="0" rotWithShape="0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 l="-36000" t="-53000" r="-1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直角三角形 11"/>
          <p:cNvSpPr/>
          <p:nvPr userDrawn="1"/>
        </p:nvSpPr>
        <p:spPr>
          <a:xfrm flipV="1">
            <a:off x="0" y="0"/>
            <a:ext cx="9694863" cy="2700338"/>
          </a:xfrm>
          <a:prstGeom prst="rtTriangle">
            <a:avLst/>
          </a:prstGeom>
          <a:solidFill>
            <a:srgbClr val="9F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直角三角形 12"/>
          <p:cNvSpPr/>
          <p:nvPr userDrawn="1"/>
        </p:nvSpPr>
        <p:spPr>
          <a:xfrm flipV="1">
            <a:off x="1" y="0"/>
            <a:ext cx="7590971" cy="2699659"/>
          </a:xfrm>
          <a:prstGeom prst="rtTriangle">
            <a:avLst/>
          </a:prstGeom>
          <a:blipFill dpi="0" rotWithShape="0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 l="-36000" t="-53000" r="-1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Picture 6" descr="D:\Users\zyf\Desktop\红色三条直折箭头 拷贝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39738"/>
            <a:ext cx="12193588" cy="534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553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CDD44-3A09-47A4-9EAC-104FF3365F2A}" type="slidenum">
              <a:rPr lang="en-US" altLang="zh-CN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3957145" y="136525"/>
            <a:ext cx="4277710" cy="549275"/>
          </a:xfrm>
          <a:prstGeom prst="rect">
            <a:avLst/>
          </a:prstGeo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979200"/>
            <a:ext cx="11016000" cy="508000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结论</a:t>
            </a:r>
          </a:p>
        </p:txBody>
      </p:sp>
      <p:sp>
        <p:nvSpPr>
          <p:cNvPr id="6" name="Rectangle 4"/>
          <p:cNvSpPr txBox="1">
            <a:spLocks noChangeArrowheads="1"/>
          </p:cNvSpPr>
          <p:nvPr userDrawn="1"/>
        </p:nvSpPr>
        <p:spPr>
          <a:xfrm>
            <a:off x="567558" y="6461125"/>
            <a:ext cx="5718942" cy="365125"/>
          </a:xfrm>
          <a:prstGeom prst="rect">
            <a:avLst/>
          </a:prstGeom>
          <a:ln/>
        </p:spPr>
        <p:txBody>
          <a:bodyPr vert="horz" lIns="73736" tIns="36868" rIns="73736" bIns="36868" rtlCol="0" anchor="ctr"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000" dirty="0" smtClean="0">
                <a:solidFill>
                  <a:prstClr val="white"/>
                </a:solidFill>
              </a:rPr>
              <a:t>@</a:t>
            </a:r>
            <a:r>
              <a:rPr lang="zh-CN" altLang="en-US" sz="1000" dirty="0" smtClean="0">
                <a:solidFill>
                  <a:prstClr val="white"/>
                </a:solidFill>
              </a:rPr>
              <a:t>网尚研究机构版权所有，未经授权，其它任何机构和个人不得擅自传阅、引用或复制。</a:t>
            </a:r>
            <a:endParaRPr lang="en-US" altLang="zh-CN" sz="1000" dirty="0">
              <a:solidFill>
                <a:prstClr val="white"/>
              </a:solidFill>
            </a:endParaRPr>
          </a:p>
        </p:txBody>
      </p:sp>
      <p:pic>
        <p:nvPicPr>
          <p:cNvPr id="7" name="Picture 2" descr="E:\lym365\娄艳茗\网尚研究机构\网尚研究机构_logo_橙色-02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41729"/>
          <a:stretch/>
        </p:blipFill>
        <p:spPr bwMode="auto">
          <a:xfrm>
            <a:off x="10325528" y="9087"/>
            <a:ext cx="1796188" cy="4569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928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3DD1-68FD-47FE-BDC3-C22E462622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>
          <a:xfrm flipH="1">
            <a:off x="2497138" y="4157663"/>
            <a:ext cx="9694862" cy="2700337"/>
          </a:xfrm>
          <a:prstGeom prst="rtTriangle">
            <a:avLst/>
          </a:prstGeom>
          <a:solidFill>
            <a:srgbClr val="9F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 flipH="1">
            <a:off x="4601029" y="4158341"/>
            <a:ext cx="7590971" cy="2699659"/>
          </a:xfrm>
          <a:prstGeom prst="rtTriangle">
            <a:avLst/>
          </a:prstGeom>
          <a:blipFill dpi="0" rotWithShape="0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 l="-36000" t="-53000" r="-1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直角三角形 11"/>
          <p:cNvSpPr/>
          <p:nvPr userDrawn="1"/>
        </p:nvSpPr>
        <p:spPr>
          <a:xfrm flipV="1">
            <a:off x="0" y="0"/>
            <a:ext cx="9694863" cy="2700338"/>
          </a:xfrm>
          <a:prstGeom prst="rtTriangle">
            <a:avLst/>
          </a:prstGeom>
          <a:solidFill>
            <a:srgbClr val="9F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直角三角形 12"/>
          <p:cNvSpPr/>
          <p:nvPr userDrawn="1"/>
        </p:nvSpPr>
        <p:spPr>
          <a:xfrm flipV="1">
            <a:off x="1" y="0"/>
            <a:ext cx="7590971" cy="2699659"/>
          </a:xfrm>
          <a:prstGeom prst="rtTriangle">
            <a:avLst/>
          </a:prstGeom>
          <a:blipFill dpi="0" rotWithShape="0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 l="-36000" t="-53000" r="-1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Picture 6" descr="D:\Users\zyf\Desktop\红色三条直折箭头 拷贝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39738"/>
            <a:ext cx="12193588" cy="534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3607955" y="2447966"/>
            <a:ext cx="215900" cy="1223963"/>
          </a:xfrm>
          <a:prstGeom prst="rect">
            <a:avLst/>
          </a:prstGeom>
          <a:solidFill>
            <a:srgbClr val="9F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8816006" y="432919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网尚研究机构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8" descr="1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447" y="635391"/>
            <a:ext cx="1838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3934409" y="2447966"/>
            <a:ext cx="6994800" cy="737428"/>
          </a:xfrm>
          <a:prstGeom prst="rect">
            <a:avLst/>
          </a:prstGeom>
        </p:spPr>
        <p:txBody>
          <a:bodyPr tIns="0" bIns="0" anchor="ctr" anchorCtr="0"/>
          <a:lstStyle>
            <a:lvl1pPr marL="0" algn="ctr" defTabSz="914400" rtl="0" eaLnBrk="1" latinLnBrk="0" hangingPunct="1">
              <a:lnSpc>
                <a:spcPct val="100000"/>
              </a:lnSpc>
              <a:defRPr lang="zh-CN" altLang="en-US"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algn="ctr" defTabSz="914400" rtl="0" eaLnBrk="1" latinLnBrk="0" hangingPunct="1">
              <a:lnSpc>
                <a:spcPct val="150000"/>
              </a:lnSpc>
              <a:defRPr lang="zh-CN" altLang="en-US" sz="44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0" algn="ctr" defTabSz="914400" rtl="0" eaLnBrk="1" latinLnBrk="0" hangingPunct="1">
              <a:lnSpc>
                <a:spcPct val="150000"/>
              </a:lnSpc>
              <a:defRPr lang="zh-CN" altLang="en-US" sz="44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0" algn="ctr" defTabSz="914400" rtl="0" eaLnBrk="1" latinLnBrk="0" hangingPunct="1">
              <a:lnSpc>
                <a:spcPct val="150000"/>
              </a:lnSpc>
              <a:defRPr lang="zh-CN" altLang="en-US" sz="44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0" algn="ctr" defTabSz="914400" rtl="0" eaLnBrk="1" latinLnBrk="0" hangingPunct="1">
              <a:lnSpc>
                <a:spcPct val="150000"/>
              </a:lnSpc>
              <a:defRPr lang="zh-CN" altLang="en-US" sz="44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algn="ctr">
              <a:lnSpc>
                <a:spcPct val="150000"/>
              </a:lnSpc>
              <a:defRPr/>
            </a:pPr>
            <a:r>
              <a:rPr lang="en-US" altLang="zh-CN" sz="4400" dirty="0" err="1" smtClean="0">
                <a:latin typeface="微软雅黑" pitchFamily="34" charset="-122"/>
                <a:ea typeface="微软雅黑" pitchFamily="34" charset="-122"/>
              </a:rPr>
              <a:t>xxxx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年第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周周报</a:t>
            </a:r>
            <a:endParaRPr lang="en-US" altLang="zh-CN" sz="4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934409" y="3249038"/>
            <a:ext cx="6994800" cy="370800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lnSpc>
                <a:spcPct val="100000"/>
              </a:lnSpc>
              <a:defRPr lang="zh-CN" altLang="en-US" sz="18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algn="ctr" defTabSz="914400" rtl="0" eaLnBrk="1" latinLnBrk="0" hangingPunct="1">
              <a:defRPr lang="zh-CN" altLang="en-US" sz="18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0" algn="ctr" defTabSz="914400" rtl="0" eaLnBrk="1" latinLnBrk="0" hangingPunct="1">
              <a:defRPr lang="zh-CN" altLang="en-US" sz="18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0" algn="ctr" defTabSz="914400" rtl="0" eaLnBrk="1" latinLnBrk="0" hangingPunct="1">
              <a:defRPr lang="zh-CN" altLang="en-US" sz="18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0" algn="ctr" defTabSz="914400" rtl="0" eaLnBrk="1" latinLnBrk="0" hangingPunct="1">
              <a:defRPr lang="zh-CN" altLang="en-US" sz="18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xxxx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日）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658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市场量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3957145" y="136525"/>
            <a:ext cx="4277710" cy="549275"/>
          </a:xfrm>
          <a:prstGeom prst="rect">
            <a:avLst/>
          </a:prstGeo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altLang="zh-CN" dirty="0" err="1" smtClean="0"/>
              <a:t>xxxx</a:t>
            </a:r>
            <a:r>
              <a:rPr lang="zh-CN" altLang="en-US" dirty="0" smtClean="0"/>
              <a:t>市场</a:t>
            </a:r>
            <a:r>
              <a:rPr lang="en-US" altLang="zh-CN" dirty="0" smtClean="0"/>
              <a:t>-</a:t>
            </a:r>
            <a:r>
              <a:rPr lang="zh-CN" altLang="en-US" dirty="0" smtClean="0"/>
              <a:t>量价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979200"/>
            <a:ext cx="10800000" cy="508000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结论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1" y="1539413"/>
            <a:ext cx="5327940" cy="225206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南京（不含高淳溧水）近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周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XXXX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市场供销量价</a:t>
            </a:r>
            <a:endParaRPr lang="zh-CN" altLang="en-US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9077" y="1539413"/>
            <a:ext cx="5219890" cy="225206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r>
              <a:rPr lang="en-US" altLang="zh-CN" sz="12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xxxx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年第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周南京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XXXX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市场分板块供销量价</a:t>
            </a:r>
            <a:endParaRPr lang="zh-CN" altLang="en-US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占位符 11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5475621"/>
            <a:ext cx="10798967" cy="855731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anose="05000000000000000000" pitchFamily="2" charset="2"/>
              <a:buChar char="Ø"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说理</a:t>
            </a:r>
            <a:endParaRPr lang="en-US" altLang="zh-CN" dirty="0" smtClean="0"/>
          </a:p>
        </p:txBody>
      </p:sp>
      <p:sp>
        <p:nvSpPr>
          <p:cNvPr id="1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10962289" y="6461125"/>
            <a:ext cx="759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zh-CN" altLang="en-US" sz="1000" kern="12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fld id="{51ECDD44-3A09-47A4-9EAC-104FF3365F2A}" type="slidenum">
              <a:rPr smtClean="0"/>
              <a:pPr>
                <a:defRPr/>
              </a:pPr>
              <a:t>‹#›</a:t>
            </a:fld>
            <a:endParaRPr dirty="0"/>
          </a:p>
        </p:txBody>
      </p: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567558" y="6461125"/>
            <a:ext cx="5718942" cy="365125"/>
          </a:xfrm>
          <a:prstGeom prst="rect">
            <a:avLst/>
          </a:prstGeom>
          <a:ln/>
        </p:spPr>
        <p:txBody>
          <a:bodyPr vert="horz" lIns="73736" tIns="36868" rIns="73736" bIns="36868" rtlCol="0" anchor="ctr"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000" dirty="0" smtClean="0">
                <a:solidFill>
                  <a:prstClr val="white"/>
                </a:solidFill>
              </a:rPr>
              <a:t>@</a:t>
            </a:r>
            <a:r>
              <a:rPr lang="zh-CN" altLang="en-US" sz="1000" dirty="0" smtClean="0">
                <a:solidFill>
                  <a:prstClr val="white"/>
                </a:solidFill>
              </a:rPr>
              <a:t>网尚研究机构版权所有，未经授权，其它任何机构和个人不得擅自传阅、引用或复制。</a:t>
            </a:r>
            <a:endParaRPr lang="en-US" altLang="zh-CN" sz="1000" dirty="0">
              <a:solidFill>
                <a:prstClr val="white"/>
              </a:solidFill>
            </a:endParaRPr>
          </a:p>
        </p:txBody>
      </p:sp>
      <p:sp>
        <p:nvSpPr>
          <p:cNvPr id="15" name="图表占位符 14"/>
          <p:cNvSpPr>
            <a:spLocks noGrp="1"/>
          </p:cNvSpPr>
          <p:nvPr>
            <p:ph type="chart" sz="quarter" idx="16"/>
          </p:nvPr>
        </p:nvSpPr>
        <p:spPr>
          <a:xfrm>
            <a:off x="540000" y="1807780"/>
            <a:ext cx="5328365" cy="3600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6" name="图表占位符 14"/>
          <p:cNvSpPr>
            <a:spLocks noGrp="1"/>
          </p:cNvSpPr>
          <p:nvPr>
            <p:ph type="chart" sz="quarter" idx="17"/>
          </p:nvPr>
        </p:nvSpPr>
        <p:spPr>
          <a:xfrm>
            <a:off x="6119076" y="1807780"/>
            <a:ext cx="5220924" cy="3600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13" name="Picture 2" descr="E:\lym365\娄艳茗\网尚研究机构\网尚研究机构_logo_橙色-02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41729"/>
          <a:stretch/>
        </p:blipFill>
        <p:spPr bwMode="auto">
          <a:xfrm>
            <a:off x="10325528" y="9087"/>
            <a:ext cx="1796188" cy="4569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6523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排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3957145" y="136525"/>
            <a:ext cx="4277710" cy="549275"/>
          </a:xfrm>
          <a:prstGeom prst="rect">
            <a:avLst/>
          </a:prstGeo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altLang="zh-CN" dirty="0" err="1" smtClean="0"/>
              <a:t>xxxx</a:t>
            </a:r>
            <a:r>
              <a:rPr lang="zh-CN" altLang="en-US" dirty="0" smtClean="0"/>
              <a:t>市场</a:t>
            </a:r>
            <a:r>
              <a:rPr lang="en-US" altLang="zh-CN" dirty="0" smtClean="0"/>
              <a:t>-</a:t>
            </a:r>
            <a:r>
              <a:rPr lang="zh-CN" altLang="en-US" dirty="0" smtClean="0"/>
              <a:t>排行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979200"/>
            <a:ext cx="10907076" cy="508000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结论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1540800"/>
            <a:ext cx="5328000" cy="225206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 err="1" smtClean="0"/>
              <a:t>xxxx</a:t>
            </a:r>
            <a:r>
              <a:rPr lang="zh-CN" altLang="en-US" dirty="0" smtClean="0"/>
              <a:t>年第</a:t>
            </a:r>
            <a:r>
              <a:rPr lang="en-US" altLang="zh-CN" dirty="0" smtClean="0"/>
              <a:t>xx</a:t>
            </a:r>
            <a:r>
              <a:rPr lang="zh-CN" altLang="en-US" dirty="0" smtClean="0"/>
              <a:t>周（</a:t>
            </a:r>
            <a:r>
              <a:rPr lang="en-US" altLang="zh-CN" dirty="0" smtClean="0"/>
              <a:t>xx</a:t>
            </a:r>
            <a:r>
              <a:rPr lang="zh-CN" altLang="en-US" dirty="0" smtClean="0"/>
              <a:t>月</a:t>
            </a:r>
            <a:r>
              <a:rPr lang="en-US" altLang="zh-CN" dirty="0" smtClean="0"/>
              <a:t>xx</a:t>
            </a:r>
            <a:r>
              <a:rPr lang="zh-CN" altLang="en-US" dirty="0" smtClean="0"/>
              <a:t>日</a:t>
            </a:r>
            <a:r>
              <a:rPr lang="en-US" altLang="zh-CN" dirty="0" smtClean="0"/>
              <a:t>—xx</a:t>
            </a:r>
            <a:r>
              <a:rPr lang="zh-CN" altLang="en-US" dirty="0" smtClean="0"/>
              <a:t>月</a:t>
            </a:r>
            <a:r>
              <a:rPr lang="en-US" altLang="zh-CN" dirty="0" smtClean="0"/>
              <a:t>xx</a:t>
            </a:r>
            <a:r>
              <a:rPr lang="zh-CN" altLang="en-US" dirty="0" smtClean="0"/>
              <a:t>日）成交面积排行榜</a:t>
            </a:r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9076" y="1540800"/>
            <a:ext cx="5328000" cy="225206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 err="1" smtClean="0"/>
              <a:t>xxxx</a:t>
            </a:r>
            <a:r>
              <a:rPr lang="zh-CN" altLang="en-US" dirty="0" smtClean="0"/>
              <a:t>年第</a:t>
            </a:r>
            <a:r>
              <a:rPr lang="en-US" altLang="zh-CN" dirty="0" smtClean="0"/>
              <a:t>xx</a:t>
            </a:r>
            <a:r>
              <a:rPr lang="zh-CN" altLang="en-US" dirty="0" smtClean="0"/>
              <a:t>周（</a:t>
            </a:r>
            <a:r>
              <a:rPr lang="en-US" altLang="zh-CN" dirty="0" smtClean="0"/>
              <a:t>xx</a:t>
            </a:r>
            <a:r>
              <a:rPr lang="zh-CN" altLang="en-US" dirty="0" smtClean="0"/>
              <a:t>月</a:t>
            </a:r>
            <a:r>
              <a:rPr lang="en-US" altLang="zh-CN" dirty="0" smtClean="0"/>
              <a:t>xx</a:t>
            </a:r>
            <a:r>
              <a:rPr lang="zh-CN" altLang="en-US" dirty="0" smtClean="0"/>
              <a:t>日</a:t>
            </a:r>
            <a:r>
              <a:rPr lang="en-US" altLang="zh-CN" dirty="0" smtClean="0"/>
              <a:t>—xx</a:t>
            </a:r>
            <a:r>
              <a:rPr lang="zh-CN" altLang="en-US" dirty="0" smtClean="0"/>
              <a:t>月</a:t>
            </a:r>
            <a:r>
              <a:rPr lang="en-US" altLang="zh-CN" dirty="0" smtClean="0"/>
              <a:t>xx</a:t>
            </a:r>
            <a:r>
              <a:rPr lang="zh-CN" altLang="en-US" dirty="0" smtClean="0"/>
              <a:t>日）成交套数排行榜</a:t>
            </a:r>
          </a:p>
        </p:txBody>
      </p:sp>
      <p:sp>
        <p:nvSpPr>
          <p:cNvPr id="7" name="表格占位符 5"/>
          <p:cNvSpPr>
            <a:spLocks noGrp="1"/>
          </p:cNvSpPr>
          <p:nvPr>
            <p:ph type="tbl" sz="quarter" idx="14" hasCustomPrompt="1"/>
          </p:nvPr>
        </p:nvSpPr>
        <p:spPr>
          <a:xfrm>
            <a:off x="743412" y="1897123"/>
            <a:ext cx="4921176" cy="393933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zh-CN" altLang="en-US" dirty="0" smtClean="0"/>
              <a:t>面积排行榜表格</a:t>
            </a:r>
            <a:endParaRPr lang="zh-CN" altLang="en-US" dirty="0"/>
          </a:p>
        </p:txBody>
      </p:sp>
      <p:sp>
        <p:nvSpPr>
          <p:cNvPr id="8" name="表格占位符 5"/>
          <p:cNvSpPr>
            <a:spLocks noGrp="1"/>
          </p:cNvSpPr>
          <p:nvPr>
            <p:ph type="tbl" sz="quarter" idx="15" hasCustomPrompt="1"/>
          </p:nvPr>
        </p:nvSpPr>
        <p:spPr>
          <a:xfrm>
            <a:off x="6322488" y="1897123"/>
            <a:ext cx="4921176" cy="393933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zh-CN" altLang="en-US" dirty="0" smtClean="0"/>
              <a:t>套数排行榜表格</a:t>
            </a:r>
            <a:endParaRPr lang="zh-CN" altLang="en-US" dirty="0"/>
          </a:p>
        </p:txBody>
      </p:sp>
      <p:sp>
        <p:nvSpPr>
          <p:cNvPr id="10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10962289" y="6461125"/>
            <a:ext cx="759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zh-CN" altLang="en-US" sz="1000" kern="12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fld id="{51ECDD44-3A09-47A4-9EAC-104FF3365F2A}" type="slidenum">
              <a:rPr smtClean="0"/>
              <a:pPr>
                <a:defRPr/>
              </a:pPr>
              <a:t>‹#›</a:t>
            </a:fld>
            <a:endParaRPr dirty="0"/>
          </a:p>
        </p:txBody>
      </p:sp>
      <p:sp>
        <p:nvSpPr>
          <p:cNvPr id="9" name="Rectangle 4"/>
          <p:cNvSpPr txBox="1">
            <a:spLocks noChangeArrowheads="1"/>
          </p:cNvSpPr>
          <p:nvPr userDrawn="1"/>
        </p:nvSpPr>
        <p:spPr>
          <a:xfrm>
            <a:off x="567558" y="6461125"/>
            <a:ext cx="5718942" cy="365125"/>
          </a:xfrm>
          <a:prstGeom prst="rect">
            <a:avLst/>
          </a:prstGeom>
          <a:ln/>
        </p:spPr>
        <p:txBody>
          <a:bodyPr vert="horz" lIns="73736" tIns="36868" rIns="73736" bIns="36868" rtlCol="0" anchor="ctr"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000" dirty="0" smtClean="0">
                <a:solidFill>
                  <a:prstClr val="white"/>
                </a:solidFill>
              </a:rPr>
              <a:t>@</a:t>
            </a:r>
            <a:r>
              <a:rPr lang="zh-CN" altLang="en-US" sz="1000" dirty="0" smtClean="0">
                <a:solidFill>
                  <a:prstClr val="white"/>
                </a:solidFill>
              </a:rPr>
              <a:t>网尚研究机构版权所有，未经授权，其它任何机构和个人不得擅自传阅、引用或复制。</a:t>
            </a:r>
            <a:endParaRPr lang="en-US" altLang="zh-CN" sz="1000" dirty="0">
              <a:solidFill>
                <a:prstClr val="white"/>
              </a:solidFill>
            </a:endParaRPr>
          </a:p>
        </p:txBody>
      </p:sp>
      <p:pic>
        <p:nvPicPr>
          <p:cNvPr id="11" name="Picture 2" descr="E:\lym365\娄艳茗\网尚研究机构\网尚研究机构_logo_橙色-02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41729"/>
          <a:stretch/>
        </p:blipFill>
        <p:spPr bwMode="auto">
          <a:xfrm>
            <a:off x="10325528" y="9087"/>
            <a:ext cx="1796188" cy="4569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2949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>
            <a:grpSpLocks/>
          </p:cNvGrpSpPr>
          <p:nvPr userDrawn="1"/>
        </p:nvGrpSpPr>
        <p:grpSpPr bwMode="auto">
          <a:xfrm>
            <a:off x="0" y="6383338"/>
            <a:ext cx="12192000" cy="474662"/>
            <a:chOff x="0" y="0"/>
            <a:chExt cx="12192000" cy="120491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9F0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C110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0"/>
            <a:ext cx="12192000" cy="447675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2325688" y="0"/>
            <a:ext cx="7542212" cy="708025"/>
          </a:xfrm>
          <a:custGeom>
            <a:avLst/>
            <a:gdLst>
              <a:gd name="T0" fmla="*/ 2147483647 w 739"/>
              <a:gd name="T1" fmla="*/ 0 h 96"/>
              <a:gd name="T2" fmla="*/ 0 w 739"/>
              <a:gd name="T3" fmla="*/ 0 h 96"/>
              <a:gd name="T4" fmla="*/ 2147483647 w 739"/>
              <a:gd name="T5" fmla="*/ 2147483647 h 96"/>
              <a:gd name="T6" fmla="*/ 2147483647 w 739"/>
              <a:gd name="T7" fmla="*/ 2147483647 h 96"/>
              <a:gd name="T8" fmla="*/ 2147483647 w 739"/>
              <a:gd name="T9" fmla="*/ 2147483647 h 96"/>
              <a:gd name="T10" fmla="*/ 2147483647 w 739"/>
              <a:gd name="T11" fmla="*/ 2147483647 h 96"/>
              <a:gd name="T12" fmla="*/ 2147483647 w 739"/>
              <a:gd name="T13" fmla="*/ 2147483647 h 96"/>
              <a:gd name="T14" fmla="*/ 2147483647 w 739"/>
              <a:gd name="T15" fmla="*/ 0 h 96"/>
              <a:gd name="T16" fmla="*/ 2147483647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8" rIns="91436" bIns="45718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10962289" y="6461125"/>
            <a:ext cx="759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zh-CN" altLang="en-US" sz="1000" kern="12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fld id="{51ECDD44-3A09-47A4-9EAC-104FF3365F2A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499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6" r:id="rId2"/>
    <p:sldLayoutId id="2147483658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6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86" userDrawn="1">
          <p15:clr>
            <a:srgbClr val="F26B43"/>
          </p15:clr>
        </p15:guide>
        <p15:guide id="4" orient="horz" pos="4233" userDrawn="1">
          <p15:clr>
            <a:srgbClr val="F26B43"/>
          </p15:clr>
        </p15:guide>
        <p15:guide id="5" pos="153" userDrawn="1">
          <p15:clr>
            <a:srgbClr val="F26B43"/>
          </p15:clr>
        </p15:guide>
        <p15:guide id="6" pos="7526" userDrawn="1">
          <p15:clr>
            <a:srgbClr val="F26B43"/>
          </p15:clr>
        </p15:guide>
        <p15:guide id="7" orient="horz" pos="432" userDrawn="1">
          <p15:clr>
            <a:srgbClr val="F26B43"/>
          </p15:clr>
        </p15:guide>
        <p15:guide id="8" orient="horz" pos="518" userDrawn="1">
          <p15:clr>
            <a:srgbClr val="F26B43"/>
          </p15:clr>
        </p15:guide>
        <p15:guide id="9" orient="horz" pos="4104" userDrawn="1">
          <p15:clr>
            <a:srgbClr val="F26B43"/>
          </p15:clr>
        </p15:guide>
        <p15:guide id="10" orient="horz" pos="40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住宅市场</a:t>
            </a:r>
            <a:r>
              <a:rPr lang="en-US" altLang="zh-CN" dirty="0" smtClean="0"/>
              <a:t>-</a:t>
            </a:r>
            <a:r>
              <a:rPr lang="zh-CN" altLang="en-US" dirty="0" smtClean="0"/>
              <a:t>量价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南京住宅市场近</a:t>
            </a:r>
            <a:r>
              <a:rPr lang="en-US" altLang="zh-CN" dirty="0" smtClean="0"/>
              <a:t>10</a:t>
            </a:r>
            <a:r>
              <a:rPr lang="zh-CN" altLang="en-US" dirty="0" smtClean="0"/>
              <a:t>周供销量价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1ECDD44-3A09-47A4-9EAC-104FF3365F2A}" type="slidenum">
              <a:rPr lang="en-US" altLang="zh-CN" smtClean="0"/>
              <a:pPr>
                <a:defRPr/>
              </a:pPr>
              <a:t>1</a:t>
            </a:fld>
            <a:endParaRPr lang="zh-CN" altLang="en-US" dirty="0"/>
          </a:p>
        </p:txBody>
      </p:sp>
      <p:graphicFrame>
        <p:nvGraphicFramePr>
          <p:cNvPr id="20" name="图表占位符 19"/>
          <p:cNvGraphicFramePr>
            <a:graphicFrameLocks noGrp="1"/>
          </p:cNvGraphicFramePr>
          <p:nvPr>
            <p:ph type="chart" sz="quarter" idx="16"/>
            <p:extLst>
              <p:ext uri="{D42A27DB-BD31-4B8C-83A1-F6EECF244321}">
                <p14:modId xmlns:p14="http://schemas.microsoft.com/office/powerpoint/2010/main" val="3509730547"/>
              </p:ext>
            </p:extLst>
          </p:nvPr>
        </p:nvGraphicFramePr>
        <p:xfrm>
          <a:off x="1" y="1816831"/>
          <a:ext cx="606425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图表占位符 20"/>
          <p:cNvGraphicFramePr>
            <a:graphicFrameLocks noGrp="1"/>
          </p:cNvGraphicFramePr>
          <p:nvPr>
            <p:ph type="chart" sz="quarter" idx="17"/>
            <p:extLst>
              <p:ext uri="{D42A27DB-BD31-4B8C-83A1-F6EECF244321}">
                <p14:modId xmlns:p14="http://schemas.microsoft.com/office/powerpoint/2010/main" val="3084860806"/>
              </p:ext>
            </p:extLst>
          </p:nvPr>
        </p:nvGraphicFramePr>
        <p:xfrm>
          <a:off x="5578997" y="1816831"/>
          <a:ext cx="6613003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1105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住宅市场</a:t>
            </a:r>
            <a:r>
              <a:rPr lang="en-US" altLang="zh-CN" dirty="0" smtClean="0"/>
              <a:t>-</a:t>
            </a:r>
            <a:r>
              <a:rPr lang="zh-CN" altLang="en-US" dirty="0" smtClean="0"/>
              <a:t>排行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65113" y="1540800"/>
            <a:ext cx="5799137" cy="22520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19076" y="1540800"/>
            <a:ext cx="5799137" cy="22520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1ECDD44-3A09-47A4-9EAC-104FF3365F2A}" type="slidenum">
              <a:rPr lang="en-US" altLang="zh-CN" smtClean="0"/>
              <a:pPr>
                <a:defRPr/>
              </a:pPr>
              <a:t>2</a:t>
            </a:fld>
            <a:endParaRPr lang="zh-CN" altLang="en-US" dirty="0"/>
          </a:p>
        </p:txBody>
      </p:sp>
      <p:graphicFrame>
        <p:nvGraphicFramePr>
          <p:cNvPr id="12" name="Table Placeholder 5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775766896"/>
              </p:ext>
            </p:extLst>
          </p:nvPr>
        </p:nvGraphicFramePr>
        <p:xfrm>
          <a:off x="583626" y="1819606"/>
          <a:ext cx="516211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9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9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排名</a:t>
                      </a:r>
                      <a:endParaRPr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项目推广名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板块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面积</a:t>
                      </a:r>
                      <a:r>
                        <a:rPr 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㎡</a:t>
                      </a:r>
                      <a:r>
                        <a:rPr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中航樾公馆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12586.83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雅居乐滨江国际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浦口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9558.09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荣盛华府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5336.94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骋望怡峰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4770.73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荣盛鹭岛荣府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4693.64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保利中央公园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3478.13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东城金茂悦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2663.9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石林中心城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2501.68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融创玉兰公馆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城北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2050.32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中南山锦花城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仙林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1994.71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3" name="Table Placeholder 6"/>
          <p:cNvGraphicFramePr>
            <a:graphicFrameLocks noGrp="1"/>
          </p:cNvGraphicFramePr>
          <p:nvPr>
            <p:ph type="tbl" sz="quarter" idx="15"/>
            <p:extLst>
              <p:ext uri="{D42A27DB-BD31-4B8C-83A1-F6EECF244321}">
                <p14:modId xmlns:p14="http://schemas.microsoft.com/office/powerpoint/2010/main" val="2932233060"/>
              </p:ext>
            </p:extLst>
          </p:nvPr>
        </p:nvGraphicFramePr>
        <p:xfrm>
          <a:off x="6437588" y="1819606"/>
          <a:ext cx="516211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9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9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排名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项目推广名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板块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套数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中航樾公馆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133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雅居乐滨江国际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浦口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63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骋望怡峰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53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荣盛华府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46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石林中心城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36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保利中央公园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35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荣盛鹭岛荣府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33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东城金茂悦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融创玉兰公馆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城北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中南山锦花城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仙林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20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商业市场</a:t>
            </a:r>
            <a:r>
              <a:rPr lang="en-US" altLang="zh-CN" dirty="0"/>
              <a:t>-</a:t>
            </a:r>
            <a:r>
              <a:rPr lang="zh-CN" altLang="en-US" dirty="0"/>
              <a:t>量价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南京商业市场</a:t>
            </a:r>
            <a:r>
              <a:rPr lang="zh-CN" altLang="en-US" dirty="0"/>
              <a:t>近</a:t>
            </a:r>
            <a:r>
              <a:rPr lang="en-US" altLang="zh-CN" dirty="0"/>
              <a:t>10</a:t>
            </a:r>
            <a:r>
              <a:rPr lang="zh-CN" altLang="en-US" dirty="0"/>
              <a:t>周供销量价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1ECDD44-3A09-47A4-9EAC-104FF3365F2A}" type="slidenum">
              <a:rPr lang="en-US" altLang="zh-CN" smtClean="0"/>
              <a:pPr>
                <a:defRPr/>
              </a:pPr>
              <a:t>3</a:t>
            </a:fld>
            <a:endParaRPr lang="zh-CN" altLang="en-US" dirty="0"/>
          </a:p>
        </p:txBody>
      </p:sp>
      <p:graphicFrame>
        <p:nvGraphicFramePr>
          <p:cNvPr id="11" name="图表占位符 10"/>
          <p:cNvGraphicFramePr>
            <a:graphicFrameLocks noGrp="1"/>
          </p:cNvGraphicFramePr>
          <p:nvPr>
            <p:ph type="chart" sz="quarter" idx="16"/>
            <p:extLst>
              <p:ext uri="{D42A27DB-BD31-4B8C-83A1-F6EECF244321}">
                <p14:modId xmlns:p14="http://schemas.microsoft.com/office/powerpoint/2010/main" val="2475566595"/>
              </p:ext>
            </p:extLst>
          </p:nvPr>
        </p:nvGraphicFramePr>
        <p:xfrm>
          <a:off x="0" y="1818000"/>
          <a:ext cx="6064712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图表占位符 11"/>
          <p:cNvGraphicFramePr>
            <a:graphicFrameLocks noGrp="1"/>
          </p:cNvGraphicFramePr>
          <p:nvPr>
            <p:ph type="chart" sz="quarter" idx="17"/>
            <p:extLst>
              <p:ext uri="{D42A27DB-BD31-4B8C-83A1-F6EECF244321}">
                <p14:modId xmlns:p14="http://schemas.microsoft.com/office/powerpoint/2010/main" val="2586824145"/>
              </p:ext>
            </p:extLst>
          </p:nvPr>
        </p:nvGraphicFramePr>
        <p:xfrm>
          <a:off x="5580000" y="1818000"/>
          <a:ext cx="66120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4119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办公市场</a:t>
            </a:r>
            <a:r>
              <a:rPr lang="en-US" altLang="zh-CN" dirty="0"/>
              <a:t>-</a:t>
            </a:r>
            <a:r>
              <a:rPr lang="zh-CN" altLang="en-US" dirty="0"/>
              <a:t>量价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南京办公市场</a:t>
            </a:r>
            <a:r>
              <a:rPr lang="zh-CN" altLang="en-US" dirty="0"/>
              <a:t>近</a:t>
            </a:r>
            <a:r>
              <a:rPr lang="en-US" altLang="zh-CN" dirty="0"/>
              <a:t>10</a:t>
            </a:r>
            <a:r>
              <a:rPr lang="zh-CN" altLang="en-US" dirty="0"/>
              <a:t>周供销量价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1ECDD44-3A09-47A4-9EAC-104FF3365F2A}" type="slidenum">
              <a:rPr lang="en-US" altLang="zh-CN" smtClean="0"/>
              <a:pPr>
                <a:defRPr/>
              </a:pPr>
              <a:t>4</a:t>
            </a:fld>
            <a:endParaRPr lang="zh-CN" altLang="en-US" dirty="0"/>
          </a:p>
        </p:txBody>
      </p:sp>
      <p:graphicFrame>
        <p:nvGraphicFramePr>
          <p:cNvPr id="10" name="图表占位符 9"/>
          <p:cNvGraphicFramePr>
            <a:graphicFrameLocks noGrp="1"/>
          </p:cNvGraphicFramePr>
          <p:nvPr>
            <p:ph type="chart" sz="quarter" idx="16"/>
            <p:extLst>
              <p:ext uri="{D42A27DB-BD31-4B8C-83A1-F6EECF244321}">
                <p14:modId xmlns:p14="http://schemas.microsoft.com/office/powerpoint/2010/main" val="1642180848"/>
              </p:ext>
            </p:extLst>
          </p:nvPr>
        </p:nvGraphicFramePr>
        <p:xfrm>
          <a:off x="1" y="1818000"/>
          <a:ext cx="606425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图表占位符 10"/>
          <p:cNvGraphicFramePr>
            <a:graphicFrameLocks noGrp="1"/>
          </p:cNvGraphicFramePr>
          <p:nvPr>
            <p:ph type="chart" sz="quarter" idx="17"/>
            <p:extLst>
              <p:ext uri="{D42A27DB-BD31-4B8C-83A1-F6EECF244321}">
                <p14:modId xmlns:p14="http://schemas.microsoft.com/office/powerpoint/2010/main" val="2019754500"/>
              </p:ext>
            </p:extLst>
          </p:nvPr>
        </p:nvGraphicFramePr>
        <p:xfrm>
          <a:off x="5580000" y="1818000"/>
          <a:ext cx="66120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755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别墅市场</a:t>
            </a:r>
            <a:r>
              <a:rPr lang="en-US" altLang="zh-CN" dirty="0"/>
              <a:t>-</a:t>
            </a:r>
            <a:r>
              <a:rPr lang="zh-CN" altLang="en-US" dirty="0"/>
              <a:t>量价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南京别墅市场</a:t>
            </a:r>
            <a:r>
              <a:rPr lang="zh-CN" altLang="en-US" dirty="0"/>
              <a:t>近</a:t>
            </a:r>
            <a:r>
              <a:rPr lang="en-US" altLang="zh-CN" dirty="0"/>
              <a:t>10</a:t>
            </a:r>
            <a:r>
              <a:rPr lang="zh-CN" altLang="en-US" dirty="0"/>
              <a:t>周供销量价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1ECDD44-3A09-47A4-9EAC-104FF3365F2A}" type="slidenum">
              <a:rPr lang="en-US" altLang="zh-CN" smtClean="0"/>
              <a:pPr>
                <a:defRPr/>
              </a:pPr>
              <a:t>5</a:t>
            </a:fld>
            <a:endParaRPr lang="zh-CN" altLang="en-US" dirty="0"/>
          </a:p>
        </p:txBody>
      </p:sp>
      <p:graphicFrame>
        <p:nvGraphicFramePr>
          <p:cNvPr id="10" name="图表占位符 9"/>
          <p:cNvGraphicFramePr>
            <a:graphicFrameLocks noGrp="1"/>
          </p:cNvGraphicFramePr>
          <p:nvPr>
            <p:ph type="chart" sz="quarter" idx="16"/>
            <p:extLst>
              <p:ext uri="{D42A27DB-BD31-4B8C-83A1-F6EECF244321}">
                <p14:modId xmlns:p14="http://schemas.microsoft.com/office/powerpoint/2010/main" val="3450143301"/>
              </p:ext>
            </p:extLst>
          </p:nvPr>
        </p:nvGraphicFramePr>
        <p:xfrm>
          <a:off x="1" y="1818000"/>
          <a:ext cx="606425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图表占位符 10"/>
          <p:cNvGraphicFramePr>
            <a:graphicFrameLocks noGrp="1"/>
          </p:cNvGraphicFramePr>
          <p:nvPr>
            <p:ph type="chart" sz="quarter" idx="17"/>
            <p:extLst>
              <p:ext uri="{D42A27DB-BD31-4B8C-83A1-F6EECF244321}">
                <p14:modId xmlns:p14="http://schemas.microsoft.com/office/powerpoint/2010/main" val="2892014718"/>
              </p:ext>
            </p:extLst>
          </p:nvPr>
        </p:nvGraphicFramePr>
        <p:xfrm>
          <a:off x="5580000" y="1818000"/>
          <a:ext cx="66120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97859347"/>
      </p:ext>
    </p:extLst>
  </p:cSld>
  <p:clrMapOvr>
    <a:masterClrMapping/>
  </p:clrMapOvr>
</p:sld>
</file>

<file path=ppt/theme/theme1.xml><?xml version="1.0" encoding="utf-8"?>
<a:theme xmlns:a="http://schemas.openxmlformats.org/drawingml/2006/main" name="winsun周报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AB2C38"/>
      </a:accent1>
      <a:accent2>
        <a:srgbClr val="5C2836"/>
      </a:accent2>
      <a:accent3>
        <a:srgbClr val="202431"/>
      </a:accent3>
      <a:accent4>
        <a:srgbClr val="5D7769"/>
      </a:accent4>
      <a:accent5>
        <a:srgbClr val="BDB665"/>
      </a:accent5>
      <a:accent6>
        <a:srgbClr val="CFB091"/>
      </a:accent6>
      <a:hlink>
        <a:srgbClr val="AB2C38"/>
      </a:hlink>
      <a:folHlink>
        <a:srgbClr val="BFBFB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E6E9E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E6E9EC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E6E9EC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E6E9EC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E6E9EC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E6E9EC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E6E9EC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E6E9EC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E6E9EC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7969</TotalTime>
  <Words>157</Words>
  <Application>Microsoft Office PowerPoint</Application>
  <PresentationFormat>宽屏</PresentationFormat>
  <Paragraphs>103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Wingdings</vt:lpstr>
      <vt:lpstr>winsun周报</vt:lpstr>
      <vt:lpstr>住宅市场-量价</vt:lpstr>
      <vt:lpstr>住宅市场-排行</vt:lpstr>
      <vt:lpstr>商业市场-量价</vt:lpstr>
      <vt:lpstr>办公市场-量价</vt:lpstr>
      <vt:lpstr>别墅市场-量价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365</dc:creator>
  <cp:lastModifiedBy>Peng Ziqiao</cp:lastModifiedBy>
  <cp:revision>715</cp:revision>
  <dcterms:created xsi:type="dcterms:W3CDTF">2016-05-31T01:36:05Z</dcterms:created>
  <dcterms:modified xsi:type="dcterms:W3CDTF">2017-12-06T05:58:08Z</dcterms:modified>
</cp:coreProperties>
</file>