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5D7769"/>
    <a:srgbClr val="202431"/>
    <a:srgbClr val="5C2836"/>
    <a:srgbClr val="AB2C38"/>
    <a:srgbClr val="4A4949"/>
    <a:srgbClr val="F4A230"/>
    <a:srgbClr val="D74B4B"/>
    <a:srgbClr val="435B75"/>
    <a:srgbClr val="9A9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07" autoAdjust="0"/>
  </p:normalViewPr>
  <p:slideViewPr>
    <p:cSldViewPr snapToGrid="0">
      <p:cViewPr varScale="1">
        <p:scale>
          <a:sx n="87" d="100"/>
          <a:sy n="87" d="100"/>
        </p:scale>
        <p:origin x="648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_2\week_dat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_2\week_dat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_2\week_dat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_2\week_data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_2\week_data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_2\week_data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_2\week_data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F_week_2\week_data.xlsx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住宅量价!$A$2:$A$11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住宅量价!$B$2:$B$11</c:f>
              <c:numCache>
                <c:formatCode>General</c:formatCode>
                <c:ptCount val="10"/>
                <c:pt idx="0">
                  <c:v>9.27</c:v>
                </c:pt>
                <c:pt idx="1">
                  <c:v>52.17</c:v>
                </c:pt>
                <c:pt idx="2">
                  <c:v>17.09</c:v>
                </c:pt>
                <c:pt idx="3">
                  <c:v>68.03</c:v>
                </c:pt>
                <c:pt idx="4">
                  <c:v>10.199999999999999</c:v>
                </c:pt>
                <c:pt idx="5">
                  <c:v>0</c:v>
                </c:pt>
                <c:pt idx="6">
                  <c:v>62.38</c:v>
                </c:pt>
                <c:pt idx="7">
                  <c:v>19.170000000000002</c:v>
                </c:pt>
                <c:pt idx="8">
                  <c:v>1.23</c:v>
                </c:pt>
                <c:pt idx="9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3-4D34-A03A-4EE97DC5207B}"/>
            </c:ext>
          </c:extLst>
        </c:ser>
        <c:ser>
          <c:idx val="1"/>
          <c:order val="1"/>
          <c:tx>
            <c:strRef>
              <c:f>住宅量价!$C$1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住宅量价!$A$2:$A$11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住宅量价!$C$2:$C$11</c:f>
              <c:numCache>
                <c:formatCode>General</c:formatCode>
                <c:ptCount val="10"/>
                <c:pt idx="0">
                  <c:v>10.1</c:v>
                </c:pt>
                <c:pt idx="1">
                  <c:v>7.87</c:v>
                </c:pt>
                <c:pt idx="2">
                  <c:v>27.8</c:v>
                </c:pt>
                <c:pt idx="3">
                  <c:v>26.67</c:v>
                </c:pt>
                <c:pt idx="4">
                  <c:v>33.340000000000003</c:v>
                </c:pt>
                <c:pt idx="5">
                  <c:v>32.979999999999997</c:v>
                </c:pt>
                <c:pt idx="6">
                  <c:v>24.08</c:v>
                </c:pt>
                <c:pt idx="7">
                  <c:v>13.24</c:v>
                </c:pt>
                <c:pt idx="8">
                  <c:v>28.18</c:v>
                </c:pt>
                <c:pt idx="9">
                  <c:v>28.94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63-4D34-A03A-4EE97DC52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住宅量价!$D$1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住宅量价!$A$2:$A$11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住宅量价!$D$2:$D$11</c:f>
              <c:numCache>
                <c:formatCode>General</c:formatCode>
                <c:ptCount val="10"/>
                <c:pt idx="0">
                  <c:v>20353</c:v>
                </c:pt>
                <c:pt idx="1">
                  <c:v>22219</c:v>
                </c:pt>
                <c:pt idx="2">
                  <c:v>24714</c:v>
                </c:pt>
                <c:pt idx="3">
                  <c:v>27253</c:v>
                </c:pt>
                <c:pt idx="4">
                  <c:v>19707</c:v>
                </c:pt>
                <c:pt idx="5">
                  <c:v>20126</c:v>
                </c:pt>
                <c:pt idx="6">
                  <c:v>19806</c:v>
                </c:pt>
                <c:pt idx="7">
                  <c:v>20345</c:v>
                </c:pt>
                <c:pt idx="8">
                  <c:v>23223</c:v>
                </c:pt>
                <c:pt idx="9">
                  <c:v>23701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863-4D34-A03A-4EE97DC52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住宅板块!$A$2:$A$12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住宅板块!$B$2:$B$12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住宅板块!$C$1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住宅板块!$A$2:$A$12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住宅板块!$C$2:$C$12</c:f>
              <c:numCache>
                <c:formatCode>General</c:formatCode>
                <c:ptCount val="11"/>
                <c:pt idx="0">
                  <c:v>0</c:v>
                </c:pt>
                <c:pt idx="1">
                  <c:v>2.16</c:v>
                </c:pt>
                <c:pt idx="2">
                  <c:v>0.85</c:v>
                </c:pt>
                <c:pt idx="3">
                  <c:v>6.11</c:v>
                </c:pt>
                <c:pt idx="4">
                  <c:v>5.52</c:v>
                </c:pt>
                <c:pt idx="5">
                  <c:v>1.04</c:v>
                </c:pt>
                <c:pt idx="6">
                  <c:v>2.09</c:v>
                </c:pt>
                <c:pt idx="7">
                  <c:v>2.5299999999999998</c:v>
                </c:pt>
                <c:pt idx="8">
                  <c:v>1.2</c:v>
                </c:pt>
                <c:pt idx="9">
                  <c:v>5.21</c:v>
                </c:pt>
                <c:pt idx="10">
                  <c:v>2.23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住宅板块!$D$1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住宅板块!$A$2:$A$12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住宅板块!$D$2:$D$12</c:f>
              <c:numCache>
                <c:formatCode>General</c:formatCode>
                <c:ptCount val="11"/>
                <c:pt idx="1">
                  <c:v>29967</c:v>
                </c:pt>
                <c:pt idx="2">
                  <c:v>23355</c:v>
                </c:pt>
                <c:pt idx="3">
                  <c:v>37135</c:v>
                </c:pt>
                <c:pt idx="4">
                  <c:v>28404</c:v>
                </c:pt>
                <c:pt idx="5">
                  <c:v>26555</c:v>
                </c:pt>
                <c:pt idx="6">
                  <c:v>18076</c:v>
                </c:pt>
                <c:pt idx="7">
                  <c:v>23424</c:v>
                </c:pt>
                <c:pt idx="8">
                  <c:v>13719</c:v>
                </c:pt>
                <c:pt idx="9">
                  <c:v>11085</c:v>
                </c:pt>
                <c:pt idx="10">
                  <c:v>8490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别墅量价!$B$1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别墅量价!$A$2:$A$11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别墅量价!$B$2:$B$11</c:f>
              <c:numCache>
                <c:formatCode>General</c:formatCode>
                <c:ptCount val="10"/>
                <c:pt idx="0">
                  <c:v>1.93</c:v>
                </c:pt>
                <c:pt idx="1">
                  <c:v>0</c:v>
                </c:pt>
                <c:pt idx="2">
                  <c:v>0</c:v>
                </c:pt>
                <c:pt idx="3">
                  <c:v>5.96</c:v>
                </c:pt>
                <c:pt idx="4">
                  <c:v>1.06</c:v>
                </c:pt>
                <c:pt idx="5">
                  <c:v>0</c:v>
                </c:pt>
                <c:pt idx="6">
                  <c:v>2.36</c:v>
                </c:pt>
                <c:pt idx="7">
                  <c:v>0</c:v>
                </c:pt>
                <c:pt idx="8">
                  <c:v>0.38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别墅量价!$C$1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别墅量价!$A$2:$A$11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别墅量价!$C$2:$C$11</c:f>
              <c:numCache>
                <c:formatCode>General</c:formatCode>
                <c:ptCount val="10"/>
                <c:pt idx="0">
                  <c:v>0.69</c:v>
                </c:pt>
                <c:pt idx="1">
                  <c:v>0.47</c:v>
                </c:pt>
                <c:pt idx="2">
                  <c:v>0.81</c:v>
                </c:pt>
                <c:pt idx="3">
                  <c:v>2.58</c:v>
                </c:pt>
                <c:pt idx="4">
                  <c:v>1.1499999999999999</c:v>
                </c:pt>
                <c:pt idx="5">
                  <c:v>1.4</c:v>
                </c:pt>
                <c:pt idx="6">
                  <c:v>0.38</c:v>
                </c:pt>
                <c:pt idx="7">
                  <c:v>0.36</c:v>
                </c:pt>
                <c:pt idx="8">
                  <c:v>2.16</c:v>
                </c:pt>
                <c:pt idx="9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别墅量价!$D$1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别墅量价!$A$2:$A$11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别墅量价!$D$2:$D$11</c:f>
              <c:numCache>
                <c:formatCode>General</c:formatCode>
                <c:ptCount val="10"/>
                <c:pt idx="0">
                  <c:v>30172</c:v>
                </c:pt>
                <c:pt idx="1">
                  <c:v>19725</c:v>
                </c:pt>
                <c:pt idx="2">
                  <c:v>28652</c:v>
                </c:pt>
                <c:pt idx="3">
                  <c:v>13791</c:v>
                </c:pt>
                <c:pt idx="4">
                  <c:v>25723</c:v>
                </c:pt>
                <c:pt idx="5">
                  <c:v>26251</c:v>
                </c:pt>
                <c:pt idx="6">
                  <c:v>33678</c:v>
                </c:pt>
                <c:pt idx="7">
                  <c:v>18045</c:v>
                </c:pt>
                <c:pt idx="8">
                  <c:v>19854</c:v>
                </c:pt>
                <c:pt idx="9">
                  <c:v>27125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别墅板块!$B$1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别墅板块!$A$2:$A$12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别墅板块!$B$2:$B$12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别墅板块!$C$1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别墅板块!$A$2:$A$12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别墅板块!$C$2:$C$12</c:f>
              <c:numCache>
                <c:formatCode>General</c:formatCode>
                <c:ptCount val="11"/>
                <c:pt idx="0">
                  <c:v>0</c:v>
                </c:pt>
                <c:pt idx="1">
                  <c:v>0.03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0.05</c:v>
                </c:pt>
                <c:pt idx="6">
                  <c:v>0.84</c:v>
                </c:pt>
                <c:pt idx="7">
                  <c:v>0</c:v>
                </c:pt>
                <c:pt idx="8">
                  <c:v>0</c:v>
                </c:pt>
                <c:pt idx="9">
                  <c:v>0.11</c:v>
                </c:pt>
                <c:pt idx="10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别墅板块!$D$1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别墅板块!$A$2:$A$12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别墅板块!$D$2:$D$12</c:f>
              <c:numCache>
                <c:formatCode>General</c:formatCode>
                <c:ptCount val="11"/>
                <c:pt idx="1">
                  <c:v>39113</c:v>
                </c:pt>
                <c:pt idx="5">
                  <c:v>27076</c:v>
                </c:pt>
                <c:pt idx="6">
                  <c:v>30154</c:v>
                </c:pt>
                <c:pt idx="9">
                  <c:v>11349</c:v>
                </c:pt>
                <c:pt idx="10">
                  <c:v>12822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商业量价!$A$2:$A$11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商业量价!$B$2:$B$11</c:f>
              <c:numCache>
                <c:formatCode>General</c:formatCode>
                <c:ptCount val="10"/>
                <c:pt idx="0">
                  <c:v>0.42</c:v>
                </c:pt>
                <c:pt idx="1">
                  <c:v>2.2799999999999998</c:v>
                </c:pt>
                <c:pt idx="2">
                  <c:v>8.1999999999999993</c:v>
                </c:pt>
                <c:pt idx="3">
                  <c:v>8.17</c:v>
                </c:pt>
                <c:pt idx="4">
                  <c:v>1.55</c:v>
                </c:pt>
                <c:pt idx="5">
                  <c:v>0</c:v>
                </c:pt>
                <c:pt idx="6">
                  <c:v>2.39</c:v>
                </c:pt>
                <c:pt idx="7">
                  <c:v>2.38</c:v>
                </c:pt>
                <c:pt idx="8">
                  <c:v>1.43</c:v>
                </c:pt>
                <c:pt idx="9">
                  <c:v>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商业量价!$C$1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商业量价!$A$2:$A$11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商业量价!$C$2:$C$11</c:f>
              <c:numCache>
                <c:formatCode>General</c:formatCode>
                <c:ptCount val="10"/>
                <c:pt idx="0">
                  <c:v>2.2799999999999998</c:v>
                </c:pt>
                <c:pt idx="1">
                  <c:v>1.6</c:v>
                </c:pt>
                <c:pt idx="2">
                  <c:v>1.42</c:v>
                </c:pt>
                <c:pt idx="3">
                  <c:v>1.57</c:v>
                </c:pt>
                <c:pt idx="4">
                  <c:v>2.14</c:v>
                </c:pt>
                <c:pt idx="5">
                  <c:v>2.23</c:v>
                </c:pt>
                <c:pt idx="6">
                  <c:v>3.49</c:v>
                </c:pt>
                <c:pt idx="7">
                  <c:v>4.79</c:v>
                </c:pt>
                <c:pt idx="8">
                  <c:v>1.84</c:v>
                </c:pt>
                <c:pt idx="9">
                  <c:v>2.11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商业量价!$D$1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商业量价!$A$2:$A$11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商业量价!$D$2:$D$11</c:f>
              <c:numCache>
                <c:formatCode>General</c:formatCode>
                <c:ptCount val="10"/>
                <c:pt idx="0">
                  <c:v>21243</c:v>
                </c:pt>
                <c:pt idx="1">
                  <c:v>26014</c:v>
                </c:pt>
                <c:pt idx="2">
                  <c:v>25895</c:v>
                </c:pt>
                <c:pt idx="3">
                  <c:v>32512</c:v>
                </c:pt>
                <c:pt idx="4">
                  <c:v>26009</c:v>
                </c:pt>
                <c:pt idx="5">
                  <c:v>23064</c:v>
                </c:pt>
                <c:pt idx="6">
                  <c:v>22067</c:v>
                </c:pt>
                <c:pt idx="7">
                  <c:v>23593</c:v>
                </c:pt>
                <c:pt idx="8">
                  <c:v>21100</c:v>
                </c:pt>
                <c:pt idx="9">
                  <c:v>23873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商业板块!$A$2:$A$12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商业板块!$B$2:$B$12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0.34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2.97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商业板块!$C$1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商业板块!$A$2:$A$12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商业板块!$C$2:$C$12</c:f>
              <c:numCache>
                <c:formatCode>General</c:formatCode>
                <c:ptCount val="11"/>
                <c:pt idx="0">
                  <c:v>0.18</c:v>
                </c:pt>
                <c:pt idx="1">
                  <c:v>0.05</c:v>
                </c:pt>
                <c:pt idx="2">
                  <c:v>0.19</c:v>
                </c:pt>
                <c:pt idx="3">
                  <c:v>7.0000000000000007E-2</c:v>
                </c:pt>
                <c:pt idx="4">
                  <c:v>0.42</c:v>
                </c:pt>
                <c:pt idx="5">
                  <c:v>0.14000000000000001</c:v>
                </c:pt>
                <c:pt idx="6">
                  <c:v>0.23</c:v>
                </c:pt>
                <c:pt idx="7">
                  <c:v>0.08</c:v>
                </c:pt>
                <c:pt idx="8">
                  <c:v>0.04</c:v>
                </c:pt>
                <c:pt idx="9">
                  <c:v>0.63</c:v>
                </c:pt>
                <c:pt idx="10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商业板块!$D$1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商业板块!$A$2:$A$12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商业板块!$D$2:$D$12</c:f>
              <c:numCache>
                <c:formatCode>General</c:formatCode>
                <c:ptCount val="11"/>
                <c:pt idx="0">
                  <c:v>49293</c:v>
                </c:pt>
                <c:pt idx="1">
                  <c:v>39946</c:v>
                </c:pt>
                <c:pt idx="2">
                  <c:v>31960</c:v>
                </c:pt>
                <c:pt idx="3">
                  <c:v>29299</c:v>
                </c:pt>
                <c:pt idx="4">
                  <c:v>18923</c:v>
                </c:pt>
                <c:pt idx="5">
                  <c:v>42521</c:v>
                </c:pt>
                <c:pt idx="6">
                  <c:v>29190</c:v>
                </c:pt>
                <c:pt idx="7">
                  <c:v>19610</c:v>
                </c:pt>
                <c:pt idx="8">
                  <c:v>16090</c:v>
                </c:pt>
                <c:pt idx="9">
                  <c:v>11197</c:v>
                </c:pt>
                <c:pt idx="10">
                  <c:v>13295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办公量价!$A$2:$A$11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办公量价!$B$2:$B$11</c:f>
              <c:numCache>
                <c:formatCode>General</c:formatCode>
                <c:ptCount val="10"/>
                <c:pt idx="0">
                  <c:v>0</c:v>
                </c:pt>
                <c:pt idx="1">
                  <c:v>14.86</c:v>
                </c:pt>
                <c:pt idx="2">
                  <c:v>1.05</c:v>
                </c:pt>
                <c:pt idx="3">
                  <c:v>9.06</c:v>
                </c:pt>
                <c:pt idx="4">
                  <c:v>0.48</c:v>
                </c:pt>
                <c:pt idx="5">
                  <c:v>0</c:v>
                </c:pt>
                <c:pt idx="6">
                  <c:v>0</c:v>
                </c:pt>
                <c:pt idx="7">
                  <c:v>13.14</c:v>
                </c:pt>
                <c:pt idx="8">
                  <c:v>6.27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办公量价!$C$1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办公量价!$A$2:$A$11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办公量价!$C$2:$C$11</c:f>
              <c:numCache>
                <c:formatCode>General</c:formatCode>
                <c:ptCount val="10"/>
                <c:pt idx="0">
                  <c:v>2.97</c:v>
                </c:pt>
                <c:pt idx="1">
                  <c:v>3.88</c:v>
                </c:pt>
                <c:pt idx="2">
                  <c:v>2.58</c:v>
                </c:pt>
                <c:pt idx="3">
                  <c:v>2.89</c:v>
                </c:pt>
                <c:pt idx="4">
                  <c:v>6.87</c:v>
                </c:pt>
                <c:pt idx="5">
                  <c:v>2.2799999999999998</c:v>
                </c:pt>
                <c:pt idx="6">
                  <c:v>3.24</c:v>
                </c:pt>
                <c:pt idx="7">
                  <c:v>3.58</c:v>
                </c:pt>
                <c:pt idx="8">
                  <c:v>1.86</c:v>
                </c:pt>
                <c:pt idx="9">
                  <c:v>1.63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办公量价!$D$1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办公量价!$A$2:$A$11</c:f>
              <c:strCache>
                <c:ptCount val="10"/>
                <c:pt idx="0">
                  <c:v>11.06-11.12</c:v>
                </c:pt>
                <c:pt idx="1">
                  <c:v>11.13-11.19</c:v>
                </c:pt>
                <c:pt idx="2">
                  <c:v>11.20-11.26</c:v>
                </c:pt>
                <c:pt idx="3">
                  <c:v>11.27-12.03</c:v>
                </c:pt>
                <c:pt idx="4">
                  <c:v>12.04-12.10</c:v>
                </c:pt>
                <c:pt idx="5">
                  <c:v>12.11-12.17</c:v>
                </c:pt>
                <c:pt idx="6">
                  <c:v>12.18-12.24</c:v>
                </c:pt>
                <c:pt idx="7">
                  <c:v>12.25-12.31</c:v>
                </c:pt>
                <c:pt idx="8">
                  <c:v>01.01-01.07</c:v>
                </c:pt>
                <c:pt idx="9">
                  <c:v>01.08-01.14</c:v>
                </c:pt>
              </c:strCache>
            </c:strRef>
          </c:cat>
          <c:val>
            <c:numRef>
              <c:f>办公量价!$D$2:$D$11</c:f>
              <c:numCache>
                <c:formatCode>General</c:formatCode>
                <c:ptCount val="10"/>
                <c:pt idx="0">
                  <c:v>16970</c:v>
                </c:pt>
                <c:pt idx="1">
                  <c:v>15609</c:v>
                </c:pt>
                <c:pt idx="2">
                  <c:v>19987</c:v>
                </c:pt>
                <c:pt idx="3">
                  <c:v>18067</c:v>
                </c:pt>
                <c:pt idx="4">
                  <c:v>22294</c:v>
                </c:pt>
                <c:pt idx="5">
                  <c:v>19326</c:v>
                </c:pt>
                <c:pt idx="6">
                  <c:v>20899</c:v>
                </c:pt>
                <c:pt idx="7">
                  <c:v>20902</c:v>
                </c:pt>
                <c:pt idx="8">
                  <c:v>19029</c:v>
                </c:pt>
                <c:pt idx="9">
                  <c:v>21358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办公板块!$A$2:$A$12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办公板块!$C$1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办公板块!$A$2:$A$12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办公板块!$C$2:$C$12</c:f>
              <c:numCache>
                <c:formatCode>General</c:formatCode>
                <c:ptCount val="11"/>
                <c:pt idx="0">
                  <c:v>0.02</c:v>
                </c:pt>
                <c:pt idx="1">
                  <c:v>0.03</c:v>
                </c:pt>
                <c:pt idx="2">
                  <c:v>0.89</c:v>
                </c:pt>
                <c:pt idx="3">
                  <c:v>0.12</c:v>
                </c:pt>
                <c:pt idx="4">
                  <c:v>0.17</c:v>
                </c:pt>
                <c:pt idx="5">
                  <c:v>0.11</c:v>
                </c:pt>
                <c:pt idx="6">
                  <c:v>0.13</c:v>
                </c:pt>
                <c:pt idx="7">
                  <c:v>0.12</c:v>
                </c:pt>
                <c:pt idx="8">
                  <c:v>0.03</c:v>
                </c:pt>
                <c:pt idx="9">
                  <c:v>0.01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办公板块!$D$1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办公板块!$A$2:$A$12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办公板块!$D$2:$D$12</c:f>
              <c:numCache>
                <c:formatCode>General</c:formatCode>
                <c:ptCount val="11"/>
                <c:pt idx="0">
                  <c:v>27683</c:v>
                </c:pt>
                <c:pt idx="1">
                  <c:v>19612</c:v>
                </c:pt>
                <c:pt idx="2">
                  <c:v>22775</c:v>
                </c:pt>
                <c:pt idx="3">
                  <c:v>28028</c:v>
                </c:pt>
                <c:pt idx="4">
                  <c:v>20263</c:v>
                </c:pt>
                <c:pt idx="5">
                  <c:v>18616</c:v>
                </c:pt>
                <c:pt idx="6">
                  <c:v>17134</c:v>
                </c:pt>
                <c:pt idx="7">
                  <c:v>14813</c:v>
                </c:pt>
                <c:pt idx="8">
                  <c:v>13225</c:v>
                </c:pt>
                <c:pt idx="9">
                  <c:v>13647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2018/1/16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7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7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553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979200"/>
            <a:ext cx="11016000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7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928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607955" y="2447966"/>
            <a:ext cx="215900" cy="1223963"/>
          </a:xfrm>
          <a:prstGeom prst="rect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816006" y="43291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网尚研究机构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8" descr="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447" y="635391"/>
            <a:ext cx="1838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3934409" y="2447966"/>
            <a:ext cx="6994800" cy="737428"/>
          </a:xfrm>
          <a:prstGeom prst="rect">
            <a:avLst/>
          </a:prstGeom>
        </p:spPr>
        <p:txBody>
          <a:bodyPr tIns="0" bIns="0" anchor="ctr" anchorCtr="0"/>
          <a:lstStyle>
            <a:lvl1pPr marL="0" algn="ctr" defTabSz="914400" rtl="0" eaLnBrk="1" latinLnBrk="0" hangingPunct="1">
              <a:lnSpc>
                <a:spcPct val="100000"/>
              </a:lnSpc>
              <a:defRPr lang="zh-CN" altLang="en-US"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lnSpc>
                <a:spcPct val="150000"/>
              </a:lnSpc>
              <a:def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周周报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934409" y="3249038"/>
            <a:ext cx="6994800" cy="3708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5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zh-CN" altLang="en-US" dirty="0" smtClean="0"/>
              <a:t>本周导读</a:t>
            </a:r>
            <a:endParaRPr lang="zh-CN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7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 userDrawn="1"/>
        </p:nvGrpSpPr>
        <p:grpSpPr>
          <a:xfrm>
            <a:off x="518281" y="1577340"/>
            <a:ext cx="5107819" cy="4735589"/>
            <a:chOff x="518281" y="1487200"/>
            <a:chExt cx="5107819" cy="4735589"/>
          </a:xfrm>
        </p:grpSpPr>
        <p:grpSp>
          <p:nvGrpSpPr>
            <p:cNvPr id="96" name="组合 95"/>
            <p:cNvGrpSpPr/>
            <p:nvPr userDrawn="1"/>
          </p:nvGrpSpPr>
          <p:grpSpPr>
            <a:xfrm>
              <a:off x="518281" y="1769773"/>
              <a:ext cx="5107819" cy="1035585"/>
              <a:chOff x="518281" y="1709625"/>
              <a:chExt cx="5107819" cy="1035585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18281" y="1709625"/>
                <a:ext cx="5107819" cy="10355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681563" y="1779214"/>
                <a:ext cx="683046" cy="683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house-building_48775"/>
              <p:cNvSpPr>
                <a:spLocks noChangeAspect="1"/>
              </p:cNvSpPr>
              <p:nvPr/>
            </p:nvSpPr>
            <p:spPr bwMode="auto">
              <a:xfrm>
                <a:off x="830437" y="1930113"/>
                <a:ext cx="385299" cy="381248"/>
              </a:xfrm>
              <a:custGeom>
                <a:avLst/>
                <a:gdLst>
                  <a:gd name="connsiteX0" fmla="*/ 182109 w 551492"/>
                  <a:gd name="connsiteY0" fmla="*/ 405089 h 545693"/>
                  <a:gd name="connsiteX1" fmla="*/ 182109 w 551492"/>
                  <a:gd name="connsiteY1" fmla="*/ 465716 h 545693"/>
                  <a:gd name="connsiteX2" fmla="*/ 240229 w 551492"/>
                  <a:gd name="connsiteY2" fmla="*/ 468296 h 545693"/>
                  <a:gd name="connsiteX3" fmla="*/ 240229 w 551492"/>
                  <a:gd name="connsiteY3" fmla="*/ 406379 h 545693"/>
                  <a:gd name="connsiteX4" fmla="*/ 291891 w 551492"/>
                  <a:gd name="connsiteY4" fmla="*/ 403799 h 545693"/>
                  <a:gd name="connsiteX5" fmla="*/ 291891 w 551492"/>
                  <a:gd name="connsiteY5" fmla="*/ 467006 h 545693"/>
                  <a:gd name="connsiteX6" fmla="*/ 353885 w 551492"/>
                  <a:gd name="connsiteY6" fmla="*/ 464426 h 545693"/>
                  <a:gd name="connsiteX7" fmla="*/ 353885 w 551492"/>
                  <a:gd name="connsiteY7" fmla="*/ 403799 h 545693"/>
                  <a:gd name="connsiteX8" fmla="*/ 104616 w 551492"/>
                  <a:gd name="connsiteY8" fmla="*/ 403799 h 545693"/>
                  <a:gd name="connsiteX9" fmla="*/ 104616 w 551492"/>
                  <a:gd name="connsiteY9" fmla="*/ 461846 h 545693"/>
                  <a:gd name="connsiteX10" fmla="*/ 157569 w 551492"/>
                  <a:gd name="connsiteY10" fmla="*/ 464426 h 545693"/>
                  <a:gd name="connsiteX11" fmla="*/ 157569 w 551492"/>
                  <a:gd name="connsiteY11" fmla="*/ 405089 h 545693"/>
                  <a:gd name="connsiteX12" fmla="*/ 157569 w 551492"/>
                  <a:gd name="connsiteY12" fmla="*/ 308343 h 545693"/>
                  <a:gd name="connsiteX13" fmla="*/ 104616 w 551492"/>
                  <a:gd name="connsiteY13" fmla="*/ 309633 h 545693"/>
                  <a:gd name="connsiteX14" fmla="*/ 104616 w 551492"/>
                  <a:gd name="connsiteY14" fmla="*/ 367680 h 545693"/>
                  <a:gd name="connsiteX15" fmla="*/ 157569 w 551492"/>
                  <a:gd name="connsiteY15" fmla="*/ 367680 h 545693"/>
                  <a:gd name="connsiteX16" fmla="*/ 387465 w 551492"/>
                  <a:gd name="connsiteY16" fmla="*/ 305763 h 545693"/>
                  <a:gd name="connsiteX17" fmla="*/ 387465 w 551492"/>
                  <a:gd name="connsiteY17" fmla="*/ 365101 h 545693"/>
                  <a:gd name="connsiteX18" fmla="*/ 443002 w 551492"/>
                  <a:gd name="connsiteY18" fmla="*/ 366390 h 545693"/>
                  <a:gd name="connsiteX19" fmla="*/ 443002 w 551492"/>
                  <a:gd name="connsiteY19" fmla="*/ 308343 h 545693"/>
                  <a:gd name="connsiteX20" fmla="*/ 240229 w 551492"/>
                  <a:gd name="connsiteY20" fmla="*/ 304473 h 545693"/>
                  <a:gd name="connsiteX21" fmla="*/ 182109 w 551492"/>
                  <a:gd name="connsiteY21" fmla="*/ 307053 h 545693"/>
                  <a:gd name="connsiteX22" fmla="*/ 182109 w 551492"/>
                  <a:gd name="connsiteY22" fmla="*/ 366390 h 545693"/>
                  <a:gd name="connsiteX23" fmla="*/ 240229 w 551492"/>
                  <a:gd name="connsiteY23" fmla="*/ 366390 h 545693"/>
                  <a:gd name="connsiteX24" fmla="*/ 289308 w 551492"/>
                  <a:gd name="connsiteY24" fmla="*/ 301893 h 545693"/>
                  <a:gd name="connsiteX25" fmla="*/ 289308 w 551492"/>
                  <a:gd name="connsiteY25" fmla="*/ 365101 h 545693"/>
                  <a:gd name="connsiteX26" fmla="*/ 351302 w 551492"/>
                  <a:gd name="connsiteY26" fmla="*/ 365101 h 545693"/>
                  <a:gd name="connsiteX27" fmla="*/ 351302 w 551492"/>
                  <a:gd name="connsiteY27" fmla="*/ 304473 h 545693"/>
                  <a:gd name="connsiteX28" fmla="*/ 384882 w 551492"/>
                  <a:gd name="connsiteY28" fmla="*/ 207727 h 545693"/>
                  <a:gd name="connsiteX29" fmla="*/ 384882 w 551492"/>
                  <a:gd name="connsiteY29" fmla="*/ 267065 h 545693"/>
                  <a:gd name="connsiteX30" fmla="*/ 440419 w 551492"/>
                  <a:gd name="connsiteY30" fmla="*/ 270934 h 545693"/>
                  <a:gd name="connsiteX31" fmla="*/ 440419 w 551492"/>
                  <a:gd name="connsiteY31" fmla="*/ 212887 h 545693"/>
                  <a:gd name="connsiteX32" fmla="*/ 154986 w 551492"/>
                  <a:gd name="connsiteY32" fmla="*/ 206437 h 545693"/>
                  <a:gd name="connsiteX33" fmla="*/ 103324 w 551492"/>
                  <a:gd name="connsiteY33" fmla="*/ 211597 h 545693"/>
                  <a:gd name="connsiteX34" fmla="*/ 103324 w 551492"/>
                  <a:gd name="connsiteY34" fmla="*/ 269645 h 545693"/>
                  <a:gd name="connsiteX35" fmla="*/ 154986 w 551492"/>
                  <a:gd name="connsiteY35" fmla="*/ 265775 h 545693"/>
                  <a:gd name="connsiteX36" fmla="*/ 286724 w 551492"/>
                  <a:gd name="connsiteY36" fmla="*/ 197408 h 545693"/>
                  <a:gd name="connsiteX37" fmla="*/ 286724 w 551492"/>
                  <a:gd name="connsiteY37" fmla="*/ 260615 h 545693"/>
                  <a:gd name="connsiteX38" fmla="*/ 350010 w 551492"/>
                  <a:gd name="connsiteY38" fmla="*/ 264485 h 545693"/>
                  <a:gd name="connsiteX39" fmla="*/ 350010 w 551492"/>
                  <a:gd name="connsiteY39" fmla="*/ 203857 h 545693"/>
                  <a:gd name="connsiteX40" fmla="*/ 237646 w 551492"/>
                  <a:gd name="connsiteY40" fmla="*/ 197408 h 545693"/>
                  <a:gd name="connsiteX41" fmla="*/ 180817 w 551492"/>
                  <a:gd name="connsiteY41" fmla="*/ 203857 h 545693"/>
                  <a:gd name="connsiteX42" fmla="*/ 180817 w 551492"/>
                  <a:gd name="connsiteY42" fmla="*/ 264485 h 545693"/>
                  <a:gd name="connsiteX43" fmla="*/ 237646 w 551492"/>
                  <a:gd name="connsiteY43" fmla="*/ 260615 h 545693"/>
                  <a:gd name="connsiteX44" fmla="*/ 365509 w 551492"/>
                  <a:gd name="connsiteY44" fmla="*/ 89052 h 545693"/>
                  <a:gd name="connsiteX45" fmla="*/ 344844 w 551492"/>
                  <a:gd name="connsiteY45" fmla="*/ 117431 h 545693"/>
                  <a:gd name="connsiteX46" fmla="*/ 365509 w 551492"/>
                  <a:gd name="connsiteY46" fmla="*/ 152259 h 545693"/>
                  <a:gd name="connsiteX47" fmla="*/ 387465 w 551492"/>
                  <a:gd name="connsiteY47" fmla="*/ 123881 h 545693"/>
                  <a:gd name="connsiteX48" fmla="*/ 365509 w 551492"/>
                  <a:gd name="connsiteY48" fmla="*/ 89052 h 545693"/>
                  <a:gd name="connsiteX49" fmla="*/ 369384 w 551492"/>
                  <a:gd name="connsiteY49" fmla="*/ 43904 h 545693"/>
                  <a:gd name="connsiteX50" fmla="*/ 472708 w 551492"/>
                  <a:gd name="connsiteY50" fmla="*/ 174189 h 545693"/>
                  <a:gd name="connsiteX51" fmla="*/ 472708 w 551492"/>
                  <a:gd name="connsiteY51" fmla="*/ 319952 h 545693"/>
                  <a:gd name="connsiteX52" fmla="*/ 551492 w 551492"/>
                  <a:gd name="connsiteY52" fmla="*/ 390899 h 545693"/>
                  <a:gd name="connsiteX53" fmla="*/ 504996 w 551492"/>
                  <a:gd name="connsiteY53" fmla="*/ 390899 h 545693"/>
                  <a:gd name="connsiteX54" fmla="*/ 504996 w 551492"/>
                  <a:gd name="connsiteY54" fmla="*/ 521184 h 545693"/>
                  <a:gd name="connsiteX55" fmla="*/ 466250 w 551492"/>
                  <a:gd name="connsiteY55" fmla="*/ 525054 h 545693"/>
                  <a:gd name="connsiteX56" fmla="*/ 466250 w 551492"/>
                  <a:gd name="connsiteY56" fmla="*/ 398639 h 545693"/>
                  <a:gd name="connsiteX57" fmla="*/ 390048 w 551492"/>
                  <a:gd name="connsiteY57" fmla="*/ 399929 h 545693"/>
                  <a:gd name="connsiteX58" fmla="*/ 390048 w 551492"/>
                  <a:gd name="connsiteY58" fmla="*/ 532794 h 545693"/>
                  <a:gd name="connsiteX59" fmla="*/ 260893 w 551492"/>
                  <a:gd name="connsiteY59" fmla="*/ 545693 h 545693"/>
                  <a:gd name="connsiteX60" fmla="*/ 47788 w 551492"/>
                  <a:gd name="connsiteY60" fmla="*/ 522474 h 545693"/>
                  <a:gd name="connsiteX61" fmla="*/ 49079 w 551492"/>
                  <a:gd name="connsiteY61" fmla="*/ 388320 h 545693"/>
                  <a:gd name="connsiteX62" fmla="*/ 0 w 551492"/>
                  <a:gd name="connsiteY62" fmla="*/ 387030 h 545693"/>
                  <a:gd name="connsiteX63" fmla="*/ 81368 w 551492"/>
                  <a:gd name="connsiteY63" fmla="*/ 319952 h 545693"/>
                  <a:gd name="connsiteX64" fmla="*/ 81368 w 551492"/>
                  <a:gd name="connsiteY64" fmla="*/ 179348 h 545693"/>
                  <a:gd name="connsiteX65" fmla="*/ 263477 w 551492"/>
                  <a:gd name="connsiteY65" fmla="*/ 157419 h 545693"/>
                  <a:gd name="connsiteX66" fmla="*/ 378457 w 551492"/>
                  <a:gd name="connsiteY66" fmla="*/ 0 h 545693"/>
                  <a:gd name="connsiteX67" fmla="*/ 511523 w 551492"/>
                  <a:gd name="connsiteY67" fmla="*/ 176858 h 545693"/>
                  <a:gd name="connsiteX68" fmla="*/ 486977 w 551492"/>
                  <a:gd name="connsiteY68" fmla="*/ 174276 h 545693"/>
                  <a:gd name="connsiteX69" fmla="*/ 370706 w 551492"/>
                  <a:gd name="connsiteY69" fmla="*/ 27110 h 545693"/>
                  <a:gd name="connsiteX70" fmla="*/ 258310 w 551492"/>
                  <a:gd name="connsiteY70" fmla="*/ 147167 h 545693"/>
                  <a:gd name="connsiteX71" fmla="*/ 72276 w 551492"/>
                  <a:gd name="connsiteY71" fmla="*/ 170403 h 545693"/>
                  <a:gd name="connsiteX72" fmla="*/ 188548 w 551492"/>
                  <a:gd name="connsiteY72" fmla="*/ 46474 h 54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551492" h="545693">
                    <a:moveTo>
                      <a:pt x="182109" y="405089"/>
                    </a:moveTo>
                    <a:lnTo>
                      <a:pt x="182109" y="465716"/>
                    </a:lnTo>
                    <a:lnTo>
                      <a:pt x="240229" y="468296"/>
                    </a:lnTo>
                    <a:lnTo>
                      <a:pt x="240229" y="406379"/>
                    </a:lnTo>
                    <a:close/>
                    <a:moveTo>
                      <a:pt x="291891" y="403799"/>
                    </a:moveTo>
                    <a:lnTo>
                      <a:pt x="291891" y="467006"/>
                    </a:lnTo>
                    <a:lnTo>
                      <a:pt x="353885" y="464426"/>
                    </a:lnTo>
                    <a:lnTo>
                      <a:pt x="353885" y="403799"/>
                    </a:lnTo>
                    <a:close/>
                    <a:moveTo>
                      <a:pt x="104616" y="403799"/>
                    </a:moveTo>
                    <a:lnTo>
                      <a:pt x="104616" y="461846"/>
                    </a:lnTo>
                    <a:lnTo>
                      <a:pt x="157569" y="464426"/>
                    </a:lnTo>
                    <a:lnTo>
                      <a:pt x="157569" y="405089"/>
                    </a:lnTo>
                    <a:close/>
                    <a:moveTo>
                      <a:pt x="157569" y="308343"/>
                    </a:moveTo>
                    <a:lnTo>
                      <a:pt x="104616" y="309633"/>
                    </a:lnTo>
                    <a:lnTo>
                      <a:pt x="104616" y="367680"/>
                    </a:lnTo>
                    <a:lnTo>
                      <a:pt x="157569" y="367680"/>
                    </a:lnTo>
                    <a:close/>
                    <a:moveTo>
                      <a:pt x="387465" y="305763"/>
                    </a:moveTo>
                    <a:lnTo>
                      <a:pt x="387465" y="365101"/>
                    </a:lnTo>
                    <a:lnTo>
                      <a:pt x="443002" y="366390"/>
                    </a:lnTo>
                    <a:lnTo>
                      <a:pt x="443002" y="308343"/>
                    </a:lnTo>
                    <a:close/>
                    <a:moveTo>
                      <a:pt x="240229" y="304473"/>
                    </a:moveTo>
                    <a:lnTo>
                      <a:pt x="182109" y="307053"/>
                    </a:lnTo>
                    <a:lnTo>
                      <a:pt x="182109" y="366390"/>
                    </a:lnTo>
                    <a:lnTo>
                      <a:pt x="240229" y="366390"/>
                    </a:lnTo>
                    <a:close/>
                    <a:moveTo>
                      <a:pt x="289308" y="301893"/>
                    </a:moveTo>
                    <a:lnTo>
                      <a:pt x="289308" y="365101"/>
                    </a:lnTo>
                    <a:lnTo>
                      <a:pt x="351302" y="365101"/>
                    </a:lnTo>
                    <a:lnTo>
                      <a:pt x="351302" y="304473"/>
                    </a:lnTo>
                    <a:close/>
                    <a:moveTo>
                      <a:pt x="384882" y="207727"/>
                    </a:moveTo>
                    <a:lnTo>
                      <a:pt x="384882" y="267065"/>
                    </a:lnTo>
                    <a:lnTo>
                      <a:pt x="440419" y="270934"/>
                    </a:lnTo>
                    <a:lnTo>
                      <a:pt x="440419" y="212887"/>
                    </a:lnTo>
                    <a:close/>
                    <a:moveTo>
                      <a:pt x="154986" y="206437"/>
                    </a:moveTo>
                    <a:lnTo>
                      <a:pt x="103324" y="211597"/>
                    </a:lnTo>
                    <a:lnTo>
                      <a:pt x="103324" y="269645"/>
                    </a:lnTo>
                    <a:lnTo>
                      <a:pt x="154986" y="265775"/>
                    </a:lnTo>
                    <a:close/>
                    <a:moveTo>
                      <a:pt x="286724" y="197408"/>
                    </a:moveTo>
                    <a:lnTo>
                      <a:pt x="286724" y="260615"/>
                    </a:lnTo>
                    <a:lnTo>
                      <a:pt x="350010" y="264485"/>
                    </a:lnTo>
                    <a:lnTo>
                      <a:pt x="350010" y="203857"/>
                    </a:lnTo>
                    <a:close/>
                    <a:moveTo>
                      <a:pt x="237646" y="197408"/>
                    </a:moveTo>
                    <a:lnTo>
                      <a:pt x="180817" y="203857"/>
                    </a:lnTo>
                    <a:lnTo>
                      <a:pt x="180817" y="264485"/>
                    </a:lnTo>
                    <a:lnTo>
                      <a:pt x="237646" y="260615"/>
                    </a:lnTo>
                    <a:close/>
                    <a:moveTo>
                      <a:pt x="365509" y="89052"/>
                    </a:moveTo>
                    <a:cubicBezTo>
                      <a:pt x="353885" y="86472"/>
                      <a:pt x="344844" y="99372"/>
                      <a:pt x="344844" y="117431"/>
                    </a:cubicBezTo>
                    <a:cubicBezTo>
                      <a:pt x="344844" y="135490"/>
                      <a:pt x="353885" y="150970"/>
                      <a:pt x="365509" y="152259"/>
                    </a:cubicBezTo>
                    <a:cubicBezTo>
                      <a:pt x="377133" y="154839"/>
                      <a:pt x="387465" y="141940"/>
                      <a:pt x="387465" y="123881"/>
                    </a:cubicBezTo>
                    <a:cubicBezTo>
                      <a:pt x="387465" y="107111"/>
                      <a:pt x="377133" y="91632"/>
                      <a:pt x="365509" y="89052"/>
                    </a:cubicBezTo>
                    <a:close/>
                    <a:moveTo>
                      <a:pt x="369384" y="43904"/>
                    </a:moveTo>
                    <a:lnTo>
                      <a:pt x="472708" y="174189"/>
                    </a:lnTo>
                    <a:lnTo>
                      <a:pt x="472708" y="319952"/>
                    </a:lnTo>
                    <a:lnTo>
                      <a:pt x="551492" y="390899"/>
                    </a:lnTo>
                    <a:lnTo>
                      <a:pt x="504996" y="390899"/>
                    </a:lnTo>
                    <a:lnTo>
                      <a:pt x="504996" y="521184"/>
                    </a:lnTo>
                    <a:lnTo>
                      <a:pt x="466250" y="525054"/>
                    </a:lnTo>
                    <a:lnTo>
                      <a:pt x="466250" y="398639"/>
                    </a:lnTo>
                    <a:lnTo>
                      <a:pt x="390048" y="399929"/>
                    </a:lnTo>
                    <a:lnTo>
                      <a:pt x="390048" y="532794"/>
                    </a:lnTo>
                    <a:lnTo>
                      <a:pt x="260893" y="545693"/>
                    </a:lnTo>
                    <a:lnTo>
                      <a:pt x="47788" y="522474"/>
                    </a:lnTo>
                    <a:lnTo>
                      <a:pt x="49079" y="388320"/>
                    </a:lnTo>
                    <a:lnTo>
                      <a:pt x="0" y="387030"/>
                    </a:lnTo>
                    <a:lnTo>
                      <a:pt x="81368" y="319952"/>
                    </a:lnTo>
                    <a:lnTo>
                      <a:pt x="81368" y="179348"/>
                    </a:lnTo>
                    <a:lnTo>
                      <a:pt x="263477" y="157419"/>
                    </a:lnTo>
                    <a:close/>
                    <a:moveTo>
                      <a:pt x="378457" y="0"/>
                    </a:moveTo>
                    <a:lnTo>
                      <a:pt x="511523" y="176858"/>
                    </a:lnTo>
                    <a:lnTo>
                      <a:pt x="486977" y="174276"/>
                    </a:lnTo>
                    <a:lnTo>
                      <a:pt x="370706" y="27110"/>
                    </a:lnTo>
                    <a:lnTo>
                      <a:pt x="258310" y="147167"/>
                    </a:lnTo>
                    <a:lnTo>
                      <a:pt x="72276" y="170403"/>
                    </a:lnTo>
                    <a:lnTo>
                      <a:pt x="188548" y="464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00" name="文本框 99"/>
              <p:cNvSpPr txBox="1"/>
              <p:nvPr/>
            </p:nvSpPr>
            <p:spPr>
              <a:xfrm>
                <a:off x="776864" y="243655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住宅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1" name="文本框 100"/>
            <p:cNvSpPr txBox="1"/>
            <p:nvPr userDrawn="1"/>
          </p:nvSpPr>
          <p:spPr>
            <a:xfrm>
              <a:off x="1562970" y="1487200"/>
              <a:ext cx="1098625" cy="282573"/>
            </a:xfrm>
            <a:prstGeom prst="rect">
              <a:avLst/>
            </a:prstGeom>
            <a:noFill/>
          </p:spPr>
          <p:txBody>
            <a:bodyPr wrap="none" lIns="36000" tIns="18000" rIns="36000" bIns="18000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上市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（万㎡）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文本框 101"/>
            <p:cNvSpPr txBox="1"/>
            <p:nvPr userDrawn="1"/>
          </p:nvSpPr>
          <p:spPr>
            <a:xfrm>
              <a:off x="3012361" y="1487200"/>
              <a:ext cx="1098625" cy="282573"/>
            </a:xfrm>
            <a:prstGeom prst="rect">
              <a:avLst/>
            </a:prstGeom>
            <a:noFill/>
          </p:spPr>
          <p:txBody>
            <a:bodyPr wrap="none" lIns="36000" tIns="18000" rIns="36000" bIns="18000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（万㎡）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102"/>
            <p:cNvSpPr txBox="1"/>
            <p:nvPr userDrawn="1"/>
          </p:nvSpPr>
          <p:spPr>
            <a:xfrm>
              <a:off x="4461751" y="1487200"/>
              <a:ext cx="1164349" cy="282573"/>
            </a:xfrm>
            <a:prstGeom prst="rect">
              <a:avLst/>
            </a:prstGeom>
            <a:noFill/>
          </p:spPr>
          <p:txBody>
            <a:bodyPr wrap="none" lIns="36000" tIns="18000" rIns="36000" bIns="18000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（元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/㎡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4" name="组合 103"/>
            <p:cNvGrpSpPr/>
            <p:nvPr userDrawn="1"/>
          </p:nvGrpSpPr>
          <p:grpSpPr>
            <a:xfrm>
              <a:off x="518281" y="2908917"/>
              <a:ext cx="5107819" cy="1035585"/>
              <a:chOff x="518281" y="1709625"/>
              <a:chExt cx="5107819" cy="1035585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18281" y="1709625"/>
                <a:ext cx="5107819" cy="10355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681563" y="1779214"/>
                <a:ext cx="683046" cy="683046"/>
              </a:xfrm>
              <a:prstGeom prst="ellipse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7" name="house-building_48775"/>
              <p:cNvSpPr>
                <a:spLocks noChangeAspect="1"/>
              </p:cNvSpPr>
              <p:nvPr/>
            </p:nvSpPr>
            <p:spPr bwMode="auto">
              <a:xfrm>
                <a:off x="848119" y="1928086"/>
                <a:ext cx="349930" cy="385299"/>
              </a:xfrm>
              <a:custGeom>
                <a:avLst/>
                <a:gdLst>
                  <a:gd name="connsiteX0" fmla="*/ 350992 w 552245"/>
                  <a:gd name="connsiteY0" fmla="*/ 544130 h 608062"/>
                  <a:gd name="connsiteX1" fmla="*/ 511328 w 552245"/>
                  <a:gd name="connsiteY1" fmla="*/ 544130 h 608062"/>
                  <a:gd name="connsiteX2" fmla="*/ 521972 w 552245"/>
                  <a:gd name="connsiteY2" fmla="*/ 544130 h 608062"/>
                  <a:gd name="connsiteX3" fmla="*/ 521972 w 552245"/>
                  <a:gd name="connsiteY3" fmla="*/ 608062 h 608062"/>
                  <a:gd name="connsiteX4" fmla="*/ 511328 w 552245"/>
                  <a:gd name="connsiteY4" fmla="*/ 608062 h 608062"/>
                  <a:gd name="connsiteX5" fmla="*/ 350992 w 552245"/>
                  <a:gd name="connsiteY5" fmla="*/ 608062 h 608062"/>
                  <a:gd name="connsiteX6" fmla="*/ 30484 w 552245"/>
                  <a:gd name="connsiteY6" fmla="*/ 544130 h 608062"/>
                  <a:gd name="connsiteX7" fmla="*/ 41212 w 552245"/>
                  <a:gd name="connsiteY7" fmla="*/ 544130 h 608062"/>
                  <a:gd name="connsiteX8" fmla="*/ 201464 w 552245"/>
                  <a:gd name="connsiteY8" fmla="*/ 544130 h 608062"/>
                  <a:gd name="connsiteX9" fmla="*/ 201464 w 552245"/>
                  <a:gd name="connsiteY9" fmla="*/ 608062 h 608062"/>
                  <a:gd name="connsiteX10" fmla="*/ 41212 w 552245"/>
                  <a:gd name="connsiteY10" fmla="*/ 608062 h 608062"/>
                  <a:gd name="connsiteX11" fmla="*/ 30484 w 552245"/>
                  <a:gd name="connsiteY11" fmla="*/ 608062 h 608062"/>
                  <a:gd name="connsiteX12" fmla="*/ 383100 w 552245"/>
                  <a:gd name="connsiteY12" fmla="*/ 373432 h 608062"/>
                  <a:gd name="connsiteX13" fmla="*/ 479210 w 552245"/>
                  <a:gd name="connsiteY13" fmla="*/ 373432 h 608062"/>
                  <a:gd name="connsiteX14" fmla="*/ 479210 w 552245"/>
                  <a:gd name="connsiteY14" fmla="*/ 490782 h 608062"/>
                  <a:gd name="connsiteX15" fmla="*/ 383100 w 552245"/>
                  <a:gd name="connsiteY15" fmla="*/ 490782 h 608062"/>
                  <a:gd name="connsiteX16" fmla="*/ 212190 w 552245"/>
                  <a:gd name="connsiteY16" fmla="*/ 373432 h 608062"/>
                  <a:gd name="connsiteX17" fmla="*/ 340407 w 552245"/>
                  <a:gd name="connsiteY17" fmla="*/ 373432 h 608062"/>
                  <a:gd name="connsiteX18" fmla="*/ 340407 w 552245"/>
                  <a:gd name="connsiteY18" fmla="*/ 533422 h 608062"/>
                  <a:gd name="connsiteX19" fmla="*/ 340407 w 552245"/>
                  <a:gd name="connsiteY19" fmla="*/ 544133 h 608062"/>
                  <a:gd name="connsiteX20" fmla="*/ 340407 w 552245"/>
                  <a:gd name="connsiteY20" fmla="*/ 608062 h 608062"/>
                  <a:gd name="connsiteX21" fmla="*/ 212190 w 552245"/>
                  <a:gd name="connsiteY21" fmla="*/ 608062 h 608062"/>
                  <a:gd name="connsiteX22" fmla="*/ 212190 w 552245"/>
                  <a:gd name="connsiteY22" fmla="*/ 544133 h 608062"/>
                  <a:gd name="connsiteX23" fmla="*/ 212190 w 552245"/>
                  <a:gd name="connsiteY23" fmla="*/ 533422 h 608062"/>
                  <a:gd name="connsiteX24" fmla="*/ 73247 w 552245"/>
                  <a:gd name="connsiteY24" fmla="*/ 373432 h 608062"/>
                  <a:gd name="connsiteX25" fmla="*/ 169428 w 552245"/>
                  <a:gd name="connsiteY25" fmla="*/ 373432 h 608062"/>
                  <a:gd name="connsiteX26" fmla="*/ 169428 w 552245"/>
                  <a:gd name="connsiteY26" fmla="*/ 490782 h 608062"/>
                  <a:gd name="connsiteX27" fmla="*/ 73247 w 552245"/>
                  <a:gd name="connsiteY27" fmla="*/ 490782 h 608062"/>
                  <a:gd name="connsiteX28" fmla="*/ 372380 w 552245"/>
                  <a:gd name="connsiteY28" fmla="*/ 362775 h 608062"/>
                  <a:gd name="connsiteX29" fmla="*/ 372380 w 552245"/>
                  <a:gd name="connsiteY29" fmla="*/ 373486 h 608062"/>
                  <a:gd name="connsiteX30" fmla="*/ 372380 w 552245"/>
                  <a:gd name="connsiteY30" fmla="*/ 501511 h 608062"/>
                  <a:gd name="connsiteX31" fmla="*/ 479222 w 552245"/>
                  <a:gd name="connsiteY31" fmla="*/ 501511 h 608062"/>
                  <a:gd name="connsiteX32" fmla="*/ 489949 w 552245"/>
                  <a:gd name="connsiteY32" fmla="*/ 501511 h 608062"/>
                  <a:gd name="connsiteX33" fmla="*/ 489949 w 552245"/>
                  <a:gd name="connsiteY33" fmla="*/ 362775 h 608062"/>
                  <a:gd name="connsiteX34" fmla="*/ 62578 w 552245"/>
                  <a:gd name="connsiteY34" fmla="*/ 362775 h 608062"/>
                  <a:gd name="connsiteX35" fmla="*/ 62578 w 552245"/>
                  <a:gd name="connsiteY35" fmla="*/ 373486 h 608062"/>
                  <a:gd name="connsiteX36" fmla="*/ 62578 w 552245"/>
                  <a:gd name="connsiteY36" fmla="*/ 501511 h 608062"/>
                  <a:gd name="connsiteX37" fmla="*/ 169421 w 552245"/>
                  <a:gd name="connsiteY37" fmla="*/ 501511 h 608062"/>
                  <a:gd name="connsiteX38" fmla="*/ 180063 w 552245"/>
                  <a:gd name="connsiteY38" fmla="*/ 501511 h 608062"/>
                  <a:gd name="connsiteX39" fmla="*/ 180063 w 552245"/>
                  <a:gd name="connsiteY39" fmla="*/ 362775 h 608062"/>
                  <a:gd name="connsiteX40" fmla="*/ 41210 w 552245"/>
                  <a:gd name="connsiteY40" fmla="*/ 330811 h 608062"/>
                  <a:gd name="connsiteX41" fmla="*/ 511317 w 552245"/>
                  <a:gd name="connsiteY41" fmla="*/ 330811 h 608062"/>
                  <a:gd name="connsiteX42" fmla="*/ 511317 w 552245"/>
                  <a:gd name="connsiteY42" fmla="*/ 533475 h 608062"/>
                  <a:gd name="connsiteX43" fmla="*/ 351011 w 552245"/>
                  <a:gd name="connsiteY43" fmla="*/ 533475 h 608062"/>
                  <a:gd name="connsiteX44" fmla="*/ 351011 w 552245"/>
                  <a:gd name="connsiteY44" fmla="*/ 362775 h 608062"/>
                  <a:gd name="connsiteX45" fmla="*/ 201432 w 552245"/>
                  <a:gd name="connsiteY45" fmla="*/ 362775 h 608062"/>
                  <a:gd name="connsiteX46" fmla="*/ 201432 w 552245"/>
                  <a:gd name="connsiteY46" fmla="*/ 373486 h 608062"/>
                  <a:gd name="connsiteX47" fmla="*/ 201432 w 552245"/>
                  <a:gd name="connsiteY47" fmla="*/ 533475 h 608062"/>
                  <a:gd name="connsiteX48" fmla="*/ 41210 w 552245"/>
                  <a:gd name="connsiteY48" fmla="*/ 533475 h 608062"/>
                  <a:gd name="connsiteX49" fmla="*/ 40057 w 552245"/>
                  <a:gd name="connsiteY49" fmla="*/ 160042 h 608062"/>
                  <a:gd name="connsiteX50" fmla="*/ 180087 w 552245"/>
                  <a:gd name="connsiteY50" fmla="*/ 160042 h 608062"/>
                  <a:gd name="connsiteX51" fmla="*/ 180087 w 552245"/>
                  <a:gd name="connsiteY51" fmla="*/ 288109 h 608062"/>
                  <a:gd name="connsiteX52" fmla="*/ 372409 w 552245"/>
                  <a:gd name="connsiteY52" fmla="*/ 288109 h 608062"/>
                  <a:gd name="connsiteX53" fmla="*/ 383136 w 552245"/>
                  <a:gd name="connsiteY53" fmla="*/ 288109 h 608062"/>
                  <a:gd name="connsiteX54" fmla="*/ 383136 w 552245"/>
                  <a:gd name="connsiteY54" fmla="*/ 160042 h 608062"/>
                  <a:gd name="connsiteX55" fmla="*/ 504646 w 552245"/>
                  <a:gd name="connsiteY55" fmla="*/ 160042 h 608062"/>
                  <a:gd name="connsiteX56" fmla="*/ 552245 w 552245"/>
                  <a:gd name="connsiteY56" fmla="*/ 320084 h 608062"/>
                  <a:gd name="connsiteX57" fmla="*/ 521993 w 552245"/>
                  <a:gd name="connsiteY57" fmla="*/ 320084 h 608062"/>
                  <a:gd name="connsiteX58" fmla="*/ 511350 w 552245"/>
                  <a:gd name="connsiteY58" fmla="*/ 320084 h 608062"/>
                  <a:gd name="connsiteX59" fmla="*/ 41230 w 552245"/>
                  <a:gd name="connsiteY59" fmla="*/ 320084 h 608062"/>
                  <a:gd name="connsiteX60" fmla="*/ 30503 w 552245"/>
                  <a:gd name="connsiteY60" fmla="*/ 320084 h 608062"/>
                  <a:gd name="connsiteX61" fmla="*/ 0 w 552245"/>
                  <a:gd name="connsiteY61" fmla="*/ 320084 h 608062"/>
                  <a:gd name="connsiteX62" fmla="*/ 233501 w 552245"/>
                  <a:gd name="connsiteY62" fmla="*/ 138661 h 608062"/>
                  <a:gd name="connsiteX63" fmla="*/ 329682 w 552245"/>
                  <a:gd name="connsiteY63" fmla="*/ 138661 h 608062"/>
                  <a:gd name="connsiteX64" fmla="*/ 329682 w 552245"/>
                  <a:gd name="connsiteY64" fmla="*/ 149371 h 608062"/>
                  <a:gd name="connsiteX65" fmla="*/ 329682 w 552245"/>
                  <a:gd name="connsiteY65" fmla="*/ 160081 h 608062"/>
                  <a:gd name="connsiteX66" fmla="*/ 329682 w 552245"/>
                  <a:gd name="connsiteY66" fmla="*/ 245426 h 608062"/>
                  <a:gd name="connsiteX67" fmla="*/ 233501 w 552245"/>
                  <a:gd name="connsiteY67" fmla="*/ 245426 h 608062"/>
                  <a:gd name="connsiteX68" fmla="*/ 233501 w 552245"/>
                  <a:gd name="connsiteY68" fmla="*/ 160081 h 608062"/>
                  <a:gd name="connsiteX69" fmla="*/ 233501 w 552245"/>
                  <a:gd name="connsiteY69" fmla="*/ 149371 h 608062"/>
                  <a:gd name="connsiteX70" fmla="*/ 222815 w 552245"/>
                  <a:gd name="connsiteY70" fmla="*/ 128032 h 608062"/>
                  <a:gd name="connsiteX71" fmla="*/ 222815 w 552245"/>
                  <a:gd name="connsiteY71" fmla="*/ 138659 h 608062"/>
                  <a:gd name="connsiteX72" fmla="*/ 222815 w 552245"/>
                  <a:gd name="connsiteY72" fmla="*/ 149370 h 608062"/>
                  <a:gd name="connsiteX73" fmla="*/ 222815 w 552245"/>
                  <a:gd name="connsiteY73" fmla="*/ 160080 h 608062"/>
                  <a:gd name="connsiteX74" fmla="*/ 222815 w 552245"/>
                  <a:gd name="connsiteY74" fmla="*/ 256056 h 608062"/>
                  <a:gd name="connsiteX75" fmla="*/ 329643 w 552245"/>
                  <a:gd name="connsiteY75" fmla="*/ 256056 h 608062"/>
                  <a:gd name="connsiteX76" fmla="*/ 340368 w 552245"/>
                  <a:gd name="connsiteY76" fmla="*/ 256056 h 608062"/>
                  <a:gd name="connsiteX77" fmla="*/ 340368 w 552245"/>
                  <a:gd name="connsiteY77" fmla="*/ 159996 h 608062"/>
                  <a:gd name="connsiteX78" fmla="*/ 340368 w 552245"/>
                  <a:gd name="connsiteY78" fmla="*/ 149370 h 608062"/>
                  <a:gd name="connsiteX79" fmla="*/ 340368 w 552245"/>
                  <a:gd name="connsiteY79" fmla="*/ 128032 h 608062"/>
                  <a:gd name="connsiteX80" fmla="*/ 190809 w 552245"/>
                  <a:gd name="connsiteY80" fmla="*/ 106695 h 608062"/>
                  <a:gd name="connsiteX81" fmla="*/ 372374 w 552245"/>
                  <a:gd name="connsiteY81" fmla="*/ 106695 h 608062"/>
                  <a:gd name="connsiteX82" fmla="*/ 372374 w 552245"/>
                  <a:gd name="connsiteY82" fmla="*/ 149370 h 608062"/>
                  <a:gd name="connsiteX83" fmla="*/ 372374 w 552245"/>
                  <a:gd name="connsiteY83" fmla="*/ 160080 h 608062"/>
                  <a:gd name="connsiteX84" fmla="*/ 372374 w 552245"/>
                  <a:gd name="connsiteY84" fmla="*/ 277393 h 608062"/>
                  <a:gd name="connsiteX85" fmla="*/ 190809 w 552245"/>
                  <a:gd name="connsiteY85" fmla="*/ 277393 h 608062"/>
                  <a:gd name="connsiteX86" fmla="*/ 190809 w 552245"/>
                  <a:gd name="connsiteY86" fmla="*/ 159996 h 608062"/>
                  <a:gd name="connsiteX87" fmla="*/ 190809 w 552245"/>
                  <a:gd name="connsiteY87" fmla="*/ 149370 h 608062"/>
                  <a:gd name="connsiteX88" fmla="*/ 179106 w 552245"/>
                  <a:gd name="connsiteY88" fmla="*/ 0 h 608062"/>
                  <a:gd name="connsiteX89" fmla="*/ 384007 w 552245"/>
                  <a:gd name="connsiteY89" fmla="*/ 0 h 608062"/>
                  <a:gd name="connsiteX90" fmla="*/ 403282 w 552245"/>
                  <a:gd name="connsiteY90" fmla="*/ 95969 h 608062"/>
                  <a:gd name="connsiteX91" fmla="*/ 383085 w 552245"/>
                  <a:gd name="connsiteY91" fmla="*/ 95969 h 608062"/>
                  <a:gd name="connsiteX92" fmla="*/ 372358 w 552245"/>
                  <a:gd name="connsiteY92" fmla="*/ 95969 h 608062"/>
                  <a:gd name="connsiteX93" fmla="*/ 190755 w 552245"/>
                  <a:gd name="connsiteY93" fmla="*/ 95969 h 608062"/>
                  <a:gd name="connsiteX94" fmla="*/ 180028 w 552245"/>
                  <a:gd name="connsiteY94" fmla="*/ 95969 h 608062"/>
                  <a:gd name="connsiteX95" fmla="*/ 159831 w 552245"/>
                  <a:gd name="connsiteY95" fmla="*/ 95969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52245" h="608062">
                    <a:moveTo>
                      <a:pt x="350992" y="544130"/>
                    </a:moveTo>
                    <a:lnTo>
                      <a:pt x="511328" y="544130"/>
                    </a:lnTo>
                    <a:lnTo>
                      <a:pt x="521972" y="544130"/>
                    </a:lnTo>
                    <a:lnTo>
                      <a:pt x="521972" y="608062"/>
                    </a:lnTo>
                    <a:lnTo>
                      <a:pt x="511328" y="608062"/>
                    </a:lnTo>
                    <a:lnTo>
                      <a:pt x="350992" y="608062"/>
                    </a:lnTo>
                    <a:close/>
                    <a:moveTo>
                      <a:pt x="30484" y="544130"/>
                    </a:moveTo>
                    <a:lnTo>
                      <a:pt x="41212" y="544130"/>
                    </a:lnTo>
                    <a:lnTo>
                      <a:pt x="201464" y="544130"/>
                    </a:lnTo>
                    <a:lnTo>
                      <a:pt x="201464" y="608062"/>
                    </a:lnTo>
                    <a:lnTo>
                      <a:pt x="41212" y="608062"/>
                    </a:lnTo>
                    <a:lnTo>
                      <a:pt x="30484" y="608062"/>
                    </a:lnTo>
                    <a:close/>
                    <a:moveTo>
                      <a:pt x="383100" y="373432"/>
                    </a:moveTo>
                    <a:lnTo>
                      <a:pt x="479210" y="373432"/>
                    </a:lnTo>
                    <a:lnTo>
                      <a:pt x="479210" y="490782"/>
                    </a:lnTo>
                    <a:lnTo>
                      <a:pt x="383100" y="490782"/>
                    </a:lnTo>
                    <a:close/>
                    <a:moveTo>
                      <a:pt x="212190" y="373432"/>
                    </a:moveTo>
                    <a:lnTo>
                      <a:pt x="340407" y="373432"/>
                    </a:lnTo>
                    <a:lnTo>
                      <a:pt x="340407" y="533422"/>
                    </a:lnTo>
                    <a:lnTo>
                      <a:pt x="340407" y="544133"/>
                    </a:lnTo>
                    <a:lnTo>
                      <a:pt x="340407" y="608062"/>
                    </a:lnTo>
                    <a:lnTo>
                      <a:pt x="212190" y="608062"/>
                    </a:lnTo>
                    <a:lnTo>
                      <a:pt x="212190" y="544133"/>
                    </a:lnTo>
                    <a:lnTo>
                      <a:pt x="212190" y="533422"/>
                    </a:lnTo>
                    <a:close/>
                    <a:moveTo>
                      <a:pt x="73247" y="373432"/>
                    </a:moveTo>
                    <a:lnTo>
                      <a:pt x="169428" y="373432"/>
                    </a:lnTo>
                    <a:lnTo>
                      <a:pt x="169428" y="490782"/>
                    </a:lnTo>
                    <a:lnTo>
                      <a:pt x="73247" y="490782"/>
                    </a:lnTo>
                    <a:close/>
                    <a:moveTo>
                      <a:pt x="372380" y="362775"/>
                    </a:moveTo>
                    <a:lnTo>
                      <a:pt x="372380" y="373486"/>
                    </a:lnTo>
                    <a:lnTo>
                      <a:pt x="372380" y="501511"/>
                    </a:lnTo>
                    <a:lnTo>
                      <a:pt x="479222" y="501511"/>
                    </a:lnTo>
                    <a:lnTo>
                      <a:pt x="489949" y="501511"/>
                    </a:lnTo>
                    <a:lnTo>
                      <a:pt x="489949" y="362775"/>
                    </a:lnTo>
                    <a:close/>
                    <a:moveTo>
                      <a:pt x="62578" y="362775"/>
                    </a:moveTo>
                    <a:lnTo>
                      <a:pt x="62578" y="373486"/>
                    </a:lnTo>
                    <a:lnTo>
                      <a:pt x="62578" y="501511"/>
                    </a:lnTo>
                    <a:lnTo>
                      <a:pt x="169421" y="501511"/>
                    </a:lnTo>
                    <a:lnTo>
                      <a:pt x="180063" y="501511"/>
                    </a:lnTo>
                    <a:lnTo>
                      <a:pt x="180063" y="362775"/>
                    </a:lnTo>
                    <a:close/>
                    <a:moveTo>
                      <a:pt x="41210" y="330811"/>
                    </a:moveTo>
                    <a:lnTo>
                      <a:pt x="511317" y="330811"/>
                    </a:lnTo>
                    <a:lnTo>
                      <a:pt x="511317" y="533475"/>
                    </a:lnTo>
                    <a:lnTo>
                      <a:pt x="351011" y="533475"/>
                    </a:lnTo>
                    <a:lnTo>
                      <a:pt x="351011" y="362775"/>
                    </a:lnTo>
                    <a:lnTo>
                      <a:pt x="201432" y="362775"/>
                    </a:lnTo>
                    <a:lnTo>
                      <a:pt x="201432" y="373486"/>
                    </a:lnTo>
                    <a:lnTo>
                      <a:pt x="201432" y="533475"/>
                    </a:lnTo>
                    <a:lnTo>
                      <a:pt x="41210" y="533475"/>
                    </a:lnTo>
                    <a:close/>
                    <a:moveTo>
                      <a:pt x="40057" y="160042"/>
                    </a:moveTo>
                    <a:lnTo>
                      <a:pt x="180087" y="160042"/>
                    </a:lnTo>
                    <a:lnTo>
                      <a:pt x="180087" y="288109"/>
                    </a:lnTo>
                    <a:lnTo>
                      <a:pt x="372409" y="288109"/>
                    </a:lnTo>
                    <a:lnTo>
                      <a:pt x="383136" y="288109"/>
                    </a:lnTo>
                    <a:lnTo>
                      <a:pt x="383136" y="160042"/>
                    </a:lnTo>
                    <a:lnTo>
                      <a:pt x="504646" y="160042"/>
                    </a:lnTo>
                    <a:lnTo>
                      <a:pt x="552245" y="320084"/>
                    </a:lnTo>
                    <a:lnTo>
                      <a:pt x="521993" y="320084"/>
                    </a:lnTo>
                    <a:lnTo>
                      <a:pt x="511350" y="320084"/>
                    </a:lnTo>
                    <a:lnTo>
                      <a:pt x="41230" y="320084"/>
                    </a:lnTo>
                    <a:lnTo>
                      <a:pt x="30503" y="320084"/>
                    </a:lnTo>
                    <a:lnTo>
                      <a:pt x="0" y="320084"/>
                    </a:lnTo>
                    <a:close/>
                    <a:moveTo>
                      <a:pt x="233501" y="138661"/>
                    </a:moveTo>
                    <a:lnTo>
                      <a:pt x="329682" y="138661"/>
                    </a:lnTo>
                    <a:lnTo>
                      <a:pt x="329682" y="149371"/>
                    </a:lnTo>
                    <a:lnTo>
                      <a:pt x="329682" y="160081"/>
                    </a:lnTo>
                    <a:lnTo>
                      <a:pt x="329682" y="245426"/>
                    </a:lnTo>
                    <a:lnTo>
                      <a:pt x="233501" y="245426"/>
                    </a:lnTo>
                    <a:lnTo>
                      <a:pt x="233501" y="160081"/>
                    </a:lnTo>
                    <a:lnTo>
                      <a:pt x="233501" y="149371"/>
                    </a:lnTo>
                    <a:close/>
                    <a:moveTo>
                      <a:pt x="222815" y="128032"/>
                    </a:moveTo>
                    <a:lnTo>
                      <a:pt x="222815" y="138659"/>
                    </a:lnTo>
                    <a:lnTo>
                      <a:pt x="222815" y="149370"/>
                    </a:lnTo>
                    <a:lnTo>
                      <a:pt x="222815" y="160080"/>
                    </a:lnTo>
                    <a:lnTo>
                      <a:pt x="222815" y="256056"/>
                    </a:lnTo>
                    <a:lnTo>
                      <a:pt x="329643" y="256056"/>
                    </a:lnTo>
                    <a:lnTo>
                      <a:pt x="340368" y="256056"/>
                    </a:lnTo>
                    <a:lnTo>
                      <a:pt x="340368" y="159996"/>
                    </a:lnTo>
                    <a:lnTo>
                      <a:pt x="340368" y="149370"/>
                    </a:lnTo>
                    <a:lnTo>
                      <a:pt x="340368" y="128032"/>
                    </a:lnTo>
                    <a:close/>
                    <a:moveTo>
                      <a:pt x="190809" y="106695"/>
                    </a:moveTo>
                    <a:lnTo>
                      <a:pt x="372374" y="106695"/>
                    </a:lnTo>
                    <a:lnTo>
                      <a:pt x="372374" y="149370"/>
                    </a:lnTo>
                    <a:lnTo>
                      <a:pt x="372374" y="160080"/>
                    </a:lnTo>
                    <a:lnTo>
                      <a:pt x="372374" y="277393"/>
                    </a:lnTo>
                    <a:lnTo>
                      <a:pt x="190809" y="277393"/>
                    </a:lnTo>
                    <a:lnTo>
                      <a:pt x="190809" y="159996"/>
                    </a:lnTo>
                    <a:lnTo>
                      <a:pt x="190809" y="149370"/>
                    </a:lnTo>
                    <a:close/>
                    <a:moveTo>
                      <a:pt x="179106" y="0"/>
                    </a:moveTo>
                    <a:lnTo>
                      <a:pt x="384007" y="0"/>
                    </a:lnTo>
                    <a:lnTo>
                      <a:pt x="403282" y="95969"/>
                    </a:lnTo>
                    <a:lnTo>
                      <a:pt x="383085" y="95969"/>
                    </a:lnTo>
                    <a:lnTo>
                      <a:pt x="372358" y="95969"/>
                    </a:lnTo>
                    <a:lnTo>
                      <a:pt x="190755" y="95969"/>
                    </a:lnTo>
                    <a:lnTo>
                      <a:pt x="180028" y="95969"/>
                    </a:lnTo>
                    <a:lnTo>
                      <a:pt x="159831" y="9596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8" name="文本框 17"/>
              <p:cNvSpPr txBox="1"/>
              <p:nvPr/>
            </p:nvSpPr>
            <p:spPr>
              <a:xfrm>
                <a:off x="776864" y="243655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别墅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9" name="组合 108"/>
            <p:cNvGrpSpPr/>
            <p:nvPr userDrawn="1"/>
          </p:nvGrpSpPr>
          <p:grpSpPr>
            <a:xfrm>
              <a:off x="518281" y="4048060"/>
              <a:ext cx="5107819" cy="1035585"/>
              <a:chOff x="518281" y="1709625"/>
              <a:chExt cx="5107819" cy="1035585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18281" y="1709625"/>
                <a:ext cx="5107819" cy="10355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681563" y="1779214"/>
                <a:ext cx="683046" cy="68304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2" name="house-building_48775"/>
              <p:cNvSpPr>
                <a:spLocks noChangeAspect="1"/>
              </p:cNvSpPr>
              <p:nvPr/>
            </p:nvSpPr>
            <p:spPr bwMode="auto">
              <a:xfrm>
                <a:off x="836097" y="1928087"/>
                <a:ext cx="373977" cy="385299"/>
              </a:xfrm>
              <a:custGeom>
                <a:avLst/>
                <a:gdLst>
                  <a:gd name="connsiteX0" fmla="*/ 443116 w 588895"/>
                  <a:gd name="connsiteY0" fmla="*/ 505531 h 606722"/>
                  <a:gd name="connsiteX1" fmla="*/ 460440 w 588895"/>
                  <a:gd name="connsiteY1" fmla="*/ 522855 h 606722"/>
                  <a:gd name="connsiteX2" fmla="*/ 443116 w 588895"/>
                  <a:gd name="connsiteY2" fmla="*/ 540179 h 606722"/>
                  <a:gd name="connsiteX3" fmla="*/ 425792 w 588895"/>
                  <a:gd name="connsiteY3" fmla="*/ 522855 h 606722"/>
                  <a:gd name="connsiteX4" fmla="*/ 443116 w 588895"/>
                  <a:gd name="connsiteY4" fmla="*/ 505531 h 606722"/>
                  <a:gd name="connsiteX5" fmla="*/ 216552 w 588895"/>
                  <a:gd name="connsiteY5" fmla="*/ 436801 h 606722"/>
                  <a:gd name="connsiteX6" fmla="*/ 216552 w 588895"/>
                  <a:gd name="connsiteY6" fmla="*/ 504698 h 606722"/>
                  <a:gd name="connsiteX7" fmla="*/ 264793 w 588895"/>
                  <a:gd name="connsiteY7" fmla="*/ 504698 h 606722"/>
                  <a:gd name="connsiteX8" fmla="*/ 284731 w 588895"/>
                  <a:gd name="connsiteY8" fmla="*/ 484702 h 606722"/>
                  <a:gd name="connsiteX9" fmla="*/ 284731 w 588895"/>
                  <a:gd name="connsiteY9" fmla="*/ 436801 h 606722"/>
                  <a:gd name="connsiteX10" fmla="*/ 108855 w 588895"/>
                  <a:gd name="connsiteY10" fmla="*/ 436801 h 606722"/>
                  <a:gd name="connsiteX11" fmla="*/ 108855 w 588895"/>
                  <a:gd name="connsiteY11" fmla="*/ 484702 h 606722"/>
                  <a:gd name="connsiteX12" fmla="*/ 128792 w 588895"/>
                  <a:gd name="connsiteY12" fmla="*/ 504698 h 606722"/>
                  <a:gd name="connsiteX13" fmla="*/ 176588 w 588895"/>
                  <a:gd name="connsiteY13" fmla="*/ 504698 h 606722"/>
                  <a:gd name="connsiteX14" fmla="*/ 176588 w 588895"/>
                  <a:gd name="connsiteY14" fmla="*/ 436801 h 606722"/>
                  <a:gd name="connsiteX15" fmla="*/ 216552 w 588895"/>
                  <a:gd name="connsiteY15" fmla="*/ 329000 h 606722"/>
                  <a:gd name="connsiteX16" fmla="*/ 216552 w 588895"/>
                  <a:gd name="connsiteY16" fmla="*/ 396809 h 606722"/>
                  <a:gd name="connsiteX17" fmla="*/ 284731 w 588895"/>
                  <a:gd name="connsiteY17" fmla="*/ 396809 h 606722"/>
                  <a:gd name="connsiteX18" fmla="*/ 284731 w 588895"/>
                  <a:gd name="connsiteY18" fmla="*/ 348907 h 606722"/>
                  <a:gd name="connsiteX19" fmla="*/ 264793 w 588895"/>
                  <a:gd name="connsiteY19" fmla="*/ 329000 h 606722"/>
                  <a:gd name="connsiteX20" fmla="*/ 128792 w 588895"/>
                  <a:gd name="connsiteY20" fmla="*/ 329000 h 606722"/>
                  <a:gd name="connsiteX21" fmla="*/ 108855 w 588895"/>
                  <a:gd name="connsiteY21" fmla="*/ 348907 h 606722"/>
                  <a:gd name="connsiteX22" fmla="*/ 108855 w 588895"/>
                  <a:gd name="connsiteY22" fmla="*/ 396809 h 606722"/>
                  <a:gd name="connsiteX23" fmla="*/ 176588 w 588895"/>
                  <a:gd name="connsiteY23" fmla="*/ 396809 h 606722"/>
                  <a:gd name="connsiteX24" fmla="*/ 176588 w 588895"/>
                  <a:gd name="connsiteY24" fmla="*/ 329000 h 606722"/>
                  <a:gd name="connsiteX25" fmla="*/ 485529 w 588895"/>
                  <a:gd name="connsiteY25" fmla="*/ 251860 h 606722"/>
                  <a:gd name="connsiteX26" fmla="*/ 513477 w 588895"/>
                  <a:gd name="connsiteY26" fmla="*/ 266257 h 606722"/>
                  <a:gd name="connsiteX27" fmla="*/ 541514 w 588895"/>
                  <a:gd name="connsiteY27" fmla="*/ 251860 h 606722"/>
                  <a:gd name="connsiteX28" fmla="*/ 375784 w 588895"/>
                  <a:gd name="connsiteY28" fmla="*/ 251860 h 606722"/>
                  <a:gd name="connsiteX29" fmla="*/ 403732 w 588895"/>
                  <a:gd name="connsiteY29" fmla="*/ 266257 h 606722"/>
                  <a:gd name="connsiteX30" fmla="*/ 431680 w 588895"/>
                  <a:gd name="connsiteY30" fmla="*/ 251860 h 606722"/>
                  <a:gd name="connsiteX31" fmla="*/ 265950 w 588895"/>
                  <a:gd name="connsiteY31" fmla="*/ 251860 h 606722"/>
                  <a:gd name="connsiteX32" fmla="*/ 293987 w 588895"/>
                  <a:gd name="connsiteY32" fmla="*/ 266257 h 606722"/>
                  <a:gd name="connsiteX33" fmla="*/ 321935 w 588895"/>
                  <a:gd name="connsiteY33" fmla="*/ 251860 h 606722"/>
                  <a:gd name="connsiteX34" fmla="*/ 156206 w 588895"/>
                  <a:gd name="connsiteY34" fmla="*/ 251860 h 606722"/>
                  <a:gd name="connsiteX35" fmla="*/ 184154 w 588895"/>
                  <a:gd name="connsiteY35" fmla="*/ 266257 h 606722"/>
                  <a:gd name="connsiteX36" fmla="*/ 212191 w 588895"/>
                  <a:gd name="connsiteY36" fmla="*/ 251860 h 606722"/>
                  <a:gd name="connsiteX37" fmla="*/ 46461 w 588895"/>
                  <a:gd name="connsiteY37" fmla="*/ 251860 h 606722"/>
                  <a:gd name="connsiteX38" fmla="*/ 74409 w 588895"/>
                  <a:gd name="connsiteY38" fmla="*/ 266257 h 606722"/>
                  <a:gd name="connsiteX39" fmla="*/ 102357 w 588895"/>
                  <a:gd name="connsiteY39" fmla="*/ 251860 h 606722"/>
                  <a:gd name="connsiteX40" fmla="*/ 479120 w 588895"/>
                  <a:gd name="connsiteY40" fmla="*/ 106289 h 606722"/>
                  <a:gd name="connsiteX41" fmla="*/ 479120 w 588895"/>
                  <a:gd name="connsiteY41" fmla="*/ 211957 h 606722"/>
                  <a:gd name="connsiteX42" fmla="*/ 544896 w 588895"/>
                  <a:gd name="connsiteY42" fmla="*/ 211957 h 606722"/>
                  <a:gd name="connsiteX43" fmla="*/ 525582 w 588895"/>
                  <a:gd name="connsiteY43" fmla="*/ 106289 h 606722"/>
                  <a:gd name="connsiteX44" fmla="*/ 368842 w 588895"/>
                  <a:gd name="connsiteY44" fmla="*/ 106289 h 606722"/>
                  <a:gd name="connsiteX45" fmla="*/ 368842 w 588895"/>
                  <a:gd name="connsiteY45" fmla="*/ 211957 h 606722"/>
                  <a:gd name="connsiteX46" fmla="*/ 438623 w 588895"/>
                  <a:gd name="connsiteY46" fmla="*/ 211957 h 606722"/>
                  <a:gd name="connsiteX47" fmla="*/ 438623 w 588895"/>
                  <a:gd name="connsiteY47" fmla="*/ 106289 h 606722"/>
                  <a:gd name="connsiteX48" fmla="*/ 259097 w 588895"/>
                  <a:gd name="connsiteY48" fmla="*/ 106289 h 606722"/>
                  <a:gd name="connsiteX49" fmla="*/ 259097 w 588895"/>
                  <a:gd name="connsiteY49" fmla="*/ 211957 h 606722"/>
                  <a:gd name="connsiteX50" fmla="*/ 328878 w 588895"/>
                  <a:gd name="connsiteY50" fmla="*/ 211957 h 606722"/>
                  <a:gd name="connsiteX51" fmla="*/ 328878 w 588895"/>
                  <a:gd name="connsiteY51" fmla="*/ 106289 h 606722"/>
                  <a:gd name="connsiteX52" fmla="*/ 149263 w 588895"/>
                  <a:gd name="connsiteY52" fmla="*/ 106289 h 606722"/>
                  <a:gd name="connsiteX53" fmla="*/ 149263 w 588895"/>
                  <a:gd name="connsiteY53" fmla="*/ 211957 h 606722"/>
                  <a:gd name="connsiteX54" fmla="*/ 219044 w 588895"/>
                  <a:gd name="connsiteY54" fmla="*/ 211957 h 606722"/>
                  <a:gd name="connsiteX55" fmla="*/ 219044 w 588895"/>
                  <a:gd name="connsiteY55" fmla="*/ 106289 h 606722"/>
                  <a:gd name="connsiteX56" fmla="*/ 63372 w 588895"/>
                  <a:gd name="connsiteY56" fmla="*/ 106289 h 606722"/>
                  <a:gd name="connsiteX57" fmla="*/ 43969 w 588895"/>
                  <a:gd name="connsiteY57" fmla="*/ 211957 h 606722"/>
                  <a:gd name="connsiteX58" fmla="*/ 109300 w 588895"/>
                  <a:gd name="connsiteY58" fmla="*/ 211957 h 606722"/>
                  <a:gd name="connsiteX59" fmla="*/ 109300 w 588895"/>
                  <a:gd name="connsiteY59" fmla="*/ 106289 h 606722"/>
                  <a:gd name="connsiteX60" fmla="*/ 90608 w 588895"/>
                  <a:gd name="connsiteY60" fmla="*/ 0 h 606722"/>
                  <a:gd name="connsiteX61" fmla="*/ 498257 w 588895"/>
                  <a:gd name="connsiteY61" fmla="*/ 0 h 606722"/>
                  <a:gd name="connsiteX62" fmla="*/ 518283 w 588895"/>
                  <a:gd name="connsiteY62" fmla="*/ 19996 h 606722"/>
                  <a:gd name="connsiteX63" fmla="*/ 518283 w 588895"/>
                  <a:gd name="connsiteY63" fmla="*/ 66297 h 606722"/>
                  <a:gd name="connsiteX64" fmla="*/ 542226 w 588895"/>
                  <a:gd name="connsiteY64" fmla="*/ 66297 h 606722"/>
                  <a:gd name="connsiteX65" fmla="*/ 561896 w 588895"/>
                  <a:gd name="connsiteY65" fmla="*/ 82739 h 606722"/>
                  <a:gd name="connsiteX66" fmla="*/ 588598 w 588895"/>
                  <a:gd name="connsiteY66" fmla="*/ 228309 h 606722"/>
                  <a:gd name="connsiteX67" fmla="*/ 587530 w 588895"/>
                  <a:gd name="connsiteY67" fmla="*/ 239151 h 606722"/>
                  <a:gd name="connsiteX68" fmla="*/ 572132 w 588895"/>
                  <a:gd name="connsiteY68" fmla="*/ 277544 h 606722"/>
                  <a:gd name="connsiteX69" fmla="*/ 572132 w 588895"/>
                  <a:gd name="connsiteY69" fmla="*/ 586726 h 606722"/>
                  <a:gd name="connsiteX70" fmla="*/ 552105 w 588895"/>
                  <a:gd name="connsiteY70" fmla="*/ 606722 h 606722"/>
                  <a:gd name="connsiteX71" fmla="*/ 482681 w 588895"/>
                  <a:gd name="connsiteY71" fmla="*/ 606722 h 606722"/>
                  <a:gd name="connsiteX72" fmla="*/ 482681 w 588895"/>
                  <a:gd name="connsiteY72" fmla="*/ 566730 h 606722"/>
                  <a:gd name="connsiteX73" fmla="*/ 482681 w 588895"/>
                  <a:gd name="connsiteY73" fmla="*/ 441866 h 606722"/>
                  <a:gd name="connsiteX74" fmla="*/ 462654 w 588895"/>
                  <a:gd name="connsiteY74" fmla="*/ 421959 h 606722"/>
                  <a:gd name="connsiteX75" fmla="*/ 361810 w 588895"/>
                  <a:gd name="connsiteY75" fmla="*/ 421959 h 606722"/>
                  <a:gd name="connsiteX76" fmla="*/ 341784 w 588895"/>
                  <a:gd name="connsiteY76" fmla="*/ 441866 h 606722"/>
                  <a:gd name="connsiteX77" fmla="*/ 341784 w 588895"/>
                  <a:gd name="connsiteY77" fmla="*/ 566730 h 606722"/>
                  <a:gd name="connsiteX78" fmla="*/ 341784 w 588895"/>
                  <a:gd name="connsiteY78" fmla="*/ 606722 h 606722"/>
                  <a:gd name="connsiteX79" fmla="*/ 36760 w 588895"/>
                  <a:gd name="connsiteY79" fmla="*/ 606722 h 606722"/>
                  <a:gd name="connsiteX80" fmla="*/ 16822 w 588895"/>
                  <a:gd name="connsiteY80" fmla="*/ 586726 h 606722"/>
                  <a:gd name="connsiteX81" fmla="*/ 16822 w 588895"/>
                  <a:gd name="connsiteY81" fmla="*/ 278788 h 606722"/>
                  <a:gd name="connsiteX82" fmla="*/ 89 w 588895"/>
                  <a:gd name="connsiteY82" fmla="*/ 232753 h 606722"/>
                  <a:gd name="connsiteX83" fmla="*/ 89 w 588895"/>
                  <a:gd name="connsiteY83" fmla="*/ 232575 h 606722"/>
                  <a:gd name="connsiteX84" fmla="*/ 0 w 588895"/>
                  <a:gd name="connsiteY84" fmla="*/ 231953 h 606722"/>
                  <a:gd name="connsiteX85" fmla="*/ 89 w 588895"/>
                  <a:gd name="connsiteY85" fmla="*/ 231153 h 606722"/>
                  <a:gd name="connsiteX86" fmla="*/ 89 w 588895"/>
                  <a:gd name="connsiteY86" fmla="*/ 230264 h 606722"/>
                  <a:gd name="connsiteX87" fmla="*/ 267 w 588895"/>
                  <a:gd name="connsiteY87" fmla="*/ 228842 h 606722"/>
                  <a:gd name="connsiteX88" fmla="*/ 356 w 588895"/>
                  <a:gd name="connsiteY88" fmla="*/ 228309 h 606722"/>
                  <a:gd name="connsiteX89" fmla="*/ 27058 w 588895"/>
                  <a:gd name="connsiteY89" fmla="*/ 82739 h 606722"/>
                  <a:gd name="connsiteX90" fmla="*/ 46728 w 588895"/>
                  <a:gd name="connsiteY90" fmla="*/ 66297 h 606722"/>
                  <a:gd name="connsiteX91" fmla="*/ 70671 w 588895"/>
                  <a:gd name="connsiteY91" fmla="*/ 66297 h 606722"/>
                  <a:gd name="connsiteX92" fmla="*/ 70671 w 588895"/>
                  <a:gd name="connsiteY92" fmla="*/ 19996 h 606722"/>
                  <a:gd name="connsiteX93" fmla="*/ 90608 w 588895"/>
                  <a:gd name="connsiteY9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588895" h="606722">
                    <a:moveTo>
                      <a:pt x="443116" y="505531"/>
                    </a:moveTo>
                    <a:cubicBezTo>
                      <a:pt x="452684" y="505531"/>
                      <a:pt x="460440" y="513287"/>
                      <a:pt x="460440" y="522855"/>
                    </a:cubicBezTo>
                    <a:cubicBezTo>
                      <a:pt x="460440" y="532423"/>
                      <a:pt x="452684" y="540179"/>
                      <a:pt x="443116" y="540179"/>
                    </a:cubicBezTo>
                    <a:cubicBezTo>
                      <a:pt x="433548" y="540179"/>
                      <a:pt x="425792" y="532423"/>
                      <a:pt x="425792" y="522855"/>
                    </a:cubicBezTo>
                    <a:cubicBezTo>
                      <a:pt x="425792" y="513287"/>
                      <a:pt x="433548" y="505531"/>
                      <a:pt x="443116" y="505531"/>
                    </a:cubicBezTo>
                    <a:close/>
                    <a:moveTo>
                      <a:pt x="216552" y="436801"/>
                    </a:moveTo>
                    <a:lnTo>
                      <a:pt x="216552" y="504698"/>
                    </a:lnTo>
                    <a:lnTo>
                      <a:pt x="264793" y="504698"/>
                    </a:lnTo>
                    <a:cubicBezTo>
                      <a:pt x="275830" y="504698"/>
                      <a:pt x="284731" y="495722"/>
                      <a:pt x="284731" y="484702"/>
                    </a:cubicBezTo>
                    <a:lnTo>
                      <a:pt x="284731" y="436801"/>
                    </a:lnTo>
                    <a:close/>
                    <a:moveTo>
                      <a:pt x="108855" y="436801"/>
                    </a:moveTo>
                    <a:lnTo>
                      <a:pt x="108855" y="484702"/>
                    </a:lnTo>
                    <a:cubicBezTo>
                      <a:pt x="108855" y="495722"/>
                      <a:pt x="117755" y="504698"/>
                      <a:pt x="128792" y="504698"/>
                    </a:cubicBezTo>
                    <a:lnTo>
                      <a:pt x="176588" y="504698"/>
                    </a:lnTo>
                    <a:lnTo>
                      <a:pt x="176588" y="436801"/>
                    </a:lnTo>
                    <a:close/>
                    <a:moveTo>
                      <a:pt x="216552" y="329000"/>
                    </a:moveTo>
                    <a:lnTo>
                      <a:pt x="216552" y="396809"/>
                    </a:lnTo>
                    <a:lnTo>
                      <a:pt x="284731" y="396809"/>
                    </a:lnTo>
                    <a:lnTo>
                      <a:pt x="284731" y="348907"/>
                    </a:lnTo>
                    <a:cubicBezTo>
                      <a:pt x="284731" y="337887"/>
                      <a:pt x="275830" y="329000"/>
                      <a:pt x="264793" y="329000"/>
                    </a:cubicBezTo>
                    <a:close/>
                    <a:moveTo>
                      <a:pt x="128792" y="329000"/>
                    </a:moveTo>
                    <a:cubicBezTo>
                      <a:pt x="117755" y="329000"/>
                      <a:pt x="108855" y="337887"/>
                      <a:pt x="108855" y="348907"/>
                    </a:cubicBezTo>
                    <a:lnTo>
                      <a:pt x="108855" y="396809"/>
                    </a:lnTo>
                    <a:lnTo>
                      <a:pt x="176588" y="396809"/>
                    </a:lnTo>
                    <a:lnTo>
                      <a:pt x="176588" y="329000"/>
                    </a:lnTo>
                    <a:close/>
                    <a:moveTo>
                      <a:pt x="485529" y="251860"/>
                    </a:moveTo>
                    <a:cubicBezTo>
                      <a:pt x="491759" y="260569"/>
                      <a:pt x="501995" y="266257"/>
                      <a:pt x="513477" y="266257"/>
                    </a:cubicBezTo>
                    <a:cubicBezTo>
                      <a:pt x="525048" y="266257"/>
                      <a:pt x="535283" y="260569"/>
                      <a:pt x="541514" y="251860"/>
                    </a:cubicBezTo>
                    <a:close/>
                    <a:moveTo>
                      <a:pt x="375784" y="251860"/>
                    </a:moveTo>
                    <a:cubicBezTo>
                      <a:pt x="382015" y="260569"/>
                      <a:pt x="392250" y="266257"/>
                      <a:pt x="403732" y="266257"/>
                    </a:cubicBezTo>
                    <a:cubicBezTo>
                      <a:pt x="415214" y="266257"/>
                      <a:pt x="425450" y="260569"/>
                      <a:pt x="431680" y="251860"/>
                    </a:cubicBezTo>
                    <a:close/>
                    <a:moveTo>
                      <a:pt x="265950" y="251860"/>
                    </a:moveTo>
                    <a:cubicBezTo>
                      <a:pt x="272270" y="260569"/>
                      <a:pt x="282417" y="266257"/>
                      <a:pt x="293987" y="266257"/>
                    </a:cubicBezTo>
                    <a:cubicBezTo>
                      <a:pt x="305469" y="266257"/>
                      <a:pt x="315705" y="260569"/>
                      <a:pt x="321935" y="251860"/>
                    </a:cubicBezTo>
                    <a:close/>
                    <a:moveTo>
                      <a:pt x="156206" y="251860"/>
                    </a:moveTo>
                    <a:cubicBezTo>
                      <a:pt x="162436" y="260569"/>
                      <a:pt x="172672" y="266257"/>
                      <a:pt x="184154" y="266257"/>
                    </a:cubicBezTo>
                    <a:cubicBezTo>
                      <a:pt x="195725" y="266257"/>
                      <a:pt x="205960" y="260569"/>
                      <a:pt x="212191" y="251860"/>
                    </a:cubicBezTo>
                    <a:close/>
                    <a:moveTo>
                      <a:pt x="46461" y="251860"/>
                    </a:moveTo>
                    <a:cubicBezTo>
                      <a:pt x="52692" y="260569"/>
                      <a:pt x="62927" y="266257"/>
                      <a:pt x="74409" y="266257"/>
                    </a:cubicBezTo>
                    <a:cubicBezTo>
                      <a:pt x="85980" y="266257"/>
                      <a:pt x="96127" y="260569"/>
                      <a:pt x="102357" y="251860"/>
                    </a:cubicBezTo>
                    <a:close/>
                    <a:moveTo>
                      <a:pt x="479120" y="106289"/>
                    </a:moveTo>
                    <a:lnTo>
                      <a:pt x="479120" y="211957"/>
                    </a:lnTo>
                    <a:lnTo>
                      <a:pt x="544896" y="211957"/>
                    </a:lnTo>
                    <a:lnTo>
                      <a:pt x="525582" y="106289"/>
                    </a:lnTo>
                    <a:close/>
                    <a:moveTo>
                      <a:pt x="368842" y="106289"/>
                    </a:moveTo>
                    <a:lnTo>
                      <a:pt x="368842" y="211957"/>
                    </a:lnTo>
                    <a:lnTo>
                      <a:pt x="438623" y="211957"/>
                    </a:lnTo>
                    <a:lnTo>
                      <a:pt x="438623" y="106289"/>
                    </a:lnTo>
                    <a:close/>
                    <a:moveTo>
                      <a:pt x="259097" y="106289"/>
                    </a:moveTo>
                    <a:lnTo>
                      <a:pt x="259097" y="211957"/>
                    </a:lnTo>
                    <a:lnTo>
                      <a:pt x="328878" y="211957"/>
                    </a:lnTo>
                    <a:lnTo>
                      <a:pt x="328878" y="106289"/>
                    </a:lnTo>
                    <a:close/>
                    <a:moveTo>
                      <a:pt x="149263" y="106289"/>
                    </a:moveTo>
                    <a:lnTo>
                      <a:pt x="149263" y="211957"/>
                    </a:lnTo>
                    <a:lnTo>
                      <a:pt x="219044" y="211957"/>
                    </a:lnTo>
                    <a:lnTo>
                      <a:pt x="219044" y="106289"/>
                    </a:lnTo>
                    <a:close/>
                    <a:moveTo>
                      <a:pt x="63372" y="106289"/>
                    </a:moveTo>
                    <a:lnTo>
                      <a:pt x="43969" y="211957"/>
                    </a:lnTo>
                    <a:lnTo>
                      <a:pt x="109300" y="211957"/>
                    </a:lnTo>
                    <a:lnTo>
                      <a:pt x="109300" y="106289"/>
                    </a:lnTo>
                    <a:close/>
                    <a:moveTo>
                      <a:pt x="90608" y="0"/>
                    </a:moveTo>
                    <a:lnTo>
                      <a:pt x="498257" y="0"/>
                    </a:lnTo>
                    <a:cubicBezTo>
                      <a:pt x="509293" y="0"/>
                      <a:pt x="518283" y="8976"/>
                      <a:pt x="518283" y="19996"/>
                    </a:cubicBezTo>
                    <a:lnTo>
                      <a:pt x="518283" y="66297"/>
                    </a:lnTo>
                    <a:lnTo>
                      <a:pt x="542226" y="66297"/>
                    </a:lnTo>
                    <a:cubicBezTo>
                      <a:pt x="551927" y="66297"/>
                      <a:pt x="560205" y="73229"/>
                      <a:pt x="561896" y="82739"/>
                    </a:cubicBezTo>
                    <a:lnTo>
                      <a:pt x="588598" y="228309"/>
                    </a:lnTo>
                    <a:cubicBezTo>
                      <a:pt x="589221" y="231953"/>
                      <a:pt x="588865" y="235686"/>
                      <a:pt x="587530" y="239151"/>
                    </a:cubicBezTo>
                    <a:cubicBezTo>
                      <a:pt x="586106" y="253549"/>
                      <a:pt x="580587" y="266701"/>
                      <a:pt x="572132" y="277544"/>
                    </a:cubicBezTo>
                    <a:lnTo>
                      <a:pt x="572132" y="586726"/>
                    </a:lnTo>
                    <a:cubicBezTo>
                      <a:pt x="572132" y="597746"/>
                      <a:pt x="563142" y="606722"/>
                      <a:pt x="552105" y="606722"/>
                    </a:cubicBezTo>
                    <a:lnTo>
                      <a:pt x="482681" y="606722"/>
                    </a:lnTo>
                    <a:lnTo>
                      <a:pt x="482681" y="566730"/>
                    </a:lnTo>
                    <a:lnTo>
                      <a:pt x="482681" y="441866"/>
                    </a:lnTo>
                    <a:cubicBezTo>
                      <a:pt x="482681" y="430846"/>
                      <a:pt x="473691" y="421959"/>
                      <a:pt x="462654" y="421959"/>
                    </a:cubicBezTo>
                    <a:lnTo>
                      <a:pt x="361810" y="421959"/>
                    </a:lnTo>
                    <a:cubicBezTo>
                      <a:pt x="350773" y="421959"/>
                      <a:pt x="341784" y="430846"/>
                      <a:pt x="341784" y="441866"/>
                    </a:cubicBezTo>
                    <a:lnTo>
                      <a:pt x="341784" y="566730"/>
                    </a:lnTo>
                    <a:lnTo>
                      <a:pt x="341784" y="606722"/>
                    </a:lnTo>
                    <a:lnTo>
                      <a:pt x="36760" y="606722"/>
                    </a:lnTo>
                    <a:cubicBezTo>
                      <a:pt x="25723" y="606722"/>
                      <a:pt x="16822" y="597746"/>
                      <a:pt x="16822" y="586726"/>
                    </a:cubicBezTo>
                    <a:lnTo>
                      <a:pt x="16822" y="278788"/>
                    </a:lnTo>
                    <a:cubicBezTo>
                      <a:pt x="6497" y="266257"/>
                      <a:pt x="267" y="250171"/>
                      <a:pt x="89" y="232753"/>
                    </a:cubicBezTo>
                    <a:cubicBezTo>
                      <a:pt x="89" y="232753"/>
                      <a:pt x="89" y="232664"/>
                      <a:pt x="89" y="232575"/>
                    </a:cubicBezTo>
                    <a:cubicBezTo>
                      <a:pt x="89" y="232397"/>
                      <a:pt x="0" y="232131"/>
                      <a:pt x="0" y="231953"/>
                    </a:cubicBezTo>
                    <a:cubicBezTo>
                      <a:pt x="0" y="231686"/>
                      <a:pt x="89" y="231420"/>
                      <a:pt x="89" y="231153"/>
                    </a:cubicBezTo>
                    <a:cubicBezTo>
                      <a:pt x="89" y="230798"/>
                      <a:pt x="89" y="230531"/>
                      <a:pt x="89" y="230264"/>
                    </a:cubicBezTo>
                    <a:cubicBezTo>
                      <a:pt x="178" y="229820"/>
                      <a:pt x="267" y="229287"/>
                      <a:pt x="267" y="228842"/>
                    </a:cubicBezTo>
                    <a:cubicBezTo>
                      <a:pt x="356" y="228665"/>
                      <a:pt x="356" y="228487"/>
                      <a:pt x="356" y="228309"/>
                    </a:cubicBezTo>
                    <a:lnTo>
                      <a:pt x="27058" y="82739"/>
                    </a:lnTo>
                    <a:cubicBezTo>
                      <a:pt x="28749" y="73229"/>
                      <a:pt x="37027" y="66297"/>
                      <a:pt x="46728" y="66297"/>
                    </a:cubicBezTo>
                    <a:lnTo>
                      <a:pt x="70671" y="66297"/>
                    </a:lnTo>
                    <a:lnTo>
                      <a:pt x="70671" y="19996"/>
                    </a:lnTo>
                    <a:cubicBezTo>
                      <a:pt x="70671" y="8976"/>
                      <a:pt x="79572" y="0"/>
                      <a:pt x="906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文本框 22"/>
              <p:cNvSpPr txBox="1"/>
              <p:nvPr/>
            </p:nvSpPr>
            <p:spPr>
              <a:xfrm>
                <a:off x="776864" y="243655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商业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4" name="组合 113"/>
            <p:cNvGrpSpPr/>
            <p:nvPr userDrawn="1"/>
          </p:nvGrpSpPr>
          <p:grpSpPr>
            <a:xfrm>
              <a:off x="518281" y="5187204"/>
              <a:ext cx="5107819" cy="1035585"/>
              <a:chOff x="518281" y="1709625"/>
              <a:chExt cx="5107819" cy="1035585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518281" y="1709625"/>
                <a:ext cx="5107819" cy="10355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681563" y="1779214"/>
                <a:ext cx="683046" cy="68304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7" name="house-building_48775"/>
              <p:cNvSpPr>
                <a:spLocks noChangeAspect="1"/>
              </p:cNvSpPr>
              <p:nvPr/>
            </p:nvSpPr>
            <p:spPr bwMode="auto">
              <a:xfrm>
                <a:off x="839232" y="1928087"/>
                <a:ext cx="367708" cy="385299"/>
              </a:xfrm>
              <a:custGeom>
                <a:avLst/>
                <a:gdLst>
                  <a:gd name="connsiteX0" fmla="*/ 392858 w 579695"/>
                  <a:gd name="connsiteY0" fmla="*/ 528711 h 607427"/>
                  <a:gd name="connsiteX1" fmla="*/ 392858 w 579695"/>
                  <a:gd name="connsiteY1" fmla="*/ 582233 h 607427"/>
                  <a:gd name="connsiteX2" fmla="*/ 473313 w 579695"/>
                  <a:gd name="connsiteY2" fmla="*/ 582233 h 607427"/>
                  <a:gd name="connsiteX3" fmla="*/ 473313 w 579695"/>
                  <a:gd name="connsiteY3" fmla="*/ 548100 h 607427"/>
                  <a:gd name="connsiteX4" fmla="*/ 142424 w 579695"/>
                  <a:gd name="connsiteY4" fmla="*/ 528711 h 607427"/>
                  <a:gd name="connsiteX5" fmla="*/ 142424 w 579695"/>
                  <a:gd name="connsiteY5" fmla="*/ 582233 h 607427"/>
                  <a:gd name="connsiteX6" fmla="*/ 222879 w 579695"/>
                  <a:gd name="connsiteY6" fmla="*/ 582233 h 607427"/>
                  <a:gd name="connsiteX7" fmla="*/ 222879 w 579695"/>
                  <a:gd name="connsiteY7" fmla="*/ 548100 h 607427"/>
                  <a:gd name="connsiteX8" fmla="*/ 104522 w 579695"/>
                  <a:gd name="connsiteY8" fmla="*/ 464391 h 607427"/>
                  <a:gd name="connsiteX9" fmla="*/ 268804 w 579695"/>
                  <a:gd name="connsiteY9" fmla="*/ 514198 h 607427"/>
                  <a:gd name="connsiteX10" fmla="*/ 261363 w 579695"/>
                  <a:gd name="connsiteY10" fmla="*/ 538463 h 607427"/>
                  <a:gd name="connsiteX11" fmla="*/ 261363 w 579695"/>
                  <a:gd name="connsiteY11" fmla="*/ 582233 h 607427"/>
                  <a:gd name="connsiteX12" fmla="*/ 289382 w 579695"/>
                  <a:gd name="connsiteY12" fmla="*/ 582233 h 607427"/>
                  <a:gd name="connsiteX13" fmla="*/ 289382 w 579695"/>
                  <a:gd name="connsiteY13" fmla="*/ 519191 h 607427"/>
                  <a:gd name="connsiteX14" fmla="*/ 281941 w 579695"/>
                  <a:gd name="connsiteY14" fmla="*/ 506419 h 607427"/>
                  <a:gd name="connsiteX15" fmla="*/ 354956 w 579695"/>
                  <a:gd name="connsiteY15" fmla="*/ 464391 h 607427"/>
                  <a:gd name="connsiteX16" fmla="*/ 519237 w 579695"/>
                  <a:gd name="connsiteY16" fmla="*/ 514198 h 607427"/>
                  <a:gd name="connsiteX17" fmla="*/ 511913 w 579695"/>
                  <a:gd name="connsiteY17" fmla="*/ 538463 h 607427"/>
                  <a:gd name="connsiteX18" fmla="*/ 511913 w 579695"/>
                  <a:gd name="connsiteY18" fmla="*/ 582233 h 607427"/>
                  <a:gd name="connsiteX19" fmla="*/ 579695 w 579695"/>
                  <a:gd name="connsiteY19" fmla="*/ 582233 h 607427"/>
                  <a:gd name="connsiteX20" fmla="*/ 579695 w 579695"/>
                  <a:gd name="connsiteY20" fmla="*/ 607427 h 607427"/>
                  <a:gd name="connsiteX21" fmla="*/ 0 w 579695"/>
                  <a:gd name="connsiteY21" fmla="*/ 607427 h 607427"/>
                  <a:gd name="connsiteX22" fmla="*/ 0 w 579695"/>
                  <a:gd name="connsiteY22" fmla="*/ 582233 h 607427"/>
                  <a:gd name="connsiteX23" fmla="*/ 38949 w 579695"/>
                  <a:gd name="connsiteY23" fmla="*/ 582233 h 607427"/>
                  <a:gd name="connsiteX24" fmla="*/ 38949 w 579695"/>
                  <a:gd name="connsiteY24" fmla="*/ 519191 h 607427"/>
                  <a:gd name="connsiteX25" fmla="*/ 31508 w 579695"/>
                  <a:gd name="connsiteY25" fmla="*/ 506419 h 607427"/>
                  <a:gd name="connsiteX26" fmla="*/ 354928 w 579695"/>
                  <a:gd name="connsiteY26" fmla="*/ 417959 h 607427"/>
                  <a:gd name="connsiteX27" fmla="*/ 519221 w 579695"/>
                  <a:gd name="connsiteY27" fmla="*/ 467773 h 607427"/>
                  <a:gd name="connsiteX28" fmla="*/ 511547 w 579695"/>
                  <a:gd name="connsiteY28" fmla="*/ 492970 h 607427"/>
                  <a:gd name="connsiteX29" fmla="*/ 358184 w 579695"/>
                  <a:gd name="connsiteY29" fmla="*/ 446407 h 607427"/>
                  <a:gd name="connsiteX30" fmla="*/ 295164 w 579695"/>
                  <a:gd name="connsiteY30" fmla="*/ 482868 h 607427"/>
                  <a:gd name="connsiteX31" fmla="*/ 281909 w 579695"/>
                  <a:gd name="connsiteY31" fmla="*/ 459993 h 607427"/>
                  <a:gd name="connsiteX32" fmla="*/ 104491 w 579695"/>
                  <a:gd name="connsiteY32" fmla="*/ 417959 h 607427"/>
                  <a:gd name="connsiteX33" fmla="*/ 268784 w 579695"/>
                  <a:gd name="connsiteY33" fmla="*/ 467773 h 607427"/>
                  <a:gd name="connsiteX34" fmla="*/ 261110 w 579695"/>
                  <a:gd name="connsiteY34" fmla="*/ 492970 h 607427"/>
                  <a:gd name="connsiteX35" fmla="*/ 107747 w 579695"/>
                  <a:gd name="connsiteY35" fmla="*/ 446407 h 607427"/>
                  <a:gd name="connsiteX36" fmla="*/ 44611 w 579695"/>
                  <a:gd name="connsiteY36" fmla="*/ 482868 h 607427"/>
                  <a:gd name="connsiteX37" fmla="*/ 31472 w 579695"/>
                  <a:gd name="connsiteY37" fmla="*/ 459993 h 607427"/>
                  <a:gd name="connsiteX38" fmla="*/ 354928 w 579695"/>
                  <a:gd name="connsiteY38" fmla="*/ 371527 h 607427"/>
                  <a:gd name="connsiteX39" fmla="*/ 519221 w 579695"/>
                  <a:gd name="connsiteY39" fmla="*/ 421341 h 607427"/>
                  <a:gd name="connsiteX40" fmla="*/ 511547 w 579695"/>
                  <a:gd name="connsiteY40" fmla="*/ 446538 h 607427"/>
                  <a:gd name="connsiteX41" fmla="*/ 358184 w 579695"/>
                  <a:gd name="connsiteY41" fmla="*/ 399975 h 607427"/>
                  <a:gd name="connsiteX42" fmla="*/ 295164 w 579695"/>
                  <a:gd name="connsiteY42" fmla="*/ 436436 h 607427"/>
                  <a:gd name="connsiteX43" fmla="*/ 281909 w 579695"/>
                  <a:gd name="connsiteY43" fmla="*/ 413561 h 607427"/>
                  <a:gd name="connsiteX44" fmla="*/ 104491 w 579695"/>
                  <a:gd name="connsiteY44" fmla="*/ 371527 h 607427"/>
                  <a:gd name="connsiteX45" fmla="*/ 268784 w 579695"/>
                  <a:gd name="connsiteY45" fmla="*/ 421341 h 607427"/>
                  <a:gd name="connsiteX46" fmla="*/ 261110 w 579695"/>
                  <a:gd name="connsiteY46" fmla="*/ 446538 h 607427"/>
                  <a:gd name="connsiteX47" fmla="*/ 107747 w 579695"/>
                  <a:gd name="connsiteY47" fmla="*/ 399975 h 607427"/>
                  <a:gd name="connsiteX48" fmla="*/ 44611 w 579695"/>
                  <a:gd name="connsiteY48" fmla="*/ 436436 h 607427"/>
                  <a:gd name="connsiteX49" fmla="*/ 31472 w 579695"/>
                  <a:gd name="connsiteY49" fmla="*/ 413561 h 607427"/>
                  <a:gd name="connsiteX50" fmla="*/ 354928 w 579695"/>
                  <a:gd name="connsiteY50" fmla="*/ 325095 h 607427"/>
                  <a:gd name="connsiteX51" fmla="*/ 519221 w 579695"/>
                  <a:gd name="connsiteY51" fmla="*/ 374909 h 607427"/>
                  <a:gd name="connsiteX52" fmla="*/ 511547 w 579695"/>
                  <a:gd name="connsiteY52" fmla="*/ 400106 h 607427"/>
                  <a:gd name="connsiteX53" fmla="*/ 358184 w 579695"/>
                  <a:gd name="connsiteY53" fmla="*/ 353543 h 607427"/>
                  <a:gd name="connsiteX54" fmla="*/ 295164 w 579695"/>
                  <a:gd name="connsiteY54" fmla="*/ 390004 h 607427"/>
                  <a:gd name="connsiteX55" fmla="*/ 281909 w 579695"/>
                  <a:gd name="connsiteY55" fmla="*/ 367129 h 607427"/>
                  <a:gd name="connsiteX56" fmla="*/ 104491 w 579695"/>
                  <a:gd name="connsiteY56" fmla="*/ 325095 h 607427"/>
                  <a:gd name="connsiteX57" fmla="*/ 268784 w 579695"/>
                  <a:gd name="connsiteY57" fmla="*/ 374909 h 607427"/>
                  <a:gd name="connsiteX58" fmla="*/ 261110 w 579695"/>
                  <a:gd name="connsiteY58" fmla="*/ 400106 h 607427"/>
                  <a:gd name="connsiteX59" fmla="*/ 107747 w 579695"/>
                  <a:gd name="connsiteY59" fmla="*/ 353543 h 607427"/>
                  <a:gd name="connsiteX60" fmla="*/ 44611 w 579695"/>
                  <a:gd name="connsiteY60" fmla="*/ 390004 h 607427"/>
                  <a:gd name="connsiteX61" fmla="*/ 31472 w 579695"/>
                  <a:gd name="connsiteY61" fmla="*/ 367129 h 607427"/>
                  <a:gd name="connsiteX62" fmla="*/ 354928 w 579695"/>
                  <a:gd name="connsiteY62" fmla="*/ 278663 h 607427"/>
                  <a:gd name="connsiteX63" fmla="*/ 519221 w 579695"/>
                  <a:gd name="connsiteY63" fmla="*/ 328430 h 607427"/>
                  <a:gd name="connsiteX64" fmla="*/ 511547 w 579695"/>
                  <a:gd name="connsiteY64" fmla="*/ 353603 h 607427"/>
                  <a:gd name="connsiteX65" fmla="*/ 358184 w 579695"/>
                  <a:gd name="connsiteY65" fmla="*/ 307085 h 607427"/>
                  <a:gd name="connsiteX66" fmla="*/ 295164 w 579695"/>
                  <a:gd name="connsiteY66" fmla="*/ 343510 h 607427"/>
                  <a:gd name="connsiteX67" fmla="*/ 281909 w 579695"/>
                  <a:gd name="connsiteY67" fmla="*/ 320657 h 607427"/>
                  <a:gd name="connsiteX68" fmla="*/ 104491 w 579695"/>
                  <a:gd name="connsiteY68" fmla="*/ 278663 h 607427"/>
                  <a:gd name="connsiteX69" fmla="*/ 268784 w 579695"/>
                  <a:gd name="connsiteY69" fmla="*/ 328430 h 607427"/>
                  <a:gd name="connsiteX70" fmla="*/ 261110 w 579695"/>
                  <a:gd name="connsiteY70" fmla="*/ 353603 h 607427"/>
                  <a:gd name="connsiteX71" fmla="*/ 107747 w 579695"/>
                  <a:gd name="connsiteY71" fmla="*/ 307085 h 607427"/>
                  <a:gd name="connsiteX72" fmla="*/ 44611 w 579695"/>
                  <a:gd name="connsiteY72" fmla="*/ 343510 h 607427"/>
                  <a:gd name="connsiteX73" fmla="*/ 31472 w 579695"/>
                  <a:gd name="connsiteY73" fmla="*/ 320657 h 607427"/>
                  <a:gd name="connsiteX74" fmla="*/ 354928 w 579695"/>
                  <a:gd name="connsiteY74" fmla="*/ 232160 h 607427"/>
                  <a:gd name="connsiteX75" fmla="*/ 519221 w 579695"/>
                  <a:gd name="connsiteY75" fmla="*/ 281974 h 607427"/>
                  <a:gd name="connsiteX76" fmla="*/ 511547 w 579695"/>
                  <a:gd name="connsiteY76" fmla="*/ 307171 h 607427"/>
                  <a:gd name="connsiteX77" fmla="*/ 358184 w 579695"/>
                  <a:gd name="connsiteY77" fmla="*/ 260608 h 607427"/>
                  <a:gd name="connsiteX78" fmla="*/ 295164 w 579695"/>
                  <a:gd name="connsiteY78" fmla="*/ 297069 h 607427"/>
                  <a:gd name="connsiteX79" fmla="*/ 281909 w 579695"/>
                  <a:gd name="connsiteY79" fmla="*/ 274194 h 607427"/>
                  <a:gd name="connsiteX80" fmla="*/ 104491 w 579695"/>
                  <a:gd name="connsiteY80" fmla="*/ 232160 h 607427"/>
                  <a:gd name="connsiteX81" fmla="*/ 268784 w 579695"/>
                  <a:gd name="connsiteY81" fmla="*/ 281974 h 607427"/>
                  <a:gd name="connsiteX82" fmla="*/ 261110 w 579695"/>
                  <a:gd name="connsiteY82" fmla="*/ 307171 h 607427"/>
                  <a:gd name="connsiteX83" fmla="*/ 107747 w 579695"/>
                  <a:gd name="connsiteY83" fmla="*/ 260608 h 607427"/>
                  <a:gd name="connsiteX84" fmla="*/ 44611 w 579695"/>
                  <a:gd name="connsiteY84" fmla="*/ 297069 h 607427"/>
                  <a:gd name="connsiteX85" fmla="*/ 31472 w 579695"/>
                  <a:gd name="connsiteY85" fmla="*/ 274194 h 607427"/>
                  <a:gd name="connsiteX86" fmla="*/ 354928 w 579695"/>
                  <a:gd name="connsiteY86" fmla="*/ 185728 h 607427"/>
                  <a:gd name="connsiteX87" fmla="*/ 519221 w 579695"/>
                  <a:gd name="connsiteY87" fmla="*/ 235542 h 607427"/>
                  <a:gd name="connsiteX88" fmla="*/ 511547 w 579695"/>
                  <a:gd name="connsiteY88" fmla="*/ 260739 h 607427"/>
                  <a:gd name="connsiteX89" fmla="*/ 358184 w 579695"/>
                  <a:gd name="connsiteY89" fmla="*/ 214176 h 607427"/>
                  <a:gd name="connsiteX90" fmla="*/ 295164 w 579695"/>
                  <a:gd name="connsiteY90" fmla="*/ 250637 h 607427"/>
                  <a:gd name="connsiteX91" fmla="*/ 281909 w 579695"/>
                  <a:gd name="connsiteY91" fmla="*/ 227762 h 607427"/>
                  <a:gd name="connsiteX92" fmla="*/ 104491 w 579695"/>
                  <a:gd name="connsiteY92" fmla="*/ 185728 h 607427"/>
                  <a:gd name="connsiteX93" fmla="*/ 268784 w 579695"/>
                  <a:gd name="connsiteY93" fmla="*/ 235542 h 607427"/>
                  <a:gd name="connsiteX94" fmla="*/ 261110 w 579695"/>
                  <a:gd name="connsiteY94" fmla="*/ 260739 h 607427"/>
                  <a:gd name="connsiteX95" fmla="*/ 107747 w 579695"/>
                  <a:gd name="connsiteY95" fmla="*/ 214176 h 607427"/>
                  <a:gd name="connsiteX96" fmla="*/ 44611 w 579695"/>
                  <a:gd name="connsiteY96" fmla="*/ 250637 h 607427"/>
                  <a:gd name="connsiteX97" fmla="*/ 31472 w 579695"/>
                  <a:gd name="connsiteY97" fmla="*/ 227762 h 607427"/>
                  <a:gd name="connsiteX98" fmla="*/ 354928 w 579695"/>
                  <a:gd name="connsiteY98" fmla="*/ 139296 h 607427"/>
                  <a:gd name="connsiteX99" fmla="*/ 519221 w 579695"/>
                  <a:gd name="connsiteY99" fmla="*/ 189110 h 607427"/>
                  <a:gd name="connsiteX100" fmla="*/ 511547 w 579695"/>
                  <a:gd name="connsiteY100" fmla="*/ 214307 h 607427"/>
                  <a:gd name="connsiteX101" fmla="*/ 358184 w 579695"/>
                  <a:gd name="connsiteY101" fmla="*/ 167744 h 607427"/>
                  <a:gd name="connsiteX102" fmla="*/ 295164 w 579695"/>
                  <a:gd name="connsiteY102" fmla="*/ 204205 h 607427"/>
                  <a:gd name="connsiteX103" fmla="*/ 281909 w 579695"/>
                  <a:gd name="connsiteY103" fmla="*/ 181330 h 607427"/>
                  <a:gd name="connsiteX104" fmla="*/ 104491 w 579695"/>
                  <a:gd name="connsiteY104" fmla="*/ 139296 h 607427"/>
                  <a:gd name="connsiteX105" fmla="*/ 268784 w 579695"/>
                  <a:gd name="connsiteY105" fmla="*/ 189110 h 607427"/>
                  <a:gd name="connsiteX106" fmla="*/ 261110 w 579695"/>
                  <a:gd name="connsiteY106" fmla="*/ 214307 h 607427"/>
                  <a:gd name="connsiteX107" fmla="*/ 107747 w 579695"/>
                  <a:gd name="connsiteY107" fmla="*/ 167744 h 607427"/>
                  <a:gd name="connsiteX108" fmla="*/ 44611 w 579695"/>
                  <a:gd name="connsiteY108" fmla="*/ 204205 h 607427"/>
                  <a:gd name="connsiteX109" fmla="*/ 31472 w 579695"/>
                  <a:gd name="connsiteY109" fmla="*/ 181330 h 607427"/>
                  <a:gd name="connsiteX110" fmla="*/ 354928 w 579695"/>
                  <a:gd name="connsiteY110" fmla="*/ 92864 h 607427"/>
                  <a:gd name="connsiteX111" fmla="*/ 519221 w 579695"/>
                  <a:gd name="connsiteY111" fmla="*/ 142678 h 607427"/>
                  <a:gd name="connsiteX112" fmla="*/ 511547 w 579695"/>
                  <a:gd name="connsiteY112" fmla="*/ 167875 h 607427"/>
                  <a:gd name="connsiteX113" fmla="*/ 358184 w 579695"/>
                  <a:gd name="connsiteY113" fmla="*/ 121312 h 607427"/>
                  <a:gd name="connsiteX114" fmla="*/ 295164 w 579695"/>
                  <a:gd name="connsiteY114" fmla="*/ 157773 h 607427"/>
                  <a:gd name="connsiteX115" fmla="*/ 281909 w 579695"/>
                  <a:gd name="connsiteY115" fmla="*/ 134898 h 607427"/>
                  <a:gd name="connsiteX116" fmla="*/ 104491 w 579695"/>
                  <a:gd name="connsiteY116" fmla="*/ 92864 h 607427"/>
                  <a:gd name="connsiteX117" fmla="*/ 268784 w 579695"/>
                  <a:gd name="connsiteY117" fmla="*/ 142678 h 607427"/>
                  <a:gd name="connsiteX118" fmla="*/ 261110 w 579695"/>
                  <a:gd name="connsiteY118" fmla="*/ 167875 h 607427"/>
                  <a:gd name="connsiteX119" fmla="*/ 107747 w 579695"/>
                  <a:gd name="connsiteY119" fmla="*/ 121312 h 607427"/>
                  <a:gd name="connsiteX120" fmla="*/ 44611 w 579695"/>
                  <a:gd name="connsiteY120" fmla="*/ 157773 h 607427"/>
                  <a:gd name="connsiteX121" fmla="*/ 31472 w 579695"/>
                  <a:gd name="connsiteY121" fmla="*/ 134898 h 607427"/>
                  <a:gd name="connsiteX122" fmla="*/ 354928 w 579695"/>
                  <a:gd name="connsiteY122" fmla="*/ 46432 h 607427"/>
                  <a:gd name="connsiteX123" fmla="*/ 519221 w 579695"/>
                  <a:gd name="connsiteY123" fmla="*/ 96246 h 607427"/>
                  <a:gd name="connsiteX124" fmla="*/ 511547 w 579695"/>
                  <a:gd name="connsiteY124" fmla="*/ 121443 h 607427"/>
                  <a:gd name="connsiteX125" fmla="*/ 358184 w 579695"/>
                  <a:gd name="connsiteY125" fmla="*/ 74880 h 607427"/>
                  <a:gd name="connsiteX126" fmla="*/ 295164 w 579695"/>
                  <a:gd name="connsiteY126" fmla="*/ 111341 h 607427"/>
                  <a:gd name="connsiteX127" fmla="*/ 281909 w 579695"/>
                  <a:gd name="connsiteY127" fmla="*/ 88466 h 607427"/>
                  <a:gd name="connsiteX128" fmla="*/ 354928 w 579695"/>
                  <a:gd name="connsiteY128" fmla="*/ 0 h 607427"/>
                  <a:gd name="connsiteX129" fmla="*/ 519221 w 579695"/>
                  <a:gd name="connsiteY129" fmla="*/ 49814 h 607427"/>
                  <a:gd name="connsiteX130" fmla="*/ 511547 w 579695"/>
                  <a:gd name="connsiteY130" fmla="*/ 75011 h 607427"/>
                  <a:gd name="connsiteX131" fmla="*/ 358184 w 579695"/>
                  <a:gd name="connsiteY131" fmla="*/ 28448 h 607427"/>
                  <a:gd name="connsiteX132" fmla="*/ 295164 w 579695"/>
                  <a:gd name="connsiteY132" fmla="*/ 64909 h 607427"/>
                  <a:gd name="connsiteX133" fmla="*/ 281909 w 579695"/>
                  <a:gd name="connsiteY133" fmla="*/ 42034 h 60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579695" h="607427">
                    <a:moveTo>
                      <a:pt x="392858" y="528711"/>
                    </a:moveTo>
                    <a:lnTo>
                      <a:pt x="392858" y="582233"/>
                    </a:lnTo>
                    <a:lnTo>
                      <a:pt x="473313" y="582233"/>
                    </a:lnTo>
                    <a:lnTo>
                      <a:pt x="473313" y="548100"/>
                    </a:lnTo>
                    <a:close/>
                    <a:moveTo>
                      <a:pt x="142424" y="528711"/>
                    </a:moveTo>
                    <a:lnTo>
                      <a:pt x="142424" y="582233"/>
                    </a:lnTo>
                    <a:lnTo>
                      <a:pt x="222879" y="582233"/>
                    </a:lnTo>
                    <a:lnTo>
                      <a:pt x="222879" y="548100"/>
                    </a:lnTo>
                    <a:close/>
                    <a:moveTo>
                      <a:pt x="104522" y="464391"/>
                    </a:moveTo>
                    <a:lnTo>
                      <a:pt x="268804" y="514198"/>
                    </a:lnTo>
                    <a:lnTo>
                      <a:pt x="261363" y="538463"/>
                    </a:lnTo>
                    <a:lnTo>
                      <a:pt x="261363" y="582233"/>
                    </a:lnTo>
                    <a:lnTo>
                      <a:pt x="289382" y="582233"/>
                    </a:lnTo>
                    <a:lnTo>
                      <a:pt x="289382" y="519191"/>
                    </a:lnTo>
                    <a:lnTo>
                      <a:pt x="281941" y="506419"/>
                    </a:lnTo>
                    <a:lnTo>
                      <a:pt x="354956" y="464391"/>
                    </a:lnTo>
                    <a:lnTo>
                      <a:pt x="519237" y="514198"/>
                    </a:lnTo>
                    <a:lnTo>
                      <a:pt x="511913" y="538463"/>
                    </a:lnTo>
                    <a:lnTo>
                      <a:pt x="511913" y="582233"/>
                    </a:lnTo>
                    <a:lnTo>
                      <a:pt x="579695" y="582233"/>
                    </a:lnTo>
                    <a:lnTo>
                      <a:pt x="579695" y="607427"/>
                    </a:lnTo>
                    <a:lnTo>
                      <a:pt x="0" y="607427"/>
                    </a:lnTo>
                    <a:lnTo>
                      <a:pt x="0" y="582233"/>
                    </a:lnTo>
                    <a:lnTo>
                      <a:pt x="38949" y="582233"/>
                    </a:lnTo>
                    <a:lnTo>
                      <a:pt x="38949" y="519191"/>
                    </a:lnTo>
                    <a:lnTo>
                      <a:pt x="31508" y="506419"/>
                    </a:lnTo>
                    <a:close/>
                    <a:moveTo>
                      <a:pt x="354928" y="417959"/>
                    </a:moveTo>
                    <a:lnTo>
                      <a:pt x="519221" y="467773"/>
                    </a:lnTo>
                    <a:lnTo>
                      <a:pt x="511547" y="492970"/>
                    </a:lnTo>
                    <a:lnTo>
                      <a:pt x="358184" y="446407"/>
                    </a:lnTo>
                    <a:lnTo>
                      <a:pt x="295164" y="482868"/>
                    </a:lnTo>
                    <a:lnTo>
                      <a:pt x="281909" y="459993"/>
                    </a:lnTo>
                    <a:close/>
                    <a:moveTo>
                      <a:pt x="104491" y="417959"/>
                    </a:moveTo>
                    <a:lnTo>
                      <a:pt x="268784" y="467773"/>
                    </a:lnTo>
                    <a:lnTo>
                      <a:pt x="261110" y="492970"/>
                    </a:lnTo>
                    <a:lnTo>
                      <a:pt x="107747" y="446407"/>
                    </a:lnTo>
                    <a:lnTo>
                      <a:pt x="44611" y="482868"/>
                    </a:lnTo>
                    <a:lnTo>
                      <a:pt x="31472" y="459993"/>
                    </a:lnTo>
                    <a:close/>
                    <a:moveTo>
                      <a:pt x="354928" y="371527"/>
                    </a:moveTo>
                    <a:lnTo>
                      <a:pt x="519221" y="421341"/>
                    </a:lnTo>
                    <a:lnTo>
                      <a:pt x="511547" y="446538"/>
                    </a:lnTo>
                    <a:lnTo>
                      <a:pt x="358184" y="399975"/>
                    </a:lnTo>
                    <a:lnTo>
                      <a:pt x="295164" y="436436"/>
                    </a:lnTo>
                    <a:lnTo>
                      <a:pt x="281909" y="413561"/>
                    </a:lnTo>
                    <a:close/>
                    <a:moveTo>
                      <a:pt x="104491" y="371527"/>
                    </a:moveTo>
                    <a:lnTo>
                      <a:pt x="268784" y="421341"/>
                    </a:lnTo>
                    <a:lnTo>
                      <a:pt x="261110" y="446538"/>
                    </a:lnTo>
                    <a:lnTo>
                      <a:pt x="107747" y="399975"/>
                    </a:lnTo>
                    <a:lnTo>
                      <a:pt x="44611" y="436436"/>
                    </a:lnTo>
                    <a:lnTo>
                      <a:pt x="31472" y="413561"/>
                    </a:lnTo>
                    <a:close/>
                    <a:moveTo>
                      <a:pt x="354928" y="325095"/>
                    </a:moveTo>
                    <a:lnTo>
                      <a:pt x="519221" y="374909"/>
                    </a:lnTo>
                    <a:lnTo>
                      <a:pt x="511547" y="400106"/>
                    </a:lnTo>
                    <a:lnTo>
                      <a:pt x="358184" y="353543"/>
                    </a:lnTo>
                    <a:lnTo>
                      <a:pt x="295164" y="390004"/>
                    </a:lnTo>
                    <a:lnTo>
                      <a:pt x="281909" y="367129"/>
                    </a:lnTo>
                    <a:close/>
                    <a:moveTo>
                      <a:pt x="104491" y="325095"/>
                    </a:moveTo>
                    <a:lnTo>
                      <a:pt x="268784" y="374909"/>
                    </a:lnTo>
                    <a:lnTo>
                      <a:pt x="261110" y="400106"/>
                    </a:lnTo>
                    <a:lnTo>
                      <a:pt x="107747" y="353543"/>
                    </a:lnTo>
                    <a:lnTo>
                      <a:pt x="44611" y="390004"/>
                    </a:lnTo>
                    <a:lnTo>
                      <a:pt x="31472" y="367129"/>
                    </a:lnTo>
                    <a:close/>
                    <a:moveTo>
                      <a:pt x="354928" y="278663"/>
                    </a:moveTo>
                    <a:lnTo>
                      <a:pt x="519221" y="328430"/>
                    </a:lnTo>
                    <a:lnTo>
                      <a:pt x="511547" y="353603"/>
                    </a:lnTo>
                    <a:lnTo>
                      <a:pt x="358184" y="307085"/>
                    </a:lnTo>
                    <a:lnTo>
                      <a:pt x="295164" y="343510"/>
                    </a:lnTo>
                    <a:lnTo>
                      <a:pt x="281909" y="320657"/>
                    </a:lnTo>
                    <a:close/>
                    <a:moveTo>
                      <a:pt x="104491" y="278663"/>
                    </a:moveTo>
                    <a:lnTo>
                      <a:pt x="268784" y="328430"/>
                    </a:lnTo>
                    <a:lnTo>
                      <a:pt x="261110" y="353603"/>
                    </a:lnTo>
                    <a:lnTo>
                      <a:pt x="107747" y="307085"/>
                    </a:lnTo>
                    <a:lnTo>
                      <a:pt x="44611" y="343510"/>
                    </a:lnTo>
                    <a:lnTo>
                      <a:pt x="31472" y="320657"/>
                    </a:lnTo>
                    <a:close/>
                    <a:moveTo>
                      <a:pt x="354928" y="232160"/>
                    </a:moveTo>
                    <a:lnTo>
                      <a:pt x="519221" y="281974"/>
                    </a:lnTo>
                    <a:lnTo>
                      <a:pt x="511547" y="307171"/>
                    </a:lnTo>
                    <a:lnTo>
                      <a:pt x="358184" y="260608"/>
                    </a:lnTo>
                    <a:lnTo>
                      <a:pt x="295164" y="297069"/>
                    </a:lnTo>
                    <a:lnTo>
                      <a:pt x="281909" y="274194"/>
                    </a:lnTo>
                    <a:close/>
                    <a:moveTo>
                      <a:pt x="104491" y="232160"/>
                    </a:moveTo>
                    <a:lnTo>
                      <a:pt x="268784" y="281974"/>
                    </a:lnTo>
                    <a:lnTo>
                      <a:pt x="261110" y="307171"/>
                    </a:lnTo>
                    <a:lnTo>
                      <a:pt x="107747" y="260608"/>
                    </a:lnTo>
                    <a:lnTo>
                      <a:pt x="44611" y="297069"/>
                    </a:lnTo>
                    <a:lnTo>
                      <a:pt x="31472" y="274194"/>
                    </a:lnTo>
                    <a:close/>
                    <a:moveTo>
                      <a:pt x="354928" y="185728"/>
                    </a:moveTo>
                    <a:lnTo>
                      <a:pt x="519221" y="235542"/>
                    </a:lnTo>
                    <a:lnTo>
                      <a:pt x="511547" y="260739"/>
                    </a:lnTo>
                    <a:lnTo>
                      <a:pt x="358184" y="214176"/>
                    </a:lnTo>
                    <a:lnTo>
                      <a:pt x="295164" y="250637"/>
                    </a:lnTo>
                    <a:lnTo>
                      <a:pt x="281909" y="227762"/>
                    </a:lnTo>
                    <a:close/>
                    <a:moveTo>
                      <a:pt x="104491" y="185728"/>
                    </a:moveTo>
                    <a:lnTo>
                      <a:pt x="268784" y="235542"/>
                    </a:lnTo>
                    <a:lnTo>
                      <a:pt x="261110" y="260739"/>
                    </a:lnTo>
                    <a:lnTo>
                      <a:pt x="107747" y="214176"/>
                    </a:lnTo>
                    <a:lnTo>
                      <a:pt x="44611" y="250637"/>
                    </a:lnTo>
                    <a:lnTo>
                      <a:pt x="31472" y="227762"/>
                    </a:lnTo>
                    <a:close/>
                    <a:moveTo>
                      <a:pt x="354928" y="139296"/>
                    </a:moveTo>
                    <a:lnTo>
                      <a:pt x="519221" y="189110"/>
                    </a:lnTo>
                    <a:lnTo>
                      <a:pt x="511547" y="214307"/>
                    </a:lnTo>
                    <a:lnTo>
                      <a:pt x="358184" y="167744"/>
                    </a:lnTo>
                    <a:lnTo>
                      <a:pt x="295164" y="204205"/>
                    </a:lnTo>
                    <a:lnTo>
                      <a:pt x="281909" y="181330"/>
                    </a:lnTo>
                    <a:close/>
                    <a:moveTo>
                      <a:pt x="104491" y="139296"/>
                    </a:moveTo>
                    <a:lnTo>
                      <a:pt x="268784" y="189110"/>
                    </a:lnTo>
                    <a:lnTo>
                      <a:pt x="261110" y="214307"/>
                    </a:lnTo>
                    <a:lnTo>
                      <a:pt x="107747" y="167744"/>
                    </a:lnTo>
                    <a:lnTo>
                      <a:pt x="44611" y="204205"/>
                    </a:lnTo>
                    <a:lnTo>
                      <a:pt x="31472" y="181330"/>
                    </a:lnTo>
                    <a:close/>
                    <a:moveTo>
                      <a:pt x="354928" y="92864"/>
                    </a:moveTo>
                    <a:lnTo>
                      <a:pt x="519221" y="142678"/>
                    </a:lnTo>
                    <a:lnTo>
                      <a:pt x="511547" y="167875"/>
                    </a:lnTo>
                    <a:lnTo>
                      <a:pt x="358184" y="121312"/>
                    </a:lnTo>
                    <a:lnTo>
                      <a:pt x="295164" y="157773"/>
                    </a:lnTo>
                    <a:lnTo>
                      <a:pt x="281909" y="134898"/>
                    </a:lnTo>
                    <a:close/>
                    <a:moveTo>
                      <a:pt x="104491" y="92864"/>
                    </a:moveTo>
                    <a:lnTo>
                      <a:pt x="268784" y="142678"/>
                    </a:lnTo>
                    <a:lnTo>
                      <a:pt x="261110" y="167875"/>
                    </a:lnTo>
                    <a:lnTo>
                      <a:pt x="107747" y="121312"/>
                    </a:lnTo>
                    <a:lnTo>
                      <a:pt x="44611" y="157773"/>
                    </a:lnTo>
                    <a:lnTo>
                      <a:pt x="31472" y="134898"/>
                    </a:lnTo>
                    <a:close/>
                    <a:moveTo>
                      <a:pt x="354928" y="46432"/>
                    </a:moveTo>
                    <a:lnTo>
                      <a:pt x="519221" y="96246"/>
                    </a:lnTo>
                    <a:lnTo>
                      <a:pt x="511547" y="121443"/>
                    </a:lnTo>
                    <a:lnTo>
                      <a:pt x="358184" y="74880"/>
                    </a:lnTo>
                    <a:lnTo>
                      <a:pt x="295164" y="111341"/>
                    </a:lnTo>
                    <a:lnTo>
                      <a:pt x="281909" y="88466"/>
                    </a:lnTo>
                    <a:close/>
                    <a:moveTo>
                      <a:pt x="354928" y="0"/>
                    </a:moveTo>
                    <a:lnTo>
                      <a:pt x="519221" y="49814"/>
                    </a:lnTo>
                    <a:lnTo>
                      <a:pt x="511547" y="75011"/>
                    </a:lnTo>
                    <a:lnTo>
                      <a:pt x="358184" y="28448"/>
                    </a:lnTo>
                    <a:lnTo>
                      <a:pt x="295164" y="64909"/>
                    </a:lnTo>
                    <a:lnTo>
                      <a:pt x="281909" y="420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文本框 27"/>
              <p:cNvSpPr txBox="1"/>
              <p:nvPr/>
            </p:nvSpPr>
            <p:spPr>
              <a:xfrm>
                <a:off x="776864" y="243655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办公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976864" y="979200"/>
            <a:ext cx="5141079" cy="508000"/>
          </a:xfrm>
          <a:prstGeom prst="rect">
            <a:avLst/>
          </a:prstGeom>
        </p:spPr>
        <p:txBody>
          <a:bodyPr anchor="ctr" anchorCtr="0"/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总结及预测：</a:t>
            </a:r>
          </a:p>
        </p:txBody>
      </p:sp>
      <p:sp>
        <p:nvSpPr>
          <p:cNvPr id="126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511453" y="979200"/>
            <a:ext cx="5141079" cy="508000"/>
          </a:xfrm>
          <a:prstGeom prst="rect">
            <a:avLst/>
          </a:prstGeom>
        </p:spPr>
        <p:txBody>
          <a:bodyPr anchor="ctr" anchorCtr="0"/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市场量价：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89175" y="2007694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123.45</a:t>
            </a:r>
            <a:endParaRPr lang="zh-CN" altLang="en-US" dirty="0"/>
          </a:p>
        </p:txBody>
      </p:sp>
      <p:sp>
        <p:nvSpPr>
          <p:cNvPr id="131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2932619" y="2007694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123.45</a:t>
            </a:r>
            <a:endParaRPr lang="zh-CN" altLang="en-US" dirty="0"/>
          </a:p>
        </p:txBody>
      </p:sp>
      <p:sp>
        <p:nvSpPr>
          <p:cNvPr id="132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02" y="2007694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12345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1489175" y="2348677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136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2938267" y="2348677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161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4401602" y="2348677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168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89175" y="3171143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123.45</a:t>
            </a:r>
            <a:endParaRPr lang="zh-CN" altLang="en-US" dirty="0"/>
          </a:p>
        </p:txBody>
      </p:sp>
      <p:sp>
        <p:nvSpPr>
          <p:cNvPr id="169" name="文本占位符 12"/>
          <p:cNvSpPr>
            <a:spLocks noGrp="1"/>
          </p:cNvSpPr>
          <p:nvPr>
            <p:ph type="body" sz="quarter" idx="20" hasCustomPrompt="1"/>
          </p:nvPr>
        </p:nvSpPr>
        <p:spPr>
          <a:xfrm>
            <a:off x="2932619" y="3171143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123.45</a:t>
            </a:r>
            <a:endParaRPr lang="zh-CN" altLang="en-US" dirty="0"/>
          </a:p>
        </p:txBody>
      </p:sp>
      <p:sp>
        <p:nvSpPr>
          <p:cNvPr id="170" name="文本占位符 12"/>
          <p:cNvSpPr>
            <a:spLocks noGrp="1"/>
          </p:cNvSpPr>
          <p:nvPr>
            <p:ph type="body" sz="quarter" idx="21" hasCustomPrompt="1"/>
          </p:nvPr>
        </p:nvSpPr>
        <p:spPr>
          <a:xfrm>
            <a:off x="4401602" y="3171143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12345</a:t>
            </a:r>
            <a:endParaRPr lang="zh-CN" altLang="en-US" dirty="0"/>
          </a:p>
        </p:txBody>
      </p:sp>
      <p:sp>
        <p:nvSpPr>
          <p:cNvPr id="171" name="文本占位符 14"/>
          <p:cNvSpPr>
            <a:spLocks noGrp="1"/>
          </p:cNvSpPr>
          <p:nvPr>
            <p:ph type="body" sz="quarter" idx="22" hasCustomPrompt="1"/>
          </p:nvPr>
        </p:nvSpPr>
        <p:spPr>
          <a:xfrm>
            <a:off x="1489175" y="3512126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172" name="文本占位符 14"/>
          <p:cNvSpPr>
            <a:spLocks noGrp="1"/>
          </p:cNvSpPr>
          <p:nvPr>
            <p:ph type="body" sz="quarter" idx="23" hasCustomPrompt="1"/>
          </p:nvPr>
        </p:nvSpPr>
        <p:spPr>
          <a:xfrm>
            <a:off x="2938267" y="3512126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173" name="文本占位符 14"/>
          <p:cNvSpPr>
            <a:spLocks noGrp="1"/>
          </p:cNvSpPr>
          <p:nvPr>
            <p:ph type="body" sz="quarter" idx="24" hasCustomPrompt="1"/>
          </p:nvPr>
        </p:nvSpPr>
        <p:spPr>
          <a:xfrm>
            <a:off x="4401602" y="3512126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273" name="文本占位符 12"/>
          <p:cNvSpPr>
            <a:spLocks noGrp="1"/>
          </p:cNvSpPr>
          <p:nvPr>
            <p:ph type="body" sz="quarter" idx="25" hasCustomPrompt="1"/>
          </p:nvPr>
        </p:nvSpPr>
        <p:spPr>
          <a:xfrm>
            <a:off x="1489175" y="4319284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123.45</a:t>
            </a:r>
            <a:endParaRPr lang="zh-CN" altLang="en-US" dirty="0"/>
          </a:p>
        </p:txBody>
      </p:sp>
      <p:sp>
        <p:nvSpPr>
          <p:cNvPr id="274" name="文本占位符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32619" y="4319284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123.45</a:t>
            </a:r>
            <a:endParaRPr lang="zh-CN" altLang="en-US" dirty="0"/>
          </a:p>
        </p:txBody>
      </p:sp>
      <p:sp>
        <p:nvSpPr>
          <p:cNvPr id="275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401602" y="4319284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12345</a:t>
            </a:r>
            <a:endParaRPr lang="zh-CN" altLang="en-US" dirty="0"/>
          </a:p>
        </p:txBody>
      </p:sp>
      <p:sp>
        <p:nvSpPr>
          <p:cNvPr id="276" name="文本占位符 14"/>
          <p:cNvSpPr>
            <a:spLocks noGrp="1"/>
          </p:cNvSpPr>
          <p:nvPr>
            <p:ph type="body" sz="quarter" idx="28" hasCustomPrompt="1"/>
          </p:nvPr>
        </p:nvSpPr>
        <p:spPr>
          <a:xfrm>
            <a:off x="1489175" y="4660267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277" name="文本占位符 14"/>
          <p:cNvSpPr>
            <a:spLocks noGrp="1"/>
          </p:cNvSpPr>
          <p:nvPr>
            <p:ph type="body" sz="quarter" idx="29" hasCustomPrompt="1"/>
          </p:nvPr>
        </p:nvSpPr>
        <p:spPr>
          <a:xfrm>
            <a:off x="2938267" y="4660267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278" name="文本占位符 14"/>
          <p:cNvSpPr>
            <a:spLocks noGrp="1"/>
          </p:cNvSpPr>
          <p:nvPr>
            <p:ph type="body" sz="quarter" idx="30" hasCustomPrompt="1"/>
          </p:nvPr>
        </p:nvSpPr>
        <p:spPr>
          <a:xfrm>
            <a:off x="4401602" y="4660267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279" name="文本占位符 12"/>
          <p:cNvSpPr>
            <a:spLocks noGrp="1"/>
          </p:cNvSpPr>
          <p:nvPr>
            <p:ph type="body" sz="quarter" idx="31" hasCustomPrompt="1"/>
          </p:nvPr>
        </p:nvSpPr>
        <p:spPr>
          <a:xfrm>
            <a:off x="1489175" y="5453629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123.45</a:t>
            </a:r>
            <a:endParaRPr lang="zh-CN" altLang="en-US" dirty="0"/>
          </a:p>
        </p:txBody>
      </p:sp>
      <p:sp>
        <p:nvSpPr>
          <p:cNvPr id="280" name="文本占位符 12"/>
          <p:cNvSpPr>
            <a:spLocks noGrp="1"/>
          </p:cNvSpPr>
          <p:nvPr>
            <p:ph type="body" sz="quarter" idx="32" hasCustomPrompt="1"/>
          </p:nvPr>
        </p:nvSpPr>
        <p:spPr>
          <a:xfrm>
            <a:off x="2932619" y="5453629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123.45</a:t>
            </a:r>
            <a:endParaRPr lang="zh-CN" altLang="en-US" dirty="0"/>
          </a:p>
        </p:txBody>
      </p:sp>
      <p:sp>
        <p:nvSpPr>
          <p:cNvPr id="292" name="文本占位符 12"/>
          <p:cNvSpPr>
            <a:spLocks noGrp="1"/>
          </p:cNvSpPr>
          <p:nvPr>
            <p:ph type="body" sz="quarter" idx="33" hasCustomPrompt="1"/>
          </p:nvPr>
        </p:nvSpPr>
        <p:spPr>
          <a:xfrm>
            <a:off x="4401602" y="5453629"/>
            <a:ext cx="1297480" cy="452433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2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12345</a:t>
            </a:r>
            <a:endParaRPr lang="zh-CN" altLang="en-US" dirty="0"/>
          </a:p>
        </p:txBody>
      </p:sp>
      <p:sp>
        <p:nvSpPr>
          <p:cNvPr id="293" name="文本占位符 14"/>
          <p:cNvSpPr>
            <a:spLocks noGrp="1"/>
          </p:cNvSpPr>
          <p:nvPr>
            <p:ph type="body" sz="quarter" idx="34" hasCustomPrompt="1"/>
          </p:nvPr>
        </p:nvSpPr>
        <p:spPr>
          <a:xfrm>
            <a:off x="1489175" y="5794612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294" name="文本占位符 14"/>
          <p:cNvSpPr>
            <a:spLocks noGrp="1"/>
          </p:cNvSpPr>
          <p:nvPr>
            <p:ph type="body" sz="quarter" idx="35" hasCustomPrompt="1"/>
          </p:nvPr>
        </p:nvSpPr>
        <p:spPr>
          <a:xfrm>
            <a:off x="2938267" y="5794612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313" name="文本占位符 14"/>
          <p:cNvSpPr>
            <a:spLocks noGrp="1"/>
          </p:cNvSpPr>
          <p:nvPr>
            <p:ph type="body" sz="quarter" idx="36" hasCustomPrompt="1"/>
          </p:nvPr>
        </p:nvSpPr>
        <p:spPr>
          <a:xfrm>
            <a:off x="4401602" y="5794612"/>
            <a:ext cx="914400" cy="333366"/>
          </a:xfrm>
          <a:prstGeom prst="rect">
            <a:avLst/>
          </a:prstGeom>
        </p:spPr>
        <p:txBody>
          <a:bodyPr lIns="36000" tIns="18000" rIns="36000" bIns="18000"/>
          <a:lstStyle>
            <a:lvl1pPr marL="0" algn="l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zh-CN" alt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↗</a:t>
            </a:r>
            <a:r>
              <a:rPr lang="en-US" altLang="zh-CN" dirty="0" smtClean="0"/>
              <a:t>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63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量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979200"/>
            <a:ext cx="10800000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1" y="1539413"/>
            <a:ext cx="532794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南京近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市场供销量价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9077" y="1539413"/>
            <a:ext cx="521989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周南京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市场分板块供销量价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sp>
        <p:nvSpPr>
          <p:cNvPr id="15" name="图表占位符 14"/>
          <p:cNvSpPr>
            <a:spLocks noGrp="1"/>
          </p:cNvSpPr>
          <p:nvPr>
            <p:ph type="chart" sz="quarter" idx="16"/>
          </p:nvPr>
        </p:nvSpPr>
        <p:spPr>
          <a:xfrm>
            <a:off x="101600" y="1807780"/>
            <a:ext cx="6017476" cy="286644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表占位符 14"/>
          <p:cNvSpPr>
            <a:spLocks noGrp="1"/>
          </p:cNvSpPr>
          <p:nvPr>
            <p:ph type="chart" sz="quarter" idx="17"/>
          </p:nvPr>
        </p:nvSpPr>
        <p:spPr>
          <a:xfrm>
            <a:off x="6119076" y="1807780"/>
            <a:ext cx="5907824" cy="286644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20" name="文本占位符 4"/>
          <p:cNvSpPr>
            <a:spLocks noGrp="1"/>
          </p:cNvSpPr>
          <p:nvPr>
            <p:ph type="body" sz="quarter" idx="18" hasCustomPrompt="1"/>
          </p:nvPr>
        </p:nvSpPr>
        <p:spPr>
          <a:xfrm>
            <a:off x="101602" y="4809428"/>
            <a:ext cx="5766339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市场上市面积前三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占位符 4"/>
          <p:cNvSpPr>
            <a:spLocks noGrp="1"/>
          </p:cNvSpPr>
          <p:nvPr>
            <p:ph type="body" sz="quarter" idx="19" hasCustomPrompt="1"/>
          </p:nvPr>
        </p:nvSpPr>
        <p:spPr>
          <a:xfrm>
            <a:off x="6119076" y="4809428"/>
            <a:ext cx="5907824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市场成交面积前三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表格占位符 5"/>
          <p:cNvSpPr>
            <a:spLocks noGrp="1"/>
          </p:cNvSpPr>
          <p:nvPr>
            <p:ph type="tbl" sz="quarter" idx="20" hasCustomPrompt="1"/>
          </p:nvPr>
        </p:nvSpPr>
        <p:spPr>
          <a:xfrm>
            <a:off x="101601" y="5034634"/>
            <a:ext cx="5766340" cy="1279080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r>
              <a:rPr lang="zh-CN" altLang="en-US" dirty="0" smtClean="0"/>
              <a:t>上市排行</a:t>
            </a:r>
            <a:endParaRPr lang="zh-CN" altLang="en-US" dirty="0"/>
          </a:p>
        </p:txBody>
      </p:sp>
      <p:sp>
        <p:nvSpPr>
          <p:cNvPr id="22" name="表格占位符 5"/>
          <p:cNvSpPr>
            <a:spLocks noGrp="1"/>
          </p:cNvSpPr>
          <p:nvPr>
            <p:ph type="tbl" sz="quarter" idx="21" hasCustomPrompt="1"/>
          </p:nvPr>
        </p:nvSpPr>
        <p:spPr>
          <a:xfrm>
            <a:off x="6119076" y="5034634"/>
            <a:ext cx="5907824" cy="1279080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r>
              <a:rPr lang="zh-CN" altLang="en-US" dirty="0" smtClean="0"/>
              <a:t>成交排行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52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8" r:id="rId3"/>
    <p:sldLayoutId id="2147483660" r:id="rId4"/>
    <p:sldLayoutId id="214748365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" userDrawn="1">
          <p15:clr>
            <a:srgbClr val="F26B43"/>
          </p15:clr>
        </p15:guide>
        <p15:guide id="4" orient="horz" pos="4233" userDrawn="1">
          <p15:clr>
            <a:srgbClr val="F26B43"/>
          </p15:clr>
        </p15:guide>
        <p15:guide id="5" pos="153" userDrawn="1">
          <p15:clr>
            <a:srgbClr val="F26B43"/>
          </p15:clr>
        </p15:guide>
        <p15:guide id="6" pos="752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518" userDrawn="1">
          <p15:clr>
            <a:srgbClr val="F26B43"/>
          </p15:clr>
        </p15:guide>
        <p15:guide id="9" orient="horz" pos="4104" userDrawn="1">
          <p15:clr>
            <a:srgbClr val="F26B43"/>
          </p15:clr>
        </p15:guide>
        <p15:guide id="10" orient="horz" pos="40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4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住宅市场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2</a:t>
            </a:fld>
            <a:endParaRPr lang="zh-CN" altLang="en-US" dirty="0"/>
          </a:p>
        </p:txBody>
      </p:sp>
      <p:graphicFrame>
        <p:nvGraphicFramePr>
          <p:cNvPr id="14" name="图表占位符 10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2320537251"/>
              </p:ext>
            </p:extLst>
          </p:nvPr>
        </p:nvGraphicFramePr>
        <p:xfrm>
          <a:off x="101600" y="1808163"/>
          <a:ext cx="6018213" cy="286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占位符 11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1452703476"/>
              </p:ext>
            </p:extLst>
          </p:nvPr>
        </p:nvGraphicFramePr>
        <p:xfrm>
          <a:off x="6119813" y="1808163"/>
          <a:ext cx="5907087" cy="286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8" name="表格占位符 27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3574333720"/>
              </p:ext>
            </p:extLst>
          </p:nvPr>
        </p:nvGraphicFramePr>
        <p:xfrm>
          <a:off x="101600" y="5033963"/>
          <a:ext cx="5766342" cy="1224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7796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1059235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2005035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1072138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1072138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</a:tblGrid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  <p:graphicFrame>
        <p:nvGraphicFramePr>
          <p:cNvPr id="34" name="表格占位符 27"/>
          <p:cNvGraphicFramePr>
            <a:graphicFrameLocks noGrp="1"/>
          </p:cNvGraphicFramePr>
          <p:nvPr>
            <p:ph type="tbl" sz="quarter" idx="21"/>
            <p:extLst>
              <p:ext uri="{D42A27DB-BD31-4B8C-83A1-F6EECF244321}">
                <p14:modId xmlns:p14="http://schemas.microsoft.com/office/powerpoint/2010/main" val="303472675"/>
              </p:ext>
            </p:extLst>
          </p:nvPr>
        </p:nvGraphicFramePr>
        <p:xfrm>
          <a:off x="6119813" y="5033963"/>
          <a:ext cx="5907086" cy="12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476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796317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441635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1216430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926114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  <a:gridCol w="926114">
                  <a:extLst>
                    <a:ext uri="{9D8B030D-6E8A-4147-A177-3AD203B41FA5}">
                      <a16:colId xmlns:a16="http://schemas.microsoft.com/office/drawing/2014/main" val="383843732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1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3</a:t>
            </a:fld>
            <a:endParaRPr lang="zh-CN" altLang="en-US" dirty="0"/>
          </a:p>
        </p:txBody>
      </p:sp>
      <p:graphicFrame>
        <p:nvGraphicFramePr>
          <p:cNvPr id="14" name="图表占位符 10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1808507150"/>
              </p:ext>
            </p:extLst>
          </p:nvPr>
        </p:nvGraphicFramePr>
        <p:xfrm>
          <a:off x="101600" y="1808163"/>
          <a:ext cx="6018213" cy="286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图表占位符 11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460960584"/>
              </p:ext>
            </p:extLst>
          </p:nvPr>
        </p:nvGraphicFramePr>
        <p:xfrm>
          <a:off x="6119813" y="1808163"/>
          <a:ext cx="5907087" cy="286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9" name="表格占位符 27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46218878"/>
              </p:ext>
            </p:extLst>
          </p:nvPr>
        </p:nvGraphicFramePr>
        <p:xfrm>
          <a:off x="101600" y="5033963"/>
          <a:ext cx="5766342" cy="1224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7796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1059235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2005035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1072138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1072138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</a:tblGrid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  <p:graphicFrame>
        <p:nvGraphicFramePr>
          <p:cNvPr id="20" name="表格占位符 27"/>
          <p:cNvGraphicFramePr>
            <a:graphicFrameLocks noGrp="1"/>
          </p:cNvGraphicFramePr>
          <p:nvPr>
            <p:ph type="tbl" sz="quarter" idx="21"/>
            <p:extLst>
              <p:ext uri="{D42A27DB-BD31-4B8C-83A1-F6EECF244321}">
                <p14:modId xmlns:p14="http://schemas.microsoft.com/office/powerpoint/2010/main" val="737605074"/>
              </p:ext>
            </p:extLst>
          </p:nvPr>
        </p:nvGraphicFramePr>
        <p:xfrm>
          <a:off x="6119813" y="5033963"/>
          <a:ext cx="5907086" cy="12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476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796317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441635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1216430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926114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  <a:gridCol w="926114">
                  <a:extLst>
                    <a:ext uri="{9D8B030D-6E8A-4147-A177-3AD203B41FA5}">
                      <a16:colId xmlns:a16="http://schemas.microsoft.com/office/drawing/2014/main" val="383843732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9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4</a:t>
            </a:fld>
            <a:endParaRPr lang="zh-CN" altLang="en-US" dirty="0"/>
          </a:p>
        </p:txBody>
      </p:sp>
      <p:graphicFrame>
        <p:nvGraphicFramePr>
          <p:cNvPr id="14" name="图表占位符 10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3035869933"/>
              </p:ext>
            </p:extLst>
          </p:nvPr>
        </p:nvGraphicFramePr>
        <p:xfrm>
          <a:off x="101600" y="1808163"/>
          <a:ext cx="6018213" cy="286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占位符 11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1135867573"/>
              </p:ext>
            </p:extLst>
          </p:nvPr>
        </p:nvGraphicFramePr>
        <p:xfrm>
          <a:off x="6119813" y="1808163"/>
          <a:ext cx="5907087" cy="286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7" name="表格占位符 27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950031240"/>
              </p:ext>
            </p:extLst>
          </p:nvPr>
        </p:nvGraphicFramePr>
        <p:xfrm>
          <a:off x="101600" y="5033963"/>
          <a:ext cx="5766343" cy="1224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7796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892332">
                  <a:extLst>
                    <a:ext uri="{9D8B030D-6E8A-4147-A177-3AD203B41FA5}">
                      <a16:colId xmlns:a16="http://schemas.microsoft.com/office/drawing/2014/main" val="3935418061"/>
                    </a:ext>
                  </a:extLst>
                </a:gridCol>
                <a:gridCol w="1072138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1072138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</a:tblGrid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  <p:graphicFrame>
        <p:nvGraphicFramePr>
          <p:cNvPr id="18" name="表格占位符 27"/>
          <p:cNvGraphicFramePr>
            <a:graphicFrameLocks noGrp="1"/>
          </p:cNvGraphicFramePr>
          <p:nvPr>
            <p:ph type="tbl" sz="quarter" idx="21"/>
            <p:extLst>
              <p:ext uri="{D42A27DB-BD31-4B8C-83A1-F6EECF244321}">
                <p14:modId xmlns:p14="http://schemas.microsoft.com/office/powerpoint/2010/main" val="924040876"/>
              </p:ext>
            </p:extLst>
          </p:nvPr>
        </p:nvGraphicFramePr>
        <p:xfrm>
          <a:off x="6119813" y="5033963"/>
          <a:ext cx="5907087" cy="12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476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705080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val="139004015"/>
                    </a:ext>
                  </a:extLst>
                </a:gridCol>
                <a:gridCol w="892367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766964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  <a:gridCol w="926114">
                  <a:extLst>
                    <a:ext uri="{9D8B030D-6E8A-4147-A177-3AD203B41FA5}">
                      <a16:colId xmlns:a16="http://schemas.microsoft.com/office/drawing/2014/main" val="383843732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4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5</a:t>
            </a:fld>
            <a:endParaRPr lang="zh-CN" altLang="en-US" dirty="0"/>
          </a:p>
        </p:txBody>
      </p:sp>
      <p:graphicFrame>
        <p:nvGraphicFramePr>
          <p:cNvPr id="14" name="图表占位符 10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4158200783"/>
              </p:ext>
            </p:extLst>
          </p:nvPr>
        </p:nvGraphicFramePr>
        <p:xfrm>
          <a:off x="101600" y="1808163"/>
          <a:ext cx="6018213" cy="286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图表占位符 11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4142571446"/>
              </p:ext>
            </p:extLst>
          </p:nvPr>
        </p:nvGraphicFramePr>
        <p:xfrm>
          <a:off x="6119813" y="1808163"/>
          <a:ext cx="5907087" cy="286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7" name="表格占位符 27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933005963"/>
              </p:ext>
            </p:extLst>
          </p:nvPr>
        </p:nvGraphicFramePr>
        <p:xfrm>
          <a:off x="101600" y="5033963"/>
          <a:ext cx="5766343" cy="1224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7796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892332">
                  <a:extLst>
                    <a:ext uri="{9D8B030D-6E8A-4147-A177-3AD203B41FA5}">
                      <a16:colId xmlns:a16="http://schemas.microsoft.com/office/drawing/2014/main" val="3935418061"/>
                    </a:ext>
                  </a:extLst>
                </a:gridCol>
                <a:gridCol w="1072138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1072138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</a:tblGrid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  <p:graphicFrame>
        <p:nvGraphicFramePr>
          <p:cNvPr id="18" name="表格占位符 27"/>
          <p:cNvGraphicFramePr>
            <a:graphicFrameLocks noGrp="1"/>
          </p:cNvGraphicFramePr>
          <p:nvPr>
            <p:ph type="tbl" sz="quarter" idx="21"/>
            <p:extLst>
              <p:ext uri="{D42A27DB-BD31-4B8C-83A1-F6EECF244321}">
                <p14:modId xmlns:p14="http://schemas.microsoft.com/office/powerpoint/2010/main" val="978798893"/>
              </p:ext>
            </p:extLst>
          </p:nvPr>
        </p:nvGraphicFramePr>
        <p:xfrm>
          <a:off x="6119813" y="5033963"/>
          <a:ext cx="5907087" cy="12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476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705080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val="139004015"/>
                    </a:ext>
                  </a:extLst>
                </a:gridCol>
                <a:gridCol w="892367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766964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  <a:gridCol w="926114">
                  <a:extLst>
                    <a:ext uri="{9D8B030D-6E8A-4147-A177-3AD203B41FA5}">
                      <a16:colId xmlns:a16="http://schemas.microsoft.com/office/drawing/2014/main" val="383843732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4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sun周报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B2C38"/>
      </a:accent1>
      <a:accent2>
        <a:srgbClr val="5C2836"/>
      </a:accent2>
      <a:accent3>
        <a:srgbClr val="202431"/>
      </a:accent3>
      <a:accent4>
        <a:srgbClr val="5D7769"/>
      </a:accent4>
      <a:accent5>
        <a:srgbClr val="BDB665"/>
      </a:accent5>
      <a:accent6>
        <a:srgbClr val="CFB091"/>
      </a:accent6>
      <a:hlink>
        <a:srgbClr val="AB2C38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E1318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E1318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E1318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E1318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E1318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E1318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E1318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E1318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E1318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8782</TotalTime>
  <Words>102</Words>
  <Application>Microsoft Office PowerPoint</Application>
  <PresentationFormat>宽屏</PresentationFormat>
  <Paragraphs>57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Wingdings</vt:lpstr>
      <vt:lpstr>winsun周报</vt:lpstr>
      <vt:lpstr>PowerPoint 演示文稿</vt:lpstr>
      <vt:lpstr>住宅市场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793</cp:revision>
  <dcterms:created xsi:type="dcterms:W3CDTF">2016-05-31T01:36:05Z</dcterms:created>
  <dcterms:modified xsi:type="dcterms:W3CDTF">2018-01-16T08:46:13Z</dcterms:modified>
</cp:coreProperties>
</file>