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4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82" r:id="rId13"/>
    <p:sldId id="271" r:id="rId14"/>
    <p:sldId id="272" r:id="rId15"/>
    <p:sldId id="273" r:id="rId16"/>
    <p:sldId id="275" r:id="rId17"/>
    <p:sldId id="281" r:id="rId18"/>
    <p:sldId id="277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46" autoAdjust="0"/>
  </p:normalViewPr>
  <p:slideViewPr>
    <p:cSldViewPr>
      <p:cViewPr varScale="1">
        <p:scale>
          <a:sx n="85" d="100"/>
          <a:sy n="85" d="100"/>
        </p:scale>
        <p:origin x="155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月全市土地市场供销情况</a:t>
            </a:r>
          </a:p>
        </c:rich>
      </c:tx>
      <c:layout>
        <c:manualLayout>
          <c:xMode val="edge"/>
          <c:yMode val="edge"/>
          <c:x val="0.37740270110500174"/>
          <c:y val="1.695858579815917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667073203144127"/>
          <c:y val="8.9199114760010231E-2"/>
          <c:w val="0.79556864289782059"/>
          <c:h val="0.659797202361866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上市面积（万㎡）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eaVert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Sheet1!$A$2:$A$14</c:f>
              <c:numCache>
                <c:formatCode>General</c:formatCode>
                <c:ptCount val="13"/>
                <c:pt idx="0">
                  <c:v>1704</c:v>
                </c:pt>
                <c:pt idx="1">
                  <c:v>1705</c:v>
                </c:pt>
                <c:pt idx="2">
                  <c:v>1706</c:v>
                </c:pt>
                <c:pt idx="3">
                  <c:v>1707</c:v>
                </c:pt>
                <c:pt idx="4">
                  <c:v>1708</c:v>
                </c:pt>
                <c:pt idx="5">
                  <c:v>1709</c:v>
                </c:pt>
                <c:pt idx="6">
                  <c:v>1710</c:v>
                </c:pt>
                <c:pt idx="7">
                  <c:v>1711</c:v>
                </c:pt>
                <c:pt idx="8">
                  <c:v>1712</c:v>
                </c:pt>
                <c:pt idx="9">
                  <c:v>1801</c:v>
                </c:pt>
                <c:pt idx="10">
                  <c:v>1802</c:v>
                </c:pt>
                <c:pt idx="11">
                  <c:v>1803</c:v>
                </c:pt>
                <c:pt idx="12">
                  <c:v>1804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0.95</c:v>
                </c:pt>
                <c:pt idx="1">
                  <c:v>24.39</c:v>
                </c:pt>
                <c:pt idx="2">
                  <c:v>151.4</c:v>
                </c:pt>
                <c:pt idx="3">
                  <c:v>21.8</c:v>
                </c:pt>
                <c:pt idx="4">
                  <c:v>104.57</c:v>
                </c:pt>
                <c:pt idx="5">
                  <c:v>133.72</c:v>
                </c:pt>
                <c:pt idx="6">
                  <c:v>17.02</c:v>
                </c:pt>
                <c:pt idx="7">
                  <c:v>209.66</c:v>
                </c:pt>
                <c:pt idx="8">
                  <c:v>10.89</c:v>
                </c:pt>
                <c:pt idx="9">
                  <c:v>38.94</c:v>
                </c:pt>
                <c:pt idx="10">
                  <c:v>81.540000000000006</c:v>
                </c:pt>
                <c:pt idx="11">
                  <c:v>44.43</c:v>
                </c:pt>
                <c:pt idx="12">
                  <c:v>27.53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1-4C7A-9E9B-8DD01B01EF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成交面积（万㎡）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eaVert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Sheet1!$A$2:$A$14</c:f>
              <c:numCache>
                <c:formatCode>General</c:formatCode>
                <c:ptCount val="13"/>
                <c:pt idx="0">
                  <c:v>1704</c:v>
                </c:pt>
                <c:pt idx="1">
                  <c:v>1705</c:v>
                </c:pt>
                <c:pt idx="2">
                  <c:v>1706</c:v>
                </c:pt>
                <c:pt idx="3">
                  <c:v>1707</c:v>
                </c:pt>
                <c:pt idx="4">
                  <c:v>1708</c:v>
                </c:pt>
                <c:pt idx="5">
                  <c:v>1709</c:v>
                </c:pt>
                <c:pt idx="6">
                  <c:v>1710</c:v>
                </c:pt>
                <c:pt idx="7">
                  <c:v>1711</c:v>
                </c:pt>
                <c:pt idx="8">
                  <c:v>1712</c:v>
                </c:pt>
                <c:pt idx="9">
                  <c:v>1801</c:v>
                </c:pt>
                <c:pt idx="10">
                  <c:v>1802</c:v>
                </c:pt>
                <c:pt idx="11">
                  <c:v>1803</c:v>
                </c:pt>
                <c:pt idx="12">
                  <c:v>1804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3.94</c:v>
                </c:pt>
                <c:pt idx="1">
                  <c:v>0.95</c:v>
                </c:pt>
                <c:pt idx="2">
                  <c:v>24.39</c:v>
                </c:pt>
                <c:pt idx="3">
                  <c:v>148.6</c:v>
                </c:pt>
                <c:pt idx="4">
                  <c:v>21.8</c:v>
                </c:pt>
                <c:pt idx="5">
                  <c:v>69.55</c:v>
                </c:pt>
                <c:pt idx="6">
                  <c:v>133.72</c:v>
                </c:pt>
                <c:pt idx="7">
                  <c:v>17.02</c:v>
                </c:pt>
                <c:pt idx="8">
                  <c:v>183.37</c:v>
                </c:pt>
                <c:pt idx="9">
                  <c:v>10.89</c:v>
                </c:pt>
                <c:pt idx="10">
                  <c:v>35.97</c:v>
                </c:pt>
                <c:pt idx="11">
                  <c:v>91.46</c:v>
                </c:pt>
                <c:pt idx="12">
                  <c:v>30.99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61-4C7A-9E9B-8DD01B01EF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1369312"/>
        <c:axId val="95136892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楼面均价（元/㎡）</c:v>
                </c:pt>
              </c:strCache>
            </c:strRef>
          </c:tx>
          <c:marker>
            <c:symbol val="circle"/>
            <c:size val="6"/>
            <c:spPr>
              <a:solidFill>
                <a:sysClr val="window" lastClr="FFFFFF"/>
              </a:solidFill>
            </c:spPr>
          </c:marker>
          <c:dLbls>
            <c:dLbl>
              <c:idx val="2"/>
              <c:layout>
                <c:manualLayout>
                  <c:x val="-2.4705497267193677E-2"/>
                  <c:y val="-8.34447881859280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661-4C7A-9E9B-8DD01B01EFC0}"/>
                </c:ext>
              </c:extLst>
            </c:dLbl>
            <c:dLbl>
              <c:idx val="4"/>
              <c:layout>
                <c:manualLayout>
                  <c:x val="-3.0656822456271233E-2"/>
                  <c:y val="-2.91773136318186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661-4C7A-9E9B-8DD01B01EFC0}"/>
                </c:ext>
              </c:extLst>
            </c:dLbl>
            <c:dLbl>
              <c:idx val="5"/>
              <c:layout>
                <c:manualLayout>
                  <c:x val="-2.927313934981075E-2"/>
                  <c:y val="4.88321810397135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661-4C7A-9E9B-8DD01B01EFC0}"/>
                </c:ext>
              </c:extLst>
            </c:dLbl>
            <c:dLbl>
              <c:idx val="9"/>
              <c:layout>
                <c:manualLayout>
                  <c:x val="-2.396158161855895E-2"/>
                  <c:y val="-0.1011190502941416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661-4C7A-9E9B-8DD01B01EFC0}"/>
                </c:ext>
              </c:extLst>
            </c:dLbl>
            <c:dLbl>
              <c:idx val="10"/>
              <c:layout>
                <c:manualLayout>
                  <c:x val="-1.9498087726750761E-2"/>
                  <c:y val="-6.64703820852745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661-4C7A-9E9B-8DD01B01EFC0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Sheet1!$A$2:$A$14</c:f>
              <c:numCache>
                <c:formatCode>General</c:formatCode>
                <c:ptCount val="13"/>
                <c:pt idx="0">
                  <c:v>1704</c:v>
                </c:pt>
                <c:pt idx="1">
                  <c:v>1705</c:v>
                </c:pt>
                <c:pt idx="2">
                  <c:v>1706</c:v>
                </c:pt>
                <c:pt idx="3">
                  <c:v>1707</c:v>
                </c:pt>
                <c:pt idx="4">
                  <c:v>1708</c:v>
                </c:pt>
                <c:pt idx="5">
                  <c:v>1709</c:v>
                </c:pt>
                <c:pt idx="6">
                  <c:v>1710</c:v>
                </c:pt>
                <c:pt idx="7">
                  <c:v>1711</c:v>
                </c:pt>
                <c:pt idx="8">
                  <c:v>1712</c:v>
                </c:pt>
                <c:pt idx="9">
                  <c:v>1801</c:v>
                </c:pt>
                <c:pt idx="10">
                  <c:v>1802</c:v>
                </c:pt>
                <c:pt idx="11">
                  <c:v>1803</c:v>
                </c:pt>
                <c:pt idx="12">
                  <c:v>1804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3614</c:v>
                </c:pt>
                <c:pt idx="1">
                  <c:v>888</c:v>
                </c:pt>
                <c:pt idx="2">
                  <c:v>7518</c:v>
                </c:pt>
                <c:pt idx="3">
                  <c:v>13153</c:v>
                </c:pt>
                <c:pt idx="4">
                  <c:v>9450</c:v>
                </c:pt>
                <c:pt idx="5">
                  <c:v>7143</c:v>
                </c:pt>
                <c:pt idx="6">
                  <c:v>8726</c:v>
                </c:pt>
                <c:pt idx="7">
                  <c:v>5777</c:v>
                </c:pt>
                <c:pt idx="8">
                  <c:v>8437</c:v>
                </c:pt>
                <c:pt idx="9">
                  <c:v>9465</c:v>
                </c:pt>
                <c:pt idx="10">
                  <c:v>2007</c:v>
                </c:pt>
                <c:pt idx="11">
                  <c:v>3805</c:v>
                </c:pt>
                <c:pt idx="12">
                  <c:v>3745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7-1661-4C7A-9E9B-8DD01B01EF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1368136"/>
        <c:axId val="951368528"/>
      </c:lineChart>
      <c:catAx>
        <c:axId val="951369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pPr>
            <a:endParaRPr lang="zh-CN"/>
          </a:p>
        </c:txPr>
        <c:crossAx val="951368920"/>
        <c:crosses val="autoZero"/>
        <c:auto val="1"/>
        <c:lblAlgn val="ctr"/>
        <c:lblOffset val="100"/>
        <c:noMultiLvlLbl val="1"/>
      </c:catAx>
      <c:valAx>
        <c:axId val="951368920"/>
        <c:scaling>
          <c:orientation val="minMax"/>
        </c:scaling>
        <c:delete val="0"/>
        <c:axPos val="l"/>
        <c:numFmt formatCode="0_ " sourceLinked="0"/>
        <c:majorTickMark val="out"/>
        <c:minorTickMark val="none"/>
        <c:tickLblPos val="nextTo"/>
        <c:crossAx val="951369312"/>
        <c:crosses val="autoZero"/>
        <c:crossBetween val="between"/>
      </c:valAx>
      <c:valAx>
        <c:axId val="95136852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951368136"/>
        <c:crosses val="max"/>
        <c:crossBetween val="between"/>
      </c:valAx>
      <c:catAx>
        <c:axId val="951368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951368528"/>
        <c:crosses val="autoZero"/>
        <c:auto val="1"/>
        <c:lblAlgn val="ctr"/>
        <c:lblOffset val="100"/>
        <c:noMultiLvlLbl val="1"/>
      </c:catAx>
    </c:plotArea>
    <c:legend>
      <c:legendPos val="b"/>
      <c:layout>
        <c:manualLayout>
          <c:xMode val="edge"/>
          <c:yMode val="edge"/>
          <c:x val="5.0000035145621187E-2"/>
          <c:y val="0.84721061976019763"/>
          <c:w val="0.9"/>
          <c:h val="6.0569043452901733E-2"/>
        </c:manualLayout>
      </c:layout>
      <c:overlay val="0"/>
      <c:txPr>
        <a:bodyPr/>
        <a:lstStyle/>
        <a:p>
          <a:pPr>
            <a:defRPr sz="900">
              <a:latin typeface="微软雅黑" panose="020B0503020204020204" pitchFamily="34" charset="-122"/>
              <a:ea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BC121-0247-46B1-957A-5DA8DBF8FFD1}" type="datetimeFigureOut">
              <a:rPr lang="zh-CN" altLang="en-US" smtClean="0"/>
              <a:t>2018/4/28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86987-B6CF-4057-8425-523694974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339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86987-B6CF-4057-8425-52369497409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88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86987-B6CF-4057-8425-52369497409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455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86987-B6CF-4057-8425-52369497409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784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86987-B6CF-4057-8425-52369497409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378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86987-B6CF-4057-8425-52369497409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79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2018/4/28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2018/4/28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2018/4/28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2018/4/28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2018/4/28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2018/4/28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2018/4/28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38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37.xml"/><Relationship Id="rId1" Type="http://schemas.openxmlformats.org/officeDocument/2006/relationships/vmlDrawing" Target="../drawings/vmlDrawing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9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42.xml"/><Relationship Id="rId7" Type="http://schemas.openxmlformats.org/officeDocument/2006/relationships/oleObject" Target="../embeddings/oleObject8.bin"/><Relationship Id="rId2" Type="http://schemas.openxmlformats.org/officeDocument/2006/relationships/tags" Target="../tags/tag41.xml"/><Relationship Id="rId1" Type="http://schemas.openxmlformats.org/officeDocument/2006/relationships/vmlDrawing" Target="../drawings/vmlDrawing8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4.xml"/><Relationship Id="rId7" Type="http://schemas.openxmlformats.org/officeDocument/2006/relationships/oleObject" Target="../embeddings/oleObject1.bin"/><Relationship Id="rId2" Type="http://schemas.openxmlformats.org/officeDocument/2006/relationships/tags" Target="../tags/tag13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8.xml"/><Relationship Id="rId7" Type="http://schemas.openxmlformats.org/officeDocument/2006/relationships/oleObject" Target="../embeddings/oleObject2.bin"/><Relationship Id="rId2" Type="http://schemas.openxmlformats.org/officeDocument/2006/relationships/tags" Target="../tags/tag17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22.xml"/><Relationship Id="rId7" Type="http://schemas.openxmlformats.org/officeDocument/2006/relationships/oleObject" Target="../embeddings/oleObject3.bin"/><Relationship Id="rId2" Type="http://schemas.openxmlformats.org/officeDocument/2006/relationships/tags" Target="../tags/tag21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26.xml"/><Relationship Id="rId7" Type="http://schemas.openxmlformats.org/officeDocument/2006/relationships/oleObject" Target="../embeddings/oleObject4.bin"/><Relationship Id="rId2" Type="http://schemas.openxmlformats.org/officeDocument/2006/relationships/tags" Target="../tags/tag25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30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tags" Target="../tags/tag34.xml"/><Relationship Id="rId7" Type="http://schemas.openxmlformats.org/officeDocument/2006/relationships/oleObject" Target="../embeddings/oleObject6.bin"/><Relationship Id="rId2" Type="http://schemas.openxmlformats.org/officeDocument/2006/relationships/tags" Target="../tags/tag33.xml"/><Relationship Id="rId1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0F4B5D1-4CC3-468C-877A-CD9C62347716}" type="slidenum">
              <a:rPr lang="en-US" altLang="zh-CN" smtClean="0"/>
              <a:pPr/>
              <a:t>1</a:t>
            </a:fld>
            <a:endParaRPr lang="en-US" altLang="zh-CN" dirty="0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3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6394" name="MH_SubTitle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519573" y="0"/>
              <a:ext cx="4165373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土地</a:t>
              </a:r>
              <a:endParaRPr lang="en-US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388" name="TextBox 12"/>
          <p:cNvSpPr txBox="1">
            <a:spLocks noChangeArrowheads="1"/>
          </p:cNvSpPr>
          <p:nvPr/>
        </p:nvSpPr>
        <p:spPr bwMode="auto">
          <a:xfrm>
            <a:off x="500063" y="857250"/>
            <a:ext cx="3000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、土地市场月度供销情况</a:t>
            </a:r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4254619848"/>
              </p:ext>
            </p:extLst>
          </p:nvPr>
        </p:nvGraphicFramePr>
        <p:xfrm>
          <a:off x="428574" y="1268761"/>
          <a:ext cx="8535914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27584" y="4941168"/>
            <a:ext cx="7715250" cy="1296144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小结：</a:t>
            </a:r>
            <a:endParaRPr lang="en-US" altLang="zh-CN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本月全市挂牌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幅地块，均来自溧水。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本月成交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幅地块，其中金茂首进高淳，拿下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宗共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29.1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万㎡涉宅用地。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055218-2728-4772-8816-2177F700725D}" type="slidenum">
              <a:rPr lang="en-US" altLang="zh-CN" smtClean="0"/>
              <a:pPr/>
              <a:t>10</a:t>
            </a:fld>
            <a:endParaRPr lang="en-US" altLang="zh-CN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4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7179" name="MH_SubTitle_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519573" y="0"/>
              <a:ext cx="4165373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写字楼</a:t>
              </a:r>
              <a:endParaRPr lang="en-US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500063" y="857250"/>
            <a:ext cx="300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、写字楼市场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57250" y="1357313"/>
            <a:ext cx="35004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逐月供销走势</a:t>
            </a:r>
          </a:p>
        </p:txBody>
      </p:sp>
      <p:sp>
        <p:nvSpPr>
          <p:cNvPr id="15" name="TextBox 12"/>
          <p:cNvSpPr txBox="1"/>
          <p:nvPr/>
        </p:nvSpPr>
        <p:spPr>
          <a:xfrm>
            <a:off x="611188" y="4797425"/>
            <a:ext cx="8105775" cy="1208088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小结：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本月全市写字楼新增供应量为：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8.93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万㎡，环比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+8%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，同比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-27%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本月全市写字楼成交量为：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3.06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万㎡，环比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+21%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，同比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-44%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本月全市写字楼均价为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14820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/㎡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，环比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-22%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，同比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-5%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6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624774"/>
              </p:ext>
            </p:extLst>
          </p:nvPr>
        </p:nvGraphicFramePr>
        <p:xfrm>
          <a:off x="485775" y="1657350"/>
          <a:ext cx="82296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" name="Worksheet" r:id="rId8" imgW="8229600" imgH="3047960" progId="Excel.Sheet.8">
                  <p:embed/>
                </p:oleObj>
              </mc:Choice>
              <mc:Fallback>
                <p:oleObj name="Worksheet" r:id="rId8" imgW="8229600" imgH="304796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1657350"/>
                        <a:ext cx="82296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407BF9-E46C-4ADC-B89F-643957402518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4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8203" name="MH_SubTitle_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519573" y="0"/>
              <a:ext cx="4165373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写字楼</a:t>
              </a:r>
              <a:endParaRPr lang="da-DK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500063" y="857250"/>
            <a:ext cx="300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、写字楼市场</a:t>
            </a: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857250" y="1357313"/>
            <a:ext cx="35004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本月各板块供销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19112" y="4990189"/>
            <a:ext cx="8105775" cy="1247123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</a:ln>
          <a:effectLst/>
        </p:spPr>
        <p:txBody>
          <a:bodyPr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小结：</a:t>
            </a:r>
            <a:endParaRPr lang="en-US" altLang="zh-CN" sz="1600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本月全市共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个项目新领销许，分别为弘阳时代中心加推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670</a:t>
            </a: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套房源共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5.53</a:t>
            </a: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万㎡，建发紫悦广场加推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262</a:t>
            </a: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套房源共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3.4</a:t>
            </a: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万㎡。</a:t>
            </a:r>
            <a:endParaRPr lang="en-US" altLang="zh-CN" sz="12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城南、江宁、仙林成交量排名前三。</a:t>
            </a:r>
            <a:endParaRPr lang="en-US" altLang="zh-CN" sz="12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6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397279"/>
              </p:ext>
            </p:extLst>
          </p:nvPr>
        </p:nvGraphicFramePr>
        <p:xfrm>
          <a:off x="474663" y="1792288"/>
          <a:ext cx="822325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" name="Worksheet" r:id="rId7" imgW="8239081" imgH="2981486" progId="Excel.Sheet.8">
                  <p:embed/>
                </p:oleObj>
              </mc:Choice>
              <mc:Fallback>
                <p:oleObj name="Worksheet" r:id="rId7" imgW="8239081" imgH="2981486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1792288"/>
                        <a:ext cx="822325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1D1A371-3ADB-4940-846E-714B0262FDD4}" type="slidenum">
              <a:rPr lang="en-US" altLang="zh-CN" smtClean="0"/>
              <a:pPr/>
              <a:t>12</a:t>
            </a:fld>
            <a:endParaRPr lang="en-US" altLang="zh-CN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3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20692" name="MH_SubTitle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519573" y="0"/>
              <a:ext cx="4093308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endParaRPr lang="da-DK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500063" y="692150"/>
            <a:ext cx="286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、本月主要开盘情况汇总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F4857784-4D80-4FA4-9366-18AED81CE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33146"/>
              </p:ext>
            </p:extLst>
          </p:nvPr>
        </p:nvGraphicFramePr>
        <p:xfrm>
          <a:off x="215516" y="977108"/>
          <a:ext cx="8712967" cy="5020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972">
                  <a:extLst>
                    <a:ext uri="{9D8B030D-6E8A-4147-A177-3AD203B41FA5}">
                      <a16:colId xmlns:a16="http://schemas.microsoft.com/office/drawing/2014/main" val="4184555491"/>
                    </a:ext>
                  </a:extLst>
                </a:gridCol>
                <a:gridCol w="645100">
                  <a:extLst>
                    <a:ext uri="{9D8B030D-6E8A-4147-A177-3AD203B41FA5}">
                      <a16:colId xmlns:a16="http://schemas.microsoft.com/office/drawing/2014/main" val="4160686572"/>
                    </a:ext>
                  </a:extLst>
                </a:gridCol>
                <a:gridCol w="709592">
                  <a:extLst>
                    <a:ext uri="{9D8B030D-6E8A-4147-A177-3AD203B41FA5}">
                      <a16:colId xmlns:a16="http://schemas.microsoft.com/office/drawing/2014/main" val="2039637992"/>
                    </a:ext>
                  </a:extLst>
                </a:gridCol>
                <a:gridCol w="667654">
                  <a:extLst>
                    <a:ext uri="{9D8B030D-6E8A-4147-A177-3AD203B41FA5}">
                      <a16:colId xmlns:a16="http://schemas.microsoft.com/office/drawing/2014/main" val="106339323"/>
                    </a:ext>
                  </a:extLst>
                </a:gridCol>
                <a:gridCol w="690220">
                  <a:extLst>
                    <a:ext uri="{9D8B030D-6E8A-4147-A177-3AD203B41FA5}">
                      <a16:colId xmlns:a16="http://schemas.microsoft.com/office/drawing/2014/main" val="772861798"/>
                    </a:ext>
                  </a:extLst>
                </a:gridCol>
                <a:gridCol w="470928">
                  <a:extLst>
                    <a:ext uri="{9D8B030D-6E8A-4147-A177-3AD203B41FA5}">
                      <a16:colId xmlns:a16="http://schemas.microsoft.com/office/drawing/2014/main" val="2925741724"/>
                    </a:ext>
                  </a:extLst>
                </a:gridCol>
                <a:gridCol w="738536">
                  <a:extLst>
                    <a:ext uri="{9D8B030D-6E8A-4147-A177-3AD203B41FA5}">
                      <a16:colId xmlns:a16="http://schemas.microsoft.com/office/drawing/2014/main" val="3186663254"/>
                    </a:ext>
                  </a:extLst>
                </a:gridCol>
                <a:gridCol w="1051414">
                  <a:extLst>
                    <a:ext uri="{9D8B030D-6E8A-4147-A177-3AD203B41FA5}">
                      <a16:colId xmlns:a16="http://schemas.microsoft.com/office/drawing/2014/main" val="4085725120"/>
                    </a:ext>
                  </a:extLst>
                </a:gridCol>
                <a:gridCol w="580705">
                  <a:extLst>
                    <a:ext uri="{9D8B030D-6E8A-4147-A177-3AD203B41FA5}">
                      <a16:colId xmlns:a16="http://schemas.microsoft.com/office/drawing/2014/main" val="2966439122"/>
                    </a:ext>
                  </a:extLst>
                </a:gridCol>
                <a:gridCol w="673618">
                  <a:extLst>
                    <a:ext uri="{9D8B030D-6E8A-4147-A177-3AD203B41FA5}">
                      <a16:colId xmlns:a16="http://schemas.microsoft.com/office/drawing/2014/main" val="105155001"/>
                    </a:ext>
                  </a:extLst>
                </a:gridCol>
                <a:gridCol w="441340">
                  <a:extLst>
                    <a:ext uri="{9D8B030D-6E8A-4147-A177-3AD203B41FA5}">
                      <a16:colId xmlns:a16="http://schemas.microsoft.com/office/drawing/2014/main" val="3797097741"/>
                    </a:ext>
                  </a:extLst>
                </a:gridCol>
              </a:tblGrid>
              <a:tr h="0">
                <a:tc gridSpan="9"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江宁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5" marR="6695" marT="6695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5" marR="6695" marT="6695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5" marR="6695" marT="6695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5" marR="6695" marT="6695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9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开盘项目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5" marR="6695" marT="6695" marB="0" anchor="ctr"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开盘时间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5" marR="6695" marT="6695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推盘套数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5" marR="6695" marT="66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截止到</a:t>
                      </a:r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  <a:r>
                        <a:rPr lang="zh-CN" altLang="en-US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点网上房地产认购</a:t>
                      </a:r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成交套数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5" marR="6695" marT="66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销许均价</a:t>
                      </a:r>
                    </a:p>
                  </a:txBody>
                  <a:tcPr marL="6695" marR="6695" marT="66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成交均价</a:t>
                      </a:r>
                    </a:p>
                  </a:txBody>
                  <a:tcPr marL="6695" marR="6695" marT="66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去化率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5" marR="6695" marT="66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户型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5" marR="6695" marT="66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销许价格变化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5" marR="6695" marT="66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摇号方式</a:t>
                      </a:r>
                    </a:p>
                  </a:txBody>
                  <a:tcPr marL="6695" marR="6695" marT="66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客户量（组）</a:t>
                      </a:r>
                    </a:p>
                  </a:txBody>
                  <a:tcPr marL="6695" marR="6695" marT="66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中签率</a:t>
                      </a:r>
                    </a:p>
                  </a:txBody>
                  <a:tcPr marL="6695" marR="6695" marT="66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</a:t>
                      </a:r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5" marR="6695" marT="6695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</a:t>
                      </a:r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5" marR="6695" marT="6695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/㎡)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5" marR="6695" marT="66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/㎡)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5" marR="6695" marT="66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绿城南京桃花源（别墅）</a:t>
                      </a: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2018/3/31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27600-29040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27600-29040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87%</a:t>
                      </a:r>
                    </a:p>
                  </a:txBody>
                  <a:tcPr marL="6695" marR="6695" marT="66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325-420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持平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电脑摇号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38.3%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796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远洋山水</a:t>
                      </a: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2018/4/9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18163-18498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18163-18498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</a:p>
                  </a:txBody>
                  <a:tcPr marL="6695" marR="6695" marT="66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89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持平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电脑摇号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436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融信城市之窗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（挑高公寓）</a:t>
                      </a: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2018/4/22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26000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20000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39%</a:t>
                      </a:r>
                    </a:p>
                  </a:txBody>
                  <a:tcPr marL="6695" marR="6695" marT="66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</a:t>
                      </a:r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47</a:t>
                      </a:r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首领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493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中骏六号街区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（挑高公寓）</a:t>
                      </a: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2018/4/21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19000-21330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19000-21330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</a:p>
                  </a:txBody>
                  <a:tcPr marL="6695" marR="6695" marT="66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持平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12"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城北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95" marR="6695" marT="66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259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☆中海桃源里</a:t>
                      </a: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2018/3/31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475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475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38995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38995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695" marR="6695" marT="66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66-93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143-195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首领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电脑摇号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18.5%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663283"/>
                  </a:ext>
                </a:extLst>
              </a:tr>
              <a:tr h="0"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浦口</a:t>
                      </a:r>
                    </a:p>
                  </a:txBody>
                  <a:tcPr marL="6695" marR="6695" marT="6695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95" marR="6695" marT="6695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5" marR="6695" marT="669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95" marR="6695" marT="6695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明发香山郡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2018/4/19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44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14#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50%</a:t>
                      </a:r>
                    </a:p>
                  </a:txBody>
                  <a:tcPr marL="6695" marR="6695" marT="66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114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持平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293631"/>
                  </a:ext>
                </a:extLst>
              </a:tr>
              <a:tr h="0">
                <a:tc gridSpan="1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江北新区直管区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95" marR="6695" marT="66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95" marR="6695" marT="669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270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金象朗诗红树林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2018/4/22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197</a:t>
                      </a:r>
                    </a:p>
                  </a:txBody>
                  <a:tcPr marL="0" marR="0" marT="72000" marB="72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27803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27803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77%</a:t>
                      </a: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78-140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持平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024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御澜府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2018/4/22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135</a:t>
                      </a:r>
                    </a:p>
                  </a:txBody>
                  <a:tcPr marL="0" marR="0" marT="72000" marB="72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25268-25688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25268-25688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48%</a:t>
                      </a: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90</a:t>
                      </a:r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113</a:t>
                      </a:r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持平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399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世茂荣里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2018/4/26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122</a:t>
                      </a:r>
                    </a:p>
                  </a:txBody>
                  <a:tcPr marL="0" marR="0" marT="72000" marB="72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23500/</a:t>
                      </a:r>
                    </a:p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23500/</a:t>
                      </a:r>
                    </a:p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60%</a:t>
                      </a: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89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持平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电脑摇号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455067"/>
                  </a:ext>
                </a:extLst>
              </a:tr>
              <a:tr h="0">
                <a:tc gridSpan="12"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37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荣盛鹭岛荣府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2018/4/25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11466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11466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48%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88-134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持平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296620"/>
                  </a:ext>
                </a:extLst>
              </a:tr>
              <a:tr h="0">
                <a:tc gridSpan="12"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溧水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599119"/>
                  </a:ext>
                </a:extLst>
              </a:tr>
              <a:tr h="311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万科城</a:t>
                      </a: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2018/4/22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11018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11018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</a:t>
                      </a:r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120</a:t>
                      </a:r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持平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电脑摇号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1596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10.4%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227127"/>
                  </a:ext>
                </a:extLst>
              </a:tr>
              <a:tr h="311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南京溧水万达广场</a:t>
                      </a: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2018/4/23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530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530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11500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11500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105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118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持平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电脑摇号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2995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17.7%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321971"/>
                  </a:ext>
                </a:extLst>
              </a:tr>
              <a:tr h="0">
                <a:tc gridSpan="1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高淳</a:t>
                      </a: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49322"/>
                  </a:ext>
                </a:extLst>
              </a:tr>
              <a:tr h="311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花样城</a:t>
                      </a: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2018/4/13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8450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8450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132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140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持平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667549"/>
                  </a:ext>
                </a:extLst>
              </a:tr>
            </a:tbl>
          </a:graphicData>
        </a:graphic>
      </p:graphicFrame>
      <p:sp>
        <p:nvSpPr>
          <p:cNvPr id="15" name="TextBox 12">
            <a:extLst>
              <a:ext uri="{FF2B5EF4-FFF2-40B4-BE49-F238E27FC236}">
                <a16:creationId xmlns:a16="http://schemas.microsoft.com/office/drawing/2014/main" id="{7D68C22E-510D-4B16-BF9B-B68A32AEE808}"/>
              </a:ext>
            </a:extLst>
          </p:cNvPr>
          <p:cNvSpPr txBox="1"/>
          <p:nvPr/>
        </p:nvSpPr>
        <p:spPr>
          <a:xfrm>
            <a:off x="896118" y="6071072"/>
            <a:ext cx="8032365" cy="648072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</a:ln>
          <a:effectLst/>
        </p:spPr>
        <p:txBody>
          <a:bodyPr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小结：</a:t>
            </a:r>
            <a:endParaRPr lang="en-US" altLang="zh-CN" sz="1600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itchFamily="34" charset="-122"/>
                <a:ea typeface="微软雅黑" panose="020B0503020204020204" pitchFamily="34" charset="-122"/>
              </a:rPr>
              <a:t>本月我市共</a:t>
            </a:r>
            <a:r>
              <a:rPr lang="en-US" altLang="zh-CN" sz="1200" dirty="0">
                <a:latin typeface="微软雅黑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>
                <a:latin typeface="微软雅黑" pitchFamily="34" charset="-122"/>
                <a:ea typeface="微软雅黑" panose="020B0503020204020204" pitchFamily="34" charset="-122"/>
              </a:rPr>
              <a:t>家住宅、</a:t>
            </a:r>
            <a:r>
              <a:rPr lang="en-US" altLang="zh-CN" sz="1200" dirty="0">
                <a:latin typeface="微软雅黑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latin typeface="微软雅黑" pitchFamily="34" charset="-122"/>
                <a:ea typeface="微软雅黑" panose="020B0503020204020204" pitchFamily="34" charset="-122"/>
              </a:rPr>
              <a:t>家公寓、</a:t>
            </a:r>
            <a:r>
              <a:rPr lang="en-US" altLang="zh-CN" sz="1200" dirty="0">
                <a:latin typeface="微软雅黑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itchFamily="34" charset="-122"/>
                <a:ea typeface="微软雅黑" panose="020B0503020204020204" pitchFamily="34" charset="-122"/>
              </a:rPr>
              <a:t>家别墅开盘，其中</a:t>
            </a:r>
            <a:r>
              <a:rPr lang="en-US" altLang="zh-CN" sz="1200" dirty="0">
                <a:latin typeface="微软雅黑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>
                <a:latin typeface="微软雅黑" pitchFamily="34" charset="-122"/>
                <a:ea typeface="微软雅黑" panose="020B0503020204020204" pitchFamily="34" charset="-122"/>
              </a:rPr>
              <a:t>家公证摇号开盘。</a:t>
            </a:r>
          </a:p>
        </p:txBody>
      </p:sp>
    </p:spTree>
    <p:extLst>
      <p:ext uri="{BB962C8B-B14F-4D97-AF65-F5344CB8AC3E}">
        <p14:creationId xmlns:p14="http://schemas.microsoft.com/office/powerpoint/2010/main" val="216735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AB72C7-EAE0-4EE7-9286-C0BACA260364}" type="slidenum">
              <a:rPr lang="en-US" altLang="zh-CN" smtClean="0"/>
              <a:pPr/>
              <a:t>13</a:t>
            </a:fld>
            <a:endParaRPr lang="en-US" altLang="zh-CN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3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23758" name="MH_SubTitle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519573" y="0"/>
              <a:ext cx="4093308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endParaRPr lang="da-DK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556" name="TextBox 13"/>
          <p:cNvSpPr txBox="1">
            <a:spLocks noChangeArrowheads="1"/>
          </p:cNvSpPr>
          <p:nvPr/>
        </p:nvSpPr>
        <p:spPr bwMode="auto">
          <a:xfrm>
            <a:off x="500063" y="857250"/>
            <a:ext cx="1712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b="1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、本月排行榜</a:t>
            </a:r>
          </a:p>
        </p:txBody>
      </p:sp>
      <p:sp>
        <p:nvSpPr>
          <p:cNvPr id="23655" name="TextBox 16"/>
          <p:cNvSpPr txBox="1">
            <a:spLocks noChangeArrowheads="1"/>
          </p:cNvSpPr>
          <p:nvPr/>
        </p:nvSpPr>
        <p:spPr bwMode="auto">
          <a:xfrm>
            <a:off x="539750" y="1628775"/>
            <a:ext cx="3857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月住宅销售套数排行榜</a:t>
            </a:r>
          </a:p>
        </p:txBody>
      </p:sp>
      <p:sp>
        <p:nvSpPr>
          <p:cNvPr id="23656" name="TextBox 16"/>
          <p:cNvSpPr txBox="1">
            <a:spLocks noChangeArrowheads="1"/>
          </p:cNvSpPr>
          <p:nvPr/>
        </p:nvSpPr>
        <p:spPr bwMode="auto">
          <a:xfrm>
            <a:off x="4932040" y="1628775"/>
            <a:ext cx="3857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月住宅销售金额排行榜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09074"/>
              </p:ext>
            </p:extLst>
          </p:nvPr>
        </p:nvGraphicFramePr>
        <p:xfrm>
          <a:off x="4716463" y="1989138"/>
          <a:ext cx="4243015" cy="3069912"/>
        </p:xfrm>
        <a:graphic>
          <a:graphicData uri="http://schemas.openxmlformats.org/drawingml/2006/table">
            <a:tbl>
              <a:tblPr/>
              <a:tblGrid>
                <a:gridCol w="35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1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</a:p>
                  </a:txBody>
                  <a:tcPr marL="0" marR="0" marT="0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项目推广名</a:t>
                      </a:r>
                    </a:p>
                  </a:txBody>
                  <a:tcPr marL="0" marR="0" marT="0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板块</a:t>
                      </a:r>
                    </a:p>
                  </a:txBody>
                  <a:tcPr marL="0" marR="0" marT="0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面积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㎡)</a:t>
                      </a:r>
                    </a:p>
                  </a:txBody>
                  <a:tcPr marL="0" marR="0" marT="0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套数</a:t>
                      </a:r>
                    </a:p>
                  </a:txBody>
                  <a:tcPr marL="0" marR="0" marT="0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金额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亿元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均价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/㎡)</a:t>
                      </a:r>
                    </a:p>
                  </a:txBody>
                  <a:tcPr marL="0" marR="0" marT="0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中海桃源里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城北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6.50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454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25.36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38993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万科城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溧水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7.48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667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8.39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11218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电建中储泛悦城市广场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城北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2.27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191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8.10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35713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中交荣域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高淳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5.60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491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4.60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8200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苏宁威尼斯水城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江北新区直管区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1.97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198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4.06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20599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世茂荣里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江北新区直管区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1.55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169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3.72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24035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万科大都会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城南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0.93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81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3.25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34829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龙湖春江郦城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江宁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1.07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62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3.14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29315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新城璞樾钟山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仙林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0.68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36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2.78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40683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荣盛鹭岛荣府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六合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2.08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195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2.39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11515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623069"/>
              </p:ext>
            </p:extLst>
          </p:nvPr>
        </p:nvGraphicFramePr>
        <p:xfrm>
          <a:off x="323850" y="1989138"/>
          <a:ext cx="4248150" cy="3062551"/>
        </p:xfrm>
        <a:graphic>
          <a:graphicData uri="http://schemas.openxmlformats.org/drawingml/2006/table">
            <a:tbl>
              <a:tblPr/>
              <a:tblGrid>
                <a:gridCol w="359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70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</a:p>
                  </a:txBody>
                  <a:tcPr marL="0" marR="0" marT="0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项目推广名</a:t>
                      </a:r>
                    </a:p>
                  </a:txBody>
                  <a:tcPr marL="0" marR="0" marT="0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板块</a:t>
                      </a:r>
                    </a:p>
                  </a:txBody>
                  <a:tcPr marL="0" marR="0" marT="0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面积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㎡)</a:t>
                      </a:r>
                    </a:p>
                  </a:txBody>
                  <a:tcPr marL="0" marR="0" marT="0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套数</a:t>
                      </a:r>
                    </a:p>
                  </a:txBody>
                  <a:tcPr marL="0" marR="0" marT="0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金额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亿元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均价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/㎡)</a:t>
                      </a:r>
                    </a:p>
                  </a:txBody>
                  <a:tcPr marL="0" marR="0" marT="0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1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万科城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7.48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667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8.39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11218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中海桃源里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城北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6.50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454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25.36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38993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中交荣域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高淳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5.60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491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4.60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8200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高淳雅居乐花园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高淳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2.29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214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1.77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7734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电建中储泛悦城市广场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城北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2.27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191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8.10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35713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7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橡树城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2.09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208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2.22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10629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7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荣盛鹭岛荣府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2.08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195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2.39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11515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4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苏宁威尼斯水城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江北新区直管区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1.97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198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4.06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20599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49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世茂荣里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江北新区直管区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1.55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169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3.72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24035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7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高淳碧桂园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高淳</a:t>
                      </a:r>
                    </a:p>
                  </a:txBody>
                  <a:tcPr marL="57150" marR="5715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1.54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134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1.23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7964</a:t>
                      </a: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470BF10-CF68-4AB7-8C9D-3D3B681C0600}" type="slidenum">
              <a:rPr lang="en-US" altLang="zh-CN" smtClean="0"/>
              <a:pPr/>
              <a:t>14</a:t>
            </a:fld>
            <a:endParaRPr lang="en-US" altLang="zh-CN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3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24782" name="MH_SubTitle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519573" y="0"/>
              <a:ext cx="4093308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endParaRPr lang="da-DK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580" name="TextBox 13"/>
          <p:cNvSpPr txBox="1">
            <a:spLocks noChangeArrowheads="1"/>
          </p:cNvSpPr>
          <p:nvPr/>
        </p:nvSpPr>
        <p:spPr bwMode="auto">
          <a:xfrm>
            <a:off x="500063" y="857250"/>
            <a:ext cx="1712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b="1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、本月排行榜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346784"/>
              </p:ext>
            </p:extLst>
          </p:nvPr>
        </p:nvGraphicFramePr>
        <p:xfrm>
          <a:off x="323280" y="1987111"/>
          <a:ext cx="4176463" cy="2928942"/>
        </p:xfrm>
        <a:graphic>
          <a:graphicData uri="http://schemas.openxmlformats.org/drawingml/2006/table">
            <a:tbl>
              <a:tblPr/>
              <a:tblGrid>
                <a:gridCol w="28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项目推广名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板块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面积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(㎡)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套数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金额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均价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/㎡)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</a:p>
                  </a:txBody>
                  <a:tcPr marL="0" marR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万科大都会</a:t>
                      </a:r>
                    </a:p>
                  </a:txBody>
                  <a:tcPr marL="0" marR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城南</a:t>
                      </a:r>
                    </a:p>
                  </a:txBody>
                  <a:tcPr marL="0" marR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9244.70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191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21059.84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22780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</a:p>
                  </a:txBody>
                  <a:tcPr marL="0" marR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星悦城</a:t>
                      </a:r>
                    </a:p>
                  </a:txBody>
                  <a:tcPr marL="0" marR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江北新区直管区</a:t>
                      </a:r>
                    </a:p>
                  </a:txBody>
                  <a:tcPr marL="0" marR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11336.63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322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17487.20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15425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</a:p>
                  </a:txBody>
                  <a:tcPr marL="0" marR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证大喜马拉雅中心</a:t>
                      </a:r>
                    </a:p>
                  </a:txBody>
                  <a:tcPr marL="0" marR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城南</a:t>
                      </a:r>
                    </a:p>
                  </a:txBody>
                  <a:tcPr marL="0" marR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5503.72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98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10236.07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18598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</a:p>
                  </a:txBody>
                  <a:tcPr marL="0" marR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龙湖紫都城</a:t>
                      </a:r>
                    </a:p>
                  </a:txBody>
                  <a:tcPr marL="0" marR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城中</a:t>
                      </a:r>
                    </a:p>
                  </a:txBody>
                  <a:tcPr marL="0" marR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5957.23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80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10094.80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16945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</a:t>
                      </a:r>
                    </a:p>
                  </a:txBody>
                  <a:tcPr marL="0" marR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招商</a:t>
                      </a: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1872</a:t>
                      </a:r>
                    </a:p>
                  </a:txBody>
                  <a:tcPr marL="0" marR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城北</a:t>
                      </a:r>
                    </a:p>
                  </a:txBody>
                  <a:tcPr marL="0" marR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4511.21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87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8288.32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18373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</a:p>
                  </a:txBody>
                  <a:tcPr marL="0" marR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宝隆时代广场</a:t>
                      </a:r>
                    </a:p>
                  </a:txBody>
                  <a:tcPr marL="0" marR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浦口</a:t>
                      </a:r>
                    </a:p>
                  </a:txBody>
                  <a:tcPr marL="0" marR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4481.39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78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7254.72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16189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</a:t>
                      </a:r>
                    </a:p>
                  </a:txBody>
                  <a:tcPr marL="0" marR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明发财富中心</a:t>
                      </a:r>
                    </a:p>
                  </a:txBody>
                  <a:tcPr marL="0" marR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江北新区直管区</a:t>
                      </a:r>
                    </a:p>
                  </a:txBody>
                  <a:tcPr marL="0" marR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4280.75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79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7074.99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16527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</a:t>
                      </a:r>
                    </a:p>
                  </a:txBody>
                  <a:tcPr marL="0" marR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云树公馆</a:t>
                      </a:r>
                    </a:p>
                  </a:txBody>
                  <a:tcPr marL="0" marR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城南</a:t>
                      </a:r>
                    </a:p>
                  </a:txBody>
                  <a:tcPr marL="0" marR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2781.16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63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7061.62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25391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</a:t>
                      </a:r>
                    </a:p>
                  </a:txBody>
                  <a:tcPr marL="0" marR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苏宁紫金嘉悦</a:t>
                      </a:r>
                    </a:p>
                  </a:txBody>
                  <a:tcPr marL="0" marR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仙林</a:t>
                      </a:r>
                    </a:p>
                  </a:txBody>
                  <a:tcPr marL="0" marR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3567.30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96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6493.98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18204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</a:t>
                      </a:r>
                    </a:p>
                  </a:txBody>
                  <a:tcPr marL="0" marR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旭日爱上城</a:t>
                      </a:r>
                    </a:p>
                  </a:txBody>
                  <a:tcPr marL="0" marR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江北新区直管区</a:t>
                      </a:r>
                    </a:p>
                  </a:txBody>
                  <a:tcPr marL="0" marR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4444.22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167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6325.52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14233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679" name="TextBox 16"/>
          <p:cNvSpPr txBox="1">
            <a:spLocks noChangeArrowheads="1"/>
          </p:cNvSpPr>
          <p:nvPr/>
        </p:nvSpPr>
        <p:spPr bwMode="auto">
          <a:xfrm>
            <a:off x="636017" y="1626749"/>
            <a:ext cx="3857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月公寓销售金额排行榜</a:t>
            </a:r>
          </a:p>
        </p:txBody>
      </p:sp>
      <p:sp>
        <p:nvSpPr>
          <p:cNvPr id="24680" name="TextBox 16"/>
          <p:cNvSpPr txBox="1">
            <a:spLocks noChangeArrowheads="1"/>
          </p:cNvSpPr>
          <p:nvPr/>
        </p:nvSpPr>
        <p:spPr bwMode="auto">
          <a:xfrm>
            <a:off x="4788024" y="1626748"/>
            <a:ext cx="3857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月写字楼销售金额排行榜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521525"/>
              </p:ext>
            </p:extLst>
          </p:nvPr>
        </p:nvGraphicFramePr>
        <p:xfrm>
          <a:off x="4644008" y="1988840"/>
          <a:ext cx="4248150" cy="2927215"/>
        </p:xfrm>
        <a:graphic>
          <a:graphicData uri="http://schemas.openxmlformats.org/drawingml/2006/table">
            <a:tbl>
              <a:tblPr/>
              <a:tblGrid>
                <a:gridCol w="287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5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5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项目推广名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板块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面积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(㎡)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套数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金额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均价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/㎡)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47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</a:p>
                  </a:txBody>
                  <a:tcPr marL="0" marR="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绿地之窗</a:t>
                      </a:r>
                    </a:p>
                  </a:txBody>
                  <a:tcPr marL="0" marR="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城南</a:t>
                      </a:r>
                    </a:p>
                  </a:txBody>
                  <a:tcPr marL="0" marR="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6594.67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77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14121.02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21413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63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</a:p>
                  </a:txBody>
                  <a:tcPr marL="0" marR="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万达茂</a:t>
                      </a:r>
                    </a:p>
                  </a:txBody>
                  <a:tcPr marL="0" marR="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仙林</a:t>
                      </a:r>
                    </a:p>
                  </a:txBody>
                  <a:tcPr marL="0" marR="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7951.11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161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12228.27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15379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63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</a:p>
                  </a:txBody>
                  <a:tcPr marL="0" marR="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明发科技商务城五期</a:t>
                      </a:r>
                    </a:p>
                  </a:txBody>
                  <a:tcPr marL="0" marR="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江北新区直管区</a:t>
                      </a:r>
                    </a:p>
                  </a:txBody>
                  <a:tcPr marL="0" marR="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2578.14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42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3548.51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13764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3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</a:p>
                  </a:txBody>
                  <a:tcPr marL="0" marR="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证大喜马拉雅中心</a:t>
                      </a:r>
                    </a:p>
                  </a:txBody>
                  <a:tcPr marL="0" marR="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城南</a:t>
                      </a:r>
                    </a:p>
                  </a:txBody>
                  <a:tcPr marL="0" marR="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1900.24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3532.83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18591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63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</a:t>
                      </a:r>
                    </a:p>
                  </a:txBody>
                  <a:tcPr marL="0" marR="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苏宁慧谷</a:t>
                      </a:r>
                    </a:p>
                  </a:txBody>
                  <a:tcPr marL="0" marR="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河西</a:t>
                      </a:r>
                    </a:p>
                  </a:txBody>
                  <a:tcPr marL="0" marR="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1364.71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3310.03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24254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63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</a:p>
                  </a:txBody>
                  <a:tcPr marL="0" marR="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莱茵量子国际</a:t>
                      </a:r>
                    </a:p>
                  </a:txBody>
                  <a:tcPr marL="0" marR="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江宁</a:t>
                      </a:r>
                    </a:p>
                  </a:txBody>
                  <a:tcPr marL="0" marR="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5365.38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67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2504.58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4668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63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</a:t>
                      </a:r>
                    </a:p>
                  </a:txBody>
                  <a:tcPr marL="0" marR="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富力城</a:t>
                      </a:r>
                    </a:p>
                  </a:txBody>
                  <a:tcPr marL="0" marR="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江宁</a:t>
                      </a:r>
                    </a:p>
                  </a:txBody>
                  <a:tcPr marL="0" marR="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2786.83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2200.00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7894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63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</a:t>
                      </a:r>
                    </a:p>
                  </a:txBody>
                  <a:tcPr marL="0" marR="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涟城</a:t>
                      </a:r>
                    </a:p>
                  </a:txBody>
                  <a:tcPr marL="0" marR="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河西</a:t>
                      </a:r>
                    </a:p>
                  </a:txBody>
                  <a:tcPr marL="0" marR="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752.04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11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1601.94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21301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27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</a:t>
                      </a:r>
                    </a:p>
                  </a:txBody>
                  <a:tcPr marL="0" marR="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滨江总部基地</a:t>
                      </a:r>
                    </a:p>
                  </a:txBody>
                  <a:tcPr marL="0" marR="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城北</a:t>
                      </a:r>
                    </a:p>
                  </a:txBody>
                  <a:tcPr marL="0" marR="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897.28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1531.76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17071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4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</a:t>
                      </a:r>
                    </a:p>
                  </a:txBody>
                  <a:tcPr marL="0" marR="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雨花客厅</a:t>
                      </a:r>
                    </a:p>
                  </a:txBody>
                  <a:tcPr marL="0" marR="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城南</a:t>
                      </a:r>
                    </a:p>
                  </a:txBody>
                  <a:tcPr marL="0" marR="0" marT="57150" marB="571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271.25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480.38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17710</a:t>
                      </a:r>
                    </a:p>
                  </a:txBody>
                  <a:tcPr marL="0" marR="0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5FE9EF1-8791-41DA-8811-D66F33749E75}" type="slidenum">
              <a:rPr lang="en-US" altLang="zh-CN" smtClean="0"/>
              <a:pPr/>
              <a:t>15</a:t>
            </a:fld>
            <a:endParaRPr lang="en-US" altLang="zh-CN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3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25712" name="MH_SubTitle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519573" y="0"/>
              <a:ext cx="4093308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endParaRPr lang="da-DK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604" name="TextBox 13"/>
          <p:cNvSpPr txBox="1">
            <a:spLocks noChangeArrowheads="1"/>
          </p:cNvSpPr>
          <p:nvPr/>
        </p:nvSpPr>
        <p:spPr bwMode="auto">
          <a:xfrm>
            <a:off x="500063" y="857250"/>
            <a:ext cx="1943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b="1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、开发商排行榜</a:t>
            </a:r>
          </a:p>
        </p:txBody>
      </p:sp>
      <p:sp>
        <p:nvSpPr>
          <p:cNvPr id="25656" name="TextBox 16"/>
          <p:cNvSpPr txBox="1">
            <a:spLocks noChangeArrowheads="1"/>
          </p:cNvSpPr>
          <p:nvPr/>
        </p:nvSpPr>
        <p:spPr bwMode="auto">
          <a:xfrm>
            <a:off x="470042" y="1504949"/>
            <a:ext cx="402664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月销售金额排行榜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266773"/>
              </p:ext>
            </p:extLst>
          </p:nvPr>
        </p:nvGraphicFramePr>
        <p:xfrm>
          <a:off x="470042" y="1868920"/>
          <a:ext cx="4026644" cy="2952327"/>
        </p:xfrm>
        <a:graphic>
          <a:graphicData uri="http://schemas.openxmlformats.org/drawingml/2006/table">
            <a:tbl>
              <a:tblPr/>
              <a:tblGrid>
                <a:gridCol w="412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2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</a:p>
                  </a:txBody>
                  <a:tcPr marL="9525" marR="9525" marT="9525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开发商</a:t>
                      </a:r>
                    </a:p>
                  </a:txBody>
                  <a:tcPr marL="9525" marR="9525" marT="9525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亿元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</a:p>
                  </a:txBody>
                  <a:tcPr marL="9525" marR="9525" marT="952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成交面积（万㎡）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中海地产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25.90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6.65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万科置业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17.80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11.11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江苏新城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5.82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2.02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明发地产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5.74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2.65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中国电建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5.11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1.64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南京龙湖地产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4.89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2.14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中交投资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4.70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5.65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苏宁环球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4.16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2.02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中储发展股份有限公司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3.97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1.11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弘阳集团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3.91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2.14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5707" name="TextBox 16"/>
          <p:cNvSpPr txBox="1">
            <a:spLocks noChangeArrowheads="1"/>
          </p:cNvSpPr>
          <p:nvPr/>
        </p:nvSpPr>
        <p:spPr bwMode="auto">
          <a:xfrm>
            <a:off x="4697944" y="5157316"/>
            <a:ext cx="38576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备注统计口径：权益算法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成交金额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0042" y="5445224"/>
            <a:ext cx="8105775" cy="76711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</a:ln>
          <a:effectLst/>
        </p:spPr>
        <p:txBody>
          <a:bodyPr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小结：</a:t>
            </a:r>
            <a:endParaRPr lang="en-US" altLang="zh-CN" sz="1600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本月中海地产以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25.90</a:t>
            </a: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亿元的销售额排名第一，其中中海桃园里项目成交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25.36</a:t>
            </a: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亿元成为主力。</a:t>
            </a:r>
            <a:endParaRPr lang="en-US" altLang="zh-CN" sz="12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320343"/>
              </p:ext>
            </p:extLst>
          </p:nvPr>
        </p:nvGraphicFramePr>
        <p:xfrm>
          <a:off x="4613434" y="1868920"/>
          <a:ext cx="4026644" cy="2952327"/>
        </p:xfrm>
        <a:graphic>
          <a:graphicData uri="http://schemas.openxmlformats.org/drawingml/2006/table">
            <a:tbl>
              <a:tblPr/>
              <a:tblGrid>
                <a:gridCol w="412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2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</a:p>
                  </a:txBody>
                  <a:tcPr marL="9525" marR="9525" marT="9525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开发商</a:t>
                      </a:r>
                    </a:p>
                  </a:txBody>
                  <a:tcPr marL="9525" marR="9525" marT="9525" marB="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亿元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</a:p>
                  </a:txBody>
                  <a:tcPr marL="9525" marR="9525" marT="952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成交面积（万㎡）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>
                        <a:alpha val="6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华润置地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32.61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11.22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万科置业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30.86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19.26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中海地产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26.09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6.74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碧桂园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23.16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18.78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雅居乐地产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22.08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10.93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恒盛地产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21.67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5.84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中国电建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20.94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8.48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证大集团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20.61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6.83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银城地产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20.31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6.11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融创中国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18.93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7.47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4645415" y="1504949"/>
            <a:ext cx="39946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1-4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月销售金额排行榜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A85161E-4867-42A9-B3E3-17D97264D1EC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3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27771" name="MH_SubTitle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519573" y="0"/>
              <a:ext cx="4093308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endParaRPr lang="da-DK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00063" y="857250"/>
            <a:ext cx="26564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月预计上市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53EE23A-E9D0-44D6-B3EB-AC8B9177E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633331"/>
              </p:ext>
            </p:extLst>
          </p:nvPr>
        </p:nvGraphicFramePr>
        <p:xfrm>
          <a:off x="409857" y="1556418"/>
          <a:ext cx="8266599" cy="4747914"/>
        </p:xfrm>
        <a:graphic>
          <a:graphicData uri="http://schemas.openxmlformats.org/drawingml/2006/table">
            <a:tbl>
              <a:tblPr/>
              <a:tblGrid>
                <a:gridCol w="1377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6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4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板块</a:t>
                      </a:r>
                      <a:endParaRPr lang="zh-CN" altLang="en-US" sz="14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778" marR="57778" marT="38519" marB="38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楼盘</a:t>
                      </a:r>
                      <a:endParaRPr lang="zh-CN" altLang="en-US" sz="14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778" marR="57778" marT="38519" marB="38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物业形态</a:t>
                      </a:r>
                      <a:endParaRPr lang="zh-CN" altLang="en-US" sz="14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778" marR="57778" marT="38519" marB="38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开盘时间</a:t>
                      </a:r>
                      <a:endParaRPr lang="zh-CN" altLang="en-US" sz="14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778" marR="57778" marT="38519" marB="38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房源信息</a:t>
                      </a:r>
                      <a:endParaRPr lang="zh-CN" altLang="en-US" sz="14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778" marR="57778" marT="38519" marB="38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预计套数</a:t>
                      </a:r>
                      <a:endParaRPr lang="zh-CN" altLang="en-US" sz="14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778" marR="57778" marT="38519" marB="38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853">
                <a:tc rowSpan="13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江北</a:t>
                      </a:r>
                      <a:endParaRPr lang="en-US" altLang="zh-CN" sz="1000" b="1" kern="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（</a:t>
                      </a:r>
                      <a:r>
                        <a:rPr lang="en-US" altLang="zh-CN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13</a:t>
                      </a: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盘</a:t>
                      </a:r>
                      <a:r>
                        <a:rPr lang="en-US" altLang="zh-CN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2759</a:t>
                      </a: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套房源）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☆江山薈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多层、小高层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首开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591185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☆扬子江金茂悦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首开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栋楼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525782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☆绿地海悦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首开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B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地块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约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88961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☆大华锦绣时代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多层、小高层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首开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7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8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10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980328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保利云禧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小高层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待定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待定</a:t>
                      </a:r>
                      <a:endParaRPr lang="en-US" altLang="zh-CN" sz="1000" kern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172572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力标赞城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小高层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8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447109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融侨观邸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小高层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57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61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约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200</a:t>
                      </a:r>
                      <a:endParaRPr lang="zh-CN" altLang="en-US" sz="1000" kern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80665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CN" altLang="en-US" sz="1000" b="1" kern="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三金鑫宁府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待定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待定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05816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荣里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叠墅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21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23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27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931351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大华锦绣华城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高层、小高层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7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8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16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17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074833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北外滩水城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008393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亚泰梧桐世家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小高层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23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24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25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约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136272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CN" altLang="en-US" sz="1000" b="1" kern="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荣鼎幸福城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约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802115"/>
                  </a:ext>
                </a:extLst>
              </a:tr>
              <a:tr h="21785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城南</a:t>
                      </a:r>
                      <a:endParaRPr lang="en-US" altLang="zh-CN" sz="1000" b="1" kern="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（</a:t>
                      </a:r>
                      <a:r>
                        <a:rPr lang="en-US" altLang="zh-CN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</a:t>
                      </a: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盘</a:t>
                      </a:r>
                      <a:r>
                        <a:rPr lang="en-US" altLang="zh-CN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72</a:t>
                      </a: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套房源）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世茂城品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72</a:t>
                      </a:r>
                      <a:endParaRPr lang="zh-CN" altLang="en-US" sz="1000" kern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407995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1" kern="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绿城深蓝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9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待定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943798"/>
                  </a:ext>
                </a:extLst>
              </a:tr>
              <a:tr h="217853">
                <a:tc rowSpan="5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江宁</a:t>
                      </a:r>
                      <a:endParaRPr lang="en-US" altLang="zh-CN" sz="1000" b="1" kern="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（</a:t>
                      </a:r>
                      <a:r>
                        <a:rPr lang="en-US" altLang="zh-CN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盘</a:t>
                      </a:r>
                      <a:r>
                        <a:rPr lang="en-US" altLang="zh-CN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1820</a:t>
                      </a: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套房源）</a:t>
                      </a:r>
                      <a:endParaRPr lang="zh-CN" sz="1000" b="1" kern="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☆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21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世纪太阳城银座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首开面积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96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103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106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127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400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多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81111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☆武夷凌云公馆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首开建筑面积约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44-107㎡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，包含有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4.8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米挑高及平层户型，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70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年产权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191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493562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☆熙悦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首开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247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51170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翠屏城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加推收官房源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712</a:t>
                      </a:r>
                      <a:endParaRPr lang="zh-CN" altLang="en-US" sz="1000" kern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573257"/>
                  </a:ext>
                </a:extLst>
              </a:tr>
              <a:tr h="217853">
                <a:tc v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CN" sz="1000" b="1" kern="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弘阳禹洲时光春晓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加推最后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栋收官房源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约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270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6641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A85161E-4867-42A9-B3E3-17D97264D1EC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3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27771" name="MH_SubTitle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519573" y="0"/>
              <a:ext cx="4093308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endParaRPr lang="da-DK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00063" y="857250"/>
            <a:ext cx="26564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月预计上市</a:t>
            </a:r>
          </a:p>
        </p:txBody>
      </p:sp>
      <p:sp>
        <p:nvSpPr>
          <p:cNvPr id="15" name="TextBox 12"/>
          <p:cNvSpPr txBox="1"/>
          <p:nvPr/>
        </p:nvSpPr>
        <p:spPr>
          <a:xfrm>
            <a:off x="1071563" y="5762018"/>
            <a:ext cx="7623699" cy="792162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</a:ln>
          <a:effectLst/>
        </p:spPr>
        <p:txBody>
          <a:bodyPr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小结：</a:t>
            </a:r>
            <a:endParaRPr lang="en-US" altLang="zh-CN" sz="1600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latin typeface="微软雅黑" pitchFamily="34" charset="-122"/>
                <a:ea typeface="微软雅黑" panose="020B0503020204020204" pitchFamily="34" charset="-122"/>
              </a:rPr>
              <a:t>预计</a:t>
            </a:r>
            <a:r>
              <a:rPr lang="en-US" altLang="zh-CN" sz="1200" dirty="0">
                <a:latin typeface="微软雅黑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latin typeface="微软雅黑" pitchFamily="34" charset="-122"/>
                <a:ea typeface="微软雅黑" panose="020B0503020204020204" pitchFamily="34" charset="-122"/>
              </a:rPr>
              <a:t>月有</a:t>
            </a:r>
            <a:r>
              <a:rPr lang="en-US" altLang="zh-CN" sz="1200" dirty="0">
                <a:latin typeface="微软雅黑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200" dirty="0">
                <a:latin typeface="微软雅黑" pitchFamily="34" charset="-122"/>
                <a:ea typeface="微软雅黑" panose="020B0503020204020204" pitchFamily="34" charset="-122"/>
              </a:rPr>
              <a:t>盘携近</a:t>
            </a:r>
            <a:r>
              <a:rPr lang="en-US" altLang="zh-CN" sz="1200" dirty="0">
                <a:latin typeface="微软雅黑" pitchFamily="34" charset="-122"/>
                <a:ea typeface="微软雅黑" panose="020B0503020204020204" pitchFamily="34" charset="-122"/>
              </a:rPr>
              <a:t>7000</a:t>
            </a:r>
            <a:r>
              <a:rPr lang="zh-CN" altLang="en-US" sz="1200" dirty="0">
                <a:latin typeface="微软雅黑" pitchFamily="34" charset="-122"/>
                <a:ea typeface="微软雅黑" panose="020B0503020204020204" pitchFamily="34" charset="-122"/>
              </a:rPr>
              <a:t>套房源入市，其中包括</a:t>
            </a:r>
            <a:r>
              <a:rPr lang="en-US" altLang="zh-CN" sz="1200" dirty="0">
                <a:latin typeface="微软雅黑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dirty="0">
                <a:latin typeface="微软雅黑" pitchFamily="34" charset="-122"/>
                <a:ea typeface="微软雅黑" panose="020B0503020204020204" pitchFamily="34" charset="-122"/>
              </a:rPr>
              <a:t>家纯新盘共</a:t>
            </a:r>
            <a:r>
              <a:rPr lang="en-US" altLang="zh-CN" sz="1200" dirty="0">
                <a:latin typeface="微软雅黑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1200" dirty="0">
                <a:latin typeface="微软雅黑" pitchFamily="34" charset="-122"/>
                <a:ea typeface="微软雅黑" panose="020B0503020204020204" pitchFamily="34" charset="-122"/>
              </a:rPr>
              <a:t>余套房源。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975097E-80BB-4FCA-B550-D63B288AC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15293"/>
              </p:ext>
            </p:extLst>
          </p:nvPr>
        </p:nvGraphicFramePr>
        <p:xfrm>
          <a:off x="572678" y="1241071"/>
          <a:ext cx="8122584" cy="4427409"/>
        </p:xfrm>
        <a:graphic>
          <a:graphicData uri="http://schemas.openxmlformats.org/drawingml/2006/table">
            <a:tbl>
              <a:tblPr/>
              <a:tblGrid>
                <a:gridCol w="1353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3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3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3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4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板块</a:t>
                      </a:r>
                      <a:endParaRPr lang="zh-CN" altLang="en-US" sz="14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778" marR="57778" marT="38519" marB="38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楼盘</a:t>
                      </a:r>
                      <a:endParaRPr lang="zh-CN" altLang="en-US" sz="14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778" marR="57778" marT="38519" marB="38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物业形态</a:t>
                      </a:r>
                      <a:endParaRPr lang="zh-CN" altLang="en-US" sz="14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778" marR="57778" marT="38519" marB="38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开盘时间</a:t>
                      </a:r>
                      <a:endParaRPr lang="zh-CN" altLang="en-US" sz="14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778" marR="57778" marT="38519" marB="38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房源信息</a:t>
                      </a:r>
                      <a:endParaRPr lang="zh-CN" altLang="en-US" sz="14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778" marR="57778" marT="38519" marB="38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预计套数</a:t>
                      </a:r>
                      <a:endParaRPr lang="zh-CN" altLang="en-US" sz="14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778" marR="57778" marT="38519" marB="38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737">
                <a:tc rowSpan="7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城北</a:t>
                      </a:r>
                      <a:endParaRPr lang="en-US" altLang="zh-CN" sz="1000" b="1" kern="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（</a:t>
                      </a:r>
                      <a:r>
                        <a:rPr lang="en-US" altLang="zh-CN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7</a:t>
                      </a: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盘</a:t>
                      </a:r>
                      <a:r>
                        <a:rPr lang="en-US" altLang="zh-CN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1725</a:t>
                      </a:r>
                      <a:r>
                        <a:rPr lang="zh-CN" altLang="en-US" sz="1000" b="1" kern="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套房源）</a:t>
                      </a:r>
                      <a:endParaRPr lang="zh-CN" altLang="zh-CN" sz="1000" b="1" kern="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☆当代万国府</a:t>
                      </a:r>
                      <a:r>
                        <a:rPr lang="el-GR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ΜΟΜΛ</a:t>
                      </a:r>
                      <a:endParaRPr lang="zh-CN" altLang="en-US" sz="1000" kern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小高层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首开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140</a:t>
                      </a:r>
                      <a:endParaRPr lang="zh-CN" altLang="en-US" sz="1000" kern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60140"/>
                  </a:ext>
                </a:extLst>
              </a:tr>
              <a:tr h="359737">
                <a:tc v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CN" altLang="zh-CN" sz="1000" b="1" kern="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中冶盛世滨江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加推锦绣华府中苑组团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133</a:t>
                      </a:r>
                      <a:endParaRPr lang="zh-CN" altLang="en-US" sz="1000" kern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45181"/>
                  </a:ext>
                </a:extLst>
              </a:tr>
              <a:tr h="359737">
                <a:tc v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CN" sz="1000" b="1" kern="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世茂外滩新城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加推二期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9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588</a:t>
                      </a:r>
                      <a:endParaRPr lang="zh-CN" altLang="en-US" sz="1000" kern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072139"/>
                  </a:ext>
                </a:extLst>
              </a:tr>
              <a:tr h="359737">
                <a:tc v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CN" sz="1000" b="1" kern="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江山汇悦山府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246</a:t>
                      </a:r>
                      <a:endParaRPr lang="zh-CN" altLang="en-US" sz="1000" kern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149989"/>
                  </a:ext>
                </a:extLst>
              </a:tr>
              <a:tr h="359737">
                <a:tc v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CN" altLang="zh-CN" sz="1000" b="1" kern="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嘉誉山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0" noProof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lang="zh-CN" altLang="en-US" sz="1000" kern="0" noProof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8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104</a:t>
                      </a:r>
                      <a:endParaRPr lang="zh-CN" altLang="en-US" sz="1000" kern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80339"/>
                  </a:ext>
                </a:extLst>
              </a:tr>
              <a:tr h="359737">
                <a:tc v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CN" altLang="zh-CN" sz="1000" b="1" kern="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电建地产海赋尚城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0" noProof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lang="zh-CN" altLang="en-US" sz="1000" kern="0" noProof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7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256</a:t>
                      </a:r>
                      <a:endParaRPr lang="zh-CN" altLang="en-US" sz="1000" kern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720137"/>
                  </a:ext>
                </a:extLst>
              </a:tr>
              <a:tr h="359737">
                <a:tc v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CN" altLang="zh-CN" sz="1000" b="1" kern="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电建洺悦府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0" noProof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lang="zh-CN" altLang="en-US" sz="1000" kern="0" noProof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17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18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25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26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29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258</a:t>
                      </a:r>
                      <a:endParaRPr lang="zh-CN" altLang="en-US" sz="1000" kern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444120"/>
                  </a:ext>
                </a:extLst>
              </a:tr>
              <a:tr h="359737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溧水</a:t>
                      </a:r>
                      <a:endParaRPr lang="en-US" altLang="zh-CN" sz="1000" b="1" kern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（</a:t>
                      </a:r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</a:t>
                      </a:r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盘</a:t>
                      </a:r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600</a:t>
                      </a:r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套房源）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卧龙湖小镇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洋房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101-177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㎡洋房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待定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740448"/>
                  </a:ext>
                </a:extLst>
              </a:tr>
              <a:tr h="35973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1" kern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 亚东同城逸境</a:t>
                      </a:r>
                      <a:r>
                        <a:rPr kumimoji="0" lang="en-US" altLang="zh-CN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·</a:t>
                      </a:r>
                      <a:r>
                        <a:rPr kumimoji="0" lang="zh-CN" altLang="en-US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九筑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</a:t>
                      </a:r>
                      <a:r>
                        <a:rPr kumimoji="0" lang="en-US" altLang="zh-CN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8</a:t>
                      </a:r>
                      <a:r>
                        <a:rPr kumimoji="0" lang="zh-CN" altLang="en-US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kumimoji="0" lang="en-US" altLang="zh-CN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10</a:t>
                      </a:r>
                      <a:r>
                        <a:rPr kumimoji="0" lang="zh-CN" altLang="en-US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144</a:t>
                      </a:r>
                      <a:endParaRPr kumimoji="0" lang="zh-CN" altLang="en-US" sz="1000" b="0" i="0" u="none" strike="noStrike" kern="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099423"/>
                  </a:ext>
                </a:extLst>
              </a:tr>
              <a:tr h="35973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1" kern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创维乐活城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多层、小高层、高层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月中下旬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</a:t>
                      </a:r>
                      <a:r>
                        <a:rPr kumimoji="0" lang="en-US" altLang="zh-CN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kumimoji="0" lang="en-US" altLang="zh-CN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15</a:t>
                      </a:r>
                      <a:r>
                        <a:rPr kumimoji="0" lang="zh-CN" altLang="en-US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kumimoji="0" lang="en-US" altLang="zh-CN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25</a:t>
                      </a:r>
                      <a:r>
                        <a:rPr kumimoji="0" lang="zh-CN" altLang="en-US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456</a:t>
                      </a:r>
                      <a:endParaRPr kumimoji="0" lang="zh-CN" altLang="en-US" sz="1000" b="0" i="0" u="none" strike="noStrike" kern="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09774"/>
                  </a:ext>
                </a:extLst>
              </a:tr>
              <a:tr h="35973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高淳</a:t>
                      </a:r>
                      <a:endParaRPr lang="en-US" altLang="zh-CN" sz="1000" b="1" kern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（</a:t>
                      </a:r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</a:t>
                      </a:r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盘</a:t>
                      </a:r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400</a:t>
                      </a:r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套房源）</a:t>
                      </a:r>
                      <a:endParaRPr lang="zh-CN" sz="1000" b="1" kern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中交荣域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月中旬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加推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7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9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400</a:t>
                      </a:r>
                      <a:r>
                        <a:rPr lang="zh-CN" altLang="en-US" sz="1000" kern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369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669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中海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163" y="4340225"/>
            <a:ext cx="22066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087438" y="1803400"/>
            <a:ext cx="698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>
                <a:ea typeface="方正新报宋简体" pitchFamily="2" charset="-122"/>
              </a:rPr>
              <a:t>End &amp; Thanks</a:t>
            </a:r>
            <a:endParaRPr lang="zh-CN" altLang="en-US" sz="4000" b="1">
              <a:ea typeface="方正新报宋简体" pitchFamily="2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116013" y="1312863"/>
            <a:ext cx="6985000" cy="107950"/>
          </a:xfrm>
          <a:prstGeom prst="rect">
            <a:avLst/>
          </a:prstGeom>
          <a:solidFill>
            <a:srgbClr val="E600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116013" y="3017838"/>
            <a:ext cx="6985000" cy="0"/>
          </a:xfrm>
          <a:prstGeom prst="line">
            <a:avLst/>
          </a:prstGeom>
          <a:noFill/>
          <a:ln w="9525">
            <a:solidFill>
              <a:srgbClr val="E6001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1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6F99926-892A-4E77-B198-11665511696F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3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7490" name="MH_SubTitle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519573" y="0"/>
              <a:ext cx="4165373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土地</a:t>
              </a:r>
              <a:endParaRPr lang="en-US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412" name="TextBox 12"/>
          <p:cNvSpPr txBox="1">
            <a:spLocks noChangeArrowheads="1"/>
          </p:cNvSpPr>
          <p:nvPr/>
        </p:nvSpPr>
        <p:spPr bwMode="auto">
          <a:xfrm>
            <a:off x="500063" y="857250"/>
            <a:ext cx="3000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、本月土地上市明细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11560" y="5188591"/>
            <a:ext cx="8208912" cy="1040118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小结：</a:t>
            </a:r>
            <a:endParaRPr lang="en-US" altLang="zh-CN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本月全市挂牌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幅地块，均来自溧水。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398C7E4-AF67-44C3-82CB-24489F559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312069"/>
              </p:ext>
            </p:extLst>
          </p:nvPr>
        </p:nvGraphicFramePr>
        <p:xfrm>
          <a:off x="35496" y="1366926"/>
          <a:ext cx="9073009" cy="2872670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3240519155"/>
                    </a:ext>
                  </a:extLst>
                </a:gridCol>
                <a:gridCol w="3790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3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1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01377">
                  <a:extLst>
                    <a:ext uri="{9D8B030D-6E8A-4147-A177-3AD203B41FA5}">
                      <a16:colId xmlns:a16="http://schemas.microsoft.com/office/drawing/2014/main" val="566536599"/>
                    </a:ext>
                  </a:extLst>
                </a:gridCol>
              </a:tblGrid>
              <a:tr h="381356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上市日期</a:t>
                      </a:r>
                    </a:p>
                  </a:txBody>
                  <a:tcPr marL="62777" marR="62777" marT="16307" marB="1630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竞拍</a:t>
                      </a:r>
                      <a:endParaRPr lang="en-US" altLang="zh-CN" sz="9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</a:t>
                      </a:r>
                    </a:p>
                  </a:txBody>
                  <a:tcPr marL="62777" marR="62777" marT="16307" marB="1630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3429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6858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0287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13716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18288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2860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27432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2004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区域 </a:t>
                      </a:r>
                    </a:p>
                  </a:txBody>
                  <a:tcPr marL="62777" marR="62777" marT="16307" marB="1630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3429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6858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0287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13716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18288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2860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27432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2004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地块编号</a:t>
                      </a:r>
                    </a:p>
                  </a:txBody>
                  <a:tcPr marL="62777" marR="62777" marT="16307" marB="1630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3429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6858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0287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13716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18288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2860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27432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2004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地块名称</a:t>
                      </a:r>
                    </a:p>
                  </a:txBody>
                  <a:tcPr marL="62777" marR="62777" marT="16307" marB="1630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3429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6858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0287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13716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18288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2860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27432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2004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出让面积</a:t>
                      </a:r>
                      <a:endParaRPr kumimoji="0" lang="en-US" altLang="zh-CN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（㎡） </a:t>
                      </a:r>
                    </a:p>
                  </a:txBody>
                  <a:tcPr marL="62777" marR="62777" marT="16307" marB="1630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3429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6858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0287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13716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18288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2860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27432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2004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地块性质 </a:t>
                      </a:r>
                    </a:p>
                  </a:txBody>
                  <a:tcPr marL="62777" marR="62777" marT="16307" marB="1630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3429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6858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0287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1371600" defTabSz="685800">
                        <a:spcBef>
                          <a:spcPts val="6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18288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2860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27432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200400" indent="403225" defTabSz="685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容积率 </a:t>
                      </a:r>
                    </a:p>
                  </a:txBody>
                  <a:tcPr marL="62777" marR="62777" marT="16307" marB="1630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出让起始价</a:t>
                      </a:r>
                      <a:endParaRPr kumimoji="0" lang="en-US" altLang="zh-CN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（万元）</a:t>
                      </a:r>
                    </a:p>
                  </a:txBody>
                  <a:tcPr marL="62777" marR="62777" marT="16307" marB="1630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起拍楼面价</a:t>
                      </a:r>
                      <a:endParaRPr kumimoji="0" lang="en-US" altLang="zh-CN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（元</a:t>
                      </a: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/㎡</a:t>
                      </a:r>
                      <a:r>
                        <a:rPr kumimoji="0" lang="zh-CN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最高限价</a:t>
                      </a:r>
                      <a:endParaRPr kumimoji="0" lang="en-US" altLang="zh-CN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（万元）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最高限价楼面价（元</a:t>
                      </a:r>
                      <a:r>
                        <a:rPr kumimoji="0" lang="en-US" altLang="zh-CN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㎡）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046">
                <a:tc rowSpan="8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4.18</a:t>
                      </a:r>
                      <a:endParaRPr lang="zh-CN" altLang="en-US" sz="9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5.29</a:t>
                      </a:r>
                      <a:endParaRPr lang="zh-CN" altLang="en-US" sz="9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华侨路以东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地块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27414.05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住宅用地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63000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9192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5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华侨路以东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地块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49354.09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住宅用地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104000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9202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04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华侨路以东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地块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46851.41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住宅用地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104000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9249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04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乌山路与徐母路交口以西地块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29810.12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商住混合用地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9214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04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徐母路以北地块</a:t>
                      </a:r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20299.76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商住混合用地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9130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04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润淮大道以南地块 （展馆）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79163.68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文化设施用地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046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润淮大道以南地块（酒店）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19582.07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商业用地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519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永阳街道体育公园路以北、随园路以西地块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2816.99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加油加气站用地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4615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36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6F99926-892A-4E77-B198-11665511696F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3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7490" name="MH_SubTitle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519573" y="0"/>
              <a:ext cx="4165373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土地</a:t>
              </a:r>
              <a:endParaRPr lang="en-US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412" name="TextBox 12"/>
          <p:cNvSpPr txBox="1">
            <a:spLocks noChangeArrowheads="1"/>
          </p:cNvSpPr>
          <p:nvPr/>
        </p:nvSpPr>
        <p:spPr bwMode="auto">
          <a:xfrm>
            <a:off x="500063" y="857250"/>
            <a:ext cx="3000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、本月土地成交情况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613" y="5229200"/>
            <a:ext cx="8282566" cy="740979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小结：</a:t>
            </a:r>
            <a:endParaRPr lang="en-US" altLang="zh-CN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月，全市成交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幅地块，其中金茂首进高淳，拿下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宗共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29.1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万㎡涉宅用地。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583B4DD-3741-4D96-B633-4951C5849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326549"/>
              </p:ext>
            </p:extLst>
          </p:nvPr>
        </p:nvGraphicFramePr>
        <p:xfrm>
          <a:off x="132400" y="1231465"/>
          <a:ext cx="8928992" cy="2616014"/>
        </p:xfrm>
        <a:graphic>
          <a:graphicData uri="http://schemas.openxmlformats.org/drawingml/2006/table">
            <a:tbl>
              <a:tblPr firstRow="1" firstCol="1" bandRow="1"/>
              <a:tblGrid>
                <a:gridCol w="34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69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56209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竞拍日期</a:t>
                      </a:r>
                      <a:endParaRPr lang="zh-CN" sz="900" b="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872D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基本指标</a:t>
                      </a:r>
                      <a:endParaRPr lang="en-US" altLang="zh-CN" sz="900" b="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altLang="zh-CN" sz="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081" marR="60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CAA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altLang="zh-CN" sz="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081" marR="60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CAA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altLang="zh-CN" sz="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081" marR="60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CAA3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出让价格</a:t>
                      </a:r>
                      <a:endParaRPr lang="en-US" altLang="zh-CN" sz="900" b="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altLang="zh-CN" sz="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081" marR="60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CAA3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成交结果</a:t>
                      </a:r>
                      <a:endParaRPr lang="en-US" altLang="zh-CN" sz="900" b="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altLang="zh-CN" sz="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081" marR="60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CAA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altLang="zh-CN" sz="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081" marR="60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补充说明</a:t>
                      </a:r>
                      <a:endParaRPr lang="en-US" altLang="zh-CN" sz="900" b="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地块编号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板块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土地性质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出让面积</a:t>
                      </a:r>
                      <a:endParaRPr lang="en-US" altLang="zh-CN" sz="900" b="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（㎡）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容积率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起拍总价</a:t>
                      </a:r>
                      <a:endParaRPr lang="en-US" altLang="zh-CN" sz="900" b="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（万元）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起拍楼面价</a:t>
                      </a:r>
                      <a:endParaRPr lang="en-US" altLang="zh-CN" sz="900" b="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（元</a:t>
                      </a:r>
                      <a:r>
                        <a:rPr lang="en-US" altLang="zh-CN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㎡）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成交总价</a:t>
                      </a:r>
                      <a:endParaRPr lang="en-US" altLang="zh-CN" sz="900" b="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（万元）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成交楼面价</a:t>
                      </a:r>
                      <a:endParaRPr lang="en-US" altLang="zh-CN" sz="900" b="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（元</a:t>
                      </a:r>
                      <a:r>
                        <a:rPr lang="en-US" altLang="zh-CN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㎡）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竞得单位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溢价率</a:t>
                      </a:r>
                      <a:endParaRPr lang="en-US" altLang="zh-CN" sz="900" b="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竞价保障房面积（㎡）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</a:t>
                      </a:r>
                      <a:endParaRPr lang="en-US" altLang="zh-CN" sz="900" b="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新地王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977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4.17</a:t>
                      </a:r>
                      <a:endParaRPr lang="zh-CN" altLang="en-US" sz="900" b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商办混合用地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5723.75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溧水洪蓝旅游开发有限公司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415752"/>
                  </a:ext>
                </a:extLst>
              </a:tr>
              <a:tr h="248977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商办混合用地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3669.98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南京西普水泥工程集团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977">
                <a:tc rowSpan="6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4.20</a:t>
                      </a:r>
                      <a:endParaRPr lang="zh-CN" altLang="en-US" sz="900" b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高淳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二类居住用地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51745.35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29050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金茂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977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二类居住用地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51041.21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27900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28650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金茂</a:t>
                      </a:r>
                      <a:endParaRPr lang="zh-CN" altLang="en-US" sz="900" b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977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二类居住用地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26671.15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金茂</a:t>
                      </a:r>
                      <a:endParaRPr lang="zh-CN" altLang="en-US" sz="900" b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977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二类居住用地</a:t>
                      </a:r>
                      <a:endParaRPr lang="en-US" altLang="zh-CN" sz="900" b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居住社区中心用地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84143.46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43800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44300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金茂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977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二类居住用地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77605.66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36900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37400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金茂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828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NO.2018G07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商办混合用地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9323.26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高淳区保障房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514FACD-23E4-4213-98F4-E44310F5C066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4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035" name="MH_SubTitle_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519573" y="0"/>
              <a:ext cx="4165373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住宅</a:t>
              </a:r>
              <a:endParaRPr lang="en-US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TextBox 11"/>
          <p:cNvSpPr txBox="1"/>
          <p:nvPr/>
        </p:nvSpPr>
        <p:spPr>
          <a:xfrm>
            <a:off x="755650" y="4724400"/>
            <a:ext cx="7715250" cy="1439863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小结：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本月全市住宅新增供应量为：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30.88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万㎡，环比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+108%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，同比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-69%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本月全市住宅成交量为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31.84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万㎡，环比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+29%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，同比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-35%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本月全市住宅均价为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29191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/㎡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，环比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+10%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，同比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+16%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00063" y="857250"/>
            <a:ext cx="300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、一手住宅市场</a:t>
            </a: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857250" y="1357313"/>
            <a:ext cx="3000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逐月供销走势</a:t>
            </a:r>
          </a:p>
        </p:txBody>
      </p:sp>
      <p:graphicFrame>
        <p:nvGraphicFramePr>
          <p:cNvPr id="16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249339"/>
              </p:ext>
            </p:extLst>
          </p:nvPr>
        </p:nvGraphicFramePr>
        <p:xfrm>
          <a:off x="485775" y="1673225"/>
          <a:ext cx="8201025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Worksheet" r:id="rId7" imgW="8201157" imgH="3029071" progId="Excel.Sheet.8">
                  <p:embed/>
                </p:oleObj>
              </mc:Choice>
              <mc:Fallback>
                <p:oleObj name="Worksheet" r:id="rId7" imgW="8201157" imgH="3029071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1673225"/>
                        <a:ext cx="8201025" cy="302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D1ABBB9-3039-4561-989C-F912025C1E08}" type="slidenum">
              <a:rPr lang="en-US" altLang="zh-CN" smtClean="0"/>
              <a:pPr/>
              <a:t>5</a:t>
            </a:fld>
            <a:endParaRPr lang="en-US" altLang="zh-CN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4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2059" name="MH_SubTitle_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519573" y="0"/>
              <a:ext cx="4165373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住宅</a:t>
              </a:r>
              <a:endParaRPr lang="da-DK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TextBox 11"/>
          <p:cNvSpPr txBox="1"/>
          <p:nvPr/>
        </p:nvSpPr>
        <p:spPr>
          <a:xfrm>
            <a:off x="500063" y="5013176"/>
            <a:ext cx="8353425" cy="1224136"/>
          </a:xfrm>
          <a:prstGeom prst="rect">
            <a:avLst/>
          </a:prstGeom>
          <a:solidFill>
            <a:schemeClr val="bg1">
              <a:alpha val="2100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小结：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本月全市共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个项目新领销许，其中中海桃源里为纯新盘，首推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497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套房源共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7.14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万㎡，南京溧水万达广场加推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530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套房源共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5.93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万㎡；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本月城北、溧水、高淳成交量排名前三。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00063" y="857250"/>
            <a:ext cx="300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、一手住宅市场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57250" y="1357313"/>
            <a:ext cx="3000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本月各板块供销</a:t>
            </a:r>
          </a:p>
        </p:txBody>
      </p:sp>
      <p:graphicFrame>
        <p:nvGraphicFramePr>
          <p:cNvPr id="16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890861"/>
              </p:ext>
            </p:extLst>
          </p:nvPr>
        </p:nvGraphicFramePr>
        <p:xfrm>
          <a:off x="179388" y="1849438"/>
          <a:ext cx="897572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Worksheet" r:id="rId7" imgW="7772400" imgH="2705060" progId="Excel.Sheet.8">
                  <p:embed/>
                </p:oleObj>
              </mc:Choice>
              <mc:Fallback>
                <p:oleObj name="Worksheet" r:id="rId7" imgW="7772400" imgH="270506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849438"/>
                        <a:ext cx="897572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E480636-48B5-4D1E-B1CA-7416F74CAA93}" type="slidenum">
              <a:rPr lang="en-US" altLang="zh-CN" smtClean="0"/>
              <a:pPr/>
              <a:t>6</a:t>
            </a:fld>
            <a:endParaRPr lang="en-US" altLang="zh-CN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4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3083" name="MH_SubTitle_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519573" y="0"/>
              <a:ext cx="4165373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住宅</a:t>
              </a:r>
              <a:endParaRPr lang="da-DK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TextBox 11"/>
          <p:cNvSpPr txBox="1"/>
          <p:nvPr/>
        </p:nvSpPr>
        <p:spPr>
          <a:xfrm>
            <a:off x="701245" y="5223669"/>
            <a:ext cx="8105775" cy="86360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小结：</a:t>
            </a:r>
            <a:endParaRPr lang="en-US" altLang="zh-CN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本月成交集中在城北和郊县板块，以首置及首改产品为主。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00063" y="857250"/>
            <a:ext cx="300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、一手住宅市场</a:t>
            </a: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857250" y="1357313"/>
            <a:ext cx="35004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逐月成交结构（按面积段）</a:t>
            </a:r>
          </a:p>
        </p:txBody>
      </p:sp>
      <p:graphicFrame>
        <p:nvGraphicFramePr>
          <p:cNvPr id="16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256860"/>
              </p:ext>
            </p:extLst>
          </p:nvPr>
        </p:nvGraphicFramePr>
        <p:xfrm>
          <a:off x="250825" y="1782763"/>
          <a:ext cx="8543925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Worksheet" r:id="rId7" imgW="8677319" imgH="3457696" progId="Excel.Sheet.8">
                  <p:embed/>
                </p:oleObj>
              </mc:Choice>
              <mc:Fallback>
                <p:oleObj name="Worksheet" r:id="rId7" imgW="8677319" imgH="3457696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782763"/>
                        <a:ext cx="8543925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30BC8F6-77FE-4FEA-977D-153B1A8F4BAB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4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4107" name="MH_SubTitle_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519573" y="0"/>
              <a:ext cx="4165373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住宅</a:t>
              </a:r>
              <a:endParaRPr lang="en-US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TextBox 11"/>
          <p:cNvSpPr txBox="1"/>
          <p:nvPr/>
        </p:nvSpPr>
        <p:spPr>
          <a:xfrm>
            <a:off x="684213" y="5013325"/>
            <a:ext cx="7715250" cy="1223963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小结：</a:t>
            </a:r>
            <a:endParaRPr lang="en-US" altLang="zh-CN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全市二手住宅成交量连续三月平稳增长，两江板块为成交主力，拉低成交均价；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江南六区主力成交集中在城北板块，占比六区的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46%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00063" y="857250"/>
            <a:ext cx="300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、二手房市场</a:t>
            </a: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857250" y="1357313"/>
            <a:ext cx="3000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逐月供销走势</a:t>
            </a:r>
          </a:p>
        </p:txBody>
      </p:sp>
      <p:graphicFrame>
        <p:nvGraphicFramePr>
          <p:cNvPr id="16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290571"/>
              </p:ext>
            </p:extLst>
          </p:nvPr>
        </p:nvGraphicFramePr>
        <p:xfrm>
          <a:off x="30163" y="1865313"/>
          <a:ext cx="8958262" cy="293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Worksheet" r:id="rId7" imgW="9125038" imgH="2943346" progId="Excel.Sheet.8">
                  <p:embed/>
                </p:oleObj>
              </mc:Choice>
              <mc:Fallback>
                <p:oleObj name="Worksheet" r:id="rId7" imgW="9125038" imgH="2943346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3" y="1865313"/>
                        <a:ext cx="8958262" cy="2938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FE0ACB-A2F5-4596-983F-EEE41A8ABA6B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4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5131" name="MH_SubTitle_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519573" y="0"/>
              <a:ext cx="4165373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公寓</a:t>
              </a:r>
              <a:endParaRPr lang="en-US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500063" y="857250"/>
            <a:ext cx="300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、公寓市场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57250" y="1357313"/>
            <a:ext cx="35004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逐月供销走势</a:t>
            </a:r>
          </a:p>
        </p:txBody>
      </p:sp>
      <p:sp>
        <p:nvSpPr>
          <p:cNvPr id="15" name="TextBox 12"/>
          <p:cNvSpPr txBox="1"/>
          <p:nvPr/>
        </p:nvSpPr>
        <p:spPr>
          <a:xfrm>
            <a:off x="455613" y="5011154"/>
            <a:ext cx="8105775" cy="1207666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小结：</a:t>
            </a:r>
            <a:endParaRPr lang="en-US" altLang="zh-CN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本月全市公寓新增供应量为：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18.31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万㎡，环比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+406%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，同比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-20%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本月全市公寓成交量为：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9.53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万㎡，环比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+32%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，同比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+10%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本月全市公寓均价为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19040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/㎡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，环比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-4%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，同比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+3%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6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489826"/>
              </p:ext>
            </p:extLst>
          </p:nvPr>
        </p:nvGraphicFramePr>
        <p:xfrm>
          <a:off x="428625" y="1758950"/>
          <a:ext cx="8181975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" name="Worksheet" r:id="rId8" imgW="8181843" imgH="3095544" progId="Excel.Sheet.8">
                  <p:embed/>
                </p:oleObj>
              </mc:Choice>
              <mc:Fallback>
                <p:oleObj name="Worksheet" r:id="rId8" imgW="8181843" imgH="3095544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758950"/>
                        <a:ext cx="8181975" cy="309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7A7D20-1BE9-44DE-ABF3-A8CD6D5454A4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0"/>
            <a:ext cx="4071938" cy="579438"/>
            <a:chOff x="0" y="0"/>
            <a:chExt cx="5690528" cy="809625"/>
          </a:xfrm>
        </p:grpSpPr>
        <p:sp>
          <p:nvSpPr>
            <p:cNvPr id="9" name="MH_Other_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0"/>
              <a:ext cx="5690528" cy="809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114300" dir="16200000" rotWithShape="0">
                <a:srgbClr val="000000">
                  <a:alpha val="39999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0" name="MH_Other_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36719" y="0"/>
              <a:ext cx="860789" cy="809625"/>
            </a:xfrm>
            <a:prstGeom prst="homePlate">
              <a:avLst>
                <a:gd name="adj" fmla="val 28362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dist="190500" dir="10800000" algn="r" rotWithShape="0">
                <a:srgbClr val="000000">
                  <a:alpha val="14000"/>
                </a:srgbClr>
              </a:outerShdw>
            </a:effectLst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>
                <a:solidFill>
                  <a:prstClr val="black"/>
                </a:solidFill>
                <a:latin typeface="Calibri" panose="020F0502020204030204"/>
                <a:ea typeface="方正新报宋简体"/>
                <a:sym typeface="Arial" panose="020B0604020202020204" pitchFamily="34" charset="0"/>
              </a:endParaRPr>
            </a:p>
          </p:txBody>
        </p:sp>
        <p:sp>
          <p:nvSpPr>
            <p:cNvPr id="11" name="MH_Other_14"/>
            <p:cNvSpPr txBox="1"/>
            <p:nvPr>
              <p:custDataLst>
                <p:tags r:id="rId4"/>
              </p:custDataLst>
            </p:nvPr>
          </p:nvSpPr>
          <p:spPr>
            <a:xfrm>
              <a:off x="598932" y="66518"/>
              <a:ext cx="762116" cy="73107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6155" name="MH_SubTitle_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519573" y="0"/>
              <a:ext cx="4165373" cy="77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市场数据</a:t>
              </a:r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公寓</a:t>
              </a:r>
              <a:endParaRPr lang="da-DK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500063" y="857250"/>
            <a:ext cx="300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、公寓市场</a:t>
            </a: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857250" y="1357313"/>
            <a:ext cx="35004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本月各板块供销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61975" y="5204606"/>
            <a:ext cx="8105775" cy="115174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</a:ln>
          <a:effectLst/>
        </p:spPr>
        <p:txBody>
          <a:bodyPr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小结：</a:t>
            </a:r>
            <a:endParaRPr lang="zh-CN" altLang="en-US" sz="12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本月全市共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个项目新领销许，供应集中在江北新区直管区、江宁、城南，其中明发财富中心加推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1439</a:t>
            </a: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套房源共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8.45</a:t>
            </a: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万㎡，为供应主力；</a:t>
            </a:r>
            <a:endParaRPr lang="en-US" altLang="zh-CN" sz="12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成交集中在江北新区直管区与城南。</a:t>
            </a:r>
            <a:endParaRPr lang="en-US" altLang="zh-CN" sz="12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6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846256"/>
              </p:ext>
            </p:extLst>
          </p:nvPr>
        </p:nvGraphicFramePr>
        <p:xfrm>
          <a:off x="458788" y="1928813"/>
          <a:ext cx="8467725" cy="321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" name="Worksheet" r:id="rId7" imgW="8467681" imgH="3219410" progId="Excel.Sheet.8">
                  <p:embed/>
                </p:oleObj>
              </mc:Choice>
              <mc:Fallback>
                <p:oleObj name="Worksheet" r:id="rId7" imgW="8467681" imgH="321941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1928813"/>
                        <a:ext cx="8467725" cy="321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6205930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2518</TotalTime>
  <Words>2880</Words>
  <Application>Microsoft Office PowerPoint</Application>
  <PresentationFormat>全屏显示(4:3)</PresentationFormat>
  <Paragraphs>1112</Paragraphs>
  <Slides>18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方正新报宋简体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Microsoft Excel 97-2003 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Peng Ziqiao</cp:lastModifiedBy>
  <cp:revision>149</cp:revision>
  <dcterms:created xsi:type="dcterms:W3CDTF">2017-08-29T06:47:59Z</dcterms:created>
  <dcterms:modified xsi:type="dcterms:W3CDTF">2018-04-28T08:08:23Z</dcterms:modified>
</cp:coreProperties>
</file>