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660" r:id="rId2"/>
    <p:sldId id="661" r:id="rId3"/>
    <p:sldId id="662" r:id="rId4"/>
    <p:sldId id="663" r:id="rId5"/>
    <p:sldId id="665" r:id="rId6"/>
    <p:sldId id="674" r:id="rId7"/>
    <p:sldId id="675" r:id="rId8"/>
    <p:sldId id="668" r:id="rId9"/>
    <p:sldId id="676" r:id="rId10"/>
    <p:sldId id="677" r:id="rId11"/>
    <p:sldId id="681" r:id="rId12"/>
    <p:sldId id="678" r:id="rId13"/>
    <p:sldId id="6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26"/>
    <a:srgbClr val="31859C"/>
    <a:srgbClr val="2F5478"/>
    <a:srgbClr val="5980A5"/>
    <a:srgbClr val="674C59"/>
    <a:srgbClr val="F29517"/>
    <a:srgbClr val="B7944D"/>
    <a:srgbClr val="7030A0"/>
    <a:srgbClr val="996600"/>
    <a:srgbClr val="CFB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7" autoAdjust="0"/>
    <p:restoredTop sz="95494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34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个月南京商品住宅月度供销价走势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住宅量价!$B$1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-2.3993369301496072E-2"/>
                  <c:y val="-4.21561624795668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677-41F2-9360-5642FD76E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住宅量价!$A$2:$A$26</c:f>
              <c:numCache>
                <c:formatCode>General</c:formatCode>
                <c:ptCount val="25"/>
                <c:pt idx="0">
                  <c:v>1604</c:v>
                </c:pt>
                <c:pt idx="1">
                  <c:v>1605</c:v>
                </c:pt>
                <c:pt idx="2">
                  <c:v>1606</c:v>
                </c:pt>
                <c:pt idx="3">
                  <c:v>1607</c:v>
                </c:pt>
                <c:pt idx="4">
                  <c:v>1608</c:v>
                </c:pt>
                <c:pt idx="5">
                  <c:v>1609</c:v>
                </c:pt>
                <c:pt idx="6">
                  <c:v>1610</c:v>
                </c:pt>
                <c:pt idx="7">
                  <c:v>1611</c:v>
                </c:pt>
                <c:pt idx="8">
                  <c:v>1612</c:v>
                </c:pt>
                <c:pt idx="9">
                  <c:v>1701</c:v>
                </c:pt>
                <c:pt idx="10">
                  <c:v>1702</c:v>
                </c:pt>
                <c:pt idx="11">
                  <c:v>1703</c:v>
                </c:pt>
                <c:pt idx="12">
                  <c:v>1704</c:v>
                </c:pt>
                <c:pt idx="13">
                  <c:v>1705</c:v>
                </c:pt>
                <c:pt idx="14">
                  <c:v>1706</c:v>
                </c:pt>
                <c:pt idx="15">
                  <c:v>1707</c:v>
                </c:pt>
                <c:pt idx="16">
                  <c:v>1708</c:v>
                </c:pt>
                <c:pt idx="17">
                  <c:v>1709</c:v>
                </c:pt>
                <c:pt idx="18">
                  <c:v>1710</c:v>
                </c:pt>
                <c:pt idx="19">
                  <c:v>1711</c:v>
                </c:pt>
                <c:pt idx="20">
                  <c:v>1712</c:v>
                </c:pt>
                <c:pt idx="21">
                  <c:v>1801</c:v>
                </c:pt>
                <c:pt idx="22">
                  <c:v>1802</c:v>
                </c:pt>
                <c:pt idx="23">
                  <c:v>1803</c:v>
                </c:pt>
                <c:pt idx="24">
                  <c:v>1804</c:v>
                </c:pt>
              </c:numCache>
            </c:numRef>
          </c:cat>
          <c:val>
            <c:numRef>
              <c:f>住宅量价!$B$2:$B$26</c:f>
              <c:numCache>
                <c:formatCode>General</c:formatCode>
                <c:ptCount val="25"/>
                <c:pt idx="0">
                  <c:v>108.78</c:v>
                </c:pt>
                <c:pt idx="1">
                  <c:v>114.81</c:v>
                </c:pt>
                <c:pt idx="2">
                  <c:v>132.43</c:v>
                </c:pt>
                <c:pt idx="3">
                  <c:v>72.790000000000006</c:v>
                </c:pt>
                <c:pt idx="4">
                  <c:v>103.3</c:v>
                </c:pt>
                <c:pt idx="5">
                  <c:v>109.14</c:v>
                </c:pt>
                <c:pt idx="6">
                  <c:v>106.15</c:v>
                </c:pt>
                <c:pt idx="7">
                  <c:v>128.32</c:v>
                </c:pt>
                <c:pt idx="8">
                  <c:v>45.33</c:v>
                </c:pt>
                <c:pt idx="9">
                  <c:v>50.62</c:v>
                </c:pt>
                <c:pt idx="10">
                  <c:v>23.77</c:v>
                </c:pt>
                <c:pt idx="11">
                  <c:v>22.49</c:v>
                </c:pt>
                <c:pt idx="12">
                  <c:v>120.21</c:v>
                </c:pt>
                <c:pt idx="13">
                  <c:v>35.56</c:v>
                </c:pt>
                <c:pt idx="14">
                  <c:v>101.55</c:v>
                </c:pt>
                <c:pt idx="15">
                  <c:v>84.18</c:v>
                </c:pt>
                <c:pt idx="16">
                  <c:v>53.69</c:v>
                </c:pt>
                <c:pt idx="17">
                  <c:v>33.68</c:v>
                </c:pt>
                <c:pt idx="18">
                  <c:v>19.170000000000002</c:v>
                </c:pt>
                <c:pt idx="19">
                  <c:v>146.56</c:v>
                </c:pt>
                <c:pt idx="20">
                  <c:v>157.03</c:v>
                </c:pt>
                <c:pt idx="21">
                  <c:v>39.28</c:v>
                </c:pt>
                <c:pt idx="22">
                  <c:v>11.56</c:v>
                </c:pt>
                <c:pt idx="23">
                  <c:v>37.04</c:v>
                </c:pt>
                <c:pt idx="24">
                  <c:v>56.22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77-41F2-9360-5642FD76ECA7}"/>
            </c:ext>
          </c:extLst>
        </c:ser>
        <c:ser>
          <c:idx val="1"/>
          <c:order val="1"/>
          <c:tx>
            <c:strRef>
              <c:f>住宅量价!$C$1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4.5701655812371792E-3"/>
                  <c:y val="-7.664756814466715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677-41F2-9360-5642FD76E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住宅量价!$A$2:$A$26</c:f>
              <c:numCache>
                <c:formatCode>General</c:formatCode>
                <c:ptCount val="25"/>
                <c:pt idx="0">
                  <c:v>1604</c:v>
                </c:pt>
                <c:pt idx="1">
                  <c:v>1605</c:v>
                </c:pt>
                <c:pt idx="2">
                  <c:v>1606</c:v>
                </c:pt>
                <c:pt idx="3">
                  <c:v>1607</c:v>
                </c:pt>
                <c:pt idx="4">
                  <c:v>1608</c:v>
                </c:pt>
                <c:pt idx="5">
                  <c:v>1609</c:v>
                </c:pt>
                <c:pt idx="6">
                  <c:v>1610</c:v>
                </c:pt>
                <c:pt idx="7">
                  <c:v>1611</c:v>
                </c:pt>
                <c:pt idx="8">
                  <c:v>1612</c:v>
                </c:pt>
                <c:pt idx="9">
                  <c:v>1701</c:v>
                </c:pt>
                <c:pt idx="10">
                  <c:v>1702</c:v>
                </c:pt>
                <c:pt idx="11">
                  <c:v>1703</c:v>
                </c:pt>
                <c:pt idx="12">
                  <c:v>1704</c:v>
                </c:pt>
                <c:pt idx="13">
                  <c:v>1705</c:v>
                </c:pt>
                <c:pt idx="14">
                  <c:v>1706</c:v>
                </c:pt>
                <c:pt idx="15">
                  <c:v>1707</c:v>
                </c:pt>
                <c:pt idx="16">
                  <c:v>1708</c:v>
                </c:pt>
                <c:pt idx="17">
                  <c:v>1709</c:v>
                </c:pt>
                <c:pt idx="18">
                  <c:v>1710</c:v>
                </c:pt>
                <c:pt idx="19">
                  <c:v>1711</c:v>
                </c:pt>
                <c:pt idx="20">
                  <c:v>1712</c:v>
                </c:pt>
                <c:pt idx="21">
                  <c:v>1801</c:v>
                </c:pt>
                <c:pt idx="22">
                  <c:v>1802</c:v>
                </c:pt>
                <c:pt idx="23">
                  <c:v>1803</c:v>
                </c:pt>
                <c:pt idx="24">
                  <c:v>1804</c:v>
                </c:pt>
              </c:numCache>
            </c:numRef>
          </c:cat>
          <c:val>
            <c:numRef>
              <c:f>住宅量价!$C$2:$C$26</c:f>
              <c:numCache>
                <c:formatCode>General</c:formatCode>
                <c:ptCount val="25"/>
                <c:pt idx="0">
                  <c:v>188.29</c:v>
                </c:pt>
                <c:pt idx="1">
                  <c:v>165.09</c:v>
                </c:pt>
                <c:pt idx="2">
                  <c:v>154.94999999999999</c:v>
                </c:pt>
                <c:pt idx="3">
                  <c:v>144.62</c:v>
                </c:pt>
                <c:pt idx="4">
                  <c:v>108.43</c:v>
                </c:pt>
                <c:pt idx="5">
                  <c:v>144.88</c:v>
                </c:pt>
                <c:pt idx="6">
                  <c:v>104.6</c:v>
                </c:pt>
                <c:pt idx="7">
                  <c:v>87.25</c:v>
                </c:pt>
                <c:pt idx="8">
                  <c:v>55.94</c:v>
                </c:pt>
                <c:pt idx="9">
                  <c:v>66.61</c:v>
                </c:pt>
                <c:pt idx="10">
                  <c:v>26.43</c:v>
                </c:pt>
                <c:pt idx="11">
                  <c:v>51.82</c:v>
                </c:pt>
                <c:pt idx="12">
                  <c:v>75.25</c:v>
                </c:pt>
                <c:pt idx="13">
                  <c:v>100.32</c:v>
                </c:pt>
                <c:pt idx="14">
                  <c:v>72.959999999999994</c:v>
                </c:pt>
                <c:pt idx="15">
                  <c:v>70.819999999999993</c:v>
                </c:pt>
                <c:pt idx="16">
                  <c:v>42.99</c:v>
                </c:pt>
                <c:pt idx="17">
                  <c:v>88.47</c:v>
                </c:pt>
                <c:pt idx="18">
                  <c:v>44.03</c:v>
                </c:pt>
                <c:pt idx="19">
                  <c:v>58.12</c:v>
                </c:pt>
                <c:pt idx="20">
                  <c:v>120.58</c:v>
                </c:pt>
                <c:pt idx="21">
                  <c:v>89.5</c:v>
                </c:pt>
                <c:pt idx="22">
                  <c:v>41.82</c:v>
                </c:pt>
                <c:pt idx="23">
                  <c:v>34.47</c:v>
                </c:pt>
                <c:pt idx="24">
                  <c:v>57.11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77-41F2-9360-5642FD76E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697824"/>
        <c:axId val="302726440"/>
      </c:barChart>
      <c:lineChart>
        <c:grouping val="stacked"/>
        <c:varyColors val="0"/>
        <c:ser>
          <c:idx val="2"/>
          <c:order val="2"/>
          <c:tx>
            <c:strRef>
              <c:f>住宅量价!$D$1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B7944D"/>
              </a:solidFill>
              <a:round/>
            </a:ln>
            <a:effectLst/>
          </c:spPr>
          <c:marker>
            <c:symbol val="none"/>
          </c:marker>
          <c:dLbls>
            <c:dLbl>
              <c:idx val="24"/>
              <c:layout>
                <c:manualLayout>
                  <c:x val="-2.6278452092114747E-2"/>
                  <c:y val="-5.1886786028972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77-41F2-9360-5642FD76E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住宅量价!$A$2:$A$26</c:f>
              <c:numCache>
                <c:formatCode>General</c:formatCode>
                <c:ptCount val="25"/>
                <c:pt idx="0">
                  <c:v>1604</c:v>
                </c:pt>
                <c:pt idx="1">
                  <c:v>1605</c:v>
                </c:pt>
                <c:pt idx="2">
                  <c:v>1606</c:v>
                </c:pt>
                <c:pt idx="3">
                  <c:v>1607</c:v>
                </c:pt>
                <c:pt idx="4">
                  <c:v>1608</c:v>
                </c:pt>
                <c:pt idx="5">
                  <c:v>1609</c:v>
                </c:pt>
                <c:pt idx="6">
                  <c:v>1610</c:v>
                </c:pt>
                <c:pt idx="7">
                  <c:v>1611</c:v>
                </c:pt>
                <c:pt idx="8">
                  <c:v>1612</c:v>
                </c:pt>
                <c:pt idx="9">
                  <c:v>1701</c:v>
                </c:pt>
                <c:pt idx="10">
                  <c:v>1702</c:v>
                </c:pt>
                <c:pt idx="11">
                  <c:v>1703</c:v>
                </c:pt>
                <c:pt idx="12">
                  <c:v>1704</c:v>
                </c:pt>
                <c:pt idx="13">
                  <c:v>1705</c:v>
                </c:pt>
                <c:pt idx="14">
                  <c:v>1706</c:v>
                </c:pt>
                <c:pt idx="15">
                  <c:v>1707</c:v>
                </c:pt>
                <c:pt idx="16">
                  <c:v>1708</c:v>
                </c:pt>
                <c:pt idx="17">
                  <c:v>1709</c:v>
                </c:pt>
                <c:pt idx="18">
                  <c:v>1710</c:v>
                </c:pt>
                <c:pt idx="19">
                  <c:v>1711</c:v>
                </c:pt>
                <c:pt idx="20">
                  <c:v>1712</c:v>
                </c:pt>
                <c:pt idx="21">
                  <c:v>1801</c:v>
                </c:pt>
                <c:pt idx="22">
                  <c:v>1802</c:v>
                </c:pt>
                <c:pt idx="23">
                  <c:v>1803</c:v>
                </c:pt>
                <c:pt idx="24">
                  <c:v>1804</c:v>
                </c:pt>
              </c:numCache>
            </c:numRef>
          </c:cat>
          <c:val>
            <c:numRef>
              <c:f>住宅量价!$D$2:$D$26</c:f>
              <c:numCache>
                <c:formatCode>General</c:formatCode>
                <c:ptCount val="25"/>
                <c:pt idx="0">
                  <c:v>15796</c:v>
                </c:pt>
                <c:pt idx="1">
                  <c:v>18407</c:v>
                </c:pt>
                <c:pt idx="2">
                  <c:v>19857</c:v>
                </c:pt>
                <c:pt idx="3">
                  <c:v>20914</c:v>
                </c:pt>
                <c:pt idx="4">
                  <c:v>18638</c:v>
                </c:pt>
                <c:pt idx="5">
                  <c:v>22115</c:v>
                </c:pt>
                <c:pt idx="6">
                  <c:v>20615</c:v>
                </c:pt>
                <c:pt idx="7">
                  <c:v>21226</c:v>
                </c:pt>
                <c:pt idx="8">
                  <c:v>19754</c:v>
                </c:pt>
                <c:pt idx="9">
                  <c:v>20114</c:v>
                </c:pt>
                <c:pt idx="10">
                  <c:v>20807</c:v>
                </c:pt>
                <c:pt idx="11">
                  <c:v>20554</c:v>
                </c:pt>
                <c:pt idx="12">
                  <c:v>20136</c:v>
                </c:pt>
                <c:pt idx="13">
                  <c:v>20565</c:v>
                </c:pt>
                <c:pt idx="14">
                  <c:v>20695</c:v>
                </c:pt>
                <c:pt idx="15">
                  <c:v>23273</c:v>
                </c:pt>
                <c:pt idx="16">
                  <c:v>19873</c:v>
                </c:pt>
                <c:pt idx="17">
                  <c:v>24596</c:v>
                </c:pt>
                <c:pt idx="18">
                  <c:v>22546</c:v>
                </c:pt>
                <c:pt idx="19">
                  <c:v>22834</c:v>
                </c:pt>
                <c:pt idx="20">
                  <c:v>21559</c:v>
                </c:pt>
                <c:pt idx="21">
                  <c:v>23222</c:v>
                </c:pt>
                <c:pt idx="22">
                  <c:v>22454</c:v>
                </c:pt>
                <c:pt idx="23">
                  <c:v>21783</c:v>
                </c:pt>
                <c:pt idx="24">
                  <c:v>20546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4677-41F2-9360-5642FD76E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6832"/>
        <c:axId val="302721344"/>
      </c:lineChart>
      <c:catAx>
        <c:axId val="30269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9898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6440"/>
        <c:crosses val="autoZero"/>
        <c:auto val="1"/>
        <c:lblAlgn val="ctr"/>
        <c:lblOffset val="100"/>
        <c:noMultiLvlLbl val="0"/>
      </c:catAx>
      <c:valAx>
        <c:axId val="302726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697824"/>
        <c:crosses val="autoZero"/>
        <c:crossBetween val="between"/>
      </c:valAx>
      <c:valAx>
        <c:axId val="30272134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6832"/>
        <c:crosses val="max"/>
        <c:crossBetween val="between"/>
      </c:valAx>
      <c:catAx>
        <c:axId val="302726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1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城南</c:v>
                </c:pt>
                <c:pt idx="1">
                  <c:v>仙林</c:v>
                </c:pt>
                <c:pt idx="2">
                  <c:v>城东</c:v>
                </c:pt>
                <c:pt idx="3">
                  <c:v>城北</c:v>
                </c:pt>
                <c:pt idx="4">
                  <c:v>城中</c:v>
                </c:pt>
                <c:pt idx="5">
                  <c:v>河西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溧水</c:v>
                </c:pt>
                <c:pt idx="10">
                  <c:v>六合</c:v>
                </c:pt>
                <c:pt idx="11">
                  <c:v>高淳</c:v>
                </c:pt>
              </c:strCache>
            </c:strRef>
          </c:cat>
          <c:val>
            <c:numRef>
              <c:f>办公分板块!$B$2:$B$13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1.39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A-4014-B19C-E1B9E55356E4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城南</c:v>
                </c:pt>
                <c:pt idx="1">
                  <c:v>仙林</c:v>
                </c:pt>
                <c:pt idx="2">
                  <c:v>城东</c:v>
                </c:pt>
                <c:pt idx="3">
                  <c:v>城北</c:v>
                </c:pt>
                <c:pt idx="4">
                  <c:v>城中</c:v>
                </c:pt>
                <c:pt idx="5">
                  <c:v>河西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溧水</c:v>
                </c:pt>
                <c:pt idx="10">
                  <c:v>六合</c:v>
                </c:pt>
                <c:pt idx="11">
                  <c:v>高淳</c:v>
                </c:pt>
              </c:strCache>
            </c:strRef>
          </c:cat>
          <c:val>
            <c:numRef>
              <c:f>办公分板块!$C$2:$C$13</c:f>
              <c:numCache>
                <c:formatCode>General</c:formatCode>
                <c:ptCount val="12"/>
                <c:pt idx="0">
                  <c:v>7.0000000000000007E-2</c:v>
                </c:pt>
                <c:pt idx="1">
                  <c:v>0.06</c:v>
                </c:pt>
                <c:pt idx="2">
                  <c:v>0.05</c:v>
                </c:pt>
                <c:pt idx="3">
                  <c:v>0.05</c:v>
                </c:pt>
                <c:pt idx="4">
                  <c:v>0</c:v>
                </c:pt>
                <c:pt idx="5">
                  <c:v>0</c:v>
                </c:pt>
                <c:pt idx="6">
                  <c:v>1.66</c:v>
                </c:pt>
                <c:pt idx="7">
                  <c:v>1.46</c:v>
                </c:pt>
                <c:pt idx="8">
                  <c:v>0</c:v>
                </c:pt>
                <c:pt idx="9">
                  <c:v>1.56</c:v>
                </c:pt>
                <c:pt idx="10">
                  <c:v>0.21</c:v>
                </c:pt>
                <c:pt idx="1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5A-4014-B19C-E1B9E5535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办公分板块!$A$2:$A$13</c:f>
              <c:strCache>
                <c:ptCount val="12"/>
                <c:pt idx="0">
                  <c:v>城南</c:v>
                </c:pt>
                <c:pt idx="1">
                  <c:v>仙林</c:v>
                </c:pt>
                <c:pt idx="2">
                  <c:v>城东</c:v>
                </c:pt>
                <c:pt idx="3">
                  <c:v>城北</c:v>
                </c:pt>
                <c:pt idx="4">
                  <c:v>城中</c:v>
                </c:pt>
                <c:pt idx="5">
                  <c:v>河西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溧水</c:v>
                </c:pt>
                <c:pt idx="10">
                  <c:v>六合</c:v>
                </c:pt>
                <c:pt idx="11">
                  <c:v>高淳</c:v>
                </c:pt>
              </c:strCache>
            </c:strRef>
          </c:cat>
          <c:val>
            <c:numRef>
              <c:f>办公分板块!$D$2:$D$13</c:f>
              <c:numCache>
                <c:formatCode>General</c:formatCode>
                <c:ptCount val="12"/>
                <c:pt idx="0">
                  <c:v>21791</c:v>
                </c:pt>
                <c:pt idx="1">
                  <c:v>34552</c:v>
                </c:pt>
                <c:pt idx="2">
                  <c:v>74434</c:v>
                </c:pt>
                <c:pt idx="3">
                  <c:v>32000</c:v>
                </c:pt>
                <c:pt idx="4">
                  <c:v>0</c:v>
                </c:pt>
                <c:pt idx="5">
                  <c:v>0</c:v>
                </c:pt>
                <c:pt idx="6">
                  <c:v>27866</c:v>
                </c:pt>
                <c:pt idx="7">
                  <c:v>28156</c:v>
                </c:pt>
                <c:pt idx="8">
                  <c:v>0</c:v>
                </c:pt>
                <c:pt idx="9">
                  <c:v>13889</c:v>
                </c:pt>
                <c:pt idx="10">
                  <c:v>11890</c:v>
                </c:pt>
                <c:pt idx="11">
                  <c:v>14064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45A-4014-B19C-E1B9E5535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  <c:min val="0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城北</c:v>
                </c:pt>
                <c:pt idx="1">
                  <c:v>仙林</c:v>
                </c:pt>
                <c:pt idx="2">
                  <c:v>城南</c:v>
                </c:pt>
                <c:pt idx="3">
                  <c:v>城东</c:v>
                </c:pt>
                <c:pt idx="4">
                  <c:v>河西</c:v>
                </c:pt>
                <c:pt idx="5">
                  <c:v>城中</c:v>
                </c:pt>
                <c:pt idx="6">
                  <c:v>江宁</c:v>
                </c:pt>
                <c:pt idx="7">
                  <c:v>江北新区直管区</c:v>
                </c:pt>
                <c:pt idx="8">
                  <c:v>浦口</c:v>
                </c:pt>
                <c:pt idx="9">
                  <c:v>溧水</c:v>
                </c:pt>
                <c:pt idx="10">
                  <c:v>高淳</c:v>
                </c:pt>
                <c:pt idx="11">
                  <c:v>六合</c:v>
                </c:pt>
              </c:strCache>
            </c:strRef>
          </c:cat>
          <c:val>
            <c:numRef>
              <c:f>办公分板块!$B$2:$B$13</c:f>
              <c:numCache>
                <c:formatCode>General</c:formatCode>
                <c:ptCount val="12"/>
                <c:pt idx="0">
                  <c:v>11.08</c:v>
                </c:pt>
                <c:pt idx="1">
                  <c:v>0</c:v>
                </c:pt>
                <c:pt idx="2">
                  <c:v>0.8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4.95</c:v>
                </c:pt>
                <c:pt idx="7">
                  <c:v>12.43</c:v>
                </c:pt>
                <c:pt idx="8">
                  <c:v>1.62</c:v>
                </c:pt>
                <c:pt idx="9">
                  <c:v>16.45</c:v>
                </c:pt>
                <c:pt idx="10">
                  <c:v>6.96</c:v>
                </c:pt>
                <c:pt idx="11">
                  <c:v>1.93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7B-4BC4-949A-0F8A05593E67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城北</c:v>
                </c:pt>
                <c:pt idx="1">
                  <c:v>仙林</c:v>
                </c:pt>
                <c:pt idx="2">
                  <c:v>城南</c:v>
                </c:pt>
                <c:pt idx="3">
                  <c:v>城东</c:v>
                </c:pt>
                <c:pt idx="4">
                  <c:v>河西</c:v>
                </c:pt>
                <c:pt idx="5">
                  <c:v>城中</c:v>
                </c:pt>
                <c:pt idx="6">
                  <c:v>江宁</c:v>
                </c:pt>
                <c:pt idx="7">
                  <c:v>江北新区直管区</c:v>
                </c:pt>
                <c:pt idx="8">
                  <c:v>浦口</c:v>
                </c:pt>
                <c:pt idx="9">
                  <c:v>溧水</c:v>
                </c:pt>
                <c:pt idx="10">
                  <c:v>高淳</c:v>
                </c:pt>
                <c:pt idx="11">
                  <c:v>六合</c:v>
                </c:pt>
              </c:strCache>
            </c:strRef>
          </c:cat>
          <c:val>
            <c:numRef>
              <c:f>办公分板块!$C$2:$C$13</c:f>
              <c:numCache>
                <c:formatCode>General</c:formatCode>
                <c:ptCount val="12"/>
                <c:pt idx="0">
                  <c:v>12.65</c:v>
                </c:pt>
                <c:pt idx="1">
                  <c:v>1.85</c:v>
                </c:pt>
                <c:pt idx="2">
                  <c:v>1.04</c:v>
                </c:pt>
                <c:pt idx="3">
                  <c:v>0.49</c:v>
                </c:pt>
                <c:pt idx="4">
                  <c:v>0.43</c:v>
                </c:pt>
                <c:pt idx="5">
                  <c:v>0.32</c:v>
                </c:pt>
                <c:pt idx="6">
                  <c:v>7.14</c:v>
                </c:pt>
                <c:pt idx="7">
                  <c:v>6.92</c:v>
                </c:pt>
                <c:pt idx="8">
                  <c:v>1</c:v>
                </c:pt>
                <c:pt idx="9">
                  <c:v>11.37</c:v>
                </c:pt>
                <c:pt idx="10">
                  <c:v>11.28</c:v>
                </c:pt>
                <c:pt idx="11">
                  <c:v>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7B-4BC4-949A-0F8A05593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办公分板块!$A$2:$A$13</c:f>
              <c:strCache>
                <c:ptCount val="12"/>
                <c:pt idx="0">
                  <c:v>城北</c:v>
                </c:pt>
                <c:pt idx="1">
                  <c:v>仙林</c:v>
                </c:pt>
                <c:pt idx="2">
                  <c:v>城南</c:v>
                </c:pt>
                <c:pt idx="3">
                  <c:v>城东</c:v>
                </c:pt>
                <c:pt idx="4">
                  <c:v>河西</c:v>
                </c:pt>
                <c:pt idx="5">
                  <c:v>城中</c:v>
                </c:pt>
                <c:pt idx="6">
                  <c:v>江宁</c:v>
                </c:pt>
                <c:pt idx="7">
                  <c:v>江北新区直管区</c:v>
                </c:pt>
                <c:pt idx="8">
                  <c:v>浦口</c:v>
                </c:pt>
                <c:pt idx="9">
                  <c:v>溧水</c:v>
                </c:pt>
                <c:pt idx="10">
                  <c:v>高淳</c:v>
                </c:pt>
                <c:pt idx="11">
                  <c:v>六合</c:v>
                </c:pt>
              </c:strCache>
            </c:strRef>
          </c:cat>
          <c:val>
            <c:numRef>
              <c:f>办公分板块!$D$2:$D$13</c:f>
              <c:numCache>
                <c:formatCode>General</c:formatCode>
                <c:ptCount val="12"/>
                <c:pt idx="0">
                  <c:v>34917</c:v>
                </c:pt>
                <c:pt idx="1">
                  <c:v>31888</c:v>
                </c:pt>
                <c:pt idx="2">
                  <c:v>34511</c:v>
                </c:pt>
                <c:pt idx="3">
                  <c:v>36114</c:v>
                </c:pt>
                <c:pt idx="4">
                  <c:v>35106</c:v>
                </c:pt>
                <c:pt idx="5">
                  <c:v>38784</c:v>
                </c:pt>
                <c:pt idx="6">
                  <c:v>22622</c:v>
                </c:pt>
                <c:pt idx="7">
                  <c:v>23206</c:v>
                </c:pt>
                <c:pt idx="8">
                  <c:v>25537</c:v>
                </c:pt>
                <c:pt idx="9">
                  <c:v>10828</c:v>
                </c:pt>
                <c:pt idx="10">
                  <c:v>8046</c:v>
                </c:pt>
                <c:pt idx="11">
                  <c:v>11515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27B-4BC4-949A-0F8A05593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533699959264323E-2"/>
          <c:y val="7.3361779415406933E-2"/>
          <c:w val="0.87001791467614764"/>
          <c:h val="0.721941140942805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住宅存量!$B$1</c:f>
              <c:strCache>
                <c:ptCount val="1"/>
                <c:pt idx="0">
                  <c:v>库存(万㎡)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B09-41D6-903A-7AA5503CC47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B09-41D6-903A-7AA5503CC4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住宅存量!$A$2:$A$13</c:f>
              <c:numCache>
                <c:formatCode>General</c:formatCode>
                <c:ptCount val="12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</c:numCache>
            </c:numRef>
          </c:cat>
          <c:val>
            <c:numRef>
              <c:f>住宅存量!$B$2:$B$13</c:f>
              <c:numCache>
                <c:formatCode>General</c:formatCode>
                <c:ptCount val="12"/>
                <c:pt idx="0">
                  <c:v>207.35</c:v>
                </c:pt>
                <c:pt idx="1">
                  <c:v>215.01</c:v>
                </c:pt>
                <c:pt idx="2">
                  <c:v>224.65</c:v>
                </c:pt>
                <c:pt idx="3">
                  <c:v>230.22</c:v>
                </c:pt>
                <c:pt idx="4">
                  <c:v>225.85</c:v>
                </c:pt>
                <c:pt idx="5">
                  <c:v>213.73</c:v>
                </c:pt>
                <c:pt idx="6">
                  <c:v>247.31</c:v>
                </c:pt>
                <c:pt idx="7">
                  <c:v>299.10000000000002</c:v>
                </c:pt>
                <c:pt idx="8">
                  <c:v>256.41000000000003</c:v>
                </c:pt>
                <c:pt idx="9">
                  <c:v>239.31</c:v>
                </c:pt>
                <c:pt idx="10">
                  <c:v>243.49</c:v>
                </c:pt>
                <c:pt idx="11">
                  <c:v>236.53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1B-4807-9079-678D7F6E5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02702920"/>
        <c:axId val="302713504"/>
      </c:barChart>
      <c:lineChart>
        <c:grouping val="standard"/>
        <c:varyColors val="0"/>
        <c:ser>
          <c:idx val="1"/>
          <c:order val="1"/>
          <c:tx>
            <c:strRef>
              <c:f>住宅存量!$C$1</c:f>
              <c:strCache>
                <c:ptCount val="1"/>
                <c:pt idx="0">
                  <c:v>去化周期(月)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circle"/>
            <c:size val="5"/>
            <c:spPr>
              <a:solidFill>
                <a:srgbClr val="B7944D"/>
              </a:solidFill>
              <a:ln>
                <a:noFill/>
              </a:ln>
            </c:spPr>
          </c:marker>
          <c:dLbls>
            <c:dLbl>
              <c:idx val="5"/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7EA-4A09-AE5A-F5220D69426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住宅存量!$A$2:$A$13</c:f>
              <c:numCache>
                <c:formatCode>General</c:formatCode>
                <c:ptCount val="12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</c:numCache>
            </c:numRef>
          </c:cat>
          <c:val>
            <c:numRef>
              <c:f>住宅存量!$C$2:$C$13</c:f>
              <c:numCache>
                <c:formatCode>General</c:formatCode>
                <c:ptCount val="12"/>
                <c:pt idx="0">
                  <c:v>3.3</c:v>
                </c:pt>
                <c:pt idx="1">
                  <c:v>3.3</c:v>
                </c:pt>
                <c:pt idx="2">
                  <c:v>3.3</c:v>
                </c:pt>
                <c:pt idx="3">
                  <c:v>3.2</c:v>
                </c:pt>
                <c:pt idx="4">
                  <c:v>2.9</c:v>
                </c:pt>
                <c:pt idx="5">
                  <c:v>2.9</c:v>
                </c:pt>
                <c:pt idx="6">
                  <c:v>3.7</c:v>
                </c:pt>
                <c:pt idx="7">
                  <c:v>4.0999999999999996</c:v>
                </c:pt>
                <c:pt idx="8">
                  <c:v>3.4</c:v>
                </c:pt>
                <c:pt idx="9">
                  <c:v>3.2</c:v>
                </c:pt>
                <c:pt idx="10">
                  <c:v>3.7</c:v>
                </c:pt>
                <c:pt idx="11">
                  <c:v>3.5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F1B-4807-9079-678D7F6E5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00960"/>
        <c:axId val="302709584"/>
      </c:lineChart>
      <c:catAx>
        <c:axId val="302702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302713504"/>
        <c:crosses val="autoZero"/>
        <c:auto val="1"/>
        <c:lblAlgn val="ctr"/>
        <c:lblOffset val="100"/>
        <c:noMultiLvlLbl val="0"/>
      </c:catAx>
      <c:valAx>
        <c:axId val="30271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solidFill>
              <a:srgbClr val="898989"/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302702920"/>
        <c:crosses val="autoZero"/>
        <c:crossBetween val="between"/>
      </c:valAx>
      <c:valAx>
        <c:axId val="30270958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302700960"/>
        <c:crosses val="max"/>
        <c:crossBetween val="between"/>
      </c:valAx>
      <c:catAx>
        <c:axId val="302700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09584"/>
        <c:crossesAt val="0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>
              <a:solidFill>
                <a:schemeClr val="tx1">
                  <a:lumMod val="85000"/>
                  <a:lumOff val="1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0177165354331E-2"/>
          <c:y val="6.5224328760325592E-2"/>
          <c:w val="0.90729958169291336"/>
          <c:h val="0.69610718940805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库存板块!$B$1</c:f>
              <c:strCache>
                <c:ptCount val="1"/>
                <c:pt idx="0">
                  <c:v>库存(万㎡)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库存板块!$A$2:$A$13</c:f>
              <c:strCache>
                <c:ptCount val="12"/>
                <c:pt idx="0">
                  <c:v>城北</c:v>
                </c:pt>
                <c:pt idx="1">
                  <c:v>河西</c:v>
                </c:pt>
                <c:pt idx="2">
                  <c:v>仙西</c:v>
                </c:pt>
                <c:pt idx="3">
                  <c:v>城中</c:v>
                </c:pt>
                <c:pt idx="4">
                  <c:v>城东</c:v>
                </c:pt>
                <c:pt idx="5">
                  <c:v>城南</c:v>
                </c:pt>
                <c:pt idx="6">
                  <c:v>江北新区直管区</c:v>
                </c:pt>
                <c:pt idx="7">
                  <c:v>江宁</c:v>
                </c:pt>
                <c:pt idx="8">
                  <c:v>浦口</c:v>
                </c:pt>
                <c:pt idx="9">
                  <c:v>六合</c:v>
                </c:pt>
                <c:pt idx="10">
                  <c:v>高淳</c:v>
                </c:pt>
                <c:pt idx="11">
                  <c:v>溧水</c:v>
                </c:pt>
              </c:strCache>
            </c:strRef>
          </c:cat>
          <c:val>
            <c:numRef>
              <c:f>库存板块!$B$2:$B$13</c:f>
              <c:numCache>
                <c:formatCode>General</c:formatCode>
                <c:ptCount val="12"/>
                <c:pt idx="0">
                  <c:v>37.01</c:v>
                </c:pt>
                <c:pt idx="1">
                  <c:v>24.76</c:v>
                </c:pt>
                <c:pt idx="2">
                  <c:v>9.3800000000000008</c:v>
                </c:pt>
                <c:pt idx="3">
                  <c:v>8.68</c:v>
                </c:pt>
                <c:pt idx="4">
                  <c:v>6.01</c:v>
                </c:pt>
                <c:pt idx="5">
                  <c:v>4.78</c:v>
                </c:pt>
                <c:pt idx="6">
                  <c:v>45.78</c:v>
                </c:pt>
                <c:pt idx="7">
                  <c:v>32.03</c:v>
                </c:pt>
                <c:pt idx="8">
                  <c:v>14.17</c:v>
                </c:pt>
                <c:pt idx="9">
                  <c:v>20.97</c:v>
                </c:pt>
                <c:pt idx="10">
                  <c:v>19.64</c:v>
                </c:pt>
                <c:pt idx="11">
                  <c:v>13.34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1D-4D4B-A7CD-D3F40A129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7"/>
        <c:axId val="302712720"/>
        <c:axId val="302712328"/>
      </c:barChart>
      <c:lineChart>
        <c:grouping val="stacked"/>
        <c:varyColors val="0"/>
        <c:ser>
          <c:idx val="1"/>
          <c:order val="1"/>
          <c:tx>
            <c:strRef>
              <c:f>库存板块!$C$1</c:f>
              <c:strCache>
                <c:ptCount val="1"/>
                <c:pt idx="0">
                  <c:v>去化周期(月)</c:v>
                </c:pt>
              </c:strCache>
            </c:strRef>
          </c:tx>
          <c:spPr>
            <a:ln w="19050" cap="rnd">
              <a:solidFill>
                <a:srgbClr val="B7944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7944D"/>
              </a:solidFill>
              <a:ln w="9525">
                <a:noFill/>
              </a:ln>
              <a:effectLst/>
            </c:spPr>
          </c:marker>
          <c:dLbls>
            <c:dLbl>
              <c:idx val="5"/>
              <c:layout>
                <c:manualLayout>
                  <c:x val="-2.0173550724637682E-2"/>
                  <c:y val="-0.1520763888888888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1.6634299516908212E-2"/>
                  <c:y val="-0.1167986111111111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库存板块!$A$2:$A$13</c:f>
              <c:strCache>
                <c:ptCount val="12"/>
                <c:pt idx="0">
                  <c:v>城北</c:v>
                </c:pt>
                <c:pt idx="1">
                  <c:v>河西</c:v>
                </c:pt>
                <c:pt idx="2">
                  <c:v>仙西</c:v>
                </c:pt>
                <c:pt idx="3">
                  <c:v>城中</c:v>
                </c:pt>
                <c:pt idx="4">
                  <c:v>城东</c:v>
                </c:pt>
                <c:pt idx="5">
                  <c:v>城南</c:v>
                </c:pt>
                <c:pt idx="6">
                  <c:v>江北新区直管区</c:v>
                </c:pt>
                <c:pt idx="7">
                  <c:v>江宁</c:v>
                </c:pt>
                <c:pt idx="8">
                  <c:v>浦口</c:v>
                </c:pt>
                <c:pt idx="9">
                  <c:v>六合</c:v>
                </c:pt>
                <c:pt idx="10">
                  <c:v>高淳</c:v>
                </c:pt>
                <c:pt idx="11">
                  <c:v>溧水</c:v>
                </c:pt>
              </c:strCache>
            </c:strRef>
          </c:cat>
          <c:val>
            <c:numRef>
              <c:f>库存板块!$C$2:$C$13</c:f>
              <c:numCache>
                <c:formatCode>General</c:formatCode>
                <c:ptCount val="12"/>
                <c:pt idx="0">
                  <c:v>3.6</c:v>
                </c:pt>
                <c:pt idx="1">
                  <c:v>3.1</c:v>
                </c:pt>
                <c:pt idx="2">
                  <c:v>3.2</c:v>
                </c:pt>
                <c:pt idx="3">
                  <c:v>65</c:v>
                </c:pt>
                <c:pt idx="4">
                  <c:v>5.2</c:v>
                </c:pt>
                <c:pt idx="5">
                  <c:v>1.9</c:v>
                </c:pt>
                <c:pt idx="6">
                  <c:v>4.3</c:v>
                </c:pt>
                <c:pt idx="7">
                  <c:v>3.3</c:v>
                </c:pt>
                <c:pt idx="8">
                  <c:v>6.8</c:v>
                </c:pt>
                <c:pt idx="9">
                  <c:v>4.8</c:v>
                </c:pt>
                <c:pt idx="10">
                  <c:v>2.5</c:v>
                </c:pt>
                <c:pt idx="11">
                  <c:v>1.7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61D-4D4B-A7CD-D3F40A129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10760"/>
        <c:axId val="302711936"/>
      </c:lineChart>
      <c:catAx>
        <c:axId val="30271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9898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2328"/>
        <c:crosses val="autoZero"/>
        <c:auto val="1"/>
        <c:lblAlgn val="ctr"/>
        <c:lblOffset val="100"/>
        <c:noMultiLvlLbl val="0"/>
      </c:catAx>
      <c:valAx>
        <c:axId val="302712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712720"/>
        <c:crosses val="autoZero"/>
        <c:crossBetween val="between"/>
      </c:valAx>
      <c:valAx>
        <c:axId val="3027119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710760"/>
        <c:crosses val="max"/>
        <c:crossBetween val="between"/>
      </c:valAx>
      <c:catAx>
        <c:axId val="302710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1193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zh-CN" sz="1200" dirty="0"/>
              <a:t>南京</a:t>
            </a:r>
            <a:r>
              <a:rPr lang="zh-CN" altLang="en-US" sz="1200" dirty="0"/>
              <a:t>办公</a:t>
            </a:r>
            <a:r>
              <a:rPr lang="zh-CN" sz="1200" dirty="0"/>
              <a:t>市场月度供销价走势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Lbls>
            <c:dLbl>
              <c:idx val="12"/>
              <c:layout>
                <c:manualLayout>
                  <c:x val="-1.0962060337942373E-2"/>
                  <c:y val="-3.75928832823856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66D-4FF1-A36B-D6CE10CDF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办公量价!$A$2:$A$14</c:f>
              <c:numCache>
                <c:formatCode>General</c:formatCode>
                <c:ptCount val="13"/>
                <c:pt idx="0">
                  <c:v>1704</c:v>
                </c:pt>
                <c:pt idx="1">
                  <c:v>1705</c:v>
                </c:pt>
                <c:pt idx="2">
                  <c:v>1706</c:v>
                </c:pt>
                <c:pt idx="3">
                  <c:v>1707</c:v>
                </c:pt>
                <c:pt idx="4">
                  <c:v>1708</c:v>
                </c:pt>
                <c:pt idx="5">
                  <c:v>1709</c:v>
                </c:pt>
                <c:pt idx="6">
                  <c:v>1710</c:v>
                </c:pt>
                <c:pt idx="7">
                  <c:v>1711</c:v>
                </c:pt>
                <c:pt idx="8">
                  <c:v>1712</c:v>
                </c:pt>
                <c:pt idx="9">
                  <c:v>1801</c:v>
                </c:pt>
                <c:pt idx="10">
                  <c:v>1802</c:v>
                </c:pt>
                <c:pt idx="11">
                  <c:v>1803</c:v>
                </c:pt>
                <c:pt idx="12">
                  <c:v>1804</c:v>
                </c:pt>
              </c:numCache>
            </c:numRef>
          </c:cat>
          <c:val>
            <c:numRef>
              <c:f>办公量价!$B$2:$B$14</c:f>
              <c:numCache>
                <c:formatCode>General</c:formatCode>
                <c:ptCount val="13"/>
                <c:pt idx="0">
                  <c:v>35.33</c:v>
                </c:pt>
                <c:pt idx="1">
                  <c:v>10.09</c:v>
                </c:pt>
                <c:pt idx="2">
                  <c:v>21.22</c:v>
                </c:pt>
                <c:pt idx="3">
                  <c:v>16.25</c:v>
                </c:pt>
                <c:pt idx="4">
                  <c:v>14.5</c:v>
                </c:pt>
                <c:pt idx="5">
                  <c:v>29.3</c:v>
                </c:pt>
                <c:pt idx="6">
                  <c:v>9.0399999999999991</c:v>
                </c:pt>
                <c:pt idx="7">
                  <c:v>25.84</c:v>
                </c:pt>
                <c:pt idx="8">
                  <c:v>9.5399999999999991</c:v>
                </c:pt>
                <c:pt idx="9">
                  <c:v>33.369999999999997</c:v>
                </c:pt>
                <c:pt idx="10">
                  <c:v>14.09</c:v>
                </c:pt>
                <c:pt idx="11">
                  <c:v>3.62</c:v>
                </c:pt>
                <c:pt idx="12">
                  <c:v>27.84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6D-4FF1-A36B-D6CE10CDF0B9}"/>
            </c:ext>
          </c:extLst>
        </c:ser>
        <c:ser>
          <c:idx val="1"/>
          <c:order val="1"/>
          <c:tx>
            <c:strRef>
              <c:f>办公量价!$C$1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12"/>
              <c:layout>
                <c:manualLayout>
                  <c:x val="2.4360134084315988E-3"/>
                  <c:y val="7.51857665647712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6D-4FF1-A36B-D6CE10CDF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办公量价!$A$2:$A$14</c:f>
              <c:numCache>
                <c:formatCode>General</c:formatCode>
                <c:ptCount val="13"/>
                <c:pt idx="0">
                  <c:v>1704</c:v>
                </c:pt>
                <c:pt idx="1">
                  <c:v>1705</c:v>
                </c:pt>
                <c:pt idx="2">
                  <c:v>1706</c:v>
                </c:pt>
                <c:pt idx="3">
                  <c:v>1707</c:v>
                </c:pt>
                <c:pt idx="4">
                  <c:v>1708</c:v>
                </c:pt>
                <c:pt idx="5">
                  <c:v>1709</c:v>
                </c:pt>
                <c:pt idx="6">
                  <c:v>1710</c:v>
                </c:pt>
                <c:pt idx="7">
                  <c:v>1711</c:v>
                </c:pt>
                <c:pt idx="8">
                  <c:v>1712</c:v>
                </c:pt>
                <c:pt idx="9">
                  <c:v>1801</c:v>
                </c:pt>
                <c:pt idx="10">
                  <c:v>1802</c:v>
                </c:pt>
                <c:pt idx="11">
                  <c:v>1803</c:v>
                </c:pt>
                <c:pt idx="12">
                  <c:v>1804</c:v>
                </c:pt>
              </c:numCache>
            </c:numRef>
          </c:cat>
          <c:val>
            <c:numRef>
              <c:f>办公量价!$C$2:$C$14</c:f>
              <c:numCache>
                <c:formatCode>General</c:formatCode>
                <c:ptCount val="13"/>
                <c:pt idx="0">
                  <c:v>14.27</c:v>
                </c:pt>
                <c:pt idx="1">
                  <c:v>11.48</c:v>
                </c:pt>
                <c:pt idx="2">
                  <c:v>18.93</c:v>
                </c:pt>
                <c:pt idx="3">
                  <c:v>16.95</c:v>
                </c:pt>
                <c:pt idx="4">
                  <c:v>20.65</c:v>
                </c:pt>
                <c:pt idx="5">
                  <c:v>12.52</c:v>
                </c:pt>
                <c:pt idx="6">
                  <c:v>14.01</c:v>
                </c:pt>
                <c:pt idx="7">
                  <c:v>13.1</c:v>
                </c:pt>
                <c:pt idx="8">
                  <c:v>16.59</c:v>
                </c:pt>
                <c:pt idx="9">
                  <c:v>8.56</c:v>
                </c:pt>
                <c:pt idx="10">
                  <c:v>6.9</c:v>
                </c:pt>
                <c:pt idx="11">
                  <c:v>12.01</c:v>
                </c:pt>
                <c:pt idx="12">
                  <c:v>12.95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6D-4FF1-A36B-D6CE10CDF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9184"/>
        <c:axId val="302729576"/>
      </c:barChart>
      <c:lineChart>
        <c:grouping val="standard"/>
        <c:varyColors val="0"/>
        <c:ser>
          <c:idx val="2"/>
          <c:order val="2"/>
          <c:tx>
            <c:strRef>
              <c:f>办公量价!$D$1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8.5260469295105959E-3"/>
                  <c:y val="2.6315018297669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6D-4FF1-A36B-D6CE10CDF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办公量价!$A$2:$A$14</c:f>
              <c:numCache>
                <c:formatCode>General</c:formatCode>
                <c:ptCount val="13"/>
                <c:pt idx="0">
                  <c:v>1704</c:v>
                </c:pt>
                <c:pt idx="1">
                  <c:v>1705</c:v>
                </c:pt>
                <c:pt idx="2">
                  <c:v>1706</c:v>
                </c:pt>
                <c:pt idx="3">
                  <c:v>1707</c:v>
                </c:pt>
                <c:pt idx="4">
                  <c:v>1708</c:v>
                </c:pt>
                <c:pt idx="5">
                  <c:v>1709</c:v>
                </c:pt>
                <c:pt idx="6">
                  <c:v>1710</c:v>
                </c:pt>
                <c:pt idx="7">
                  <c:v>1711</c:v>
                </c:pt>
                <c:pt idx="8">
                  <c:v>1712</c:v>
                </c:pt>
                <c:pt idx="9">
                  <c:v>1801</c:v>
                </c:pt>
                <c:pt idx="10">
                  <c:v>1802</c:v>
                </c:pt>
                <c:pt idx="11">
                  <c:v>1803</c:v>
                </c:pt>
                <c:pt idx="12">
                  <c:v>1804</c:v>
                </c:pt>
              </c:numCache>
            </c:numRef>
          </c:cat>
          <c:val>
            <c:numRef>
              <c:f>办公量价!$D$2:$D$14</c:f>
              <c:numCache>
                <c:formatCode>General</c:formatCode>
                <c:ptCount val="13"/>
                <c:pt idx="0">
                  <c:v>17243</c:v>
                </c:pt>
                <c:pt idx="1">
                  <c:v>19008</c:v>
                </c:pt>
                <c:pt idx="2">
                  <c:v>19555</c:v>
                </c:pt>
                <c:pt idx="3">
                  <c:v>17320</c:v>
                </c:pt>
                <c:pt idx="4">
                  <c:v>19039</c:v>
                </c:pt>
                <c:pt idx="5">
                  <c:v>18281</c:v>
                </c:pt>
                <c:pt idx="6">
                  <c:v>17214</c:v>
                </c:pt>
                <c:pt idx="7">
                  <c:v>17873</c:v>
                </c:pt>
                <c:pt idx="8">
                  <c:v>20864</c:v>
                </c:pt>
                <c:pt idx="9">
                  <c:v>19817</c:v>
                </c:pt>
                <c:pt idx="10">
                  <c:v>19243</c:v>
                </c:pt>
                <c:pt idx="11">
                  <c:v>16952</c:v>
                </c:pt>
                <c:pt idx="12">
                  <c:v>17861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166D-4FF1-A36B-D6CE10CDF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30360"/>
        <c:axId val="302729968"/>
      </c:lineChart>
      <c:catAx>
        <c:axId val="30272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29576"/>
        <c:crosses val="autoZero"/>
        <c:auto val="1"/>
        <c:lblAlgn val="ctr"/>
        <c:lblOffset val="100"/>
        <c:noMultiLvlLbl val="0"/>
      </c:catAx>
      <c:valAx>
        <c:axId val="302729576"/>
        <c:scaling>
          <c:orientation val="minMax"/>
        </c:scaling>
        <c:delete val="0"/>
        <c:axPos val="l"/>
        <c:numFmt formatCode="0_ 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29184"/>
        <c:crosses val="autoZero"/>
        <c:crossBetween val="between"/>
      </c:valAx>
      <c:valAx>
        <c:axId val="30272996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>
              <a:defRPr sz="900"/>
            </a:pPr>
            <a:endParaRPr lang="zh-CN"/>
          </a:p>
        </c:txPr>
        <c:crossAx val="302730360"/>
        <c:crosses val="max"/>
        <c:crossBetween val="between"/>
      </c:valAx>
      <c:catAx>
        <c:axId val="302730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29968"/>
        <c:crosses val="autoZero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城南</c:v>
                </c:pt>
                <c:pt idx="1">
                  <c:v>仙林</c:v>
                </c:pt>
                <c:pt idx="2">
                  <c:v>城北</c:v>
                </c:pt>
                <c:pt idx="3">
                  <c:v>城中</c:v>
                </c:pt>
                <c:pt idx="4">
                  <c:v>河西</c:v>
                </c:pt>
                <c:pt idx="5">
                  <c:v>城东</c:v>
                </c:pt>
                <c:pt idx="6">
                  <c:v>江宁</c:v>
                </c:pt>
                <c:pt idx="7">
                  <c:v>江北新区直管区</c:v>
                </c:pt>
                <c:pt idx="8">
                  <c:v>浦口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办公分板块!$B$2:$B$13</c:f>
              <c:numCache>
                <c:formatCode>General</c:formatCode>
                <c:ptCount val="12"/>
                <c:pt idx="0">
                  <c:v>6.28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6.28</c:v>
                </c:pt>
                <c:pt idx="7">
                  <c:v>14.68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5B-4673-BB9B-83BA96A317D1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城南</c:v>
                </c:pt>
                <c:pt idx="1">
                  <c:v>仙林</c:v>
                </c:pt>
                <c:pt idx="2">
                  <c:v>城北</c:v>
                </c:pt>
                <c:pt idx="3">
                  <c:v>城中</c:v>
                </c:pt>
                <c:pt idx="4">
                  <c:v>河西</c:v>
                </c:pt>
                <c:pt idx="5">
                  <c:v>城东</c:v>
                </c:pt>
                <c:pt idx="6">
                  <c:v>江宁</c:v>
                </c:pt>
                <c:pt idx="7">
                  <c:v>江北新区直管区</c:v>
                </c:pt>
                <c:pt idx="8">
                  <c:v>浦口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办公分板块!$C$2:$C$13</c:f>
              <c:numCache>
                <c:formatCode>General</c:formatCode>
                <c:ptCount val="12"/>
                <c:pt idx="0">
                  <c:v>3.36</c:v>
                </c:pt>
                <c:pt idx="1">
                  <c:v>1.5</c:v>
                </c:pt>
                <c:pt idx="2">
                  <c:v>0.83</c:v>
                </c:pt>
                <c:pt idx="3">
                  <c:v>0.76</c:v>
                </c:pt>
                <c:pt idx="4">
                  <c:v>0.74</c:v>
                </c:pt>
                <c:pt idx="5">
                  <c:v>0.16</c:v>
                </c:pt>
                <c:pt idx="6">
                  <c:v>1.71</c:v>
                </c:pt>
                <c:pt idx="7">
                  <c:v>2.85</c:v>
                </c:pt>
                <c:pt idx="8">
                  <c:v>0.72</c:v>
                </c:pt>
                <c:pt idx="9">
                  <c:v>0.19</c:v>
                </c:pt>
                <c:pt idx="10">
                  <c:v>0.16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5B-4673-BB9B-83BA96A31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办公分板块!$A$2:$A$13</c:f>
              <c:strCache>
                <c:ptCount val="12"/>
                <c:pt idx="0">
                  <c:v>城南</c:v>
                </c:pt>
                <c:pt idx="1">
                  <c:v>仙林</c:v>
                </c:pt>
                <c:pt idx="2">
                  <c:v>城北</c:v>
                </c:pt>
                <c:pt idx="3">
                  <c:v>城中</c:v>
                </c:pt>
                <c:pt idx="4">
                  <c:v>河西</c:v>
                </c:pt>
                <c:pt idx="5">
                  <c:v>城东</c:v>
                </c:pt>
                <c:pt idx="6">
                  <c:v>江宁</c:v>
                </c:pt>
                <c:pt idx="7">
                  <c:v>江北新区直管区</c:v>
                </c:pt>
                <c:pt idx="8">
                  <c:v>浦口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办公分板块!$D$2:$D$13</c:f>
              <c:numCache>
                <c:formatCode>General</c:formatCode>
                <c:ptCount val="12"/>
                <c:pt idx="0">
                  <c:v>21437</c:v>
                </c:pt>
                <c:pt idx="1">
                  <c:v>17431</c:v>
                </c:pt>
                <c:pt idx="2">
                  <c:v>18571</c:v>
                </c:pt>
                <c:pt idx="3">
                  <c:v>21996</c:v>
                </c:pt>
                <c:pt idx="4">
                  <c:v>25488</c:v>
                </c:pt>
                <c:pt idx="5">
                  <c:v>18098</c:v>
                </c:pt>
                <c:pt idx="6">
                  <c:v>10778</c:v>
                </c:pt>
                <c:pt idx="7">
                  <c:v>15580</c:v>
                </c:pt>
                <c:pt idx="8">
                  <c:v>17329</c:v>
                </c:pt>
                <c:pt idx="9">
                  <c:v>13140</c:v>
                </c:pt>
                <c:pt idx="10">
                  <c:v>12185</c:v>
                </c:pt>
                <c:pt idx="11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C05B-4673-BB9B-83BA96A31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zh-CN" sz="1200" dirty="0"/>
              <a:t>南京</a:t>
            </a:r>
            <a:r>
              <a:rPr lang="zh-CN" altLang="en-US" sz="1200" dirty="0"/>
              <a:t>商业</a:t>
            </a:r>
            <a:r>
              <a:rPr lang="zh-CN" sz="1200" dirty="0"/>
              <a:t>市场月度供销价走势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Lbls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13-4DF1-AD96-291D5EF04C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1704</c:v>
                </c:pt>
                <c:pt idx="1">
                  <c:v>1705</c:v>
                </c:pt>
                <c:pt idx="2">
                  <c:v>1706</c:v>
                </c:pt>
                <c:pt idx="3">
                  <c:v>1707</c:v>
                </c:pt>
                <c:pt idx="4">
                  <c:v>1708</c:v>
                </c:pt>
                <c:pt idx="5">
                  <c:v>1709</c:v>
                </c:pt>
                <c:pt idx="6">
                  <c:v>1710</c:v>
                </c:pt>
                <c:pt idx="7">
                  <c:v>1711</c:v>
                </c:pt>
                <c:pt idx="8">
                  <c:v>1712</c:v>
                </c:pt>
                <c:pt idx="9">
                  <c:v>1801</c:v>
                </c:pt>
                <c:pt idx="10">
                  <c:v>1802</c:v>
                </c:pt>
                <c:pt idx="11">
                  <c:v>1803</c:v>
                </c:pt>
                <c:pt idx="12">
                  <c:v>1804</c:v>
                </c:pt>
              </c:numCache>
            </c:numRef>
          </c:cat>
          <c:val>
            <c:numRef>
              <c:f>商业量价!$B$2:$B$14</c:f>
              <c:numCache>
                <c:formatCode>General</c:formatCode>
                <c:ptCount val="13"/>
                <c:pt idx="0">
                  <c:v>9.5</c:v>
                </c:pt>
                <c:pt idx="1">
                  <c:v>3.98</c:v>
                </c:pt>
                <c:pt idx="2">
                  <c:v>15.3</c:v>
                </c:pt>
                <c:pt idx="3">
                  <c:v>13.62</c:v>
                </c:pt>
                <c:pt idx="4">
                  <c:v>7.72</c:v>
                </c:pt>
                <c:pt idx="5">
                  <c:v>5.94</c:v>
                </c:pt>
                <c:pt idx="6">
                  <c:v>6.92</c:v>
                </c:pt>
                <c:pt idx="7">
                  <c:v>28.35</c:v>
                </c:pt>
                <c:pt idx="8">
                  <c:v>12.38</c:v>
                </c:pt>
                <c:pt idx="9">
                  <c:v>9.7100000000000009</c:v>
                </c:pt>
                <c:pt idx="10">
                  <c:v>6.3</c:v>
                </c:pt>
                <c:pt idx="11">
                  <c:v>2.09</c:v>
                </c:pt>
                <c:pt idx="12">
                  <c:v>5.15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13-4DF1-AD96-291D5EF04C96}"/>
            </c:ext>
          </c:extLst>
        </c:ser>
        <c:ser>
          <c:idx val="1"/>
          <c:order val="1"/>
          <c:tx>
            <c:strRef>
              <c:f>商业量价!$C$1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13-4DF1-AD96-291D5EF04C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1704</c:v>
                </c:pt>
                <c:pt idx="1">
                  <c:v>1705</c:v>
                </c:pt>
                <c:pt idx="2">
                  <c:v>1706</c:v>
                </c:pt>
                <c:pt idx="3">
                  <c:v>1707</c:v>
                </c:pt>
                <c:pt idx="4">
                  <c:v>1708</c:v>
                </c:pt>
                <c:pt idx="5">
                  <c:v>1709</c:v>
                </c:pt>
                <c:pt idx="6">
                  <c:v>1710</c:v>
                </c:pt>
                <c:pt idx="7">
                  <c:v>1711</c:v>
                </c:pt>
                <c:pt idx="8">
                  <c:v>1712</c:v>
                </c:pt>
                <c:pt idx="9">
                  <c:v>1801</c:v>
                </c:pt>
                <c:pt idx="10">
                  <c:v>1802</c:v>
                </c:pt>
                <c:pt idx="11">
                  <c:v>1803</c:v>
                </c:pt>
                <c:pt idx="12">
                  <c:v>1804</c:v>
                </c:pt>
              </c:numCache>
            </c:numRef>
          </c:cat>
          <c:val>
            <c:numRef>
              <c:f>商业量价!$C$2:$C$14</c:f>
              <c:numCache>
                <c:formatCode>General</c:formatCode>
                <c:ptCount val="13"/>
                <c:pt idx="0">
                  <c:v>17.05</c:v>
                </c:pt>
                <c:pt idx="1">
                  <c:v>8.4</c:v>
                </c:pt>
                <c:pt idx="2">
                  <c:v>5.57</c:v>
                </c:pt>
                <c:pt idx="3">
                  <c:v>6.54</c:v>
                </c:pt>
                <c:pt idx="4">
                  <c:v>6.72</c:v>
                </c:pt>
                <c:pt idx="5">
                  <c:v>6.71</c:v>
                </c:pt>
                <c:pt idx="6">
                  <c:v>6.95</c:v>
                </c:pt>
                <c:pt idx="7">
                  <c:v>7.37</c:v>
                </c:pt>
                <c:pt idx="8">
                  <c:v>10.64</c:v>
                </c:pt>
                <c:pt idx="9">
                  <c:v>9.1199999999999992</c:v>
                </c:pt>
                <c:pt idx="10">
                  <c:v>4.1100000000000003</c:v>
                </c:pt>
                <c:pt idx="11">
                  <c:v>5.56</c:v>
                </c:pt>
                <c:pt idx="12">
                  <c:v>6.39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13-4DF1-AD96-291D5EF04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695472"/>
        <c:axId val="302732712"/>
      </c:barChart>
      <c:lineChart>
        <c:grouping val="standard"/>
        <c:varyColors val="0"/>
        <c:ser>
          <c:idx val="2"/>
          <c:order val="2"/>
          <c:tx>
            <c:strRef>
              <c:f>商业量价!$D$1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1.4616080450589592E-2"/>
                  <c:y val="-3.3833594954147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13-4DF1-AD96-291D5EF04C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1704</c:v>
                </c:pt>
                <c:pt idx="1">
                  <c:v>1705</c:v>
                </c:pt>
                <c:pt idx="2">
                  <c:v>1706</c:v>
                </c:pt>
                <c:pt idx="3">
                  <c:v>1707</c:v>
                </c:pt>
                <c:pt idx="4">
                  <c:v>1708</c:v>
                </c:pt>
                <c:pt idx="5">
                  <c:v>1709</c:v>
                </c:pt>
                <c:pt idx="6">
                  <c:v>1710</c:v>
                </c:pt>
                <c:pt idx="7">
                  <c:v>1711</c:v>
                </c:pt>
                <c:pt idx="8">
                  <c:v>1712</c:v>
                </c:pt>
                <c:pt idx="9">
                  <c:v>1801</c:v>
                </c:pt>
                <c:pt idx="10">
                  <c:v>1802</c:v>
                </c:pt>
                <c:pt idx="11">
                  <c:v>1803</c:v>
                </c:pt>
                <c:pt idx="12">
                  <c:v>1804</c:v>
                </c:pt>
              </c:numCache>
            </c:numRef>
          </c:cat>
          <c:val>
            <c:numRef>
              <c:f>商业量价!$D$2:$D$14</c:f>
              <c:numCache>
                <c:formatCode>General</c:formatCode>
                <c:ptCount val="13"/>
                <c:pt idx="0">
                  <c:v>19837</c:v>
                </c:pt>
                <c:pt idx="1">
                  <c:v>21839</c:v>
                </c:pt>
                <c:pt idx="2">
                  <c:v>25956</c:v>
                </c:pt>
                <c:pt idx="3">
                  <c:v>24253</c:v>
                </c:pt>
                <c:pt idx="4">
                  <c:v>23546</c:v>
                </c:pt>
                <c:pt idx="5">
                  <c:v>24313</c:v>
                </c:pt>
                <c:pt idx="6">
                  <c:v>28542</c:v>
                </c:pt>
                <c:pt idx="7">
                  <c:v>25115</c:v>
                </c:pt>
                <c:pt idx="8">
                  <c:v>25624</c:v>
                </c:pt>
                <c:pt idx="9">
                  <c:v>23437</c:v>
                </c:pt>
                <c:pt idx="10">
                  <c:v>20821</c:v>
                </c:pt>
                <c:pt idx="11">
                  <c:v>22144</c:v>
                </c:pt>
                <c:pt idx="12">
                  <c:v>23982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9D13-4DF1-AD96-291D5EF04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33496"/>
        <c:axId val="302733104"/>
      </c:lineChart>
      <c:catAx>
        <c:axId val="302695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2712"/>
        <c:crosses val="autoZero"/>
        <c:auto val="1"/>
        <c:lblAlgn val="ctr"/>
        <c:lblOffset val="100"/>
        <c:noMultiLvlLbl val="0"/>
      </c:catAx>
      <c:valAx>
        <c:axId val="302732712"/>
        <c:scaling>
          <c:orientation val="minMax"/>
        </c:scaling>
        <c:delete val="0"/>
        <c:axPos val="l"/>
        <c:numFmt formatCode="0_ 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695472"/>
        <c:crosses val="autoZero"/>
        <c:crossBetween val="between"/>
      </c:valAx>
      <c:valAx>
        <c:axId val="30273310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3496"/>
        <c:crosses val="max"/>
        <c:crossBetween val="between"/>
      </c:valAx>
      <c:catAx>
        <c:axId val="302733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33104"/>
        <c:crosses val="autoZero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城南</c:v>
                </c:pt>
                <c:pt idx="1">
                  <c:v>城中</c:v>
                </c:pt>
                <c:pt idx="2">
                  <c:v>城东</c:v>
                </c:pt>
                <c:pt idx="3">
                  <c:v>城北</c:v>
                </c:pt>
                <c:pt idx="4">
                  <c:v>河西</c:v>
                </c:pt>
                <c:pt idx="5">
                  <c:v>仙林</c:v>
                </c:pt>
                <c:pt idx="6">
                  <c:v>江宁</c:v>
                </c:pt>
                <c:pt idx="7">
                  <c:v>江北新区直管区</c:v>
                </c:pt>
                <c:pt idx="8">
                  <c:v>浦口</c:v>
                </c:pt>
                <c:pt idx="9">
                  <c:v>溧水</c:v>
                </c:pt>
                <c:pt idx="10">
                  <c:v>六合</c:v>
                </c:pt>
                <c:pt idx="11">
                  <c:v>高淳</c:v>
                </c:pt>
              </c:strCache>
            </c:strRef>
          </c:cat>
          <c:val>
            <c:numRef>
              <c:f>办公分板块!$B$2:$B$13</c:f>
              <c:numCache>
                <c:formatCode>General</c:formatCode>
                <c:ptCount val="12"/>
                <c:pt idx="0">
                  <c:v>0.94</c:v>
                </c:pt>
                <c:pt idx="1">
                  <c:v>0</c:v>
                </c:pt>
                <c:pt idx="2">
                  <c:v>0</c:v>
                </c:pt>
                <c:pt idx="3">
                  <c:v>2.11</c:v>
                </c:pt>
                <c:pt idx="4">
                  <c:v>0</c:v>
                </c:pt>
                <c:pt idx="5">
                  <c:v>0.22</c:v>
                </c:pt>
                <c:pt idx="6">
                  <c:v>7.0000000000000007E-2</c:v>
                </c:pt>
                <c:pt idx="7">
                  <c:v>0.72</c:v>
                </c:pt>
                <c:pt idx="8">
                  <c:v>0</c:v>
                </c:pt>
                <c:pt idx="9">
                  <c:v>0.44</c:v>
                </c:pt>
                <c:pt idx="10">
                  <c:v>0.35</c:v>
                </c:pt>
                <c:pt idx="1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64-4D0B-8EBC-D5365AC9AEF5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城南</c:v>
                </c:pt>
                <c:pt idx="1">
                  <c:v>城中</c:v>
                </c:pt>
                <c:pt idx="2">
                  <c:v>城东</c:v>
                </c:pt>
                <c:pt idx="3">
                  <c:v>城北</c:v>
                </c:pt>
                <c:pt idx="4">
                  <c:v>河西</c:v>
                </c:pt>
                <c:pt idx="5">
                  <c:v>仙林</c:v>
                </c:pt>
                <c:pt idx="6">
                  <c:v>江宁</c:v>
                </c:pt>
                <c:pt idx="7">
                  <c:v>江北新区直管区</c:v>
                </c:pt>
                <c:pt idx="8">
                  <c:v>浦口</c:v>
                </c:pt>
                <c:pt idx="9">
                  <c:v>溧水</c:v>
                </c:pt>
                <c:pt idx="10">
                  <c:v>六合</c:v>
                </c:pt>
                <c:pt idx="11">
                  <c:v>高淳</c:v>
                </c:pt>
              </c:strCache>
            </c:strRef>
          </c:cat>
          <c:val>
            <c:numRef>
              <c:f>办公分板块!$C$2:$C$13</c:f>
              <c:numCache>
                <c:formatCode>General</c:formatCode>
                <c:ptCount val="12"/>
                <c:pt idx="0">
                  <c:v>0.83</c:v>
                </c:pt>
                <c:pt idx="1">
                  <c:v>0.51</c:v>
                </c:pt>
                <c:pt idx="2">
                  <c:v>0.5</c:v>
                </c:pt>
                <c:pt idx="3">
                  <c:v>0.5</c:v>
                </c:pt>
                <c:pt idx="4">
                  <c:v>0.17</c:v>
                </c:pt>
                <c:pt idx="5">
                  <c:v>0.1</c:v>
                </c:pt>
                <c:pt idx="6">
                  <c:v>0.85</c:v>
                </c:pt>
                <c:pt idx="7">
                  <c:v>0.44</c:v>
                </c:pt>
                <c:pt idx="8">
                  <c:v>0.15</c:v>
                </c:pt>
                <c:pt idx="9">
                  <c:v>1.3</c:v>
                </c:pt>
                <c:pt idx="10">
                  <c:v>0.82</c:v>
                </c:pt>
                <c:pt idx="11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64-4D0B-8EBC-D5365AC9A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办公分板块!$A$2:$A$13</c:f>
              <c:strCache>
                <c:ptCount val="12"/>
                <c:pt idx="0">
                  <c:v>城南</c:v>
                </c:pt>
                <c:pt idx="1">
                  <c:v>城中</c:v>
                </c:pt>
                <c:pt idx="2">
                  <c:v>城东</c:v>
                </c:pt>
                <c:pt idx="3">
                  <c:v>城北</c:v>
                </c:pt>
                <c:pt idx="4">
                  <c:v>河西</c:v>
                </c:pt>
                <c:pt idx="5">
                  <c:v>仙林</c:v>
                </c:pt>
                <c:pt idx="6">
                  <c:v>江宁</c:v>
                </c:pt>
                <c:pt idx="7">
                  <c:v>江北新区直管区</c:v>
                </c:pt>
                <c:pt idx="8">
                  <c:v>浦口</c:v>
                </c:pt>
                <c:pt idx="9">
                  <c:v>溧水</c:v>
                </c:pt>
                <c:pt idx="10">
                  <c:v>六合</c:v>
                </c:pt>
                <c:pt idx="11">
                  <c:v>高淳</c:v>
                </c:pt>
              </c:strCache>
            </c:strRef>
          </c:cat>
          <c:val>
            <c:numRef>
              <c:f>办公分板块!$D$2:$D$13</c:f>
              <c:numCache>
                <c:formatCode>General</c:formatCode>
                <c:ptCount val="12"/>
                <c:pt idx="0">
                  <c:v>29906</c:v>
                </c:pt>
                <c:pt idx="1">
                  <c:v>34613</c:v>
                </c:pt>
                <c:pt idx="2">
                  <c:v>20660</c:v>
                </c:pt>
                <c:pt idx="3">
                  <c:v>35026</c:v>
                </c:pt>
                <c:pt idx="4">
                  <c:v>42545</c:v>
                </c:pt>
                <c:pt idx="5">
                  <c:v>34854</c:v>
                </c:pt>
                <c:pt idx="6">
                  <c:v>20655</c:v>
                </c:pt>
                <c:pt idx="7">
                  <c:v>35404</c:v>
                </c:pt>
                <c:pt idx="8">
                  <c:v>38870</c:v>
                </c:pt>
                <c:pt idx="9">
                  <c:v>17729</c:v>
                </c:pt>
                <c:pt idx="10">
                  <c:v>9051</c:v>
                </c:pt>
                <c:pt idx="11">
                  <c:v>12665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C464-4D0B-8EBC-D5365AC9A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sz="1200" b="1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zh-CN" sz="1200" b="1" i="0" u="none" strike="noStrike" kern="1200" baseline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南京别墅市场月度供销价走势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Lbls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A5-4E0E-B187-458BB619B80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1704</c:v>
                </c:pt>
                <c:pt idx="1">
                  <c:v>1705</c:v>
                </c:pt>
                <c:pt idx="2">
                  <c:v>1706</c:v>
                </c:pt>
                <c:pt idx="3">
                  <c:v>1707</c:v>
                </c:pt>
                <c:pt idx="4">
                  <c:v>1708</c:v>
                </c:pt>
                <c:pt idx="5">
                  <c:v>1709</c:v>
                </c:pt>
                <c:pt idx="6">
                  <c:v>1710</c:v>
                </c:pt>
                <c:pt idx="7">
                  <c:v>1711</c:v>
                </c:pt>
                <c:pt idx="8">
                  <c:v>1712</c:v>
                </c:pt>
                <c:pt idx="9">
                  <c:v>1801</c:v>
                </c:pt>
                <c:pt idx="10">
                  <c:v>1802</c:v>
                </c:pt>
                <c:pt idx="11">
                  <c:v>1803</c:v>
                </c:pt>
                <c:pt idx="12">
                  <c:v>1804</c:v>
                </c:pt>
              </c:numCache>
            </c:numRef>
          </c:cat>
          <c:val>
            <c:numRef>
              <c:f>商业量价!$B$2:$B$14</c:f>
              <c:numCache>
                <c:formatCode>General</c:formatCode>
                <c:ptCount val="13"/>
                <c:pt idx="0">
                  <c:v>7.17</c:v>
                </c:pt>
                <c:pt idx="1">
                  <c:v>1.82</c:v>
                </c:pt>
                <c:pt idx="2">
                  <c:v>2.93</c:v>
                </c:pt>
                <c:pt idx="3">
                  <c:v>5.61</c:v>
                </c:pt>
                <c:pt idx="4">
                  <c:v>0.1</c:v>
                </c:pt>
                <c:pt idx="5">
                  <c:v>1.65</c:v>
                </c:pt>
                <c:pt idx="6">
                  <c:v>0.55000000000000004</c:v>
                </c:pt>
                <c:pt idx="7">
                  <c:v>9.99</c:v>
                </c:pt>
                <c:pt idx="8">
                  <c:v>9.3699999999999992</c:v>
                </c:pt>
                <c:pt idx="9">
                  <c:v>2.62</c:v>
                </c:pt>
                <c:pt idx="10">
                  <c:v>4.62</c:v>
                </c:pt>
                <c:pt idx="11">
                  <c:v>1.32</c:v>
                </c:pt>
                <c:pt idx="12">
                  <c:v>1.39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A5-4E0E-B187-458BB619B807}"/>
            </c:ext>
          </c:extLst>
        </c:ser>
        <c:ser>
          <c:idx val="1"/>
          <c:order val="1"/>
          <c:tx>
            <c:strRef>
              <c:f>商业量价!$C$1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A5-4E0E-B187-458BB619B80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1704</c:v>
                </c:pt>
                <c:pt idx="1">
                  <c:v>1705</c:v>
                </c:pt>
                <c:pt idx="2">
                  <c:v>1706</c:v>
                </c:pt>
                <c:pt idx="3">
                  <c:v>1707</c:v>
                </c:pt>
                <c:pt idx="4">
                  <c:v>1708</c:v>
                </c:pt>
                <c:pt idx="5">
                  <c:v>1709</c:v>
                </c:pt>
                <c:pt idx="6">
                  <c:v>1710</c:v>
                </c:pt>
                <c:pt idx="7">
                  <c:v>1711</c:v>
                </c:pt>
                <c:pt idx="8">
                  <c:v>1712</c:v>
                </c:pt>
                <c:pt idx="9">
                  <c:v>1801</c:v>
                </c:pt>
                <c:pt idx="10">
                  <c:v>1802</c:v>
                </c:pt>
                <c:pt idx="11">
                  <c:v>1803</c:v>
                </c:pt>
                <c:pt idx="12">
                  <c:v>1804</c:v>
                </c:pt>
              </c:numCache>
            </c:numRef>
          </c:cat>
          <c:val>
            <c:numRef>
              <c:f>商业量价!$C$2:$C$14</c:f>
              <c:numCache>
                <c:formatCode>General</c:formatCode>
                <c:ptCount val="13"/>
                <c:pt idx="0">
                  <c:v>4.4400000000000004</c:v>
                </c:pt>
                <c:pt idx="1">
                  <c:v>6.12</c:v>
                </c:pt>
                <c:pt idx="2">
                  <c:v>4.5</c:v>
                </c:pt>
                <c:pt idx="3">
                  <c:v>4.8099999999999996</c:v>
                </c:pt>
                <c:pt idx="4">
                  <c:v>4.55</c:v>
                </c:pt>
                <c:pt idx="5">
                  <c:v>3.72</c:v>
                </c:pt>
                <c:pt idx="6">
                  <c:v>2.08</c:v>
                </c:pt>
                <c:pt idx="7">
                  <c:v>3.13</c:v>
                </c:pt>
                <c:pt idx="8">
                  <c:v>5.67</c:v>
                </c:pt>
                <c:pt idx="9">
                  <c:v>5.38</c:v>
                </c:pt>
                <c:pt idx="10">
                  <c:v>4.92</c:v>
                </c:pt>
                <c:pt idx="11">
                  <c:v>2.89</c:v>
                </c:pt>
                <c:pt idx="12">
                  <c:v>5.52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A5-4E0E-B187-458BB619B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695472"/>
        <c:axId val="302732712"/>
      </c:barChart>
      <c:lineChart>
        <c:grouping val="standard"/>
        <c:varyColors val="0"/>
        <c:ser>
          <c:idx val="2"/>
          <c:order val="2"/>
          <c:tx>
            <c:strRef>
              <c:f>商业量价!$D$1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1.4616080450589592E-2"/>
                  <c:y val="-3.3833594954147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A5-4E0E-B187-458BB619B80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1704</c:v>
                </c:pt>
                <c:pt idx="1">
                  <c:v>1705</c:v>
                </c:pt>
                <c:pt idx="2">
                  <c:v>1706</c:v>
                </c:pt>
                <c:pt idx="3">
                  <c:v>1707</c:v>
                </c:pt>
                <c:pt idx="4">
                  <c:v>1708</c:v>
                </c:pt>
                <c:pt idx="5">
                  <c:v>1709</c:v>
                </c:pt>
                <c:pt idx="6">
                  <c:v>1710</c:v>
                </c:pt>
                <c:pt idx="7">
                  <c:v>1711</c:v>
                </c:pt>
                <c:pt idx="8">
                  <c:v>1712</c:v>
                </c:pt>
                <c:pt idx="9">
                  <c:v>1801</c:v>
                </c:pt>
                <c:pt idx="10">
                  <c:v>1802</c:v>
                </c:pt>
                <c:pt idx="11">
                  <c:v>1803</c:v>
                </c:pt>
                <c:pt idx="12">
                  <c:v>1804</c:v>
                </c:pt>
              </c:numCache>
            </c:numRef>
          </c:cat>
          <c:val>
            <c:numRef>
              <c:f>商业量价!$D$2:$D$14</c:f>
              <c:numCache>
                <c:formatCode>General</c:formatCode>
                <c:ptCount val="13"/>
                <c:pt idx="0">
                  <c:v>18285</c:v>
                </c:pt>
                <c:pt idx="1">
                  <c:v>16165</c:v>
                </c:pt>
                <c:pt idx="2">
                  <c:v>24660</c:v>
                </c:pt>
                <c:pt idx="3">
                  <c:v>19150</c:v>
                </c:pt>
                <c:pt idx="4">
                  <c:v>24056</c:v>
                </c:pt>
                <c:pt idx="5">
                  <c:v>28317</c:v>
                </c:pt>
                <c:pt idx="6">
                  <c:v>23556</c:v>
                </c:pt>
                <c:pt idx="7">
                  <c:v>22423</c:v>
                </c:pt>
                <c:pt idx="8">
                  <c:v>21656</c:v>
                </c:pt>
                <c:pt idx="9">
                  <c:v>28060</c:v>
                </c:pt>
                <c:pt idx="10">
                  <c:v>20031</c:v>
                </c:pt>
                <c:pt idx="11">
                  <c:v>21762</c:v>
                </c:pt>
                <c:pt idx="12">
                  <c:v>22893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C2A5-4E0E-B187-458BB619B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33496"/>
        <c:axId val="302733104"/>
      </c:lineChart>
      <c:catAx>
        <c:axId val="302695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2712"/>
        <c:crosses val="autoZero"/>
        <c:auto val="1"/>
        <c:lblAlgn val="ctr"/>
        <c:lblOffset val="100"/>
        <c:noMultiLvlLbl val="0"/>
      </c:catAx>
      <c:valAx>
        <c:axId val="302732712"/>
        <c:scaling>
          <c:orientation val="minMax"/>
        </c:scaling>
        <c:delete val="0"/>
        <c:axPos val="l"/>
        <c:numFmt formatCode="0_ 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695472"/>
        <c:crosses val="autoZero"/>
        <c:crossBetween val="between"/>
      </c:valAx>
      <c:valAx>
        <c:axId val="30273310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3496"/>
        <c:crosses val="max"/>
        <c:crossBetween val="between"/>
      </c:valAx>
      <c:catAx>
        <c:axId val="302733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33104"/>
        <c:crosses val="autoZero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00B-69A2-4C00-862E-0FD156BDDDAC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194D2-697F-4718-867E-9401F991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69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0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83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5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6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4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2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5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6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5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2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0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月度量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说理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>
                <a:solidFill>
                  <a:prstClr val="white"/>
                </a:solidFill>
              </a:rPr>
              <a:t>@</a:t>
            </a:r>
            <a:r>
              <a:rPr lang="zh-CN" altLang="en-US" sz="1000" dirty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037458" y="5274000"/>
            <a:ext cx="10515600" cy="925200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供应面积</a:t>
            </a:r>
            <a:endParaRPr lang="en-US" altLang="zh-CN" dirty="0"/>
          </a:p>
          <a:p>
            <a:pPr lvl="0"/>
            <a:r>
              <a:rPr lang="zh-CN" altLang="en-US" dirty="0"/>
              <a:t>成交面积</a:t>
            </a:r>
            <a:endParaRPr lang="en-US" altLang="zh-CN" dirty="0"/>
          </a:p>
          <a:p>
            <a:pPr lvl="0"/>
            <a:r>
              <a:rPr lang="zh-CN" altLang="en-US" dirty="0"/>
              <a:t>成交价格</a:t>
            </a:r>
          </a:p>
        </p:txBody>
      </p:sp>
    </p:spTree>
    <p:extLst>
      <p:ext uri="{BB962C8B-B14F-4D97-AF65-F5344CB8AC3E}">
        <p14:creationId xmlns:p14="http://schemas.microsoft.com/office/powerpoint/2010/main" val="17822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板块表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432175" y="1535113"/>
            <a:ext cx="5722938" cy="295275"/>
          </a:xfrm>
        </p:spPr>
        <p:txBody>
          <a:bodyPr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>
            <a:lvl1pPr>
              <a:defRPr lang="zh-CN" altLang="en-US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说理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>
                <a:solidFill>
                  <a:prstClr val="white"/>
                </a:solidFill>
              </a:rPr>
              <a:t>@</a:t>
            </a:r>
            <a:r>
              <a:rPr lang="zh-CN" altLang="en-US" sz="1000" dirty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1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1267629" y="4125951"/>
            <a:ext cx="4564123" cy="183563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293644" y="4125951"/>
            <a:ext cx="4564123" cy="183563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70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排行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说理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>
                <a:solidFill>
                  <a:prstClr val="white"/>
                </a:solidFill>
              </a:rPr>
              <a:t>@</a:t>
            </a:r>
            <a:r>
              <a:rPr lang="zh-CN" altLang="en-US" sz="1000" dirty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9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037458" y="5274000"/>
            <a:ext cx="10515600" cy="925200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面积榜</a:t>
            </a:r>
            <a:endParaRPr lang="en-US" altLang="zh-CN" dirty="0"/>
          </a:p>
          <a:p>
            <a:pPr lvl="0"/>
            <a:r>
              <a:rPr lang="zh-CN" altLang="en-US" dirty="0"/>
              <a:t>金额榜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8233" y="1469355"/>
            <a:ext cx="5555963" cy="252125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264837" y="1469355"/>
            <a:ext cx="5555963" cy="252125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63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库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2686" y="889018"/>
            <a:ext cx="11325987" cy="904976"/>
          </a:xfrm>
        </p:spPr>
        <p:txBody>
          <a:bodyPr anchor="ctr" anchorCtr="0"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全市情况</a:t>
            </a:r>
            <a:endParaRPr lang="en-US" altLang="zh-CN" dirty="0"/>
          </a:p>
          <a:p>
            <a:pPr lvl="0"/>
            <a:r>
              <a:rPr lang="zh-CN" altLang="en-US" dirty="0"/>
              <a:t>板块情况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>
                <a:solidFill>
                  <a:prstClr val="white"/>
                </a:solidFill>
              </a:rPr>
              <a:t>@</a:t>
            </a:r>
            <a:r>
              <a:rPr lang="zh-CN" altLang="en-US" sz="1000" dirty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12" name="矩形 11"/>
          <p:cNvSpPr/>
          <p:nvPr userDrawn="1"/>
        </p:nvSpPr>
        <p:spPr>
          <a:xfrm>
            <a:off x="8515350" y="3667907"/>
            <a:ext cx="3512683" cy="38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备注：去化周期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库存面积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近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个月平均去化面积</a:t>
            </a:r>
            <a:endParaRPr lang="en-US" altLang="zh-CN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186593" y="1764473"/>
            <a:ext cx="2646878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zh-CN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南京商品住宅存量以及去化周期走势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2227970" y="4126875"/>
            <a:ext cx="4564123" cy="183563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38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1768" y="2932528"/>
            <a:ext cx="8446055" cy="93815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89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>
                <a:solidFill>
                  <a:prstClr val="white"/>
                </a:solidFill>
              </a:rPr>
              <a:t>@</a:t>
            </a:r>
            <a:r>
              <a:rPr lang="zh-CN" altLang="en-US" sz="1000" dirty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71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1768" y="2932528"/>
            <a:ext cx="8446055" cy="93815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55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7558" y="735541"/>
            <a:ext cx="10515600" cy="51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说理</a:t>
            </a: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83338"/>
            <a:ext cx="12192000" cy="474662"/>
            <a:chOff x="0" y="0"/>
            <a:chExt cx="12192000" cy="12049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9F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C11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451864"/>
            <a:ext cx="712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38450" y="162499"/>
            <a:ext cx="5515099" cy="5492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4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49" r:id="rId5"/>
    <p:sldLayoutId id="2147483650" r:id="rId6"/>
    <p:sldLayoutId id="2147483656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lang="zh-CN" altLang="en-US" sz="18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本月供</a:t>
            </a:r>
            <a:r>
              <a:rPr lang="en-US" altLang="zh-CN" dirty="0"/>
              <a:t>19</a:t>
            </a:r>
            <a:r>
              <a:rPr lang="zh-CN" altLang="en-US" dirty="0"/>
              <a:t>个项目申领销许，供销量均回升，成交均价小幅回落。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四、住宅市场</a:t>
            </a:r>
            <a:r>
              <a:rPr lang="en-US" altLang="zh-CN" dirty="0"/>
              <a:t>-</a:t>
            </a:r>
            <a:r>
              <a:rPr lang="zh-CN" altLang="en-US" dirty="0"/>
              <a:t>月度量价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上市</a:t>
            </a:r>
            <a:r>
              <a:rPr lang="en-US" altLang="zh-CN" dirty="0"/>
              <a:t>56.22</a:t>
            </a:r>
            <a:r>
              <a:rPr lang="zh-CN" altLang="en-US" dirty="0"/>
              <a:t>万㎡，环比增长</a:t>
            </a:r>
            <a:r>
              <a:rPr lang="en-US" altLang="zh-CN" dirty="0"/>
              <a:t>52%</a:t>
            </a:r>
            <a:r>
              <a:rPr lang="zh-CN" altLang="en-US" dirty="0"/>
              <a:t>，同比下降</a:t>
            </a:r>
            <a:r>
              <a:rPr lang="en-US" altLang="zh-CN" dirty="0"/>
              <a:t>53%</a:t>
            </a:r>
          </a:p>
          <a:p>
            <a:r>
              <a:rPr lang="zh-CN" altLang="en-US" dirty="0"/>
              <a:t>成交</a:t>
            </a:r>
            <a:r>
              <a:rPr lang="en-US" altLang="zh-CN" dirty="0"/>
              <a:t>57.11</a:t>
            </a:r>
            <a:r>
              <a:rPr lang="zh-CN" altLang="en-US" dirty="0"/>
              <a:t>万㎡，环比增长</a:t>
            </a:r>
            <a:r>
              <a:rPr lang="en-US" altLang="zh-CN" dirty="0"/>
              <a:t>66%</a:t>
            </a:r>
            <a:r>
              <a:rPr lang="zh-CN" altLang="en-US" dirty="0"/>
              <a:t>，同比下降</a:t>
            </a:r>
            <a:r>
              <a:rPr lang="en-US" altLang="zh-CN" dirty="0"/>
              <a:t>24%</a:t>
            </a:r>
          </a:p>
          <a:p>
            <a:r>
              <a:rPr lang="zh-CN" altLang="en-US" dirty="0"/>
              <a:t>成交均价</a:t>
            </a:r>
            <a:r>
              <a:rPr lang="en-US" altLang="zh-CN" dirty="0"/>
              <a:t>20546</a:t>
            </a:r>
            <a:r>
              <a:rPr lang="zh-CN" altLang="en-US" dirty="0"/>
              <a:t>元</a:t>
            </a:r>
            <a:r>
              <a:rPr lang="en-US" altLang="zh-CN" dirty="0"/>
              <a:t>/㎡</a:t>
            </a:r>
            <a:r>
              <a:rPr lang="zh-CN" altLang="en-US" dirty="0"/>
              <a:t>，环比下降</a:t>
            </a:r>
            <a:r>
              <a:rPr lang="en-US" altLang="zh-CN" dirty="0"/>
              <a:t>6%</a:t>
            </a:r>
            <a:r>
              <a:rPr lang="zh-CN" altLang="en-US" dirty="0"/>
              <a:t>，同比增长</a:t>
            </a:r>
            <a:r>
              <a:rPr lang="en-US" altLang="zh-CN" dirty="0"/>
              <a:t>2%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61103528"/>
              </p:ext>
            </p:extLst>
          </p:nvPr>
        </p:nvGraphicFramePr>
        <p:xfrm>
          <a:off x="605373" y="1756895"/>
          <a:ext cx="11115571" cy="3313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58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万科九都荟成交</a:t>
            </a:r>
            <a:r>
              <a:rPr lang="en-US" altLang="zh-CN" dirty="0"/>
              <a:t>0.48</a:t>
            </a:r>
            <a:r>
              <a:rPr lang="zh-CN" altLang="en-US" dirty="0"/>
              <a:t>万㎡，城开国际成交</a:t>
            </a:r>
            <a:r>
              <a:rPr lang="en-US" altLang="zh-CN" dirty="0"/>
              <a:t>1.48</a:t>
            </a:r>
            <a:r>
              <a:rPr lang="zh-CN" altLang="en-US" dirty="0"/>
              <a:t>亿元，分别获成交面积榜、金额榜冠军。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商业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成交面积排行榜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成交金额排行榜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54936"/>
              </p:ext>
            </p:extLst>
          </p:nvPr>
        </p:nvGraphicFramePr>
        <p:xfrm>
          <a:off x="6230337" y="1783974"/>
          <a:ext cx="5624964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城开国际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14787.02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4661.68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31720.0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万科九都荟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12715.11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4833.01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26309.0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绿地之窗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6969.26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1691.69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41197.0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世茂君望墅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5236.26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3046.72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17187.0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时代国际广场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5118.10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2192.66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23342.0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06660"/>
              </p:ext>
            </p:extLst>
          </p:nvPr>
        </p:nvGraphicFramePr>
        <p:xfrm>
          <a:off x="328233" y="1794030"/>
          <a:ext cx="5555963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万科九都荟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4833.01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12715.11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26309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城开国际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4661.68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14787.02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31720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世茂君望墅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3046.72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5236.26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青龙综合商贸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2940.85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1539.62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悦居广场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2192.74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2797.88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加☆为纯新盘</a:t>
            </a:r>
          </a:p>
        </p:txBody>
      </p:sp>
    </p:spTree>
    <p:extLst>
      <p:ext uri="{BB962C8B-B14F-4D97-AF65-F5344CB8AC3E}">
        <p14:creationId xmlns:p14="http://schemas.microsoft.com/office/powerpoint/2010/main" val="419200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本月</a:t>
            </a:r>
            <a:r>
              <a:rPr lang="en-US" altLang="zh-CN" dirty="0"/>
              <a:t>3</a:t>
            </a:r>
            <a:r>
              <a:rPr lang="zh-CN" altLang="en-US" dirty="0"/>
              <a:t>个项目新领销许，成交量显著回升。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六、别墅市场</a:t>
            </a:r>
            <a:r>
              <a:rPr lang="en-US" altLang="zh-CN" dirty="0"/>
              <a:t>-</a:t>
            </a:r>
            <a:r>
              <a:rPr lang="zh-CN" altLang="en-US" dirty="0"/>
              <a:t>月度量价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上市</a:t>
            </a:r>
            <a:r>
              <a:rPr lang="en-US" altLang="zh-CN" dirty="0"/>
              <a:t>1.39</a:t>
            </a:r>
            <a:r>
              <a:rPr lang="zh-CN" altLang="en-US" dirty="0"/>
              <a:t>万㎡，环比增长</a:t>
            </a:r>
            <a:r>
              <a:rPr lang="en-US" altLang="zh-CN" dirty="0"/>
              <a:t>5%</a:t>
            </a:r>
            <a:r>
              <a:rPr lang="zh-CN" altLang="en-US" dirty="0"/>
              <a:t>，同比下降</a:t>
            </a:r>
            <a:r>
              <a:rPr lang="en-US" altLang="zh-CN" dirty="0"/>
              <a:t>81%</a:t>
            </a:r>
          </a:p>
          <a:p>
            <a:r>
              <a:rPr lang="zh-CN" altLang="en-US" dirty="0"/>
              <a:t>成交</a:t>
            </a:r>
            <a:r>
              <a:rPr lang="en-US" altLang="zh-CN" dirty="0"/>
              <a:t>5.52</a:t>
            </a:r>
            <a:r>
              <a:rPr lang="zh-CN" altLang="en-US" dirty="0"/>
              <a:t>万㎡，环比增长</a:t>
            </a:r>
            <a:r>
              <a:rPr lang="en-US" altLang="zh-CN" dirty="0"/>
              <a:t>91%</a:t>
            </a:r>
            <a:r>
              <a:rPr lang="zh-CN" altLang="en-US" dirty="0"/>
              <a:t>，同比增长</a:t>
            </a:r>
            <a:r>
              <a:rPr lang="en-US" altLang="zh-CN" dirty="0"/>
              <a:t>24%</a:t>
            </a:r>
          </a:p>
          <a:p>
            <a:r>
              <a:rPr lang="zh-CN" altLang="en-US" dirty="0"/>
              <a:t>成交均价</a:t>
            </a:r>
            <a:r>
              <a:rPr lang="en-US" altLang="zh-CN" dirty="0"/>
              <a:t>22893</a:t>
            </a:r>
            <a:r>
              <a:rPr lang="zh-CN" altLang="en-US" dirty="0"/>
              <a:t>元</a:t>
            </a:r>
            <a:r>
              <a:rPr lang="en-US" altLang="zh-CN" dirty="0"/>
              <a:t>/㎡</a:t>
            </a:r>
            <a:r>
              <a:rPr lang="zh-CN" altLang="en-US" dirty="0"/>
              <a:t>，环比增长</a:t>
            </a:r>
            <a:r>
              <a:rPr lang="en-US" altLang="zh-CN" dirty="0"/>
              <a:t>5%</a:t>
            </a:r>
            <a:r>
              <a:rPr lang="zh-CN" altLang="en-US" dirty="0"/>
              <a:t>，同比增长</a:t>
            </a:r>
            <a:r>
              <a:rPr lang="en-US" altLang="zh-CN" dirty="0"/>
              <a:t>25%</a:t>
            </a: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783259"/>
              </p:ext>
            </p:extLst>
          </p:nvPr>
        </p:nvGraphicFramePr>
        <p:xfrm>
          <a:off x="861237" y="1708952"/>
          <a:ext cx="10426872" cy="33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481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南京别墅市场供销价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仅江宁有新增供应，成交集中在两江及远郊。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六、别墅市场</a:t>
            </a:r>
            <a:r>
              <a:rPr lang="en-US" altLang="zh-CN" dirty="0"/>
              <a:t>-</a:t>
            </a:r>
            <a:r>
              <a:rPr lang="zh-CN" altLang="en-US" dirty="0"/>
              <a:t>板块表现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上市量（前三板块的前三项目）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成交量（前三板块的前三项目）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01578"/>
              </p:ext>
            </p:extLst>
          </p:nvPr>
        </p:nvGraphicFramePr>
        <p:xfrm>
          <a:off x="1267630" y="4381201"/>
          <a:ext cx="4564123" cy="2006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8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江宁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1.39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绿城南京桃花源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01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九间堂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301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瑞安翠湖山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9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29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2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000" b="0" i="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29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9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54134"/>
              </p:ext>
            </p:extLst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江宁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1.66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融创玖溪桃花源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绿城南京桃花源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九间堂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1.56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卧龙湖度假村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芳草名苑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福晟庭院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浦口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1.46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金基九月森林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正源尚峰尚水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北江锦城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标红为纯新盘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618731067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332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卧龙湖度假村成交</a:t>
            </a:r>
            <a:r>
              <a:rPr lang="en-US" altLang="zh-CN" dirty="0"/>
              <a:t>1.42</a:t>
            </a:r>
            <a:r>
              <a:rPr lang="zh-CN" altLang="en-US" dirty="0"/>
              <a:t>万㎡，金基九月森林成交</a:t>
            </a:r>
            <a:r>
              <a:rPr lang="en-US" altLang="zh-CN" dirty="0"/>
              <a:t>3.28</a:t>
            </a:r>
            <a:r>
              <a:rPr lang="zh-CN" altLang="en-US" dirty="0"/>
              <a:t>亿元，分别获成交面积榜、金额榜冠军。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六、别墅市场</a:t>
            </a:r>
            <a:r>
              <a:rPr lang="en-US" altLang="zh-CN" dirty="0"/>
              <a:t>-</a:t>
            </a:r>
            <a:r>
              <a:rPr lang="zh-CN" altLang="en-US"/>
              <a:t>排行榜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成交面积排行榜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成交金额排行榜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82990"/>
              </p:ext>
            </p:extLst>
          </p:nvPr>
        </p:nvGraphicFramePr>
        <p:xfrm>
          <a:off x="6230337" y="1783974"/>
          <a:ext cx="5624964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金基九月森林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32876.88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9956.64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卧龙湖度假村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20618.03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14159.05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融创玖溪桃花源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11078.47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4051.69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27343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九间堂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10061.07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2267.03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44380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绿城南京桃花源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9688.00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3212.63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30156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19607"/>
              </p:ext>
            </p:extLst>
          </p:nvPr>
        </p:nvGraphicFramePr>
        <p:xfrm>
          <a:off x="328233" y="1794030"/>
          <a:ext cx="5555963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卧龙湖度假村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14159.05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20618.03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金基九月森林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9956.64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32876.88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正源尚峰尚水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4056.80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6888.27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16980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融创玖溪桃花源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4051.69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11078.47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27343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绿城南京桃花源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3212.63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9688.00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30156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加☆为纯新盘</a:t>
            </a:r>
          </a:p>
        </p:txBody>
      </p:sp>
    </p:spTree>
    <p:extLst>
      <p:ext uri="{BB962C8B-B14F-4D97-AF65-F5344CB8AC3E}">
        <p14:creationId xmlns:p14="http://schemas.microsoft.com/office/powerpoint/2010/main" val="33352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南京住宅市场供销价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供应主要来自溧水、江北新区直管区、城北，远郊为成交主力。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四、住宅市场</a:t>
            </a:r>
            <a:r>
              <a:rPr lang="en-US" altLang="zh-CN"/>
              <a:t>-</a:t>
            </a:r>
            <a:r>
              <a:rPr lang="zh-CN" altLang="en-US"/>
              <a:t>板块表现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上市量（前三板块的前三项目）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成交量（前三板块的前三项目）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06779"/>
              </p:ext>
            </p:extLst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16.45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南京溧水万达广场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秦淮源筑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江北新区直管区（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12.43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亚泰梧桐世家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御澜府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金象朗诗红树林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城北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11.08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中海桃源里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华侨城翡翠天域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33683"/>
              </p:ext>
            </p:extLst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城北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12.65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中海桃源里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电建中储泛悦城市广场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中电颐和家园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11.37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橡树城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康利华府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高淳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11.28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中交荣域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高淳雅居乐花园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高淳碧桂园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标红为纯新盘</a:t>
            </a: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705181132"/>
              </p:ext>
            </p:extLst>
          </p:nvPr>
        </p:nvGraphicFramePr>
        <p:xfrm>
          <a:off x="1267629" y="1821584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24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全市库存量</a:t>
            </a:r>
            <a:r>
              <a:rPr lang="en-US" altLang="zh-CN" dirty="0"/>
              <a:t>236.53</a:t>
            </a:r>
            <a:r>
              <a:rPr lang="zh-CN" altLang="en-US" dirty="0"/>
              <a:t>万㎡，江北新区直管区、城北、江宁库存量排名前三。</a:t>
            </a:r>
            <a:endParaRPr lang="en-US" altLang="zh-CN" dirty="0"/>
          </a:p>
          <a:p>
            <a:r>
              <a:rPr lang="zh-CN" altLang="en-US" dirty="0"/>
              <a:t>全市去化周期</a:t>
            </a:r>
            <a:r>
              <a:rPr lang="en-US" altLang="zh-CN" dirty="0"/>
              <a:t>3.5</a:t>
            </a:r>
            <a:r>
              <a:rPr lang="zh-CN" altLang="en-US" dirty="0"/>
              <a:t>个月，城南、溧水去化周期不足</a:t>
            </a:r>
            <a:r>
              <a:rPr lang="en-US" altLang="zh-CN" dirty="0"/>
              <a:t>2</a:t>
            </a:r>
            <a:r>
              <a:rPr lang="zh-CN" altLang="en-US" dirty="0"/>
              <a:t>个月。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四、住宅市场</a:t>
            </a:r>
            <a:r>
              <a:rPr lang="en-US" altLang="zh-CN" dirty="0"/>
              <a:t>-</a:t>
            </a:r>
            <a:r>
              <a:rPr lang="zh-CN" altLang="en-US" dirty="0"/>
              <a:t>库存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594335"/>
              </p:ext>
            </p:extLst>
          </p:nvPr>
        </p:nvGraphicFramePr>
        <p:xfrm>
          <a:off x="370032" y="1958210"/>
          <a:ext cx="82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8902606" y="2229707"/>
            <a:ext cx="2534537" cy="1180243"/>
          </a:xfrm>
          <a:prstGeom prst="roundRect">
            <a:avLst>
              <a:gd name="adj" fmla="val 75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本月库存量为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236.53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万㎡，去化周期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个月，较上月略有减少。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902605" y="4171950"/>
            <a:ext cx="2534537" cy="2019300"/>
          </a:xfrm>
          <a:prstGeom prst="roundRect">
            <a:avLst>
              <a:gd name="adj" fmla="val 75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各板块去化周区普遍大于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个月，城南库存量低、溧水成交活跃，去化周期不足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城中月均流速极小，去化周期较长。</a:t>
            </a: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2906096036"/>
              </p:ext>
            </p:extLst>
          </p:nvPr>
        </p:nvGraphicFramePr>
        <p:xfrm>
          <a:off x="370032" y="4336167"/>
          <a:ext cx="82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68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万科城成交</a:t>
            </a:r>
            <a:r>
              <a:rPr lang="en-US" altLang="zh-CN" dirty="0"/>
              <a:t>7.48</a:t>
            </a:r>
            <a:r>
              <a:rPr lang="zh-CN" altLang="en-US" dirty="0"/>
              <a:t>万㎡，获成交面积榜冠军；融创玉兰公馆成交</a:t>
            </a:r>
            <a:r>
              <a:rPr lang="en-US" altLang="zh-CN" dirty="0"/>
              <a:t>8.87</a:t>
            </a:r>
            <a:r>
              <a:rPr lang="zh-CN" altLang="en-US" dirty="0"/>
              <a:t>亿元，获成交金额榜冠军。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四、住宅市场</a:t>
            </a:r>
            <a:r>
              <a:rPr lang="en-US" altLang="zh-CN"/>
              <a:t>-</a:t>
            </a:r>
            <a:r>
              <a:rPr lang="zh-CN" altLang="en-US"/>
              <a:t>排行榜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dirty="0"/>
              <a:t>月成交面积排行榜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dirty="0"/>
              <a:t>月成交金额排行榜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35581"/>
              </p:ext>
            </p:extLst>
          </p:nvPr>
        </p:nvGraphicFramePr>
        <p:xfrm>
          <a:off x="6230337" y="1783974"/>
          <a:ext cx="5624964" cy="3623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5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融创玉兰公馆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88698.04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30055.30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奥克斯钟山府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仙林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42640.02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16380.79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恒大悦澜湾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39674.39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14989.24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26469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证大阅公馆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35255.31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10619.28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苏宁威尼斯水城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31051.51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15190.79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20441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华侨城翡翠天域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30483.58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12043.92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银城君颐东方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29828.00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7592.98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39284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华润国际社区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27839.52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9703.99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28689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电建洺悦府</a:t>
                      </a:r>
                      <a:endParaRPr lang="en-US" altLang="zh-CN" sz="105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26632.05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12013.52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22168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新城璞樾和山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仙林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24761.92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8231.37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146"/>
              </p:ext>
            </p:extLst>
          </p:nvPr>
        </p:nvGraphicFramePr>
        <p:xfrm>
          <a:off x="328233" y="1794030"/>
          <a:ext cx="5555963" cy="3783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5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74827.54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83944.49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中海桃源里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65049.03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253644.61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中交荣域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56039.74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45954.96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高淳雅居乐花园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22910.11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17718.07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电建中储泛悦城市广场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22682.91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81006.72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35713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橡树城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20907.60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22222.84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10629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荣盛鹭岛荣府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20790.47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23940.22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11515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苏宁威尼斯水城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19693.28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40566.46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20599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世茂荣里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15484.16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37216.94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24035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高淳碧桂园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15409.45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12272.09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加☆为纯新盘</a:t>
            </a:r>
          </a:p>
        </p:txBody>
      </p:sp>
    </p:spTree>
    <p:extLst>
      <p:ext uri="{BB962C8B-B14F-4D97-AF65-F5344CB8AC3E}">
        <p14:creationId xmlns:p14="http://schemas.microsoft.com/office/powerpoint/2010/main" val="397483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本月</a:t>
            </a:r>
            <a:r>
              <a:rPr lang="en-US" altLang="zh-CN" dirty="0"/>
              <a:t>9</a:t>
            </a:r>
            <a:r>
              <a:rPr lang="zh-CN" altLang="en-US" dirty="0"/>
              <a:t>个项目新领销许，供应量显著上涨，成交表现为“量价齐升”。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zh-CN" altLang="en-US"/>
              <a:t>商办市场</a:t>
            </a:r>
            <a:r>
              <a:rPr lang="en-US" altLang="zh-CN"/>
              <a:t>-</a:t>
            </a:r>
            <a:r>
              <a:rPr lang="zh-CN" altLang="en-US"/>
              <a:t>办公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上市</a:t>
            </a:r>
            <a:r>
              <a:rPr lang="en-US" altLang="zh-CN" dirty="0"/>
              <a:t>27.84</a:t>
            </a:r>
            <a:r>
              <a:rPr lang="zh-CN" altLang="en-US" dirty="0"/>
              <a:t>万㎡，环比增长</a:t>
            </a:r>
            <a:r>
              <a:rPr lang="en-US" altLang="zh-CN" dirty="0"/>
              <a:t>670%</a:t>
            </a:r>
            <a:r>
              <a:rPr lang="zh-CN" altLang="en-US" dirty="0"/>
              <a:t>，同比下降</a:t>
            </a:r>
            <a:r>
              <a:rPr lang="en-US" altLang="zh-CN" dirty="0"/>
              <a:t>21%</a:t>
            </a:r>
          </a:p>
          <a:p>
            <a:r>
              <a:rPr lang="zh-CN" altLang="en-US" dirty="0"/>
              <a:t>成交</a:t>
            </a:r>
            <a:r>
              <a:rPr lang="en-US" altLang="zh-CN" dirty="0"/>
              <a:t>12.95</a:t>
            </a:r>
            <a:r>
              <a:rPr lang="zh-CN" altLang="en-US" dirty="0"/>
              <a:t>万㎡，环比增长</a:t>
            </a:r>
            <a:r>
              <a:rPr lang="en-US" altLang="zh-CN" dirty="0"/>
              <a:t>8%</a:t>
            </a:r>
            <a:r>
              <a:rPr lang="zh-CN" altLang="en-US" dirty="0"/>
              <a:t>，同比下降</a:t>
            </a:r>
            <a:r>
              <a:rPr lang="en-US" altLang="zh-CN" dirty="0"/>
              <a:t>9%</a:t>
            </a:r>
          </a:p>
          <a:p>
            <a:r>
              <a:rPr lang="zh-CN" altLang="en-US" dirty="0"/>
              <a:t>成交均价</a:t>
            </a:r>
            <a:r>
              <a:rPr lang="en-US" altLang="zh-CN" dirty="0"/>
              <a:t>17861</a:t>
            </a:r>
            <a:r>
              <a:rPr lang="zh-CN" altLang="en-US" dirty="0"/>
              <a:t>元</a:t>
            </a:r>
            <a:r>
              <a:rPr lang="en-US" altLang="zh-CN" dirty="0"/>
              <a:t>/㎡</a:t>
            </a:r>
            <a:r>
              <a:rPr lang="zh-CN" altLang="en-US" dirty="0"/>
              <a:t>，环比增长</a:t>
            </a:r>
            <a:r>
              <a:rPr lang="en-US" altLang="zh-CN" dirty="0"/>
              <a:t>5%</a:t>
            </a:r>
            <a:r>
              <a:rPr lang="zh-CN" altLang="en-US" dirty="0"/>
              <a:t>，同比增长</a:t>
            </a:r>
            <a:r>
              <a:rPr lang="en-US" altLang="zh-CN" dirty="0"/>
              <a:t>4%</a:t>
            </a:r>
            <a:endParaRPr lang="zh-CN" altLang="en-US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726271"/>
              </p:ext>
            </p:extLst>
          </p:nvPr>
        </p:nvGraphicFramePr>
        <p:xfrm>
          <a:off x="861237" y="1708952"/>
          <a:ext cx="10426872" cy="33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58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南京办公市场供销价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江北新区直管区、江宁、城南为供销主力。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办公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上市量（前三板块的前三项目）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成交量（前三板块的前三项目）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80496"/>
              </p:ext>
            </p:extLst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江北新区直管区（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14.68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明发财富中心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旭日爱上城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星悦城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江宁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6.28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融信城市之窗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中骏六号街区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6.28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建发紫悦广场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绿地之窗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73312"/>
              </p:ext>
            </p:extLst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3.36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绿地之窗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证大喜马拉雅中心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江北新区直管区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2.85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星悦城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旭日爱上城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明发财富中心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江宁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1.71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莱茵量子国际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中骏六号街区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富力城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标红为纯新盘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584465758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565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星悦城成交</a:t>
            </a:r>
            <a:r>
              <a:rPr lang="en-US" altLang="zh-CN" dirty="0"/>
              <a:t>1.13</a:t>
            </a:r>
            <a:r>
              <a:rPr lang="zh-CN" altLang="en-US" dirty="0"/>
              <a:t>万㎡，获成交面积榜冠军；万科大都会成交</a:t>
            </a:r>
            <a:r>
              <a:rPr lang="en-US" altLang="zh-CN" dirty="0"/>
              <a:t>2.11</a:t>
            </a:r>
            <a:r>
              <a:rPr lang="zh-CN" altLang="en-US" dirty="0"/>
              <a:t>亿元，获金额榜冠军。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办公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成交面积排行榜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成交金额排行榜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43668"/>
              </p:ext>
            </p:extLst>
          </p:nvPr>
        </p:nvGraphicFramePr>
        <p:xfrm>
          <a:off x="6230337" y="1783974"/>
          <a:ext cx="5624964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城开国际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14787.02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4661.68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31720.0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万科九都荟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12715.11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4833.01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26309.0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绿地之窗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6969.26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1691.69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41197.0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世茂君望墅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5236.26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3046.72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17187.0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时代国际广场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5118.10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2192.66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23342.0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03888"/>
              </p:ext>
            </p:extLst>
          </p:nvPr>
        </p:nvGraphicFramePr>
        <p:xfrm>
          <a:off x="328233" y="1794030"/>
          <a:ext cx="5555963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星悦城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11336.63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17487.20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15425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绿地之窗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9793.58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20043.18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20466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9244.70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21059.84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22780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万达茂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仙林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8369.25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12899.89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15413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证大喜马拉雅中心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7403.96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13768.90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18597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加☆为纯新盘</a:t>
            </a:r>
          </a:p>
        </p:txBody>
      </p:sp>
    </p:spTree>
    <p:extLst>
      <p:ext uri="{BB962C8B-B14F-4D97-AF65-F5344CB8AC3E}">
        <p14:creationId xmlns:p14="http://schemas.microsoft.com/office/powerpoint/2010/main" val="266665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本月</a:t>
            </a:r>
            <a:r>
              <a:rPr lang="en-US" altLang="zh-CN" dirty="0"/>
              <a:t>17</a:t>
            </a:r>
            <a:r>
              <a:rPr lang="zh-CN" altLang="en-US" dirty="0"/>
              <a:t>个项目申领销许，供销量有所回升，成交均价高位徘徊。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商业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上市</a:t>
            </a:r>
            <a:r>
              <a:rPr lang="en-US" altLang="zh-CN" dirty="0"/>
              <a:t>5.15</a:t>
            </a:r>
            <a:r>
              <a:rPr lang="zh-CN" altLang="en-US" dirty="0"/>
              <a:t>万㎡，环比增长</a:t>
            </a:r>
            <a:r>
              <a:rPr lang="en-US" altLang="zh-CN" dirty="0"/>
              <a:t>146%</a:t>
            </a:r>
            <a:r>
              <a:rPr lang="zh-CN" altLang="en-US" dirty="0"/>
              <a:t>，同比下降</a:t>
            </a:r>
            <a:r>
              <a:rPr lang="en-US" altLang="zh-CN" dirty="0"/>
              <a:t>46%</a:t>
            </a:r>
          </a:p>
          <a:p>
            <a:r>
              <a:rPr lang="zh-CN" altLang="en-US" dirty="0"/>
              <a:t>成交</a:t>
            </a:r>
            <a:r>
              <a:rPr lang="en-US" altLang="zh-CN" dirty="0"/>
              <a:t>6.39</a:t>
            </a:r>
            <a:r>
              <a:rPr lang="zh-CN" altLang="en-US" dirty="0"/>
              <a:t>万㎡，环比增长</a:t>
            </a:r>
            <a:r>
              <a:rPr lang="en-US" altLang="zh-CN" dirty="0"/>
              <a:t>15%</a:t>
            </a:r>
            <a:r>
              <a:rPr lang="zh-CN" altLang="en-US" dirty="0"/>
              <a:t>，同比下降</a:t>
            </a:r>
            <a:r>
              <a:rPr lang="en-US" altLang="zh-CN" dirty="0"/>
              <a:t>62%</a:t>
            </a:r>
          </a:p>
          <a:p>
            <a:r>
              <a:rPr lang="zh-CN" altLang="en-US" dirty="0"/>
              <a:t>成交均价</a:t>
            </a:r>
            <a:r>
              <a:rPr lang="en-US" altLang="zh-CN" dirty="0"/>
              <a:t>23982</a:t>
            </a:r>
            <a:r>
              <a:rPr lang="zh-CN" altLang="en-US" dirty="0"/>
              <a:t>元</a:t>
            </a:r>
            <a:r>
              <a:rPr lang="en-US" altLang="zh-CN" dirty="0"/>
              <a:t>/㎡</a:t>
            </a:r>
            <a:r>
              <a:rPr lang="zh-CN" altLang="en-US" dirty="0"/>
              <a:t>，环比增长</a:t>
            </a:r>
            <a:r>
              <a:rPr lang="en-US" altLang="zh-CN" dirty="0"/>
              <a:t>8%</a:t>
            </a:r>
            <a:r>
              <a:rPr lang="zh-CN" altLang="en-US" dirty="0"/>
              <a:t>，同比增长</a:t>
            </a:r>
            <a:r>
              <a:rPr lang="en-US" altLang="zh-CN" dirty="0"/>
              <a:t>21%</a:t>
            </a: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736276"/>
              </p:ext>
            </p:extLst>
          </p:nvPr>
        </p:nvGraphicFramePr>
        <p:xfrm>
          <a:off x="861237" y="1708952"/>
          <a:ext cx="10426872" cy="33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657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南京商业市场供销价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上市主要来自城北、城南、江北新区直管区，成交前三为溧水、江宁、城南。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商业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上市量（前三板块的前三项目）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dirty="0"/>
              <a:t>成交量（前三板块的前三项目）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35119"/>
              </p:ext>
            </p:extLst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城北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2.11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恒大翡翠华庭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中海桃源里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建发紫悦广场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禹洲吉庆里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绿地之窗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江北新区直管区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0.72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旭日爱上城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明发财富中心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金象朗诗红树林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4743"/>
              </p:ext>
            </p:extLst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1.30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悦居广场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时代国际广场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江宁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龙湖春江郦城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莱茵量子国际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世茂梦享家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万科九都荟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绿地之窗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中南锦苑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标红为纯新盘</a:t>
            </a: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56046335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738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8081</TotalTime>
  <Words>2031</Words>
  <Application>Microsoft Office PowerPoint</Application>
  <PresentationFormat>宽屏</PresentationFormat>
  <Paragraphs>678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Wingdings</vt:lpstr>
      <vt:lpstr>Office 主题</vt:lpstr>
      <vt:lpstr>四、住宅市场-月度量价</vt:lpstr>
      <vt:lpstr>四、住宅市场-板块表现</vt:lpstr>
      <vt:lpstr>四、住宅市场-库存</vt:lpstr>
      <vt:lpstr>四、住宅市场-排行榜</vt:lpstr>
      <vt:lpstr>五、商办市场-办公</vt:lpstr>
      <vt:lpstr>五、商办市场-办公</vt:lpstr>
      <vt:lpstr>五、商办市场-办公</vt:lpstr>
      <vt:lpstr>五、商办市场-商业</vt:lpstr>
      <vt:lpstr>五、商办市场-商业</vt:lpstr>
      <vt:lpstr>五、商办市场-商业</vt:lpstr>
      <vt:lpstr>六、别墅市场-月度量价</vt:lpstr>
      <vt:lpstr>六、别墅市场-板块表现</vt:lpstr>
      <vt:lpstr>六、别墅市场-排行榜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</dc:creator>
  <cp:lastModifiedBy>Peng Ziqiao</cp:lastModifiedBy>
  <cp:revision>571</cp:revision>
  <dcterms:created xsi:type="dcterms:W3CDTF">2016-05-31T01:36:05Z</dcterms:created>
  <dcterms:modified xsi:type="dcterms:W3CDTF">2018-04-27T05:22:37Z</dcterms:modified>
</cp:coreProperties>
</file>