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660" r:id="rId2"/>
    <p:sldId id="661" r:id="rId3"/>
    <p:sldId id="662" r:id="rId4"/>
    <p:sldId id="663" r:id="rId5"/>
    <p:sldId id="665" r:id="rId6"/>
    <p:sldId id="674" r:id="rId7"/>
    <p:sldId id="675" r:id="rId8"/>
    <p:sldId id="668" r:id="rId9"/>
    <p:sldId id="676" r:id="rId10"/>
    <p:sldId id="677" r:id="rId11"/>
    <p:sldId id="681" r:id="rId12"/>
    <p:sldId id="678" r:id="rId13"/>
    <p:sldId id="67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826"/>
    <a:srgbClr val="31859C"/>
    <a:srgbClr val="2F5478"/>
    <a:srgbClr val="5980A5"/>
    <a:srgbClr val="674C59"/>
    <a:srgbClr val="F29517"/>
    <a:srgbClr val="B7944D"/>
    <a:srgbClr val="7030A0"/>
    <a:srgbClr val="996600"/>
    <a:srgbClr val="CFB8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55" autoAdjust="0"/>
    <p:restoredTop sz="95494" autoAdjust="0"/>
  </p:normalViewPr>
  <p:slideViewPr>
    <p:cSldViewPr snapToGrid="0">
      <p:cViewPr>
        <p:scale>
          <a:sx n="75" d="100"/>
          <a:sy n="75" d="100"/>
        </p:scale>
        <p:origin x="1308" y="396"/>
      </p:cViewPr>
      <p:guideLst>
        <p:guide orient="horz" pos="34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个月南京商品住宅月度供销价走势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住宅量价!$B$1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31859C"/>
            </a:solidFill>
            <a:ln>
              <a:noFill/>
            </a:ln>
            <a:effectLst/>
          </c:spPr>
          <c:invertIfNegative val="0"/>
          <c:dLbls>
            <c:dLbl>
              <c:idx val="24"/>
              <c:layout>
                <c:manualLayout>
                  <c:x val="-2.3993369301496072E-2"/>
                  <c:y val="-4.21561624795668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677-41F2-9360-5642FD76EC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住宅量价!$A$2:$A$26</c:f>
              <c:numCache>
                <c:formatCode>General</c:formatCode>
                <c:ptCount val="25"/>
                <c:pt idx="0">
                  <c:v>1605</c:v>
                </c:pt>
                <c:pt idx="1">
                  <c:v>1606</c:v>
                </c:pt>
                <c:pt idx="2">
                  <c:v>1607</c:v>
                </c:pt>
                <c:pt idx="3">
                  <c:v>1608</c:v>
                </c:pt>
                <c:pt idx="4">
                  <c:v>1609</c:v>
                </c:pt>
                <c:pt idx="5">
                  <c:v>1610</c:v>
                </c:pt>
                <c:pt idx="6">
                  <c:v>1611</c:v>
                </c:pt>
                <c:pt idx="7">
                  <c:v>1612</c:v>
                </c:pt>
                <c:pt idx="8">
                  <c:v>1701</c:v>
                </c:pt>
                <c:pt idx="9">
                  <c:v>1702</c:v>
                </c:pt>
                <c:pt idx="10">
                  <c:v>1703</c:v>
                </c:pt>
                <c:pt idx="11">
                  <c:v>1704</c:v>
                </c:pt>
                <c:pt idx="12">
                  <c:v>1705</c:v>
                </c:pt>
                <c:pt idx="13">
                  <c:v>1706</c:v>
                </c:pt>
                <c:pt idx="14">
                  <c:v>1707</c:v>
                </c:pt>
                <c:pt idx="15">
                  <c:v>1708</c:v>
                </c:pt>
                <c:pt idx="16">
                  <c:v>1709</c:v>
                </c:pt>
                <c:pt idx="17">
                  <c:v>1710</c:v>
                </c:pt>
                <c:pt idx="18">
                  <c:v>1711</c:v>
                </c:pt>
                <c:pt idx="19">
                  <c:v>1712</c:v>
                </c:pt>
                <c:pt idx="20">
                  <c:v>1801</c:v>
                </c:pt>
                <c:pt idx="21">
                  <c:v>1802</c:v>
                </c:pt>
                <c:pt idx="22">
                  <c:v>1803</c:v>
                </c:pt>
                <c:pt idx="23">
                  <c:v>1804</c:v>
                </c:pt>
                <c:pt idx="24">
                  <c:v>1805</c:v>
                </c:pt>
              </c:numCache>
            </c:numRef>
          </c:cat>
          <c:val>
            <c:numRef>
              <c:f>住宅量价!$B$2:$B$26</c:f>
              <c:numCache>
                <c:formatCode>General</c:formatCode>
                <c:ptCount val="25"/>
                <c:pt idx="0">
                  <c:v>114.81</c:v>
                </c:pt>
                <c:pt idx="1">
                  <c:v>132.43</c:v>
                </c:pt>
                <c:pt idx="2">
                  <c:v>72.790000000000006</c:v>
                </c:pt>
                <c:pt idx="3">
                  <c:v>103.3</c:v>
                </c:pt>
                <c:pt idx="4">
                  <c:v>109.14</c:v>
                </c:pt>
                <c:pt idx="5">
                  <c:v>106.15</c:v>
                </c:pt>
                <c:pt idx="6">
                  <c:v>128.32</c:v>
                </c:pt>
                <c:pt idx="7">
                  <c:v>45.33</c:v>
                </c:pt>
                <c:pt idx="8">
                  <c:v>50.62</c:v>
                </c:pt>
                <c:pt idx="9">
                  <c:v>23.77</c:v>
                </c:pt>
                <c:pt idx="10">
                  <c:v>22.49</c:v>
                </c:pt>
                <c:pt idx="11">
                  <c:v>120.21</c:v>
                </c:pt>
                <c:pt idx="12">
                  <c:v>35.56</c:v>
                </c:pt>
                <c:pt idx="13">
                  <c:v>101.55</c:v>
                </c:pt>
                <c:pt idx="14">
                  <c:v>84.18</c:v>
                </c:pt>
                <c:pt idx="15">
                  <c:v>53.69</c:v>
                </c:pt>
                <c:pt idx="16">
                  <c:v>33.68</c:v>
                </c:pt>
                <c:pt idx="17">
                  <c:v>19.170000000000002</c:v>
                </c:pt>
                <c:pt idx="18">
                  <c:v>146.56</c:v>
                </c:pt>
                <c:pt idx="19">
                  <c:v>157.03</c:v>
                </c:pt>
                <c:pt idx="20">
                  <c:v>39.28</c:v>
                </c:pt>
                <c:pt idx="21">
                  <c:v>11.56</c:v>
                </c:pt>
                <c:pt idx="22">
                  <c:v>37.04</c:v>
                </c:pt>
                <c:pt idx="23">
                  <c:v>56.22</c:v>
                </c:pt>
                <c:pt idx="24">
                  <c:v>54.67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77-41F2-9360-5642FD76ECA7}"/>
            </c:ext>
          </c:extLst>
        </c:ser>
        <c:ser>
          <c:idx val="1"/>
          <c:order val="1"/>
          <c:tx>
            <c:strRef>
              <c:f>住宅量价!$C$1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dLbl>
              <c:idx val="24"/>
              <c:layout>
                <c:manualLayout>
                  <c:x val="4.5701655812371792E-3"/>
                  <c:y val="-7.664756814466715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677-41F2-9360-5642FD76EC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住宅量价!$A$2:$A$26</c:f>
              <c:numCache>
                <c:formatCode>General</c:formatCode>
                <c:ptCount val="25"/>
                <c:pt idx="0">
                  <c:v>1605</c:v>
                </c:pt>
                <c:pt idx="1">
                  <c:v>1606</c:v>
                </c:pt>
                <c:pt idx="2">
                  <c:v>1607</c:v>
                </c:pt>
                <c:pt idx="3">
                  <c:v>1608</c:v>
                </c:pt>
                <c:pt idx="4">
                  <c:v>1609</c:v>
                </c:pt>
                <c:pt idx="5">
                  <c:v>1610</c:v>
                </c:pt>
                <c:pt idx="6">
                  <c:v>1611</c:v>
                </c:pt>
                <c:pt idx="7">
                  <c:v>1612</c:v>
                </c:pt>
                <c:pt idx="8">
                  <c:v>1701</c:v>
                </c:pt>
                <c:pt idx="9">
                  <c:v>1702</c:v>
                </c:pt>
                <c:pt idx="10">
                  <c:v>1703</c:v>
                </c:pt>
                <c:pt idx="11">
                  <c:v>1704</c:v>
                </c:pt>
                <c:pt idx="12">
                  <c:v>1705</c:v>
                </c:pt>
                <c:pt idx="13">
                  <c:v>1706</c:v>
                </c:pt>
                <c:pt idx="14">
                  <c:v>1707</c:v>
                </c:pt>
                <c:pt idx="15">
                  <c:v>1708</c:v>
                </c:pt>
                <c:pt idx="16">
                  <c:v>1709</c:v>
                </c:pt>
                <c:pt idx="17">
                  <c:v>1710</c:v>
                </c:pt>
                <c:pt idx="18">
                  <c:v>1711</c:v>
                </c:pt>
                <c:pt idx="19">
                  <c:v>1712</c:v>
                </c:pt>
                <c:pt idx="20">
                  <c:v>1801</c:v>
                </c:pt>
                <c:pt idx="21">
                  <c:v>1802</c:v>
                </c:pt>
                <c:pt idx="22">
                  <c:v>1803</c:v>
                </c:pt>
                <c:pt idx="23">
                  <c:v>1804</c:v>
                </c:pt>
                <c:pt idx="24">
                  <c:v>1805</c:v>
                </c:pt>
              </c:numCache>
            </c:numRef>
          </c:cat>
          <c:val>
            <c:numRef>
              <c:f>住宅量价!$C$2:$C$26</c:f>
              <c:numCache>
                <c:formatCode>General</c:formatCode>
                <c:ptCount val="25"/>
                <c:pt idx="0">
                  <c:v>164.89</c:v>
                </c:pt>
                <c:pt idx="1">
                  <c:v>154.86000000000001</c:v>
                </c:pt>
                <c:pt idx="2">
                  <c:v>144.52000000000001</c:v>
                </c:pt>
                <c:pt idx="3">
                  <c:v>108.2</c:v>
                </c:pt>
                <c:pt idx="4">
                  <c:v>144.76</c:v>
                </c:pt>
                <c:pt idx="5">
                  <c:v>104.36</c:v>
                </c:pt>
                <c:pt idx="6">
                  <c:v>87.19</c:v>
                </c:pt>
                <c:pt idx="7">
                  <c:v>55.94</c:v>
                </c:pt>
                <c:pt idx="8">
                  <c:v>66.61</c:v>
                </c:pt>
                <c:pt idx="9">
                  <c:v>26.43</c:v>
                </c:pt>
                <c:pt idx="10">
                  <c:v>51.82</c:v>
                </c:pt>
                <c:pt idx="11">
                  <c:v>75.25</c:v>
                </c:pt>
                <c:pt idx="12">
                  <c:v>100.32</c:v>
                </c:pt>
                <c:pt idx="13">
                  <c:v>72.959999999999994</c:v>
                </c:pt>
                <c:pt idx="14">
                  <c:v>70.819999999999993</c:v>
                </c:pt>
                <c:pt idx="15">
                  <c:v>42.99</c:v>
                </c:pt>
                <c:pt idx="16">
                  <c:v>88.47</c:v>
                </c:pt>
                <c:pt idx="17">
                  <c:v>44.03</c:v>
                </c:pt>
                <c:pt idx="18">
                  <c:v>58.12</c:v>
                </c:pt>
                <c:pt idx="19">
                  <c:v>120.58</c:v>
                </c:pt>
                <c:pt idx="20">
                  <c:v>89.5</c:v>
                </c:pt>
                <c:pt idx="21">
                  <c:v>41.82</c:v>
                </c:pt>
                <c:pt idx="22">
                  <c:v>34.47</c:v>
                </c:pt>
                <c:pt idx="23">
                  <c:v>57.11</c:v>
                </c:pt>
                <c:pt idx="24">
                  <c:v>48.99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77-41F2-9360-5642FD76EC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2697824"/>
        <c:axId val="302726440"/>
      </c:barChart>
      <c:lineChart>
        <c:grouping val="stacked"/>
        <c:varyColors val="0"/>
        <c:ser>
          <c:idx val="2"/>
          <c:order val="2"/>
          <c:tx>
            <c:strRef>
              <c:f>住宅量价!$D$1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 cap="rnd">
              <a:solidFill>
                <a:srgbClr val="B7944D"/>
              </a:solidFill>
              <a:round/>
            </a:ln>
            <a:effectLst/>
          </c:spPr>
          <c:marker>
            <c:symbol val="none"/>
          </c:marker>
          <c:dLbls>
            <c:dLbl>
              <c:idx val="24"/>
              <c:layout>
                <c:manualLayout>
                  <c:x val="-2.6278452092114747E-2"/>
                  <c:y val="-5.18867860289721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677-41F2-9360-5642FD76EC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住宅量价!$A$2:$A$26</c:f>
              <c:numCache>
                <c:formatCode>General</c:formatCode>
                <c:ptCount val="25"/>
                <c:pt idx="0">
                  <c:v>1605</c:v>
                </c:pt>
                <c:pt idx="1">
                  <c:v>1606</c:v>
                </c:pt>
                <c:pt idx="2">
                  <c:v>1607</c:v>
                </c:pt>
                <c:pt idx="3">
                  <c:v>1608</c:v>
                </c:pt>
                <c:pt idx="4">
                  <c:v>1609</c:v>
                </c:pt>
                <c:pt idx="5">
                  <c:v>1610</c:v>
                </c:pt>
                <c:pt idx="6">
                  <c:v>1611</c:v>
                </c:pt>
                <c:pt idx="7">
                  <c:v>1612</c:v>
                </c:pt>
                <c:pt idx="8">
                  <c:v>1701</c:v>
                </c:pt>
                <c:pt idx="9">
                  <c:v>1702</c:v>
                </c:pt>
                <c:pt idx="10">
                  <c:v>1703</c:v>
                </c:pt>
                <c:pt idx="11">
                  <c:v>1704</c:v>
                </c:pt>
                <c:pt idx="12">
                  <c:v>1705</c:v>
                </c:pt>
                <c:pt idx="13">
                  <c:v>1706</c:v>
                </c:pt>
                <c:pt idx="14">
                  <c:v>1707</c:v>
                </c:pt>
                <c:pt idx="15">
                  <c:v>1708</c:v>
                </c:pt>
                <c:pt idx="16">
                  <c:v>1709</c:v>
                </c:pt>
                <c:pt idx="17">
                  <c:v>1710</c:v>
                </c:pt>
                <c:pt idx="18">
                  <c:v>1711</c:v>
                </c:pt>
                <c:pt idx="19">
                  <c:v>1712</c:v>
                </c:pt>
                <c:pt idx="20">
                  <c:v>1801</c:v>
                </c:pt>
                <c:pt idx="21">
                  <c:v>1802</c:v>
                </c:pt>
                <c:pt idx="22">
                  <c:v>1803</c:v>
                </c:pt>
                <c:pt idx="23">
                  <c:v>1804</c:v>
                </c:pt>
                <c:pt idx="24">
                  <c:v>1805</c:v>
                </c:pt>
              </c:numCache>
            </c:numRef>
          </c:cat>
          <c:val>
            <c:numRef>
              <c:f>住宅量价!$D$2:$D$26</c:f>
              <c:numCache>
                <c:formatCode>General</c:formatCode>
                <c:ptCount val="25"/>
                <c:pt idx="0">
                  <c:v>18421</c:v>
                </c:pt>
                <c:pt idx="1">
                  <c:v>19865</c:v>
                </c:pt>
                <c:pt idx="2">
                  <c:v>20925</c:v>
                </c:pt>
                <c:pt idx="3">
                  <c:v>18663</c:v>
                </c:pt>
                <c:pt idx="4">
                  <c:v>22128</c:v>
                </c:pt>
                <c:pt idx="5">
                  <c:v>20644</c:v>
                </c:pt>
                <c:pt idx="6">
                  <c:v>21237</c:v>
                </c:pt>
                <c:pt idx="7">
                  <c:v>19754</c:v>
                </c:pt>
                <c:pt idx="8">
                  <c:v>20114</c:v>
                </c:pt>
                <c:pt idx="9">
                  <c:v>20807</c:v>
                </c:pt>
                <c:pt idx="10">
                  <c:v>20554</c:v>
                </c:pt>
                <c:pt idx="11">
                  <c:v>20136</c:v>
                </c:pt>
                <c:pt idx="12">
                  <c:v>20565</c:v>
                </c:pt>
                <c:pt idx="13">
                  <c:v>20695</c:v>
                </c:pt>
                <c:pt idx="14">
                  <c:v>23273</c:v>
                </c:pt>
                <c:pt idx="15">
                  <c:v>19873</c:v>
                </c:pt>
                <c:pt idx="16">
                  <c:v>24596</c:v>
                </c:pt>
                <c:pt idx="17">
                  <c:v>22546</c:v>
                </c:pt>
                <c:pt idx="18">
                  <c:v>22834</c:v>
                </c:pt>
                <c:pt idx="19">
                  <c:v>21559</c:v>
                </c:pt>
                <c:pt idx="20">
                  <c:v>23222</c:v>
                </c:pt>
                <c:pt idx="21">
                  <c:v>22454</c:v>
                </c:pt>
                <c:pt idx="22">
                  <c:v>21783</c:v>
                </c:pt>
                <c:pt idx="23">
                  <c:v>20546</c:v>
                </c:pt>
                <c:pt idx="24">
                  <c:v>19857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4677-41F2-9360-5642FD76EC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26832"/>
        <c:axId val="302721344"/>
      </c:lineChart>
      <c:catAx>
        <c:axId val="30269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898989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6440"/>
        <c:crosses val="autoZero"/>
        <c:auto val="1"/>
        <c:lblAlgn val="ctr"/>
        <c:lblOffset val="100"/>
        <c:noMultiLvlLbl val="0"/>
      </c:catAx>
      <c:valAx>
        <c:axId val="302726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89898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697824"/>
        <c:crosses val="autoZero"/>
        <c:crossBetween val="between"/>
      </c:valAx>
      <c:valAx>
        <c:axId val="30272134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89898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6832"/>
        <c:crosses val="max"/>
        <c:crossBetween val="between"/>
      </c:valAx>
      <c:catAx>
        <c:axId val="3027268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27213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办公分板块!$B$1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31859C"/>
            </a:solidFill>
            <a:ln>
              <a:noFill/>
            </a:ln>
            <a:effectLst/>
          </c:spPr>
          <c:invertIfNegative val="0"/>
          <c:cat>
            <c:strRef>
              <c:f>办公分板块!$A$2:$A$13</c:f>
              <c:strCache>
                <c:ptCount val="12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江北新区直管区</c:v>
                </c:pt>
                <c:pt idx="9">
                  <c:v>六合</c:v>
                </c:pt>
                <c:pt idx="10">
                  <c:v>溧水</c:v>
                </c:pt>
                <c:pt idx="11">
                  <c:v>高淳</c:v>
                </c:pt>
              </c:strCache>
            </c:strRef>
          </c:cat>
          <c:val>
            <c:numRef>
              <c:f>办公分板块!$B$2:$B$13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0.42</c:v>
                </c:pt>
                <c:pt idx="5">
                  <c:v>0</c:v>
                </c:pt>
                <c:pt idx="6">
                  <c:v>2.2599999999999998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5A-4014-B19C-E1B9E55356E4}"/>
            </c:ext>
          </c:extLst>
        </c:ser>
        <c:ser>
          <c:idx val="1"/>
          <c:order val="1"/>
          <c:tx>
            <c:strRef>
              <c:f>办公分板块!$C$1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办公分板块!$A$2:$A$13</c:f>
              <c:strCache>
                <c:ptCount val="12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江北新区直管区</c:v>
                </c:pt>
                <c:pt idx="9">
                  <c:v>六合</c:v>
                </c:pt>
                <c:pt idx="10">
                  <c:v>溧水</c:v>
                </c:pt>
                <c:pt idx="11">
                  <c:v>高淳</c:v>
                </c:pt>
              </c:strCache>
            </c:strRef>
          </c:cat>
          <c:val>
            <c:numRef>
              <c:f>办公分板块!$C$2:$C$13</c:f>
              <c:numCache>
                <c:formatCode>General</c:formatCode>
                <c:ptCount val="12"/>
                <c:pt idx="0">
                  <c:v>0.39</c:v>
                </c:pt>
                <c:pt idx="1">
                  <c:v>0</c:v>
                </c:pt>
                <c:pt idx="2">
                  <c:v>0</c:v>
                </c:pt>
                <c:pt idx="3">
                  <c:v>0.04</c:v>
                </c:pt>
                <c:pt idx="4">
                  <c:v>0</c:v>
                </c:pt>
                <c:pt idx="5">
                  <c:v>0.15</c:v>
                </c:pt>
                <c:pt idx="6">
                  <c:v>1.86</c:v>
                </c:pt>
                <c:pt idx="7">
                  <c:v>1.1000000000000001</c:v>
                </c:pt>
                <c:pt idx="8">
                  <c:v>0.09</c:v>
                </c:pt>
                <c:pt idx="9">
                  <c:v>0.14000000000000001</c:v>
                </c:pt>
                <c:pt idx="10">
                  <c:v>0.33</c:v>
                </c:pt>
                <c:pt idx="11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5A-4014-B19C-E1B9E5535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722912"/>
        <c:axId val="302717816"/>
      </c:barChart>
      <c:lineChart>
        <c:grouping val="stacked"/>
        <c:varyColors val="0"/>
        <c:ser>
          <c:idx val="2"/>
          <c:order val="2"/>
          <c:tx>
            <c:strRef>
              <c:f>办公分板块!$D$1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 cap="rnd">
              <a:solidFill>
                <a:srgbClr val="996600"/>
              </a:solidFill>
              <a:round/>
            </a:ln>
            <a:effectLst/>
          </c:spPr>
          <c:marker>
            <c:symbol val="none"/>
          </c:marker>
          <c:cat>
            <c:strRef>
              <c:f>办公分板块!$A$2:$A$13</c:f>
              <c:strCache>
                <c:ptCount val="12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江北新区直管区</c:v>
                </c:pt>
                <c:pt idx="9">
                  <c:v>六合</c:v>
                </c:pt>
                <c:pt idx="10">
                  <c:v>溧水</c:v>
                </c:pt>
                <c:pt idx="11">
                  <c:v>高淳</c:v>
                </c:pt>
              </c:strCache>
            </c:strRef>
          </c:cat>
          <c:val>
            <c:numRef>
              <c:f>办公分板块!$D$2:$D$13</c:f>
              <c:numCache>
                <c:formatCode>General</c:formatCode>
                <c:ptCount val="12"/>
                <c:pt idx="0">
                  <c:v>49943</c:v>
                </c:pt>
                <c:pt idx="3">
                  <c:v>29288</c:v>
                </c:pt>
                <c:pt idx="5">
                  <c:v>26806</c:v>
                </c:pt>
                <c:pt idx="6">
                  <c:v>29369</c:v>
                </c:pt>
                <c:pt idx="7">
                  <c:v>27714</c:v>
                </c:pt>
                <c:pt idx="8">
                  <c:v>24850</c:v>
                </c:pt>
                <c:pt idx="9">
                  <c:v>6745</c:v>
                </c:pt>
                <c:pt idx="10">
                  <c:v>12942</c:v>
                </c:pt>
                <c:pt idx="11">
                  <c:v>15205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D45A-4014-B19C-E1B9E5535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20168"/>
        <c:axId val="302720560"/>
      </c:lineChart>
      <c:catAx>
        <c:axId val="30272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17816"/>
        <c:crosses val="autoZero"/>
        <c:auto val="1"/>
        <c:lblAlgn val="ctr"/>
        <c:lblOffset val="100"/>
        <c:noMultiLvlLbl val="0"/>
      </c:catAx>
      <c:valAx>
        <c:axId val="302717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2912"/>
        <c:crosses val="autoZero"/>
        <c:crossBetween val="between"/>
      </c:valAx>
      <c:valAx>
        <c:axId val="302720560"/>
        <c:scaling>
          <c:orientation val="minMax"/>
          <c:min val="0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0168"/>
        <c:crosses val="max"/>
        <c:crossBetween val="between"/>
      </c:valAx>
      <c:catAx>
        <c:axId val="302720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272056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办公分板块!$B$1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31859C"/>
            </a:solidFill>
            <a:ln>
              <a:noFill/>
            </a:ln>
            <a:effectLst/>
          </c:spPr>
          <c:invertIfNegative val="0"/>
          <c:cat>
            <c:strRef>
              <c:f>办公分板块!$A$2:$A$13</c:f>
              <c:strCache>
                <c:ptCount val="12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江北新区直管区</c:v>
                </c:pt>
                <c:pt idx="9">
                  <c:v>六合</c:v>
                </c:pt>
                <c:pt idx="10">
                  <c:v>溧水</c:v>
                </c:pt>
                <c:pt idx="11">
                  <c:v>高淳</c:v>
                </c:pt>
              </c:strCache>
            </c:strRef>
          </c:cat>
          <c:val>
            <c:numRef>
              <c:f>办公分板块!$B$2:$B$13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20.309999999999999</c:v>
                </c:pt>
                <c:pt idx="5">
                  <c:v>0</c:v>
                </c:pt>
                <c:pt idx="6">
                  <c:v>4.79</c:v>
                </c:pt>
                <c:pt idx="7">
                  <c:v>2.67</c:v>
                </c:pt>
                <c:pt idx="8">
                  <c:v>4.5599999999999996</c:v>
                </c:pt>
                <c:pt idx="9">
                  <c:v>2.87</c:v>
                </c:pt>
                <c:pt idx="10">
                  <c:v>5.14</c:v>
                </c:pt>
                <c:pt idx="11">
                  <c:v>14.33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7B-4BC4-949A-0F8A05593E67}"/>
            </c:ext>
          </c:extLst>
        </c:ser>
        <c:ser>
          <c:idx val="1"/>
          <c:order val="1"/>
          <c:tx>
            <c:strRef>
              <c:f>办公分板块!$C$1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办公分板块!$A$2:$A$13</c:f>
              <c:strCache>
                <c:ptCount val="12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江北新区直管区</c:v>
                </c:pt>
                <c:pt idx="9">
                  <c:v>六合</c:v>
                </c:pt>
                <c:pt idx="10">
                  <c:v>溧水</c:v>
                </c:pt>
                <c:pt idx="11">
                  <c:v>高淳</c:v>
                </c:pt>
              </c:strCache>
            </c:strRef>
          </c:cat>
          <c:val>
            <c:numRef>
              <c:f>办公分板块!$C$2:$C$13</c:f>
              <c:numCache>
                <c:formatCode>General</c:formatCode>
                <c:ptCount val="12"/>
                <c:pt idx="0">
                  <c:v>0.1</c:v>
                </c:pt>
                <c:pt idx="1">
                  <c:v>0.3</c:v>
                </c:pt>
                <c:pt idx="2">
                  <c:v>0.23</c:v>
                </c:pt>
                <c:pt idx="3">
                  <c:v>0.34</c:v>
                </c:pt>
                <c:pt idx="4">
                  <c:v>7.77</c:v>
                </c:pt>
                <c:pt idx="5">
                  <c:v>1.29</c:v>
                </c:pt>
                <c:pt idx="6">
                  <c:v>8.65</c:v>
                </c:pt>
                <c:pt idx="7">
                  <c:v>1.2</c:v>
                </c:pt>
                <c:pt idx="8">
                  <c:v>10.78</c:v>
                </c:pt>
                <c:pt idx="9">
                  <c:v>1.19</c:v>
                </c:pt>
                <c:pt idx="10">
                  <c:v>14.47</c:v>
                </c:pt>
                <c:pt idx="11">
                  <c:v>2.66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7B-4BC4-949A-0F8A05593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722912"/>
        <c:axId val="302717816"/>
      </c:barChart>
      <c:lineChart>
        <c:grouping val="stacked"/>
        <c:varyColors val="0"/>
        <c:ser>
          <c:idx val="2"/>
          <c:order val="2"/>
          <c:tx>
            <c:strRef>
              <c:f>办公分板块!$D$1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 cap="rnd">
              <a:solidFill>
                <a:srgbClr val="996600"/>
              </a:solidFill>
              <a:round/>
            </a:ln>
            <a:effectLst/>
          </c:spPr>
          <c:marker>
            <c:symbol val="none"/>
          </c:marker>
          <c:cat>
            <c:strRef>
              <c:f>办公分板块!$A$2:$A$13</c:f>
              <c:strCache>
                <c:ptCount val="12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江北新区直管区</c:v>
                </c:pt>
                <c:pt idx="9">
                  <c:v>六合</c:v>
                </c:pt>
                <c:pt idx="10">
                  <c:v>溧水</c:v>
                </c:pt>
                <c:pt idx="11">
                  <c:v>高淳</c:v>
                </c:pt>
              </c:strCache>
            </c:strRef>
          </c:cat>
          <c:val>
            <c:numRef>
              <c:f>办公分板块!$D$2:$D$13</c:f>
              <c:numCache>
                <c:formatCode>General</c:formatCode>
                <c:ptCount val="12"/>
                <c:pt idx="0">
                  <c:v>32225</c:v>
                </c:pt>
                <c:pt idx="1">
                  <c:v>36741</c:v>
                </c:pt>
                <c:pt idx="2">
                  <c:v>33737</c:v>
                </c:pt>
                <c:pt idx="3">
                  <c:v>34822</c:v>
                </c:pt>
                <c:pt idx="4">
                  <c:v>30378</c:v>
                </c:pt>
                <c:pt idx="5">
                  <c:v>33002</c:v>
                </c:pt>
                <c:pt idx="6">
                  <c:v>22092</c:v>
                </c:pt>
                <c:pt idx="7">
                  <c:v>22888</c:v>
                </c:pt>
                <c:pt idx="8">
                  <c:v>24536</c:v>
                </c:pt>
                <c:pt idx="9">
                  <c:v>10703</c:v>
                </c:pt>
                <c:pt idx="10">
                  <c:v>9960</c:v>
                </c:pt>
                <c:pt idx="11">
                  <c:v>7624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327B-4BC4-949A-0F8A05593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20168"/>
        <c:axId val="302720560"/>
      </c:lineChart>
      <c:catAx>
        <c:axId val="30272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17816"/>
        <c:crosses val="autoZero"/>
        <c:auto val="1"/>
        <c:lblAlgn val="ctr"/>
        <c:lblOffset val="100"/>
        <c:noMultiLvlLbl val="0"/>
      </c:catAx>
      <c:valAx>
        <c:axId val="302717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2912"/>
        <c:crosses val="autoZero"/>
        <c:crossBetween val="between"/>
      </c:valAx>
      <c:valAx>
        <c:axId val="30272056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0168"/>
        <c:crosses val="max"/>
        <c:crossBetween val="between"/>
        <c:majorUnit val="10000"/>
      </c:valAx>
      <c:catAx>
        <c:axId val="302720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272056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533699959264323E-2"/>
          <c:y val="7.3361779415406933E-2"/>
          <c:w val="0.87001791467614764"/>
          <c:h val="0.721941140942805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住宅存量!$B$1</c:f>
              <c:strCache>
                <c:ptCount val="1"/>
                <c:pt idx="0">
                  <c:v>库存(万㎡)</c:v>
                </c:pt>
              </c:strCache>
            </c:strRef>
          </c:tx>
          <c:spPr>
            <a:solidFill>
              <a:srgbClr val="31859C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0B09-41D6-903A-7AA5503CC4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住宅存量!$A$2:$A$13</c:f>
              <c:numCache>
                <c:formatCode>General</c:formatCode>
                <c:ptCount val="12"/>
                <c:pt idx="0">
                  <c:v>1706</c:v>
                </c:pt>
                <c:pt idx="1">
                  <c:v>1707</c:v>
                </c:pt>
                <c:pt idx="2">
                  <c:v>1708</c:v>
                </c:pt>
                <c:pt idx="3">
                  <c:v>1709</c:v>
                </c:pt>
                <c:pt idx="4">
                  <c:v>1710</c:v>
                </c:pt>
                <c:pt idx="5">
                  <c:v>1711</c:v>
                </c:pt>
                <c:pt idx="6">
                  <c:v>1712</c:v>
                </c:pt>
                <c:pt idx="7">
                  <c:v>1801</c:v>
                </c:pt>
                <c:pt idx="8">
                  <c:v>1802</c:v>
                </c:pt>
                <c:pt idx="9">
                  <c:v>1803</c:v>
                </c:pt>
                <c:pt idx="10">
                  <c:v>1804</c:v>
                </c:pt>
                <c:pt idx="11">
                  <c:v>1805</c:v>
                </c:pt>
              </c:numCache>
            </c:numRef>
          </c:cat>
          <c:val>
            <c:numRef>
              <c:f>住宅存量!$B$2:$B$13</c:f>
              <c:numCache>
                <c:formatCode>General</c:formatCode>
                <c:ptCount val="12"/>
                <c:pt idx="0">
                  <c:v>215.01</c:v>
                </c:pt>
                <c:pt idx="1">
                  <c:v>224.65</c:v>
                </c:pt>
                <c:pt idx="2">
                  <c:v>230.22</c:v>
                </c:pt>
                <c:pt idx="3">
                  <c:v>225.85</c:v>
                </c:pt>
                <c:pt idx="4">
                  <c:v>213.73</c:v>
                </c:pt>
                <c:pt idx="5">
                  <c:v>247.31</c:v>
                </c:pt>
                <c:pt idx="6">
                  <c:v>299.10000000000002</c:v>
                </c:pt>
                <c:pt idx="7">
                  <c:v>256.41000000000003</c:v>
                </c:pt>
                <c:pt idx="8">
                  <c:v>239.31</c:v>
                </c:pt>
                <c:pt idx="9">
                  <c:v>243.49</c:v>
                </c:pt>
                <c:pt idx="10">
                  <c:v>236.53</c:v>
                </c:pt>
                <c:pt idx="11">
                  <c:v>238.25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1B-4807-9079-678D7F6E56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302702920"/>
        <c:axId val="302713504"/>
      </c:barChart>
      <c:lineChart>
        <c:grouping val="standard"/>
        <c:varyColors val="0"/>
        <c:ser>
          <c:idx val="1"/>
          <c:order val="1"/>
          <c:tx>
            <c:strRef>
              <c:f>住宅存量!$C$1</c:f>
              <c:strCache>
                <c:ptCount val="1"/>
                <c:pt idx="0">
                  <c:v>去化周期(月)</c:v>
                </c:pt>
              </c:strCache>
            </c:strRef>
          </c:tx>
          <c:spPr>
            <a:ln>
              <a:solidFill>
                <a:srgbClr val="B7944D"/>
              </a:solidFill>
            </a:ln>
          </c:spPr>
          <c:marker>
            <c:symbol val="circle"/>
            <c:size val="5"/>
            <c:spPr>
              <a:solidFill>
                <a:srgbClr val="B7944D"/>
              </a:solidFill>
              <a:ln>
                <a:noFill/>
              </a:ln>
            </c:spPr>
          </c:marker>
          <c:dLbls>
            <c:dLbl>
              <c:idx val="4"/>
              <c:numFmt formatCode="#,##0.0_);[Red]\(#,##0.0\)" sourceLinked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住宅存量!$A$2:$A$13</c:f>
              <c:numCache>
                <c:formatCode>General</c:formatCode>
                <c:ptCount val="12"/>
                <c:pt idx="0">
                  <c:v>1706</c:v>
                </c:pt>
                <c:pt idx="1">
                  <c:v>1707</c:v>
                </c:pt>
                <c:pt idx="2">
                  <c:v>1708</c:v>
                </c:pt>
                <c:pt idx="3">
                  <c:v>1709</c:v>
                </c:pt>
                <c:pt idx="4">
                  <c:v>1710</c:v>
                </c:pt>
                <c:pt idx="5">
                  <c:v>1711</c:v>
                </c:pt>
                <c:pt idx="6">
                  <c:v>1712</c:v>
                </c:pt>
                <c:pt idx="7">
                  <c:v>1801</c:v>
                </c:pt>
                <c:pt idx="8">
                  <c:v>1802</c:v>
                </c:pt>
                <c:pt idx="9">
                  <c:v>1803</c:v>
                </c:pt>
                <c:pt idx="10">
                  <c:v>1804</c:v>
                </c:pt>
                <c:pt idx="11">
                  <c:v>1805</c:v>
                </c:pt>
              </c:numCache>
            </c:numRef>
          </c:cat>
          <c:val>
            <c:numRef>
              <c:f>住宅存量!$C$2:$C$13</c:f>
              <c:numCache>
                <c:formatCode>General</c:formatCode>
                <c:ptCount val="12"/>
                <c:pt idx="0">
                  <c:v>3.3</c:v>
                </c:pt>
                <c:pt idx="1">
                  <c:v>3.3</c:v>
                </c:pt>
                <c:pt idx="2">
                  <c:v>3.2</c:v>
                </c:pt>
                <c:pt idx="3">
                  <c:v>2.9</c:v>
                </c:pt>
                <c:pt idx="4">
                  <c:v>2.9</c:v>
                </c:pt>
                <c:pt idx="5">
                  <c:v>3.7</c:v>
                </c:pt>
                <c:pt idx="6">
                  <c:v>4.0999999999999996</c:v>
                </c:pt>
                <c:pt idx="7">
                  <c:v>3.4</c:v>
                </c:pt>
                <c:pt idx="8">
                  <c:v>3.2</c:v>
                </c:pt>
                <c:pt idx="9">
                  <c:v>3.7</c:v>
                </c:pt>
                <c:pt idx="10">
                  <c:v>3.5</c:v>
                </c:pt>
                <c:pt idx="11">
                  <c:v>3.6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EF1B-4807-9079-678D7F6E56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00960"/>
        <c:axId val="302709584"/>
      </c:lineChart>
      <c:catAx>
        <c:axId val="3027029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pPr>
            <a:endParaRPr lang="zh-CN"/>
          </a:p>
        </c:txPr>
        <c:crossAx val="302713504"/>
        <c:crosses val="autoZero"/>
        <c:auto val="1"/>
        <c:lblAlgn val="ctr"/>
        <c:lblOffset val="100"/>
        <c:noMultiLvlLbl val="0"/>
      </c:catAx>
      <c:valAx>
        <c:axId val="302713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5">
            <a:solidFill>
              <a:srgbClr val="898989"/>
            </a:solidFill>
          </a:ln>
        </c:spPr>
        <c:txPr>
          <a:bodyPr/>
          <a:lstStyle/>
          <a:p>
            <a: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pPr>
            <a:endParaRPr lang="zh-CN"/>
          </a:p>
        </c:txPr>
        <c:crossAx val="302702920"/>
        <c:crosses val="autoZero"/>
        <c:crossBetween val="between"/>
      </c:valAx>
      <c:valAx>
        <c:axId val="30270958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pPr>
            <a:endParaRPr lang="zh-CN"/>
          </a:p>
        </c:txPr>
        <c:crossAx val="302700960"/>
        <c:crosses val="max"/>
        <c:crossBetween val="between"/>
      </c:valAx>
      <c:catAx>
        <c:axId val="3027009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302709584"/>
        <c:crossesAt val="0"/>
        <c:auto val="1"/>
        <c:lblAlgn val="ctr"/>
        <c:lblOffset val="100"/>
        <c:noMultiLvlLbl val="0"/>
      </c:catAx>
    </c:plotArea>
    <c:legend>
      <c:legendPos val="b"/>
      <c:overlay val="0"/>
      <c:txPr>
        <a:bodyPr/>
        <a:lstStyle/>
        <a:p>
          <a:pPr>
            <a:defRPr>
              <a:solidFill>
                <a:schemeClr val="tx1">
                  <a:lumMod val="85000"/>
                  <a:lumOff val="15000"/>
                </a:schemeClr>
              </a:solidFill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70177165354331E-2"/>
          <c:y val="6.5224328760325592E-2"/>
          <c:w val="0.90729958169291336"/>
          <c:h val="0.696107189408055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库存板块!$B$1</c:f>
              <c:strCache>
                <c:ptCount val="1"/>
                <c:pt idx="0">
                  <c:v>库存(万㎡)</c:v>
                </c:pt>
              </c:strCache>
            </c:strRef>
          </c:tx>
          <c:spPr>
            <a:solidFill>
              <a:srgbClr val="31859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库存板块!$A$2:$A$13</c:f>
              <c:strCache>
                <c:ptCount val="12"/>
                <c:pt idx="0">
                  <c:v>城北</c:v>
                </c:pt>
                <c:pt idx="1">
                  <c:v>仙林</c:v>
                </c:pt>
                <c:pt idx="2">
                  <c:v>城中</c:v>
                </c:pt>
                <c:pt idx="3">
                  <c:v>城东</c:v>
                </c:pt>
                <c:pt idx="4">
                  <c:v>城南</c:v>
                </c:pt>
                <c:pt idx="5">
                  <c:v>河西</c:v>
                </c:pt>
                <c:pt idx="6">
                  <c:v>江北新区直管区</c:v>
                </c:pt>
                <c:pt idx="7">
                  <c:v>江宁</c:v>
                </c:pt>
                <c:pt idx="8">
                  <c:v>浦口</c:v>
                </c:pt>
                <c:pt idx="9">
                  <c:v>六合</c:v>
                </c:pt>
                <c:pt idx="10">
                  <c:v>高淳</c:v>
                </c:pt>
                <c:pt idx="11">
                  <c:v>溧水</c:v>
                </c:pt>
              </c:strCache>
            </c:strRef>
          </c:cat>
          <c:val>
            <c:numRef>
              <c:f>库存板块!$B$2:$B$13</c:f>
              <c:numCache>
                <c:formatCode>General</c:formatCode>
                <c:ptCount val="12"/>
                <c:pt idx="0">
                  <c:v>41.4</c:v>
                </c:pt>
                <c:pt idx="1">
                  <c:v>8.9700000000000006</c:v>
                </c:pt>
                <c:pt idx="2">
                  <c:v>8.5399999999999991</c:v>
                </c:pt>
                <c:pt idx="3">
                  <c:v>5.8</c:v>
                </c:pt>
                <c:pt idx="4">
                  <c:v>4.74</c:v>
                </c:pt>
                <c:pt idx="5">
                  <c:v>24.5</c:v>
                </c:pt>
                <c:pt idx="6">
                  <c:v>38.36</c:v>
                </c:pt>
                <c:pt idx="7">
                  <c:v>33.1</c:v>
                </c:pt>
                <c:pt idx="8">
                  <c:v>14.53</c:v>
                </c:pt>
                <c:pt idx="9">
                  <c:v>21.15</c:v>
                </c:pt>
                <c:pt idx="10">
                  <c:v>24.76</c:v>
                </c:pt>
                <c:pt idx="11">
                  <c:v>12.38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1D-4D4B-A7CD-D3F40A129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7"/>
        <c:axId val="302712720"/>
        <c:axId val="302712328"/>
      </c:barChart>
      <c:lineChart>
        <c:grouping val="stacked"/>
        <c:varyColors val="0"/>
        <c:ser>
          <c:idx val="1"/>
          <c:order val="1"/>
          <c:tx>
            <c:strRef>
              <c:f>库存板块!$C$1</c:f>
              <c:strCache>
                <c:ptCount val="1"/>
                <c:pt idx="0">
                  <c:v>去化周期(月)</c:v>
                </c:pt>
              </c:strCache>
            </c:strRef>
          </c:tx>
          <c:spPr>
            <a:ln w="19050" cap="rnd">
              <a:solidFill>
                <a:srgbClr val="B7944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B7944D"/>
              </a:solidFill>
              <a:ln w="9525">
                <a:noFill/>
              </a:ln>
              <a:effectLst/>
            </c:spPr>
          </c:marker>
          <c:dLbls>
            <c:dLbl>
              <c:idx val="1"/>
              <c:layout>
                <c:manualLayout>
                  <c:x val="-2.0173550724637682E-2"/>
                  <c:y val="-0.1520763888888888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1.6634299516908212E-2"/>
                  <c:y val="-0.1167986111111111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库存板块!$A$2:$A$13</c:f>
              <c:strCache>
                <c:ptCount val="12"/>
                <c:pt idx="0">
                  <c:v>城北</c:v>
                </c:pt>
                <c:pt idx="1">
                  <c:v>仙林</c:v>
                </c:pt>
                <c:pt idx="2">
                  <c:v>城中</c:v>
                </c:pt>
                <c:pt idx="3">
                  <c:v>城东</c:v>
                </c:pt>
                <c:pt idx="4">
                  <c:v>城南</c:v>
                </c:pt>
                <c:pt idx="5">
                  <c:v>河西</c:v>
                </c:pt>
                <c:pt idx="6">
                  <c:v>江北新区直管区</c:v>
                </c:pt>
                <c:pt idx="7">
                  <c:v>江宁</c:v>
                </c:pt>
                <c:pt idx="8">
                  <c:v>浦口</c:v>
                </c:pt>
                <c:pt idx="9">
                  <c:v>六合</c:v>
                </c:pt>
                <c:pt idx="10">
                  <c:v>高淳</c:v>
                </c:pt>
                <c:pt idx="11">
                  <c:v>溧水</c:v>
                </c:pt>
              </c:strCache>
            </c:strRef>
          </c:cat>
          <c:val>
            <c:numRef>
              <c:f>库存板块!$C$2:$C$13</c:f>
              <c:numCache>
                <c:formatCode>General</c:formatCode>
                <c:ptCount val="12"/>
                <c:pt idx="0">
                  <c:v>4</c:v>
                </c:pt>
                <c:pt idx="1">
                  <c:v>4.4000000000000004</c:v>
                </c:pt>
                <c:pt idx="2">
                  <c:v>67</c:v>
                </c:pt>
                <c:pt idx="3">
                  <c:v>4.8</c:v>
                </c:pt>
                <c:pt idx="4">
                  <c:v>2</c:v>
                </c:pt>
                <c:pt idx="5">
                  <c:v>3.4</c:v>
                </c:pt>
                <c:pt idx="6">
                  <c:v>3.6</c:v>
                </c:pt>
                <c:pt idx="7">
                  <c:v>3.8</c:v>
                </c:pt>
                <c:pt idx="8">
                  <c:v>8.5</c:v>
                </c:pt>
                <c:pt idx="9">
                  <c:v>5.6</c:v>
                </c:pt>
                <c:pt idx="10">
                  <c:v>3.1</c:v>
                </c:pt>
                <c:pt idx="11">
                  <c:v>1.3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361D-4D4B-A7CD-D3F40A129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10760"/>
        <c:axId val="302711936"/>
      </c:lineChart>
      <c:catAx>
        <c:axId val="30271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898989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12328"/>
        <c:crosses val="autoZero"/>
        <c:auto val="1"/>
        <c:lblAlgn val="ctr"/>
        <c:lblOffset val="100"/>
        <c:noMultiLvlLbl val="0"/>
      </c:catAx>
      <c:valAx>
        <c:axId val="302712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89898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2712720"/>
        <c:crosses val="autoZero"/>
        <c:crossBetween val="between"/>
      </c:valAx>
      <c:valAx>
        <c:axId val="302711936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89898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2710760"/>
        <c:crosses val="max"/>
        <c:crossBetween val="between"/>
      </c:valAx>
      <c:catAx>
        <c:axId val="3027107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2711936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zh-CN" sz="1200" dirty="0"/>
              <a:t>南京</a:t>
            </a:r>
            <a:r>
              <a:rPr lang="zh-CN" altLang="en-US" sz="1200" dirty="0"/>
              <a:t>办公</a:t>
            </a:r>
            <a:r>
              <a:rPr lang="zh-CN" sz="1200" dirty="0"/>
              <a:t>市场月度供销价走势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办公量价!$B$1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31859C"/>
            </a:solidFill>
          </c:spPr>
          <c:invertIfNegative val="0"/>
          <c:dLbls>
            <c:dLbl>
              <c:idx val="12"/>
              <c:layout>
                <c:manualLayout>
                  <c:x val="-1.0962060337942373E-2"/>
                  <c:y val="-3.759288328238560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66D-4FF1-A36B-D6CE10CDF0B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办公量价!$A$2:$A$14</c:f>
              <c:numCache>
                <c:formatCode>General</c:formatCode>
                <c:ptCount val="13"/>
                <c:pt idx="0">
                  <c:v>1705</c:v>
                </c:pt>
                <c:pt idx="1">
                  <c:v>1706</c:v>
                </c:pt>
                <c:pt idx="2">
                  <c:v>1707</c:v>
                </c:pt>
                <c:pt idx="3">
                  <c:v>1708</c:v>
                </c:pt>
                <c:pt idx="4">
                  <c:v>1709</c:v>
                </c:pt>
                <c:pt idx="5">
                  <c:v>1710</c:v>
                </c:pt>
                <c:pt idx="6">
                  <c:v>1711</c:v>
                </c:pt>
                <c:pt idx="7">
                  <c:v>1712</c:v>
                </c:pt>
                <c:pt idx="8">
                  <c:v>1801</c:v>
                </c:pt>
                <c:pt idx="9">
                  <c:v>1802</c:v>
                </c:pt>
                <c:pt idx="10">
                  <c:v>1803</c:v>
                </c:pt>
                <c:pt idx="11">
                  <c:v>1804</c:v>
                </c:pt>
                <c:pt idx="12">
                  <c:v>1805</c:v>
                </c:pt>
              </c:numCache>
            </c:numRef>
          </c:cat>
          <c:val>
            <c:numRef>
              <c:f>办公量价!$B$2:$B$14</c:f>
              <c:numCache>
                <c:formatCode>General</c:formatCode>
                <c:ptCount val="13"/>
                <c:pt idx="0">
                  <c:v>10.09</c:v>
                </c:pt>
                <c:pt idx="1">
                  <c:v>21.22</c:v>
                </c:pt>
                <c:pt idx="2">
                  <c:v>16.25</c:v>
                </c:pt>
                <c:pt idx="3">
                  <c:v>14.5</c:v>
                </c:pt>
                <c:pt idx="4">
                  <c:v>29.3</c:v>
                </c:pt>
                <c:pt idx="5">
                  <c:v>9.0399999999999991</c:v>
                </c:pt>
                <c:pt idx="6">
                  <c:v>25.84</c:v>
                </c:pt>
                <c:pt idx="7">
                  <c:v>9.5399999999999991</c:v>
                </c:pt>
                <c:pt idx="8">
                  <c:v>33.369999999999997</c:v>
                </c:pt>
                <c:pt idx="9">
                  <c:v>14.09</c:v>
                </c:pt>
                <c:pt idx="10">
                  <c:v>3.62</c:v>
                </c:pt>
                <c:pt idx="11">
                  <c:v>27.84</c:v>
                </c:pt>
                <c:pt idx="12">
                  <c:v>12.2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6D-4FF1-A36B-D6CE10CDF0B9}"/>
            </c:ext>
          </c:extLst>
        </c:ser>
        <c:ser>
          <c:idx val="1"/>
          <c:order val="1"/>
          <c:tx>
            <c:strRef>
              <c:f>办公量价!$C$1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dLbls>
            <c:dLbl>
              <c:idx val="12"/>
              <c:layout>
                <c:manualLayout>
                  <c:x val="2.4360134084315988E-3"/>
                  <c:y val="7.51857665647712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66D-4FF1-A36B-D6CE10CDF0B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办公量价!$A$2:$A$14</c:f>
              <c:numCache>
                <c:formatCode>General</c:formatCode>
                <c:ptCount val="13"/>
                <c:pt idx="0">
                  <c:v>1705</c:v>
                </c:pt>
                <c:pt idx="1">
                  <c:v>1706</c:v>
                </c:pt>
                <c:pt idx="2">
                  <c:v>1707</c:v>
                </c:pt>
                <c:pt idx="3">
                  <c:v>1708</c:v>
                </c:pt>
                <c:pt idx="4">
                  <c:v>1709</c:v>
                </c:pt>
                <c:pt idx="5">
                  <c:v>1710</c:v>
                </c:pt>
                <c:pt idx="6">
                  <c:v>1711</c:v>
                </c:pt>
                <c:pt idx="7">
                  <c:v>1712</c:v>
                </c:pt>
                <c:pt idx="8">
                  <c:v>1801</c:v>
                </c:pt>
                <c:pt idx="9">
                  <c:v>1802</c:v>
                </c:pt>
                <c:pt idx="10">
                  <c:v>1803</c:v>
                </c:pt>
                <c:pt idx="11">
                  <c:v>1804</c:v>
                </c:pt>
                <c:pt idx="12">
                  <c:v>1805</c:v>
                </c:pt>
              </c:numCache>
            </c:numRef>
          </c:cat>
          <c:val>
            <c:numRef>
              <c:f>办公量价!$C$2:$C$14</c:f>
              <c:numCache>
                <c:formatCode>General</c:formatCode>
                <c:ptCount val="13"/>
                <c:pt idx="0">
                  <c:v>11.48</c:v>
                </c:pt>
                <c:pt idx="1">
                  <c:v>18.93</c:v>
                </c:pt>
                <c:pt idx="2">
                  <c:v>16.95</c:v>
                </c:pt>
                <c:pt idx="3">
                  <c:v>20.65</c:v>
                </c:pt>
                <c:pt idx="4">
                  <c:v>12.52</c:v>
                </c:pt>
                <c:pt idx="5">
                  <c:v>14.01</c:v>
                </c:pt>
                <c:pt idx="6">
                  <c:v>13.1</c:v>
                </c:pt>
                <c:pt idx="7">
                  <c:v>16.59</c:v>
                </c:pt>
                <c:pt idx="8">
                  <c:v>8.56</c:v>
                </c:pt>
                <c:pt idx="9">
                  <c:v>6.9</c:v>
                </c:pt>
                <c:pt idx="10">
                  <c:v>12.01</c:v>
                </c:pt>
                <c:pt idx="11">
                  <c:v>12.95</c:v>
                </c:pt>
                <c:pt idx="12">
                  <c:v>15.25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6D-4FF1-A36B-D6CE10CDF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729184"/>
        <c:axId val="302729576"/>
      </c:barChart>
      <c:lineChart>
        <c:grouping val="standard"/>
        <c:varyColors val="0"/>
        <c:ser>
          <c:idx val="2"/>
          <c:order val="2"/>
          <c:tx>
            <c:strRef>
              <c:f>办公量价!$D$1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>
              <a:solidFill>
                <a:srgbClr val="B7944D"/>
              </a:solidFill>
            </a:ln>
          </c:spPr>
          <c:marker>
            <c:symbol val="none"/>
          </c:marker>
          <c:dLbls>
            <c:dLbl>
              <c:idx val="12"/>
              <c:layout>
                <c:manualLayout>
                  <c:x val="-8.5260469295105959E-3"/>
                  <c:y val="2.6315018297669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66D-4FF1-A36B-D6CE10CDF0B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办公量价!$A$2:$A$14</c:f>
              <c:numCache>
                <c:formatCode>General</c:formatCode>
                <c:ptCount val="13"/>
                <c:pt idx="0">
                  <c:v>1705</c:v>
                </c:pt>
                <c:pt idx="1">
                  <c:v>1706</c:v>
                </c:pt>
                <c:pt idx="2">
                  <c:v>1707</c:v>
                </c:pt>
                <c:pt idx="3">
                  <c:v>1708</c:v>
                </c:pt>
                <c:pt idx="4">
                  <c:v>1709</c:v>
                </c:pt>
                <c:pt idx="5">
                  <c:v>1710</c:v>
                </c:pt>
                <c:pt idx="6">
                  <c:v>1711</c:v>
                </c:pt>
                <c:pt idx="7">
                  <c:v>1712</c:v>
                </c:pt>
                <c:pt idx="8">
                  <c:v>1801</c:v>
                </c:pt>
                <c:pt idx="9">
                  <c:v>1802</c:v>
                </c:pt>
                <c:pt idx="10">
                  <c:v>1803</c:v>
                </c:pt>
                <c:pt idx="11">
                  <c:v>1804</c:v>
                </c:pt>
                <c:pt idx="12">
                  <c:v>1805</c:v>
                </c:pt>
              </c:numCache>
            </c:numRef>
          </c:cat>
          <c:val>
            <c:numRef>
              <c:f>办公量价!$D$2:$D$14</c:f>
              <c:numCache>
                <c:formatCode>General</c:formatCode>
                <c:ptCount val="13"/>
                <c:pt idx="0">
                  <c:v>19008</c:v>
                </c:pt>
                <c:pt idx="1">
                  <c:v>19555</c:v>
                </c:pt>
                <c:pt idx="2">
                  <c:v>17320</c:v>
                </c:pt>
                <c:pt idx="3">
                  <c:v>19039</c:v>
                </c:pt>
                <c:pt idx="4">
                  <c:v>18281</c:v>
                </c:pt>
                <c:pt idx="5">
                  <c:v>17214</c:v>
                </c:pt>
                <c:pt idx="6">
                  <c:v>17873</c:v>
                </c:pt>
                <c:pt idx="7">
                  <c:v>20864</c:v>
                </c:pt>
                <c:pt idx="8">
                  <c:v>19817</c:v>
                </c:pt>
                <c:pt idx="9">
                  <c:v>19243</c:v>
                </c:pt>
                <c:pt idx="10">
                  <c:v>16952</c:v>
                </c:pt>
                <c:pt idx="11">
                  <c:v>17861</c:v>
                </c:pt>
                <c:pt idx="12">
                  <c:v>18612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166D-4FF1-A36B-D6CE10CDF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30360"/>
        <c:axId val="302729968"/>
      </c:lineChart>
      <c:catAx>
        <c:axId val="302729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302729576"/>
        <c:crosses val="autoZero"/>
        <c:auto val="1"/>
        <c:lblAlgn val="ctr"/>
        <c:lblOffset val="100"/>
        <c:noMultiLvlLbl val="0"/>
      </c:catAx>
      <c:valAx>
        <c:axId val="302729576"/>
        <c:scaling>
          <c:orientation val="minMax"/>
        </c:scaling>
        <c:delete val="0"/>
        <c:axPos val="l"/>
        <c:numFmt formatCode="0_ " sourceLinked="0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302729184"/>
        <c:crosses val="autoZero"/>
        <c:crossBetween val="between"/>
      </c:valAx>
      <c:valAx>
        <c:axId val="302729968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>
              <a:defRPr sz="900"/>
            </a:pPr>
            <a:endParaRPr lang="zh-CN"/>
          </a:p>
        </c:txPr>
        <c:crossAx val="302730360"/>
        <c:crosses val="max"/>
        <c:crossBetween val="between"/>
      </c:valAx>
      <c:catAx>
        <c:axId val="3027303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302729968"/>
        <c:crosses val="autoZero"/>
        <c:auto val="1"/>
        <c:lblAlgn val="ctr"/>
        <c:lblOffset val="100"/>
        <c:noMultiLvlLbl val="0"/>
      </c:catAx>
    </c:plotArea>
    <c:legend>
      <c:legendPos val="b"/>
      <c:overlay val="0"/>
      <c:txPr>
        <a:bodyPr/>
        <a:lstStyle/>
        <a:p>
          <a:pPr>
            <a:defRPr sz="9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办公分板块!$B$1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31859C"/>
            </a:solidFill>
            <a:ln>
              <a:noFill/>
            </a:ln>
            <a:effectLst/>
          </c:spPr>
          <c:invertIfNegative val="0"/>
          <c:cat>
            <c:strRef>
              <c:f>办公分板块!$A$2:$A$13</c:f>
              <c:strCache>
                <c:ptCount val="12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江北新区直管区</c:v>
                </c:pt>
                <c:pt idx="9">
                  <c:v>六合</c:v>
                </c:pt>
                <c:pt idx="10">
                  <c:v>溧水</c:v>
                </c:pt>
                <c:pt idx="11">
                  <c:v>高淳</c:v>
                </c:pt>
              </c:strCache>
            </c:strRef>
          </c:cat>
          <c:val>
            <c:numRef>
              <c:f>办公分板块!$B$2:$B$13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7.37</c:v>
                </c:pt>
                <c:pt idx="3">
                  <c:v>0</c:v>
                </c:pt>
                <c:pt idx="4">
                  <c:v>0</c:v>
                </c:pt>
                <c:pt idx="5">
                  <c:v>0.79</c:v>
                </c:pt>
                <c:pt idx="6">
                  <c:v>4.05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5B-4673-BB9B-83BA96A317D1}"/>
            </c:ext>
          </c:extLst>
        </c:ser>
        <c:ser>
          <c:idx val="1"/>
          <c:order val="1"/>
          <c:tx>
            <c:strRef>
              <c:f>办公分板块!$C$1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办公分板块!$A$2:$A$13</c:f>
              <c:strCache>
                <c:ptCount val="12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江北新区直管区</c:v>
                </c:pt>
                <c:pt idx="9">
                  <c:v>六合</c:v>
                </c:pt>
                <c:pt idx="10">
                  <c:v>溧水</c:v>
                </c:pt>
                <c:pt idx="11">
                  <c:v>高淳</c:v>
                </c:pt>
              </c:strCache>
            </c:strRef>
          </c:cat>
          <c:val>
            <c:numRef>
              <c:f>办公分板块!$C$2:$C$13</c:f>
              <c:numCache>
                <c:formatCode>General</c:formatCode>
                <c:ptCount val="12"/>
                <c:pt idx="0">
                  <c:v>0.08</c:v>
                </c:pt>
                <c:pt idx="1">
                  <c:v>0.24</c:v>
                </c:pt>
                <c:pt idx="2">
                  <c:v>2.99</c:v>
                </c:pt>
                <c:pt idx="3">
                  <c:v>1.7</c:v>
                </c:pt>
                <c:pt idx="4">
                  <c:v>0.82</c:v>
                </c:pt>
                <c:pt idx="5">
                  <c:v>2.27</c:v>
                </c:pt>
                <c:pt idx="6">
                  <c:v>1.88</c:v>
                </c:pt>
                <c:pt idx="7">
                  <c:v>0.89</c:v>
                </c:pt>
                <c:pt idx="8">
                  <c:v>2.99</c:v>
                </c:pt>
                <c:pt idx="9">
                  <c:v>0.64</c:v>
                </c:pt>
                <c:pt idx="10">
                  <c:v>0.15</c:v>
                </c:pt>
                <c:pt idx="1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5B-4673-BB9B-83BA96A31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722912"/>
        <c:axId val="302717816"/>
      </c:barChart>
      <c:lineChart>
        <c:grouping val="stacked"/>
        <c:varyColors val="0"/>
        <c:ser>
          <c:idx val="2"/>
          <c:order val="2"/>
          <c:tx>
            <c:strRef>
              <c:f>办公分板块!$D$1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 cap="rnd">
              <a:solidFill>
                <a:srgbClr val="996600"/>
              </a:solidFill>
              <a:round/>
            </a:ln>
            <a:effectLst/>
          </c:spPr>
          <c:marker>
            <c:symbol val="none"/>
          </c:marker>
          <c:cat>
            <c:strRef>
              <c:f>办公分板块!$A$2:$A$13</c:f>
              <c:strCache>
                <c:ptCount val="12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江北新区直管区</c:v>
                </c:pt>
                <c:pt idx="9">
                  <c:v>六合</c:v>
                </c:pt>
                <c:pt idx="10">
                  <c:v>溧水</c:v>
                </c:pt>
                <c:pt idx="11">
                  <c:v>高淳</c:v>
                </c:pt>
              </c:strCache>
            </c:strRef>
          </c:cat>
          <c:val>
            <c:numRef>
              <c:f>办公分板块!$D$2:$D$13</c:f>
              <c:numCache>
                <c:formatCode>General</c:formatCode>
                <c:ptCount val="12"/>
                <c:pt idx="0">
                  <c:v>39038</c:v>
                </c:pt>
                <c:pt idx="1">
                  <c:v>13768</c:v>
                </c:pt>
                <c:pt idx="2">
                  <c:v>22353</c:v>
                </c:pt>
                <c:pt idx="3">
                  <c:v>27467</c:v>
                </c:pt>
                <c:pt idx="4">
                  <c:v>18808</c:v>
                </c:pt>
                <c:pt idx="5">
                  <c:v>16821</c:v>
                </c:pt>
                <c:pt idx="6">
                  <c:v>16065</c:v>
                </c:pt>
                <c:pt idx="7">
                  <c:v>16439</c:v>
                </c:pt>
                <c:pt idx="8">
                  <c:v>15684</c:v>
                </c:pt>
                <c:pt idx="9">
                  <c:v>20590</c:v>
                </c:pt>
                <c:pt idx="10">
                  <c:v>12846</c:v>
                </c:pt>
                <c:pt idx="11">
                  <c:v>5893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C05B-4673-BB9B-83BA96A31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20168"/>
        <c:axId val="302720560"/>
      </c:lineChart>
      <c:catAx>
        <c:axId val="30272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17816"/>
        <c:crosses val="autoZero"/>
        <c:auto val="1"/>
        <c:lblAlgn val="ctr"/>
        <c:lblOffset val="100"/>
        <c:noMultiLvlLbl val="0"/>
      </c:catAx>
      <c:valAx>
        <c:axId val="302717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2912"/>
        <c:crosses val="autoZero"/>
        <c:crossBetween val="between"/>
      </c:valAx>
      <c:valAx>
        <c:axId val="30272056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0168"/>
        <c:crosses val="max"/>
        <c:crossBetween val="between"/>
        <c:majorUnit val="10000"/>
      </c:valAx>
      <c:catAx>
        <c:axId val="302720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272056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zh-CN" sz="1200" dirty="0"/>
              <a:t>南京</a:t>
            </a:r>
            <a:r>
              <a:rPr lang="zh-CN" altLang="en-US" sz="1200" dirty="0"/>
              <a:t>商业</a:t>
            </a:r>
            <a:r>
              <a:rPr lang="zh-CN" sz="1200" dirty="0"/>
              <a:t>市场月度供销价走势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商业量价!$B$1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31859C"/>
            </a:solidFill>
          </c:spPr>
          <c:invertIfNegative val="0"/>
          <c:dLbls>
            <c:dLbl>
              <c:idx val="1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D13-4DF1-AD96-291D5EF04C9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商业量价!$A$2:$A$14</c:f>
              <c:numCache>
                <c:formatCode>General</c:formatCode>
                <c:ptCount val="13"/>
                <c:pt idx="0">
                  <c:v>1705</c:v>
                </c:pt>
                <c:pt idx="1">
                  <c:v>1706</c:v>
                </c:pt>
                <c:pt idx="2">
                  <c:v>1707</c:v>
                </c:pt>
                <c:pt idx="3">
                  <c:v>1708</c:v>
                </c:pt>
                <c:pt idx="4">
                  <c:v>1709</c:v>
                </c:pt>
                <c:pt idx="5">
                  <c:v>1710</c:v>
                </c:pt>
                <c:pt idx="6">
                  <c:v>1711</c:v>
                </c:pt>
                <c:pt idx="7">
                  <c:v>1712</c:v>
                </c:pt>
                <c:pt idx="8">
                  <c:v>1801</c:v>
                </c:pt>
                <c:pt idx="9">
                  <c:v>1802</c:v>
                </c:pt>
                <c:pt idx="10">
                  <c:v>1803</c:v>
                </c:pt>
                <c:pt idx="11">
                  <c:v>1804</c:v>
                </c:pt>
                <c:pt idx="12">
                  <c:v>1805</c:v>
                </c:pt>
              </c:numCache>
            </c:numRef>
          </c:cat>
          <c:val>
            <c:numRef>
              <c:f>商业量价!$B$2:$B$14</c:f>
              <c:numCache>
                <c:formatCode>General</c:formatCode>
                <c:ptCount val="13"/>
                <c:pt idx="0">
                  <c:v>3.98</c:v>
                </c:pt>
                <c:pt idx="1">
                  <c:v>15.3</c:v>
                </c:pt>
                <c:pt idx="2">
                  <c:v>13.62</c:v>
                </c:pt>
                <c:pt idx="3">
                  <c:v>7.91</c:v>
                </c:pt>
                <c:pt idx="4">
                  <c:v>5.94</c:v>
                </c:pt>
                <c:pt idx="5">
                  <c:v>6.92</c:v>
                </c:pt>
                <c:pt idx="6">
                  <c:v>28.35</c:v>
                </c:pt>
                <c:pt idx="7">
                  <c:v>12.38</c:v>
                </c:pt>
                <c:pt idx="8">
                  <c:v>9.7100000000000009</c:v>
                </c:pt>
                <c:pt idx="9">
                  <c:v>6.3</c:v>
                </c:pt>
                <c:pt idx="10">
                  <c:v>2.09</c:v>
                </c:pt>
                <c:pt idx="11">
                  <c:v>5.15</c:v>
                </c:pt>
                <c:pt idx="12">
                  <c:v>7.13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13-4DF1-AD96-291D5EF04C96}"/>
            </c:ext>
          </c:extLst>
        </c:ser>
        <c:ser>
          <c:idx val="1"/>
          <c:order val="1"/>
          <c:tx>
            <c:strRef>
              <c:f>商业量价!$C$1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dLbls>
            <c:dLbl>
              <c:idx val="1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D13-4DF1-AD96-291D5EF04C9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商业量价!$A$2:$A$14</c:f>
              <c:numCache>
                <c:formatCode>General</c:formatCode>
                <c:ptCount val="13"/>
                <c:pt idx="0">
                  <c:v>1705</c:v>
                </c:pt>
                <c:pt idx="1">
                  <c:v>1706</c:v>
                </c:pt>
                <c:pt idx="2">
                  <c:v>1707</c:v>
                </c:pt>
                <c:pt idx="3">
                  <c:v>1708</c:v>
                </c:pt>
                <c:pt idx="4">
                  <c:v>1709</c:v>
                </c:pt>
                <c:pt idx="5">
                  <c:v>1710</c:v>
                </c:pt>
                <c:pt idx="6">
                  <c:v>1711</c:v>
                </c:pt>
                <c:pt idx="7">
                  <c:v>1712</c:v>
                </c:pt>
                <c:pt idx="8">
                  <c:v>1801</c:v>
                </c:pt>
                <c:pt idx="9">
                  <c:v>1802</c:v>
                </c:pt>
                <c:pt idx="10">
                  <c:v>1803</c:v>
                </c:pt>
                <c:pt idx="11">
                  <c:v>1804</c:v>
                </c:pt>
                <c:pt idx="12">
                  <c:v>1805</c:v>
                </c:pt>
              </c:numCache>
            </c:numRef>
          </c:cat>
          <c:val>
            <c:numRef>
              <c:f>商业量价!$C$2:$C$14</c:f>
              <c:numCache>
                <c:formatCode>General</c:formatCode>
                <c:ptCount val="13"/>
                <c:pt idx="0">
                  <c:v>8.4</c:v>
                </c:pt>
                <c:pt idx="1">
                  <c:v>5.57</c:v>
                </c:pt>
                <c:pt idx="2">
                  <c:v>6.54</c:v>
                </c:pt>
                <c:pt idx="3">
                  <c:v>6.72</c:v>
                </c:pt>
                <c:pt idx="4">
                  <c:v>6.71</c:v>
                </c:pt>
                <c:pt idx="5">
                  <c:v>6.95</c:v>
                </c:pt>
                <c:pt idx="6">
                  <c:v>7.37</c:v>
                </c:pt>
                <c:pt idx="7">
                  <c:v>10.64</c:v>
                </c:pt>
                <c:pt idx="8">
                  <c:v>9.1199999999999992</c:v>
                </c:pt>
                <c:pt idx="9">
                  <c:v>4.1100000000000003</c:v>
                </c:pt>
                <c:pt idx="10">
                  <c:v>5.56</c:v>
                </c:pt>
                <c:pt idx="11">
                  <c:v>6.39</c:v>
                </c:pt>
                <c:pt idx="12">
                  <c:v>5.57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D13-4DF1-AD96-291D5EF04C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695472"/>
        <c:axId val="302732712"/>
      </c:barChart>
      <c:lineChart>
        <c:grouping val="standard"/>
        <c:varyColors val="0"/>
        <c:ser>
          <c:idx val="2"/>
          <c:order val="2"/>
          <c:tx>
            <c:strRef>
              <c:f>商业量价!$D$1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>
              <a:solidFill>
                <a:srgbClr val="B7944D"/>
              </a:solidFill>
            </a:ln>
          </c:spPr>
          <c:marker>
            <c:symbol val="none"/>
          </c:marker>
          <c:dLbls>
            <c:dLbl>
              <c:idx val="12"/>
              <c:layout>
                <c:manualLayout>
                  <c:x val="-1.4616080450589592E-2"/>
                  <c:y val="-3.38335949541470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D13-4DF1-AD96-291D5EF04C9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商业量价!$A$2:$A$14</c:f>
              <c:numCache>
                <c:formatCode>General</c:formatCode>
                <c:ptCount val="13"/>
                <c:pt idx="0">
                  <c:v>1705</c:v>
                </c:pt>
                <c:pt idx="1">
                  <c:v>1706</c:v>
                </c:pt>
                <c:pt idx="2">
                  <c:v>1707</c:v>
                </c:pt>
                <c:pt idx="3">
                  <c:v>1708</c:v>
                </c:pt>
                <c:pt idx="4">
                  <c:v>1709</c:v>
                </c:pt>
                <c:pt idx="5">
                  <c:v>1710</c:v>
                </c:pt>
                <c:pt idx="6">
                  <c:v>1711</c:v>
                </c:pt>
                <c:pt idx="7">
                  <c:v>1712</c:v>
                </c:pt>
                <c:pt idx="8">
                  <c:v>1801</c:v>
                </c:pt>
                <c:pt idx="9">
                  <c:v>1802</c:v>
                </c:pt>
                <c:pt idx="10">
                  <c:v>1803</c:v>
                </c:pt>
                <c:pt idx="11">
                  <c:v>1804</c:v>
                </c:pt>
                <c:pt idx="12">
                  <c:v>1805</c:v>
                </c:pt>
              </c:numCache>
            </c:numRef>
          </c:cat>
          <c:val>
            <c:numRef>
              <c:f>商业量价!$D$2:$D$14</c:f>
              <c:numCache>
                <c:formatCode>General</c:formatCode>
                <c:ptCount val="13"/>
                <c:pt idx="0">
                  <c:v>21839</c:v>
                </c:pt>
                <c:pt idx="1">
                  <c:v>25956</c:v>
                </c:pt>
                <c:pt idx="2">
                  <c:v>24253</c:v>
                </c:pt>
                <c:pt idx="3">
                  <c:v>23546</c:v>
                </c:pt>
                <c:pt idx="4">
                  <c:v>24313</c:v>
                </c:pt>
                <c:pt idx="5">
                  <c:v>28542</c:v>
                </c:pt>
                <c:pt idx="6">
                  <c:v>25115</c:v>
                </c:pt>
                <c:pt idx="7">
                  <c:v>25624</c:v>
                </c:pt>
                <c:pt idx="8">
                  <c:v>23437</c:v>
                </c:pt>
                <c:pt idx="9">
                  <c:v>20821</c:v>
                </c:pt>
                <c:pt idx="10">
                  <c:v>22144</c:v>
                </c:pt>
                <c:pt idx="11">
                  <c:v>23982</c:v>
                </c:pt>
                <c:pt idx="12">
                  <c:v>25311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9D13-4DF1-AD96-291D5EF04C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33496"/>
        <c:axId val="302733104"/>
      </c:lineChart>
      <c:catAx>
        <c:axId val="3026954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302732712"/>
        <c:crosses val="autoZero"/>
        <c:auto val="1"/>
        <c:lblAlgn val="ctr"/>
        <c:lblOffset val="100"/>
        <c:noMultiLvlLbl val="0"/>
      </c:catAx>
      <c:valAx>
        <c:axId val="302732712"/>
        <c:scaling>
          <c:orientation val="minMax"/>
        </c:scaling>
        <c:delete val="0"/>
        <c:axPos val="l"/>
        <c:numFmt formatCode="0_ " sourceLinked="0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302695472"/>
        <c:crosses val="autoZero"/>
        <c:crossBetween val="between"/>
      </c:valAx>
      <c:valAx>
        <c:axId val="30273310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302733496"/>
        <c:crosses val="max"/>
        <c:crossBetween val="between"/>
      </c:valAx>
      <c:catAx>
        <c:axId val="3027334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302733104"/>
        <c:crosses val="autoZero"/>
        <c:auto val="1"/>
        <c:lblAlgn val="ctr"/>
        <c:lblOffset val="100"/>
        <c:noMultiLvlLbl val="0"/>
      </c:catAx>
    </c:plotArea>
    <c:legend>
      <c:legendPos val="b"/>
      <c:overlay val="0"/>
      <c:txPr>
        <a:bodyPr/>
        <a:lstStyle/>
        <a:p>
          <a:pPr>
            <a:defRPr sz="9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办公分板块!$B$1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31859C"/>
            </a:solidFill>
            <a:ln>
              <a:noFill/>
            </a:ln>
            <a:effectLst/>
          </c:spPr>
          <c:invertIfNegative val="0"/>
          <c:cat>
            <c:strRef>
              <c:f>办公分板块!$A$2:$A$13</c:f>
              <c:strCache>
                <c:ptCount val="12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江北新区直管区</c:v>
                </c:pt>
                <c:pt idx="9">
                  <c:v>六合</c:v>
                </c:pt>
                <c:pt idx="10">
                  <c:v>溧水</c:v>
                </c:pt>
                <c:pt idx="11">
                  <c:v>高淳</c:v>
                </c:pt>
              </c:strCache>
            </c:strRef>
          </c:cat>
          <c:val>
            <c:numRef>
              <c:f>办公分板块!$B$2:$B$13</c:f>
              <c:numCache>
                <c:formatCode>General</c:formatCode>
                <c:ptCount val="12"/>
                <c:pt idx="0">
                  <c:v>0.1</c:v>
                </c:pt>
                <c:pt idx="1">
                  <c:v>0</c:v>
                </c:pt>
                <c:pt idx="2">
                  <c:v>0.42</c:v>
                </c:pt>
                <c:pt idx="3">
                  <c:v>0.32</c:v>
                </c:pt>
                <c:pt idx="4">
                  <c:v>2.08</c:v>
                </c:pt>
                <c:pt idx="5">
                  <c:v>0.66</c:v>
                </c:pt>
                <c:pt idx="6">
                  <c:v>0.69</c:v>
                </c:pt>
                <c:pt idx="7">
                  <c:v>1.3</c:v>
                </c:pt>
                <c:pt idx="8">
                  <c:v>0.35</c:v>
                </c:pt>
                <c:pt idx="9">
                  <c:v>0</c:v>
                </c:pt>
                <c:pt idx="10">
                  <c:v>0.81</c:v>
                </c:pt>
                <c:pt idx="1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64-4D0B-8EBC-D5365AC9AEF5}"/>
            </c:ext>
          </c:extLst>
        </c:ser>
        <c:ser>
          <c:idx val="1"/>
          <c:order val="1"/>
          <c:tx>
            <c:strRef>
              <c:f>办公分板块!$C$1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办公分板块!$A$2:$A$13</c:f>
              <c:strCache>
                <c:ptCount val="12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江北新区直管区</c:v>
                </c:pt>
                <c:pt idx="9">
                  <c:v>六合</c:v>
                </c:pt>
                <c:pt idx="10">
                  <c:v>溧水</c:v>
                </c:pt>
                <c:pt idx="11">
                  <c:v>高淳</c:v>
                </c:pt>
              </c:strCache>
            </c:strRef>
          </c:cat>
          <c:val>
            <c:numRef>
              <c:f>办公分板块!$C$2:$C$13</c:f>
              <c:numCache>
                <c:formatCode>General</c:formatCode>
                <c:ptCount val="12"/>
                <c:pt idx="0">
                  <c:v>0</c:v>
                </c:pt>
                <c:pt idx="1">
                  <c:v>0.39</c:v>
                </c:pt>
                <c:pt idx="2">
                  <c:v>0.71</c:v>
                </c:pt>
                <c:pt idx="3">
                  <c:v>0.13</c:v>
                </c:pt>
                <c:pt idx="4">
                  <c:v>0.84</c:v>
                </c:pt>
                <c:pt idx="5">
                  <c:v>0.11</c:v>
                </c:pt>
                <c:pt idx="6">
                  <c:v>0.7</c:v>
                </c:pt>
                <c:pt idx="7">
                  <c:v>0.13</c:v>
                </c:pt>
                <c:pt idx="8">
                  <c:v>0.43</c:v>
                </c:pt>
                <c:pt idx="9">
                  <c:v>0.4</c:v>
                </c:pt>
                <c:pt idx="10">
                  <c:v>1.4</c:v>
                </c:pt>
                <c:pt idx="1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64-4D0B-8EBC-D5365AC9AE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722912"/>
        <c:axId val="302717816"/>
      </c:barChart>
      <c:lineChart>
        <c:grouping val="stacked"/>
        <c:varyColors val="0"/>
        <c:ser>
          <c:idx val="2"/>
          <c:order val="2"/>
          <c:tx>
            <c:strRef>
              <c:f>办公分板块!$D$1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 w="28575" cap="rnd">
              <a:solidFill>
                <a:srgbClr val="996600"/>
              </a:solidFill>
              <a:round/>
            </a:ln>
            <a:effectLst/>
          </c:spPr>
          <c:marker>
            <c:symbol val="none"/>
          </c:marker>
          <c:cat>
            <c:strRef>
              <c:f>办公分板块!$A$2:$A$13</c:f>
              <c:strCache>
                <c:ptCount val="12"/>
                <c:pt idx="0">
                  <c:v>城中</c:v>
                </c:pt>
                <c:pt idx="1">
                  <c:v>城东</c:v>
                </c:pt>
                <c:pt idx="2">
                  <c:v>城南</c:v>
                </c:pt>
                <c:pt idx="3">
                  <c:v>河西</c:v>
                </c:pt>
                <c:pt idx="4">
                  <c:v>城北</c:v>
                </c:pt>
                <c:pt idx="5">
                  <c:v>仙林</c:v>
                </c:pt>
                <c:pt idx="6">
                  <c:v>江宁</c:v>
                </c:pt>
                <c:pt idx="7">
                  <c:v>浦口</c:v>
                </c:pt>
                <c:pt idx="8">
                  <c:v>江北新区直管区</c:v>
                </c:pt>
                <c:pt idx="9">
                  <c:v>六合</c:v>
                </c:pt>
                <c:pt idx="10">
                  <c:v>溧水</c:v>
                </c:pt>
                <c:pt idx="11">
                  <c:v>高淳</c:v>
                </c:pt>
              </c:strCache>
            </c:strRef>
          </c:cat>
          <c:val>
            <c:numRef>
              <c:f>办公分板块!$D$2:$D$13</c:f>
              <c:numCache>
                <c:formatCode>General</c:formatCode>
                <c:ptCount val="12"/>
                <c:pt idx="1">
                  <c:v>30757</c:v>
                </c:pt>
                <c:pt idx="2">
                  <c:v>35132</c:v>
                </c:pt>
                <c:pt idx="3">
                  <c:v>50132</c:v>
                </c:pt>
                <c:pt idx="4">
                  <c:v>34523</c:v>
                </c:pt>
                <c:pt idx="5">
                  <c:v>43123</c:v>
                </c:pt>
                <c:pt idx="6">
                  <c:v>24448</c:v>
                </c:pt>
                <c:pt idx="7">
                  <c:v>33954</c:v>
                </c:pt>
                <c:pt idx="8">
                  <c:v>23185</c:v>
                </c:pt>
                <c:pt idx="9">
                  <c:v>13636</c:v>
                </c:pt>
                <c:pt idx="10">
                  <c:v>16867</c:v>
                </c:pt>
                <c:pt idx="11">
                  <c:v>9517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C464-4D0B-8EBC-D5365AC9AE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20168"/>
        <c:axId val="302720560"/>
      </c:lineChart>
      <c:catAx>
        <c:axId val="30272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17816"/>
        <c:crosses val="autoZero"/>
        <c:auto val="1"/>
        <c:lblAlgn val="ctr"/>
        <c:lblOffset val="100"/>
        <c:noMultiLvlLbl val="0"/>
      </c:catAx>
      <c:valAx>
        <c:axId val="302717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2912"/>
        <c:crosses val="autoZero"/>
        <c:crossBetween val="between"/>
      </c:valAx>
      <c:valAx>
        <c:axId val="30272056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02720168"/>
        <c:crosses val="max"/>
        <c:crossBetween val="between"/>
        <c:majorUnit val="10000"/>
      </c:valAx>
      <c:catAx>
        <c:axId val="302720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0272056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 rtl="0">
              <a:defRPr sz="1200" b="1" i="0" u="none" strike="noStrike" kern="1200" baseline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zh-CN" altLang="zh-CN" sz="1200" b="1" i="0" u="none" strike="noStrike" kern="1200" baseline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南京别墅市场月度供销价走势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商业量价!$B$1</c:f>
              <c:strCache>
                <c:ptCount val="1"/>
                <c:pt idx="0">
                  <c:v>上市面积（万㎡）</c:v>
                </c:pt>
              </c:strCache>
            </c:strRef>
          </c:tx>
          <c:spPr>
            <a:solidFill>
              <a:srgbClr val="31859C"/>
            </a:solidFill>
          </c:spPr>
          <c:invertIfNegative val="0"/>
          <c:dLbls>
            <c:dLbl>
              <c:idx val="1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2A5-4E0E-B187-458BB619B80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商业量价!$A$2:$A$14</c:f>
              <c:numCache>
                <c:formatCode>General</c:formatCode>
                <c:ptCount val="13"/>
                <c:pt idx="0">
                  <c:v>1705</c:v>
                </c:pt>
                <c:pt idx="1">
                  <c:v>1706</c:v>
                </c:pt>
                <c:pt idx="2">
                  <c:v>1707</c:v>
                </c:pt>
                <c:pt idx="3">
                  <c:v>1708</c:v>
                </c:pt>
                <c:pt idx="4">
                  <c:v>1709</c:v>
                </c:pt>
                <c:pt idx="5">
                  <c:v>1710</c:v>
                </c:pt>
                <c:pt idx="6">
                  <c:v>1711</c:v>
                </c:pt>
                <c:pt idx="7">
                  <c:v>1712</c:v>
                </c:pt>
                <c:pt idx="8">
                  <c:v>1801</c:v>
                </c:pt>
                <c:pt idx="9">
                  <c:v>1802</c:v>
                </c:pt>
                <c:pt idx="10">
                  <c:v>1803</c:v>
                </c:pt>
                <c:pt idx="11">
                  <c:v>1804</c:v>
                </c:pt>
                <c:pt idx="12">
                  <c:v>1805</c:v>
                </c:pt>
              </c:numCache>
            </c:numRef>
          </c:cat>
          <c:val>
            <c:numRef>
              <c:f>商业量价!$B$2:$B$14</c:f>
              <c:numCache>
                <c:formatCode>General</c:formatCode>
                <c:ptCount val="13"/>
                <c:pt idx="0">
                  <c:v>1.82</c:v>
                </c:pt>
                <c:pt idx="1">
                  <c:v>2.93</c:v>
                </c:pt>
                <c:pt idx="2">
                  <c:v>5.61</c:v>
                </c:pt>
                <c:pt idx="3">
                  <c:v>0.1</c:v>
                </c:pt>
                <c:pt idx="4">
                  <c:v>1.65</c:v>
                </c:pt>
                <c:pt idx="5">
                  <c:v>0.55000000000000004</c:v>
                </c:pt>
                <c:pt idx="6">
                  <c:v>9.99</c:v>
                </c:pt>
                <c:pt idx="7">
                  <c:v>9.3699999999999992</c:v>
                </c:pt>
                <c:pt idx="8">
                  <c:v>2.62</c:v>
                </c:pt>
                <c:pt idx="9">
                  <c:v>4.62</c:v>
                </c:pt>
                <c:pt idx="10">
                  <c:v>1.32</c:v>
                </c:pt>
                <c:pt idx="11">
                  <c:v>1.39</c:v>
                </c:pt>
                <c:pt idx="12">
                  <c:v>3.51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A5-4E0E-B187-458BB619B807}"/>
            </c:ext>
          </c:extLst>
        </c:ser>
        <c:ser>
          <c:idx val="1"/>
          <c:order val="1"/>
          <c:tx>
            <c:strRef>
              <c:f>商业量价!$C$1</c:f>
              <c:strCache>
                <c:ptCount val="1"/>
                <c:pt idx="0">
                  <c:v>成交面积（万㎡）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dLbls>
            <c:dLbl>
              <c:idx val="1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2A5-4E0E-B187-458BB619B80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商业量价!$A$2:$A$14</c:f>
              <c:numCache>
                <c:formatCode>General</c:formatCode>
                <c:ptCount val="13"/>
                <c:pt idx="0">
                  <c:v>1705</c:v>
                </c:pt>
                <c:pt idx="1">
                  <c:v>1706</c:v>
                </c:pt>
                <c:pt idx="2">
                  <c:v>1707</c:v>
                </c:pt>
                <c:pt idx="3">
                  <c:v>1708</c:v>
                </c:pt>
                <c:pt idx="4">
                  <c:v>1709</c:v>
                </c:pt>
                <c:pt idx="5">
                  <c:v>1710</c:v>
                </c:pt>
                <c:pt idx="6">
                  <c:v>1711</c:v>
                </c:pt>
                <c:pt idx="7">
                  <c:v>1712</c:v>
                </c:pt>
                <c:pt idx="8">
                  <c:v>1801</c:v>
                </c:pt>
                <c:pt idx="9">
                  <c:v>1802</c:v>
                </c:pt>
                <c:pt idx="10">
                  <c:v>1803</c:v>
                </c:pt>
                <c:pt idx="11">
                  <c:v>1804</c:v>
                </c:pt>
                <c:pt idx="12">
                  <c:v>1805</c:v>
                </c:pt>
              </c:numCache>
            </c:numRef>
          </c:cat>
          <c:val>
            <c:numRef>
              <c:f>商业量价!$C$2:$C$14</c:f>
              <c:numCache>
                <c:formatCode>General</c:formatCode>
                <c:ptCount val="13"/>
                <c:pt idx="0">
                  <c:v>6.12</c:v>
                </c:pt>
                <c:pt idx="1">
                  <c:v>4.5</c:v>
                </c:pt>
                <c:pt idx="2">
                  <c:v>4.8099999999999996</c:v>
                </c:pt>
                <c:pt idx="3">
                  <c:v>4.55</c:v>
                </c:pt>
                <c:pt idx="4">
                  <c:v>3.72</c:v>
                </c:pt>
                <c:pt idx="5">
                  <c:v>2.08</c:v>
                </c:pt>
                <c:pt idx="6">
                  <c:v>3.13</c:v>
                </c:pt>
                <c:pt idx="7">
                  <c:v>5.67</c:v>
                </c:pt>
                <c:pt idx="8">
                  <c:v>5.38</c:v>
                </c:pt>
                <c:pt idx="9">
                  <c:v>4.92</c:v>
                </c:pt>
                <c:pt idx="10">
                  <c:v>2.89</c:v>
                </c:pt>
                <c:pt idx="11">
                  <c:v>5.52</c:v>
                </c:pt>
                <c:pt idx="12">
                  <c:v>4.18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2A5-4E0E-B187-458BB619B8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695472"/>
        <c:axId val="302732712"/>
      </c:barChart>
      <c:lineChart>
        <c:grouping val="standard"/>
        <c:varyColors val="0"/>
        <c:ser>
          <c:idx val="2"/>
          <c:order val="2"/>
          <c:tx>
            <c:strRef>
              <c:f>商业量价!$D$1</c:f>
              <c:strCache>
                <c:ptCount val="1"/>
                <c:pt idx="0">
                  <c:v>成交均价（元/㎡）</c:v>
                </c:pt>
              </c:strCache>
            </c:strRef>
          </c:tx>
          <c:spPr>
            <a:ln>
              <a:solidFill>
                <a:srgbClr val="B7944D"/>
              </a:solidFill>
            </a:ln>
          </c:spPr>
          <c:marker>
            <c:symbol val="none"/>
          </c:marker>
          <c:dLbls>
            <c:dLbl>
              <c:idx val="12"/>
              <c:layout>
                <c:manualLayout>
                  <c:x val="-1.4616080450589592E-2"/>
                  <c:y val="-3.38335949541470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2A5-4E0E-B187-458BB619B80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商业量价!$A$2:$A$14</c:f>
              <c:numCache>
                <c:formatCode>General</c:formatCode>
                <c:ptCount val="13"/>
                <c:pt idx="0">
                  <c:v>1705</c:v>
                </c:pt>
                <c:pt idx="1">
                  <c:v>1706</c:v>
                </c:pt>
                <c:pt idx="2">
                  <c:v>1707</c:v>
                </c:pt>
                <c:pt idx="3">
                  <c:v>1708</c:v>
                </c:pt>
                <c:pt idx="4">
                  <c:v>1709</c:v>
                </c:pt>
                <c:pt idx="5">
                  <c:v>1710</c:v>
                </c:pt>
                <c:pt idx="6">
                  <c:v>1711</c:v>
                </c:pt>
                <c:pt idx="7">
                  <c:v>1712</c:v>
                </c:pt>
                <c:pt idx="8">
                  <c:v>1801</c:v>
                </c:pt>
                <c:pt idx="9">
                  <c:v>1802</c:v>
                </c:pt>
                <c:pt idx="10">
                  <c:v>1803</c:v>
                </c:pt>
                <c:pt idx="11">
                  <c:v>1804</c:v>
                </c:pt>
                <c:pt idx="12">
                  <c:v>1805</c:v>
                </c:pt>
              </c:numCache>
            </c:numRef>
          </c:cat>
          <c:val>
            <c:numRef>
              <c:f>商业量价!$D$2:$D$14</c:f>
              <c:numCache>
                <c:formatCode>General</c:formatCode>
                <c:ptCount val="13"/>
                <c:pt idx="0">
                  <c:v>16165</c:v>
                </c:pt>
                <c:pt idx="1">
                  <c:v>24660</c:v>
                </c:pt>
                <c:pt idx="2">
                  <c:v>19150</c:v>
                </c:pt>
                <c:pt idx="3">
                  <c:v>24056</c:v>
                </c:pt>
                <c:pt idx="4">
                  <c:v>28317</c:v>
                </c:pt>
                <c:pt idx="5">
                  <c:v>23556</c:v>
                </c:pt>
                <c:pt idx="6">
                  <c:v>22423</c:v>
                </c:pt>
                <c:pt idx="7">
                  <c:v>21656</c:v>
                </c:pt>
                <c:pt idx="8">
                  <c:v>28060</c:v>
                </c:pt>
                <c:pt idx="9">
                  <c:v>20031</c:v>
                </c:pt>
                <c:pt idx="10">
                  <c:v>21762</c:v>
                </c:pt>
                <c:pt idx="11">
                  <c:v>22893</c:v>
                </c:pt>
                <c:pt idx="12">
                  <c:v>28315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C2A5-4E0E-B187-458BB619B8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733496"/>
        <c:axId val="302733104"/>
      </c:lineChart>
      <c:catAx>
        <c:axId val="3026954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302732712"/>
        <c:crosses val="autoZero"/>
        <c:auto val="1"/>
        <c:lblAlgn val="ctr"/>
        <c:lblOffset val="100"/>
        <c:noMultiLvlLbl val="0"/>
      </c:catAx>
      <c:valAx>
        <c:axId val="302732712"/>
        <c:scaling>
          <c:orientation val="minMax"/>
        </c:scaling>
        <c:delete val="0"/>
        <c:axPos val="l"/>
        <c:numFmt formatCode="0_ " sourceLinked="0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302695472"/>
        <c:crosses val="autoZero"/>
        <c:crossBetween val="between"/>
      </c:valAx>
      <c:valAx>
        <c:axId val="30273310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302733496"/>
        <c:crosses val="max"/>
        <c:crossBetween val="between"/>
      </c:valAx>
      <c:catAx>
        <c:axId val="3027334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302733104"/>
        <c:crosses val="autoZero"/>
        <c:auto val="1"/>
        <c:lblAlgn val="ctr"/>
        <c:lblOffset val="100"/>
        <c:noMultiLvlLbl val="0"/>
      </c:catAx>
    </c:plotArea>
    <c:legend>
      <c:legendPos val="b"/>
      <c:overlay val="0"/>
      <c:txPr>
        <a:bodyPr/>
        <a:lstStyle/>
        <a:p>
          <a:pPr>
            <a:defRPr sz="9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C700B-69A2-4C00-862E-0FD156BDDDAC}" type="datetimeFigureOut">
              <a:rPr lang="zh-CN" altLang="en-US" smtClean="0"/>
              <a:t>2018/5/29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194D2-697F-4718-867E-9401F991C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1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269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07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5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283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25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466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346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92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954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60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959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328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194D2-697F-4718-867E-9401F991C0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90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月度量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037458" y="887941"/>
            <a:ext cx="10515600" cy="517327"/>
          </a:xfrm>
        </p:spPr>
        <p:txBody>
          <a:bodyPr anchor="ctr" anchorCtr="0"/>
          <a:lstStyle>
            <a:lvl1pPr marL="0" algn="l" defTabSz="914400" rtl="0" eaLnBrk="1" latinLnBrk="0" hangingPunct="1">
              <a:lnSpc>
                <a:spcPct val="150000"/>
              </a:lnSpc>
              <a:defRPr lang="zh-CN" altLang="en-US" sz="1800" kern="1200" dirty="0">
                <a:solidFill>
                  <a:schemeClr val="tx1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说理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447675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51864"/>
            <a:ext cx="748146" cy="365125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CD3DD1-68FD-47FE-BDC3-C22E462622D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2325688" y="0"/>
            <a:ext cx="7542212" cy="708025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2962" y="35625"/>
            <a:ext cx="5342906" cy="670823"/>
          </a:xfrm>
        </p:spPr>
        <p:txBody>
          <a:bodyPr lIns="0" tIns="0" rIns="0" bIns="0"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>
          <a:xfrm>
            <a:off x="567558" y="6434956"/>
            <a:ext cx="5718942" cy="471713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>
                <a:solidFill>
                  <a:prstClr val="white"/>
                </a:solidFill>
              </a:rPr>
              <a:t>@</a:t>
            </a:r>
            <a:r>
              <a:rPr lang="zh-CN" altLang="en-US" sz="1000" dirty="0">
                <a:solidFill>
                  <a:prstClr val="white"/>
                </a:solidFill>
              </a:rPr>
              <a:t>网尚研究机构版权所有，未经授权，其它任何机构和个人不得擅自传阅、引用或复制。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pic>
        <p:nvPicPr>
          <p:cNvPr id="8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037458" y="5274000"/>
            <a:ext cx="10515600" cy="925200"/>
          </a:xfrm>
        </p:spPr>
        <p:txBody>
          <a:bodyPr/>
          <a:lstStyle>
            <a:lvl1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供应面积</a:t>
            </a:r>
            <a:endParaRPr lang="en-US" altLang="zh-CN" dirty="0"/>
          </a:p>
          <a:p>
            <a:pPr lvl="0"/>
            <a:r>
              <a:rPr lang="zh-CN" altLang="en-US" dirty="0"/>
              <a:t>成交面积</a:t>
            </a:r>
            <a:endParaRPr lang="en-US" altLang="zh-CN" dirty="0"/>
          </a:p>
          <a:p>
            <a:pPr lvl="0"/>
            <a:r>
              <a:rPr lang="zh-CN" altLang="en-US" dirty="0"/>
              <a:t>成交价格</a:t>
            </a:r>
          </a:p>
        </p:txBody>
      </p:sp>
    </p:spTree>
    <p:extLst>
      <p:ext uri="{BB962C8B-B14F-4D97-AF65-F5344CB8AC3E}">
        <p14:creationId xmlns:p14="http://schemas.microsoft.com/office/powerpoint/2010/main" val="17822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板块表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3432175" y="1535113"/>
            <a:ext cx="5722938" cy="295275"/>
          </a:xfrm>
        </p:spPr>
        <p:txBody>
          <a:bodyPr/>
          <a:lstStyle>
            <a:lvl1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defRPr lang="zh-CN" altLang="en-US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037458" y="887941"/>
            <a:ext cx="10515600" cy="517327"/>
          </a:xfrm>
        </p:spPr>
        <p:txBody>
          <a:bodyPr anchor="ctr" anchorCtr="0"/>
          <a:lstStyle>
            <a:lvl1pPr>
              <a:defRPr lang="zh-CN" altLang="en-US" sz="18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dirty="0"/>
              <a:t>说理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447675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51864"/>
            <a:ext cx="748146" cy="365125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CD3DD1-68FD-47FE-BDC3-C22E462622D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2325688" y="0"/>
            <a:ext cx="7542212" cy="708025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2962" y="35625"/>
            <a:ext cx="5342906" cy="670823"/>
          </a:xfrm>
        </p:spPr>
        <p:txBody>
          <a:bodyPr lIns="0" tIns="0" rIns="0" bIns="0"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>
          <a:xfrm>
            <a:off x="567558" y="6434956"/>
            <a:ext cx="5718942" cy="471713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>
                <a:solidFill>
                  <a:prstClr val="white"/>
                </a:solidFill>
              </a:rPr>
              <a:t>@</a:t>
            </a:r>
            <a:r>
              <a:rPr lang="zh-CN" altLang="en-US" sz="1000" dirty="0">
                <a:solidFill>
                  <a:prstClr val="white"/>
                </a:solidFill>
              </a:rPr>
              <a:t>网尚研究机构版权所有，未经授权，其它任何机构和个人不得擅自传阅、引用或复制。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pic>
        <p:nvPicPr>
          <p:cNvPr id="8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  <p:sp>
        <p:nvSpPr>
          <p:cNvPr id="1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1267629" y="4125951"/>
            <a:ext cx="4564123" cy="183563"/>
          </a:xfrm>
        </p:spPr>
        <p:txBody>
          <a:bodyPr tIns="0" bIns="0"/>
          <a:lstStyle>
            <a:lvl1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defRPr lang="zh-CN" altLang="en-US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占位符 4"/>
          <p:cNvSpPr>
            <a:spLocks noGrp="1"/>
          </p:cNvSpPr>
          <p:nvPr>
            <p:ph type="body" sz="quarter" idx="15" hasCustomPrompt="1"/>
          </p:nvPr>
        </p:nvSpPr>
        <p:spPr>
          <a:xfrm>
            <a:off x="6293644" y="4125951"/>
            <a:ext cx="4564123" cy="183563"/>
          </a:xfrm>
        </p:spPr>
        <p:txBody>
          <a:bodyPr tIns="0" bIns="0"/>
          <a:lstStyle>
            <a:lvl1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defRPr lang="zh-CN" altLang="en-US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70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排行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037458" y="887941"/>
            <a:ext cx="10515600" cy="517327"/>
          </a:xfrm>
        </p:spPr>
        <p:txBody>
          <a:bodyPr anchor="ctr" anchorCtr="0"/>
          <a:lstStyle>
            <a:lvl1pPr marL="0" algn="l" defTabSz="914400" rtl="0" eaLnBrk="1" latinLnBrk="0" hangingPunct="1">
              <a:lnSpc>
                <a:spcPct val="150000"/>
              </a:lnSpc>
              <a:defRPr lang="zh-CN" altLang="en-US" sz="1800" kern="1200" dirty="0">
                <a:solidFill>
                  <a:schemeClr val="tx1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说理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447675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51864"/>
            <a:ext cx="748146" cy="365125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CD3DD1-68FD-47FE-BDC3-C22E462622D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2325688" y="0"/>
            <a:ext cx="7542212" cy="708025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2962" y="35625"/>
            <a:ext cx="5342906" cy="670823"/>
          </a:xfrm>
        </p:spPr>
        <p:txBody>
          <a:bodyPr lIns="0" tIns="0" rIns="0" bIns="0"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>
          <a:xfrm>
            <a:off x="567558" y="6434956"/>
            <a:ext cx="5718942" cy="471713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>
                <a:solidFill>
                  <a:prstClr val="white"/>
                </a:solidFill>
              </a:rPr>
              <a:t>@</a:t>
            </a:r>
            <a:r>
              <a:rPr lang="zh-CN" altLang="en-US" sz="1000" dirty="0">
                <a:solidFill>
                  <a:prstClr val="white"/>
                </a:solidFill>
              </a:rPr>
              <a:t>网尚研究机构版权所有，未经授权，其它任何机构和个人不得擅自传阅、引用或复制。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pic>
        <p:nvPicPr>
          <p:cNvPr id="8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  <p:sp>
        <p:nvSpPr>
          <p:cNvPr id="9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037458" y="5274000"/>
            <a:ext cx="10515600" cy="925200"/>
          </a:xfrm>
        </p:spPr>
        <p:txBody>
          <a:bodyPr/>
          <a:lstStyle>
            <a:lvl1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71450" indent="-1714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面积榜</a:t>
            </a:r>
            <a:endParaRPr lang="en-US" altLang="zh-CN" dirty="0"/>
          </a:p>
          <a:p>
            <a:pPr lvl="0"/>
            <a:r>
              <a:rPr lang="zh-CN" altLang="en-US" dirty="0"/>
              <a:t>金额榜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328233" y="1469355"/>
            <a:ext cx="5555963" cy="252125"/>
          </a:xfrm>
        </p:spPr>
        <p:txBody>
          <a:bodyPr tIns="0" bIns="0"/>
          <a:lstStyle>
            <a:lvl1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defRPr lang="zh-CN" altLang="en-US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占位符 4"/>
          <p:cNvSpPr>
            <a:spLocks noGrp="1"/>
          </p:cNvSpPr>
          <p:nvPr>
            <p:ph type="body" sz="quarter" idx="15" hasCustomPrompt="1"/>
          </p:nvPr>
        </p:nvSpPr>
        <p:spPr>
          <a:xfrm>
            <a:off x="6264837" y="1469355"/>
            <a:ext cx="5555963" cy="252125"/>
          </a:xfrm>
        </p:spPr>
        <p:txBody>
          <a:bodyPr tIns="0" bIns="0"/>
          <a:lstStyle>
            <a:lvl1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defRPr lang="zh-CN" altLang="en-US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63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库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2686" y="889018"/>
            <a:ext cx="11325987" cy="904976"/>
          </a:xfrm>
        </p:spPr>
        <p:txBody>
          <a:bodyPr anchor="ctr" anchorCtr="0"/>
          <a:lstStyle>
            <a:lvl1pPr marL="0" algn="l" defTabSz="914400" rtl="0" eaLnBrk="1" latinLnBrk="0" hangingPunct="1">
              <a:lnSpc>
                <a:spcPct val="150000"/>
              </a:lnSpc>
              <a:defRPr lang="zh-CN" altLang="en-US" sz="1800" kern="1200" dirty="0">
                <a:solidFill>
                  <a:schemeClr val="tx1"/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全市情况</a:t>
            </a:r>
            <a:endParaRPr lang="en-US" altLang="zh-CN" dirty="0"/>
          </a:p>
          <a:p>
            <a:pPr lvl="0"/>
            <a:r>
              <a:rPr lang="zh-CN" altLang="en-US" dirty="0"/>
              <a:t>板块情况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447675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51864"/>
            <a:ext cx="748146" cy="365125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CD3DD1-68FD-47FE-BDC3-C22E462622D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2325688" y="0"/>
            <a:ext cx="7542212" cy="708025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2962" y="35625"/>
            <a:ext cx="5342906" cy="670823"/>
          </a:xfrm>
        </p:spPr>
        <p:txBody>
          <a:bodyPr lIns="0" tIns="0" rIns="0" bIns="0"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>
          <a:xfrm>
            <a:off x="567558" y="6434956"/>
            <a:ext cx="5718942" cy="471713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>
                <a:solidFill>
                  <a:prstClr val="white"/>
                </a:solidFill>
              </a:rPr>
              <a:t>@</a:t>
            </a:r>
            <a:r>
              <a:rPr lang="zh-CN" altLang="en-US" sz="1000" dirty="0">
                <a:solidFill>
                  <a:prstClr val="white"/>
                </a:solidFill>
              </a:rPr>
              <a:t>网尚研究机构版权所有，未经授权，其它任何机构和个人不得擅自传阅、引用或复制。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pic>
        <p:nvPicPr>
          <p:cNvPr id="8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  <p:sp>
        <p:nvSpPr>
          <p:cNvPr id="12" name="矩形 11"/>
          <p:cNvSpPr/>
          <p:nvPr userDrawn="1"/>
        </p:nvSpPr>
        <p:spPr>
          <a:xfrm>
            <a:off x="8515350" y="3667907"/>
            <a:ext cx="3512683" cy="380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备注：去化周期</a:t>
            </a:r>
            <a:r>
              <a:rPr lang="en-US" altLang="zh-CN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库存面积</a:t>
            </a:r>
            <a:r>
              <a:rPr lang="en-US" altLang="zh-CN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近</a:t>
            </a:r>
            <a:r>
              <a:rPr lang="en-US" altLang="zh-CN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个月平均去化面积</a:t>
            </a:r>
            <a:endParaRPr lang="en-US" altLang="zh-CN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3186593" y="1764473"/>
            <a:ext cx="2646878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zh-CN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南京商品住宅存量以及去化周期走势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2227970" y="4126875"/>
            <a:ext cx="4564123" cy="183563"/>
          </a:xfrm>
        </p:spPr>
        <p:txBody>
          <a:bodyPr tIns="0" bIns="0"/>
          <a:lstStyle>
            <a:lvl1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algn="ctr" defTabSz="914400" rtl="0" eaLnBrk="1" latinLnBrk="0" hangingPunct="1">
              <a:def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algn="ctr" defTabSz="914400" rtl="0" eaLnBrk="1" latinLnBrk="0" hangingPunct="1">
              <a:defRPr lang="zh-CN" altLang="en-US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38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1768" y="2932528"/>
            <a:ext cx="8446055" cy="93815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54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3DD1-68FD-47FE-BDC3-C22E462622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flipH="1">
            <a:off x="2497138" y="4157663"/>
            <a:ext cx="9694862" cy="2700337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flipH="1">
            <a:off x="4601029" y="4158341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直角三角形 11"/>
          <p:cNvSpPr/>
          <p:nvPr userDrawn="1"/>
        </p:nvSpPr>
        <p:spPr>
          <a:xfrm flipV="1">
            <a:off x="0" y="0"/>
            <a:ext cx="9694863" cy="2700338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直角三角形 12"/>
          <p:cNvSpPr/>
          <p:nvPr userDrawn="1"/>
        </p:nvSpPr>
        <p:spPr>
          <a:xfrm flipV="1">
            <a:off x="1" y="0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Picture 6" descr="D:\Users\zyf\Desktop\红色三条直折箭头 拷贝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9738"/>
            <a:ext cx="12193588" cy="534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89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7458" y="887941"/>
            <a:ext cx="10515600" cy="517327"/>
          </a:xfrm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447675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51864"/>
            <a:ext cx="748146" cy="365125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CD3DD1-68FD-47FE-BDC3-C22E462622D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2325688" y="0"/>
            <a:ext cx="7542212" cy="708025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2962" y="35625"/>
            <a:ext cx="5342906" cy="670823"/>
          </a:xfrm>
        </p:spPr>
        <p:txBody>
          <a:bodyPr lIns="0" tIns="0" rIns="0" bIns="0"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>
          <a:xfrm>
            <a:off x="567558" y="6434956"/>
            <a:ext cx="5718942" cy="471713"/>
          </a:xfrm>
          <a:prstGeom prst="rect">
            <a:avLst/>
          </a:prstGeom>
          <a:ln/>
        </p:spPr>
        <p:txBody>
          <a:bodyPr vert="horz" lIns="73736" tIns="36868" rIns="73736" bIns="36868" rtlCol="0"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>
                <a:solidFill>
                  <a:prstClr val="white"/>
                </a:solidFill>
              </a:rPr>
              <a:t>@</a:t>
            </a:r>
            <a:r>
              <a:rPr lang="zh-CN" altLang="en-US" sz="1000" dirty="0">
                <a:solidFill>
                  <a:prstClr val="white"/>
                </a:solidFill>
              </a:rPr>
              <a:t>网尚研究机构版权所有，未经授权，其它任何机构和个人不得擅自传阅、引用或复制。</a:t>
            </a:r>
            <a:endParaRPr lang="en-US" altLang="zh-CN" sz="1000" dirty="0">
              <a:solidFill>
                <a:prstClr val="white"/>
              </a:solidFill>
            </a:endParaRPr>
          </a:p>
        </p:txBody>
      </p:sp>
      <p:pic>
        <p:nvPicPr>
          <p:cNvPr id="8" name="Picture 2" descr="E:\lym365\娄艳茗\网尚研究机构\网尚研究机构_logo_橙色-02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729"/>
          <a:stretch/>
        </p:blipFill>
        <p:spPr bwMode="auto">
          <a:xfrm>
            <a:off x="10325528" y="9087"/>
            <a:ext cx="1796188" cy="4569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712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1768" y="2932528"/>
            <a:ext cx="8446055" cy="93815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54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3DD1-68FD-47FE-BDC3-C22E462622DD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直角三角形 9"/>
          <p:cNvSpPr/>
          <p:nvPr userDrawn="1"/>
        </p:nvSpPr>
        <p:spPr>
          <a:xfrm flipH="1">
            <a:off x="2497138" y="4157663"/>
            <a:ext cx="9694862" cy="2700337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flipH="1">
            <a:off x="4601029" y="4158341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flipV="1">
            <a:off x="0" y="0"/>
            <a:ext cx="9694863" cy="2700338"/>
          </a:xfrm>
          <a:prstGeom prst="rtTriangle">
            <a:avLst/>
          </a:prstGeom>
          <a:solidFill>
            <a:srgbClr val="9F0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flipV="1">
            <a:off x="1" y="0"/>
            <a:ext cx="7590971" cy="2699659"/>
          </a:xfrm>
          <a:prstGeom prst="rtTriangle">
            <a:avLst/>
          </a:prstGeom>
          <a:blipFill dpi="0" rotWithShape="0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 l="-36000" t="-53000" r="-1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6" name="Picture 6" descr="D:\Users\zyf\Desktop\红色三条直折箭头 拷贝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9738"/>
            <a:ext cx="12193588" cy="534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55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67558" y="735541"/>
            <a:ext cx="10515600" cy="517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说理</a:t>
            </a:r>
          </a:p>
        </p:txBody>
      </p:sp>
      <p:grpSp>
        <p:nvGrpSpPr>
          <p:cNvPr id="7" name="组合 6"/>
          <p:cNvGrpSpPr>
            <a:grpSpLocks/>
          </p:cNvGrpSpPr>
          <p:nvPr userDrawn="1"/>
        </p:nvGrpSpPr>
        <p:grpSpPr bwMode="auto">
          <a:xfrm>
            <a:off x="0" y="6383338"/>
            <a:ext cx="12192000" cy="474662"/>
            <a:chOff x="0" y="0"/>
            <a:chExt cx="12192000" cy="120491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9F0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 sz="180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C110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0"/>
            <a:ext cx="12192000" cy="447675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2325688" y="0"/>
            <a:ext cx="7542212" cy="708025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53799" y="6451864"/>
            <a:ext cx="712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CD3DD1-68FD-47FE-BDC3-C22E462622D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338450" y="162499"/>
            <a:ext cx="5515099" cy="5492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2499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49" r:id="rId5"/>
    <p:sldLayoutId id="2147483650" r:id="rId6"/>
    <p:sldLayoutId id="2147483656" r:id="rId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lang="zh-CN" altLang="en-US" sz="18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本月供</a:t>
            </a:r>
            <a:r>
              <a:rPr lang="en-US" altLang="zh-CN" dirty="0"/>
              <a:t>18</a:t>
            </a:r>
            <a:r>
              <a:rPr lang="zh-CN" altLang="en-US" dirty="0"/>
              <a:t>个项目申领销许，成交表现为“量价齐跌”。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四、住宅市场</a:t>
            </a:r>
            <a:r>
              <a:rPr lang="en-US" altLang="zh-CN" dirty="0"/>
              <a:t>-</a:t>
            </a:r>
            <a:r>
              <a:rPr lang="zh-CN" altLang="en-US" dirty="0"/>
              <a:t>月度量价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上市</a:t>
            </a:r>
            <a:r>
              <a:rPr lang="en-US" altLang="zh-CN" dirty="0"/>
              <a:t>54.67</a:t>
            </a:r>
            <a:r>
              <a:rPr lang="zh-CN" altLang="en-US" dirty="0"/>
              <a:t>万㎡，环比下降</a:t>
            </a:r>
            <a:r>
              <a:rPr lang="en-US" altLang="zh-CN" dirty="0"/>
              <a:t>3%</a:t>
            </a:r>
            <a:r>
              <a:rPr lang="zh-CN" altLang="en-US" dirty="0"/>
              <a:t>，同比增长</a:t>
            </a:r>
            <a:r>
              <a:rPr lang="en-US" altLang="zh-CN" dirty="0"/>
              <a:t>54%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成交</a:t>
            </a:r>
            <a:r>
              <a:rPr lang="en-US" altLang="zh-CN" dirty="0"/>
              <a:t>48.99</a:t>
            </a:r>
            <a:r>
              <a:rPr lang="zh-CN" altLang="en-US" dirty="0"/>
              <a:t>万㎡，环比下降</a:t>
            </a:r>
            <a:r>
              <a:rPr lang="en-US" altLang="zh-CN" dirty="0"/>
              <a:t>14%</a:t>
            </a:r>
            <a:r>
              <a:rPr lang="zh-CN" altLang="en-US" dirty="0"/>
              <a:t>，同比下降</a:t>
            </a:r>
            <a:r>
              <a:rPr lang="en-US" altLang="zh-CN" dirty="0"/>
              <a:t>51%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成交均价</a:t>
            </a:r>
            <a:r>
              <a:rPr lang="en-US" altLang="zh-CN" dirty="0"/>
              <a:t>19857</a:t>
            </a:r>
            <a:r>
              <a:rPr lang="zh-CN" altLang="en-US" dirty="0"/>
              <a:t>元</a:t>
            </a:r>
            <a:r>
              <a:rPr lang="en-US" altLang="zh-CN" dirty="0"/>
              <a:t>/㎡</a:t>
            </a:r>
            <a:r>
              <a:rPr lang="zh-CN" altLang="en-US" dirty="0"/>
              <a:t>，环比下降</a:t>
            </a:r>
            <a:r>
              <a:rPr lang="en-US" altLang="zh-CN" dirty="0"/>
              <a:t>3%</a:t>
            </a:r>
            <a:r>
              <a:rPr lang="zh-CN" altLang="en-US" dirty="0"/>
              <a:t>，同比下降</a:t>
            </a:r>
            <a:r>
              <a:rPr lang="en-US" altLang="zh-CN" dirty="0"/>
              <a:t>3%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585376066"/>
              </p:ext>
            </p:extLst>
          </p:nvPr>
        </p:nvGraphicFramePr>
        <p:xfrm>
          <a:off x="605373" y="1756895"/>
          <a:ext cx="11115571" cy="3313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758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华润幸福里成交</a:t>
            </a:r>
            <a:r>
              <a:rPr lang="en-US" altLang="zh-CN" dirty="0"/>
              <a:t>0.24</a:t>
            </a:r>
            <a:r>
              <a:rPr lang="zh-CN" altLang="en-US" dirty="0"/>
              <a:t>万㎡，揽金</a:t>
            </a:r>
            <a:r>
              <a:rPr lang="en-US" altLang="zh-CN" dirty="0"/>
              <a:t>0.74</a:t>
            </a:r>
            <a:r>
              <a:rPr lang="zh-CN" altLang="en-US" dirty="0"/>
              <a:t>亿元，获成交面积榜、金额榜双料冠军。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五、商办市场</a:t>
            </a:r>
            <a:r>
              <a:rPr lang="en-US" altLang="zh-CN" dirty="0"/>
              <a:t>-</a:t>
            </a:r>
            <a:r>
              <a:rPr lang="zh-CN" altLang="en-US" dirty="0"/>
              <a:t>商业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dirty="0"/>
              <a:t>成交面积排行榜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dirty="0"/>
              <a:t>成交金额排行榜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201557"/>
              </p:ext>
            </p:extLst>
          </p:nvPr>
        </p:nvGraphicFramePr>
        <p:xfrm>
          <a:off x="6230337" y="1783974"/>
          <a:ext cx="5624964" cy="3173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3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6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28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万元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均价（元</a:t>
                      </a:r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㎡）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华润幸福里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城北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7429.50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2446.46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30368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禹洲吉庆里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6399.60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2176.83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29399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中航国际社区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城北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6081.68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1303.74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46648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万科九都荟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5074.85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1011.40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50176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万科城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4827.34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2199.23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21950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18085"/>
              </p:ext>
            </p:extLst>
          </p:nvPr>
        </p:nvGraphicFramePr>
        <p:xfrm>
          <a:off x="328233" y="1794030"/>
          <a:ext cx="5555963" cy="3173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28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万元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均价（元</a:t>
                      </a:r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㎡）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华润幸福里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城北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2446.46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7429.50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30368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溧水汇泽中心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2344.90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2110.41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9000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悦居广场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2275.68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4195.71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18437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万科城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2199.23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4827.34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21950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禹洲吉庆里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2176.83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6399.60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29399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0437194" y="6485700"/>
            <a:ext cx="1229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加☆为纯新盘</a:t>
            </a:r>
          </a:p>
        </p:txBody>
      </p:sp>
    </p:spTree>
    <p:extLst>
      <p:ext uri="{BB962C8B-B14F-4D97-AF65-F5344CB8AC3E}">
        <p14:creationId xmlns:p14="http://schemas.microsoft.com/office/powerpoint/2010/main" val="419200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本月</a:t>
            </a:r>
            <a:r>
              <a:rPr lang="en-US" altLang="zh-CN" dirty="0"/>
              <a:t>4</a:t>
            </a:r>
            <a:r>
              <a:rPr lang="zh-CN" altLang="en-US" dirty="0"/>
              <a:t>个项目新领销许。成交表现为“量跌价升”。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六、别墅市场</a:t>
            </a:r>
            <a:r>
              <a:rPr lang="en-US" altLang="zh-CN" dirty="0"/>
              <a:t>-</a:t>
            </a:r>
            <a:r>
              <a:rPr lang="zh-CN" altLang="en-US" dirty="0"/>
              <a:t>月度量价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上市</a:t>
            </a:r>
            <a:r>
              <a:rPr lang="en-US" altLang="zh-CN" dirty="0"/>
              <a:t>3.51</a:t>
            </a:r>
            <a:r>
              <a:rPr lang="zh-CN" altLang="en-US" dirty="0"/>
              <a:t>万㎡，环比增长</a:t>
            </a:r>
            <a:r>
              <a:rPr lang="en-US" altLang="zh-CN" dirty="0"/>
              <a:t>153%</a:t>
            </a:r>
            <a:r>
              <a:rPr lang="zh-CN" altLang="en-US" dirty="0"/>
              <a:t>，同比增长</a:t>
            </a:r>
            <a:r>
              <a:rPr lang="en-US" altLang="zh-CN" dirty="0"/>
              <a:t>93%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成交</a:t>
            </a:r>
            <a:r>
              <a:rPr lang="en-US" altLang="zh-CN" dirty="0"/>
              <a:t>4.18</a:t>
            </a:r>
            <a:r>
              <a:rPr lang="zh-CN" altLang="en-US" dirty="0"/>
              <a:t>万㎡，环比下降</a:t>
            </a:r>
            <a:r>
              <a:rPr lang="en-US" altLang="zh-CN" dirty="0"/>
              <a:t>24%</a:t>
            </a:r>
            <a:r>
              <a:rPr lang="zh-CN" altLang="en-US" dirty="0"/>
              <a:t>，同比下降</a:t>
            </a:r>
            <a:r>
              <a:rPr lang="en-US" altLang="zh-CN" dirty="0"/>
              <a:t>32%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成交均价</a:t>
            </a:r>
            <a:r>
              <a:rPr lang="en-US" altLang="zh-CN" dirty="0"/>
              <a:t>28315</a:t>
            </a:r>
            <a:r>
              <a:rPr lang="zh-CN" altLang="en-US" dirty="0"/>
              <a:t>元</a:t>
            </a:r>
            <a:r>
              <a:rPr lang="en-US" altLang="zh-CN" dirty="0"/>
              <a:t>/㎡</a:t>
            </a:r>
            <a:r>
              <a:rPr lang="zh-CN" altLang="en-US" dirty="0"/>
              <a:t>，环比增长</a:t>
            </a:r>
            <a:r>
              <a:rPr lang="en-US" altLang="zh-CN" dirty="0"/>
              <a:t>24%</a:t>
            </a:r>
            <a:r>
              <a:rPr lang="zh-CN" altLang="en-US" dirty="0"/>
              <a:t>，同比增长</a:t>
            </a:r>
            <a:r>
              <a:rPr lang="en-US" altLang="zh-CN" dirty="0"/>
              <a:t>75%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76153"/>
              </p:ext>
            </p:extLst>
          </p:nvPr>
        </p:nvGraphicFramePr>
        <p:xfrm>
          <a:off x="861237" y="1708952"/>
          <a:ext cx="10426872" cy="3378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481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dirty="0"/>
              <a:t>南京别墅市场供销价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供应主要来自江宁，成交集中在江宁、浦口。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六、别墅市场</a:t>
            </a:r>
            <a:r>
              <a:rPr lang="en-US" altLang="zh-CN" dirty="0"/>
              <a:t>-</a:t>
            </a:r>
            <a:r>
              <a:rPr lang="zh-CN" altLang="en-US" dirty="0"/>
              <a:t>板块表现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dirty="0"/>
              <a:t>上市量（前三板块的前三项目）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dirty="0"/>
              <a:t>成交量（前三板块的前三项目）</a:t>
            </a:r>
            <a:endParaRPr lang="zh-CN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94248"/>
              </p:ext>
            </p:extLst>
          </p:nvPr>
        </p:nvGraphicFramePr>
        <p:xfrm>
          <a:off x="1267630" y="4381201"/>
          <a:ext cx="4564123" cy="1940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88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板块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项目名称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上市面积</a:t>
                      </a:r>
                      <a:r>
                        <a:rPr lang="en-US" altLang="zh-CN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  <a:r>
                        <a:rPr lang="en-US" altLang="zh-CN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㎡)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3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  <a:endParaRPr lang="en-US" altLang="zh-CN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2.26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梁台煦府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301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融创玖溪桃花源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301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29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高淳</a:t>
                      </a:r>
                      <a:endParaRPr lang="en-US" altLang="zh-CN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0.83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双湖壹号公馆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299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299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29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城北</a:t>
                      </a:r>
                      <a:endParaRPr lang="en-US" altLang="zh-CN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0.42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电建洺悦府</a:t>
                      </a:r>
                      <a:endParaRPr lang="en-US" altLang="zh-CN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299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299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28185"/>
              </p:ext>
            </p:extLst>
          </p:nvPr>
        </p:nvGraphicFramePr>
        <p:xfrm>
          <a:off x="6292212" y="4385337"/>
          <a:ext cx="4564123" cy="1940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成交面积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  <a:endParaRPr lang="en-US" altLang="zh-CN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1.86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瑞安翠湖山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银亿东城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九间堂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浦口</a:t>
                      </a:r>
                      <a:endParaRPr lang="en-US" altLang="zh-CN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1.1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金基九月森林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正源尚峰尚水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北江锦城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城中</a:t>
                      </a:r>
                      <a:endParaRPr lang="en-US" altLang="zh-CN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0.39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万科安品园舍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0437194" y="648570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标红为纯新盘</a:t>
            </a:r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349095772"/>
              </p:ext>
            </p:extLst>
          </p:nvPr>
        </p:nvGraphicFramePr>
        <p:xfrm>
          <a:off x="1267629" y="1829820"/>
          <a:ext cx="9588706" cy="2224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3324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金基九月森林成交</a:t>
            </a:r>
            <a:r>
              <a:rPr lang="en-US" altLang="zh-CN" dirty="0"/>
              <a:t>0.62</a:t>
            </a:r>
            <a:r>
              <a:rPr lang="zh-CN" altLang="en-US" dirty="0"/>
              <a:t>万㎡，揽金</a:t>
            </a:r>
            <a:r>
              <a:rPr lang="en-US" altLang="zh-CN" dirty="0"/>
              <a:t>2.10</a:t>
            </a:r>
            <a:r>
              <a:rPr lang="zh-CN" altLang="en-US" dirty="0"/>
              <a:t>亿元，获成交面积榜、金额榜双料冠军。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六、别墅市场</a:t>
            </a:r>
            <a:r>
              <a:rPr lang="en-US" altLang="zh-CN" dirty="0"/>
              <a:t>-</a:t>
            </a:r>
            <a:r>
              <a:rPr lang="zh-CN" altLang="en-US"/>
              <a:t>排行榜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dirty="0"/>
              <a:t>成交面积排行榜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dirty="0"/>
              <a:t>成交金额排行榜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774698"/>
              </p:ext>
            </p:extLst>
          </p:nvPr>
        </p:nvGraphicFramePr>
        <p:xfrm>
          <a:off x="6230337" y="1783974"/>
          <a:ext cx="5624964" cy="3173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3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6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28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万元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均价（元</a:t>
                      </a:r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㎡）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金基九月森林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浦口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21013.45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6164.83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34086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万科安品园舍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城中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19462.00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3896.85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49943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九间堂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18397.61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4145.56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44379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银亿东城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13355.81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4699.99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28417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瑞安翠湖山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9434.93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4711.96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20023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94184"/>
              </p:ext>
            </p:extLst>
          </p:nvPr>
        </p:nvGraphicFramePr>
        <p:xfrm>
          <a:off x="328233" y="1794030"/>
          <a:ext cx="5555963" cy="3173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28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万元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均价（元</a:t>
                      </a:r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㎡）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金基九月森林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浦口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6164.83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21013.45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34086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瑞安翠湖山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4711.96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9434.93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20023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银亿东城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4699.99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13355.81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28417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九间堂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4145.56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18397.61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44379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万科安品园舍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城中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3896.85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19462.00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49943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0437194" y="6485700"/>
            <a:ext cx="1229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加☆为纯新盘</a:t>
            </a:r>
          </a:p>
        </p:txBody>
      </p:sp>
    </p:spTree>
    <p:extLst>
      <p:ext uri="{BB962C8B-B14F-4D97-AF65-F5344CB8AC3E}">
        <p14:creationId xmlns:p14="http://schemas.microsoft.com/office/powerpoint/2010/main" val="333528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dirty="0"/>
              <a:t>南京住宅市场供销价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供应主要来自城北及溧水、溧水、江北新区直管区、江宁成交量排名前三。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四、住宅市场</a:t>
            </a:r>
            <a:r>
              <a:rPr lang="en-US" altLang="zh-CN"/>
              <a:t>-</a:t>
            </a:r>
            <a:r>
              <a:rPr lang="zh-CN" altLang="en-US"/>
              <a:t>板块表现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dirty="0"/>
              <a:t>上市量（前三板块的前三项目）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dirty="0"/>
              <a:t>成交量（前三板块的前三项目）</a:t>
            </a:r>
            <a:endParaRPr lang="zh-CN" altLang="en-US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520977"/>
              </p:ext>
            </p:extLst>
          </p:nvPr>
        </p:nvGraphicFramePr>
        <p:xfrm>
          <a:off x="6292212" y="4385337"/>
          <a:ext cx="4564123" cy="1940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成交面积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  <a:endParaRPr lang="en-US" altLang="zh-CN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14.47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万㎡）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南京溧水万达广场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5.93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天岳城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2.74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恒大金碧天下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2.58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江北直管</a:t>
                      </a:r>
                      <a:endParaRPr lang="en-US" altLang="zh-CN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10.78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万㎡）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世茂荣里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2.13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御澜府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2.05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大华锦绣时代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1.98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  <a:endParaRPr lang="en-US" altLang="zh-CN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8.65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万㎡）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融侨悦城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3.88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万科和昌金域东方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1.32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弘阳禹洲时光春晓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0.51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0437194" y="648570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标红为纯新盘</a:t>
            </a:r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2307682634"/>
              </p:ext>
            </p:extLst>
          </p:nvPr>
        </p:nvGraphicFramePr>
        <p:xfrm>
          <a:off x="1267629" y="1821584"/>
          <a:ext cx="9588706" cy="2224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424B9FF-E9F5-48DB-A6EB-C3A44C350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864980"/>
              </p:ext>
            </p:extLst>
          </p:nvPr>
        </p:nvGraphicFramePr>
        <p:xfrm>
          <a:off x="1335666" y="4385337"/>
          <a:ext cx="4564123" cy="1940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上市面积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城北</a:t>
                      </a:r>
                      <a:endParaRPr lang="en-US" altLang="zh-CN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20.31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万㎡）</a:t>
                      </a:r>
                    </a:p>
                  </a:txBody>
                  <a:tcPr marL="57150" marR="571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中航国际社区</a:t>
                      </a:r>
                    </a:p>
                  </a:txBody>
                  <a:tcPr marL="57150" marR="571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3.91</a:t>
                      </a:r>
                    </a:p>
                  </a:txBody>
                  <a:tcPr marL="57150" marR="571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中冶盛世滨江</a:t>
                      </a:r>
                    </a:p>
                  </a:txBody>
                  <a:tcPr marL="57150" marR="571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3.76</a:t>
                      </a:r>
                    </a:p>
                  </a:txBody>
                  <a:tcPr marL="57150" marR="571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华侨城翡翠天域</a:t>
                      </a:r>
                    </a:p>
                  </a:txBody>
                  <a:tcPr marL="57150" marR="571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3.15</a:t>
                      </a:r>
                    </a:p>
                  </a:txBody>
                  <a:tcPr marL="57150" marR="571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高淳</a:t>
                      </a:r>
                      <a:endParaRPr lang="en-US" altLang="zh-CN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14.33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万㎡）</a:t>
                      </a:r>
                    </a:p>
                  </a:txBody>
                  <a:tcPr marL="57150" marR="571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高淳雅居乐花园</a:t>
                      </a:r>
                    </a:p>
                  </a:txBody>
                  <a:tcPr marL="57150" marR="571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8.22</a:t>
                      </a:r>
                    </a:p>
                  </a:txBody>
                  <a:tcPr marL="57150" marR="571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中交荣域</a:t>
                      </a:r>
                    </a:p>
                  </a:txBody>
                  <a:tcPr marL="57150" marR="571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4.86</a:t>
                      </a:r>
                    </a:p>
                  </a:txBody>
                  <a:tcPr marL="57150" marR="571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景和名苑</a:t>
                      </a:r>
                    </a:p>
                  </a:txBody>
                  <a:tcPr marL="57150" marR="571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1.25</a:t>
                      </a:r>
                    </a:p>
                  </a:txBody>
                  <a:tcPr marL="57150" marR="571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  <a:endParaRPr lang="en-US" altLang="zh-CN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5.14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万㎡）</a:t>
                      </a:r>
                    </a:p>
                  </a:txBody>
                  <a:tcPr marL="57150" marR="571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卧龙湖度假村</a:t>
                      </a:r>
                    </a:p>
                  </a:txBody>
                  <a:tcPr marL="57150" marR="571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3.51</a:t>
                      </a:r>
                    </a:p>
                  </a:txBody>
                  <a:tcPr marL="57150" marR="571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亚东同城逸境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·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九筑</a:t>
                      </a:r>
                    </a:p>
                  </a:txBody>
                  <a:tcPr marL="57150" marR="571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1.63</a:t>
                      </a:r>
                    </a:p>
                  </a:txBody>
                  <a:tcPr marL="57150" marR="571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46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全市库存量</a:t>
            </a:r>
            <a:r>
              <a:rPr lang="en-US" altLang="zh-CN" dirty="0"/>
              <a:t>238.25</a:t>
            </a:r>
            <a:r>
              <a:rPr lang="zh-CN" altLang="en-US" dirty="0"/>
              <a:t>万㎡，江北直管、城北、江宁库存量排名前三。</a:t>
            </a:r>
            <a:endParaRPr lang="en-US" altLang="zh-CN" dirty="0"/>
          </a:p>
          <a:p>
            <a:r>
              <a:rPr lang="zh-CN" altLang="en-US" dirty="0"/>
              <a:t>全市去化周期</a:t>
            </a:r>
            <a:r>
              <a:rPr lang="en-US" altLang="zh-CN" dirty="0"/>
              <a:t>3.6</a:t>
            </a:r>
            <a:r>
              <a:rPr lang="zh-CN" altLang="en-US" dirty="0"/>
              <a:t>个月，城南、溧水去化周期不足</a:t>
            </a:r>
            <a:r>
              <a:rPr lang="en-US" altLang="zh-CN" dirty="0"/>
              <a:t>2</a:t>
            </a:r>
            <a:r>
              <a:rPr lang="zh-CN" altLang="en-US" dirty="0"/>
              <a:t>个月。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四、住宅市场</a:t>
            </a:r>
            <a:r>
              <a:rPr lang="en-US" altLang="zh-CN" dirty="0"/>
              <a:t>-</a:t>
            </a:r>
            <a:r>
              <a:rPr lang="zh-CN" altLang="en-US" dirty="0"/>
              <a:t>库存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月板块库存及去化周期板块特征</a:t>
            </a:r>
          </a:p>
        </p:txBody>
      </p:sp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420356"/>
              </p:ext>
            </p:extLst>
          </p:nvPr>
        </p:nvGraphicFramePr>
        <p:xfrm>
          <a:off x="370032" y="1958210"/>
          <a:ext cx="82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圆角矩形 9"/>
          <p:cNvSpPr/>
          <p:nvPr/>
        </p:nvSpPr>
        <p:spPr>
          <a:xfrm>
            <a:off x="8902606" y="2229707"/>
            <a:ext cx="2534537" cy="1180243"/>
          </a:xfrm>
          <a:prstGeom prst="roundRect">
            <a:avLst>
              <a:gd name="adj" fmla="val 755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本月库存量为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238.25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万㎡，去化周期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3.6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个月，与前期水平相当。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8902605" y="4171950"/>
            <a:ext cx="2534537" cy="2019300"/>
          </a:xfrm>
          <a:prstGeom prst="roundRect">
            <a:avLst>
              <a:gd name="adj" fmla="val 755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各板块去化周区普遍大于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个月，城南库存量低、去化周期约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个月。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城北、江北新区直管区库存量较大，去化周期约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个月。</a:t>
            </a:r>
          </a:p>
        </p:txBody>
      </p:sp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4025900761"/>
              </p:ext>
            </p:extLst>
          </p:nvPr>
        </p:nvGraphicFramePr>
        <p:xfrm>
          <a:off x="370032" y="4336167"/>
          <a:ext cx="82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3687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溧水万达广场成交</a:t>
            </a:r>
            <a:r>
              <a:rPr lang="en-US" altLang="zh-CN" dirty="0"/>
              <a:t>5.93</a:t>
            </a:r>
            <a:r>
              <a:rPr lang="zh-CN" altLang="en-US" dirty="0"/>
              <a:t>万㎡，获成交面积榜冠军；融侨悦城成交</a:t>
            </a:r>
            <a:r>
              <a:rPr lang="en-US" altLang="zh-CN" dirty="0"/>
              <a:t>8.83</a:t>
            </a:r>
            <a:r>
              <a:rPr lang="zh-CN" altLang="en-US" dirty="0"/>
              <a:t>亿元，获成交金额榜冠军。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四、住宅市场</a:t>
            </a:r>
            <a:r>
              <a:rPr lang="en-US" altLang="zh-CN"/>
              <a:t>-</a:t>
            </a:r>
            <a:r>
              <a:rPr lang="zh-CN" altLang="en-US"/>
              <a:t>排行榜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dirty="0"/>
              <a:t>成交面积排行榜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dirty="0"/>
              <a:t>成交金额排行榜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60456"/>
              </p:ext>
            </p:extLst>
          </p:nvPr>
        </p:nvGraphicFramePr>
        <p:xfrm>
          <a:off x="6230337" y="1783974"/>
          <a:ext cx="5624964" cy="3440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5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3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6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15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万元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均价（元</a:t>
                      </a:r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㎡）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融侨悦城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88274.35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38764.00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22772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南京溧水万达广场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68183.87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59290.32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11500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深业滨江半岛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城北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56021.54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14063.62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39834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御澜府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江北直管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52222.34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20498.07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25477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世茂荣里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江北直管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51409.28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21325.74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24107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海赋尚城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城北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49615.61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18936.66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26201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大华锦绣时代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江北直管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45780.80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19822.16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23096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雅居乐滨江国际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江北直管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38419.13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14491.85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26511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万科和昌金域东方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30273.60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13200.93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22933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华侨城翡翠天域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城北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27902.83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11025.74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25307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595516"/>
              </p:ext>
            </p:extLst>
          </p:nvPr>
        </p:nvGraphicFramePr>
        <p:xfrm>
          <a:off x="328233" y="1794030"/>
          <a:ext cx="5555963" cy="3440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15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万元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均价（元</a:t>
                      </a:r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㎡）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南京溧水万达广场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59290.32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68183.87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11500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融侨悦城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38764.00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88274.35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22772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天岳城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27375.04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22223.98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8118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恒大金碧天下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25798.07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20242.43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7846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世茂荣里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江北直管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21325.74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51409.28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24107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御澜府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江北直管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20498.07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52222.34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25477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大华锦绣时代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江北直管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19822.16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45780.80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23096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海赋尚城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城北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18936.66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49615.61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26201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万科城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18685.00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20575.73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11012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2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雅居乐滨江国际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江北直管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14491.85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38419.13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26511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0437194" y="6485700"/>
            <a:ext cx="1229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加☆为纯新盘</a:t>
            </a:r>
          </a:p>
        </p:txBody>
      </p:sp>
    </p:spTree>
    <p:extLst>
      <p:ext uri="{BB962C8B-B14F-4D97-AF65-F5344CB8AC3E}">
        <p14:creationId xmlns:p14="http://schemas.microsoft.com/office/powerpoint/2010/main" val="397483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本月</a:t>
            </a:r>
            <a:r>
              <a:rPr lang="en-US" altLang="zh-CN" dirty="0"/>
              <a:t>5</a:t>
            </a:r>
            <a:r>
              <a:rPr lang="zh-CN" altLang="en-US" dirty="0"/>
              <a:t>个项目新领销许，中骏融信雍景台、中南魔力月光广场为纯新项目。成交表现为“量价齐升”。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</a:t>
            </a:r>
            <a:r>
              <a:rPr lang="zh-CN" altLang="en-US"/>
              <a:t>商办市场</a:t>
            </a:r>
            <a:r>
              <a:rPr lang="en-US" altLang="zh-CN"/>
              <a:t>-</a:t>
            </a:r>
            <a:r>
              <a:rPr lang="zh-CN" altLang="en-US"/>
              <a:t>办公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上市</a:t>
            </a:r>
            <a:r>
              <a:rPr lang="en-US" altLang="zh-CN" dirty="0"/>
              <a:t>12.20</a:t>
            </a:r>
            <a:r>
              <a:rPr lang="zh-CN" altLang="en-US" dirty="0"/>
              <a:t>万㎡，环比下降</a:t>
            </a:r>
            <a:r>
              <a:rPr lang="en-US" altLang="zh-CN" dirty="0"/>
              <a:t>56%</a:t>
            </a:r>
            <a:r>
              <a:rPr lang="zh-CN" altLang="en-US" dirty="0"/>
              <a:t>，同比增长</a:t>
            </a:r>
            <a:r>
              <a:rPr lang="en-US" altLang="zh-CN" dirty="0"/>
              <a:t>21%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成交</a:t>
            </a:r>
            <a:r>
              <a:rPr lang="en-US" altLang="zh-CN" dirty="0"/>
              <a:t>15.25</a:t>
            </a:r>
            <a:r>
              <a:rPr lang="zh-CN" altLang="en-US" dirty="0"/>
              <a:t>万㎡，环比增长</a:t>
            </a:r>
            <a:r>
              <a:rPr lang="en-US" altLang="zh-CN" dirty="0"/>
              <a:t>18%</a:t>
            </a:r>
            <a:r>
              <a:rPr lang="zh-CN" altLang="en-US" dirty="0"/>
              <a:t>，同比增长</a:t>
            </a:r>
            <a:r>
              <a:rPr lang="en-US" altLang="zh-CN" dirty="0"/>
              <a:t>33%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成交均价</a:t>
            </a:r>
            <a:r>
              <a:rPr lang="en-US" altLang="zh-CN" dirty="0"/>
              <a:t>18612</a:t>
            </a:r>
            <a:r>
              <a:rPr lang="zh-CN" altLang="en-US" dirty="0"/>
              <a:t>元</a:t>
            </a:r>
            <a:r>
              <a:rPr lang="en-US" altLang="zh-CN" dirty="0"/>
              <a:t>/㎡</a:t>
            </a:r>
            <a:r>
              <a:rPr lang="zh-CN" altLang="en-US" dirty="0"/>
              <a:t>，环比增长</a:t>
            </a:r>
            <a:r>
              <a:rPr lang="en-US" altLang="zh-CN" dirty="0"/>
              <a:t>4%</a:t>
            </a:r>
            <a:r>
              <a:rPr lang="zh-CN" altLang="en-US" dirty="0"/>
              <a:t>，同比下降</a:t>
            </a:r>
            <a:r>
              <a:rPr lang="en-US" altLang="zh-CN" dirty="0"/>
              <a:t>2%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597784"/>
              </p:ext>
            </p:extLst>
          </p:nvPr>
        </p:nvGraphicFramePr>
        <p:xfrm>
          <a:off x="861237" y="1708952"/>
          <a:ext cx="10426872" cy="3378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58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dirty="0"/>
              <a:t>南京办公市场供销价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供应集中在城南、江宁。江北新区直管区、城南、仙林成交量排名前三。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五、商办市场</a:t>
            </a:r>
            <a:r>
              <a:rPr lang="en-US" altLang="zh-CN" dirty="0"/>
              <a:t>-</a:t>
            </a:r>
            <a:r>
              <a:rPr lang="zh-CN" altLang="en-US" dirty="0"/>
              <a:t>办公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dirty="0"/>
              <a:t>上市量（前三板块的前三项目）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dirty="0"/>
              <a:t>成交量（前三板块的前三项目）</a:t>
            </a:r>
            <a:endParaRPr lang="zh-CN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211196"/>
              </p:ext>
            </p:extLst>
          </p:nvPr>
        </p:nvGraphicFramePr>
        <p:xfrm>
          <a:off x="1267630" y="4381201"/>
          <a:ext cx="4564123" cy="1940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板块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项目名称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上市面积</a:t>
                      </a:r>
                      <a:r>
                        <a:rPr lang="en-US" altLang="zh-CN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  <a:r>
                        <a:rPr lang="en-US" altLang="zh-CN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㎡)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  <a:endParaRPr lang="en-US" altLang="zh-CN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7.37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万科尚都荟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绿地之窗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  <a:endParaRPr lang="en-US" altLang="zh-CN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4.05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中粮悦天地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中骏融信雍景台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仙林</a:t>
                      </a:r>
                      <a:endParaRPr lang="en-US" altLang="zh-CN" sz="10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0.79</a:t>
                      </a:r>
                      <a:r>
                        <a:rPr lang="zh-CN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中南魔力月光广场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5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05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5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05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499791"/>
              </p:ext>
            </p:extLst>
          </p:nvPr>
        </p:nvGraphicFramePr>
        <p:xfrm>
          <a:off x="6292212" y="4385337"/>
          <a:ext cx="4564123" cy="1940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5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成交面积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江北新区直管区（</a:t>
                      </a:r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2.99</a:t>
                      </a:r>
                      <a:r>
                        <a:rPr lang="zh-CN" altLang="en-US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万㎡）</a:t>
                      </a:r>
                    </a:p>
                  </a:txBody>
                  <a:tcPr marL="57150" marR="571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龙湖北宸星座</a:t>
                      </a:r>
                    </a:p>
                  </a:txBody>
                  <a:tcPr marL="57150" marR="571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1.39</a:t>
                      </a:r>
                    </a:p>
                  </a:txBody>
                  <a:tcPr marL="57150" marR="571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星悦城</a:t>
                      </a:r>
                    </a:p>
                  </a:txBody>
                  <a:tcPr marL="57150" marR="571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0.47</a:t>
                      </a:r>
                    </a:p>
                  </a:txBody>
                  <a:tcPr marL="57150" marR="571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明发财富中心</a:t>
                      </a:r>
                    </a:p>
                  </a:txBody>
                  <a:tcPr marL="57150" marR="571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0.38</a:t>
                      </a:r>
                    </a:p>
                  </a:txBody>
                  <a:tcPr marL="57150" marR="571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  <a:endParaRPr lang="en-US" altLang="zh-CN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2.99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万㎡）</a:t>
                      </a:r>
                    </a:p>
                  </a:txBody>
                  <a:tcPr marL="57150" marR="571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证大喜马拉雅中心</a:t>
                      </a:r>
                    </a:p>
                  </a:txBody>
                  <a:tcPr marL="57150" marR="571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0.94</a:t>
                      </a:r>
                    </a:p>
                  </a:txBody>
                  <a:tcPr marL="57150" marR="571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绿地之窗</a:t>
                      </a:r>
                    </a:p>
                  </a:txBody>
                  <a:tcPr marL="57150" marR="571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0.59</a:t>
                      </a:r>
                    </a:p>
                  </a:txBody>
                  <a:tcPr marL="57150" marR="571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复地宴南都</a:t>
                      </a:r>
                    </a:p>
                  </a:txBody>
                  <a:tcPr marL="57150" marR="571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0.38</a:t>
                      </a:r>
                    </a:p>
                  </a:txBody>
                  <a:tcPr marL="57150" marR="571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仙林</a:t>
                      </a:r>
                      <a:endParaRPr lang="en-US" altLang="zh-CN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2.27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万㎡）</a:t>
                      </a:r>
                    </a:p>
                  </a:txBody>
                  <a:tcPr marL="57150" marR="571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万达茂</a:t>
                      </a:r>
                    </a:p>
                  </a:txBody>
                  <a:tcPr marL="57150" marR="571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1.61</a:t>
                      </a:r>
                    </a:p>
                  </a:txBody>
                  <a:tcPr marL="57150" marR="571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苏宁紫金嘉悦</a:t>
                      </a:r>
                    </a:p>
                  </a:txBody>
                  <a:tcPr marL="57150" marR="571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0.32</a:t>
                      </a:r>
                    </a:p>
                  </a:txBody>
                  <a:tcPr marL="57150" marR="571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九霄梦天地</a:t>
                      </a:r>
                    </a:p>
                  </a:txBody>
                  <a:tcPr marL="57150" marR="571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0.17</a:t>
                      </a:r>
                    </a:p>
                  </a:txBody>
                  <a:tcPr marL="57150" marR="571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0437194" y="648570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标红为纯新盘</a:t>
            </a:r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1302863594"/>
              </p:ext>
            </p:extLst>
          </p:nvPr>
        </p:nvGraphicFramePr>
        <p:xfrm>
          <a:off x="1267629" y="1829820"/>
          <a:ext cx="9588706" cy="2224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565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万达茂成交</a:t>
            </a:r>
            <a:r>
              <a:rPr lang="en-US" altLang="zh-CN" dirty="0"/>
              <a:t>1.61</a:t>
            </a:r>
            <a:r>
              <a:rPr lang="zh-CN" altLang="en-US" dirty="0"/>
              <a:t>万㎡，揽金</a:t>
            </a:r>
            <a:r>
              <a:rPr lang="en-US" altLang="zh-CN" dirty="0"/>
              <a:t>2.44</a:t>
            </a:r>
            <a:r>
              <a:rPr lang="zh-CN" altLang="en-US" dirty="0"/>
              <a:t>亿元，获成交面积榜、金额榜双料冠军。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五、商办市场</a:t>
            </a:r>
            <a:r>
              <a:rPr lang="en-US" altLang="zh-CN" dirty="0"/>
              <a:t>-</a:t>
            </a:r>
            <a:r>
              <a:rPr lang="zh-CN" altLang="en-US" dirty="0"/>
              <a:t>办公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dirty="0"/>
              <a:t>成交面积排行榜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dirty="0"/>
              <a:t>成交金额排行榜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870366"/>
              </p:ext>
            </p:extLst>
          </p:nvPr>
        </p:nvGraphicFramePr>
        <p:xfrm>
          <a:off x="6230337" y="1783974"/>
          <a:ext cx="5624964" cy="3173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7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3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6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28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万元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均价（元</a:t>
                      </a:r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㎡）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万达茂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仙林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24351.81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16065.38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15158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龙湖北宸星座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江北新区直管区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23619.62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13899.39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16993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证大喜马拉雅中心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18299.32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9380.85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19507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绿地之窗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13160.35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5880.77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22379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欢乐广场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13082.40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6284.07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20818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240452"/>
              </p:ext>
            </p:extLst>
          </p:nvPr>
        </p:nvGraphicFramePr>
        <p:xfrm>
          <a:off x="328233" y="1794030"/>
          <a:ext cx="5555963" cy="3173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28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面积</a:t>
                      </a:r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金额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万元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均价（元</a:t>
                      </a:r>
                      <a:r>
                        <a:rPr lang="en-US" altLang="zh-CN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㎡）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万达茂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仙林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16065.38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24351.81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15158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龙湖北宸星座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江北新区直管区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13899.39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23619.62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16993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证大喜马拉雅中心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9380.85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18299.32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19507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中骏六号街区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江宁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8965.31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11806.48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13169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欢乐广场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六合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6284.07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13082.40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5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20818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0437194" y="6485700"/>
            <a:ext cx="1229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加☆为纯新盘</a:t>
            </a:r>
          </a:p>
        </p:txBody>
      </p:sp>
    </p:spTree>
    <p:extLst>
      <p:ext uri="{BB962C8B-B14F-4D97-AF65-F5344CB8AC3E}">
        <p14:creationId xmlns:p14="http://schemas.microsoft.com/office/powerpoint/2010/main" val="266665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本月</a:t>
            </a:r>
            <a:r>
              <a:rPr lang="en-US" altLang="zh-CN" dirty="0"/>
              <a:t>24</a:t>
            </a:r>
            <a:r>
              <a:rPr lang="zh-CN" altLang="en-US" dirty="0"/>
              <a:t>个项目申领销许，以社区底商为主。成交均价小幅回升。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五、商办市场</a:t>
            </a:r>
            <a:r>
              <a:rPr lang="en-US" altLang="zh-CN" dirty="0"/>
              <a:t>-</a:t>
            </a:r>
            <a:r>
              <a:rPr lang="zh-CN" altLang="en-US" dirty="0"/>
              <a:t>商业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上市</a:t>
            </a:r>
            <a:r>
              <a:rPr lang="en-US" altLang="zh-CN" dirty="0"/>
              <a:t>7.13</a:t>
            </a:r>
            <a:r>
              <a:rPr lang="zh-CN" altLang="en-US" dirty="0"/>
              <a:t>万㎡，环比增长</a:t>
            </a:r>
            <a:r>
              <a:rPr lang="en-US" altLang="zh-CN" dirty="0"/>
              <a:t>38%</a:t>
            </a:r>
            <a:r>
              <a:rPr lang="zh-CN" altLang="en-US" dirty="0"/>
              <a:t>，同比增长</a:t>
            </a:r>
            <a:r>
              <a:rPr lang="en-US" altLang="zh-CN" dirty="0"/>
              <a:t>79%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成交</a:t>
            </a:r>
            <a:r>
              <a:rPr lang="en-US" altLang="zh-CN" dirty="0"/>
              <a:t>5.57</a:t>
            </a:r>
            <a:r>
              <a:rPr lang="zh-CN" altLang="en-US" dirty="0"/>
              <a:t>万㎡，环比下降</a:t>
            </a:r>
            <a:r>
              <a:rPr lang="en-US" altLang="zh-CN" dirty="0"/>
              <a:t>13%</a:t>
            </a:r>
            <a:r>
              <a:rPr lang="zh-CN" altLang="en-US" dirty="0"/>
              <a:t>，同比下降</a:t>
            </a:r>
            <a:r>
              <a:rPr lang="en-US" altLang="zh-CN" dirty="0"/>
              <a:t>34%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成交均价</a:t>
            </a:r>
            <a:r>
              <a:rPr lang="en-US" altLang="zh-CN" dirty="0"/>
              <a:t>25311</a:t>
            </a:r>
            <a:r>
              <a:rPr lang="zh-CN" altLang="en-US" dirty="0"/>
              <a:t>元</a:t>
            </a:r>
            <a:r>
              <a:rPr lang="en-US" altLang="zh-CN" dirty="0"/>
              <a:t>/㎡</a:t>
            </a:r>
            <a:r>
              <a:rPr lang="zh-CN" altLang="en-US" dirty="0"/>
              <a:t>，环比增长</a:t>
            </a:r>
            <a:r>
              <a:rPr lang="en-US" altLang="zh-CN" dirty="0"/>
              <a:t>6%</a:t>
            </a:r>
            <a:r>
              <a:rPr lang="zh-CN" altLang="en-US" dirty="0"/>
              <a:t>，同比增长</a:t>
            </a:r>
            <a:r>
              <a:rPr lang="en-US" altLang="zh-CN" dirty="0"/>
              <a:t>16%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6778418"/>
              </p:ext>
            </p:extLst>
          </p:nvPr>
        </p:nvGraphicFramePr>
        <p:xfrm>
          <a:off x="861237" y="1708952"/>
          <a:ext cx="10426872" cy="3378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8657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dirty="0"/>
              <a:t>南京商业市场供销价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城北供应量移居第一。溧水、城北、城南成交量排名前三。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五、商办市场</a:t>
            </a:r>
            <a:r>
              <a:rPr lang="en-US" altLang="zh-CN" dirty="0"/>
              <a:t>-</a:t>
            </a:r>
            <a:r>
              <a:rPr lang="zh-CN" altLang="en-US" dirty="0"/>
              <a:t>商业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dirty="0"/>
              <a:t>上市量（前三板块的前三项目）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/>
              <a:t>2018年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dirty="0"/>
              <a:t>成交量（前三板块的前三项目）</a:t>
            </a:r>
            <a:endParaRPr lang="zh-CN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44510"/>
              </p:ext>
            </p:extLst>
          </p:nvPr>
        </p:nvGraphicFramePr>
        <p:xfrm>
          <a:off x="1267630" y="4381201"/>
          <a:ext cx="4564123" cy="1940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板块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项目名称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上市面积</a:t>
                      </a:r>
                      <a:r>
                        <a:rPr lang="en-US" altLang="zh-CN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  <a:r>
                        <a:rPr lang="en-US" altLang="zh-CN" sz="105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㎡)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城北</a:t>
                      </a:r>
                      <a:endParaRPr lang="en-US" altLang="zh-CN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2.08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电建洺悦府</a:t>
                      </a:r>
                      <a:endParaRPr lang="en-US" altLang="zh-CN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葛洲坝招商紫郡蘭园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中航国际社区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浦口</a:t>
                      </a:r>
                      <a:endParaRPr lang="en-US" altLang="zh-CN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1.3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金盛田阳光青城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  <a:endParaRPr lang="en-US" altLang="zh-CN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0.81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万㎡）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碧桂园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秦淮世家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南方绿邸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519455"/>
              </p:ext>
            </p:extLst>
          </p:nvPr>
        </p:nvGraphicFramePr>
        <p:xfrm>
          <a:off x="6292212" y="4385337"/>
          <a:ext cx="4564123" cy="1940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  <a:endParaRPr lang="zh-CN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板块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成交面积</a:t>
                      </a:r>
                      <a:r>
                        <a:rPr lang="en-US" altLang="zh-CN" sz="105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(㎡)</a:t>
                      </a:r>
                      <a:endParaRPr lang="en-US" altLang="zh-CN" sz="105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</a:t>
                      </a:r>
                      <a:endParaRPr lang="en-US" altLang="zh-CN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1.4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万㎡）</a:t>
                      </a:r>
                    </a:p>
                  </a:txBody>
                  <a:tcPr marL="57150" marR="571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溧水汇泽中心</a:t>
                      </a:r>
                    </a:p>
                  </a:txBody>
                  <a:tcPr marL="57150" marR="571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0.23</a:t>
                      </a:r>
                    </a:p>
                  </a:txBody>
                  <a:tcPr marL="57150" marR="571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悦居广场</a:t>
                      </a:r>
                    </a:p>
                  </a:txBody>
                  <a:tcPr marL="57150" marR="571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0.23</a:t>
                      </a:r>
                    </a:p>
                  </a:txBody>
                  <a:tcPr marL="57150" marR="571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万科城</a:t>
                      </a:r>
                    </a:p>
                  </a:txBody>
                  <a:tcPr marL="57150" marR="571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0.22</a:t>
                      </a:r>
                    </a:p>
                  </a:txBody>
                  <a:tcPr marL="57150" marR="571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城北</a:t>
                      </a:r>
                      <a:endParaRPr lang="en-US" altLang="zh-CN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0.84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万㎡）</a:t>
                      </a:r>
                    </a:p>
                  </a:txBody>
                  <a:tcPr marL="57150" marR="571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华润幸福里</a:t>
                      </a:r>
                    </a:p>
                  </a:txBody>
                  <a:tcPr marL="57150" marR="571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0.24</a:t>
                      </a:r>
                    </a:p>
                  </a:txBody>
                  <a:tcPr marL="57150" marR="571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中航国际社区</a:t>
                      </a:r>
                    </a:p>
                  </a:txBody>
                  <a:tcPr marL="57150" marR="571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0.13</a:t>
                      </a:r>
                    </a:p>
                  </a:txBody>
                  <a:tcPr marL="57150" marR="571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中海桃源里</a:t>
                      </a:r>
                    </a:p>
                  </a:txBody>
                  <a:tcPr marL="57150" marR="571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0.09</a:t>
                      </a:r>
                    </a:p>
                  </a:txBody>
                  <a:tcPr marL="57150" marR="571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城南</a:t>
                      </a:r>
                      <a:endParaRPr lang="en-US" altLang="zh-CN" sz="1000" b="0" i="0" u="none" strike="noStrike" kern="1200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0.71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万㎡）</a:t>
                      </a:r>
                    </a:p>
                  </a:txBody>
                  <a:tcPr marL="57150" marR="571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禹洲吉庆里</a:t>
                      </a:r>
                    </a:p>
                  </a:txBody>
                  <a:tcPr marL="57150" marR="571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0.22</a:t>
                      </a:r>
                    </a:p>
                  </a:txBody>
                  <a:tcPr marL="57150" marR="571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万科九都荟</a:t>
                      </a:r>
                    </a:p>
                  </a:txBody>
                  <a:tcPr marL="57150" marR="571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0.10</a:t>
                      </a:r>
                    </a:p>
                  </a:txBody>
                  <a:tcPr marL="57150" marR="571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50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南京板桥润泰市场</a:t>
                      </a:r>
                    </a:p>
                  </a:txBody>
                  <a:tcPr marL="57150" marR="571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0.06</a:t>
                      </a:r>
                    </a:p>
                  </a:txBody>
                  <a:tcPr marL="57150" marR="571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0437194" y="648570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标红为纯新盘</a:t>
            </a:r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3834522621"/>
              </p:ext>
            </p:extLst>
          </p:nvPr>
        </p:nvGraphicFramePr>
        <p:xfrm>
          <a:off x="1267629" y="1829820"/>
          <a:ext cx="9588706" cy="2224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738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8329</TotalTime>
  <Words>2050</Words>
  <Application>Microsoft Office PowerPoint</Application>
  <PresentationFormat>宽屏</PresentationFormat>
  <Paragraphs>668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Wingdings</vt:lpstr>
      <vt:lpstr>Office 主题</vt:lpstr>
      <vt:lpstr>四、住宅市场-月度量价</vt:lpstr>
      <vt:lpstr>四、住宅市场-板块表现</vt:lpstr>
      <vt:lpstr>四、住宅市场-库存</vt:lpstr>
      <vt:lpstr>四、住宅市场-排行榜</vt:lpstr>
      <vt:lpstr>五、商办市场-办公</vt:lpstr>
      <vt:lpstr>五、商办市场-办公</vt:lpstr>
      <vt:lpstr>五、商办市场-办公</vt:lpstr>
      <vt:lpstr>五、商办市场-商业</vt:lpstr>
      <vt:lpstr>五、商办市场-商业</vt:lpstr>
      <vt:lpstr>五、商办市场-商业</vt:lpstr>
      <vt:lpstr>六、别墅市场-月度量价</vt:lpstr>
      <vt:lpstr>六、别墅市场-板块表现</vt:lpstr>
      <vt:lpstr>六、别墅市场-排行榜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365</dc:creator>
  <cp:lastModifiedBy>Peng Ziqiao</cp:lastModifiedBy>
  <cp:revision>594</cp:revision>
  <dcterms:created xsi:type="dcterms:W3CDTF">2016-05-31T01:36:05Z</dcterms:created>
  <dcterms:modified xsi:type="dcterms:W3CDTF">2018-05-29T07:01:40Z</dcterms:modified>
</cp:coreProperties>
</file>