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993" r:id="rId2"/>
    <p:sldMasterId id="2147484008" r:id="rId3"/>
  </p:sldMasterIdLst>
  <p:notesMasterIdLst>
    <p:notesMasterId r:id="rId8"/>
  </p:notesMasterIdLst>
  <p:handoutMasterIdLst>
    <p:handoutMasterId r:id="rId9"/>
  </p:handoutMasterIdLst>
  <p:sldIdLst>
    <p:sldId id="1979" r:id="rId4"/>
    <p:sldId id="1980" r:id="rId5"/>
    <p:sldId id="1981" r:id="rId6"/>
    <p:sldId id="1982" r:id="rId7"/>
  </p:sldIdLst>
  <p:sldSz cx="10225088" cy="6859588"/>
  <p:notesSz cx="7099300" cy="10234613"/>
  <p:custDataLst>
    <p:tags r:id="rId10"/>
  </p:custDataLst>
  <p:defaultTextStyle>
    <a:defPPr>
      <a:defRPr lang="zh-CN"/>
    </a:defPPr>
    <a:lvl1pPr marL="0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5643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1286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6929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2571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8214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3857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9500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5143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22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pos="22">
          <p15:clr>
            <a:srgbClr val="A4A3A4"/>
          </p15:clr>
        </p15:guide>
        <p15:guide id="5" orient="horz" pos="2478">
          <p15:clr>
            <a:srgbClr val="A4A3A4"/>
          </p15:clr>
        </p15:guide>
        <p15:guide id="6" orient="horz" pos="128">
          <p15:clr>
            <a:srgbClr val="A4A3A4"/>
          </p15:clr>
        </p15:guide>
        <p15:guide id="7" pos="179">
          <p15:clr>
            <a:srgbClr val="A4A3A4"/>
          </p15:clr>
        </p15:guide>
        <p15:guide id="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4" autoAdjust="0"/>
    <p:restoredTop sz="77122" autoAdjust="0"/>
  </p:normalViewPr>
  <p:slideViewPr>
    <p:cSldViewPr snapToObjects="1">
      <p:cViewPr>
        <p:scale>
          <a:sx n="66" d="100"/>
          <a:sy n="66" d="100"/>
        </p:scale>
        <p:origin x="48" y="540"/>
      </p:cViewPr>
      <p:guideLst>
        <p:guide orient="horz" pos="2161"/>
        <p:guide pos="3221"/>
        <p:guide orient="horz" pos="119"/>
        <p:guide pos="22"/>
        <p:guide orient="horz" pos="2478"/>
        <p:guide orient="horz" pos="128"/>
        <p:guide pos="17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06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zh-CN" altLang="en-US" sz="1200" dirty="0"/>
              <a:t>南京</a:t>
            </a:r>
            <a:r>
              <a:rPr lang="zh-CN" sz="1200" dirty="0"/>
              <a:t>市场（</a:t>
            </a:r>
            <a:r>
              <a:rPr lang="zh-CN" altLang="en-US" sz="1200" dirty="0"/>
              <a:t>不</a:t>
            </a:r>
            <a:r>
              <a:rPr lang="zh-CN" sz="1200" dirty="0"/>
              <a:t>含</a:t>
            </a:r>
            <a:r>
              <a:rPr lang="zh-CN" altLang="en-US" sz="1200" dirty="0"/>
              <a:t>溧水、高淳</a:t>
            </a:r>
            <a:r>
              <a:rPr lang="zh-CN" sz="1200" dirty="0"/>
              <a:t>）月度供销价走势</a:t>
            </a:r>
          </a:p>
        </c:rich>
      </c:tx>
      <c:layout>
        <c:manualLayout>
          <c:xMode val="edge"/>
          <c:yMode val="edge"/>
          <c:x val="0.34162174295840508"/>
          <c:y val="5.6230020632432764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上市量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201706</c:v>
                </c:pt>
                <c:pt idx="1">
                  <c:v>201707</c:v>
                </c:pt>
                <c:pt idx="2">
                  <c:v>201708</c:v>
                </c:pt>
                <c:pt idx="3">
                  <c:v>201709</c:v>
                </c:pt>
                <c:pt idx="4">
                  <c:v>201710</c:v>
                </c:pt>
                <c:pt idx="5">
                  <c:v>201711</c:v>
                </c:pt>
                <c:pt idx="6">
                  <c:v>201712</c:v>
                </c:pt>
                <c:pt idx="7">
                  <c:v>201801</c:v>
                </c:pt>
                <c:pt idx="8">
                  <c:v>201802</c:v>
                </c:pt>
                <c:pt idx="9">
                  <c:v>201803</c:v>
                </c:pt>
                <c:pt idx="10">
                  <c:v>201804</c:v>
                </c:pt>
                <c:pt idx="11">
                  <c:v>201805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90.65</c:v>
                </c:pt>
                <c:pt idx="1">
                  <c:v>78.5</c:v>
                </c:pt>
                <c:pt idx="2">
                  <c:v>35.19</c:v>
                </c:pt>
                <c:pt idx="3">
                  <c:v>23.72</c:v>
                </c:pt>
                <c:pt idx="4">
                  <c:v>12.49</c:v>
                </c:pt>
                <c:pt idx="5">
                  <c:v>126.97</c:v>
                </c:pt>
                <c:pt idx="6">
                  <c:v>132.69</c:v>
                </c:pt>
                <c:pt idx="7">
                  <c:v>27.08</c:v>
                </c:pt>
                <c:pt idx="8">
                  <c:v>13.84</c:v>
                </c:pt>
                <c:pt idx="9">
                  <c:v>18.54</c:v>
                </c:pt>
                <c:pt idx="10">
                  <c:v>34.200000000000003</c:v>
                </c:pt>
                <c:pt idx="11">
                  <c:v>37.880000000000003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B-4B09-A7D6-2D9ED4DEAA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销售量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201706</c:v>
                </c:pt>
                <c:pt idx="1">
                  <c:v>201707</c:v>
                </c:pt>
                <c:pt idx="2">
                  <c:v>201708</c:v>
                </c:pt>
                <c:pt idx="3">
                  <c:v>201709</c:v>
                </c:pt>
                <c:pt idx="4">
                  <c:v>201710</c:v>
                </c:pt>
                <c:pt idx="5">
                  <c:v>201711</c:v>
                </c:pt>
                <c:pt idx="6">
                  <c:v>201712</c:v>
                </c:pt>
                <c:pt idx="7">
                  <c:v>201801</c:v>
                </c:pt>
                <c:pt idx="8">
                  <c:v>201802</c:v>
                </c:pt>
                <c:pt idx="9">
                  <c:v>201803</c:v>
                </c:pt>
                <c:pt idx="10">
                  <c:v>201804</c:v>
                </c:pt>
                <c:pt idx="11">
                  <c:v>201805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56.83</c:v>
                </c:pt>
                <c:pt idx="1">
                  <c:v>67.760000000000005</c:v>
                </c:pt>
                <c:pt idx="2">
                  <c:v>38.25</c:v>
                </c:pt>
                <c:pt idx="3">
                  <c:v>76.09</c:v>
                </c:pt>
                <c:pt idx="4">
                  <c:v>41.43</c:v>
                </c:pt>
                <c:pt idx="5">
                  <c:v>53.42</c:v>
                </c:pt>
                <c:pt idx="6">
                  <c:v>89.05</c:v>
                </c:pt>
                <c:pt idx="7">
                  <c:v>77.010000000000005</c:v>
                </c:pt>
                <c:pt idx="8">
                  <c:v>36.700000000000003</c:v>
                </c:pt>
                <c:pt idx="9">
                  <c:v>29.83</c:v>
                </c:pt>
                <c:pt idx="10">
                  <c:v>38.03</c:v>
                </c:pt>
                <c:pt idx="11">
                  <c:v>35.619999999999997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CB-4B09-A7D6-2D9ED4DEA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1516288"/>
        <c:axId val="4129848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销售均价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201706</c:v>
                </c:pt>
                <c:pt idx="1">
                  <c:v>201707</c:v>
                </c:pt>
                <c:pt idx="2">
                  <c:v>201708</c:v>
                </c:pt>
                <c:pt idx="3">
                  <c:v>201709</c:v>
                </c:pt>
                <c:pt idx="4">
                  <c:v>201710</c:v>
                </c:pt>
                <c:pt idx="5">
                  <c:v>201711</c:v>
                </c:pt>
                <c:pt idx="6">
                  <c:v>201712</c:v>
                </c:pt>
                <c:pt idx="7">
                  <c:v>201801</c:v>
                </c:pt>
                <c:pt idx="8">
                  <c:v>201802</c:v>
                </c:pt>
                <c:pt idx="9">
                  <c:v>201803</c:v>
                </c:pt>
                <c:pt idx="10">
                  <c:v>201804</c:v>
                </c:pt>
                <c:pt idx="11">
                  <c:v>201805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25472</c:v>
                </c:pt>
                <c:pt idx="1">
                  <c:v>24709</c:v>
                </c:pt>
                <c:pt idx="2">
                  <c:v>22895</c:v>
                </c:pt>
                <c:pt idx="3">
                  <c:v>27603</c:v>
                </c:pt>
                <c:pt idx="4">
                  <c:v>24024</c:v>
                </c:pt>
                <c:pt idx="5">
                  <c:v>24717</c:v>
                </c:pt>
                <c:pt idx="6">
                  <c:v>26590</c:v>
                </c:pt>
                <c:pt idx="7">
                  <c:v>26728</c:v>
                </c:pt>
                <c:pt idx="8">
                  <c:v>25196</c:v>
                </c:pt>
                <c:pt idx="9">
                  <c:v>24765</c:v>
                </c:pt>
                <c:pt idx="10">
                  <c:v>27839</c:v>
                </c:pt>
                <c:pt idx="11">
                  <c:v>25861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B-4B09-A7D6-2D9ED4DEA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986368"/>
        <c:axId val="413184768"/>
      </c:lineChart>
      <c:catAx>
        <c:axId val="4115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12984832"/>
        <c:crosses val="autoZero"/>
        <c:auto val="1"/>
        <c:lblAlgn val="ctr"/>
        <c:lblOffset val="100"/>
        <c:noMultiLvlLbl val="0"/>
      </c:catAx>
      <c:valAx>
        <c:axId val="412984832"/>
        <c:scaling>
          <c:orientation val="minMax"/>
        </c:scaling>
        <c:delete val="0"/>
        <c:axPos val="l"/>
        <c:majorGridlines/>
        <c:numFmt formatCode="0.00_ " sourceLinked="0"/>
        <c:majorTickMark val="none"/>
        <c:minorTickMark val="none"/>
        <c:tickLblPos val="nextTo"/>
        <c:crossAx val="411516288"/>
        <c:crosses val="autoZero"/>
        <c:crossBetween val="between"/>
      </c:valAx>
      <c:catAx>
        <c:axId val="41298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3184768"/>
        <c:crosses val="autoZero"/>
        <c:auto val="1"/>
        <c:lblAlgn val="ctr"/>
        <c:lblOffset val="100"/>
        <c:noMultiLvlLbl val="0"/>
      </c:catAx>
      <c:valAx>
        <c:axId val="4131847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412986368"/>
        <c:crosses val="max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zh-CN"/>
          </a:p>
        </c:txPr>
      </c:dTable>
      <c:spPr>
        <a:noFill/>
        <a:ln w="25397">
          <a:noFill/>
        </a:ln>
      </c:spPr>
    </c:plotArea>
    <c:plotVisOnly val="1"/>
    <c:dispBlanksAs val="gap"/>
    <c:showDLblsOverMax val="0"/>
  </c:chart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200" b="1" dirty="0">
                <a:effectLst/>
              </a:rPr>
              <a:t>南京市场（不含溧水、高淳）分面积段去化周期</a:t>
            </a:r>
          </a:p>
        </c:rich>
      </c:tx>
      <c:layout>
        <c:manualLayout>
          <c:xMode val="edge"/>
          <c:yMode val="edge"/>
          <c:x val="0.33560823979455406"/>
          <c:y val="7.7212506403555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库存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90㎡以下</c:v>
                </c:pt>
                <c:pt idx="1">
                  <c:v>90-120㎡</c:v>
                </c:pt>
                <c:pt idx="2">
                  <c:v>120-144㎡</c:v>
                </c:pt>
                <c:pt idx="3">
                  <c:v>144-180㎡</c:v>
                </c:pt>
                <c:pt idx="4">
                  <c:v>180+㎡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69.52</c:v>
                </c:pt>
                <c:pt idx="1">
                  <c:v>94.5</c:v>
                </c:pt>
                <c:pt idx="2">
                  <c:v>81.23</c:v>
                </c:pt>
                <c:pt idx="3">
                  <c:v>33.49</c:v>
                </c:pt>
                <c:pt idx="4">
                  <c:v>120.48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42D7-97CA-69FA5CBD2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5530240"/>
        <c:axId val="11355308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近3个月交易量预计去化周期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90㎡以下</c:v>
                </c:pt>
                <c:pt idx="1">
                  <c:v>90-120㎡</c:v>
                </c:pt>
                <c:pt idx="2">
                  <c:v>120-144㎡</c:v>
                </c:pt>
                <c:pt idx="3">
                  <c:v>144-180㎡</c:v>
                </c:pt>
                <c:pt idx="4">
                  <c:v>180+㎡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2.62</c:v>
                </c:pt>
                <c:pt idx="1">
                  <c:v>3.55</c:v>
                </c:pt>
                <c:pt idx="2">
                  <c:v>3.46</c:v>
                </c:pt>
                <c:pt idx="3">
                  <c:v>4.9000000000000004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D6-42D7-97CA-69FA5CBD2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近12个月交易量预计去化周期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90㎡以下</c:v>
                </c:pt>
                <c:pt idx="1">
                  <c:v>90-120㎡</c:v>
                </c:pt>
                <c:pt idx="2">
                  <c:v>120-144㎡</c:v>
                </c:pt>
                <c:pt idx="3">
                  <c:v>144-180㎡</c:v>
                </c:pt>
                <c:pt idx="4">
                  <c:v>180+㎡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0.45</c:v>
                </c:pt>
                <c:pt idx="1">
                  <c:v>0.52</c:v>
                </c:pt>
                <c:pt idx="2">
                  <c:v>0.46</c:v>
                </c:pt>
                <c:pt idx="3">
                  <c:v>0.69</c:v>
                </c:pt>
                <c:pt idx="4">
                  <c:v>1.53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D6-42D7-97CA-69FA5CBD27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近36个月交易量预计去化周期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90㎡以下</c:v>
                </c:pt>
                <c:pt idx="1">
                  <c:v>90-120㎡</c:v>
                </c:pt>
                <c:pt idx="2">
                  <c:v>120-144㎡</c:v>
                </c:pt>
                <c:pt idx="3">
                  <c:v>144-180㎡</c:v>
                </c:pt>
                <c:pt idx="4">
                  <c:v>180+㎡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0.08</c:v>
                </c:pt>
                <c:pt idx="1">
                  <c:v>0.1</c:v>
                </c:pt>
                <c:pt idx="2">
                  <c:v>0.12</c:v>
                </c:pt>
                <c:pt idx="3">
                  <c:v>0.18</c:v>
                </c:pt>
                <c:pt idx="4">
                  <c:v>0.27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D6-42D7-97CA-69FA5CBD2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3301704"/>
        <c:axId val="1133308264"/>
      </c:lineChart>
      <c:catAx>
        <c:axId val="113553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35530896"/>
        <c:crosses val="autoZero"/>
        <c:auto val="1"/>
        <c:lblAlgn val="ctr"/>
        <c:lblOffset val="100"/>
        <c:noMultiLvlLbl val="0"/>
      </c:catAx>
      <c:valAx>
        <c:axId val="113553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35530240"/>
        <c:crosses val="autoZero"/>
        <c:crossBetween val="between"/>
      </c:valAx>
      <c:valAx>
        <c:axId val="1133308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33301704"/>
        <c:crosses val="max"/>
        <c:crossBetween val="between"/>
      </c:valAx>
      <c:catAx>
        <c:axId val="1133301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3330826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216D6912-8724-4590-95E8-79A5C611274C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E3AE321D-7904-4C20-91E6-DFB367BF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34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FE522D91-C99B-45C5-89C9-879615FC43DC}" type="datetimeFigureOut">
              <a:rPr lang="zh-CN" altLang="en-US" smtClean="0"/>
              <a:pPr/>
              <a:t>2018/5/30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768350"/>
            <a:ext cx="57181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19F2CBBA-0DEC-4F07-94F2-F98010F9F6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9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5643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1286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76929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02571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28214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53857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79500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05143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45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192" y="841006"/>
            <a:ext cx="8920734" cy="46357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199" y="1484657"/>
            <a:ext cx="4381712" cy="4825529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5191219" y="1484657"/>
            <a:ext cx="4381712" cy="4825529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87312" y="6726251"/>
            <a:ext cx="172082" cy="138531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026C74CA-A7B2-41A6-ACE4-EBD0442F123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78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11254" y="6599179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93573" y="6594416"/>
            <a:ext cx="3237945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7855620" y="6594416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D534D-A643-4B5F-BB44-D2745923422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2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11254" y="6599179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93573" y="6594416"/>
            <a:ext cx="3237945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7855620" y="6594416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2B8AA-6D6D-49AA-A8BD-FA29F18AB96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9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11254" y="6599179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93573" y="6594416"/>
            <a:ext cx="3237945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7855620" y="6594416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B08B4-DC11-41D4-8062-BF64EC29405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364379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2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19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1051" descr="华润置地logo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48" y="33345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52" descr="未标题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3"/>
          <a:stretch>
            <a:fillRect/>
          </a:stretch>
        </p:blipFill>
        <p:spPr bwMode="auto">
          <a:xfrm>
            <a:off x="0" y="6071791"/>
            <a:ext cx="102250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日期占位符 3"/>
          <p:cNvSpPr txBox="1">
            <a:spLocks/>
          </p:cNvSpPr>
          <p:nvPr/>
        </p:nvSpPr>
        <p:spPr>
          <a:xfrm>
            <a:off x="14125" y="6598146"/>
            <a:ext cx="1209987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1051286" rtl="0" eaLnBrk="1" latinLnBrk="0" hangingPunct="1">
              <a:defRPr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25643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286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29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571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214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857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500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143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华润置地</a:t>
            </a:r>
            <a:endParaRPr lang="zh-HK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9289008" y="6598146"/>
            <a:ext cx="936104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1051286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43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286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29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571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214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857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500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143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C81A6B-156C-4258-9126-72DB076CC73F}" type="slidenum">
              <a:rPr lang="zh-HK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HK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34192"/>
            <a:ext cx="1022508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16" r:id="rId2"/>
  </p:sldLayoutIdLst>
  <p:txStyles>
    <p:titleStyle>
      <a:lvl1pPr algn="l" defTabSz="105128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94232" indent="-394232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54170" indent="-328527" algn="l" defTabSz="1051286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314107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839750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65393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891036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16678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2321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67964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5643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1286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29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2571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214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3857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9500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5143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1" descr="华润置地logo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48" y="33345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52" descr="未标题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3"/>
          <a:stretch>
            <a:fillRect/>
          </a:stretch>
        </p:blipFill>
        <p:spPr bwMode="auto">
          <a:xfrm>
            <a:off x="0" y="6071791"/>
            <a:ext cx="102250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986" name="Picture 2" descr="C:\Users\wuwenxian\Desktop\图片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219432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0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65905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3181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97715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6362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9428" indent="-3494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7096" indent="-2911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4762" indent="-2329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668" indent="-2329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6572" indent="-2329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2478" indent="-232952" algn="l" defTabSz="9318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8382" indent="-232952" algn="l" defTabSz="9318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4288" indent="-232952" algn="l" defTabSz="9318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0192" indent="-232952" algn="l" defTabSz="9318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905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810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7715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3620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9525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5430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1335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7240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147221"/>
              </p:ext>
            </p:extLst>
          </p:nvPr>
        </p:nvGraphicFramePr>
        <p:xfrm>
          <a:off x="129629" y="1485900"/>
          <a:ext cx="10023475" cy="248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259518" y="6248495"/>
            <a:ext cx="9835941" cy="27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截止本月底库存：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   去化周期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按近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个月计算：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   按近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个月计算：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   按近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个月计算：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285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518" y="333450"/>
            <a:ext cx="3219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住宅市场</a:t>
            </a:r>
          </a:p>
        </p:txBody>
      </p:sp>
      <p:sp>
        <p:nvSpPr>
          <p:cNvPr id="225286" name="矩形 9"/>
          <p:cNvSpPr>
            <a:spLocks noChangeArrowheads="1"/>
          </p:cNvSpPr>
          <p:nvPr/>
        </p:nvSpPr>
        <p:spPr bwMode="auto">
          <a:xfrm>
            <a:off x="259518" y="927100"/>
            <a:ext cx="98359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上市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万㎡，环比增长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11%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。成交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万㎡，环比下降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6%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。成交均价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25861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/㎡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，环比下降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7%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。截止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月底全市库存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399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万㎡，去化周期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7.0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个月（按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个月计算）。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224112" y="2588558"/>
            <a:ext cx="8229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18004" y="1590676"/>
            <a:ext cx="1155700" cy="38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1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近一年月均供应：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224112" y="2589508"/>
            <a:ext cx="8229600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  <a:stCxn id="13" idx="2"/>
          </p:cNvCxnSpPr>
          <p:nvPr/>
        </p:nvCxnSpPr>
        <p:spPr>
          <a:xfrm>
            <a:off x="9295854" y="1979614"/>
            <a:ext cx="0" cy="60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20" idx="2"/>
          </p:cNvCxnSpPr>
          <p:nvPr/>
        </p:nvCxnSpPr>
        <p:spPr>
          <a:xfrm>
            <a:off x="8042760" y="1979613"/>
            <a:ext cx="0" cy="6283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64910" y="1590676"/>
            <a:ext cx="1155700" cy="388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1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近一年月均成交：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5F85FE75-5E71-40EE-9ED9-405F0E8B3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643918"/>
              </p:ext>
            </p:extLst>
          </p:nvPr>
        </p:nvGraphicFramePr>
        <p:xfrm>
          <a:off x="129628" y="3837096"/>
          <a:ext cx="9965831" cy="240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378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518" y="333450"/>
            <a:ext cx="3219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住宅市场</a:t>
            </a:r>
          </a:p>
        </p:txBody>
      </p:sp>
      <p:sp>
        <p:nvSpPr>
          <p:cNvPr id="225286" name="矩形 9"/>
          <p:cNvSpPr>
            <a:spLocks noChangeArrowheads="1"/>
          </p:cNvSpPr>
          <p:nvPr/>
        </p:nvSpPr>
        <p:spPr bwMode="auto">
          <a:xfrm>
            <a:off x="259518" y="927100"/>
            <a:ext cx="9835941" cy="65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本月南京商品住宅成交主要以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㎡以下首置首改为主，其中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㎡以下成交总价段多在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150-250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90-120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㎡成交总价段多集中在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200-300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180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㎡以上成交总价段多集中在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万以上。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24ADC7-BC39-484D-830C-BAD5B71B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71814"/>
              </p:ext>
            </p:extLst>
          </p:nvPr>
        </p:nvGraphicFramePr>
        <p:xfrm>
          <a:off x="259519" y="1607016"/>
          <a:ext cx="9706500" cy="4807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2547">
                  <a:extLst>
                    <a:ext uri="{9D8B030D-6E8A-4147-A177-3AD203B41FA5}">
                      <a16:colId xmlns:a16="http://schemas.microsoft.com/office/drawing/2014/main" val="1311096854"/>
                    </a:ext>
                  </a:extLst>
                </a:gridCol>
                <a:gridCol w="1413298">
                  <a:extLst>
                    <a:ext uri="{9D8B030D-6E8A-4147-A177-3AD203B41FA5}">
                      <a16:colId xmlns:a16="http://schemas.microsoft.com/office/drawing/2014/main" val="4531491"/>
                    </a:ext>
                  </a:extLst>
                </a:gridCol>
                <a:gridCol w="1635615">
                  <a:extLst>
                    <a:ext uri="{9D8B030D-6E8A-4147-A177-3AD203B41FA5}">
                      <a16:colId xmlns:a16="http://schemas.microsoft.com/office/drawing/2014/main" val="206726711"/>
                    </a:ext>
                  </a:extLst>
                </a:gridCol>
                <a:gridCol w="1286260">
                  <a:extLst>
                    <a:ext uri="{9D8B030D-6E8A-4147-A177-3AD203B41FA5}">
                      <a16:colId xmlns:a16="http://schemas.microsoft.com/office/drawing/2014/main" val="2513160813"/>
                    </a:ext>
                  </a:extLst>
                </a:gridCol>
                <a:gridCol w="1286260">
                  <a:extLst>
                    <a:ext uri="{9D8B030D-6E8A-4147-A177-3AD203B41FA5}">
                      <a16:colId xmlns:a16="http://schemas.microsoft.com/office/drawing/2014/main" val="1927321338"/>
                    </a:ext>
                  </a:extLst>
                </a:gridCol>
                <a:gridCol w="1286260">
                  <a:extLst>
                    <a:ext uri="{9D8B030D-6E8A-4147-A177-3AD203B41FA5}">
                      <a16:colId xmlns:a16="http://schemas.microsoft.com/office/drawing/2014/main" val="2678409539"/>
                    </a:ext>
                  </a:extLst>
                </a:gridCol>
                <a:gridCol w="1286260">
                  <a:extLst>
                    <a:ext uri="{9D8B030D-6E8A-4147-A177-3AD203B41FA5}">
                      <a16:colId xmlns:a16="http://schemas.microsoft.com/office/drawing/2014/main" val="1413640405"/>
                    </a:ext>
                  </a:extLst>
                </a:gridCol>
              </a:tblGrid>
              <a:tr h="343423">
                <a:tc gridSpan="7">
                  <a:txBody>
                    <a:bodyPr/>
                    <a:lstStyle/>
                    <a:p>
                      <a:pPr marL="0" marR="0" lvl="0" indent="0" algn="ctr" defTabSz="105128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南京</a:t>
                      </a:r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不含溧水、高淳</a:t>
                      </a:r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2018</a:t>
                      </a: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</a:t>
                      </a: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商品住宅 销售情况 总价段</a:t>
                      </a:r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面积段 交叉分析统计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60743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总价段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90㎡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90-120㎡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120-144㎡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144-180㎡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180㎡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6662935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万以下</a:t>
                      </a:r>
                      <a:endParaRPr lang="en-US" altLang="zh-CN" sz="14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65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080886467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100-120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58082051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120-150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86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833892794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150-200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922598193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200-250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629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954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237977860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250-300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484495278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300-350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215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565477081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350-400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170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5981068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400-450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37087900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450-500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159431825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万以上</a:t>
                      </a:r>
                      <a:endParaRPr lang="en-US" altLang="zh-CN" sz="14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321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388740346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合计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2929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64991783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198DE59-5393-4B1B-835D-360C4E497613}"/>
              </a:ext>
            </a:extLst>
          </p:cNvPr>
          <p:cNvSpPr/>
          <p:nvPr/>
        </p:nvSpPr>
        <p:spPr>
          <a:xfrm>
            <a:off x="1784865" y="3285777"/>
            <a:ext cx="1413936" cy="778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3BDD66-AA83-4DD4-97F6-587BFD523B8A}"/>
              </a:ext>
            </a:extLst>
          </p:cNvPr>
          <p:cNvSpPr/>
          <p:nvPr/>
        </p:nvSpPr>
        <p:spPr>
          <a:xfrm>
            <a:off x="3198800" y="3585566"/>
            <a:ext cx="1625711" cy="77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59D54E-8457-44C7-8E7D-95D7E8D950E1}"/>
              </a:ext>
            </a:extLst>
          </p:cNvPr>
          <p:cNvSpPr/>
          <p:nvPr/>
        </p:nvSpPr>
        <p:spPr>
          <a:xfrm>
            <a:off x="7416800" y="5667765"/>
            <a:ext cx="1275485" cy="426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2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097" y="292705"/>
            <a:ext cx="6617760" cy="4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10" tIns="45505" rIns="91010" bIns="45505">
            <a:spAutoFit/>
          </a:bodyPr>
          <a:lstStyle/>
          <a:p>
            <a:pPr defTabSz="1046514" eaLnBrk="0" hangingPunct="0"/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我司项目及周围竞品销售分析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82097" y="938897"/>
            <a:ext cx="9799000" cy="95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受限签备案影响，成交数据比实际有所延迟。华润国际社区签约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。世茂荣里签约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。中建国熙台签约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。三金鑫宁府签约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。雅居乐滨江国际签约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。观山悦签约洋房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2.8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，小高层住宅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3C1906-A36C-42F1-BE4C-7FAA72AF0DCA}"/>
              </a:ext>
            </a:extLst>
          </p:cNvPr>
          <p:cNvGrpSpPr/>
          <p:nvPr/>
        </p:nvGrpSpPr>
        <p:grpSpPr>
          <a:xfrm>
            <a:off x="2376240" y="1884552"/>
            <a:ext cx="5486454" cy="4713594"/>
            <a:chOff x="2130391" y="2025154"/>
            <a:chExt cx="4696157" cy="4212952"/>
          </a:xfrm>
        </p:grpSpPr>
        <p:sp>
          <p:nvSpPr>
            <p:cNvPr id="7" name="矩形 6"/>
            <p:cNvSpPr/>
            <p:nvPr/>
          </p:nvSpPr>
          <p:spPr>
            <a:xfrm>
              <a:off x="2130391" y="2025154"/>
              <a:ext cx="4509689" cy="393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018" tIns="45509" rIns="91018" bIns="45509" rtlCol="0" anchor="ctr"/>
            <a:lstStyle/>
            <a:p>
              <a:pPr algn="ctr" defTabSz="1046514"/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国社项目及竞品成交分析</a:t>
              </a:r>
            </a:p>
          </p:txBody>
        </p:sp>
        <p:pic>
          <p:nvPicPr>
            <p:cNvPr id="32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9" t="1672" r="5930"/>
            <a:stretch/>
          </p:blipFill>
          <p:spPr bwMode="auto">
            <a:xfrm>
              <a:off x="2130391" y="2418629"/>
              <a:ext cx="4507151" cy="3819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椭圆 33"/>
            <p:cNvSpPr/>
            <p:nvPr/>
          </p:nvSpPr>
          <p:spPr>
            <a:xfrm>
              <a:off x="3763257" y="4819538"/>
              <a:ext cx="136677" cy="1319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255" tIns="42627" rIns="85255" bIns="42627" rtlCol="0" anchor="ctr"/>
            <a:lstStyle/>
            <a:p>
              <a:pPr algn="ctr" defTabSz="1046514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693098" y="3801118"/>
              <a:ext cx="1228587" cy="530837"/>
            </a:xfrm>
            <a:prstGeom prst="rect">
              <a:avLst/>
            </a:prstGeom>
          </p:spPr>
          <p:txBody>
            <a:bodyPr wrap="non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国社（精装）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63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29638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/m²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034211" y="4197439"/>
              <a:ext cx="1234075" cy="530837"/>
            </a:xfrm>
            <a:prstGeom prst="rect">
              <a:avLst/>
            </a:prstGeom>
          </p:spPr>
          <p:txBody>
            <a:bodyPr wrap="non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中建国熙台（精装）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32788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/m²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5425" y="5367055"/>
              <a:ext cx="1234075" cy="530837"/>
            </a:xfrm>
            <a:prstGeom prst="rect">
              <a:avLst/>
            </a:prstGeom>
          </p:spPr>
          <p:txBody>
            <a:bodyPr wrap="non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三金鑫宁府（毛坯）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均价：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25961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㎡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40166" y="4800295"/>
              <a:ext cx="1475565" cy="530837"/>
            </a:xfrm>
            <a:prstGeom prst="rect">
              <a:avLst/>
            </a:prstGeom>
          </p:spPr>
          <p:txBody>
            <a:bodyPr wrap="non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雅居乐滨江国际（精装）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均价：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26511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/㎡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3114712" y="2528406"/>
              <a:ext cx="1689480" cy="833432"/>
            </a:xfrm>
            <a:prstGeom prst="rect">
              <a:avLst/>
            </a:prstGeom>
          </p:spPr>
          <p:txBody>
            <a:bodyPr wrap="squar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观山悦（毛坯）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成交：洋房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小高层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均价：洋房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28386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㎡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小高层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25089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㎡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2D103A7-C886-4E52-971E-9704799775A0}"/>
                </a:ext>
              </a:extLst>
            </p:cNvPr>
            <p:cNvSpPr/>
            <p:nvPr/>
          </p:nvSpPr>
          <p:spPr>
            <a:xfrm>
              <a:off x="4667515" y="4858447"/>
              <a:ext cx="136677" cy="1319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255" tIns="42627" rIns="85255" bIns="42627" rtlCol="0" anchor="ctr"/>
            <a:lstStyle/>
            <a:p>
              <a:pPr algn="ctr" defTabSz="1046514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1B2A93E-A6C1-42D6-A348-81E1CC81B16A}"/>
                </a:ext>
              </a:extLst>
            </p:cNvPr>
            <p:cNvSpPr/>
            <p:nvPr/>
          </p:nvSpPr>
          <p:spPr>
            <a:xfrm>
              <a:off x="3168328" y="5216131"/>
              <a:ext cx="136677" cy="1319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255" tIns="42627" rIns="85255" bIns="42627" rtlCol="0" anchor="ctr"/>
            <a:lstStyle/>
            <a:p>
              <a:pPr algn="ctr" defTabSz="1046514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1F2C1AD-F723-477D-B4F2-97042ED3FB6E}"/>
                </a:ext>
              </a:extLst>
            </p:cNvPr>
            <p:cNvSpPr/>
            <p:nvPr/>
          </p:nvSpPr>
          <p:spPr>
            <a:xfrm>
              <a:off x="4669692" y="3140711"/>
              <a:ext cx="136677" cy="1319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255" tIns="42627" rIns="85255" bIns="42627" rtlCol="0" anchor="ctr"/>
            <a:lstStyle/>
            <a:p>
              <a:pPr algn="ctr" defTabSz="1046514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91DB971-0124-4A54-B715-4803DA676F19}"/>
                </a:ext>
              </a:extLst>
            </p:cNvPr>
            <p:cNvSpPr/>
            <p:nvPr/>
          </p:nvSpPr>
          <p:spPr>
            <a:xfrm>
              <a:off x="4890430" y="2983069"/>
              <a:ext cx="136677" cy="1319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255" tIns="42627" rIns="85255" bIns="42627" rtlCol="0" anchor="ctr"/>
            <a:lstStyle/>
            <a:p>
              <a:pPr algn="ctr" defTabSz="1046514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29C1CF9-D230-4A03-AC74-D68232A65939}"/>
                </a:ext>
              </a:extLst>
            </p:cNvPr>
            <p:cNvSpPr/>
            <p:nvPr/>
          </p:nvSpPr>
          <p:spPr>
            <a:xfrm>
              <a:off x="5137068" y="2536204"/>
              <a:ext cx="1689480" cy="530837"/>
            </a:xfrm>
            <a:prstGeom prst="rect">
              <a:avLst/>
            </a:prstGeom>
          </p:spPr>
          <p:txBody>
            <a:bodyPr wrap="squar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荣里（毛坯）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222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均价：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24107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㎡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星形: 五角 3">
              <a:extLst>
                <a:ext uri="{FF2B5EF4-FFF2-40B4-BE49-F238E27FC236}">
                  <a16:creationId xmlns:a16="http://schemas.microsoft.com/office/drawing/2014/main" id="{0A426F83-10E8-412F-BA81-E77D151EE303}"/>
                </a:ext>
              </a:extLst>
            </p:cNvPr>
            <p:cNvSpPr/>
            <p:nvPr/>
          </p:nvSpPr>
          <p:spPr>
            <a:xfrm>
              <a:off x="4914215" y="3517909"/>
              <a:ext cx="225784" cy="22578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80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100" y="236935"/>
            <a:ext cx="1287501" cy="41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73" tIns="45537" rIns="91073" bIns="45537">
            <a:spAutoFit/>
          </a:bodyPr>
          <a:lstStyle/>
          <a:p>
            <a:pPr defTabSz="1047231" eaLnBrk="0" hangingPunct="0"/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排行榜</a:t>
            </a:r>
          </a:p>
        </p:txBody>
      </p:sp>
      <p:sp>
        <p:nvSpPr>
          <p:cNvPr id="6" name="矩形 5"/>
          <p:cNvSpPr/>
          <p:nvPr/>
        </p:nvSpPr>
        <p:spPr>
          <a:xfrm>
            <a:off x="282100" y="959099"/>
            <a:ext cx="9792038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受限签备案影响，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月南京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月成交楼盘，成交以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㎡项目为主，占据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席，融创玉兰公馆、奥克斯钟山府、恒大悦澜湾分别占据前三名。</a:t>
            </a:r>
          </a:p>
        </p:txBody>
      </p:sp>
      <p:sp>
        <p:nvSpPr>
          <p:cNvPr id="8" name="矩形 7"/>
          <p:cNvSpPr/>
          <p:nvPr/>
        </p:nvSpPr>
        <p:spPr>
          <a:xfrm>
            <a:off x="5497193" y="5708496"/>
            <a:ext cx="1016427" cy="268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09447" y="5713403"/>
            <a:ext cx="1288343" cy="268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㎡以下</a:t>
            </a:r>
          </a:p>
        </p:txBody>
      </p:sp>
      <p:sp>
        <p:nvSpPr>
          <p:cNvPr id="10" name="矩形 9"/>
          <p:cNvSpPr/>
          <p:nvPr/>
        </p:nvSpPr>
        <p:spPr>
          <a:xfrm>
            <a:off x="7734290" y="5707557"/>
            <a:ext cx="1016427" cy="2689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1044" y="5705744"/>
            <a:ext cx="1170184" cy="268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㎡</a:t>
            </a:r>
          </a:p>
        </p:txBody>
      </p:sp>
      <p:sp>
        <p:nvSpPr>
          <p:cNvPr id="12" name="矩形 11"/>
          <p:cNvSpPr/>
          <p:nvPr/>
        </p:nvSpPr>
        <p:spPr>
          <a:xfrm>
            <a:off x="5497193" y="6113180"/>
            <a:ext cx="1016427" cy="268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09447" y="6107129"/>
            <a:ext cx="1170184" cy="268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㎡</a:t>
            </a:r>
          </a:p>
        </p:txBody>
      </p:sp>
      <p:sp>
        <p:nvSpPr>
          <p:cNvPr id="14" name="矩形 13"/>
          <p:cNvSpPr/>
          <p:nvPr/>
        </p:nvSpPr>
        <p:spPr>
          <a:xfrm>
            <a:off x="7734290" y="6107129"/>
            <a:ext cx="1016427" cy="2689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51044" y="6117663"/>
            <a:ext cx="1305531" cy="264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㎡以上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0" y="1637620"/>
            <a:ext cx="4974787" cy="4740018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A76842-A212-4027-8C3D-2BFE3ADB2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57491"/>
              </p:ext>
            </p:extLst>
          </p:nvPr>
        </p:nvGraphicFramePr>
        <p:xfrm>
          <a:off x="5497194" y="1637620"/>
          <a:ext cx="4559383" cy="39156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560">
                  <a:extLst>
                    <a:ext uri="{9D8B030D-6E8A-4147-A177-3AD203B41FA5}">
                      <a16:colId xmlns:a16="http://schemas.microsoft.com/office/drawing/2014/main" val="2681031665"/>
                    </a:ext>
                  </a:extLst>
                </a:gridCol>
                <a:gridCol w="1347022">
                  <a:extLst>
                    <a:ext uri="{9D8B030D-6E8A-4147-A177-3AD203B41FA5}">
                      <a16:colId xmlns:a16="http://schemas.microsoft.com/office/drawing/2014/main" val="268867573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94481334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61773158"/>
                    </a:ext>
                  </a:extLst>
                </a:gridCol>
                <a:gridCol w="427241">
                  <a:extLst>
                    <a:ext uri="{9D8B030D-6E8A-4147-A177-3AD203B41FA5}">
                      <a16:colId xmlns:a16="http://schemas.microsoft.com/office/drawing/2014/main" val="2259372686"/>
                    </a:ext>
                  </a:extLst>
                </a:gridCol>
                <a:gridCol w="648889">
                  <a:extLst>
                    <a:ext uri="{9D8B030D-6E8A-4147-A177-3AD203B41FA5}">
                      <a16:colId xmlns:a16="http://schemas.microsoft.com/office/drawing/2014/main" val="2745938380"/>
                    </a:ext>
                  </a:extLst>
                </a:gridCol>
                <a:gridCol w="699551">
                  <a:extLst>
                    <a:ext uri="{9D8B030D-6E8A-4147-A177-3AD203B41FA5}">
                      <a16:colId xmlns:a16="http://schemas.microsoft.com/office/drawing/2014/main" val="1782086618"/>
                    </a:ext>
                  </a:extLst>
                </a:gridCol>
              </a:tblGrid>
              <a:tr h="51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endParaRPr lang="en-US" altLang="zh-CN" sz="11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㎡)</a:t>
                      </a:r>
                      <a:endParaRPr lang="en-US" altLang="zh-CN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lang="en-US" altLang="zh-CN" sz="11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亿元</a:t>
                      </a:r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endParaRPr lang="en-US" altLang="zh-CN" sz="11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lang="en-US" altLang="zh-CN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46297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南京溧水万达广场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6.01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537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7.06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11758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0247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融侨悦城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3.88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369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8.83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22772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188586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天岳城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2.74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247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2.22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8118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83904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恒大金碧天下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2.58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188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2.02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7846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293234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万达茂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2.18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706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3.39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15517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26102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2.13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222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5.14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24107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75083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2.09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194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2.54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12164</a:t>
                      </a:r>
                    </a:p>
                  </a:txBody>
                  <a:tcPr marL="57150" marR="57150" marT="57150" marB="5715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46843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御澜府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2.05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194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5.22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25477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06253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海赋尚城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2.04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229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5.23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25641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09475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大华锦绣时代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1.98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211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4.58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23096</a:t>
                      </a:r>
                    </a:p>
                  </a:txBody>
                  <a:tcPr marL="57150" marR="57150" marT="57150" marB="57150" anchor="ctr"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03955"/>
                  </a:ext>
                </a:extLst>
              </a:tr>
            </a:tbl>
          </a:graphicData>
        </a:graphic>
      </p:graphicFrame>
      <p:sp>
        <p:nvSpPr>
          <p:cNvPr id="30" name="椭圆 29">
            <a:extLst>
              <a:ext uri="{FF2B5EF4-FFF2-40B4-BE49-F238E27FC236}">
                <a16:creationId xmlns:a16="http://schemas.microsoft.com/office/drawing/2014/main" id="{98591A4F-0576-41FB-8C0C-AB43DAAF697A}"/>
              </a:ext>
            </a:extLst>
          </p:cNvPr>
          <p:cNvSpPr/>
          <p:nvPr/>
        </p:nvSpPr>
        <p:spPr>
          <a:xfrm>
            <a:off x="3168328" y="3735723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37D7DE6-7E05-448B-AE70-E78A0FD97AE9}"/>
              </a:ext>
            </a:extLst>
          </p:cNvPr>
          <p:cNvSpPr/>
          <p:nvPr/>
        </p:nvSpPr>
        <p:spPr>
          <a:xfrm>
            <a:off x="2553469" y="3470968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060B712-FFDF-4BB1-AFB0-7B3CA36651C3}"/>
              </a:ext>
            </a:extLst>
          </p:cNvPr>
          <p:cNvSpPr/>
          <p:nvPr/>
        </p:nvSpPr>
        <p:spPr>
          <a:xfrm>
            <a:off x="2661481" y="5337248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19F0434-72FE-4796-A054-0E7ED7E75243}"/>
              </a:ext>
            </a:extLst>
          </p:cNvPr>
          <p:cNvSpPr/>
          <p:nvPr/>
        </p:nvSpPr>
        <p:spPr>
          <a:xfrm>
            <a:off x="2088208" y="37161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CFBB8B0-271A-456F-8751-01F179B58436}"/>
              </a:ext>
            </a:extLst>
          </p:cNvPr>
          <p:cNvSpPr/>
          <p:nvPr/>
        </p:nvSpPr>
        <p:spPr>
          <a:xfrm>
            <a:off x="2121534" y="3321782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B14EF62-F5CE-4B9B-8CD2-10DA9ACB3B85}"/>
              </a:ext>
            </a:extLst>
          </p:cNvPr>
          <p:cNvSpPr/>
          <p:nvPr/>
        </p:nvSpPr>
        <p:spPr>
          <a:xfrm>
            <a:off x="3698356" y="3284414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86E18EE-7F7F-4460-A237-20CDC797ED08}"/>
              </a:ext>
            </a:extLst>
          </p:cNvPr>
          <p:cNvSpPr/>
          <p:nvPr/>
        </p:nvSpPr>
        <p:spPr>
          <a:xfrm>
            <a:off x="2982715" y="405045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CA7D3D9-FABE-4928-B486-3AB7B582AE3E}"/>
              </a:ext>
            </a:extLst>
          </p:cNvPr>
          <p:cNvSpPr/>
          <p:nvPr/>
        </p:nvSpPr>
        <p:spPr>
          <a:xfrm>
            <a:off x="1752031" y="3791605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0EF4BBF-982C-49B6-AD3F-CD014080DDFC}"/>
              </a:ext>
            </a:extLst>
          </p:cNvPr>
          <p:cNvSpPr/>
          <p:nvPr/>
        </p:nvSpPr>
        <p:spPr>
          <a:xfrm>
            <a:off x="2747814" y="3461199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9</a:t>
            </a:r>
            <a:endParaRPr lang="zh-CN" altLang="en-US" sz="14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FD5CB5-C2A3-42D6-994D-7E921CDE27A4}"/>
              </a:ext>
            </a:extLst>
          </p:cNvPr>
          <p:cNvGrpSpPr/>
          <p:nvPr/>
        </p:nvGrpSpPr>
        <p:grpSpPr>
          <a:xfrm>
            <a:off x="3486635" y="3509182"/>
            <a:ext cx="367408" cy="307777"/>
            <a:chOff x="3486635" y="3509182"/>
            <a:chExt cx="367408" cy="307777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9789469-12B9-4FE8-BF07-E6D0D8B93AF7}"/>
                </a:ext>
              </a:extLst>
            </p:cNvPr>
            <p:cNvSpPr/>
            <p:nvPr/>
          </p:nvSpPr>
          <p:spPr>
            <a:xfrm>
              <a:off x="3564535" y="3555059"/>
              <a:ext cx="216024" cy="21602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B56ED5-3D98-43BA-B0EA-D76A589122EB}"/>
                </a:ext>
              </a:extLst>
            </p:cNvPr>
            <p:cNvSpPr txBox="1"/>
            <p:nvPr/>
          </p:nvSpPr>
          <p:spPr>
            <a:xfrm>
              <a:off x="3486635" y="350918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</a:rPr>
                <a:t>10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128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&quot;&gt;&lt;elem m_fUsage=&quot;5.66241122931390080000E+000&quot;&gt;&lt;m_ppcolschidx val=&quot;0&quot;/&gt;&lt;m_rgb r=&quot;fc&quot; g=&quot;b5&quot; b=&quot;10&quot;/&gt;&lt;/elem&gt;&lt;elem m_fUsage=&quot;2.04990952519000040000E+000&quot;&gt;&lt;m_ppcolschidx val=&quot;0&quot;/&gt;&lt;m_rgb r=&quot;ef&quot; g=&quot;6b&quot; b=&quot;1d&quot;/&gt;&lt;/elem&gt;&lt;/m_vecMRU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7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kAJJGRBEOBFGTd_sQD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kAJJGRBEOBFGTd_sQD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kAJJGRBEOBFGTd_sQD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kAJJGRBEOBFGTd_sQDtQ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31233</TotalTime>
  <Words>764</Words>
  <Application>Microsoft Office PowerPoint</Application>
  <PresentationFormat>自定义</PresentationFormat>
  <Paragraphs>220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1_Office 主题​​</vt:lpstr>
      <vt:lpstr>自定义设计方案</vt:lpstr>
      <vt:lpstr>1_自定义设计方案</vt:lpstr>
      <vt:lpstr>think-cell Slide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A07.17.崔璨</dc:creator>
  <cp:lastModifiedBy>Peng Ziqiao</cp:lastModifiedBy>
  <cp:revision>2835</cp:revision>
  <cp:lastPrinted>2013-12-09T07:40:30Z</cp:lastPrinted>
  <dcterms:created xsi:type="dcterms:W3CDTF">2013-12-06T09:54:41Z</dcterms:created>
  <dcterms:modified xsi:type="dcterms:W3CDTF">2018-05-30T10:16:20Z</dcterms:modified>
</cp:coreProperties>
</file>