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82" r:id="rId13"/>
    <p:sldId id="283" r:id="rId14"/>
    <p:sldId id="271" r:id="rId15"/>
    <p:sldId id="272" r:id="rId16"/>
    <p:sldId id="273" r:id="rId17"/>
    <p:sldId id="275" r:id="rId18"/>
    <p:sldId id="281" r:id="rId19"/>
    <p:sldId id="27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46" autoAdjust="0"/>
  </p:normalViewPr>
  <p:slideViewPr>
    <p:cSldViewPr>
      <p:cViewPr varScale="1">
        <p:scale>
          <a:sx n="85" d="100"/>
          <a:sy n="85" d="100"/>
        </p:scale>
        <p:origin x="15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月全市土地市场供销情况</a:t>
            </a:r>
          </a:p>
        </c:rich>
      </c:tx>
      <c:layout>
        <c:manualLayout>
          <c:xMode val="edge"/>
          <c:yMode val="edge"/>
          <c:x val="0.37740270110500174"/>
          <c:y val="1.695858579815917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667073203144127"/>
          <c:y val="8.9199114760010231E-2"/>
          <c:w val="0.79556864289782059"/>
          <c:h val="0.659797202361866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上市面积（万㎡）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eaVert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1705</c:v>
                </c:pt>
                <c:pt idx="1">
                  <c:v>1706</c:v>
                </c:pt>
                <c:pt idx="2">
                  <c:v>1707</c:v>
                </c:pt>
                <c:pt idx="3">
                  <c:v>1708</c:v>
                </c:pt>
                <c:pt idx="4">
                  <c:v>1709</c:v>
                </c:pt>
                <c:pt idx="5">
                  <c:v>1710</c:v>
                </c:pt>
                <c:pt idx="6">
                  <c:v>1711</c:v>
                </c:pt>
                <c:pt idx="7">
                  <c:v>1712</c:v>
                </c:pt>
                <c:pt idx="8">
                  <c:v>1801</c:v>
                </c:pt>
                <c:pt idx="9">
                  <c:v>1802</c:v>
                </c:pt>
                <c:pt idx="10">
                  <c:v>1803</c:v>
                </c:pt>
                <c:pt idx="11">
                  <c:v>1804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24.39</c:v>
                </c:pt>
                <c:pt idx="1">
                  <c:v>151.4</c:v>
                </c:pt>
                <c:pt idx="2">
                  <c:v>21.8</c:v>
                </c:pt>
                <c:pt idx="3">
                  <c:v>104.57</c:v>
                </c:pt>
                <c:pt idx="4">
                  <c:v>133.72</c:v>
                </c:pt>
                <c:pt idx="5">
                  <c:v>17.02</c:v>
                </c:pt>
                <c:pt idx="6">
                  <c:v>209.66</c:v>
                </c:pt>
                <c:pt idx="7">
                  <c:v>10.89</c:v>
                </c:pt>
                <c:pt idx="8">
                  <c:v>38.94</c:v>
                </c:pt>
                <c:pt idx="9">
                  <c:v>81.540000000000006</c:v>
                </c:pt>
                <c:pt idx="10">
                  <c:v>44.43</c:v>
                </c:pt>
                <c:pt idx="11">
                  <c:v>27.53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1-4C7A-9E9B-8DD01B01EF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成交面积（万㎡）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eaVert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1705</c:v>
                </c:pt>
                <c:pt idx="1">
                  <c:v>1706</c:v>
                </c:pt>
                <c:pt idx="2">
                  <c:v>1707</c:v>
                </c:pt>
                <c:pt idx="3">
                  <c:v>1708</c:v>
                </c:pt>
                <c:pt idx="4">
                  <c:v>1709</c:v>
                </c:pt>
                <c:pt idx="5">
                  <c:v>1710</c:v>
                </c:pt>
                <c:pt idx="6">
                  <c:v>1711</c:v>
                </c:pt>
                <c:pt idx="7">
                  <c:v>1712</c:v>
                </c:pt>
                <c:pt idx="8">
                  <c:v>1801</c:v>
                </c:pt>
                <c:pt idx="9">
                  <c:v>1802</c:v>
                </c:pt>
                <c:pt idx="10">
                  <c:v>1803</c:v>
                </c:pt>
                <c:pt idx="11">
                  <c:v>1804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0.95</c:v>
                </c:pt>
                <c:pt idx="1">
                  <c:v>24.39</c:v>
                </c:pt>
                <c:pt idx="2">
                  <c:v>148.6</c:v>
                </c:pt>
                <c:pt idx="3">
                  <c:v>21.8</c:v>
                </c:pt>
                <c:pt idx="4">
                  <c:v>69.55</c:v>
                </c:pt>
                <c:pt idx="5">
                  <c:v>133.72</c:v>
                </c:pt>
                <c:pt idx="6">
                  <c:v>17.02</c:v>
                </c:pt>
                <c:pt idx="7">
                  <c:v>183.37</c:v>
                </c:pt>
                <c:pt idx="8">
                  <c:v>10.89</c:v>
                </c:pt>
                <c:pt idx="9">
                  <c:v>35.97</c:v>
                </c:pt>
                <c:pt idx="10">
                  <c:v>91.46</c:v>
                </c:pt>
                <c:pt idx="11">
                  <c:v>30.99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61-4C7A-9E9B-8DD01B01E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1369312"/>
        <c:axId val="9513689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楼面均价（元/㎡）</c:v>
                </c:pt>
              </c:strCache>
            </c:strRef>
          </c:tx>
          <c:marker>
            <c:symbol val="circle"/>
            <c:size val="6"/>
            <c:spPr>
              <a:solidFill>
                <a:sysClr val="window" lastClr="FFFFFF"/>
              </a:solidFill>
            </c:spPr>
          </c:marker>
          <c:dLbls>
            <c:dLbl>
              <c:idx val="2"/>
              <c:layout>
                <c:manualLayout>
                  <c:x val="-2.4705497267193677E-2"/>
                  <c:y val="-8.34447881859280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661-4C7A-9E9B-8DD01B01EFC0}"/>
                </c:ext>
              </c:extLst>
            </c:dLbl>
            <c:dLbl>
              <c:idx val="4"/>
              <c:layout>
                <c:manualLayout>
                  <c:x val="-3.0656822456271233E-2"/>
                  <c:y val="-2.91773136318186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661-4C7A-9E9B-8DD01B01EFC0}"/>
                </c:ext>
              </c:extLst>
            </c:dLbl>
            <c:dLbl>
              <c:idx val="5"/>
              <c:layout>
                <c:manualLayout>
                  <c:x val="-2.927313934981075E-2"/>
                  <c:y val="4.88321810397135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661-4C7A-9E9B-8DD01B01EFC0}"/>
                </c:ext>
              </c:extLst>
            </c:dLbl>
            <c:dLbl>
              <c:idx val="9"/>
              <c:layout>
                <c:manualLayout>
                  <c:x val="-2.396158161855895E-2"/>
                  <c:y val="-0.1011190502941416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661-4C7A-9E9B-8DD01B01EFC0}"/>
                </c:ext>
              </c:extLst>
            </c:dLbl>
            <c:dLbl>
              <c:idx val="10"/>
              <c:layout>
                <c:manualLayout>
                  <c:x val="-1.9498087726750761E-2"/>
                  <c:y val="-6.64703820852745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661-4C7A-9E9B-8DD01B01EFC0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1705</c:v>
                </c:pt>
                <c:pt idx="1">
                  <c:v>1706</c:v>
                </c:pt>
                <c:pt idx="2">
                  <c:v>1707</c:v>
                </c:pt>
                <c:pt idx="3">
                  <c:v>1708</c:v>
                </c:pt>
                <c:pt idx="4">
                  <c:v>1709</c:v>
                </c:pt>
                <c:pt idx="5">
                  <c:v>1710</c:v>
                </c:pt>
                <c:pt idx="6">
                  <c:v>1711</c:v>
                </c:pt>
                <c:pt idx="7">
                  <c:v>1712</c:v>
                </c:pt>
                <c:pt idx="8">
                  <c:v>1801</c:v>
                </c:pt>
                <c:pt idx="9">
                  <c:v>1802</c:v>
                </c:pt>
                <c:pt idx="10">
                  <c:v>1803</c:v>
                </c:pt>
                <c:pt idx="11">
                  <c:v>1804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888</c:v>
                </c:pt>
                <c:pt idx="1">
                  <c:v>7518</c:v>
                </c:pt>
                <c:pt idx="2">
                  <c:v>13153</c:v>
                </c:pt>
                <c:pt idx="3">
                  <c:v>9450</c:v>
                </c:pt>
                <c:pt idx="4">
                  <c:v>7143</c:v>
                </c:pt>
                <c:pt idx="5">
                  <c:v>8726</c:v>
                </c:pt>
                <c:pt idx="6">
                  <c:v>5777</c:v>
                </c:pt>
                <c:pt idx="7">
                  <c:v>8437</c:v>
                </c:pt>
                <c:pt idx="8">
                  <c:v>9465</c:v>
                </c:pt>
                <c:pt idx="9">
                  <c:v>2007</c:v>
                </c:pt>
                <c:pt idx="10">
                  <c:v>3805</c:v>
                </c:pt>
                <c:pt idx="11">
                  <c:v>3589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1661-4C7A-9E9B-8DD01B01E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1368136"/>
        <c:axId val="951368528"/>
      </c:lineChart>
      <c:catAx>
        <c:axId val="951369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pPr>
            <a:endParaRPr lang="zh-CN"/>
          </a:p>
        </c:txPr>
        <c:crossAx val="951368920"/>
        <c:crosses val="autoZero"/>
        <c:auto val="1"/>
        <c:lblAlgn val="ctr"/>
        <c:lblOffset val="100"/>
        <c:noMultiLvlLbl val="1"/>
      </c:catAx>
      <c:valAx>
        <c:axId val="951368920"/>
        <c:scaling>
          <c:orientation val="minMax"/>
        </c:scaling>
        <c:delete val="0"/>
        <c:axPos val="l"/>
        <c:numFmt formatCode="0_ " sourceLinked="0"/>
        <c:majorTickMark val="out"/>
        <c:minorTickMark val="none"/>
        <c:tickLblPos val="nextTo"/>
        <c:crossAx val="951369312"/>
        <c:crosses val="autoZero"/>
        <c:crossBetween val="between"/>
      </c:valAx>
      <c:valAx>
        <c:axId val="95136852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951368136"/>
        <c:crosses val="max"/>
        <c:crossBetween val="between"/>
      </c:valAx>
      <c:catAx>
        <c:axId val="951368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951368528"/>
        <c:crosses val="autoZero"/>
        <c:auto val="1"/>
        <c:lblAlgn val="ctr"/>
        <c:lblOffset val="100"/>
        <c:noMultiLvlLbl val="1"/>
      </c:catAx>
    </c:plotArea>
    <c:legend>
      <c:legendPos val="b"/>
      <c:layout>
        <c:manualLayout>
          <c:xMode val="edge"/>
          <c:yMode val="edge"/>
          <c:x val="5.0000035145621187E-2"/>
          <c:y val="0.84721061976019763"/>
          <c:w val="0.9"/>
          <c:h val="6.0569043452901733E-2"/>
        </c:manualLayout>
      </c:layout>
      <c:overlay val="0"/>
      <c:txPr>
        <a:bodyPr/>
        <a:lstStyle/>
        <a:p>
          <a:pPr>
            <a:defRPr sz="900">
              <a:latin typeface="微软雅黑" panose="020B0503020204020204" pitchFamily="34" charset="-122"/>
              <a:ea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BC121-0247-46B1-957A-5DA8DBF8FFD1}" type="datetimeFigureOut">
              <a:rPr lang="zh-CN" altLang="en-US" smtClean="0"/>
              <a:t>2018/5/31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86987-B6CF-4057-8425-523694974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3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6987-B6CF-4057-8425-5236949740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88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6987-B6CF-4057-8425-5236949740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92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6987-B6CF-4057-8425-52369497409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45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6987-B6CF-4057-8425-5236949740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8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6987-B6CF-4057-8425-52369497409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78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6987-B6CF-4057-8425-52369497409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7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38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37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42.xml"/><Relationship Id="rId7" Type="http://schemas.openxmlformats.org/officeDocument/2006/relationships/oleObject" Target="../embeddings/oleObject8.bin"/><Relationship Id="rId2" Type="http://schemas.openxmlformats.org/officeDocument/2006/relationships/tags" Target="../tags/tag41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.xml"/><Relationship Id="rId7" Type="http://schemas.openxmlformats.org/officeDocument/2006/relationships/oleObject" Target="../embeddings/oleObject1.bin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2.xml"/><Relationship Id="rId7" Type="http://schemas.openxmlformats.org/officeDocument/2006/relationships/oleObject" Target="../embeddings/oleObject3.bin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26.xml"/><Relationship Id="rId7" Type="http://schemas.openxmlformats.org/officeDocument/2006/relationships/oleObject" Target="../embeddings/oleObject4.bin"/><Relationship Id="rId2" Type="http://schemas.openxmlformats.org/officeDocument/2006/relationships/tags" Target="../tags/tag25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3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29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34.xml"/><Relationship Id="rId7" Type="http://schemas.openxmlformats.org/officeDocument/2006/relationships/oleObject" Target="../embeddings/oleObject6.bin"/><Relationship Id="rId2" Type="http://schemas.openxmlformats.org/officeDocument/2006/relationships/tags" Target="../tags/tag33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F4B5D1-4CC3-468C-877A-CD9C62347716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6394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土地</a:t>
              </a:r>
              <a:endPara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388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、土地市场月度供销情况</a:t>
            </a:r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574747047"/>
              </p:ext>
            </p:extLst>
          </p:nvPr>
        </p:nvGraphicFramePr>
        <p:xfrm>
          <a:off x="428574" y="1268761"/>
          <a:ext cx="853591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27584" y="4941168"/>
            <a:ext cx="7715250" cy="1296144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月，全市共挂牌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幅地块，主城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幅，溧高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幅，其中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G22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G26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G27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地块均要求配建人才房。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月，全市成交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幅地块，溧水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幅中华夏幸福斩获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幅地块，均以底价成交；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中建一局溢价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竞得江宁谷里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G15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地块，电建地产溢价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43%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竞得城南西善桥地块。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055218-2728-4772-8816-2177F700725D}" type="slidenum">
              <a:rPr lang="en-US" altLang="zh-CN" smtClean="0"/>
              <a:pPr/>
              <a:t>10</a:t>
            </a:fld>
            <a:endParaRPr lang="en-US" altLang="zh-CN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4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7179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写字楼</a:t>
              </a:r>
              <a:endPara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、写字楼市场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57250" y="1357313"/>
            <a:ext cx="3500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逐月供销走势</a:t>
            </a:r>
          </a:p>
        </p:txBody>
      </p:sp>
      <p:sp>
        <p:nvSpPr>
          <p:cNvPr id="15" name="TextBox 12"/>
          <p:cNvSpPr txBox="1"/>
          <p:nvPr/>
        </p:nvSpPr>
        <p:spPr>
          <a:xfrm>
            <a:off x="611188" y="4797425"/>
            <a:ext cx="8105775" cy="1208088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本月全市写字楼新增供应量为：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3.02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万㎡，环比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-66%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，同比增长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125%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本月全市写字楼成交量为：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3.68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万㎡，环比增长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，同比增长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33%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本月全市写字楼均价为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18850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/㎡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，环比增长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27%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-11%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716312"/>
              </p:ext>
            </p:extLst>
          </p:nvPr>
        </p:nvGraphicFramePr>
        <p:xfrm>
          <a:off x="485775" y="1657350"/>
          <a:ext cx="82296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Worksheet" r:id="rId8" imgW="8229600" imgH="3047960" progId="Excel.Sheet.8">
                  <p:embed/>
                </p:oleObj>
              </mc:Choice>
              <mc:Fallback>
                <p:oleObj name="Worksheet" r:id="rId8" imgW="8229600" imgH="304796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657350"/>
                        <a:ext cx="82296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407BF9-E46C-4ADC-B89F-643957402518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4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8203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写字楼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、写字楼市场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857250" y="1357313"/>
            <a:ext cx="3500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本月各板块供销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9112" y="4990189"/>
            <a:ext cx="8105775" cy="124712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6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本月全市仅绿地之窗一个项目加推写字楼，共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338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套，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3.02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万㎡</a:t>
            </a:r>
            <a:endParaRPr lang="en-US" altLang="zh-CN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成交分别来自城南、河西。</a:t>
            </a:r>
            <a:endParaRPr lang="en-US" altLang="zh-CN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484362"/>
              </p:ext>
            </p:extLst>
          </p:nvPr>
        </p:nvGraphicFramePr>
        <p:xfrm>
          <a:off x="474663" y="1792288"/>
          <a:ext cx="82137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Worksheet" r:id="rId7" imgW="8229600" imgH="2143125" progId="Excel.Sheet.8">
                  <p:embed/>
                </p:oleObj>
              </mc:Choice>
              <mc:Fallback>
                <p:oleObj name="Worksheet" r:id="rId7" imgW="8229600" imgH="214312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792288"/>
                        <a:ext cx="82137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D1A371-3ADB-4940-846E-714B0262FDD4}" type="slidenum">
              <a:rPr lang="en-US" altLang="zh-CN" smtClean="0"/>
              <a:pPr/>
              <a:t>12</a:t>
            </a:fld>
            <a:endParaRPr lang="en-US" altLang="zh-CN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20692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093308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500063" y="692150"/>
            <a:ext cx="286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、本月主要开盘情况汇总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7D68C22E-510D-4B16-BF9B-B68A32AEE808}"/>
              </a:ext>
            </a:extLst>
          </p:cNvPr>
          <p:cNvSpPr txBox="1"/>
          <p:nvPr/>
        </p:nvSpPr>
        <p:spPr>
          <a:xfrm>
            <a:off x="896118" y="6071072"/>
            <a:ext cx="8032365" cy="648072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6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本月我市共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个商品住宅、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个（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家纯新）公寓项目开盘，其中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家公证摇号。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0CABF1D-11A5-4F35-B208-F1263EEA3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83925"/>
              </p:ext>
            </p:extLst>
          </p:nvPr>
        </p:nvGraphicFramePr>
        <p:xfrm>
          <a:off x="179512" y="980231"/>
          <a:ext cx="8748969" cy="4196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80">
                  <a:extLst>
                    <a:ext uri="{9D8B030D-6E8A-4147-A177-3AD203B41FA5}">
                      <a16:colId xmlns:a16="http://schemas.microsoft.com/office/drawing/2014/main" val="4184555491"/>
                    </a:ext>
                  </a:extLst>
                </a:gridCol>
                <a:gridCol w="438028">
                  <a:extLst>
                    <a:ext uri="{9D8B030D-6E8A-4147-A177-3AD203B41FA5}">
                      <a16:colId xmlns:a16="http://schemas.microsoft.com/office/drawing/2014/main" val="4160686572"/>
                    </a:ext>
                  </a:extLst>
                </a:gridCol>
                <a:gridCol w="922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413">
                  <a:extLst>
                    <a:ext uri="{9D8B030D-6E8A-4147-A177-3AD203B41FA5}">
                      <a16:colId xmlns:a16="http://schemas.microsoft.com/office/drawing/2014/main" val="106339323"/>
                    </a:ext>
                  </a:extLst>
                </a:gridCol>
                <a:gridCol w="693071">
                  <a:extLst>
                    <a:ext uri="{9D8B030D-6E8A-4147-A177-3AD203B41FA5}">
                      <a16:colId xmlns:a16="http://schemas.microsoft.com/office/drawing/2014/main" val="772861798"/>
                    </a:ext>
                  </a:extLst>
                </a:gridCol>
                <a:gridCol w="472874">
                  <a:extLst>
                    <a:ext uri="{9D8B030D-6E8A-4147-A177-3AD203B41FA5}">
                      <a16:colId xmlns:a16="http://schemas.microsoft.com/office/drawing/2014/main" val="2925741724"/>
                    </a:ext>
                  </a:extLst>
                </a:gridCol>
                <a:gridCol w="741588">
                  <a:extLst>
                    <a:ext uri="{9D8B030D-6E8A-4147-A177-3AD203B41FA5}">
                      <a16:colId xmlns:a16="http://schemas.microsoft.com/office/drawing/2014/main" val="3186663254"/>
                    </a:ext>
                  </a:extLst>
                </a:gridCol>
                <a:gridCol w="1055758">
                  <a:extLst>
                    <a:ext uri="{9D8B030D-6E8A-4147-A177-3AD203B41FA5}">
                      <a16:colId xmlns:a16="http://schemas.microsoft.com/office/drawing/2014/main" val="4085725120"/>
                    </a:ext>
                  </a:extLst>
                </a:gridCol>
                <a:gridCol w="583105">
                  <a:extLst>
                    <a:ext uri="{9D8B030D-6E8A-4147-A177-3AD203B41FA5}">
                      <a16:colId xmlns:a16="http://schemas.microsoft.com/office/drawing/2014/main" val="2966439122"/>
                    </a:ext>
                  </a:extLst>
                </a:gridCol>
                <a:gridCol w="676401">
                  <a:extLst>
                    <a:ext uri="{9D8B030D-6E8A-4147-A177-3AD203B41FA5}">
                      <a16:colId xmlns:a16="http://schemas.microsoft.com/office/drawing/2014/main" val="105155001"/>
                    </a:ext>
                  </a:extLst>
                </a:gridCol>
                <a:gridCol w="443164">
                  <a:extLst>
                    <a:ext uri="{9D8B030D-6E8A-4147-A177-3AD203B41FA5}">
                      <a16:colId xmlns:a16="http://schemas.microsoft.com/office/drawing/2014/main" val="3797097741"/>
                    </a:ext>
                  </a:extLst>
                </a:gridCol>
              </a:tblGrid>
              <a:tr h="226648">
                <a:tc gridSpan="9"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城北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9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开盘项目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开盘时间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推盘套数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截止到</a:t>
                      </a: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点网上房地产认购</a:t>
                      </a: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成交套数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销许均价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成交均价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去化率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户型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销许价格变化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摇号方式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客户量（组）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中签率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8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电建地产海赋尚城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25800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25800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97</a:t>
                      </a:r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122</a:t>
                      </a:r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电脑摇号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796819"/>
                  </a:ext>
                </a:extLst>
              </a:tr>
              <a:tr h="30838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嘉誉山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28507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28507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86</a:t>
                      </a:r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</a:t>
                      </a:r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电脑摇号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436360"/>
                  </a:ext>
                </a:extLst>
              </a:tr>
              <a:tr h="30838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江山汇悦山府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34158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34158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79-139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电脑摇号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493502"/>
                  </a:ext>
                </a:extLst>
              </a:tr>
              <a:tr h="30838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电建洺悦府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22380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22380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106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130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电脑摇号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38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中冶盛世滨江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2018/5/23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37535-40000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37535-40000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140-238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电脑摇号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38687"/>
                  </a:ext>
                </a:extLst>
              </a:tr>
              <a:tr h="4322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保利国际社区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2018/5/25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25788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25788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89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95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115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电脑摇号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442747"/>
                  </a:ext>
                </a:extLst>
              </a:tr>
              <a:tr h="308387"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59114"/>
                  </a:ext>
                </a:extLst>
              </a:tr>
              <a:tr h="30838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万科星荟（公寓）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2018/5/25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35000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18000-25000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35-50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663283"/>
                  </a:ext>
                </a:extLst>
              </a:tr>
              <a:tr h="308387"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仙林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95" marR="6695" marT="6695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中南魔力月光广场（公寓）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59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层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套未开）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30000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25000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38-150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首领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293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35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D1A371-3ADB-4940-846E-714B0262FDD4}" type="slidenum">
              <a:rPr lang="en-US" altLang="zh-CN" smtClean="0"/>
              <a:pPr/>
              <a:t>13</a:t>
            </a:fld>
            <a:endParaRPr lang="en-US" altLang="zh-CN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20692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093308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500063" y="692150"/>
            <a:ext cx="286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、本月主要开盘情况汇总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7D68C22E-510D-4B16-BF9B-B68A32AEE808}"/>
              </a:ext>
            </a:extLst>
          </p:cNvPr>
          <p:cNvSpPr txBox="1"/>
          <p:nvPr/>
        </p:nvSpPr>
        <p:spPr>
          <a:xfrm>
            <a:off x="896118" y="6071072"/>
            <a:ext cx="8032365" cy="648072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6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本月我市共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个商品住宅、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个（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家纯新）公寓项目开盘，其中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家公证摇号。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73D0A67-075D-4A41-986F-0BD8F1F37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46111"/>
              </p:ext>
            </p:extLst>
          </p:nvPr>
        </p:nvGraphicFramePr>
        <p:xfrm>
          <a:off x="251520" y="949340"/>
          <a:ext cx="8676963" cy="485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464">
                  <a:extLst>
                    <a:ext uri="{9D8B030D-6E8A-4147-A177-3AD203B41FA5}">
                      <a16:colId xmlns:a16="http://schemas.microsoft.com/office/drawing/2014/main" val="4184555491"/>
                    </a:ext>
                  </a:extLst>
                </a:gridCol>
                <a:gridCol w="434422">
                  <a:extLst>
                    <a:ext uri="{9D8B030D-6E8A-4147-A177-3AD203B41FA5}">
                      <a16:colId xmlns:a16="http://schemas.microsoft.com/office/drawing/2014/main" val="4160686572"/>
                    </a:ext>
                  </a:extLst>
                </a:gridCol>
                <a:gridCol w="914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895">
                  <a:extLst>
                    <a:ext uri="{9D8B030D-6E8A-4147-A177-3AD203B41FA5}">
                      <a16:colId xmlns:a16="http://schemas.microsoft.com/office/drawing/2014/main" val="106339323"/>
                    </a:ext>
                  </a:extLst>
                </a:gridCol>
                <a:gridCol w="687367">
                  <a:extLst>
                    <a:ext uri="{9D8B030D-6E8A-4147-A177-3AD203B41FA5}">
                      <a16:colId xmlns:a16="http://schemas.microsoft.com/office/drawing/2014/main" val="772861798"/>
                    </a:ext>
                  </a:extLst>
                </a:gridCol>
                <a:gridCol w="468982">
                  <a:extLst>
                    <a:ext uri="{9D8B030D-6E8A-4147-A177-3AD203B41FA5}">
                      <a16:colId xmlns:a16="http://schemas.microsoft.com/office/drawing/2014/main" val="2925741724"/>
                    </a:ext>
                  </a:extLst>
                </a:gridCol>
                <a:gridCol w="735485">
                  <a:extLst>
                    <a:ext uri="{9D8B030D-6E8A-4147-A177-3AD203B41FA5}">
                      <a16:colId xmlns:a16="http://schemas.microsoft.com/office/drawing/2014/main" val="3186663254"/>
                    </a:ext>
                  </a:extLst>
                </a:gridCol>
                <a:gridCol w="1047069">
                  <a:extLst>
                    <a:ext uri="{9D8B030D-6E8A-4147-A177-3AD203B41FA5}">
                      <a16:colId xmlns:a16="http://schemas.microsoft.com/office/drawing/2014/main" val="4085725120"/>
                    </a:ext>
                  </a:extLst>
                </a:gridCol>
                <a:gridCol w="578306">
                  <a:extLst>
                    <a:ext uri="{9D8B030D-6E8A-4147-A177-3AD203B41FA5}">
                      <a16:colId xmlns:a16="http://schemas.microsoft.com/office/drawing/2014/main" val="2966439122"/>
                    </a:ext>
                  </a:extLst>
                </a:gridCol>
                <a:gridCol w="670834">
                  <a:extLst>
                    <a:ext uri="{9D8B030D-6E8A-4147-A177-3AD203B41FA5}">
                      <a16:colId xmlns:a16="http://schemas.microsoft.com/office/drawing/2014/main" val="105155001"/>
                    </a:ext>
                  </a:extLst>
                </a:gridCol>
                <a:gridCol w="439517">
                  <a:extLst>
                    <a:ext uri="{9D8B030D-6E8A-4147-A177-3AD203B41FA5}">
                      <a16:colId xmlns:a16="http://schemas.microsoft.com/office/drawing/2014/main" val="3797097741"/>
                    </a:ext>
                  </a:extLst>
                </a:gridCol>
              </a:tblGrid>
              <a:tr h="241163">
                <a:tc gridSpan="1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</a:t>
                      </a:r>
                    </a:p>
                  </a:txBody>
                  <a:tcPr marL="9525" marR="9525" marT="9525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95" marR="6695" marT="669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70354"/>
                  </a:ext>
                </a:extLst>
              </a:tr>
              <a:tr h="3464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三金鑫宁府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95</a:t>
                      </a:r>
                    </a:p>
                  </a:txBody>
                  <a:tcPr marL="0" marR="0" marT="72000" marB="72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25599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25599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68%</a:t>
                      </a: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103</a:t>
                      </a:r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127</a:t>
                      </a:r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024290"/>
                  </a:ext>
                </a:extLst>
              </a:tr>
              <a:tr h="3464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力标赞城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</a:t>
                      </a:r>
                    </a:p>
                  </a:txBody>
                  <a:tcPr marL="0" marR="0" marT="72000" marB="72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19599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19599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81%</a:t>
                      </a: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72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90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电脑摇号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399899"/>
                  </a:ext>
                </a:extLst>
              </a:tr>
              <a:tr h="241163"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37374"/>
                  </a:ext>
                </a:extLst>
              </a:tr>
              <a:tr h="2411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大华锦绣时代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21908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21908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55%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89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首开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电脑摇号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296620"/>
                  </a:ext>
                </a:extLst>
              </a:tr>
              <a:tr h="241163"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江宁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599119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沣麟公园壹号（公寓）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640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22500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22500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70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90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首领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227127"/>
                  </a:ext>
                </a:extLst>
              </a:tr>
              <a:tr h="2411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弘阳禹洲时光春晓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23700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23000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83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89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321971"/>
                  </a:ext>
                </a:extLst>
              </a:tr>
              <a:tr h="2411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梁台煦府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11062-16986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11062-16986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88-140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809625"/>
                  </a:ext>
                </a:extLst>
              </a:tr>
              <a:tr h="2411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融创玖溪桃花源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2018/5/26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26466-30730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26466-30730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155-500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347846"/>
                  </a:ext>
                </a:extLst>
              </a:tr>
              <a:tr h="241163"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1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荣盛鹭岛荣府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2018/5/19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11554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11554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88-134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163">
                <a:tc gridSpan="1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16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亚东同城逸境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·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九筑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2018/5/20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104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电脑摇号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53%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98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卧龙湖小镇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2018/5/24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12614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12614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100-172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↑</a:t>
                      </a:r>
                      <a:r>
                        <a:rPr lang="en-US" altLang="zh-CN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4300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上次洋房产品销许时间为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163">
                <a:tc gridSpan="1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</a:t>
                      </a: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1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中交荣域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8199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8199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82%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98-140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电脑摇号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2292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1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高淳雅居乐花园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2018/5/27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8004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8004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90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105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AB72C7-EAE0-4EE7-9286-C0BACA260364}" type="slidenum">
              <a:rPr lang="en-US" altLang="zh-CN" smtClean="0"/>
              <a:pPr/>
              <a:t>14</a:t>
            </a:fld>
            <a:endParaRPr lang="en-US" altLang="zh-CN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23758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093308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556" name="TextBox 13"/>
          <p:cNvSpPr txBox="1">
            <a:spLocks noChangeArrowheads="1"/>
          </p:cNvSpPr>
          <p:nvPr/>
        </p:nvSpPr>
        <p:spPr bwMode="auto">
          <a:xfrm>
            <a:off x="500063" y="857250"/>
            <a:ext cx="1712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、本月排行榜</a:t>
            </a:r>
          </a:p>
        </p:txBody>
      </p:sp>
      <p:sp>
        <p:nvSpPr>
          <p:cNvPr id="23655" name="TextBox 16"/>
          <p:cNvSpPr txBox="1">
            <a:spLocks noChangeArrowheads="1"/>
          </p:cNvSpPr>
          <p:nvPr/>
        </p:nvSpPr>
        <p:spPr bwMode="auto">
          <a:xfrm>
            <a:off x="539750" y="1628775"/>
            <a:ext cx="3857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月住宅销售套数排行榜</a:t>
            </a:r>
          </a:p>
        </p:txBody>
      </p:sp>
      <p:sp>
        <p:nvSpPr>
          <p:cNvPr id="23656" name="TextBox 16"/>
          <p:cNvSpPr txBox="1">
            <a:spLocks noChangeArrowheads="1"/>
          </p:cNvSpPr>
          <p:nvPr/>
        </p:nvSpPr>
        <p:spPr bwMode="auto">
          <a:xfrm>
            <a:off x="4932040" y="1628775"/>
            <a:ext cx="3857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月住宅销售金额排行榜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31051"/>
              </p:ext>
            </p:extLst>
          </p:nvPr>
        </p:nvGraphicFramePr>
        <p:xfrm>
          <a:off x="4716463" y="1989138"/>
          <a:ext cx="4243015" cy="3065729"/>
        </p:xfrm>
        <a:graphic>
          <a:graphicData uri="http://schemas.openxmlformats.org/drawingml/2006/table">
            <a:tbl>
              <a:tblPr/>
              <a:tblGrid>
                <a:gridCol w="35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1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0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项目推广名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㎡)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均价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融侨悦城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3.88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369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8.83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22772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南京溧水万达广场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5.93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530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6.82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11500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深业滨江半岛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1.41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5.60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39834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御澜府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2.05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5.22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25477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世茂荣里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2.13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5.14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24107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海赋尚城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1.89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176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4.96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26201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2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大华锦绣时代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1.98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211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4.58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23096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82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雅居乐滨江国际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1.45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3.84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26511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0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万科和昌金域东方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1.32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140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3.03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22933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37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华侨城翡翠天域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1.10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2.79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25307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03893"/>
              </p:ext>
            </p:extLst>
          </p:nvPr>
        </p:nvGraphicFramePr>
        <p:xfrm>
          <a:off x="323850" y="1989138"/>
          <a:ext cx="4248150" cy="3065727"/>
        </p:xfrm>
        <a:graphic>
          <a:graphicData uri="http://schemas.openxmlformats.org/drawingml/2006/table">
            <a:tbl>
              <a:tblPr/>
              <a:tblGrid>
                <a:gridCol w="35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项目推广名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㎡)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均价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南京溧水万达广场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5.93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530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6.82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11500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融侨悦城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3.88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8.83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22772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天岳城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2.74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8118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恒大金碧天下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2.58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7846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世茂荣里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2.13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5.14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24107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御澜府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2.05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5.22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25477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大华锦绣时代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211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4.58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23096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海赋尚城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1.89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176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4.96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26201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9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1.87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165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2.06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11012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雅居乐滨江国际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1.45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3.84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26511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470BF10-CF68-4AB7-8C9D-3D3B681C0600}" type="slidenum">
              <a:rPr lang="en-US" altLang="zh-CN" smtClean="0"/>
              <a:pPr/>
              <a:t>15</a:t>
            </a:fld>
            <a:endParaRPr lang="en-US" altLang="zh-CN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24782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093308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580" name="TextBox 13"/>
          <p:cNvSpPr txBox="1">
            <a:spLocks noChangeArrowheads="1"/>
          </p:cNvSpPr>
          <p:nvPr/>
        </p:nvSpPr>
        <p:spPr bwMode="auto">
          <a:xfrm>
            <a:off x="500063" y="857250"/>
            <a:ext cx="1712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、本月排行榜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40875"/>
              </p:ext>
            </p:extLst>
          </p:nvPr>
        </p:nvGraphicFramePr>
        <p:xfrm>
          <a:off x="323280" y="1987111"/>
          <a:ext cx="4176463" cy="2928942"/>
        </p:xfrm>
        <a:graphic>
          <a:graphicData uri="http://schemas.openxmlformats.org/drawingml/2006/table">
            <a:tbl>
              <a:tblPr/>
              <a:tblGrid>
                <a:gridCol w="28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项目推广名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(㎡)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均价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龙湖北宸星座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13899.39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23619.62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16993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欢乐广场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六合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6284.07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13082.40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20818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中骏六号街区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8965.31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11806.48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13169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复地宴南都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3840.34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10626.31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27670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证大喜马拉雅中心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4716.21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10239.73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21712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融信城市之窗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4871.49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9399.77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19295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南京涵碧楼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河西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2296.95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8994.81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39160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宝隆时代广场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浦口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5683.10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8887.14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15638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金润国际广场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河西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2395.11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8051.34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33616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星悦城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4715.02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7383.46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15659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679" name="TextBox 16"/>
          <p:cNvSpPr txBox="1">
            <a:spLocks noChangeArrowheads="1"/>
          </p:cNvSpPr>
          <p:nvPr/>
        </p:nvSpPr>
        <p:spPr bwMode="auto">
          <a:xfrm>
            <a:off x="636017" y="1626749"/>
            <a:ext cx="3857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月公寓销售金额排行榜</a:t>
            </a:r>
          </a:p>
        </p:txBody>
      </p:sp>
      <p:sp>
        <p:nvSpPr>
          <p:cNvPr id="24680" name="TextBox 16"/>
          <p:cNvSpPr txBox="1">
            <a:spLocks noChangeArrowheads="1"/>
          </p:cNvSpPr>
          <p:nvPr/>
        </p:nvSpPr>
        <p:spPr bwMode="auto">
          <a:xfrm>
            <a:off x="4788024" y="1626748"/>
            <a:ext cx="3857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月写字楼销售金额排行榜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65283"/>
              </p:ext>
            </p:extLst>
          </p:nvPr>
        </p:nvGraphicFramePr>
        <p:xfrm>
          <a:off x="4644008" y="1988840"/>
          <a:ext cx="4248150" cy="2927215"/>
        </p:xfrm>
        <a:graphic>
          <a:graphicData uri="http://schemas.openxmlformats.org/drawingml/2006/table">
            <a:tbl>
              <a:tblPr/>
              <a:tblGrid>
                <a:gridCol w="28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5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项目推广名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(㎡)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均价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万达茂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仙林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15589.15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23580.43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15126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绿地之窗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5369.24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11801.73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21980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新地中心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河西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3953.35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9495.32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24018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证大喜马拉雅中心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4664.64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8059.60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17278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金奥国际中心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河西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1889.02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5349.50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28319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南京涵碧楼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河西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1744.43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3692.40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21167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苏宁慧谷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河西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1222.58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2869.34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23470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世茂城品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1395.43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2560.63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27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涟城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河西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725.07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1570.75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21663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4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越洋国际商务中心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河西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204.80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309.61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15118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FE9EF1-8791-41DA-8811-D66F33749E75}" type="slidenum">
              <a:rPr lang="en-US" altLang="zh-CN" smtClean="0"/>
              <a:pPr/>
              <a:t>16</a:t>
            </a:fld>
            <a:endParaRPr lang="en-US" altLang="zh-CN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25712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093308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604" name="TextBox 13"/>
          <p:cNvSpPr txBox="1">
            <a:spLocks noChangeArrowheads="1"/>
          </p:cNvSpPr>
          <p:nvPr/>
        </p:nvSpPr>
        <p:spPr bwMode="auto">
          <a:xfrm>
            <a:off x="500063" y="857250"/>
            <a:ext cx="1943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、开发商排行榜</a:t>
            </a:r>
          </a:p>
        </p:txBody>
      </p:sp>
      <p:sp>
        <p:nvSpPr>
          <p:cNvPr id="25656" name="TextBox 16"/>
          <p:cNvSpPr txBox="1">
            <a:spLocks noChangeArrowheads="1"/>
          </p:cNvSpPr>
          <p:nvPr/>
        </p:nvSpPr>
        <p:spPr bwMode="auto">
          <a:xfrm>
            <a:off x="470042" y="1504949"/>
            <a:ext cx="402664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月销售金额排行榜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86351"/>
              </p:ext>
            </p:extLst>
          </p:nvPr>
        </p:nvGraphicFramePr>
        <p:xfrm>
          <a:off x="470042" y="1868920"/>
          <a:ext cx="4026644" cy="2952327"/>
        </p:xfrm>
        <a:graphic>
          <a:graphicData uri="http://schemas.openxmlformats.org/drawingml/2006/table">
            <a:tbl>
              <a:tblPr/>
              <a:tblGrid>
                <a:gridCol w="412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</a:p>
                  </a:txBody>
                  <a:tcPr marL="9525" marR="9525" marT="9525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开发商</a:t>
                      </a:r>
                    </a:p>
                  </a:txBody>
                  <a:tcPr marL="9525" marR="9525" marT="9525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亿元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L="9525" marR="9525" marT="952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成交面积（万㎡）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万达地产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万科置业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融侨置业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中国电建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明发地产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深业集团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南京大华投资发展有限公司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江苏新城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世茂地产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证大集团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707" name="TextBox 16"/>
          <p:cNvSpPr txBox="1">
            <a:spLocks noChangeArrowheads="1"/>
          </p:cNvSpPr>
          <p:nvPr/>
        </p:nvSpPr>
        <p:spPr bwMode="auto">
          <a:xfrm>
            <a:off x="4697944" y="5157316"/>
            <a:ext cx="38576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备注统计口径：权益算法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成交金额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0042" y="5445224"/>
            <a:ext cx="8105775" cy="76711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6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本月万达地产以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10.46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亿元的销售额排名第一，其中溧水万达广场项目成交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6.82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亿元成为主力。</a:t>
            </a:r>
            <a:endParaRPr lang="en-US" altLang="zh-CN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67306"/>
              </p:ext>
            </p:extLst>
          </p:nvPr>
        </p:nvGraphicFramePr>
        <p:xfrm>
          <a:off x="4613434" y="1868920"/>
          <a:ext cx="4026644" cy="2952327"/>
        </p:xfrm>
        <a:graphic>
          <a:graphicData uri="http://schemas.openxmlformats.org/drawingml/2006/table">
            <a:tbl>
              <a:tblPr/>
              <a:tblGrid>
                <a:gridCol w="412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</a:p>
                  </a:txBody>
                  <a:tcPr marL="9525" marR="9525" marT="9525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开发商</a:t>
                      </a:r>
                    </a:p>
                  </a:txBody>
                  <a:tcPr marL="9525" marR="9525" marT="9525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亿元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L="9525" marR="9525" marT="952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成交面积（万㎡）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万科置业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44.53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华润置地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35.55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中国电建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28.50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中海地产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28.35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雅居乐地产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证大集团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24.54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碧桂园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23.67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银城地产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恒盛地产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江苏新城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4645415" y="1504949"/>
            <a:ext cx="39946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1-5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月销售金额排行榜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85161E-4867-42A9-B3E3-17D97264D1E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27771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093308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00063" y="857250"/>
            <a:ext cx="26564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月预计上市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53EE23A-E9D0-44D6-B3EB-AC8B9177E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33331"/>
              </p:ext>
            </p:extLst>
          </p:nvPr>
        </p:nvGraphicFramePr>
        <p:xfrm>
          <a:off x="409857" y="1556418"/>
          <a:ext cx="8266599" cy="4747914"/>
        </p:xfrm>
        <a:graphic>
          <a:graphicData uri="http://schemas.openxmlformats.org/drawingml/2006/table">
            <a:tbl>
              <a:tblPr/>
              <a:tblGrid>
                <a:gridCol w="1377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板块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楼盘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物业形态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开盘时间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房源信息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预计套数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53">
                <a:tc rowSpan="13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江北</a:t>
                      </a:r>
                      <a:endParaRPr lang="en-US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13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盘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2759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套房源）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☆江山薈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多层、小高层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首开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591185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☆扬子江金茂悦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首开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栋楼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25782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☆绿地海悦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首开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地块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约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8961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☆大华锦绣时代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多层、小高层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首开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8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80328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保利云禧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小高层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待定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待定</a:t>
                      </a:r>
                      <a:endParaRPr lang="en-US" altLang="zh-CN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72572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力标赞城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小高层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8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47109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融侨观邸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小高层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61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约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200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80665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CN" altLang="en-US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三金鑫宁府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待定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待定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05816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荣里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叠墅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21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23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31351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大华锦绣华城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高层、小高层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8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16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074833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北外滩水城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08393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亚泰梧桐世家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小高层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23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24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25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约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136272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CN" altLang="en-US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荣鼎幸福城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约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802115"/>
                  </a:ext>
                </a:extLst>
              </a:tr>
              <a:tr h="21785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城南</a:t>
                      </a:r>
                      <a:endParaRPr lang="en-US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盘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72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套房源）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世茂城品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72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07995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绿城深蓝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待定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943798"/>
                  </a:ext>
                </a:extLst>
              </a:tr>
              <a:tr h="217853">
                <a:tc rowSpan="5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江宁</a:t>
                      </a:r>
                      <a:endParaRPr lang="en-US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盘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1820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套房源）</a:t>
                      </a:r>
                      <a:endParaRPr 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☆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21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世纪太阳城银座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首开面积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96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103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106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127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400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多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81111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☆武夷凌云公馆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首开建筑面积约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44-107㎡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，包含有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4.8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米挑高及平层户型，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70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年产权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191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93562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☆熙悦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首开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247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1170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翠屏城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加推收官房源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712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573257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弘阳禹洲时光春晓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加推最后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栋收官房源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约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270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6641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85161E-4867-42A9-B3E3-17D97264D1EC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27771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093308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00063" y="857250"/>
            <a:ext cx="26564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预计上市</a:t>
            </a:r>
          </a:p>
        </p:txBody>
      </p:sp>
      <p:sp>
        <p:nvSpPr>
          <p:cNvPr id="15" name="TextBox 12"/>
          <p:cNvSpPr txBox="1"/>
          <p:nvPr/>
        </p:nvSpPr>
        <p:spPr>
          <a:xfrm>
            <a:off x="1071563" y="5762018"/>
            <a:ext cx="7623699" cy="792162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6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预计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盘携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7000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余套房源入市，其中包括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家纯新盘共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1600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余套房源；上市主要集中在两江及河西。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2C88637-FE2D-4062-92FC-938F74810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94177"/>
              </p:ext>
            </p:extLst>
          </p:nvPr>
        </p:nvGraphicFramePr>
        <p:xfrm>
          <a:off x="426145" y="1226582"/>
          <a:ext cx="8285406" cy="4224901"/>
        </p:xfrm>
        <a:graphic>
          <a:graphicData uri="http://schemas.openxmlformats.org/drawingml/2006/table">
            <a:tbl>
              <a:tblPr/>
              <a:tblGrid>
                <a:gridCol w="1380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0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2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板块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楼盘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物业形态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开盘时间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房源信息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预计套数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20">
                <a:tc rowSpan="4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河西</a:t>
                      </a:r>
                      <a:endParaRPr lang="en-US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盘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1416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套房源）</a:t>
                      </a:r>
                      <a:endParaRPr lang="zh-CN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华新城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11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170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60140"/>
                  </a:ext>
                </a:extLst>
              </a:tr>
              <a:tr h="429920">
                <a:tc v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CN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佳兆业城市广场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15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16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488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920">
                <a:tc v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CN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宏图上水云锦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920">
                <a:tc v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CN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华侨城海珀滨江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 加推一期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号楼，二期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15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16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686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920">
                <a:tc row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城北</a:t>
                      </a:r>
                      <a:endParaRPr lang="en-US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盘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728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套房源）</a:t>
                      </a:r>
                      <a:endParaRPr lang="zh-CN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☆当代万国府</a:t>
                      </a:r>
                      <a:r>
                        <a:rPr lang="el-GR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ΜΟΜΛ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小高层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首开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140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920">
                <a:tc v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CN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世茂外滩新城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超高层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加推二期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588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072139"/>
                  </a:ext>
                </a:extLst>
              </a:tr>
              <a:tr h="42992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溧水</a:t>
                      </a:r>
                      <a:endParaRPr lang="en-US" altLang="zh-CN" sz="1000" b="1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</a:t>
                      </a:r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盘</a:t>
                      </a:r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776</a:t>
                      </a: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套房源）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喜之郎丽湖湾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320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740448"/>
                  </a:ext>
                </a:extLst>
              </a:tr>
              <a:tr h="42992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创维乐活城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多层、小高层、高层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kumimoji="0" lang="en-US" altLang="zh-CN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kumimoji="0" lang="en-US" altLang="zh-CN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15</a:t>
                      </a: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kumimoji="0" lang="en-US" altLang="zh-CN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25</a:t>
                      </a: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456</a:t>
                      </a:r>
                      <a:endParaRPr kumimoji="0" lang="zh-CN" altLang="en-US" sz="10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09774"/>
                  </a:ext>
                </a:extLst>
              </a:tr>
              <a:tr h="45533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高淳</a:t>
                      </a:r>
                      <a:endParaRPr lang="en-US" altLang="zh-CN" sz="1000" b="1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</a:t>
                      </a:r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盘</a:t>
                      </a:r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200</a:t>
                      </a: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套房源）</a:t>
                      </a:r>
                      <a:endParaRPr lang="zh-CN" sz="1000" b="1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融创中南御园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8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200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369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669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中海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4340225"/>
            <a:ext cx="22066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087438" y="1803400"/>
            <a:ext cx="698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>
                <a:ea typeface="方正新报宋简体" pitchFamily="2" charset="-122"/>
              </a:rPr>
              <a:t>End &amp; Thanks</a:t>
            </a:r>
            <a:endParaRPr lang="zh-CN" altLang="en-US" sz="4000" b="1">
              <a:ea typeface="方正新报宋简体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116013" y="1312863"/>
            <a:ext cx="6985000" cy="107950"/>
          </a:xfrm>
          <a:prstGeom prst="rect">
            <a:avLst/>
          </a:prstGeom>
          <a:solidFill>
            <a:srgbClr val="E600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116013" y="3017838"/>
            <a:ext cx="6985000" cy="0"/>
          </a:xfrm>
          <a:prstGeom prst="line">
            <a:avLst/>
          </a:prstGeom>
          <a:noFill/>
          <a:ln w="9525">
            <a:solidFill>
              <a:srgbClr val="E600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1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F99926-892A-4E77-B198-11665511696F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7490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土地</a:t>
              </a:r>
              <a:endPara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412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、本月土地上市明细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1560" y="5395057"/>
            <a:ext cx="8208912" cy="1040118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月，全市共挂牌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幅地块，主城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幅，溧高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幅，其中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G22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G26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G27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地块均要求配建人才房。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398C7E4-AF67-44C3-82CB-24489F559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53848"/>
              </p:ext>
            </p:extLst>
          </p:nvPr>
        </p:nvGraphicFramePr>
        <p:xfrm>
          <a:off x="35496" y="1366929"/>
          <a:ext cx="9073009" cy="401025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3240519155"/>
                    </a:ext>
                  </a:extLst>
                </a:gridCol>
                <a:gridCol w="379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9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1377">
                  <a:extLst>
                    <a:ext uri="{9D8B030D-6E8A-4147-A177-3AD203B41FA5}">
                      <a16:colId xmlns:a16="http://schemas.microsoft.com/office/drawing/2014/main" val="566536599"/>
                    </a:ext>
                  </a:extLst>
                </a:gridCol>
              </a:tblGrid>
              <a:tr h="207427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上市日期</a:t>
                      </a:r>
                    </a:p>
                  </a:txBody>
                  <a:tcPr marL="62777" marR="62777" marT="16307" marB="1630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竞拍</a:t>
                      </a:r>
                      <a:endParaRPr lang="en-US" altLang="zh-CN" sz="9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</a:p>
                  </a:txBody>
                  <a:tcPr marL="62777" marR="62777" marT="16307" marB="16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3429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6858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0287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13716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18288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2860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27432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2004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区域 </a:t>
                      </a:r>
                    </a:p>
                  </a:txBody>
                  <a:tcPr marL="62777" marR="62777" marT="16307" marB="16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3429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6858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0287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13716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18288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2860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27432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2004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地块编号</a:t>
                      </a:r>
                    </a:p>
                  </a:txBody>
                  <a:tcPr marL="62777" marR="62777" marT="16307" marB="16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3429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6858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0287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13716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18288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2860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27432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2004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地块名称</a:t>
                      </a:r>
                    </a:p>
                  </a:txBody>
                  <a:tcPr marL="62777" marR="62777" marT="16307" marB="16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3429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6858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0287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13716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18288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2860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27432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2004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出让面积</a:t>
                      </a:r>
                      <a:endParaRPr kumimoji="0" lang="en-US" altLang="zh-CN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（㎡） </a:t>
                      </a:r>
                    </a:p>
                  </a:txBody>
                  <a:tcPr marL="62777" marR="62777" marT="16307" marB="16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3429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6858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0287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13716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18288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2860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27432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2004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地块性质 </a:t>
                      </a:r>
                    </a:p>
                  </a:txBody>
                  <a:tcPr marL="62777" marR="62777" marT="16307" marB="16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3429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6858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0287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13716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18288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2860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27432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2004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容积率 </a:t>
                      </a:r>
                    </a:p>
                  </a:txBody>
                  <a:tcPr marL="62777" marR="62777" marT="16307" marB="16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出让起始价</a:t>
                      </a:r>
                      <a:endParaRPr kumimoji="0" lang="en-US" altLang="zh-CN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（万元）</a:t>
                      </a:r>
                    </a:p>
                  </a:txBody>
                  <a:tcPr marL="62777" marR="62777" marT="16307" marB="16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起拍楼面价</a:t>
                      </a:r>
                      <a:endParaRPr kumimoji="0" lang="en-US" altLang="zh-CN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（元</a:t>
                      </a: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/㎡</a:t>
                      </a: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最高限价</a:t>
                      </a:r>
                      <a:endParaRPr kumimoji="0" lang="en-US" altLang="zh-CN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（万元）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最高限价楼面价（元</a:t>
                      </a: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386">
                <a:tc rowSpan="8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5.17</a:t>
                      </a:r>
                      <a:endParaRPr lang="zh-CN" altLang="en-US" sz="9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6.20</a:t>
                      </a:r>
                      <a:endParaRPr lang="zh-CN" altLang="en-US" sz="9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新区直管区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江北新区浦滨路以东、康健路以南地块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144851.67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二类居住用地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高中用地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298000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11910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386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新区直管区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江北新区天浦路以北、丰字河路以东地块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104373.87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商办混合用地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商住混合用地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720000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20820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93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6.20</a:t>
                      </a:r>
                      <a:endParaRPr lang="zh-CN" altLang="en-US" sz="9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凤山路以南、新塘路以东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32006.23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商住混合用地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6499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693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轻轨站西侧、凤山路南侧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2744.87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商办混合用地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1.55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693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轻轨站西侧、凤山路南侧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4101.16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商办混合用地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693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开发区双高路以北、古檀大道以东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42904.89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商业用地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386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6.19</a:t>
                      </a:r>
                      <a:endParaRPr lang="zh-CN" altLang="en-US" sz="9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溧水区交通西路以北、城西生活路以东地块（河滨一期安置房）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33618.9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住宅用地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693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溧水区五洲星东地块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34149.79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商办混合用地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8800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2693">
                <a:tc rowSpan="5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5.22</a:t>
                      </a:r>
                      <a:endParaRPr lang="zh-CN" altLang="en-US" sz="9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6.22</a:t>
                      </a:r>
                      <a:endParaRPr lang="zh-CN" altLang="en-US" sz="9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浦口区江浦街道谢营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号地块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32620.85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二类居住用地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14149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169000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712324"/>
                  </a:ext>
                </a:extLst>
              </a:tr>
              <a:tr h="185386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栖霞区龙潭街道龙潭小镇一（一）地块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87301.16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商住混合用地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二类居住用地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138000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218000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753505"/>
                  </a:ext>
                </a:extLst>
              </a:tr>
              <a:tr h="185386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仙林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栖霞区仙林街道大浦塘南侧地块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99201.37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旅馆用地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二类居住用地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134000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12280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312202"/>
                  </a:ext>
                </a:extLst>
              </a:tr>
              <a:tr h="185386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雨花台区经济开发区汽贸园</a:t>
                      </a:r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S0a010-01-07-16 4S</a:t>
                      </a:r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店地块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5484.92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零售商业用地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批发市场用地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551130"/>
                  </a:ext>
                </a:extLst>
              </a:tr>
              <a:tr h="92693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玄武区百子亭北侧地块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8957.28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商办混合用地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14102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65200"/>
                  </a:ext>
                </a:extLst>
              </a:tr>
              <a:tr h="278080"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5.30</a:t>
                      </a:r>
                      <a:endParaRPr lang="zh-CN" altLang="en-US" sz="9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6.29</a:t>
                      </a:r>
                      <a:endParaRPr lang="zh-CN" altLang="en-US" sz="9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江宁区天印大道以西、科建路以南地块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153260.9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二类居住用地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社区中心用地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幼托用地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550000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924229"/>
                  </a:ext>
                </a:extLst>
              </a:tr>
              <a:tr h="92693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noProof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noProof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雨花台区臧家巷华严寺地块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52531.7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二类居住用地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224000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17056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328000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24975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114395"/>
                  </a:ext>
                </a:extLst>
              </a:tr>
              <a:tr h="185386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noProof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noProof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雨花台区雨花汽贸园商业地块（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2013rjg063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6586.35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商办混合用地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5900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891361"/>
                  </a:ext>
                </a:extLst>
              </a:tr>
              <a:tr h="185386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noProof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noProof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雨花台区雨花汽贸园商业地块（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2013rjg064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18332.84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商办混合用地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588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36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F99926-892A-4E77-B198-11665511696F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7490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土地</a:t>
              </a:r>
              <a:endPara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412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、本月土地成交情况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613" y="5229200"/>
            <a:ext cx="8282566" cy="936104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月，全市成交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幅地块，溧水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幅中华夏幸福斩获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幅地块，均以底价成交；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中建一局溢价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竞得江宁谷里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G15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地块，电建地产溢价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43%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竞得城南西善桥地块。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583B4DD-3741-4D96-B633-4951C5849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894837"/>
              </p:ext>
            </p:extLst>
          </p:nvPr>
        </p:nvGraphicFramePr>
        <p:xfrm>
          <a:off x="132400" y="1231465"/>
          <a:ext cx="8928992" cy="3592830"/>
        </p:xfrm>
        <a:graphic>
          <a:graphicData uri="http://schemas.openxmlformats.org/drawingml/2006/table">
            <a:tbl>
              <a:tblPr firstRow="1" firstCol="1" bandRow="1"/>
              <a:tblGrid>
                <a:gridCol w="34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69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468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竞拍日期</a:t>
                      </a:r>
                      <a:endParaRPr 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872D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基本指标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081" marR="60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CAA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081" marR="60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CAA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081" marR="60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CAA3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出让价格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081" marR="60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CAA3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成交结果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081" marR="60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CAA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081" marR="60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补充说明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地块编号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土地性质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出让面积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（㎡）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容积率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起拍总价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（万元）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起拍楼面价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（元</a:t>
                      </a:r>
                      <a:r>
                        <a:rPr lang="en-US" altLang="zh-CN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㎡）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成交总价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（万元）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成交楼面价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（元</a:t>
                      </a:r>
                      <a:r>
                        <a:rPr lang="en-US" altLang="zh-CN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㎡）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竞得单位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溢价率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竞价保障房面积（㎡）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新地王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92">
                <a:tc rowSpan="8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5.29</a:t>
                      </a:r>
                      <a:endParaRPr lang="zh-CN" altLang="en-US" sz="9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住宅用地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27414.05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华夏幸福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15752"/>
                  </a:ext>
                </a:extLst>
              </a:tr>
              <a:tr h="103092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住宅用地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49354.09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92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住宅用地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46851.41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092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商住混合用地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29810.12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092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商住混合用地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20299.76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3092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文化设施用地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79163.68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3092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商业用地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19582.07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4335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加油加气站用地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2816.99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中石油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4335">
                <a:tc rowSpan="6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5.30</a:t>
                      </a:r>
                      <a:endParaRPr lang="zh-CN" altLang="en-US" sz="9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  <a:endParaRPr lang="en-US" altLang="zh-CN" sz="9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二类居住用地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13948.7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7560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10949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中建一局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kern="1200" noProof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kern="1200" noProof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18575"/>
                  </a:ext>
                </a:extLst>
              </a:tr>
              <a:tr h="256356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  <a:endParaRPr lang="en-US" altLang="zh-CN" sz="9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商办混合用地</a:t>
                      </a:r>
                      <a:endParaRPr lang="en-US" altLang="zh-CN" sz="9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商住混合用地</a:t>
                      </a:r>
                      <a:endParaRPr lang="en-US" altLang="zh-CN" sz="9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二类居住用地</a:t>
                      </a:r>
                      <a:endParaRPr lang="en-US" altLang="zh-CN" sz="9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科研设计用地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122230.21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408000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12789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408000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12789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星河地产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265432"/>
                  </a:ext>
                </a:extLst>
              </a:tr>
              <a:tr h="130150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商住混合用地</a:t>
                      </a:r>
                      <a:endParaRPr lang="en-US" altLang="zh-CN" sz="9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商办混合用地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85307.67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13730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13730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北京电子城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50484"/>
                  </a:ext>
                </a:extLst>
              </a:tr>
              <a:tr h="130150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  <a:endParaRPr lang="en-US" altLang="zh-CN" sz="9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二类居住用地</a:t>
                      </a:r>
                      <a:endParaRPr lang="en-US" sz="9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基层社区中心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58286.34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197000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12518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17919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电建地产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78710"/>
                  </a:ext>
                </a:extLst>
              </a:tr>
              <a:tr h="130150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商办混合用地</a:t>
                      </a:r>
                      <a:endParaRPr lang="en-US" altLang="zh-CN" sz="9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居住社区中心用地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41845.56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凤翔房地产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8917"/>
                  </a:ext>
                </a:extLst>
              </a:tr>
              <a:tr h="94335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  <a:endParaRPr lang="en-US" altLang="zh-CN" sz="9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商办混合用地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38413.93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万晟房地产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4872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14FACD-23E4-4213-98F4-E44310F5C066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4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035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住宅</a:t>
              </a:r>
              <a:endPara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1"/>
          <p:cNvSpPr txBox="1"/>
          <p:nvPr/>
        </p:nvSpPr>
        <p:spPr>
          <a:xfrm>
            <a:off x="755650" y="4724400"/>
            <a:ext cx="7715250" cy="1439863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本月全市住宅新增供应量为：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54.67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万㎡，环比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-3%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，同比增长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54%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本月全市住宅成交量为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48.99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万㎡，环比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-14%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-51%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本月全市住宅均价为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19857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/㎡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，环比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-3%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-3%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、一手住宅市场</a:t>
            </a: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857250" y="1357313"/>
            <a:ext cx="3000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逐月供销走势</a:t>
            </a:r>
          </a:p>
        </p:txBody>
      </p:sp>
      <p:graphicFrame>
        <p:nvGraphicFramePr>
          <p:cNvPr id="16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986887"/>
              </p:ext>
            </p:extLst>
          </p:nvPr>
        </p:nvGraphicFramePr>
        <p:xfrm>
          <a:off x="481013" y="1668463"/>
          <a:ext cx="8286750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Chart" r:id="rId7" imgW="8286838" imgH="2657475" progId="Excel.Chart.8">
                  <p:embed followColorScheme="full"/>
                </p:oleObj>
              </mc:Choice>
              <mc:Fallback>
                <p:oleObj name="Chart" r:id="rId7" imgW="8286838" imgH="2657475" progId="Excel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1668463"/>
                        <a:ext cx="8286750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1ABBB9-3039-4561-989C-F912025C1E08}" type="slidenum">
              <a:rPr lang="en-US" altLang="zh-CN" smtClean="0"/>
              <a:pPr/>
              <a:t>5</a:t>
            </a:fld>
            <a:endParaRPr lang="en-US" altLang="zh-CN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4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2059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住宅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1"/>
          <p:cNvSpPr txBox="1"/>
          <p:nvPr/>
        </p:nvSpPr>
        <p:spPr>
          <a:xfrm>
            <a:off x="500063" y="5013176"/>
            <a:ext cx="8353425" cy="1224136"/>
          </a:xfrm>
          <a:prstGeom prst="rect">
            <a:avLst/>
          </a:prstGeom>
          <a:solidFill>
            <a:schemeClr val="bg1">
              <a:alpha val="21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小结：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本月全市共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个项目新领销许，高淳雅居乐加推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756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套房源共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8.22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万㎡；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本月溧水、江北新区直管区、江宁成交量排名前三。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、一手住宅市场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57250" y="1357313"/>
            <a:ext cx="3000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本月各板块供销</a:t>
            </a:r>
          </a:p>
        </p:txBody>
      </p:sp>
      <p:graphicFrame>
        <p:nvGraphicFramePr>
          <p:cNvPr id="16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586878"/>
              </p:ext>
            </p:extLst>
          </p:nvPr>
        </p:nvGraphicFramePr>
        <p:xfrm>
          <a:off x="428574" y="1849438"/>
          <a:ext cx="8393688" cy="269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Worksheet" r:id="rId8" imgW="7753438" imgH="2171821" progId="Excel.Sheet.8">
                  <p:embed/>
                </p:oleObj>
              </mc:Choice>
              <mc:Fallback>
                <p:oleObj name="Worksheet" r:id="rId8" imgW="7753438" imgH="2171821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74" y="1849438"/>
                        <a:ext cx="8393688" cy="2695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E480636-48B5-4D1E-B1CA-7416F74CAA93}" type="slidenum">
              <a:rPr lang="en-US" altLang="zh-CN" smtClean="0"/>
              <a:pPr/>
              <a:t>6</a:t>
            </a:fld>
            <a:endParaRPr lang="en-US" altLang="zh-CN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4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3083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住宅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1"/>
          <p:cNvSpPr txBox="1"/>
          <p:nvPr/>
        </p:nvSpPr>
        <p:spPr>
          <a:xfrm>
            <a:off x="701245" y="5223669"/>
            <a:ext cx="8105775" cy="86360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本月成交集中以首置及首改产品为主。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、一手住宅市场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857250" y="1357313"/>
            <a:ext cx="3500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逐月成交结构（按面积段）</a:t>
            </a:r>
          </a:p>
        </p:txBody>
      </p:sp>
      <p:graphicFrame>
        <p:nvGraphicFramePr>
          <p:cNvPr id="16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039720"/>
              </p:ext>
            </p:extLst>
          </p:nvPr>
        </p:nvGraphicFramePr>
        <p:xfrm>
          <a:off x="250825" y="1782763"/>
          <a:ext cx="8524875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Worksheet" r:id="rId7" imgW="8658357" imgH="3162381" progId="Excel.Sheet.8">
                  <p:embed/>
                </p:oleObj>
              </mc:Choice>
              <mc:Fallback>
                <p:oleObj name="Worksheet" r:id="rId7" imgW="8658357" imgH="3162381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82763"/>
                        <a:ext cx="8524875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0BC8F6-77FE-4FEA-977D-153B1A8F4BAB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4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4107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住宅</a:t>
              </a:r>
              <a:endPara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1"/>
          <p:cNvSpPr txBox="1"/>
          <p:nvPr/>
        </p:nvSpPr>
        <p:spPr>
          <a:xfrm>
            <a:off x="684213" y="5013325"/>
            <a:ext cx="7715250" cy="1223963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全市二手住宅成交量价与上月基本持平，成交集中在江宁浦口；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江南六区主力为城中、河西板块，合计占六区的比重为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53%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、二手房市场</a:t>
            </a: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857250" y="1357313"/>
            <a:ext cx="3000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逐月供销走势</a:t>
            </a:r>
          </a:p>
        </p:txBody>
      </p:sp>
      <p:graphicFrame>
        <p:nvGraphicFramePr>
          <p:cNvPr id="16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577494"/>
              </p:ext>
            </p:extLst>
          </p:nvPr>
        </p:nvGraphicFramePr>
        <p:xfrm>
          <a:off x="53975" y="1831975"/>
          <a:ext cx="8891588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Worksheet" r:id="rId7" imgW="9058319" imgH="3104989" progId="Excel.Sheet.8">
                  <p:embed/>
                </p:oleObj>
              </mc:Choice>
              <mc:Fallback>
                <p:oleObj name="Worksheet" r:id="rId7" imgW="9058319" imgH="3104989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" y="1831975"/>
                        <a:ext cx="8891588" cy="3098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FE0ACB-A2F5-4596-983F-EEE41A8ABA6B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4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5131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公寓</a:t>
              </a:r>
              <a:endPara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、公寓市场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57250" y="1357313"/>
            <a:ext cx="3500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逐月供销走势</a:t>
            </a:r>
          </a:p>
        </p:txBody>
      </p:sp>
      <p:sp>
        <p:nvSpPr>
          <p:cNvPr id="15" name="TextBox 12"/>
          <p:cNvSpPr txBox="1"/>
          <p:nvPr/>
        </p:nvSpPr>
        <p:spPr>
          <a:xfrm>
            <a:off x="455613" y="5011154"/>
            <a:ext cx="8105775" cy="120766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本月全市公寓新增供应量为：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9.18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万㎡，环比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-50%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，同比增长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本月全市公寓成交量为：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10.82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万㎡，环比增长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11%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，同比增长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26%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本月全市公寓均价为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19321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/㎡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，环比增长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，同比增长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474095"/>
              </p:ext>
            </p:extLst>
          </p:nvPr>
        </p:nvGraphicFramePr>
        <p:xfrm>
          <a:off x="428625" y="1758950"/>
          <a:ext cx="818197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Worksheet" r:id="rId8" imgW="8181843" imgH="3095544" progId="Excel.Sheet.8">
                  <p:embed/>
                </p:oleObj>
              </mc:Choice>
              <mc:Fallback>
                <p:oleObj name="Worksheet" r:id="rId8" imgW="8181843" imgH="3095544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758950"/>
                        <a:ext cx="8181975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7A7D20-1BE9-44DE-ABF3-A8CD6D5454A4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4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6155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公寓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、公寓市场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857250" y="1357313"/>
            <a:ext cx="3500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本月各板块供销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61975" y="5204606"/>
            <a:ext cx="8105775" cy="11517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本月全市共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个项目新领销许，其中中骏融信雍景台与中南魔力月光广场为纯新项目；</a:t>
            </a:r>
            <a:endParaRPr lang="en-US" altLang="zh-CN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供应集中在城南与江宁。</a:t>
            </a:r>
            <a:endParaRPr lang="en-US" altLang="zh-CN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783749"/>
              </p:ext>
            </p:extLst>
          </p:nvPr>
        </p:nvGraphicFramePr>
        <p:xfrm>
          <a:off x="500063" y="1825625"/>
          <a:ext cx="8167687" cy="305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Worksheet" r:id="rId7" imgW="9896519" imgH="3695619" progId="Excel.Sheet.8">
                  <p:embed/>
                </p:oleObj>
              </mc:Choice>
              <mc:Fallback>
                <p:oleObj name="Worksheet" r:id="rId7" imgW="9896519" imgH="3695619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825625"/>
                        <a:ext cx="8167687" cy="3050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3495</Words>
  <Application>Microsoft Office PowerPoint</Application>
  <PresentationFormat>全屏显示(4:3)</PresentationFormat>
  <Paragraphs>1358</Paragraphs>
  <Slides>19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方正新报宋简体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Chart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Peng Ziqiao</cp:lastModifiedBy>
  <cp:revision>168</cp:revision>
  <dcterms:created xsi:type="dcterms:W3CDTF">2017-08-29T06:47:59Z</dcterms:created>
  <dcterms:modified xsi:type="dcterms:W3CDTF">2018-05-31T03:56:25Z</dcterms:modified>
</cp:coreProperties>
</file>