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4B4B"/>
    <a:srgbClr val="435B75"/>
    <a:srgbClr val="9A9B98"/>
    <a:srgbClr val="A1A598"/>
    <a:srgbClr val="F4A230"/>
    <a:srgbClr val="C1102A"/>
    <a:srgbClr val="4A4949"/>
    <a:srgbClr val="FFC000"/>
    <a:srgbClr val="BF9000"/>
    <a:srgbClr val="F39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07" autoAdjust="0"/>
  </p:normalViewPr>
  <p:slideViewPr>
    <p:cSldViewPr snapToGrid="0">
      <p:cViewPr varScale="1">
        <p:scale>
          <a:sx n="86" d="100"/>
          <a:sy n="86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00B-69A2-4C00-862E-0FD156BDDDAC}" type="datetimeFigureOut">
              <a:rPr lang="zh-CN" altLang="en-US" smtClean="0"/>
              <a:t>2017/8/9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194D2-697F-4718-867E-9401F991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553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量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altLang="zh-CN" dirty="0" err="1" smtClean="0"/>
              <a:t>xxxx</a:t>
            </a:r>
            <a:r>
              <a:rPr lang="zh-CN" altLang="en-US" dirty="0" smtClean="0"/>
              <a:t>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量价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113" y="764451"/>
            <a:ext cx="11652356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351102"/>
            <a:ext cx="5799137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南京（不含高淳溧水）近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周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市场供销量价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2" hasCustomPrompt="1"/>
          </p:nvPr>
        </p:nvSpPr>
        <p:spPr>
          <a:xfrm>
            <a:off x="265113" y="1654959"/>
            <a:ext cx="5799137" cy="36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量价走势图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9076" y="1351102"/>
            <a:ext cx="5798451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年第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周南京（不含高淳溧水）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市场分板块供销量价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4" hasCustomPrompt="1"/>
          </p:nvPr>
        </p:nvSpPr>
        <p:spPr>
          <a:xfrm>
            <a:off x="6119076" y="1654959"/>
            <a:ext cx="5798451" cy="3600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板块量价图</a:t>
            </a:r>
            <a:endParaRPr lang="zh-CN" altLang="en-US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5857" y="5333610"/>
            <a:ext cx="11652356" cy="985504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说理</a:t>
            </a:r>
            <a:endParaRPr lang="en-US" altLang="zh-CN" dirty="0" smtClean="0"/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</a:t>
            </a:r>
            <a:r>
              <a:rPr lang="zh-CN" altLang="en-US" sz="1000" dirty="0" smtClean="0">
                <a:solidFill>
                  <a:prstClr val="white"/>
                </a:solidFill>
              </a:rPr>
              <a:t>尚究</a:t>
            </a:r>
            <a:r>
              <a:rPr lang="zh-CN" altLang="en-US" sz="1000" dirty="0" smtClean="0">
                <a:solidFill>
                  <a:prstClr val="white"/>
                </a:solidFill>
              </a:rPr>
              <a:t>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2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排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altLang="zh-CN" dirty="0" err="1" smtClean="0"/>
              <a:t>xxxx</a:t>
            </a:r>
            <a:r>
              <a:rPr lang="zh-CN" altLang="en-US" dirty="0" smtClean="0"/>
              <a:t>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排行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113" y="764451"/>
            <a:ext cx="11652356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1351102"/>
            <a:ext cx="5799137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 err="1" smtClean="0"/>
              <a:t>xxxx</a:t>
            </a:r>
            <a:r>
              <a:rPr lang="zh-CN" altLang="en-US" dirty="0" smtClean="0"/>
              <a:t>年第</a:t>
            </a:r>
            <a:r>
              <a:rPr lang="en-US" altLang="zh-CN" dirty="0" smtClean="0"/>
              <a:t>xx</a:t>
            </a:r>
            <a:r>
              <a:rPr lang="zh-CN" altLang="en-US" dirty="0" smtClean="0"/>
              <a:t>周（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</a:t>
            </a:r>
            <a:r>
              <a:rPr lang="en-US" altLang="zh-CN" dirty="0" smtClean="0"/>
              <a:t>—xx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日）成交面积排行榜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9076" y="1351102"/>
            <a:ext cx="5799137" cy="225206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 err="1" smtClean="0"/>
              <a:t>xxxx</a:t>
            </a:r>
            <a:r>
              <a:rPr lang="zh-CN" altLang="en-US" dirty="0" smtClean="0"/>
              <a:t>年第</a:t>
            </a:r>
            <a:r>
              <a:rPr lang="en-US" altLang="zh-CN" dirty="0" smtClean="0"/>
              <a:t>xx</a:t>
            </a:r>
            <a:r>
              <a:rPr lang="zh-CN" altLang="en-US" dirty="0" smtClean="0"/>
              <a:t>周（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</a:t>
            </a:r>
            <a:r>
              <a:rPr lang="en-US" altLang="zh-CN" dirty="0" smtClean="0"/>
              <a:t>—xx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xx</a:t>
            </a:r>
            <a:r>
              <a:rPr lang="zh-CN" altLang="en-US" dirty="0" smtClean="0"/>
              <a:t>日）成交套数排行榜</a:t>
            </a:r>
          </a:p>
        </p:txBody>
      </p:sp>
      <p:sp>
        <p:nvSpPr>
          <p:cNvPr id="7" name="表格占位符 5"/>
          <p:cNvSpPr>
            <a:spLocks noGrp="1"/>
          </p:cNvSpPr>
          <p:nvPr>
            <p:ph type="tbl" sz="quarter" idx="14" hasCustomPrompt="1"/>
          </p:nvPr>
        </p:nvSpPr>
        <p:spPr>
          <a:xfrm>
            <a:off x="704010" y="1631287"/>
            <a:ext cx="4921176" cy="45497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 smtClean="0"/>
              <a:t>面积排行榜表格</a:t>
            </a:r>
            <a:endParaRPr lang="zh-CN" altLang="en-US" dirty="0"/>
          </a:p>
        </p:txBody>
      </p:sp>
      <p:sp>
        <p:nvSpPr>
          <p:cNvPr id="8" name="表格占位符 5"/>
          <p:cNvSpPr>
            <a:spLocks noGrp="1"/>
          </p:cNvSpPr>
          <p:nvPr>
            <p:ph type="tbl" sz="quarter" idx="15" hasCustomPrompt="1"/>
          </p:nvPr>
        </p:nvSpPr>
        <p:spPr>
          <a:xfrm>
            <a:off x="6559194" y="1631287"/>
            <a:ext cx="4921176" cy="45497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 smtClean="0"/>
              <a:t>套数排行榜表格</a:t>
            </a:r>
            <a:endParaRPr lang="zh-CN" altLang="en-US" dirty="0"/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</a:t>
            </a:r>
            <a:r>
              <a:rPr lang="zh-CN" altLang="en-US" sz="1000" dirty="0" smtClean="0">
                <a:solidFill>
                  <a:prstClr val="white"/>
                </a:solidFill>
              </a:rPr>
              <a:t>尚究</a:t>
            </a:r>
            <a:r>
              <a:rPr lang="zh-CN" altLang="en-US" sz="1000" dirty="0" smtClean="0">
                <a:solidFill>
                  <a:prstClr val="white"/>
                </a:solidFill>
              </a:rPr>
              <a:t>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4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DD44-3A09-47A4-9EAC-104FF3365F2A}" type="slidenum">
              <a:rPr lang="en-US" altLang="zh-CN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957145" y="136525"/>
            <a:ext cx="4277710" cy="549275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764451"/>
            <a:ext cx="11652356" cy="508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结论</a:t>
            </a: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>
          <a:xfrm>
            <a:off x="567558" y="6461125"/>
            <a:ext cx="5718942" cy="365125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smtClean="0">
                <a:solidFill>
                  <a:prstClr val="white"/>
                </a:solidFill>
              </a:rPr>
              <a:t>@</a:t>
            </a:r>
            <a:r>
              <a:rPr lang="zh-CN" altLang="en-US" sz="1000" dirty="0" smtClean="0">
                <a:solidFill>
                  <a:prstClr val="white"/>
                </a:solidFill>
              </a:rPr>
              <a:t>网</a:t>
            </a:r>
            <a:r>
              <a:rPr lang="zh-CN" altLang="en-US" sz="1000" dirty="0" smtClean="0">
                <a:solidFill>
                  <a:prstClr val="white"/>
                </a:solidFill>
              </a:rPr>
              <a:t>尚究</a:t>
            </a:r>
            <a:r>
              <a:rPr lang="zh-CN" altLang="en-US" sz="1000" dirty="0" smtClean="0">
                <a:solidFill>
                  <a:prstClr val="white"/>
                </a:solidFill>
              </a:rPr>
              <a:t>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8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83338"/>
            <a:ext cx="12192000" cy="474662"/>
            <a:chOff x="0" y="0"/>
            <a:chExt cx="12192000" cy="12049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9F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C11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962289" y="6461125"/>
            <a:ext cx="759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zh-CN" altLang="en-US" sz="1000" kern="1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51ECDD44-3A09-47A4-9EAC-104FF3365F2A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9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4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6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" userDrawn="1">
          <p15:clr>
            <a:srgbClr val="F26B43"/>
          </p15:clr>
        </p15:guide>
        <p15:guide id="4" orient="horz" pos="4233" userDrawn="1">
          <p15:clr>
            <a:srgbClr val="F26B43"/>
          </p15:clr>
        </p15:guide>
        <p15:guide id="5" pos="153" userDrawn="1">
          <p15:clr>
            <a:srgbClr val="F26B43"/>
          </p15:clr>
        </p15:guide>
        <p15:guide id="6" pos="752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518" userDrawn="1">
          <p15:clr>
            <a:srgbClr val="F26B43"/>
          </p15:clr>
        </p15:guide>
        <p15:guide id="9" orient="horz" pos="4104" userDrawn="1">
          <p15:clr>
            <a:srgbClr val="F26B43"/>
          </p15:clr>
        </p15:guide>
        <p15:guide id="10" orient="horz" pos="4017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winsun周报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B2C38"/>
      </a:accent1>
      <a:accent2>
        <a:srgbClr val="5C2836"/>
      </a:accent2>
      <a:accent3>
        <a:srgbClr val="202431"/>
      </a:accent3>
      <a:accent4>
        <a:srgbClr val="5D7769"/>
      </a:accent4>
      <a:accent5>
        <a:srgbClr val="BDB665"/>
      </a:accent5>
      <a:accent6>
        <a:srgbClr val="CFB091"/>
      </a:accent6>
      <a:hlink>
        <a:srgbClr val="AB2C38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7877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Wingdings</vt:lpstr>
      <vt:lpstr>winsun周报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</dc:creator>
  <cp:lastModifiedBy>Peng Ziqiao</cp:lastModifiedBy>
  <cp:revision>679</cp:revision>
  <dcterms:created xsi:type="dcterms:W3CDTF">2016-05-31T01:36:05Z</dcterms:created>
  <dcterms:modified xsi:type="dcterms:W3CDTF">2017-08-09T08:00:18Z</dcterms:modified>
</cp:coreProperties>
</file>