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B4B"/>
    <a:srgbClr val="435B75"/>
    <a:srgbClr val="9A9B98"/>
    <a:srgbClr val="A1A598"/>
    <a:srgbClr val="F4A230"/>
    <a:srgbClr val="C1102A"/>
    <a:srgbClr val="4A4949"/>
    <a:srgbClr val="FFC000"/>
    <a:srgbClr val="BF9000"/>
    <a:srgbClr val="F39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07" autoAdjust="0"/>
  </p:normalViewPr>
  <p:slideViewPr>
    <p:cSldViewPr snapToGrid="0">
      <p:cViewPr varScale="1">
        <p:scale>
          <a:sx n="83" d="100"/>
          <a:sy n="83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ll\Documents\Python_Projects\report_factory_2\data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住宅走势!$B$2:$B$11</c:f>
              <c:numCache>
                <c:formatCode>General</c:formatCode>
                <c:ptCount val="10"/>
                <c:pt idx="0">
                  <c:v>10.34</c:v>
                </c:pt>
                <c:pt idx="1">
                  <c:v>30.11</c:v>
                </c:pt>
                <c:pt idx="2">
                  <c:v>24.94</c:v>
                </c:pt>
                <c:pt idx="3">
                  <c:v>6.49</c:v>
                </c:pt>
                <c:pt idx="4">
                  <c:v>32.03</c:v>
                </c:pt>
                <c:pt idx="5">
                  <c:v>9.7200000000000006</c:v>
                </c:pt>
                <c:pt idx="6">
                  <c:v>20.02</c:v>
                </c:pt>
                <c:pt idx="7">
                  <c:v>12.39</c:v>
                </c:pt>
                <c:pt idx="8">
                  <c:v>7.3</c:v>
                </c:pt>
                <c:pt idx="9">
                  <c:v>11.45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住宅走势!$C$2:$C$11</c:f>
              <c:numCache>
                <c:formatCode>General</c:formatCode>
                <c:ptCount val="10"/>
                <c:pt idx="0">
                  <c:v>4.6399999999999997</c:v>
                </c:pt>
                <c:pt idx="1">
                  <c:v>4.92</c:v>
                </c:pt>
                <c:pt idx="2">
                  <c:v>19.78</c:v>
                </c:pt>
                <c:pt idx="3">
                  <c:v>22.9</c:v>
                </c:pt>
                <c:pt idx="4">
                  <c:v>13.44</c:v>
                </c:pt>
                <c:pt idx="5">
                  <c:v>21.04</c:v>
                </c:pt>
                <c:pt idx="6">
                  <c:v>21.48</c:v>
                </c:pt>
                <c:pt idx="7">
                  <c:v>3.14</c:v>
                </c:pt>
                <c:pt idx="8">
                  <c:v>17.59</c:v>
                </c:pt>
                <c:pt idx="9">
                  <c:v>6.74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住宅走势!$D$2:$D$11</c:f>
              <c:numCache>
                <c:formatCode>General</c:formatCode>
                <c:ptCount val="10"/>
                <c:pt idx="0">
                  <c:v>28705</c:v>
                </c:pt>
                <c:pt idx="1">
                  <c:v>28401</c:v>
                </c:pt>
                <c:pt idx="2">
                  <c:v>22625</c:v>
                </c:pt>
                <c:pt idx="3">
                  <c:v>26489</c:v>
                </c:pt>
                <c:pt idx="4">
                  <c:v>23413</c:v>
                </c:pt>
                <c:pt idx="5">
                  <c:v>22728</c:v>
                </c:pt>
                <c:pt idx="6">
                  <c:v>27702</c:v>
                </c:pt>
                <c:pt idx="7">
                  <c:v>26735</c:v>
                </c:pt>
                <c:pt idx="8">
                  <c:v>21696</c:v>
                </c:pt>
                <c:pt idx="9">
                  <c:v>21915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住宅板块!$A$2:$A$10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住宅板块!$B$2:$B$10</c:f>
              <c:numCache>
                <c:formatCode>General</c:formatCode>
                <c:ptCount val="9"/>
                <c:pt idx="0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住宅板块!$C$1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住宅板块!$A$2:$A$10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住宅板块!$C$2:$C$10</c:f>
              <c:numCache>
                <c:formatCode>General</c:formatCode>
                <c:ptCount val="9"/>
                <c:pt idx="0">
                  <c:v>0.01</c:v>
                </c:pt>
                <c:pt idx="2">
                  <c:v>0.49</c:v>
                </c:pt>
                <c:pt idx="3">
                  <c:v>0.21</c:v>
                </c:pt>
                <c:pt idx="4">
                  <c:v>0.73</c:v>
                </c:pt>
                <c:pt idx="5">
                  <c:v>0.25</c:v>
                </c:pt>
                <c:pt idx="6">
                  <c:v>2.2400000000000002</c:v>
                </c:pt>
                <c:pt idx="7">
                  <c:v>1.0900000000000001</c:v>
                </c:pt>
                <c:pt idx="8">
                  <c:v>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住宅板块!$D$1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住宅板块!$A$2:$A$10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住宅板块!$D$2:$D$10</c:f>
              <c:numCache>
                <c:formatCode>General</c:formatCode>
                <c:ptCount val="9"/>
                <c:pt idx="0">
                  <c:v>16234</c:v>
                </c:pt>
                <c:pt idx="2">
                  <c:v>28724</c:v>
                </c:pt>
                <c:pt idx="3">
                  <c:v>36541</c:v>
                </c:pt>
                <c:pt idx="4">
                  <c:v>28017</c:v>
                </c:pt>
                <c:pt idx="5">
                  <c:v>26840</c:v>
                </c:pt>
                <c:pt idx="6">
                  <c:v>22045</c:v>
                </c:pt>
                <c:pt idx="7">
                  <c:v>28574</c:v>
                </c:pt>
                <c:pt idx="8">
                  <c:v>10611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商业走势!$B$2:$B$11</c:f>
              <c:numCache>
                <c:formatCode>General</c:formatCode>
                <c:ptCount val="10"/>
                <c:pt idx="0">
                  <c:v>0.15</c:v>
                </c:pt>
                <c:pt idx="1">
                  <c:v>1.28</c:v>
                </c:pt>
                <c:pt idx="2">
                  <c:v>1.1000000000000001</c:v>
                </c:pt>
                <c:pt idx="3">
                  <c:v>3.43</c:v>
                </c:pt>
                <c:pt idx="4">
                  <c:v>1.95</c:v>
                </c:pt>
                <c:pt idx="5">
                  <c:v>2.73</c:v>
                </c:pt>
                <c:pt idx="6">
                  <c:v>0.22</c:v>
                </c:pt>
                <c:pt idx="7">
                  <c:v>6.47</c:v>
                </c:pt>
                <c:pt idx="8">
                  <c:v>0.42</c:v>
                </c:pt>
                <c:pt idx="9">
                  <c:v>1.84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商业走势!$C$2:$C$11</c:f>
              <c:numCache>
                <c:formatCode>General</c:formatCode>
                <c:ptCount val="10"/>
                <c:pt idx="0">
                  <c:v>1.08</c:v>
                </c:pt>
                <c:pt idx="1">
                  <c:v>1.32</c:v>
                </c:pt>
                <c:pt idx="2">
                  <c:v>0.91</c:v>
                </c:pt>
                <c:pt idx="3">
                  <c:v>1.03</c:v>
                </c:pt>
                <c:pt idx="4">
                  <c:v>1.21</c:v>
                </c:pt>
                <c:pt idx="5">
                  <c:v>1.05</c:v>
                </c:pt>
                <c:pt idx="6">
                  <c:v>1.44</c:v>
                </c:pt>
                <c:pt idx="7">
                  <c:v>1.19</c:v>
                </c:pt>
                <c:pt idx="8">
                  <c:v>0.96</c:v>
                </c:pt>
                <c:pt idx="9">
                  <c:v>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商业走势!$D$2:$D$11</c:f>
              <c:numCache>
                <c:formatCode>General</c:formatCode>
                <c:ptCount val="10"/>
                <c:pt idx="0">
                  <c:v>31293</c:v>
                </c:pt>
                <c:pt idx="1">
                  <c:v>26517</c:v>
                </c:pt>
                <c:pt idx="2">
                  <c:v>27026</c:v>
                </c:pt>
                <c:pt idx="3">
                  <c:v>28255</c:v>
                </c:pt>
                <c:pt idx="4">
                  <c:v>33330</c:v>
                </c:pt>
                <c:pt idx="5">
                  <c:v>22678</c:v>
                </c:pt>
                <c:pt idx="6">
                  <c:v>22692</c:v>
                </c:pt>
                <c:pt idx="7">
                  <c:v>23456</c:v>
                </c:pt>
                <c:pt idx="8">
                  <c:v>23899</c:v>
                </c:pt>
                <c:pt idx="9">
                  <c:v>29608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商业板块!$A$2:$A$10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商业板块!$B$2:$B$10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0.55000000000000004</c:v>
                </c:pt>
                <c:pt idx="3">
                  <c:v>0</c:v>
                </c:pt>
                <c:pt idx="4">
                  <c:v>1.3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商业板块!$C$1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商业板块!$A$2:$A$10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商业板块!$C$2:$C$10</c:f>
              <c:numCache>
                <c:formatCode>General</c:formatCode>
                <c:ptCount val="9"/>
                <c:pt idx="0">
                  <c:v>7.0000000000000007E-2</c:v>
                </c:pt>
                <c:pt idx="1">
                  <c:v>0.03</c:v>
                </c:pt>
                <c:pt idx="2">
                  <c:v>0.22</c:v>
                </c:pt>
                <c:pt idx="3">
                  <c:v>0.13</c:v>
                </c:pt>
                <c:pt idx="4">
                  <c:v>0.27</c:v>
                </c:pt>
                <c:pt idx="5">
                  <c:v>0.24</c:v>
                </c:pt>
                <c:pt idx="6">
                  <c:v>0.54</c:v>
                </c:pt>
                <c:pt idx="7">
                  <c:v>0.12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商业板块!$D$1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商业板块!$A$2:$A$10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商业板块!$D$2:$D$10</c:f>
              <c:numCache>
                <c:formatCode>General</c:formatCode>
                <c:ptCount val="9"/>
                <c:pt idx="0">
                  <c:v>79878</c:v>
                </c:pt>
                <c:pt idx="1">
                  <c:v>44483</c:v>
                </c:pt>
                <c:pt idx="2">
                  <c:v>32836</c:v>
                </c:pt>
                <c:pt idx="3">
                  <c:v>65688</c:v>
                </c:pt>
                <c:pt idx="4">
                  <c:v>31777</c:v>
                </c:pt>
                <c:pt idx="5">
                  <c:v>25521</c:v>
                </c:pt>
                <c:pt idx="6">
                  <c:v>15424</c:v>
                </c:pt>
                <c:pt idx="7">
                  <c:v>26821</c:v>
                </c:pt>
                <c:pt idx="8">
                  <c:v>20131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办公走势!$B$2:$B$11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5.16</c:v>
                </c:pt>
                <c:pt idx="3">
                  <c:v>7.2</c:v>
                </c:pt>
                <c:pt idx="4">
                  <c:v>6.66</c:v>
                </c:pt>
                <c:pt idx="5">
                  <c:v>1.01</c:v>
                </c:pt>
                <c:pt idx="6">
                  <c:v>0</c:v>
                </c:pt>
                <c:pt idx="7">
                  <c:v>3.11</c:v>
                </c:pt>
                <c:pt idx="8">
                  <c:v>4.34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办公走势!$C$2:$C$11</c:f>
              <c:numCache>
                <c:formatCode>General</c:formatCode>
                <c:ptCount val="10"/>
                <c:pt idx="0">
                  <c:v>1.77</c:v>
                </c:pt>
                <c:pt idx="1">
                  <c:v>11.84</c:v>
                </c:pt>
                <c:pt idx="2">
                  <c:v>2.33</c:v>
                </c:pt>
                <c:pt idx="3">
                  <c:v>2.2799999999999998</c:v>
                </c:pt>
                <c:pt idx="4">
                  <c:v>3.62</c:v>
                </c:pt>
                <c:pt idx="5">
                  <c:v>3.67</c:v>
                </c:pt>
                <c:pt idx="6">
                  <c:v>3.11</c:v>
                </c:pt>
                <c:pt idx="7">
                  <c:v>3.07</c:v>
                </c:pt>
                <c:pt idx="8">
                  <c:v>4.45</c:v>
                </c:pt>
                <c:pt idx="9">
                  <c:v>4.4800000000000004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办公走势!$D$2:$D$11</c:f>
              <c:numCache>
                <c:formatCode>General</c:formatCode>
                <c:ptCount val="10"/>
                <c:pt idx="0">
                  <c:v>18645</c:v>
                </c:pt>
                <c:pt idx="1">
                  <c:v>20721</c:v>
                </c:pt>
                <c:pt idx="2">
                  <c:v>18124</c:v>
                </c:pt>
                <c:pt idx="3">
                  <c:v>17181</c:v>
                </c:pt>
                <c:pt idx="4">
                  <c:v>17938</c:v>
                </c:pt>
                <c:pt idx="5">
                  <c:v>14954</c:v>
                </c:pt>
                <c:pt idx="6">
                  <c:v>19661</c:v>
                </c:pt>
                <c:pt idx="7">
                  <c:v>20404</c:v>
                </c:pt>
                <c:pt idx="8">
                  <c:v>20624</c:v>
                </c:pt>
                <c:pt idx="9">
                  <c:v>21500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办公板块!$A$2:$A$10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办公板块!$B$2:$B$10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1.19</c:v>
                </c:pt>
                <c:pt idx="3">
                  <c:v>0</c:v>
                </c:pt>
                <c:pt idx="4">
                  <c:v>1.81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办公板块!$C$1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办公板块!$A$2:$A$10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办公板块!$C$2:$C$10</c:f>
              <c:numCache>
                <c:formatCode>General</c:formatCode>
                <c:ptCount val="9"/>
                <c:pt idx="0">
                  <c:v>0.03</c:v>
                </c:pt>
                <c:pt idx="1">
                  <c:v>0.05</c:v>
                </c:pt>
                <c:pt idx="2">
                  <c:v>0.41</c:v>
                </c:pt>
                <c:pt idx="3">
                  <c:v>1.95</c:v>
                </c:pt>
                <c:pt idx="4">
                  <c:v>0.17</c:v>
                </c:pt>
                <c:pt idx="5">
                  <c:v>0.14000000000000001</c:v>
                </c:pt>
                <c:pt idx="6">
                  <c:v>7.0000000000000007E-2</c:v>
                </c:pt>
                <c:pt idx="7">
                  <c:v>1.66</c:v>
                </c:pt>
                <c:pt idx="8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办公板块!$D$1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办公板块!$A$2:$A$10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办公板块!$D$2:$D$10</c:f>
              <c:numCache>
                <c:formatCode>General</c:formatCode>
                <c:ptCount val="9"/>
                <c:pt idx="0">
                  <c:v>27464</c:v>
                </c:pt>
                <c:pt idx="1">
                  <c:v>25021</c:v>
                </c:pt>
                <c:pt idx="2">
                  <c:v>21169</c:v>
                </c:pt>
                <c:pt idx="3">
                  <c:v>25687</c:v>
                </c:pt>
                <c:pt idx="4">
                  <c:v>16940</c:v>
                </c:pt>
                <c:pt idx="5">
                  <c:v>20070</c:v>
                </c:pt>
                <c:pt idx="6">
                  <c:v>19404</c:v>
                </c:pt>
                <c:pt idx="7">
                  <c:v>17174</c:v>
                </c:pt>
                <c:pt idx="8">
                  <c:v>13080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别墅走势!$B$1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别墅走势!$B$2:$B$11</c:f>
              <c:numCache>
                <c:formatCode>General</c:formatCode>
                <c:ptCount val="10"/>
                <c:pt idx="0">
                  <c:v>1.06</c:v>
                </c:pt>
                <c:pt idx="1">
                  <c:v>0</c:v>
                </c:pt>
                <c:pt idx="2">
                  <c:v>0</c:v>
                </c:pt>
                <c:pt idx="3">
                  <c:v>1.17</c:v>
                </c:pt>
                <c:pt idx="4">
                  <c:v>2.9</c:v>
                </c:pt>
                <c:pt idx="5">
                  <c:v>0</c:v>
                </c:pt>
                <c:pt idx="6">
                  <c:v>0.76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别墅走势!$C$1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别墅走势!$C$2:$C$11</c:f>
              <c:numCache>
                <c:formatCode>General</c:formatCode>
                <c:ptCount val="10"/>
                <c:pt idx="0">
                  <c:v>0.9</c:v>
                </c:pt>
                <c:pt idx="1">
                  <c:v>0.32</c:v>
                </c:pt>
                <c:pt idx="2">
                  <c:v>1.49</c:v>
                </c:pt>
                <c:pt idx="3">
                  <c:v>0.52</c:v>
                </c:pt>
                <c:pt idx="4">
                  <c:v>0.83</c:v>
                </c:pt>
                <c:pt idx="5">
                  <c:v>0.71</c:v>
                </c:pt>
                <c:pt idx="6">
                  <c:v>1.41</c:v>
                </c:pt>
                <c:pt idx="7">
                  <c:v>0.91</c:v>
                </c:pt>
                <c:pt idx="8">
                  <c:v>0.96</c:v>
                </c:pt>
                <c:pt idx="9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别墅走势!$D$1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别墅走势!$A$2:$A$11</c:f>
              <c:strCache>
                <c:ptCount val="10"/>
                <c:pt idx="0">
                  <c:v>05/29-06/04</c:v>
                </c:pt>
                <c:pt idx="1">
                  <c:v>06/05-06/11</c:v>
                </c:pt>
                <c:pt idx="2">
                  <c:v>06/12-06/18</c:v>
                </c:pt>
                <c:pt idx="3">
                  <c:v>06/19-06/25</c:v>
                </c:pt>
                <c:pt idx="4">
                  <c:v>06/26-07/02</c:v>
                </c:pt>
                <c:pt idx="5">
                  <c:v>07/03-07/09</c:v>
                </c:pt>
                <c:pt idx="6">
                  <c:v>07/10-07/16</c:v>
                </c:pt>
                <c:pt idx="7">
                  <c:v>07/17-07/23</c:v>
                </c:pt>
                <c:pt idx="8">
                  <c:v>07/24-07/30</c:v>
                </c:pt>
                <c:pt idx="9">
                  <c:v>07/31-08/06</c:v>
                </c:pt>
              </c:strCache>
            </c:strRef>
          </c:cat>
          <c:val>
            <c:numRef>
              <c:f>别墅走势!$D$2:$D$11</c:f>
              <c:numCache>
                <c:formatCode>General</c:formatCode>
                <c:ptCount val="10"/>
                <c:pt idx="0">
                  <c:v>19454</c:v>
                </c:pt>
                <c:pt idx="1">
                  <c:v>34473</c:v>
                </c:pt>
                <c:pt idx="2">
                  <c:v>35934</c:v>
                </c:pt>
                <c:pt idx="3">
                  <c:v>18192</c:v>
                </c:pt>
                <c:pt idx="4">
                  <c:v>25256</c:v>
                </c:pt>
                <c:pt idx="5">
                  <c:v>25237</c:v>
                </c:pt>
                <c:pt idx="6">
                  <c:v>22548</c:v>
                </c:pt>
                <c:pt idx="7">
                  <c:v>13240</c:v>
                </c:pt>
                <c:pt idx="8">
                  <c:v>34788</c:v>
                </c:pt>
                <c:pt idx="9">
                  <c:v>23062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别墅板块!$B$1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4A4949"/>
            </a:solidFill>
            <a:ln w="12700">
              <a:noFill/>
            </a:ln>
          </c:spPr>
          <c:invertIfNegative val="0"/>
          <c:cat>
            <c:strRef>
              <c:f>别墅板块!$A$2:$A$10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别墅板块!$B$2:$B$10</c:f>
              <c:numCache>
                <c:formatCode>General</c:formatCode>
                <c:ptCount val="9"/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EC-4F4A-BBB2-3F1B6F235CFC}"/>
            </c:ext>
          </c:extLst>
        </c:ser>
        <c:ser>
          <c:idx val="1"/>
          <c:order val="1"/>
          <c:tx>
            <c:strRef>
              <c:f>别墅板块!$C$1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C1102A"/>
            </a:solidFill>
            <a:ln>
              <a:noFill/>
            </a:ln>
          </c:spPr>
          <c:invertIfNegative val="0"/>
          <c:cat>
            <c:strRef>
              <c:f>别墅板块!$A$2:$A$10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别墅板块!$C$2:$C$10</c:f>
              <c:numCache>
                <c:formatCode>General</c:formatCode>
                <c:ptCount val="9"/>
                <c:pt idx="4">
                  <c:v>0.03</c:v>
                </c:pt>
                <c:pt idx="5">
                  <c:v>0.09</c:v>
                </c:pt>
                <c:pt idx="6">
                  <c:v>0.91</c:v>
                </c:pt>
                <c:pt idx="7">
                  <c:v>0.05</c:v>
                </c:pt>
                <c:pt idx="8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4056"/>
        <c:axId val="372314448"/>
      </c:barChart>
      <c:lineChart>
        <c:grouping val="standard"/>
        <c:varyColors val="0"/>
        <c:ser>
          <c:idx val="2"/>
          <c:order val="2"/>
          <c:tx>
            <c:strRef>
              <c:f>别墅板块!$D$1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>
              <a:solidFill>
                <a:srgbClr val="F39617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4A230"/>
              </a:solidFill>
              <a:ln w="12700">
                <a:noFill/>
                <a:prstDash val="sysDash"/>
              </a:ln>
            </c:spPr>
          </c:marker>
          <c:cat>
            <c:strRef>
              <c:f>别墅板块!$A$2:$A$10</c:f>
              <c:strCache>
                <c:ptCount val="9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六合</c:v>
                </c:pt>
              </c:strCache>
            </c:strRef>
          </c:cat>
          <c:val>
            <c:numRef>
              <c:f>别墅板块!$D$2:$D$10</c:f>
              <c:numCache>
                <c:formatCode>General</c:formatCode>
                <c:ptCount val="9"/>
                <c:pt idx="4">
                  <c:v>24300</c:v>
                </c:pt>
                <c:pt idx="5">
                  <c:v>21194</c:v>
                </c:pt>
                <c:pt idx="6">
                  <c:v>24070</c:v>
                </c:pt>
                <c:pt idx="7">
                  <c:v>24304</c:v>
                </c:pt>
                <c:pt idx="8">
                  <c:v>12778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E-18EC-4F4A-BBB2-3F1B6F23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2315232"/>
        <c:axId val="372314840"/>
      </c:lineChart>
      <c:catAx>
        <c:axId val="3723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448"/>
        <c:crossesAt val="0"/>
        <c:auto val="1"/>
        <c:lblAlgn val="ctr"/>
        <c:lblOffset val="100"/>
        <c:noMultiLvlLbl val="0"/>
      </c:catAx>
      <c:valAx>
        <c:axId val="3723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ash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000"/>
            </a:pPr>
            <a:endParaRPr lang="zh-CN"/>
          </a:p>
        </c:txPr>
        <c:crossAx val="372314056"/>
        <c:crosses val="autoZero"/>
        <c:crossBetween val="between"/>
      </c:valAx>
      <c:valAx>
        <c:axId val="3723148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 sz="1000"/>
            </a:pPr>
            <a:endParaRPr lang="zh-CN"/>
          </a:p>
        </c:txPr>
        <c:crossAx val="372315232"/>
        <c:crosses val="max"/>
        <c:crossBetween val="between"/>
      </c:valAx>
      <c:catAx>
        <c:axId val="37231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23148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1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2017/8/11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8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7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607955" y="2447966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16006" y="43291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网尚研究机构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 descr="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47" y="635391"/>
            <a:ext cx="1838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934409" y="2447966"/>
            <a:ext cx="6994800" cy="737428"/>
          </a:xfrm>
          <a:prstGeom prst="rect">
            <a:avLst/>
          </a:prstGeom>
        </p:spPr>
        <p:txBody>
          <a:bodyPr tIns="0" bIns="0" anchor="ctr" anchorCtr="0"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lnSpc>
                <a:spcPct val="150000"/>
              </a:lnSpc>
              <a:defRPr lang="zh-CN" altLang="en-US" sz="44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lnSpc>
                <a:spcPct val="150000"/>
              </a:lnSpc>
              <a:defRPr lang="zh-CN" altLang="en-US" sz="44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周周报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34409" y="3249038"/>
            <a:ext cx="6994800" cy="3708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lnSpc>
                <a:spcPct val="100000"/>
              </a:lnSpc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8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南京（不含高淳溧水）近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351102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周南京（不含高淳溧水）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市场分板块供销量价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5857" y="5333610"/>
            <a:ext cx="11652356" cy="985504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6"/>
          </p:nvPr>
        </p:nvSpPr>
        <p:spPr>
          <a:xfrm>
            <a:off x="265112" y="1665769"/>
            <a:ext cx="5799600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表占位符 14"/>
          <p:cNvSpPr>
            <a:spLocks noGrp="1"/>
          </p:cNvSpPr>
          <p:nvPr>
            <p:ph type="chart" sz="quarter" idx="17"/>
          </p:nvPr>
        </p:nvSpPr>
        <p:spPr>
          <a:xfrm>
            <a:off x="6119076" y="1665769"/>
            <a:ext cx="5799600" cy="3600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日）成交面积排行榜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日）成交套数排行榜</a:t>
            </a:r>
          </a:p>
        </p:txBody>
      </p:sp>
      <p:sp>
        <p:nvSpPr>
          <p:cNvPr id="7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704010" y="1631287"/>
            <a:ext cx="4921176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8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559194" y="1631287"/>
            <a:ext cx="4921176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网尚究机构版权所有，未经授权，其它任何机构和个人不得擅自传阅、引用或复制。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11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9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南京（不含高淳溧水）住宅市场近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周供销量价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graphicFrame>
        <p:nvGraphicFramePr>
          <p:cNvPr id="20" name="图表占位符 1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843102969"/>
              </p:ext>
            </p:extLst>
          </p:nvPr>
        </p:nvGraphicFramePr>
        <p:xfrm>
          <a:off x="2651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占位符 2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570130492"/>
              </p:ext>
            </p:extLst>
          </p:nvPr>
        </p:nvGraphicFramePr>
        <p:xfrm>
          <a:off x="61198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10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住宅市场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65113" y="1351102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19076" y="1351102"/>
            <a:ext cx="5799137" cy="22520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graphicFrame>
        <p:nvGraphicFramePr>
          <p:cNvPr id="12" name="Table Placeholder 5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78376307"/>
              </p:ext>
            </p:extLst>
          </p:nvPr>
        </p:nvGraphicFramePr>
        <p:xfrm>
          <a:off x="583626" y="1631950"/>
          <a:ext cx="51621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面积</a:t>
                      </a:r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㎡</a:t>
                      </a: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12586.83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9558.09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5336.94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骋望怡峰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4770.73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4693.64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3478.13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2663.9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2501.68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2050.32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中南山锦花城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1994.71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" name="Table Placeholder 6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42867172"/>
              </p:ext>
            </p:extLst>
          </p:nvPr>
        </p:nvGraphicFramePr>
        <p:xfrm>
          <a:off x="6437588" y="1631950"/>
          <a:ext cx="5162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项目推广名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板块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套数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中航樾公馆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骋望怡峰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荣盛华府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石林中心城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保利中央公园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荣盛鹭岛荣府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东城金茂悦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融创玉兰公馆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中南山锦花城</a:t>
                      </a:r>
                      <a:endParaRPr lang="zh-CN" altLang="en-US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defRPr sz="1200"/>
                      </a:pPr>
                      <a:r>
                        <a:rPr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0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南京（不含高淳溧水</a:t>
            </a:r>
            <a:r>
              <a:rPr lang="zh-CN" altLang="en-US" dirty="0" smtClean="0"/>
              <a:t>）商业市场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3061241251"/>
              </p:ext>
            </p:extLst>
          </p:nvPr>
        </p:nvGraphicFramePr>
        <p:xfrm>
          <a:off x="2651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占位符 11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3053876780"/>
              </p:ext>
            </p:extLst>
          </p:nvPr>
        </p:nvGraphicFramePr>
        <p:xfrm>
          <a:off x="61198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119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办公市场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南京（不含高淳溧水</a:t>
            </a:r>
            <a:r>
              <a:rPr lang="zh-CN" altLang="en-US" dirty="0" smtClean="0"/>
              <a:t>）办公市场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405987890"/>
              </p:ext>
            </p:extLst>
          </p:nvPr>
        </p:nvGraphicFramePr>
        <p:xfrm>
          <a:off x="2651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814008037"/>
              </p:ext>
            </p:extLst>
          </p:nvPr>
        </p:nvGraphicFramePr>
        <p:xfrm>
          <a:off x="61198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5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别墅市场</a:t>
            </a:r>
            <a:r>
              <a:rPr lang="en-US" altLang="zh-CN" dirty="0"/>
              <a:t>-</a:t>
            </a:r>
            <a:r>
              <a:rPr lang="zh-CN" altLang="en-US" dirty="0"/>
              <a:t>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南京（不含高淳溧水</a:t>
            </a:r>
            <a:r>
              <a:rPr lang="zh-CN" altLang="en-US" dirty="0" smtClean="0"/>
              <a:t>）别墅市场</a:t>
            </a:r>
            <a:r>
              <a:rPr lang="zh-CN" altLang="en-US" dirty="0"/>
              <a:t>近</a:t>
            </a:r>
            <a:r>
              <a:rPr lang="en-US" altLang="zh-CN" dirty="0"/>
              <a:t>10</a:t>
            </a:r>
            <a:r>
              <a:rPr lang="zh-CN" altLang="en-US" dirty="0"/>
              <a:t>周供销量价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6</a:t>
            </a:fld>
            <a:endParaRPr lang="zh-CN" altLang="en-US" dirty="0"/>
          </a:p>
        </p:txBody>
      </p:sp>
      <p:graphicFrame>
        <p:nvGraphicFramePr>
          <p:cNvPr id="10" name="图表占位符 9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713117154"/>
              </p:ext>
            </p:extLst>
          </p:nvPr>
        </p:nvGraphicFramePr>
        <p:xfrm>
          <a:off x="2651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占位符 10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1650431610"/>
              </p:ext>
            </p:extLst>
          </p:nvPr>
        </p:nvGraphicFramePr>
        <p:xfrm>
          <a:off x="6119813" y="1665288"/>
          <a:ext cx="57991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78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6835" y="2768600"/>
            <a:ext cx="215900" cy="1223963"/>
          </a:xfrm>
          <a:prstGeom prst="rect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object 5"/>
          <p:cNvSpPr txBox="1"/>
          <p:nvPr/>
        </p:nvSpPr>
        <p:spPr>
          <a:xfrm>
            <a:off x="4046422" y="2728913"/>
            <a:ext cx="4592638" cy="1230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di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160" dirty="0">
                <a:latin typeface="微软雅黑" charset="0"/>
                <a:ea typeface="微软雅黑" charset="0"/>
                <a:cs typeface="SimSun"/>
              </a:rPr>
              <a:t>THANKS</a:t>
            </a:r>
            <a:endParaRPr sz="8000" b="1" spc="160" dirty="0">
              <a:latin typeface="微软雅黑" charset="0"/>
              <a:ea typeface="微软雅黑" charset="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836137501"/>
      </p:ext>
    </p:extLst>
  </p:cSld>
  <p:clrMapOvr>
    <a:masterClrMapping/>
  </p:clrMapOvr>
</p:sld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182</Words>
  <Application>Microsoft Office PowerPoint</Application>
  <PresentationFormat>宽屏</PresentationFormat>
  <Paragraphs>104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SimSun</vt:lpstr>
      <vt:lpstr>SimSun</vt:lpstr>
      <vt:lpstr>微软雅黑</vt:lpstr>
      <vt:lpstr>Arial</vt:lpstr>
      <vt:lpstr>Calibri</vt:lpstr>
      <vt:lpstr>Wingdings</vt:lpstr>
      <vt:lpstr>winsun周报</vt:lpstr>
      <vt:lpstr>PowerPoint 演示文稿</vt:lpstr>
      <vt:lpstr>住宅市场-量价</vt:lpstr>
      <vt:lpstr>住宅市场-排行</vt:lpstr>
      <vt:lpstr>商业市场-量价</vt:lpstr>
      <vt:lpstr>办公市场-量价</vt:lpstr>
      <vt:lpstr>别墅市场-量价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700</cp:revision>
  <dcterms:created xsi:type="dcterms:W3CDTF">2016-05-31T01:36:05Z</dcterms:created>
  <dcterms:modified xsi:type="dcterms:W3CDTF">2017-08-11T07:38:55Z</dcterms:modified>
</cp:coreProperties>
</file>