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660" r:id="rId2"/>
    <p:sldId id="661" r:id="rId3"/>
    <p:sldId id="662" r:id="rId4"/>
    <p:sldId id="663" r:id="rId5"/>
    <p:sldId id="665" r:id="rId6"/>
    <p:sldId id="674" r:id="rId7"/>
    <p:sldId id="675" r:id="rId8"/>
    <p:sldId id="668" r:id="rId9"/>
    <p:sldId id="676" r:id="rId10"/>
    <p:sldId id="677" r:id="rId11"/>
    <p:sldId id="681" r:id="rId12"/>
    <p:sldId id="678" r:id="rId13"/>
    <p:sldId id="6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826"/>
    <a:srgbClr val="31859C"/>
    <a:srgbClr val="2F5478"/>
    <a:srgbClr val="5980A5"/>
    <a:srgbClr val="674C59"/>
    <a:srgbClr val="F29517"/>
    <a:srgbClr val="B7944D"/>
    <a:srgbClr val="7030A0"/>
    <a:srgbClr val="996600"/>
    <a:srgbClr val="CFB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7" autoAdjust="0"/>
    <p:restoredTop sz="95494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>
        <p:guide orient="horz" pos="34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6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8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___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个月南京商品住宅月度供销价走势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住宅量价!$B$1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dLbls>
            <c:dLbl>
              <c:idx val="24"/>
              <c:layout>
                <c:manualLayout>
                  <c:x val="-3.4276241859280102E-3"/>
                  <c:y val="-1.53295136289334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677-41F2-9360-5642FD76E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住宅量价!$A$2:$A$26</c:f>
              <c:strCache>
                <c:ptCount val="25"/>
                <c:pt idx="0">
                  <c:v>1508</c:v>
                </c:pt>
                <c:pt idx="1">
                  <c:v>1509</c:v>
                </c:pt>
                <c:pt idx="2">
                  <c:v>1510</c:v>
                </c:pt>
                <c:pt idx="3">
                  <c:v>1511</c:v>
                </c:pt>
                <c:pt idx="4">
                  <c:v>1512</c:v>
                </c:pt>
                <c:pt idx="5">
                  <c:v>1601</c:v>
                </c:pt>
                <c:pt idx="6">
                  <c:v>1602</c:v>
                </c:pt>
                <c:pt idx="7">
                  <c:v>1603</c:v>
                </c:pt>
                <c:pt idx="8">
                  <c:v>1604</c:v>
                </c:pt>
                <c:pt idx="9">
                  <c:v>1605</c:v>
                </c:pt>
                <c:pt idx="10">
                  <c:v>1606</c:v>
                </c:pt>
                <c:pt idx="11">
                  <c:v>1607</c:v>
                </c:pt>
                <c:pt idx="12">
                  <c:v>1608</c:v>
                </c:pt>
                <c:pt idx="13">
                  <c:v>1609</c:v>
                </c:pt>
                <c:pt idx="14">
                  <c:v>1610</c:v>
                </c:pt>
                <c:pt idx="15">
                  <c:v>1611</c:v>
                </c:pt>
                <c:pt idx="16">
                  <c:v>1612</c:v>
                </c:pt>
                <c:pt idx="17">
                  <c:v>1701</c:v>
                </c:pt>
                <c:pt idx="18">
                  <c:v>1702</c:v>
                </c:pt>
                <c:pt idx="19">
                  <c:v>1703</c:v>
                </c:pt>
                <c:pt idx="20">
                  <c:v>1704</c:v>
                </c:pt>
                <c:pt idx="21">
                  <c:v>1705</c:v>
                </c:pt>
                <c:pt idx="22">
                  <c:v>1706</c:v>
                </c:pt>
                <c:pt idx="23">
                  <c:v>1707</c:v>
                </c:pt>
                <c:pt idx="24">
                  <c:v>1708</c:v>
                </c:pt>
              </c:strCache>
            </c:strRef>
          </c:cat>
          <c:val>
            <c:numRef>
              <c:f>住宅量价!$B$2:$B$26</c:f>
              <c:numCache>
                <c:formatCode>General</c:formatCode>
                <c:ptCount val="25"/>
                <c:pt idx="0">
                  <c:v>69.59</c:v>
                </c:pt>
                <c:pt idx="1">
                  <c:v>144.81</c:v>
                </c:pt>
                <c:pt idx="2">
                  <c:v>141.37</c:v>
                </c:pt>
                <c:pt idx="3">
                  <c:v>97</c:v>
                </c:pt>
                <c:pt idx="4">
                  <c:v>155.09</c:v>
                </c:pt>
                <c:pt idx="5">
                  <c:v>77.989999999999995</c:v>
                </c:pt>
                <c:pt idx="6">
                  <c:v>56.83</c:v>
                </c:pt>
                <c:pt idx="7">
                  <c:v>89.83</c:v>
                </c:pt>
                <c:pt idx="8">
                  <c:v>108.78</c:v>
                </c:pt>
                <c:pt idx="9">
                  <c:v>114.81</c:v>
                </c:pt>
                <c:pt idx="10">
                  <c:v>132.43</c:v>
                </c:pt>
                <c:pt idx="11">
                  <c:v>72.790000000000006</c:v>
                </c:pt>
                <c:pt idx="12">
                  <c:v>103.3</c:v>
                </c:pt>
                <c:pt idx="13">
                  <c:v>109.14</c:v>
                </c:pt>
                <c:pt idx="14">
                  <c:v>106.15</c:v>
                </c:pt>
                <c:pt idx="15">
                  <c:v>128.32</c:v>
                </c:pt>
                <c:pt idx="16">
                  <c:v>45.33</c:v>
                </c:pt>
                <c:pt idx="17">
                  <c:v>50.62</c:v>
                </c:pt>
                <c:pt idx="18">
                  <c:v>23.77</c:v>
                </c:pt>
                <c:pt idx="19">
                  <c:v>22.49</c:v>
                </c:pt>
                <c:pt idx="20">
                  <c:v>120.21</c:v>
                </c:pt>
                <c:pt idx="21">
                  <c:v>35.56</c:v>
                </c:pt>
                <c:pt idx="22">
                  <c:v>101.55</c:v>
                </c:pt>
                <c:pt idx="23">
                  <c:v>84.18</c:v>
                </c:pt>
                <c:pt idx="24">
                  <c:v>53.69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77-41F2-9360-5642FD76ECA7}"/>
            </c:ext>
          </c:extLst>
        </c:ser>
        <c:ser>
          <c:idx val="1"/>
          <c:order val="1"/>
          <c:tx>
            <c:strRef>
              <c:f>住宅量价!$C$1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Lbl>
              <c:idx val="24"/>
              <c:layout>
                <c:manualLayout>
                  <c:x val="4.5701655812371792E-3"/>
                  <c:y val="-7.664756814466715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677-41F2-9360-5642FD76E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住宅量价!$A$2:$A$26</c:f>
              <c:strCache>
                <c:ptCount val="25"/>
                <c:pt idx="0">
                  <c:v>1508</c:v>
                </c:pt>
                <c:pt idx="1">
                  <c:v>1509</c:v>
                </c:pt>
                <c:pt idx="2">
                  <c:v>1510</c:v>
                </c:pt>
                <c:pt idx="3">
                  <c:v>1511</c:v>
                </c:pt>
                <c:pt idx="4">
                  <c:v>1512</c:v>
                </c:pt>
                <c:pt idx="5">
                  <c:v>1601</c:v>
                </c:pt>
                <c:pt idx="6">
                  <c:v>1602</c:v>
                </c:pt>
                <c:pt idx="7">
                  <c:v>1603</c:v>
                </c:pt>
                <c:pt idx="8">
                  <c:v>1604</c:v>
                </c:pt>
                <c:pt idx="9">
                  <c:v>1605</c:v>
                </c:pt>
                <c:pt idx="10">
                  <c:v>1606</c:v>
                </c:pt>
                <c:pt idx="11">
                  <c:v>1607</c:v>
                </c:pt>
                <c:pt idx="12">
                  <c:v>1608</c:v>
                </c:pt>
                <c:pt idx="13">
                  <c:v>1609</c:v>
                </c:pt>
                <c:pt idx="14">
                  <c:v>1610</c:v>
                </c:pt>
                <c:pt idx="15">
                  <c:v>1611</c:v>
                </c:pt>
                <c:pt idx="16">
                  <c:v>1612</c:v>
                </c:pt>
                <c:pt idx="17">
                  <c:v>1701</c:v>
                </c:pt>
                <c:pt idx="18">
                  <c:v>1702</c:v>
                </c:pt>
                <c:pt idx="19">
                  <c:v>1703</c:v>
                </c:pt>
                <c:pt idx="20">
                  <c:v>1704</c:v>
                </c:pt>
                <c:pt idx="21">
                  <c:v>1705</c:v>
                </c:pt>
                <c:pt idx="22">
                  <c:v>1706</c:v>
                </c:pt>
                <c:pt idx="23">
                  <c:v>1707</c:v>
                </c:pt>
                <c:pt idx="24">
                  <c:v>1708</c:v>
                </c:pt>
              </c:strCache>
            </c:strRef>
          </c:cat>
          <c:val>
            <c:numRef>
              <c:f>住宅量价!$C$2:$C$26</c:f>
              <c:numCache>
                <c:formatCode>General</c:formatCode>
                <c:ptCount val="25"/>
                <c:pt idx="0">
                  <c:v>111.84</c:v>
                </c:pt>
                <c:pt idx="1">
                  <c:v>117.56</c:v>
                </c:pt>
                <c:pt idx="2">
                  <c:v>109.5</c:v>
                </c:pt>
                <c:pt idx="3">
                  <c:v>163.66</c:v>
                </c:pt>
                <c:pt idx="4">
                  <c:v>159.74</c:v>
                </c:pt>
                <c:pt idx="5">
                  <c:v>139.91</c:v>
                </c:pt>
                <c:pt idx="6">
                  <c:v>83.48</c:v>
                </c:pt>
                <c:pt idx="7">
                  <c:v>146.08000000000001</c:v>
                </c:pt>
                <c:pt idx="8">
                  <c:v>188.29</c:v>
                </c:pt>
                <c:pt idx="9">
                  <c:v>165.09</c:v>
                </c:pt>
                <c:pt idx="10">
                  <c:v>154.94999999999999</c:v>
                </c:pt>
                <c:pt idx="11">
                  <c:v>144.62</c:v>
                </c:pt>
                <c:pt idx="12">
                  <c:v>108.43</c:v>
                </c:pt>
                <c:pt idx="13">
                  <c:v>144.88</c:v>
                </c:pt>
                <c:pt idx="14">
                  <c:v>104.6</c:v>
                </c:pt>
                <c:pt idx="15">
                  <c:v>87.25</c:v>
                </c:pt>
                <c:pt idx="16">
                  <c:v>55.94</c:v>
                </c:pt>
                <c:pt idx="17">
                  <c:v>66.61</c:v>
                </c:pt>
                <c:pt idx="18">
                  <c:v>26.43</c:v>
                </c:pt>
                <c:pt idx="19">
                  <c:v>51.82</c:v>
                </c:pt>
                <c:pt idx="20">
                  <c:v>75.25</c:v>
                </c:pt>
                <c:pt idx="21">
                  <c:v>100.32</c:v>
                </c:pt>
                <c:pt idx="22">
                  <c:v>72.959999999999994</c:v>
                </c:pt>
                <c:pt idx="23">
                  <c:v>70.819999999999993</c:v>
                </c:pt>
                <c:pt idx="24">
                  <c:v>42.99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77-41F2-9360-5642FD76E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697824"/>
        <c:axId val="302726440"/>
      </c:barChart>
      <c:lineChart>
        <c:grouping val="stacked"/>
        <c:varyColors val="0"/>
        <c:ser>
          <c:idx val="2"/>
          <c:order val="2"/>
          <c:tx>
            <c:strRef>
              <c:f>住宅量价!$D$1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B7944D"/>
              </a:solidFill>
              <a:round/>
            </a:ln>
            <a:effectLst/>
          </c:spPr>
          <c:marker>
            <c:symbol val="none"/>
          </c:marker>
          <c:dLbls>
            <c:dLbl>
              <c:idx val="24"/>
              <c:layout>
                <c:manualLayout>
                  <c:x val="-2.6278452092114747E-2"/>
                  <c:y val="-5.1886786028972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677-41F2-9360-5642FD76E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住宅量价!$A$2:$A$26</c:f>
              <c:strCache>
                <c:ptCount val="25"/>
                <c:pt idx="0">
                  <c:v>1508</c:v>
                </c:pt>
                <c:pt idx="1">
                  <c:v>1509</c:v>
                </c:pt>
                <c:pt idx="2">
                  <c:v>1510</c:v>
                </c:pt>
                <c:pt idx="3">
                  <c:v>1511</c:v>
                </c:pt>
                <c:pt idx="4">
                  <c:v>1512</c:v>
                </c:pt>
                <c:pt idx="5">
                  <c:v>1601</c:v>
                </c:pt>
                <c:pt idx="6">
                  <c:v>1602</c:v>
                </c:pt>
                <c:pt idx="7">
                  <c:v>1603</c:v>
                </c:pt>
                <c:pt idx="8">
                  <c:v>1604</c:v>
                </c:pt>
                <c:pt idx="9">
                  <c:v>1605</c:v>
                </c:pt>
                <c:pt idx="10">
                  <c:v>1606</c:v>
                </c:pt>
                <c:pt idx="11">
                  <c:v>1607</c:v>
                </c:pt>
                <c:pt idx="12">
                  <c:v>1608</c:v>
                </c:pt>
                <c:pt idx="13">
                  <c:v>1609</c:v>
                </c:pt>
                <c:pt idx="14">
                  <c:v>1610</c:v>
                </c:pt>
                <c:pt idx="15">
                  <c:v>1611</c:v>
                </c:pt>
                <c:pt idx="16">
                  <c:v>1612</c:v>
                </c:pt>
                <c:pt idx="17">
                  <c:v>1701</c:v>
                </c:pt>
                <c:pt idx="18">
                  <c:v>1702</c:v>
                </c:pt>
                <c:pt idx="19">
                  <c:v>1703</c:v>
                </c:pt>
                <c:pt idx="20">
                  <c:v>1704</c:v>
                </c:pt>
                <c:pt idx="21">
                  <c:v>1705</c:v>
                </c:pt>
                <c:pt idx="22">
                  <c:v>1706</c:v>
                </c:pt>
                <c:pt idx="23">
                  <c:v>1707</c:v>
                </c:pt>
                <c:pt idx="24">
                  <c:v>1708</c:v>
                </c:pt>
              </c:strCache>
            </c:strRef>
          </c:cat>
          <c:val>
            <c:numRef>
              <c:f>住宅量价!$D$2:$D$26</c:f>
              <c:numCache>
                <c:formatCode>General</c:formatCode>
                <c:ptCount val="25"/>
                <c:pt idx="0">
                  <c:v>14052</c:v>
                </c:pt>
                <c:pt idx="1">
                  <c:v>15908</c:v>
                </c:pt>
                <c:pt idx="2">
                  <c:v>14911</c:v>
                </c:pt>
                <c:pt idx="3">
                  <c:v>16512</c:v>
                </c:pt>
                <c:pt idx="4">
                  <c:v>16065</c:v>
                </c:pt>
                <c:pt idx="5">
                  <c:v>17044</c:v>
                </c:pt>
                <c:pt idx="6">
                  <c:v>17787</c:v>
                </c:pt>
                <c:pt idx="7">
                  <c:v>15263</c:v>
                </c:pt>
                <c:pt idx="8">
                  <c:v>15796</c:v>
                </c:pt>
                <c:pt idx="9">
                  <c:v>18407</c:v>
                </c:pt>
                <c:pt idx="10">
                  <c:v>19857</c:v>
                </c:pt>
                <c:pt idx="11">
                  <c:v>20914</c:v>
                </c:pt>
                <c:pt idx="12">
                  <c:v>18638</c:v>
                </c:pt>
                <c:pt idx="13">
                  <c:v>22115</c:v>
                </c:pt>
                <c:pt idx="14">
                  <c:v>20615</c:v>
                </c:pt>
                <c:pt idx="15">
                  <c:v>21226</c:v>
                </c:pt>
                <c:pt idx="16">
                  <c:v>19754</c:v>
                </c:pt>
                <c:pt idx="17">
                  <c:v>20114</c:v>
                </c:pt>
                <c:pt idx="18">
                  <c:v>20807</c:v>
                </c:pt>
                <c:pt idx="19">
                  <c:v>20554</c:v>
                </c:pt>
                <c:pt idx="20">
                  <c:v>20136</c:v>
                </c:pt>
                <c:pt idx="21">
                  <c:v>20565</c:v>
                </c:pt>
                <c:pt idx="22">
                  <c:v>20695</c:v>
                </c:pt>
                <c:pt idx="23">
                  <c:v>23273</c:v>
                </c:pt>
                <c:pt idx="24">
                  <c:v>19873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4677-41F2-9360-5642FD76E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6832"/>
        <c:axId val="302721344"/>
      </c:lineChart>
      <c:catAx>
        <c:axId val="30269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89898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6440"/>
        <c:crosses val="autoZero"/>
        <c:auto val="1"/>
        <c:lblAlgn val="ctr"/>
        <c:lblOffset val="100"/>
        <c:noMultiLvlLbl val="0"/>
      </c:catAx>
      <c:valAx>
        <c:axId val="302726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697824"/>
        <c:crosses val="autoZero"/>
        <c:crossBetween val="between"/>
      </c:valAx>
      <c:valAx>
        <c:axId val="30272134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6832"/>
        <c:crosses val="max"/>
        <c:crossBetween val="between"/>
      </c:valAx>
      <c:catAx>
        <c:axId val="3027268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13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办公分板块!$B$1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2.58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2.38</c:v>
                </c:pt>
                <c:pt idx="7">
                  <c:v>0</c:v>
                </c:pt>
                <c:pt idx="8">
                  <c:v>30.24</c:v>
                </c:pt>
                <c:pt idx="9">
                  <c:v>17.84</c:v>
                </c:pt>
                <c:pt idx="10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5A-4014-B19C-E1B9E55356E4}"/>
            </c:ext>
          </c:extLst>
        </c:ser>
        <c:ser>
          <c:idx val="1"/>
          <c:order val="1"/>
          <c:tx>
            <c:strRef>
              <c:f>办公分板块!$C$1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办公分板块!$C$2:$C$12</c:f>
              <c:numCache>
                <c:formatCode>General</c:formatCode>
                <c:ptCount val="11"/>
                <c:pt idx="0">
                  <c:v>0.02</c:v>
                </c:pt>
                <c:pt idx="1">
                  <c:v>0.52</c:v>
                </c:pt>
                <c:pt idx="2">
                  <c:v>6.11</c:v>
                </c:pt>
                <c:pt idx="3">
                  <c:v>0.75</c:v>
                </c:pt>
                <c:pt idx="4">
                  <c:v>5.43</c:v>
                </c:pt>
                <c:pt idx="5">
                  <c:v>1.05</c:v>
                </c:pt>
                <c:pt idx="6">
                  <c:v>5.95</c:v>
                </c:pt>
                <c:pt idx="7">
                  <c:v>2.12</c:v>
                </c:pt>
                <c:pt idx="8">
                  <c:v>12.88</c:v>
                </c:pt>
                <c:pt idx="9">
                  <c:v>6.75</c:v>
                </c:pt>
                <c:pt idx="10">
                  <c:v>1.41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5A-4014-B19C-E1B9E5535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2912"/>
        <c:axId val="302717816"/>
      </c:barChart>
      <c:lineChart>
        <c:grouping val="stacked"/>
        <c:varyColors val="0"/>
        <c:ser>
          <c:idx val="2"/>
          <c:order val="2"/>
          <c:tx>
            <c:strRef>
              <c:f>办公分板块!$D$1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996600"/>
              </a:solidFill>
              <a:round/>
            </a:ln>
            <a:effectLst/>
          </c:spPr>
          <c:marker>
            <c:symbol val="none"/>
          </c:marker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办公分板块!$D$2:$D$12</c:f>
              <c:numCache>
                <c:formatCode>General</c:formatCode>
                <c:ptCount val="11"/>
                <c:pt idx="0">
                  <c:v>29739</c:v>
                </c:pt>
                <c:pt idx="1">
                  <c:v>37726</c:v>
                </c:pt>
                <c:pt idx="2">
                  <c:v>32371</c:v>
                </c:pt>
                <c:pt idx="3">
                  <c:v>41630</c:v>
                </c:pt>
                <c:pt idx="4">
                  <c:v>28279</c:v>
                </c:pt>
                <c:pt idx="5">
                  <c:v>27668</c:v>
                </c:pt>
                <c:pt idx="6">
                  <c:v>23179</c:v>
                </c:pt>
                <c:pt idx="7">
                  <c:v>23400</c:v>
                </c:pt>
                <c:pt idx="8">
                  <c:v>12542</c:v>
                </c:pt>
                <c:pt idx="9">
                  <c:v>9488</c:v>
                </c:pt>
                <c:pt idx="10">
                  <c:v>6520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45A-4014-B19C-E1B9E5535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0168"/>
        <c:axId val="302720560"/>
      </c:lineChart>
      <c:catAx>
        <c:axId val="3027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7816"/>
        <c:crosses val="autoZero"/>
        <c:auto val="1"/>
        <c:lblAlgn val="ctr"/>
        <c:lblOffset val="100"/>
        <c:noMultiLvlLbl val="0"/>
      </c:catAx>
      <c:valAx>
        <c:axId val="302717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2912"/>
        <c:crosses val="autoZero"/>
        <c:crossBetween val="between"/>
      </c:valAx>
      <c:valAx>
        <c:axId val="3027205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0168"/>
        <c:crosses val="max"/>
        <c:crossBetween val="between"/>
        <c:majorUnit val="10000"/>
      </c:valAx>
      <c:catAx>
        <c:axId val="302720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05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办公分板块!$B$1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2.58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2.38</c:v>
                </c:pt>
                <c:pt idx="7">
                  <c:v>0</c:v>
                </c:pt>
                <c:pt idx="8">
                  <c:v>30.24</c:v>
                </c:pt>
                <c:pt idx="9">
                  <c:v>17.84</c:v>
                </c:pt>
                <c:pt idx="10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7B-4BC4-949A-0F8A05593E67}"/>
            </c:ext>
          </c:extLst>
        </c:ser>
        <c:ser>
          <c:idx val="1"/>
          <c:order val="1"/>
          <c:tx>
            <c:strRef>
              <c:f>办公分板块!$C$1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办公分板块!$C$2:$C$12</c:f>
              <c:numCache>
                <c:formatCode>General</c:formatCode>
                <c:ptCount val="11"/>
                <c:pt idx="0">
                  <c:v>0.02</c:v>
                </c:pt>
                <c:pt idx="1">
                  <c:v>0.52</c:v>
                </c:pt>
                <c:pt idx="2">
                  <c:v>6.11</c:v>
                </c:pt>
                <c:pt idx="3">
                  <c:v>0.75</c:v>
                </c:pt>
                <c:pt idx="4">
                  <c:v>5.43</c:v>
                </c:pt>
                <c:pt idx="5">
                  <c:v>1.05</c:v>
                </c:pt>
                <c:pt idx="6">
                  <c:v>5.95</c:v>
                </c:pt>
                <c:pt idx="7">
                  <c:v>2.12</c:v>
                </c:pt>
                <c:pt idx="8">
                  <c:v>12.88</c:v>
                </c:pt>
                <c:pt idx="9">
                  <c:v>6.75</c:v>
                </c:pt>
                <c:pt idx="10">
                  <c:v>1.41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7B-4BC4-949A-0F8A05593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2912"/>
        <c:axId val="302717816"/>
      </c:barChart>
      <c:lineChart>
        <c:grouping val="stacked"/>
        <c:varyColors val="0"/>
        <c:ser>
          <c:idx val="2"/>
          <c:order val="2"/>
          <c:tx>
            <c:strRef>
              <c:f>办公分板块!$D$1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996600"/>
              </a:solidFill>
              <a:round/>
            </a:ln>
            <a:effectLst/>
          </c:spPr>
          <c:marker>
            <c:symbol val="none"/>
          </c:marker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办公分板块!$D$2:$D$12</c:f>
              <c:numCache>
                <c:formatCode>General</c:formatCode>
                <c:ptCount val="11"/>
                <c:pt idx="0">
                  <c:v>29739</c:v>
                </c:pt>
                <c:pt idx="1">
                  <c:v>37726</c:v>
                </c:pt>
                <c:pt idx="2">
                  <c:v>32371</c:v>
                </c:pt>
                <c:pt idx="3">
                  <c:v>41630</c:v>
                </c:pt>
                <c:pt idx="4">
                  <c:v>28279</c:v>
                </c:pt>
                <c:pt idx="5">
                  <c:v>27668</c:v>
                </c:pt>
                <c:pt idx="6">
                  <c:v>23179</c:v>
                </c:pt>
                <c:pt idx="7">
                  <c:v>23400</c:v>
                </c:pt>
                <c:pt idx="8">
                  <c:v>12542</c:v>
                </c:pt>
                <c:pt idx="9">
                  <c:v>9488</c:v>
                </c:pt>
                <c:pt idx="10">
                  <c:v>6520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27B-4BC4-949A-0F8A05593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0168"/>
        <c:axId val="302720560"/>
      </c:lineChart>
      <c:catAx>
        <c:axId val="3027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7816"/>
        <c:crosses val="autoZero"/>
        <c:auto val="1"/>
        <c:lblAlgn val="ctr"/>
        <c:lblOffset val="100"/>
        <c:noMultiLvlLbl val="0"/>
      </c:catAx>
      <c:valAx>
        <c:axId val="302717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2912"/>
        <c:crosses val="autoZero"/>
        <c:crossBetween val="between"/>
      </c:valAx>
      <c:valAx>
        <c:axId val="3027205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0168"/>
        <c:crosses val="max"/>
        <c:crossBetween val="between"/>
        <c:majorUnit val="10000"/>
      </c:valAx>
      <c:catAx>
        <c:axId val="302720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05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533699959264323E-2"/>
          <c:y val="7.3361779415406933E-2"/>
          <c:w val="0.87001791467614764"/>
          <c:h val="0.721941140942805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住宅存量!$B$1</c:f>
              <c:strCache>
                <c:ptCount val="1"/>
                <c:pt idx="0">
                  <c:v>库存(万㎡)</c:v>
                </c:pt>
              </c:strCache>
            </c:strRef>
          </c:tx>
          <c:spPr>
            <a:solidFill>
              <a:srgbClr val="31859C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B09-41D6-903A-7AA5503CC47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B09-41D6-903A-7AA5503CC4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住宅存量!$A$2:$A$13</c:f>
              <c:numCache>
                <c:formatCode>General</c:formatCode>
                <c:ptCount val="12"/>
                <c:pt idx="0">
                  <c:v>1609</c:v>
                </c:pt>
                <c:pt idx="1">
                  <c:v>1610</c:v>
                </c:pt>
                <c:pt idx="2">
                  <c:v>1611</c:v>
                </c:pt>
                <c:pt idx="3">
                  <c:v>1612</c:v>
                </c:pt>
                <c:pt idx="4">
                  <c:v>1701</c:v>
                </c:pt>
                <c:pt idx="5">
                  <c:v>1702</c:v>
                </c:pt>
                <c:pt idx="6">
                  <c:v>1703</c:v>
                </c:pt>
                <c:pt idx="7">
                  <c:v>1704</c:v>
                </c:pt>
                <c:pt idx="8">
                  <c:v>1705</c:v>
                </c:pt>
                <c:pt idx="9">
                  <c:v>1706</c:v>
                </c:pt>
                <c:pt idx="10">
                  <c:v>1707</c:v>
                </c:pt>
                <c:pt idx="11">
                  <c:v>1708</c:v>
                </c:pt>
              </c:numCache>
            </c:numRef>
          </c:cat>
          <c:val>
            <c:numRef>
              <c:f>住宅存量!$B$2:$B$13</c:f>
              <c:numCache>
                <c:formatCode>General</c:formatCode>
                <c:ptCount val="12"/>
                <c:pt idx="0">
                  <c:v>237.13</c:v>
                </c:pt>
                <c:pt idx="1">
                  <c:v>258.20999999999998</c:v>
                </c:pt>
                <c:pt idx="2">
                  <c:v>280.32</c:v>
                </c:pt>
                <c:pt idx="3">
                  <c:v>276.32</c:v>
                </c:pt>
                <c:pt idx="4">
                  <c:v>255.39</c:v>
                </c:pt>
                <c:pt idx="5">
                  <c:v>239.01</c:v>
                </c:pt>
                <c:pt idx="6">
                  <c:v>225.46</c:v>
                </c:pt>
                <c:pt idx="7">
                  <c:v>238.41</c:v>
                </c:pt>
                <c:pt idx="8">
                  <c:v>207.35</c:v>
                </c:pt>
                <c:pt idx="9">
                  <c:v>215.01</c:v>
                </c:pt>
                <c:pt idx="10">
                  <c:v>224.65</c:v>
                </c:pt>
                <c:pt idx="11">
                  <c:v>230.22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1B-4807-9079-678D7F6E5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02702920"/>
        <c:axId val="302713504"/>
      </c:barChart>
      <c:lineChart>
        <c:grouping val="standard"/>
        <c:varyColors val="0"/>
        <c:ser>
          <c:idx val="1"/>
          <c:order val="1"/>
          <c:tx>
            <c:strRef>
              <c:f>住宅存量!$C$1</c:f>
              <c:strCache>
                <c:ptCount val="1"/>
                <c:pt idx="0">
                  <c:v>去化周期(月)</c:v>
                </c:pt>
              </c:strCache>
            </c:strRef>
          </c:tx>
          <c:spPr>
            <a:ln>
              <a:solidFill>
                <a:srgbClr val="B7944D"/>
              </a:solidFill>
            </a:ln>
          </c:spPr>
          <c:marker>
            <c:symbol val="circle"/>
            <c:size val="5"/>
            <c:spPr>
              <a:solidFill>
                <a:srgbClr val="B7944D"/>
              </a:solidFill>
              <a:ln>
                <a:noFill/>
              </a:ln>
            </c:spPr>
          </c:marker>
          <c:dLbls>
            <c:dLbl>
              <c:idx val="5"/>
              <c:numFmt formatCode="#,##0.0_);[Red]\(#,##0.0\)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7EA-4A09-AE5A-F5220D69426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住宅存量!$A$2:$A$13</c:f>
              <c:numCache>
                <c:formatCode>General</c:formatCode>
                <c:ptCount val="12"/>
                <c:pt idx="0">
                  <c:v>1609</c:v>
                </c:pt>
                <c:pt idx="1">
                  <c:v>1610</c:v>
                </c:pt>
                <c:pt idx="2">
                  <c:v>1611</c:v>
                </c:pt>
                <c:pt idx="3">
                  <c:v>1612</c:v>
                </c:pt>
                <c:pt idx="4">
                  <c:v>1701</c:v>
                </c:pt>
                <c:pt idx="5">
                  <c:v>1702</c:v>
                </c:pt>
                <c:pt idx="6">
                  <c:v>1703</c:v>
                </c:pt>
                <c:pt idx="7">
                  <c:v>1704</c:v>
                </c:pt>
                <c:pt idx="8">
                  <c:v>1705</c:v>
                </c:pt>
                <c:pt idx="9">
                  <c:v>1706</c:v>
                </c:pt>
                <c:pt idx="10">
                  <c:v>1707</c:v>
                </c:pt>
                <c:pt idx="11">
                  <c:v>1708</c:v>
                </c:pt>
              </c:numCache>
            </c:numRef>
          </c:cat>
          <c:val>
            <c:numRef>
              <c:f>住宅存量!$C$2:$C$13</c:f>
              <c:numCache>
                <c:formatCode>0.0</c:formatCode>
                <c:ptCount val="12"/>
                <c:pt idx="0">
                  <c:v>1.6</c:v>
                </c:pt>
                <c:pt idx="1">
                  <c:v>1.9</c:v>
                </c:pt>
                <c:pt idx="2">
                  <c:v>2.2999999999999998</c:v>
                </c:pt>
                <c:pt idx="3">
                  <c:v>2.6</c:v>
                </c:pt>
                <c:pt idx="4">
                  <c:v>2.7</c:v>
                </c:pt>
                <c:pt idx="5">
                  <c:v>3</c:v>
                </c:pt>
                <c:pt idx="6">
                  <c:v>3.4</c:v>
                </c:pt>
                <c:pt idx="7">
                  <c:v>3.9</c:v>
                </c:pt>
                <c:pt idx="8">
                  <c:v>3.3</c:v>
                </c:pt>
                <c:pt idx="9">
                  <c:v>3.3</c:v>
                </c:pt>
                <c:pt idx="10">
                  <c:v>3.3</c:v>
                </c:pt>
                <c:pt idx="11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F1B-4807-9079-678D7F6E5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00960"/>
        <c:axId val="302709584"/>
      </c:lineChart>
      <c:catAx>
        <c:axId val="302702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302713504"/>
        <c:crosses val="autoZero"/>
        <c:auto val="1"/>
        <c:lblAlgn val="ctr"/>
        <c:lblOffset val="100"/>
        <c:noMultiLvlLbl val="0"/>
      </c:catAx>
      <c:valAx>
        <c:axId val="302713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solidFill>
              <a:srgbClr val="898989"/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302702920"/>
        <c:crosses val="autoZero"/>
        <c:crossBetween val="between"/>
      </c:valAx>
      <c:valAx>
        <c:axId val="302709584"/>
        <c:scaling>
          <c:orientation val="minMax"/>
        </c:scaling>
        <c:delete val="0"/>
        <c:axPos val="r"/>
        <c:numFmt formatCode="0.0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302700960"/>
        <c:crosses val="max"/>
        <c:crossBetween val="between"/>
      </c:valAx>
      <c:catAx>
        <c:axId val="302700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2709584"/>
        <c:crossesAt val="0"/>
        <c:auto val="1"/>
        <c:lblAlgn val="ctr"/>
        <c:lblOffset val="100"/>
        <c:noMultiLvlLbl val="0"/>
      </c:catAx>
    </c:plotArea>
    <c:legend>
      <c:legendPos val="b"/>
      <c:overlay val="0"/>
      <c:txPr>
        <a:bodyPr/>
        <a:lstStyle/>
        <a:p>
          <a:pPr>
            <a:defRPr>
              <a:solidFill>
                <a:schemeClr val="tx1">
                  <a:lumMod val="85000"/>
                  <a:lumOff val="15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0177165354331E-2"/>
          <c:y val="6.5224328760325592E-2"/>
          <c:w val="0.90729958169291336"/>
          <c:h val="0.696107189408055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库存板块!$B$1</c:f>
              <c:strCache>
                <c:ptCount val="1"/>
                <c:pt idx="0">
                  <c:v>库存(万㎡)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库存板块!$A$2:$A$12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库存板块!$B$2:$B$12</c:f>
              <c:numCache>
                <c:formatCode>General</c:formatCode>
                <c:ptCount val="11"/>
                <c:pt idx="0">
                  <c:v>9.2899999999999991</c:v>
                </c:pt>
                <c:pt idx="1">
                  <c:v>6.32</c:v>
                </c:pt>
                <c:pt idx="2">
                  <c:v>7.14</c:v>
                </c:pt>
                <c:pt idx="3">
                  <c:v>21.54</c:v>
                </c:pt>
                <c:pt idx="4">
                  <c:v>36.36</c:v>
                </c:pt>
                <c:pt idx="5">
                  <c:v>10.29</c:v>
                </c:pt>
                <c:pt idx="6">
                  <c:v>26.26</c:v>
                </c:pt>
                <c:pt idx="7">
                  <c:v>47.59</c:v>
                </c:pt>
                <c:pt idx="8">
                  <c:v>38.53</c:v>
                </c:pt>
                <c:pt idx="9">
                  <c:v>10.17</c:v>
                </c:pt>
                <c:pt idx="10">
                  <c:v>16.75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1D-4D4B-A7CD-D3F40A129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7"/>
        <c:axId val="302712720"/>
        <c:axId val="302712328"/>
      </c:barChart>
      <c:lineChart>
        <c:grouping val="stacked"/>
        <c:varyColors val="0"/>
        <c:ser>
          <c:idx val="1"/>
          <c:order val="1"/>
          <c:tx>
            <c:strRef>
              <c:f>库存板块!$C$1</c:f>
              <c:strCache>
                <c:ptCount val="1"/>
                <c:pt idx="0">
                  <c:v>去化周期(月)</c:v>
                </c:pt>
              </c:strCache>
            </c:strRef>
          </c:tx>
          <c:spPr>
            <a:ln w="19050" cap="rnd">
              <a:solidFill>
                <a:srgbClr val="B7944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B7944D"/>
              </a:solidFill>
              <a:ln w="9525">
                <a:noFill/>
              </a:ln>
              <a:effectLst/>
            </c:spPr>
          </c:marker>
          <c:dLbls>
            <c:dLbl>
              <c:idx val="2"/>
              <c:layout>
                <c:manualLayout>
                  <c:x val="-2.0173550724637682E-2"/>
                  <c:y val="-0.1520763888888888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22-47B5-878D-AB5850D4D162}"/>
                </c:ext>
              </c:extLst>
            </c:dLbl>
            <c:dLbl>
              <c:idx val="9"/>
              <c:layout>
                <c:manualLayout>
                  <c:x val="-1.6634299516908212E-2"/>
                  <c:y val="-0.1167986111111111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F22-47B5-878D-AB5850D4D1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库存板块!$A$2:$A$12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库存板块!$C$2:$C$12</c:f>
              <c:numCache>
                <c:formatCode>General</c:formatCode>
                <c:ptCount val="11"/>
                <c:pt idx="0">
                  <c:v>44.3</c:v>
                </c:pt>
                <c:pt idx="1">
                  <c:v>6.9</c:v>
                </c:pt>
                <c:pt idx="2">
                  <c:v>1.4</c:v>
                </c:pt>
                <c:pt idx="3">
                  <c:v>4.7</c:v>
                </c:pt>
                <c:pt idx="4">
                  <c:v>3.8</c:v>
                </c:pt>
                <c:pt idx="5">
                  <c:v>3.9</c:v>
                </c:pt>
                <c:pt idx="6">
                  <c:v>1.8</c:v>
                </c:pt>
                <c:pt idx="7">
                  <c:v>5.4</c:v>
                </c:pt>
                <c:pt idx="8">
                  <c:v>4</c:v>
                </c:pt>
                <c:pt idx="9">
                  <c:v>1</c:v>
                </c:pt>
                <c:pt idx="10">
                  <c:v>3.6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61D-4D4B-A7CD-D3F40A129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10760"/>
        <c:axId val="302711936"/>
      </c:lineChart>
      <c:catAx>
        <c:axId val="30271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89898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2328"/>
        <c:crosses val="autoZero"/>
        <c:auto val="1"/>
        <c:lblAlgn val="ctr"/>
        <c:lblOffset val="100"/>
        <c:noMultiLvlLbl val="0"/>
      </c:catAx>
      <c:valAx>
        <c:axId val="302712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712720"/>
        <c:crosses val="autoZero"/>
        <c:crossBetween val="between"/>
      </c:valAx>
      <c:valAx>
        <c:axId val="30271193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710760"/>
        <c:crosses val="max"/>
        <c:crossBetween val="between"/>
      </c:valAx>
      <c:catAx>
        <c:axId val="302710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1193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zh-CN" sz="1200" dirty="0" smtClean="0"/>
              <a:t>南京</a:t>
            </a:r>
            <a:r>
              <a:rPr lang="zh-CN" altLang="en-US" sz="1200" dirty="0" smtClean="0"/>
              <a:t>办公</a:t>
            </a:r>
            <a:r>
              <a:rPr lang="zh-CN" sz="1200" dirty="0" smtClean="0"/>
              <a:t>市场月度</a:t>
            </a:r>
            <a:r>
              <a:rPr lang="zh-CN" sz="1200" dirty="0"/>
              <a:t>供销价走势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</c:spPr>
          <c:invertIfNegative val="0"/>
          <c:dLbls>
            <c:dLbl>
              <c:idx val="12"/>
              <c:layout>
                <c:manualLayout>
                  <c:x val="-1.0962060337942373E-2"/>
                  <c:y val="-3.75928832823856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66D-4FF1-A36B-D6CE10CDF0B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办公量价!$A$2:$A$14</c:f>
              <c:strCach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strCache>
            </c:strRef>
          </c:cat>
          <c:val>
            <c:numRef>
              <c:f>办公量价!$B$2:$B$14</c:f>
              <c:numCache>
                <c:formatCode>General</c:formatCode>
                <c:ptCount val="13"/>
                <c:pt idx="0">
                  <c:v>8.3699999999999992</c:v>
                </c:pt>
                <c:pt idx="1">
                  <c:v>21.76</c:v>
                </c:pt>
                <c:pt idx="2">
                  <c:v>10.36</c:v>
                </c:pt>
                <c:pt idx="3">
                  <c:v>7.42</c:v>
                </c:pt>
                <c:pt idx="4">
                  <c:v>9.1300000000000008</c:v>
                </c:pt>
                <c:pt idx="5">
                  <c:v>37.630000000000003</c:v>
                </c:pt>
                <c:pt idx="6">
                  <c:v>4.0999999999999996</c:v>
                </c:pt>
                <c:pt idx="7">
                  <c:v>1.91</c:v>
                </c:pt>
                <c:pt idx="8">
                  <c:v>35.33</c:v>
                </c:pt>
                <c:pt idx="9">
                  <c:v>10.09</c:v>
                </c:pt>
                <c:pt idx="10">
                  <c:v>21.22</c:v>
                </c:pt>
                <c:pt idx="11">
                  <c:v>16.25</c:v>
                </c:pt>
                <c:pt idx="12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6D-4FF1-A36B-D6CE10CDF0B9}"/>
            </c:ext>
          </c:extLst>
        </c:ser>
        <c:ser>
          <c:idx val="1"/>
          <c:order val="1"/>
          <c:tx>
            <c:strRef>
              <c:f>办公量价!$C$1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Lbl>
              <c:idx val="12"/>
              <c:layout>
                <c:manualLayout>
                  <c:x val="2.4360134084315988E-3"/>
                  <c:y val="7.51857665647712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66D-4FF1-A36B-D6CE10CDF0B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办公量价!$A$2:$A$14</c:f>
              <c:strCach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strCache>
            </c:strRef>
          </c:cat>
          <c:val>
            <c:numRef>
              <c:f>办公量价!$C$2:$C$14</c:f>
              <c:numCache>
                <c:formatCode>General</c:formatCode>
                <c:ptCount val="13"/>
                <c:pt idx="0">
                  <c:v>11.1</c:v>
                </c:pt>
                <c:pt idx="1">
                  <c:v>7.69</c:v>
                </c:pt>
                <c:pt idx="2">
                  <c:v>11.83</c:v>
                </c:pt>
                <c:pt idx="3">
                  <c:v>7.36</c:v>
                </c:pt>
                <c:pt idx="4">
                  <c:v>15.34</c:v>
                </c:pt>
                <c:pt idx="5">
                  <c:v>12.71</c:v>
                </c:pt>
                <c:pt idx="6">
                  <c:v>8.5500000000000007</c:v>
                </c:pt>
                <c:pt idx="7">
                  <c:v>18.29</c:v>
                </c:pt>
                <c:pt idx="8">
                  <c:v>14.27</c:v>
                </c:pt>
                <c:pt idx="9">
                  <c:v>11.48</c:v>
                </c:pt>
                <c:pt idx="10">
                  <c:v>18.93</c:v>
                </c:pt>
                <c:pt idx="11">
                  <c:v>16.95</c:v>
                </c:pt>
                <c:pt idx="12">
                  <c:v>20.65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6D-4FF1-A36B-D6CE10CDF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9184"/>
        <c:axId val="302729576"/>
      </c:barChart>
      <c:lineChart>
        <c:grouping val="standard"/>
        <c:varyColors val="0"/>
        <c:ser>
          <c:idx val="2"/>
          <c:order val="2"/>
          <c:tx>
            <c:strRef>
              <c:f>办公量价!$D$1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>
              <a:solidFill>
                <a:srgbClr val="B7944D"/>
              </a:solidFill>
            </a:ln>
          </c:spPr>
          <c:marker>
            <c:symbol val="none"/>
          </c:marker>
          <c:dLbls>
            <c:dLbl>
              <c:idx val="12"/>
              <c:layout>
                <c:manualLayout>
                  <c:x val="-8.5260469295105959E-3"/>
                  <c:y val="2.6315018297669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66D-4FF1-A36B-D6CE10CDF0B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办公量价!$A$2:$A$14</c:f>
              <c:strCach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strCache>
            </c:strRef>
          </c:cat>
          <c:val>
            <c:numRef>
              <c:f>办公量价!$D$2:$D$14</c:f>
              <c:numCache>
                <c:formatCode>General</c:formatCode>
                <c:ptCount val="13"/>
                <c:pt idx="0">
                  <c:v>15781</c:v>
                </c:pt>
                <c:pt idx="1">
                  <c:v>15073</c:v>
                </c:pt>
                <c:pt idx="2">
                  <c:v>16118</c:v>
                </c:pt>
                <c:pt idx="3">
                  <c:v>15797</c:v>
                </c:pt>
                <c:pt idx="4">
                  <c:v>18235</c:v>
                </c:pt>
                <c:pt idx="5">
                  <c:v>15792</c:v>
                </c:pt>
                <c:pt idx="6">
                  <c:v>15918</c:v>
                </c:pt>
                <c:pt idx="7">
                  <c:v>16675</c:v>
                </c:pt>
                <c:pt idx="8">
                  <c:v>17243</c:v>
                </c:pt>
                <c:pt idx="9">
                  <c:v>19008</c:v>
                </c:pt>
                <c:pt idx="10">
                  <c:v>19555</c:v>
                </c:pt>
                <c:pt idx="11">
                  <c:v>17320</c:v>
                </c:pt>
                <c:pt idx="12">
                  <c:v>19039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166D-4FF1-A36B-D6CE10CDF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30360"/>
        <c:axId val="302729968"/>
      </c:lineChart>
      <c:catAx>
        <c:axId val="30272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29576"/>
        <c:crosses val="autoZero"/>
        <c:auto val="1"/>
        <c:lblAlgn val="ctr"/>
        <c:lblOffset val="100"/>
        <c:noMultiLvlLbl val="0"/>
      </c:catAx>
      <c:valAx>
        <c:axId val="302729576"/>
        <c:scaling>
          <c:orientation val="minMax"/>
        </c:scaling>
        <c:delete val="0"/>
        <c:axPos val="l"/>
        <c:numFmt formatCode="0_ 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29184"/>
        <c:crosses val="autoZero"/>
        <c:crossBetween val="between"/>
      </c:valAx>
      <c:valAx>
        <c:axId val="30272996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>
              <a:defRPr sz="900"/>
            </a:pPr>
            <a:endParaRPr lang="zh-CN"/>
          </a:p>
        </c:txPr>
        <c:crossAx val="302730360"/>
        <c:crosses val="max"/>
        <c:crossBetween val="between"/>
      </c:valAx>
      <c:catAx>
        <c:axId val="302730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2729968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办公分板块!$B$1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2.58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2.38</c:v>
                </c:pt>
                <c:pt idx="7">
                  <c:v>0</c:v>
                </c:pt>
                <c:pt idx="8">
                  <c:v>30.24</c:v>
                </c:pt>
                <c:pt idx="9">
                  <c:v>17.84</c:v>
                </c:pt>
                <c:pt idx="10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5B-4673-BB9B-83BA96A317D1}"/>
            </c:ext>
          </c:extLst>
        </c:ser>
        <c:ser>
          <c:idx val="1"/>
          <c:order val="1"/>
          <c:tx>
            <c:strRef>
              <c:f>办公分板块!$C$1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办公分板块!$C$2:$C$12</c:f>
              <c:numCache>
                <c:formatCode>General</c:formatCode>
                <c:ptCount val="11"/>
                <c:pt idx="0">
                  <c:v>0.02</c:v>
                </c:pt>
                <c:pt idx="1">
                  <c:v>0.52</c:v>
                </c:pt>
                <c:pt idx="2">
                  <c:v>6.11</c:v>
                </c:pt>
                <c:pt idx="3">
                  <c:v>0.75</c:v>
                </c:pt>
                <c:pt idx="4">
                  <c:v>5.43</c:v>
                </c:pt>
                <c:pt idx="5">
                  <c:v>1.05</c:v>
                </c:pt>
                <c:pt idx="6">
                  <c:v>5.95</c:v>
                </c:pt>
                <c:pt idx="7">
                  <c:v>2.12</c:v>
                </c:pt>
                <c:pt idx="8">
                  <c:v>12.88</c:v>
                </c:pt>
                <c:pt idx="9">
                  <c:v>6.75</c:v>
                </c:pt>
                <c:pt idx="10">
                  <c:v>1.41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5B-4673-BB9B-83BA96A31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2912"/>
        <c:axId val="302717816"/>
      </c:barChart>
      <c:lineChart>
        <c:grouping val="stacked"/>
        <c:varyColors val="0"/>
        <c:ser>
          <c:idx val="2"/>
          <c:order val="2"/>
          <c:tx>
            <c:strRef>
              <c:f>办公分板块!$D$1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996600"/>
              </a:solidFill>
              <a:round/>
            </a:ln>
            <a:effectLst/>
          </c:spPr>
          <c:marker>
            <c:symbol val="none"/>
          </c:marker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办公分板块!$D$2:$D$12</c:f>
              <c:numCache>
                <c:formatCode>General</c:formatCode>
                <c:ptCount val="11"/>
                <c:pt idx="0">
                  <c:v>29739</c:v>
                </c:pt>
                <c:pt idx="1">
                  <c:v>37726</c:v>
                </c:pt>
                <c:pt idx="2">
                  <c:v>32371</c:v>
                </c:pt>
                <c:pt idx="3">
                  <c:v>41630</c:v>
                </c:pt>
                <c:pt idx="4">
                  <c:v>28279</c:v>
                </c:pt>
                <c:pt idx="5">
                  <c:v>27668</c:v>
                </c:pt>
                <c:pt idx="6">
                  <c:v>23179</c:v>
                </c:pt>
                <c:pt idx="7">
                  <c:v>23400</c:v>
                </c:pt>
                <c:pt idx="8">
                  <c:v>12542</c:v>
                </c:pt>
                <c:pt idx="9">
                  <c:v>9488</c:v>
                </c:pt>
                <c:pt idx="10">
                  <c:v>6520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C05B-4673-BB9B-83BA96A31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0168"/>
        <c:axId val="302720560"/>
      </c:lineChart>
      <c:catAx>
        <c:axId val="3027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7816"/>
        <c:crosses val="autoZero"/>
        <c:auto val="1"/>
        <c:lblAlgn val="ctr"/>
        <c:lblOffset val="100"/>
        <c:noMultiLvlLbl val="0"/>
      </c:catAx>
      <c:valAx>
        <c:axId val="302717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2912"/>
        <c:crosses val="autoZero"/>
        <c:crossBetween val="between"/>
      </c:valAx>
      <c:valAx>
        <c:axId val="3027205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0168"/>
        <c:crosses val="max"/>
        <c:crossBetween val="between"/>
        <c:majorUnit val="10000"/>
      </c:valAx>
      <c:catAx>
        <c:axId val="302720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05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zh-CN" sz="1200" dirty="0" smtClean="0"/>
              <a:t>南京</a:t>
            </a:r>
            <a:r>
              <a:rPr lang="zh-CN" altLang="en-US" sz="1200" dirty="0" smtClean="0"/>
              <a:t>商业</a:t>
            </a:r>
            <a:r>
              <a:rPr lang="zh-CN" sz="1200" dirty="0" smtClean="0"/>
              <a:t>市场月度</a:t>
            </a:r>
            <a:r>
              <a:rPr lang="zh-CN" sz="1200" dirty="0"/>
              <a:t>供销价走势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商业量价!$B$1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</c:spPr>
          <c:invertIfNegative val="0"/>
          <c:dLbls>
            <c:dLbl>
              <c:idx val="1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D13-4DF1-AD96-291D5EF04C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numCache>
            </c:numRef>
          </c:cat>
          <c:val>
            <c:numRef>
              <c:f>商业量价!$B$2:$B$14</c:f>
              <c:numCache>
                <c:formatCode>General</c:formatCode>
                <c:ptCount val="13"/>
                <c:pt idx="0">
                  <c:v>12.03</c:v>
                </c:pt>
                <c:pt idx="1">
                  <c:v>10.57</c:v>
                </c:pt>
                <c:pt idx="2">
                  <c:v>8.0299999999999994</c:v>
                </c:pt>
                <c:pt idx="3">
                  <c:v>14.91</c:v>
                </c:pt>
                <c:pt idx="4">
                  <c:v>8</c:v>
                </c:pt>
                <c:pt idx="5">
                  <c:v>12.83</c:v>
                </c:pt>
                <c:pt idx="6">
                  <c:v>1.91</c:v>
                </c:pt>
                <c:pt idx="7">
                  <c:v>1.73</c:v>
                </c:pt>
                <c:pt idx="8">
                  <c:v>9.5</c:v>
                </c:pt>
                <c:pt idx="9">
                  <c:v>3.98</c:v>
                </c:pt>
                <c:pt idx="10">
                  <c:v>15.3</c:v>
                </c:pt>
                <c:pt idx="11">
                  <c:v>13.62</c:v>
                </c:pt>
                <c:pt idx="12">
                  <c:v>7.72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13-4DF1-AD96-291D5EF04C96}"/>
            </c:ext>
          </c:extLst>
        </c:ser>
        <c:ser>
          <c:idx val="1"/>
          <c:order val="1"/>
          <c:tx>
            <c:strRef>
              <c:f>商业量价!$C$1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Lbl>
              <c:idx val="1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D13-4DF1-AD96-291D5EF04C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numCache>
            </c:numRef>
          </c:cat>
          <c:val>
            <c:numRef>
              <c:f>商业量价!$C$2:$C$14</c:f>
              <c:numCache>
                <c:formatCode>General</c:formatCode>
                <c:ptCount val="13"/>
                <c:pt idx="0">
                  <c:v>7.15</c:v>
                </c:pt>
                <c:pt idx="1">
                  <c:v>6.08</c:v>
                </c:pt>
                <c:pt idx="2">
                  <c:v>6.55</c:v>
                </c:pt>
                <c:pt idx="3">
                  <c:v>11.01</c:v>
                </c:pt>
                <c:pt idx="4">
                  <c:v>6.2</c:v>
                </c:pt>
                <c:pt idx="5">
                  <c:v>7.64</c:v>
                </c:pt>
                <c:pt idx="6">
                  <c:v>4.16</c:v>
                </c:pt>
                <c:pt idx="7">
                  <c:v>7.1</c:v>
                </c:pt>
                <c:pt idx="8">
                  <c:v>17.05</c:v>
                </c:pt>
                <c:pt idx="9">
                  <c:v>8.4</c:v>
                </c:pt>
                <c:pt idx="10">
                  <c:v>5.57</c:v>
                </c:pt>
                <c:pt idx="11">
                  <c:v>6.54</c:v>
                </c:pt>
                <c:pt idx="12">
                  <c:v>6.72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13-4DF1-AD96-291D5EF04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695472"/>
        <c:axId val="302732712"/>
      </c:barChart>
      <c:lineChart>
        <c:grouping val="standard"/>
        <c:varyColors val="0"/>
        <c:ser>
          <c:idx val="2"/>
          <c:order val="2"/>
          <c:tx>
            <c:strRef>
              <c:f>商业量价!$D$1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>
              <a:solidFill>
                <a:srgbClr val="B7944D"/>
              </a:solidFill>
            </a:ln>
          </c:spPr>
          <c:marker>
            <c:symbol val="none"/>
          </c:marker>
          <c:dLbls>
            <c:dLbl>
              <c:idx val="12"/>
              <c:layout>
                <c:manualLayout>
                  <c:x val="-1.4616080450589592E-2"/>
                  <c:y val="-3.3833594954147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D13-4DF1-AD96-291D5EF04C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numCache>
            </c:numRef>
          </c:cat>
          <c:val>
            <c:numRef>
              <c:f>商业量价!$D$2:$D$14</c:f>
              <c:numCache>
                <c:formatCode>General</c:formatCode>
                <c:ptCount val="13"/>
                <c:pt idx="0">
                  <c:v>19520</c:v>
                </c:pt>
                <c:pt idx="1">
                  <c:v>21502</c:v>
                </c:pt>
                <c:pt idx="2">
                  <c:v>21656</c:v>
                </c:pt>
                <c:pt idx="3">
                  <c:v>20299</c:v>
                </c:pt>
                <c:pt idx="4">
                  <c:v>19540</c:v>
                </c:pt>
                <c:pt idx="5">
                  <c:v>23383</c:v>
                </c:pt>
                <c:pt idx="6">
                  <c:v>19752</c:v>
                </c:pt>
                <c:pt idx="7">
                  <c:v>20471</c:v>
                </c:pt>
                <c:pt idx="8">
                  <c:v>19837</c:v>
                </c:pt>
                <c:pt idx="9">
                  <c:v>21839</c:v>
                </c:pt>
                <c:pt idx="10">
                  <c:v>25956</c:v>
                </c:pt>
                <c:pt idx="11">
                  <c:v>24253</c:v>
                </c:pt>
                <c:pt idx="12">
                  <c:v>23546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9D13-4DF1-AD96-291D5EF04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33496"/>
        <c:axId val="302733104"/>
      </c:lineChart>
      <c:catAx>
        <c:axId val="3026954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32712"/>
        <c:crosses val="autoZero"/>
        <c:auto val="1"/>
        <c:lblAlgn val="ctr"/>
        <c:lblOffset val="100"/>
        <c:noMultiLvlLbl val="0"/>
      </c:catAx>
      <c:valAx>
        <c:axId val="302732712"/>
        <c:scaling>
          <c:orientation val="minMax"/>
        </c:scaling>
        <c:delete val="0"/>
        <c:axPos val="l"/>
        <c:numFmt formatCode="0_ 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695472"/>
        <c:crosses val="autoZero"/>
        <c:crossBetween val="between"/>
      </c:valAx>
      <c:valAx>
        <c:axId val="30273310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33496"/>
        <c:crosses val="max"/>
        <c:crossBetween val="between"/>
      </c:valAx>
      <c:catAx>
        <c:axId val="302733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2733104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办公分板块!$B$1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2.58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2.38</c:v>
                </c:pt>
                <c:pt idx="7">
                  <c:v>0</c:v>
                </c:pt>
                <c:pt idx="8">
                  <c:v>30.24</c:v>
                </c:pt>
                <c:pt idx="9">
                  <c:v>17.84</c:v>
                </c:pt>
                <c:pt idx="10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64-4D0B-8EBC-D5365AC9AEF5}"/>
            </c:ext>
          </c:extLst>
        </c:ser>
        <c:ser>
          <c:idx val="1"/>
          <c:order val="1"/>
          <c:tx>
            <c:strRef>
              <c:f>办公分板块!$C$1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办公分板块!$C$2:$C$12</c:f>
              <c:numCache>
                <c:formatCode>General</c:formatCode>
                <c:ptCount val="11"/>
                <c:pt idx="0">
                  <c:v>0.02</c:v>
                </c:pt>
                <c:pt idx="1">
                  <c:v>0.52</c:v>
                </c:pt>
                <c:pt idx="2">
                  <c:v>6.11</c:v>
                </c:pt>
                <c:pt idx="3">
                  <c:v>0.75</c:v>
                </c:pt>
                <c:pt idx="4">
                  <c:v>5.43</c:v>
                </c:pt>
                <c:pt idx="5">
                  <c:v>1.05</c:v>
                </c:pt>
                <c:pt idx="6">
                  <c:v>5.95</c:v>
                </c:pt>
                <c:pt idx="7">
                  <c:v>2.12</c:v>
                </c:pt>
                <c:pt idx="8">
                  <c:v>12.88</c:v>
                </c:pt>
                <c:pt idx="9">
                  <c:v>6.75</c:v>
                </c:pt>
                <c:pt idx="10">
                  <c:v>1.41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64-4D0B-8EBC-D5365AC9A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2912"/>
        <c:axId val="302717816"/>
      </c:barChart>
      <c:lineChart>
        <c:grouping val="stacked"/>
        <c:varyColors val="0"/>
        <c:ser>
          <c:idx val="2"/>
          <c:order val="2"/>
          <c:tx>
            <c:strRef>
              <c:f>办公分板块!$D$1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996600"/>
              </a:solidFill>
              <a:round/>
            </a:ln>
            <a:effectLst/>
          </c:spPr>
          <c:marker>
            <c:symbol val="none"/>
          </c:marker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办公分板块!$D$2:$D$12</c:f>
              <c:numCache>
                <c:formatCode>General</c:formatCode>
                <c:ptCount val="11"/>
                <c:pt idx="0">
                  <c:v>29739</c:v>
                </c:pt>
                <c:pt idx="1">
                  <c:v>37726</c:v>
                </c:pt>
                <c:pt idx="2">
                  <c:v>32371</c:v>
                </c:pt>
                <c:pt idx="3">
                  <c:v>41630</c:v>
                </c:pt>
                <c:pt idx="4">
                  <c:v>28279</c:v>
                </c:pt>
                <c:pt idx="5">
                  <c:v>27668</c:v>
                </c:pt>
                <c:pt idx="6">
                  <c:v>23179</c:v>
                </c:pt>
                <c:pt idx="7">
                  <c:v>23400</c:v>
                </c:pt>
                <c:pt idx="8">
                  <c:v>12542</c:v>
                </c:pt>
                <c:pt idx="9">
                  <c:v>9488</c:v>
                </c:pt>
                <c:pt idx="10">
                  <c:v>6520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C464-4D0B-8EBC-D5365AC9A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0168"/>
        <c:axId val="302720560"/>
      </c:lineChart>
      <c:catAx>
        <c:axId val="3027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7816"/>
        <c:crosses val="autoZero"/>
        <c:auto val="1"/>
        <c:lblAlgn val="ctr"/>
        <c:lblOffset val="100"/>
        <c:noMultiLvlLbl val="0"/>
      </c:catAx>
      <c:valAx>
        <c:axId val="302717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2912"/>
        <c:crosses val="autoZero"/>
        <c:crossBetween val="between"/>
      </c:valAx>
      <c:valAx>
        <c:axId val="3027205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0168"/>
        <c:crosses val="max"/>
        <c:crossBetween val="between"/>
        <c:majorUnit val="10000"/>
      </c:valAx>
      <c:catAx>
        <c:axId val="302720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05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sz="1200" b="1" i="0" u="none" strike="noStrike" kern="1200" baseline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zh-CN" sz="1200" b="1" i="0" u="none" strike="noStrike" kern="1200" baseline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南京别墅市场月度供销价走势</a:t>
            </a:r>
            <a:endParaRPr lang="zh-CN" altLang="zh-CN" sz="1200" b="1" i="0" u="none" strike="noStrike" kern="1200" baseline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商业量价!$B$1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</c:spPr>
          <c:invertIfNegative val="0"/>
          <c:dLbls>
            <c:dLbl>
              <c:idx val="1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2A5-4E0E-B187-458BB619B80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numCache>
            </c:numRef>
          </c:cat>
          <c:val>
            <c:numRef>
              <c:f>商业量价!$B$2:$B$14</c:f>
              <c:numCache>
                <c:formatCode>General</c:formatCode>
                <c:ptCount val="13"/>
                <c:pt idx="0">
                  <c:v>12.03</c:v>
                </c:pt>
                <c:pt idx="1">
                  <c:v>10.57</c:v>
                </c:pt>
                <c:pt idx="2">
                  <c:v>8.0299999999999994</c:v>
                </c:pt>
                <c:pt idx="3">
                  <c:v>14.91</c:v>
                </c:pt>
                <c:pt idx="4">
                  <c:v>8</c:v>
                </c:pt>
                <c:pt idx="5">
                  <c:v>12.83</c:v>
                </c:pt>
                <c:pt idx="6">
                  <c:v>1.91</c:v>
                </c:pt>
                <c:pt idx="7">
                  <c:v>1.73</c:v>
                </c:pt>
                <c:pt idx="8">
                  <c:v>9.5</c:v>
                </c:pt>
                <c:pt idx="9">
                  <c:v>3.98</c:v>
                </c:pt>
                <c:pt idx="10">
                  <c:v>15.3</c:v>
                </c:pt>
                <c:pt idx="11">
                  <c:v>13.62</c:v>
                </c:pt>
                <c:pt idx="12">
                  <c:v>7.72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A5-4E0E-B187-458BB619B807}"/>
            </c:ext>
          </c:extLst>
        </c:ser>
        <c:ser>
          <c:idx val="1"/>
          <c:order val="1"/>
          <c:tx>
            <c:strRef>
              <c:f>商业量价!$C$1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Lbl>
              <c:idx val="1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2A5-4E0E-B187-458BB619B80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numCache>
            </c:numRef>
          </c:cat>
          <c:val>
            <c:numRef>
              <c:f>商业量价!$C$2:$C$14</c:f>
              <c:numCache>
                <c:formatCode>General</c:formatCode>
                <c:ptCount val="13"/>
                <c:pt idx="0">
                  <c:v>7.15</c:v>
                </c:pt>
                <c:pt idx="1">
                  <c:v>6.08</c:v>
                </c:pt>
                <c:pt idx="2">
                  <c:v>6.55</c:v>
                </c:pt>
                <c:pt idx="3">
                  <c:v>11.01</c:v>
                </c:pt>
                <c:pt idx="4">
                  <c:v>6.2</c:v>
                </c:pt>
                <c:pt idx="5">
                  <c:v>7.64</c:v>
                </c:pt>
                <c:pt idx="6">
                  <c:v>4.16</c:v>
                </c:pt>
                <c:pt idx="7">
                  <c:v>7.1</c:v>
                </c:pt>
                <c:pt idx="8">
                  <c:v>17.05</c:v>
                </c:pt>
                <c:pt idx="9">
                  <c:v>8.4</c:v>
                </c:pt>
                <c:pt idx="10">
                  <c:v>5.57</c:v>
                </c:pt>
                <c:pt idx="11">
                  <c:v>6.54</c:v>
                </c:pt>
                <c:pt idx="12">
                  <c:v>6.72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A5-4E0E-B187-458BB619B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695472"/>
        <c:axId val="302732712"/>
      </c:barChart>
      <c:lineChart>
        <c:grouping val="standard"/>
        <c:varyColors val="0"/>
        <c:ser>
          <c:idx val="2"/>
          <c:order val="2"/>
          <c:tx>
            <c:strRef>
              <c:f>商业量价!$D$1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>
              <a:solidFill>
                <a:srgbClr val="B7944D"/>
              </a:solidFill>
            </a:ln>
          </c:spPr>
          <c:marker>
            <c:symbol val="none"/>
          </c:marker>
          <c:dLbls>
            <c:dLbl>
              <c:idx val="12"/>
              <c:layout>
                <c:manualLayout>
                  <c:x val="-1.4616080450589592E-2"/>
                  <c:y val="-3.3833594954147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2A5-4E0E-B187-458BB619B80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numCache>
            </c:numRef>
          </c:cat>
          <c:val>
            <c:numRef>
              <c:f>商业量价!$D$2:$D$14</c:f>
              <c:numCache>
                <c:formatCode>General</c:formatCode>
                <c:ptCount val="13"/>
                <c:pt idx="0">
                  <c:v>19520</c:v>
                </c:pt>
                <c:pt idx="1">
                  <c:v>21502</c:v>
                </c:pt>
                <c:pt idx="2">
                  <c:v>21656</c:v>
                </c:pt>
                <c:pt idx="3">
                  <c:v>20299</c:v>
                </c:pt>
                <c:pt idx="4">
                  <c:v>19540</c:v>
                </c:pt>
                <c:pt idx="5">
                  <c:v>23383</c:v>
                </c:pt>
                <c:pt idx="6">
                  <c:v>19752</c:v>
                </c:pt>
                <c:pt idx="7">
                  <c:v>20471</c:v>
                </c:pt>
                <c:pt idx="8">
                  <c:v>19837</c:v>
                </c:pt>
                <c:pt idx="9">
                  <c:v>21839</c:v>
                </c:pt>
                <c:pt idx="10">
                  <c:v>25956</c:v>
                </c:pt>
                <c:pt idx="11">
                  <c:v>24253</c:v>
                </c:pt>
                <c:pt idx="12">
                  <c:v>23546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C2A5-4E0E-B187-458BB619B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33496"/>
        <c:axId val="302733104"/>
      </c:lineChart>
      <c:catAx>
        <c:axId val="3026954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32712"/>
        <c:crosses val="autoZero"/>
        <c:auto val="1"/>
        <c:lblAlgn val="ctr"/>
        <c:lblOffset val="100"/>
        <c:noMultiLvlLbl val="0"/>
      </c:catAx>
      <c:valAx>
        <c:axId val="302732712"/>
        <c:scaling>
          <c:orientation val="minMax"/>
        </c:scaling>
        <c:delete val="0"/>
        <c:axPos val="l"/>
        <c:numFmt formatCode="0_ 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695472"/>
        <c:crosses val="autoZero"/>
        <c:crossBetween val="between"/>
      </c:valAx>
      <c:valAx>
        <c:axId val="30273310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33496"/>
        <c:crosses val="max"/>
        <c:crossBetween val="between"/>
      </c:valAx>
      <c:catAx>
        <c:axId val="302733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2733104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700B-69A2-4C00-862E-0FD156BDDDAC}" type="datetimeFigureOut">
              <a:rPr lang="zh-CN" altLang="en-US" smtClean="0"/>
              <a:t>2017/8/27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194D2-697F-4718-867E-9401F991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69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07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83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5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6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4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2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5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6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95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2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0234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月度量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37458" y="887941"/>
            <a:ext cx="10515600" cy="517327"/>
          </a:xfrm>
        </p:spPr>
        <p:txBody>
          <a:bodyPr anchor="ctr" anchorCtr="0"/>
          <a:lstStyle>
            <a:lvl1pPr marL="0" algn="l" defTabSz="914400" rtl="0" eaLnBrk="1" latinLnBrk="0" hangingPunct="1">
              <a:lnSpc>
                <a:spcPct val="150000"/>
              </a:lnSpc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说理</a:t>
            </a: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037458" y="5274000"/>
            <a:ext cx="10515600" cy="925200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供应面积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成交面积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成交价格</a:t>
            </a:r>
          </a:p>
        </p:txBody>
      </p:sp>
    </p:spTree>
    <p:extLst>
      <p:ext uri="{BB962C8B-B14F-4D97-AF65-F5344CB8AC3E}">
        <p14:creationId xmlns:p14="http://schemas.microsoft.com/office/powerpoint/2010/main" val="178229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板块表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432175" y="1535113"/>
            <a:ext cx="5722938" cy="295275"/>
          </a:xfrm>
        </p:spPr>
        <p:txBody>
          <a:bodyPr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37458" y="887941"/>
            <a:ext cx="10515600" cy="517327"/>
          </a:xfrm>
        </p:spPr>
        <p:txBody>
          <a:bodyPr anchor="ctr" anchorCtr="0"/>
          <a:lstStyle>
            <a:lvl1pPr>
              <a:defRPr lang="zh-CN" altLang="en-US" sz="1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/>
              <a:t>说理</a:t>
            </a: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1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1267629" y="4125951"/>
            <a:ext cx="4564123" cy="183563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6293644" y="4125951"/>
            <a:ext cx="4564123" cy="183563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704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排行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37458" y="887941"/>
            <a:ext cx="10515600" cy="517327"/>
          </a:xfrm>
        </p:spPr>
        <p:txBody>
          <a:bodyPr anchor="ctr" anchorCtr="0"/>
          <a:lstStyle>
            <a:lvl1pPr marL="0" algn="l" defTabSz="914400" rtl="0" eaLnBrk="1" latinLnBrk="0" hangingPunct="1">
              <a:lnSpc>
                <a:spcPct val="150000"/>
              </a:lnSpc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说理</a:t>
            </a: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9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037458" y="5274000"/>
            <a:ext cx="10515600" cy="925200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面积榜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金额榜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8233" y="1469355"/>
            <a:ext cx="5555963" cy="252125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6264837" y="1469355"/>
            <a:ext cx="5555963" cy="252125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63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库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2686" y="889018"/>
            <a:ext cx="11325987" cy="904976"/>
          </a:xfrm>
        </p:spPr>
        <p:txBody>
          <a:bodyPr anchor="ctr" anchorCtr="0"/>
          <a:lstStyle>
            <a:lvl1pPr marL="0" algn="l" defTabSz="914400" rtl="0" eaLnBrk="1" latinLnBrk="0" hangingPunct="1">
              <a:lnSpc>
                <a:spcPct val="150000"/>
              </a:lnSpc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全市情况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板块情况</a:t>
            </a: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12" name="矩形 11"/>
          <p:cNvSpPr/>
          <p:nvPr userDrawn="1"/>
        </p:nvSpPr>
        <p:spPr>
          <a:xfrm>
            <a:off x="8515350" y="3667907"/>
            <a:ext cx="3512683" cy="38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备注：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去化周期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库存面积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近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个月平均去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化面积</a:t>
            </a:r>
            <a:endParaRPr lang="en-US" altLang="zh-CN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186593" y="1764473"/>
            <a:ext cx="2646878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zh-CN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南京商品</a:t>
            </a:r>
            <a:r>
              <a:rPr lang="zh-CN" altLang="zh-CN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住宅存量以及去化周期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走势</a:t>
            </a:r>
            <a:endParaRPr lang="zh-CN" altLang="zh-CN" sz="12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2227970" y="4126875"/>
            <a:ext cx="4564123" cy="183563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38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1768" y="2932528"/>
            <a:ext cx="8446055" cy="93815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89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7458" y="887941"/>
            <a:ext cx="10515600" cy="517327"/>
          </a:xfrm>
        </p:spPr>
        <p:txBody>
          <a:bodyPr anchor="ctr" anchorCtr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712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1768" y="2932528"/>
            <a:ext cx="8446055" cy="93815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554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7558" y="735541"/>
            <a:ext cx="10515600" cy="517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说理</a:t>
            </a:r>
            <a:endParaRPr lang="zh-CN" altLang="en-US" dirty="0"/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83338"/>
            <a:ext cx="12192000" cy="474662"/>
            <a:chOff x="0" y="0"/>
            <a:chExt cx="12192000" cy="12049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9F0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C11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799" y="6451864"/>
            <a:ext cx="712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38450" y="162499"/>
            <a:ext cx="5515099" cy="5492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9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49" r:id="rId5"/>
    <p:sldLayoutId id="2147483650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lang="zh-CN" altLang="en-US" sz="18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0页-0号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0页-1号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0页-2号</a:t>
            </a:r>
            <a:endParaRPr lang="zh-CN" altLang="en-US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72751522"/>
              </p:ext>
            </p:extLst>
          </p:nvPr>
        </p:nvGraphicFramePr>
        <p:xfrm>
          <a:off x="605373" y="1756895"/>
          <a:ext cx="11115571" cy="3313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5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9页-0号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9页-1号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9页-2号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9页-3号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9页-4号</a:t>
            </a:r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230337" y="1783974"/>
          <a:ext cx="5624964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116833.12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78194.82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57175.88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42926.52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14515.60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中航樾公馆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37687.42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18025.74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31273.77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36586.24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28233" y="1794030"/>
          <a:ext cx="5555963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57175.88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78194.82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36586.24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31273.77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116833.12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26569.92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30454.62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19272.05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24980.28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12962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437194" y="6485700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t>9页-7号</a:t>
            </a:r>
          </a:p>
        </p:txBody>
      </p:sp>
    </p:spTree>
    <p:extLst>
      <p:ext uri="{BB962C8B-B14F-4D97-AF65-F5344CB8AC3E}">
        <p14:creationId xmlns:p14="http://schemas.microsoft.com/office/powerpoint/2010/main" val="41920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10页-0号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10页-1号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10页-2号</a:t>
            </a:r>
            <a:endParaRPr lang="zh-CN" alt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83239"/>
              </p:ext>
            </p:extLst>
          </p:nvPr>
        </p:nvGraphicFramePr>
        <p:xfrm>
          <a:off x="861237" y="1708952"/>
          <a:ext cx="10426872" cy="337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48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11页-0号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11页-1号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11页-2号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11页-3号</a:t>
            </a:r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11页-4号</a:t>
            </a:r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267630" y="4381201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板块</a:t>
                      </a:r>
                      <a:endParaRPr lang="zh-CN" altLang="en-US" sz="105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项目名称</a:t>
                      </a:r>
                      <a:endParaRPr lang="zh-CN" altLang="en-US" sz="105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上市面积</a:t>
                      </a:r>
                      <a:r>
                        <a:rPr lang="en-US" altLang="zh-CN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r>
                        <a:rPr lang="en-US" altLang="zh-CN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㎡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30.24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7.44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冠城大通蓝郡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6.08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6.07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10.85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溧水万达广场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3.18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3.03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2.58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明发浦泰梦幻家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旭辉铂悦秦淮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6292212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12.88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5.72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1.93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1.31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6.75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3.66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2.66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水岸新都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3.36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1.45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恒大华府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0.77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0437194" y="64857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t>11页-7号</a:t>
            </a: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3406547308"/>
              </p:ext>
            </p:extLst>
          </p:nvPr>
        </p:nvGraphicFramePr>
        <p:xfrm>
          <a:off x="1267629" y="1829820"/>
          <a:ext cx="9588706" cy="222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33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12页-0号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12页-1号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12页-2号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12页-3号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12页-4号</a:t>
            </a:r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230337" y="1783974"/>
          <a:ext cx="5624964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116833.12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78194.82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57175.88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42926.52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14515.60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中航樾公馆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37687.42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18025.74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31273.77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36586.24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28233" y="1794030"/>
          <a:ext cx="5555963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57175.88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78194.82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36586.24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31273.77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116833.12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26569.92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30454.62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19272.05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24980.28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12962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437194" y="6485700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t>12页-7号</a:t>
            </a:r>
          </a:p>
        </p:txBody>
      </p:sp>
    </p:spTree>
    <p:extLst>
      <p:ext uri="{BB962C8B-B14F-4D97-AF65-F5344CB8AC3E}">
        <p14:creationId xmlns:p14="http://schemas.microsoft.com/office/powerpoint/2010/main" val="33352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777490" y="1888963"/>
            <a:ext cx="7659704" cy="2129414"/>
            <a:chOff x="2696469" y="1878999"/>
            <a:chExt cx="7506571" cy="2129414"/>
          </a:xfrm>
        </p:grpSpPr>
        <p:sp>
          <p:nvSpPr>
            <p:cNvPr id="36" name="矩形 35"/>
            <p:cNvSpPr/>
            <p:nvPr/>
          </p:nvSpPr>
          <p:spPr>
            <a:xfrm>
              <a:off x="2696469" y="1879000"/>
              <a:ext cx="4040111" cy="2116351"/>
            </a:xfrm>
            <a:prstGeom prst="rect">
              <a:avLst/>
            </a:pr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736579" y="1878999"/>
              <a:ext cx="2042182" cy="2116351"/>
            </a:xfrm>
            <a:prstGeom prst="rect">
              <a:avLst/>
            </a:prstGeom>
            <a:solidFill>
              <a:schemeClr val="accent2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511849" y="1911890"/>
              <a:ext cx="1103025" cy="23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江南六区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064385" y="1911890"/>
              <a:ext cx="714376" cy="236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两江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8778761" y="1892062"/>
              <a:ext cx="1353731" cy="2116351"/>
            </a:xfrm>
            <a:prstGeom prst="rect">
              <a:avLst/>
            </a:prstGeom>
            <a:solidFill>
              <a:schemeClr val="accent6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488664" y="1911890"/>
              <a:ext cx="714376" cy="236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郊县</a:t>
              </a:r>
            </a:p>
          </p:txBody>
        </p:sp>
      </p:grp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1页-1号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1页-2号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1页-3号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1页-4号</a:t>
            </a:r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1页-5号</a:t>
            </a:r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09759"/>
              </p:ext>
            </p:extLst>
          </p:nvPr>
        </p:nvGraphicFramePr>
        <p:xfrm>
          <a:off x="1267630" y="4381201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板块</a:t>
                      </a:r>
                      <a:endParaRPr lang="zh-CN" altLang="en-US" sz="105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项目名称</a:t>
                      </a:r>
                      <a:endParaRPr lang="zh-CN" altLang="en-US" sz="105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上市面积</a:t>
                      </a:r>
                      <a:r>
                        <a:rPr lang="en-US" altLang="zh-CN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r>
                        <a:rPr lang="en-US" altLang="zh-CN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㎡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30.24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7.44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冠城大通蓝郡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6.08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6.07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10.85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溧水万达广场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3.18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3.03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2.58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明发浦泰梦幻家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旭辉铂悦秦淮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9471"/>
              </p:ext>
            </p:extLst>
          </p:nvPr>
        </p:nvGraphicFramePr>
        <p:xfrm>
          <a:off x="6292212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12.88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5.72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1.93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1.31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6.75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3.66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2.66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水岸新都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3.36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1.45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恒大华府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0.77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0437194" y="64857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t>1页-8号</a:t>
            </a: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019796034"/>
              </p:ext>
            </p:extLst>
          </p:nvPr>
        </p:nvGraphicFramePr>
        <p:xfrm>
          <a:off x="1267629" y="1829820"/>
          <a:ext cx="9588706" cy="222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24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2页-0号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2页-1号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2页-2号</a:t>
            </a:r>
            <a:endParaRPr lang="zh-CN" altLang="en-US"/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/>
          </p:nvPr>
        </p:nvGraphicFramePr>
        <p:xfrm>
          <a:off x="370032" y="1958210"/>
          <a:ext cx="82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8902606" y="2229707"/>
            <a:ext cx="2534537" cy="1180243"/>
          </a:xfrm>
          <a:prstGeom prst="roundRect">
            <a:avLst>
              <a:gd name="adj" fmla="val 755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t>2页-4号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902605" y="4171950"/>
            <a:ext cx="2534537" cy="2019300"/>
          </a:xfrm>
          <a:prstGeom prst="roundRect">
            <a:avLst>
              <a:gd name="adj" fmla="val 755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t>2页-5号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图表 11"/>
          <p:cNvGraphicFramePr/>
          <p:nvPr>
            <p:extLst/>
          </p:nvPr>
        </p:nvGraphicFramePr>
        <p:xfrm>
          <a:off x="370032" y="4336167"/>
          <a:ext cx="82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368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3页-0号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3页-1号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3页-2号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3页-3号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3页-4号</a:t>
            </a:r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98488"/>
              </p:ext>
            </p:extLst>
          </p:nvPr>
        </p:nvGraphicFramePr>
        <p:xfrm>
          <a:off x="6230337" y="1783974"/>
          <a:ext cx="5624964" cy="3417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5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116833.12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78194.82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57175.88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42926.52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14515.60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中航樾公馆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37687.42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18025.74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31273.77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36586.24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30454.62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26569.92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雅居乐滨江国际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28136.48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9558.09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29437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融创玉兰公馆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27285.15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9237.66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29537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保利中央公园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26958.16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9548.72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24980.28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19272.05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12962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38801"/>
              </p:ext>
            </p:extLst>
          </p:nvPr>
        </p:nvGraphicFramePr>
        <p:xfrm>
          <a:off x="328233" y="1794030"/>
          <a:ext cx="5555963" cy="3417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5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57175.88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78194.82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36586.24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31273.77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116833.12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26569.92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30454.62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19272.05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24980.28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12962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中航樾公馆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18025.74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37687.42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14515.60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42926.52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13055.69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18245.90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13975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荣鼎幸福城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12694.98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13307.28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10482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东城金茂悦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10073.17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24427.92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437194" y="6485700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t>3页-7号</a:t>
            </a:r>
          </a:p>
        </p:txBody>
      </p:sp>
    </p:spTree>
    <p:extLst>
      <p:ext uri="{BB962C8B-B14F-4D97-AF65-F5344CB8AC3E}">
        <p14:creationId xmlns:p14="http://schemas.microsoft.com/office/powerpoint/2010/main" val="39748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4页-0号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4页-1号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4页-2号</a:t>
            </a:r>
            <a:endParaRPr lang="zh-CN" altLang="en-US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172327"/>
              </p:ext>
            </p:extLst>
          </p:nvPr>
        </p:nvGraphicFramePr>
        <p:xfrm>
          <a:off x="861237" y="1708952"/>
          <a:ext cx="10426872" cy="337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5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5页-0号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5页-1号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5页-2号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5页-3号</a:t>
            </a:r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5页-4号</a:t>
            </a:r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267630" y="4381201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板块</a:t>
                      </a:r>
                      <a:endParaRPr lang="zh-CN" altLang="en-US" sz="105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项目名称</a:t>
                      </a:r>
                      <a:endParaRPr lang="zh-CN" altLang="en-US" sz="105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上市面积</a:t>
                      </a:r>
                      <a:r>
                        <a:rPr lang="en-US" altLang="zh-CN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r>
                        <a:rPr lang="en-US" altLang="zh-CN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㎡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30.24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7.44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冠城大通蓝郡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6.08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6.07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10.85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溧水万达广场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3.18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3.03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2.58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明发浦泰梦幻家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旭辉铂悦秦淮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6292212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12.88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5.72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1.93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1.31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6.75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3.66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2.66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水岸新都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3.36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1.45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恒大华府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0.77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0437194" y="64857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t>5页-7号</a:t>
            </a: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14084526"/>
              </p:ext>
            </p:extLst>
          </p:nvPr>
        </p:nvGraphicFramePr>
        <p:xfrm>
          <a:off x="1267629" y="1829820"/>
          <a:ext cx="9588706" cy="222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56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6页-0号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6页-1号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6页-2号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6页-3号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6页-4号</a:t>
            </a:r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108554"/>
              </p:ext>
            </p:extLst>
          </p:nvPr>
        </p:nvGraphicFramePr>
        <p:xfrm>
          <a:off x="6230337" y="1783974"/>
          <a:ext cx="5624964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116833.12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78194.82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57175.88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42926.52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14515.60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中航樾公馆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37687.42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18025.74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31273.77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36586.24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36696"/>
              </p:ext>
            </p:extLst>
          </p:nvPr>
        </p:nvGraphicFramePr>
        <p:xfrm>
          <a:off x="328233" y="1794030"/>
          <a:ext cx="5555963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57175.88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78194.82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36586.24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31273.77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116833.12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26569.92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30454.62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19272.05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24980.28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12962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437194" y="6485700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t>6页-7号</a:t>
            </a:r>
          </a:p>
        </p:txBody>
      </p:sp>
    </p:spTree>
    <p:extLst>
      <p:ext uri="{BB962C8B-B14F-4D97-AF65-F5344CB8AC3E}">
        <p14:creationId xmlns:p14="http://schemas.microsoft.com/office/powerpoint/2010/main" val="26666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7页-0号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7页-1号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7页-2号</a:t>
            </a:r>
            <a:endParaRPr lang="zh-CN" alt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399"/>
              </p:ext>
            </p:extLst>
          </p:nvPr>
        </p:nvGraphicFramePr>
        <p:xfrm>
          <a:off x="861237" y="1708952"/>
          <a:ext cx="10426872" cy="337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65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8页-0号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8页-1号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8页-2号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8页-3号</a:t>
            </a:r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8页-4号</a:t>
            </a:r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267630" y="4381201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板块</a:t>
                      </a:r>
                      <a:endParaRPr lang="zh-CN" altLang="en-US" sz="105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项目名称</a:t>
                      </a:r>
                      <a:endParaRPr lang="zh-CN" altLang="en-US" sz="105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上市面积</a:t>
                      </a:r>
                      <a:r>
                        <a:rPr lang="en-US" altLang="zh-CN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r>
                        <a:rPr lang="en-US" altLang="zh-CN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㎡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30.24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7.44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冠城大通蓝郡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6.08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6.07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10.85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溧水万达广场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3.18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3.03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2.58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明发浦泰梦幻家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旭辉铂悦秦淮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6292212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12.88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5.72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1.93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1.31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6.75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3.66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2.66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水岸新都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3.36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1.45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恒大华府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0.77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0437194" y="64857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t>8页-7号</a:t>
            </a: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3689761128"/>
              </p:ext>
            </p:extLst>
          </p:nvPr>
        </p:nvGraphicFramePr>
        <p:xfrm>
          <a:off x="1267629" y="1829820"/>
          <a:ext cx="9588706" cy="222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73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7751</TotalTime>
  <Words>1444</Words>
  <Application>Microsoft Office PowerPoint</Application>
  <PresentationFormat>宽屏</PresentationFormat>
  <Paragraphs>644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Wingdings</vt:lpstr>
      <vt:lpstr>Office 主题</vt:lpstr>
      <vt:lpstr>四、住宅市场-月度量价</vt:lpstr>
      <vt:lpstr>四、住宅市场-板块表现</vt:lpstr>
      <vt:lpstr>四、住宅市场-库存</vt:lpstr>
      <vt:lpstr>四、住宅市场-排行榜</vt:lpstr>
      <vt:lpstr>五、商办市场-办公</vt:lpstr>
      <vt:lpstr>五、商办市场-办公</vt:lpstr>
      <vt:lpstr>五、商办市场-办公</vt:lpstr>
      <vt:lpstr>五、商办市场-商业</vt:lpstr>
      <vt:lpstr>五、商办市场-商业</vt:lpstr>
      <vt:lpstr>五、商办市场-商业</vt:lpstr>
      <vt:lpstr>六、别墅市场-月度量价</vt:lpstr>
      <vt:lpstr>六、别墅市场-板块表现</vt:lpstr>
      <vt:lpstr>六、别墅市场-排行榜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365</dc:creator>
  <cp:lastModifiedBy>Peng Ziqiao</cp:lastModifiedBy>
  <cp:revision>535</cp:revision>
  <dcterms:created xsi:type="dcterms:W3CDTF">2016-05-31T01:36:05Z</dcterms:created>
  <dcterms:modified xsi:type="dcterms:W3CDTF">2017-08-27T00:57:45Z</dcterms:modified>
</cp:coreProperties>
</file>