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theme/themeOverride4.xml" ContentType="application/vnd.openxmlformats-officedocument.themeOverride+xml"/>
  <Override PartName="/ppt/notesSlides/notesSlide3.xml" ContentType="application/vnd.openxmlformats-officedocument.presentationml.notesSlide+xml"/>
  <Override PartName="/ppt/charts/chart5.xml" ContentType="application/vnd.openxmlformats-officedocument.drawingml.chart+xml"/>
  <Override PartName="/ppt/theme/themeOverride5.xml" ContentType="application/vnd.openxmlformats-officedocument.themeOverride+xml"/>
  <Override PartName="/ppt/charts/chart6.xml" ContentType="application/vnd.openxmlformats-officedocument.drawingml.chart+xml"/>
  <Override PartName="/ppt/theme/themeOverride6.xml" ContentType="application/vnd.openxmlformats-officedocument.themeOverride+xml"/>
  <Override PartName="/ppt/notesSlides/notesSlide4.xml" ContentType="application/vnd.openxmlformats-officedocument.presentationml.notesSlide+xml"/>
  <Override PartName="/ppt/charts/chart7.xml" ContentType="application/vnd.openxmlformats-officedocument.drawingml.chart+xml"/>
  <Override PartName="/ppt/theme/themeOverride7.xml" ContentType="application/vnd.openxmlformats-officedocument.themeOverride+xml"/>
  <Override PartName="/ppt/charts/chart8.xml" ContentType="application/vnd.openxmlformats-officedocument.drawingml.chart+xml"/>
  <Override PartName="/ppt/theme/themeOverride8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1" r:id="rId2"/>
    <p:sldId id="262" r:id="rId3"/>
    <p:sldId id="263" r:id="rId4"/>
    <p:sldId id="264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3030"/>
    <a:srgbClr val="5D7769"/>
    <a:srgbClr val="202431"/>
    <a:srgbClr val="5C2836"/>
    <a:srgbClr val="AB2C38"/>
    <a:srgbClr val="4A4949"/>
    <a:srgbClr val="F4A230"/>
    <a:srgbClr val="D74B4B"/>
    <a:srgbClr val="435B75"/>
    <a:srgbClr val="9A9B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807" autoAdjust="0"/>
  </p:normalViewPr>
  <p:slideViewPr>
    <p:cSldViewPr snapToGrid="0">
      <p:cViewPr varScale="1">
        <p:scale>
          <a:sx n="83" d="100"/>
          <a:sy n="83" d="100"/>
        </p:scale>
        <p:origin x="90" y="132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326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.xlsx"/><Relationship Id="rId1" Type="http://schemas.openxmlformats.org/officeDocument/2006/relationships/themeOverride" Target="../theme/themeOverride3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.xlsx"/><Relationship Id="rId1" Type="http://schemas.openxmlformats.org/officeDocument/2006/relationships/themeOverride" Target="../theme/themeOverride4.xm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4.xlsx"/><Relationship Id="rId1" Type="http://schemas.openxmlformats.org/officeDocument/2006/relationships/themeOverride" Target="../theme/themeOverride5.xml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5.xlsx"/><Relationship Id="rId1" Type="http://schemas.openxmlformats.org/officeDocument/2006/relationships/themeOverride" Target="../theme/themeOverride6.xml"/></Relationships>
</file>

<file path=ppt/charts/_rels/chart7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6.xlsx"/><Relationship Id="rId1" Type="http://schemas.openxmlformats.org/officeDocument/2006/relationships/themeOverride" Target="../theme/themeOverride7.xml"/></Relationships>
</file>

<file path=ppt/charts/_rels/chart8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7.xlsx"/><Relationship Id="rId1" Type="http://schemas.openxmlformats.org/officeDocument/2006/relationships/themeOverride" Target="../theme/themeOverrid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rgbClr val="4A4949"/>
            </a:solidFill>
            <a:ln w="12700">
              <a:noFill/>
            </a:ln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073-416E-A0A2-5EE0B81519A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rgbClr val="C1102A"/>
            </a:solidFill>
            <a:ln>
              <a:noFill/>
            </a:ln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073-416E-A0A2-5EE0B81519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76676224"/>
        <c:axId val="776676616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ln w="28575">
              <a:solidFill>
                <a:srgbClr val="F39617"/>
              </a:solidFill>
              <a:prstDash val="solid"/>
            </a:ln>
          </c:spPr>
          <c:marker>
            <c:symbol val="diamond"/>
            <c:size val="8"/>
            <c:spPr>
              <a:solidFill>
                <a:srgbClr val="F4A230"/>
              </a:solidFill>
              <a:ln w="12700">
                <a:noFill/>
                <a:prstDash val="sysDash"/>
              </a:ln>
            </c:spPr>
          </c:marker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2-D073-416E-A0A2-5EE0B81519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76677400"/>
        <c:axId val="776677008"/>
      </c:lineChart>
      <c:catAx>
        <c:axId val="7766762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solidFill>
              <a:schemeClr val="bg1">
                <a:lumMod val="50000"/>
              </a:schemeClr>
            </a:solidFill>
          </a:ln>
        </c:spPr>
        <c:txPr>
          <a:bodyPr/>
          <a:lstStyle/>
          <a:p>
            <a:pPr>
              <a:defRPr sz="1000"/>
            </a:pPr>
            <a:endParaRPr lang="zh-CN"/>
          </a:p>
        </c:txPr>
        <c:crossAx val="776676616"/>
        <c:crossesAt val="0"/>
        <c:auto val="1"/>
        <c:lblAlgn val="ctr"/>
        <c:lblOffset val="100"/>
        <c:noMultiLvlLbl val="0"/>
      </c:catAx>
      <c:valAx>
        <c:axId val="776676616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65000"/>
                </a:schemeClr>
              </a:solidFill>
              <a:prstDash val="dash"/>
            </a:ln>
          </c:spPr>
        </c:majorGridlines>
        <c:numFmt formatCode="General" sourceLinked="0"/>
        <c:majorTickMark val="none"/>
        <c:minorTickMark val="none"/>
        <c:tickLblPos val="nextTo"/>
        <c:spPr>
          <a:ln>
            <a:solidFill>
              <a:schemeClr val="bg1">
                <a:lumMod val="50000"/>
              </a:schemeClr>
            </a:solidFill>
          </a:ln>
        </c:spPr>
        <c:txPr>
          <a:bodyPr/>
          <a:lstStyle/>
          <a:p>
            <a:pPr>
              <a:defRPr sz="1000"/>
            </a:pPr>
            <a:endParaRPr lang="zh-CN"/>
          </a:p>
        </c:txPr>
        <c:crossAx val="776676224"/>
        <c:crosses val="autoZero"/>
        <c:crossBetween val="between"/>
      </c:valAx>
      <c:valAx>
        <c:axId val="776677008"/>
        <c:scaling>
          <c:orientation val="minMax"/>
        </c:scaling>
        <c:delete val="0"/>
        <c:axPos val="r"/>
        <c:numFmt formatCode="General" sourceLinked="1"/>
        <c:majorTickMark val="in"/>
        <c:minorTickMark val="none"/>
        <c:tickLblPos val="nextTo"/>
        <c:spPr>
          <a:ln>
            <a:noFill/>
          </a:ln>
        </c:spPr>
        <c:txPr>
          <a:bodyPr/>
          <a:lstStyle/>
          <a:p>
            <a:pPr algn="ctr">
              <a:defRPr sz="1000"/>
            </a:pPr>
            <a:endParaRPr lang="zh-CN"/>
          </a:p>
        </c:txPr>
        <c:crossAx val="776677400"/>
        <c:crosses val="max"/>
        <c:crossBetween val="between"/>
      </c:valAx>
      <c:catAx>
        <c:axId val="77667740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one"/>
        <c:crossAx val="776677008"/>
        <c:crosses val="autoZero"/>
        <c:auto val="1"/>
        <c:lblAlgn val="ctr"/>
        <c:lblOffset val="100"/>
        <c:noMultiLvlLbl val="0"/>
      </c:catAx>
      <c:dTable>
        <c:showHorzBorder val="1"/>
        <c:showVertBorder val="1"/>
        <c:showOutline val="1"/>
        <c:showKeys val="1"/>
        <c:txPr>
          <a:bodyPr/>
          <a:lstStyle/>
          <a:p>
            <a:pPr rtl="0">
              <a:defRPr sz="800"/>
            </a:pPr>
            <a:endParaRPr lang="zh-CN"/>
          </a:p>
        </c:txPr>
      </c:dTable>
      <c:spPr>
        <a:noFill/>
        <a:ln w="25400">
          <a:noFill/>
        </a:ln>
      </c:spPr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200">
          <a:solidFill>
            <a:schemeClr val="tx1"/>
          </a:solidFill>
          <a:latin typeface="微软雅黑" pitchFamily="34" charset="-122"/>
          <a:ea typeface="微软雅黑" pitchFamily="34" charset="-122"/>
        </a:defRPr>
      </a:pPr>
      <a:endParaRPr lang="zh-CN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rgbClr val="4A4949"/>
            </a:solidFill>
            <a:ln w="12700">
              <a:noFill/>
            </a:ln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D7B-4D7C-9E0E-9AB481BED3C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rgbClr val="C1102A"/>
            </a:solidFill>
            <a:ln>
              <a:noFill/>
            </a:ln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D7B-4D7C-9E0E-9AB481BED3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76676224"/>
        <c:axId val="776676616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ln w="28575">
              <a:solidFill>
                <a:srgbClr val="F39617"/>
              </a:solidFill>
              <a:prstDash val="solid"/>
            </a:ln>
          </c:spPr>
          <c:marker>
            <c:symbol val="diamond"/>
            <c:size val="8"/>
            <c:spPr>
              <a:solidFill>
                <a:srgbClr val="F4A230"/>
              </a:solidFill>
              <a:ln w="12700">
                <a:noFill/>
                <a:prstDash val="sysDash"/>
              </a:ln>
            </c:spPr>
          </c:marker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2-8D7B-4D7C-9E0E-9AB481BED3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76677400"/>
        <c:axId val="776677008"/>
      </c:lineChart>
      <c:catAx>
        <c:axId val="7766762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solidFill>
              <a:schemeClr val="bg1">
                <a:lumMod val="50000"/>
              </a:schemeClr>
            </a:solidFill>
          </a:ln>
        </c:spPr>
        <c:txPr>
          <a:bodyPr/>
          <a:lstStyle/>
          <a:p>
            <a:pPr>
              <a:defRPr sz="1000"/>
            </a:pPr>
            <a:endParaRPr lang="zh-CN"/>
          </a:p>
        </c:txPr>
        <c:crossAx val="776676616"/>
        <c:crossesAt val="0"/>
        <c:auto val="1"/>
        <c:lblAlgn val="ctr"/>
        <c:lblOffset val="100"/>
        <c:noMultiLvlLbl val="0"/>
      </c:catAx>
      <c:valAx>
        <c:axId val="776676616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65000"/>
                </a:schemeClr>
              </a:solidFill>
              <a:prstDash val="dash"/>
            </a:ln>
          </c:spPr>
        </c:majorGridlines>
        <c:numFmt formatCode="General" sourceLinked="0"/>
        <c:majorTickMark val="none"/>
        <c:minorTickMark val="none"/>
        <c:tickLblPos val="nextTo"/>
        <c:spPr>
          <a:ln>
            <a:solidFill>
              <a:schemeClr val="bg1">
                <a:lumMod val="50000"/>
              </a:schemeClr>
            </a:solidFill>
          </a:ln>
        </c:spPr>
        <c:txPr>
          <a:bodyPr/>
          <a:lstStyle/>
          <a:p>
            <a:pPr>
              <a:defRPr sz="1000"/>
            </a:pPr>
            <a:endParaRPr lang="zh-CN"/>
          </a:p>
        </c:txPr>
        <c:crossAx val="776676224"/>
        <c:crosses val="autoZero"/>
        <c:crossBetween val="between"/>
      </c:valAx>
      <c:valAx>
        <c:axId val="776677008"/>
        <c:scaling>
          <c:orientation val="minMax"/>
        </c:scaling>
        <c:delete val="0"/>
        <c:axPos val="r"/>
        <c:numFmt formatCode="General" sourceLinked="1"/>
        <c:majorTickMark val="in"/>
        <c:minorTickMark val="none"/>
        <c:tickLblPos val="nextTo"/>
        <c:spPr>
          <a:ln>
            <a:noFill/>
          </a:ln>
        </c:spPr>
        <c:txPr>
          <a:bodyPr/>
          <a:lstStyle/>
          <a:p>
            <a:pPr algn="ctr">
              <a:defRPr sz="1000"/>
            </a:pPr>
            <a:endParaRPr lang="zh-CN"/>
          </a:p>
        </c:txPr>
        <c:crossAx val="776677400"/>
        <c:crosses val="max"/>
        <c:crossBetween val="between"/>
      </c:valAx>
      <c:catAx>
        <c:axId val="77667740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one"/>
        <c:crossAx val="776677008"/>
        <c:crosses val="autoZero"/>
        <c:auto val="1"/>
        <c:lblAlgn val="ctr"/>
        <c:lblOffset val="100"/>
        <c:noMultiLvlLbl val="0"/>
      </c:catAx>
      <c:dTable>
        <c:showHorzBorder val="1"/>
        <c:showVertBorder val="1"/>
        <c:showOutline val="1"/>
        <c:showKeys val="1"/>
        <c:txPr>
          <a:bodyPr/>
          <a:lstStyle/>
          <a:p>
            <a:pPr rtl="0">
              <a:defRPr sz="800"/>
            </a:pPr>
            <a:endParaRPr lang="zh-CN"/>
          </a:p>
        </c:txPr>
      </c:dTable>
      <c:spPr>
        <a:noFill/>
        <a:ln w="25400">
          <a:noFill/>
        </a:ln>
      </c:spPr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200">
          <a:solidFill>
            <a:schemeClr val="tx1"/>
          </a:solidFill>
          <a:latin typeface="微软雅黑" pitchFamily="34" charset="-122"/>
          <a:ea typeface="微软雅黑" pitchFamily="34" charset="-122"/>
        </a:defRPr>
      </a:pPr>
      <a:endParaRPr lang="zh-CN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rgbClr val="4A4949"/>
            </a:solidFill>
            <a:ln w="12700">
              <a:noFill/>
            </a:ln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95-4154-BB33-AF3AA2BF999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rgbClr val="C1102A"/>
            </a:solidFill>
            <a:ln>
              <a:noFill/>
            </a:ln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195-4154-BB33-AF3AA2BF99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76676224"/>
        <c:axId val="776676616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ln w="28575">
              <a:solidFill>
                <a:srgbClr val="F39617"/>
              </a:solidFill>
              <a:prstDash val="solid"/>
            </a:ln>
          </c:spPr>
          <c:marker>
            <c:symbol val="diamond"/>
            <c:size val="8"/>
            <c:spPr>
              <a:solidFill>
                <a:srgbClr val="F4A230"/>
              </a:solidFill>
              <a:ln w="12700">
                <a:noFill/>
                <a:prstDash val="sysDash"/>
              </a:ln>
            </c:spPr>
          </c:marker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2-B195-4154-BB33-AF3AA2BF99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76677400"/>
        <c:axId val="776677008"/>
      </c:lineChart>
      <c:catAx>
        <c:axId val="7766762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solidFill>
              <a:schemeClr val="bg1">
                <a:lumMod val="50000"/>
              </a:schemeClr>
            </a:solidFill>
          </a:ln>
        </c:spPr>
        <c:txPr>
          <a:bodyPr/>
          <a:lstStyle/>
          <a:p>
            <a:pPr>
              <a:defRPr sz="1000"/>
            </a:pPr>
            <a:endParaRPr lang="zh-CN"/>
          </a:p>
        </c:txPr>
        <c:crossAx val="776676616"/>
        <c:crossesAt val="0"/>
        <c:auto val="1"/>
        <c:lblAlgn val="ctr"/>
        <c:lblOffset val="100"/>
        <c:noMultiLvlLbl val="0"/>
      </c:catAx>
      <c:valAx>
        <c:axId val="776676616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65000"/>
                </a:schemeClr>
              </a:solidFill>
              <a:prstDash val="dash"/>
            </a:ln>
          </c:spPr>
        </c:majorGridlines>
        <c:numFmt formatCode="General" sourceLinked="0"/>
        <c:majorTickMark val="none"/>
        <c:minorTickMark val="none"/>
        <c:tickLblPos val="nextTo"/>
        <c:spPr>
          <a:ln>
            <a:solidFill>
              <a:schemeClr val="bg1">
                <a:lumMod val="50000"/>
              </a:schemeClr>
            </a:solidFill>
          </a:ln>
        </c:spPr>
        <c:txPr>
          <a:bodyPr/>
          <a:lstStyle/>
          <a:p>
            <a:pPr>
              <a:defRPr sz="1000"/>
            </a:pPr>
            <a:endParaRPr lang="zh-CN"/>
          </a:p>
        </c:txPr>
        <c:crossAx val="776676224"/>
        <c:crosses val="autoZero"/>
        <c:crossBetween val="between"/>
      </c:valAx>
      <c:valAx>
        <c:axId val="776677008"/>
        <c:scaling>
          <c:orientation val="minMax"/>
        </c:scaling>
        <c:delete val="0"/>
        <c:axPos val="r"/>
        <c:numFmt formatCode="General" sourceLinked="1"/>
        <c:majorTickMark val="in"/>
        <c:minorTickMark val="none"/>
        <c:tickLblPos val="nextTo"/>
        <c:spPr>
          <a:ln>
            <a:noFill/>
          </a:ln>
        </c:spPr>
        <c:txPr>
          <a:bodyPr/>
          <a:lstStyle/>
          <a:p>
            <a:pPr algn="ctr">
              <a:defRPr sz="1000"/>
            </a:pPr>
            <a:endParaRPr lang="zh-CN"/>
          </a:p>
        </c:txPr>
        <c:crossAx val="776677400"/>
        <c:crosses val="max"/>
        <c:crossBetween val="between"/>
      </c:valAx>
      <c:catAx>
        <c:axId val="77667740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one"/>
        <c:crossAx val="776677008"/>
        <c:crosses val="autoZero"/>
        <c:auto val="1"/>
        <c:lblAlgn val="ctr"/>
        <c:lblOffset val="100"/>
        <c:noMultiLvlLbl val="0"/>
      </c:catAx>
      <c:dTable>
        <c:showHorzBorder val="1"/>
        <c:showVertBorder val="1"/>
        <c:showOutline val="1"/>
        <c:showKeys val="1"/>
        <c:txPr>
          <a:bodyPr/>
          <a:lstStyle/>
          <a:p>
            <a:pPr rtl="0">
              <a:defRPr sz="800"/>
            </a:pPr>
            <a:endParaRPr lang="zh-CN"/>
          </a:p>
        </c:txPr>
      </c:dTable>
      <c:spPr>
        <a:noFill/>
        <a:ln w="25400">
          <a:noFill/>
        </a:ln>
      </c:spPr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200">
          <a:solidFill>
            <a:schemeClr val="tx1"/>
          </a:solidFill>
          <a:latin typeface="微软雅黑" pitchFamily="34" charset="-122"/>
          <a:ea typeface="微软雅黑" pitchFamily="34" charset="-122"/>
        </a:defRPr>
      </a:pPr>
      <a:endParaRPr lang="zh-CN"/>
    </a:p>
  </c:txPr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rgbClr val="4A4949"/>
            </a:solidFill>
            <a:ln w="12700">
              <a:noFill/>
            </a:ln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B4B-491F-9831-96E7177C2BA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rgbClr val="C1102A"/>
            </a:solidFill>
            <a:ln>
              <a:noFill/>
            </a:ln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B4B-491F-9831-96E7177C2B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76676224"/>
        <c:axId val="776676616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ln w="28575">
              <a:solidFill>
                <a:srgbClr val="F39617"/>
              </a:solidFill>
              <a:prstDash val="solid"/>
            </a:ln>
          </c:spPr>
          <c:marker>
            <c:symbol val="diamond"/>
            <c:size val="8"/>
            <c:spPr>
              <a:solidFill>
                <a:srgbClr val="F4A230"/>
              </a:solidFill>
              <a:ln w="12700">
                <a:noFill/>
                <a:prstDash val="sysDash"/>
              </a:ln>
            </c:spPr>
          </c:marker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2-BB4B-491F-9831-96E7177C2B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76677400"/>
        <c:axId val="776677008"/>
      </c:lineChart>
      <c:catAx>
        <c:axId val="7766762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solidFill>
              <a:schemeClr val="bg1">
                <a:lumMod val="50000"/>
              </a:schemeClr>
            </a:solidFill>
          </a:ln>
        </c:spPr>
        <c:txPr>
          <a:bodyPr/>
          <a:lstStyle/>
          <a:p>
            <a:pPr>
              <a:defRPr sz="1000"/>
            </a:pPr>
            <a:endParaRPr lang="zh-CN"/>
          </a:p>
        </c:txPr>
        <c:crossAx val="776676616"/>
        <c:crossesAt val="0"/>
        <c:auto val="1"/>
        <c:lblAlgn val="ctr"/>
        <c:lblOffset val="100"/>
        <c:noMultiLvlLbl val="0"/>
      </c:catAx>
      <c:valAx>
        <c:axId val="776676616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65000"/>
                </a:schemeClr>
              </a:solidFill>
              <a:prstDash val="dash"/>
            </a:ln>
          </c:spPr>
        </c:majorGridlines>
        <c:numFmt formatCode="General" sourceLinked="0"/>
        <c:majorTickMark val="none"/>
        <c:minorTickMark val="none"/>
        <c:tickLblPos val="nextTo"/>
        <c:spPr>
          <a:ln>
            <a:solidFill>
              <a:schemeClr val="bg1">
                <a:lumMod val="50000"/>
              </a:schemeClr>
            </a:solidFill>
          </a:ln>
        </c:spPr>
        <c:txPr>
          <a:bodyPr/>
          <a:lstStyle/>
          <a:p>
            <a:pPr>
              <a:defRPr sz="1000"/>
            </a:pPr>
            <a:endParaRPr lang="zh-CN"/>
          </a:p>
        </c:txPr>
        <c:crossAx val="776676224"/>
        <c:crosses val="autoZero"/>
        <c:crossBetween val="between"/>
      </c:valAx>
      <c:valAx>
        <c:axId val="776677008"/>
        <c:scaling>
          <c:orientation val="minMax"/>
        </c:scaling>
        <c:delete val="0"/>
        <c:axPos val="r"/>
        <c:numFmt formatCode="General" sourceLinked="1"/>
        <c:majorTickMark val="in"/>
        <c:minorTickMark val="none"/>
        <c:tickLblPos val="nextTo"/>
        <c:spPr>
          <a:ln>
            <a:noFill/>
          </a:ln>
        </c:spPr>
        <c:txPr>
          <a:bodyPr/>
          <a:lstStyle/>
          <a:p>
            <a:pPr algn="ctr">
              <a:defRPr sz="1000"/>
            </a:pPr>
            <a:endParaRPr lang="zh-CN"/>
          </a:p>
        </c:txPr>
        <c:crossAx val="776677400"/>
        <c:crosses val="max"/>
        <c:crossBetween val="between"/>
      </c:valAx>
      <c:catAx>
        <c:axId val="77667740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one"/>
        <c:crossAx val="776677008"/>
        <c:crosses val="autoZero"/>
        <c:auto val="1"/>
        <c:lblAlgn val="ctr"/>
        <c:lblOffset val="100"/>
        <c:noMultiLvlLbl val="0"/>
      </c:catAx>
      <c:dTable>
        <c:showHorzBorder val="1"/>
        <c:showVertBorder val="1"/>
        <c:showOutline val="1"/>
        <c:showKeys val="1"/>
        <c:txPr>
          <a:bodyPr/>
          <a:lstStyle/>
          <a:p>
            <a:pPr rtl="0">
              <a:defRPr sz="800"/>
            </a:pPr>
            <a:endParaRPr lang="zh-CN"/>
          </a:p>
        </c:txPr>
      </c:dTable>
      <c:spPr>
        <a:noFill/>
        <a:ln w="25400">
          <a:noFill/>
        </a:ln>
      </c:spPr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200">
          <a:solidFill>
            <a:schemeClr val="tx1"/>
          </a:solidFill>
          <a:latin typeface="微软雅黑" pitchFamily="34" charset="-122"/>
          <a:ea typeface="微软雅黑" pitchFamily="34" charset="-122"/>
        </a:defRPr>
      </a:pPr>
      <a:endParaRPr lang="zh-CN"/>
    </a:p>
  </c:txPr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rgbClr val="4A4949"/>
            </a:solidFill>
            <a:ln w="12700">
              <a:noFill/>
            </a:ln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56D-402B-963E-51E11B7F6D7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rgbClr val="C1102A"/>
            </a:solidFill>
            <a:ln>
              <a:noFill/>
            </a:ln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56D-402B-963E-51E11B7F6D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76676224"/>
        <c:axId val="776676616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ln w="28575">
              <a:solidFill>
                <a:srgbClr val="F39617"/>
              </a:solidFill>
              <a:prstDash val="solid"/>
            </a:ln>
          </c:spPr>
          <c:marker>
            <c:symbol val="diamond"/>
            <c:size val="8"/>
            <c:spPr>
              <a:solidFill>
                <a:srgbClr val="F4A230"/>
              </a:solidFill>
              <a:ln w="12700">
                <a:noFill/>
                <a:prstDash val="sysDash"/>
              </a:ln>
            </c:spPr>
          </c:marker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2-456D-402B-963E-51E11B7F6D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76677400"/>
        <c:axId val="776677008"/>
      </c:lineChart>
      <c:catAx>
        <c:axId val="7766762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solidFill>
              <a:schemeClr val="bg1">
                <a:lumMod val="50000"/>
              </a:schemeClr>
            </a:solidFill>
          </a:ln>
        </c:spPr>
        <c:txPr>
          <a:bodyPr/>
          <a:lstStyle/>
          <a:p>
            <a:pPr>
              <a:defRPr sz="1000"/>
            </a:pPr>
            <a:endParaRPr lang="zh-CN"/>
          </a:p>
        </c:txPr>
        <c:crossAx val="776676616"/>
        <c:crossesAt val="0"/>
        <c:auto val="1"/>
        <c:lblAlgn val="ctr"/>
        <c:lblOffset val="100"/>
        <c:noMultiLvlLbl val="0"/>
      </c:catAx>
      <c:valAx>
        <c:axId val="776676616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65000"/>
                </a:schemeClr>
              </a:solidFill>
              <a:prstDash val="dash"/>
            </a:ln>
          </c:spPr>
        </c:majorGridlines>
        <c:numFmt formatCode="General" sourceLinked="0"/>
        <c:majorTickMark val="none"/>
        <c:minorTickMark val="none"/>
        <c:tickLblPos val="nextTo"/>
        <c:spPr>
          <a:ln>
            <a:solidFill>
              <a:schemeClr val="bg1">
                <a:lumMod val="50000"/>
              </a:schemeClr>
            </a:solidFill>
          </a:ln>
        </c:spPr>
        <c:txPr>
          <a:bodyPr/>
          <a:lstStyle/>
          <a:p>
            <a:pPr>
              <a:defRPr sz="1000"/>
            </a:pPr>
            <a:endParaRPr lang="zh-CN"/>
          </a:p>
        </c:txPr>
        <c:crossAx val="776676224"/>
        <c:crosses val="autoZero"/>
        <c:crossBetween val="between"/>
      </c:valAx>
      <c:valAx>
        <c:axId val="776677008"/>
        <c:scaling>
          <c:orientation val="minMax"/>
        </c:scaling>
        <c:delete val="0"/>
        <c:axPos val="r"/>
        <c:numFmt formatCode="General" sourceLinked="1"/>
        <c:majorTickMark val="in"/>
        <c:minorTickMark val="none"/>
        <c:tickLblPos val="nextTo"/>
        <c:spPr>
          <a:ln>
            <a:noFill/>
          </a:ln>
        </c:spPr>
        <c:txPr>
          <a:bodyPr/>
          <a:lstStyle/>
          <a:p>
            <a:pPr algn="ctr">
              <a:defRPr sz="1000"/>
            </a:pPr>
            <a:endParaRPr lang="zh-CN"/>
          </a:p>
        </c:txPr>
        <c:crossAx val="776677400"/>
        <c:crosses val="max"/>
        <c:crossBetween val="between"/>
      </c:valAx>
      <c:catAx>
        <c:axId val="77667740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one"/>
        <c:crossAx val="776677008"/>
        <c:crosses val="autoZero"/>
        <c:auto val="1"/>
        <c:lblAlgn val="ctr"/>
        <c:lblOffset val="100"/>
        <c:noMultiLvlLbl val="0"/>
      </c:catAx>
      <c:dTable>
        <c:showHorzBorder val="1"/>
        <c:showVertBorder val="1"/>
        <c:showOutline val="1"/>
        <c:showKeys val="1"/>
        <c:txPr>
          <a:bodyPr/>
          <a:lstStyle/>
          <a:p>
            <a:pPr rtl="0">
              <a:defRPr sz="800"/>
            </a:pPr>
            <a:endParaRPr lang="zh-CN"/>
          </a:p>
        </c:txPr>
      </c:dTable>
      <c:spPr>
        <a:noFill/>
        <a:ln w="25400">
          <a:noFill/>
        </a:ln>
      </c:spPr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200">
          <a:solidFill>
            <a:schemeClr val="tx1"/>
          </a:solidFill>
          <a:latin typeface="微软雅黑" pitchFamily="34" charset="-122"/>
          <a:ea typeface="微软雅黑" pitchFamily="34" charset="-122"/>
        </a:defRPr>
      </a:pPr>
      <a:endParaRPr lang="zh-CN"/>
    </a:p>
  </c:txPr>
  <c:externalData r:id="rId2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rgbClr val="4A4949"/>
            </a:solidFill>
            <a:ln w="12700">
              <a:noFill/>
            </a:ln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6EB-4927-B2B9-D027FFB3E70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rgbClr val="C1102A"/>
            </a:solidFill>
            <a:ln>
              <a:noFill/>
            </a:ln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6EB-4927-B2B9-D027FFB3E7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76676224"/>
        <c:axId val="776676616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ln w="28575">
              <a:solidFill>
                <a:srgbClr val="F39617"/>
              </a:solidFill>
              <a:prstDash val="solid"/>
            </a:ln>
          </c:spPr>
          <c:marker>
            <c:symbol val="diamond"/>
            <c:size val="8"/>
            <c:spPr>
              <a:solidFill>
                <a:srgbClr val="F4A230"/>
              </a:solidFill>
              <a:ln w="12700">
                <a:noFill/>
                <a:prstDash val="sysDash"/>
              </a:ln>
            </c:spPr>
          </c:marker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2-B6EB-4927-B2B9-D027FFB3E7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76677400"/>
        <c:axId val="776677008"/>
      </c:lineChart>
      <c:catAx>
        <c:axId val="7766762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solidFill>
              <a:schemeClr val="bg1">
                <a:lumMod val="50000"/>
              </a:schemeClr>
            </a:solidFill>
          </a:ln>
        </c:spPr>
        <c:txPr>
          <a:bodyPr/>
          <a:lstStyle/>
          <a:p>
            <a:pPr>
              <a:defRPr sz="1000"/>
            </a:pPr>
            <a:endParaRPr lang="zh-CN"/>
          </a:p>
        </c:txPr>
        <c:crossAx val="776676616"/>
        <c:crossesAt val="0"/>
        <c:auto val="1"/>
        <c:lblAlgn val="ctr"/>
        <c:lblOffset val="100"/>
        <c:noMultiLvlLbl val="0"/>
      </c:catAx>
      <c:valAx>
        <c:axId val="776676616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65000"/>
                </a:schemeClr>
              </a:solidFill>
              <a:prstDash val="dash"/>
            </a:ln>
          </c:spPr>
        </c:majorGridlines>
        <c:numFmt formatCode="General" sourceLinked="0"/>
        <c:majorTickMark val="none"/>
        <c:minorTickMark val="none"/>
        <c:tickLblPos val="nextTo"/>
        <c:spPr>
          <a:ln>
            <a:solidFill>
              <a:schemeClr val="bg1">
                <a:lumMod val="50000"/>
              </a:schemeClr>
            </a:solidFill>
          </a:ln>
        </c:spPr>
        <c:txPr>
          <a:bodyPr/>
          <a:lstStyle/>
          <a:p>
            <a:pPr>
              <a:defRPr sz="1000"/>
            </a:pPr>
            <a:endParaRPr lang="zh-CN"/>
          </a:p>
        </c:txPr>
        <c:crossAx val="776676224"/>
        <c:crosses val="autoZero"/>
        <c:crossBetween val="between"/>
      </c:valAx>
      <c:valAx>
        <c:axId val="776677008"/>
        <c:scaling>
          <c:orientation val="minMax"/>
        </c:scaling>
        <c:delete val="0"/>
        <c:axPos val="r"/>
        <c:numFmt formatCode="General" sourceLinked="1"/>
        <c:majorTickMark val="in"/>
        <c:minorTickMark val="none"/>
        <c:tickLblPos val="nextTo"/>
        <c:spPr>
          <a:ln>
            <a:noFill/>
          </a:ln>
        </c:spPr>
        <c:txPr>
          <a:bodyPr/>
          <a:lstStyle/>
          <a:p>
            <a:pPr algn="ctr">
              <a:defRPr sz="1000"/>
            </a:pPr>
            <a:endParaRPr lang="zh-CN"/>
          </a:p>
        </c:txPr>
        <c:crossAx val="776677400"/>
        <c:crosses val="max"/>
        <c:crossBetween val="between"/>
      </c:valAx>
      <c:catAx>
        <c:axId val="77667740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one"/>
        <c:crossAx val="776677008"/>
        <c:crosses val="autoZero"/>
        <c:auto val="1"/>
        <c:lblAlgn val="ctr"/>
        <c:lblOffset val="100"/>
        <c:noMultiLvlLbl val="0"/>
      </c:catAx>
      <c:dTable>
        <c:showHorzBorder val="1"/>
        <c:showVertBorder val="1"/>
        <c:showOutline val="1"/>
        <c:showKeys val="1"/>
        <c:txPr>
          <a:bodyPr/>
          <a:lstStyle/>
          <a:p>
            <a:pPr rtl="0">
              <a:defRPr sz="800"/>
            </a:pPr>
            <a:endParaRPr lang="zh-CN"/>
          </a:p>
        </c:txPr>
      </c:dTable>
      <c:spPr>
        <a:noFill/>
        <a:ln w="25400">
          <a:noFill/>
        </a:ln>
      </c:spPr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200">
          <a:solidFill>
            <a:schemeClr val="tx1"/>
          </a:solidFill>
          <a:latin typeface="微软雅黑" pitchFamily="34" charset="-122"/>
          <a:ea typeface="微软雅黑" pitchFamily="34" charset="-122"/>
        </a:defRPr>
      </a:pPr>
      <a:endParaRPr lang="zh-CN"/>
    </a:p>
  </c:txPr>
  <c:externalData r:id="rId2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rgbClr val="4A4949"/>
            </a:solidFill>
            <a:ln w="12700">
              <a:noFill/>
            </a:ln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DD2-4336-A598-620950C5E6E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rgbClr val="C1102A"/>
            </a:solidFill>
            <a:ln>
              <a:noFill/>
            </a:ln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DD2-4336-A598-620950C5E6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76676224"/>
        <c:axId val="776676616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ln w="28575">
              <a:solidFill>
                <a:srgbClr val="F39617"/>
              </a:solidFill>
              <a:prstDash val="solid"/>
            </a:ln>
          </c:spPr>
          <c:marker>
            <c:symbol val="diamond"/>
            <c:size val="8"/>
            <c:spPr>
              <a:solidFill>
                <a:srgbClr val="F4A230"/>
              </a:solidFill>
              <a:ln w="12700">
                <a:noFill/>
                <a:prstDash val="sysDash"/>
              </a:ln>
            </c:spPr>
          </c:marker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2-EDD2-4336-A598-620950C5E6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76677400"/>
        <c:axId val="776677008"/>
      </c:lineChart>
      <c:catAx>
        <c:axId val="7766762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solidFill>
              <a:schemeClr val="bg1">
                <a:lumMod val="50000"/>
              </a:schemeClr>
            </a:solidFill>
          </a:ln>
        </c:spPr>
        <c:txPr>
          <a:bodyPr/>
          <a:lstStyle/>
          <a:p>
            <a:pPr>
              <a:defRPr sz="1000"/>
            </a:pPr>
            <a:endParaRPr lang="zh-CN"/>
          </a:p>
        </c:txPr>
        <c:crossAx val="776676616"/>
        <c:crossesAt val="0"/>
        <c:auto val="1"/>
        <c:lblAlgn val="ctr"/>
        <c:lblOffset val="100"/>
        <c:noMultiLvlLbl val="0"/>
      </c:catAx>
      <c:valAx>
        <c:axId val="776676616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65000"/>
                </a:schemeClr>
              </a:solidFill>
              <a:prstDash val="dash"/>
            </a:ln>
          </c:spPr>
        </c:majorGridlines>
        <c:numFmt formatCode="General" sourceLinked="0"/>
        <c:majorTickMark val="none"/>
        <c:minorTickMark val="none"/>
        <c:tickLblPos val="nextTo"/>
        <c:spPr>
          <a:ln>
            <a:solidFill>
              <a:schemeClr val="bg1">
                <a:lumMod val="50000"/>
              </a:schemeClr>
            </a:solidFill>
          </a:ln>
        </c:spPr>
        <c:txPr>
          <a:bodyPr/>
          <a:lstStyle/>
          <a:p>
            <a:pPr>
              <a:defRPr sz="1000"/>
            </a:pPr>
            <a:endParaRPr lang="zh-CN"/>
          </a:p>
        </c:txPr>
        <c:crossAx val="776676224"/>
        <c:crosses val="autoZero"/>
        <c:crossBetween val="between"/>
      </c:valAx>
      <c:valAx>
        <c:axId val="776677008"/>
        <c:scaling>
          <c:orientation val="minMax"/>
        </c:scaling>
        <c:delete val="0"/>
        <c:axPos val="r"/>
        <c:numFmt formatCode="General" sourceLinked="1"/>
        <c:majorTickMark val="in"/>
        <c:minorTickMark val="none"/>
        <c:tickLblPos val="nextTo"/>
        <c:spPr>
          <a:ln>
            <a:noFill/>
          </a:ln>
        </c:spPr>
        <c:txPr>
          <a:bodyPr/>
          <a:lstStyle/>
          <a:p>
            <a:pPr algn="ctr">
              <a:defRPr sz="1000"/>
            </a:pPr>
            <a:endParaRPr lang="zh-CN"/>
          </a:p>
        </c:txPr>
        <c:crossAx val="776677400"/>
        <c:crosses val="max"/>
        <c:crossBetween val="between"/>
      </c:valAx>
      <c:catAx>
        <c:axId val="77667740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one"/>
        <c:crossAx val="776677008"/>
        <c:crosses val="autoZero"/>
        <c:auto val="1"/>
        <c:lblAlgn val="ctr"/>
        <c:lblOffset val="100"/>
        <c:noMultiLvlLbl val="0"/>
      </c:catAx>
      <c:dTable>
        <c:showHorzBorder val="1"/>
        <c:showVertBorder val="1"/>
        <c:showOutline val="1"/>
        <c:showKeys val="1"/>
        <c:txPr>
          <a:bodyPr/>
          <a:lstStyle/>
          <a:p>
            <a:pPr rtl="0">
              <a:defRPr sz="800"/>
            </a:pPr>
            <a:endParaRPr lang="zh-CN"/>
          </a:p>
        </c:txPr>
      </c:dTable>
      <c:spPr>
        <a:noFill/>
        <a:ln w="25400">
          <a:noFill/>
        </a:ln>
      </c:spPr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200">
          <a:solidFill>
            <a:schemeClr val="tx1"/>
          </a:solidFill>
          <a:latin typeface="微软雅黑" pitchFamily="34" charset="-122"/>
          <a:ea typeface="微软雅黑" pitchFamily="34" charset="-122"/>
        </a:defRPr>
      </a:pPr>
      <a:endParaRPr lang="zh-CN"/>
    </a:p>
  </c:txPr>
  <c:externalData r:id="rId2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rgbClr val="4A4949"/>
            </a:solidFill>
            <a:ln w="12700">
              <a:noFill/>
            </a:ln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417-44B0-987F-CC7D4832285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rgbClr val="C1102A"/>
            </a:solidFill>
            <a:ln>
              <a:noFill/>
            </a:ln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417-44B0-987F-CC7D483228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76676224"/>
        <c:axId val="776676616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ln w="28575">
              <a:solidFill>
                <a:srgbClr val="F39617"/>
              </a:solidFill>
              <a:prstDash val="solid"/>
            </a:ln>
          </c:spPr>
          <c:marker>
            <c:symbol val="diamond"/>
            <c:size val="8"/>
            <c:spPr>
              <a:solidFill>
                <a:srgbClr val="F4A230"/>
              </a:solidFill>
              <a:ln w="12700">
                <a:noFill/>
                <a:prstDash val="sysDash"/>
              </a:ln>
            </c:spPr>
          </c:marker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2-5417-44B0-987F-CC7D483228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76677400"/>
        <c:axId val="776677008"/>
      </c:lineChart>
      <c:catAx>
        <c:axId val="7766762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solidFill>
              <a:schemeClr val="bg1">
                <a:lumMod val="50000"/>
              </a:schemeClr>
            </a:solidFill>
          </a:ln>
        </c:spPr>
        <c:txPr>
          <a:bodyPr/>
          <a:lstStyle/>
          <a:p>
            <a:pPr>
              <a:defRPr sz="1000"/>
            </a:pPr>
            <a:endParaRPr lang="zh-CN"/>
          </a:p>
        </c:txPr>
        <c:crossAx val="776676616"/>
        <c:crossesAt val="0"/>
        <c:auto val="1"/>
        <c:lblAlgn val="ctr"/>
        <c:lblOffset val="100"/>
        <c:noMultiLvlLbl val="0"/>
      </c:catAx>
      <c:valAx>
        <c:axId val="776676616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65000"/>
                </a:schemeClr>
              </a:solidFill>
              <a:prstDash val="dash"/>
            </a:ln>
          </c:spPr>
        </c:majorGridlines>
        <c:numFmt formatCode="General" sourceLinked="0"/>
        <c:majorTickMark val="none"/>
        <c:minorTickMark val="none"/>
        <c:tickLblPos val="nextTo"/>
        <c:spPr>
          <a:ln>
            <a:solidFill>
              <a:schemeClr val="bg1">
                <a:lumMod val="50000"/>
              </a:schemeClr>
            </a:solidFill>
          </a:ln>
        </c:spPr>
        <c:txPr>
          <a:bodyPr/>
          <a:lstStyle/>
          <a:p>
            <a:pPr>
              <a:defRPr sz="1000"/>
            </a:pPr>
            <a:endParaRPr lang="zh-CN"/>
          </a:p>
        </c:txPr>
        <c:crossAx val="776676224"/>
        <c:crosses val="autoZero"/>
        <c:crossBetween val="between"/>
      </c:valAx>
      <c:valAx>
        <c:axId val="776677008"/>
        <c:scaling>
          <c:orientation val="minMax"/>
        </c:scaling>
        <c:delete val="0"/>
        <c:axPos val="r"/>
        <c:numFmt formatCode="General" sourceLinked="1"/>
        <c:majorTickMark val="in"/>
        <c:minorTickMark val="none"/>
        <c:tickLblPos val="nextTo"/>
        <c:spPr>
          <a:ln>
            <a:noFill/>
          </a:ln>
        </c:spPr>
        <c:txPr>
          <a:bodyPr/>
          <a:lstStyle/>
          <a:p>
            <a:pPr algn="ctr">
              <a:defRPr sz="1000"/>
            </a:pPr>
            <a:endParaRPr lang="zh-CN"/>
          </a:p>
        </c:txPr>
        <c:crossAx val="776677400"/>
        <c:crosses val="max"/>
        <c:crossBetween val="between"/>
      </c:valAx>
      <c:catAx>
        <c:axId val="77667740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one"/>
        <c:crossAx val="776677008"/>
        <c:crosses val="autoZero"/>
        <c:auto val="1"/>
        <c:lblAlgn val="ctr"/>
        <c:lblOffset val="100"/>
        <c:noMultiLvlLbl val="0"/>
      </c:catAx>
      <c:dTable>
        <c:showHorzBorder val="1"/>
        <c:showVertBorder val="1"/>
        <c:showOutline val="1"/>
        <c:showKeys val="1"/>
        <c:txPr>
          <a:bodyPr/>
          <a:lstStyle/>
          <a:p>
            <a:pPr rtl="0">
              <a:defRPr sz="800"/>
            </a:pPr>
            <a:endParaRPr lang="zh-CN"/>
          </a:p>
        </c:txPr>
      </c:dTable>
      <c:spPr>
        <a:noFill/>
        <a:ln w="25400">
          <a:noFill/>
        </a:ln>
      </c:spPr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200">
          <a:solidFill>
            <a:schemeClr val="tx1"/>
          </a:solidFill>
          <a:latin typeface="微软雅黑" pitchFamily="34" charset="-122"/>
          <a:ea typeface="微软雅黑" pitchFamily="34" charset="-122"/>
        </a:defRPr>
      </a:pPr>
      <a:endParaRPr lang="zh-CN"/>
    </a:p>
  </c:txPr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EC700B-69A2-4C00-862E-0FD156BDDDAC}" type="datetimeFigureOut">
              <a:rPr lang="zh-CN" altLang="en-US" smtClean="0"/>
              <a:t>2018/5/7 Monday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4194D2-697F-4718-867E-9401F991C0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4213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4194D2-697F-4718-867E-9401F991C02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6528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4194D2-697F-4718-867E-9401F991C02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4339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4194D2-697F-4718-867E-9401F991C02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2877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4194D2-697F-4718-867E-9401F991C02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5055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D3DD1-68FD-47FE-BDC3-C22E462622D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直角三角形 9"/>
          <p:cNvSpPr/>
          <p:nvPr userDrawn="1"/>
        </p:nvSpPr>
        <p:spPr>
          <a:xfrm flipH="1">
            <a:off x="2497138" y="4157663"/>
            <a:ext cx="9694862" cy="2700337"/>
          </a:xfrm>
          <a:prstGeom prst="rtTriangle">
            <a:avLst/>
          </a:prstGeom>
          <a:solidFill>
            <a:srgbClr val="9F00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直角三角形 10"/>
          <p:cNvSpPr/>
          <p:nvPr userDrawn="1"/>
        </p:nvSpPr>
        <p:spPr>
          <a:xfrm flipH="1">
            <a:off x="4601029" y="4158341"/>
            <a:ext cx="7590971" cy="2699659"/>
          </a:xfrm>
          <a:prstGeom prst="rtTriangle">
            <a:avLst/>
          </a:prstGeom>
          <a:blipFill dpi="0" rotWithShape="0"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rcRect/>
            <a:stretch>
              <a:fillRect l="-36000" t="-53000" r="-1000" b="-8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" name="直角三角形 11"/>
          <p:cNvSpPr/>
          <p:nvPr userDrawn="1"/>
        </p:nvSpPr>
        <p:spPr>
          <a:xfrm flipV="1">
            <a:off x="0" y="0"/>
            <a:ext cx="9694863" cy="2700338"/>
          </a:xfrm>
          <a:prstGeom prst="rtTriangle">
            <a:avLst/>
          </a:prstGeom>
          <a:solidFill>
            <a:srgbClr val="9F00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直角三角形 12"/>
          <p:cNvSpPr/>
          <p:nvPr userDrawn="1"/>
        </p:nvSpPr>
        <p:spPr>
          <a:xfrm flipV="1">
            <a:off x="1" y="0"/>
            <a:ext cx="7590971" cy="2699659"/>
          </a:xfrm>
          <a:prstGeom prst="rtTriangle">
            <a:avLst/>
          </a:prstGeom>
          <a:blipFill dpi="0" rotWithShape="0"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rcRect/>
            <a:stretch>
              <a:fillRect l="-36000" t="-53000" r="-1000" b="-8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6" name="Picture 6" descr="D:\Users\zyf\Desktop\红色三条直折箭头 拷贝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39738"/>
            <a:ext cx="12193588" cy="5349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 userDrawn="1"/>
        </p:nvSpPr>
        <p:spPr>
          <a:xfrm>
            <a:off x="3607955" y="2447966"/>
            <a:ext cx="215900" cy="1223963"/>
          </a:xfrm>
          <a:prstGeom prst="rect">
            <a:avLst/>
          </a:prstGeom>
          <a:solidFill>
            <a:srgbClr val="9F00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" name="矩形 13"/>
          <p:cNvSpPr/>
          <p:nvPr userDrawn="1"/>
        </p:nvSpPr>
        <p:spPr>
          <a:xfrm>
            <a:off x="8816006" y="4329196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网尚研究机构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8" descr="1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5447" y="635391"/>
            <a:ext cx="183832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占位符 2"/>
          <p:cNvSpPr>
            <a:spLocks noGrp="1"/>
          </p:cNvSpPr>
          <p:nvPr>
            <p:ph type="body" sz="quarter" idx="13" hasCustomPrompt="1"/>
          </p:nvPr>
        </p:nvSpPr>
        <p:spPr>
          <a:xfrm>
            <a:off x="3934409" y="2447966"/>
            <a:ext cx="6994800" cy="737428"/>
          </a:xfrm>
          <a:prstGeom prst="rect">
            <a:avLst/>
          </a:prstGeom>
        </p:spPr>
        <p:txBody>
          <a:bodyPr tIns="0" bIns="0" anchor="ctr" anchorCtr="0"/>
          <a:lstStyle>
            <a:lvl1pPr marL="0" algn="ctr" defTabSz="914400" rtl="0" eaLnBrk="1" latinLnBrk="0" hangingPunct="1">
              <a:lnSpc>
                <a:spcPct val="100000"/>
              </a:lnSpc>
              <a:defRPr lang="zh-CN" altLang="en-US"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0" algn="ctr" defTabSz="914400" rtl="0" eaLnBrk="1" latinLnBrk="0" hangingPunct="1">
              <a:lnSpc>
                <a:spcPct val="150000"/>
              </a:lnSpc>
              <a:defRPr lang="zh-CN" altLang="en-US" sz="4400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0" algn="ctr" defTabSz="914400" rtl="0" eaLnBrk="1" latinLnBrk="0" hangingPunct="1">
              <a:lnSpc>
                <a:spcPct val="150000"/>
              </a:lnSpc>
              <a:defRPr lang="zh-CN" altLang="en-US" sz="4400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0" algn="ctr" defTabSz="914400" rtl="0" eaLnBrk="1" latinLnBrk="0" hangingPunct="1">
              <a:lnSpc>
                <a:spcPct val="150000"/>
              </a:lnSpc>
              <a:defRPr lang="zh-CN" altLang="en-US" sz="4400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0" algn="ctr" defTabSz="914400" rtl="0" eaLnBrk="1" latinLnBrk="0" hangingPunct="1">
              <a:lnSpc>
                <a:spcPct val="150000"/>
              </a:lnSpc>
              <a:defRPr lang="zh-CN" altLang="en-US" sz="4400" kern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</a:lstStyle>
          <a:p>
            <a:pPr algn="ctr">
              <a:lnSpc>
                <a:spcPct val="150000"/>
              </a:lnSpc>
              <a:defRPr/>
            </a:pPr>
            <a:r>
              <a:rPr lang="en-US" altLang="zh-CN" sz="4400" dirty="0" err="1">
                <a:latin typeface="微软雅黑" pitchFamily="34" charset="-122"/>
                <a:ea typeface="微软雅黑" pitchFamily="34" charset="-122"/>
              </a:rPr>
              <a:t>xxxx</a:t>
            </a:r>
            <a:r>
              <a:rPr lang="zh-CN" altLang="en-US" sz="4400" dirty="0">
                <a:latin typeface="微软雅黑" pitchFamily="34" charset="-122"/>
                <a:ea typeface="微软雅黑" pitchFamily="34" charset="-122"/>
              </a:rPr>
              <a:t>年第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xx</a:t>
            </a:r>
            <a:r>
              <a:rPr lang="zh-CN" altLang="en-US" sz="4400" dirty="0">
                <a:latin typeface="微软雅黑" pitchFamily="34" charset="-122"/>
                <a:ea typeface="微软雅黑" pitchFamily="34" charset="-122"/>
              </a:rPr>
              <a:t>周周报</a:t>
            </a:r>
            <a:endParaRPr lang="en-US" altLang="zh-CN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 hasCustomPrompt="1"/>
          </p:nvPr>
        </p:nvSpPr>
        <p:spPr>
          <a:xfrm>
            <a:off x="3934409" y="3249038"/>
            <a:ext cx="6994800" cy="370800"/>
          </a:xfrm>
          <a:prstGeom prst="rect">
            <a:avLst/>
          </a:prstGeom>
        </p:spPr>
        <p:txBody>
          <a:bodyPr/>
          <a:lstStyle>
            <a:lvl1pPr marL="0" algn="ctr" defTabSz="914400" rtl="0" eaLnBrk="1" latinLnBrk="0" hangingPunct="1">
              <a:lnSpc>
                <a:spcPct val="100000"/>
              </a:lnSpc>
              <a:defRPr lang="zh-CN" altLang="en-US" sz="1800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0" algn="ctr" defTabSz="914400" rtl="0" eaLnBrk="1" latinLnBrk="0" hangingPunct="1">
              <a:defRPr lang="zh-CN" altLang="en-US" sz="1800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0" algn="ctr" defTabSz="914400" rtl="0" eaLnBrk="1" latinLnBrk="0" hangingPunct="1">
              <a:defRPr lang="zh-CN" altLang="en-US" sz="1800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0" algn="ctr" defTabSz="914400" rtl="0" eaLnBrk="1" latinLnBrk="0" hangingPunct="1">
              <a:defRPr lang="zh-CN" altLang="en-US" sz="1800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0" algn="ctr" defTabSz="914400" rtl="0" eaLnBrk="1" latinLnBrk="0" hangingPunct="1">
              <a:defRPr lang="zh-CN" altLang="en-US" sz="1800" kern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</a:lstStyle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xxxx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日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-x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日）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7658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D3DD1-68FD-47FE-BDC3-C22E462622D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直角三角形 9"/>
          <p:cNvSpPr/>
          <p:nvPr userDrawn="1"/>
        </p:nvSpPr>
        <p:spPr>
          <a:xfrm flipH="1">
            <a:off x="2497138" y="4157663"/>
            <a:ext cx="9694862" cy="2700337"/>
          </a:xfrm>
          <a:prstGeom prst="rtTriangle">
            <a:avLst/>
          </a:prstGeom>
          <a:solidFill>
            <a:srgbClr val="9F00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直角三角形 10"/>
          <p:cNvSpPr/>
          <p:nvPr userDrawn="1"/>
        </p:nvSpPr>
        <p:spPr>
          <a:xfrm flipH="1">
            <a:off x="4601029" y="4158341"/>
            <a:ext cx="7590971" cy="2699659"/>
          </a:xfrm>
          <a:prstGeom prst="rtTriangle">
            <a:avLst/>
          </a:prstGeom>
          <a:blipFill dpi="0" rotWithShape="0"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rcRect/>
            <a:stretch>
              <a:fillRect l="-36000" t="-53000" r="-1000" b="-8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" name="直角三角形 11"/>
          <p:cNvSpPr/>
          <p:nvPr userDrawn="1"/>
        </p:nvSpPr>
        <p:spPr>
          <a:xfrm flipV="1">
            <a:off x="0" y="0"/>
            <a:ext cx="9694863" cy="2700338"/>
          </a:xfrm>
          <a:prstGeom prst="rtTriangle">
            <a:avLst/>
          </a:prstGeom>
          <a:solidFill>
            <a:srgbClr val="9F00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直角三角形 12"/>
          <p:cNvSpPr/>
          <p:nvPr userDrawn="1"/>
        </p:nvSpPr>
        <p:spPr>
          <a:xfrm flipV="1">
            <a:off x="1" y="0"/>
            <a:ext cx="7590971" cy="2699659"/>
          </a:xfrm>
          <a:prstGeom prst="rtTriangle">
            <a:avLst/>
          </a:prstGeom>
          <a:blipFill dpi="0" rotWithShape="0"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rcRect/>
            <a:stretch>
              <a:fillRect l="-36000" t="-53000" r="-1000" b="-8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6" name="Picture 6" descr="D:\Users\zyf\Desktop\红色三条直折箭头 拷贝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39738"/>
            <a:ext cx="12193588" cy="5349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6553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ECDD44-3A09-47A4-9EAC-104FF3365F2A}" type="slidenum">
              <a:rPr lang="en-US" altLang="zh-CN" smtClean="0"/>
              <a:pPr>
                <a:defRPr/>
              </a:pPr>
              <a:t>‹#›</a:t>
            </a:fld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3957145" y="136525"/>
            <a:ext cx="4277710" cy="549275"/>
          </a:xfrm>
          <a:prstGeom prst="rect">
            <a:avLst/>
          </a:prstGeom>
        </p:spPr>
        <p:txBody>
          <a:bodyPr anchor="ctr" anchorCtr="0"/>
          <a:lstStyle>
            <a:lvl1pPr>
              <a:defRPr baseline="0"/>
            </a:lvl1pPr>
          </a:lstStyle>
          <a:p>
            <a:r>
              <a:rPr lang="zh-CN" altLang="en-US" dirty="0"/>
              <a:t>标题</a:t>
            </a:r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540000" y="979200"/>
            <a:ext cx="11016000" cy="508000"/>
          </a:xfrm>
          <a:prstGeom prst="rect">
            <a:avLst/>
          </a:prstGeom>
        </p:spPr>
        <p:txBody>
          <a:bodyPr anchor="ctr" anchorCtr="0"/>
          <a:lstStyle>
            <a:lvl1pPr>
              <a:lnSpc>
                <a:spcPct val="100000"/>
              </a:lnSpc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结论</a:t>
            </a:r>
          </a:p>
        </p:txBody>
      </p:sp>
      <p:sp>
        <p:nvSpPr>
          <p:cNvPr id="6" name="Rectangle 4"/>
          <p:cNvSpPr txBox="1">
            <a:spLocks noChangeArrowheads="1"/>
          </p:cNvSpPr>
          <p:nvPr userDrawn="1"/>
        </p:nvSpPr>
        <p:spPr>
          <a:xfrm>
            <a:off x="567558" y="6461125"/>
            <a:ext cx="5718942" cy="365125"/>
          </a:xfrm>
          <a:prstGeom prst="rect">
            <a:avLst/>
          </a:prstGeom>
          <a:ln/>
        </p:spPr>
        <p:txBody>
          <a:bodyPr vert="horz" lIns="73736" tIns="36868" rIns="73736" bIns="36868" rtlCol="0" anchor="ctr"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1000" dirty="0">
                <a:solidFill>
                  <a:prstClr val="white"/>
                </a:solidFill>
              </a:rPr>
              <a:t>@</a:t>
            </a:r>
            <a:r>
              <a:rPr lang="zh-CN" altLang="en-US" sz="1000" dirty="0">
                <a:solidFill>
                  <a:prstClr val="white"/>
                </a:solidFill>
              </a:rPr>
              <a:t>网尚研究机构版权所有，未经授权，其它任何机构和个人不得擅自传阅、引用或复制。</a:t>
            </a:r>
            <a:endParaRPr lang="en-US" altLang="zh-CN" sz="1000" dirty="0">
              <a:solidFill>
                <a:prstClr val="white"/>
              </a:solidFill>
            </a:endParaRPr>
          </a:p>
        </p:txBody>
      </p:sp>
      <p:pic>
        <p:nvPicPr>
          <p:cNvPr id="7" name="Picture 2" descr="E:\lym365\娄艳茗\网尚研究机构\网尚研究机构_logo_橙色-02.png"/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r="41729"/>
          <a:stretch/>
        </p:blipFill>
        <p:spPr bwMode="auto">
          <a:xfrm>
            <a:off x="10325528" y="9087"/>
            <a:ext cx="1796188" cy="4569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89281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>
            <a:grpSpLocks/>
          </p:cNvGrpSpPr>
          <p:nvPr userDrawn="1"/>
        </p:nvGrpSpPr>
        <p:grpSpPr bwMode="auto">
          <a:xfrm>
            <a:off x="0" y="6383338"/>
            <a:ext cx="12192000" cy="474662"/>
            <a:chOff x="0" y="0"/>
            <a:chExt cx="12192000" cy="1204912"/>
          </a:xfrm>
        </p:grpSpPr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0" y="69849"/>
              <a:ext cx="12192000" cy="1135063"/>
            </a:xfrm>
            <a:prstGeom prst="rect">
              <a:avLst/>
            </a:prstGeom>
            <a:solidFill>
              <a:srgbClr val="9F00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0" lang="zh-CN" altLang="en-US" sz="1800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1942306" y="0"/>
              <a:ext cx="8307388" cy="1204912"/>
            </a:xfrm>
            <a:custGeom>
              <a:avLst/>
              <a:gdLst>
                <a:gd name="T0" fmla="*/ 2147483647 w 814"/>
                <a:gd name="T1" fmla="*/ 2147483647 h 109"/>
                <a:gd name="T2" fmla="*/ 0 w 814"/>
                <a:gd name="T3" fmla="*/ 2147483647 h 109"/>
                <a:gd name="T4" fmla="*/ 2147483647 w 814"/>
                <a:gd name="T5" fmla="*/ 2147483647 h 109"/>
                <a:gd name="T6" fmla="*/ 2147483647 w 814"/>
                <a:gd name="T7" fmla="*/ 0 h 109"/>
                <a:gd name="T8" fmla="*/ 2147483647 w 814"/>
                <a:gd name="T9" fmla="*/ 0 h 109"/>
                <a:gd name="T10" fmla="*/ 2147483647 w 814"/>
                <a:gd name="T11" fmla="*/ 0 h 109"/>
                <a:gd name="T12" fmla="*/ 2147483647 w 814"/>
                <a:gd name="T13" fmla="*/ 2147483647 h 109"/>
                <a:gd name="T14" fmla="*/ 2147483647 w 814"/>
                <a:gd name="T15" fmla="*/ 2147483647 h 109"/>
                <a:gd name="T16" fmla="*/ 2147483647 w 814"/>
                <a:gd name="T17" fmla="*/ 2147483647 h 10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14"/>
                <a:gd name="T28" fmla="*/ 0 h 109"/>
                <a:gd name="T29" fmla="*/ 814 w 814"/>
                <a:gd name="T30" fmla="*/ 109 h 10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14" h="109">
                  <a:moveTo>
                    <a:pt x="407" y="109"/>
                  </a:moveTo>
                  <a:cubicBezTo>
                    <a:pt x="0" y="109"/>
                    <a:pt x="0" y="109"/>
                    <a:pt x="0" y="109"/>
                  </a:cubicBezTo>
                  <a:cubicBezTo>
                    <a:pt x="146" y="13"/>
                    <a:pt x="146" y="13"/>
                    <a:pt x="146" y="13"/>
                  </a:cubicBezTo>
                  <a:cubicBezTo>
                    <a:pt x="159" y="5"/>
                    <a:pt x="175" y="0"/>
                    <a:pt x="190" y="0"/>
                  </a:cubicBezTo>
                  <a:cubicBezTo>
                    <a:pt x="407" y="0"/>
                    <a:pt x="407" y="0"/>
                    <a:pt x="407" y="0"/>
                  </a:cubicBezTo>
                  <a:cubicBezTo>
                    <a:pt x="623" y="0"/>
                    <a:pt x="623" y="0"/>
                    <a:pt x="623" y="0"/>
                  </a:cubicBezTo>
                  <a:cubicBezTo>
                    <a:pt x="639" y="0"/>
                    <a:pt x="654" y="5"/>
                    <a:pt x="667" y="13"/>
                  </a:cubicBezTo>
                  <a:cubicBezTo>
                    <a:pt x="814" y="109"/>
                    <a:pt x="814" y="109"/>
                    <a:pt x="814" y="109"/>
                  </a:cubicBezTo>
                  <a:lnTo>
                    <a:pt x="407" y="109"/>
                  </a:lnTo>
                  <a:close/>
                </a:path>
              </a:pathLst>
            </a:custGeom>
            <a:solidFill>
              <a:srgbClr val="C110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" name="Rectangle 6"/>
          <p:cNvSpPr>
            <a:spLocks noChangeArrowheads="1"/>
          </p:cNvSpPr>
          <p:nvPr userDrawn="1"/>
        </p:nvSpPr>
        <p:spPr bwMode="auto">
          <a:xfrm>
            <a:off x="0" y="0"/>
            <a:ext cx="12192000" cy="447675"/>
          </a:xfrm>
          <a:prstGeom prst="rect">
            <a:avLst/>
          </a:prstGeom>
          <a:solidFill>
            <a:srgbClr val="303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 sz="1800"/>
          </a:p>
        </p:txBody>
      </p:sp>
      <p:sp>
        <p:nvSpPr>
          <p:cNvPr id="11" name="Freeform 7"/>
          <p:cNvSpPr>
            <a:spLocks/>
          </p:cNvSpPr>
          <p:nvPr userDrawn="1"/>
        </p:nvSpPr>
        <p:spPr bwMode="auto">
          <a:xfrm>
            <a:off x="2325688" y="0"/>
            <a:ext cx="7542212" cy="708025"/>
          </a:xfrm>
          <a:custGeom>
            <a:avLst/>
            <a:gdLst>
              <a:gd name="T0" fmla="*/ 2147483647 w 739"/>
              <a:gd name="T1" fmla="*/ 0 h 96"/>
              <a:gd name="T2" fmla="*/ 0 w 739"/>
              <a:gd name="T3" fmla="*/ 0 h 96"/>
              <a:gd name="T4" fmla="*/ 2147483647 w 739"/>
              <a:gd name="T5" fmla="*/ 2147483647 h 96"/>
              <a:gd name="T6" fmla="*/ 2147483647 w 739"/>
              <a:gd name="T7" fmla="*/ 2147483647 h 96"/>
              <a:gd name="T8" fmla="*/ 2147483647 w 739"/>
              <a:gd name="T9" fmla="*/ 2147483647 h 96"/>
              <a:gd name="T10" fmla="*/ 2147483647 w 739"/>
              <a:gd name="T11" fmla="*/ 2147483647 h 96"/>
              <a:gd name="T12" fmla="*/ 2147483647 w 739"/>
              <a:gd name="T13" fmla="*/ 2147483647 h 96"/>
              <a:gd name="T14" fmla="*/ 2147483647 w 739"/>
              <a:gd name="T15" fmla="*/ 0 h 96"/>
              <a:gd name="T16" fmla="*/ 2147483647 w 739"/>
              <a:gd name="T17" fmla="*/ 0 h 9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39"/>
              <a:gd name="T28" fmla="*/ 0 h 96"/>
              <a:gd name="T29" fmla="*/ 739 w 739"/>
              <a:gd name="T30" fmla="*/ 96 h 9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39" h="96">
                <a:moveTo>
                  <a:pt x="370" y="0"/>
                </a:moveTo>
                <a:cubicBezTo>
                  <a:pt x="0" y="0"/>
                  <a:pt x="0" y="0"/>
                  <a:pt x="0" y="0"/>
                </a:cubicBezTo>
                <a:cubicBezTo>
                  <a:pt x="109" y="83"/>
                  <a:pt x="109" y="83"/>
                  <a:pt x="109" y="83"/>
                </a:cubicBezTo>
                <a:cubicBezTo>
                  <a:pt x="122" y="92"/>
                  <a:pt x="138" y="96"/>
                  <a:pt x="153" y="96"/>
                </a:cubicBezTo>
                <a:cubicBezTo>
                  <a:pt x="370" y="96"/>
                  <a:pt x="370" y="96"/>
                  <a:pt x="370" y="96"/>
                </a:cubicBezTo>
                <a:cubicBezTo>
                  <a:pt x="586" y="96"/>
                  <a:pt x="586" y="96"/>
                  <a:pt x="586" y="96"/>
                </a:cubicBezTo>
                <a:cubicBezTo>
                  <a:pt x="602" y="96"/>
                  <a:pt x="617" y="92"/>
                  <a:pt x="630" y="83"/>
                </a:cubicBezTo>
                <a:cubicBezTo>
                  <a:pt x="739" y="0"/>
                  <a:pt x="739" y="0"/>
                  <a:pt x="739" y="0"/>
                </a:cubicBezTo>
                <a:lnTo>
                  <a:pt x="370" y="0"/>
                </a:lnTo>
                <a:close/>
              </a:path>
            </a:pathLst>
          </a:custGeom>
          <a:solidFill>
            <a:srgbClr val="4A49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36" tIns="45718" rIns="91436" bIns="45718"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10962289" y="6461125"/>
            <a:ext cx="759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lang="zh-CN" altLang="en-US" sz="1000" kern="120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>
              <a:defRPr/>
            </a:pPr>
            <a:fld id="{51ECDD44-3A09-47A4-9EAC-104FF3365F2A}" type="slidenum">
              <a:rPr smtClean="0"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24994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7" r:id="rId2"/>
    <p:sldLayoutId id="2147483656" r:id="rId3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0"/>
        </a:spcBef>
        <a:buFontTx/>
        <a:buNone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0" indent="0" algn="l" defTabSz="914400" rtl="0" eaLnBrk="1" latinLnBrk="0" hangingPunct="1">
        <a:lnSpc>
          <a:spcPct val="150000"/>
        </a:lnSpc>
        <a:spcBef>
          <a:spcPts val="0"/>
        </a:spcBef>
        <a:buFontTx/>
        <a:buNone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0" indent="0" algn="l" defTabSz="914400" rtl="0" eaLnBrk="1" latinLnBrk="0" hangingPunct="1">
        <a:lnSpc>
          <a:spcPct val="150000"/>
        </a:lnSpc>
        <a:spcBef>
          <a:spcPts val="0"/>
        </a:spcBef>
        <a:buFontTx/>
        <a:buNone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0" indent="0" algn="l" defTabSz="914400" rtl="0" eaLnBrk="1" latinLnBrk="0" hangingPunct="1">
        <a:lnSpc>
          <a:spcPct val="150000"/>
        </a:lnSpc>
        <a:spcBef>
          <a:spcPts val="0"/>
        </a:spcBef>
        <a:buFontTx/>
        <a:buNone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0" indent="0" algn="l" defTabSz="914400" rtl="0" eaLnBrk="1" latinLnBrk="0" hangingPunct="1">
        <a:lnSpc>
          <a:spcPct val="150000"/>
        </a:lnSpc>
        <a:spcBef>
          <a:spcPts val="0"/>
        </a:spcBef>
        <a:buFontTx/>
        <a:buNone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268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86" userDrawn="1">
          <p15:clr>
            <a:srgbClr val="F26B43"/>
          </p15:clr>
        </p15:guide>
        <p15:guide id="4" orient="horz" pos="4233" userDrawn="1">
          <p15:clr>
            <a:srgbClr val="F26B43"/>
          </p15:clr>
        </p15:guide>
        <p15:guide id="5" pos="153" userDrawn="1">
          <p15:clr>
            <a:srgbClr val="F26B43"/>
          </p15:clr>
        </p15:guide>
        <p15:guide id="6" pos="7526" userDrawn="1">
          <p15:clr>
            <a:srgbClr val="F26B43"/>
          </p15:clr>
        </p15:guide>
        <p15:guide id="7" orient="horz" pos="432" userDrawn="1">
          <p15:clr>
            <a:srgbClr val="F26B43"/>
          </p15:clr>
        </p15:guide>
        <p15:guide id="8" orient="horz" pos="518" userDrawn="1">
          <p15:clr>
            <a:srgbClr val="F26B43"/>
          </p15:clr>
        </p15:guide>
        <p15:guide id="9" orient="horz" pos="4104" userDrawn="1">
          <p15:clr>
            <a:srgbClr val="F26B43"/>
          </p15:clr>
        </p15:guide>
        <p15:guide id="10" orient="horz" pos="401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28D9BC9-6C31-4FB5-82E8-5194E1A3A0E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ECDD44-3A09-47A4-9EAC-104FF3365F2A}" type="slidenum">
              <a:rPr lang="en-US" altLang="zh-CN" smtClean="0"/>
              <a:pPr>
                <a:defRPr/>
              </a:pPr>
              <a:t>1</a:t>
            </a:fld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F15881D-1A80-4BE9-BA86-EC97F86B7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住宅市场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ABE1CAA-A2C0-4693-89EB-A5D5DE0CD7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结论</a:t>
            </a:r>
          </a:p>
        </p:txBody>
      </p:sp>
      <p:sp>
        <p:nvSpPr>
          <p:cNvPr id="18" name="文本占位符 4">
            <a:extLst>
              <a:ext uri="{FF2B5EF4-FFF2-40B4-BE49-F238E27FC236}">
                <a16:creationId xmlns:a16="http://schemas.microsoft.com/office/drawing/2014/main" id="{FF2EBB40-3FE6-4663-AA3C-9DF2715E8E36}"/>
              </a:ext>
            </a:extLst>
          </p:cNvPr>
          <p:cNvSpPr txBox="1">
            <a:spLocks/>
          </p:cNvSpPr>
          <p:nvPr/>
        </p:nvSpPr>
        <p:spPr>
          <a:xfrm>
            <a:off x="540001" y="1539413"/>
            <a:ext cx="5400000" cy="225206"/>
          </a:xfrm>
          <a:prstGeom prst="rect">
            <a:avLst/>
          </a:prstGeom>
        </p:spPr>
        <p:txBody>
          <a:bodyPr anchor="ctr" anchorCtr="0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12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Tx/>
              <a:buNone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Tx/>
              <a:buNone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Tx/>
              <a:buNone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Tx/>
              <a:buNone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tx1"/>
                </a:solidFill>
              </a:rPr>
              <a:t>南京近</a:t>
            </a:r>
            <a:r>
              <a:rPr lang="en-US" altLang="zh-CN" dirty="0">
                <a:solidFill>
                  <a:schemeClr val="tx1"/>
                </a:solidFill>
              </a:rPr>
              <a:t>10</a:t>
            </a:r>
            <a:r>
              <a:rPr lang="zh-CN" altLang="en-US" dirty="0">
                <a:solidFill>
                  <a:schemeClr val="tx1"/>
                </a:solidFill>
              </a:rPr>
              <a:t>周住宅市场供销量价</a:t>
            </a:r>
          </a:p>
        </p:txBody>
      </p:sp>
      <p:graphicFrame>
        <p:nvGraphicFramePr>
          <p:cNvPr id="19" name="图表 18">
            <a:extLst>
              <a:ext uri="{FF2B5EF4-FFF2-40B4-BE49-F238E27FC236}">
                <a16:creationId xmlns:a16="http://schemas.microsoft.com/office/drawing/2014/main" id="{CCD6B31F-6D1D-4045-ACC1-F2DC507819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23122871"/>
              </p:ext>
            </p:extLst>
          </p:nvPr>
        </p:nvGraphicFramePr>
        <p:xfrm>
          <a:off x="0" y="1764620"/>
          <a:ext cx="5760000" cy="29925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0" name="文本占位符 4">
            <a:extLst>
              <a:ext uri="{FF2B5EF4-FFF2-40B4-BE49-F238E27FC236}">
                <a16:creationId xmlns:a16="http://schemas.microsoft.com/office/drawing/2014/main" id="{9DA5736A-8C29-4251-9504-8DA52115F03F}"/>
              </a:ext>
            </a:extLst>
          </p:cNvPr>
          <p:cNvSpPr txBox="1">
            <a:spLocks/>
          </p:cNvSpPr>
          <p:nvPr/>
        </p:nvSpPr>
        <p:spPr>
          <a:xfrm>
            <a:off x="6156000" y="1539413"/>
            <a:ext cx="5400000" cy="225206"/>
          </a:xfrm>
          <a:prstGeom prst="rect">
            <a:avLst/>
          </a:prstGeom>
        </p:spPr>
        <p:txBody>
          <a:bodyPr anchor="ctr" anchorCtr="0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12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Tx/>
              <a:buNone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Tx/>
              <a:buNone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Tx/>
              <a:buNone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Tx/>
              <a:buNone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>
                <a:solidFill>
                  <a:schemeClr val="tx1"/>
                </a:solidFill>
              </a:rPr>
              <a:t>xxxx</a:t>
            </a:r>
            <a:r>
              <a:rPr lang="zh-CN" altLang="en-US" dirty="0">
                <a:solidFill>
                  <a:schemeClr val="tx1"/>
                </a:solidFill>
              </a:rPr>
              <a:t>年第</a:t>
            </a:r>
            <a:r>
              <a:rPr lang="en-US" altLang="zh-CN" dirty="0">
                <a:solidFill>
                  <a:schemeClr val="tx1"/>
                </a:solidFill>
              </a:rPr>
              <a:t>xx</a:t>
            </a:r>
            <a:r>
              <a:rPr lang="zh-CN" altLang="en-US" dirty="0">
                <a:solidFill>
                  <a:schemeClr val="tx1"/>
                </a:solidFill>
              </a:rPr>
              <a:t>周南京</a:t>
            </a:r>
            <a:r>
              <a:rPr lang="en-US" altLang="zh-CN" dirty="0">
                <a:solidFill>
                  <a:schemeClr val="tx1"/>
                </a:solidFill>
              </a:rPr>
              <a:t>XXXX</a:t>
            </a:r>
            <a:r>
              <a:rPr lang="zh-CN" altLang="en-US" dirty="0">
                <a:solidFill>
                  <a:schemeClr val="tx1"/>
                </a:solidFill>
              </a:rPr>
              <a:t>市场分板块供销量价</a:t>
            </a:r>
          </a:p>
        </p:txBody>
      </p:sp>
      <p:graphicFrame>
        <p:nvGraphicFramePr>
          <p:cNvPr id="21" name="图表 20">
            <a:extLst>
              <a:ext uri="{FF2B5EF4-FFF2-40B4-BE49-F238E27FC236}">
                <a16:creationId xmlns:a16="http://schemas.microsoft.com/office/drawing/2014/main" id="{2EC064E0-03D7-4FF5-A93F-BFC8802D30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41048203"/>
              </p:ext>
            </p:extLst>
          </p:nvPr>
        </p:nvGraphicFramePr>
        <p:xfrm>
          <a:off x="5040000" y="1769873"/>
          <a:ext cx="7020000" cy="29925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2" name="文本占位符 4">
            <a:extLst>
              <a:ext uri="{FF2B5EF4-FFF2-40B4-BE49-F238E27FC236}">
                <a16:creationId xmlns:a16="http://schemas.microsoft.com/office/drawing/2014/main" id="{10C96F4B-2059-44BC-A61C-2A11B1413ACA}"/>
              </a:ext>
            </a:extLst>
          </p:cNvPr>
          <p:cNvSpPr txBox="1">
            <a:spLocks/>
          </p:cNvSpPr>
          <p:nvPr/>
        </p:nvSpPr>
        <p:spPr>
          <a:xfrm>
            <a:off x="173658" y="4809428"/>
            <a:ext cx="5346872" cy="225206"/>
          </a:xfrm>
          <a:prstGeom prst="rect">
            <a:avLst/>
          </a:prstGeom>
        </p:spPr>
        <p:txBody>
          <a:bodyPr anchor="ctr" anchorCtr="0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12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Tx/>
              <a:buNone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Tx/>
              <a:buNone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Tx/>
              <a:buNone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Tx/>
              <a:buNone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chemeClr val="tx1"/>
                </a:solidFill>
              </a:rPr>
              <a:t>2018</a:t>
            </a:r>
            <a:r>
              <a:rPr lang="zh-CN" altLang="en-US" dirty="0">
                <a:solidFill>
                  <a:schemeClr val="tx1"/>
                </a:solidFill>
              </a:rPr>
              <a:t>年第</a:t>
            </a:r>
            <a:r>
              <a:rPr lang="en-US" altLang="zh-CN" dirty="0">
                <a:solidFill>
                  <a:schemeClr val="tx1"/>
                </a:solidFill>
              </a:rPr>
              <a:t>X</a:t>
            </a:r>
            <a:r>
              <a:rPr lang="zh-CN" altLang="en-US" dirty="0">
                <a:solidFill>
                  <a:schemeClr val="tx1"/>
                </a:solidFill>
              </a:rPr>
              <a:t>周</a:t>
            </a:r>
            <a:r>
              <a:rPr lang="en-US" altLang="zh-CN" dirty="0">
                <a:solidFill>
                  <a:schemeClr val="tx1"/>
                </a:solidFill>
              </a:rPr>
              <a:t>XX</a:t>
            </a:r>
            <a:r>
              <a:rPr lang="zh-CN" altLang="en-US" dirty="0">
                <a:solidFill>
                  <a:schemeClr val="tx1"/>
                </a:solidFill>
              </a:rPr>
              <a:t>市场上市面积前三</a:t>
            </a:r>
          </a:p>
        </p:txBody>
      </p:sp>
      <p:graphicFrame>
        <p:nvGraphicFramePr>
          <p:cNvPr id="23" name="表格占位符 27">
            <a:extLst>
              <a:ext uri="{FF2B5EF4-FFF2-40B4-BE49-F238E27FC236}">
                <a16:creationId xmlns:a16="http://schemas.microsoft.com/office/drawing/2014/main" id="{10DA16EA-8D04-4CB4-919C-A2F2C9C693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3181910"/>
              </p:ext>
            </p:extLst>
          </p:nvPr>
        </p:nvGraphicFramePr>
        <p:xfrm>
          <a:off x="173657" y="5088850"/>
          <a:ext cx="5346872" cy="122439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53125">
                  <a:extLst>
                    <a:ext uri="{9D8B030D-6E8A-4147-A177-3AD203B41FA5}">
                      <a16:colId xmlns:a16="http://schemas.microsoft.com/office/drawing/2014/main" val="3364680648"/>
                    </a:ext>
                  </a:extLst>
                </a:gridCol>
                <a:gridCol w="1290624">
                  <a:extLst>
                    <a:ext uri="{9D8B030D-6E8A-4147-A177-3AD203B41FA5}">
                      <a16:colId xmlns:a16="http://schemas.microsoft.com/office/drawing/2014/main" val="2813084199"/>
                    </a:ext>
                  </a:extLst>
                </a:gridCol>
                <a:gridCol w="2028124">
                  <a:extLst>
                    <a:ext uri="{9D8B030D-6E8A-4147-A177-3AD203B41FA5}">
                      <a16:colId xmlns:a16="http://schemas.microsoft.com/office/drawing/2014/main" val="205801370"/>
                    </a:ext>
                  </a:extLst>
                </a:gridCol>
                <a:gridCol w="921874">
                  <a:extLst>
                    <a:ext uri="{9D8B030D-6E8A-4147-A177-3AD203B41FA5}">
                      <a16:colId xmlns:a16="http://schemas.microsoft.com/office/drawing/2014/main" val="1788180626"/>
                    </a:ext>
                  </a:extLst>
                </a:gridCol>
                <a:gridCol w="553125">
                  <a:extLst>
                    <a:ext uri="{9D8B030D-6E8A-4147-A177-3AD203B41FA5}">
                      <a16:colId xmlns:a16="http://schemas.microsoft.com/office/drawing/2014/main" val="2584383323"/>
                    </a:ext>
                  </a:extLst>
                </a:gridCol>
              </a:tblGrid>
              <a:tr h="306098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sz="1200" dirty="0" err="1">
                          <a:latin typeface="微软雅黑" pitchFamily="34" charset="-122"/>
                          <a:ea typeface="微软雅黑" pitchFamily="34" charset="-122"/>
                        </a:rPr>
                        <a:t>排名</a:t>
                      </a:r>
                      <a:endParaRPr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sz="1200" dirty="0" err="1">
                          <a:latin typeface="微软雅黑" pitchFamily="34" charset="-122"/>
                          <a:ea typeface="微软雅黑" pitchFamily="34" charset="-122"/>
                        </a:rPr>
                        <a:t>板块</a:t>
                      </a:r>
                      <a:endParaRPr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sz="1200" dirty="0" err="1">
                          <a:latin typeface="微软雅黑" pitchFamily="34" charset="-122"/>
                          <a:ea typeface="微软雅黑" pitchFamily="34" charset="-122"/>
                        </a:rPr>
                        <a:t>项目</a:t>
                      </a:r>
                      <a:endParaRPr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sz="1200" dirty="0" err="1">
                          <a:latin typeface="微软雅黑" pitchFamily="34" charset="-122"/>
                          <a:ea typeface="微软雅黑" pitchFamily="34" charset="-122"/>
                        </a:rPr>
                        <a:t>面积</a:t>
                      </a:r>
                      <a:r>
                        <a:rPr sz="1200" dirty="0">
                          <a:latin typeface="微软雅黑" pitchFamily="34" charset="-122"/>
                          <a:ea typeface="微软雅黑" pitchFamily="34" charset="-122"/>
                        </a:rPr>
                        <a:t>(㎡)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sz="1200" dirty="0" err="1">
                          <a:latin typeface="微软雅黑" pitchFamily="34" charset="-122"/>
                          <a:ea typeface="微软雅黑" pitchFamily="34" charset="-122"/>
                        </a:rPr>
                        <a:t>套数</a:t>
                      </a:r>
                      <a:endParaRPr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9792618"/>
                  </a:ext>
                </a:extLst>
              </a:tr>
              <a:tr h="306098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-</a:t>
                      </a:r>
                      <a:endParaRPr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-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-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-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-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6663698"/>
                  </a:ext>
                </a:extLst>
              </a:tr>
              <a:tr h="306098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-</a:t>
                      </a:r>
                      <a:endParaRPr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-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-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-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-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4112215"/>
                  </a:ext>
                </a:extLst>
              </a:tr>
              <a:tr h="306098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-</a:t>
                      </a:r>
                      <a:endParaRPr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-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-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-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-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4656271"/>
                  </a:ext>
                </a:extLst>
              </a:tr>
            </a:tbl>
          </a:graphicData>
        </a:graphic>
      </p:graphicFrame>
      <p:sp>
        <p:nvSpPr>
          <p:cNvPr id="24" name="文本占位符 4">
            <a:extLst>
              <a:ext uri="{FF2B5EF4-FFF2-40B4-BE49-F238E27FC236}">
                <a16:creationId xmlns:a16="http://schemas.microsoft.com/office/drawing/2014/main" id="{FF44B0E7-E305-452B-896A-A006245DBE41}"/>
              </a:ext>
            </a:extLst>
          </p:cNvPr>
          <p:cNvSpPr txBox="1">
            <a:spLocks/>
          </p:cNvSpPr>
          <p:nvPr/>
        </p:nvSpPr>
        <p:spPr>
          <a:xfrm>
            <a:off x="5584570" y="4809428"/>
            <a:ext cx="6379370" cy="225206"/>
          </a:xfrm>
          <a:prstGeom prst="rect">
            <a:avLst/>
          </a:prstGeom>
        </p:spPr>
        <p:txBody>
          <a:bodyPr anchor="ctr" anchorCtr="0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12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Tx/>
              <a:buNone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Tx/>
              <a:buNone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Tx/>
              <a:buNone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Tx/>
              <a:buNone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chemeClr val="tx1"/>
                </a:solidFill>
              </a:rPr>
              <a:t>2018</a:t>
            </a:r>
            <a:r>
              <a:rPr lang="zh-CN" altLang="en-US" dirty="0">
                <a:solidFill>
                  <a:schemeClr val="tx1"/>
                </a:solidFill>
              </a:rPr>
              <a:t>年第</a:t>
            </a:r>
            <a:r>
              <a:rPr lang="en-US" altLang="zh-CN" dirty="0">
                <a:solidFill>
                  <a:schemeClr val="tx1"/>
                </a:solidFill>
              </a:rPr>
              <a:t>X</a:t>
            </a:r>
            <a:r>
              <a:rPr lang="zh-CN" altLang="en-US" dirty="0">
                <a:solidFill>
                  <a:schemeClr val="tx1"/>
                </a:solidFill>
              </a:rPr>
              <a:t>周</a:t>
            </a:r>
            <a:r>
              <a:rPr lang="en-US" altLang="zh-CN" dirty="0">
                <a:solidFill>
                  <a:schemeClr val="tx1"/>
                </a:solidFill>
              </a:rPr>
              <a:t>XX</a:t>
            </a:r>
            <a:r>
              <a:rPr lang="zh-CN" altLang="en-US" dirty="0">
                <a:solidFill>
                  <a:schemeClr val="tx1"/>
                </a:solidFill>
              </a:rPr>
              <a:t>市场成交面积前三</a:t>
            </a:r>
          </a:p>
        </p:txBody>
      </p:sp>
      <p:graphicFrame>
        <p:nvGraphicFramePr>
          <p:cNvPr id="25" name="表格占位符 27">
            <a:extLst>
              <a:ext uri="{FF2B5EF4-FFF2-40B4-BE49-F238E27FC236}">
                <a16:creationId xmlns:a16="http://schemas.microsoft.com/office/drawing/2014/main" id="{61C105C9-E6C4-439C-89A6-5DED56852D6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4486729"/>
              </p:ext>
            </p:extLst>
          </p:nvPr>
        </p:nvGraphicFramePr>
        <p:xfrm>
          <a:off x="5584570" y="5088850"/>
          <a:ext cx="6379371" cy="12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125">
                  <a:extLst>
                    <a:ext uri="{9D8B030D-6E8A-4147-A177-3AD203B41FA5}">
                      <a16:colId xmlns:a16="http://schemas.microsoft.com/office/drawing/2014/main" val="3364680648"/>
                    </a:ext>
                  </a:extLst>
                </a:gridCol>
                <a:gridCol w="1290624">
                  <a:extLst>
                    <a:ext uri="{9D8B030D-6E8A-4147-A177-3AD203B41FA5}">
                      <a16:colId xmlns:a16="http://schemas.microsoft.com/office/drawing/2014/main" val="2813084199"/>
                    </a:ext>
                  </a:extLst>
                </a:gridCol>
                <a:gridCol w="2028124">
                  <a:extLst>
                    <a:ext uri="{9D8B030D-6E8A-4147-A177-3AD203B41FA5}">
                      <a16:colId xmlns:a16="http://schemas.microsoft.com/office/drawing/2014/main" val="205801370"/>
                    </a:ext>
                  </a:extLst>
                </a:gridCol>
                <a:gridCol w="921874">
                  <a:extLst>
                    <a:ext uri="{9D8B030D-6E8A-4147-A177-3AD203B41FA5}">
                      <a16:colId xmlns:a16="http://schemas.microsoft.com/office/drawing/2014/main" val="1788180626"/>
                    </a:ext>
                  </a:extLst>
                </a:gridCol>
                <a:gridCol w="553125">
                  <a:extLst>
                    <a:ext uri="{9D8B030D-6E8A-4147-A177-3AD203B41FA5}">
                      <a16:colId xmlns:a16="http://schemas.microsoft.com/office/drawing/2014/main" val="2584383323"/>
                    </a:ext>
                  </a:extLst>
                </a:gridCol>
                <a:gridCol w="1032499">
                  <a:extLst>
                    <a:ext uri="{9D8B030D-6E8A-4147-A177-3AD203B41FA5}">
                      <a16:colId xmlns:a16="http://schemas.microsoft.com/office/drawing/2014/main" val="3838437322"/>
                    </a:ext>
                  </a:extLst>
                </a:gridCol>
              </a:tblGrid>
              <a:tr h="30600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sz="1200" dirty="0" err="1">
                          <a:latin typeface="微软雅黑" pitchFamily="34" charset="-122"/>
                          <a:ea typeface="微软雅黑" pitchFamily="34" charset="-122"/>
                        </a:rPr>
                        <a:t>排名</a:t>
                      </a:r>
                      <a:endParaRPr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sz="1200" dirty="0" err="1">
                          <a:latin typeface="微软雅黑" pitchFamily="34" charset="-122"/>
                          <a:ea typeface="微软雅黑" pitchFamily="34" charset="-122"/>
                        </a:rPr>
                        <a:t>板块</a:t>
                      </a:r>
                      <a:endParaRPr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sz="1200" dirty="0" err="1">
                          <a:latin typeface="微软雅黑" pitchFamily="34" charset="-122"/>
                          <a:ea typeface="微软雅黑" pitchFamily="34" charset="-122"/>
                        </a:rPr>
                        <a:t>项目</a:t>
                      </a:r>
                      <a:endParaRPr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sz="1200" dirty="0" err="1">
                          <a:latin typeface="微软雅黑" pitchFamily="34" charset="-122"/>
                          <a:ea typeface="微软雅黑" pitchFamily="34" charset="-122"/>
                        </a:rPr>
                        <a:t>面积</a:t>
                      </a:r>
                      <a:r>
                        <a:rPr sz="1200" dirty="0">
                          <a:latin typeface="微软雅黑" pitchFamily="34" charset="-122"/>
                          <a:ea typeface="微软雅黑" pitchFamily="34" charset="-122"/>
                        </a:rPr>
                        <a:t>(㎡)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sz="1200" dirty="0" err="1">
                          <a:latin typeface="微软雅黑" pitchFamily="34" charset="-122"/>
                          <a:ea typeface="微软雅黑" pitchFamily="34" charset="-122"/>
                        </a:rPr>
                        <a:t>套数</a:t>
                      </a:r>
                      <a:endParaRPr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sz="1200" dirty="0" err="1">
                          <a:latin typeface="微软雅黑" pitchFamily="34" charset="-122"/>
                          <a:ea typeface="微软雅黑" pitchFamily="34" charset="-122"/>
                        </a:rPr>
                        <a:t>均价</a:t>
                      </a:r>
                      <a:r>
                        <a:rPr sz="1200" dirty="0">
                          <a:latin typeface="微软雅黑" pitchFamily="34" charset="-122"/>
                          <a:ea typeface="微软雅黑" pitchFamily="34" charset="-122"/>
                        </a:rPr>
                        <a:t>(元/㎡)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9792618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-</a:t>
                      </a:r>
                      <a:endParaRPr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-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-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-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-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-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6663698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-</a:t>
                      </a:r>
                      <a:endParaRPr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-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-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-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-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-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4112215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-</a:t>
                      </a:r>
                      <a:endParaRPr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-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-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-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-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-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46562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7490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28D9BC9-6C31-4FB5-82E8-5194E1A3A0E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ECDD44-3A09-47A4-9EAC-104FF3365F2A}" type="slidenum">
              <a:rPr lang="en-US" altLang="zh-CN" smtClean="0"/>
              <a:pPr>
                <a:defRPr/>
              </a:pPr>
              <a:t>2</a:t>
            </a:fld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F15881D-1A80-4BE9-BA86-EC97F86B7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别墅市场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ABE1CAA-A2C0-4693-89EB-A5D5DE0CD7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结论</a:t>
            </a:r>
          </a:p>
        </p:txBody>
      </p:sp>
      <p:sp>
        <p:nvSpPr>
          <p:cNvPr id="13" name="文本占位符 4">
            <a:extLst>
              <a:ext uri="{FF2B5EF4-FFF2-40B4-BE49-F238E27FC236}">
                <a16:creationId xmlns:a16="http://schemas.microsoft.com/office/drawing/2014/main" id="{4E91552B-BF03-43CF-BD70-684CEC420367}"/>
              </a:ext>
            </a:extLst>
          </p:cNvPr>
          <p:cNvSpPr txBox="1">
            <a:spLocks/>
          </p:cNvSpPr>
          <p:nvPr/>
        </p:nvSpPr>
        <p:spPr>
          <a:xfrm>
            <a:off x="540001" y="1539413"/>
            <a:ext cx="5400000" cy="225206"/>
          </a:xfrm>
          <a:prstGeom prst="rect">
            <a:avLst/>
          </a:prstGeom>
        </p:spPr>
        <p:txBody>
          <a:bodyPr anchor="ctr" anchorCtr="0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12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Tx/>
              <a:buNone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Tx/>
              <a:buNone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Tx/>
              <a:buNone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Tx/>
              <a:buNone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tx1"/>
                </a:solidFill>
              </a:rPr>
              <a:t>南京近</a:t>
            </a:r>
            <a:r>
              <a:rPr lang="en-US" altLang="zh-CN" dirty="0">
                <a:solidFill>
                  <a:schemeClr val="tx1"/>
                </a:solidFill>
              </a:rPr>
              <a:t>10</a:t>
            </a:r>
            <a:r>
              <a:rPr lang="zh-CN" altLang="en-US" dirty="0">
                <a:solidFill>
                  <a:schemeClr val="tx1"/>
                </a:solidFill>
              </a:rPr>
              <a:t>周别墅市场供销量价</a:t>
            </a:r>
          </a:p>
        </p:txBody>
      </p:sp>
      <p:graphicFrame>
        <p:nvGraphicFramePr>
          <p:cNvPr id="14" name="图表 13">
            <a:extLst>
              <a:ext uri="{FF2B5EF4-FFF2-40B4-BE49-F238E27FC236}">
                <a16:creationId xmlns:a16="http://schemas.microsoft.com/office/drawing/2014/main" id="{BB75AD85-2A32-462F-BE78-D926E5C2AD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43737381"/>
              </p:ext>
            </p:extLst>
          </p:nvPr>
        </p:nvGraphicFramePr>
        <p:xfrm>
          <a:off x="0" y="1764620"/>
          <a:ext cx="5760000" cy="29925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9" name="文本占位符 4">
            <a:extLst>
              <a:ext uri="{FF2B5EF4-FFF2-40B4-BE49-F238E27FC236}">
                <a16:creationId xmlns:a16="http://schemas.microsoft.com/office/drawing/2014/main" id="{BC041005-7C05-4187-9A43-7BA992BC94DE}"/>
              </a:ext>
            </a:extLst>
          </p:cNvPr>
          <p:cNvSpPr txBox="1">
            <a:spLocks/>
          </p:cNvSpPr>
          <p:nvPr/>
        </p:nvSpPr>
        <p:spPr>
          <a:xfrm>
            <a:off x="6156000" y="1539413"/>
            <a:ext cx="5400000" cy="225206"/>
          </a:xfrm>
          <a:prstGeom prst="rect">
            <a:avLst/>
          </a:prstGeom>
        </p:spPr>
        <p:txBody>
          <a:bodyPr anchor="ctr" anchorCtr="0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12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Tx/>
              <a:buNone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Tx/>
              <a:buNone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Tx/>
              <a:buNone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Tx/>
              <a:buNone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>
                <a:solidFill>
                  <a:schemeClr val="tx1"/>
                </a:solidFill>
              </a:rPr>
              <a:t>xxxx</a:t>
            </a:r>
            <a:r>
              <a:rPr lang="zh-CN" altLang="en-US" dirty="0">
                <a:solidFill>
                  <a:schemeClr val="tx1"/>
                </a:solidFill>
              </a:rPr>
              <a:t>年第</a:t>
            </a:r>
            <a:r>
              <a:rPr lang="en-US" altLang="zh-CN" dirty="0">
                <a:solidFill>
                  <a:schemeClr val="tx1"/>
                </a:solidFill>
              </a:rPr>
              <a:t>xx</a:t>
            </a:r>
            <a:r>
              <a:rPr lang="zh-CN" altLang="en-US" dirty="0">
                <a:solidFill>
                  <a:schemeClr val="tx1"/>
                </a:solidFill>
              </a:rPr>
              <a:t>周南京</a:t>
            </a:r>
            <a:r>
              <a:rPr lang="en-US" altLang="zh-CN" dirty="0">
                <a:solidFill>
                  <a:schemeClr val="tx1"/>
                </a:solidFill>
              </a:rPr>
              <a:t>XXXX</a:t>
            </a:r>
            <a:r>
              <a:rPr lang="zh-CN" altLang="en-US" dirty="0">
                <a:solidFill>
                  <a:schemeClr val="tx1"/>
                </a:solidFill>
              </a:rPr>
              <a:t>市场分板块供销量价</a:t>
            </a:r>
          </a:p>
        </p:txBody>
      </p:sp>
      <p:graphicFrame>
        <p:nvGraphicFramePr>
          <p:cNvPr id="20" name="图表 19">
            <a:extLst>
              <a:ext uri="{FF2B5EF4-FFF2-40B4-BE49-F238E27FC236}">
                <a16:creationId xmlns:a16="http://schemas.microsoft.com/office/drawing/2014/main" id="{67BBC519-4F9D-4A3C-A47E-65E5625B08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11042822"/>
              </p:ext>
            </p:extLst>
          </p:nvPr>
        </p:nvGraphicFramePr>
        <p:xfrm>
          <a:off x="5040000" y="1769873"/>
          <a:ext cx="7020000" cy="29925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1" name="文本占位符 4">
            <a:extLst>
              <a:ext uri="{FF2B5EF4-FFF2-40B4-BE49-F238E27FC236}">
                <a16:creationId xmlns:a16="http://schemas.microsoft.com/office/drawing/2014/main" id="{46C15A97-46E7-4189-816D-A4022ED11FCB}"/>
              </a:ext>
            </a:extLst>
          </p:cNvPr>
          <p:cNvSpPr txBox="1">
            <a:spLocks/>
          </p:cNvSpPr>
          <p:nvPr/>
        </p:nvSpPr>
        <p:spPr>
          <a:xfrm>
            <a:off x="112570" y="4809428"/>
            <a:ext cx="5472000" cy="225206"/>
          </a:xfrm>
          <a:prstGeom prst="rect">
            <a:avLst/>
          </a:prstGeom>
        </p:spPr>
        <p:txBody>
          <a:bodyPr anchor="ctr" anchorCtr="0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12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Tx/>
              <a:buNone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Tx/>
              <a:buNone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Tx/>
              <a:buNone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Tx/>
              <a:buNone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chemeClr val="tx1"/>
                </a:solidFill>
              </a:rPr>
              <a:t>2018</a:t>
            </a:r>
            <a:r>
              <a:rPr lang="zh-CN" altLang="en-US" dirty="0">
                <a:solidFill>
                  <a:schemeClr val="tx1"/>
                </a:solidFill>
              </a:rPr>
              <a:t>年第</a:t>
            </a:r>
            <a:r>
              <a:rPr lang="en-US" altLang="zh-CN" dirty="0">
                <a:solidFill>
                  <a:schemeClr val="tx1"/>
                </a:solidFill>
              </a:rPr>
              <a:t>X</a:t>
            </a:r>
            <a:r>
              <a:rPr lang="zh-CN" altLang="en-US" dirty="0">
                <a:solidFill>
                  <a:schemeClr val="tx1"/>
                </a:solidFill>
              </a:rPr>
              <a:t>周</a:t>
            </a:r>
            <a:r>
              <a:rPr lang="en-US" altLang="zh-CN" dirty="0">
                <a:solidFill>
                  <a:schemeClr val="tx1"/>
                </a:solidFill>
              </a:rPr>
              <a:t>XX</a:t>
            </a:r>
            <a:r>
              <a:rPr lang="zh-CN" altLang="en-US" dirty="0">
                <a:solidFill>
                  <a:schemeClr val="tx1"/>
                </a:solidFill>
              </a:rPr>
              <a:t>市场上市面积前三</a:t>
            </a:r>
          </a:p>
        </p:txBody>
      </p:sp>
      <p:graphicFrame>
        <p:nvGraphicFramePr>
          <p:cNvPr id="22" name="表格占位符 27">
            <a:extLst>
              <a:ext uri="{FF2B5EF4-FFF2-40B4-BE49-F238E27FC236}">
                <a16:creationId xmlns:a16="http://schemas.microsoft.com/office/drawing/2014/main" id="{BD0298B9-0278-45B4-B36B-7A4D87C4E43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5809796"/>
              </p:ext>
            </p:extLst>
          </p:nvPr>
        </p:nvGraphicFramePr>
        <p:xfrm>
          <a:off x="112570" y="5088850"/>
          <a:ext cx="5472000" cy="122439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364680648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813084199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580137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981135955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178818062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84383323"/>
                    </a:ext>
                  </a:extLst>
                </a:gridCol>
              </a:tblGrid>
              <a:tr h="306098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sz="1200" dirty="0" err="1">
                          <a:latin typeface="微软雅黑" pitchFamily="34" charset="-122"/>
                          <a:ea typeface="微软雅黑" pitchFamily="34" charset="-122"/>
                        </a:rPr>
                        <a:t>排名</a:t>
                      </a:r>
                      <a:endParaRPr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sz="1200" dirty="0" err="1">
                          <a:latin typeface="微软雅黑" pitchFamily="34" charset="-122"/>
                          <a:ea typeface="微软雅黑" pitchFamily="34" charset="-122"/>
                        </a:rPr>
                        <a:t>板块</a:t>
                      </a:r>
                      <a:endParaRPr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sz="1200" dirty="0" err="1">
                          <a:latin typeface="微软雅黑" pitchFamily="34" charset="-122"/>
                          <a:ea typeface="微软雅黑" pitchFamily="34" charset="-122"/>
                        </a:rPr>
                        <a:t>项目</a:t>
                      </a:r>
                      <a:endParaRPr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lang="zh-CN" altLang="en-US" sz="1200" dirty="0">
                          <a:latin typeface="微软雅黑" pitchFamily="34" charset="-122"/>
                          <a:ea typeface="微软雅黑" pitchFamily="34" charset="-122"/>
                        </a:rPr>
                        <a:t>类型</a:t>
                      </a:r>
                      <a:endParaRPr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sz="1200" dirty="0" err="1">
                          <a:latin typeface="微软雅黑" pitchFamily="34" charset="-122"/>
                          <a:ea typeface="微软雅黑" pitchFamily="34" charset="-122"/>
                        </a:rPr>
                        <a:t>面积</a:t>
                      </a:r>
                      <a:r>
                        <a:rPr sz="1200" dirty="0">
                          <a:latin typeface="微软雅黑" pitchFamily="34" charset="-122"/>
                          <a:ea typeface="微软雅黑" pitchFamily="34" charset="-122"/>
                        </a:rPr>
                        <a:t>(㎡)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sz="1200" dirty="0" err="1">
                          <a:latin typeface="微软雅黑" pitchFamily="34" charset="-122"/>
                          <a:ea typeface="微软雅黑" pitchFamily="34" charset="-122"/>
                        </a:rPr>
                        <a:t>套数</a:t>
                      </a:r>
                      <a:endParaRPr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9792618"/>
                  </a:ext>
                </a:extLst>
              </a:tr>
              <a:tr h="3060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-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-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-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-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-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-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6663698"/>
                  </a:ext>
                </a:extLst>
              </a:tr>
              <a:tr h="3060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-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-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-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-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-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-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4112215"/>
                  </a:ext>
                </a:extLst>
              </a:tr>
              <a:tr h="3060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-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-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-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-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-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4656271"/>
                  </a:ext>
                </a:extLst>
              </a:tr>
            </a:tbl>
          </a:graphicData>
        </a:graphic>
      </p:graphicFrame>
      <p:sp>
        <p:nvSpPr>
          <p:cNvPr id="23" name="文本占位符 4">
            <a:extLst>
              <a:ext uri="{FF2B5EF4-FFF2-40B4-BE49-F238E27FC236}">
                <a16:creationId xmlns:a16="http://schemas.microsoft.com/office/drawing/2014/main" id="{3C229AE8-3790-4C84-953D-0E76D6E292FE}"/>
              </a:ext>
            </a:extLst>
          </p:cNvPr>
          <p:cNvSpPr txBox="1">
            <a:spLocks/>
          </p:cNvSpPr>
          <p:nvPr/>
        </p:nvSpPr>
        <p:spPr>
          <a:xfrm>
            <a:off x="5616000" y="4767722"/>
            <a:ext cx="6480000" cy="266912"/>
          </a:xfrm>
          <a:prstGeom prst="rect">
            <a:avLst/>
          </a:prstGeom>
        </p:spPr>
        <p:txBody>
          <a:bodyPr anchor="ctr" anchorCtr="0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12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Tx/>
              <a:buNone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Tx/>
              <a:buNone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Tx/>
              <a:buNone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Tx/>
              <a:buNone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chemeClr val="tx1"/>
                </a:solidFill>
              </a:rPr>
              <a:t>2018</a:t>
            </a:r>
            <a:r>
              <a:rPr lang="zh-CN" altLang="en-US" dirty="0">
                <a:solidFill>
                  <a:schemeClr val="tx1"/>
                </a:solidFill>
              </a:rPr>
              <a:t>年第</a:t>
            </a:r>
            <a:r>
              <a:rPr lang="en-US" altLang="zh-CN" dirty="0">
                <a:solidFill>
                  <a:schemeClr val="tx1"/>
                </a:solidFill>
              </a:rPr>
              <a:t>X</a:t>
            </a:r>
            <a:r>
              <a:rPr lang="zh-CN" altLang="en-US" dirty="0">
                <a:solidFill>
                  <a:schemeClr val="tx1"/>
                </a:solidFill>
              </a:rPr>
              <a:t>周</a:t>
            </a:r>
            <a:r>
              <a:rPr lang="en-US" altLang="zh-CN" dirty="0">
                <a:solidFill>
                  <a:schemeClr val="tx1"/>
                </a:solidFill>
              </a:rPr>
              <a:t>XX</a:t>
            </a:r>
            <a:r>
              <a:rPr lang="zh-CN" altLang="en-US" dirty="0">
                <a:solidFill>
                  <a:schemeClr val="tx1"/>
                </a:solidFill>
              </a:rPr>
              <a:t>市场成交面积前三</a:t>
            </a:r>
          </a:p>
        </p:txBody>
      </p:sp>
      <p:graphicFrame>
        <p:nvGraphicFramePr>
          <p:cNvPr id="24" name="表格占位符 27">
            <a:extLst>
              <a:ext uri="{FF2B5EF4-FFF2-40B4-BE49-F238E27FC236}">
                <a16:creationId xmlns:a16="http://schemas.microsoft.com/office/drawing/2014/main" id="{AFF71DB7-BFDB-401E-B3AE-39B392CDCA7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0025440"/>
              </p:ext>
            </p:extLst>
          </p:nvPr>
        </p:nvGraphicFramePr>
        <p:xfrm>
          <a:off x="5616000" y="5088850"/>
          <a:ext cx="6480000" cy="12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364680648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813084199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580137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424631843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178818062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84383323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3838437322"/>
                    </a:ext>
                  </a:extLst>
                </a:gridCol>
              </a:tblGrid>
              <a:tr h="30600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sz="1200" dirty="0" err="1">
                          <a:latin typeface="微软雅黑" pitchFamily="34" charset="-122"/>
                          <a:ea typeface="微软雅黑" pitchFamily="34" charset="-122"/>
                        </a:rPr>
                        <a:t>排名</a:t>
                      </a:r>
                      <a:endParaRPr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sz="1200" dirty="0" err="1">
                          <a:latin typeface="微软雅黑" pitchFamily="34" charset="-122"/>
                          <a:ea typeface="微软雅黑" pitchFamily="34" charset="-122"/>
                        </a:rPr>
                        <a:t>板块</a:t>
                      </a:r>
                      <a:endParaRPr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sz="1200" dirty="0" err="1">
                          <a:latin typeface="微软雅黑" pitchFamily="34" charset="-122"/>
                          <a:ea typeface="微软雅黑" pitchFamily="34" charset="-122"/>
                        </a:rPr>
                        <a:t>项目</a:t>
                      </a:r>
                      <a:endParaRPr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/>
                      </a:pPr>
                      <a:r>
                        <a:rPr lang="zh-CN" altLang="en-US" sz="1200" dirty="0">
                          <a:latin typeface="微软雅黑" pitchFamily="34" charset="-122"/>
                          <a:ea typeface="微软雅黑" pitchFamily="34" charset="-122"/>
                        </a:rPr>
                        <a:t>类型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sz="1200" dirty="0" err="1">
                          <a:latin typeface="微软雅黑" pitchFamily="34" charset="-122"/>
                          <a:ea typeface="微软雅黑" pitchFamily="34" charset="-122"/>
                        </a:rPr>
                        <a:t>面积</a:t>
                      </a:r>
                      <a:r>
                        <a:rPr sz="1200" dirty="0">
                          <a:latin typeface="微软雅黑" pitchFamily="34" charset="-122"/>
                          <a:ea typeface="微软雅黑" pitchFamily="34" charset="-122"/>
                        </a:rPr>
                        <a:t>(㎡)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sz="1200" dirty="0" err="1">
                          <a:latin typeface="微软雅黑" pitchFamily="34" charset="-122"/>
                          <a:ea typeface="微软雅黑" pitchFamily="34" charset="-122"/>
                        </a:rPr>
                        <a:t>套数</a:t>
                      </a:r>
                      <a:endParaRPr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sz="1200" dirty="0" err="1">
                          <a:latin typeface="微软雅黑" pitchFamily="34" charset="-122"/>
                          <a:ea typeface="微软雅黑" pitchFamily="34" charset="-122"/>
                        </a:rPr>
                        <a:t>均价</a:t>
                      </a:r>
                      <a:r>
                        <a:rPr sz="1200" dirty="0">
                          <a:latin typeface="微软雅黑" pitchFamily="34" charset="-122"/>
                          <a:ea typeface="微软雅黑" pitchFamily="34" charset="-122"/>
                        </a:rPr>
                        <a:t>(元/㎡)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9792618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-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-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-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-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-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-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-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6663698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-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-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-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-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-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-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-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4112215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-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-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-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-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-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-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46562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4420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28D9BC9-6C31-4FB5-82E8-5194E1A3A0E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ECDD44-3A09-47A4-9EAC-104FF3365F2A}" type="slidenum">
              <a:rPr lang="en-US" altLang="zh-CN" smtClean="0"/>
              <a:pPr>
                <a:defRPr/>
              </a:pPr>
              <a:t>3</a:t>
            </a:fld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F15881D-1A80-4BE9-BA86-EC97F86B7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别墅市场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ABE1CAA-A2C0-4693-89EB-A5D5DE0CD7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结论</a:t>
            </a:r>
          </a:p>
        </p:txBody>
      </p:sp>
      <p:sp>
        <p:nvSpPr>
          <p:cNvPr id="13" name="文本占位符 4">
            <a:extLst>
              <a:ext uri="{FF2B5EF4-FFF2-40B4-BE49-F238E27FC236}">
                <a16:creationId xmlns:a16="http://schemas.microsoft.com/office/drawing/2014/main" id="{00473CC6-0E46-43FA-939F-8B7CD13755DB}"/>
              </a:ext>
            </a:extLst>
          </p:cNvPr>
          <p:cNvSpPr txBox="1">
            <a:spLocks/>
          </p:cNvSpPr>
          <p:nvPr/>
        </p:nvSpPr>
        <p:spPr>
          <a:xfrm>
            <a:off x="540001" y="1539413"/>
            <a:ext cx="5400000" cy="225206"/>
          </a:xfrm>
          <a:prstGeom prst="rect">
            <a:avLst/>
          </a:prstGeom>
        </p:spPr>
        <p:txBody>
          <a:bodyPr anchor="ctr" anchorCtr="0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12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Tx/>
              <a:buNone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Tx/>
              <a:buNone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Tx/>
              <a:buNone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Tx/>
              <a:buNone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tx1"/>
                </a:solidFill>
              </a:rPr>
              <a:t>南京近</a:t>
            </a:r>
            <a:r>
              <a:rPr lang="en-US" altLang="zh-CN" dirty="0">
                <a:solidFill>
                  <a:schemeClr val="tx1"/>
                </a:solidFill>
              </a:rPr>
              <a:t>10</a:t>
            </a:r>
            <a:r>
              <a:rPr lang="zh-CN" altLang="en-US" dirty="0">
                <a:solidFill>
                  <a:schemeClr val="tx1"/>
                </a:solidFill>
              </a:rPr>
              <a:t>周别墅市场供销量价</a:t>
            </a:r>
          </a:p>
        </p:txBody>
      </p:sp>
      <p:graphicFrame>
        <p:nvGraphicFramePr>
          <p:cNvPr id="14" name="图表 13">
            <a:extLst>
              <a:ext uri="{FF2B5EF4-FFF2-40B4-BE49-F238E27FC236}">
                <a16:creationId xmlns:a16="http://schemas.microsoft.com/office/drawing/2014/main" id="{C8AF632B-9F6C-4DDB-907F-9849E0E6C1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65309070"/>
              </p:ext>
            </p:extLst>
          </p:nvPr>
        </p:nvGraphicFramePr>
        <p:xfrm>
          <a:off x="0" y="1764620"/>
          <a:ext cx="5760000" cy="29925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9" name="文本占位符 4">
            <a:extLst>
              <a:ext uri="{FF2B5EF4-FFF2-40B4-BE49-F238E27FC236}">
                <a16:creationId xmlns:a16="http://schemas.microsoft.com/office/drawing/2014/main" id="{656742BE-4982-4FBE-8366-F5692D0E64F6}"/>
              </a:ext>
            </a:extLst>
          </p:cNvPr>
          <p:cNvSpPr txBox="1">
            <a:spLocks/>
          </p:cNvSpPr>
          <p:nvPr/>
        </p:nvSpPr>
        <p:spPr>
          <a:xfrm>
            <a:off x="6156000" y="1539413"/>
            <a:ext cx="5400000" cy="225206"/>
          </a:xfrm>
          <a:prstGeom prst="rect">
            <a:avLst/>
          </a:prstGeom>
        </p:spPr>
        <p:txBody>
          <a:bodyPr anchor="ctr" anchorCtr="0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12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Tx/>
              <a:buNone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Tx/>
              <a:buNone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Tx/>
              <a:buNone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Tx/>
              <a:buNone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>
                <a:solidFill>
                  <a:schemeClr val="tx1"/>
                </a:solidFill>
              </a:rPr>
              <a:t>xxxx</a:t>
            </a:r>
            <a:r>
              <a:rPr lang="zh-CN" altLang="en-US" dirty="0">
                <a:solidFill>
                  <a:schemeClr val="tx1"/>
                </a:solidFill>
              </a:rPr>
              <a:t>年第</a:t>
            </a:r>
            <a:r>
              <a:rPr lang="en-US" altLang="zh-CN" dirty="0">
                <a:solidFill>
                  <a:schemeClr val="tx1"/>
                </a:solidFill>
              </a:rPr>
              <a:t>xx</a:t>
            </a:r>
            <a:r>
              <a:rPr lang="zh-CN" altLang="en-US" dirty="0">
                <a:solidFill>
                  <a:schemeClr val="tx1"/>
                </a:solidFill>
              </a:rPr>
              <a:t>周南京</a:t>
            </a:r>
            <a:r>
              <a:rPr lang="en-US" altLang="zh-CN" dirty="0">
                <a:solidFill>
                  <a:schemeClr val="tx1"/>
                </a:solidFill>
              </a:rPr>
              <a:t>XXXX</a:t>
            </a:r>
            <a:r>
              <a:rPr lang="zh-CN" altLang="en-US" dirty="0">
                <a:solidFill>
                  <a:schemeClr val="tx1"/>
                </a:solidFill>
              </a:rPr>
              <a:t>市场分板块供销量价</a:t>
            </a:r>
          </a:p>
        </p:txBody>
      </p:sp>
      <p:graphicFrame>
        <p:nvGraphicFramePr>
          <p:cNvPr id="20" name="图表 19">
            <a:extLst>
              <a:ext uri="{FF2B5EF4-FFF2-40B4-BE49-F238E27FC236}">
                <a16:creationId xmlns:a16="http://schemas.microsoft.com/office/drawing/2014/main" id="{51A40BF2-8659-407A-BFFF-1F3DF091AF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07179962"/>
              </p:ext>
            </p:extLst>
          </p:nvPr>
        </p:nvGraphicFramePr>
        <p:xfrm>
          <a:off x="5040000" y="1769873"/>
          <a:ext cx="7020000" cy="29925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1" name="文本占位符 4">
            <a:extLst>
              <a:ext uri="{FF2B5EF4-FFF2-40B4-BE49-F238E27FC236}">
                <a16:creationId xmlns:a16="http://schemas.microsoft.com/office/drawing/2014/main" id="{13EFBFE5-A523-4E5C-91C8-C82F8E5B61C0}"/>
              </a:ext>
            </a:extLst>
          </p:cNvPr>
          <p:cNvSpPr txBox="1">
            <a:spLocks/>
          </p:cNvSpPr>
          <p:nvPr/>
        </p:nvSpPr>
        <p:spPr>
          <a:xfrm>
            <a:off x="112570" y="4809428"/>
            <a:ext cx="5472000" cy="225206"/>
          </a:xfrm>
          <a:prstGeom prst="rect">
            <a:avLst/>
          </a:prstGeom>
        </p:spPr>
        <p:txBody>
          <a:bodyPr anchor="ctr" anchorCtr="0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12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Tx/>
              <a:buNone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Tx/>
              <a:buNone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Tx/>
              <a:buNone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Tx/>
              <a:buNone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chemeClr val="tx1"/>
                </a:solidFill>
              </a:rPr>
              <a:t>2018</a:t>
            </a:r>
            <a:r>
              <a:rPr lang="zh-CN" altLang="en-US" dirty="0">
                <a:solidFill>
                  <a:schemeClr val="tx1"/>
                </a:solidFill>
              </a:rPr>
              <a:t>年第</a:t>
            </a:r>
            <a:r>
              <a:rPr lang="en-US" altLang="zh-CN" dirty="0">
                <a:solidFill>
                  <a:schemeClr val="tx1"/>
                </a:solidFill>
              </a:rPr>
              <a:t>X</a:t>
            </a:r>
            <a:r>
              <a:rPr lang="zh-CN" altLang="en-US" dirty="0">
                <a:solidFill>
                  <a:schemeClr val="tx1"/>
                </a:solidFill>
              </a:rPr>
              <a:t>周</a:t>
            </a:r>
            <a:r>
              <a:rPr lang="en-US" altLang="zh-CN" dirty="0">
                <a:solidFill>
                  <a:schemeClr val="tx1"/>
                </a:solidFill>
              </a:rPr>
              <a:t>XX</a:t>
            </a:r>
            <a:r>
              <a:rPr lang="zh-CN" altLang="en-US" dirty="0">
                <a:solidFill>
                  <a:schemeClr val="tx1"/>
                </a:solidFill>
              </a:rPr>
              <a:t>市场上市面积前三</a:t>
            </a:r>
          </a:p>
        </p:txBody>
      </p:sp>
      <p:graphicFrame>
        <p:nvGraphicFramePr>
          <p:cNvPr id="22" name="表格占位符 27">
            <a:extLst>
              <a:ext uri="{FF2B5EF4-FFF2-40B4-BE49-F238E27FC236}">
                <a16:creationId xmlns:a16="http://schemas.microsoft.com/office/drawing/2014/main" id="{4D3A3B82-6547-4104-9F08-7AF5F03E1B7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5823430"/>
              </p:ext>
            </p:extLst>
          </p:nvPr>
        </p:nvGraphicFramePr>
        <p:xfrm>
          <a:off x="112570" y="5088850"/>
          <a:ext cx="5472000" cy="122439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364680648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813084199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580137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981135955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178818062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84383323"/>
                    </a:ext>
                  </a:extLst>
                </a:gridCol>
              </a:tblGrid>
              <a:tr h="306098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sz="1200" dirty="0" err="1">
                          <a:latin typeface="微软雅黑" pitchFamily="34" charset="-122"/>
                          <a:ea typeface="微软雅黑" pitchFamily="34" charset="-122"/>
                        </a:rPr>
                        <a:t>排名</a:t>
                      </a:r>
                      <a:endParaRPr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sz="1200" dirty="0" err="1">
                          <a:latin typeface="微软雅黑" pitchFamily="34" charset="-122"/>
                          <a:ea typeface="微软雅黑" pitchFamily="34" charset="-122"/>
                        </a:rPr>
                        <a:t>板块</a:t>
                      </a:r>
                      <a:endParaRPr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sz="1200" dirty="0" err="1">
                          <a:latin typeface="微软雅黑" pitchFamily="34" charset="-122"/>
                          <a:ea typeface="微软雅黑" pitchFamily="34" charset="-122"/>
                        </a:rPr>
                        <a:t>项目</a:t>
                      </a:r>
                      <a:endParaRPr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lang="zh-CN" altLang="en-US" sz="1200" dirty="0">
                          <a:latin typeface="微软雅黑" pitchFamily="34" charset="-122"/>
                          <a:ea typeface="微软雅黑" pitchFamily="34" charset="-122"/>
                        </a:rPr>
                        <a:t>类型</a:t>
                      </a:r>
                      <a:endParaRPr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sz="1200" dirty="0" err="1">
                          <a:latin typeface="微软雅黑" pitchFamily="34" charset="-122"/>
                          <a:ea typeface="微软雅黑" pitchFamily="34" charset="-122"/>
                        </a:rPr>
                        <a:t>面积</a:t>
                      </a:r>
                      <a:r>
                        <a:rPr sz="1200" dirty="0">
                          <a:latin typeface="微软雅黑" pitchFamily="34" charset="-122"/>
                          <a:ea typeface="微软雅黑" pitchFamily="34" charset="-122"/>
                        </a:rPr>
                        <a:t>(㎡)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sz="1200" dirty="0" err="1">
                          <a:latin typeface="微软雅黑" pitchFamily="34" charset="-122"/>
                          <a:ea typeface="微软雅黑" pitchFamily="34" charset="-122"/>
                        </a:rPr>
                        <a:t>套数</a:t>
                      </a:r>
                      <a:endParaRPr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9792618"/>
                  </a:ext>
                </a:extLst>
              </a:tr>
              <a:tr h="3060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-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-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-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-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-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-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6663698"/>
                  </a:ext>
                </a:extLst>
              </a:tr>
              <a:tr h="3060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-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-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-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-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-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-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4112215"/>
                  </a:ext>
                </a:extLst>
              </a:tr>
              <a:tr h="3060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-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-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-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-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4656271"/>
                  </a:ext>
                </a:extLst>
              </a:tr>
            </a:tbl>
          </a:graphicData>
        </a:graphic>
      </p:graphicFrame>
      <p:sp>
        <p:nvSpPr>
          <p:cNvPr id="23" name="文本占位符 4">
            <a:extLst>
              <a:ext uri="{FF2B5EF4-FFF2-40B4-BE49-F238E27FC236}">
                <a16:creationId xmlns:a16="http://schemas.microsoft.com/office/drawing/2014/main" id="{2013B9F1-1804-4832-BACA-D9851218B005}"/>
              </a:ext>
            </a:extLst>
          </p:cNvPr>
          <p:cNvSpPr txBox="1">
            <a:spLocks/>
          </p:cNvSpPr>
          <p:nvPr/>
        </p:nvSpPr>
        <p:spPr>
          <a:xfrm>
            <a:off x="5616000" y="4767722"/>
            <a:ext cx="6480000" cy="266912"/>
          </a:xfrm>
          <a:prstGeom prst="rect">
            <a:avLst/>
          </a:prstGeom>
        </p:spPr>
        <p:txBody>
          <a:bodyPr anchor="ctr" anchorCtr="0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12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Tx/>
              <a:buNone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Tx/>
              <a:buNone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Tx/>
              <a:buNone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Tx/>
              <a:buNone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chemeClr val="tx1"/>
                </a:solidFill>
              </a:rPr>
              <a:t>2018</a:t>
            </a:r>
            <a:r>
              <a:rPr lang="zh-CN" altLang="en-US" dirty="0">
                <a:solidFill>
                  <a:schemeClr val="tx1"/>
                </a:solidFill>
              </a:rPr>
              <a:t>年第</a:t>
            </a:r>
            <a:r>
              <a:rPr lang="en-US" altLang="zh-CN" dirty="0">
                <a:solidFill>
                  <a:schemeClr val="tx1"/>
                </a:solidFill>
              </a:rPr>
              <a:t>X</a:t>
            </a:r>
            <a:r>
              <a:rPr lang="zh-CN" altLang="en-US" dirty="0">
                <a:solidFill>
                  <a:schemeClr val="tx1"/>
                </a:solidFill>
              </a:rPr>
              <a:t>周</a:t>
            </a:r>
            <a:r>
              <a:rPr lang="en-US" altLang="zh-CN" dirty="0">
                <a:solidFill>
                  <a:schemeClr val="tx1"/>
                </a:solidFill>
              </a:rPr>
              <a:t>XX</a:t>
            </a:r>
            <a:r>
              <a:rPr lang="zh-CN" altLang="en-US" dirty="0">
                <a:solidFill>
                  <a:schemeClr val="tx1"/>
                </a:solidFill>
              </a:rPr>
              <a:t>市场成交面积前三</a:t>
            </a:r>
          </a:p>
        </p:txBody>
      </p:sp>
      <p:graphicFrame>
        <p:nvGraphicFramePr>
          <p:cNvPr id="24" name="表格占位符 27">
            <a:extLst>
              <a:ext uri="{FF2B5EF4-FFF2-40B4-BE49-F238E27FC236}">
                <a16:creationId xmlns:a16="http://schemas.microsoft.com/office/drawing/2014/main" id="{D7F96CAD-F6A5-412B-952D-1459DEB8073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9171954"/>
              </p:ext>
            </p:extLst>
          </p:nvPr>
        </p:nvGraphicFramePr>
        <p:xfrm>
          <a:off x="5616000" y="5088850"/>
          <a:ext cx="6480000" cy="12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364680648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813084199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580137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424631843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178818062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84383323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3838437322"/>
                    </a:ext>
                  </a:extLst>
                </a:gridCol>
              </a:tblGrid>
              <a:tr h="30600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sz="1200" dirty="0" err="1">
                          <a:latin typeface="微软雅黑" pitchFamily="34" charset="-122"/>
                          <a:ea typeface="微软雅黑" pitchFamily="34" charset="-122"/>
                        </a:rPr>
                        <a:t>排名</a:t>
                      </a:r>
                      <a:endParaRPr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sz="1200" dirty="0" err="1">
                          <a:latin typeface="微软雅黑" pitchFamily="34" charset="-122"/>
                          <a:ea typeface="微软雅黑" pitchFamily="34" charset="-122"/>
                        </a:rPr>
                        <a:t>板块</a:t>
                      </a:r>
                      <a:endParaRPr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sz="1200" dirty="0" err="1">
                          <a:latin typeface="微软雅黑" pitchFamily="34" charset="-122"/>
                          <a:ea typeface="微软雅黑" pitchFamily="34" charset="-122"/>
                        </a:rPr>
                        <a:t>项目</a:t>
                      </a:r>
                      <a:endParaRPr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/>
                      </a:pPr>
                      <a:r>
                        <a:rPr lang="zh-CN" altLang="en-US" sz="1200" dirty="0">
                          <a:latin typeface="微软雅黑" pitchFamily="34" charset="-122"/>
                          <a:ea typeface="微软雅黑" pitchFamily="34" charset="-122"/>
                        </a:rPr>
                        <a:t>类型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sz="1200" dirty="0" err="1">
                          <a:latin typeface="微软雅黑" pitchFamily="34" charset="-122"/>
                          <a:ea typeface="微软雅黑" pitchFamily="34" charset="-122"/>
                        </a:rPr>
                        <a:t>面积</a:t>
                      </a:r>
                      <a:r>
                        <a:rPr sz="1200" dirty="0">
                          <a:latin typeface="微软雅黑" pitchFamily="34" charset="-122"/>
                          <a:ea typeface="微软雅黑" pitchFamily="34" charset="-122"/>
                        </a:rPr>
                        <a:t>(㎡)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sz="1200" dirty="0" err="1">
                          <a:latin typeface="微软雅黑" pitchFamily="34" charset="-122"/>
                          <a:ea typeface="微软雅黑" pitchFamily="34" charset="-122"/>
                        </a:rPr>
                        <a:t>套数</a:t>
                      </a:r>
                      <a:endParaRPr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sz="1200" dirty="0" err="1">
                          <a:latin typeface="微软雅黑" pitchFamily="34" charset="-122"/>
                          <a:ea typeface="微软雅黑" pitchFamily="34" charset="-122"/>
                        </a:rPr>
                        <a:t>均价</a:t>
                      </a:r>
                      <a:r>
                        <a:rPr sz="1200" dirty="0">
                          <a:latin typeface="微软雅黑" pitchFamily="34" charset="-122"/>
                          <a:ea typeface="微软雅黑" pitchFamily="34" charset="-122"/>
                        </a:rPr>
                        <a:t>(元/㎡)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9792618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-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-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-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-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-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-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-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6663698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-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-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-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-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-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-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-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4112215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-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-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-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-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-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-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46562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5651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28D9BC9-6C31-4FB5-82E8-5194E1A3A0E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ECDD44-3A09-47A4-9EAC-104FF3365F2A}" type="slidenum">
              <a:rPr lang="en-US" altLang="zh-CN" smtClean="0"/>
              <a:pPr>
                <a:defRPr/>
              </a:pPr>
              <a:t>4</a:t>
            </a:fld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F15881D-1A80-4BE9-BA86-EC97F86B7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办公市场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ABE1CAA-A2C0-4693-89EB-A5D5DE0CD7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结论</a:t>
            </a:r>
          </a:p>
        </p:txBody>
      </p:sp>
      <p:sp>
        <p:nvSpPr>
          <p:cNvPr id="17" name="文本占位符 4">
            <a:extLst>
              <a:ext uri="{FF2B5EF4-FFF2-40B4-BE49-F238E27FC236}">
                <a16:creationId xmlns:a16="http://schemas.microsoft.com/office/drawing/2014/main" id="{FE3DBB30-A39C-4DFD-B75E-F1F9396BB844}"/>
              </a:ext>
            </a:extLst>
          </p:cNvPr>
          <p:cNvSpPr txBox="1">
            <a:spLocks/>
          </p:cNvSpPr>
          <p:nvPr/>
        </p:nvSpPr>
        <p:spPr>
          <a:xfrm>
            <a:off x="540001" y="1539413"/>
            <a:ext cx="5400000" cy="225206"/>
          </a:xfrm>
          <a:prstGeom prst="rect">
            <a:avLst/>
          </a:prstGeom>
        </p:spPr>
        <p:txBody>
          <a:bodyPr anchor="ctr" anchorCtr="0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12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Tx/>
              <a:buNone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Tx/>
              <a:buNone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Tx/>
              <a:buNone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Tx/>
              <a:buNone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tx1"/>
                </a:solidFill>
              </a:rPr>
              <a:t>南京近</a:t>
            </a:r>
            <a:r>
              <a:rPr lang="en-US" altLang="zh-CN" dirty="0">
                <a:solidFill>
                  <a:schemeClr val="tx1"/>
                </a:solidFill>
              </a:rPr>
              <a:t>10</a:t>
            </a:r>
            <a:r>
              <a:rPr lang="zh-CN" altLang="en-US" dirty="0">
                <a:solidFill>
                  <a:schemeClr val="tx1"/>
                </a:solidFill>
              </a:rPr>
              <a:t>周办公市场供销量价</a:t>
            </a:r>
          </a:p>
        </p:txBody>
      </p:sp>
      <p:graphicFrame>
        <p:nvGraphicFramePr>
          <p:cNvPr id="18" name="图表 17">
            <a:extLst>
              <a:ext uri="{FF2B5EF4-FFF2-40B4-BE49-F238E27FC236}">
                <a16:creationId xmlns:a16="http://schemas.microsoft.com/office/drawing/2014/main" id="{9B9B1BC2-42C9-4C10-9DCB-C77B3E213E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79453165"/>
              </p:ext>
            </p:extLst>
          </p:nvPr>
        </p:nvGraphicFramePr>
        <p:xfrm>
          <a:off x="0" y="1764620"/>
          <a:ext cx="5760000" cy="29925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9" name="文本占位符 4">
            <a:extLst>
              <a:ext uri="{FF2B5EF4-FFF2-40B4-BE49-F238E27FC236}">
                <a16:creationId xmlns:a16="http://schemas.microsoft.com/office/drawing/2014/main" id="{A0A32390-D0AB-4A51-95DD-69194B2A7BC8}"/>
              </a:ext>
            </a:extLst>
          </p:cNvPr>
          <p:cNvSpPr txBox="1">
            <a:spLocks/>
          </p:cNvSpPr>
          <p:nvPr/>
        </p:nvSpPr>
        <p:spPr>
          <a:xfrm>
            <a:off x="6156000" y="1539413"/>
            <a:ext cx="5400000" cy="225206"/>
          </a:xfrm>
          <a:prstGeom prst="rect">
            <a:avLst/>
          </a:prstGeom>
        </p:spPr>
        <p:txBody>
          <a:bodyPr anchor="ctr" anchorCtr="0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12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Tx/>
              <a:buNone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Tx/>
              <a:buNone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Tx/>
              <a:buNone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Tx/>
              <a:buNone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>
                <a:solidFill>
                  <a:schemeClr val="tx1"/>
                </a:solidFill>
              </a:rPr>
              <a:t>xxxx</a:t>
            </a:r>
            <a:r>
              <a:rPr lang="zh-CN" altLang="en-US" dirty="0">
                <a:solidFill>
                  <a:schemeClr val="tx1"/>
                </a:solidFill>
              </a:rPr>
              <a:t>年第</a:t>
            </a:r>
            <a:r>
              <a:rPr lang="en-US" altLang="zh-CN" dirty="0">
                <a:solidFill>
                  <a:schemeClr val="tx1"/>
                </a:solidFill>
              </a:rPr>
              <a:t>xx</a:t>
            </a:r>
            <a:r>
              <a:rPr lang="zh-CN" altLang="en-US" dirty="0">
                <a:solidFill>
                  <a:schemeClr val="tx1"/>
                </a:solidFill>
              </a:rPr>
              <a:t>周南京</a:t>
            </a:r>
            <a:r>
              <a:rPr lang="en-US" altLang="zh-CN" dirty="0">
                <a:solidFill>
                  <a:schemeClr val="tx1"/>
                </a:solidFill>
              </a:rPr>
              <a:t>XXXX</a:t>
            </a:r>
            <a:r>
              <a:rPr lang="zh-CN" altLang="en-US" dirty="0">
                <a:solidFill>
                  <a:schemeClr val="tx1"/>
                </a:solidFill>
              </a:rPr>
              <a:t>市场分板块供销量价</a:t>
            </a:r>
          </a:p>
        </p:txBody>
      </p:sp>
      <p:graphicFrame>
        <p:nvGraphicFramePr>
          <p:cNvPr id="20" name="图表 19">
            <a:extLst>
              <a:ext uri="{FF2B5EF4-FFF2-40B4-BE49-F238E27FC236}">
                <a16:creationId xmlns:a16="http://schemas.microsoft.com/office/drawing/2014/main" id="{F6292C98-54F5-415E-8ABC-31896E3EA9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89152326"/>
              </p:ext>
            </p:extLst>
          </p:nvPr>
        </p:nvGraphicFramePr>
        <p:xfrm>
          <a:off x="5040000" y="1769873"/>
          <a:ext cx="7020000" cy="29925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1" name="文本占位符 4">
            <a:extLst>
              <a:ext uri="{FF2B5EF4-FFF2-40B4-BE49-F238E27FC236}">
                <a16:creationId xmlns:a16="http://schemas.microsoft.com/office/drawing/2014/main" id="{769FA06D-05F4-4FD3-A030-CB477D9834A3}"/>
              </a:ext>
            </a:extLst>
          </p:cNvPr>
          <p:cNvSpPr txBox="1">
            <a:spLocks/>
          </p:cNvSpPr>
          <p:nvPr/>
        </p:nvSpPr>
        <p:spPr>
          <a:xfrm>
            <a:off x="112570" y="4809428"/>
            <a:ext cx="5472000" cy="225206"/>
          </a:xfrm>
          <a:prstGeom prst="rect">
            <a:avLst/>
          </a:prstGeom>
        </p:spPr>
        <p:txBody>
          <a:bodyPr anchor="ctr" anchorCtr="0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12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Tx/>
              <a:buNone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Tx/>
              <a:buNone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Tx/>
              <a:buNone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Tx/>
              <a:buNone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chemeClr val="tx1"/>
                </a:solidFill>
              </a:rPr>
              <a:t>2018</a:t>
            </a:r>
            <a:r>
              <a:rPr lang="zh-CN" altLang="en-US" dirty="0">
                <a:solidFill>
                  <a:schemeClr val="tx1"/>
                </a:solidFill>
              </a:rPr>
              <a:t>年第</a:t>
            </a:r>
            <a:r>
              <a:rPr lang="en-US" altLang="zh-CN" dirty="0">
                <a:solidFill>
                  <a:schemeClr val="tx1"/>
                </a:solidFill>
              </a:rPr>
              <a:t>X</a:t>
            </a:r>
            <a:r>
              <a:rPr lang="zh-CN" altLang="en-US" dirty="0">
                <a:solidFill>
                  <a:schemeClr val="tx1"/>
                </a:solidFill>
              </a:rPr>
              <a:t>周</a:t>
            </a:r>
            <a:r>
              <a:rPr lang="en-US" altLang="zh-CN" dirty="0">
                <a:solidFill>
                  <a:schemeClr val="tx1"/>
                </a:solidFill>
              </a:rPr>
              <a:t>XX</a:t>
            </a:r>
            <a:r>
              <a:rPr lang="zh-CN" altLang="en-US" dirty="0">
                <a:solidFill>
                  <a:schemeClr val="tx1"/>
                </a:solidFill>
              </a:rPr>
              <a:t>市场上市面积前三</a:t>
            </a:r>
          </a:p>
        </p:txBody>
      </p:sp>
      <p:graphicFrame>
        <p:nvGraphicFramePr>
          <p:cNvPr id="22" name="表格占位符 27">
            <a:extLst>
              <a:ext uri="{FF2B5EF4-FFF2-40B4-BE49-F238E27FC236}">
                <a16:creationId xmlns:a16="http://schemas.microsoft.com/office/drawing/2014/main" id="{FAAFF915-2ADA-4478-9328-47FCDAE88E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0066470"/>
              </p:ext>
            </p:extLst>
          </p:nvPr>
        </p:nvGraphicFramePr>
        <p:xfrm>
          <a:off x="112570" y="5088850"/>
          <a:ext cx="5472000" cy="122439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364680648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813084199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580137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981135955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178818062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84383323"/>
                    </a:ext>
                  </a:extLst>
                </a:gridCol>
              </a:tblGrid>
              <a:tr h="306098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sz="1200" dirty="0" err="1">
                          <a:latin typeface="微软雅黑" pitchFamily="34" charset="-122"/>
                          <a:ea typeface="微软雅黑" pitchFamily="34" charset="-122"/>
                        </a:rPr>
                        <a:t>排名</a:t>
                      </a:r>
                      <a:endParaRPr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sz="1200" dirty="0" err="1">
                          <a:latin typeface="微软雅黑" pitchFamily="34" charset="-122"/>
                          <a:ea typeface="微软雅黑" pitchFamily="34" charset="-122"/>
                        </a:rPr>
                        <a:t>板块</a:t>
                      </a:r>
                      <a:endParaRPr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sz="1200" dirty="0" err="1">
                          <a:latin typeface="微软雅黑" pitchFamily="34" charset="-122"/>
                          <a:ea typeface="微软雅黑" pitchFamily="34" charset="-122"/>
                        </a:rPr>
                        <a:t>项目</a:t>
                      </a:r>
                      <a:endParaRPr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lang="zh-CN" altLang="en-US" sz="1200" dirty="0">
                          <a:latin typeface="微软雅黑" pitchFamily="34" charset="-122"/>
                          <a:ea typeface="微软雅黑" pitchFamily="34" charset="-122"/>
                        </a:rPr>
                        <a:t>类型</a:t>
                      </a:r>
                      <a:endParaRPr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sz="1200" dirty="0" err="1">
                          <a:latin typeface="微软雅黑" pitchFamily="34" charset="-122"/>
                          <a:ea typeface="微软雅黑" pitchFamily="34" charset="-122"/>
                        </a:rPr>
                        <a:t>面积</a:t>
                      </a:r>
                      <a:r>
                        <a:rPr sz="1200" dirty="0">
                          <a:latin typeface="微软雅黑" pitchFamily="34" charset="-122"/>
                          <a:ea typeface="微软雅黑" pitchFamily="34" charset="-122"/>
                        </a:rPr>
                        <a:t>(㎡)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sz="1200" dirty="0" err="1">
                          <a:latin typeface="微软雅黑" pitchFamily="34" charset="-122"/>
                          <a:ea typeface="微软雅黑" pitchFamily="34" charset="-122"/>
                        </a:rPr>
                        <a:t>套数</a:t>
                      </a:r>
                      <a:endParaRPr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9792618"/>
                  </a:ext>
                </a:extLst>
              </a:tr>
              <a:tr h="3060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-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-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-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-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-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-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6663698"/>
                  </a:ext>
                </a:extLst>
              </a:tr>
              <a:tr h="3060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-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-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-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-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-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-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4112215"/>
                  </a:ext>
                </a:extLst>
              </a:tr>
              <a:tr h="3060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-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-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-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-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-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4656271"/>
                  </a:ext>
                </a:extLst>
              </a:tr>
            </a:tbl>
          </a:graphicData>
        </a:graphic>
      </p:graphicFrame>
      <p:sp>
        <p:nvSpPr>
          <p:cNvPr id="23" name="文本占位符 4">
            <a:extLst>
              <a:ext uri="{FF2B5EF4-FFF2-40B4-BE49-F238E27FC236}">
                <a16:creationId xmlns:a16="http://schemas.microsoft.com/office/drawing/2014/main" id="{3C057905-4653-4943-8965-26D7E45D5446}"/>
              </a:ext>
            </a:extLst>
          </p:cNvPr>
          <p:cNvSpPr txBox="1">
            <a:spLocks/>
          </p:cNvSpPr>
          <p:nvPr/>
        </p:nvSpPr>
        <p:spPr>
          <a:xfrm>
            <a:off x="5616000" y="4767722"/>
            <a:ext cx="6480000" cy="266912"/>
          </a:xfrm>
          <a:prstGeom prst="rect">
            <a:avLst/>
          </a:prstGeom>
        </p:spPr>
        <p:txBody>
          <a:bodyPr anchor="ctr" anchorCtr="0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12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Tx/>
              <a:buNone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Tx/>
              <a:buNone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Tx/>
              <a:buNone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Tx/>
              <a:buNone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chemeClr val="tx1"/>
                </a:solidFill>
              </a:rPr>
              <a:t>2018</a:t>
            </a:r>
            <a:r>
              <a:rPr lang="zh-CN" altLang="en-US" dirty="0">
                <a:solidFill>
                  <a:schemeClr val="tx1"/>
                </a:solidFill>
              </a:rPr>
              <a:t>年第</a:t>
            </a:r>
            <a:r>
              <a:rPr lang="en-US" altLang="zh-CN" dirty="0">
                <a:solidFill>
                  <a:schemeClr val="tx1"/>
                </a:solidFill>
              </a:rPr>
              <a:t>X</a:t>
            </a:r>
            <a:r>
              <a:rPr lang="zh-CN" altLang="en-US" dirty="0">
                <a:solidFill>
                  <a:schemeClr val="tx1"/>
                </a:solidFill>
              </a:rPr>
              <a:t>周</a:t>
            </a:r>
            <a:r>
              <a:rPr lang="en-US" altLang="zh-CN" dirty="0">
                <a:solidFill>
                  <a:schemeClr val="tx1"/>
                </a:solidFill>
              </a:rPr>
              <a:t>XX</a:t>
            </a:r>
            <a:r>
              <a:rPr lang="zh-CN" altLang="en-US" dirty="0">
                <a:solidFill>
                  <a:schemeClr val="tx1"/>
                </a:solidFill>
              </a:rPr>
              <a:t>市场成交面积前三</a:t>
            </a:r>
          </a:p>
        </p:txBody>
      </p:sp>
      <p:graphicFrame>
        <p:nvGraphicFramePr>
          <p:cNvPr id="24" name="表格占位符 27">
            <a:extLst>
              <a:ext uri="{FF2B5EF4-FFF2-40B4-BE49-F238E27FC236}">
                <a16:creationId xmlns:a16="http://schemas.microsoft.com/office/drawing/2014/main" id="{7855236B-6B00-4DB2-A5D3-BDABEA2C9FD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7472251"/>
              </p:ext>
            </p:extLst>
          </p:nvPr>
        </p:nvGraphicFramePr>
        <p:xfrm>
          <a:off x="5616000" y="5088850"/>
          <a:ext cx="6480000" cy="12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364680648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813084199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580137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424631843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178818062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84383323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3838437322"/>
                    </a:ext>
                  </a:extLst>
                </a:gridCol>
              </a:tblGrid>
              <a:tr h="30600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sz="1200" dirty="0" err="1">
                          <a:latin typeface="微软雅黑" pitchFamily="34" charset="-122"/>
                          <a:ea typeface="微软雅黑" pitchFamily="34" charset="-122"/>
                        </a:rPr>
                        <a:t>排名</a:t>
                      </a:r>
                      <a:endParaRPr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sz="1200" dirty="0" err="1">
                          <a:latin typeface="微软雅黑" pitchFamily="34" charset="-122"/>
                          <a:ea typeface="微软雅黑" pitchFamily="34" charset="-122"/>
                        </a:rPr>
                        <a:t>板块</a:t>
                      </a:r>
                      <a:endParaRPr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sz="1200" dirty="0" err="1">
                          <a:latin typeface="微软雅黑" pitchFamily="34" charset="-122"/>
                          <a:ea typeface="微软雅黑" pitchFamily="34" charset="-122"/>
                        </a:rPr>
                        <a:t>项目</a:t>
                      </a:r>
                      <a:endParaRPr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/>
                      </a:pPr>
                      <a:r>
                        <a:rPr lang="zh-CN" altLang="en-US" sz="1200" dirty="0">
                          <a:latin typeface="微软雅黑" pitchFamily="34" charset="-122"/>
                          <a:ea typeface="微软雅黑" pitchFamily="34" charset="-122"/>
                        </a:rPr>
                        <a:t>类型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sz="1200" dirty="0" err="1">
                          <a:latin typeface="微软雅黑" pitchFamily="34" charset="-122"/>
                          <a:ea typeface="微软雅黑" pitchFamily="34" charset="-122"/>
                        </a:rPr>
                        <a:t>面积</a:t>
                      </a:r>
                      <a:r>
                        <a:rPr sz="1200" dirty="0">
                          <a:latin typeface="微软雅黑" pitchFamily="34" charset="-122"/>
                          <a:ea typeface="微软雅黑" pitchFamily="34" charset="-122"/>
                        </a:rPr>
                        <a:t>(㎡)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sz="1200" dirty="0" err="1">
                          <a:latin typeface="微软雅黑" pitchFamily="34" charset="-122"/>
                          <a:ea typeface="微软雅黑" pitchFamily="34" charset="-122"/>
                        </a:rPr>
                        <a:t>套数</a:t>
                      </a:r>
                      <a:endParaRPr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sz="1200" dirty="0" err="1">
                          <a:latin typeface="微软雅黑" pitchFamily="34" charset="-122"/>
                          <a:ea typeface="微软雅黑" pitchFamily="34" charset="-122"/>
                        </a:rPr>
                        <a:t>均价</a:t>
                      </a:r>
                      <a:r>
                        <a:rPr sz="1200" dirty="0">
                          <a:latin typeface="微软雅黑" pitchFamily="34" charset="-122"/>
                          <a:ea typeface="微软雅黑" pitchFamily="34" charset="-122"/>
                        </a:rPr>
                        <a:t>(元/㎡)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9792618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-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-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-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-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-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-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-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6663698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-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-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-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-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-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-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-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4112215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-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-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-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-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-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-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46562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8680822"/>
      </p:ext>
    </p:extLst>
  </p:cSld>
  <p:clrMapOvr>
    <a:masterClrMapping/>
  </p:clrMapOvr>
</p:sld>
</file>

<file path=ppt/theme/theme1.xml><?xml version="1.0" encoding="utf-8"?>
<a:theme xmlns:a="http://schemas.openxmlformats.org/drawingml/2006/main" name="winsun周报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AB2C38"/>
      </a:accent1>
      <a:accent2>
        <a:srgbClr val="5C2836"/>
      </a:accent2>
      <a:accent3>
        <a:srgbClr val="202431"/>
      </a:accent3>
      <a:accent4>
        <a:srgbClr val="5D7769"/>
      </a:accent4>
      <a:accent5>
        <a:srgbClr val="BDB665"/>
      </a:accent5>
      <a:accent6>
        <a:srgbClr val="CFB091"/>
      </a:accent6>
      <a:hlink>
        <a:srgbClr val="AB2C38"/>
      </a:hlink>
      <a:folHlink>
        <a:srgbClr val="BFBFB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8822</TotalTime>
  <Words>440</Words>
  <Application>Microsoft Office PowerPoint</Application>
  <PresentationFormat>宽屏</PresentationFormat>
  <Paragraphs>232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宋体</vt:lpstr>
      <vt:lpstr>微软雅黑</vt:lpstr>
      <vt:lpstr>Arial</vt:lpstr>
      <vt:lpstr>Calibri</vt:lpstr>
      <vt:lpstr>winsun周报</vt:lpstr>
      <vt:lpstr>住宅市场</vt:lpstr>
      <vt:lpstr>别墅市场</vt:lpstr>
      <vt:lpstr>别墅市场</vt:lpstr>
      <vt:lpstr>办公市场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365</dc:creator>
  <cp:lastModifiedBy>Peng Ziqiao</cp:lastModifiedBy>
  <cp:revision>809</cp:revision>
  <dcterms:created xsi:type="dcterms:W3CDTF">2016-05-31T01:36:05Z</dcterms:created>
  <dcterms:modified xsi:type="dcterms:W3CDTF">2018-05-07T09:01:29Z</dcterms:modified>
</cp:coreProperties>
</file>